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1" r:id="rId4"/>
    <p:sldId id="271" r:id="rId5"/>
    <p:sldId id="258" r:id="rId6"/>
    <p:sldId id="272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326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83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810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76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8273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4523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5498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999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009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420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46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E525F-3CA9-4D27-8E1E-7AD10C4409EE}" type="datetimeFigureOut">
              <a:rPr lang="el-GR" smtClean="0"/>
              <a:t>31/10/2019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66FF4-00E6-46AC-8E81-8D92DD50BD4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203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552660" y="489526"/>
            <a:ext cx="11234056" cy="6368473"/>
          </a:xfrm>
        </p:spPr>
        <p:txBody>
          <a:bodyPr/>
          <a:lstStyle/>
          <a:p>
            <a:pPr marL="0" indent="0" algn="just">
              <a:buNone/>
            </a:pPr>
            <a:endParaRPr lang="el-GR" sz="2800" dirty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0763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l-GR" sz="2800" b="1" dirty="0" smtClean="0"/>
              <a:t>Λογαριασμός</a:t>
            </a:r>
            <a:endParaRPr lang="el-GR" sz="2800" b="1" dirty="0"/>
          </a:p>
        </p:txBody>
      </p:sp>
      <p:sp>
        <p:nvSpPr>
          <p:cNvPr id="7" name="Ορθογώνιο 6"/>
          <p:cNvSpPr/>
          <p:nvPr/>
        </p:nvSpPr>
        <p:spPr>
          <a:xfrm>
            <a:off x="7610764" y="0"/>
            <a:ext cx="4581236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961508"/>
              </p:ext>
            </p:extLst>
          </p:nvPr>
        </p:nvGraphicFramePr>
        <p:xfrm>
          <a:off x="371790" y="489526"/>
          <a:ext cx="11676184" cy="642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67">
                  <a:extLst>
                    <a:ext uri="{9D8B030D-6E8A-4147-A177-3AD203B41FA5}">
                      <a16:colId xmlns:a16="http://schemas.microsoft.com/office/drawing/2014/main" val="1012031691"/>
                    </a:ext>
                  </a:extLst>
                </a:gridCol>
                <a:gridCol w="6507585">
                  <a:extLst>
                    <a:ext uri="{9D8B030D-6E8A-4147-A177-3AD203B41FA5}">
                      <a16:colId xmlns:a16="http://schemas.microsoft.com/office/drawing/2014/main" val="488906056"/>
                    </a:ext>
                  </a:extLst>
                </a:gridCol>
                <a:gridCol w="2308746">
                  <a:extLst>
                    <a:ext uri="{9D8B030D-6E8A-4147-A177-3AD203B41FA5}">
                      <a16:colId xmlns:a16="http://schemas.microsoft.com/office/drawing/2014/main" val="760193286"/>
                    </a:ext>
                  </a:extLst>
                </a:gridCol>
                <a:gridCol w="2373786">
                  <a:extLst>
                    <a:ext uri="{9D8B030D-6E8A-4147-A177-3AD203B41FA5}">
                      <a16:colId xmlns:a16="http://schemas.microsoft.com/office/drawing/2014/main" val="2459289021"/>
                    </a:ext>
                  </a:extLst>
                </a:gridCol>
              </a:tblGrid>
              <a:tr h="614781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Λογαριασμός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προς χρέωση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Λογαριασμός προς πίστωση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726598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Αγοράστηκε αυτοκίνητο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με μετρητά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43320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Αγοράστηκε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εξοπλισμός με πίστωση από τον Προμηθευτή Χ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03992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err="1" smtClean="0">
                          <a:solidFill>
                            <a:schemeClr val="tx1"/>
                          </a:solidFill>
                        </a:rPr>
                        <a:t>Εισφέρθηκε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κεφάλαιο με μετρητά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13657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Ένας πελάτης ο Β μας πλήρωσε με γραμμάτιο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87710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Πληρώθηκε ένας Προμηθευτής με μετρητά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85772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Αγοράστηκαν εμπορεύματα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από τον Προμηθευτή Ψ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5911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Επιστράφηκαν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εμπορεύματα στον Προμηθευτή Ψ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339437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Ο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Αναγνώστου δανείζει την επιχείρηση δίνοντας επιταγή 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96717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Πληρώθηκαν μισθοί από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τον λογαριασμό της τράπεζας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60967"/>
                  </a:ext>
                </a:extLst>
              </a:tr>
              <a:tr h="67333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Εισπράχθηκε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γραμμάτιο και τα χρήματα κατατέθηκαν στην τράπεζα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74670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Πληρώθηκαν διάφορα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έξοδα με μετρητά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46757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Η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επιχείρηση πούλησε υπηρεσίες με πίστωση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24891"/>
                  </a:ext>
                </a:extLst>
              </a:tr>
              <a:tr h="423363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2000" dirty="0" smtClean="0">
                          <a:solidFill>
                            <a:schemeClr val="tx1"/>
                          </a:solidFill>
                        </a:rPr>
                        <a:t>Πληρώθηκε</a:t>
                      </a:r>
                      <a:r>
                        <a:rPr lang="el-GR" sz="2000" baseline="0" dirty="0" smtClean="0">
                          <a:solidFill>
                            <a:schemeClr val="tx1"/>
                          </a:solidFill>
                        </a:rPr>
                        <a:t> γραμμάτιο </a:t>
                      </a:r>
                      <a:endParaRPr lang="el-GR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62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6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552660" y="489526"/>
            <a:ext cx="11234056" cy="6368473"/>
          </a:xfrm>
        </p:spPr>
        <p:txBody>
          <a:bodyPr/>
          <a:lstStyle/>
          <a:p>
            <a:pPr marL="0" indent="0" algn="just">
              <a:buNone/>
            </a:pPr>
            <a:endParaRPr lang="el-GR" sz="2800" dirty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0763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l-GR" sz="2800" b="1" dirty="0" smtClean="0"/>
              <a:t>Λογαριασμός</a:t>
            </a:r>
            <a:endParaRPr lang="el-GR" sz="2800" b="1" dirty="0"/>
          </a:p>
        </p:txBody>
      </p:sp>
      <p:sp>
        <p:nvSpPr>
          <p:cNvPr id="7" name="Ορθογώνιο 6"/>
          <p:cNvSpPr/>
          <p:nvPr/>
        </p:nvSpPr>
        <p:spPr>
          <a:xfrm>
            <a:off x="7610764" y="0"/>
            <a:ext cx="4581236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2" name="Πίνακας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32576"/>
              </p:ext>
            </p:extLst>
          </p:nvPr>
        </p:nvGraphicFramePr>
        <p:xfrm>
          <a:off x="371790" y="489530"/>
          <a:ext cx="11676184" cy="625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67">
                  <a:extLst>
                    <a:ext uri="{9D8B030D-6E8A-4147-A177-3AD203B41FA5}">
                      <a16:colId xmlns:a16="http://schemas.microsoft.com/office/drawing/2014/main" val="1012031691"/>
                    </a:ext>
                  </a:extLst>
                </a:gridCol>
                <a:gridCol w="6507585">
                  <a:extLst>
                    <a:ext uri="{9D8B030D-6E8A-4147-A177-3AD203B41FA5}">
                      <a16:colId xmlns:a16="http://schemas.microsoft.com/office/drawing/2014/main" val="488906056"/>
                    </a:ext>
                  </a:extLst>
                </a:gridCol>
                <a:gridCol w="2308746">
                  <a:extLst>
                    <a:ext uri="{9D8B030D-6E8A-4147-A177-3AD203B41FA5}">
                      <a16:colId xmlns:a16="http://schemas.microsoft.com/office/drawing/2014/main" val="760193286"/>
                    </a:ext>
                  </a:extLst>
                </a:gridCol>
                <a:gridCol w="2373786">
                  <a:extLst>
                    <a:ext uri="{9D8B030D-6E8A-4147-A177-3AD203B41FA5}">
                      <a16:colId xmlns:a16="http://schemas.microsoft.com/office/drawing/2014/main" val="2459289021"/>
                    </a:ext>
                  </a:extLst>
                </a:gridCol>
              </a:tblGrid>
              <a:tr h="639724"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Λογαριασμός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προς χρέωση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Λογαριασμός προς πίστωση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726598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Αγοράστηκε αυτοκίνητο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με μετρητά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ΑΥΤΟΚΙΝΗΤΟ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ΤΑΜΕΙΟ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743320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Αγοράστηκε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εξοπλισμός με πίστωση από τον Προμηθευτή Χ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ΕΞΟΠΛΙΣΜΟΣ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ΠΡΟΜΗΘΕΥΤΕΣ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403992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 smtClean="0">
                          <a:solidFill>
                            <a:schemeClr val="tx1"/>
                          </a:solidFill>
                        </a:rPr>
                        <a:t>Εισφέρθηκε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κεφάλαιο με μετρητά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ΤΑΜΕΙΟ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ΚΕΦΑΛΑΙΟ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613657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Ένας πελάτης ο Β μας πλήρωσε με γραμμάτιο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ΓΡΑΜΜΑΤΙΑ ΕΙΠΡ.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ΠΕΛΑΤΕΣ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9887710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Πληρώθηκε ένας Προμηθευτής με μετρητά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ΠΡΟΜΗΘΕΥΤΕΣ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ΤΑΜΕΙΟ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385772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Αγοράστηκαν εμπορεύματα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από τον Προμηθευτή Ψ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ΕΜΠΟΡΕΥΜΑΤΑ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ΠΡΟΜΗΘΕΥΤΕΣ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5911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Επιστράφηκαν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εμπορεύματα στον Προμηθευτή Ψ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ΠΡΟΜΗΘΕΥΤΕΣ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ΕΜΠΟΡΕΥΜΑΤΑ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339437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Ο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Αναγνώστου δανείζει την επιχείρηση δίνοντας επιταγή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ΕΠΙΤΑΓΕΣ ΕΙΣΠΡΑΚΤ.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ΠΙΣΤΩΤΕΣ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496717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Πληρώθηκαν μισθοί από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τον λογαριασμό της τράπεζας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ΜΙΣΘΟΙ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ΛΟΓ/ΣΜΟΣ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ΟΨΕΩΣ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360967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Εισπράχθηκε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γραμμάτιο και τα χρήματα κατατέθηκαν στην τράπεζα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ΛΟΓ/ΣΜΟΣ ΟΨΕΩΣ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ΓΡΑΜΜΑΤΙΑ ΕΙΣΠΡΑΚΤ.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074670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Πληρώθηκαν διάφορα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έξοδα με μετρητά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ΔΙΑΦΟΡΑ ΕΞΟΔΑ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ΤΑΜΕΙΟ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46757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Η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επιχείρηση πούλησε υπηρεσίες με πίστωση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ΠΕΛΑΤΕΣ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ΠΩΛΗΣΕΙΣ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ΥΠΗΡΕΣΙΩΝ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9724891"/>
                  </a:ext>
                </a:extLst>
              </a:tr>
              <a:tr h="431792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Πληρώθηκε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γραμμάτιο 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ΓΡΑΜΜΑΤΙΟ</a:t>
                      </a:r>
                      <a:r>
                        <a:rPr lang="el-GR" baseline="0" dirty="0" smtClean="0">
                          <a:solidFill>
                            <a:schemeClr val="tx1"/>
                          </a:solidFill>
                        </a:rPr>
                        <a:t> ΠΛΗΡΩΤ.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tx1"/>
                          </a:solidFill>
                        </a:rPr>
                        <a:t>ΤΑΜΕΙΟ</a:t>
                      </a:r>
                      <a:endParaRPr lang="el-G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862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3966" y="489526"/>
            <a:ext cx="10962750" cy="63684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Ο </a:t>
            </a:r>
            <a:r>
              <a:rPr lang="el-GR" dirty="0"/>
              <a:t>ΑΛΦΑ ίδρυσε ατομική επιχείρηση παροχής υπηρεσιών και </a:t>
            </a:r>
            <a:r>
              <a:rPr lang="el-GR" dirty="0" err="1"/>
              <a:t>γι</a:t>
            </a:r>
            <a:r>
              <a:rPr lang="el-GR" dirty="0"/>
              <a:t>΄ αυτό κατέθεσε στο </a:t>
            </a:r>
            <a:r>
              <a:rPr lang="el-GR" b="1" dirty="0">
                <a:solidFill>
                  <a:srgbClr val="002060"/>
                </a:solidFill>
              </a:rPr>
              <a:t>ταμείο</a:t>
            </a:r>
            <a:r>
              <a:rPr lang="el-GR" dirty="0"/>
              <a:t> της επιχείρησης 30.000 €, με τα οποία αγόρασε τον απαραίτητο </a:t>
            </a:r>
            <a:r>
              <a:rPr lang="el-GR" b="1" dirty="0">
                <a:solidFill>
                  <a:srgbClr val="002060"/>
                </a:solidFill>
              </a:rPr>
              <a:t>εξοπλισμό</a:t>
            </a:r>
            <a:r>
              <a:rPr lang="el-GR" dirty="0"/>
              <a:t> (έπιπλα) αξίας 5.000 € από </a:t>
            </a:r>
            <a:r>
              <a:rPr lang="el-GR" b="1" dirty="0">
                <a:solidFill>
                  <a:srgbClr val="00B050"/>
                </a:solidFill>
              </a:rPr>
              <a:t>προμηθευτή</a:t>
            </a:r>
            <a:r>
              <a:rPr lang="el-GR" dirty="0"/>
              <a:t>-έμπορο επίπλων με πίστωση</a:t>
            </a:r>
            <a:r>
              <a:rPr lang="el-GR" dirty="0" smtClean="0"/>
              <a:t>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l-GR" dirty="0"/>
              <a:t> Κατά την διάρκεια της πρώτης χρήσης πραγματοποιήθηκαν τα ακόλουθα λογιστικά γεγονότα: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/>
              <a:t> 	Η επιχείρηση κατέβαλε στον </a:t>
            </a:r>
            <a:r>
              <a:rPr lang="el-GR" b="1" dirty="0">
                <a:solidFill>
                  <a:srgbClr val="00B050"/>
                </a:solidFill>
              </a:rPr>
              <a:t>προμηθευτή</a:t>
            </a:r>
            <a:r>
              <a:rPr lang="el-GR" dirty="0"/>
              <a:t> από τον οποίο αγόρασε τα έπιπλα, έναντι της οφειλής της, 2.000 €.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Πλήρωσε λογαριασμό </a:t>
            </a:r>
            <a:r>
              <a:rPr lang="el-GR" b="1" dirty="0">
                <a:solidFill>
                  <a:srgbClr val="C00000"/>
                </a:solidFill>
              </a:rPr>
              <a:t>ρεύματος</a:t>
            </a:r>
            <a:r>
              <a:rPr lang="el-GR" dirty="0"/>
              <a:t> 100 €.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Εξόφλησε </a:t>
            </a:r>
            <a:r>
              <a:rPr lang="el-GR" b="1" dirty="0">
                <a:solidFill>
                  <a:srgbClr val="C00000"/>
                </a:solidFill>
              </a:rPr>
              <a:t>μισθούς</a:t>
            </a:r>
            <a:r>
              <a:rPr lang="el-GR" dirty="0"/>
              <a:t> ύψους 3.000 €</a:t>
            </a:r>
            <a:r>
              <a:rPr lang="el-GR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Προσέφερε επί πιστώσει </a:t>
            </a:r>
            <a:r>
              <a:rPr lang="el-GR" b="1" dirty="0">
                <a:solidFill>
                  <a:srgbClr val="7030A0"/>
                </a:solidFill>
              </a:rPr>
              <a:t>υπηρεσίες</a:t>
            </a:r>
            <a:r>
              <a:rPr lang="el-GR" dirty="0"/>
              <a:t> σε </a:t>
            </a:r>
            <a:r>
              <a:rPr lang="el-GR" b="1" dirty="0">
                <a:solidFill>
                  <a:srgbClr val="002060"/>
                </a:solidFill>
              </a:rPr>
              <a:t>πελάτη</a:t>
            </a:r>
            <a:r>
              <a:rPr lang="el-GR" dirty="0"/>
              <a:t> τις οποίες τιμολόγησε με αξία 6.000 €.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Πλήρωσε για </a:t>
            </a:r>
            <a:r>
              <a:rPr lang="el-GR" b="1" dirty="0">
                <a:solidFill>
                  <a:srgbClr val="C00000"/>
                </a:solidFill>
              </a:rPr>
              <a:t>ενοίκιο</a:t>
            </a:r>
            <a:r>
              <a:rPr lang="el-GR" dirty="0"/>
              <a:t> γραφείων 1.500 €.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l-GR" dirty="0"/>
          </a:p>
          <a:p>
            <a:pPr algn="just">
              <a:buFont typeface="Wingdings" panose="05000000000000000000" pitchFamily="2" charset="2"/>
              <a:buChar char="Ø"/>
            </a:pPr>
            <a:endParaRPr lang="el-GR" dirty="0" smtClean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0763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b="1" dirty="0" smtClean="0">
                <a:solidFill>
                  <a:prstClr val="white"/>
                </a:solidFill>
                <a:latin typeface="Calibri" panose="020F0502020204030204"/>
              </a:rPr>
              <a:t>Λογαριασμοί</a:t>
            </a:r>
            <a:endParaRPr kumimoji="0" lang="el-GR" sz="28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>
            <a:off x="7610764" y="0"/>
            <a:ext cx="4581236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57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3966" y="489526"/>
            <a:ext cx="10962750" cy="63684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el-GR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</a:t>
            </a:r>
            <a:r>
              <a:rPr lang="el-GR" dirty="0"/>
              <a:t>	Εισέπραξε από τον </a:t>
            </a:r>
            <a:r>
              <a:rPr lang="el-GR" b="1" dirty="0">
                <a:solidFill>
                  <a:srgbClr val="002060"/>
                </a:solidFill>
              </a:rPr>
              <a:t>πελάτη</a:t>
            </a:r>
            <a:r>
              <a:rPr lang="el-GR" dirty="0"/>
              <a:t>, στον οποίο </a:t>
            </a:r>
            <a:r>
              <a:rPr lang="el-GR" dirty="0" smtClean="0"/>
              <a:t>είχε προσφέρει τις </a:t>
            </a:r>
            <a:r>
              <a:rPr lang="el-GR" dirty="0"/>
              <a:t>υπηρεσίες, 1.000 €.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Παρασχέθηκαν στην επιχείρηση </a:t>
            </a:r>
            <a:r>
              <a:rPr lang="el-GR" b="1" dirty="0">
                <a:solidFill>
                  <a:srgbClr val="C00000"/>
                </a:solidFill>
              </a:rPr>
              <a:t>υπηρεσίες από λογιστή</a:t>
            </a:r>
            <a:r>
              <a:rPr lang="el-GR" dirty="0"/>
              <a:t> ύψους 800 €, για τα οποία εξέδωσε </a:t>
            </a:r>
            <a:r>
              <a:rPr lang="el-GR" b="1" dirty="0">
                <a:solidFill>
                  <a:srgbClr val="00B050"/>
                </a:solidFill>
              </a:rPr>
              <a:t>επιταγή πληρωτέα</a:t>
            </a:r>
            <a:r>
              <a:rPr lang="el-GR" dirty="0"/>
              <a:t> μεταχρονολογημένη που θα εξοφληθεί την επόμενη χρήση.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Προσέφερε εκ νέου </a:t>
            </a:r>
            <a:r>
              <a:rPr lang="el-GR" b="1" dirty="0">
                <a:solidFill>
                  <a:srgbClr val="7030A0"/>
                </a:solidFill>
              </a:rPr>
              <a:t>υπηρεσίες</a:t>
            </a:r>
            <a:r>
              <a:rPr lang="el-GR" dirty="0"/>
              <a:t> σε </a:t>
            </a:r>
            <a:r>
              <a:rPr lang="el-GR" b="1" dirty="0">
                <a:solidFill>
                  <a:srgbClr val="002060"/>
                </a:solidFill>
              </a:rPr>
              <a:t>πελάτη</a:t>
            </a:r>
            <a:r>
              <a:rPr lang="el-GR" dirty="0"/>
              <a:t> τις οποίες τιμολόγησε με 2.000 €.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Κρατήθηκαν μετρητά στο </a:t>
            </a:r>
            <a:r>
              <a:rPr lang="el-GR" b="1" dirty="0">
                <a:solidFill>
                  <a:srgbClr val="002060"/>
                </a:solidFill>
              </a:rPr>
              <a:t>ταμείο</a:t>
            </a:r>
            <a:r>
              <a:rPr lang="el-GR" dirty="0"/>
              <a:t> της επιχείρησης 500 € και τα υπόλοιπα κατατέθηκαν σε </a:t>
            </a:r>
            <a:r>
              <a:rPr lang="el-GR" b="1" dirty="0">
                <a:solidFill>
                  <a:srgbClr val="002060"/>
                </a:solidFill>
              </a:rPr>
              <a:t>λογαριασμό όψεως</a:t>
            </a:r>
            <a:r>
              <a:rPr lang="el-GR" dirty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Οφείλει για </a:t>
            </a:r>
            <a:r>
              <a:rPr lang="el-GR" b="1" dirty="0">
                <a:solidFill>
                  <a:srgbClr val="C00000"/>
                </a:solidFill>
              </a:rPr>
              <a:t>μισθούς</a:t>
            </a:r>
            <a:r>
              <a:rPr lang="el-GR" dirty="0"/>
              <a:t> 1.000 €, τα οποία θα εξοφλήσει την επόμενη χρήση.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dirty="0" smtClean="0"/>
              <a:t> </a:t>
            </a:r>
            <a:r>
              <a:rPr lang="el-GR" dirty="0"/>
              <a:t>	Καταστράφηκαν </a:t>
            </a:r>
            <a:r>
              <a:rPr lang="el-GR" b="1" dirty="0">
                <a:solidFill>
                  <a:srgbClr val="002060"/>
                </a:solidFill>
              </a:rPr>
              <a:t>έπιπλα</a:t>
            </a:r>
            <a:r>
              <a:rPr lang="el-GR" dirty="0"/>
              <a:t> αξίας 400 €.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l-GR" dirty="0"/>
          </a:p>
          <a:p>
            <a:pPr algn="just">
              <a:buFont typeface="Wingdings" panose="05000000000000000000" pitchFamily="2" charset="2"/>
              <a:buChar char="Ø"/>
            </a:pPr>
            <a:endParaRPr lang="el-GR" dirty="0" smtClean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0763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Λογαριασμοί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610764" y="0"/>
            <a:ext cx="4581236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6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331595" y="489528"/>
            <a:ext cx="9013371" cy="61021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200" dirty="0" smtClean="0"/>
              <a:t>                                                                                                                                                   </a:t>
            </a:r>
          </a:p>
          <a:p>
            <a:pPr marL="0" indent="0" algn="just">
              <a:buNone/>
            </a:pPr>
            <a:r>
              <a:rPr lang="el-GR" sz="2200" dirty="0" smtClean="0"/>
              <a:t>1</a:t>
            </a:r>
            <a:r>
              <a:rPr lang="el-GR" sz="2400" dirty="0" smtClean="0"/>
              <a:t>) </a:t>
            </a:r>
            <a:r>
              <a:rPr lang="el-GR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Ο Δ</a:t>
            </a:r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002060"/>
                </a:solidFill>
              </a:rPr>
              <a:t>κατέβαλε κεφάλαιο σε τραπεζικό λογαριασμό της επιχείρησης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2) Πλήρωσε το ενοίκιο του μήνα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3) Αγόρασε εμπορεύματα με μετρητά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4) Αγόρασε εξοπλισμό έναντι μετρητών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5) Πλήρωσε για διαφήμιση της επιχείρησης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6) Πούλησε εμπορεύματα στην τιμή που τα αγόρασε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7) Αγόρασε αναλώσιμα γραφείου με πίστωση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8) Αποδέχθηκε γραμμάτια έναντι οφειλής στον Προμηθευτή Χ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9) Παρείχε υπηρεσίες στον Πελάτη Π με πίστωση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10) Απέσυρε μετρητά από την τράπεζα για προσωπικά έξοδα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11) Αγόρασε εμπορεύματα με πίστωση </a:t>
            </a:r>
          </a:p>
          <a:p>
            <a:pPr marL="0" indent="0" algn="just">
              <a:buNone/>
            </a:pPr>
            <a:r>
              <a:rPr lang="el-GR" sz="2400" dirty="0" smtClean="0">
                <a:solidFill>
                  <a:srgbClr val="002060"/>
                </a:solidFill>
              </a:rPr>
              <a:t>12) Πούλησε εμπορεύματα με πίστωση και είχε κέρδος από την πώληση</a:t>
            </a:r>
            <a:endParaRPr lang="el-GR" sz="2400" dirty="0" smtClean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0763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Λογαριασμοί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610764" y="0"/>
            <a:ext cx="4581236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Ευθεία γραμμή σύνδεσης 2"/>
          <p:cNvCxnSpPr/>
          <p:nvPr/>
        </p:nvCxnSpPr>
        <p:spPr>
          <a:xfrm flipV="1">
            <a:off x="156992" y="924446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Θέση περιεχομένου 4"/>
          <p:cNvSpPr>
            <a:spLocks noGrp="1"/>
          </p:cNvSpPr>
          <p:nvPr>
            <p:ph sz="half" idx="2"/>
          </p:nvPr>
        </p:nvSpPr>
        <p:spPr>
          <a:xfrm>
            <a:off x="9405257" y="602901"/>
            <a:ext cx="2542234" cy="625509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l-GR" dirty="0" smtClean="0"/>
              <a:t>    </a:t>
            </a:r>
            <a:r>
              <a:rPr lang="el-GR" b="1" dirty="0" smtClean="0">
                <a:solidFill>
                  <a:srgbClr val="002060"/>
                </a:solidFill>
              </a:rPr>
              <a:t>Ε</a:t>
            </a:r>
            <a:r>
              <a:rPr lang="el-GR" dirty="0" smtClean="0"/>
              <a:t>        </a:t>
            </a:r>
            <a:r>
              <a:rPr lang="el-GR" b="1" dirty="0" err="1" smtClean="0">
                <a:solidFill>
                  <a:srgbClr val="C00000"/>
                </a:solidFill>
              </a:rPr>
              <a:t>κΠ</a:t>
            </a:r>
            <a:r>
              <a:rPr lang="el-GR" b="1" dirty="0" smtClean="0">
                <a:solidFill>
                  <a:srgbClr val="C00000"/>
                </a:solidFill>
              </a:rPr>
              <a:t> </a:t>
            </a:r>
            <a:r>
              <a:rPr lang="el-GR" dirty="0" smtClean="0"/>
              <a:t>     </a:t>
            </a:r>
            <a:r>
              <a:rPr lang="el-GR" b="1" dirty="0" smtClean="0">
                <a:solidFill>
                  <a:srgbClr val="00B050"/>
                </a:solidFill>
              </a:rPr>
              <a:t>ΚΘ</a:t>
            </a:r>
            <a:endParaRPr lang="el-GR" sz="2400" b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el-GR" sz="2400" b="1" dirty="0"/>
              <a:t> </a:t>
            </a:r>
            <a:r>
              <a:rPr lang="el-GR" sz="2400" b="1" dirty="0" smtClean="0"/>
              <a:t>    +                     +</a:t>
            </a:r>
          </a:p>
          <a:p>
            <a:pPr marL="0" indent="0" algn="just">
              <a:buNone/>
            </a:pPr>
            <a:r>
              <a:rPr lang="el-GR" sz="2400" b="1" dirty="0"/>
              <a:t> </a:t>
            </a:r>
            <a:r>
              <a:rPr lang="el-GR" sz="2400" b="1" dirty="0" smtClean="0"/>
              <a:t>    –                     –</a:t>
            </a:r>
          </a:p>
          <a:p>
            <a:pPr marL="0" indent="0" algn="just">
              <a:buNone/>
            </a:pPr>
            <a:r>
              <a:rPr lang="el-GR" sz="2400" b="1" dirty="0" smtClean="0"/>
              <a:t>    + –</a:t>
            </a:r>
            <a:r>
              <a:rPr lang="el-GR" sz="2400" b="1" dirty="0"/>
              <a:t> </a:t>
            </a:r>
            <a:endParaRPr lang="el-GR" sz="2400" b="1" dirty="0" smtClean="0"/>
          </a:p>
          <a:p>
            <a:pPr marL="0" indent="0" algn="just">
              <a:buNone/>
            </a:pPr>
            <a:r>
              <a:rPr lang="el-GR" sz="2400" b="1" dirty="0" smtClean="0"/>
              <a:t>    + – </a:t>
            </a:r>
          </a:p>
          <a:p>
            <a:pPr marL="0" indent="0" algn="just">
              <a:buNone/>
            </a:pPr>
            <a:r>
              <a:rPr lang="el-GR" sz="2400" b="1" dirty="0"/>
              <a:t> </a:t>
            </a:r>
            <a:r>
              <a:rPr lang="el-GR" sz="2400" b="1" dirty="0" smtClean="0"/>
              <a:t>    –                      –</a:t>
            </a:r>
          </a:p>
          <a:p>
            <a:pPr marL="0" indent="0" algn="just">
              <a:buNone/>
            </a:pPr>
            <a:r>
              <a:rPr lang="el-GR" sz="2400" b="1" dirty="0" smtClean="0"/>
              <a:t>    + –</a:t>
            </a:r>
          </a:p>
          <a:p>
            <a:pPr marL="0" indent="0" algn="just">
              <a:buNone/>
            </a:pPr>
            <a:r>
              <a:rPr lang="el-GR" sz="2400" b="1" dirty="0" smtClean="0"/>
              <a:t>                  </a:t>
            </a:r>
            <a:r>
              <a:rPr lang="el-GR" sz="3000" b="1" dirty="0" smtClean="0"/>
              <a:t>+         –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l-GR" sz="2400" b="1" dirty="0" smtClean="0"/>
              <a:t>                 – </a:t>
            </a:r>
            <a:r>
              <a:rPr lang="el-GR" sz="2600" b="1" dirty="0" smtClean="0"/>
              <a:t>+</a:t>
            </a:r>
            <a:r>
              <a:rPr lang="el-GR" sz="2400" b="1" dirty="0" smtClean="0"/>
              <a:t>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l-GR" sz="2400" b="1" dirty="0" smtClean="0"/>
              <a:t>      +                       +</a:t>
            </a:r>
          </a:p>
          <a:p>
            <a:pPr marL="0" indent="0" algn="just">
              <a:buNone/>
            </a:pPr>
            <a:r>
              <a:rPr lang="el-GR" sz="2400" b="1" dirty="0"/>
              <a:t> </a:t>
            </a:r>
            <a:r>
              <a:rPr lang="el-GR" sz="2400" b="1" dirty="0" smtClean="0"/>
              <a:t>     –                       </a:t>
            </a:r>
            <a:r>
              <a:rPr lang="el-GR" sz="2400" b="1" dirty="0"/>
              <a:t>– </a:t>
            </a:r>
            <a:endParaRPr lang="el-GR" sz="2400" b="1" dirty="0" smtClean="0"/>
          </a:p>
          <a:p>
            <a:pPr marL="0" indent="0" algn="just">
              <a:buNone/>
            </a:pPr>
            <a:r>
              <a:rPr lang="el-GR" sz="2400" b="1" dirty="0" smtClean="0"/>
              <a:t>     </a:t>
            </a:r>
          </a:p>
          <a:p>
            <a:pPr marL="0" indent="0" algn="just">
              <a:buNone/>
            </a:pPr>
            <a:r>
              <a:rPr lang="el-GR" sz="2400" b="1" dirty="0"/>
              <a:t> </a:t>
            </a:r>
            <a:r>
              <a:rPr lang="el-GR" sz="2400" b="1" dirty="0" smtClean="0"/>
              <a:t>     +          +            </a:t>
            </a:r>
          </a:p>
          <a:p>
            <a:pPr marL="0" indent="0" algn="just">
              <a:buNone/>
            </a:pPr>
            <a:r>
              <a:rPr lang="el-GR" sz="2400" b="1" dirty="0"/>
              <a:t> </a:t>
            </a:r>
            <a:r>
              <a:rPr lang="el-GR" sz="2400" b="1" dirty="0" smtClean="0"/>
              <a:t>  –  +                      +        </a:t>
            </a:r>
            <a:endParaRPr lang="el-GR" sz="2400" dirty="0"/>
          </a:p>
        </p:txBody>
      </p:sp>
      <p:cxnSp>
        <p:nvCxnSpPr>
          <p:cNvPr id="14" name="Ευθεία γραμμή σύνδεσης 13"/>
          <p:cNvCxnSpPr/>
          <p:nvPr/>
        </p:nvCxnSpPr>
        <p:spPr>
          <a:xfrm flipH="1">
            <a:off x="9507417" y="924446"/>
            <a:ext cx="0" cy="5767753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Ευθεία γραμμή σύνδεσης 16"/>
          <p:cNvCxnSpPr/>
          <p:nvPr/>
        </p:nvCxnSpPr>
        <p:spPr>
          <a:xfrm>
            <a:off x="11163719" y="924446"/>
            <a:ext cx="0" cy="5767755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>
            <a:off x="11887200" y="924446"/>
            <a:ext cx="0" cy="5767756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Ευθεία γραμμή σύνδεσης 18"/>
          <p:cNvCxnSpPr/>
          <p:nvPr/>
        </p:nvCxnSpPr>
        <p:spPr>
          <a:xfrm>
            <a:off x="10289512" y="924446"/>
            <a:ext cx="1255" cy="5767753"/>
          </a:xfrm>
          <a:prstGeom prst="line">
            <a:avLst/>
          </a:prstGeom>
          <a:ln w="412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V="1">
            <a:off x="156992" y="1418490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Ευθεία γραμμή σύνδεσης 22"/>
          <p:cNvCxnSpPr/>
          <p:nvPr/>
        </p:nvCxnSpPr>
        <p:spPr>
          <a:xfrm flipV="1">
            <a:off x="156992" y="2244131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Ευθεία γραμμή σύνδεσης 23"/>
          <p:cNvCxnSpPr/>
          <p:nvPr/>
        </p:nvCxnSpPr>
        <p:spPr>
          <a:xfrm flipV="1">
            <a:off x="156992" y="1813725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Ευθεία γραμμή σύνδεσης 24"/>
          <p:cNvCxnSpPr/>
          <p:nvPr/>
        </p:nvCxnSpPr>
        <p:spPr>
          <a:xfrm flipV="1">
            <a:off x="217283" y="3071444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Ευθεία γραμμή σύνδεσης 25"/>
          <p:cNvCxnSpPr/>
          <p:nvPr/>
        </p:nvCxnSpPr>
        <p:spPr>
          <a:xfrm flipV="1">
            <a:off x="156992" y="2671185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Ευθεία γραμμή σύνδεσης 26"/>
          <p:cNvCxnSpPr/>
          <p:nvPr/>
        </p:nvCxnSpPr>
        <p:spPr>
          <a:xfrm flipV="1">
            <a:off x="156992" y="3526969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Ευθεία γραμμή σύνδεσης 27"/>
          <p:cNvCxnSpPr/>
          <p:nvPr/>
        </p:nvCxnSpPr>
        <p:spPr>
          <a:xfrm flipV="1">
            <a:off x="156992" y="4443044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Ευθεία γραμμή σύνδεσης 28"/>
          <p:cNvCxnSpPr/>
          <p:nvPr/>
        </p:nvCxnSpPr>
        <p:spPr>
          <a:xfrm flipV="1">
            <a:off x="156992" y="3972445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Ευθεία γραμμή σύνδεσης 29"/>
          <p:cNvCxnSpPr/>
          <p:nvPr/>
        </p:nvCxnSpPr>
        <p:spPr>
          <a:xfrm flipV="1">
            <a:off x="152400" y="5380890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Ευθεία γραμμή σύνδεσης 31"/>
          <p:cNvCxnSpPr/>
          <p:nvPr/>
        </p:nvCxnSpPr>
        <p:spPr>
          <a:xfrm flipV="1">
            <a:off x="152400" y="5975418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Ευθεία γραμμή σύνδεσης 32"/>
          <p:cNvCxnSpPr/>
          <p:nvPr/>
        </p:nvCxnSpPr>
        <p:spPr>
          <a:xfrm flipV="1">
            <a:off x="152400" y="6692199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Ευθεία γραμμή σύνδεσης 33"/>
          <p:cNvCxnSpPr/>
          <p:nvPr/>
        </p:nvCxnSpPr>
        <p:spPr>
          <a:xfrm flipV="1">
            <a:off x="152400" y="4913642"/>
            <a:ext cx="11730208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23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>
          <a:xfrm>
            <a:off x="823966" y="489526"/>
            <a:ext cx="10962750" cy="636847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 Αγορά εμπορευμάτων αξίας 15.000 € με μετρητά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Χρεώστης καταβάλλει 10.000 € έναντι λογαριασμού του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 Πληρωμή έναντι οφειλής σε Προμηθευτή 12.000 €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 smtClean="0"/>
              <a:t> Πώληση εμπορευμάτων αξίας 30.000 € αντί 34.000 € με γραμμάτια</a:t>
            </a:r>
            <a:endParaRPr lang="el-GR" dirty="0"/>
          </a:p>
          <a:p>
            <a:pPr marL="0" indent="0" algn="just">
              <a:lnSpc>
                <a:spcPct val="150000"/>
              </a:lnSpc>
              <a:buNone/>
            </a:pPr>
            <a:endParaRPr lang="el-GR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l-GR" dirty="0"/>
          </a:p>
          <a:p>
            <a:pPr algn="just">
              <a:buFont typeface="Wingdings" panose="05000000000000000000" pitchFamily="2" charset="2"/>
              <a:buChar char="Ø"/>
            </a:pPr>
            <a:endParaRPr lang="el-GR" dirty="0" smtClean="0"/>
          </a:p>
        </p:txBody>
      </p:sp>
      <p:sp>
        <p:nvSpPr>
          <p:cNvPr id="6" name="Ορθογώνιο 5"/>
          <p:cNvSpPr/>
          <p:nvPr/>
        </p:nvSpPr>
        <p:spPr>
          <a:xfrm>
            <a:off x="0" y="0"/>
            <a:ext cx="7610763" cy="489527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Λογαριασμοί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7610764" y="0"/>
            <a:ext cx="4581236" cy="48952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2451796" y="1276142"/>
            <a:ext cx="7355395" cy="502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ΚΑΘΕΤΗ ΜΕΤΑΒΟΛΗ ΕΝΕΡΓΗΤΙΚΟΥ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8" name="Ορθογώνιο 7"/>
          <p:cNvSpPr/>
          <p:nvPr/>
        </p:nvSpPr>
        <p:spPr>
          <a:xfrm>
            <a:off x="2451795" y="2753577"/>
            <a:ext cx="7355396" cy="502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ΚΑΘΕΤΗ ΜΕΤΑΒΟΛΗ ΕΝΕΡΓΗΤΙΚΟΥ</a:t>
            </a:r>
            <a:endParaRPr lang="el-GR" sz="2400" b="1" dirty="0">
              <a:solidFill>
                <a:srgbClr val="002060"/>
              </a:solidFill>
            </a:endParaRPr>
          </a:p>
        </p:txBody>
      </p:sp>
      <p:sp>
        <p:nvSpPr>
          <p:cNvPr id="9" name="Ορθογώνιο 8"/>
          <p:cNvSpPr/>
          <p:nvPr/>
        </p:nvSpPr>
        <p:spPr>
          <a:xfrm>
            <a:off x="2451795" y="5708446"/>
            <a:ext cx="7355396" cy="92346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002060"/>
                </a:solidFill>
              </a:rPr>
              <a:t>ΚΑΘΕΤΗ ΜΕΤΑΒΟΛΗ ΕΝΕΡΓΗΤΙΚΟΥ</a:t>
            </a:r>
            <a:r>
              <a:rPr lang="el-GR" sz="2400" b="1" dirty="0" smtClean="0">
                <a:solidFill>
                  <a:srgbClr val="C00000"/>
                </a:solidFill>
              </a:rPr>
              <a:t> </a:t>
            </a:r>
            <a:r>
              <a:rPr lang="el-GR" sz="2400" b="1" dirty="0" smtClean="0">
                <a:solidFill>
                  <a:schemeClr val="tx1"/>
                </a:solidFill>
              </a:rPr>
              <a:t>ΚΑΙ</a:t>
            </a:r>
            <a:r>
              <a:rPr lang="el-GR" sz="2400" b="1" dirty="0" smtClean="0">
                <a:solidFill>
                  <a:srgbClr val="C00000"/>
                </a:solidFill>
              </a:rPr>
              <a:t> </a:t>
            </a:r>
            <a:r>
              <a:rPr lang="el-GR" sz="2400" b="1" dirty="0" smtClean="0">
                <a:solidFill>
                  <a:srgbClr val="00B050"/>
                </a:solidFill>
              </a:rPr>
              <a:t>ΟΡΙΖΟΝΤΙΑ ΜΕΤΑΞΥ ΕΝΕΡΓΗΤΙΚΟΥ ΚΑΙ ΚΑΘΑΡΗΣ ΘΕΣΗΣ </a:t>
            </a:r>
            <a:endParaRPr lang="el-GR" sz="2400" b="1" dirty="0">
              <a:solidFill>
                <a:srgbClr val="00B050"/>
              </a:solidFill>
            </a:endParaRPr>
          </a:p>
        </p:txBody>
      </p:sp>
      <p:sp>
        <p:nvSpPr>
          <p:cNvPr id="10" name="Ορθογώνιο 9"/>
          <p:cNvSpPr/>
          <p:nvPr/>
        </p:nvSpPr>
        <p:spPr>
          <a:xfrm>
            <a:off x="2441745" y="4331496"/>
            <a:ext cx="7365446" cy="50241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rgbClr val="FF0000"/>
                </a:solidFill>
              </a:rPr>
              <a:t>ΟΡΙΖΟΝΤΙΑ ΜΕΤΑΒΟΛΗ ΕΝΕΡΓΗΤΙΚΟΥ – ΠΑΘΗΤΙΚΟΥ</a:t>
            </a:r>
            <a:endParaRPr lang="el-G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51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485</Words>
  <Application>Microsoft Office PowerPoint</Application>
  <PresentationFormat>Ευρεία οθόνη</PresentationFormat>
  <Paragraphs>141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kypriot@gmail.com</dc:creator>
  <cp:lastModifiedBy>kypriot@gmail.com</cp:lastModifiedBy>
  <cp:revision>21</cp:revision>
  <dcterms:created xsi:type="dcterms:W3CDTF">2019-10-19T09:27:28Z</dcterms:created>
  <dcterms:modified xsi:type="dcterms:W3CDTF">2019-10-31T10:53:46Z</dcterms:modified>
</cp:coreProperties>
</file>