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6" r:id="rId15"/>
    <p:sldId id="277" r:id="rId16"/>
    <p:sldId id="278" r:id="rId17"/>
    <p:sldId id="283" r:id="rId18"/>
    <p:sldId id="284" r:id="rId19"/>
    <p:sldId id="285" r:id="rId20"/>
    <p:sldId id="286" r:id="rId21"/>
    <p:sldId id="287" r:id="rId22"/>
    <p:sldId id="288" r:id="rId23"/>
    <p:sldId id="289" r:id="rId24"/>
    <p:sldId id="290" r:id="rId25"/>
    <p:sldId id="292" r:id="rId26"/>
    <p:sldId id="293" r:id="rId27"/>
    <p:sldId id="294" r:id="rId28"/>
    <p:sldId id="295" r:id="rId29"/>
    <p:sldId id="297" r:id="rId30"/>
    <p:sldId id="296" r:id="rId31"/>
    <p:sldId id="298" r:id="rId32"/>
    <p:sldId id="302" r:id="rId33"/>
    <p:sldId id="303" r:id="rId34"/>
    <p:sldId id="304" r:id="rId35"/>
    <p:sldId id="305" r:id="rId36"/>
    <p:sldId id="306" r:id="rId37"/>
    <p:sldId id="301" r:id="rId3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Μεσαίο στυλ 2 - Έμφαση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Μεσαίο στυλ 2 - Έμφαση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Μεσαίο στυλ 2 - Έμφαση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Φωτεινό στυλ 1 - Έμφαση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Φωτεινό στυλ 1 - Έμφαση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Φωτεινό στυλ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Φωτεινό στυλ 1 - Έμφαση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Φωτεινό στυλ 1 - Έμφαση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Φωτεινό στυλ 1 - Έμφαση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Φωτεινό στυλ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F3AE67-3BD0-4493-B96C-AA745373A304}" type="datetimeFigureOut">
              <a:rPr lang="el-GR" smtClean="0"/>
              <a:t>5/5/2019</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08251A-3FC0-4B95-8E34-0B87C23DB0BF}" type="slidenum">
              <a:rPr lang="el-GR" smtClean="0"/>
              <a:t>‹#›</a:t>
            </a:fld>
            <a:endParaRPr lang="el-GR"/>
          </a:p>
        </p:txBody>
      </p:sp>
    </p:spTree>
    <p:extLst>
      <p:ext uri="{BB962C8B-B14F-4D97-AF65-F5344CB8AC3E}">
        <p14:creationId xmlns:p14="http://schemas.microsoft.com/office/powerpoint/2010/main" val="3632107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5/5/2019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5/5/2019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5/5/2019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5/5/2019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5/5/2019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5/5/2019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5/5/2019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5/5/2019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5/5/2019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5/5/2019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5/5/2019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5/5/2019</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l-GR" b="1" dirty="0" smtClean="0">
                <a:latin typeface="Times New Roman" pitchFamily="18" charset="0"/>
                <a:cs typeface="Times New Roman" pitchFamily="18" charset="0"/>
              </a:rPr>
              <a:t>ΜΕΤΟΧΙΚΑ ΠΡΟΪΟΝΤΑ</a:t>
            </a:r>
            <a:br>
              <a:rPr lang="el-GR" b="1" dirty="0" smtClean="0">
                <a:latin typeface="Times New Roman" pitchFamily="18" charset="0"/>
                <a:cs typeface="Times New Roman" pitchFamily="18" charset="0"/>
              </a:rPr>
            </a:br>
            <a:r>
              <a:rPr lang="el-GR"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SHARES/EQUITIES)</a:t>
            </a:r>
            <a:endParaRPr lang="el-G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Κύρια είδη μετοχών</a:t>
            </a:r>
            <a:endParaRPr lang="el-GR" dirty="0"/>
          </a:p>
        </p:txBody>
      </p:sp>
      <p:sp>
        <p:nvSpPr>
          <p:cNvPr id="3" name="2 - Θέση περιεχομένου"/>
          <p:cNvSpPr>
            <a:spLocks noGrp="1"/>
          </p:cNvSpPr>
          <p:nvPr>
            <p:ph idx="1"/>
          </p:nvPr>
        </p:nvSpPr>
        <p:spPr>
          <a:xfrm>
            <a:off x="457200" y="1357298"/>
            <a:ext cx="8229600" cy="5500702"/>
          </a:xfrm>
        </p:spPr>
        <p:txBody>
          <a:bodyPr>
            <a:noAutofit/>
          </a:bodyPr>
          <a:lstStyle/>
          <a:p>
            <a:pPr marL="0" indent="0" algn="just">
              <a:spcBef>
                <a:spcPts val="0"/>
              </a:spcBef>
            </a:pPr>
            <a:r>
              <a:rPr lang="el-GR"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Μικτοί τίτλοι</a:t>
            </a:r>
            <a:r>
              <a:rPr lang="en-US"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en-US"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l-GR"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Προνομιούχες Μετοχές, </a:t>
            </a:r>
            <a:r>
              <a:rPr lang="el-GR"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προμέτοχα</a:t>
            </a:r>
            <a:r>
              <a:rPr lang="el-GR"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μια νέα τάση με καινοτομικά στοιχεία.</a:t>
            </a:r>
          </a:p>
          <a:p>
            <a:pPr marL="0" indent="0" algn="just">
              <a:spcBef>
                <a:spcPts val="0"/>
              </a:spcBef>
            </a:pPr>
            <a:r>
              <a:rPr lang="el-GR"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el-GR"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Τιτλοποίηση</a:t>
            </a:r>
            <a:r>
              <a:rPr lang="el-GR"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απαιτήσεων γίνεται βάσει καταγραφής, </a:t>
            </a:r>
            <a:r>
              <a:rPr lang="el-GR"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ομογενοποίησης</a:t>
            </a:r>
            <a:r>
              <a:rPr lang="el-GR"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και εμπορευματοποίησης. Αφορά συνηθέστερα εμπράγματες υποθήκες </a:t>
            </a:r>
            <a:r>
              <a:rPr lang="en-US"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(mortgages)</a:t>
            </a:r>
            <a:r>
              <a:rPr lang="el-GR"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από στεγαστικά δάνεια, τα έσοδα των οποίων χρησιμοποιούνται για οικιστικές επενδύσεις αλλά και για επιχειρηματικές και αγροτικές κατασκευές.</a:t>
            </a:r>
            <a:endParaRPr lang="el-GR"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Αποτίμηση μετοχών</a:t>
            </a:r>
            <a:endParaRPr lang="el-GR"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142984"/>
            <a:ext cx="8229600" cy="5715016"/>
          </a:xfrm>
        </p:spPr>
        <p:txBody>
          <a:bodyPr>
            <a:noAutofit/>
          </a:bodyPr>
          <a:lstStyle/>
          <a:p>
            <a:pPr marL="0" indent="0" algn="just">
              <a:spcBef>
                <a:spcPts val="0"/>
              </a:spcBef>
            </a:pPr>
            <a:r>
              <a:rPr lang="el-GR" sz="4000" u="sng"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Προεξόφληση ροών</a:t>
            </a:r>
            <a:r>
              <a:rPr lang="en-US" sz="4000" u="sng"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a:t>
            </a:r>
            <a:r>
              <a:rPr lang="en-US" sz="4000"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l-GR" sz="4000"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Η προεξόφληση των χρηματοοικονομικών ροών και η χρήση δεικτών (εισοδηματική ανάλυση): βασικές μέθοδοι αξιολόγησης και επιλογής. Ο επενδυτής ενδιαφέρεται για την συνολική απόδοση από μερίσματα και από την μεταβολή της τιμής αγοράς και της πώλησης.</a:t>
            </a:r>
            <a:endParaRPr lang="el-GR" sz="4000" u="sng" dirty="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5400" b="1" dirty="0" smtClean="0">
                <a:latin typeface="Times New Roman" pitchFamily="18" charset="0"/>
                <a:cs typeface="Times New Roman" pitchFamily="18" charset="0"/>
              </a:rPr>
              <a:t>Αποτίμηση μετοχών</a:t>
            </a:r>
            <a:endParaRPr lang="el-GR" sz="5400" dirty="0"/>
          </a:p>
        </p:txBody>
      </p:sp>
      <mc:AlternateContent xmlns:mc="http://schemas.openxmlformats.org/markup-compatibility/2006" xmlns:a14="http://schemas.microsoft.com/office/drawing/2010/main">
        <mc:Choice Requires="a14">
          <p:sp>
            <p:nvSpPr>
              <p:cNvPr id="3" name="2 - Θέση περιεχομένου"/>
              <p:cNvSpPr>
                <a:spLocks noGrp="1"/>
              </p:cNvSpPr>
              <p:nvPr>
                <p:ph idx="1"/>
              </p:nvPr>
            </p:nvSpPr>
            <p:spPr/>
            <p:txBody>
              <a:bodyPr>
                <a:normAutofit/>
              </a:bodyPr>
              <a:lstStyle/>
              <a:p>
                <a:pPr marL="0" indent="0" algn="just">
                  <a:spcBef>
                    <a:spcPts val="0"/>
                  </a:spcBef>
                </a:pPr>
                <a:r>
                  <a:rPr lang="el-GR" sz="4800"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Η μέθοδος της προεξόφλησης των χρηματικών ροών</a:t>
                </a:r>
                <a:r>
                  <a:rPr lang="en-US" sz="4800"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a:t>
                </a:r>
              </a:p>
              <a:p>
                <a:pPr marL="0" indent="0" algn="just">
                  <a:spcBef>
                    <a:spcPts val="0"/>
                  </a:spcBef>
                </a:pPr>
                <a:endParaRPr lang="en-US" sz="4800"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marL="0" indent="0" algn="ctr">
                  <a:spcBef>
                    <a:spcPts val="0"/>
                  </a:spcBef>
                </a:pPr>
                <a:r>
                  <a:rPr lang="el-GR" sz="4800"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ΠΑ=</a:t>
                </a:r>
                <a14:m>
                  <m:oMath xmlns:m="http://schemas.openxmlformats.org/officeDocument/2006/math">
                    <m:f>
                      <m:fPr>
                        <m:ctrlPr>
                          <a:rPr lang="el-GR" sz="4800" i="1" smtClean="0">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cs typeface="Times New Roman" pitchFamily="18" charset="0"/>
                          </a:rPr>
                        </m:ctrlPr>
                      </m:fPr>
                      <m:num>
                        <m:r>
                          <m:rPr>
                            <m:sty m:val="p"/>
                          </m:rPr>
                          <a:rPr lang="el-GR" sz="4800" b="0" i="0" smtClean="0">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cs typeface="Times New Roman" pitchFamily="18" charset="0"/>
                          </a:rPr>
                          <m:t>Σ</m:t>
                        </m:r>
                        <m:r>
                          <a:rPr lang="el-GR" sz="4800" b="0" i="0" smtClean="0">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cs typeface="Times New Roman" pitchFamily="18" charset="0"/>
                          </a:rPr>
                          <m:t> </m:t>
                        </m:r>
                        <m:r>
                          <m:rPr>
                            <m:sty m:val="p"/>
                          </m:rPr>
                          <a:rPr lang="el-GR" sz="4800" b="0" i="0" smtClean="0">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cs typeface="Times New Roman" pitchFamily="18" charset="0"/>
                          </a:rPr>
                          <m:t>Χρημ</m:t>
                        </m:r>
                        <m:r>
                          <a:rPr lang="el-GR" sz="4800" b="0" i="0" smtClean="0">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cs typeface="Times New Roman" pitchFamily="18" charset="0"/>
                          </a:rPr>
                          <m:t>. </m:t>
                        </m:r>
                        <m:r>
                          <m:rPr>
                            <m:sty m:val="p"/>
                          </m:rPr>
                          <a:rPr lang="el-GR" sz="4800" b="0" i="0" smtClean="0">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cs typeface="Times New Roman" pitchFamily="18" charset="0"/>
                          </a:rPr>
                          <m:t>Ρ</m:t>
                        </m:r>
                        <m:r>
                          <a:rPr lang="el-GR" sz="4800" b="0" i="1" smtClean="0">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cs typeface="Times New Roman" pitchFamily="18" charset="0"/>
                          </a:rPr>
                          <m:t>𝜊</m:t>
                        </m:r>
                        <m:r>
                          <m:rPr>
                            <m:sty m:val="p"/>
                          </m:rPr>
                          <a:rPr lang="el-GR" sz="4800" b="0" i="1" smtClean="0">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cs typeface="Times New Roman" pitchFamily="18" charset="0"/>
                          </a:rPr>
                          <m:t>ώ</m:t>
                        </m:r>
                        <m:r>
                          <a:rPr lang="el-GR" sz="4800" b="0" i="1" smtClean="0">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cs typeface="Times New Roman" pitchFamily="18" charset="0"/>
                          </a:rPr>
                          <m:t>𝜈</m:t>
                        </m:r>
                      </m:num>
                      <m:den>
                        <m:sSup>
                          <m:sSupPr>
                            <m:ctrlPr>
                              <a:rPr lang="en-US" sz="4800" b="0" i="1" smtClean="0">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cs typeface="Times New Roman" pitchFamily="18" charset="0"/>
                              </a:rPr>
                            </m:ctrlPr>
                          </m:sSupPr>
                          <m:e>
                            <m:r>
                              <a:rPr lang="en-US" sz="4800" i="1">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cs typeface="Times New Roman" pitchFamily="18" charset="0"/>
                              </a:rPr>
                              <m:t>(1+</m:t>
                            </m:r>
                            <m:r>
                              <a:rPr lang="en-US" sz="4800" i="1">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cs typeface="Times New Roman" pitchFamily="18" charset="0"/>
                              </a:rPr>
                              <m:t>𝑟</m:t>
                            </m:r>
                            <m:r>
                              <a:rPr lang="en-US" sz="4800" i="1">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cs typeface="Times New Roman" pitchFamily="18" charset="0"/>
                              </a:rPr>
                              <m:t>)</m:t>
                            </m:r>
                          </m:e>
                          <m:sup>
                            <m:r>
                              <a:rPr lang="en-US" sz="4800" b="0" i="1" smtClean="0">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cs typeface="Times New Roman" pitchFamily="18" charset="0"/>
                              </a:rPr>
                              <m:t>𝑛</m:t>
                            </m:r>
                          </m:sup>
                        </m:sSup>
                      </m:den>
                    </m:f>
                  </m:oMath>
                </a14:m>
                <a:endParaRPr lang="el-GR" sz="3600" dirty="0">
                  <a:latin typeface="Times New Roman" pitchFamily="18" charset="0"/>
                  <a:cs typeface="Times New Roman" pitchFamily="18" charset="0"/>
                </a:endParaRPr>
              </a:p>
            </p:txBody>
          </p:sp>
        </mc:Choice>
        <mc:Fallback xmlns="">
          <p:sp>
            <p:nvSpPr>
              <p:cNvPr id="3" name="2 - Θέση περιεχομένου"/>
              <p:cNvSpPr>
                <a:spLocks noGrp="1" noRot="1" noChangeAspect="1" noMove="1" noResize="1" noEditPoints="1" noAdjustHandles="1" noChangeArrowheads="1" noChangeShapeType="1" noTextEdit="1"/>
              </p:cNvSpPr>
              <p:nvPr>
                <p:ph idx="1"/>
              </p:nvPr>
            </p:nvSpPr>
            <p:spPr>
              <a:blipFill rotWithShape="0">
                <a:blip r:embed="rId2"/>
                <a:stretch>
                  <a:fillRect l="-3481" t="-3235" r="-3926"/>
                </a:stretch>
              </a:blipFill>
            </p:spPr>
            <p:txBody>
              <a:bodyPr/>
              <a:lstStyle/>
              <a:p>
                <a:r>
                  <a:rPr lang="el-GR">
                    <a:noFill/>
                  </a:rPr>
                  <a:t> </a:t>
                </a:r>
              </a:p>
            </p:txBody>
          </p:sp>
        </mc:Fallback>
      </mc:AlternateContent>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latin typeface="Times New Roman" pitchFamily="18" charset="0"/>
                <a:cs typeface="Times New Roman" pitchFamily="18" charset="0"/>
              </a:rPr>
              <a:t>Αποτίμηση μετοχών</a:t>
            </a:r>
            <a:endParaRPr lang="el-GR" dirty="0"/>
          </a:p>
        </p:txBody>
      </p:sp>
      <mc:AlternateContent xmlns:mc="http://schemas.openxmlformats.org/markup-compatibility/2006" xmlns:a14="http://schemas.microsoft.com/office/drawing/2010/main">
        <mc:Choice Requires="a14">
          <p:sp>
            <p:nvSpPr>
              <p:cNvPr id="3" name="2 - Θέση περιεχομένου"/>
              <p:cNvSpPr>
                <a:spLocks noGrp="1"/>
              </p:cNvSpPr>
              <p:nvPr>
                <p:ph idx="1"/>
              </p:nvPr>
            </p:nvSpPr>
            <p:spPr/>
            <p:txBody>
              <a:bodyPr>
                <a:normAutofit/>
              </a:bodyPr>
              <a:lstStyle/>
              <a:p>
                <a:pPr marL="0" indent="0" algn="just">
                  <a:spcBef>
                    <a:spcPts val="0"/>
                  </a:spcBef>
                </a:pPr>
                <a14:m>
                  <m:oMath xmlns:m="http://schemas.openxmlformats.org/officeDocument/2006/math">
                    <m:sSub>
                      <m:sSubPr>
                        <m:ctrlPr>
                          <a:rPr lang="en-US" sz="4000" i="1" smtClean="0">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rPr>
                        </m:ctrlPr>
                      </m:sSubPr>
                      <m:e>
                        <m:r>
                          <m:rPr>
                            <m:nor/>
                          </m:rPr>
                          <a:rPr lang="en-US" sz="4000"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P</m:t>
                        </m:r>
                      </m:e>
                      <m:sub>
                        <m:r>
                          <a:rPr lang="en-US" sz="4000" b="0" i="1" smtClean="0">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rPr>
                          <m:t>0</m:t>
                        </m:r>
                      </m:sub>
                    </m:sSub>
                  </m:oMath>
                </a14:m>
                <a:r>
                  <a:rPr lang="en-US" sz="40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14:m>
                  <m:oMath xmlns:m="http://schemas.openxmlformats.org/officeDocument/2006/math">
                    <m:f>
                      <m:fPr>
                        <m:type m:val="skw"/>
                        <m:ctrlPr>
                          <a:rPr lang="en-US" sz="4000" i="1" dirty="0" smtClean="0">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rPr>
                        </m:ctrlPr>
                      </m:fPr>
                      <m:num>
                        <m:r>
                          <m:rPr>
                            <m:nor/>
                          </m:rPr>
                          <a:rPr lang="en-US" sz="4000"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m:t>
                        </m:r>
                        <m:sSub>
                          <m:sSubPr>
                            <m:ctrlPr>
                              <a:rPr lang="en-US" sz="4000" i="1" dirty="0">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rPr>
                            </m:ctrlPr>
                          </m:sSubPr>
                          <m:e>
                            <m:r>
                              <a:rPr lang="en-US" sz="4000" i="1" dirty="0">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rPr>
                              <m:t>𝐷</m:t>
                            </m:r>
                          </m:e>
                          <m:sub>
                            <m:r>
                              <a:rPr lang="en-US" sz="4000" i="1" dirty="0">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rPr>
                              <m:t>1+</m:t>
                            </m:r>
                          </m:sub>
                        </m:sSub>
                        <m:sSub>
                          <m:sSubPr>
                            <m:ctrlPr>
                              <a:rPr lang="en-US" sz="4000" i="1" dirty="0">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rPr>
                            </m:ctrlPr>
                          </m:sSubPr>
                          <m:e>
                            <m:r>
                              <a:rPr lang="en-US" sz="4000" i="1" dirty="0">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rPr>
                              <m:t>𝑃</m:t>
                            </m:r>
                          </m:e>
                          <m:sub>
                            <m:r>
                              <a:rPr lang="en-US" sz="4000" i="1" dirty="0">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rPr>
                              <m:t>1</m:t>
                            </m:r>
                          </m:sub>
                        </m:sSub>
                        <m:r>
                          <m:rPr>
                            <m:nor/>
                          </m:rPr>
                          <a:rPr lang="en-US" sz="4000"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m:t>
                        </m:r>
                      </m:num>
                      <m:den>
                        <m:r>
                          <a:rPr lang="en-US" sz="4000" b="0" i="1" dirty="0" smtClean="0">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rPr>
                          <m:t>(1+</m:t>
                        </m:r>
                        <m:r>
                          <a:rPr lang="en-US" sz="4000" b="0" i="1" dirty="0" smtClean="0">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rPr>
                          <m:t>𝑟</m:t>
                        </m:r>
                        <m:r>
                          <a:rPr lang="en-US" sz="4000" b="0" i="1" dirty="0" smtClean="0">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rPr>
                          <m:t>)</m:t>
                        </m:r>
                      </m:den>
                    </m:f>
                  </m:oMath>
                </a14:m>
                <a:endParaRPr lang="en-US" sz="40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spcBef>
                    <a:spcPts val="0"/>
                  </a:spcBef>
                </a:pPr>
                <a:r>
                  <a:rPr lang="el-GR" sz="40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Όπου</a:t>
                </a:r>
                <a:r>
                  <a:rPr lang="en-US" sz="40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4000" i="1">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rPr>
                        </m:ctrlPr>
                      </m:sSubPr>
                      <m:e>
                        <m:r>
                          <m:rPr>
                            <m:nor/>
                          </m:rPr>
                          <a:rPr lang="en-US" sz="4000"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m:t>P</m:t>
                        </m:r>
                      </m:e>
                      <m:sub>
                        <m:r>
                          <a:rPr lang="en-US" sz="4000" i="1">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rPr>
                          <m:t>0</m:t>
                        </m:r>
                      </m:sub>
                    </m:sSub>
                  </m:oMath>
                </a14:m>
                <a:r>
                  <a:rPr lang="el-GR" sz="40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4000" i="1" dirty="0">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rPr>
                        </m:ctrlPr>
                      </m:sSubPr>
                      <m:e>
                        <m:r>
                          <a:rPr lang="en-US" sz="4000" i="1" dirty="0">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rPr>
                          <m:t>𝐷</m:t>
                        </m:r>
                      </m:e>
                      <m:sub>
                        <m:r>
                          <a:rPr lang="en-US" sz="4000" i="1" dirty="0">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rPr>
                          <m:t>1</m:t>
                        </m:r>
                        <m:r>
                          <a:rPr lang="el-GR" sz="4000" b="0" i="1" dirty="0" smtClean="0">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rPr>
                          <m:t>, </m:t>
                        </m:r>
                      </m:sub>
                    </m:sSub>
                    <m:sSub>
                      <m:sSubPr>
                        <m:ctrlPr>
                          <a:rPr lang="en-US" sz="4000" i="1" dirty="0">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rPr>
                        </m:ctrlPr>
                      </m:sSubPr>
                      <m:e>
                        <m:r>
                          <a:rPr lang="en-US" sz="4000" i="1" dirty="0">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rPr>
                          <m:t>𝑃</m:t>
                        </m:r>
                      </m:e>
                      <m:sub>
                        <m:r>
                          <a:rPr lang="en-US" sz="4000" i="1" dirty="0">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rPr>
                          <m:t>1</m:t>
                        </m:r>
                      </m:sub>
                    </m:sSub>
                  </m:oMath>
                </a14:m>
                <a:r>
                  <a:rPr lang="el-GR" sz="40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και </a:t>
                </a:r>
                <a14:m>
                  <m:oMath xmlns:m="http://schemas.openxmlformats.org/officeDocument/2006/math">
                    <m:r>
                      <a:rPr lang="en-US" sz="4000" i="1" dirty="0">
                        <a:solidFill>
                          <a:schemeClr val="accent1">
                            <a:lumMod val="50000"/>
                          </a:schemeClr>
                        </a:solidFill>
                        <a:effectLst>
                          <a:outerShdw blurRad="38100" dist="38100" dir="2700000" algn="tl">
                            <a:srgbClr val="000000">
                              <a:alpha val="43137"/>
                            </a:srgbClr>
                          </a:outerShdw>
                        </a:effectLst>
                        <a:latin typeface="Cambria Math" panose="02040503050406030204" pitchFamily="18" charset="0"/>
                      </a:rPr>
                      <m:t>𝑟</m:t>
                    </m:r>
                  </m:oMath>
                </a14:m>
                <a:r>
                  <a:rPr lang="el-GR" sz="40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η τρέχουσα τιμή, το μέρισμα που θα καταβληθεί στο τέλος του έτους, η αναμενόμενη τιμή και η απαραίτητη απόδοση, αντίστοιχα.</a:t>
                </a:r>
                <a:endParaRPr lang="el-GR" sz="4000"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mc:Choice>
        <mc:Fallback xmlns="">
          <p:sp>
            <p:nvSpPr>
              <p:cNvPr id="3" name="2 - Θέση περιεχομένου"/>
              <p:cNvSpPr>
                <a:spLocks noGrp="1" noRot="1" noChangeAspect="1" noMove="1" noResize="1" noEditPoints="1" noAdjustHandles="1" noChangeArrowheads="1" noChangeShapeType="1" noTextEdit="1"/>
              </p:cNvSpPr>
              <p:nvPr>
                <p:ph idx="1"/>
              </p:nvPr>
            </p:nvSpPr>
            <p:spPr>
              <a:blipFill rotWithShape="0">
                <a:blip r:embed="rId2"/>
                <a:stretch>
                  <a:fillRect l="-2741" r="-3185"/>
                </a:stretch>
              </a:blipFill>
            </p:spPr>
            <p:txBody>
              <a:bodyPr/>
              <a:lstStyle/>
              <a:p>
                <a:r>
                  <a:rPr lang="el-GR">
                    <a:noFill/>
                  </a:rPr>
                  <a:t> </a:t>
                </a:r>
              </a:p>
            </p:txBody>
          </p:sp>
        </mc:Fallback>
      </mc:AlternateContent>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latin typeface="Times New Roman" pitchFamily="18" charset="0"/>
                <a:cs typeface="Times New Roman" pitchFamily="18" charset="0"/>
              </a:rPr>
              <a:t>Αποτίμηση μετοχών</a:t>
            </a:r>
            <a:endParaRPr lang="el-GR" dirty="0"/>
          </a:p>
        </p:txBody>
      </p:sp>
      <p:sp>
        <p:nvSpPr>
          <p:cNvPr id="3" name="Θέση περιεχομένου 2"/>
          <p:cNvSpPr>
            <a:spLocks noGrp="1"/>
          </p:cNvSpPr>
          <p:nvPr>
            <p:ph idx="1"/>
          </p:nvPr>
        </p:nvSpPr>
        <p:spPr/>
        <p:txBody>
          <a:bodyPr>
            <a:normAutofit/>
          </a:bodyPr>
          <a:lstStyle/>
          <a:p>
            <a:pPr marL="0" indent="0" algn="just">
              <a:spcBef>
                <a:spcPts val="0"/>
              </a:spcBef>
            </a:pPr>
            <a:r>
              <a:rPr lang="el-GR" sz="40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Οι τύποι παρατηρείται ότι </a:t>
            </a:r>
            <a:r>
              <a:rPr lang="en-US" sz="40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lgn="just">
              <a:spcBef>
                <a:spcPts val="0"/>
              </a:spcBef>
            </a:pPr>
            <a:r>
              <a:rPr lang="el-GR" sz="40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 Δίνουν την ΠΑ με βάση τις αναμενόμενες χρηματικές ροές.</a:t>
            </a:r>
          </a:p>
          <a:p>
            <a:pPr marL="0" indent="0" algn="just">
              <a:spcBef>
                <a:spcPts val="0"/>
              </a:spcBef>
            </a:pPr>
            <a:r>
              <a:rPr lang="el-GR" sz="40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Β) Είναι προσεγγιστικοί τύποι, </a:t>
            </a:r>
          </a:p>
          <a:p>
            <a:pPr marL="0" indent="0" algn="just">
              <a:spcBef>
                <a:spcPts val="0"/>
              </a:spcBef>
            </a:pPr>
            <a:r>
              <a:rPr lang="el-GR" sz="40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Γ) Στην πράξη αρκεί η πρόβλεψη για ένα εύλογο αριθμό ετών.</a:t>
            </a:r>
            <a:endParaRPr lang="el-GR" sz="4000"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98053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latin typeface="Times New Roman" pitchFamily="18" charset="0"/>
                <a:cs typeface="Times New Roman" pitchFamily="18" charset="0"/>
              </a:rPr>
              <a:t>Αποτίμηση μετοχών</a:t>
            </a:r>
            <a:endParaRPr lang="el-GR" dirty="0"/>
          </a:p>
        </p:txBody>
      </p:sp>
      <p:sp>
        <p:nvSpPr>
          <p:cNvPr id="3" name="Θέση περιεχομένου 2"/>
          <p:cNvSpPr>
            <a:spLocks noGrp="1"/>
          </p:cNvSpPr>
          <p:nvPr>
            <p:ph idx="1"/>
          </p:nvPr>
        </p:nvSpPr>
        <p:spPr/>
        <p:txBody>
          <a:bodyPr>
            <a:normAutofit/>
          </a:bodyPr>
          <a:lstStyle/>
          <a:p>
            <a:pPr marL="0" indent="0" algn="just">
              <a:spcBef>
                <a:spcPts val="0"/>
              </a:spcBef>
            </a:pPr>
            <a:r>
              <a:rPr lang="el-GR" sz="44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Τρεις πρακτικές δυνατότητες για το ρυθμό αύξησης των μερισμάτων</a:t>
            </a:r>
            <a:r>
              <a:rPr lang="en-US" sz="44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44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σταθερό μέρισμα, σταθερός ρυθμός αύξησής του και σταθερός ρυθμός αύξησης μετά από ορισμένη χρονική περίοδο.</a:t>
            </a:r>
            <a:endParaRPr lang="el-GR" sz="4400"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14226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latin typeface="Times New Roman" pitchFamily="18" charset="0"/>
                <a:cs typeface="Times New Roman" pitchFamily="18" charset="0"/>
              </a:rPr>
              <a:t>Αποτίμηση μετοχών</a:t>
            </a:r>
            <a:endParaRPr lang="el-GR" dirty="0"/>
          </a:p>
        </p:txBody>
      </p:sp>
      <p:sp>
        <p:nvSpPr>
          <p:cNvPr id="3" name="Θέση περιεχομένου 2"/>
          <p:cNvSpPr>
            <a:spLocks noGrp="1"/>
          </p:cNvSpPr>
          <p:nvPr>
            <p:ph idx="1"/>
          </p:nvPr>
        </p:nvSpPr>
        <p:spPr>
          <a:xfrm>
            <a:off x="457200" y="1268761"/>
            <a:ext cx="8229600" cy="4608512"/>
          </a:xfrm>
        </p:spPr>
        <p:txBody>
          <a:bodyPr>
            <a:normAutofit/>
          </a:bodyPr>
          <a:lstStyle/>
          <a:p>
            <a:pPr marL="0" indent="0" algn="just">
              <a:spcBef>
                <a:spcPts val="0"/>
              </a:spcBef>
            </a:pPr>
            <a:r>
              <a:rPr lang="el-GR" sz="3600" b="1" dirty="0" smtClean="0">
                <a:solidFill>
                  <a:schemeClr val="accent1">
                    <a:lumMod val="50000"/>
                  </a:schemeClr>
                </a:solidFill>
                <a:latin typeface="Times New Roman" panose="02020603050405020304" pitchFamily="18" charset="0"/>
                <a:cs typeface="Times New Roman" panose="02020603050405020304" pitchFamily="18" charset="0"/>
              </a:rPr>
              <a:t>Σταθερά κέρδη/μερίσματα</a:t>
            </a:r>
          </a:p>
          <a:p>
            <a:pPr marL="0" indent="0" algn="just">
              <a:spcBef>
                <a:spcPts val="0"/>
              </a:spcBef>
            </a:pPr>
            <a:endParaRPr lang="el-GR" sz="3600" dirty="0" smtClean="0">
              <a:latin typeface="Times New Roman" panose="02020603050405020304" pitchFamily="18" charset="0"/>
              <a:cs typeface="Times New Roman" panose="02020603050405020304" pitchFamily="18" charset="0"/>
            </a:endParaRPr>
          </a:p>
          <a:p>
            <a:pPr marL="0" indent="0" algn="just">
              <a:spcBef>
                <a:spcPts val="0"/>
              </a:spcBef>
            </a:pPr>
            <a:endParaRPr lang="el-GR" sz="36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6" name="Πίνακας 5"/>
              <p:cNvGraphicFramePr>
                <a:graphicFrameLocks noGrp="1"/>
              </p:cNvGraphicFramePr>
              <p:nvPr>
                <p:extLst>
                  <p:ext uri="{D42A27DB-BD31-4B8C-83A1-F6EECF244321}">
                    <p14:modId xmlns:p14="http://schemas.microsoft.com/office/powerpoint/2010/main" val="1318547585"/>
                  </p:ext>
                </p:extLst>
              </p:nvPr>
            </p:nvGraphicFramePr>
            <p:xfrm>
              <a:off x="395536" y="1997714"/>
              <a:ext cx="8201639" cy="4867069"/>
            </p:xfrm>
            <a:graphic>
              <a:graphicData uri="http://schemas.openxmlformats.org/drawingml/2006/table">
                <a:tbl>
                  <a:tblPr firstRow="1" bandRow="1">
                    <a:tableStyleId>{7DF18680-E054-41AD-8BC1-D1AEF772440D}</a:tableStyleId>
                  </a:tblPr>
                  <a:tblGrid>
                    <a:gridCol w="3713480"/>
                    <a:gridCol w="624408"/>
                    <a:gridCol w="599728"/>
                    <a:gridCol w="864096"/>
                    <a:gridCol w="792088"/>
                    <a:gridCol w="1008112"/>
                    <a:gridCol w="599727"/>
                  </a:tblGrid>
                  <a:tr h="2503544">
                    <a:tc>
                      <a:txBody>
                        <a:bodyPr/>
                        <a:lstStyle/>
                        <a:p>
                          <a:r>
                            <a:rPr lang="el-GR" sz="3600" dirty="0" smtClean="0"/>
                            <a:t>Χρονική</a:t>
                          </a:r>
                          <a:r>
                            <a:rPr lang="el-GR" sz="3600" baseline="0" dirty="0" smtClean="0"/>
                            <a:t> περίοδος</a:t>
                          </a:r>
                          <a:endParaRPr lang="el-GR" sz="3600" dirty="0"/>
                        </a:p>
                      </a:txBody>
                      <a:tcPr/>
                    </a:tc>
                    <a:tc>
                      <a:txBody>
                        <a:bodyPr/>
                        <a:lstStyle/>
                        <a:p>
                          <a:r>
                            <a:rPr lang="el-GR" sz="3600" dirty="0" smtClean="0"/>
                            <a:t>0</a:t>
                          </a:r>
                          <a:endParaRPr lang="el-GR" sz="3600" dirty="0"/>
                        </a:p>
                      </a:txBody>
                      <a:tcPr/>
                    </a:tc>
                    <a:tc>
                      <a:txBody>
                        <a:bodyPr/>
                        <a:lstStyle/>
                        <a:p>
                          <a:r>
                            <a:rPr lang="en-US" sz="3600" dirty="0" smtClean="0"/>
                            <a:t>1</a:t>
                          </a:r>
                          <a:endParaRPr lang="el-GR" sz="3600" dirty="0"/>
                        </a:p>
                      </a:txBody>
                      <a:tcPr/>
                    </a:tc>
                    <a:tc>
                      <a:txBody>
                        <a:bodyPr/>
                        <a:lstStyle/>
                        <a:p>
                          <a:r>
                            <a:rPr lang="en-US" sz="3600" dirty="0" smtClean="0"/>
                            <a:t>2</a:t>
                          </a:r>
                          <a:endParaRPr lang="el-GR" sz="3600" dirty="0"/>
                        </a:p>
                      </a:txBody>
                      <a:tcPr/>
                    </a:tc>
                    <a:tc>
                      <a:txBody>
                        <a:bodyPr/>
                        <a:lstStyle/>
                        <a:p>
                          <a:r>
                            <a:rPr lang="en-US" sz="3600" dirty="0" smtClean="0"/>
                            <a:t>3</a:t>
                          </a:r>
                          <a:endParaRPr lang="el-GR" sz="3600" dirty="0"/>
                        </a:p>
                      </a:txBody>
                      <a:tcPr/>
                    </a:tc>
                    <a:tc>
                      <a:txBody>
                        <a:bodyPr/>
                        <a:lstStyle/>
                        <a:p>
                          <a:r>
                            <a:rPr lang="en-US" sz="3600" dirty="0" smtClean="0"/>
                            <a:t>…….</a:t>
                          </a:r>
                          <a:endParaRPr lang="el-GR" sz="3600" dirty="0"/>
                        </a:p>
                      </a:txBody>
                      <a:tcPr/>
                    </a:tc>
                    <a:tc>
                      <a:txBody>
                        <a:bodyPr/>
                        <a:lstStyle/>
                        <a:p>
                          <a:r>
                            <a:rPr lang="el-GR" sz="3600" dirty="0" smtClean="0"/>
                            <a:t>∞</a:t>
                          </a:r>
                          <a:endParaRPr lang="el-GR" sz="3600" dirty="0"/>
                        </a:p>
                      </a:txBody>
                      <a:tcPr/>
                    </a:tc>
                  </a:tr>
                  <a:tr h="2363525">
                    <a:tc>
                      <a:txBody>
                        <a:bodyPr/>
                        <a:lstStyle/>
                        <a:p>
                          <a:r>
                            <a:rPr lang="el-GR" sz="3600" dirty="0" smtClean="0"/>
                            <a:t>Ροή</a:t>
                          </a:r>
                          <a:r>
                            <a:rPr lang="el-GR" sz="3600" baseline="0" dirty="0" smtClean="0"/>
                            <a:t> μερίσματος</a:t>
                          </a:r>
                          <a:endParaRPr lang="el-GR" sz="36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l-GR" sz="3600" i="1" smtClean="0">
                                        <a:latin typeface="Cambria Math" panose="02040503050406030204" pitchFamily="18" charset="0"/>
                                      </a:rPr>
                                    </m:ctrlPr>
                                  </m:sSubPr>
                                  <m:e>
                                    <m:r>
                                      <a:rPr lang="en-US" sz="3600" b="0" i="1" smtClean="0">
                                        <a:latin typeface="Cambria Math" panose="02040503050406030204" pitchFamily="18" charset="0"/>
                                      </a:rPr>
                                      <m:t>𝐷</m:t>
                                    </m:r>
                                  </m:e>
                                  <m:sub>
                                    <m:r>
                                      <a:rPr lang="en-US" sz="3600" b="0" i="1" smtClean="0">
                                        <a:latin typeface="Cambria Math" panose="02040503050406030204" pitchFamily="18" charset="0"/>
                                      </a:rPr>
                                      <m:t>0</m:t>
                                    </m:r>
                                  </m:sub>
                                </m:sSub>
                              </m:oMath>
                            </m:oMathPara>
                          </a14:m>
                          <a:endParaRPr lang="el-GR" sz="36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l-GR" sz="3600" i="1" smtClean="0">
                                        <a:latin typeface="Cambria Math" panose="02040503050406030204" pitchFamily="18" charset="0"/>
                                      </a:rPr>
                                    </m:ctrlPr>
                                  </m:sSubPr>
                                  <m:e>
                                    <m:r>
                                      <a:rPr lang="en-US" sz="3600" b="0" i="1" smtClean="0">
                                        <a:latin typeface="Cambria Math" panose="02040503050406030204" pitchFamily="18" charset="0"/>
                                      </a:rPr>
                                      <m:t>𝐷</m:t>
                                    </m:r>
                                  </m:e>
                                  <m:sub>
                                    <m:r>
                                      <a:rPr lang="en-US" sz="3600" b="0" i="1" smtClean="0">
                                        <a:latin typeface="Cambria Math" panose="02040503050406030204" pitchFamily="18" charset="0"/>
                                      </a:rPr>
                                      <m:t>0</m:t>
                                    </m:r>
                                  </m:sub>
                                </m:sSub>
                              </m:oMath>
                            </m:oMathPara>
                          </a14:m>
                          <a:endParaRPr lang="el-GR" sz="36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l-GR" sz="3600" i="1" smtClean="0">
                                        <a:latin typeface="Cambria Math" panose="02040503050406030204" pitchFamily="18" charset="0"/>
                                      </a:rPr>
                                    </m:ctrlPr>
                                  </m:sSubPr>
                                  <m:e>
                                    <m:r>
                                      <a:rPr lang="en-US" sz="3600" b="0" i="1" smtClean="0">
                                        <a:latin typeface="Cambria Math" panose="02040503050406030204" pitchFamily="18" charset="0"/>
                                      </a:rPr>
                                      <m:t>𝐷</m:t>
                                    </m:r>
                                  </m:e>
                                  <m:sub>
                                    <m:r>
                                      <a:rPr lang="en-US" sz="3600" b="0" i="1" smtClean="0">
                                        <a:latin typeface="Cambria Math" panose="02040503050406030204" pitchFamily="18" charset="0"/>
                                      </a:rPr>
                                      <m:t>0</m:t>
                                    </m:r>
                                  </m:sub>
                                </m:sSub>
                              </m:oMath>
                            </m:oMathPara>
                          </a14:m>
                          <a:endParaRPr lang="el-GR" sz="36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l-GR" sz="3600" i="1" smtClean="0">
                                        <a:latin typeface="Cambria Math" panose="02040503050406030204" pitchFamily="18" charset="0"/>
                                      </a:rPr>
                                    </m:ctrlPr>
                                  </m:sSubPr>
                                  <m:e>
                                    <m:r>
                                      <a:rPr lang="en-US" sz="3600" b="0" i="1" smtClean="0">
                                        <a:latin typeface="Cambria Math" panose="02040503050406030204" pitchFamily="18" charset="0"/>
                                      </a:rPr>
                                      <m:t>𝐷</m:t>
                                    </m:r>
                                  </m:e>
                                  <m:sub>
                                    <m:r>
                                      <a:rPr lang="en-US" sz="3600" b="0" i="1" smtClean="0">
                                        <a:latin typeface="Cambria Math" panose="02040503050406030204" pitchFamily="18" charset="0"/>
                                      </a:rPr>
                                      <m:t>0</m:t>
                                    </m:r>
                                  </m:sub>
                                </m:sSub>
                              </m:oMath>
                            </m:oMathPara>
                          </a14:m>
                          <a:endParaRPr lang="el-GR" sz="3600" dirty="0"/>
                        </a:p>
                      </a:txBody>
                      <a:tcPr/>
                    </a:tc>
                    <a:tc>
                      <a:txBody>
                        <a:bodyPr/>
                        <a:lstStyle/>
                        <a:p>
                          <a:r>
                            <a:rPr lang="en-US" sz="3600" dirty="0" smtClean="0"/>
                            <a:t>…….</a:t>
                          </a:r>
                          <a:endParaRPr lang="el-GR" sz="36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l-GR" sz="3600" i="1" smtClean="0">
                                        <a:latin typeface="Cambria Math" panose="02040503050406030204" pitchFamily="18" charset="0"/>
                                      </a:rPr>
                                    </m:ctrlPr>
                                  </m:sSubPr>
                                  <m:e>
                                    <m:r>
                                      <a:rPr lang="en-US" sz="3600" b="0" i="1" smtClean="0">
                                        <a:latin typeface="Cambria Math" panose="02040503050406030204" pitchFamily="18" charset="0"/>
                                      </a:rPr>
                                      <m:t>𝐷</m:t>
                                    </m:r>
                                  </m:e>
                                  <m:sub>
                                    <m:r>
                                      <a:rPr lang="en-US" sz="3600" b="0" i="1" smtClean="0">
                                        <a:latin typeface="Cambria Math" panose="02040503050406030204" pitchFamily="18" charset="0"/>
                                      </a:rPr>
                                      <m:t>0</m:t>
                                    </m:r>
                                  </m:sub>
                                </m:sSub>
                              </m:oMath>
                            </m:oMathPara>
                          </a14:m>
                          <a:endParaRPr lang="el-GR" sz="3600" dirty="0"/>
                        </a:p>
                      </a:txBody>
                      <a:tcPr/>
                    </a:tc>
                  </a:tr>
                </a:tbl>
              </a:graphicData>
            </a:graphic>
          </p:graphicFrame>
        </mc:Choice>
        <mc:Fallback xmlns="">
          <p:graphicFrame>
            <p:nvGraphicFramePr>
              <p:cNvPr id="6" name="Πίνακας 5"/>
              <p:cNvGraphicFramePr>
                <a:graphicFrameLocks noGrp="1"/>
              </p:cNvGraphicFramePr>
              <p:nvPr>
                <p:extLst>
                  <p:ext uri="{D42A27DB-BD31-4B8C-83A1-F6EECF244321}">
                    <p14:modId xmlns:p14="http://schemas.microsoft.com/office/powerpoint/2010/main" val="1318547585"/>
                  </p:ext>
                </p:extLst>
              </p:nvPr>
            </p:nvGraphicFramePr>
            <p:xfrm>
              <a:off x="395536" y="1997714"/>
              <a:ext cx="8201639" cy="4867069"/>
            </p:xfrm>
            <a:graphic>
              <a:graphicData uri="http://schemas.openxmlformats.org/drawingml/2006/table">
                <a:tbl>
                  <a:tblPr firstRow="1" bandRow="1">
                    <a:tableStyleId>{7DF18680-E054-41AD-8BC1-D1AEF772440D}</a:tableStyleId>
                  </a:tblPr>
                  <a:tblGrid>
                    <a:gridCol w="3713480"/>
                    <a:gridCol w="624408"/>
                    <a:gridCol w="599728"/>
                    <a:gridCol w="864096"/>
                    <a:gridCol w="792088"/>
                    <a:gridCol w="1008112"/>
                    <a:gridCol w="599727"/>
                  </a:tblGrid>
                  <a:tr h="2503544">
                    <a:tc>
                      <a:txBody>
                        <a:bodyPr/>
                        <a:lstStyle/>
                        <a:p>
                          <a:r>
                            <a:rPr lang="el-GR" sz="3600" dirty="0" smtClean="0"/>
                            <a:t>Χρονική</a:t>
                          </a:r>
                          <a:r>
                            <a:rPr lang="el-GR" sz="3600" baseline="0" dirty="0" smtClean="0"/>
                            <a:t> περίοδος</a:t>
                          </a:r>
                          <a:endParaRPr lang="el-GR" sz="3600" dirty="0"/>
                        </a:p>
                      </a:txBody>
                      <a:tcPr/>
                    </a:tc>
                    <a:tc>
                      <a:txBody>
                        <a:bodyPr/>
                        <a:lstStyle/>
                        <a:p>
                          <a:r>
                            <a:rPr lang="el-GR" sz="3600" dirty="0" smtClean="0"/>
                            <a:t>0</a:t>
                          </a:r>
                          <a:endParaRPr lang="el-GR" sz="3600" dirty="0"/>
                        </a:p>
                      </a:txBody>
                      <a:tcPr/>
                    </a:tc>
                    <a:tc>
                      <a:txBody>
                        <a:bodyPr/>
                        <a:lstStyle/>
                        <a:p>
                          <a:r>
                            <a:rPr lang="en-US" sz="3600" dirty="0" smtClean="0"/>
                            <a:t>1</a:t>
                          </a:r>
                          <a:endParaRPr lang="el-GR" sz="3600" dirty="0"/>
                        </a:p>
                      </a:txBody>
                      <a:tcPr/>
                    </a:tc>
                    <a:tc>
                      <a:txBody>
                        <a:bodyPr/>
                        <a:lstStyle/>
                        <a:p>
                          <a:r>
                            <a:rPr lang="en-US" sz="3600" dirty="0" smtClean="0"/>
                            <a:t>2</a:t>
                          </a:r>
                          <a:endParaRPr lang="el-GR" sz="3600" dirty="0"/>
                        </a:p>
                      </a:txBody>
                      <a:tcPr/>
                    </a:tc>
                    <a:tc>
                      <a:txBody>
                        <a:bodyPr/>
                        <a:lstStyle/>
                        <a:p>
                          <a:r>
                            <a:rPr lang="en-US" sz="3600" dirty="0" smtClean="0"/>
                            <a:t>3</a:t>
                          </a:r>
                          <a:endParaRPr lang="el-GR" sz="3600" dirty="0"/>
                        </a:p>
                      </a:txBody>
                      <a:tcPr/>
                    </a:tc>
                    <a:tc>
                      <a:txBody>
                        <a:bodyPr/>
                        <a:lstStyle/>
                        <a:p>
                          <a:r>
                            <a:rPr lang="en-US" sz="3600" dirty="0" smtClean="0"/>
                            <a:t>…….</a:t>
                          </a:r>
                          <a:endParaRPr lang="el-GR" sz="3600" dirty="0"/>
                        </a:p>
                      </a:txBody>
                      <a:tcPr/>
                    </a:tc>
                    <a:tc>
                      <a:txBody>
                        <a:bodyPr/>
                        <a:lstStyle/>
                        <a:p>
                          <a:r>
                            <a:rPr lang="el-GR" sz="3600" dirty="0" smtClean="0"/>
                            <a:t>∞</a:t>
                          </a:r>
                          <a:endParaRPr lang="el-GR" sz="3600" dirty="0"/>
                        </a:p>
                      </a:txBody>
                      <a:tcPr/>
                    </a:tc>
                  </a:tr>
                  <a:tr h="2363525">
                    <a:tc>
                      <a:txBody>
                        <a:bodyPr/>
                        <a:lstStyle/>
                        <a:p>
                          <a:r>
                            <a:rPr lang="el-GR" sz="3600" dirty="0" smtClean="0"/>
                            <a:t>Ροή</a:t>
                          </a:r>
                          <a:r>
                            <a:rPr lang="el-GR" sz="3600" baseline="0" dirty="0" smtClean="0"/>
                            <a:t> μερίσματος</a:t>
                          </a:r>
                          <a:endParaRPr lang="el-GR" sz="3600" dirty="0"/>
                        </a:p>
                      </a:txBody>
                      <a:tcPr/>
                    </a:tc>
                    <a:tc>
                      <a:txBody>
                        <a:bodyPr/>
                        <a:lstStyle/>
                        <a:p>
                          <a:endParaRPr lang="el-GR"/>
                        </a:p>
                      </a:txBody>
                      <a:tcPr>
                        <a:blipFill rotWithShape="1">
                          <a:blip r:embed="rId2"/>
                          <a:stretch>
                            <a:fillRect l="-598039" t="-109536" r="-622549" b="-258"/>
                          </a:stretch>
                        </a:blipFill>
                      </a:tcPr>
                    </a:tc>
                    <a:tc>
                      <a:txBody>
                        <a:bodyPr/>
                        <a:lstStyle/>
                        <a:p>
                          <a:endParaRPr lang="el-GR"/>
                        </a:p>
                      </a:txBody>
                      <a:tcPr>
                        <a:blipFill rotWithShape="1">
                          <a:blip r:embed="rId2"/>
                          <a:stretch>
                            <a:fillRect l="-719192" t="-109536" r="-541414" b="-258"/>
                          </a:stretch>
                        </a:blipFill>
                      </a:tcPr>
                    </a:tc>
                    <a:tc>
                      <a:txBody>
                        <a:bodyPr/>
                        <a:lstStyle/>
                        <a:p>
                          <a:endParaRPr lang="el-GR"/>
                        </a:p>
                      </a:txBody>
                      <a:tcPr>
                        <a:blipFill rotWithShape="1">
                          <a:blip r:embed="rId2"/>
                          <a:stretch>
                            <a:fillRect l="-575177" t="-109536" r="-280142" b="-258"/>
                          </a:stretch>
                        </a:blipFill>
                      </a:tcPr>
                    </a:tc>
                    <a:tc>
                      <a:txBody>
                        <a:bodyPr/>
                        <a:lstStyle/>
                        <a:p>
                          <a:endParaRPr lang="el-GR"/>
                        </a:p>
                      </a:txBody>
                      <a:tcPr>
                        <a:blipFill rotWithShape="1">
                          <a:blip r:embed="rId2"/>
                          <a:stretch>
                            <a:fillRect l="-732308" t="-109536" r="-203846" b="-258"/>
                          </a:stretch>
                        </a:blipFill>
                      </a:tcPr>
                    </a:tc>
                    <a:tc>
                      <a:txBody>
                        <a:bodyPr/>
                        <a:lstStyle/>
                        <a:p>
                          <a:r>
                            <a:rPr lang="en-US" sz="3600" dirty="0" smtClean="0"/>
                            <a:t>…….</a:t>
                          </a:r>
                          <a:endParaRPr lang="el-GR" sz="3600" dirty="0"/>
                        </a:p>
                      </a:txBody>
                      <a:tcPr/>
                    </a:tc>
                    <a:tc>
                      <a:txBody>
                        <a:bodyPr/>
                        <a:lstStyle/>
                        <a:p>
                          <a:endParaRPr lang="el-GR"/>
                        </a:p>
                      </a:txBody>
                      <a:tcPr>
                        <a:blipFill rotWithShape="1">
                          <a:blip r:embed="rId2"/>
                          <a:stretch>
                            <a:fillRect l="-1273469" t="-109536" r="-1020" b="-258"/>
                          </a:stretch>
                        </a:blipFill>
                      </a:tcPr>
                    </a:tc>
                  </a:tr>
                </a:tbl>
              </a:graphicData>
            </a:graphic>
          </p:graphicFrame>
        </mc:Fallback>
      </mc:AlternateContent>
    </p:spTree>
    <p:extLst>
      <p:ext uri="{BB962C8B-B14F-4D97-AF65-F5344CB8AC3E}">
        <p14:creationId xmlns:p14="http://schemas.microsoft.com/office/powerpoint/2010/main" val="6694595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latin typeface="Times New Roman" pitchFamily="18" charset="0"/>
                <a:cs typeface="Times New Roman" pitchFamily="18" charset="0"/>
              </a:rPr>
              <a:t>Αποτίμηση μετοχών</a:t>
            </a:r>
            <a:endParaRPr lang="el-GR" dirty="0"/>
          </a:p>
        </p:txBody>
      </p:sp>
      <p:sp>
        <p:nvSpPr>
          <p:cNvPr id="3" name="Θέση περιεχομένου 2"/>
          <p:cNvSpPr>
            <a:spLocks noGrp="1"/>
          </p:cNvSpPr>
          <p:nvPr>
            <p:ph idx="1"/>
          </p:nvPr>
        </p:nvSpPr>
        <p:spPr>
          <a:xfrm>
            <a:off x="457200" y="1417638"/>
            <a:ext cx="8229600" cy="5323730"/>
          </a:xfrm>
        </p:spPr>
        <p:txBody>
          <a:bodyPr>
            <a:noAutofit/>
          </a:bodyPr>
          <a:lstStyle/>
          <a:p>
            <a:pPr marL="0" indent="0" algn="just">
              <a:spcBef>
                <a:spcPts val="0"/>
              </a:spcBef>
            </a:pPr>
            <a:r>
              <a:rPr lang="el-GR" sz="4000" i="1" dirty="0" smtClean="0">
                <a:solidFill>
                  <a:schemeClr val="accent1">
                    <a:lumMod val="50000"/>
                  </a:schemeClr>
                </a:solidFill>
                <a:latin typeface="Times New Roman" panose="02020603050405020304" pitchFamily="18" charset="0"/>
                <a:cs typeface="Times New Roman" panose="02020603050405020304" pitchFamily="18" charset="0"/>
              </a:rPr>
              <a:t> </a:t>
            </a:r>
            <a:r>
              <a:rPr lang="el-GR" sz="4000" i="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Μέτρα βάσει δεικτών</a:t>
            </a:r>
          </a:p>
          <a:p>
            <a:pPr marL="0" indent="0" algn="just">
              <a:spcBef>
                <a:spcPts val="0"/>
              </a:spcBef>
            </a:pPr>
            <a:r>
              <a:rPr lang="el-GR" sz="40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Η μέθοδος αποτίμησης της χρηματιστηριακής αξίας.</a:t>
            </a:r>
          </a:p>
          <a:p>
            <a:pPr marL="0" indent="0" algn="just">
              <a:spcBef>
                <a:spcPts val="0"/>
              </a:spcBef>
            </a:pPr>
            <a:r>
              <a:rPr lang="el-GR" sz="40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Χρηματιστηριακή κεφαλαιοποίηση (</a:t>
            </a:r>
            <a:r>
              <a:rPr lang="en-US" sz="40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market capitalization) </a:t>
            </a:r>
            <a:r>
              <a:rPr lang="el-GR" sz="40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αποτελεί την χρηματιστηριακή αξία. Υπολογίζεται ως το γινόμενο του αριθμού των μετοχών επί τη χρηματιστηριακή τους αξία.</a:t>
            </a:r>
            <a:endParaRPr lang="el-GR" sz="4000"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87034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latin typeface="Times New Roman" pitchFamily="18" charset="0"/>
                <a:cs typeface="Times New Roman" pitchFamily="18" charset="0"/>
              </a:rPr>
              <a:t>Αποτίμηση μετοχών</a:t>
            </a:r>
            <a:endParaRPr lang="el-GR" dirty="0"/>
          </a:p>
        </p:txBody>
      </p:sp>
      <p:sp>
        <p:nvSpPr>
          <p:cNvPr id="3" name="Θέση περιεχομένου 2"/>
          <p:cNvSpPr>
            <a:spLocks noGrp="1"/>
          </p:cNvSpPr>
          <p:nvPr>
            <p:ph idx="1"/>
          </p:nvPr>
        </p:nvSpPr>
        <p:spPr>
          <a:xfrm>
            <a:off x="457200" y="1417638"/>
            <a:ext cx="8229600" cy="5251722"/>
          </a:xfrm>
        </p:spPr>
        <p:txBody>
          <a:bodyPr>
            <a:normAutofit/>
          </a:bodyPr>
          <a:lstStyle/>
          <a:p>
            <a:pPr marL="0" indent="0" algn="just">
              <a:spcBef>
                <a:spcPts val="0"/>
              </a:spcBef>
            </a:pPr>
            <a:r>
              <a:rPr lang="el-GR" sz="4000" dirty="0" smtClean="0">
                <a:solidFill>
                  <a:schemeClr val="accent1">
                    <a:lumMod val="50000"/>
                  </a:schemeClr>
                </a:solidFill>
                <a:latin typeface="Times New Roman" panose="02020603050405020304" pitchFamily="18" charset="0"/>
                <a:cs typeface="Times New Roman" panose="02020603050405020304" pitchFamily="18" charset="0"/>
              </a:rPr>
              <a:t> </a:t>
            </a:r>
            <a:r>
              <a:rPr lang="el-GR" sz="40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Ένας πολύ γνωστός λόγος (</a:t>
            </a:r>
            <a:r>
              <a:rPr lang="en-US" sz="40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ratio)</a:t>
            </a:r>
            <a:r>
              <a:rPr lang="el-GR" sz="40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ο λόγος της χρηματιστηριακής τιμής της μετοχής προς το κέρδος  (</a:t>
            </a:r>
            <a:r>
              <a:rPr lang="en-US" sz="40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Price/Earning – P/E). </a:t>
            </a:r>
            <a:r>
              <a:rPr lang="el-GR" sz="40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Τα κέρδη ανά μετοχή (</a:t>
            </a:r>
            <a:r>
              <a:rPr lang="en-US" sz="40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 </a:t>
            </a:r>
            <a:r>
              <a:rPr lang="el-GR" sz="40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υπολογίζονται</a:t>
            </a:r>
            <a:r>
              <a:rPr lang="en-US" sz="40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l-GR" sz="40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Τα καθαρά κέρδη που πραγματοποιεί η ΑΕ σε μια χρήση διαιρούνται δια του συνολικού αριθμού των μετοχών της. </a:t>
            </a:r>
            <a:endParaRPr lang="el-GR" sz="4000"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61529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latin typeface="Times New Roman" pitchFamily="18" charset="0"/>
                <a:cs typeface="Times New Roman" pitchFamily="18" charset="0"/>
              </a:rPr>
              <a:t>Αποτίμηση μετοχών</a:t>
            </a:r>
            <a:endParaRPr lang="el-GR" dirty="0"/>
          </a:p>
        </p:txBody>
      </p:sp>
      <p:sp>
        <p:nvSpPr>
          <p:cNvPr id="3" name="Θέση περιεχομένου 2"/>
          <p:cNvSpPr>
            <a:spLocks noGrp="1"/>
          </p:cNvSpPr>
          <p:nvPr>
            <p:ph idx="1"/>
          </p:nvPr>
        </p:nvSpPr>
        <p:spPr>
          <a:xfrm>
            <a:off x="457200" y="1417638"/>
            <a:ext cx="8229600" cy="5323730"/>
          </a:xfrm>
        </p:spPr>
        <p:txBody>
          <a:bodyPr>
            <a:normAutofit lnSpcReduction="10000"/>
          </a:bodyPr>
          <a:lstStyle/>
          <a:p>
            <a:pPr marL="0" indent="0" algn="just">
              <a:spcBef>
                <a:spcPts val="0"/>
              </a:spcBef>
            </a:pPr>
            <a:r>
              <a:rPr lang="el-GR" sz="3600" dirty="0" smtClean="0">
                <a:solidFill>
                  <a:schemeClr val="accent1">
                    <a:lumMod val="50000"/>
                  </a:schemeClr>
                </a:solidFill>
                <a:latin typeface="Times New Roman" panose="02020603050405020304" pitchFamily="18" charset="0"/>
                <a:cs typeface="Times New Roman" panose="02020603050405020304" pitchFamily="18" charset="0"/>
              </a:rPr>
              <a:t> </a:t>
            </a:r>
            <a:r>
              <a:rPr lang="el-GR" sz="36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Ο </a:t>
            </a:r>
            <a:r>
              <a:rPr lang="el-GR" sz="3600" b="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λόγος </a:t>
            </a:r>
            <a:r>
              <a:rPr lang="en-US" sz="3600" b="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 </a:t>
            </a:r>
            <a:r>
              <a:rPr lang="el-GR" sz="36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σημαίνει ότι οι επενδυτές ενδιαφέρονται για το σύνολο των καθαρών κερδών μιας εταιρείας, ακόμη και τα μη διανεμόμενα κέρδη με τη δημιουργία αποθεματικών.</a:t>
            </a:r>
          </a:p>
          <a:p>
            <a:pPr marL="0" indent="0" algn="just">
              <a:spcBef>
                <a:spcPts val="0"/>
              </a:spcBef>
            </a:pPr>
            <a:r>
              <a:rPr lang="el-GR" sz="36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Υπάρχουν και επενδυτές που ενδιαφέρονται ιδιαίτερα για το ύψος του μερίσματος. Παρακολουθούν περισσότερο τον λόγο της χρηματιστηριακής τιμής προς το μέρισμα ανά μετοχή </a:t>
            </a:r>
            <a:r>
              <a:rPr lang="en-US" sz="36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(P/D).</a:t>
            </a:r>
            <a:endParaRPr lang="el-GR" sz="3600"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1359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Κύρια είδη μετοχών</a:t>
            </a:r>
            <a:endParaRPr lang="el-GR"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600200"/>
            <a:ext cx="8229600" cy="4900634"/>
          </a:xfrm>
        </p:spPr>
        <p:txBody>
          <a:bodyPr>
            <a:normAutofit fontScale="92500" lnSpcReduction="20000"/>
          </a:bodyPr>
          <a:lstStyle/>
          <a:p>
            <a:pPr marL="0" indent="0" algn="just">
              <a:lnSpc>
                <a:spcPct val="110000"/>
              </a:lnSpc>
              <a:spcBef>
                <a:spcPts val="0"/>
              </a:spcBef>
            </a:pPr>
            <a:r>
              <a:rPr lang="el-GR" sz="3900"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Κοινές μετοχές </a:t>
            </a:r>
            <a:r>
              <a:rPr lang="el-GR" sz="39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en-US" sz="39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common stock/equity)</a:t>
            </a:r>
            <a:r>
              <a:rPr lang="el-GR" sz="39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αντιπροσωπεύουν ιδιοκτησιακή συμμετοχή στο κεφάλαιο (ΑΕ). Έχουν δικαίωμα συμμετοχής στη διοίκηση με ψήφο στη Γενική Συνέλευση των Μετόχων, στην έγκριση του ισολογισμού, στην εκλογή των μελών του Διοικητικού Συμβουλίου, στην τροποποίηση του εταιρικού, στο προϊόν εκκαθάρισης</a:t>
            </a:r>
            <a:r>
              <a:rPr lang="el-GR" sz="36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latin typeface="Times New Roman" pitchFamily="18" charset="0"/>
                <a:cs typeface="Times New Roman" pitchFamily="18" charset="0"/>
              </a:rPr>
              <a:t>Αποτίμηση μετοχών</a:t>
            </a:r>
            <a:endParaRPr lang="el-GR" dirty="0"/>
          </a:p>
        </p:txBody>
      </p:sp>
      <p:sp>
        <p:nvSpPr>
          <p:cNvPr id="3" name="Θέση περιεχομένου 2"/>
          <p:cNvSpPr>
            <a:spLocks noGrp="1"/>
          </p:cNvSpPr>
          <p:nvPr>
            <p:ph idx="1"/>
          </p:nvPr>
        </p:nvSpPr>
        <p:spPr>
          <a:xfrm>
            <a:off x="457200" y="1268760"/>
            <a:ext cx="8229600" cy="5400600"/>
          </a:xfrm>
        </p:spPr>
        <p:txBody>
          <a:bodyPr>
            <a:normAutofit lnSpcReduction="10000"/>
          </a:bodyPr>
          <a:lstStyle/>
          <a:p>
            <a:pPr marL="0" indent="0" algn="just">
              <a:spcBef>
                <a:spcPts val="0"/>
              </a:spcBef>
            </a:pPr>
            <a:r>
              <a:rPr lang="el-GR" sz="3600" dirty="0" smtClean="0">
                <a:solidFill>
                  <a:schemeClr val="accent1">
                    <a:lumMod val="50000"/>
                  </a:schemeClr>
                </a:solidFill>
                <a:latin typeface="Times New Roman" panose="02020603050405020304" pitchFamily="18" charset="0"/>
                <a:cs typeface="Times New Roman" panose="02020603050405020304" pitchFamily="18" charset="0"/>
              </a:rPr>
              <a:t> </a:t>
            </a:r>
            <a:r>
              <a:rPr lang="el-GR" sz="36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Υπέρ και κατά για το δείκτη </a:t>
            </a:r>
            <a:r>
              <a:rPr lang="en-US" sz="36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a:t>
            </a:r>
            <a:r>
              <a:rPr lang="el-GR" sz="36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lgn="just">
              <a:spcBef>
                <a:spcPts val="0"/>
              </a:spcBef>
            </a:pPr>
            <a:r>
              <a:rPr lang="el-GR" sz="36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Στηρίζεται σε απολογιστικά δεδομένα, για τις μελλοντικές εξελίξεις και τις προοπτικές κερδοφορίας.</a:t>
            </a:r>
          </a:p>
          <a:p>
            <a:pPr marL="0" indent="0" algn="just">
              <a:spcBef>
                <a:spcPts val="0"/>
              </a:spcBef>
            </a:pPr>
            <a:r>
              <a:rPr lang="el-GR" sz="36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Ο βαθμός κεφαλαιοποίησης και η χρηματιστηριακή αξία συγκρίνεται με τη </a:t>
            </a:r>
            <a:r>
              <a:rPr lang="el-GR" sz="3600" b="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λογιστική της αξία. </a:t>
            </a:r>
            <a:r>
              <a:rPr lang="el-GR" sz="36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Αυτή απλά είναι το Συνολικό Παθητικό/Ενεργητικό μείον το κυρίως Παθητικό, δηλ. το «ίδιο κεφάλαιο» της Α.Ε.</a:t>
            </a:r>
            <a:endParaRPr lang="el-GR" sz="36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60241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latin typeface="Times New Roman" pitchFamily="18" charset="0"/>
                <a:cs typeface="Times New Roman" pitchFamily="18" charset="0"/>
              </a:rPr>
              <a:t>Αποτίμηση μετοχών</a:t>
            </a:r>
            <a:endParaRPr lang="el-GR" dirty="0"/>
          </a:p>
        </p:txBody>
      </p:sp>
      <p:sp>
        <p:nvSpPr>
          <p:cNvPr id="3" name="Θέση περιεχομένου 2"/>
          <p:cNvSpPr>
            <a:spLocks noGrp="1"/>
          </p:cNvSpPr>
          <p:nvPr>
            <p:ph idx="1"/>
          </p:nvPr>
        </p:nvSpPr>
        <p:spPr>
          <a:xfrm>
            <a:off x="457200" y="1196752"/>
            <a:ext cx="8229600" cy="5661248"/>
          </a:xfrm>
        </p:spPr>
        <p:txBody>
          <a:bodyPr>
            <a:normAutofit/>
          </a:bodyPr>
          <a:lstStyle/>
          <a:p>
            <a:pPr marL="0" indent="0" algn="just">
              <a:spcBef>
                <a:spcPts val="0"/>
              </a:spcBef>
            </a:pPr>
            <a:r>
              <a:rPr lang="el-GR" sz="3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36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Η λογιστική αξία μιας μετοχής </a:t>
            </a:r>
            <a:r>
              <a:rPr lang="en-US" sz="36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(BV) </a:t>
            </a:r>
            <a:r>
              <a:rPr lang="el-GR" sz="36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προκύπτει με διαίρεση του συνόλου της Καθαρής Θέσης ή των Ίδιων Κεφαλαίων με το συνολικό αριθμό των μετοχών.</a:t>
            </a:r>
          </a:p>
          <a:p>
            <a:pPr marL="0" indent="0" algn="just">
              <a:spcBef>
                <a:spcPts val="0"/>
              </a:spcBef>
            </a:pPr>
            <a:r>
              <a:rPr lang="el-GR" sz="36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Ο λόγος της χρηματιστηριακής τιμής προς την λογιστική τιμή της μετοχής </a:t>
            </a:r>
            <a:r>
              <a:rPr lang="en-US" sz="36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(P/BV). </a:t>
            </a:r>
            <a:r>
              <a:rPr lang="el-GR" sz="36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Η συνδυασμένη χρήση δεικτών </a:t>
            </a:r>
            <a:r>
              <a:rPr lang="en-US" sz="36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 </a:t>
            </a:r>
            <a:r>
              <a:rPr lang="el-GR" sz="36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και </a:t>
            </a:r>
            <a:r>
              <a:rPr lang="en-US" sz="3600"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(P/BV</a:t>
            </a:r>
            <a:r>
              <a:rPr lang="en-US" sz="36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l-GR" sz="36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είναι χρήσιμη για τους επενδυτές, που έχουν προτίμηση στους δείκτες.</a:t>
            </a:r>
            <a:endParaRPr lang="el-GR" sz="3600"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08887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latin typeface="Times New Roman" pitchFamily="18" charset="0"/>
                <a:cs typeface="Times New Roman" pitchFamily="18" charset="0"/>
              </a:rPr>
              <a:t>Αποτίμηση μετοχών</a:t>
            </a:r>
            <a:endParaRPr lang="el-GR" dirty="0"/>
          </a:p>
        </p:txBody>
      </p:sp>
      <p:sp>
        <p:nvSpPr>
          <p:cNvPr id="3" name="Θέση περιεχομένου 2"/>
          <p:cNvSpPr>
            <a:spLocks noGrp="1"/>
          </p:cNvSpPr>
          <p:nvPr>
            <p:ph idx="1"/>
          </p:nvPr>
        </p:nvSpPr>
        <p:spPr>
          <a:xfrm>
            <a:off x="457200" y="1417638"/>
            <a:ext cx="8229600" cy="5323730"/>
          </a:xfrm>
        </p:spPr>
        <p:txBody>
          <a:bodyPr>
            <a:normAutofit/>
          </a:bodyPr>
          <a:lstStyle/>
          <a:p>
            <a:pPr marL="0" indent="0" algn="just">
              <a:spcBef>
                <a:spcPts val="0"/>
              </a:spcBef>
            </a:pPr>
            <a:r>
              <a:rPr lang="el-GR" sz="3600" dirty="0" smtClean="0">
                <a:latin typeface="Times New Roman" panose="02020603050405020304" pitchFamily="18" charset="0"/>
                <a:cs typeface="Times New Roman" panose="02020603050405020304" pitchFamily="18" charset="0"/>
              </a:rPr>
              <a:t> </a:t>
            </a:r>
            <a:r>
              <a:rPr lang="el-GR" sz="36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Πραγματική εικόνα στοιχείων = </a:t>
            </a:r>
            <a:r>
              <a:rPr lang="el-GR" sz="3600" b="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πραγματική τους αξία.</a:t>
            </a:r>
            <a:endParaRPr lang="el-GR" sz="36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spcBef>
                <a:spcPts val="0"/>
              </a:spcBef>
            </a:pPr>
            <a:r>
              <a:rPr lang="el-GR" sz="36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Έτσι, «η υπεραξία» του Ενεργητικού αφαιρώντας το κυρίως Παθητικό, προκύπτει η </a:t>
            </a:r>
            <a:r>
              <a:rPr lang="el-GR" sz="3600" i="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πραγματική καθαρή περιουσία.</a:t>
            </a:r>
            <a:r>
              <a:rPr lang="el-GR" sz="36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Διαιρούμενη δια του συνολικού αριθμού των μετοχών μας δίνει την </a:t>
            </a:r>
            <a:r>
              <a:rPr lang="el-GR" sz="3600" i="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πραγματική αξία</a:t>
            </a:r>
            <a:r>
              <a:rPr lang="el-GR" sz="36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κάθε μετοχής. Η μέθοδος αυτή είναι ορθότερη αλλά δύσκολη.</a:t>
            </a:r>
            <a:endParaRPr lang="el-GR" sz="3600"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29768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6732"/>
            <a:ext cx="8229600" cy="1143000"/>
          </a:xfrm>
        </p:spPr>
        <p:txBody>
          <a:bodyPr/>
          <a:lstStyle/>
          <a:p>
            <a:r>
              <a:rPr lang="el-GR" b="1" dirty="0">
                <a:latin typeface="Times New Roman" pitchFamily="18" charset="0"/>
                <a:cs typeface="Times New Roman" pitchFamily="18" charset="0"/>
              </a:rPr>
              <a:t>Αποτίμηση μετοχών</a:t>
            </a:r>
            <a:endParaRPr lang="el-GR" dirty="0"/>
          </a:p>
        </p:txBody>
      </p:sp>
      <p:sp>
        <p:nvSpPr>
          <p:cNvPr id="3" name="Θέση περιεχομένου 2"/>
          <p:cNvSpPr>
            <a:spLocks noGrp="1"/>
          </p:cNvSpPr>
          <p:nvPr>
            <p:ph idx="1"/>
          </p:nvPr>
        </p:nvSpPr>
        <p:spPr>
          <a:xfrm>
            <a:off x="0" y="975675"/>
            <a:ext cx="9144000" cy="5904656"/>
          </a:xfrm>
        </p:spPr>
        <p:txBody>
          <a:bodyPr>
            <a:noAutofit/>
          </a:bodyPr>
          <a:lstStyle/>
          <a:p>
            <a:pPr marL="0" indent="0" algn="just">
              <a:spcBef>
                <a:spcPts val="0"/>
              </a:spcBef>
            </a:pPr>
            <a:r>
              <a:rPr lang="el-GR" dirty="0" smtClean="0">
                <a:latin typeface="Times New Roman" panose="02020603050405020304" pitchFamily="18" charset="0"/>
                <a:cs typeface="Times New Roman" panose="02020603050405020304" pitchFamily="18" charset="0"/>
              </a:rPr>
              <a:t> </a:t>
            </a:r>
            <a:r>
              <a:rPr lang="el-GR"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Η </a:t>
            </a:r>
            <a:r>
              <a:rPr lang="el-GR" b="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οικονομική αξία </a:t>
            </a:r>
            <a:r>
              <a:rPr lang="el-GR"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μιας μετοχής ορίζεται ως η ΠΑ των χρηματικών ροών, που αναμένονται από τη μετοχή. </a:t>
            </a:r>
            <a:endParaRPr lang="el-GR"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spcBef>
                <a:spcPts val="0"/>
              </a:spcBef>
            </a:pPr>
            <a:r>
              <a:rPr lang="el-GR"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Παράγοντες που προσδιορίζουν δεν δίνουν απόλυτα την οικονομική αξία, εάν δεν προσδιοριστεί η επενδυτική ή μερισματική πολιτική, π.χ. τα </a:t>
            </a:r>
            <a:r>
              <a:rPr lang="el-GR" dirty="0" err="1"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παρακρατηθέντα</a:t>
            </a:r>
            <a:r>
              <a:rPr lang="el-GR"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κέρδη/συνολικά κέρδη και τα κέρδη/μετοχή και ο ρυθμός </a:t>
            </a:r>
            <a:r>
              <a:rPr lang="en-US" dirty="0" err="1"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n-US"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των αποδόσεων. Όταν είναι ίσος με την απαιτούμενη απόδοση </a:t>
            </a:r>
            <a:r>
              <a:rPr lang="en-US"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 </a:t>
            </a:r>
            <a:r>
              <a:rPr lang="el-GR"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η εταιρεία θεωρείται στατική και όταν </a:t>
            </a:r>
            <a:r>
              <a:rPr lang="en-US" dirty="0" err="1"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n-US"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&gt;r</a:t>
            </a:r>
            <a:r>
              <a:rPr lang="el-GR"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η εταιρεία θεωρείται δυναμική.</a:t>
            </a:r>
            <a:endParaRPr lang="el-GR"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54269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latin typeface="Times New Roman" panose="02020603050405020304" pitchFamily="18" charset="0"/>
                <a:cs typeface="Times New Roman" panose="02020603050405020304" pitchFamily="18" charset="0"/>
              </a:rPr>
              <a:t>Μερισματικές αποδόσεις/πολιτικές</a:t>
            </a:r>
            <a:endParaRPr lang="el-GR"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457200" y="1600200"/>
            <a:ext cx="8229600" cy="5141168"/>
          </a:xfrm>
        </p:spPr>
        <p:txBody>
          <a:bodyPr>
            <a:normAutofit/>
          </a:bodyPr>
          <a:lstStyle/>
          <a:p>
            <a:pPr marL="0" indent="0" algn="just">
              <a:spcBef>
                <a:spcPts val="0"/>
              </a:spcBef>
            </a:pPr>
            <a:r>
              <a:rPr lang="el-GR" sz="3600"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Οι αποδόσεις είναι, το άθροισμα της κεφαλαιακής και της μερισματικής απόδοσης.</a:t>
            </a:r>
          </a:p>
          <a:p>
            <a:pPr marL="0" indent="0" algn="just">
              <a:spcBef>
                <a:spcPts val="0"/>
              </a:spcBef>
            </a:pPr>
            <a:r>
              <a:rPr lang="el-GR" sz="3600"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Ειδικά κριτήρια και χαρακτηριστικά των μερισμάτων</a:t>
            </a:r>
          </a:p>
          <a:p>
            <a:pPr marL="0" indent="0" algn="just">
              <a:spcBef>
                <a:spcPts val="0"/>
              </a:spcBef>
            </a:pPr>
            <a:r>
              <a:rPr lang="el-GR" sz="3600"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 Βρίσκεται από τα στοιχεία του ισολογισμού, αλλά συνδέεται και με την </a:t>
            </a:r>
            <a:r>
              <a:rPr lang="el-GR" sz="3600" b="1"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τρέχουσα χρηματιστηριακή αξία </a:t>
            </a:r>
            <a:r>
              <a:rPr lang="el-GR" sz="3600"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της μετοχής.</a:t>
            </a:r>
            <a:endParaRPr lang="el-GR" sz="3600" dirty="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41039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latin typeface="Times New Roman" panose="02020603050405020304" pitchFamily="18" charset="0"/>
                <a:cs typeface="Times New Roman" panose="02020603050405020304" pitchFamily="18" charset="0"/>
              </a:rPr>
              <a:t>Μερισματικές αποδόσεις/πολιτικές</a:t>
            </a:r>
            <a:endParaRPr lang="el-GR" dirty="0"/>
          </a:p>
        </p:txBody>
      </p:sp>
      <p:sp>
        <p:nvSpPr>
          <p:cNvPr id="3" name="Θέση περιεχομένου 2"/>
          <p:cNvSpPr>
            <a:spLocks noGrp="1"/>
          </p:cNvSpPr>
          <p:nvPr>
            <p:ph idx="1"/>
          </p:nvPr>
        </p:nvSpPr>
        <p:spPr>
          <a:xfrm>
            <a:off x="457200" y="1268760"/>
            <a:ext cx="8229600" cy="5400600"/>
          </a:xfrm>
        </p:spPr>
        <p:txBody>
          <a:bodyPr>
            <a:normAutofit lnSpcReduction="10000"/>
          </a:bodyPr>
          <a:lstStyle/>
          <a:p>
            <a:pPr marL="0" indent="0" algn="just">
              <a:spcBef>
                <a:spcPts val="0"/>
              </a:spcBef>
            </a:pPr>
            <a:r>
              <a:rPr lang="el-GR" sz="3600"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Β) </a:t>
            </a:r>
            <a:r>
              <a:rPr lang="el-GR" sz="3600" b="1" dirty="0" err="1"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Αποθεματοποιούμενα</a:t>
            </a:r>
            <a:r>
              <a:rPr lang="el-GR" sz="3600" b="1"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μερίσματα </a:t>
            </a:r>
            <a:r>
              <a:rPr lang="en-US" sz="3600"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(stock dividends). </a:t>
            </a:r>
            <a:r>
              <a:rPr lang="el-GR" sz="3600"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Αυτά προσφέρονται στους επενδυτές/μετόχους με έκδοση και διανομή μετοχών.</a:t>
            </a:r>
          </a:p>
          <a:p>
            <a:pPr marL="0" indent="0" algn="just">
              <a:spcBef>
                <a:spcPts val="0"/>
              </a:spcBef>
            </a:pPr>
            <a:r>
              <a:rPr lang="el-GR" sz="3600"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Γ) Η εξέλιξη των τιμών των μετοχών </a:t>
            </a:r>
            <a:r>
              <a:rPr lang="el-GR" sz="3600" b="1"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εξαρτάται από τα μερίσματα.</a:t>
            </a:r>
            <a:endParaRPr lang="el-GR" sz="3600" dirty="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spcBef>
                <a:spcPts val="0"/>
              </a:spcBef>
            </a:pPr>
            <a:r>
              <a:rPr lang="el-GR" sz="3600"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 Οι επιχειρήσεις με μεγάλο </a:t>
            </a:r>
            <a:r>
              <a:rPr lang="el-GR" sz="3600" b="1"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αναπτυξιακό ρυθμό </a:t>
            </a:r>
            <a:r>
              <a:rPr lang="el-GR" sz="3600"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έχουν μεγαλύτερη ανάγκη για αυτοχρηματοδότηση με χαμηλότερη διανομή κερδών.</a:t>
            </a:r>
            <a:endParaRPr lang="el-GR" sz="3600" dirty="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91850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latin typeface="Times New Roman" panose="02020603050405020304" pitchFamily="18" charset="0"/>
                <a:cs typeface="Times New Roman" panose="02020603050405020304" pitchFamily="18" charset="0"/>
              </a:rPr>
              <a:t>Μερισματικές αποδόσεις/πολιτικές</a:t>
            </a:r>
            <a:endParaRPr lang="el-GR" dirty="0"/>
          </a:p>
        </p:txBody>
      </p:sp>
      <p:sp>
        <p:nvSpPr>
          <p:cNvPr id="3" name="Θέση περιεχομένου 2"/>
          <p:cNvSpPr>
            <a:spLocks noGrp="1"/>
          </p:cNvSpPr>
          <p:nvPr>
            <p:ph idx="1"/>
          </p:nvPr>
        </p:nvSpPr>
        <p:spPr>
          <a:xfrm>
            <a:off x="457200" y="1600200"/>
            <a:ext cx="8229600" cy="5257800"/>
          </a:xfrm>
        </p:spPr>
        <p:txBody>
          <a:bodyPr>
            <a:normAutofit/>
          </a:bodyPr>
          <a:lstStyle/>
          <a:p>
            <a:pPr marL="0" indent="0" algn="just">
              <a:spcBef>
                <a:spcPts val="0"/>
              </a:spcBef>
            </a:pPr>
            <a:r>
              <a:rPr lang="el-GR" sz="3600"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 Βαθμός </a:t>
            </a:r>
            <a:r>
              <a:rPr lang="el-GR" sz="3600" b="1"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ιδιοκτησιακού ελέγχου </a:t>
            </a:r>
            <a:r>
              <a:rPr lang="el-GR" sz="3600"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που επιθυμούν να κρατήσουν οι παλαιοί μέτοχοι.</a:t>
            </a:r>
          </a:p>
          <a:p>
            <a:pPr marL="0" indent="0" algn="just">
              <a:spcBef>
                <a:spcPts val="0"/>
              </a:spcBef>
            </a:pPr>
            <a:r>
              <a:rPr lang="el-GR" sz="3600" dirty="0" err="1"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Στ</a:t>
            </a:r>
            <a:r>
              <a:rPr lang="el-GR" sz="3600"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Η κερδοφορία και η απόδοση δίνει τις δυνατότητες για διανομή κερδών στους μετόχους.</a:t>
            </a:r>
          </a:p>
          <a:p>
            <a:pPr marL="0" indent="0" algn="just">
              <a:spcBef>
                <a:spcPts val="0"/>
              </a:spcBef>
            </a:pPr>
            <a:r>
              <a:rPr lang="el-GR" sz="3600"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Ζ) Υψηλή δανειακή επιβάρυνση αντιμετωπίζεται με αναδιάρθρωση του χρέους ή με παρακράτηση κερδών. </a:t>
            </a:r>
            <a:endParaRPr lang="el-GR" sz="3600" dirty="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00094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latin typeface="Times New Roman" panose="02020603050405020304" pitchFamily="18" charset="0"/>
                <a:cs typeface="Times New Roman" panose="02020603050405020304" pitchFamily="18" charset="0"/>
              </a:rPr>
              <a:t>Μερισματικές αποδόσεις/πολιτικές</a:t>
            </a:r>
            <a:endParaRPr lang="el-GR" dirty="0"/>
          </a:p>
        </p:txBody>
      </p:sp>
      <p:sp>
        <p:nvSpPr>
          <p:cNvPr id="3" name="Θέση περιεχομένου 2"/>
          <p:cNvSpPr>
            <a:spLocks noGrp="1"/>
          </p:cNvSpPr>
          <p:nvPr>
            <p:ph idx="1"/>
          </p:nvPr>
        </p:nvSpPr>
        <p:spPr>
          <a:xfrm>
            <a:off x="457200" y="1600200"/>
            <a:ext cx="8229600" cy="4997152"/>
          </a:xfrm>
        </p:spPr>
        <p:txBody>
          <a:bodyPr>
            <a:normAutofit/>
          </a:bodyPr>
          <a:lstStyle/>
          <a:p>
            <a:pPr marL="0" indent="0" algn="just">
              <a:spcBef>
                <a:spcPts val="0"/>
              </a:spcBef>
            </a:pPr>
            <a:r>
              <a:rPr lang="el-GR" sz="4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Η) </a:t>
            </a:r>
            <a:r>
              <a:rPr lang="el-GR" sz="4000"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Η εξάρτηση από </a:t>
            </a:r>
            <a:r>
              <a:rPr lang="el-GR" sz="4000" b="1"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τραπεζικό δανεισμό </a:t>
            </a:r>
            <a:r>
              <a:rPr lang="el-GR" sz="4000"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δημιουργεί πρόβλημα στη διανομή κερδών.</a:t>
            </a:r>
          </a:p>
          <a:p>
            <a:pPr marL="0" indent="0" algn="just">
              <a:spcBef>
                <a:spcPts val="0"/>
              </a:spcBef>
            </a:pPr>
            <a:r>
              <a:rPr lang="el-GR" sz="4000"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Θ) Η θεσμική επάρκεια και ο βαθμός εφαρμογής της νομοθεσίας είναι κριτήρια του βαθμού ανταγωνισμού, της προστασίας των επενδυτών, των δυνατοτήτων διανομής μερισμάτων.</a:t>
            </a:r>
            <a:endParaRPr lang="el-GR" sz="4000" dirty="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15994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latin typeface="Times New Roman" panose="02020603050405020304" pitchFamily="18" charset="0"/>
                <a:cs typeface="Times New Roman" panose="02020603050405020304" pitchFamily="18" charset="0"/>
              </a:rPr>
              <a:t>Μερισματικές αποδόσεις/πολιτικές</a:t>
            </a:r>
            <a:endParaRPr lang="el-GR" dirty="0"/>
          </a:p>
        </p:txBody>
      </p:sp>
      <p:sp>
        <p:nvSpPr>
          <p:cNvPr id="3" name="Θέση περιεχομένου 2"/>
          <p:cNvSpPr>
            <a:spLocks noGrp="1"/>
          </p:cNvSpPr>
          <p:nvPr>
            <p:ph idx="1"/>
          </p:nvPr>
        </p:nvSpPr>
        <p:spPr>
          <a:xfrm>
            <a:off x="457200" y="1417638"/>
            <a:ext cx="8229600" cy="5251722"/>
          </a:xfrm>
        </p:spPr>
        <p:txBody>
          <a:bodyPr>
            <a:normAutofit/>
          </a:bodyPr>
          <a:lstStyle/>
          <a:p>
            <a:pPr marL="0" indent="0" algn="just">
              <a:spcBef>
                <a:spcPts val="0"/>
              </a:spcBef>
            </a:pPr>
            <a:r>
              <a:rPr lang="el-GR" sz="3600"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 Η μερισματική πολιτική εξαρτάται από τη φορολογική πολιτική. Υπάρχουν μέτοχοι που δίνουν μεν βαρύτητα στα μερίσματα και ενδιαφέρονται για τη μακροχρόνια ροή των μερισμάτων. Τα μερίσματα έχουν διττή σημασία</a:t>
            </a:r>
            <a:r>
              <a:rPr lang="en-US" sz="3600"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3600"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άμεση ως συνιστώσα της απόδοσης των μετοχικών τίτλων και έμμεση λόγω της σχέσης τους με τη διαμόρφωση των τιμών τους στην αγορά.</a:t>
            </a:r>
            <a:endParaRPr lang="el-GR" sz="3600" dirty="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9793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latin typeface="Times New Roman" panose="02020603050405020304" pitchFamily="18" charset="0"/>
                <a:cs typeface="Times New Roman" panose="02020603050405020304" pitchFamily="18" charset="0"/>
              </a:rPr>
              <a:t>Μερισματικές αποδόσεις/πολιτικές</a:t>
            </a:r>
            <a:endParaRPr lang="el-GR" dirty="0"/>
          </a:p>
        </p:txBody>
      </p:sp>
      <p:sp>
        <p:nvSpPr>
          <p:cNvPr id="3" name="Θέση περιεχομένου 2"/>
          <p:cNvSpPr>
            <a:spLocks noGrp="1"/>
          </p:cNvSpPr>
          <p:nvPr>
            <p:ph idx="1"/>
          </p:nvPr>
        </p:nvSpPr>
        <p:spPr>
          <a:xfrm>
            <a:off x="457200" y="1268760"/>
            <a:ext cx="8229600" cy="5589240"/>
          </a:xfrm>
        </p:spPr>
        <p:txBody>
          <a:bodyPr>
            <a:noAutofit/>
          </a:bodyPr>
          <a:lstStyle/>
          <a:p>
            <a:pPr marL="0" indent="0" algn="just">
              <a:spcBef>
                <a:spcPts val="0"/>
              </a:spcBef>
            </a:pPr>
            <a:r>
              <a:rPr lang="el-GR" sz="4000" dirty="0" smtClean="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Ατομικοί επενδυτές και μεγάλοι θεσμικοί επενδυτές, όπως τα ασφαλιστικά ταμεία, που έχουν λόγους να είναι υπέρ των υψηλών μερισμάτων και άλλοι που εμπιστεύονται τη διοίκηση των εταιρειών και προτιμούν χαμηλά μερίσματα για την αποφυγή της υψηλής προοδευτικής φορολογίας των κερδών.</a:t>
            </a:r>
            <a:endParaRPr lang="el-GR" sz="4000" dirty="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6164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Κύρια είδη μετοχών</a:t>
            </a:r>
            <a:endParaRPr lang="el-GR" dirty="0"/>
          </a:p>
        </p:txBody>
      </p:sp>
      <p:sp>
        <p:nvSpPr>
          <p:cNvPr id="3" name="2 - Θέση περιεχομένου"/>
          <p:cNvSpPr>
            <a:spLocks noGrp="1"/>
          </p:cNvSpPr>
          <p:nvPr>
            <p:ph idx="1"/>
          </p:nvPr>
        </p:nvSpPr>
        <p:spPr/>
        <p:txBody>
          <a:bodyPr>
            <a:normAutofit/>
          </a:bodyPr>
          <a:lstStyle/>
          <a:p>
            <a:pPr marL="0" indent="0" algn="just">
              <a:spcBef>
                <a:spcPts val="0"/>
              </a:spcBef>
            </a:pPr>
            <a:r>
              <a:rPr lang="el-GR" sz="48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Οι μέτοχοι έχουν δικαίωμα ισότιμης συμμετοχής στα κέρδη της εταιρείας και στις ζημίες, μέχρι του ποσού που έχει επενδύσει ο καθένας.</a:t>
            </a:r>
          </a:p>
          <a:p>
            <a:pPr marL="0" indent="0" algn="just">
              <a:spcBef>
                <a:spcPts val="0"/>
              </a:spcBef>
            </a:pPr>
            <a:endParaRPr lang="el-GR"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latin typeface="Times New Roman" panose="02020603050405020304" pitchFamily="18" charset="0"/>
                <a:cs typeface="Times New Roman" panose="02020603050405020304" pitchFamily="18" charset="0"/>
              </a:rPr>
              <a:t>Κατάσταση στην Ελλάδα</a:t>
            </a:r>
            <a:endParaRPr lang="el-GR"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457200" y="1600200"/>
            <a:ext cx="8229600" cy="5257800"/>
          </a:xfrm>
        </p:spPr>
        <p:txBody>
          <a:bodyPr>
            <a:normAutofit/>
          </a:bodyPr>
          <a:lstStyle/>
          <a:p>
            <a:pPr marL="0" indent="0" algn="just">
              <a:spcBef>
                <a:spcPts val="0"/>
              </a:spcBef>
            </a:pPr>
            <a:r>
              <a:rPr lang="el-GR" sz="44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 ΧΑΑ</a:t>
            </a:r>
          </a:p>
          <a:p>
            <a:pPr marL="0" indent="0" algn="just">
              <a:spcBef>
                <a:spcPts val="0"/>
              </a:spcBef>
            </a:pPr>
            <a:r>
              <a:rPr lang="el-GR" sz="44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Β) Επιτροπή Κεφαλαιαγοράς </a:t>
            </a:r>
          </a:p>
          <a:p>
            <a:pPr marL="0" indent="0" algn="just">
              <a:spcBef>
                <a:spcPts val="0"/>
              </a:spcBef>
            </a:pPr>
            <a:r>
              <a:rPr lang="el-GR" sz="44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Γ) Αμοιβαία Κεφάλαια</a:t>
            </a:r>
          </a:p>
          <a:p>
            <a:pPr marL="0" indent="0" algn="just">
              <a:spcBef>
                <a:spcPts val="0"/>
              </a:spcBef>
            </a:pPr>
            <a:r>
              <a:rPr lang="el-GR" sz="44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 Συνεγγυητικό Κεφάλαιο</a:t>
            </a:r>
          </a:p>
          <a:p>
            <a:pPr marL="0" indent="0" algn="just">
              <a:spcBef>
                <a:spcPts val="0"/>
              </a:spcBef>
            </a:pPr>
            <a:r>
              <a:rPr lang="el-GR" sz="44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 Σύγχρονο σύστημα διενέργειας των χρηματιστηριακών συναλλαγών μέσω δικτύου Η/Υ. </a:t>
            </a:r>
            <a:endParaRPr lang="el-GR" sz="4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88991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latin typeface="Times New Roman" panose="02020603050405020304" pitchFamily="18" charset="0"/>
                <a:cs typeface="Times New Roman" panose="02020603050405020304" pitchFamily="18" charset="0"/>
              </a:rPr>
              <a:t>Κατάσταση στην Ελλάδα</a:t>
            </a:r>
            <a:endParaRPr lang="el-GR" dirty="0"/>
          </a:p>
        </p:txBody>
      </p:sp>
      <p:sp>
        <p:nvSpPr>
          <p:cNvPr id="3" name="Θέση περιεχομένου 2"/>
          <p:cNvSpPr>
            <a:spLocks noGrp="1"/>
          </p:cNvSpPr>
          <p:nvPr>
            <p:ph idx="1"/>
          </p:nvPr>
        </p:nvSpPr>
        <p:spPr/>
        <p:txBody>
          <a:bodyPr>
            <a:normAutofit/>
          </a:bodyPr>
          <a:lstStyle/>
          <a:p>
            <a:pPr marL="0" indent="0" algn="just">
              <a:spcBef>
                <a:spcPts val="0"/>
              </a:spcBef>
            </a:pPr>
            <a:r>
              <a:rPr lang="el-GR" sz="48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ΣΤ) «Παράλληλη Αγορά»</a:t>
            </a:r>
          </a:p>
          <a:p>
            <a:pPr marL="0" indent="0" algn="just">
              <a:spcBef>
                <a:spcPts val="0"/>
              </a:spcBef>
            </a:pPr>
            <a:r>
              <a:rPr lang="el-GR" sz="48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Ζ) Νέα Χρηματιστηριακή Αγορά (ΝΕΧΑ)</a:t>
            </a:r>
            <a:endParaRPr lang="el-GR" sz="48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78392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b="1" dirty="0" smtClean="0">
                <a:latin typeface="Times New Roman" pitchFamily="18" charset="0"/>
                <a:cs typeface="Times New Roman" pitchFamily="18" charset="0"/>
              </a:rPr>
              <a:t>Εποπτικό Σύστημα</a:t>
            </a:r>
            <a:endParaRPr lang="el-GR" sz="4000"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600200"/>
            <a:ext cx="8229600" cy="5043510"/>
          </a:xfrm>
        </p:spPr>
        <p:txBody>
          <a:bodyPr>
            <a:normAutofit/>
          </a:bodyPr>
          <a:lstStyle/>
          <a:p>
            <a:pPr marL="0" indent="0" algn="just">
              <a:spcBef>
                <a:spcPts val="0"/>
              </a:spcBef>
            </a:pPr>
            <a:r>
              <a:rPr lang="el-GR" sz="3600" dirty="0" smtClean="0">
                <a:ln>
                  <a:solidFill>
                    <a:srgbClr val="00B0F0"/>
                  </a:solidFill>
                </a:ln>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a:t>
            </a:r>
            <a:r>
              <a:rPr lang="el-GR" sz="3600" b="1" dirty="0" smtClean="0">
                <a:ln>
                  <a:solidFill>
                    <a:srgbClr val="00B0F0"/>
                  </a:solidFill>
                </a:ln>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Σύστημα αυτορρύθμισης»</a:t>
            </a:r>
            <a:r>
              <a:rPr lang="en-US" sz="3600" b="1" dirty="0" smtClean="0">
                <a:ln>
                  <a:solidFill>
                    <a:srgbClr val="00B0F0"/>
                  </a:solidFill>
                </a:ln>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a:t>
            </a:r>
            <a:endParaRPr lang="el-GR" sz="3600" b="1" dirty="0" smtClean="0">
              <a:ln>
                <a:solidFill>
                  <a:srgbClr val="00B0F0"/>
                </a:solidFill>
              </a:ln>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marL="0" indent="0" algn="just">
              <a:spcBef>
                <a:spcPts val="0"/>
              </a:spcBef>
              <a:buNone/>
            </a:pPr>
            <a:r>
              <a:rPr lang="el-GR" sz="3600" b="1" dirty="0" smtClean="0">
                <a:ln>
                  <a:solidFill>
                    <a:srgbClr val="00B0F0"/>
                  </a:solidFill>
                </a:ln>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Εποπτικό και διοικητικό σύστημα</a:t>
            </a:r>
            <a:endParaRPr lang="en-US" sz="3600" b="1" dirty="0" smtClean="0">
              <a:ln>
                <a:solidFill>
                  <a:srgbClr val="00B0F0"/>
                </a:solidFill>
              </a:ln>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marL="0" indent="0">
              <a:buNone/>
            </a:pPr>
            <a:endParaRPr lang="el-GR" sz="3600" dirty="0">
              <a:latin typeface="Times New Roman" pitchFamily="18" charset="0"/>
              <a:cs typeface="Times New Roman" pitchFamily="18" charset="0"/>
            </a:endParaRPr>
          </a:p>
        </p:txBody>
      </p:sp>
    </p:spTree>
    <p:extLst>
      <p:ext uri="{BB962C8B-B14F-4D97-AF65-F5344CB8AC3E}">
        <p14:creationId xmlns:p14="http://schemas.microsoft.com/office/powerpoint/2010/main" val="28716987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Εποπτικό Σύστημα</a:t>
            </a:r>
            <a:endParaRPr lang="el-GR" dirty="0"/>
          </a:p>
        </p:txBody>
      </p:sp>
      <p:sp>
        <p:nvSpPr>
          <p:cNvPr id="3" name="2 - Θέση περιεχομένου"/>
          <p:cNvSpPr>
            <a:spLocks noGrp="1"/>
          </p:cNvSpPr>
          <p:nvPr>
            <p:ph idx="1"/>
          </p:nvPr>
        </p:nvSpPr>
        <p:spPr>
          <a:xfrm>
            <a:off x="457200" y="1600200"/>
            <a:ext cx="8229600" cy="5257800"/>
          </a:xfrm>
        </p:spPr>
        <p:txBody>
          <a:bodyPr>
            <a:normAutofit/>
          </a:bodyPr>
          <a:lstStyle/>
          <a:p>
            <a:pPr marL="0" indent="0" algn="just">
              <a:lnSpc>
                <a:spcPct val="120000"/>
              </a:lnSpc>
              <a:spcBef>
                <a:spcPts val="0"/>
              </a:spcBef>
            </a:pPr>
            <a:r>
              <a:rPr lang="el-GR" sz="40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Επιτροπή Κεφαλαιαγοράς</a:t>
            </a:r>
            <a:r>
              <a:rPr lang="en-US" sz="40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 </a:t>
            </a:r>
            <a:r>
              <a:rPr lang="el-GR" sz="40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Ανώτατη εποπτική αρχή, με ουσιαστική ανεξαρτησία και δικαιοδοσία</a:t>
            </a:r>
            <a:r>
              <a:rPr lang="en-US" sz="40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a:t>
            </a:r>
          </a:p>
          <a:p>
            <a:pPr marL="0" indent="0" algn="just">
              <a:lnSpc>
                <a:spcPct val="120000"/>
              </a:lnSpc>
              <a:spcBef>
                <a:spcPts val="0"/>
              </a:spcBef>
            </a:pPr>
            <a:r>
              <a:rPr lang="el-GR" sz="40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 την ομαλή λειτουργία του ΧΑ, </a:t>
            </a:r>
            <a:endParaRPr lang="en-US" sz="40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a:p>
            <a:pPr marL="0" indent="0" algn="just">
              <a:lnSpc>
                <a:spcPct val="120000"/>
              </a:lnSpc>
              <a:spcBef>
                <a:spcPts val="0"/>
              </a:spcBef>
            </a:pPr>
            <a:r>
              <a:rPr lang="el-GR" sz="40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την εισαγωγή εταιρειών, </a:t>
            </a:r>
            <a:endParaRPr lang="en-US" sz="40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a:p>
            <a:pPr marL="0" indent="0" algn="just">
              <a:lnSpc>
                <a:spcPct val="120000"/>
              </a:lnSpc>
              <a:spcBef>
                <a:spcPts val="0"/>
              </a:spcBef>
            </a:pPr>
            <a:r>
              <a:rPr lang="el-GR" sz="40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την αύξηση του εταιρικού κεφαλαίου με έκδοση νέων μετοχών, </a:t>
            </a:r>
            <a:endParaRPr lang="en-US" sz="40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a:p>
            <a:pPr marL="0" indent="0" algn="just">
              <a:spcBef>
                <a:spcPts val="0"/>
              </a:spcBef>
            </a:pPr>
            <a:endParaRPr lang="el-GR" sz="3600" dirty="0">
              <a:latin typeface="Times New Roman" pitchFamily="18" charset="0"/>
              <a:cs typeface="Times New Roman" pitchFamily="18" charset="0"/>
            </a:endParaRPr>
          </a:p>
        </p:txBody>
      </p:sp>
    </p:spTree>
    <p:extLst>
      <p:ext uri="{BB962C8B-B14F-4D97-AF65-F5344CB8AC3E}">
        <p14:creationId xmlns:p14="http://schemas.microsoft.com/office/powerpoint/2010/main" val="179499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Εποπτικό Σύστημα</a:t>
            </a:r>
            <a:endParaRPr lang="el-GR" dirty="0"/>
          </a:p>
        </p:txBody>
      </p:sp>
      <p:sp>
        <p:nvSpPr>
          <p:cNvPr id="3" name="2 - Θέση περιεχομένου"/>
          <p:cNvSpPr>
            <a:spLocks noGrp="1"/>
          </p:cNvSpPr>
          <p:nvPr>
            <p:ph idx="1"/>
          </p:nvPr>
        </p:nvSpPr>
        <p:spPr>
          <a:xfrm>
            <a:off x="457200" y="1600200"/>
            <a:ext cx="8229600" cy="4972072"/>
          </a:xfrm>
        </p:spPr>
        <p:txBody>
          <a:bodyPr>
            <a:normAutofit/>
          </a:bodyPr>
          <a:lstStyle/>
          <a:p>
            <a:pPr marL="0" indent="0" algn="just">
              <a:spcBef>
                <a:spcPts val="0"/>
              </a:spcBef>
            </a:pPr>
            <a:r>
              <a:rPr lang="el-GR" sz="40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τον τρόπο χρήσης των αντληθέντων κεφαλαίων, </a:t>
            </a:r>
            <a:endParaRPr lang="en-US" sz="40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a:p>
            <a:pPr marL="0" indent="0" algn="just">
              <a:spcBef>
                <a:spcPts val="0"/>
              </a:spcBef>
            </a:pPr>
            <a:r>
              <a:rPr lang="el-GR" sz="40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την προστασία των δικαιωμάτων των Μικροεπενδυτών, </a:t>
            </a:r>
            <a:endParaRPr lang="en-US" sz="40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a:p>
            <a:pPr marL="0" indent="0" algn="just">
              <a:spcBef>
                <a:spcPts val="0"/>
              </a:spcBef>
            </a:pPr>
            <a:r>
              <a:rPr lang="el-GR" sz="40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και την άσκηση προληπτικού και κατασταλτικού ελέγχου όλων των παραγόντων της χρηματιστηριακής αγοράς.</a:t>
            </a:r>
            <a:endParaRPr lang="el-GR" sz="40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l-GR" dirty="0"/>
          </a:p>
        </p:txBody>
      </p:sp>
    </p:spTree>
    <p:extLst>
      <p:ext uri="{BB962C8B-B14F-4D97-AF65-F5344CB8AC3E}">
        <p14:creationId xmlns:p14="http://schemas.microsoft.com/office/powerpoint/2010/main" val="41807242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142984"/>
          </a:xfrm>
        </p:spPr>
        <p:txBody>
          <a:bodyPr/>
          <a:lstStyle/>
          <a:p>
            <a:r>
              <a:rPr lang="el-GR" b="1" dirty="0" smtClean="0">
                <a:latin typeface="Times New Roman" pitchFamily="18" charset="0"/>
                <a:cs typeface="Times New Roman" pitchFamily="18" charset="0"/>
              </a:rPr>
              <a:t>Εποπτικό Σύστημα</a:t>
            </a: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714348" y="1000084"/>
            <a:ext cx="8229600" cy="5857916"/>
          </a:xfrm>
        </p:spPr>
        <p:txBody>
          <a:bodyPr>
            <a:noAutofit/>
          </a:bodyPr>
          <a:lstStyle/>
          <a:p>
            <a:pPr marL="0" indent="0" algn="just">
              <a:spcBef>
                <a:spcPts val="0"/>
              </a:spcBef>
            </a:pPr>
            <a:r>
              <a:rPr lang="el-GR" sz="36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Διασφάλιση </a:t>
            </a:r>
            <a:r>
              <a:rPr lang="el-GR" sz="36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αποτελεσματικότητας </a:t>
            </a:r>
            <a:r>
              <a:rPr lang="el-GR" sz="36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του εποπτικού μηχανισμού, αποφυγή επικαλύψεων μεταξύ ελέγχοντος/</a:t>
            </a:r>
            <a:r>
              <a:rPr lang="en-US" sz="36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 </a:t>
            </a:r>
            <a:r>
              <a:rPr lang="el-GR" sz="36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ελεγχόμενου.</a:t>
            </a:r>
          </a:p>
          <a:p>
            <a:pPr marL="0" indent="0" algn="just">
              <a:spcBef>
                <a:spcPts val="0"/>
              </a:spcBef>
            </a:pPr>
            <a:r>
              <a:rPr lang="el-GR" sz="36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Δημιουργία συνθηκών </a:t>
            </a:r>
            <a:r>
              <a:rPr lang="el-GR" sz="36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υγιούς ανταγωνισμού </a:t>
            </a:r>
            <a:r>
              <a:rPr lang="el-GR" sz="36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(αρχές αποκέντρωσης, ευθύνης, επικουρικότητας, ίσων όρων ανταγωνισμού, αυτοματοποίησης των κυρώσεων, ποιότητας του ελέγχου, διαφάνειας, αξιοπιστίας, κτλ).</a:t>
            </a:r>
            <a:endParaRPr lang="el-GR" sz="3600"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811257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Εποπτικό Σύστημα</a:t>
            </a:r>
            <a:endParaRPr lang="el-GR" dirty="0"/>
          </a:p>
        </p:txBody>
      </p:sp>
      <p:sp>
        <p:nvSpPr>
          <p:cNvPr id="3" name="2 - Θέση περιεχομένου"/>
          <p:cNvSpPr>
            <a:spLocks noGrp="1"/>
          </p:cNvSpPr>
          <p:nvPr>
            <p:ph idx="1"/>
          </p:nvPr>
        </p:nvSpPr>
        <p:spPr/>
        <p:txBody>
          <a:bodyPr/>
          <a:lstStyle/>
          <a:p>
            <a:pPr marL="0" indent="0" algn="just">
              <a:spcBef>
                <a:spcPts val="0"/>
              </a:spcBef>
            </a:pPr>
            <a:r>
              <a:rPr lang="el-GR" sz="40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Διοικητική</a:t>
            </a:r>
            <a:r>
              <a:rPr lang="el-GR"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 </a:t>
            </a:r>
            <a:r>
              <a:rPr lang="el-GR" sz="40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ανεξαρτησία </a:t>
            </a:r>
            <a:r>
              <a:rPr lang="el-GR" sz="40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μεταξύ του ΧΑ και της ΕΚ </a:t>
            </a:r>
          </a:p>
          <a:p>
            <a:pPr marL="0" indent="0" algn="just">
              <a:spcBef>
                <a:spcPts val="0"/>
              </a:spcBef>
            </a:pPr>
            <a:r>
              <a:rPr lang="el-GR" sz="40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Εναρμόνιση με τις αρχές της </a:t>
            </a:r>
            <a:r>
              <a:rPr lang="el-GR" sz="40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επιχειρηματικής διοίκησης </a:t>
            </a:r>
            <a:r>
              <a:rPr lang="el-GR" sz="40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a:t>
            </a:r>
            <a:r>
              <a:rPr lang="en-US" sz="40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management) </a:t>
            </a:r>
            <a:r>
              <a:rPr lang="el-GR" sz="40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και ειδικότερα της </a:t>
            </a:r>
            <a:r>
              <a:rPr lang="el-GR" sz="40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χρηματοοικονομικής διοίκησης </a:t>
            </a:r>
            <a:r>
              <a:rPr lang="el-GR" sz="40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a:t>
            </a:r>
            <a:r>
              <a:rPr lang="en-US" sz="40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financial management).</a:t>
            </a:r>
            <a:endParaRPr lang="el-GR"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1060639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85900" y="858441"/>
            <a:ext cx="6172200" cy="842963"/>
          </a:xfrm>
        </p:spPr>
        <p:txBody>
          <a:bodyPr/>
          <a:lstStyle/>
          <a:p>
            <a:pPr algn="ctr">
              <a:defRPr/>
            </a:pPr>
            <a:r>
              <a:rPr lang="el-GR" b="1" dirty="0" smtClean="0">
                <a:solidFill>
                  <a:schemeClr val="accent2">
                    <a:lumMod val="75000"/>
                  </a:schemeClr>
                </a:solidFill>
              </a:rPr>
              <a:t>Βιβλιογραφία</a:t>
            </a:r>
            <a:endParaRPr lang="el-GR" b="1" dirty="0">
              <a:solidFill>
                <a:schemeClr val="accent2">
                  <a:lumMod val="75000"/>
                </a:schemeClr>
              </a:solidFill>
            </a:endParaRPr>
          </a:p>
        </p:txBody>
      </p:sp>
      <p:sp>
        <p:nvSpPr>
          <p:cNvPr id="3" name="Θέση περιεχομένου 2"/>
          <p:cNvSpPr>
            <a:spLocks noGrp="1"/>
          </p:cNvSpPr>
          <p:nvPr>
            <p:ph idx="1"/>
          </p:nvPr>
        </p:nvSpPr>
        <p:spPr>
          <a:xfrm>
            <a:off x="1" y="1593058"/>
            <a:ext cx="9143999" cy="4299347"/>
          </a:xfrm>
        </p:spPr>
        <p:txBody>
          <a:bodyPr>
            <a:normAutofit/>
          </a:bodyPr>
          <a:lstStyle/>
          <a:p>
            <a:pPr>
              <a:defRPr/>
            </a:pPr>
            <a:r>
              <a:rPr lang="el-GR" sz="2700" dirty="0"/>
              <a:t>ΑΓΟΡΑ ΧΡΗΜΑΤΟΣ - ΚΕΦΑΛΑΙΟΥ ΚΑΙ ΔΙΑΧΕΙΡΙΣΗ ΧΑΡΤΟΦΥΛΑΚΙΟΥ ΧΡΕΟΓΡΑΦΩΝ. Πέτρος </a:t>
            </a:r>
            <a:r>
              <a:rPr lang="el-GR" sz="2700" dirty="0" err="1"/>
              <a:t>Κιόχος</a:t>
            </a:r>
            <a:r>
              <a:rPr lang="el-GR" sz="2700" dirty="0"/>
              <a:t>, Ιωάννης Σωτηρόπουλος, Γεώργιος Παπανικολάου. Έκδοση: 1/2018. Διαθέτης (Εκδότης): Ελένη </a:t>
            </a:r>
            <a:r>
              <a:rPr lang="el-GR" sz="2700" dirty="0" err="1"/>
              <a:t>Κιόχου</a:t>
            </a:r>
            <a:r>
              <a:rPr lang="el-GR" sz="2700" dirty="0"/>
              <a:t>.</a:t>
            </a:r>
          </a:p>
          <a:p>
            <a:pPr>
              <a:defRPr/>
            </a:pPr>
            <a:r>
              <a:rPr lang="el-GR" sz="2700" dirty="0"/>
              <a:t>ΑΓΟΡΕΣ ΧΡΗΜΑΤΟΣ &amp; ΚΕΦΑΛΑΙΟΥ. Σπύρου Σπύρος. Β΄ Έκδοση/2003. Διαθέτης (Εκδότης): Γεωργία </a:t>
            </a:r>
            <a:r>
              <a:rPr lang="el-GR" sz="2700" dirty="0" err="1"/>
              <a:t>Σωτ</a:t>
            </a:r>
            <a:r>
              <a:rPr lang="el-GR" sz="2700" dirty="0"/>
              <a:t>. Μπένου.</a:t>
            </a:r>
          </a:p>
          <a:p>
            <a:pPr>
              <a:defRPr/>
            </a:pPr>
            <a:r>
              <a:rPr lang="el-GR" sz="2700" dirty="0"/>
              <a:t>ΣΥΓΧΡΟΝΑ ΧΡΗΜΑΤΟΟΙΚΟΝΟΜΙΚΑ ΠΡΟΪΟΝΤΑ.</a:t>
            </a:r>
            <a:r>
              <a:rPr lang="el-GR" sz="2700" u="sng" dirty="0"/>
              <a:t> </a:t>
            </a:r>
            <a:r>
              <a:rPr lang="el-GR" sz="2700" dirty="0" err="1"/>
              <a:t>Μαλινδρέτου</a:t>
            </a:r>
            <a:r>
              <a:rPr lang="el-GR" sz="2700" dirty="0"/>
              <a:t> Βασιλική. Έκδοση: 1η </a:t>
            </a:r>
            <a:r>
              <a:rPr lang="el-GR" sz="2700" dirty="0" err="1"/>
              <a:t>έκδ</a:t>
            </a:r>
            <a:r>
              <a:rPr lang="el-GR" sz="2700" dirty="0"/>
              <a:t>./2002. Εκδόσεις </a:t>
            </a:r>
            <a:r>
              <a:rPr lang="el-GR" sz="2700" dirty="0" err="1"/>
              <a:t>Παπαζήση</a:t>
            </a:r>
            <a:r>
              <a:rPr lang="el-GR" sz="2700" dirty="0"/>
              <a:t> ΑΕΒΕ</a:t>
            </a:r>
            <a:endParaRPr lang="el-GR" dirty="0">
              <a:effectLst/>
            </a:endParaRPr>
          </a:p>
          <a:p>
            <a:pPr>
              <a:defRPr/>
            </a:pPr>
            <a:endParaRPr lang="el-GR" dirty="0"/>
          </a:p>
        </p:txBody>
      </p:sp>
    </p:spTree>
    <p:extLst>
      <p:ext uri="{BB962C8B-B14F-4D97-AF65-F5344CB8AC3E}">
        <p14:creationId xmlns:p14="http://schemas.microsoft.com/office/powerpoint/2010/main" val="1770679721"/>
      </p:ext>
    </p:extLst>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spd="slow" advTm="6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Κύρια είδη μετοχών</a:t>
            </a:r>
            <a:endParaRPr lang="el-GR" dirty="0"/>
          </a:p>
        </p:txBody>
      </p:sp>
      <p:sp>
        <p:nvSpPr>
          <p:cNvPr id="3" name="2 - Θέση περιεχομένου"/>
          <p:cNvSpPr>
            <a:spLocks noGrp="1"/>
          </p:cNvSpPr>
          <p:nvPr>
            <p:ph idx="1"/>
          </p:nvPr>
        </p:nvSpPr>
        <p:spPr>
          <a:xfrm>
            <a:off x="457200" y="1357298"/>
            <a:ext cx="8229600" cy="5500702"/>
          </a:xfrm>
        </p:spPr>
        <p:txBody>
          <a:bodyPr>
            <a:noAutofit/>
          </a:bodyPr>
          <a:lstStyle/>
          <a:p>
            <a:pPr marL="0" indent="0" algn="just">
              <a:spcBef>
                <a:spcPts val="0"/>
              </a:spcBef>
            </a:pPr>
            <a:r>
              <a:rPr lang="el-GR" sz="36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Οι κοινές μετοχές έχουν τα εξής κύρια χαρακτηριστικά</a:t>
            </a:r>
            <a:r>
              <a:rPr lang="en-US" sz="36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p>
          <a:p>
            <a:pPr marL="0" indent="0" algn="just">
              <a:spcBef>
                <a:spcPts val="0"/>
              </a:spcBef>
            </a:pPr>
            <a:r>
              <a:rPr lang="el-GR" sz="36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Ισόποσες, δηλ. έχουν την ίδια ονομαστική αξία, που προκύπτει διαιρώντας το μετοχικό κεφάλαιο με το συνολικό αριθμό των μετοχών.</a:t>
            </a:r>
          </a:p>
          <a:p>
            <a:pPr marL="0" indent="0" algn="just">
              <a:spcBef>
                <a:spcPts val="0"/>
              </a:spcBef>
            </a:pPr>
            <a:r>
              <a:rPr lang="el-GR" sz="36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Αδιαίρετες. Δικαιούχος της μετοχής είναι μόνο ένας. Εάν υπάρχει συγκυριότητα</a:t>
            </a:r>
            <a:r>
              <a:rPr lang="en-US" sz="36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l-GR" sz="36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αντιπροσώπευση με πληρεξούσιο.</a:t>
            </a:r>
            <a:endParaRPr lang="el-GR" sz="36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Κύρια είδη μετοχών</a:t>
            </a:r>
            <a:endParaRPr lang="el-GR" dirty="0"/>
          </a:p>
        </p:txBody>
      </p:sp>
      <p:sp>
        <p:nvSpPr>
          <p:cNvPr id="3" name="2 - Θέση περιεχομένου"/>
          <p:cNvSpPr>
            <a:spLocks noGrp="1"/>
          </p:cNvSpPr>
          <p:nvPr>
            <p:ph idx="1"/>
          </p:nvPr>
        </p:nvSpPr>
        <p:spPr/>
        <p:txBody>
          <a:bodyPr>
            <a:normAutofit/>
          </a:bodyPr>
          <a:lstStyle/>
          <a:p>
            <a:pPr marL="0" indent="0" algn="just">
              <a:spcBef>
                <a:spcPts val="0"/>
              </a:spcBef>
            </a:pPr>
            <a:r>
              <a:rPr lang="el-GR" sz="4400" dirty="0" smtClean="0">
                <a:solidFill>
                  <a:srgbClr val="FF0000"/>
                </a:solidFill>
                <a:latin typeface="Times New Roman" pitchFamily="18" charset="0"/>
                <a:cs typeface="Times New Roman" pitchFamily="18" charset="0"/>
              </a:rPr>
              <a:t>Ελεύθερα μεταβιβάσιμες. Οι ονομαστικές μεταβιβάζονται με εγγραφή σε εδικό βιβλίο μετοχών της ΑΕ, που υπογράφεται και χρονολογείται και από τους δυο συναλλασσόμενους</a:t>
            </a:r>
            <a:r>
              <a:rPr lang="el-GR" sz="3600" dirty="0" smtClean="0">
                <a:solidFill>
                  <a:srgbClr val="FF0000"/>
                </a:solidFill>
                <a:latin typeface="Times New Roman" pitchFamily="18" charset="0"/>
                <a:cs typeface="Times New Roman" pitchFamily="18" charset="0"/>
              </a:rPr>
              <a:t>. </a:t>
            </a:r>
            <a:endParaRPr lang="el-GR" sz="36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Κύρια είδη μετοχών</a:t>
            </a:r>
            <a:endParaRPr lang="el-GR" dirty="0"/>
          </a:p>
        </p:txBody>
      </p:sp>
      <p:sp>
        <p:nvSpPr>
          <p:cNvPr id="3" name="2 - Θέση περιεχομένου"/>
          <p:cNvSpPr>
            <a:spLocks noGrp="1"/>
          </p:cNvSpPr>
          <p:nvPr>
            <p:ph idx="1"/>
          </p:nvPr>
        </p:nvSpPr>
        <p:spPr>
          <a:xfrm>
            <a:off x="457200" y="1357298"/>
            <a:ext cx="8229600" cy="5500702"/>
          </a:xfrm>
        </p:spPr>
        <p:txBody>
          <a:bodyPr>
            <a:noAutofit/>
          </a:bodyPr>
          <a:lstStyle/>
          <a:p>
            <a:pPr marL="0" indent="0" algn="just">
              <a:spcBef>
                <a:spcPts val="0"/>
              </a:spcBef>
            </a:pPr>
            <a:r>
              <a:rPr lang="el-GR"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Οι ανώνυμες μεταβιβάζονταν στο παρελθόν με παράδοσή τους. Τώρα μεταβιβάζονται με χρεωπιστωτικές εγγραφές στους κωδικούς των αγοραστών και των πωλητών μετά την </a:t>
            </a:r>
            <a:r>
              <a:rPr lang="el-GR"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αποϋλοποίηση</a:t>
            </a:r>
            <a:r>
              <a:rPr lang="el-GR"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των τίτλων και την εγκατάσταση Αυτόματου Συστήματος Ηλεκτρονικών Συναλλαγών (ΑΣΗΣ 1992).</a:t>
            </a:r>
            <a:r>
              <a:rPr lang="en-US"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l-GR"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Οι</a:t>
            </a:r>
            <a:r>
              <a:rPr lang="en-US"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l-GR"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«Δεσμευμένες ονομαστικές μετοχές», για να μεταβιβαστούν απαιτείται έγκριση του ΔΣ, ή της ΓΣ της ΑΕ.</a:t>
            </a:r>
            <a:endParaRPr lang="el-GR" sz="2800"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Κύρια είδη μετοχών</a:t>
            </a:r>
            <a:endParaRPr lang="el-GR" dirty="0"/>
          </a:p>
        </p:txBody>
      </p:sp>
      <p:sp>
        <p:nvSpPr>
          <p:cNvPr id="3" name="2 - Θέση περιεχομένου"/>
          <p:cNvSpPr>
            <a:spLocks noGrp="1"/>
          </p:cNvSpPr>
          <p:nvPr>
            <p:ph idx="1"/>
          </p:nvPr>
        </p:nvSpPr>
        <p:spPr>
          <a:xfrm>
            <a:off x="457200" y="1600200"/>
            <a:ext cx="8229600" cy="5043510"/>
          </a:xfrm>
        </p:spPr>
        <p:txBody>
          <a:bodyPr>
            <a:normAutofit/>
          </a:bodyPr>
          <a:lstStyle/>
          <a:p>
            <a:pPr marL="0" indent="0" algn="just">
              <a:spcBef>
                <a:spcPts val="0"/>
              </a:spcBef>
            </a:pPr>
            <a:r>
              <a:rPr lang="el-GR" sz="36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Κυμαινόμενης και όχι σταθερής αξίας. Για τις εισηγμένες η αξία καθορίζεται από την προσφορά και ζήτηση</a:t>
            </a:r>
            <a:r>
              <a:rPr lang="el-GR" sz="36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el-GR" sz="36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χρηματιστηριακή τιμή. Αν όχι, η αξία τους εξαρτάται από την «καθαρή θέση» της επιχείρησης (Συνολικό Παθητικό-Υποχρεώσεις προς Τρίτους = Ίδια Κεφάλαια = Μετοχικό Κεφάλαιο + Αποθεματικά κάθε φύσης).</a:t>
            </a:r>
            <a:endParaRPr lang="el-GR" sz="36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Κύρια είδη μετοχών</a:t>
            </a:r>
            <a:endParaRPr lang="el-GR" dirty="0"/>
          </a:p>
        </p:txBody>
      </p:sp>
      <p:sp>
        <p:nvSpPr>
          <p:cNvPr id="3" name="2 - Θέση περιεχομένου"/>
          <p:cNvSpPr>
            <a:spLocks noGrp="1"/>
          </p:cNvSpPr>
          <p:nvPr>
            <p:ph idx="1"/>
          </p:nvPr>
        </p:nvSpPr>
        <p:spPr>
          <a:xfrm>
            <a:off x="457200" y="1142984"/>
            <a:ext cx="8229600" cy="5357850"/>
          </a:xfrm>
        </p:spPr>
        <p:txBody>
          <a:bodyPr>
            <a:noAutofit/>
          </a:bodyPr>
          <a:lstStyle/>
          <a:p>
            <a:pPr marL="0" indent="0" algn="just">
              <a:spcBef>
                <a:spcPts val="0"/>
              </a:spcBef>
            </a:pPr>
            <a:r>
              <a:rPr lang="el-GR" sz="4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Το σύνολο της αξίας των μετοχών στο σύνολο του κεφαλαίου μιας εταιρείας (ενεργητικού/ παθητικού) αποτελεί μέτρο του «βαθμού κεφαλαιοποίησης» και η διαφορά του από τη μονάδα δίνει το «βαθμό μόχλευσης» μιας επιχείρησης.</a:t>
            </a:r>
          </a:p>
          <a:p>
            <a:pPr marL="0" indent="0">
              <a:spcBef>
                <a:spcPts val="0"/>
              </a:spcBef>
            </a:pPr>
            <a:r>
              <a:rPr lang="el-GR" sz="4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Αποκρατικοποίηση ΔΕΚΟ</a:t>
            </a:r>
            <a:r>
              <a:rPr lang="en-US" sz="4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el-GR" sz="4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επενδυτικό κοινό με μορφή μετοχών</a:t>
            </a:r>
            <a:endParaRPr lang="el-GR" sz="40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itchFamily="18" charset="0"/>
                <a:cs typeface="Times New Roman" pitchFamily="18" charset="0"/>
              </a:rPr>
              <a:t>Κύρια είδη μετοχών</a:t>
            </a:r>
            <a:endParaRPr lang="el-GR" dirty="0"/>
          </a:p>
        </p:txBody>
      </p:sp>
      <p:sp>
        <p:nvSpPr>
          <p:cNvPr id="3" name="2 - Θέση περιεχομένου"/>
          <p:cNvSpPr>
            <a:spLocks noGrp="1"/>
          </p:cNvSpPr>
          <p:nvPr>
            <p:ph idx="1"/>
          </p:nvPr>
        </p:nvSpPr>
        <p:spPr>
          <a:xfrm>
            <a:off x="457200" y="1214422"/>
            <a:ext cx="8229600" cy="5643578"/>
          </a:xfrm>
        </p:spPr>
        <p:txBody>
          <a:bodyPr>
            <a:noAutofit/>
          </a:bodyPr>
          <a:lstStyle/>
          <a:p>
            <a:pPr marL="0" indent="0" algn="just">
              <a:spcBef>
                <a:spcPts val="0"/>
              </a:spcBef>
            </a:pPr>
            <a:r>
              <a:rPr lang="el-GR" sz="3600"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Προνομιούχες μετοχές (</a:t>
            </a:r>
            <a:r>
              <a:rPr lang="en-US" sz="3600"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preferred shares)</a:t>
            </a:r>
            <a:r>
              <a:rPr lang="el-GR" sz="3600"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600"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l-GR" sz="36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δεν δίνουν δικαίωμα ψήφου στην διαχείριση της εταιρείας. Έναντι αυτού, στην απόδοση μερίσματος, ακόμη και σε περίπτωση ανυπαρξίας κερδών, ειδικά δικαιώματα σε περιπτώσεις αύξησης του μετοχικού κεφαλαίου με έκδοση νέων μετοχών, δικαίωμα προτίμησης στην περίπτωση διακοπής εργασιών και εκκαθάρισης της επιχείρησης</a:t>
            </a:r>
            <a:r>
              <a:rPr lang="el-GR"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endParaRPr lang="el-GR"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TotalTime>
  <Words>1554</Words>
  <Application>Microsoft Office PowerPoint</Application>
  <PresentationFormat>Προβολή στην οθόνη (4:3)</PresentationFormat>
  <Paragraphs>127</Paragraphs>
  <Slides>37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37</vt:i4>
      </vt:variant>
    </vt:vector>
  </HeadingPairs>
  <TitlesOfParts>
    <vt:vector size="42" baseType="lpstr">
      <vt:lpstr>Arial</vt:lpstr>
      <vt:lpstr>Calibri</vt:lpstr>
      <vt:lpstr>Cambria Math</vt:lpstr>
      <vt:lpstr>Times New Roman</vt:lpstr>
      <vt:lpstr>Θέμα του Office</vt:lpstr>
      <vt:lpstr>ΜΕΤΟΧΙΚΑ ΠΡΟΪΟΝΤΑ (SHARES/EQUITIES)</vt:lpstr>
      <vt:lpstr>Κύρια είδη μετοχών</vt:lpstr>
      <vt:lpstr>Κύρια είδη μετοχών</vt:lpstr>
      <vt:lpstr>Κύρια είδη μετοχών</vt:lpstr>
      <vt:lpstr>Κύρια είδη μετοχών</vt:lpstr>
      <vt:lpstr>Κύρια είδη μετοχών</vt:lpstr>
      <vt:lpstr>Κύρια είδη μετοχών</vt:lpstr>
      <vt:lpstr>Κύρια είδη μετοχών</vt:lpstr>
      <vt:lpstr>Κύρια είδη μετοχών</vt:lpstr>
      <vt:lpstr>Κύρια είδη μετοχών</vt:lpstr>
      <vt:lpstr>Αποτίμηση μετοχών</vt:lpstr>
      <vt:lpstr>Αποτίμηση μετοχών</vt:lpstr>
      <vt:lpstr>Αποτίμηση μετοχών</vt:lpstr>
      <vt:lpstr>Αποτίμηση μετοχών</vt:lpstr>
      <vt:lpstr>Αποτίμηση μετοχών</vt:lpstr>
      <vt:lpstr>Αποτίμηση μετοχών</vt:lpstr>
      <vt:lpstr>Αποτίμηση μετοχών</vt:lpstr>
      <vt:lpstr>Αποτίμηση μετοχών</vt:lpstr>
      <vt:lpstr>Αποτίμηση μετοχών</vt:lpstr>
      <vt:lpstr>Αποτίμηση μετοχών</vt:lpstr>
      <vt:lpstr>Αποτίμηση μετοχών</vt:lpstr>
      <vt:lpstr>Αποτίμηση μετοχών</vt:lpstr>
      <vt:lpstr>Αποτίμηση μετοχών</vt:lpstr>
      <vt:lpstr>Μερισματικές αποδόσεις/πολιτικές</vt:lpstr>
      <vt:lpstr>Μερισματικές αποδόσεις/πολιτικές</vt:lpstr>
      <vt:lpstr>Μερισματικές αποδόσεις/πολιτικές</vt:lpstr>
      <vt:lpstr>Μερισματικές αποδόσεις/πολιτικές</vt:lpstr>
      <vt:lpstr>Μερισματικές αποδόσεις/πολιτικές</vt:lpstr>
      <vt:lpstr>Μερισματικές αποδόσεις/πολιτικές</vt:lpstr>
      <vt:lpstr>Κατάσταση στην Ελλάδα</vt:lpstr>
      <vt:lpstr>Κατάσταση στην Ελλάδα</vt:lpstr>
      <vt:lpstr>Εποπτικό Σύστημα</vt:lpstr>
      <vt:lpstr>Εποπτικό Σύστημα</vt:lpstr>
      <vt:lpstr>Εποπτικό Σύστημα</vt:lpstr>
      <vt:lpstr>Εποπτικό Σύστημα</vt:lpstr>
      <vt:lpstr>Εποπτικό Σύστημα</vt:lpstr>
      <vt:lpstr>Βιβλιογραφία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ΜΕΤΟΧΙΚΑ ΠΡΟΙΟΝΤΑ (SHARES/EQUITIES)</dc:title>
  <cp:lastModifiedBy>admin</cp:lastModifiedBy>
  <cp:revision>42</cp:revision>
  <dcterms:modified xsi:type="dcterms:W3CDTF">2019-05-05T17:39:26Z</dcterms:modified>
</cp:coreProperties>
</file>