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5" r:id="rId1"/>
    <p:sldMasterId id="2147484395" r:id="rId2"/>
    <p:sldMasterId id="2147484407" r:id="rId3"/>
  </p:sldMasterIdLst>
  <p:notesMasterIdLst>
    <p:notesMasterId r:id="rId34"/>
  </p:notesMasterIdLst>
  <p:sldIdLst>
    <p:sldId id="384" r:id="rId4"/>
    <p:sldId id="1115" r:id="rId5"/>
    <p:sldId id="703" r:id="rId6"/>
    <p:sldId id="1116" r:id="rId7"/>
    <p:sldId id="1143" r:id="rId8"/>
    <p:sldId id="704" r:id="rId9"/>
    <p:sldId id="1144" r:id="rId10"/>
    <p:sldId id="1145" r:id="rId11"/>
    <p:sldId id="682" r:id="rId12"/>
    <p:sldId id="1117" r:id="rId13"/>
    <p:sldId id="1146" r:id="rId14"/>
    <p:sldId id="1147" r:id="rId15"/>
    <p:sldId id="1150" r:id="rId16"/>
    <p:sldId id="1151" r:id="rId17"/>
    <p:sldId id="1152" r:id="rId18"/>
    <p:sldId id="785" r:id="rId19"/>
    <p:sldId id="1153" r:id="rId20"/>
    <p:sldId id="1154" r:id="rId21"/>
    <p:sldId id="1155" r:id="rId22"/>
    <p:sldId id="1156" r:id="rId23"/>
    <p:sldId id="1157" r:id="rId24"/>
    <p:sldId id="1158" r:id="rId25"/>
    <p:sldId id="1159" r:id="rId26"/>
    <p:sldId id="1165" r:id="rId27"/>
    <p:sldId id="1160" r:id="rId28"/>
    <p:sldId id="1161" r:id="rId29"/>
    <p:sldId id="1162" r:id="rId30"/>
    <p:sldId id="1163" r:id="rId31"/>
    <p:sldId id="1164" r:id="rId32"/>
    <p:sldId id="541" r:id="rId3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Χρήστης των Windows" initials="ΧτW" lastIdx="1" clrIdx="0">
    <p:extLst>
      <p:ext uri="{19B8F6BF-5375-455C-9EA6-DF929625EA0E}">
        <p15:presenceInfo xmlns:p15="http://schemas.microsoft.com/office/powerpoint/2012/main" userId="Χρήστης των Windows" providerId="None"/>
      </p:ext>
    </p:extLst>
  </p:cmAuthor>
  <p:cmAuthor id="2" name="kypriot@gmail.com" initials="k" lastIdx="1" clrIdx="1">
    <p:extLst>
      <p:ext uri="{19B8F6BF-5375-455C-9EA6-DF929625EA0E}">
        <p15:presenceInfo xmlns:p15="http://schemas.microsoft.com/office/powerpoint/2012/main" userId="63399e1f6a87fa7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4888"/>
    <a:srgbClr val="FF9933"/>
    <a:srgbClr val="FFFFFF"/>
    <a:srgbClr val="FFFFCC"/>
    <a:srgbClr val="CDEE42"/>
    <a:srgbClr val="441BC9"/>
    <a:srgbClr val="FFCC66"/>
    <a:srgbClr val="CCFF99"/>
    <a:srgbClr val="60B8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Μεσαίο στυλ 4 - Έμφαση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Μεσαίο στυλ 4 - Έμφαση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76167" autoAdjust="0"/>
  </p:normalViewPr>
  <p:slideViewPr>
    <p:cSldViewPr snapToGrid="0">
      <p:cViewPr varScale="1">
        <p:scale>
          <a:sx n="87" d="100"/>
          <a:sy n="87" d="100"/>
        </p:scale>
        <p:origin x="1530" y="84"/>
      </p:cViewPr>
      <p:guideLst/>
    </p:cSldViewPr>
  </p:slideViewPr>
  <p:notesTextViewPr>
    <p:cViewPr>
      <p:scale>
        <a:sx n="3" d="2"/>
        <a:sy n="3" d="2"/>
      </p:scale>
      <p:origin x="0" y="0"/>
    </p:cViewPr>
  </p:notesTextViewPr>
  <p:sorterViewPr>
    <p:cViewPr>
      <p:scale>
        <a:sx n="100" d="100"/>
        <a:sy n="100" d="100"/>
      </p:scale>
      <p:origin x="0" y="-2962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commentAuthors" Target="commentAuthor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B09CCE-A2BB-42D3-9AE0-964110F3EFFA}" type="datetimeFigureOut">
              <a:rPr lang="el-GR" smtClean="0"/>
              <a:t>25/1/2021</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3CDE29-F0BA-4E86-B0D1-1983702B874C}" type="slidenum">
              <a:rPr lang="el-GR" smtClean="0"/>
              <a:t>‹#›</a:t>
            </a:fld>
            <a:endParaRPr lang="el-GR"/>
          </a:p>
        </p:txBody>
      </p:sp>
    </p:spTree>
    <p:extLst>
      <p:ext uri="{BB962C8B-B14F-4D97-AF65-F5344CB8AC3E}">
        <p14:creationId xmlns:p14="http://schemas.microsoft.com/office/powerpoint/2010/main" val="1772664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283CDE29-F0BA-4E86-B0D1-1983702B874C}" type="slidenum">
              <a:rPr lang="el-GR" smtClean="0"/>
              <a:t>1</a:t>
            </a:fld>
            <a:endParaRPr lang="el-GR"/>
          </a:p>
        </p:txBody>
      </p:sp>
    </p:spTree>
    <p:extLst>
      <p:ext uri="{BB962C8B-B14F-4D97-AF65-F5344CB8AC3E}">
        <p14:creationId xmlns:p14="http://schemas.microsoft.com/office/powerpoint/2010/main" val="2644893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133BA52-3220-45A2-9678-0D3C500C4034}"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366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3CDE29-F0BA-4E86-B0D1-1983702B874C}"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7872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25/1/2021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071007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25/1/2021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9262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25/1/2021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993543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3805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3185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6821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8252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Θέση υποσέλιδου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Θέση αριθμού διαφάνειας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77739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υποσέλιδου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αριθμού διαφάνειας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2344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Θέση υποσέλιδου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Θέση αριθμού διαφάνειας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13437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663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25/1/2021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35620846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υποσέλιδου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Θέση αριθμού διαφάνειας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21042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39668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5037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ECD79D2-4E95-4F20-878D-0393C49824BB}"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40753235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48AB923-B173-4C57-B0EF-6B3C15EB205B}"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2353236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1" y="1709739"/>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a:t>Επεξεργασία στυλ υποδείγματος κειμένου</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46ACF20-404A-468A-A469-1B8A1185FF51}"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1571545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609600" y="1600201"/>
            <a:ext cx="5384800" cy="452596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97600" y="1600201"/>
            <a:ext cx="5384800" cy="452596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8D1AEA9E-151B-4022-969B-8539B7A439F2}"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34273604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7" y="365126"/>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40318" y="2505075"/>
            <a:ext cx="5158316"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71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F4F14E7-8DC7-4766-BD78-C06F2CC59F7B}"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29763771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9FBA6544-B181-49D9-95DB-6F613AE2FCDC}"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42699315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0E54344-A0B9-4F03-AD57-6135CD4A8CB6}"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1153314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0485C917-8AB2-4572-BCBF-82080EFDEAF8}" type="datetimeFigureOut">
              <a:rPr lang="el-GR" smtClean="0"/>
              <a:t>25/1/2021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19446111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8" y="457200"/>
            <a:ext cx="393276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38E421A-8629-4E42-9F0B-75CF5E248423}"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28122655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8" y="457200"/>
            <a:ext cx="393276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8929A40-A4BC-4B50-ACE4-A30319FB1FDA}"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33208648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110504DC-370C-4AEE-9DE3-E49E236F16DF}"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11336428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274639"/>
            <a:ext cx="27432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609600" y="274639"/>
            <a:ext cx="8026400" cy="5851525"/>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l-GR" alt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F2E6A1F-F1EA-4E3E-B94A-185BAC138C64}"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3081614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0485C917-8AB2-4572-BCBF-82080EFDEAF8}" type="datetimeFigureOut">
              <a:rPr lang="el-GR" smtClean="0"/>
              <a:t>25/1/2021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88815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0485C917-8AB2-4572-BCBF-82080EFDEAF8}" type="datetimeFigureOut">
              <a:rPr lang="el-GR" smtClean="0"/>
              <a:t>25/1/2021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511337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0485C917-8AB2-4572-BCBF-82080EFDEAF8}" type="datetimeFigureOut">
              <a:rPr lang="el-GR" smtClean="0"/>
              <a:t>25/1/2021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914161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485C917-8AB2-4572-BCBF-82080EFDEAF8}" type="datetimeFigureOut">
              <a:rPr lang="el-GR" smtClean="0"/>
              <a:t>25/1/2021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383828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0485C917-8AB2-4572-BCBF-82080EFDEAF8}" type="datetimeFigureOut">
              <a:rPr lang="el-GR" smtClean="0"/>
              <a:t>25/1/2021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4151432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0485C917-8AB2-4572-BCBF-82080EFDEAF8}" type="datetimeFigureOut">
              <a:rPr lang="el-GR" smtClean="0"/>
              <a:t>25/1/2021</a:t>
            </a:fld>
            <a:endParaRPr lang="el-GR"/>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BA7124C6-EE72-4D26-A815-24D04BA08D2C}" type="slidenum">
              <a:rPr lang="el-GR" smtClean="0"/>
              <a:t>‹#›</a:t>
            </a:fld>
            <a:endParaRPr lang="el-GR"/>
          </a:p>
        </p:txBody>
      </p:sp>
    </p:spTree>
    <p:extLst>
      <p:ext uri="{BB962C8B-B14F-4D97-AF65-F5344CB8AC3E}">
        <p14:creationId xmlns:p14="http://schemas.microsoft.com/office/powerpoint/2010/main" val="2040512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85C917-8AB2-4572-BCBF-82080EFDEAF8}" type="datetimeFigureOut">
              <a:rPr lang="el-GR" smtClean="0"/>
              <a:t>25/1/2021</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124C6-EE72-4D26-A815-24D04BA08D2C}" type="slidenum">
              <a:rPr lang="el-GR" smtClean="0"/>
              <a:t>‹#›</a:t>
            </a:fld>
            <a:endParaRPr lang="el-GR"/>
          </a:p>
        </p:txBody>
      </p:sp>
    </p:spTree>
    <p:extLst>
      <p:ext uri="{BB962C8B-B14F-4D97-AF65-F5344CB8AC3E}">
        <p14:creationId xmlns:p14="http://schemas.microsoft.com/office/powerpoint/2010/main" val="2394111773"/>
      </p:ext>
    </p:extLst>
  </p:cSld>
  <p:clrMap bg1="lt1" tx1="dk1" bg2="lt2" tx2="dk2" accent1="accent1" accent2="accent2" accent3="accent3" accent4="accent4" accent5="accent5" accent6="accent6" hlink="hlink" folHlink="folHlink"/>
  <p:sldLayoutIdLst>
    <p:sldLayoutId id="2147484026" r:id="rId1"/>
    <p:sldLayoutId id="2147484027" r:id="rId2"/>
    <p:sldLayoutId id="2147484028" r:id="rId3"/>
    <p:sldLayoutId id="2147484029" r:id="rId4"/>
    <p:sldLayoutId id="2147484030" r:id="rId5"/>
    <p:sldLayoutId id="2147484031" r:id="rId6"/>
    <p:sldLayoutId id="2147484032" r:id="rId7"/>
    <p:sldLayoutId id="2147484033" r:id="rId8"/>
    <p:sldLayoutId id="2147484034" r:id="rId9"/>
    <p:sldLayoutId id="2147484035" r:id="rId10"/>
    <p:sldLayoutId id="21474840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E9E525F-3CA9-4D27-8E1E-7AD10C4409EE}" type="datetimeFigureOut">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25/1/2021</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FB66FF4-00E6-46AC-8E81-8D92DD50BD4D}" type="slidenum">
              <a:rPr kumimoji="0" lang="el-G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l-G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4747985"/>
      </p:ext>
    </p:extLst>
  </p:cSld>
  <p:clrMap bg1="lt1" tx1="dk1" bg2="lt2" tx2="dk2" accent1="accent1" accent2="accent2" accent3="accent3" accent4="accent4" accent5="accent5" accent6="accent6" hlink="hlink" folHlink="folHlink"/>
  <p:sldLayoutIdLst>
    <p:sldLayoutId id="2147484396" r:id="rId1"/>
    <p:sldLayoutId id="2147484397" r:id="rId2"/>
    <p:sldLayoutId id="2147484398" r:id="rId3"/>
    <p:sldLayoutId id="2147484399" r:id="rId4"/>
    <p:sldLayoutId id="2147484400" r:id="rId5"/>
    <p:sldLayoutId id="2147484401" r:id="rId6"/>
    <p:sldLayoutId id="2147484402" r:id="rId7"/>
    <p:sldLayoutId id="2147484403" r:id="rId8"/>
    <p:sldLayoutId id="2147484404" r:id="rId9"/>
    <p:sldLayoutId id="2147484405" r:id="rId10"/>
    <p:sldLayoutId id="21474844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ltLang="el-GR"/>
              <a:t>Κάντε κλικ για επεξεργασία του τίτλου</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a:t>Κάντε κλικ για να επεξεργαστείτε τα στυλ κειμένου του υποδείγματος</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143364"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fontAlgn="base">
              <a:spcBef>
                <a:spcPct val="0"/>
              </a:spcBef>
              <a:spcAft>
                <a:spcPct val="0"/>
              </a:spcAft>
              <a:defRPr/>
            </a:pPr>
            <a:endParaRPr lang="el-GR" altLang="el-GR">
              <a:solidFill>
                <a:srgbClr val="000000"/>
              </a:solidFill>
            </a:endParaRPr>
          </a:p>
        </p:txBody>
      </p:sp>
      <p:sp>
        <p:nvSpPr>
          <p:cNvPr id="143365"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fontAlgn="base">
              <a:spcBef>
                <a:spcPct val="0"/>
              </a:spcBef>
              <a:spcAft>
                <a:spcPct val="0"/>
              </a:spcAft>
              <a:defRPr/>
            </a:pPr>
            <a:endParaRPr lang="el-GR" altLang="el-GR">
              <a:solidFill>
                <a:srgbClr val="000000"/>
              </a:solidFill>
            </a:endParaRPr>
          </a:p>
        </p:txBody>
      </p:sp>
      <p:sp>
        <p:nvSpPr>
          <p:cNvPr id="143366"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cs typeface="+mn-cs"/>
              </a:defRPr>
            </a:lvl1pPr>
          </a:lstStyle>
          <a:p>
            <a:pPr fontAlgn="base">
              <a:spcBef>
                <a:spcPct val="0"/>
              </a:spcBef>
              <a:spcAft>
                <a:spcPct val="0"/>
              </a:spcAft>
              <a:defRPr/>
            </a:pPr>
            <a:fld id="{DB7D7B11-7F0F-40FF-9527-D0161EAFCA9D}" type="slidenum">
              <a:rPr lang="el-GR" altLang="el-GR" smtClean="0">
                <a:solidFill>
                  <a:srgbClr val="000000"/>
                </a:solidFill>
              </a:rPr>
              <a:pPr fontAlgn="base">
                <a:spcBef>
                  <a:spcPct val="0"/>
                </a:spcBef>
                <a:spcAft>
                  <a:spcPct val="0"/>
                </a:spcAft>
                <a:defRPr/>
              </a:pPr>
              <a:t>‹#›</a:t>
            </a:fld>
            <a:endParaRPr lang="el-GR" altLang="el-GR">
              <a:solidFill>
                <a:srgbClr val="000000"/>
              </a:solidFill>
            </a:endParaRPr>
          </a:p>
        </p:txBody>
      </p:sp>
    </p:spTree>
    <p:extLst>
      <p:ext uri="{BB962C8B-B14F-4D97-AF65-F5344CB8AC3E}">
        <p14:creationId xmlns:p14="http://schemas.microsoft.com/office/powerpoint/2010/main" val="2243418344"/>
      </p:ext>
    </p:extLst>
  </p:cSld>
  <p:clrMap bg1="lt1" tx1="dk1" bg2="lt2" tx2="dk2" accent1="accent1" accent2="accent2" accent3="accent3" accent4="accent4" accent5="accent5" accent6="accent6" hlink="hlink" folHlink="folHlink"/>
  <p:sldLayoutIdLst>
    <p:sldLayoutId id="2147484408" r:id="rId1"/>
    <p:sldLayoutId id="2147484409" r:id="rId2"/>
    <p:sldLayoutId id="2147484410" r:id="rId3"/>
    <p:sldLayoutId id="2147484411" r:id="rId4"/>
    <p:sldLayoutId id="2147484412" r:id="rId5"/>
    <p:sldLayoutId id="2147484413" r:id="rId6"/>
    <p:sldLayoutId id="2147484414" r:id="rId7"/>
    <p:sldLayoutId id="2147484415" r:id="rId8"/>
    <p:sldLayoutId id="2147484416" r:id="rId9"/>
    <p:sldLayoutId id="2147484417" r:id="rId10"/>
    <p:sldLayoutId id="2147484418"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Υπότιτλος 2"/>
          <p:cNvSpPr>
            <a:spLocks noGrp="1"/>
          </p:cNvSpPr>
          <p:nvPr>
            <p:ph sz="half" idx="2"/>
          </p:nvPr>
        </p:nvSpPr>
        <p:spPr>
          <a:xfrm>
            <a:off x="333487" y="1667433"/>
            <a:ext cx="11564471" cy="4324575"/>
          </a:xfrm>
        </p:spPr>
        <p:txBody>
          <a:bodyPr>
            <a:normAutofit/>
          </a:bodyPr>
          <a:lstStyle/>
          <a:p>
            <a:pPr marL="0" indent="0" algn="ctr">
              <a:buNone/>
            </a:pPr>
            <a:endParaRPr lang="el-GR" sz="4000" b="1" cap="small" dirty="0">
              <a:latin typeface="Calibri" panose="020F0502020204030204" pitchFamily="34" charset="0"/>
            </a:endParaRPr>
          </a:p>
          <a:p>
            <a:pPr marL="0" indent="0" algn="ctr">
              <a:buNone/>
            </a:pPr>
            <a:r>
              <a:rPr lang="el-GR" sz="4000" b="1" cap="small" dirty="0" err="1">
                <a:latin typeface="Calibri" panose="020F0502020204030204" pitchFamily="34" charset="0"/>
              </a:rPr>
              <a:t>Χρηματοοικονομικη</a:t>
            </a:r>
            <a:r>
              <a:rPr lang="el-GR" sz="4000" b="1" cap="small" dirty="0">
                <a:latin typeface="Calibri" panose="020F0502020204030204" pitchFamily="34" charset="0"/>
              </a:rPr>
              <a:t> και </a:t>
            </a:r>
            <a:r>
              <a:rPr lang="el-GR" sz="4000" b="1" cap="small" dirty="0" err="1">
                <a:latin typeface="Calibri" panose="020F0502020204030204" pitchFamily="34" charset="0"/>
              </a:rPr>
              <a:t>διοικητικη</a:t>
            </a:r>
            <a:r>
              <a:rPr lang="el-GR" sz="4000" b="1" cap="small" dirty="0">
                <a:latin typeface="Calibri" panose="020F0502020204030204" pitchFamily="34" charset="0"/>
              </a:rPr>
              <a:t> </a:t>
            </a:r>
            <a:r>
              <a:rPr lang="el-GR" sz="4000" b="1" cap="small" dirty="0" err="1">
                <a:latin typeface="Calibri" panose="020F0502020204030204" pitchFamily="34" charset="0"/>
              </a:rPr>
              <a:t>λογιστικη</a:t>
            </a:r>
            <a:endParaRPr lang="el-GR" sz="4000" b="1" cap="small" dirty="0">
              <a:latin typeface="Calibri" panose="020F0502020204030204" pitchFamily="34" charset="0"/>
            </a:endParaRPr>
          </a:p>
          <a:p>
            <a:pPr marL="0" indent="0" algn="ctr">
              <a:buNone/>
            </a:pPr>
            <a:endParaRPr lang="en-US" sz="4000" b="1" cap="small" dirty="0">
              <a:latin typeface="Calibri" panose="020F0502020204030204" pitchFamily="34" charset="0"/>
            </a:endParaRPr>
          </a:p>
          <a:p>
            <a:pPr marL="0" indent="0" algn="ctr">
              <a:lnSpc>
                <a:spcPct val="210000"/>
              </a:lnSpc>
              <a:buNone/>
            </a:pPr>
            <a:r>
              <a:rPr lang="el-GR" dirty="0"/>
              <a:t>Ευστράτιος Κυπριωτέλης</a:t>
            </a:r>
            <a:endParaRPr lang="en-US" dirty="0"/>
          </a:p>
        </p:txBody>
      </p:sp>
      <p:cxnSp>
        <p:nvCxnSpPr>
          <p:cNvPr id="13" name="Ευθεία γραμμή σύνδεσης 12"/>
          <p:cNvCxnSpPr/>
          <p:nvPr/>
        </p:nvCxnSpPr>
        <p:spPr>
          <a:xfrm flipV="1">
            <a:off x="1463040" y="3474720"/>
            <a:ext cx="10241280" cy="32273"/>
          </a:xfrm>
          <a:prstGeom prst="line">
            <a:avLst/>
          </a:prstGeom>
          <a:ln w="38100">
            <a:solidFill>
              <a:srgbClr val="002060"/>
            </a:solidFill>
            <a:round/>
          </a:ln>
        </p:spPr>
        <p:style>
          <a:lnRef idx="1">
            <a:schemeClr val="accent1"/>
          </a:lnRef>
          <a:fillRef idx="0">
            <a:schemeClr val="accent1"/>
          </a:fillRef>
          <a:effectRef idx="0">
            <a:schemeClr val="accent1"/>
          </a:effectRef>
          <a:fontRef idx="minor">
            <a:schemeClr val="tx1"/>
          </a:fontRef>
        </p:style>
      </p:cxnSp>
      <p:sp>
        <p:nvSpPr>
          <p:cNvPr id="4" name="Ορθογώνιο 3">
            <a:extLst>
              <a:ext uri="{FF2B5EF4-FFF2-40B4-BE49-F238E27FC236}">
                <a16:creationId xmlns:a16="http://schemas.microsoft.com/office/drawing/2014/main" id="{2A1D848D-AFB3-4624-B14B-385A8D765856}"/>
              </a:ext>
            </a:extLst>
          </p:cNvPr>
          <p:cNvSpPr/>
          <p:nvPr/>
        </p:nvSpPr>
        <p:spPr>
          <a:xfrm>
            <a:off x="6691256" y="0"/>
            <a:ext cx="5500744" cy="504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Ορθογώνιο 6">
            <a:extLst>
              <a:ext uri="{FF2B5EF4-FFF2-40B4-BE49-F238E27FC236}">
                <a16:creationId xmlns:a16="http://schemas.microsoft.com/office/drawing/2014/main" id="{BC73E153-3EC9-4B75-A170-5BBDA29DFD42}"/>
              </a:ext>
            </a:extLst>
          </p:cNvPr>
          <p:cNvSpPr/>
          <p:nvPr/>
        </p:nvSpPr>
        <p:spPr>
          <a:xfrm>
            <a:off x="0" y="0"/>
            <a:ext cx="6691255" cy="504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505540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r>
              <a:rPr lang="el-GR" dirty="0"/>
              <a:t>Παρατηρήσεις:</a:t>
            </a:r>
          </a:p>
          <a:p>
            <a:pPr algn="just"/>
            <a:r>
              <a:rPr lang="el-GR" dirty="0"/>
              <a:t>Κατά τα τρία τελευταία χρόνια οι καθαρές πωλήσεις της εταιρείας εμφάνισαν αυξομειώσεις.</a:t>
            </a:r>
          </a:p>
          <a:p>
            <a:pPr algn="just"/>
            <a:r>
              <a:rPr lang="el-GR" dirty="0"/>
              <a:t>Το κλειδί για το μέλλον της εταιρείας ως επενδυτικού στόχου είναι να θα καταφέρει να αυξήσει τις πωλήσεις της και να σταματήσει αυτές τις αυξομειώσεις που γνώρισε αυτά τα χρόνια.</a:t>
            </a:r>
          </a:p>
          <a:p>
            <a:pPr algn="just"/>
            <a:r>
              <a:rPr lang="el-GR" dirty="0"/>
              <a:t>Ο γενικός κανόνας λέει ότι τα αποτελέσματα των εταιρειών με ασταθή έσοδα μειώνει την αξία της εταιρείας.</a:t>
            </a:r>
          </a:p>
          <a:p>
            <a:pPr algn="just"/>
            <a:r>
              <a:rPr lang="el-GR" dirty="0"/>
              <a:t>Στο συγκεκριμένο παράδειγμα η μετοχή της εταιρείας σημείωσε μεγάλες διακυμάνσεις το συγκεκριμένο χρονικό διάστημα.</a:t>
            </a:r>
          </a:p>
          <a:p>
            <a:pPr algn="just"/>
            <a:r>
              <a:rPr lang="el-GR" dirty="0"/>
              <a:t>Επομένως οι ασταθείς πωλήσεις έχουν ανάλογα αποτελέσματα στην χρηματοοικονομική αξία της εταιρείας.</a:t>
            </a:r>
          </a:p>
        </p:txBody>
      </p:sp>
      <p:sp>
        <p:nvSpPr>
          <p:cNvPr id="6" name="Ορθογώνιο 5"/>
          <p:cNvSpPr/>
          <p:nvPr/>
        </p:nvSpPr>
        <p:spPr>
          <a:xfrm>
            <a:off x="0" y="0"/>
            <a:ext cx="8534400"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Τάση των καθαρών πωλήσεων</a:t>
            </a:r>
          </a:p>
        </p:txBody>
      </p:sp>
      <p:sp>
        <p:nvSpPr>
          <p:cNvPr id="7" name="Ορθογώνιο 6"/>
          <p:cNvSpPr/>
          <p:nvPr/>
        </p:nvSpPr>
        <p:spPr>
          <a:xfrm>
            <a:off x="8534400" y="0"/>
            <a:ext cx="36576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2201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marL="0" indent="0" algn="just">
              <a:buNone/>
            </a:pPr>
            <a:r>
              <a:rPr lang="el-GR" dirty="0"/>
              <a:t>Οι έρευνες που έχουν γίνει έδειξαν ότι οι μισές από τις περίπου από τις χρηματοοικονομικές απάτες που έγιναν τις τελευταίες δύο δεκαετίες αφορούσαν ανακριβή αναγνώριση εσόδων (αναφέρεται στις δεκαετίες 1995 – 2015).</a:t>
            </a:r>
          </a:p>
          <a:p>
            <a:pPr marL="0" indent="0" algn="just">
              <a:buNone/>
            </a:pPr>
            <a:r>
              <a:rPr lang="el-GR" dirty="0"/>
              <a:t>Μερικά από τα πλέον σημαντικά θέματα αναγνώρισης εσόδων που αφορούσαν απάτες είναι τα εξής:</a:t>
            </a:r>
          </a:p>
          <a:p>
            <a:pPr algn="just">
              <a:buFont typeface="Wingdings" panose="05000000000000000000" pitchFamily="2" charset="2"/>
              <a:buChar char="§"/>
            </a:pPr>
            <a:r>
              <a:rPr lang="el-GR" dirty="0"/>
              <a:t>Πρώιμη αναγνώριση εσόδου</a:t>
            </a:r>
          </a:p>
          <a:p>
            <a:pPr algn="just">
              <a:buFont typeface="Wingdings" panose="05000000000000000000" pitchFamily="2" charset="2"/>
              <a:buChar char="§"/>
            </a:pPr>
            <a:r>
              <a:rPr lang="el-GR" dirty="0"/>
              <a:t>Παροχή κινήτρων στους πελάτες για να αγοράσουν περισσότερα εμπορεύματα από όσα χρειάζονται</a:t>
            </a:r>
          </a:p>
          <a:p>
            <a:pPr algn="just">
              <a:buFont typeface="Wingdings" panose="05000000000000000000" pitchFamily="2" charset="2"/>
              <a:buChar char="§"/>
            </a:pPr>
            <a:r>
              <a:rPr lang="el-GR" dirty="0"/>
              <a:t>Αναγνώριση εσόδων ενώ δεν έχουν ολοκληρωθεί ακόμη σημαντικές υπηρεσίες ή δεν έχουν παραδοθεί όλα τα αγαθά.</a:t>
            </a:r>
          </a:p>
          <a:p>
            <a:pPr algn="just">
              <a:buFont typeface="Wingdings" panose="05000000000000000000" pitchFamily="2" charset="2"/>
              <a:buChar char="§"/>
            </a:pPr>
            <a:r>
              <a:rPr lang="el-GR" dirty="0"/>
              <a:t>Αναφορά πωλήσεων σε φανταστικούς ή ανύπαρκτους πελάτες.</a:t>
            </a:r>
          </a:p>
        </p:txBody>
      </p:sp>
      <p:sp>
        <p:nvSpPr>
          <p:cNvPr id="6" name="Ορθογώνιο 5"/>
          <p:cNvSpPr/>
          <p:nvPr/>
        </p:nvSpPr>
        <p:spPr>
          <a:xfrm>
            <a:off x="0" y="0"/>
            <a:ext cx="8534400"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Παραποίηση των βιβλίων</a:t>
            </a:r>
          </a:p>
        </p:txBody>
      </p:sp>
      <p:sp>
        <p:nvSpPr>
          <p:cNvPr id="7" name="Ορθογώνιο 6"/>
          <p:cNvSpPr/>
          <p:nvPr/>
        </p:nvSpPr>
        <p:spPr>
          <a:xfrm>
            <a:off x="8534400" y="0"/>
            <a:ext cx="36576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178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marL="0" indent="0" algn="just">
              <a:buNone/>
            </a:pPr>
            <a:r>
              <a:rPr lang="el-GR" dirty="0">
                <a:solidFill>
                  <a:srgbClr val="C00000"/>
                </a:solidFill>
              </a:rPr>
              <a:t>Πρώιμη αναγνώριση εσόδου </a:t>
            </a:r>
          </a:p>
          <a:p>
            <a:pPr algn="just">
              <a:buFont typeface="Wingdings" panose="05000000000000000000" pitchFamily="2" charset="2"/>
              <a:buChar char="§"/>
            </a:pPr>
            <a:r>
              <a:rPr lang="el-GR" dirty="0"/>
              <a:t>Είναι η αναγνώριση εσόδου πριν καταστεί δεδουλευμένο.</a:t>
            </a:r>
          </a:p>
          <a:p>
            <a:pPr algn="just">
              <a:buFont typeface="Wingdings" panose="05000000000000000000" pitchFamily="2" charset="2"/>
              <a:buChar char="§"/>
            </a:pPr>
            <a:r>
              <a:rPr lang="el-GR" dirty="0"/>
              <a:t>Μια από τις πλέον συνήθεις τεχνικές απάτης είναι η διόγκωση των πωλήσεων (</a:t>
            </a:r>
            <a:r>
              <a:rPr lang="en-US" dirty="0"/>
              <a:t>channel stuffing</a:t>
            </a:r>
            <a:r>
              <a:rPr lang="el-GR" dirty="0"/>
              <a:t>), κατά την οποία η εταιρεία στέλνει στους πελάτες της μεγαλύτερες ποσότητες από όσες παραγγέλθηκαν.</a:t>
            </a:r>
          </a:p>
          <a:p>
            <a:pPr algn="just">
              <a:buFont typeface="Wingdings" panose="05000000000000000000" pitchFamily="2" charset="2"/>
              <a:buChar char="§"/>
            </a:pPr>
            <a:r>
              <a:rPr lang="el-GR" dirty="0"/>
              <a:t>Οι εταιρείες έχουν συμφωνήσει ορισμένους στόχους πωλήσεων με τους πελάτες τους για συγκεκριμένες περιόδους (πχ κάθε τρίμηνο) και αν οι στόχοι αυτοί δεν επιτευχθούν από τους πελάτες τότε στο τέλος της συγκεκριμένης περιόδου στέλνουν στους πελάτες τους ποσότητες ικανές να ικανοποιήσουν τους «στόχους»</a:t>
            </a:r>
          </a:p>
          <a:p>
            <a:pPr algn="just">
              <a:buFont typeface="Wingdings" panose="05000000000000000000" pitchFamily="2" charset="2"/>
              <a:buChar char="§"/>
            </a:pPr>
            <a:r>
              <a:rPr lang="el-GR" dirty="0"/>
              <a:t>Οι στόχοι αυτοί συνδέονται με τις αμοιβές των διευθυντών των επιχειρήσεων των πελατών, οι οποίοι αποδέχονται τις επιπλέον ποσότητες, διογκώνοντας έτσι τα έσοδα της εταιρείας-προμηθευτή.</a:t>
            </a:r>
          </a:p>
        </p:txBody>
      </p:sp>
      <p:sp>
        <p:nvSpPr>
          <p:cNvPr id="6" name="Ορθογώνιο 5"/>
          <p:cNvSpPr/>
          <p:nvPr/>
        </p:nvSpPr>
        <p:spPr>
          <a:xfrm>
            <a:off x="0" y="0"/>
            <a:ext cx="8534400"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Πρώιμη αναγνώριση εσόδων</a:t>
            </a:r>
          </a:p>
        </p:txBody>
      </p:sp>
      <p:sp>
        <p:nvSpPr>
          <p:cNvPr id="7" name="Ορθογώνιο 6"/>
          <p:cNvSpPr/>
          <p:nvPr/>
        </p:nvSpPr>
        <p:spPr>
          <a:xfrm>
            <a:off x="8534400" y="0"/>
            <a:ext cx="36576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188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29590" y="489527"/>
            <a:ext cx="11132820" cy="6368473"/>
          </a:xfrm>
        </p:spPr>
        <p:txBody>
          <a:bodyPr>
            <a:normAutofit/>
          </a:bodyPr>
          <a:lstStyle/>
          <a:p>
            <a:pPr algn="just">
              <a:buFont typeface="Wingdings" panose="05000000000000000000" pitchFamily="2" charset="2"/>
              <a:buChar char="§"/>
            </a:pPr>
            <a:endParaRPr lang="el-GR" dirty="0"/>
          </a:p>
          <a:p>
            <a:pPr algn="just">
              <a:buFont typeface="Wingdings" panose="05000000000000000000" pitchFamily="2" charset="2"/>
              <a:buChar char="§"/>
            </a:pPr>
            <a:r>
              <a:rPr lang="el-GR" dirty="0"/>
              <a:t>Μετά τα έσοδα, τα επόμενα δύο σημαντικά συστατικά στοιχεία της ποιότητας των κερδών είναι το κόστος πωληθέντων και το συνεπαγόμενο μικτό κέρδος.</a:t>
            </a:r>
          </a:p>
          <a:p>
            <a:pPr algn="just">
              <a:buFont typeface="Wingdings" panose="05000000000000000000" pitchFamily="2" charset="2"/>
              <a:buChar char="§"/>
            </a:pPr>
            <a:r>
              <a:rPr lang="el-GR" dirty="0"/>
              <a:t>Επίσης πριν από αυτό, σημαντικό είναι επίσης είναι ότι όλα τα έξοδα που συμπεριλαμβάνονται στον υπολογισμό του κέρδους (μικτού ή καθαρού) είναι ακριβή, πλήρη και ειλικρινή.</a:t>
            </a:r>
          </a:p>
          <a:p>
            <a:pPr algn="just">
              <a:buFont typeface="Wingdings" panose="05000000000000000000" pitchFamily="2" charset="2"/>
              <a:buChar char="§"/>
            </a:pPr>
            <a:r>
              <a:rPr lang="el-GR" dirty="0"/>
              <a:t> Αν δεν υπάρχει η ακεραιότητα που είναι απόρροια της πλήρους και απόλυτης διαφάνειας όλων των εξόδων και αν τα τελευταία δεν αναγνωρίζονται στις κατάλληλες χρονικές περιόδους, οι τάσεις των κερδών είναι τουλάχιστον άνευ νοήματος και στη χειρότερη περίπτωση παραπλανητικές.</a:t>
            </a:r>
            <a:endParaRPr lang="el-GR" b="1" dirty="0"/>
          </a:p>
        </p:txBody>
      </p:sp>
      <p:sp>
        <p:nvSpPr>
          <p:cNvPr id="6" name="Ορθογώνιο 5"/>
          <p:cNvSpPr/>
          <p:nvPr/>
        </p:nvSpPr>
        <p:spPr>
          <a:xfrm>
            <a:off x="0" y="0"/>
            <a:ext cx="8534400"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el-GR" sz="2800" b="1" dirty="0">
                <a:solidFill>
                  <a:prstClr val="white"/>
                </a:solidFill>
                <a:latin typeface="Calibri" panose="020F0502020204030204"/>
              </a:rPr>
              <a:t>Κόστος πωληθέντων και μικτά κέρδη</a:t>
            </a:r>
            <a:endPar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Ορθογώνιο 6"/>
          <p:cNvSpPr/>
          <p:nvPr/>
        </p:nvSpPr>
        <p:spPr>
          <a:xfrm>
            <a:off x="8534400" y="0"/>
            <a:ext cx="36576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6627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29590" y="489527"/>
            <a:ext cx="11132820" cy="6368473"/>
          </a:xfrm>
        </p:spPr>
        <p:txBody>
          <a:bodyPr>
            <a:normAutofit/>
          </a:bodyPr>
          <a:lstStyle/>
          <a:p>
            <a:pPr algn="just">
              <a:buFont typeface="Wingdings" panose="05000000000000000000" pitchFamily="2" charset="2"/>
              <a:buChar char="§"/>
            </a:pPr>
            <a:endParaRPr lang="el-GR" dirty="0"/>
          </a:p>
          <a:p>
            <a:pPr algn="just">
              <a:buFont typeface="Wingdings" panose="05000000000000000000" pitchFamily="2" charset="2"/>
              <a:buChar char="§"/>
            </a:pPr>
            <a:r>
              <a:rPr lang="el-GR" dirty="0"/>
              <a:t>Το κόστος πωληθέντων αντιπροσωπεύει το κόστος των αγαθών που πουλιούνται στους πελάτες.</a:t>
            </a:r>
          </a:p>
          <a:p>
            <a:pPr algn="just">
              <a:buFont typeface="Wingdings" panose="05000000000000000000" pitchFamily="2" charset="2"/>
              <a:buChar char="§"/>
            </a:pPr>
            <a:r>
              <a:rPr lang="el-GR" dirty="0"/>
              <a:t>Η σταθερή μείωση του κόστους πωληθέντων ως ποσοστού επί των πωλήσεων θεωρείται ως μια ένδειξη βελτίωσης της ποιότητας των κερδών.</a:t>
            </a:r>
          </a:p>
          <a:p>
            <a:pPr algn="just">
              <a:buFont typeface="Wingdings" panose="05000000000000000000" pitchFamily="2" charset="2"/>
              <a:buChar char="§"/>
            </a:pPr>
            <a:r>
              <a:rPr lang="el-GR" dirty="0"/>
              <a:t>Η μείωση αυτή επιτυγχάνεται μέσω της ανάπτυξης μιας αποτελεσματικής στρατηγικής πωλήσεων </a:t>
            </a:r>
          </a:p>
          <a:p>
            <a:pPr algn="just">
              <a:buFont typeface="Wingdings" panose="05000000000000000000" pitchFamily="2" charset="2"/>
              <a:buChar char="§"/>
            </a:pPr>
            <a:r>
              <a:rPr lang="el-GR" dirty="0"/>
              <a:t>Της καθιέρωσης μιας συνεχούς τροφοδοσίας από τους προμηθευτές </a:t>
            </a:r>
          </a:p>
          <a:p>
            <a:pPr algn="just">
              <a:buFont typeface="Wingdings" panose="05000000000000000000" pitchFamily="2" charset="2"/>
              <a:buChar char="§"/>
            </a:pPr>
            <a:r>
              <a:rPr lang="el-GR" dirty="0"/>
              <a:t>Της δημιουργίας μακροπρόθεσμων σχέσεων με τους προμηθευτές και με τους πελάτες.</a:t>
            </a:r>
            <a:endParaRPr lang="el-GR" b="1" dirty="0"/>
          </a:p>
        </p:txBody>
      </p:sp>
      <p:sp>
        <p:nvSpPr>
          <p:cNvPr id="6" name="Ορθογώνιο 5"/>
          <p:cNvSpPr/>
          <p:nvPr/>
        </p:nvSpPr>
        <p:spPr>
          <a:xfrm>
            <a:off x="0" y="0"/>
            <a:ext cx="7678615"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Κόστος πωληθέντων</a:t>
            </a:r>
          </a:p>
        </p:txBody>
      </p:sp>
      <p:sp>
        <p:nvSpPr>
          <p:cNvPr id="7" name="Ορθογώνιο 6"/>
          <p:cNvSpPr/>
          <p:nvPr/>
        </p:nvSpPr>
        <p:spPr>
          <a:xfrm>
            <a:off x="7678615" y="0"/>
            <a:ext cx="451338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737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29590" y="489527"/>
            <a:ext cx="10536995" cy="6368473"/>
          </a:xfrm>
        </p:spPr>
        <p:txBody>
          <a:bodyPr>
            <a:normAutofit/>
          </a:bodyPr>
          <a:lstStyle/>
          <a:p>
            <a:pPr algn="just">
              <a:buFont typeface="Wingdings" panose="05000000000000000000" pitchFamily="2" charset="2"/>
              <a:buChar char="§"/>
            </a:pPr>
            <a:endParaRPr lang="el-GR" dirty="0"/>
          </a:p>
          <a:p>
            <a:pPr algn="just">
              <a:buFont typeface="Wingdings" panose="05000000000000000000" pitchFamily="2" charset="2"/>
              <a:buChar char="§"/>
            </a:pPr>
            <a:r>
              <a:rPr lang="el-GR" dirty="0"/>
              <a:t>Το μικτό κέρδος αντιπροσωπεύει την διαφορά μεταξύ των πωλήσεων και του κόστους πωληθέντων.</a:t>
            </a:r>
          </a:p>
          <a:p>
            <a:pPr algn="just">
              <a:buFont typeface="Wingdings" panose="05000000000000000000" pitchFamily="2" charset="2"/>
              <a:buChar char="§"/>
            </a:pPr>
            <a:r>
              <a:rPr lang="el-GR" dirty="0"/>
              <a:t>Όταν το κόστος πωληθέντων μειώνεται σταθερά, η σταθερή αύξηση των μικτών κερδών ως ποσοστό των καθαρών πωλήσεων θεωρείται μια ένδειξη βελτιωμένης ποιότητας των κερδών.</a:t>
            </a:r>
          </a:p>
        </p:txBody>
      </p:sp>
      <p:sp>
        <p:nvSpPr>
          <p:cNvPr id="6" name="Ορθογώνιο 5"/>
          <p:cNvSpPr/>
          <p:nvPr/>
        </p:nvSpPr>
        <p:spPr>
          <a:xfrm>
            <a:off x="0" y="0"/>
            <a:ext cx="7350369"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Μικτό Κέρδος</a:t>
            </a:r>
          </a:p>
        </p:txBody>
      </p:sp>
      <p:sp>
        <p:nvSpPr>
          <p:cNvPr id="7" name="Ορθογώνιο 6"/>
          <p:cNvSpPr/>
          <p:nvPr/>
        </p:nvSpPr>
        <p:spPr>
          <a:xfrm>
            <a:off x="7350369" y="0"/>
            <a:ext cx="4841631"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554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r>
              <a:rPr lang="el-GR" dirty="0"/>
              <a:t>Για την εκτίμηση της αξίας μιας εταιρείας οι αναλυτές προσδιορίζουν τα κέρδη κάνοντας την υπόθεση ότι η τάση των κερδών θα συνεχιστεί στο μέλλον.</a:t>
            </a:r>
          </a:p>
          <a:p>
            <a:pPr algn="just">
              <a:buFont typeface="Wingdings" panose="05000000000000000000" pitchFamily="2" charset="2"/>
              <a:buChar char="§"/>
            </a:pPr>
            <a:r>
              <a:rPr lang="el-GR" dirty="0"/>
              <a:t>Οι αναλυτές προσδιορίζουν την παρούσα αξία των μελλοντικών κερδών</a:t>
            </a:r>
          </a:p>
          <a:p>
            <a:pPr algn="just">
              <a:buFont typeface="Wingdings" panose="05000000000000000000" pitchFamily="2" charset="2"/>
              <a:buChar char="§"/>
            </a:pPr>
            <a:r>
              <a:rPr lang="el-GR" dirty="0"/>
              <a:t>Για να προσδιοριστεί η παρούσα αξία των μελλοντικών κερδών πρέπει να χρησιμοποιηθεί ένα επιτόκιο.</a:t>
            </a:r>
          </a:p>
          <a:p>
            <a:pPr algn="just">
              <a:buFont typeface="Wingdings" panose="05000000000000000000" pitchFamily="2" charset="2"/>
              <a:buChar char="§"/>
            </a:pPr>
            <a:r>
              <a:rPr lang="el-GR" dirty="0"/>
              <a:t>Το επιτόκιο αυτό βασίζεται στο σταθμικό μέσο κόστος κεφαλαίου (</a:t>
            </a:r>
            <a:r>
              <a:rPr lang="en-US" dirty="0"/>
              <a:t>weighted-average cost of capital) </a:t>
            </a:r>
            <a:r>
              <a:rPr lang="el-GR" dirty="0"/>
              <a:t>που είναι ένα μέτρο της απόδοσης που ζητούν από την εταιρεία οι ιδιοκτήτες και οι πιστωτές της.</a:t>
            </a:r>
          </a:p>
          <a:p>
            <a:pPr algn="just">
              <a:buFont typeface="Wingdings" panose="05000000000000000000" pitchFamily="2" charset="2"/>
              <a:buChar char="§"/>
            </a:pPr>
            <a:r>
              <a:rPr lang="el-GR" dirty="0"/>
              <a:t>Το επιτόκιο αυτό συνδέεται με τον κίνδυνο η εταιρεία να μην καταφέρει να διατηρήσει συγκεκριμένο βαθμό απόδοσης στο απώτερο μέλλον.</a:t>
            </a:r>
          </a:p>
          <a:p>
            <a:pPr algn="just">
              <a:buFont typeface="Wingdings" panose="05000000000000000000" pitchFamily="2" charset="2"/>
              <a:buChar char="§"/>
            </a:pPr>
            <a:r>
              <a:rPr lang="el-GR" dirty="0"/>
              <a:t>Όσο μεγαλύτερο ο κίνδυνος αυτός τόσο μεγαλύτερο το ζητούμενο επιτόκιο.</a:t>
            </a:r>
          </a:p>
          <a:p>
            <a:pPr algn="just">
              <a:buFont typeface="Wingdings" panose="05000000000000000000" pitchFamily="2" charset="2"/>
              <a:buChar char="§"/>
            </a:pPr>
            <a:r>
              <a:rPr lang="el-GR" dirty="0"/>
              <a:t>Το επιτόκιο αυτό ονομάζεται επίσης </a:t>
            </a:r>
            <a:r>
              <a:rPr lang="el-GR" dirty="0">
                <a:solidFill>
                  <a:srgbClr val="C00000"/>
                </a:solidFill>
              </a:rPr>
              <a:t>επιτόκιο κεφαλαιοποίησης </a:t>
            </a:r>
            <a:endParaRPr lang="en-US" dirty="0">
              <a:solidFill>
                <a:srgbClr val="C00000"/>
              </a:solidFill>
            </a:endParaRPr>
          </a:p>
        </p:txBody>
      </p:sp>
      <p:sp>
        <p:nvSpPr>
          <p:cNvPr id="6" name="Ορθογώνιο 5"/>
          <p:cNvSpPr/>
          <p:nvPr/>
        </p:nvSpPr>
        <p:spPr>
          <a:xfrm>
            <a:off x="0" y="0"/>
            <a:ext cx="9201150"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Ποια Αξία Προδικάζει Μελλοντικά Κέρδη;</a:t>
            </a:r>
          </a:p>
        </p:txBody>
      </p:sp>
      <p:sp>
        <p:nvSpPr>
          <p:cNvPr id="7" name="Ορθογώνιο 6"/>
          <p:cNvSpPr/>
          <p:nvPr/>
        </p:nvSpPr>
        <p:spPr>
          <a:xfrm>
            <a:off x="9201150" y="0"/>
            <a:ext cx="29908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2878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r>
                  <a:rPr lang="el-GR" dirty="0"/>
                  <a:t>Έστω ότι το επιτόκιο κεφαλαιοποίησης είναι εύλογο και ότι η εταιρεία θα συνεχίσει να πραγματοποιεί το συγκεκριμένο ύψος κερδών στο απώτερο μέλλον.</a:t>
                </a:r>
              </a:p>
              <a:p>
                <a:pPr algn="just">
                  <a:buFont typeface="Wingdings" panose="05000000000000000000" pitchFamily="2" charset="2"/>
                  <a:buChar char="§"/>
                </a:pPr>
                <a:r>
                  <a:rPr lang="el-GR" dirty="0"/>
                  <a:t>Ο πιο απλός τρόπος υπολογισμού της αξίας της εταιρείας είναι: </a:t>
                </a:r>
              </a:p>
              <a:p>
                <a:pPr algn="just">
                  <a:buFont typeface="Wingdings" panose="05000000000000000000" pitchFamily="2" charset="2"/>
                  <a:buChar char="§"/>
                </a:pPr>
                <a:endParaRPr lang="el-GR" b="0" i="0" dirty="0">
                  <a:latin typeface="Cambria Math" panose="02040503050406030204" pitchFamily="18" charset="0"/>
                </a:endParaRPr>
              </a:p>
              <a:p>
                <a:pPr marL="0" indent="0" algn="just">
                  <a:buNone/>
                </a:pPr>
                <a14:m>
                  <m:oMathPara xmlns:m="http://schemas.openxmlformats.org/officeDocument/2006/math">
                    <m:oMathParaPr>
                      <m:jc m:val="centerGroup"/>
                    </m:oMathParaPr>
                    <m:oMath xmlns:m="http://schemas.openxmlformats.org/officeDocument/2006/math">
                      <m:r>
                        <m:rPr>
                          <m:sty m:val="p"/>
                        </m:rPr>
                        <a:rPr lang="el-GR" b="0" i="0" smtClean="0">
                          <a:latin typeface="Cambria Math" panose="02040503050406030204" pitchFamily="18" charset="0"/>
                        </a:rPr>
                        <m:t>Εκτιμώμενη</m:t>
                      </m:r>
                      <m:r>
                        <a:rPr lang="el-GR" b="0" i="0" smtClean="0">
                          <a:latin typeface="Cambria Math" panose="02040503050406030204" pitchFamily="18" charset="0"/>
                        </a:rPr>
                        <m:t> </m:t>
                      </m:r>
                      <m:r>
                        <m:rPr>
                          <m:sty m:val="p"/>
                        </m:rPr>
                        <a:rPr lang="el-GR" b="0" i="0" smtClean="0">
                          <a:latin typeface="Cambria Math" panose="02040503050406030204" pitchFamily="18" charset="0"/>
                        </a:rPr>
                        <m:t>αξία</m:t>
                      </m:r>
                      <m:r>
                        <a:rPr lang="el-GR" b="0" i="0" smtClean="0">
                          <a:latin typeface="Cambria Math" panose="02040503050406030204" pitchFamily="18" charset="0"/>
                        </a:rPr>
                        <m:t>   </m:t>
                      </m:r>
                      <m:r>
                        <a:rPr lang="en-US" i="1" smtClean="0">
                          <a:latin typeface="Cambria Math" panose="02040503050406030204" pitchFamily="18" charset="0"/>
                        </a:rPr>
                        <m:t>=</m:t>
                      </m:r>
                      <m:f>
                        <m:fPr>
                          <m:ctrlPr>
                            <a:rPr lang="en-US" i="1" smtClean="0">
                              <a:latin typeface="Cambria Math" panose="02040503050406030204" pitchFamily="18" charset="0"/>
                            </a:rPr>
                          </m:ctrlPr>
                        </m:fPr>
                        <m:num>
                          <m:r>
                            <m:rPr>
                              <m:sty m:val="p"/>
                            </m:rPr>
                            <a:rPr lang="el-GR" b="0" i="0" smtClean="0">
                              <a:latin typeface="Cambria Math" panose="02040503050406030204" pitchFamily="18" charset="0"/>
                            </a:rPr>
                            <m:t>Εκτιμώμενο</m:t>
                          </m:r>
                          <m:r>
                            <a:rPr lang="el-GR" b="0" i="0" smtClean="0">
                              <a:latin typeface="Cambria Math" panose="02040503050406030204" pitchFamily="18" charset="0"/>
                            </a:rPr>
                            <m:t> </m:t>
                          </m:r>
                          <m:r>
                            <m:rPr>
                              <m:sty m:val="p"/>
                            </m:rPr>
                            <a:rPr lang="el-GR" b="0" i="0" smtClean="0">
                              <a:latin typeface="Cambria Math" panose="02040503050406030204" pitchFamily="18" charset="0"/>
                            </a:rPr>
                            <m:t>ετήσιο</m:t>
                          </m:r>
                          <m:r>
                            <a:rPr lang="el-GR" b="0" i="0" smtClean="0">
                              <a:latin typeface="Cambria Math" panose="02040503050406030204" pitchFamily="18" charset="0"/>
                            </a:rPr>
                            <m:t> </m:t>
                          </m:r>
                          <m:r>
                            <m:rPr>
                              <m:sty m:val="p"/>
                            </m:rPr>
                            <a:rPr lang="el-GR" b="0" i="0" smtClean="0">
                              <a:latin typeface="Cambria Math" panose="02040503050406030204" pitchFamily="18" charset="0"/>
                            </a:rPr>
                            <m:t>ύψος</m:t>
                          </m:r>
                          <m:r>
                            <a:rPr lang="el-GR" b="0" i="0" smtClean="0">
                              <a:latin typeface="Cambria Math" panose="02040503050406030204" pitchFamily="18" charset="0"/>
                            </a:rPr>
                            <m:t> </m:t>
                          </m:r>
                          <m:r>
                            <m:rPr>
                              <m:sty m:val="p"/>
                            </m:rPr>
                            <a:rPr lang="el-GR" b="0" i="0" smtClean="0">
                              <a:latin typeface="Cambria Math" panose="02040503050406030204" pitchFamily="18" charset="0"/>
                            </a:rPr>
                            <m:t>μελλοντικών</m:t>
                          </m:r>
                          <m:r>
                            <a:rPr lang="el-GR" b="0" i="0" smtClean="0">
                              <a:latin typeface="Cambria Math" panose="02040503050406030204" pitchFamily="18" charset="0"/>
                            </a:rPr>
                            <m:t> </m:t>
                          </m:r>
                          <m:r>
                            <m:rPr>
                              <m:sty m:val="p"/>
                            </m:rPr>
                            <a:rPr lang="el-GR" b="0" i="0" smtClean="0">
                              <a:latin typeface="Cambria Math" panose="02040503050406030204" pitchFamily="18" charset="0"/>
                            </a:rPr>
                            <m:t>κερδών</m:t>
                          </m:r>
                        </m:num>
                        <m:den>
                          <m:r>
                            <m:rPr>
                              <m:sty m:val="p"/>
                            </m:rPr>
                            <a:rPr lang="el-GR" b="0" i="0" smtClean="0">
                              <a:latin typeface="Cambria Math" panose="02040503050406030204" pitchFamily="18" charset="0"/>
                            </a:rPr>
                            <m:t>Επιτόκιο</m:t>
                          </m:r>
                          <m:r>
                            <a:rPr lang="el-GR" b="0" i="0" smtClean="0">
                              <a:latin typeface="Cambria Math" panose="02040503050406030204" pitchFamily="18" charset="0"/>
                            </a:rPr>
                            <m:t> </m:t>
                          </m:r>
                          <m:r>
                            <m:rPr>
                              <m:sty m:val="p"/>
                            </m:rPr>
                            <a:rPr lang="el-GR" b="0" i="0" smtClean="0">
                              <a:latin typeface="Cambria Math" panose="02040503050406030204" pitchFamily="18" charset="0"/>
                            </a:rPr>
                            <m:t>κεφαλαιοποίησης</m:t>
                          </m:r>
                          <m:r>
                            <a:rPr lang="el-GR" b="0" i="0" smtClean="0">
                              <a:latin typeface="Cambria Math" panose="02040503050406030204" pitchFamily="18" charset="0"/>
                            </a:rPr>
                            <m:t> </m:t>
                          </m:r>
                          <m:r>
                            <m:rPr>
                              <m:sty m:val="p"/>
                            </m:rPr>
                            <a:rPr lang="el-GR" b="0" i="0" smtClean="0">
                              <a:latin typeface="Cambria Math" panose="02040503050406030204" pitchFamily="18" charset="0"/>
                            </a:rPr>
                            <m:t>της</m:t>
                          </m:r>
                          <m:r>
                            <a:rPr lang="el-GR" b="0" i="0" smtClean="0">
                              <a:latin typeface="Cambria Math" panose="02040503050406030204" pitchFamily="18" charset="0"/>
                            </a:rPr>
                            <m:t> </m:t>
                          </m:r>
                          <m:r>
                            <m:rPr>
                              <m:sty m:val="p"/>
                            </m:rPr>
                            <a:rPr lang="el-GR" b="0" i="0" smtClean="0">
                              <a:latin typeface="Cambria Math" panose="02040503050406030204" pitchFamily="18" charset="0"/>
                            </a:rPr>
                            <m:t>επενδυσης</m:t>
                          </m:r>
                        </m:den>
                      </m:f>
                    </m:oMath>
                  </m:oMathPara>
                </a14:m>
                <a:endParaRPr lang="el-GR" dirty="0"/>
              </a:p>
            </p:txBody>
          </p:sp>
        </mc:Choice>
        <mc:Fallback xmlns="">
          <p:sp>
            <p:nvSpPr>
              <p:cNvPr id="5" name="Θέση περιεχομένου 4"/>
              <p:cNvSpPr>
                <a:spLocks noGrp="1" noRot="1" noChangeAspect="1" noMove="1" noResize="1" noEditPoints="1" noAdjustHandles="1" noChangeArrowheads="1" noChangeShapeType="1" noTextEdit="1"/>
              </p:cNvSpPr>
              <p:nvPr>
                <p:ph idx="1"/>
              </p:nvPr>
            </p:nvSpPr>
            <p:spPr>
              <a:xfrm>
                <a:off x="502920" y="489526"/>
                <a:ext cx="11302218" cy="6368473"/>
              </a:xfrm>
              <a:blipFill>
                <a:blip r:embed="rId2"/>
                <a:stretch>
                  <a:fillRect l="-971" t="-1531" r="-1079"/>
                </a:stretch>
              </a:blipFill>
            </p:spPr>
            <p:txBody>
              <a:bodyPr/>
              <a:lstStyle/>
              <a:p>
                <a:r>
                  <a:rPr lang="el-GR">
                    <a:noFill/>
                  </a:rPr>
                  <a:t> </a:t>
                </a:r>
              </a:p>
            </p:txBody>
          </p:sp>
        </mc:Fallback>
      </mc:AlternateContent>
      <p:sp>
        <p:nvSpPr>
          <p:cNvPr id="6" name="Ορθογώνιο 5"/>
          <p:cNvSpPr/>
          <p:nvPr/>
        </p:nvSpPr>
        <p:spPr>
          <a:xfrm>
            <a:off x="0" y="0"/>
            <a:ext cx="9201150"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Ποια Αξία Προδικάζει Μελλοντικά Κέρδη;</a:t>
            </a:r>
          </a:p>
        </p:txBody>
      </p:sp>
      <p:sp>
        <p:nvSpPr>
          <p:cNvPr id="7" name="Ορθογώνιο 6"/>
          <p:cNvSpPr/>
          <p:nvPr/>
        </p:nvSpPr>
        <p:spPr>
          <a:xfrm>
            <a:off x="9201150" y="0"/>
            <a:ext cx="29908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811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r>
                  <a:rPr lang="el-GR" dirty="0"/>
                  <a:t>Στο παράδειγμα τα κέρδη της τελευταίας χρήσης ήταν 1.135 εκ.</a:t>
                </a:r>
              </a:p>
              <a:p>
                <a:pPr marL="0" indent="0" algn="just">
                  <a:buNone/>
                </a:pPr>
                <a:endParaRPr lang="el-GR" b="0" i="0" dirty="0">
                  <a:latin typeface="Cambria Math" panose="02040503050406030204" pitchFamily="18" charset="0"/>
                </a:endParaRPr>
              </a:p>
              <a:p>
                <a:pPr marL="0" indent="0" algn="just">
                  <a:buNone/>
                </a:pPr>
                <a:endParaRPr lang="el-GR" b="0" i="0" dirty="0">
                  <a:latin typeface="Cambria Math" panose="02040503050406030204" pitchFamily="18" charset="0"/>
                </a:endParaRPr>
              </a:p>
              <a:p>
                <a:pPr marL="0" indent="0" algn="just">
                  <a:buNone/>
                </a:pPr>
                <a:endParaRPr lang="el-GR" b="0" i="0" dirty="0">
                  <a:latin typeface="Cambria Math" panose="02040503050406030204" pitchFamily="18" charset="0"/>
                </a:endParaRPr>
              </a:p>
              <a:p>
                <a:pPr marL="0" indent="0" algn="ctr">
                  <a:buNone/>
                </a:pPr>
                <a14:m>
                  <m:oMath xmlns:m="http://schemas.openxmlformats.org/officeDocument/2006/math">
                    <m:r>
                      <m:rPr>
                        <m:sty m:val="p"/>
                      </m:rPr>
                      <a:rPr lang="el-GR" sz="3200" b="0" i="0" smtClean="0">
                        <a:latin typeface="Cambria Math" panose="02040503050406030204" pitchFamily="18" charset="0"/>
                      </a:rPr>
                      <m:t>Εκτιμώμενη</m:t>
                    </m:r>
                    <m:r>
                      <a:rPr lang="el-GR" sz="3200" b="0" i="0" smtClean="0">
                        <a:latin typeface="Cambria Math" panose="02040503050406030204" pitchFamily="18" charset="0"/>
                      </a:rPr>
                      <m:t> </m:t>
                    </m:r>
                    <m:r>
                      <m:rPr>
                        <m:sty m:val="p"/>
                      </m:rPr>
                      <a:rPr lang="el-GR" sz="3200" b="0" i="0" smtClean="0">
                        <a:latin typeface="Cambria Math" panose="02040503050406030204" pitchFamily="18" charset="0"/>
                      </a:rPr>
                      <m:t>αξία</m:t>
                    </m:r>
                    <m:r>
                      <a:rPr lang="el-GR" sz="3200" b="0" i="0" smtClean="0">
                        <a:latin typeface="Cambria Math" panose="02040503050406030204" pitchFamily="18" charset="0"/>
                      </a:rPr>
                      <m:t>   </m:t>
                    </m:r>
                    <m:r>
                      <a:rPr lang="en-US" sz="3200" i="1" smtClean="0">
                        <a:latin typeface="Cambria Math" panose="02040503050406030204" pitchFamily="18" charset="0"/>
                      </a:rPr>
                      <m:t>=</m:t>
                    </m:r>
                    <m:f>
                      <m:fPr>
                        <m:ctrlPr>
                          <a:rPr lang="en-US" sz="3200" i="1" smtClean="0">
                            <a:latin typeface="Cambria Math" panose="02040503050406030204" pitchFamily="18" charset="0"/>
                          </a:rPr>
                        </m:ctrlPr>
                      </m:fPr>
                      <m:num>
                        <m:r>
                          <a:rPr lang="el-GR" sz="3200" b="0" i="0" smtClean="0">
                            <a:latin typeface="Cambria Math" panose="02040503050406030204" pitchFamily="18" charset="0"/>
                          </a:rPr>
                          <m:t>1.135</m:t>
                        </m:r>
                      </m:num>
                      <m:den>
                        <m:r>
                          <a:rPr lang="el-GR" sz="3200" b="0" i="0" smtClean="0">
                            <a:latin typeface="Cambria Math" panose="02040503050406030204" pitchFamily="18" charset="0"/>
                          </a:rPr>
                          <m:t>0,06</m:t>
                        </m:r>
                      </m:den>
                    </m:f>
                  </m:oMath>
                </a14:m>
                <a:r>
                  <a:rPr lang="el-GR" sz="3200" dirty="0"/>
                  <a:t> </a:t>
                </a:r>
                <a:r>
                  <a:rPr lang="el-GR" dirty="0"/>
                  <a:t>= 18.916 εκ.</a:t>
                </a:r>
              </a:p>
            </p:txBody>
          </p:sp>
        </mc:Choice>
        <mc:Fallback xmlns="">
          <p:sp>
            <p:nvSpPr>
              <p:cNvPr id="5" name="Θέση περιεχομένου 4"/>
              <p:cNvSpPr>
                <a:spLocks noGrp="1" noRot="1" noChangeAspect="1" noMove="1" noResize="1" noEditPoints="1" noAdjustHandles="1" noChangeArrowheads="1" noChangeShapeType="1" noTextEdit="1"/>
              </p:cNvSpPr>
              <p:nvPr>
                <p:ph idx="1"/>
              </p:nvPr>
            </p:nvSpPr>
            <p:spPr>
              <a:xfrm>
                <a:off x="502920" y="489526"/>
                <a:ext cx="11302218" cy="6368473"/>
              </a:xfrm>
              <a:blipFill>
                <a:blip r:embed="rId2"/>
                <a:stretch>
                  <a:fillRect l="-971" t="-1531"/>
                </a:stretch>
              </a:blipFill>
            </p:spPr>
            <p:txBody>
              <a:bodyPr/>
              <a:lstStyle/>
              <a:p>
                <a:r>
                  <a:rPr lang="el-GR">
                    <a:noFill/>
                  </a:rPr>
                  <a:t> </a:t>
                </a:r>
              </a:p>
            </p:txBody>
          </p:sp>
        </mc:Fallback>
      </mc:AlternateContent>
      <p:sp>
        <p:nvSpPr>
          <p:cNvPr id="6" name="Ορθογώνιο 5"/>
          <p:cNvSpPr/>
          <p:nvPr/>
        </p:nvSpPr>
        <p:spPr>
          <a:xfrm>
            <a:off x="0" y="0"/>
            <a:ext cx="9201150"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Ποια Αξία Προδικάζει Μελλοντικά Κέρδη;</a:t>
            </a:r>
          </a:p>
        </p:txBody>
      </p:sp>
      <p:sp>
        <p:nvSpPr>
          <p:cNvPr id="7" name="Ορθογώνιο 6"/>
          <p:cNvSpPr/>
          <p:nvPr/>
        </p:nvSpPr>
        <p:spPr>
          <a:xfrm>
            <a:off x="9201150" y="0"/>
            <a:ext cx="29908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391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barn(inVertical)">
                                      <p:cBhvr>
                                        <p:cTn id="1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r>
              <a:rPr lang="el-GR" dirty="0"/>
              <a:t>Η αξία αυτή συγκρίνεται με την τρέχουσα χρηματιστηριακή αξία της εταιρεία ή αν δεν είναι εισηγμένη στο χρηματιστήριο με την λογιστική της αξία.</a:t>
            </a:r>
          </a:p>
          <a:p>
            <a:pPr algn="just">
              <a:buFont typeface="Wingdings" panose="05000000000000000000" pitchFamily="2" charset="2"/>
              <a:buChar char="§"/>
            </a:pPr>
            <a:r>
              <a:rPr lang="el-GR" dirty="0"/>
              <a:t>Στην πραγματικότητα τέτοιου είδους εκτιμήσεις είναι μόνο χονδρικοί υπολογισμοί,</a:t>
            </a:r>
          </a:p>
          <a:p>
            <a:pPr algn="just">
              <a:buFont typeface="Wingdings" panose="05000000000000000000" pitchFamily="2" charset="2"/>
              <a:buChar char="§"/>
            </a:pPr>
            <a:r>
              <a:rPr lang="el-GR" dirty="0"/>
              <a:t>Δεδομένου ότι είναι πολύ δύσκολο να εκτιμήσει κανείς τις τάσεις  των πωλήσεων αλλά και της αξίας της εταιρείας</a:t>
            </a:r>
          </a:p>
          <a:p>
            <a:pPr algn="just">
              <a:buFont typeface="Wingdings" panose="05000000000000000000" pitchFamily="2" charset="2"/>
              <a:buChar char="§"/>
            </a:pPr>
            <a:r>
              <a:rPr lang="el-GR" dirty="0"/>
              <a:t>Οι προβλέψεις άλλες φορές είναι επιτυχημένες αλλά σχεδόν ποτέ ακριβείς </a:t>
            </a:r>
            <a:endParaRPr lang="en-US" dirty="0"/>
          </a:p>
        </p:txBody>
      </p:sp>
      <p:sp>
        <p:nvSpPr>
          <p:cNvPr id="6" name="Ορθογώνιο 5"/>
          <p:cNvSpPr/>
          <p:nvPr/>
        </p:nvSpPr>
        <p:spPr>
          <a:xfrm>
            <a:off x="0" y="0"/>
            <a:ext cx="9201150"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Ποια Αξία Προδικάζει Μελλοντικά Κέρδη;</a:t>
            </a:r>
          </a:p>
        </p:txBody>
      </p:sp>
      <p:sp>
        <p:nvSpPr>
          <p:cNvPr id="7" name="Ορθογώνιο 6"/>
          <p:cNvSpPr/>
          <p:nvPr/>
        </p:nvSpPr>
        <p:spPr>
          <a:xfrm>
            <a:off x="9201150" y="0"/>
            <a:ext cx="299085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6912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r>
              <a:rPr lang="el-GR" dirty="0"/>
              <a:t>Αντικείμενο της ενότητας είναι η ολοκλήρωση της γνώσης όσο αφορά την κατάσταση αποτελεσμάτων χρήσης</a:t>
            </a:r>
          </a:p>
          <a:p>
            <a:pPr algn="just"/>
            <a:r>
              <a:rPr lang="el-GR" dirty="0"/>
              <a:t>Ποιοι λογαριασμοί περιλαμβάνονται σε αυτή;</a:t>
            </a:r>
          </a:p>
          <a:p>
            <a:pPr algn="just"/>
            <a:r>
              <a:rPr lang="el-GR" dirty="0"/>
              <a:t>Τα κέρδη ανά δραστηριότητα (</a:t>
            </a:r>
            <a:r>
              <a:rPr lang="en-US" dirty="0"/>
              <a:t>income from operations) </a:t>
            </a:r>
            <a:r>
              <a:rPr lang="el-GR" dirty="0"/>
              <a:t>πάνω στην οποία βασίζουν πολλοί αναλυτές τις προβλέψεις τους για την μελλοντική πορεία της εταιρείας.</a:t>
            </a:r>
          </a:p>
          <a:p>
            <a:pPr algn="just"/>
            <a:r>
              <a:rPr lang="el-GR" dirty="0"/>
              <a:t>Γνώση των πληροφοριών που υπάρχουν στις χρηματοοικονομικές καταστάσεις</a:t>
            </a:r>
          </a:p>
          <a:p>
            <a:pPr algn="just"/>
            <a:r>
              <a:rPr lang="el-GR" dirty="0"/>
              <a:t>Γιατί οι επιχειρήσεις αναφέρουν έσοδα από δραστηριότητες που έχουν διακοπεί ξεχωριστά από τα λειτουργικά τους κέρδη;</a:t>
            </a:r>
          </a:p>
          <a:p>
            <a:pPr algn="just"/>
            <a:r>
              <a:rPr lang="el-GR" dirty="0"/>
              <a:t>Κέρδη τα οποία επιτρέπεται να παρακάμψουν την κατάσταση αποτελεσμάτων και αναφέρονται τελικά ως ένα στοιχείο των ιδίων κεφαλαίων.</a:t>
            </a:r>
          </a:p>
        </p:txBody>
      </p:sp>
      <p:sp>
        <p:nvSpPr>
          <p:cNvPr id="6" name="Ορθογώνιο 5"/>
          <p:cNvSpPr/>
          <p:nvPr/>
        </p:nvSpPr>
        <p:spPr>
          <a:xfrm>
            <a:off x="0" y="0"/>
            <a:ext cx="8534400"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Ανάλυση της απόδοσης</a:t>
            </a:r>
          </a:p>
        </p:txBody>
      </p:sp>
      <p:sp>
        <p:nvSpPr>
          <p:cNvPr id="7" name="Ορθογώνιο 6"/>
          <p:cNvSpPr/>
          <p:nvPr/>
        </p:nvSpPr>
        <p:spPr>
          <a:xfrm>
            <a:off x="8534400" y="0"/>
            <a:ext cx="3657600"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494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r>
              <a:rPr lang="el-GR" dirty="0"/>
              <a:t>Οι εταιρείες δραστηριοποιούνται σε διαφορετικούς επιχειρηματικούς κλάδους.</a:t>
            </a:r>
          </a:p>
          <a:p>
            <a:pPr algn="just">
              <a:buFont typeface="Wingdings" panose="05000000000000000000" pitchFamily="2" charset="2"/>
              <a:buChar char="§"/>
            </a:pPr>
            <a:r>
              <a:rPr lang="el-GR" dirty="0"/>
              <a:t>Κάθε αναγνωρίσιμος διαφορετικός κλάδος μιας επιχείρησης καλείται </a:t>
            </a:r>
            <a:r>
              <a:rPr lang="el-GR" dirty="0">
                <a:solidFill>
                  <a:srgbClr val="C00000"/>
                </a:solidFill>
              </a:rPr>
              <a:t>τομέας δραστηριότητας </a:t>
            </a:r>
          </a:p>
          <a:p>
            <a:pPr algn="just">
              <a:buFont typeface="Wingdings" panose="05000000000000000000" pitchFamily="2" charset="2"/>
              <a:buChar char="§"/>
            </a:pPr>
            <a:r>
              <a:rPr lang="el-GR" dirty="0"/>
              <a:t>Κάθε εταιρεία μπορεί να πουλήσει ή να σταματήσει κάποιο τομέα δραστηριότητας.</a:t>
            </a:r>
          </a:p>
          <a:p>
            <a:pPr algn="just">
              <a:buFont typeface="Wingdings" panose="05000000000000000000" pitchFamily="2" charset="2"/>
              <a:buChar char="§"/>
            </a:pPr>
            <a:r>
              <a:rPr lang="el-GR" dirty="0"/>
              <a:t>Πολλές φορές οι εταιρείες αναφέρουν ζημιές από </a:t>
            </a:r>
            <a:r>
              <a:rPr lang="el-GR" i="1" dirty="0"/>
              <a:t>διακοπείσες δραστηριότητες </a:t>
            </a:r>
            <a:endParaRPr lang="el-GR" dirty="0"/>
          </a:p>
          <a:p>
            <a:pPr algn="just">
              <a:buFont typeface="Wingdings" panose="05000000000000000000" pitchFamily="2" charset="2"/>
              <a:buChar char="§"/>
            </a:pPr>
            <a:r>
              <a:rPr lang="el-GR" dirty="0"/>
              <a:t>Οι αναλυτές δεν περιλαμβάνουν τις διακοπείσες δραστηριότητες στις προβλέψεις που κάνουν για μελλοντικά κέρδη μιας εταιρείας</a:t>
            </a:r>
          </a:p>
          <a:p>
            <a:pPr algn="just">
              <a:buFont typeface="Wingdings" panose="05000000000000000000" pitchFamily="2" charset="2"/>
              <a:buChar char="§"/>
            </a:pPr>
            <a:r>
              <a:rPr lang="el-GR" dirty="0"/>
              <a:t>Οι τομείς που έχουν πάψει να λειτουργούν δεν θα συνεχίσουν να συνεισφέρουν κέρδη στην εταιρεία.</a:t>
            </a:r>
          </a:p>
          <a:p>
            <a:pPr algn="just">
              <a:buFont typeface="Wingdings" panose="05000000000000000000" pitchFamily="2" charset="2"/>
              <a:buChar char="§"/>
            </a:pPr>
            <a:r>
              <a:rPr lang="el-GR" dirty="0"/>
              <a:t>Επομένως μεταξύ των εσόδων πρέπει να λαμβάνονται υπόψη τα έσοδα κατά δραστηριότητα.</a:t>
            </a:r>
            <a:endParaRPr lang="en-US" dirty="0"/>
          </a:p>
        </p:txBody>
      </p:sp>
      <p:sp>
        <p:nvSpPr>
          <p:cNvPr id="6" name="Ορθογώνιο 5"/>
          <p:cNvSpPr/>
          <p:nvPr/>
        </p:nvSpPr>
        <p:spPr>
          <a:xfrm>
            <a:off x="0" y="0"/>
            <a:ext cx="8217877"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Δραστηριότητες που έχουν διακοπεί</a:t>
            </a:r>
          </a:p>
        </p:txBody>
      </p:sp>
      <p:sp>
        <p:nvSpPr>
          <p:cNvPr id="7" name="Ορθογώνιο 6"/>
          <p:cNvSpPr/>
          <p:nvPr/>
        </p:nvSpPr>
        <p:spPr>
          <a:xfrm>
            <a:off x="8217877" y="0"/>
            <a:ext cx="397412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896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r>
              <a:rPr lang="el-GR" dirty="0"/>
              <a:t>Πολλές φορές οι εταιρείες αλλάζουν οικειοθελώς μια λογιστική μέθοδο με κάποια άλλη.</a:t>
            </a:r>
          </a:p>
          <a:p>
            <a:pPr algn="just">
              <a:buFont typeface="Wingdings" panose="05000000000000000000" pitchFamily="2" charset="2"/>
              <a:buChar char="§"/>
            </a:pPr>
            <a:r>
              <a:rPr lang="el-GR" dirty="0"/>
              <a:t>Για παράδειγμα την μέθοδο απόσβεσης </a:t>
            </a:r>
          </a:p>
          <a:p>
            <a:pPr algn="just">
              <a:buFont typeface="Wingdings" panose="05000000000000000000" pitchFamily="2" charset="2"/>
              <a:buChar char="§"/>
            </a:pPr>
            <a:r>
              <a:rPr lang="el-GR" dirty="0"/>
              <a:t>Την μέθοδο αποτίμησης των αποθεμάτων (</a:t>
            </a:r>
            <a:r>
              <a:rPr lang="en-US" dirty="0"/>
              <a:t>FIFO, LIFO, </a:t>
            </a:r>
            <a:r>
              <a:rPr lang="el-GR" dirty="0"/>
              <a:t>μέσου κόστους)</a:t>
            </a:r>
          </a:p>
          <a:p>
            <a:pPr algn="just">
              <a:buFont typeface="Wingdings" panose="05000000000000000000" pitchFamily="2" charset="2"/>
              <a:buChar char="§"/>
            </a:pPr>
            <a:r>
              <a:rPr lang="el-GR" dirty="0"/>
              <a:t>Κατά καιρούς αλλάζουν τα λογιστικά πρότυπα και οι εταιρείες καλούνται να αλλάξουν λογιστική μέθοδο.</a:t>
            </a:r>
          </a:p>
          <a:p>
            <a:pPr algn="just">
              <a:buFont typeface="Wingdings" panose="05000000000000000000" pitchFamily="2" charset="2"/>
              <a:buChar char="§"/>
            </a:pPr>
            <a:r>
              <a:rPr lang="el-GR" dirty="0"/>
              <a:t>Μεταβολή μιας λογιστικής μεθόδου καθιστά δύσκολη τη σύγκριση μιας περιόδου  με την προηγούμενη.</a:t>
            </a:r>
          </a:p>
          <a:p>
            <a:pPr algn="just">
              <a:buFont typeface="Wingdings" panose="05000000000000000000" pitchFamily="2" charset="2"/>
              <a:buChar char="§"/>
            </a:pPr>
            <a:r>
              <a:rPr lang="el-GR" dirty="0"/>
              <a:t>Χωρίς αναλυτικές πληροφορίες μπορούν να βγουν λάθος συμπεράσματα για την περιουσιακή κατάσταση της εταιρείας και για την απόδοσή της.</a:t>
            </a:r>
            <a:endParaRPr lang="en-US" dirty="0"/>
          </a:p>
        </p:txBody>
      </p:sp>
      <p:sp>
        <p:nvSpPr>
          <p:cNvPr id="6" name="Ορθογώνιο 5"/>
          <p:cNvSpPr/>
          <p:nvPr/>
        </p:nvSpPr>
        <p:spPr>
          <a:xfrm>
            <a:off x="0" y="0"/>
            <a:ext cx="8217877"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Μεταβολή λογιστικών μεθόδων</a:t>
            </a:r>
          </a:p>
        </p:txBody>
      </p:sp>
      <p:sp>
        <p:nvSpPr>
          <p:cNvPr id="7" name="Ορθογώνιο 6"/>
          <p:cNvSpPr/>
          <p:nvPr/>
        </p:nvSpPr>
        <p:spPr>
          <a:xfrm>
            <a:off x="8217877" y="0"/>
            <a:ext cx="397412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68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r>
              <a:rPr lang="el-GR" dirty="0"/>
              <a:t>Τα έκτακτα κέρδη και ζημιές είναι ασυνήθιστα για την εταιρεία και συμβαίνουν σπάνια. </a:t>
            </a:r>
          </a:p>
          <a:p>
            <a:pPr algn="just">
              <a:buFont typeface="Wingdings" panose="05000000000000000000" pitchFamily="2" charset="2"/>
              <a:buChar char="§"/>
            </a:pPr>
            <a:r>
              <a:rPr lang="el-GR" dirty="0"/>
              <a:t>Αυτά τα κέρδη ή οι ζημιές, όπως και αυτά των δραστηριοτήτων που έχουν διακοπεί εμφανίζονται στην κατάσταση αποτελεσμάτων.</a:t>
            </a:r>
          </a:p>
          <a:p>
            <a:pPr algn="just">
              <a:buFont typeface="Wingdings" panose="05000000000000000000" pitchFamily="2" charset="2"/>
              <a:buChar char="§"/>
            </a:pPr>
            <a:r>
              <a:rPr lang="el-GR" dirty="0"/>
              <a:t>Οι ζημιές και τα κέρδη από καταστροφές, είναι έκτακτα γεγονότα.</a:t>
            </a:r>
          </a:p>
          <a:p>
            <a:pPr algn="just">
              <a:buFont typeface="Wingdings" panose="05000000000000000000" pitchFamily="2" charset="2"/>
              <a:buChar char="§"/>
            </a:pPr>
            <a:r>
              <a:rPr lang="el-GR" dirty="0"/>
              <a:t>Η πώληση ενός παγίου ή ενός κλάδου της επιχείρησης δεν είναι έκτακτα γεγονότα.</a:t>
            </a:r>
          </a:p>
          <a:p>
            <a:pPr algn="just">
              <a:buFont typeface="Wingdings" panose="05000000000000000000" pitchFamily="2" charset="2"/>
              <a:buChar char="§"/>
            </a:pPr>
            <a:r>
              <a:rPr lang="el-GR" dirty="0"/>
              <a:t>Τα </a:t>
            </a:r>
            <a:r>
              <a:rPr lang="el-GR" dirty="0" err="1"/>
              <a:t>ΔΠΧΠ</a:t>
            </a:r>
            <a:r>
              <a:rPr lang="el-GR" dirty="0"/>
              <a:t> και με τα </a:t>
            </a:r>
            <a:r>
              <a:rPr lang="el-GR" dirty="0" err="1"/>
              <a:t>ΕΛΠ</a:t>
            </a:r>
            <a:r>
              <a:rPr lang="el-GR" dirty="0"/>
              <a:t> δεν προβλέπουν ειδική μεταχείριση για τα έκτακτα γεγονότα. </a:t>
            </a:r>
          </a:p>
          <a:p>
            <a:pPr algn="just">
              <a:buFont typeface="Wingdings" panose="05000000000000000000" pitchFamily="2" charset="2"/>
              <a:buChar char="§"/>
            </a:pPr>
            <a:r>
              <a:rPr lang="el-GR" dirty="0"/>
              <a:t>Πρέπει να λαμβάνεται ωστόσο υπόψη το ποσό του λογαριασμού «Λοιπά ασυνήθη έσοδα» και «Λοιπά ασυνήθη έξοδα».</a:t>
            </a:r>
          </a:p>
          <a:p>
            <a:pPr algn="just">
              <a:buFont typeface="Wingdings" panose="05000000000000000000" pitchFamily="2" charset="2"/>
              <a:buChar char="§"/>
            </a:pPr>
            <a:r>
              <a:rPr lang="el-GR" dirty="0"/>
              <a:t>Οι νεότερες απόψεις θεωρούν ότι αυτά τα έκτακτα στοιχεία είναι πολύ σπάνια και θα πρέπει τα περισσότερα να εντάσσονται στα λειτουργικά έσοδα και έξοδα της εταιρείας.</a:t>
            </a:r>
            <a:endParaRPr lang="en-US" dirty="0"/>
          </a:p>
        </p:txBody>
      </p:sp>
      <p:sp>
        <p:nvSpPr>
          <p:cNvPr id="6" name="Ορθογώνιο 5"/>
          <p:cNvSpPr/>
          <p:nvPr/>
        </p:nvSpPr>
        <p:spPr>
          <a:xfrm>
            <a:off x="0" y="0"/>
            <a:ext cx="7359267"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Έκτακτα στοιχεία</a:t>
            </a:r>
          </a:p>
        </p:txBody>
      </p:sp>
      <p:sp>
        <p:nvSpPr>
          <p:cNvPr id="7" name="Ορθογώνιο 6"/>
          <p:cNvSpPr/>
          <p:nvPr/>
        </p:nvSpPr>
        <p:spPr>
          <a:xfrm>
            <a:off x="7359267" y="0"/>
            <a:ext cx="483273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020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302218" cy="6368473"/>
          </a:xfrm>
        </p:spPr>
        <p:txBody>
          <a:bodyPr>
            <a:normAutofit/>
          </a:bodyPr>
          <a:lstStyle/>
          <a:p>
            <a:pPr marL="0" indent="0" algn="just">
              <a:buNone/>
            </a:pPr>
            <a:r>
              <a:rPr lang="el-GR" dirty="0"/>
              <a:t>Τα πρόσφατα λογιστικά σκάνδαλα τόνισαν την σημασία που έχουν τα σήματα κινδύνου (</a:t>
            </a:r>
            <a:r>
              <a:rPr lang="en-US" dirty="0"/>
              <a:t>red flags</a:t>
            </a:r>
            <a:r>
              <a:rPr lang="el-GR" dirty="0"/>
              <a:t>).</a:t>
            </a:r>
          </a:p>
          <a:p>
            <a:pPr marL="0" indent="0" algn="just">
              <a:buNone/>
            </a:pPr>
            <a:r>
              <a:rPr lang="el-GR" dirty="0"/>
              <a:t>Οι περιπτώσεις που αναφέρονται παρακάτω πιθανόν να υποδηλώνουν ότι μια εταιρεία ενέχει σοβαρό κίνδυνο:</a:t>
            </a:r>
          </a:p>
          <a:p>
            <a:pPr algn="just">
              <a:buFont typeface="Wingdings" panose="05000000000000000000" pitchFamily="2" charset="2"/>
              <a:buChar char="§"/>
            </a:pPr>
            <a:r>
              <a:rPr lang="el-GR" i="1" dirty="0"/>
              <a:t>Προβλήματα κερδών. </a:t>
            </a:r>
          </a:p>
          <a:p>
            <a:pPr algn="just">
              <a:buFont typeface="Wingdings" panose="05000000000000000000" pitchFamily="2" charset="2"/>
              <a:buChar char="§"/>
            </a:pPr>
            <a:r>
              <a:rPr lang="el-GR" i="1" dirty="0"/>
              <a:t>Μειωμένες ταμειακές ροές</a:t>
            </a:r>
          </a:p>
          <a:p>
            <a:pPr algn="just">
              <a:buFont typeface="Wingdings" panose="05000000000000000000" pitchFamily="2" charset="2"/>
              <a:buChar char="§"/>
            </a:pPr>
            <a:r>
              <a:rPr lang="el-GR" i="1" dirty="0"/>
              <a:t>Μεγάλος δανεισμός</a:t>
            </a:r>
          </a:p>
          <a:p>
            <a:pPr algn="just">
              <a:buFont typeface="Wingdings" panose="05000000000000000000" pitchFamily="2" charset="2"/>
              <a:buChar char="§"/>
            </a:pPr>
            <a:r>
              <a:rPr lang="el-GR" i="1" dirty="0"/>
              <a:t>Αδυναμία είσπραξης απαιτήσεων</a:t>
            </a:r>
          </a:p>
          <a:p>
            <a:pPr algn="just">
              <a:buFont typeface="Wingdings" panose="05000000000000000000" pitchFamily="2" charset="2"/>
              <a:buChar char="§"/>
            </a:pPr>
            <a:r>
              <a:rPr lang="el-GR" i="1" dirty="0"/>
              <a:t>Αποθεματοποίηση</a:t>
            </a:r>
          </a:p>
          <a:p>
            <a:pPr algn="just">
              <a:buFont typeface="Wingdings" panose="05000000000000000000" pitchFamily="2" charset="2"/>
              <a:buChar char="§"/>
            </a:pPr>
            <a:r>
              <a:rPr lang="el-GR" i="1" dirty="0"/>
              <a:t>Τάσεις πωλήσεων</a:t>
            </a:r>
          </a:p>
          <a:p>
            <a:pPr algn="just">
              <a:buFont typeface="Wingdings" panose="05000000000000000000" pitchFamily="2" charset="2"/>
              <a:buChar char="§"/>
            </a:pPr>
            <a:endParaRPr lang="en-US" dirty="0"/>
          </a:p>
        </p:txBody>
      </p:sp>
      <p:sp>
        <p:nvSpPr>
          <p:cNvPr id="6" name="Ορθογώνιο 5"/>
          <p:cNvSpPr/>
          <p:nvPr/>
        </p:nvSpPr>
        <p:spPr>
          <a:xfrm>
            <a:off x="0" y="0"/>
            <a:ext cx="7713785"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Σήματα κινδύνου  </a:t>
            </a:r>
          </a:p>
        </p:txBody>
      </p:sp>
      <p:sp>
        <p:nvSpPr>
          <p:cNvPr id="7" name="Ορθογώνιο 6"/>
          <p:cNvSpPr/>
          <p:nvPr/>
        </p:nvSpPr>
        <p:spPr>
          <a:xfrm>
            <a:off x="7713785" y="0"/>
            <a:ext cx="447821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249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1008184" y="489526"/>
            <a:ext cx="10503877" cy="6368473"/>
          </a:xfrm>
        </p:spPr>
        <p:txBody>
          <a:bodyPr>
            <a:normAutofit/>
          </a:bodyPr>
          <a:lstStyle/>
          <a:p>
            <a:pPr algn="just">
              <a:buFont typeface="Wingdings" panose="05000000000000000000" pitchFamily="2" charset="2"/>
              <a:buChar char="§"/>
            </a:pPr>
            <a:endParaRPr lang="el-GR" i="1" dirty="0"/>
          </a:p>
          <a:p>
            <a:pPr algn="just">
              <a:buFont typeface="Wingdings" panose="05000000000000000000" pitchFamily="2" charset="2"/>
              <a:buChar char="§"/>
            </a:pPr>
            <a:r>
              <a:rPr lang="el-GR" i="1" dirty="0">
                <a:solidFill>
                  <a:srgbClr val="C00000"/>
                </a:solidFill>
              </a:rPr>
              <a:t>Προβλήματα κερδών</a:t>
            </a:r>
            <a:r>
              <a:rPr lang="el-GR" i="1" dirty="0"/>
              <a:t>. </a:t>
            </a:r>
            <a:r>
              <a:rPr lang="el-GR" dirty="0"/>
              <a:t>Μήπως τα κέρδη από τις συνεχιζόμενες δραστηριότητες και τα καθαρά κέρδη της εταιρείας εμφανίζουν κάμψη για αρκετά χρόνια στη σειρά;</a:t>
            </a:r>
          </a:p>
          <a:p>
            <a:pPr algn="just">
              <a:buFont typeface="Wingdings" panose="05000000000000000000" pitchFamily="2" charset="2"/>
              <a:buChar char="§"/>
            </a:pPr>
            <a:r>
              <a:rPr lang="el-GR" dirty="0"/>
              <a:t>Μήπως τα κέρδη μετατράπηκαν σε ζημιές;</a:t>
            </a:r>
          </a:p>
          <a:p>
            <a:pPr algn="just">
              <a:buFont typeface="Wingdings" panose="05000000000000000000" pitchFamily="2" charset="2"/>
              <a:buChar char="§"/>
            </a:pPr>
            <a:r>
              <a:rPr lang="el-GR" dirty="0"/>
              <a:t> Αυτό μπορεί να συμβεί σε μια εταιρεία με κυκλικές διακυμάνσεις όπως οι αερομεταφορές ή η κατασκευή κατοικιών</a:t>
            </a:r>
          </a:p>
          <a:p>
            <a:pPr algn="just">
              <a:buFont typeface="Wingdings" panose="05000000000000000000" pitchFamily="2" charset="2"/>
              <a:buChar char="§"/>
            </a:pPr>
            <a:r>
              <a:rPr lang="el-GR" dirty="0"/>
              <a:t>Κάποιες εταιρείες δεν μπορούν να επιβιώσουν με συνεχόμενες ζημιογόνες χρήσεις</a:t>
            </a:r>
          </a:p>
          <a:p>
            <a:pPr marL="0" indent="0" algn="just">
              <a:buNone/>
            </a:pPr>
            <a:endParaRPr lang="en-US" dirty="0"/>
          </a:p>
        </p:txBody>
      </p:sp>
      <p:sp>
        <p:nvSpPr>
          <p:cNvPr id="6" name="Ορθογώνιο 5"/>
          <p:cNvSpPr/>
          <p:nvPr/>
        </p:nvSpPr>
        <p:spPr>
          <a:xfrm>
            <a:off x="0" y="0"/>
            <a:ext cx="7713785"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Σήματα κινδύνου  </a:t>
            </a:r>
          </a:p>
        </p:txBody>
      </p:sp>
      <p:sp>
        <p:nvSpPr>
          <p:cNvPr id="7" name="Ορθογώνιο 6"/>
          <p:cNvSpPr/>
          <p:nvPr/>
        </p:nvSpPr>
        <p:spPr>
          <a:xfrm>
            <a:off x="7713785" y="0"/>
            <a:ext cx="447821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635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endParaRPr lang="el-GR" i="1" dirty="0"/>
          </a:p>
          <a:p>
            <a:pPr algn="just">
              <a:buFont typeface="Wingdings" panose="05000000000000000000" pitchFamily="2" charset="2"/>
              <a:buChar char="§"/>
            </a:pPr>
            <a:endParaRPr lang="el-GR" i="1" dirty="0"/>
          </a:p>
          <a:p>
            <a:pPr algn="just">
              <a:buFont typeface="Wingdings" panose="05000000000000000000" pitchFamily="2" charset="2"/>
              <a:buChar char="§"/>
            </a:pPr>
            <a:r>
              <a:rPr lang="el-GR" i="1" dirty="0">
                <a:solidFill>
                  <a:srgbClr val="C00000"/>
                </a:solidFill>
              </a:rPr>
              <a:t>Μειωμένες ταμειακές ροές</a:t>
            </a:r>
            <a:r>
              <a:rPr lang="el-GR" i="1" dirty="0"/>
              <a:t>. </a:t>
            </a:r>
            <a:r>
              <a:rPr lang="el-GR" dirty="0"/>
              <a:t>Οι ταμειακές ροές ισχυροποιούν τα κέρδη</a:t>
            </a:r>
            <a:r>
              <a:rPr lang="el-GR" i="1" dirty="0"/>
              <a:t>.</a:t>
            </a:r>
          </a:p>
          <a:p>
            <a:pPr algn="just">
              <a:buFont typeface="Wingdings" panose="05000000000000000000" pitchFamily="2" charset="2"/>
              <a:buChar char="§"/>
            </a:pPr>
            <a:r>
              <a:rPr lang="el-GR" dirty="0"/>
              <a:t>Μήπως οι λειτουργικές ταμειακές ροές είναι χαμηλότερες από τα καθαρά κέρδη;</a:t>
            </a:r>
          </a:p>
          <a:p>
            <a:pPr algn="just">
              <a:buFont typeface="Wingdings" panose="05000000000000000000" pitchFamily="2" charset="2"/>
              <a:buChar char="§"/>
            </a:pPr>
            <a:r>
              <a:rPr lang="el-GR" dirty="0"/>
              <a:t>Μήπως η πώληση παγίων είναι η βασική πηγή ταμειακών διαθεσίμων;</a:t>
            </a:r>
          </a:p>
          <a:p>
            <a:pPr algn="just">
              <a:buFont typeface="Wingdings" panose="05000000000000000000" pitchFamily="2" charset="2"/>
              <a:buChar char="§"/>
            </a:pPr>
            <a:r>
              <a:rPr lang="el-GR" dirty="0"/>
              <a:t>Αν συμβαίνουν αυτά τότε η εταιρεία αντιμετωπίζει σοβαρό έλλειμμα μετρητών.</a:t>
            </a:r>
          </a:p>
          <a:p>
            <a:pPr algn="just">
              <a:buFont typeface="Wingdings" panose="05000000000000000000" pitchFamily="2" charset="2"/>
              <a:buChar char="§"/>
            </a:pPr>
            <a:endParaRPr lang="en-US" dirty="0"/>
          </a:p>
        </p:txBody>
      </p:sp>
      <p:sp>
        <p:nvSpPr>
          <p:cNvPr id="6" name="Ορθογώνιο 5"/>
          <p:cNvSpPr/>
          <p:nvPr/>
        </p:nvSpPr>
        <p:spPr>
          <a:xfrm>
            <a:off x="0" y="0"/>
            <a:ext cx="7713785"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Σήματα κινδύνου  </a:t>
            </a:r>
          </a:p>
        </p:txBody>
      </p:sp>
      <p:sp>
        <p:nvSpPr>
          <p:cNvPr id="7" name="Ορθογώνιο 6"/>
          <p:cNvSpPr/>
          <p:nvPr/>
        </p:nvSpPr>
        <p:spPr>
          <a:xfrm>
            <a:off x="7713785" y="0"/>
            <a:ext cx="447821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1198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arn(inVertical)">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arn(inVertic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arn(inVertic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arn(inVertical)">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endParaRPr lang="el-GR" i="1" dirty="0"/>
          </a:p>
          <a:p>
            <a:pPr algn="just">
              <a:buFont typeface="Wingdings" panose="05000000000000000000" pitchFamily="2" charset="2"/>
              <a:buChar char="§"/>
            </a:pPr>
            <a:endParaRPr lang="el-GR" i="1" dirty="0"/>
          </a:p>
          <a:p>
            <a:pPr algn="just">
              <a:buFont typeface="Wingdings" panose="05000000000000000000" pitchFamily="2" charset="2"/>
              <a:buChar char="§"/>
            </a:pPr>
            <a:r>
              <a:rPr lang="el-GR" i="1" dirty="0">
                <a:solidFill>
                  <a:srgbClr val="C00000"/>
                </a:solidFill>
              </a:rPr>
              <a:t>Μεγάλος δανεισμός</a:t>
            </a:r>
            <a:r>
              <a:rPr lang="el-GR" i="1" dirty="0"/>
              <a:t>.</a:t>
            </a:r>
            <a:r>
              <a:rPr lang="el-GR" dirty="0"/>
              <a:t> Οι δανειακές επιβαρύνσεις παίζουν σημαντικό ρόλο για την επιχείρηση.</a:t>
            </a:r>
          </a:p>
          <a:p>
            <a:pPr algn="just">
              <a:buFont typeface="Wingdings" panose="05000000000000000000" pitchFamily="2" charset="2"/>
              <a:buChar char="§"/>
            </a:pPr>
            <a:r>
              <a:rPr lang="el-GR" dirty="0"/>
              <a:t>Αν οι δανειακές επιβαρύνσεις είναι μεγαλύτερες από τον μέσο όρο του κλάδου, η εταιρεία πιθανόν να μην είναι σε θέση να αποπληρώσει τα δάνειά της.</a:t>
            </a:r>
          </a:p>
          <a:p>
            <a:pPr algn="just">
              <a:buFont typeface="Wingdings" panose="05000000000000000000" pitchFamily="2" charset="2"/>
              <a:buChar char="§"/>
            </a:pPr>
            <a:r>
              <a:rPr lang="el-GR" dirty="0"/>
              <a:t>Ειδικά αυτό ισχύει σε περιόδους οικονομικής κάμψης.</a:t>
            </a:r>
          </a:p>
        </p:txBody>
      </p:sp>
      <p:sp>
        <p:nvSpPr>
          <p:cNvPr id="6" name="Ορθογώνιο 5"/>
          <p:cNvSpPr/>
          <p:nvPr/>
        </p:nvSpPr>
        <p:spPr>
          <a:xfrm>
            <a:off x="0" y="0"/>
            <a:ext cx="7713785"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Σήματα κινδύνου  </a:t>
            </a:r>
          </a:p>
        </p:txBody>
      </p:sp>
      <p:sp>
        <p:nvSpPr>
          <p:cNvPr id="7" name="Ορθογώνιο 6"/>
          <p:cNvSpPr/>
          <p:nvPr/>
        </p:nvSpPr>
        <p:spPr>
          <a:xfrm>
            <a:off x="7713785" y="0"/>
            <a:ext cx="447821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241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arn(inVertical)">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arn(inVertic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arn(inVertical)">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endParaRPr lang="el-GR" i="1" dirty="0">
              <a:solidFill>
                <a:srgbClr val="C00000"/>
              </a:solidFill>
            </a:endParaRPr>
          </a:p>
          <a:p>
            <a:pPr algn="just">
              <a:buFont typeface="Wingdings" panose="05000000000000000000" pitchFamily="2" charset="2"/>
              <a:buChar char="§"/>
            </a:pPr>
            <a:endParaRPr lang="el-GR" i="1" dirty="0">
              <a:solidFill>
                <a:srgbClr val="C00000"/>
              </a:solidFill>
            </a:endParaRPr>
          </a:p>
          <a:p>
            <a:pPr algn="just">
              <a:buFont typeface="Wingdings" panose="05000000000000000000" pitchFamily="2" charset="2"/>
              <a:buChar char="§"/>
            </a:pPr>
            <a:r>
              <a:rPr lang="el-GR" i="1" dirty="0">
                <a:solidFill>
                  <a:srgbClr val="C00000"/>
                </a:solidFill>
              </a:rPr>
              <a:t>Αδυναμία είσπραξης απαιτήσεων</a:t>
            </a:r>
            <a:r>
              <a:rPr lang="el-GR" i="1" dirty="0"/>
              <a:t>. </a:t>
            </a:r>
            <a:endParaRPr lang="el-GR" dirty="0"/>
          </a:p>
          <a:p>
            <a:pPr algn="just">
              <a:buFont typeface="Wingdings" panose="05000000000000000000" pitchFamily="2" charset="2"/>
              <a:buChar char="§"/>
            </a:pPr>
            <a:r>
              <a:rPr lang="el-GR" dirty="0"/>
              <a:t>Μήπως η μέση διάρκεια είσπραξης των απαιτήσεων αυξάνεται με μεγαλύτερο ρυθμό σε σύγκριση με άλλες εταιρείες του κλάδου;</a:t>
            </a:r>
          </a:p>
          <a:p>
            <a:pPr algn="just">
              <a:buFont typeface="Wingdings" panose="05000000000000000000" pitchFamily="2" charset="2"/>
              <a:buChar char="§"/>
            </a:pPr>
            <a:r>
              <a:rPr lang="el-GR" dirty="0"/>
              <a:t>Τότε υπάρχει κίνδυνος ελλείμματος ρευστών διαθεσίμων.</a:t>
            </a:r>
          </a:p>
          <a:p>
            <a:pPr algn="just">
              <a:buFont typeface="Wingdings" panose="05000000000000000000" pitchFamily="2" charset="2"/>
              <a:buChar char="§"/>
            </a:pPr>
            <a:r>
              <a:rPr lang="el-GR" dirty="0"/>
              <a:t>Οι επιχειρήσεις που εισπράττουν γρήγορα τις απαιτήσεις τους είναι πολύ ισχυρές</a:t>
            </a:r>
          </a:p>
          <a:p>
            <a:pPr algn="just">
              <a:buFont typeface="Wingdings" panose="05000000000000000000" pitchFamily="2" charset="2"/>
              <a:buChar char="§"/>
            </a:pPr>
            <a:endParaRPr lang="en-US" dirty="0"/>
          </a:p>
        </p:txBody>
      </p:sp>
      <p:sp>
        <p:nvSpPr>
          <p:cNvPr id="6" name="Ορθογώνιο 5"/>
          <p:cNvSpPr/>
          <p:nvPr/>
        </p:nvSpPr>
        <p:spPr>
          <a:xfrm>
            <a:off x="0" y="0"/>
            <a:ext cx="7713785"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Σήματα κινδύνου  </a:t>
            </a:r>
          </a:p>
        </p:txBody>
      </p:sp>
      <p:sp>
        <p:nvSpPr>
          <p:cNvPr id="7" name="Ορθογώνιο 6"/>
          <p:cNvSpPr/>
          <p:nvPr/>
        </p:nvSpPr>
        <p:spPr>
          <a:xfrm>
            <a:off x="7713785" y="0"/>
            <a:ext cx="447821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6690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arn(inVertical)">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arn(inVertic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arn(inVertic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arn(inVertical)">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r>
              <a:rPr lang="el-GR" i="1" dirty="0">
                <a:solidFill>
                  <a:srgbClr val="C00000"/>
                </a:solidFill>
              </a:rPr>
              <a:t>Αποθεματοποίηση</a:t>
            </a:r>
            <a:r>
              <a:rPr lang="el-GR" dirty="0"/>
              <a:t>. </a:t>
            </a:r>
          </a:p>
          <a:p>
            <a:pPr algn="just">
              <a:buFont typeface="Wingdings" panose="05000000000000000000" pitchFamily="2" charset="2"/>
              <a:buChar char="§"/>
            </a:pPr>
            <a:r>
              <a:rPr lang="el-GR" dirty="0"/>
              <a:t>Μήπως η ταχύτητα κυκλοφορίας των αποθεμάτων μειώνεται;</a:t>
            </a:r>
          </a:p>
          <a:p>
            <a:pPr algn="just">
              <a:buFont typeface="Wingdings" panose="05000000000000000000" pitchFamily="2" charset="2"/>
              <a:buChar char="§"/>
            </a:pPr>
            <a:r>
              <a:rPr lang="el-GR" dirty="0"/>
              <a:t>Αυτό σημαίνει ότι τα αποθέματα που αγοράζει η επιχείρηση μένουν στις αποθήκες για μεγαλύτερο διάστημα μέχρι να πουληθούν.</a:t>
            </a:r>
          </a:p>
          <a:p>
            <a:pPr algn="just">
              <a:buFont typeface="Wingdings" panose="05000000000000000000" pitchFamily="2" charset="2"/>
              <a:buChar char="§"/>
            </a:pPr>
            <a:r>
              <a:rPr lang="el-GR" dirty="0"/>
              <a:t>Αν συμβαίνει αυτό τότε είναι πιθανόν η εταιρεία να μην μπορεί να προωθήσει τα προϊόντα της </a:t>
            </a:r>
          </a:p>
          <a:p>
            <a:pPr algn="just">
              <a:buFont typeface="Wingdings" panose="05000000000000000000" pitchFamily="2" charset="2"/>
              <a:buChar char="§"/>
            </a:pPr>
            <a:r>
              <a:rPr lang="el-GR" dirty="0"/>
              <a:t>Ή μπορεί να υπερεκτιμάει τα αποθέματα στον ισολογισμό.</a:t>
            </a:r>
          </a:p>
          <a:p>
            <a:pPr algn="just">
              <a:buFont typeface="Wingdings" panose="05000000000000000000" pitchFamily="2" charset="2"/>
              <a:buChar char="§"/>
            </a:pPr>
            <a:r>
              <a:rPr lang="el-GR" dirty="0"/>
              <a:t>Η υπερεκτίμηση των αποθεμάτων αυξάνει τα καθαρά κέρδη </a:t>
            </a:r>
          </a:p>
          <a:p>
            <a:pPr marL="0" indent="0" algn="just">
              <a:buNone/>
            </a:pPr>
            <a:endParaRPr lang="el-GR" i="1" dirty="0"/>
          </a:p>
          <a:p>
            <a:pPr algn="just">
              <a:buFont typeface="Wingdings" panose="05000000000000000000" pitchFamily="2" charset="2"/>
              <a:buChar char="§"/>
            </a:pPr>
            <a:endParaRPr lang="en-US" dirty="0"/>
          </a:p>
        </p:txBody>
      </p:sp>
      <p:sp>
        <p:nvSpPr>
          <p:cNvPr id="6" name="Ορθογώνιο 5"/>
          <p:cNvSpPr/>
          <p:nvPr/>
        </p:nvSpPr>
        <p:spPr>
          <a:xfrm>
            <a:off x="0" y="0"/>
            <a:ext cx="7713785"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Σήματα κινδύνου  </a:t>
            </a:r>
          </a:p>
        </p:txBody>
      </p:sp>
      <p:sp>
        <p:nvSpPr>
          <p:cNvPr id="7" name="Ορθογώνιο 6"/>
          <p:cNvSpPr/>
          <p:nvPr/>
        </p:nvSpPr>
        <p:spPr>
          <a:xfrm>
            <a:off x="7713785" y="0"/>
            <a:ext cx="447821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9039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302218" cy="6368473"/>
          </a:xfrm>
        </p:spPr>
        <p:txBody>
          <a:bodyPr>
            <a:normAutofit/>
          </a:bodyPr>
          <a:lstStyle/>
          <a:p>
            <a:pPr algn="just">
              <a:buFont typeface="Wingdings" panose="05000000000000000000" pitchFamily="2" charset="2"/>
              <a:buChar char="§"/>
            </a:pPr>
            <a:r>
              <a:rPr lang="el-GR" i="1" dirty="0">
                <a:solidFill>
                  <a:srgbClr val="C00000"/>
                </a:solidFill>
              </a:rPr>
              <a:t>Τάσεις πωλήσεων</a:t>
            </a:r>
            <a:r>
              <a:rPr lang="el-GR" dirty="0"/>
              <a:t>. </a:t>
            </a:r>
          </a:p>
          <a:p>
            <a:pPr algn="just">
              <a:buFont typeface="Wingdings" panose="05000000000000000000" pitchFamily="2" charset="2"/>
              <a:buChar char="§"/>
            </a:pPr>
            <a:r>
              <a:rPr lang="el-GR" dirty="0"/>
              <a:t>Οι πωλήσεις, τα αποθέματα και οι απαιτήσεις κινούνται γενικά παράλληλα.</a:t>
            </a:r>
          </a:p>
          <a:p>
            <a:pPr algn="just">
              <a:buFont typeface="Wingdings" panose="05000000000000000000" pitchFamily="2" charset="2"/>
              <a:buChar char="§"/>
            </a:pPr>
            <a:r>
              <a:rPr lang="el-GR" dirty="0"/>
              <a:t>Οι αυξημένες πωλήσεις έχουν ως αποτέλεσμα μεγαλύτερες απαιτήσεις, οι οποίες απαιτούν περισσότερα αποθέματα για να αντιμετωπιστεί η ζήτηση.</a:t>
            </a:r>
          </a:p>
          <a:p>
            <a:pPr algn="just">
              <a:buFont typeface="Wingdings" panose="05000000000000000000" pitchFamily="2" charset="2"/>
              <a:buChar char="§"/>
            </a:pPr>
            <a:r>
              <a:rPr lang="el-GR" dirty="0"/>
              <a:t>Διακυμάνσεις των τριών αυτών στοιχείων είναι πιθανόν να σημαίνουν την ύπαρξη προβλημάτων</a:t>
            </a:r>
          </a:p>
          <a:p>
            <a:pPr algn="just">
              <a:buFont typeface="Wingdings" panose="05000000000000000000" pitchFamily="2" charset="2"/>
              <a:buChar char="§"/>
            </a:pPr>
            <a:r>
              <a:rPr lang="el-GR" dirty="0"/>
              <a:t>Ειδικότερα αν μειώνονται οι πωλήσεις αλλά αυξάνονται οι απαιτήσεις </a:t>
            </a:r>
          </a:p>
          <a:p>
            <a:pPr algn="just">
              <a:buFont typeface="Wingdings" panose="05000000000000000000" pitchFamily="2" charset="2"/>
              <a:buChar char="§"/>
            </a:pPr>
            <a:r>
              <a:rPr lang="el-GR" dirty="0"/>
              <a:t>Ή όταν αυξάνονται οι απαιτήσεις αλλά μειώνονται τα αποθέματα.</a:t>
            </a:r>
          </a:p>
          <a:p>
            <a:pPr algn="just">
              <a:buFont typeface="Wingdings" panose="05000000000000000000" pitchFamily="2" charset="2"/>
              <a:buChar char="§"/>
            </a:pPr>
            <a:r>
              <a:rPr lang="el-GR" dirty="0"/>
              <a:t>Τότε υπάρχει περίπτωση η επιχείρηση να χρηματοδοτεί τους πελάτες για τις αγορές τους </a:t>
            </a:r>
          </a:p>
          <a:p>
            <a:pPr algn="just">
              <a:buFont typeface="Wingdings" panose="05000000000000000000" pitchFamily="2" charset="2"/>
              <a:buChar char="§"/>
            </a:pPr>
            <a:r>
              <a:rPr lang="el-GR" dirty="0"/>
              <a:t>Και η επιχείρηση για να το κάνει αυτό μειώνει τα αποθέματά της.</a:t>
            </a:r>
          </a:p>
          <a:p>
            <a:pPr algn="just">
              <a:buFont typeface="Wingdings" panose="05000000000000000000" pitchFamily="2" charset="2"/>
              <a:buChar char="§"/>
            </a:pPr>
            <a:endParaRPr lang="en-US" dirty="0"/>
          </a:p>
        </p:txBody>
      </p:sp>
      <p:sp>
        <p:nvSpPr>
          <p:cNvPr id="6" name="Ορθογώνιο 5"/>
          <p:cNvSpPr/>
          <p:nvPr/>
        </p:nvSpPr>
        <p:spPr>
          <a:xfrm>
            <a:off x="0" y="0"/>
            <a:ext cx="7713785"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Σήματα κινδύνου  </a:t>
            </a:r>
          </a:p>
        </p:txBody>
      </p:sp>
      <p:sp>
        <p:nvSpPr>
          <p:cNvPr id="7" name="Ορθογώνιο 6"/>
          <p:cNvSpPr/>
          <p:nvPr/>
        </p:nvSpPr>
        <p:spPr>
          <a:xfrm>
            <a:off x="7713785" y="0"/>
            <a:ext cx="4478215"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149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arn(inVertic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arn(inVertical)">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2">
            <a:extLst>
              <a:ext uri="{FF2B5EF4-FFF2-40B4-BE49-F238E27FC236}">
                <a16:creationId xmlns:a16="http://schemas.microsoft.com/office/drawing/2014/main" id="{0B336908-920C-42C1-9492-CE682FB1A941}"/>
              </a:ext>
            </a:extLst>
          </p:cNvPr>
          <p:cNvGraphicFramePr>
            <a:graphicFrameLocks noGrp="1"/>
          </p:cNvGraphicFramePr>
          <p:nvPr>
            <p:ph idx="1"/>
          </p:nvPr>
        </p:nvGraphicFramePr>
        <p:xfrm>
          <a:off x="803238" y="403226"/>
          <a:ext cx="10972797" cy="6115981"/>
        </p:xfrm>
        <a:graphic>
          <a:graphicData uri="http://schemas.openxmlformats.org/drawingml/2006/table">
            <a:tbl>
              <a:tblPr firstRow="1" bandRow="1">
                <a:tableStyleId>{22838BEF-8BB2-4498-84A7-C5851F593DF1}</a:tableStyleId>
              </a:tblPr>
              <a:tblGrid>
                <a:gridCol w="3657599">
                  <a:extLst>
                    <a:ext uri="{9D8B030D-6E8A-4147-A177-3AD203B41FA5}">
                      <a16:colId xmlns:a16="http://schemas.microsoft.com/office/drawing/2014/main" val="3917534702"/>
                    </a:ext>
                  </a:extLst>
                </a:gridCol>
                <a:gridCol w="3657599">
                  <a:extLst>
                    <a:ext uri="{9D8B030D-6E8A-4147-A177-3AD203B41FA5}">
                      <a16:colId xmlns:a16="http://schemas.microsoft.com/office/drawing/2014/main" val="3313118848"/>
                    </a:ext>
                  </a:extLst>
                </a:gridCol>
                <a:gridCol w="3657599">
                  <a:extLst>
                    <a:ext uri="{9D8B030D-6E8A-4147-A177-3AD203B41FA5}">
                      <a16:colId xmlns:a16="http://schemas.microsoft.com/office/drawing/2014/main" val="537261940"/>
                    </a:ext>
                  </a:extLst>
                </a:gridCol>
              </a:tblGrid>
              <a:tr h="683295">
                <a:tc>
                  <a:txBody>
                    <a:bodyPr/>
                    <a:lstStyle/>
                    <a:p>
                      <a:r>
                        <a:rPr lang="el-GR" sz="2000" dirty="0"/>
                        <a:t>Ερώτημα</a:t>
                      </a:r>
                    </a:p>
                  </a:txBody>
                  <a:tcPr>
                    <a:lnB w="12700" cap="flat" cmpd="sng" algn="ctr">
                      <a:solidFill>
                        <a:srgbClr val="C00000"/>
                      </a:solidFill>
                      <a:prstDash val="solid"/>
                      <a:round/>
                      <a:headEnd type="none" w="med" len="med"/>
                      <a:tailEnd type="none" w="med" len="med"/>
                    </a:lnB>
                    <a:solidFill>
                      <a:srgbClr val="FFFF99"/>
                    </a:solidFill>
                  </a:tcPr>
                </a:tc>
                <a:tc>
                  <a:txBody>
                    <a:bodyPr/>
                    <a:lstStyle/>
                    <a:p>
                      <a:r>
                        <a:rPr lang="el-GR" sz="2000" dirty="0"/>
                        <a:t>Οικονομική κατάσταση</a:t>
                      </a:r>
                    </a:p>
                  </a:txBody>
                  <a:tcPr>
                    <a:lnB w="12700" cap="flat" cmpd="sng" algn="ctr">
                      <a:solidFill>
                        <a:srgbClr val="C00000"/>
                      </a:solidFill>
                      <a:prstDash val="solid"/>
                      <a:round/>
                      <a:headEnd type="none" w="med" len="med"/>
                      <a:tailEnd type="none" w="med" len="med"/>
                    </a:lnB>
                    <a:solidFill>
                      <a:srgbClr val="FFFF99"/>
                    </a:solidFill>
                  </a:tcPr>
                </a:tc>
                <a:tc>
                  <a:txBody>
                    <a:bodyPr/>
                    <a:lstStyle/>
                    <a:p>
                      <a:r>
                        <a:rPr lang="el-GR" sz="2000" dirty="0"/>
                        <a:t>Απάντηση</a:t>
                      </a:r>
                    </a:p>
                  </a:txBody>
                  <a:tcPr>
                    <a:lnB w="12700" cap="flat" cmpd="sng" algn="ctr">
                      <a:solidFill>
                        <a:srgbClr val="C00000"/>
                      </a:solidFill>
                      <a:prstDash val="solid"/>
                      <a:round/>
                      <a:headEnd type="none" w="med" len="med"/>
                      <a:tailEnd type="none" w="med" len="med"/>
                    </a:lnB>
                    <a:solidFill>
                      <a:srgbClr val="FFFF99"/>
                    </a:solidFill>
                  </a:tcPr>
                </a:tc>
                <a:extLst>
                  <a:ext uri="{0D108BD9-81ED-4DB2-BD59-A6C34878D82A}">
                    <a16:rowId xmlns:a16="http://schemas.microsoft.com/office/drawing/2014/main" val="2715255322"/>
                  </a:ext>
                </a:extLst>
              </a:tr>
              <a:tr h="1253303">
                <a:tc>
                  <a:txBody>
                    <a:bodyPr/>
                    <a:lstStyle/>
                    <a:p>
                      <a:r>
                        <a:rPr lang="el-GR" sz="2000" dirty="0"/>
                        <a:t>1. Πόσο καλή ήταν η απόδοση της εταιρείας κατά την διάρκεια του έτους</a:t>
                      </a:r>
                    </a:p>
                  </a:txBody>
                  <a:tcPr>
                    <a:lnT w="12700" cap="flat" cmpd="sng" algn="ctr">
                      <a:solidFill>
                        <a:srgbClr val="C00000"/>
                      </a:solidFill>
                      <a:prstDash val="solid"/>
                      <a:round/>
                      <a:headEnd type="none" w="med" len="med"/>
                      <a:tailEnd type="none" w="med" len="med"/>
                    </a:lnT>
                    <a:solidFill>
                      <a:srgbClr val="FFFF99"/>
                    </a:solidFill>
                  </a:tcPr>
                </a:tc>
                <a:tc>
                  <a:txBody>
                    <a:bodyPr/>
                    <a:lstStyle/>
                    <a:p>
                      <a:r>
                        <a:rPr lang="el-GR" sz="2000" dirty="0"/>
                        <a:t>Κατάσταση Αποτελεσμάτων Χρήσεως</a:t>
                      </a:r>
                    </a:p>
                  </a:txBody>
                  <a:tcPr>
                    <a:lnT w="12700" cap="flat" cmpd="sng" algn="ctr">
                      <a:solidFill>
                        <a:srgbClr val="C00000"/>
                      </a:solidFill>
                      <a:prstDash val="solid"/>
                      <a:round/>
                      <a:headEnd type="none" w="med" len="med"/>
                      <a:tailEnd type="none" w="med" len="med"/>
                    </a:lnT>
                    <a:solidFill>
                      <a:srgbClr val="FFFF99"/>
                    </a:solidFill>
                  </a:tcPr>
                </a:tc>
                <a:tc>
                  <a:txBody>
                    <a:bodyPr/>
                    <a:lstStyle/>
                    <a:p>
                      <a:r>
                        <a:rPr lang="el-GR" sz="2000" dirty="0"/>
                        <a:t>Έσοδα – Έξοδα = Καθαρά Κέρδη ή Καθαρές Ζημιές</a:t>
                      </a:r>
                    </a:p>
                  </a:txBody>
                  <a:tcPr>
                    <a:lnT w="12700" cap="flat" cmpd="sng" algn="ctr">
                      <a:solidFill>
                        <a:srgbClr val="C00000"/>
                      </a:solidFill>
                      <a:prstDash val="solid"/>
                      <a:round/>
                      <a:headEnd type="none" w="med" len="med"/>
                      <a:tailEnd type="none" w="med" len="med"/>
                    </a:lnT>
                    <a:solidFill>
                      <a:srgbClr val="FFFF99"/>
                    </a:solidFill>
                  </a:tcPr>
                </a:tc>
                <a:extLst>
                  <a:ext uri="{0D108BD9-81ED-4DB2-BD59-A6C34878D82A}">
                    <a16:rowId xmlns:a16="http://schemas.microsoft.com/office/drawing/2014/main" val="1793823131"/>
                  </a:ext>
                </a:extLst>
              </a:tr>
              <a:tr h="1253303">
                <a:tc>
                  <a:txBody>
                    <a:bodyPr/>
                    <a:lstStyle/>
                    <a:p>
                      <a:r>
                        <a:rPr lang="el-GR" sz="2000" dirty="0"/>
                        <a:t>2. Γιατί μεταβλήθηκαν τα αποτελέσματα εις νέο κατά την διάρκεια του έτους</a:t>
                      </a:r>
                    </a:p>
                  </a:txBody>
                  <a:tcPr>
                    <a:solidFill>
                      <a:srgbClr val="FFFF99"/>
                    </a:solidFill>
                  </a:tcPr>
                </a:tc>
                <a:tc>
                  <a:txBody>
                    <a:bodyPr/>
                    <a:lstStyle/>
                    <a:p>
                      <a:r>
                        <a:rPr lang="el-GR" sz="2000" dirty="0"/>
                        <a:t>Κατάσταση Αποτελεσμάτων σε Νέο</a:t>
                      </a:r>
                    </a:p>
                  </a:txBody>
                  <a:tcPr>
                    <a:solidFill>
                      <a:srgbClr val="FFFF99"/>
                    </a:solidFill>
                  </a:tcPr>
                </a:tc>
                <a:tc>
                  <a:txBody>
                    <a:bodyPr/>
                    <a:lstStyle/>
                    <a:p>
                      <a:r>
                        <a:rPr lang="el-GR" sz="2000" dirty="0"/>
                        <a:t>Αποτελέσματα εις Νέο Έναρξης + Καθαρά Κέρδη (ή Καθαρές Ζημιά) = Αποτελέσματα σε Νέο Λήξης</a:t>
                      </a:r>
                    </a:p>
                  </a:txBody>
                  <a:tcPr>
                    <a:solidFill>
                      <a:srgbClr val="FFFF99"/>
                    </a:solidFill>
                  </a:tcPr>
                </a:tc>
                <a:extLst>
                  <a:ext uri="{0D108BD9-81ED-4DB2-BD59-A6C34878D82A}">
                    <a16:rowId xmlns:a16="http://schemas.microsoft.com/office/drawing/2014/main" val="634028158"/>
                  </a:ext>
                </a:extLst>
              </a:tr>
              <a:tr h="1253303">
                <a:tc>
                  <a:txBody>
                    <a:bodyPr/>
                    <a:lstStyle/>
                    <a:p>
                      <a:r>
                        <a:rPr lang="el-GR" sz="2000" dirty="0"/>
                        <a:t>3. Ποια είναι η οικονομική κατάσταση της εταιρείας στο τέλος του έτους</a:t>
                      </a:r>
                    </a:p>
                  </a:txBody>
                  <a:tcPr>
                    <a:solidFill>
                      <a:srgbClr val="FFFF99"/>
                    </a:solidFill>
                  </a:tcPr>
                </a:tc>
                <a:tc>
                  <a:txBody>
                    <a:bodyPr/>
                    <a:lstStyle/>
                    <a:p>
                      <a:r>
                        <a:rPr lang="el-GR" sz="2000" dirty="0"/>
                        <a:t>Ισολογισμός</a:t>
                      </a:r>
                    </a:p>
                  </a:txBody>
                  <a:tcPr>
                    <a:solidFill>
                      <a:srgbClr val="FFFF99"/>
                    </a:solidFill>
                  </a:tcPr>
                </a:tc>
                <a:tc>
                  <a:txBody>
                    <a:bodyPr/>
                    <a:lstStyle/>
                    <a:p>
                      <a:r>
                        <a:rPr lang="el-GR" sz="2000" dirty="0"/>
                        <a:t>Ενεργητικό = Υποχρεώσεις + Ίδια Κεφάλαια (ή Καθαρή Θέση)</a:t>
                      </a:r>
                    </a:p>
                  </a:txBody>
                  <a:tcPr>
                    <a:solidFill>
                      <a:srgbClr val="FFFF99"/>
                    </a:solidFill>
                  </a:tcPr>
                </a:tc>
                <a:extLst>
                  <a:ext uri="{0D108BD9-81ED-4DB2-BD59-A6C34878D82A}">
                    <a16:rowId xmlns:a16="http://schemas.microsoft.com/office/drawing/2014/main" val="3375192299"/>
                  </a:ext>
                </a:extLst>
              </a:tr>
              <a:tr h="1253303">
                <a:tc>
                  <a:txBody>
                    <a:bodyPr/>
                    <a:lstStyle/>
                    <a:p>
                      <a:r>
                        <a:rPr lang="el-GR" sz="2000" dirty="0"/>
                        <a:t>4. Ποιο είναι το ποσό των μετρητών που η επιχείρηση εισέπραξε και ξόδεψε κατά τη διάρκεια του έτους</a:t>
                      </a:r>
                    </a:p>
                  </a:txBody>
                  <a:tcPr>
                    <a:solidFill>
                      <a:srgbClr val="FFFF99"/>
                    </a:solidFill>
                  </a:tcPr>
                </a:tc>
                <a:tc>
                  <a:txBody>
                    <a:bodyPr/>
                    <a:lstStyle/>
                    <a:p>
                      <a:r>
                        <a:rPr lang="el-GR" sz="2000" dirty="0"/>
                        <a:t>Κατάσταση Ταμειακών Ροών</a:t>
                      </a:r>
                    </a:p>
                  </a:txBody>
                  <a:tcPr>
                    <a:solidFill>
                      <a:srgbClr val="FFFF99"/>
                    </a:solidFill>
                  </a:tcPr>
                </a:tc>
                <a:tc>
                  <a:txBody>
                    <a:bodyPr/>
                    <a:lstStyle/>
                    <a:p>
                      <a:r>
                        <a:rPr lang="el-GR" sz="2000" dirty="0"/>
                        <a:t>Λειτουργικές Ταμειακές Ροές ± Επενδυτικές Ταμειακές Ροές ± Χρηματοδοτικές Ροές = Αύξηση (μείωση) Ταμειακών Διαθεσίμων</a:t>
                      </a:r>
                    </a:p>
                  </a:txBody>
                  <a:tcPr>
                    <a:solidFill>
                      <a:srgbClr val="FFFF99"/>
                    </a:solidFill>
                  </a:tcPr>
                </a:tc>
                <a:extLst>
                  <a:ext uri="{0D108BD9-81ED-4DB2-BD59-A6C34878D82A}">
                    <a16:rowId xmlns:a16="http://schemas.microsoft.com/office/drawing/2014/main" val="3883457358"/>
                  </a:ext>
                </a:extLst>
              </a:tr>
            </a:tbl>
          </a:graphicData>
        </a:graphic>
      </p:graphicFrame>
      <p:sp>
        <p:nvSpPr>
          <p:cNvPr id="2051" name="Τίτλος 1"/>
          <p:cNvSpPr txBox="1">
            <a:spLocks/>
          </p:cNvSpPr>
          <p:nvPr/>
        </p:nvSpPr>
        <p:spPr bwMode="auto">
          <a:xfrm>
            <a:off x="0" y="1"/>
            <a:ext cx="8885816" cy="403225"/>
          </a:xfrm>
          <a:prstGeom prst="rect">
            <a:avLst/>
          </a:prstGeom>
          <a:solidFill>
            <a:srgbClr val="C00000"/>
          </a:solidFill>
          <a:ln w="9525">
            <a:solidFill>
              <a:srgbClr val="C00000"/>
            </a:solidFill>
            <a:miter lim="800000"/>
            <a:headEnd/>
            <a:tailEnd/>
          </a:ln>
        </p:spPr>
        <p:txBody>
          <a:bodyPr lIns="68580" tIns="34290" rIns="68580" bIns="3429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90000"/>
              </a:lnSpc>
              <a:spcBef>
                <a:spcPct val="0"/>
              </a:spcBef>
              <a:spcAft>
                <a:spcPct val="0"/>
              </a:spcAft>
              <a:buClrTx/>
              <a:buSzTx/>
              <a:buFontTx/>
              <a:buNone/>
              <a:tabLst/>
              <a:defRPr/>
            </a:pPr>
            <a:r>
              <a:rPr kumimoji="0" lang="el-GR" altLang="el-GR" sz="2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Χρηματοοικονομικές καταστάσεις</a:t>
            </a:r>
            <a:endParaRPr kumimoji="0" lang="el-GR" altLang="el-GR" sz="21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7" name="Ορθογώνιο 6"/>
          <p:cNvSpPr/>
          <p:nvPr/>
        </p:nvSpPr>
        <p:spPr>
          <a:xfrm>
            <a:off x="8885816" y="1"/>
            <a:ext cx="3306184" cy="403225"/>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l-GR" sz="1800" b="0" i="0" u="none" strike="noStrike" kern="1200" cap="none" spc="0" normalizeH="0" baseline="0" noProof="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942668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Υπότιτλος 2"/>
          <p:cNvSpPr>
            <a:spLocks noGrp="1"/>
          </p:cNvSpPr>
          <p:nvPr>
            <p:ph sz="half" idx="2"/>
          </p:nvPr>
        </p:nvSpPr>
        <p:spPr>
          <a:xfrm>
            <a:off x="398033" y="537881"/>
            <a:ext cx="11596743" cy="5417442"/>
          </a:xfrm>
        </p:spPr>
        <p:txBody>
          <a:bodyPr numCol="1" anchor="ctr">
            <a:normAutofit/>
          </a:bodyPr>
          <a:lstStyle/>
          <a:p>
            <a:pPr marL="0" indent="0" algn="ctr">
              <a:buNone/>
            </a:pPr>
            <a:r>
              <a:rPr lang="el-GR" sz="7200" b="1" dirty="0">
                <a:solidFill>
                  <a:srgbClr val="002060"/>
                </a:solidFill>
              </a:rPr>
              <a:t>Ευχαριστώ πολύ</a:t>
            </a:r>
          </a:p>
          <a:p>
            <a:pPr marL="0" indent="0" algn="ctr">
              <a:buNone/>
            </a:pPr>
            <a:r>
              <a:rPr lang="el-GR" sz="7200" b="1" dirty="0">
                <a:solidFill>
                  <a:srgbClr val="002060"/>
                </a:solidFill>
              </a:rPr>
              <a:t>για την συμμετοχή σας</a:t>
            </a:r>
            <a:endParaRPr lang="en-US" sz="7200" b="1" dirty="0">
              <a:solidFill>
                <a:srgbClr val="002060"/>
              </a:solidFill>
            </a:endParaRPr>
          </a:p>
        </p:txBody>
      </p:sp>
      <p:sp>
        <p:nvSpPr>
          <p:cNvPr id="4" name="Ορθογώνιο 3">
            <a:extLst>
              <a:ext uri="{FF2B5EF4-FFF2-40B4-BE49-F238E27FC236}">
                <a16:creationId xmlns:a16="http://schemas.microsoft.com/office/drawing/2014/main" id="{C25E8560-7310-43FA-B4D7-BE396549A723}"/>
              </a:ext>
            </a:extLst>
          </p:cNvPr>
          <p:cNvSpPr/>
          <p:nvPr/>
        </p:nvSpPr>
        <p:spPr>
          <a:xfrm>
            <a:off x="6691256" y="0"/>
            <a:ext cx="5500744" cy="53788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ρθογώνιο 5">
            <a:extLst>
              <a:ext uri="{FF2B5EF4-FFF2-40B4-BE49-F238E27FC236}">
                <a16:creationId xmlns:a16="http://schemas.microsoft.com/office/drawing/2014/main" id="{922B2F43-B6FB-47C0-845F-D9D5965B92CA}"/>
              </a:ext>
            </a:extLst>
          </p:cNvPr>
          <p:cNvSpPr/>
          <p:nvPr/>
        </p:nvSpPr>
        <p:spPr>
          <a:xfrm>
            <a:off x="0" y="0"/>
            <a:ext cx="6691256" cy="53788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453299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r>
              <a:rPr lang="el-GR" dirty="0"/>
              <a:t>Ο όρος ποιότητα των κερδών (</a:t>
            </a:r>
            <a:r>
              <a:rPr lang="en-US" dirty="0"/>
              <a:t>quality of earnings</a:t>
            </a:r>
            <a:r>
              <a:rPr lang="el-GR" dirty="0"/>
              <a:t>)</a:t>
            </a:r>
            <a:r>
              <a:rPr lang="en-US" dirty="0"/>
              <a:t> </a:t>
            </a:r>
            <a:r>
              <a:rPr lang="el-GR" dirty="0"/>
              <a:t>αναφέρεται στα χαρακτηριστικά κερδών που τα καθιστούν πολύ χρήσιμα για την λήψη αποφάσεων.</a:t>
            </a:r>
          </a:p>
          <a:p>
            <a:pPr algn="just"/>
            <a:r>
              <a:rPr lang="el-GR" dirty="0"/>
              <a:t>Τα καθαρά κέρδη (</a:t>
            </a:r>
            <a:r>
              <a:rPr lang="en-US" dirty="0"/>
              <a:t>net income </a:t>
            </a:r>
            <a:r>
              <a:rPr lang="el-GR" dirty="0"/>
              <a:t>ή </a:t>
            </a:r>
            <a:r>
              <a:rPr lang="en-US" dirty="0"/>
              <a:t>net earnings</a:t>
            </a:r>
            <a:r>
              <a:rPr lang="el-GR" dirty="0"/>
              <a:t>)</a:t>
            </a:r>
            <a:r>
              <a:rPr lang="en-US" dirty="0"/>
              <a:t> </a:t>
            </a:r>
            <a:r>
              <a:rPr lang="el-GR" dirty="0"/>
              <a:t>μιας εταιρείας απαιτούν μεγαλύτερη προσοχή από κάθε άλλο στοιχείο της κατάστασης αποτελεσμάτων χρήσης.</a:t>
            </a:r>
          </a:p>
          <a:p>
            <a:pPr algn="just"/>
            <a:r>
              <a:rPr lang="el-GR" dirty="0"/>
              <a:t>Μια σταθερά ανοδική τάση των εξακολουθητικών κερδών γενικά μεταφράζεται στην αύξηση της αξίας της εταιρείας.</a:t>
            </a:r>
          </a:p>
          <a:p>
            <a:pPr algn="just"/>
            <a:r>
              <a:rPr lang="el-GR" dirty="0"/>
              <a:t>Οι αναλυτές προβαίνουν στην ανάλυση της ποιότητας των κερδών κάθε εταιρείας.</a:t>
            </a:r>
          </a:p>
          <a:p>
            <a:pPr algn="just"/>
            <a:r>
              <a:rPr lang="el-GR" dirty="0"/>
              <a:t>Όσο καλλίτερη είναι η ποιότητα των κερδών στην τρέχουσα περίοδο σε σύγκριση με τις προηγούμενες, τόσο πιθανότερο είναι η εταιρεία να ακολουθεί μια επιτυχημένη στρατηγική για να δημιουργήσει κέρδη στο μέλλον.</a:t>
            </a:r>
          </a:p>
        </p:txBody>
      </p:sp>
      <p:sp>
        <p:nvSpPr>
          <p:cNvPr id="6" name="Ορθογώνιο 5"/>
          <p:cNvSpPr/>
          <p:nvPr/>
        </p:nvSpPr>
        <p:spPr>
          <a:xfrm>
            <a:off x="0" y="0"/>
            <a:ext cx="7889631"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Ποιότητα των κερδών</a:t>
            </a:r>
          </a:p>
        </p:txBody>
      </p:sp>
      <p:sp>
        <p:nvSpPr>
          <p:cNvPr id="7" name="Ορθογώνιο 6"/>
          <p:cNvSpPr/>
          <p:nvPr/>
        </p:nvSpPr>
        <p:spPr>
          <a:xfrm>
            <a:off x="7889631" y="0"/>
            <a:ext cx="430236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845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endParaRPr lang="el-GR" dirty="0"/>
          </a:p>
          <a:p>
            <a:pPr algn="just"/>
            <a:r>
              <a:rPr lang="el-GR" dirty="0"/>
              <a:t>Τα συστατικά της ποιότητα των κερδών είναι πολλά. Μεταξύ των πλέον σημαντικών διακρίνονται:</a:t>
            </a:r>
          </a:p>
          <a:p>
            <a:pPr marL="514350" indent="-514350" algn="just">
              <a:buFont typeface="+mj-lt"/>
              <a:buAutoNum type="arabicPeriod"/>
            </a:pPr>
            <a:r>
              <a:rPr lang="el-GR" dirty="0"/>
              <a:t>Η σωστή αναγνώριση των εσόδων και των εξόδων</a:t>
            </a:r>
          </a:p>
          <a:p>
            <a:pPr marL="514350" indent="-514350" algn="just">
              <a:buFont typeface="+mj-lt"/>
              <a:buAutoNum type="arabicPeriod"/>
            </a:pPr>
            <a:r>
              <a:rPr lang="el-GR" dirty="0"/>
              <a:t>Ο υψηλός και συνεχώς βελτιούμενος δείκτης «μεικτό περιθώριο/καθαρές πωλήσεις»</a:t>
            </a:r>
          </a:p>
          <a:p>
            <a:pPr marL="514350" indent="-514350" algn="just">
              <a:buFont typeface="+mj-lt"/>
              <a:buAutoNum type="arabicPeriod"/>
            </a:pPr>
            <a:r>
              <a:rPr lang="el-GR" dirty="0"/>
              <a:t>Τα μειούμενα ή σταθερά λειτουργικά έξοδα σε σύγκριση με τις πωλήσεις.</a:t>
            </a:r>
          </a:p>
          <a:p>
            <a:pPr marL="514350" indent="-514350" algn="just">
              <a:buFont typeface="+mj-lt"/>
              <a:buAutoNum type="arabicPeriod"/>
            </a:pPr>
            <a:r>
              <a:rPr lang="el-GR" dirty="0"/>
              <a:t>Ο υψηλός και συνεχώς βελτιούμενος δείκτης «λειτουργικά κέρδη/καθαρές πωλήσεις»</a:t>
            </a:r>
          </a:p>
          <a:p>
            <a:pPr algn="just"/>
            <a:endParaRPr lang="el-GR" dirty="0"/>
          </a:p>
        </p:txBody>
      </p:sp>
      <p:sp>
        <p:nvSpPr>
          <p:cNvPr id="6" name="Ορθογώνιο 5"/>
          <p:cNvSpPr/>
          <p:nvPr/>
        </p:nvSpPr>
        <p:spPr>
          <a:xfrm>
            <a:off x="0" y="0"/>
            <a:ext cx="7889631"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Ποιότητα των κερδών</a:t>
            </a:r>
          </a:p>
        </p:txBody>
      </p:sp>
      <p:sp>
        <p:nvSpPr>
          <p:cNvPr id="7" name="Ορθογώνιο 6"/>
          <p:cNvSpPr/>
          <p:nvPr/>
        </p:nvSpPr>
        <p:spPr>
          <a:xfrm>
            <a:off x="7889631" y="0"/>
            <a:ext cx="430236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3851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arn(inVertic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arn(inVertical)">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arn(inVertical)">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2">
            <a:extLst>
              <a:ext uri="{FF2B5EF4-FFF2-40B4-BE49-F238E27FC236}">
                <a16:creationId xmlns:a16="http://schemas.microsoft.com/office/drawing/2014/main" id="{0B336908-920C-42C1-9492-CE682FB1A941}"/>
              </a:ext>
            </a:extLst>
          </p:cNvPr>
          <p:cNvGraphicFramePr>
            <a:graphicFrameLocks noGrp="1"/>
          </p:cNvGraphicFramePr>
          <p:nvPr>
            <p:ph idx="1"/>
          </p:nvPr>
        </p:nvGraphicFramePr>
        <p:xfrm>
          <a:off x="803238" y="403227"/>
          <a:ext cx="10972797" cy="6431560"/>
        </p:xfrm>
        <a:graphic>
          <a:graphicData uri="http://schemas.openxmlformats.org/drawingml/2006/table">
            <a:tbl>
              <a:tblPr firstRow="1" bandRow="1">
                <a:tableStyleId>{22838BEF-8BB2-4498-84A7-C5851F593DF1}</a:tableStyleId>
              </a:tblPr>
              <a:tblGrid>
                <a:gridCol w="6156960">
                  <a:extLst>
                    <a:ext uri="{9D8B030D-6E8A-4147-A177-3AD203B41FA5}">
                      <a16:colId xmlns:a16="http://schemas.microsoft.com/office/drawing/2014/main" val="3917534702"/>
                    </a:ext>
                  </a:extLst>
                </a:gridCol>
                <a:gridCol w="2571077">
                  <a:extLst>
                    <a:ext uri="{9D8B030D-6E8A-4147-A177-3AD203B41FA5}">
                      <a16:colId xmlns:a16="http://schemas.microsoft.com/office/drawing/2014/main" val="3313118848"/>
                    </a:ext>
                  </a:extLst>
                </a:gridCol>
                <a:gridCol w="2244760">
                  <a:extLst>
                    <a:ext uri="{9D8B030D-6E8A-4147-A177-3AD203B41FA5}">
                      <a16:colId xmlns:a16="http://schemas.microsoft.com/office/drawing/2014/main" val="537261940"/>
                    </a:ext>
                  </a:extLst>
                </a:gridCol>
              </a:tblGrid>
              <a:tr h="403597">
                <a:tc gridSpan="3">
                  <a:txBody>
                    <a:bodyPr/>
                    <a:lstStyle/>
                    <a:p>
                      <a:pPr algn="l"/>
                      <a:r>
                        <a:rPr lang="el-GR" sz="2000" dirty="0"/>
                        <a:t>Κατάσταση Αποτελεσμάτων Χρήσεως                                Χρήση 2020           Χρήση 2019</a:t>
                      </a:r>
                    </a:p>
                  </a:txBody>
                  <a:tcPr>
                    <a:lnB w="12700" cap="flat" cmpd="sng" algn="ctr">
                      <a:solidFill>
                        <a:srgbClr val="C00000"/>
                      </a:solidFill>
                      <a:prstDash val="solid"/>
                      <a:round/>
                      <a:headEnd type="none" w="med" len="med"/>
                      <a:tailEnd type="none" w="med" len="med"/>
                    </a:lnB>
                    <a:solidFill>
                      <a:srgbClr val="FFFF99"/>
                    </a:solidFill>
                  </a:tcPr>
                </a:tc>
                <a:tc hMerge="1">
                  <a:txBody>
                    <a:bodyPr/>
                    <a:lstStyle/>
                    <a:p>
                      <a:endParaRPr lang="el-GR" sz="2000" dirty="0"/>
                    </a:p>
                  </a:txBody>
                  <a:tcPr>
                    <a:lnB w="12700" cap="flat" cmpd="sng" algn="ctr">
                      <a:solidFill>
                        <a:srgbClr val="C00000"/>
                      </a:solidFill>
                      <a:prstDash val="solid"/>
                      <a:round/>
                      <a:headEnd type="none" w="med" len="med"/>
                      <a:tailEnd type="none" w="med" len="med"/>
                    </a:lnB>
                    <a:solidFill>
                      <a:srgbClr val="FFFF99"/>
                    </a:solidFill>
                  </a:tcPr>
                </a:tc>
                <a:tc hMerge="1">
                  <a:txBody>
                    <a:bodyPr/>
                    <a:lstStyle/>
                    <a:p>
                      <a:endParaRPr lang="el-GR" sz="2000" dirty="0"/>
                    </a:p>
                  </a:txBody>
                  <a:tcPr>
                    <a:lnB w="12700" cap="flat" cmpd="sng" algn="ctr">
                      <a:solidFill>
                        <a:srgbClr val="C00000"/>
                      </a:solidFill>
                      <a:prstDash val="solid"/>
                      <a:round/>
                      <a:headEnd type="none" w="med" len="med"/>
                      <a:tailEnd type="none" w="med" len="med"/>
                    </a:lnB>
                    <a:solidFill>
                      <a:srgbClr val="FFFF99"/>
                    </a:solidFill>
                  </a:tcPr>
                </a:tc>
                <a:extLst>
                  <a:ext uri="{0D108BD9-81ED-4DB2-BD59-A6C34878D82A}">
                    <a16:rowId xmlns:a16="http://schemas.microsoft.com/office/drawing/2014/main" val="2715255322"/>
                  </a:ext>
                </a:extLst>
              </a:tr>
              <a:tr h="733568">
                <a:tc>
                  <a:txBody>
                    <a:bodyPr/>
                    <a:lstStyle/>
                    <a:p>
                      <a:r>
                        <a:rPr lang="el-GR" sz="2000" dirty="0"/>
                        <a:t>Καθαρές Πωλήσεις</a:t>
                      </a:r>
                    </a:p>
                  </a:txBody>
                  <a:tcPr>
                    <a:lnR w="12700" cap="flat" cmpd="sng" algn="ctr">
                      <a:solidFill>
                        <a:schemeClr val="tx1"/>
                      </a:solidFill>
                      <a:prstDash val="solid"/>
                      <a:round/>
                      <a:headEnd type="none" w="med" len="med"/>
                      <a:tailEnd type="none" w="med" len="med"/>
                    </a:lnR>
                    <a:lnT w="12700" cap="flat" cmpd="sng" algn="ctr">
                      <a:solidFill>
                        <a:srgbClr val="C00000"/>
                      </a:solidFill>
                      <a:prstDash val="solid"/>
                      <a:round/>
                      <a:headEnd type="none" w="med" len="med"/>
                      <a:tailEnd type="none" w="med" len="med"/>
                    </a:lnT>
                    <a:solidFill>
                      <a:srgbClr val="FFFF99"/>
                    </a:solidFill>
                  </a:tcPr>
                </a:tc>
                <a:tc>
                  <a:txBody>
                    <a:bodyPr/>
                    <a:lstStyle/>
                    <a:p>
                      <a:pPr algn="r"/>
                      <a:r>
                        <a:rPr lang="el-GR" sz="2000" dirty="0"/>
                        <a:t>14.549.000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a:r>
                        <a:rPr lang="el-GR" sz="2000" dirty="0"/>
                        <a:t>14.664.000</a:t>
                      </a:r>
                    </a:p>
                  </a:txBody>
                  <a:tcPr>
                    <a:lnL w="12700" cap="flat" cmpd="sng" algn="ctr">
                      <a:solidFill>
                        <a:schemeClr val="tx1"/>
                      </a:solidFill>
                      <a:prstDash val="solid"/>
                      <a:round/>
                      <a:headEnd type="none" w="med" len="med"/>
                      <a:tailEnd type="none" w="med" len="med"/>
                    </a:lnL>
                    <a:lnT w="12700" cap="flat" cmpd="sng" algn="ctr">
                      <a:solidFill>
                        <a:srgbClr val="C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93823131"/>
                  </a:ext>
                </a:extLst>
              </a:tr>
              <a:tr h="738594">
                <a:tc>
                  <a:txBody>
                    <a:bodyPr/>
                    <a:lstStyle/>
                    <a:p>
                      <a:r>
                        <a:rPr lang="el-GR" sz="2000" dirty="0"/>
                        <a:t>Κόστος πωληθέντων</a:t>
                      </a:r>
                    </a:p>
                  </a:txBody>
                  <a:tcPr>
                    <a:lnR w="12700" cap="flat" cmpd="sng" algn="ctr">
                      <a:solidFill>
                        <a:schemeClr val="tx1"/>
                      </a:solidFill>
                      <a:prstDash val="solid"/>
                      <a:round/>
                      <a:headEnd type="none" w="med" len="med"/>
                      <a:tailEnd type="none" w="med" len="med"/>
                    </a:lnR>
                    <a:solidFill>
                      <a:srgbClr val="FFFF99"/>
                    </a:solidFill>
                  </a:tcPr>
                </a:tc>
                <a:tc>
                  <a:txBody>
                    <a:bodyPr/>
                    <a:lstStyle/>
                    <a:p>
                      <a:pPr algn="r"/>
                      <a:r>
                        <a:rPr lang="el-GR" sz="2000" dirty="0"/>
                        <a:t>9.275.000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99"/>
                    </a:solidFill>
                  </a:tcPr>
                </a:tc>
                <a:tc>
                  <a:txBody>
                    <a:bodyPr/>
                    <a:lstStyle/>
                    <a:p>
                      <a:pPr algn="r"/>
                      <a:r>
                        <a:rPr lang="el-GR" sz="2000" dirty="0"/>
                        <a:t>8.775.000</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FF99"/>
                    </a:solidFill>
                  </a:tcPr>
                </a:tc>
                <a:extLst>
                  <a:ext uri="{0D108BD9-81ED-4DB2-BD59-A6C34878D82A}">
                    <a16:rowId xmlns:a16="http://schemas.microsoft.com/office/drawing/2014/main" val="634028158"/>
                  </a:ext>
                </a:extLst>
              </a:tr>
              <a:tr h="847055">
                <a:tc>
                  <a:txBody>
                    <a:bodyPr/>
                    <a:lstStyle/>
                    <a:p>
                      <a:r>
                        <a:rPr lang="el-GR" sz="2000" dirty="0"/>
                        <a:t>Λειτουργικά έξοδα</a:t>
                      </a:r>
                    </a:p>
                  </a:txBody>
                  <a:tcPr>
                    <a:lnR w="12700" cap="flat" cmpd="sng" algn="ctr">
                      <a:solidFill>
                        <a:schemeClr val="tx1"/>
                      </a:solidFill>
                      <a:prstDash val="solid"/>
                      <a:round/>
                      <a:headEnd type="none" w="med" len="med"/>
                      <a:tailEnd type="none" w="med" len="med"/>
                    </a:lnR>
                    <a:solidFill>
                      <a:srgbClr val="FFFF99"/>
                    </a:solidFill>
                  </a:tcPr>
                </a:tc>
                <a:tc>
                  <a:txBody>
                    <a:bodyPr/>
                    <a:lstStyle/>
                    <a:p>
                      <a:pPr algn="r"/>
                      <a:r>
                        <a:rPr lang="el-GR" sz="2000" dirty="0"/>
                        <a:t>3.836.000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99"/>
                    </a:solidFill>
                  </a:tcPr>
                </a:tc>
                <a:tc>
                  <a:txBody>
                    <a:bodyPr/>
                    <a:lstStyle/>
                    <a:p>
                      <a:pPr algn="r"/>
                      <a:r>
                        <a:rPr lang="el-GR" sz="2000" dirty="0"/>
                        <a:t>3.921.000</a:t>
                      </a:r>
                    </a:p>
                  </a:txBody>
                  <a:tcPr>
                    <a:lnL w="12700" cap="flat" cmpd="sng" algn="ctr">
                      <a:solidFill>
                        <a:schemeClr val="tx1"/>
                      </a:solidFill>
                      <a:prstDash val="solid"/>
                      <a:round/>
                      <a:headEnd type="none" w="med" len="med"/>
                      <a:tailEnd type="none" w="med" len="med"/>
                    </a:lnL>
                    <a:solidFill>
                      <a:srgbClr val="FFFF99"/>
                    </a:solidFill>
                  </a:tcPr>
                </a:tc>
                <a:extLst>
                  <a:ext uri="{0D108BD9-81ED-4DB2-BD59-A6C34878D82A}">
                    <a16:rowId xmlns:a16="http://schemas.microsoft.com/office/drawing/2014/main" val="3375192299"/>
                  </a:ext>
                </a:extLst>
              </a:tr>
              <a:tr h="789392">
                <a:tc>
                  <a:txBody>
                    <a:bodyPr/>
                    <a:lstStyle/>
                    <a:p>
                      <a:r>
                        <a:rPr lang="el-GR" sz="2000" dirty="0"/>
                        <a:t>Καθαροί τόκοι (αυτή τη χρήση ήταν έσοδα)</a:t>
                      </a:r>
                    </a:p>
                  </a:txBody>
                  <a:tcPr>
                    <a:lnR w="12700" cap="flat" cmpd="sng" algn="ctr">
                      <a:solidFill>
                        <a:schemeClr val="tx1"/>
                      </a:solidFill>
                      <a:prstDash val="solid"/>
                      <a:round/>
                      <a:headEnd type="none" w="med" len="med"/>
                      <a:tailEnd type="none" w="med" len="med"/>
                    </a:lnR>
                    <a:solidFill>
                      <a:srgbClr val="FFFF99"/>
                    </a:solidFill>
                  </a:tcPr>
                </a:tc>
                <a:tc>
                  <a:txBody>
                    <a:bodyPr/>
                    <a:lstStyle/>
                    <a:p>
                      <a:pPr algn="r"/>
                      <a:r>
                        <a:rPr lang="el-GR" sz="2000" dirty="0"/>
                        <a:t>69.000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99"/>
                    </a:solidFill>
                  </a:tcPr>
                </a:tc>
                <a:tc>
                  <a:txBody>
                    <a:bodyPr/>
                    <a:lstStyle/>
                    <a:p>
                      <a:pPr algn="r"/>
                      <a:r>
                        <a:rPr lang="el-GR" sz="2000" dirty="0"/>
                        <a:t>(14.000)</a:t>
                      </a:r>
                    </a:p>
                  </a:txBody>
                  <a:tcPr>
                    <a:lnL w="12700" cap="flat" cmpd="sng" algn="ctr">
                      <a:solidFill>
                        <a:schemeClr val="tx1"/>
                      </a:solidFill>
                      <a:prstDash val="solid"/>
                      <a:round/>
                      <a:headEnd type="none" w="med" len="med"/>
                      <a:tailEnd type="none" w="med" len="med"/>
                    </a:lnL>
                    <a:solidFill>
                      <a:srgbClr val="FFFF99"/>
                    </a:solidFill>
                  </a:tcPr>
                </a:tc>
                <a:extLst>
                  <a:ext uri="{0D108BD9-81ED-4DB2-BD59-A6C34878D82A}">
                    <a16:rowId xmlns:a16="http://schemas.microsoft.com/office/drawing/2014/main" val="3883457358"/>
                  </a:ext>
                </a:extLst>
              </a:tr>
              <a:tr h="973118">
                <a:tc>
                  <a:txBody>
                    <a:bodyPr/>
                    <a:lstStyle/>
                    <a:p>
                      <a:r>
                        <a:rPr lang="el-GR" sz="2000" dirty="0"/>
                        <a:t>Φόρος εισοδήματος</a:t>
                      </a:r>
                    </a:p>
                  </a:txBody>
                  <a:tcPr>
                    <a:lnR w="12700" cap="flat" cmpd="sng" algn="ctr">
                      <a:solidFill>
                        <a:schemeClr val="tx1"/>
                      </a:solidFill>
                      <a:prstDash val="solid"/>
                      <a:round/>
                      <a:headEnd type="none" w="med" len="med"/>
                      <a:tailEnd type="none" w="med" len="med"/>
                    </a:lnR>
                    <a:solidFill>
                      <a:srgbClr val="FFFF99"/>
                    </a:solidFill>
                  </a:tcPr>
                </a:tc>
                <a:tc>
                  <a:txBody>
                    <a:bodyPr/>
                    <a:lstStyle/>
                    <a:p>
                      <a:pPr algn="r"/>
                      <a:r>
                        <a:rPr lang="el-GR" sz="2000" dirty="0"/>
                        <a:t>536.000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99"/>
                    </a:solidFill>
                  </a:tcPr>
                </a:tc>
                <a:tc>
                  <a:txBody>
                    <a:bodyPr/>
                    <a:lstStyle/>
                    <a:p>
                      <a:pPr algn="r"/>
                      <a:r>
                        <a:rPr lang="el-GR" sz="2000" dirty="0"/>
                        <a:t>773.000</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3401373075"/>
                  </a:ext>
                </a:extLst>
              </a:tr>
              <a:tr h="973118">
                <a:tc>
                  <a:txBody>
                    <a:bodyPr/>
                    <a:lstStyle/>
                    <a:p>
                      <a:r>
                        <a:rPr lang="el-GR" sz="2000" dirty="0"/>
                        <a:t>Σύνολο εξόδων</a:t>
                      </a:r>
                    </a:p>
                  </a:txBody>
                  <a:tcPr>
                    <a:lnR w="12700" cap="flat" cmpd="sng" algn="ctr">
                      <a:solidFill>
                        <a:schemeClr val="tx1"/>
                      </a:solidFill>
                      <a:prstDash val="solid"/>
                      <a:round/>
                      <a:headEnd type="none" w="med" len="med"/>
                      <a:tailEnd type="none" w="med" len="med"/>
                    </a:lnR>
                    <a:solidFill>
                      <a:srgbClr val="FFFF99"/>
                    </a:solidFill>
                  </a:tcPr>
                </a:tc>
                <a:tc>
                  <a:txBody>
                    <a:bodyPr/>
                    <a:lstStyle/>
                    <a:p>
                      <a:pPr algn="r"/>
                      <a:r>
                        <a:rPr lang="el-GR" sz="2000" dirty="0"/>
                        <a:t>13.716.000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r"/>
                      <a:r>
                        <a:rPr lang="el-GR" sz="2000" dirty="0"/>
                        <a:t>13.460.000</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2257310573"/>
                  </a:ext>
                </a:extLst>
              </a:tr>
              <a:tr h="973118">
                <a:tc>
                  <a:txBody>
                    <a:bodyPr/>
                    <a:lstStyle/>
                    <a:p>
                      <a:r>
                        <a:rPr lang="el-GR" sz="2000" dirty="0"/>
                        <a:t>Καθαρά κέρδη</a:t>
                      </a:r>
                    </a:p>
                  </a:txBody>
                  <a:tcPr>
                    <a:lnR w="12700" cap="flat" cmpd="sng" algn="ctr">
                      <a:solidFill>
                        <a:schemeClr val="tx1"/>
                      </a:solidFill>
                      <a:prstDash val="solid"/>
                      <a:round/>
                      <a:headEnd type="none" w="med" len="med"/>
                      <a:tailEnd type="none" w="med" len="med"/>
                    </a:lnR>
                    <a:solidFill>
                      <a:srgbClr val="FFFF99"/>
                    </a:solidFill>
                  </a:tcPr>
                </a:tc>
                <a:tc>
                  <a:txBody>
                    <a:bodyPr/>
                    <a:lstStyle/>
                    <a:p>
                      <a:pPr algn="r"/>
                      <a:r>
                        <a:rPr lang="el-GR" sz="2000" dirty="0"/>
                        <a:t>833.000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99"/>
                    </a:solidFill>
                  </a:tcPr>
                </a:tc>
                <a:tc>
                  <a:txBody>
                    <a:bodyPr/>
                    <a:lstStyle/>
                    <a:p>
                      <a:pPr algn="r"/>
                      <a:r>
                        <a:rPr lang="el-GR" sz="2000" dirty="0"/>
                        <a:t>1.204.000</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FF99"/>
                    </a:solidFill>
                  </a:tcPr>
                </a:tc>
                <a:extLst>
                  <a:ext uri="{0D108BD9-81ED-4DB2-BD59-A6C34878D82A}">
                    <a16:rowId xmlns:a16="http://schemas.microsoft.com/office/drawing/2014/main" val="3050697135"/>
                  </a:ext>
                </a:extLst>
              </a:tr>
            </a:tbl>
          </a:graphicData>
        </a:graphic>
      </p:graphicFrame>
      <p:sp>
        <p:nvSpPr>
          <p:cNvPr id="2051" name="Τίτλος 1"/>
          <p:cNvSpPr txBox="1">
            <a:spLocks/>
          </p:cNvSpPr>
          <p:nvPr/>
        </p:nvSpPr>
        <p:spPr bwMode="auto">
          <a:xfrm>
            <a:off x="0" y="1"/>
            <a:ext cx="8885816" cy="403225"/>
          </a:xfrm>
          <a:prstGeom prst="rect">
            <a:avLst/>
          </a:prstGeom>
          <a:solidFill>
            <a:srgbClr val="C00000"/>
          </a:solidFill>
          <a:ln w="9525">
            <a:solidFill>
              <a:srgbClr val="C00000"/>
            </a:solidFill>
            <a:miter lim="800000"/>
            <a:headEnd/>
            <a:tailEnd/>
          </a:ln>
        </p:spPr>
        <p:txBody>
          <a:bodyPr lIns="68580" tIns="34290" rIns="68580" bIns="34290"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90000"/>
              </a:lnSpc>
              <a:spcBef>
                <a:spcPct val="0"/>
              </a:spcBef>
              <a:spcAft>
                <a:spcPct val="0"/>
              </a:spcAft>
              <a:buClrTx/>
              <a:buSzTx/>
              <a:buFontTx/>
              <a:buNone/>
              <a:tabLst/>
              <a:defRPr/>
            </a:pPr>
            <a:r>
              <a:rPr kumimoji="0" lang="el-GR" altLang="el-GR" sz="2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Χρηματοοικονομικές καταστάσεις</a:t>
            </a:r>
            <a:endParaRPr kumimoji="0" lang="el-GR" altLang="el-GR" sz="21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7" name="Ορθογώνιο 6"/>
          <p:cNvSpPr/>
          <p:nvPr/>
        </p:nvSpPr>
        <p:spPr>
          <a:xfrm>
            <a:off x="8885816" y="1"/>
            <a:ext cx="3306184" cy="403225"/>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l-GR" sz="1800" b="0" i="0" u="none" strike="noStrike" kern="1200" cap="none" spc="0" normalizeH="0" baseline="0" noProof="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58641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r>
              <a:rPr lang="el-GR" dirty="0"/>
              <a:t>Το πρώτο συστατικό της ποιότητας των κερδών είναι η σωστή αναγνώριση των καθαρών εσόδων ή των καθαρών πωλήσεων.</a:t>
            </a:r>
          </a:p>
          <a:p>
            <a:pPr algn="just"/>
            <a:r>
              <a:rPr lang="el-GR" dirty="0"/>
              <a:t>Η αρχή της αναγνώρισης των εσόδων αναφέρει ότι σύμφωνα με την αρχή των δεδουλευμένων, </a:t>
            </a:r>
            <a:r>
              <a:rPr lang="el-GR" i="1" dirty="0"/>
              <a:t>το έσοδο πρέπει να αναγνωρίζεται όταν πραγματοποιηθεί</a:t>
            </a:r>
            <a:r>
              <a:rPr lang="el-GR" dirty="0"/>
              <a:t>.</a:t>
            </a:r>
          </a:p>
          <a:p>
            <a:pPr algn="just"/>
            <a:r>
              <a:rPr lang="el-GR" dirty="0"/>
              <a:t>Για να αναγνωριστεί ένα έσοδο πρέπει να έχουν συμβεί ορισμένα σημαντικά γεγονότα:</a:t>
            </a:r>
          </a:p>
          <a:p>
            <a:pPr marL="514350" indent="-514350" algn="just">
              <a:buFont typeface="+mj-lt"/>
              <a:buAutoNum type="arabicPeriod"/>
            </a:pPr>
            <a:r>
              <a:rPr lang="el-GR" dirty="0"/>
              <a:t>Να έχει γίνει παράδοση του προϊόντος ή της υπηρεσίας στον πελάτη.</a:t>
            </a:r>
          </a:p>
          <a:p>
            <a:pPr marL="514350" indent="-514350" algn="just">
              <a:buFont typeface="+mj-lt"/>
              <a:buAutoNum type="arabicPeriod"/>
            </a:pPr>
            <a:r>
              <a:rPr lang="el-GR" dirty="0"/>
              <a:t>Ο πελάτης να έχει αποκτήσει την ιδιοκτησία του προϊόντος ή της υπηρεσίας.</a:t>
            </a:r>
          </a:p>
          <a:p>
            <a:pPr marL="514350" indent="-514350" algn="just">
              <a:buFont typeface="+mj-lt"/>
              <a:buAutoNum type="arabicPeriod"/>
            </a:pPr>
            <a:r>
              <a:rPr lang="el-GR" dirty="0"/>
              <a:t>Ο πωλητής να έχει εισπράξει μετρητοίς τα χρήματα ή να έχει λάβει διαβεβαιώσεις ότι τα χρήματα θα εισπραχθούν στο άμεσο μέλλον.</a:t>
            </a:r>
          </a:p>
          <a:p>
            <a:pPr algn="just"/>
            <a:endParaRPr lang="el-GR" dirty="0"/>
          </a:p>
        </p:txBody>
      </p:sp>
      <p:sp>
        <p:nvSpPr>
          <p:cNvPr id="6" name="Ορθογώνιο 5"/>
          <p:cNvSpPr/>
          <p:nvPr/>
        </p:nvSpPr>
        <p:spPr>
          <a:xfrm>
            <a:off x="0" y="0"/>
            <a:ext cx="7889631"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Αναγνώριση εσόδων</a:t>
            </a:r>
          </a:p>
        </p:txBody>
      </p:sp>
      <p:sp>
        <p:nvSpPr>
          <p:cNvPr id="7" name="Ορθογώνιο 6"/>
          <p:cNvSpPr/>
          <p:nvPr/>
        </p:nvSpPr>
        <p:spPr>
          <a:xfrm>
            <a:off x="7889631" y="0"/>
            <a:ext cx="430236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2354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4"/>
          <p:cNvSpPr>
            <a:spLocks noGrp="1"/>
          </p:cNvSpPr>
          <p:nvPr>
            <p:ph idx="1"/>
          </p:nvPr>
        </p:nvSpPr>
        <p:spPr>
          <a:xfrm>
            <a:off x="502920" y="489526"/>
            <a:ext cx="11132820" cy="6368473"/>
          </a:xfrm>
        </p:spPr>
        <p:txBody>
          <a:bodyPr>
            <a:normAutofit/>
          </a:bodyPr>
          <a:lstStyle/>
          <a:p>
            <a:pPr algn="just"/>
            <a:r>
              <a:rPr lang="el-GR" dirty="0"/>
              <a:t>Οι πωλήσεις με πίστωση πρέπει να περάσουν μέσα από την διαδικασία της είσπραξης.</a:t>
            </a:r>
          </a:p>
          <a:p>
            <a:pPr algn="just"/>
            <a:r>
              <a:rPr lang="el-GR" dirty="0"/>
              <a:t>Ορισμένες δεν θα εισπραχθούν τελικά καθόλου και η εταιρεία πρέπει να δημιουργήσει προβλέψεις για επισφαλείς απαιτήσεις.</a:t>
            </a:r>
          </a:p>
          <a:p>
            <a:pPr algn="just"/>
            <a:r>
              <a:rPr lang="el-GR" dirty="0"/>
              <a:t>Η αναγνώριση των εσόδων σε μια εταιρεία λιανικής πώλησης είναι σχετικά απλή.</a:t>
            </a:r>
          </a:p>
          <a:p>
            <a:pPr algn="just"/>
            <a:r>
              <a:rPr lang="el-GR" dirty="0"/>
              <a:t>Σε αυτές τις εταιρείες το έσοδο αναγνωρίζεται όταν οι πελάτες πληρώνουν και παραλαμβάνουν τα αγαθά.</a:t>
            </a:r>
          </a:p>
          <a:p>
            <a:pPr algn="just"/>
            <a:r>
              <a:rPr lang="el-GR" dirty="0"/>
              <a:t>Οι εταιρείες αυτές κάνουν προβλέψεις για επιστροφή εμπορευμάτων τις οποίες αφαιρούν από τις ακαθάριστες πωλήσεις για να προσδιορίσουν το ύψος των καθαρών πωλήσεων.</a:t>
            </a:r>
          </a:p>
        </p:txBody>
      </p:sp>
      <p:sp>
        <p:nvSpPr>
          <p:cNvPr id="6" name="Ορθογώνιο 5"/>
          <p:cNvSpPr/>
          <p:nvPr/>
        </p:nvSpPr>
        <p:spPr>
          <a:xfrm>
            <a:off x="0" y="0"/>
            <a:ext cx="7889631"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Αναγνώριση εσόδων</a:t>
            </a:r>
          </a:p>
        </p:txBody>
      </p:sp>
      <p:sp>
        <p:nvSpPr>
          <p:cNvPr id="7" name="Ορθογώνιο 6"/>
          <p:cNvSpPr/>
          <p:nvPr/>
        </p:nvSpPr>
        <p:spPr>
          <a:xfrm>
            <a:off x="7889631" y="0"/>
            <a:ext cx="4302369"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966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2"/>
          <p:cNvGraphicFramePr>
            <a:graphicFrameLocks noGrp="1"/>
          </p:cNvGraphicFramePr>
          <p:nvPr>
            <p:ph sz="half" idx="1"/>
            <p:extLst>
              <p:ext uri="{D42A27DB-BD31-4B8C-83A1-F6EECF244321}">
                <p14:modId xmlns:p14="http://schemas.microsoft.com/office/powerpoint/2010/main" val="3170601913"/>
              </p:ext>
            </p:extLst>
          </p:nvPr>
        </p:nvGraphicFramePr>
        <p:xfrm>
          <a:off x="541749" y="489527"/>
          <a:ext cx="10857188" cy="5101986"/>
        </p:xfrm>
        <a:graphic>
          <a:graphicData uri="http://schemas.openxmlformats.org/drawingml/2006/table">
            <a:tbl>
              <a:tblPr firstRow="1" bandRow="1">
                <a:tableStyleId>{D7AC3CCA-C797-4891-BE02-D94E43425B78}</a:tableStyleId>
              </a:tblPr>
              <a:tblGrid>
                <a:gridCol w="5507359">
                  <a:extLst>
                    <a:ext uri="{9D8B030D-6E8A-4147-A177-3AD203B41FA5}">
                      <a16:colId xmlns:a16="http://schemas.microsoft.com/office/drawing/2014/main" val="2453963297"/>
                    </a:ext>
                  </a:extLst>
                </a:gridCol>
                <a:gridCol w="1910861">
                  <a:extLst>
                    <a:ext uri="{9D8B030D-6E8A-4147-A177-3AD203B41FA5}">
                      <a16:colId xmlns:a16="http://schemas.microsoft.com/office/drawing/2014/main" val="1910919357"/>
                    </a:ext>
                  </a:extLst>
                </a:gridCol>
                <a:gridCol w="1840523">
                  <a:extLst>
                    <a:ext uri="{9D8B030D-6E8A-4147-A177-3AD203B41FA5}">
                      <a16:colId xmlns:a16="http://schemas.microsoft.com/office/drawing/2014/main" val="3219768596"/>
                    </a:ext>
                  </a:extLst>
                </a:gridCol>
                <a:gridCol w="1598445">
                  <a:extLst>
                    <a:ext uri="{9D8B030D-6E8A-4147-A177-3AD203B41FA5}">
                      <a16:colId xmlns:a16="http://schemas.microsoft.com/office/drawing/2014/main" val="1670653415"/>
                    </a:ext>
                  </a:extLst>
                </a:gridCol>
              </a:tblGrid>
              <a:tr h="307083">
                <a:tc gridSpan="4">
                  <a:txBody>
                    <a:bodyPr/>
                    <a:lstStyle/>
                    <a:p>
                      <a:pPr algn="ctr"/>
                      <a:r>
                        <a:rPr lang="el-GR" sz="1800" dirty="0"/>
                        <a:t>Κατάσταση Αποτελεσμάτων</a:t>
                      </a:r>
                    </a:p>
                  </a:txBody>
                  <a:tcPr/>
                </a:tc>
                <a:tc hMerge="1">
                  <a:txBody>
                    <a:bodyPr/>
                    <a:lstStyle/>
                    <a:p>
                      <a:pPr algn="ctr"/>
                      <a:endParaRPr lang="el-GR" sz="2400" dirty="0"/>
                    </a:p>
                  </a:txBody>
                  <a:tcPr/>
                </a:tc>
                <a:tc hMerge="1">
                  <a:txBody>
                    <a:bodyPr/>
                    <a:lstStyle/>
                    <a:p>
                      <a:endParaRPr lang="el-GR"/>
                    </a:p>
                  </a:txBody>
                  <a:tcPr/>
                </a:tc>
                <a:tc hMerge="1">
                  <a:txBody>
                    <a:bodyPr/>
                    <a:lstStyle/>
                    <a:p>
                      <a:pPr algn="ctr"/>
                      <a:endParaRPr lang="el-GR" sz="2400" dirty="0"/>
                    </a:p>
                  </a:txBody>
                  <a:tcPr/>
                </a:tc>
                <a:extLst>
                  <a:ext uri="{0D108BD9-81ED-4DB2-BD59-A6C34878D82A}">
                    <a16:rowId xmlns:a16="http://schemas.microsoft.com/office/drawing/2014/main" val="3380851613"/>
                  </a:ext>
                </a:extLst>
              </a:tr>
              <a:tr h="317150">
                <a:tc>
                  <a:txBody>
                    <a:bodyPr/>
                    <a:lstStyle/>
                    <a:p>
                      <a:endParaRPr lang="el-GR" sz="1800" b="1" dirty="0"/>
                    </a:p>
                  </a:txBody>
                  <a:tcPr/>
                </a:tc>
                <a:tc>
                  <a:txBody>
                    <a:bodyPr/>
                    <a:lstStyle/>
                    <a:p>
                      <a:pPr algn="r"/>
                      <a:r>
                        <a:rPr lang="el-GR" sz="1800" dirty="0"/>
                        <a:t>31/1/20Χ3</a:t>
                      </a:r>
                    </a:p>
                  </a:txBody>
                  <a:tcPr/>
                </a:tc>
                <a:tc>
                  <a:txBody>
                    <a:bodyPr/>
                    <a:lstStyle/>
                    <a:p>
                      <a:pPr algn="r"/>
                      <a:r>
                        <a:rPr lang="el-GR" sz="1800" dirty="0"/>
                        <a:t>31/1/20Χ2</a:t>
                      </a:r>
                    </a:p>
                  </a:txBody>
                  <a:tcPr/>
                </a:tc>
                <a:tc>
                  <a:txBody>
                    <a:bodyPr/>
                    <a:lstStyle/>
                    <a:p>
                      <a:pPr algn="r"/>
                      <a:r>
                        <a:rPr lang="el-GR" sz="1800" dirty="0"/>
                        <a:t>31/1/20Χ1</a:t>
                      </a:r>
                    </a:p>
                  </a:txBody>
                  <a:tcPr/>
                </a:tc>
                <a:extLst>
                  <a:ext uri="{0D108BD9-81ED-4DB2-BD59-A6C34878D82A}">
                    <a16:rowId xmlns:a16="http://schemas.microsoft.com/office/drawing/2014/main" val="1316855114"/>
                  </a:ext>
                </a:extLst>
              </a:tr>
              <a:tr h="317150">
                <a:tc>
                  <a:txBody>
                    <a:bodyPr/>
                    <a:lstStyle/>
                    <a:p>
                      <a:r>
                        <a:rPr lang="el-GR" sz="1800" b="1" dirty="0">
                          <a:solidFill>
                            <a:schemeClr val="tx1"/>
                          </a:solidFill>
                        </a:rPr>
                        <a:t>Καθαρές πωλήσεις</a:t>
                      </a:r>
                    </a:p>
                  </a:txBody>
                  <a:tcPr/>
                </a:tc>
                <a:tc>
                  <a:txBody>
                    <a:bodyPr/>
                    <a:lstStyle/>
                    <a:p>
                      <a:pPr algn="r"/>
                      <a:r>
                        <a:rPr lang="el-GR" sz="1800" dirty="0"/>
                        <a:t>15.651</a:t>
                      </a:r>
                    </a:p>
                  </a:txBody>
                  <a:tcPr/>
                </a:tc>
                <a:tc>
                  <a:txBody>
                    <a:bodyPr/>
                    <a:lstStyle/>
                    <a:p>
                      <a:pPr algn="r"/>
                      <a:r>
                        <a:rPr lang="el-GR" sz="1800" dirty="0"/>
                        <a:t>14.549</a:t>
                      </a:r>
                    </a:p>
                  </a:txBody>
                  <a:tcPr/>
                </a:tc>
                <a:tc>
                  <a:txBody>
                    <a:bodyPr/>
                    <a:lstStyle/>
                    <a:p>
                      <a:pPr algn="r"/>
                      <a:r>
                        <a:rPr lang="el-GR" sz="1800" dirty="0"/>
                        <a:t>14.664</a:t>
                      </a:r>
                    </a:p>
                  </a:txBody>
                  <a:tcPr/>
                </a:tc>
                <a:extLst>
                  <a:ext uri="{0D108BD9-81ED-4DB2-BD59-A6C34878D82A}">
                    <a16:rowId xmlns:a16="http://schemas.microsoft.com/office/drawing/2014/main" val="4189378706"/>
                  </a:ext>
                </a:extLst>
              </a:tr>
              <a:tr h="317150">
                <a:tc>
                  <a:txBody>
                    <a:bodyPr/>
                    <a:lstStyle/>
                    <a:p>
                      <a:r>
                        <a:rPr lang="el-GR" sz="1800" dirty="0"/>
                        <a:t>Κόστος πωληθέντων</a:t>
                      </a:r>
                      <a:endParaRPr lang="el-GR" sz="1800" baseline="0" dirty="0">
                        <a:solidFill>
                          <a:srgbClr val="C00000"/>
                        </a:solidFill>
                      </a:endParaRPr>
                    </a:p>
                  </a:txBody>
                  <a:tcPr/>
                </a:tc>
                <a:tc>
                  <a:txBody>
                    <a:bodyPr/>
                    <a:lstStyle/>
                    <a:p>
                      <a:pPr algn="r"/>
                      <a:r>
                        <a:rPr lang="el-GR" sz="1800" dirty="0"/>
                        <a:t>9.480</a:t>
                      </a:r>
                    </a:p>
                  </a:txBody>
                  <a:tcPr>
                    <a:lnB w="38100" cap="flat" cmpd="sng" algn="ctr">
                      <a:solidFill>
                        <a:schemeClr val="tx1"/>
                      </a:solidFill>
                      <a:prstDash val="solid"/>
                      <a:round/>
                      <a:headEnd type="none" w="med" len="med"/>
                      <a:tailEnd type="none" w="med" len="med"/>
                    </a:lnB>
                  </a:tcPr>
                </a:tc>
                <a:tc>
                  <a:txBody>
                    <a:bodyPr/>
                    <a:lstStyle/>
                    <a:p>
                      <a:pPr algn="r"/>
                      <a:r>
                        <a:rPr lang="el-GR" sz="1800" dirty="0"/>
                        <a:t>9.725</a:t>
                      </a:r>
                    </a:p>
                  </a:txBody>
                  <a:tcPr>
                    <a:lnB w="38100" cap="flat" cmpd="sng" algn="ctr">
                      <a:solidFill>
                        <a:schemeClr val="tx1"/>
                      </a:solidFill>
                      <a:prstDash val="solid"/>
                      <a:round/>
                      <a:headEnd type="none" w="med" len="med"/>
                      <a:tailEnd type="none" w="med" len="med"/>
                    </a:lnB>
                  </a:tcPr>
                </a:tc>
                <a:tc>
                  <a:txBody>
                    <a:bodyPr/>
                    <a:lstStyle/>
                    <a:p>
                      <a:pPr algn="r"/>
                      <a:r>
                        <a:rPr lang="el-GR" sz="1800" dirty="0"/>
                        <a:t>8.775</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9432254"/>
                  </a:ext>
                </a:extLst>
              </a:tr>
              <a:tr h="307083">
                <a:tc>
                  <a:txBody>
                    <a:bodyPr/>
                    <a:lstStyle/>
                    <a:p>
                      <a:r>
                        <a:rPr lang="el-GR" sz="1800" baseline="0" dirty="0">
                          <a:solidFill>
                            <a:schemeClr val="tx1"/>
                          </a:solidFill>
                        </a:rPr>
                        <a:t>Μικτά κέρδη</a:t>
                      </a:r>
                    </a:p>
                  </a:txBody>
                  <a:tcPr/>
                </a:tc>
                <a:tc>
                  <a:txBody>
                    <a:bodyPr/>
                    <a:lstStyle/>
                    <a:p>
                      <a:pPr algn="r"/>
                      <a:r>
                        <a:rPr lang="el-GR" sz="1800" dirty="0"/>
                        <a:t>6.171</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a:r>
                        <a:rPr lang="el-GR" sz="1800" dirty="0"/>
                        <a:t>5.274</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r"/>
                      <a:r>
                        <a:rPr lang="el-GR" sz="1800" dirty="0"/>
                        <a:t>5.889</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5409145"/>
                  </a:ext>
                </a:extLst>
              </a:tr>
              <a:tr h="311939">
                <a:tc>
                  <a:txBody>
                    <a:bodyPr/>
                    <a:lstStyle/>
                    <a:p>
                      <a:r>
                        <a:rPr lang="el-GR" sz="1800" baseline="0" dirty="0">
                          <a:solidFill>
                            <a:schemeClr val="tx1"/>
                          </a:solidFill>
                        </a:rPr>
                        <a:t>(% επί των καθαρών πωλήσεων)</a:t>
                      </a:r>
                    </a:p>
                  </a:txBody>
                  <a:tcPr/>
                </a:tc>
                <a:tc>
                  <a:txBody>
                    <a:bodyPr/>
                    <a:lstStyle/>
                    <a:p>
                      <a:pPr algn="r"/>
                      <a:r>
                        <a:rPr lang="el-GR" sz="1800" dirty="0"/>
                        <a:t>(39,4%)</a:t>
                      </a:r>
                    </a:p>
                  </a:txBody>
                  <a:tcPr>
                    <a:lnT w="38100" cap="flat" cmpd="sng" algn="ctr">
                      <a:solidFill>
                        <a:schemeClr val="tx1"/>
                      </a:solidFill>
                      <a:prstDash val="solid"/>
                      <a:round/>
                      <a:headEnd type="none" w="med" len="med"/>
                      <a:tailEnd type="none" w="med" len="med"/>
                    </a:lnT>
                  </a:tcPr>
                </a:tc>
                <a:tc>
                  <a:txBody>
                    <a:bodyPr/>
                    <a:lstStyle/>
                    <a:p>
                      <a:pPr algn="r"/>
                      <a:r>
                        <a:rPr lang="el-GR" sz="1800" dirty="0"/>
                        <a:t>(36,2%)</a:t>
                      </a:r>
                    </a:p>
                  </a:txBody>
                  <a:tcPr>
                    <a:lnT w="38100" cap="flat" cmpd="sng" algn="ctr">
                      <a:solidFill>
                        <a:schemeClr val="tx1"/>
                      </a:solidFill>
                      <a:prstDash val="solid"/>
                      <a:round/>
                      <a:headEnd type="none" w="med" len="med"/>
                      <a:tailEnd type="none" w="med" len="med"/>
                    </a:lnT>
                  </a:tcPr>
                </a:tc>
                <a:tc>
                  <a:txBody>
                    <a:bodyPr/>
                    <a:lstStyle/>
                    <a:p>
                      <a:pPr algn="r"/>
                      <a:r>
                        <a:rPr lang="el-GR" sz="1800" dirty="0"/>
                        <a:t>(40,2%)</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22231302"/>
                  </a:ext>
                </a:extLst>
              </a:tr>
              <a:tr h="307083">
                <a:tc>
                  <a:txBody>
                    <a:bodyPr/>
                    <a:lstStyle/>
                    <a:p>
                      <a:r>
                        <a:rPr lang="el-GR" sz="1800" baseline="0" dirty="0">
                          <a:solidFill>
                            <a:schemeClr val="tx1"/>
                          </a:solidFill>
                        </a:rPr>
                        <a:t>Λειτουργικά έξοδα</a:t>
                      </a:r>
                    </a:p>
                  </a:txBody>
                  <a:tcPr/>
                </a:tc>
                <a:tc>
                  <a:txBody>
                    <a:bodyPr/>
                    <a:lstStyle/>
                    <a:p>
                      <a:pPr algn="r"/>
                      <a:r>
                        <a:rPr lang="el-GR" sz="1800" dirty="0"/>
                        <a:t>4.229</a:t>
                      </a:r>
                    </a:p>
                  </a:txBody>
                  <a:tcPr>
                    <a:lnB w="38100" cap="flat" cmpd="sng" algn="ctr">
                      <a:solidFill>
                        <a:schemeClr val="tx1"/>
                      </a:solidFill>
                      <a:prstDash val="solid"/>
                      <a:round/>
                      <a:headEnd type="none" w="med" len="med"/>
                      <a:tailEnd type="none" w="med" len="med"/>
                    </a:lnB>
                  </a:tcPr>
                </a:tc>
                <a:tc>
                  <a:txBody>
                    <a:bodyPr/>
                    <a:lstStyle/>
                    <a:p>
                      <a:pPr algn="r"/>
                      <a:r>
                        <a:rPr lang="el-GR" sz="1800" dirty="0"/>
                        <a:t>3.836</a:t>
                      </a:r>
                    </a:p>
                  </a:txBody>
                  <a:tcPr>
                    <a:lnB w="38100" cap="flat" cmpd="sng" algn="ctr">
                      <a:solidFill>
                        <a:schemeClr val="tx1"/>
                      </a:solidFill>
                      <a:prstDash val="solid"/>
                      <a:round/>
                      <a:headEnd type="none" w="med" len="med"/>
                      <a:tailEnd type="none" w="med" len="med"/>
                    </a:lnB>
                  </a:tcPr>
                </a:tc>
                <a:tc>
                  <a:txBody>
                    <a:bodyPr/>
                    <a:lstStyle/>
                    <a:p>
                      <a:pPr algn="r"/>
                      <a:r>
                        <a:rPr lang="el-GR" sz="1800" u="none" dirty="0"/>
                        <a:t>3.921</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7387542"/>
                  </a:ext>
                </a:extLst>
              </a:tr>
              <a:tr h="423611">
                <a:tc>
                  <a:txBody>
                    <a:bodyPr/>
                    <a:lstStyle/>
                    <a:p>
                      <a:r>
                        <a:rPr lang="el-GR" sz="1800" baseline="0" dirty="0">
                          <a:solidFill>
                            <a:schemeClr val="tx1"/>
                          </a:solidFill>
                        </a:rPr>
                        <a:t>Λειτουργικά κέρδη</a:t>
                      </a:r>
                    </a:p>
                  </a:txBody>
                  <a:tcPr/>
                </a:tc>
                <a:tc>
                  <a:txBody>
                    <a:bodyPr/>
                    <a:lstStyle/>
                    <a:p>
                      <a:pPr algn="r"/>
                      <a:r>
                        <a:rPr lang="el-GR" sz="1800" dirty="0"/>
                        <a:t>1.942</a:t>
                      </a:r>
                    </a:p>
                  </a:txBody>
                  <a:tcPr>
                    <a:lnT w="38100" cap="flat" cmpd="sng" algn="ctr">
                      <a:solidFill>
                        <a:schemeClr val="tx1"/>
                      </a:solidFill>
                      <a:prstDash val="solid"/>
                      <a:round/>
                      <a:headEnd type="none" w="med" len="med"/>
                      <a:tailEnd type="none" w="med" len="med"/>
                    </a:lnT>
                  </a:tcPr>
                </a:tc>
                <a:tc>
                  <a:txBody>
                    <a:bodyPr/>
                    <a:lstStyle/>
                    <a:p>
                      <a:pPr algn="r"/>
                      <a:r>
                        <a:rPr lang="el-GR" sz="1800" dirty="0"/>
                        <a:t>1.438</a:t>
                      </a:r>
                    </a:p>
                  </a:txBody>
                  <a:tcPr>
                    <a:lnT w="38100" cap="flat" cmpd="sng" algn="ctr">
                      <a:solidFill>
                        <a:schemeClr val="tx1"/>
                      </a:solidFill>
                      <a:prstDash val="solid"/>
                      <a:round/>
                      <a:headEnd type="none" w="med" len="med"/>
                      <a:tailEnd type="none" w="med" len="med"/>
                    </a:lnT>
                  </a:tcPr>
                </a:tc>
                <a:tc>
                  <a:txBody>
                    <a:bodyPr/>
                    <a:lstStyle/>
                    <a:p>
                      <a:pPr algn="r"/>
                      <a:r>
                        <a:rPr lang="el-GR" sz="1800" u="none" dirty="0"/>
                        <a:t>1.968</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99395303"/>
                  </a:ext>
                </a:extLst>
              </a:tr>
              <a:tr h="423611">
                <a:tc>
                  <a:txBody>
                    <a:bodyPr/>
                    <a:lstStyle/>
                    <a:p>
                      <a:r>
                        <a:rPr lang="el-GR" sz="1800" baseline="0" dirty="0">
                          <a:solidFill>
                            <a:schemeClr val="tx1"/>
                          </a:solidFill>
                        </a:rPr>
                        <a:t>Τόκοι και συναφή έξοδα</a:t>
                      </a:r>
                    </a:p>
                  </a:txBody>
                  <a:tcPr/>
                </a:tc>
                <a:tc>
                  <a:txBody>
                    <a:bodyPr/>
                    <a:lstStyle/>
                    <a:p>
                      <a:pPr algn="r"/>
                      <a:r>
                        <a:rPr lang="el-GR" sz="1800" dirty="0"/>
                        <a:t>(87)</a:t>
                      </a:r>
                    </a:p>
                  </a:txBody>
                  <a:tcPr/>
                </a:tc>
                <a:tc>
                  <a:txBody>
                    <a:bodyPr/>
                    <a:lstStyle/>
                    <a:p>
                      <a:pPr algn="r"/>
                      <a:r>
                        <a:rPr lang="el-GR" sz="1800" dirty="0"/>
                        <a:t>(74)</a:t>
                      </a:r>
                    </a:p>
                  </a:txBody>
                  <a:tcPr/>
                </a:tc>
                <a:tc>
                  <a:txBody>
                    <a:bodyPr/>
                    <a:lstStyle/>
                    <a:p>
                      <a:pPr algn="r"/>
                      <a:r>
                        <a:rPr lang="el-GR" sz="1800" u="none" dirty="0"/>
                        <a:t>8</a:t>
                      </a:r>
                    </a:p>
                  </a:txBody>
                  <a:tcPr/>
                </a:tc>
                <a:extLst>
                  <a:ext uri="{0D108BD9-81ED-4DB2-BD59-A6C34878D82A}">
                    <a16:rowId xmlns:a16="http://schemas.microsoft.com/office/drawing/2014/main" val="301572887"/>
                  </a:ext>
                </a:extLst>
              </a:tr>
              <a:tr h="423611">
                <a:tc>
                  <a:txBody>
                    <a:bodyPr/>
                    <a:lstStyle/>
                    <a:p>
                      <a:r>
                        <a:rPr lang="el-GR" sz="1800" baseline="0" dirty="0">
                          <a:solidFill>
                            <a:schemeClr val="tx1"/>
                          </a:solidFill>
                        </a:rPr>
                        <a:t>Τόκοι και συναφή έσοδα</a:t>
                      </a:r>
                    </a:p>
                  </a:txBody>
                  <a:tcPr/>
                </a:tc>
                <a:tc>
                  <a:txBody>
                    <a:bodyPr/>
                    <a:lstStyle/>
                    <a:p>
                      <a:pPr algn="r"/>
                      <a:r>
                        <a:rPr lang="el-GR" sz="1800" dirty="0"/>
                        <a:t>6</a:t>
                      </a:r>
                    </a:p>
                  </a:txBody>
                  <a:tcPr>
                    <a:lnB w="38100" cap="flat" cmpd="sng" algn="ctr">
                      <a:solidFill>
                        <a:schemeClr val="tx1"/>
                      </a:solidFill>
                      <a:prstDash val="solid"/>
                      <a:round/>
                      <a:headEnd type="none" w="med" len="med"/>
                      <a:tailEnd type="none" w="med" len="med"/>
                    </a:lnB>
                  </a:tcPr>
                </a:tc>
                <a:tc>
                  <a:txBody>
                    <a:bodyPr/>
                    <a:lstStyle/>
                    <a:p>
                      <a:pPr algn="r"/>
                      <a:r>
                        <a:rPr lang="el-GR" sz="1800" dirty="0"/>
                        <a:t>5</a:t>
                      </a:r>
                    </a:p>
                  </a:txBody>
                  <a:tcPr>
                    <a:lnB w="38100" cap="flat" cmpd="sng" algn="ctr">
                      <a:solidFill>
                        <a:schemeClr val="tx1"/>
                      </a:solidFill>
                      <a:prstDash val="solid"/>
                      <a:round/>
                      <a:headEnd type="none" w="med" len="med"/>
                      <a:tailEnd type="none" w="med" len="med"/>
                    </a:lnB>
                  </a:tcPr>
                </a:tc>
                <a:tc>
                  <a:txBody>
                    <a:bodyPr/>
                    <a:lstStyle/>
                    <a:p>
                      <a:pPr algn="r"/>
                      <a:r>
                        <a:rPr lang="el-GR" sz="1800" u="none" dirty="0"/>
                        <a:t>6</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327132"/>
                  </a:ext>
                </a:extLst>
              </a:tr>
              <a:tr h="423611">
                <a:tc>
                  <a:txBody>
                    <a:bodyPr/>
                    <a:lstStyle/>
                    <a:p>
                      <a:r>
                        <a:rPr lang="el-GR" sz="1800" baseline="0" dirty="0">
                          <a:solidFill>
                            <a:schemeClr val="tx1"/>
                          </a:solidFill>
                        </a:rPr>
                        <a:t>Κέρδη προ φόρων</a:t>
                      </a:r>
                    </a:p>
                  </a:txBody>
                  <a:tcPr/>
                </a:tc>
                <a:tc>
                  <a:txBody>
                    <a:bodyPr/>
                    <a:lstStyle/>
                    <a:p>
                      <a:pPr algn="r"/>
                      <a:r>
                        <a:rPr lang="el-GR" sz="1800" dirty="0"/>
                        <a:t>1.861</a:t>
                      </a:r>
                    </a:p>
                  </a:txBody>
                  <a:tcPr>
                    <a:lnT w="38100" cap="flat" cmpd="sng" algn="ctr">
                      <a:solidFill>
                        <a:schemeClr val="tx1"/>
                      </a:solidFill>
                      <a:prstDash val="solid"/>
                      <a:round/>
                      <a:headEnd type="none" w="med" len="med"/>
                      <a:tailEnd type="none" w="med" len="med"/>
                    </a:lnT>
                  </a:tcPr>
                </a:tc>
                <a:tc>
                  <a:txBody>
                    <a:bodyPr/>
                    <a:lstStyle/>
                    <a:p>
                      <a:pPr algn="r"/>
                      <a:r>
                        <a:rPr lang="el-GR" sz="1800" dirty="0"/>
                        <a:t>1.369</a:t>
                      </a:r>
                    </a:p>
                  </a:txBody>
                  <a:tcPr>
                    <a:lnT w="38100" cap="flat" cmpd="sng" algn="ctr">
                      <a:solidFill>
                        <a:schemeClr val="tx1"/>
                      </a:solidFill>
                      <a:prstDash val="solid"/>
                      <a:round/>
                      <a:headEnd type="none" w="med" len="med"/>
                      <a:tailEnd type="none" w="med" len="med"/>
                    </a:lnT>
                  </a:tcPr>
                </a:tc>
                <a:tc>
                  <a:txBody>
                    <a:bodyPr/>
                    <a:lstStyle/>
                    <a:p>
                      <a:pPr algn="r"/>
                      <a:r>
                        <a:rPr lang="el-GR" sz="1800" u="none" dirty="0"/>
                        <a:t>1.962</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85345210"/>
                  </a:ext>
                </a:extLst>
              </a:tr>
              <a:tr h="423611">
                <a:tc>
                  <a:txBody>
                    <a:bodyPr/>
                    <a:lstStyle/>
                    <a:p>
                      <a:r>
                        <a:rPr lang="el-GR" sz="1800" baseline="0" dirty="0">
                          <a:solidFill>
                            <a:schemeClr val="tx1"/>
                          </a:solidFill>
                        </a:rPr>
                        <a:t>Φόροι</a:t>
                      </a:r>
                    </a:p>
                  </a:txBody>
                  <a:tcPr/>
                </a:tc>
                <a:tc>
                  <a:txBody>
                    <a:bodyPr/>
                    <a:lstStyle/>
                    <a:p>
                      <a:pPr algn="r"/>
                      <a:r>
                        <a:rPr lang="el-GR" sz="1800" dirty="0"/>
                        <a:t>726</a:t>
                      </a:r>
                    </a:p>
                  </a:txBody>
                  <a:tcPr>
                    <a:lnB w="38100" cap="flat" cmpd="sng" algn="ctr">
                      <a:solidFill>
                        <a:schemeClr val="tx1"/>
                      </a:solidFill>
                      <a:prstDash val="solid"/>
                      <a:round/>
                      <a:headEnd type="none" w="med" len="med"/>
                      <a:tailEnd type="none" w="med" len="med"/>
                    </a:lnB>
                  </a:tcPr>
                </a:tc>
                <a:tc>
                  <a:txBody>
                    <a:bodyPr/>
                    <a:lstStyle/>
                    <a:p>
                      <a:pPr algn="r"/>
                      <a:r>
                        <a:rPr lang="el-GR" sz="1800" dirty="0"/>
                        <a:t>536</a:t>
                      </a:r>
                    </a:p>
                  </a:txBody>
                  <a:tcPr>
                    <a:lnB w="38100" cap="flat" cmpd="sng" algn="ctr">
                      <a:solidFill>
                        <a:schemeClr val="tx1"/>
                      </a:solidFill>
                      <a:prstDash val="solid"/>
                      <a:round/>
                      <a:headEnd type="none" w="med" len="med"/>
                      <a:tailEnd type="none" w="med" len="med"/>
                    </a:lnB>
                  </a:tcPr>
                </a:tc>
                <a:tc>
                  <a:txBody>
                    <a:bodyPr/>
                    <a:lstStyle/>
                    <a:p>
                      <a:pPr algn="r"/>
                      <a:r>
                        <a:rPr lang="el-GR" sz="1800" u="none" dirty="0"/>
                        <a:t>778</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5740670"/>
                  </a:ext>
                </a:extLst>
              </a:tr>
              <a:tr h="423611">
                <a:tc>
                  <a:txBody>
                    <a:bodyPr/>
                    <a:lstStyle/>
                    <a:p>
                      <a:r>
                        <a:rPr lang="el-GR" sz="1800" baseline="0" dirty="0">
                          <a:solidFill>
                            <a:schemeClr val="tx1"/>
                          </a:solidFill>
                        </a:rPr>
                        <a:t>Καθαρά κέρδη</a:t>
                      </a:r>
                    </a:p>
                  </a:txBody>
                  <a:tcPr/>
                </a:tc>
                <a:tc>
                  <a:txBody>
                    <a:bodyPr/>
                    <a:lstStyle/>
                    <a:p>
                      <a:pPr algn="r"/>
                      <a:r>
                        <a:rPr lang="el-GR" sz="1800" dirty="0"/>
                        <a:t>1.135</a:t>
                      </a:r>
                    </a:p>
                  </a:txBody>
                  <a:tcPr>
                    <a:lnT w="38100" cap="flat" cmpd="sng" algn="ctr">
                      <a:solidFill>
                        <a:schemeClr val="tx1"/>
                      </a:solidFill>
                      <a:prstDash val="solid"/>
                      <a:round/>
                      <a:headEnd type="none" w="med" len="med"/>
                      <a:tailEnd type="none" w="med" len="med"/>
                    </a:lnT>
                  </a:tcPr>
                </a:tc>
                <a:tc>
                  <a:txBody>
                    <a:bodyPr/>
                    <a:lstStyle/>
                    <a:p>
                      <a:pPr algn="r"/>
                      <a:r>
                        <a:rPr lang="el-GR" sz="1800" dirty="0"/>
                        <a:t>833</a:t>
                      </a:r>
                    </a:p>
                  </a:txBody>
                  <a:tcPr>
                    <a:lnT w="38100" cap="flat" cmpd="sng" algn="ctr">
                      <a:solidFill>
                        <a:schemeClr val="tx1"/>
                      </a:solidFill>
                      <a:prstDash val="solid"/>
                      <a:round/>
                      <a:headEnd type="none" w="med" len="med"/>
                      <a:tailEnd type="none" w="med" len="med"/>
                    </a:lnT>
                  </a:tcPr>
                </a:tc>
                <a:tc>
                  <a:txBody>
                    <a:bodyPr/>
                    <a:lstStyle/>
                    <a:p>
                      <a:pPr algn="r"/>
                      <a:r>
                        <a:rPr lang="el-GR" sz="1800" u="none" dirty="0"/>
                        <a:t>1.204</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76787565"/>
                  </a:ext>
                </a:extLst>
              </a:tr>
            </a:tbl>
          </a:graphicData>
        </a:graphic>
      </p:graphicFrame>
      <p:sp>
        <p:nvSpPr>
          <p:cNvPr id="6" name="Ορθογώνιο 5"/>
          <p:cNvSpPr/>
          <p:nvPr/>
        </p:nvSpPr>
        <p:spPr>
          <a:xfrm>
            <a:off x="0" y="0"/>
            <a:ext cx="7093527" cy="48952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Αποτέλεσμα</a:t>
            </a:r>
          </a:p>
        </p:txBody>
      </p:sp>
      <p:sp>
        <p:nvSpPr>
          <p:cNvPr id="7" name="Ορθογώνιο 6"/>
          <p:cNvSpPr/>
          <p:nvPr/>
        </p:nvSpPr>
        <p:spPr>
          <a:xfrm>
            <a:off x="7093527" y="0"/>
            <a:ext cx="5098473" cy="48952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Θέση περιεχομένου 4"/>
          <p:cNvSpPr txBox="1">
            <a:spLocks/>
          </p:cNvSpPr>
          <p:nvPr/>
        </p:nvSpPr>
        <p:spPr>
          <a:xfrm>
            <a:off x="7601527" y="699653"/>
            <a:ext cx="4124036" cy="59482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none" strike="noStrike" kern="1200" cap="none" spc="0" normalizeH="0" baseline="0" noProof="0">
              <a:ln>
                <a:noFill/>
              </a:ln>
              <a:solidFill>
                <a:srgbClr val="002060"/>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344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9_Προεπιλεγμένη σχεδίαση">
  <a:themeElements>
    <a:clrScheme name="3_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Προεπιλεγμένη σχεδίαση">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3_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24819</TotalTime>
  <Words>2211</Words>
  <Application>Microsoft Office PowerPoint</Application>
  <PresentationFormat>Ευρεία οθόνη</PresentationFormat>
  <Paragraphs>264</Paragraphs>
  <Slides>30</Slides>
  <Notes>3</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3</vt:i4>
      </vt:variant>
      <vt:variant>
        <vt:lpstr>Τίτλοι διαφανειών</vt:lpstr>
      </vt:variant>
      <vt:variant>
        <vt:i4>30</vt:i4>
      </vt:variant>
    </vt:vector>
  </HeadingPairs>
  <TitlesOfParts>
    <vt:vector size="38" baseType="lpstr">
      <vt:lpstr>Arial</vt:lpstr>
      <vt:lpstr>Calibri</vt:lpstr>
      <vt:lpstr>Calibri Light</vt:lpstr>
      <vt:lpstr>Cambria Math</vt:lpstr>
      <vt:lpstr>Wingdings</vt:lpstr>
      <vt:lpstr>Θέμα του Office</vt:lpstr>
      <vt:lpstr>2_Θέμα του Office</vt:lpstr>
      <vt:lpstr>9_Προεπιλεγμένη σχεδίαση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Χρήστης των Windows</dc:creator>
  <cp:lastModifiedBy>kypriot@gmail.com</cp:lastModifiedBy>
  <cp:revision>1063</cp:revision>
  <dcterms:created xsi:type="dcterms:W3CDTF">2018-06-01T07:02:54Z</dcterms:created>
  <dcterms:modified xsi:type="dcterms:W3CDTF">2021-01-25T11:19:34Z</dcterms:modified>
</cp:coreProperties>
</file>