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1"/>
  </p:notesMasterIdLst>
  <p:sldIdLst>
    <p:sldId id="286" r:id="rId2"/>
    <p:sldId id="331" r:id="rId3"/>
    <p:sldId id="380" r:id="rId4"/>
    <p:sldId id="332" r:id="rId5"/>
    <p:sldId id="333" r:id="rId6"/>
    <p:sldId id="334" r:id="rId7"/>
    <p:sldId id="381" r:id="rId8"/>
    <p:sldId id="335" r:id="rId9"/>
    <p:sldId id="382" r:id="rId10"/>
    <p:sldId id="421" r:id="rId11"/>
    <p:sldId id="422" r:id="rId12"/>
    <p:sldId id="336" r:id="rId13"/>
    <p:sldId id="383" r:id="rId14"/>
    <p:sldId id="287" r:id="rId15"/>
    <p:sldId id="423" r:id="rId16"/>
    <p:sldId id="288" r:id="rId17"/>
    <p:sldId id="424" r:id="rId18"/>
    <p:sldId id="337" r:id="rId19"/>
    <p:sldId id="425" r:id="rId20"/>
    <p:sldId id="363" r:id="rId21"/>
    <p:sldId id="426" r:id="rId22"/>
    <p:sldId id="364" r:id="rId23"/>
    <p:sldId id="531" r:id="rId24"/>
    <p:sldId id="289" r:id="rId25"/>
    <p:sldId id="464" r:id="rId26"/>
    <p:sldId id="290" r:id="rId27"/>
    <p:sldId id="365" r:id="rId28"/>
    <p:sldId id="366" r:id="rId29"/>
    <p:sldId id="291" r:id="rId30"/>
    <p:sldId id="292" r:id="rId31"/>
    <p:sldId id="427" r:id="rId32"/>
    <p:sldId id="293" r:id="rId33"/>
    <p:sldId id="367" r:id="rId34"/>
    <p:sldId id="294" r:id="rId35"/>
    <p:sldId id="368" r:id="rId36"/>
    <p:sldId id="369" r:id="rId37"/>
    <p:sldId id="428" r:id="rId38"/>
    <p:sldId id="370" r:id="rId39"/>
    <p:sldId id="295" r:id="rId40"/>
    <p:sldId id="479" r:id="rId41"/>
    <p:sldId id="296" r:id="rId42"/>
    <p:sldId id="371" r:id="rId43"/>
    <p:sldId id="384" r:id="rId44"/>
    <p:sldId id="297" r:id="rId45"/>
    <p:sldId id="429" r:id="rId46"/>
    <p:sldId id="298" r:id="rId47"/>
    <p:sldId id="372" r:id="rId48"/>
    <p:sldId id="532" r:id="rId49"/>
    <p:sldId id="373" r:id="rId50"/>
    <p:sldId id="374" r:id="rId51"/>
    <p:sldId id="430" r:id="rId52"/>
    <p:sldId id="375" r:id="rId53"/>
    <p:sldId id="431" r:id="rId54"/>
    <p:sldId id="299" r:id="rId55"/>
    <p:sldId id="432" r:id="rId56"/>
    <p:sldId id="376" r:id="rId57"/>
    <p:sldId id="377" r:id="rId58"/>
    <p:sldId id="433" r:id="rId59"/>
    <p:sldId id="385" r:id="rId60"/>
    <p:sldId id="386" r:id="rId61"/>
    <p:sldId id="434" r:id="rId62"/>
    <p:sldId id="387" r:id="rId63"/>
    <p:sldId id="388" r:id="rId64"/>
    <p:sldId id="435" r:id="rId65"/>
    <p:sldId id="300" r:id="rId66"/>
    <p:sldId id="389" r:id="rId67"/>
    <p:sldId id="436" r:id="rId68"/>
    <p:sldId id="390" r:id="rId69"/>
    <p:sldId id="437" r:id="rId70"/>
    <p:sldId id="391" r:id="rId71"/>
    <p:sldId id="438" r:id="rId72"/>
    <p:sldId id="301" r:id="rId73"/>
    <p:sldId id="392" r:id="rId74"/>
    <p:sldId id="393" r:id="rId75"/>
    <p:sldId id="509" r:id="rId76"/>
    <p:sldId id="394" r:id="rId77"/>
    <p:sldId id="395" r:id="rId78"/>
    <p:sldId id="439" r:id="rId79"/>
    <p:sldId id="303" r:id="rId80"/>
    <p:sldId id="398" r:id="rId81"/>
    <p:sldId id="399" r:id="rId82"/>
    <p:sldId id="397" r:id="rId83"/>
    <p:sldId id="440" r:id="rId84"/>
    <p:sldId id="400" r:id="rId85"/>
    <p:sldId id="401" r:id="rId86"/>
    <p:sldId id="402" r:id="rId87"/>
    <p:sldId id="304" r:id="rId88"/>
    <p:sldId id="441" r:id="rId89"/>
    <p:sldId id="403" r:id="rId90"/>
    <p:sldId id="404" r:id="rId91"/>
    <p:sldId id="510" r:id="rId92"/>
    <p:sldId id="305" r:id="rId93"/>
    <p:sldId id="442" r:id="rId94"/>
    <p:sldId id="405" r:id="rId95"/>
    <p:sldId id="406" r:id="rId96"/>
    <p:sldId id="443" r:id="rId97"/>
    <p:sldId id="407" r:id="rId98"/>
    <p:sldId id="444" r:id="rId99"/>
    <p:sldId id="408" r:id="rId100"/>
    <p:sldId id="409" r:id="rId101"/>
    <p:sldId id="445" r:id="rId102"/>
    <p:sldId id="410" r:id="rId103"/>
    <p:sldId id="306" r:id="rId104"/>
    <p:sldId id="307" r:id="rId105"/>
    <p:sldId id="411" r:id="rId106"/>
    <p:sldId id="302" r:id="rId107"/>
    <p:sldId id="412" r:id="rId108"/>
    <p:sldId id="338" r:id="rId109"/>
    <p:sldId id="339" r:id="rId110"/>
    <p:sldId id="342" r:id="rId111"/>
    <p:sldId id="413" r:id="rId112"/>
    <p:sldId id="343" r:id="rId113"/>
    <p:sldId id="414" r:id="rId114"/>
    <p:sldId id="530" r:id="rId115"/>
    <p:sldId id="344" r:id="rId116"/>
    <p:sldId id="415" r:id="rId117"/>
    <p:sldId id="446" r:id="rId118"/>
    <p:sldId id="416" r:id="rId119"/>
    <p:sldId id="447" r:id="rId120"/>
    <p:sldId id="417" r:id="rId121"/>
    <p:sldId id="418" r:id="rId122"/>
    <p:sldId id="448" r:id="rId123"/>
    <p:sldId id="419" r:id="rId124"/>
    <p:sldId id="449" r:id="rId125"/>
    <p:sldId id="420" r:id="rId126"/>
    <p:sldId id="450" r:id="rId127"/>
    <p:sldId id="451" r:id="rId128"/>
    <p:sldId id="452" r:id="rId129"/>
    <p:sldId id="453" r:id="rId130"/>
    <p:sldId id="454" r:id="rId131"/>
    <p:sldId id="533" r:id="rId132"/>
    <p:sldId id="455" r:id="rId133"/>
    <p:sldId id="456" r:id="rId134"/>
    <p:sldId id="457" r:id="rId135"/>
    <p:sldId id="458" r:id="rId136"/>
    <p:sldId id="459" r:id="rId137"/>
    <p:sldId id="345" r:id="rId138"/>
    <p:sldId id="346" r:id="rId139"/>
    <p:sldId id="465" r:id="rId140"/>
    <p:sldId id="347" r:id="rId141"/>
    <p:sldId id="466" r:id="rId142"/>
    <p:sldId id="348" r:id="rId143"/>
    <p:sldId id="467" r:id="rId144"/>
    <p:sldId id="349" r:id="rId145"/>
    <p:sldId id="350" r:id="rId146"/>
    <p:sldId id="354" r:id="rId147"/>
    <p:sldId id="355" r:id="rId148"/>
    <p:sldId id="356" r:id="rId149"/>
    <p:sldId id="357" r:id="rId150"/>
    <p:sldId id="358" r:id="rId151"/>
    <p:sldId id="360" r:id="rId152"/>
    <p:sldId id="361" r:id="rId153"/>
    <p:sldId id="511" r:id="rId154"/>
    <p:sldId id="362" r:id="rId155"/>
    <p:sldId id="468" r:id="rId156"/>
    <p:sldId id="469" r:id="rId157"/>
    <p:sldId id="470" r:id="rId158"/>
    <p:sldId id="471" r:id="rId159"/>
    <p:sldId id="472" r:id="rId160"/>
    <p:sldId id="473" r:id="rId161"/>
    <p:sldId id="474" r:id="rId162"/>
    <p:sldId id="476" r:id="rId163"/>
    <p:sldId id="477" r:id="rId164"/>
    <p:sldId id="478" r:id="rId165"/>
    <p:sldId id="480" r:id="rId166"/>
    <p:sldId id="481" r:id="rId167"/>
    <p:sldId id="482" r:id="rId168"/>
    <p:sldId id="483" r:id="rId169"/>
    <p:sldId id="484" r:id="rId170"/>
    <p:sldId id="485" r:id="rId171"/>
    <p:sldId id="486" r:id="rId172"/>
    <p:sldId id="488" r:id="rId173"/>
    <p:sldId id="489" r:id="rId174"/>
    <p:sldId id="490" r:id="rId175"/>
    <p:sldId id="491" r:id="rId176"/>
    <p:sldId id="492" r:id="rId177"/>
    <p:sldId id="493" r:id="rId178"/>
    <p:sldId id="494" r:id="rId179"/>
    <p:sldId id="495" r:id="rId180"/>
    <p:sldId id="496" r:id="rId181"/>
    <p:sldId id="498" r:id="rId182"/>
    <p:sldId id="499" r:id="rId183"/>
    <p:sldId id="500" r:id="rId184"/>
    <p:sldId id="501" r:id="rId185"/>
    <p:sldId id="503" r:id="rId186"/>
    <p:sldId id="504" r:id="rId187"/>
    <p:sldId id="505" r:id="rId188"/>
    <p:sldId id="506" r:id="rId189"/>
    <p:sldId id="507" r:id="rId190"/>
    <p:sldId id="508" r:id="rId191"/>
    <p:sldId id="512" r:id="rId192"/>
    <p:sldId id="513" r:id="rId193"/>
    <p:sldId id="514" r:id="rId194"/>
    <p:sldId id="515" r:id="rId195"/>
    <p:sldId id="516" r:id="rId196"/>
    <p:sldId id="517" r:id="rId197"/>
    <p:sldId id="518" r:id="rId198"/>
    <p:sldId id="519" r:id="rId199"/>
    <p:sldId id="520" r:id="rId200"/>
    <p:sldId id="521" r:id="rId201"/>
    <p:sldId id="522" r:id="rId202"/>
    <p:sldId id="523" r:id="rId203"/>
    <p:sldId id="524" r:id="rId204"/>
    <p:sldId id="525" r:id="rId205"/>
    <p:sldId id="526" r:id="rId206"/>
    <p:sldId id="527" r:id="rId207"/>
    <p:sldId id="528" r:id="rId208"/>
    <p:sldId id="529" r:id="rId209"/>
    <p:sldId id="534" r:id="rId2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33"/>
    <a:srgbClr val="00CC00"/>
    <a:srgbClr val="250B83"/>
    <a:srgbClr val="990033"/>
    <a:srgbClr val="4619EB"/>
    <a:srgbClr val="BC1490"/>
    <a:srgbClr val="4B169A"/>
    <a:srgbClr val="006600"/>
    <a:srgbClr val="201799"/>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4709" autoAdjust="0"/>
  </p:normalViewPr>
  <p:slideViewPr>
    <p:cSldViewPr>
      <p:cViewPr varScale="1">
        <p:scale>
          <a:sx n="67" d="100"/>
          <a:sy n="67" d="100"/>
        </p:scale>
        <p:origin x="139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64"/>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theme" Target="theme/theme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tableStyles" Target="tableStyle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notesMaster" Target="notesMasters/notes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presProps" Target="presProp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2DAAE5-9BBB-4324-B8F1-07BE6A1D6443}" type="datetimeFigureOut">
              <a:rPr lang="el-GR" smtClean="0"/>
              <a:pPr/>
              <a:t>5/5/2019</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109F51-F2B7-4333-9E2E-5066A3429DC4}" type="slidenum">
              <a:rPr lang="el-GR" smtClean="0"/>
              <a:pPr/>
              <a:t>‹#›</a:t>
            </a:fld>
            <a:endParaRPr lang="el-GR" dirty="0"/>
          </a:p>
        </p:txBody>
      </p:sp>
    </p:spTree>
    <p:extLst>
      <p:ext uri="{BB962C8B-B14F-4D97-AF65-F5344CB8AC3E}">
        <p14:creationId xmlns:p14="http://schemas.microsoft.com/office/powerpoint/2010/main" val="147532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C109F51-F2B7-4333-9E2E-5066A3429DC4}" type="slidenum">
              <a:rPr lang="el-GR" smtClean="0"/>
              <a:pPr/>
              <a:t>47</a:t>
            </a:fld>
            <a:endParaRPr lang="el-GR" dirty="0"/>
          </a:p>
        </p:txBody>
      </p:sp>
    </p:spTree>
    <p:extLst>
      <p:ext uri="{BB962C8B-B14F-4D97-AF65-F5344CB8AC3E}">
        <p14:creationId xmlns:p14="http://schemas.microsoft.com/office/powerpoint/2010/main" val="1960937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C109F51-F2B7-4333-9E2E-5066A3429DC4}" type="slidenum">
              <a:rPr lang="el-GR" smtClean="0"/>
              <a:pPr/>
              <a:t>76</a:t>
            </a:fld>
            <a:endParaRPr lang="el-GR" dirty="0"/>
          </a:p>
        </p:txBody>
      </p:sp>
    </p:spTree>
    <p:extLst>
      <p:ext uri="{BB962C8B-B14F-4D97-AF65-F5344CB8AC3E}">
        <p14:creationId xmlns:p14="http://schemas.microsoft.com/office/powerpoint/2010/main" val="473721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5/5/2019</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5/5/2019</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5/5/2019</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5/5/2019</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5/5/2019</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5/5/2019</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5/5/2019</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5/5/2019</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5/5/2019</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5/5/2019</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5/5/2019</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5/5/2019</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6000" b="1" dirty="0" smtClean="0">
                <a:solidFill>
                  <a:srgbClr val="4619EB"/>
                </a:solidFill>
              </a:rPr>
              <a:t>A</a:t>
            </a:r>
            <a:r>
              <a:rPr lang="el-GR" sz="6000" b="1" dirty="0" smtClean="0">
                <a:solidFill>
                  <a:srgbClr val="4619EB"/>
                </a:solidFill>
              </a:rPr>
              <a:t>ΓΟΡΕΣ ΟΜΟΛΟΓΩΝ</a:t>
            </a:r>
            <a:endParaRPr lang="el-GR" sz="6000" b="1" dirty="0">
              <a:solidFill>
                <a:srgbClr val="4619EB"/>
              </a:solidFill>
            </a:endParaRPr>
          </a:p>
        </p:txBody>
      </p:sp>
      <p:sp>
        <p:nvSpPr>
          <p:cNvPr id="3" name="2 - Θέση περιεχομένου"/>
          <p:cNvSpPr>
            <a:spLocks noGrp="1"/>
          </p:cNvSpPr>
          <p:nvPr>
            <p:ph idx="1"/>
          </p:nvPr>
        </p:nvSpPr>
        <p:spPr/>
        <p:txBody>
          <a:bodyPr>
            <a:normAutofit fontScale="92500" lnSpcReduction="10000"/>
          </a:bodyPr>
          <a:lstStyle/>
          <a:p>
            <a:r>
              <a:rPr lang="el-GR" sz="5200" b="1" dirty="0" smtClean="0">
                <a:solidFill>
                  <a:srgbClr val="201799"/>
                </a:solidFill>
              </a:rPr>
              <a:t>Οι ομολογίες:</a:t>
            </a:r>
          </a:p>
          <a:p>
            <a:pPr>
              <a:buNone/>
            </a:pPr>
            <a:r>
              <a:rPr lang="el-GR" sz="4300" b="1" dirty="0" smtClean="0">
                <a:solidFill>
                  <a:schemeClr val="accent5">
                    <a:lumMod val="75000"/>
                  </a:schemeClr>
                </a:solidFill>
              </a:rPr>
              <a:t>   </a:t>
            </a:r>
            <a:r>
              <a:rPr lang="el-GR" sz="4300" b="1" dirty="0" smtClean="0">
                <a:solidFill>
                  <a:srgbClr val="4B169A"/>
                </a:solidFill>
              </a:rPr>
              <a:t>Είναι μακροπρόθεσμα χρεόγραφα που εκδίδονται είτε από το Δημόσιο (και Δημόσιους οργανισμούς), είτε από ιδιωτικούς οργανισμούς (τράπεζες, ανώνυμες εταιρείες, βιομηχανίες, </a:t>
            </a:r>
            <a:r>
              <a:rPr lang="el-GR" sz="4300" b="1" dirty="0" err="1" smtClean="0">
                <a:solidFill>
                  <a:srgbClr val="4B169A"/>
                </a:solidFill>
              </a:rPr>
              <a:t>κ.λ.π</a:t>
            </a:r>
            <a:r>
              <a:rPr lang="el-GR" sz="4300" b="1" dirty="0" smtClean="0">
                <a:solidFill>
                  <a:srgbClr val="4B169A"/>
                </a:solidFill>
              </a:rPr>
              <a:t>.).</a:t>
            </a:r>
          </a:p>
          <a:p>
            <a:pPr>
              <a:buNone/>
            </a:pPr>
            <a:endParaRPr lang="el-GR" sz="43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lnSpcReduction="10000"/>
          </a:bodyPr>
          <a:lstStyle/>
          <a:p>
            <a:pPr>
              <a:buNone/>
            </a:pPr>
            <a:r>
              <a:rPr lang="el-GR" sz="3600" b="1" dirty="0" smtClean="0">
                <a:solidFill>
                  <a:srgbClr val="201799"/>
                </a:solidFill>
              </a:rPr>
              <a:t>   </a:t>
            </a:r>
            <a:r>
              <a:rPr lang="el-GR" sz="4000" b="1" dirty="0" smtClean="0">
                <a:solidFill>
                  <a:srgbClr val="201799"/>
                </a:solidFill>
              </a:rPr>
              <a:t>Για παράδειγμα,</a:t>
            </a:r>
            <a:r>
              <a:rPr lang="en-US" sz="4000" b="1" dirty="0" smtClean="0">
                <a:solidFill>
                  <a:srgbClr val="201799"/>
                </a:solidFill>
              </a:rPr>
              <a:t> </a:t>
            </a:r>
            <a:r>
              <a:rPr lang="el-GR" sz="4000" b="1" dirty="0" smtClean="0">
                <a:solidFill>
                  <a:srgbClr val="201799"/>
                </a:solidFill>
              </a:rPr>
              <a:t>τα τοκομερίδια μιας τυπικής ομολογίας, θα είναι συνήθως υψηλότερα από τα μερίσματα μιας τυπικής μετοχής</a:t>
            </a:r>
            <a:r>
              <a:rPr lang="en-US" sz="4000" b="1" dirty="0" smtClean="0">
                <a:solidFill>
                  <a:srgbClr val="201799"/>
                </a:solidFill>
              </a:rPr>
              <a:t>,</a:t>
            </a:r>
            <a:r>
              <a:rPr lang="el-GR" sz="4000" b="1" dirty="0" smtClean="0">
                <a:solidFill>
                  <a:srgbClr val="201799"/>
                </a:solidFill>
              </a:rPr>
              <a:t> ενώ αν τα επιτόκια πέσουν μετά από την αγορά μιας ομολογίας, δίνεται η δυνατότητα στον επενδυτή,</a:t>
            </a:r>
            <a:r>
              <a:rPr lang="en-US" sz="4000" b="1" dirty="0" smtClean="0">
                <a:solidFill>
                  <a:srgbClr val="201799"/>
                </a:solidFill>
              </a:rPr>
              <a:t> </a:t>
            </a:r>
            <a:r>
              <a:rPr lang="el-GR" sz="4000" b="1" dirty="0" smtClean="0">
                <a:solidFill>
                  <a:srgbClr val="201799"/>
                </a:solidFill>
              </a:rPr>
              <a:t>να πραγματοποιήσει</a:t>
            </a:r>
            <a:endParaRPr lang="el-GR" sz="40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CC00"/>
                </a:solidFill>
              </a:rPr>
              <a:t>Αγορές Ομολόγων</a:t>
            </a:r>
            <a:endParaRPr lang="el-GR" sz="6000"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   </a:t>
            </a:r>
            <a:r>
              <a:rPr lang="en-US" dirty="0" smtClean="0"/>
              <a:t> </a:t>
            </a:r>
            <a:r>
              <a:rPr lang="el-GR" sz="4400" b="1" dirty="0" smtClean="0">
                <a:solidFill>
                  <a:srgbClr val="006600"/>
                </a:solidFill>
              </a:rPr>
              <a:t>Οι συμμετέχοντες </a:t>
            </a:r>
            <a:r>
              <a:rPr lang="el-GR" sz="4400" b="1" dirty="0" smtClean="0">
                <a:solidFill>
                  <a:srgbClr val="006600"/>
                </a:solidFill>
              </a:rPr>
              <a:t>εκδότες, </a:t>
            </a:r>
            <a:r>
              <a:rPr lang="el-GR" sz="4400" b="1" dirty="0" smtClean="0">
                <a:solidFill>
                  <a:srgbClr val="006600"/>
                </a:solidFill>
              </a:rPr>
              <a:t>είναι οργανισμοί όπως η Διεθνής Τράπεζα, η Ευρωπαϊκή Επενδυτική Τράπεζα</a:t>
            </a:r>
            <a:r>
              <a:rPr lang="en-US" sz="4400" b="1" dirty="0" smtClean="0">
                <a:solidFill>
                  <a:srgbClr val="006600"/>
                </a:solidFill>
              </a:rPr>
              <a:t>, </a:t>
            </a:r>
            <a:r>
              <a:rPr lang="el-GR" sz="4400" b="1" dirty="0" smtClean="0">
                <a:solidFill>
                  <a:srgbClr val="006600"/>
                </a:solidFill>
              </a:rPr>
              <a:t>εθνικές κυβερνήσεις</a:t>
            </a:r>
            <a:r>
              <a:rPr lang="en-US" sz="4400" b="1" dirty="0" smtClean="0">
                <a:solidFill>
                  <a:srgbClr val="006600"/>
                </a:solidFill>
              </a:rPr>
              <a:t> </a:t>
            </a:r>
            <a:r>
              <a:rPr lang="el-GR" sz="4400" b="1" dirty="0" smtClean="0">
                <a:solidFill>
                  <a:srgbClr val="006600"/>
                </a:solidFill>
              </a:rPr>
              <a:t>(π.χ. Ηνωμένο Βασίλειο),</a:t>
            </a:r>
            <a:r>
              <a:rPr lang="en-US" sz="4400" b="1" dirty="0" smtClean="0">
                <a:solidFill>
                  <a:srgbClr val="006600"/>
                </a:solidFill>
              </a:rPr>
              <a:t> </a:t>
            </a:r>
            <a:r>
              <a:rPr lang="el-GR" sz="4400" b="1" dirty="0" smtClean="0">
                <a:solidFill>
                  <a:srgbClr val="006600"/>
                </a:solidFill>
              </a:rPr>
              <a:t>κυβερνητικοί οργανισμοί, τράπεζες,</a:t>
            </a:r>
            <a:endParaRPr lang="el-GR" sz="4400" b="1" dirty="0">
              <a:solidFill>
                <a:srgbClr val="00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CC00"/>
                </a:solidFill>
              </a:rPr>
              <a:t>Αγορές Ομολόγων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006600"/>
                </a:solidFill>
              </a:rPr>
              <a:t>   </a:t>
            </a:r>
            <a:r>
              <a:rPr lang="el-GR" sz="4400" b="1" dirty="0" smtClean="0">
                <a:solidFill>
                  <a:srgbClr val="006600"/>
                </a:solidFill>
              </a:rPr>
              <a:t>μεγάλες επιχειρήσεις κλπ.</a:t>
            </a:r>
          </a:p>
          <a:p>
            <a:pPr>
              <a:buNone/>
            </a:pPr>
            <a:r>
              <a:rPr lang="el-GR" sz="4400" b="1" dirty="0" smtClean="0">
                <a:solidFill>
                  <a:srgbClr val="006600"/>
                </a:solidFill>
              </a:rPr>
              <a:t>   Ένα μεγάλο μέρος της αγοράς αυτής, αποτελείται από μεσοπρόθεσμα χρεόγραφα (έως 10 έτη) σταθερού ετήσιου </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CC00"/>
                </a:solidFill>
              </a:rPr>
              <a:t>Αγορές Ομολόγων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006600"/>
                </a:solidFill>
              </a:rPr>
              <a:t>   </a:t>
            </a:r>
            <a:r>
              <a:rPr lang="el-GR" sz="4000" b="1" dirty="0" smtClean="0">
                <a:solidFill>
                  <a:srgbClr val="006600"/>
                </a:solidFill>
              </a:rPr>
              <a:t>επιτοκίου (</a:t>
            </a:r>
            <a:r>
              <a:rPr lang="el-GR" sz="4000" b="1" dirty="0" smtClean="0">
                <a:solidFill>
                  <a:srgbClr val="006600"/>
                </a:solidFill>
              </a:rPr>
              <a:t>0,3% - 1,2% πάνω από τα αντίστοιχα κρατικά χρεόγραφα</a:t>
            </a:r>
            <a:r>
              <a:rPr lang="el-GR" sz="4000" b="1" dirty="0" smtClean="0">
                <a:solidFill>
                  <a:srgbClr val="006600"/>
                </a:solidFill>
              </a:rPr>
              <a:t>).</a:t>
            </a:r>
            <a:endParaRPr lang="el-GR" sz="4000" b="1" dirty="0" smtClean="0">
              <a:solidFill>
                <a:srgbClr val="006600"/>
              </a:solidFill>
            </a:endParaRPr>
          </a:p>
          <a:p>
            <a:pPr>
              <a:buNone/>
            </a:pPr>
            <a:r>
              <a:rPr lang="el-GR" sz="4000" b="1" dirty="0" smtClean="0">
                <a:solidFill>
                  <a:srgbClr val="006600"/>
                </a:solidFill>
              </a:rPr>
              <a:t>   Τα νομίσματα που κυριαρχούν είναι το δολάριο, η στερλίνα, το ιαπωνικό γιεν, και πρόσφατα το </a:t>
            </a:r>
            <a:r>
              <a:rPr lang="el-GR" sz="4000" b="1" dirty="0" smtClean="0">
                <a:solidFill>
                  <a:srgbClr val="006600"/>
                </a:solidFill>
              </a:rPr>
              <a:t>ευρώ.</a:t>
            </a:r>
            <a:endParaRPr lang="el-GR" sz="4000" b="1" dirty="0">
              <a:solidFill>
                <a:srgbClr val="00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b="1" dirty="0">
              <a:solidFill>
                <a:srgbClr val="FF0000"/>
              </a:solidFill>
            </a:endParaRPr>
          </a:p>
        </p:txBody>
      </p:sp>
      <p:sp>
        <p:nvSpPr>
          <p:cNvPr id="3" name="2 - Θέση περιεχομένου"/>
          <p:cNvSpPr>
            <a:spLocks noGrp="1"/>
          </p:cNvSpPr>
          <p:nvPr>
            <p:ph idx="1"/>
          </p:nvPr>
        </p:nvSpPr>
        <p:spPr/>
        <p:txBody>
          <a:bodyPr>
            <a:noAutofit/>
          </a:bodyPr>
          <a:lstStyle/>
          <a:p>
            <a:r>
              <a:rPr lang="el-GR" sz="4000" b="1" dirty="0" smtClean="0">
                <a:solidFill>
                  <a:srgbClr val="4B169A"/>
                </a:solidFill>
              </a:rPr>
              <a:t>Ένας σημαντικός κίνδυνος για τον επενδυτή είναι η πιθανότητα πτώχευσης του εκδότη μιας ομολογίας, ή η μη δυνατότητα καταβολής μέρους ή όλου του ποσού των συμφωνηθέντων τοκομεριδίων και της τιμής </a:t>
            </a:r>
            <a:r>
              <a:rPr lang="el-GR" sz="4000" b="1" dirty="0" smtClean="0">
                <a:solidFill>
                  <a:srgbClr val="4B169A"/>
                </a:solidFill>
              </a:rPr>
              <a:t>εξόφλησης.</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
            </a:r>
            <a:br>
              <a:rPr lang="el-GR" sz="5400" b="1" dirty="0" smtClean="0">
                <a:solidFill>
                  <a:srgbClr val="FF0000"/>
                </a:solidFill>
              </a:rPr>
            </a:br>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4B169A"/>
                </a:solidFill>
              </a:rPr>
              <a:t>   </a:t>
            </a:r>
          </a:p>
          <a:p>
            <a:pPr>
              <a:buNone/>
            </a:pPr>
            <a:r>
              <a:rPr lang="el-GR" sz="4000" b="1" dirty="0" smtClean="0">
                <a:solidFill>
                  <a:srgbClr val="4B169A"/>
                </a:solidFill>
              </a:rPr>
              <a:t>  Τα κρατικά ομόλογα θεωρούνται λιγότερο ή και καθόλου αβέβαια, σε σχέση με τα ομόλογα που εκδίδουν οι επιχειρήσεις, γιατί μία κυβέρνηση μπορεί πάντα να εκδώσει χρήμα για να </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lstStyle/>
          <a:p>
            <a:pPr>
              <a:buNone/>
            </a:pPr>
            <a:r>
              <a:rPr lang="el-GR" b="1" dirty="0" smtClean="0"/>
              <a:t>   </a:t>
            </a:r>
            <a:r>
              <a:rPr lang="el-GR" sz="4000" b="1" dirty="0" smtClean="0">
                <a:solidFill>
                  <a:srgbClr val="4B169A"/>
                </a:solidFill>
              </a:rPr>
              <a:t>ανταποκριθεί στις υποχρεώσεις της, ή να αυξήσει τη </a:t>
            </a:r>
            <a:r>
              <a:rPr lang="el-GR" sz="4000" b="1" dirty="0" smtClean="0">
                <a:solidFill>
                  <a:srgbClr val="4B169A"/>
                </a:solidFill>
              </a:rPr>
              <a:t>φορολογία.</a:t>
            </a:r>
            <a:endParaRPr lang="el-GR" sz="4000" b="1" dirty="0" smtClean="0">
              <a:solidFill>
                <a:srgbClr val="4B169A"/>
              </a:solidFill>
            </a:endParaRPr>
          </a:p>
          <a:p>
            <a:pPr>
              <a:buNone/>
            </a:pPr>
            <a:r>
              <a:rPr lang="el-GR" sz="4000" b="1" dirty="0" smtClean="0">
                <a:solidFill>
                  <a:srgbClr val="4B169A"/>
                </a:solidFill>
              </a:rPr>
              <a:t>  Τα εταιρικά ομόλογα θεωρούνται, γενικά, πιο επικίνδυνα και συχνά έχουν τεράστιες διακυμάνσεις στη τιμή τους, κάτι που αντανακλά αυξημένη </a:t>
            </a:r>
            <a:r>
              <a:rPr lang="el-GR" sz="4000" b="1" dirty="0" smtClean="0">
                <a:solidFill>
                  <a:srgbClr val="4B169A"/>
                </a:solidFill>
              </a:rPr>
              <a:t>αβεβαιότητα.</a:t>
            </a:r>
            <a:endParaRPr lang="el-GR" sz="4000"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lnSpcReduction="10000"/>
          </a:bodyPr>
          <a:lstStyle/>
          <a:p>
            <a:pPr>
              <a:buNone/>
            </a:pPr>
            <a:r>
              <a:rPr lang="el-GR" b="1" dirty="0" smtClean="0"/>
              <a:t>   </a:t>
            </a:r>
            <a:r>
              <a:rPr lang="el-GR" sz="4000" b="1" dirty="0" smtClean="0">
                <a:solidFill>
                  <a:srgbClr val="4B169A"/>
                </a:solidFill>
              </a:rPr>
              <a:t>Βέβαια, δεν έχουν όλα τα κρατικά ομόλογα τον ίδιο κίνδυνο και αβεβαιότητα. Η φερεγγυότητα του εκδότη και η δημοσιονομική κατάσταση (εφόσον πρόκειται για χώρες) θα αντικατοπτρίζεται και στο κόστος δανεισμού κάθε </a:t>
            </a:r>
            <a:r>
              <a:rPr lang="el-GR" sz="4000" b="1" dirty="0" smtClean="0">
                <a:solidFill>
                  <a:srgbClr val="4B169A"/>
                </a:solidFill>
              </a:rPr>
              <a:t>χώρας.</a:t>
            </a:r>
            <a:endParaRPr lang="el-GR" sz="4000" b="1" dirty="0" smtClean="0">
              <a:solidFill>
                <a:srgbClr val="4B169A"/>
              </a:solidFill>
            </a:endParaRPr>
          </a:p>
          <a:p>
            <a:pPr>
              <a:buNone/>
            </a:pPr>
            <a:r>
              <a:rPr lang="el-GR" b="1" dirty="0" smtClean="0"/>
              <a:t>    </a:t>
            </a:r>
            <a:endParaRPr lang="el-GR" b="1"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29600" cy="1143000"/>
          </a:xfrm>
        </p:spPr>
        <p:txBody>
          <a:bodyPr>
            <a:noAutofit/>
          </a:bodyPr>
          <a:lstStyle/>
          <a:p>
            <a:r>
              <a:rPr lang="el-GR" sz="5400" b="1" dirty="0" smtClean="0">
                <a:solidFill>
                  <a:srgbClr val="FF0000"/>
                </a:solidFill>
              </a:rPr>
              <a:t/>
            </a:r>
            <a:br>
              <a:rPr lang="el-GR" sz="5400" b="1" dirty="0" smtClean="0">
                <a:solidFill>
                  <a:srgbClr val="FF0000"/>
                </a:solidFill>
              </a:rPr>
            </a:br>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sz="3600" dirty="0" smtClean="0">
                <a:solidFill>
                  <a:srgbClr val="4B169A"/>
                </a:solidFill>
              </a:rPr>
              <a:t>  </a:t>
            </a:r>
            <a:r>
              <a:rPr lang="el-GR" sz="3600" b="1" dirty="0" smtClean="0">
                <a:solidFill>
                  <a:srgbClr val="4B169A"/>
                </a:solidFill>
              </a:rPr>
              <a:t> </a:t>
            </a:r>
            <a:r>
              <a:rPr lang="el-GR" sz="4000" b="1" dirty="0" smtClean="0">
                <a:solidFill>
                  <a:srgbClr val="4B169A"/>
                </a:solidFill>
              </a:rPr>
              <a:t>Η διαφορά στις αποδόσεις των ομολόγων των δύο </a:t>
            </a:r>
            <a:r>
              <a:rPr lang="el-GR" sz="4000" b="1" dirty="0" smtClean="0">
                <a:solidFill>
                  <a:srgbClr val="4B169A"/>
                </a:solidFill>
              </a:rPr>
              <a:t>χωρών, </a:t>
            </a:r>
            <a:r>
              <a:rPr lang="el-GR" sz="4000" b="1" dirty="0" smtClean="0">
                <a:solidFill>
                  <a:srgbClr val="4B169A"/>
                </a:solidFill>
              </a:rPr>
              <a:t>αντιπροσωπεύει τον μεγαλύτερο κίνδυνο που αναλαμβάνουν οι επενδυτές για να επενδύσουν σε ομόλογα </a:t>
            </a:r>
            <a:r>
              <a:rPr lang="el-GR" sz="4000" b="1" dirty="0" smtClean="0">
                <a:solidFill>
                  <a:srgbClr val="4B169A"/>
                </a:solidFill>
              </a:rPr>
              <a:t>π.χ. Ελληνικού </a:t>
            </a:r>
            <a:r>
              <a:rPr lang="el-GR" sz="4000" b="1" dirty="0" smtClean="0">
                <a:solidFill>
                  <a:srgbClr val="4B169A"/>
                </a:solidFill>
              </a:rPr>
              <a:t>Δημοσίου, σε σχέση με τα αντίστοιχα του Γερμανικού </a:t>
            </a:r>
            <a:r>
              <a:rPr lang="el-GR" sz="4000" b="1" dirty="0" smtClean="0">
                <a:solidFill>
                  <a:srgbClr val="4B169A"/>
                </a:solidFill>
              </a:rPr>
              <a:t>Δημοσίου.</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4B169A"/>
                </a:solidFill>
              </a:rPr>
              <a:t>   Με την ίδια λογική, ούτε όλα τα εταιρικά ομόλογα θα έχουν τον ίδιο κίνδυνο. Τα δάνεια της πολυεθνικής εταιρίας, για παράδειγμα, θα έχουν, λογικά, μικρότερη αβεβαιότητα για τον επενδυτή σε σχέση με τα δάνεια μιας νέας και μικρής επιχείρησης η οποία</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4B169A"/>
                </a:solidFill>
              </a:rPr>
              <a:t>   δραστηριοποιείται σε ένα πολύ μεταβλητό κλάδο με μεγάλο ανταγωνισμό (ενίοτε τα δάνεια πολυεθνικών κολοσσών  έχουν μικρότερη  αβεβαιότητα</a:t>
            </a:r>
          </a:p>
          <a:p>
            <a:pPr>
              <a:buNone/>
            </a:pPr>
            <a:r>
              <a:rPr lang="el-GR" sz="4000" b="1" dirty="0" smtClean="0">
                <a:solidFill>
                  <a:srgbClr val="4B169A"/>
                </a:solidFill>
              </a:rPr>
              <a:t>   ακόμα και από κρατικά ομόλογα μικρών χωρών</a:t>
            </a:r>
            <a:r>
              <a:rPr lang="el-GR" sz="4000" b="1" dirty="0" smtClean="0">
                <a:solidFill>
                  <a:srgbClr val="4B169A"/>
                </a:solidFill>
              </a:rPr>
              <a:t>).</a:t>
            </a:r>
            <a:endParaRPr lang="el-GR" sz="4000" b="1" dirty="0" smtClean="0">
              <a:solidFill>
                <a:srgbClr val="4B169A"/>
              </a:solidFill>
            </a:endParaRPr>
          </a:p>
          <a:p>
            <a:pPr>
              <a:buNone/>
            </a:pPr>
            <a:endParaRPr lang="el-GR" sz="3600" b="1"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lstStyle/>
          <a:p>
            <a:pPr>
              <a:buNone/>
            </a:pPr>
            <a:r>
              <a:rPr lang="el-GR" b="1" dirty="0" smtClean="0">
                <a:solidFill>
                  <a:srgbClr val="201799"/>
                </a:solidFill>
              </a:rPr>
              <a:t>   </a:t>
            </a:r>
            <a:r>
              <a:rPr lang="el-GR" sz="4400" b="1" dirty="0" smtClean="0">
                <a:solidFill>
                  <a:srgbClr val="201799"/>
                </a:solidFill>
              </a:rPr>
              <a:t> σημαντικά κεφαλαιακά κέρδη (επειδή οι τιμές των ομολογιών στη δευτερογενή αγορά</a:t>
            </a:r>
            <a:r>
              <a:rPr lang="en-US" sz="4400" b="1" dirty="0" smtClean="0">
                <a:solidFill>
                  <a:srgbClr val="201799"/>
                </a:solidFill>
              </a:rPr>
              <a:t>,</a:t>
            </a:r>
            <a:r>
              <a:rPr lang="el-GR" sz="4400" b="1" dirty="0" smtClean="0">
                <a:solidFill>
                  <a:srgbClr val="201799"/>
                </a:solidFill>
              </a:rPr>
              <a:t> έχουν αντίστροφη σχέση με τα επιτόκια).</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fontScale="85000" lnSpcReduction="10000"/>
          </a:bodyPr>
          <a:lstStyle/>
          <a:p>
            <a:pPr>
              <a:buNone/>
            </a:pPr>
            <a:r>
              <a:rPr lang="el-GR" sz="3900" b="1" dirty="0" smtClean="0">
                <a:solidFill>
                  <a:srgbClr val="4B169A"/>
                </a:solidFill>
              </a:rPr>
              <a:t>  </a:t>
            </a:r>
            <a:r>
              <a:rPr lang="el-GR" sz="4200" b="1" dirty="0" smtClean="0">
                <a:solidFill>
                  <a:srgbClr val="4B169A"/>
                </a:solidFill>
              </a:rPr>
              <a:t> Τα γνωστότερα διεθνώς γραφεία αξιολόγησης είναι τρία:</a:t>
            </a:r>
          </a:p>
          <a:p>
            <a:pPr>
              <a:buNone/>
            </a:pPr>
            <a:r>
              <a:rPr lang="en-US" sz="4200" b="1" dirty="0" smtClean="0">
                <a:solidFill>
                  <a:srgbClr val="4B169A"/>
                </a:solidFill>
              </a:rPr>
              <a:t>   Standard &amp; </a:t>
            </a:r>
            <a:r>
              <a:rPr lang="en-US" sz="4200" b="1" dirty="0" smtClean="0">
                <a:solidFill>
                  <a:srgbClr val="4B169A"/>
                </a:solidFill>
              </a:rPr>
              <a:t>Poor’s,</a:t>
            </a:r>
            <a:r>
              <a:rPr lang="el-GR" sz="4200" b="1" dirty="0" smtClean="0">
                <a:solidFill>
                  <a:srgbClr val="4B169A"/>
                </a:solidFill>
              </a:rPr>
              <a:t> </a:t>
            </a:r>
            <a:r>
              <a:rPr lang="en-US" sz="4200" b="1" dirty="0" smtClean="0">
                <a:solidFill>
                  <a:srgbClr val="4B169A"/>
                </a:solidFill>
              </a:rPr>
              <a:t>Moody’s </a:t>
            </a:r>
            <a:r>
              <a:rPr lang="el-GR" sz="4200" b="1" dirty="0" smtClean="0">
                <a:solidFill>
                  <a:srgbClr val="4B169A"/>
                </a:solidFill>
              </a:rPr>
              <a:t>και </a:t>
            </a:r>
            <a:r>
              <a:rPr lang="en-US" sz="4200" b="1" dirty="0" smtClean="0">
                <a:solidFill>
                  <a:srgbClr val="4B169A"/>
                </a:solidFill>
              </a:rPr>
              <a:t>Fitch.</a:t>
            </a:r>
          </a:p>
          <a:p>
            <a:pPr>
              <a:buNone/>
            </a:pPr>
            <a:r>
              <a:rPr lang="el-GR" sz="4200" b="1" dirty="0" smtClean="0">
                <a:solidFill>
                  <a:srgbClr val="4B169A"/>
                </a:solidFill>
              </a:rPr>
              <a:t>   Υπάρχει, επίσης και το Γραφείο Εκτίμησης Πιστοληπτικής Ικανότητας της Διεθνούς Τράπεζας (</a:t>
            </a:r>
            <a:r>
              <a:rPr lang="en-US" sz="4200" b="1" dirty="0" smtClean="0">
                <a:solidFill>
                  <a:srgbClr val="4B169A"/>
                </a:solidFill>
              </a:rPr>
              <a:t>International Bank Credit Rating Agency)</a:t>
            </a:r>
            <a:r>
              <a:rPr lang="el-GR" sz="4200" b="1" dirty="0" smtClean="0">
                <a:solidFill>
                  <a:srgbClr val="4B169A"/>
                </a:solidFill>
              </a:rPr>
              <a:t> που προσφέρει εκτιμήσεις </a:t>
            </a:r>
            <a:endParaRPr lang="en-US" sz="4200" b="1" dirty="0" smtClean="0">
              <a:solidFill>
                <a:srgbClr val="4B169A"/>
              </a:solidFill>
            </a:endParaRPr>
          </a:p>
          <a:p>
            <a:pPr>
              <a:buNone/>
            </a:pPr>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4B169A"/>
                </a:solidFill>
              </a:rPr>
              <a:t>   για τον κίνδυνο μιας χώρας και τον εμπορικό κίνδυνο για όλες τις μεγάλες τράπεζες, ή και άλλα γραφεία ανά τον κόσμο. Η ζήτηση για αυτού του είδους τις υπηρεσίες είναι πολύ </a:t>
            </a:r>
            <a:r>
              <a:rPr lang="el-GR" sz="4000" b="1" dirty="0" smtClean="0">
                <a:solidFill>
                  <a:srgbClr val="4B169A"/>
                </a:solidFill>
              </a:rPr>
              <a:t>μεγάλη.</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4B169A"/>
                </a:solidFill>
              </a:rPr>
              <a:t>   Τα γραφεία αυτά εκτιμούν και προσφέρουν στους ενδιαφερόμενους μία πιστωτική </a:t>
            </a:r>
            <a:r>
              <a:rPr lang="el-GR" sz="4000" b="1" dirty="0" smtClean="0">
                <a:solidFill>
                  <a:srgbClr val="4B169A"/>
                </a:solidFill>
              </a:rPr>
              <a:t>κατάταξη, </a:t>
            </a:r>
            <a:r>
              <a:rPr lang="el-GR" sz="4000" b="1" dirty="0" smtClean="0">
                <a:solidFill>
                  <a:srgbClr val="4B169A"/>
                </a:solidFill>
              </a:rPr>
              <a:t>δηλ. μια τρέχουσα και αντικειμενική γνώμη σχετικά με την ποιότητα των μεγαλύτερων </a:t>
            </a:r>
            <a:r>
              <a:rPr lang="el-GR" sz="4000" b="1" dirty="0" smtClean="0">
                <a:solidFill>
                  <a:srgbClr val="4B169A"/>
                </a:solidFill>
              </a:rPr>
              <a:t>δανείων.</a:t>
            </a:r>
            <a:endParaRPr lang="el-GR" sz="4000" b="1" dirty="0" smtClean="0">
              <a:solidFill>
                <a:srgbClr val="4B169A"/>
              </a:solidFill>
            </a:endParaRPr>
          </a:p>
          <a:p>
            <a:pPr>
              <a:buNone/>
            </a:pPr>
            <a:endParaRPr lang="el-GR" b="1"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4B169A"/>
                </a:solidFill>
              </a:rPr>
              <a:t>   Κάνουν μία λεπτομερή πιστωτική ανάλυση και ανάλυση της τρέχουσας και αναμενόμενης χρηματοοικονομικής κατάστασης του οργανισμού που εκδίδει το </a:t>
            </a:r>
            <a:r>
              <a:rPr lang="el-GR" sz="4000" b="1" dirty="0" smtClean="0">
                <a:solidFill>
                  <a:srgbClr val="4B169A"/>
                </a:solidFill>
              </a:rPr>
              <a:t>δάνειο.</a:t>
            </a:r>
            <a:endParaRPr lang="el-GR" sz="4000" b="1" dirty="0" smtClean="0">
              <a:solidFill>
                <a:srgbClr val="4B169A"/>
              </a:solidFill>
            </a:endParaRPr>
          </a:p>
          <a:p>
            <a:pPr>
              <a:buNone/>
            </a:pPr>
            <a:r>
              <a:rPr lang="el-GR" sz="4000" b="1" dirty="0" smtClean="0">
                <a:solidFill>
                  <a:srgbClr val="4B169A"/>
                </a:solidFill>
              </a:rPr>
              <a:t>    </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
            </a:r>
            <a:br>
              <a:rPr lang="el-GR" sz="5400" b="1" dirty="0" smtClean="0">
                <a:solidFill>
                  <a:srgbClr val="FF0000"/>
                </a:solidFill>
              </a:rPr>
            </a:br>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lstStyle/>
          <a:p>
            <a:endParaRPr lang="el-GR" b="1" dirty="0" smtClean="0">
              <a:solidFill>
                <a:srgbClr val="4B169A"/>
              </a:solidFill>
            </a:endParaRPr>
          </a:p>
          <a:p>
            <a:pPr>
              <a:buNone/>
            </a:pPr>
            <a:r>
              <a:rPr lang="el-GR" sz="4000" b="1" dirty="0" smtClean="0">
                <a:solidFill>
                  <a:srgbClr val="4B169A"/>
                </a:solidFill>
              </a:rPr>
              <a:t>   Συνήθως η γνώμη αυτή έχει να κάνει με μια συγκεκριμένη έκδοση, την ικανότητα και πρόθεση του εκδότη να εκπληρώσει τις συμφωνημένες υποχρεώσεις </a:t>
            </a:r>
            <a:r>
              <a:rPr lang="el-GR" sz="4000" b="1" dirty="0" smtClean="0">
                <a:solidFill>
                  <a:srgbClr val="4B169A"/>
                </a:solidFill>
              </a:rPr>
              <a:t>του.</a:t>
            </a:r>
            <a:endParaRPr lang="el-GR" sz="4000" b="1" dirty="0" smtClean="0">
              <a:solidFill>
                <a:srgbClr val="4B169A"/>
              </a:solidFill>
            </a:endParaRP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4B169A"/>
                </a:solidFill>
              </a:rPr>
              <a:t>   Σε  περίπτωση κρατικών ομολόγων τα γραφεία αυτά  αναλύουν την οικονομική κατάσταση της χώρας, τον ρυθμό ανάπτυξης, το δημόσιο χρέος ως ποσοστό του ακαθάριστου Εθνικού Εισοδήματος, αναμενόμενες μακροοικονομικές εξελίξεις κλπ.</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4B169A"/>
                </a:solidFill>
              </a:rPr>
              <a:t>   Κάθε γραφείο έχει το δικό του σύστημα αξιολόγησης και κατάταξης. Για παράδειγμα, οι αξιολογήσεις-κατατάξεις της </a:t>
            </a:r>
            <a:r>
              <a:rPr lang="en-US" sz="4000" b="1" dirty="0" smtClean="0">
                <a:solidFill>
                  <a:srgbClr val="4B169A"/>
                </a:solidFill>
              </a:rPr>
              <a:t>Standard </a:t>
            </a:r>
            <a:r>
              <a:rPr lang="el-GR" sz="4000" b="1" dirty="0" smtClean="0">
                <a:solidFill>
                  <a:srgbClr val="4B169A"/>
                </a:solidFill>
              </a:rPr>
              <a:t>&amp;</a:t>
            </a:r>
            <a:r>
              <a:rPr lang="en-US" sz="4000" b="1" dirty="0" smtClean="0">
                <a:solidFill>
                  <a:srgbClr val="4B169A"/>
                </a:solidFill>
              </a:rPr>
              <a:t> Poor’s </a:t>
            </a:r>
            <a:r>
              <a:rPr lang="el-GR" sz="4000" b="1" dirty="0" smtClean="0">
                <a:solidFill>
                  <a:srgbClr val="4B169A"/>
                </a:solidFill>
              </a:rPr>
              <a:t>αποτελούνται από γράμματα: </a:t>
            </a:r>
            <a:r>
              <a:rPr lang="en-US" sz="4000" b="1" dirty="0" smtClean="0">
                <a:solidFill>
                  <a:srgbClr val="4B169A"/>
                </a:solidFill>
              </a:rPr>
              <a:t>AAA</a:t>
            </a:r>
            <a:r>
              <a:rPr lang="el-GR" sz="4000" b="1" dirty="0" smtClean="0">
                <a:solidFill>
                  <a:srgbClr val="4B169A"/>
                </a:solidFill>
              </a:rPr>
              <a:t>, </a:t>
            </a:r>
            <a:r>
              <a:rPr lang="en-US" sz="4000" b="1" dirty="0" smtClean="0">
                <a:solidFill>
                  <a:srgbClr val="4B169A"/>
                </a:solidFill>
              </a:rPr>
              <a:t>AA</a:t>
            </a:r>
            <a:r>
              <a:rPr lang="el-GR" sz="4000" b="1" dirty="0" smtClean="0">
                <a:solidFill>
                  <a:srgbClr val="4B169A"/>
                </a:solidFill>
              </a:rPr>
              <a:t>, </a:t>
            </a:r>
            <a:r>
              <a:rPr lang="en-US" sz="4000" b="1" dirty="0" smtClean="0">
                <a:solidFill>
                  <a:srgbClr val="4B169A"/>
                </a:solidFill>
              </a:rPr>
              <a:t>A</a:t>
            </a:r>
            <a:r>
              <a:rPr lang="el-GR" sz="4000" b="1" dirty="0" smtClean="0">
                <a:solidFill>
                  <a:srgbClr val="4B169A"/>
                </a:solidFill>
              </a:rPr>
              <a:t>, ΒΒΒ, ΒΒ, Β, </a:t>
            </a:r>
            <a:r>
              <a:rPr lang="en-US" sz="4000" b="1" dirty="0" smtClean="0">
                <a:solidFill>
                  <a:srgbClr val="4B169A"/>
                </a:solidFill>
              </a:rPr>
              <a:t>CCC, CC, C, C1, </a:t>
            </a:r>
            <a:r>
              <a:rPr lang="en-US" sz="4000" b="1" dirty="0" smtClean="0">
                <a:solidFill>
                  <a:srgbClr val="4B169A"/>
                </a:solidFill>
              </a:rPr>
              <a:t>D</a:t>
            </a:r>
            <a:r>
              <a:rPr lang="el-GR" sz="4000" b="1" dirty="0" smtClean="0">
                <a:solidFill>
                  <a:srgbClr val="4B169A"/>
                </a:solidFill>
              </a:rPr>
              <a:t>. </a:t>
            </a:r>
            <a:endParaRPr lang="el-GR" sz="4000" b="1" dirty="0" smtClean="0">
              <a:solidFill>
                <a:srgbClr val="4B169A"/>
              </a:solidFill>
            </a:endParaRPr>
          </a:p>
          <a:p>
            <a:pPr>
              <a:buNone/>
            </a:pPr>
            <a:r>
              <a:rPr lang="el-GR" sz="4000" b="1" dirty="0" smtClean="0">
                <a:solidFill>
                  <a:srgbClr val="4B169A"/>
                </a:solidFill>
              </a:rPr>
              <a:t>   </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
            </a:r>
            <a:br>
              <a:rPr lang="el-GR" sz="5400" b="1" dirty="0" smtClean="0">
                <a:solidFill>
                  <a:srgbClr val="FF0000"/>
                </a:solidFill>
              </a:rPr>
            </a:br>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4B169A"/>
                </a:solidFill>
              </a:rPr>
              <a:t>   </a:t>
            </a:r>
          </a:p>
          <a:p>
            <a:pPr>
              <a:buNone/>
            </a:pPr>
            <a:r>
              <a:rPr lang="el-GR" sz="4000" b="1" dirty="0" smtClean="0">
                <a:solidFill>
                  <a:srgbClr val="4B169A"/>
                </a:solidFill>
              </a:rPr>
              <a:t>   </a:t>
            </a:r>
            <a:r>
              <a:rPr lang="en-US" sz="4000" b="1" dirty="0" smtClean="0">
                <a:solidFill>
                  <a:srgbClr val="4B169A"/>
                </a:solidFill>
              </a:rPr>
              <a:t>A</a:t>
            </a:r>
            <a:r>
              <a:rPr lang="el-GR" sz="4000" b="1" dirty="0" smtClean="0">
                <a:solidFill>
                  <a:srgbClr val="4B169A"/>
                </a:solidFill>
              </a:rPr>
              <a:t>ν ένα δάνειο πάρει βαθμό ΑΑΑ σημαίνει ότι έχει την υψηλότερη αξιολόγηση και πάρα πολύ ισχυρή δυνατότητα να πληρώσει τα τοκομερίδια και να ξεπληρώσει το </a:t>
            </a:r>
            <a:r>
              <a:rPr lang="el-GR" sz="4000" b="1" dirty="0" smtClean="0">
                <a:solidFill>
                  <a:srgbClr val="4B169A"/>
                </a:solidFill>
              </a:rPr>
              <a:t>κεφάλαιο.</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4B169A"/>
                </a:solidFill>
              </a:rPr>
              <a:t>   Ένας βαθμός ΑΑ σημαίνει, ότι υπάρχει πολύ ισχυρή δυνατότητα, ενώ ένας βαθμός </a:t>
            </a:r>
            <a:r>
              <a:rPr lang="el-GR" sz="4000" b="1" dirty="0" smtClean="0">
                <a:solidFill>
                  <a:srgbClr val="4B169A"/>
                </a:solidFill>
              </a:rPr>
              <a:t>Α, </a:t>
            </a:r>
            <a:r>
              <a:rPr lang="el-GR" sz="4000" b="1" dirty="0" smtClean="0">
                <a:solidFill>
                  <a:srgbClr val="4B169A"/>
                </a:solidFill>
              </a:rPr>
              <a:t>σημαίνει ότι παρόλο που υπάρχει «ισχυρή» δυνατότητα εκπλήρωσης των υποχρεώσεων, υπάρχει ταυτόχρονα και αυξημένη πιθανότητα </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lstStyle/>
          <a:p>
            <a:pPr>
              <a:buNone/>
            </a:pPr>
            <a:r>
              <a:rPr lang="el-GR" b="1" dirty="0" smtClean="0">
                <a:solidFill>
                  <a:srgbClr val="4B169A"/>
                </a:solidFill>
              </a:rPr>
              <a:t>    </a:t>
            </a:r>
            <a:r>
              <a:rPr lang="el-GR" sz="4400" b="1" dirty="0" smtClean="0">
                <a:solidFill>
                  <a:srgbClr val="4B169A"/>
                </a:solidFill>
              </a:rPr>
              <a:t>επηρεασμού της δυνατότητας αυτής, από αντίξοες οικονομικές συνθήκες και αλλαγές στην οικονομική κατάσταση, σε σχέση με τις υψηλότερες </a:t>
            </a:r>
            <a:r>
              <a:rPr lang="el-GR" sz="4400" b="1" dirty="0" smtClean="0">
                <a:solidFill>
                  <a:srgbClr val="4B169A"/>
                </a:solidFill>
              </a:rPr>
              <a:t>κατηγορίες.</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lnSpcReduction="10000"/>
          </a:bodyPr>
          <a:lstStyle/>
          <a:p>
            <a:pPr>
              <a:buNone/>
            </a:pPr>
            <a:r>
              <a:rPr lang="el-GR" b="1" dirty="0" smtClean="0">
                <a:solidFill>
                  <a:srgbClr val="201799"/>
                </a:solidFill>
              </a:rPr>
              <a:t>    </a:t>
            </a:r>
            <a:r>
              <a:rPr lang="el-GR" sz="4000" b="1" dirty="0" smtClean="0">
                <a:solidFill>
                  <a:srgbClr val="201799"/>
                </a:solidFill>
              </a:rPr>
              <a:t>Στο τέλος της 5ετίας, οι κάτοχοι των ομολόγων θα αποζημιωθούν στο άρτιο για την επένδυσή τους χωρίς να εισπράξουν τόκο, (πιθανώς θα εισπράξουν όμως κάποια ενοίκια ακινήτων π.χ. που ο επενδυτής θα έχει εκμισθώσει για λογαριασμό τους).</a:t>
            </a:r>
            <a:endParaRPr lang="el-GR" sz="40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a:xfrm>
            <a:off x="457200" y="1600200"/>
            <a:ext cx="8229600" cy="5257800"/>
          </a:xfrm>
        </p:spPr>
        <p:txBody>
          <a:bodyPr>
            <a:normAutofit/>
          </a:bodyPr>
          <a:lstStyle/>
          <a:p>
            <a:pPr>
              <a:buNone/>
            </a:pPr>
            <a:r>
              <a:rPr lang="el-GR" sz="3600" b="1" dirty="0" smtClean="0">
                <a:solidFill>
                  <a:srgbClr val="4B169A"/>
                </a:solidFill>
              </a:rPr>
              <a:t>    Ένας βαθμός </a:t>
            </a:r>
            <a:r>
              <a:rPr lang="en-US" sz="3600" b="1" dirty="0" smtClean="0">
                <a:solidFill>
                  <a:srgbClr val="4B169A"/>
                </a:solidFill>
              </a:rPr>
              <a:t>CCC</a:t>
            </a:r>
            <a:r>
              <a:rPr lang="el-GR" sz="3600" b="1" dirty="0" smtClean="0">
                <a:solidFill>
                  <a:srgbClr val="4B169A"/>
                </a:solidFill>
              </a:rPr>
              <a:t> σημαίνει ότι υπάρχει «τρέχουσα </a:t>
            </a:r>
            <a:r>
              <a:rPr lang="en-US" sz="3600" b="1" dirty="0" smtClean="0">
                <a:solidFill>
                  <a:srgbClr val="4B169A"/>
                </a:solidFill>
              </a:rPr>
              <a:t> </a:t>
            </a:r>
            <a:r>
              <a:rPr lang="el-GR" sz="3600" b="1" dirty="0" smtClean="0">
                <a:solidFill>
                  <a:srgbClr val="4B169A"/>
                </a:solidFill>
              </a:rPr>
              <a:t>αναγνωρίσιμη πιθανότητα πτώχευσης». Ένας βαθμός </a:t>
            </a:r>
            <a:r>
              <a:rPr lang="en-US" sz="3600" b="1" dirty="0" smtClean="0">
                <a:solidFill>
                  <a:srgbClr val="4B169A"/>
                </a:solidFill>
              </a:rPr>
              <a:t>D </a:t>
            </a:r>
            <a:r>
              <a:rPr lang="el-GR" sz="3600" b="1" dirty="0" smtClean="0">
                <a:solidFill>
                  <a:srgbClr val="4B169A"/>
                </a:solidFill>
              </a:rPr>
              <a:t>σημαίνει πτώχευση </a:t>
            </a:r>
            <a:r>
              <a:rPr lang="en-US" sz="3600" b="1" dirty="0" smtClean="0">
                <a:solidFill>
                  <a:srgbClr val="4B169A"/>
                </a:solidFill>
              </a:rPr>
              <a:t>(default)</a:t>
            </a:r>
            <a:r>
              <a:rPr lang="el-GR" sz="3600" b="1" dirty="0" smtClean="0">
                <a:solidFill>
                  <a:srgbClr val="4B169A"/>
                </a:solidFill>
              </a:rPr>
              <a:t>. Συχνά, μπορεί να προστεθεί ένα σήμα (+) ή (-) προκειμένου να δηλωθούν διαφορές μεταξύ κατάταξης (π.χ. ΑΑ+, </a:t>
            </a:r>
            <a:r>
              <a:rPr lang="en-US" sz="3600" b="1" dirty="0" smtClean="0">
                <a:solidFill>
                  <a:srgbClr val="4B169A"/>
                </a:solidFill>
              </a:rPr>
              <a:t>CCC-</a:t>
            </a:r>
            <a:r>
              <a:rPr lang="en-US" sz="3600" b="1" dirty="0" smtClean="0">
                <a:solidFill>
                  <a:srgbClr val="4B169A"/>
                </a:solidFill>
              </a:rPr>
              <a:t>)</a:t>
            </a:r>
            <a:r>
              <a:rPr lang="el-GR" sz="3600" b="1" dirty="0" smtClean="0">
                <a:solidFill>
                  <a:srgbClr val="4B169A"/>
                </a:solidFill>
              </a:rPr>
              <a:t>.</a:t>
            </a:r>
            <a:endParaRPr lang="el-GR" sz="36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
            </a:r>
            <a:br>
              <a:rPr lang="el-GR" sz="5400" b="1" dirty="0" smtClean="0">
                <a:solidFill>
                  <a:srgbClr val="FF0000"/>
                </a:solidFill>
              </a:rPr>
            </a:br>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b="1" dirty="0" smtClean="0">
                <a:solidFill>
                  <a:srgbClr val="4B169A"/>
                </a:solidFill>
              </a:rPr>
              <a:t> </a:t>
            </a:r>
          </a:p>
          <a:p>
            <a:pPr>
              <a:buNone/>
            </a:pPr>
            <a:r>
              <a:rPr lang="el-GR" b="1" dirty="0" smtClean="0">
                <a:solidFill>
                  <a:srgbClr val="4B169A"/>
                </a:solidFill>
              </a:rPr>
              <a:t>   </a:t>
            </a:r>
            <a:r>
              <a:rPr lang="el-GR" sz="4000" b="1" dirty="0" smtClean="0">
                <a:solidFill>
                  <a:srgbClr val="4B169A"/>
                </a:solidFill>
              </a:rPr>
              <a:t>Τα άλλα γραφεία χρησιμοποιούν παρόμοιους τρόπους κατάταξης (π.χ. η </a:t>
            </a:r>
            <a:r>
              <a:rPr lang="en-US" sz="4000" b="1" dirty="0" smtClean="0">
                <a:solidFill>
                  <a:srgbClr val="4B169A"/>
                </a:solidFill>
              </a:rPr>
              <a:t>Moody’s </a:t>
            </a:r>
            <a:r>
              <a:rPr lang="el-GR" sz="4000" b="1" dirty="0" smtClean="0">
                <a:solidFill>
                  <a:srgbClr val="4B169A"/>
                </a:solidFill>
              </a:rPr>
              <a:t> χρησιμοποιεί βαθμούς ΑΑΑ, ΑΑ, Α, ΒΑΑ, </a:t>
            </a:r>
            <a:r>
              <a:rPr lang="en-US" sz="4000" b="1" dirty="0" smtClean="0">
                <a:solidFill>
                  <a:srgbClr val="4B169A"/>
                </a:solidFill>
              </a:rPr>
              <a:t>…D</a:t>
            </a:r>
            <a:r>
              <a:rPr lang="el-GR" sz="4000" b="1" dirty="0" smtClean="0">
                <a:solidFill>
                  <a:srgbClr val="4B169A"/>
                </a:solidFill>
              </a:rPr>
              <a:t>, αλλά και αριθμούς για μεγαλύτερη λεπτομέρεια π.χ. ΑΑ1, ΑΑ2</a:t>
            </a:r>
            <a:r>
              <a:rPr lang="el-GR" sz="4000" b="1" dirty="0" smtClean="0">
                <a:solidFill>
                  <a:srgbClr val="4B169A"/>
                </a:solidFill>
              </a:rPr>
              <a:t>).</a:t>
            </a:r>
            <a:endParaRPr lang="el-GR" sz="4000" b="1" dirty="0" smtClean="0">
              <a:solidFill>
                <a:srgbClr val="4B169A"/>
              </a:solidFill>
            </a:endParaRPr>
          </a:p>
          <a:p>
            <a:pPr>
              <a:buNone/>
            </a:pPr>
            <a:endParaRPr lang="el-GR"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lnSpcReduction="10000"/>
          </a:bodyPr>
          <a:lstStyle/>
          <a:p>
            <a:pPr>
              <a:buNone/>
            </a:pPr>
            <a:r>
              <a:rPr lang="el-GR" sz="4000" b="1" dirty="0" smtClean="0">
                <a:solidFill>
                  <a:srgbClr val="4B169A"/>
                </a:solidFill>
              </a:rPr>
              <a:t>   Όσον αφορά τις εκδόσεις που επιτυγχάνουν βαθμολογία κάτω από ΒΑ1 (</a:t>
            </a:r>
            <a:r>
              <a:rPr lang="en-US" sz="4000" b="1" dirty="0" smtClean="0">
                <a:solidFill>
                  <a:srgbClr val="4B169A"/>
                </a:solidFill>
              </a:rPr>
              <a:t>Moody’s) </a:t>
            </a:r>
            <a:r>
              <a:rPr lang="el-GR" sz="4000" b="1" dirty="0" smtClean="0">
                <a:solidFill>
                  <a:srgbClr val="4B169A"/>
                </a:solidFill>
              </a:rPr>
              <a:t>και ΒΒ </a:t>
            </a:r>
            <a:r>
              <a:rPr lang="en-US" sz="4000" b="1" dirty="0" smtClean="0">
                <a:solidFill>
                  <a:srgbClr val="4B169A"/>
                </a:solidFill>
              </a:rPr>
              <a:t>(Standard &amp;Poor’s)</a:t>
            </a:r>
            <a:r>
              <a:rPr lang="el-GR" sz="4000" b="1" dirty="0" smtClean="0">
                <a:solidFill>
                  <a:srgbClr val="4B169A"/>
                </a:solidFill>
              </a:rPr>
              <a:t>, θεωρούνται επικίνδυνες και συχνά αποκαλούνται </a:t>
            </a:r>
            <a:r>
              <a:rPr lang="en-US" sz="4000" b="1" dirty="0" smtClean="0">
                <a:solidFill>
                  <a:srgbClr val="4B169A"/>
                </a:solidFill>
              </a:rPr>
              <a:t>Speculative Grade (Moody’s) </a:t>
            </a:r>
            <a:r>
              <a:rPr lang="el-GR" sz="4000" b="1" dirty="0" smtClean="0">
                <a:solidFill>
                  <a:srgbClr val="4B169A"/>
                </a:solidFill>
              </a:rPr>
              <a:t>ή </a:t>
            </a:r>
            <a:r>
              <a:rPr lang="en-US" sz="4000" b="1" dirty="0" smtClean="0">
                <a:solidFill>
                  <a:srgbClr val="4B169A"/>
                </a:solidFill>
              </a:rPr>
              <a:t>Non-Investment Grade (Standard &amp; Poor’s</a:t>
            </a:r>
            <a:r>
              <a:rPr lang="en-US" sz="4000" b="1" dirty="0" smtClean="0">
                <a:solidFill>
                  <a:srgbClr val="4B169A"/>
                </a:solidFill>
              </a:rPr>
              <a:t>)</a:t>
            </a:r>
            <a:r>
              <a:rPr lang="el-GR" sz="4000" b="1" dirty="0" smtClean="0">
                <a:solidFill>
                  <a:srgbClr val="4B169A"/>
                </a:solidFill>
              </a:rPr>
              <a:t>.</a:t>
            </a:r>
            <a:endParaRPr lang="el-GR" sz="4000" b="1" dirty="0" smtClean="0">
              <a:solidFill>
                <a:srgbClr val="4B169A"/>
              </a:solidFill>
            </a:endParaRP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4B169A"/>
                </a:solidFill>
              </a:rPr>
              <a:t>   Οι επενδυτές σε χρεόγραφα χαμηλής πιστωτικής κατάταξης, θα απαιτούν και μεγαλύτερες </a:t>
            </a:r>
            <a:r>
              <a:rPr lang="el-GR" sz="4000" b="1" dirty="0" smtClean="0">
                <a:solidFill>
                  <a:srgbClr val="4B169A"/>
                </a:solidFill>
              </a:rPr>
              <a:t>αποδόσεις.</a:t>
            </a:r>
            <a:endParaRPr lang="el-GR" sz="4000" b="1" dirty="0" smtClean="0">
              <a:solidFill>
                <a:srgbClr val="4B169A"/>
              </a:solidFill>
            </a:endParaRPr>
          </a:p>
          <a:p>
            <a:pPr>
              <a:buNone/>
            </a:pPr>
            <a:r>
              <a:rPr lang="el-GR" sz="4000" b="1" dirty="0" smtClean="0">
                <a:solidFill>
                  <a:srgbClr val="4B169A"/>
                </a:solidFill>
              </a:rPr>
              <a:t>   Με την αναβάθμιση οι διεθνείς οικονομικοί κύκλοι αναγνωρίζουν την αυξημένη αξιοπιστία  </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
            </a:r>
            <a:br>
              <a:rPr lang="el-GR" sz="5400" b="1" dirty="0" smtClean="0">
                <a:solidFill>
                  <a:srgbClr val="FF0000"/>
                </a:solidFill>
              </a:rPr>
            </a:br>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4B169A"/>
                </a:solidFill>
              </a:rPr>
              <a:t>  </a:t>
            </a:r>
          </a:p>
          <a:p>
            <a:pPr>
              <a:buNone/>
            </a:pPr>
            <a:r>
              <a:rPr lang="el-GR" sz="4000" b="1" dirty="0" smtClean="0">
                <a:solidFill>
                  <a:srgbClr val="4B169A"/>
                </a:solidFill>
              </a:rPr>
              <a:t>   της ελληνικής οικονομίας, και αυτό σημαίνει ότι </a:t>
            </a:r>
            <a:r>
              <a:rPr lang="el-GR" sz="4000" b="1" dirty="0" smtClean="0">
                <a:solidFill>
                  <a:srgbClr val="4B169A"/>
                </a:solidFill>
              </a:rPr>
              <a:t>π.χ. μειώνεται </a:t>
            </a:r>
            <a:r>
              <a:rPr lang="el-GR" sz="4000" b="1" dirty="0" smtClean="0">
                <a:solidFill>
                  <a:srgbClr val="4B169A"/>
                </a:solidFill>
              </a:rPr>
              <a:t>το κόστος δανεισμού του Ελληνικού Δημοσίου κατά 0,3% </a:t>
            </a:r>
            <a:r>
              <a:rPr lang="el-GR" sz="4000" b="1" dirty="0" smtClean="0">
                <a:solidFill>
                  <a:srgbClr val="4B169A"/>
                </a:solidFill>
              </a:rPr>
              <a:t>περίπου.</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a:xfrm>
            <a:off x="457200" y="1600200"/>
            <a:ext cx="8229600" cy="5257800"/>
          </a:xfrm>
        </p:spPr>
        <p:txBody>
          <a:bodyPr>
            <a:normAutofit lnSpcReduction="10000"/>
          </a:bodyPr>
          <a:lstStyle/>
          <a:p>
            <a:pPr>
              <a:buNone/>
            </a:pPr>
            <a:r>
              <a:rPr lang="el-GR" b="1" dirty="0" smtClean="0">
                <a:solidFill>
                  <a:srgbClr val="201799"/>
                </a:solidFill>
              </a:rPr>
              <a:t>    </a:t>
            </a:r>
            <a:r>
              <a:rPr lang="el-GR" sz="4000" b="1" dirty="0" smtClean="0">
                <a:solidFill>
                  <a:srgbClr val="201799"/>
                </a:solidFill>
              </a:rPr>
              <a:t>Στην </a:t>
            </a:r>
            <a:r>
              <a:rPr lang="el-GR" sz="4000" b="1" dirty="0" smtClean="0">
                <a:solidFill>
                  <a:srgbClr val="201799"/>
                </a:solidFill>
              </a:rPr>
              <a:t>ανάλυσή </a:t>
            </a:r>
            <a:r>
              <a:rPr lang="el-GR" sz="4000" b="1" dirty="0" smtClean="0">
                <a:solidFill>
                  <a:srgbClr val="201799"/>
                </a:solidFill>
              </a:rPr>
              <a:t>της, η </a:t>
            </a:r>
            <a:r>
              <a:rPr lang="en-US" sz="4000" b="1" dirty="0" smtClean="0">
                <a:solidFill>
                  <a:srgbClr val="201799"/>
                </a:solidFill>
              </a:rPr>
              <a:t>Moody’s, </a:t>
            </a:r>
            <a:r>
              <a:rPr lang="el-GR" sz="4000" b="1" dirty="0" smtClean="0">
                <a:solidFill>
                  <a:srgbClr val="201799"/>
                </a:solidFill>
              </a:rPr>
              <a:t>είναι δυνατόν να σημειώσει </a:t>
            </a:r>
            <a:r>
              <a:rPr lang="el-GR" sz="4000" b="1" dirty="0" smtClean="0">
                <a:solidFill>
                  <a:srgbClr val="201799"/>
                </a:solidFill>
              </a:rPr>
              <a:t>(μεταξύ άλλων), ότι στην αναβάθμιση συνέτεινε η αύξηση του ρυθμού ανάπτυξης </a:t>
            </a:r>
            <a:r>
              <a:rPr lang="el-GR" sz="4000" b="1" dirty="0" smtClean="0">
                <a:solidFill>
                  <a:srgbClr val="201799"/>
                </a:solidFill>
              </a:rPr>
              <a:t>π.χ. πάνω </a:t>
            </a:r>
            <a:r>
              <a:rPr lang="el-GR" sz="4000" b="1" dirty="0" smtClean="0">
                <a:solidFill>
                  <a:srgbClr val="201799"/>
                </a:solidFill>
              </a:rPr>
              <a:t>από 3% </a:t>
            </a:r>
            <a:r>
              <a:rPr lang="el-GR" sz="4000" b="1" dirty="0" smtClean="0">
                <a:solidFill>
                  <a:srgbClr val="201799"/>
                </a:solidFill>
              </a:rPr>
              <a:t>συνεχώς, </a:t>
            </a:r>
            <a:r>
              <a:rPr lang="el-GR" sz="4000" b="1" dirty="0" smtClean="0">
                <a:solidFill>
                  <a:srgbClr val="201799"/>
                </a:solidFill>
              </a:rPr>
              <a:t>και η μείωση των δημοσίων ελλειμμάτων κατά την τελευταία </a:t>
            </a:r>
            <a:r>
              <a:rPr lang="el-GR" sz="4000" b="1" dirty="0" smtClean="0">
                <a:solidFill>
                  <a:srgbClr val="201799"/>
                </a:solidFill>
              </a:rPr>
              <a:t>π.χ. πενταετία ή δεκαετία</a:t>
            </a:r>
            <a:endParaRPr lang="el-GR" sz="40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201799"/>
                </a:solidFill>
              </a:rPr>
              <a:t>   </a:t>
            </a:r>
            <a:r>
              <a:rPr lang="el-GR" sz="4000" b="1" dirty="0">
                <a:solidFill>
                  <a:srgbClr val="201799"/>
                </a:solidFill>
              </a:rPr>
              <a:t>Κατά το 1995, </a:t>
            </a:r>
            <a:r>
              <a:rPr lang="el-GR" sz="4000" b="1" dirty="0" smtClean="0">
                <a:solidFill>
                  <a:srgbClr val="201799"/>
                </a:solidFill>
              </a:rPr>
              <a:t>σημειωνόταν π.χ. σε </a:t>
            </a:r>
            <a:r>
              <a:rPr lang="el-GR" sz="4000" b="1" dirty="0" smtClean="0">
                <a:solidFill>
                  <a:srgbClr val="201799"/>
                </a:solidFill>
              </a:rPr>
              <a:t>σχετική έκθεση, </a:t>
            </a:r>
            <a:r>
              <a:rPr lang="el-GR" sz="4000" b="1" dirty="0" smtClean="0">
                <a:solidFill>
                  <a:srgbClr val="201799"/>
                </a:solidFill>
              </a:rPr>
              <a:t>ότι το </a:t>
            </a:r>
            <a:r>
              <a:rPr lang="el-GR" sz="4000" b="1" dirty="0" smtClean="0">
                <a:solidFill>
                  <a:srgbClr val="201799"/>
                </a:solidFill>
              </a:rPr>
              <a:t>χρέος της χώρας </a:t>
            </a:r>
            <a:r>
              <a:rPr lang="el-GR" sz="4000" b="1" dirty="0" smtClean="0">
                <a:solidFill>
                  <a:srgbClr val="201799"/>
                </a:solidFill>
              </a:rPr>
              <a:t>υπολογίζονταν </a:t>
            </a:r>
            <a:r>
              <a:rPr lang="el-GR" sz="4000" b="1" dirty="0" smtClean="0">
                <a:solidFill>
                  <a:srgbClr val="201799"/>
                </a:solidFill>
              </a:rPr>
              <a:t>να υποχωρήσει στο 105,3% του ΑΕΠ από 108,7</a:t>
            </a:r>
            <a:r>
              <a:rPr lang="el-GR" sz="4000" b="1" dirty="0" smtClean="0">
                <a:solidFill>
                  <a:srgbClr val="201799"/>
                </a:solidFill>
              </a:rPr>
              <a:t>%. </a:t>
            </a:r>
            <a:r>
              <a:rPr lang="el-GR" sz="4000" b="1" dirty="0" smtClean="0">
                <a:solidFill>
                  <a:srgbClr val="201799"/>
                </a:solidFill>
              </a:rPr>
              <a:t>Ταυτόχρονα , όμως, ο διεθνής οίκος έκρουσε τον κώδωνα του κινδύνου (από το 2002) για τις  </a:t>
            </a:r>
            <a:endParaRPr lang="el-GR" sz="40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
            </a:r>
            <a:br>
              <a:rPr lang="el-GR" sz="5400" b="1" dirty="0" smtClean="0">
                <a:solidFill>
                  <a:srgbClr val="FF0000"/>
                </a:solidFill>
              </a:rPr>
            </a:br>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201799"/>
                </a:solidFill>
              </a:rPr>
              <a:t>   </a:t>
            </a:r>
          </a:p>
          <a:p>
            <a:pPr>
              <a:buNone/>
            </a:pPr>
            <a:r>
              <a:rPr lang="el-GR" sz="4000" b="1" dirty="0" smtClean="0">
                <a:solidFill>
                  <a:srgbClr val="201799"/>
                </a:solidFill>
              </a:rPr>
              <a:t>   επιπτώσεις του καθοδικού οικονομικού κύκλου στη δημοσιονομική διαχείριση και εξέφρασε προβληματισμό σχετικά με την αναπτυξιακή πολιτική μετά το </a:t>
            </a:r>
            <a:r>
              <a:rPr lang="el-GR" sz="4000" b="1" dirty="0" smtClean="0">
                <a:solidFill>
                  <a:srgbClr val="201799"/>
                </a:solidFill>
              </a:rPr>
              <a:t>2004.</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n-US" sz="3600" b="1" dirty="0" smtClean="0">
                <a:solidFill>
                  <a:srgbClr val="201799"/>
                </a:solidFill>
              </a:rPr>
              <a:t>   </a:t>
            </a:r>
            <a:r>
              <a:rPr lang="el-GR" sz="4000" b="1" dirty="0" smtClean="0">
                <a:solidFill>
                  <a:srgbClr val="201799"/>
                </a:solidFill>
              </a:rPr>
              <a:t>Η επισήμανση αυτή το 2002 ήταν </a:t>
            </a:r>
            <a:r>
              <a:rPr lang="el-GR" sz="4000" b="1" dirty="0" smtClean="0">
                <a:solidFill>
                  <a:srgbClr val="201799"/>
                </a:solidFill>
              </a:rPr>
              <a:t>προφητική, </a:t>
            </a:r>
            <a:r>
              <a:rPr lang="el-GR" sz="4000" b="1" dirty="0" smtClean="0">
                <a:solidFill>
                  <a:srgbClr val="201799"/>
                </a:solidFill>
              </a:rPr>
              <a:t>γιατί τον Σεπτέμβριο του 2004, ο οίκος </a:t>
            </a:r>
            <a:r>
              <a:rPr lang="en-US" sz="4000" b="1" dirty="0" smtClean="0">
                <a:solidFill>
                  <a:srgbClr val="201799"/>
                </a:solidFill>
              </a:rPr>
              <a:t>Standard &amp; Poor’s</a:t>
            </a:r>
            <a:r>
              <a:rPr lang="el-GR" sz="4000" b="1" dirty="0" smtClean="0">
                <a:solidFill>
                  <a:srgbClr val="201799"/>
                </a:solidFill>
              </a:rPr>
              <a:t> περιέκοψε σε αρνητικές από σταθερές τις προοπτικές της Ελλάδας (εξαιτίας της επιδείνωσης των δημοσιονομικών μεγεθών), μια </a:t>
            </a:r>
            <a:endParaRPr lang="el-GR" sz="40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lstStyle/>
          <a:p>
            <a:pPr>
              <a:buNone/>
            </a:pPr>
            <a:r>
              <a:rPr lang="en-US" b="1" dirty="0" smtClean="0">
                <a:solidFill>
                  <a:srgbClr val="201799"/>
                </a:solidFill>
              </a:rPr>
              <a:t>    </a:t>
            </a:r>
            <a:r>
              <a:rPr lang="el-GR" sz="4000" b="1" dirty="0" smtClean="0">
                <a:solidFill>
                  <a:srgbClr val="201799"/>
                </a:solidFill>
              </a:rPr>
              <a:t>κίνηση στην οποία</a:t>
            </a:r>
            <a:r>
              <a:rPr lang="en-US" sz="4000" b="1" dirty="0" smtClean="0">
                <a:solidFill>
                  <a:srgbClr val="201799"/>
                </a:solidFill>
              </a:rPr>
              <a:t> </a:t>
            </a:r>
            <a:r>
              <a:rPr lang="el-GR" sz="4000" b="1" dirty="0" smtClean="0">
                <a:solidFill>
                  <a:srgbClr val="201799"/>
                </a:solidFill>
              </a:rPr>
              <a:t>αναμενόταν να ακολουθήσει και η</a:t>
            </a:r>
            <a:r>
              <a:rPr lang="en-US" sz="4000" b="1" dirty="0" smtClean="0">
                <a:solidFill>
                  <a:srgbClr val="201799"/>
                </a:solidFill>
              </a:rPr>
              <a:t> </a:t>
            </a:r>
            <a:r>
              <a:rPr lang="en-US" sz="4000" b="1" dirty="0" smtClean="0">
                <a:solidFill>
                  <a:srgbClr val="201799"/>
                </a:solidFill>
              </a:rPr>
              <a:t>Moody’s</a:t>
            </a:r>
            <a:r>
              <a:rPr lang="el-GR" sz="4000" b="1" dirty="0" smtClean="0">
                <a:solidFill>
                  <a:srgbClr val="201799"/>
                </a:solidFill>
              </a:rPr>
              <a:t>.</a:t>
            </a:r>
            <a:endParaRPr lang="el-GR" sz="4000" b="1" dirty="0" smtClean="0">
              <a:solidFill>
                <a:srgbClr val="201799"/>
              </a:solidFill>
            </a:endParaRPr>
          </a:p>
          <a:p>
            <a:pPr>
              <a:buNone/>
            </a:pPr>
            <a:r>
              <a:rPr lang="el-GR" sz="4000" b="1" dirty="0" smtClean="0">
                <a:solidFill>
                  <a:srgbClr val="201799"/>
                </a:solidFill>
              </a:rPr>
              <a:t>   Η </a:t>
            </a:r>
            <a:r>
              <a:rPr lang="en-US" sz="4000" b="1" dirty="0" smtClean="0">
                <a:solidFill>
                  <a:srgbClr val="201799"/>
                </a:solidFill>
              </a:rPr>
              <a:t>Standard &amp; Poor’s </a:t>
            </a:r>
            <a:r>
              <a:rPr lang="el-GR" sz="4000" b="1" dirty="0" smtClean="0">
                <a:solidFill>
                  <a:srgbClr val="201799"/>
                </a:solidFill>
              </a:rPr>
              <a:t>στις 13 Σεπτεμβρίου 2004, εξέδωσε </a:t>
            </a:r>
            <a:r>
              <a:rPr lang="el-GR" sz="4000" b="1" dirty="0" smtClean="0">
                <a:solidFill>
                  <a:srgbClr val="201799"/>
                </a:solidFill>
              </a:rPr>
              <a:t>την </a:t>
            </a:r>
            <a:r>
              <a:rPr lang="el-GR" sz="4000" b="1" dirty="0" smtClean="0">
                <a:solidFill>
                  <a:srgbClr val="201799"/>
                </a:solidFill>
              </a:rPr>
              <a:t>πρώτη ειδοποίηση για την υποβάθμιση της πιστοληπτικής ικανότητας της χώρας, τονίζοντας</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400" b="1" dirty="0" smtClean="0">
                <a:solidFill>
                  <a:srgbClr val="201799"/>
                </a:solidFill>
              </a:rPr>
              <a:t>   Άλλοι εκδότες αντί για ενοίκια, χρησιμοποιούν έσοδα από κοιτάσματα μεταλλευμάτων, υδρογονανθράκων, κλπ.</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sz="3600" dirty="0" smtClean="0"/>
              <a:t>   </a:t>
            </a:r>
            <a:r>
              <a:rPr lang="el-GR" sz="4400" b="1" dirty="0" smtClean="0">
                <a:solidFill>
                  <a:srgbClr val="201799"/>
                </a:solidFill>
              </a:rPr>
              <a:t>την αδυναμία πειθαρχίας των δαπανών, τη μείωση των δημοσιονομικών εσόδων ως ποσοστό του ΑΕΠ, και την αναμονή αύξησης του γενικού ελλείμματος της </a:t>
            </a:r>
            <a:r>
              <a:rPr lang="el-GR" sz="4400" b="1" dirty="0" smtClean="0">
                <a:solidFill>
                  <a:srgbClr val="201799"/>
                </a:solidFill>
              </a:rPr>
              <a:t>κυβέρνησης.</a:t>
            </a:r>
            <a:endParaRPr lang="el-GR" sz="4400" b="1" dirty="0" smtClean="0">
              <a:solidFill>
                <a:srgbClr val="201799"/>
              </a:solidFill>
            </a:endParaRPr>
          </a:p>
          <a:p>
            <a:pPr>
              <a:buNone/>
            </a:pPr>
            <a:r>
              <a:rPr lang="el-GR" sz="4400" b="1" dirty="0" smtClean="0">
                <a:solidFill>
                  <a:srgbClr val="201799"/>
                </a:solidFill>
              </a:rPr>
              <a:t> </a:t>
            </a:r>
            <a:endParaRPr lang="el-GR" sz="44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r>
              <a:rPr lang="el-GR" sz="4000" b="1" dirty="0" smtClean="0">
                <a:solidFill>
                  <a:srgbClr val="201799"/>
                </a:solidFill>
              </a:rPr>
              <a:t>Από τη βαθμολογία  Α1 του 2002, η </a:t>
            </a:r>
            <a:r>
              <a:rPr lang="en-US" sz="4000" b="1" dirty="0" smtClean="0">
                <a:solidFill>
                  <a:srgbClr val="201799"/>
                </a:solidFill>
              </a:rPr>
              <a:t>Moody’s</a:t>
            </a:r>
            <a:r>
              <a:rPr lang="el-GR" sz="4000" b="1" dirty="0" smtClean="0">
                <a:solidFill>
                  <a:srgbClr val="201799"/>
                </a:solidFill>
              </a:rPr>
              <a:t> τελικά υποβάθμισε την Ελλάδα στο Α2 το Δεκέμβριο του 2009, στο Α3 τον Απρίλιο του 2010, στο ΒΑ1 τον Νοέμβριο του 2010, και ακόμα κατώτερα </a:t>
            </a:r>
            <a:r>
              <a:rPr lang="el-GR" sz="4000" b="1" dirty="0" smtClean="0">
                <a:solidFill>
                  <a:srgbClr val="201799"/>
                </a:solidFill>
              </a:rPr>
              <a:t>αργότερα.</a:t>
            </a:r>
            <a:endParaRPr lang="el-GR" sz="4000" b="1" dirty="0" smtClean="0">
              <a:solidFill>
                <a:srgbClr val="201799"/>
              </a:solidFill>
            </a:endParaRPr>
          </a:p>
          <a:p>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lnSpcReduction="10000"/>
          </a:bodyPr>
          <a:lstStyle/>
          <a:p>
            <a:pPr>
              <a:buNone/>
            </a:pPr>
            <a:r>
              <a:rPr lang="el-GR" b="1" dirty="0" smtClean="0">
                <a:solidFill>
                  <a:srgbClr val="201799"/>
                </a:solidFill>
              </a:rPr>
              <a:t>    </a:t>
            </a:r>
            <a:endParaRPr lang="el-GR" sz="4000" b="1" dirty="0" smtClean="0">
              <a:solidFill>
                <a:srgbClr val="201799"/>
              </a:solidFill>
            </a:endParaRPr>
          </a:p>
          <a:p>
            <a:pPr>
              <a:buNone/>
            </a:pPr>
            <a:r>
              <a:rPr lang="el-GR" sz="4000" b="1" dirty="0" smtClean="0">
                <a:solidFill>
                  <a:srgbClr val="201799"/>
                </a:solidFill>
              </a:rPr>
              <a:t>   </a:t>
            </a:r>
            <a:r>
              <a:rPr lang="el-GR" sz="4400" b="1" dirty="0" smtClean="0">
                <a:solidFill>
                  <a:srgbClr val="201799"/>
                </a:solidFill>
              </a:rPr>
              <a:t>Οι αξιολογήσεις και τελικά οι κατατάξεις, γίνονται μετά από χρονοβόρες αναλύσεις πολλών επιμέρους στοιχείων των οικονομιών των υπό ανάλυση </a:t>
            </a:r>
            <a:r>
              <a:rPr lang="el-GR" sz="4400" b="1" dirty="0" smtClean="0">
                <a:solidFill>
                  <a:srgbClr val="201799"/>
                </a:solidFill>
              </a:rPr>
              <a:t>χωρών.</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201799"/>
                </a:solidFill>
              </a:rPr>
              <a:t>   </a:t>
            </a:r>
            <a:r>
              <a:rPr lang="el-GR" sz="4400" b="1" dirty="0" smtClean="0">
                <a:solidFill>
                  <a:srgbClr val="201799"/>
                </a:solidFill>
              </a:rPr>
              <a:t>Κάθε οίκος, </a:t>
            </a:r>
            <a:r>
              <a:rPr lang="el-GR" sz="4400" b="1" dirty="0" smtClean="0">
                <a:solidFill>
                  <a:srgbClr val="201799"/>
                </a:solidFill>
              </a:rPr>
              <a:t>έχει </a:t>
            </a:r>
            <a:r>
              <a:rPr lang="el-GR" sz="4400" b="1" dirty="0" smtClean="0">
                <a:solidFill>
                  <a:srgbClr val="201799"/>
                </a:solidFill>
              </a:rPr>
              <a:t>μία Επιτροπή η οποία, αφού μελετήσει τις εισηγήσεις των αναλυτών </a:t>
            </a:r>
            <a:r>
              <a:rPr lang="el-GR" sz="4400" b="1" dirty="0" smtClean="0">
                <a:solidFill>
                  <a:srgbClr val="201799"/>
                </a:solidFill>
              </a:rPr>
              <a:t>καταλήγει </a:t>
            </a:r>
            <a:r>
              <a:rPr lang="el-GR" sz="4400" b="1" dirty="0" smtClean="0">
                <a:solidFill>
                  <a:srgbClr val="201799"/>
                </a:solidFill>
              </a:rPr>
              <a:t>στη τελική </a:t>
            </a:r>
            <a:r>
              <a:rPr lang="el-GR" sz="4400" b="1" dirty="0" smtClean="0">
                <a:solidFill>
                  <a:srgbClr val="201799"/>
                </a:solidFill>
              </a:rPr>
              <a:t>αξιολόγηση.</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    </a:t>
            </a:r>
            <a:r>
              <a:rPr lang="el-GR" sz="4300" b="1" dirty="0" smtClean="0">
                <a:solidFill>
                  <a:srgbClr val="201799"/>
                </a:solidFill>
              </a:rPr>
              <a:t>Για παράδειγμα, η </a:t>
            </a:r>
            <a:r>
              <a:rPr lang="en-US" sz="4300" b="1" dirty="0" smtClean="0">
                <a:solidFill>
                  <a:srgbClr val="201799"/>
                </a:solidFill>
              </a:rPr>
              <a:t>Fitch Ratings</a:t>
            </a:r>
            <a:r>
              <a:rPr lang="el-GR" sz="4300" b="1" dirty="0" smtClean="0">
                <a:solidFill>
                  <a:srgbClr val="201799"/>
                </a:solidFill>
              </a:rPr>
              <a:t> στην έκθεσή της για την Ελλάδα στις 21-10-2003, σημειώνει και αναλύει μια σειρά θεμάτων και μακροοικονομικών ανισορροπιών που πρέπει να αντιμετωπιστούν:</a:t>
            </a:r>
          </a:p>
          <a:p>
            <a:pPr>
              <a:buNone/>
            </a:pPr>
            <a:r>
              <a:rPr lang="el-GR" sz="4300" b="1" dirty="0" smtClean="0">
                <a:solidFill>
                  <a:srgbClr val="201799"/>
                </a:solidFill>
              </a:rPr>
              <a:t>   α) το δημόσιο χρέος που ξεπερνάει </a:t>
            </a:r>
          </a:p>
          <a:p>
            <a:pPr>
              <a:buNone/>
            </a:pPr>
            <a:r>
              <a:rPr lang="el-GR" sz="4300" b="1" dirty="0" smtClean="0">
                <a:solidFill>
                  <a:srgbClr val="201799"/>
                </a:solidFill>
              </a:rPr>
              <a:t>   το 100% του ΑΕΠ, ενώ η Συνθήκη </a:t>
            </a:r>
            <a:endParaRPr lang="el-GR" sz="43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lnSpcReduction="10000"/>
          </a:bodyPr>
          <a:lstStyle/>
          <a:p>
            <a:pPr>
              <a:buNone/>
            </a:pPr>
            <a:r>
              <a:rPr lang="el-GR" sz="4000" b="1" dirty="0" smtClean="0">
                <a:solidFill>
                  <a:srgbClr val="201799"/>
                </a:solidFill>
              </a:rPr>
              <a:t>   του </a:t>
            </a:r>
            <a:r>
              <a:rPr lang="en-US" sz="4000" b="1" dirty="0" smtClean="0">
                <a:solidFill>
                  <a:srgbClr val="201799"/>
                </a:solidFill>
              </a:rPr>
              <a:t>M</a:t>
            </a:r>
            <a:r>
              <a:rPr lang="el-GR" sz="4000" b="1" dirty="0" smtClean="0">
                <a:solidFill>
                  <a:srgbClr val="201799"/>
                </a:solidFill>
              </a:rPr>
              <a:t>άαστριχτ απαιτεί να βρίσκεται κάτω από το 60% του </a:t>
            </a:r>
            <a:r>
              <a:rPr lang="el-GR" sz="4000" b="1" dirty="0" smtClean="0">
                <a:solidFill>
                  <a:srgbClr val="201799"/>
                </a:solidFill>
              </a:rPr>
              <a:t>ΑΕΠ.</a:t>
            </a:r>
            <a:endParaRPr lang="el-GR" sz="4000" b="1" dirty="0" smtClean="0">
              <a:solidFill>
                <a:srgbClr val="201799"/>
              </a:solidFill>
            </a:endParaRPr>
          </a:p>
          <a:p>
            <a:pPr>
              <a:buNone/>
            </a:pPr>
            <a:r>
              <a:rPr lang="el-GR" sz="4000" b="1" dirty="0" smtClean="0">
                <a:solidFill>
                  <a:srgbClr val="201799"/>
                </a:solidFill>
              </a:rPr>
              <a:t>   β) το εξωτερικό Δημόσιο χρέος που ήταν το 2002 ισοδύναμο με το 384% των εξωτερικών </a:t>
            </a:r>
            <a:r>
              <a:rPr lang="el-GR" sz="4000" b="1" dirty="0" smtClean="0">
                <a:solidFill>
                  <a:srgbClr val="201799"/>
                </a:solidFill>
              </a:rPr>
              <a:t>εισπράξεων. </a:t>
            </a:r>
            <a:endParaRPr lang="el-GR" sz="4000" b="1" dirty="0" smtClean="0">
              <a:solidFill>
                <a:srgbClr val="201799"/>
              </a:solidFill>
            </a:endParaRPr>
          </a:p>
          <a:p>
            <a:pPr>
              <a:buNone/>
            </a:pPr>
            <a:r>
              <a:rPr lang="el-GR" sz="4000" b="1" dirty="0" smtClean="0">
                <a:solidFill>
                  <a:srgbClr val="201799"/>
                </a:solidFill>
              </a:rPr>
              <a:t>    γ) την υψηλή </a:t>
            </a:r>
            <a:r>
              <a:rPr lang="el-GR" sz="4000" b="1" dirty="0" smtClean="0">
                <a:solidFill>
                  <a:srgbClr val="201799"/>
                </a:solidFill>
              </a:rPr>
              <a:t>ανεργία.</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201799"/>
                </a:solidFill>
              </a:rPr>
              <a:t>   δ) το έλλειμμα του ισοζυγίου των τρεχουσών </a:t>
            </a:r>
            <a:r>
              <a:rPr lang="el-GR" sz="4000" b="1" dirty="0" smtClean="0">
                <a:solidFill>
                  <a:srgbClr val="201799"/>
                </a:solidFill>
              </a:rPr>
              <a:t>συναλλαγών.</a:t>
            </a:r>
            <a:endParaRPr lang="el-GR" sz="4000" b="1" dirty="0" smtClean="0">
              <a:solidFill>
                <a:srgbClr val="201799"/>
              </a:solidFill>
            </a:endParaRPr>
          </a:p>
          <a:p>
            <a:pPr>
              <a:buNone/>
            </a:pPr>
            <a:r>
              <a:rPr lang="el-GR" sz="4000" b="1" dirty="0" smtClean="0">
                <a:solidFill>
                  <a:srgbClr val="201799"/>
                </a:solidFill>
              </a:rPr>
              <a:t>   ε) το ασφαλιστικό σύστημα κ.α.</a:t>
            </a:r>
          </a:p>
          <a:p>
            <a:pPr>
              <a:buNone/>
            </a:pPr>
            <a:r>
              <a:rPr lang="el-GR" sz="4000" b="1" dirty="0" smtClean="0">
                <a:solidFill>
                  <a:srgbClr val="201799"/>
                </a:solidFill>
              </a:rPr>
              <a:t>   Η </a:t>
            </a:r>
            <a:r>
              <a:rPr lang="en-US" sz="4000" b="1" dirty="0" smtClean="0">
                <a:solidFill>
                  <a:srgbClr val="201799"/>
                </a:solidFill>
              </a:rPr>
              <a:t>Fitch</a:t>
            </a:r>
            <a:r>
              <a:rPr lang="el-GR" sz="4000" b="1" dirty="0" smtClean="0">
                <a:solidFill>
                  <a:srgbClr val="201799"/>
                </a:solidFill>
              </a:rPr>
              <a:t> άρχισε να βαθμολογεί την Ελλάδα το </a:t>
            </a:r>
            <a:r>
              <a:rPr lang="el-GR" sz="4000" b="1" dirty="0" smtClean="0">
                <a:solidFill>
                  <a:srgbClr val="201799"/>
                </a:solidFill>
              </a:rPr>
              <a:t>1995.</a:t>
            </a:r>
            <a:endParaRPr lang="el-GR" sz="40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fontScale="92500" lnSpcReduction="20000"/>
          </a:bodyPr>
          <a:lstStyle/>
          <a:p>
            <a:r>
              <a:rPr lang="en-US" sz="5800" b="1" dirty="0" smtClean="0">
                <a:solidFill>
                  <a:srgbClr val="201799"/>
                </a:solidFill>
              </a:rPr>
              <a:t>Junk Bonds</a:t>
            </a:r>
            <a:r>
              <a:rPr lang="el-GR" sz="5800" b="1" dirty="0" smtClean="0">
                <a:solidFill>
                  <a:srgbClr val="201799"/>
                </a:solidFill>
              </a:rPr>
              <a:t>:</a:t>
            </a:r>
          </a:p>
          <a:p>
            <a:pPr>
              <a:buNone/>
            </a:pPr>
            <a:r>
              <a:rPr lang="el-GR" sz="5200" b="1" dirty="0" smtClean="0">
                <a:solidFill>
                  <a:srgbClr val="4619EB"/>
                </a:solidFill>
              </a:rPr>
              <a:t>   </a:t>
            </a:r>
            <a:r>
              <a:rPr lang="en-US" sz="5200" b="1" dirty="0" smtClean="0">
                <a:solidFill>
                  <a:srgbClr val="4619EB"/>
                </a:solidFill>
              </a:rPr>
              <a:t>X</a:t>
            </a:r>
            <a:r>
              <a:rPr lang="el-GR" sz="5200" b="1" dirty="0" smtClean="0">
                <a:solidFill>
                  <a:srgbClr val="4619EB"/>
                </a:solidFill>
              </a:rPr>
              <a:t>ρεόγραφα με βαθμό κάτω από το ΒΒ και ΒΑ και συχνά αποκαλούνται ομολογίες υψηλής απόδοσης </a:t>
            </a:r>
            <a:r>
              <a:rPr lang="en-US" sz="5200" b="1" dirty="0" smtClean="0">
                <a:solidFill>
                  <a:srgbClr val="4619EB"/>
                </a:solidFill>
              </a:rPr>
              <a:t>junk </a:t>
            </a:r>
            <a:r>
              <a:rPr lang="en-US" sz="5200" b="1" dirty="0" smtClean="0">
                <a:solidFill>
                  <a:srgbClr val="4619EB"/>
                </a:solidFill>
              </a:rPr>
              <a:t>bonds</a:t>
            </a:r>
            <a:r>
              <a:rPr lang="el-GR" sz="5200" b="1" dirty="0" smtClean="0">
                <a:solidFill>
                  <a:srgbClr val="4619EB"/>
                </a:solidFill>
              </a:rPr>
              <a:t>.</a:t>
            </a:r>
            <a:endParaRPr lang="en-US" sz="5200" b="1" dirty="0" smtClean="0">
              <a:solidFill>
                <a:srgbClr val="4619EB"/>
              </a:solidFill>
            </a:endParaRPr>
          </a:p>
          <a:p>
            <a:pPr>
              <a:buNone/>
            </a:pPr>
            <a:r>
              <a:rPr lang="en-US" sz="4000" b="1" dirty="0" smtClean="0">
                <a:solidFill>
                  <a:srgbClr val="006600"/>
                </a:solidFill>
              </a:rPr>
              <a:t>   </a:t>
            </a:r>
            <a:endParaRPr lang="el-GR" sz="4000" b="1" dirty="0">
              <a:solidFill>
                <a:srgbClr val="00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t>   </a:t>
            </a:r>
            <a:r>
              <a:rPr lang="en-US" sz="4000" b="1" dirty="0" smtClean="0">
                <a:solidFill>
                  <a:srgbClr val="4619EB"/>
                </a:solidFill>
              </a:rPr>
              <a:t>T</a:t>
            </a:r>
            <a:r>
              <a:rPr lang="el-GR" sz="4000" b="1" dirty="0" smtClean="0">
                <a:solidFill>
                  <a:srgbClr val="4619EB"/>
                </a:solidFill>
              </a:rPr>
              <a:t>α</a:t>
            </a:r>
            <a:r>
              <a:rPr lang="en-US" sz="4000" b="1" dirty="0" smtClean="0">
                <a:solidFill>
                  <a:srgbClr val="4619EB"/>
                </a:solidFill>
              </a:rPr>
              <a:t> </a:t>
            </a:r>
            <a:r>
              <a:rPr lang="el-GR" sz="4000" b="1" dirty="0" smtClean="0">
                <a:solidFill>
                  <a:srgbClr val="4619EB"/>
                </a:solidFill>
              </a:rPr>
              <a:t>ομόλογα αυτά αναπτύχθηκαν τη δεκαετία του ΄80 για να χρηματοδοτήσουν </a:t>
            </a:r>
            <a:r>
              <a:rPr lang="en-US" sz="4000" b="1" dirty="0" smtClean="0">
                <a:solidFill>
                  <a:srgbClr val="4619EB"/>
                </a:solidFill>
              </a:rPr>
              <a:t>Leveraged Buy Outs (LBOs)</a:t>
            </a:r>
            <a:r>
              <a:rPr lang="el-GR" sz="4000" b="1" dirty="0" smtClean="0">
                <a:solidFill>
                  <a:srgbClr val="4619EB"/>
                </a:solidFill>
              </a:rPr>
              <a:t>, συγχωνεύσεις, ή προβληματικές επιχειρήσεις. Ένα </a:t>
            </a:r>
            <a:r>
              <a:rPr lang="en-US" sz="4000" b="1" dirty="0" smtClean="0">
                <a:solidFill>
                  <a:srgbClr val="4619EB"/>
                </a:solidFill>
              </a:rPr>
              <a:t>LBO</a:t>
            </a:r>
            <a:r>
              <a:rPr lang="el-GR" sz="4000" b="1" dirty="0" smtClean="0">
                <a:solidFill>
                  <a:srgbClr val="4619EB"/>
                </a:solidFill>
              </a:rPr>
              <a:t> μπορεί να ορισθεί ως η εξαγορά επιχείρησης με κεφάλαια </a:t>
            </a:r>
            <a:endParaRPr lang="el-GR" sz="4000" dirty="0">
              <a:solidFill>
                <a:srgbClr val="4619EB"/>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lnSpcReduction="10000"/>
          </a:bodyPr>
          <a:lstStyle/>
          <a:p>
            <a:pPr>
              <a:buNone/>
            </a:pPr>
            <a:r>
              <a:rPr lang="el-GR" b="1" dirty="0" smtClean="0"/>
              <a:t>    </a:t>
            </a:r>
            <a:r>
              <a:rPr lang="el-GR" sz="4400" b="1" dirty="0" smtClean="0">
                <a:solidFill>
                  <a:srgbClr val="4619EB"/>
                </a:solidFill>
              </a:rPr>
              <a:t>που προέρχονται από δανειοδοτήσεις οι οποίες έχουν παρασχεθεί έναντι εγγυήσεων στις οποίες συμπεριλαμβάνονται, συνήθως, περιουσιακά στοιχεία της εξαγοραζόμενης </a:t>
            </a:r>
            <a:r>
              <a:rPr lang="el-GR" sz="4400" b="1" dirty="0" smtClean="0">
                <a:solidFill>
                  <a:srgbClr val="4619EB"/>
                </a:solidFill>
              </a:rPr>
              <a:t>επιχείρησης.</a:t>
            </a:r>
            <a:endParaRPr lang="el-GR" sz="4400" dirty="0">
              <a:solidFill>
                <a:srgbClr val="4619EB"/>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b="1" dirty="0" smtClean="0">
                <a:solidFill>
                  <a:srgbClr val="CC0099"/>
                </a:solidFill>
              </a:rPr>
              <a:t>   </a:t>
            </a:r>
          </a:p>
          <a:p>
            <a:r>
              <a:rPr lang="el-GR" sz="4800" b="1" dirty="0" smtClean="0">
                <a:solidFill>
                  <a:srgbClr val="C00000"/>
                </a:solidFill>
              </a:rPr>
              <a:t>Ονομαστική αξία:</a:t>
            </a:r>
          </a:p>
          <a:p>
            <a:pPr>
              <a:buNone/>
            </a:pPr>
            <a:r>
              <a:rPr lang="el-GR" b="1" dirty="0" smtClean="0">
                <a:solidFill>
                  <a:schemeClr val="accent6">
                    <a:lumMod val="75000"/>
                  </a:schemeClr>
                </a:solidFill>
              </a:rPr>
              <a:t>    </a:t>
            </a:r>
            <a:r>
              <a:rPr lang="el-GR" sz="4000" b="1" dirty="0" smtClean="0">
                <a:solidFill>
                  <a:srgbClr val="250B83"/>
                </a:solidFill>
              </a:rPr>
              <a:t>Είναι η αξία που αναγράφεται στην ομολογία όταν εκδίδεται (το ποσό ανά χρεόγραφο).</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a:xfrm>
            <a:off x="457200" y="1600200"/>
            <a:ext cx="8229600" cy="5069160"/>
          </a:xfrm>
        </p:spPr>
        <p:txBody>
          <a:bodyPr>
            <a:noAutofit/>
          </a:bodyPr>
          <a:lstStyle/>
          <a:p>
            <a:pPr>
              <a:buNone/>
            </a:pPr>
            <a:r>
              <a:rPr lang="el-GR" b="1" dirty="0" smtClean="0"/>
              <a:t>    </a:t>
            </a:r>
            <a:r>
              <a:rPr lang="el-GR" sz="4400" b="1" dirty="0" smtClean="0">
                <a:solidFill>
                  <a:srgbClr val="4619EB"/>
                </a:solidFill>
              </a:rPr>
              <a:t>Επειδή οι εταιρείες που πραγματοποιούν την εξαγορά δεν έχουν επαρκείς πρόσθετες ασφάλειες για να αγοράσουν την εταιρεία στόχο, εκδίδουν μεγάλα ποσά σε χαμηλής ποιότητας </a:t>
            </a:r>
            <a:r>
              <a:rPr lang="el-GR" sz="4400" b="1" dirty="0" smtClean="0">
                <a:solidFill>
                  <a:srgbClr val="4619EB"/>
                </a:solidFill>
              </a:rPr>
              <a:t>ομολογίες.</a:t>
            </a:r>
            <a:endParaRPr lang="el-GR" sz="4400" b="1" dirty="0" smtClean="0">
              <a:solidFill>
                <a:srgbClr val="4619EB"/>
              </a:solidFill>
            </a:endParaRPr>
          </a:p>
          <a:p>
            <a:pPr>
              <a:buNone/>
            </a:pPr>
            <a:endParaRPr lang="el-GR" b="1"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lstStyle/>
          <a:p>
            <a:pPr>
              <a:buNone/>
            </a:pPr>
            <a:r>
              <a:rPr lang="el-GR" sz="4000" b="1" dirty="0" smtClean="0">
                <a:solidFill>
                  <a:srgbClr val="4619EB"/>
                </a:solidFill>
              </a:rPr>
              <a:t>  </a:t>
            </a:r>
            <a:r>
              <a:rPr lang="el-GR" sz="4400" b="1" dirty="0" smtClean="0">
                <a:solidFill>
                  <a:srgbClr val="4619EB"/>
                </a:solidFill>
              </a:rPr>
              <a:t> Συχνά ο δείκτης δανειακής επιβάρυνσης αυξάνεται σε υψηλά επίπεδα και έτσι οι ομολογιούχοι αναλαμβάνουν ίδιο περίπου ρίσκο με τους </a:t>
            </a:r>
            <a:r>
              <a:rPr lang="el-GR" sz="4400" b="1" dirty="0" smtClean="0">
                <a:solidFill>
                  <a:srgbClr val="4619EB"/>
                </a:solidFill>
              </a:rPr>
              <a:t>μετόχους.</a:t>
            </a:r>
            <a:endParaRPr lang="el-GR" sz="4400" b="1" dirty="0" smtClean="0">
              <a:solidFill>
                <a:srgbClr val="4619EB"/>
              </a:solidFill>
            </a:endParaRP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lnSpcReduction="10000"/>
          </a:bodyPr>
          <a:lstStyle/>
          <a:p>
            <a:pPr>
              <a:buNone/>
            </a:pPr>
            <a:r>
              <a:rPr lang="el-GR" sz="4000" b="1" dirty="0" smtClean="0">
                <a:solidFill>
                  <a:srgbClr val="4619EB"/>
                </a:solidFill>
              </a:rPr>
              <a:t>   </a:t>
            </a:r>
            <a:r>
              <a:rPr lang="el-GR" sz="4400" b="1" dirty="0" smtClean="0">
                <a:solidFill>
                  <a:srgbClr val="4619EB"/>
                </a:solidFill>
              </a:rPr>
              <a:t>Οι επισφαλείς αυτές ομολογίες, αποδυναμώνουν τη θέση των πιστωτών και μερικές φορές οδηγούν σε υπερβολές.</a:t>
            </a:r>
          </a:p>
          <a:p>
            <a:pPr>
              <a:buNone/>
            </a:pPr>
            <a:r>
              <a:rPr lang="el-GR" sz="4400" b="1" dirty="0" smtClean="0">
                <a:solidFill>
                  <a:srgbClr val="4619EB"/>
                </a:solidFill>
              </a:rPr>
              <a:t>   Για αυτό το λόγο, οι επενδυτές των χρεογράφων σταθερού εισοδήματος, άρχισαν να</a:t>
            </a:r>
            <a:endParaRPr lang="el-GR" sz="4400" b="1" dirty="0">
              <a:solidFill>
                <a:srgbClr val="4619EB"/>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p:txBody>
          <a:bodyPr>
            <a:normAutofit/>
          </a:bodyPr>
          <a:lstStyle/>
          <a:p>
            <a:pPr>
              <a:buNone/>
            </a:pPr>
            <a:r>
              <a:rPr lang="el-GR" sz="4800" b="1" dirty="0" smtClean="0"/>
              <a:t> </a:t>
            </a:r>
            <a:r>
              <a:rPr lang="el-GR" sz="4800" b="1" dirty="0" smtClean="0">
                <a:solidFill>
                  <a:srgbClr val="4619EB"/>
                </a:solidFill>
              </a:rPr>
              <a:t> απαιτούν από τις επιχειρήσεις, να εισαγάγουν προστατευτικές ρήτρες στις συμβάσεις των νέων εκδόσεων </a:t>
            </a:r>
            <a:r>
              <a:rPr lang="el-GR" sz="4800" b="1" dirty="0" smtClean="0">
                <a:solidFill>
                  <a:srgbClr val="4619EB"/>
                </a:solidFill>
              </a:rPr>
              <a:t>ομολογιών.</a:t>
            </a:r>
            <a:endParaRPr lang="el-GR" sz="4800" dirty="0">
              <a:solidFill>
                <a:srgbClr val="4619EB"/>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a:xfrm>
            <a:off x="428596" y="1571612"/>
            <a:ext cx="8229600" cy="5286388"/>
          </a:xfrm>
        </p:spPr>
        <p:txBody>
          <a:bodyPr>
            <a:normAutofit fontScale="92500" lnSpcReduction="20000"/>
          </a:bodyPr>
          <a:lstStyle/>
          <a:p>
            <a:r>
              <a:rPr lang="en-US" sz="5200" b="1" dirty="0" smtClean="0">
                <a:solidFill>
                  <a:schemeClr val="accent2">
                    <a:lumMod val="75000"/>
                  </a:schemeClr>
                </a:solidFill>
              </a:rPr>
              <a:t>Credit Default Swap (CDS)</a:t>
            </a:r>
            <a:r>
              <a:rPr lang="el-GR" sz="5200" b="1" dirty="0" smtClean="0">
                <a:solidFill>
                  <a:schemeClr val="accent2">
                    <a:lumMod val="75000"/>
                  </a:schemeClr>
                </a:solidFill>
              </a:rPr>
              <a:t>:</a:t>
            </a:r>
          </a:p>
          <a:p>
            <a:pPr>
              <a:buNone/>
            </a:pPr>
            <a:r>
              <a:rPr lang="el-GR" dirty="0" smtClean="0"/>
              <a:t>    </a:t>
            </a:r>
            <a:r>
              <a:rPr lang="el-GR" sz="4800" b="1" dirty="0" smtClean="0"/>
              <a:t>Είναι ένα παράγωγο </a:t>
            </a:r>
            <a:r>
              <a:rPr lang="el-GR" sz="4800" b="1" dirty="0" smtClean="0"/>
              <a:t>συμβόλαιο, </a:t>
            </a:r>
            <a:r>
              <a:rPr lang="el-GR" sz="4800" b="1" dirty="0" smtClean="0"/>
              <a:t>στο οποίο ο αγοραστής συμφωνεί να κάνει μία σειρά από πληρωμές στον </a:t>
            </a:r>
            <a:r>
              <a:rPr lang="el-GR" sz="4800" b="1" dirty="0" smtClean="0"/>
              <a:t>πωλητή, </a:t>
            </a:r>
            <a:r>
              <a:rPr lang="el-GR" sz="4800" b="1" dirty="0" smtClean="0"/>
              <a:t>και σε αντάλλαγμα λαμβάνει μια αποζημίωση σε περίπτωση που συμβεί ένα πιστωτικό γεγονός (</a:t>
            </a:r>
            <a:r>
              <a:rPr lang="en-US" sz="4800" b="1" dirty="0" smtClean="0"/>
              <a:t>credit event</a:t>
            </a:r>
            <a:r>
              <a:rPr lang="en-US" sz="4800" b="1" dirty="0" smtClean="0"/>
              <a:t>)</a:t>
            </a:r>
            <a:r>
              <a:rPr lang="el-GR" sz="4800" b="1" dirty="0" smtClean="0"/>
              <a:t>.</a:t>
            </a:r>
            <a:endParaRPr lang="el-GR" sz="4800" b="1" dirty="0" smtClean="0"/>
          </a:p>
          <a:p>
            <a:pPr>
              <a:buNone/>
            </a:pPr>
            <a:endParaRPr lang="el-GR" sz="4300" b="1"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FF0000"/>
                </a:solidFill>
              </a:rPr>
              <a:t>Αξιολόγηση Πιστοληπτικής Ικανότητας</a:t>
            </a:r>
            <a:endParaRPr lang="el-GR" sz="5400" dirty="0"/>
          </a:p>
        </p:txBody>
      </p:sp>
      <p:sp>
        <p:nvSpPr>
          <p:cNvPr id="3" name="2 - Θέση περιεχομένου"/>
          <p:cNvSpPr>
            <a:spLocks noGrp="1"/>
          </p:cNvSpPr>
          <p:nvPr>
            <p:ph idx="1"/>
          </p:nvPr>
        </p:nvSpPr>
        <p:spPr>
          <a:xfrm>
            <a:off x="457200" y="1600200"/>
            <a:ext cx="8229600" cy="5257800"/>
          </a:xfrm>
        </p:spPr>
        <p:txBody>
          <a:bodyPr>
            <a:normAutofit lnSpcReduction="10000"/>
          </a:bodyPr>
          <a:lstStyle/>
          <a:p>
            <a:pPr>
              <a:buNone/>
            </a:pPr>
            <a:r>
              <a:rPr lang="el-GR" sz="3600" b="1" dirty="0" smtClean="0"/>
              <a:t>   </a:t>
            </a:r>
            <a:r>
              <a:rPr lang="el-GR" sz="4000" b="1" dirty="0" smtClean="0"/>
              <a:t>Τα προϊόντα αυτά, είναι μια μορφή ασφαλιστηρίων συμβολαίων υπό την έννοια, ότι ο αγοραστής πληρώνει ένα περιοδικό </a:t>
            </a:r>
            <a:r>
              <a:rPr lang="el-GR" sz="4000" b="1" dirty="0" smtClean="0"/>
              <a:t>ασφάλιστρο, </a:t>
            </a:r>
            <a:r>
              <a:rPr lang="el-GR" sz="4000" b="1" dirty="0" smtClean="0"/>
              <a:t>και σε αντάλλαγμα λαμβάνει μια χρηματική </a:t>
            </a:r>
            <a:r>
              <a:rPr lang="el-GR" sz="4000" b="1" dirty="0" smtClean="0"/>
              <a:t>αποζημίωση, </a:t>
            </a:r>
            <a:r>
              <a:rPr lang="el-GR" sz="4000" b="1" dirty="0" smtClean="0"/>
              <a:t>εάν ένα από τα γεγονότα που περιγράφονται στο συμβόλαιο </a:t>
            </a:r>
            <a:r>
              <a:rPr lang="el-GR" sz="4000" b="1" dirty="0" smtClean="0"/>
              <a:t>συμβεί.</a:t>
            </a:r>
            <a:endParaRPr lang="el-GR" sz="4000" b="1" dirty="0" smtClean="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4619EB"/>
                </a:solidFill>
              </a:rPr>
              <a:t/>
            </a:r>
            <a:br>
              <a:rPr lang="el-GR" b="1" dirty="0" smtClean="0">
                <a:solidFill>
                  <a:srgbClr val="4619EB"/>
                </a:solidFill>
              </a:rPr>
            </a:br>
            <a:r>
              <a:rPr lang="el-GR" sz="6000" b="1" dirty="0" smtClean="0">
                <a:solidFill>
                  <a:srgbClr val="4619EB"/>
                </a:solidFill>
              </a:rPr>
              <a:t>Αποτίμηση Ομολογιών</a:t>
            </a:r>
            <a:br>
              <a:rPr lang="el-GR" sz="6000" b="1" dirty="0" smtClean="0">
                <a:solidFill>
                  <a:srgbClr val="4619EB"/>
                </a:solidFill>
              </a:rPr>
            </a:br>
            <a:r>
              <a:rPr lang="el-GR" b="1" dirty="0" smtClean="0">
                <a:solidFill>
                  <a:srgbClr val="4619EB"/>
                </a:solidFill>
              </a:rPr>
              <a:t/>
            </a:r>
            <a:br>
              <a:rPr lang="el-GR" b="1" dirty="0" smtClean="0">
                <a:solidFill>
                  <a:srgbClr val="4619EB"/>
                </a:solidFill>
              </a:rPr>
            </a:br>
            <a:endParaRPr lang="el-GR" dirty="0"/>
          </a:p>
        </p:txBody>
      </p:sp>
      <p:sp>
        <p:nvSpPr>
          <p:cNvPr id="3" name="2 - Θέση περιεχομένου"/>
          <p:cNvSpPr>
            <a:spLocks noGrp="1"/>
          </p:cNvSpPr>
          <p:nvPr>
            <p:ph idx="1"/>
          </p:nvPr>
        </p:nvSpPr>
        <p:spPr/>
        <p:txBody>
          <a:bodyPr>
            <a:normAutofit/>
          </a:bodyPr>
          <a:lstStyle/>
          <a:p>
            <a:pPr>
              <a:buNone/>
            </a:pPr>
            <a:endParaRPr lang="el-GR" sz="4000" b="1" dirty="0" smtClean="0">
              <a:solidFill>
                <a:srgbClr val="4619EB"/>
              </a:solidFill>
            </a:endParaRPr>
          </a:p>
          <a:p>
            <a:pPr>
              <a:buNone/>
            </a:pPr>
            <a:r>
              <a:rPr lang="el-GR" sz="4000" b="1" dirty="0" smtClean="0">
                <a:solidFill>
                  <a:srgbClr val="7030A0"/>
                </a:solidFill>
              </a:rPr>
              <a:t>   </a:t>
            </a:r>
            <a:r>
              <a:rPr lang="el-GR" sz="4000" b="1" dirty="0" smtClean="0">
                <a:solidFill>
                  <a:srgbClr val="250B83"/>
                </a:solidFill>
              </a:rPr>
              <a:t>Η αποτίμηση ομολογιών ακολουθεί τους ίδιους κανόνες με την αποτίμηση κάθε επένδυσης ή περιουσιακού </a:t>
            </a:r>
            <a:r>
              <a:rPr lang="el-GR" sz="4000" b="1" dirty="0" smtClean="0">
                <a:solidFill>
                  <a:srgbClr val="250B83"/>
                </a:solidFill>
              </a:rPr>
              <a:t>στοιχείου.</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a:xfrm>
            <a:off x="571472" y="1571612"/>
            <a:ext cx="8229600" cy="4525963"/>
          </a:xfrm>
        </p:spPr>
        <p:txBody>
          <a:bodyPr>
            <a:normAutofit lnSpcReduction="10000"/>
          </a:bodyPr>
          <a:lstStyle/>
          <a:p>
            <a:pPr>
              <a:buNone/>
            </a:pPr>
            <a:r>
              <a:rPr lang="el-GR" sz="3600" b="1" dirty="0" smtClean="0"/>
              <a:t>   </a:t>
            </a:r>
            <a:r>
              <a:rPr lang="el-GR" sz="4400" b="1" dirty="0" smtClean="0">
                <a:solidFill>
                  <a:srgbClr val="250B83"/>
                </a:solidFill>
              </a:rPr>
              <a:t>Δηλ. η τιμή κάθε επένδυσης, πρέπει να ισούται με την παρούσα αξία των αναμενόμενων χρηματικών ροών προεξοφλημένων με το κατάλληλο προεξοφλητικό </a:t>
            </a:r>
            <a:r>
              <a:rPr lang="el-GR" sz="4400" b="1" dirty="0" smtClean="0">
                <a:solidFill>
                  <a:srgbClr val="250B83"/>
                </a:solidFill>
              </a:rPr>
              <a:t>επιτόκιο.</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250B83"/>
                </a:solidFill>
              </a:rPr>
              <a:t>   Συνήθως η αποτίμηση θα γίνει σε δύο βήματα: Στο πρώτο βήμα θα καθορισθούν οι αναμενόμενες χρηματικές ροές που πρέπει να εξοφληθούν, δηλ. τα περιοδικά τοκομερίδια και η ονομαστική </a:t>
            </a:r>
            <a:r>
              <a:rPr lang="el-GR" sz="4000" b="1" dirty="0" smtClean="0">
                <a:solidFill>
                  <a:srgbClr val="250B83"/>
                </a:solidFill>
              </a:rPr>
              <a:t>αξία.</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250B83"/>
                </a:solidFill>
              </a:rPr>
              <a:t>   </a:t>
            </a:r>
            <a:r>
              <a:rPr lang="el-GR" sz="4400" b="1" dirty="0" smtClean="0">
                <a:solidFill>
                  <a:srgbClr val="250B83"/>
                </a:solidFill>
              </a:rPr>
              <a:t>Στο δεύτερο βήμα, θα γίνει ο καθορισμός του κατάλληλου προεξοφλητικού επιτοκίου ή της απαιτούμενης </a:t>
            </a:r>
            <a:r>
              <a:rPr lang="el-GR" sz="4400" b="1" dirty="0" smtClean="0">
                <a:solidFill>
                  <a:srgbClr val="250B83"/>
                </a:solidFill>
              </a:rPr>
              <a:t>απόδοσης.</a:t>
            </a:r>
            <a:endParaRPr lang="el-GR" sz="4400" b="1" dirty="0" smtClean="0">
              <a:solidFill>
                <a:srgbClr val="250B83"/>
              </a:solidFill>
            </a:endParaRPr>
          </a:p>
          <a:p>
            <a:pPr>
              <a:buNone/>
            </a:pPr>
            <a:r>
              <a:rPr lang="el-GR" sz="4400" b="1" dirty="0" smtClean="0">
                <a:solidFill>
                  <a:srgbClr val="250B83"/>
                </a:solidFill>
              </a:rPr>
              <a:t>   Το προεξοφλητικό επιτόκιο, ενδέχεται να μην είναι σταθερό,</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lstStyle/>
          <a:p>
            <a:pPr>
              <a:buNone/>
            </a:pPr>
            <a:r>
              <a:rPr lang="el-GR" b="1" dirty="0" smtClean="0">
                <a:solidFill>
                  <a:schemeClr val="accent6">
                    <a:lumMod val="75000"/>
                  </a:schemeClr>
                </a:solidFill>
              </a:rPr>
              <a:t>   </a:t>
            </a:r>
          </a:p>
          <a:p>
            <a:pPr>
              <a:buNone/>
            </a:pPr>
            <a:r>
              <a:rPr lang="el-GR" b="1" dirty="0" smtClean="0">
                <a:solidFill>
                  <a:schemeClr val="accent6">
                    <a:lumMod val="75000"/>
                  </a:schemeClr>
                </a:solidFill>
              </a:rPr>
              <a:t>    </a:t>
            </a:r>
            <a:r>
              <a:rPr lang="el-GR" sz="4400" b="1" dirty="0" smtClean="0">
                <a:solidFill>
                  <a:srgbClr val="250B83"/>
                </a:solidFill>
              </a:rPr>
              <a:t>Συνήθως, είναι η τιμή εξόφλησης, δηλ. το χρηματικό ποσό που θα αποδοθεί στον επενδυτή στη λήξη της ομολογίας.</a:t>
            </a:r>
            <a:endParaRPr lang="el-GR" sz="44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a:xfrm>
            <a:off x="285720" y="1571612"/>
            <a:ext cx="8229600" cy="4525963"/>
          </a:xfrm>
        </p:spPr>
        <p:txBody>
          <a:bodyPr>
            <a:normAutofit/>
          </a:bodyPr>
          <a:lstStyle/>
          <a:p>
            <a:pPr>
              <a:buNone/>
            </a:pPr>
            <a:r>
              <a:rPr lang="el-GR" sz="4000" b="1" dirty="0" smtClean="0">
                <a:solidFill>
                  <a:srgbClr val="250B83"/>
                </a:solidFill>
              </a:rPr>
              <a:t>   δηλ. μπορεί να μεταβάλλεται από περίοδο σε περίοδο, στο </a:t>
            </a:r>
            <a:r>
              <a:rPr lang="el-GR" sz="4000" b="1" dirty="0" smtClean="0">
                <a:solidFill>
                  <a:srgbClr val="250B83"/>
                </a:solidFill>
              </a:rPr>
              <a:t>μέλλον.</a:t>
            </a:r>
            <a:endParaRPr lang="el-GR" sz="4000" b="1" dirty="0" smtClean="0">
              <a:solidFill>
                <a:srgbClr val="250B83"/>
              </a:solidFill>
            </a:endParaRPr>
          </a:p>
          <a:p>
            <a:pPr>
              <a:buNone/>
            </a:pPr>
            <a:r>
              <a:rPr lang="el-GR" sz="4000" b="1" dirty="0" smtClean="0">
                <a:solidFill>
                  <a:srgbClr val="250B83"/>
                </a:solidFill>
              </a:rPr>
              <a:t>   Εάν </a:t>
            </a:r>
            <a:r>
              <a:rPr lang="en-US" sz="4000" b="1" dirty="0" smtClean="0">
                <a:solidFill>
                  <a:srgbClr val="250B83"/>
                </a:solidFill>
              </a:rPr>
              <a:t>C</a:t>
            </a:r>
            <a:r>
              <a:rPr lang="el-GR" sz="4000" b="1" dirty="0" smtClean="0">
                <a:solidFill>
                  <a:srgbClr val="250B83"/>
                </a:solidFill>
              </a:rPr>
              <a:t> είναι το περιοδικό τοκομερίδιο,</a:t>
            </a:r>
            <a:r>
              <a:rPr lang="en-US" sz="4000" b="1" dirty="0" smtClean="0">
                <a:solidFill>
                  <a:srgbClr val="250B83"/>
                </a:solidFill>
              </a:rPr>
              <a:t> r </a:t>
            </a:r>
            <a:r>
              <a:rPr lang="el-GR" sz="4000" b="1" dirty="0" smtClean="0">
                <a:solidFill>
                  <a:srgbClr val="250B83"/>
                </a:solidFill>
              </a:rPr>
              <a:t>το κατάλληλο προεξοφλητικό επιτόκιο, και </a:t>
            </a:r>
            <a:r>
              <a:rPr lang="en-US" sz="4000" b="1" dirty="0" smtClean="0">
                <a:solidFill>
                  <a:srgbClr val="250B83"/>
                </a:solidFill>
              </a:rPr>
              <a:t>P </a:t>
            </a:r>
            <a:r>
              <a:rPr lang="el-GR" sz="4000" b="1" dirty="0" smtClean="0">
                <a:solidFill>
                  <a:srgbClr val="250B83"/>
                </a:solidFill>
              </a:rPr>
              <a:t>η ονομαστική αξία στη λήξη, η τρέχουσα τιμή μιας ομολογίας </a:t>
            </a:r>
            <a:r>
              <a:rPr lang="en-US" sz="4000" b="1" dirty="0" smtClean="0">
                <a:solidFill>
                  <a:srgbClr val="250B83"/>
                </a:solidFill>
              </a:rPr>
              <a:t>(P</a:t>
            </a:r>
            <a:r>
              <a:rPr lang="en-US" sz="2800" b="1" dirty="0" smtClean="0">
                <a:solidFill>
                  <a:srgbClr val="250B83"/>
                </a:solidFill>
              </a:rPr>
              <a:t>0</a:t>
            </a:r>
            <a:r>
              <a:rPr lang="en-US" sz="4000" b="1" dirty="0" smtClean="0">
                <a:solidFill>
                  <a:srgbClr val="250B83"/>
                </a:solidFill>
              </a:rPr>
              <a:t>)</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214290"/>
            <a:ext cx="8229600" cy="1143000"/>
          </a:xfrm>
        </p:spPr>
        <p:txBody>
          <a:bodyPr>
            <a:normAutofit fontScale="90000"/>
          </a:bodyPr>
          <a:lstStyle/>
          <a:p>
            <a:r>
              <a:rPr lang="el-GR" sz="6000" b="1" dirty="0" smtClean="0">
                <a:solidFill>
                  <a:srgbClr val="4619EB"/>
                </a:solidFill>
              </a:rPr>
              <a:t>Αποτίμηση Ομολογιών</a:t>
            </a:r>
            <a:br>
              <a:rPr lang="el-GR" sz="6000" b="1" dirty="0" smtClean="0">
                <a:solidFill>
                  <a:srgbClr val="4619EB"/>
                </a:solidFill>
              </a:rPr>
            </a:br>
            <a:endParaRPr lang="el-GR" dirty="0"/>
          </a:p>
        </p:txBody>
      </p:sp>
      <p:sp>
        <p:nvSpPr>
          <p:cNvPr id="3" name="2 - Θέση περιεχομένου"/>
          <p:cNvSpPr>
            <a:spLocks noGrp="1"/>
          </p:cNvSpPr>
          <p:nvPr>
            <p:ph idx="1"/>
          </p:nvPr>
        </p:nvSpPr>
        <p:spPr/>
        <p:txBody>
          <a:bodyPr>
            <a:normAutofit lnSpcReduction="10000"/>
          </a:bodyPr>
          <a:lstStyle/>
          <a:p>
            <a:r>
              <a:rPr lang="en-US" sz="4400" b="1" dirty="0" smtClean="0">
                <a:solidFill>
                  <a:srgbClr val="002060"/>
                </a:solidFill>
              </a:rPr>
              <a:t>H T</a:t>
            </a:r>
            <a:r>
              <a:rPr lang="el-GR" sz="4400" b="1" dirty="0" smtClean="0">
                <a:solidFill>
                  <a:srgbClr val="002060"/>
                </a:solidFill>
              </a:rPr>
              <a:t>ιμή της ομολογίας και τα προεξοφλητικά </a:t>
            </a:r>
            <a:r>
              <a:rPr lang="el-GR" sz="4400" b="1" dirty="0" smtClean="0">
                <a:solidFill>
                  <a:srgbClr val="002060"/>
                </a:solidFill>
              </a:rPr>
              <a:t>επιτόκια.</a:t>
            </a:r>
            <a:endParaRPr lang="el-GR" sz="4400" b="1" dirty="0" smtClean="0">
              <a:solidFill>
                <a:srgbClr val="002060"/>
              </a:solidFill>
            </a:endParaRPr>
          </a:p>
          <a:p>
            <a:pPr>
              <a:buNone/>
            </a:pPr>
            <a:r>
              <a:rPr lang="el-GR" sz="4000" b="1" dirty="0" smtClean="0">
                <a:solidFill>
                  <a:srgbClr val="4619EB"/>
                </a:solidFill>
              </a:rPr>
              <a:t>   </a:t>
            </a:r>
            <a:r>
              <a:rPr lang="el-GR" sz="4000" b="1" dirty="0" smtClean="0">
                <a:solidFill>
                  <a:srgbClr val="250B83"/>
                </a:solidFill>
              </a:rPr>
              <a:t>Η τρέχουσα τιμή της ομολογίας, έχει σχέση με τα επιτόκια που επικρατούν στην αγορά, τα οποία καθορίζουν και τα προεξοφλητικά </a:t>
            </a:r>
            <a:r>
              <a:rPr lang="el-GR" sz="4000" b="1" dirty="0" smtClean="0">
                <a:solidFill>
                  <a:srgbClr val="250B83"/>
                </a:solidFill>
              </a:rPr>
              <a:t>επιτόκια.</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548680"/>
            <a:ext cx="8229600" cy="1143000"/>
          </a:xfrm>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4619EB"/>
                </a:solidFill>
              </a:rPr>
              <a:t>   </a:t>
            </a:r>
            <a:endParaRPr lang="el-GR" sz="4000" b="1" dirty="0" smtClean="0">
              <a:solidFill>
                <a:srgbClr val="00CC00"/>
              </a:solidFill>
            </a:endParaRPr>
          </a:p>
          <a:p>
            <a:pPr>
              <a:buNone/>
            </a:pPr>
            <a:r>
              <a:rPr lang="el-GR" sz="4000" b="1" dirty="0" smtClean="0">
                <a:solidFill>
                  <a:srgbClr val="00CC00"/>
                </a:solidFill>
              </a:rPr>
              <a:t>   </a:t>
            </a:r>
            <a:r>
              <a:rPr lang="el-GR" sz="4400" b="1" dirty="0" smtClean="0">
                <a:solidFill>
                  <a:srgbClr val="250B83"/>
                </a:solidFill>
              </a:rPr>
              <a:t>Η τιμή μιας ομολογίας, έχει αντίστροφη σχέση με την απαιτούμενη </a:t>
            </a:r>
            <a:r>
              <a:rPr lang="el-GR" sz="4400" b="1" dirty="0" smtClean="0">
                <a:solidFill>
                  <a:srgbClr val="250B83"/>
                </a:solidFill>
              </a:rPr>
              <a:t>απόδοση.</a:t>
            </a:r>
            <a:endParaRPr lang="en-US" sz="4400" b="1" dirty="0" smtClean="0">
              <a:solidFill>
                <a:srgbClr val="250B83"/>
              </a:solidFill>
            </a:endParaRPr>
          </a:p>
          <a:p>
            <a:pPr>
              <a:buNone/>
            </a:pPr>
            <a:r>
              <a:rPr lang="en-US" sz="4400" b="1" dirty="0" smtClean="0">
                <a:solidFill>
                  <a:srgbClr val="250B83"/>
                </a:solidFill>
              </a:rPr>
              <a:t>   </a:t>
            </a:r>
            <a:r>
              <a:rPr lang="el-GR" sz="4400" b="1" dirty="0" smtClean="0">
                <a:solidFill>
                  <a:srgbClr val="250B83"/>
                </a:solidFill>
              </a:rPr>
              <a:t>Η σχέση αυτή, δεν είναι αναλογική (γραμμική), </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a:bodyPr>
          <a:lstStyle/>
          <a:p>
            <a:pPr>
              <a:buNone/>
            </a:pPr>
            <a:r>
              <a:rPr lang="el-GR" sz="4400" b="1" dirty="0" smtClean="0">
                <a:solidFill>
                  <a:srgbClr val="4619EB"/>
                </a:solidFill>
              </a:rPr>
              <a:t>   </a:t>
            </a:r>
            <a:r>
              <a:rPr lang="el-GR" sz="4400" b="1" dirty="0" smtClean="0">
                <a:solidFill>
                  <a:srgbClr val="250B83"/>
                </a:solidFill>
              </a:rPr>
              <a:t>αλλά παρουσιάζει και μια κυρτότητα (</a:t>
            </a:r>
            <a:r>
              <a:rPr lang="en-US" sz="4400" b="1" dirty="0" smtClean="0">
                <a:solidFill>
                  <a:srgbClr val="250B83"/>
                </a:solidFill>
              </a:rPr>
              <a:t>convexity</a:t>
            </a:r>
            <a:r>
              <a:rPr lang="en-US" sz="4400" b="1" dirty="0" smtClean="0">
                <a:solidFill>
                  <a:srgbClr val="250B83"/>
                </a:solidFill>
              </a:rPr>
              <a:t>)</a:t>
            </a:r>
            <a:r>
              <a:rPr lang="el-GR" sz="4400" b="1" dirty="0" smtClean="0">
                <a:solidFill>
                  <a:srgbClr val="250B83"/>
                </a:solidFill>
              </a:rPr>
              <a:t>. </a:t>
            </a:r>
            <a:endParaRPr lang="el-GR" sz="4400" b="1" dirty="0" smtClean="0">
              <a:solidFill>
                <a:srgbClr val="250B83"/>
              </a:solidFill>
            </a:endParaRPr>
          </a:p>
          <a:p>
            <a:pPr>
              <a:buNone/>
            </a:pPr>
            <a:r>
              <a:rPr lang="el-GR" sz="4400" b="1" dirty="0" smtClean="0">
                <a:solidFill>
                  <a:srgbClr val="250B83"/>
                </a:solidFill>
              </a:rPr>
              <a:t>   </a:t>
            </a:r>
            <a:r>
              <a:rPr lang="en-US" sz="4400" b="1" dirty="0" smtClean="0">
                <a:solidFill>
                  <a:srgbClr val="250B83"/>
                </a:solidFill>
              </a:rPr>
              <a:t>M</a:t>
            </a:r>
            <a:r>
              <a:rPr lang="el-GR" sz="4400" b="1" dirty="0" smtClean="0">
                <a:solidFill>
                  <a:srgbClr val="250B83"/>
                </a:solidFill>
              </a:rPr>
              <a:t>πορούμε, λοιπόν, να συνάγουμε κάποια βασικά </a:t>
            </a:r>
            <a:r>
              <a:rPr lang="el-GR" sz="4400" b="1" dirty="0" smtClean="0">
                <a:solidFill>
                  <a:srgbClr val="250B83"/>
                </a:solidFill>
              </a:rPr>
              <a:t>συμπεράσματα:</a:t>
            </a:r>
            <a:endParaRPr lang="el-GR" sz="44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4619EB"/>
                </a:solidFill>
              </a:rPr>
              <a:t>  </a:t>
            </a:r>
          </a:p>
          <a:p>
            <a:pPr>
              <a:buNone/>
            </a:pPr>
            <a:r>
              <a:rPr lang="el-GR" sz="4000" b="1" dirty="0" smtClean="0">
                <a:solidFill>
                  <a:srgbClr val="250B83"/>
                </a:solidFill>
              </a:rPr>
              <a:t>   </a:t>
            </a:r>
            <a:r>
              <a:rPr lang="el-GR" sz="4400" b="1" dirty="0" smtClean="0">
                <a:solidFill>
                  <a:srgbClr val="250B83"/>
                </a:solidFill>
              </a:rPr>
              <a:t>α) εάν το επιτόκιο έκδοσης είναι μεγαλύτερο από την απαιτούμενη απόδοση, τότε η ομολογία θα διαπραγματεύεται υπέρ το άρτιο (με </a:t>
            </a:r>
            <a:r>
              <a:rPr lang="en-US" sz="4400" b="1" dirty="0" smtClean="0">
                <a:solidFill>
                  <a:srgbClr val="250B83"/>
                </a:solidFill>
              </a:rPr>
              <a:t>premium),</a:t>
            </a:r>
            <a:r>
              <a:rPr lang="el-GR" sz="4400" b="1" dirty="0" smtClean="0">
                <a:solidFill>
                  <a:srgbClr val="250B83"/>
                </a:solidFill>
              </a:rPr>
              <a:t> δηλ, η τρέχουσα τιμή </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4619EB"/>
                </a:solidFill>
              </a:rPr>
              <a:t>   </a:t>
            </a:r>
            <a:r>
              <a:rPr lang="el-GR" sz="4000" b="1" dirty="0" smtClean="0">
                <a:solidFill>
                  <a:srgbClr val="250B83"/>
                </a:solidFill>
              </a:rPr>
              <a:t>θα είναι μεγαλύτερη από την ονομαστική </a:t>
            </a:r>
            <a:r>
              <a:rPr lang="el-GR" sz="4000" b="1" dirty="0" smtClean="0">
                <a:solidFill>
                  <a:srgbClr val="250B83"/>
                </a:solidFill>
              </a:rPr>
              <a:t>αξία.</a:t>
            </a:r>
            <a:endParaRPr lang="el-GR" sz="4000" b="1" dirty="0" smtClean="0">
              <a:solidFill>
                <a:srgbClr val="250B83"/>
              </a:solidFill>
            </a:endParaRPr>
          </a:p>
          <a:p>
            <a:pPr>
              <a:buNone/>
            </a:pPr>
            <a:r>
              <a:rPr lang="el-GR" sz="4000" b="1" dirty="0" smtClean="0">
                <a:solidFill>
                  <a:srgbClr val="250B83"/>
                </a:solidFill>
              </a:rPr>
              <a:t>   β) εάν το επιτόκιο έκδοσης, είναι μικρότερο από την απαιτούμενη απόδοση, τότε η ομολογία θα διαπραγματεύεται υπό το άρτιο (με</a:t>
            </a:r>
            <a:r>
              <a:rPr lang="en-US" sz="4000" b="1" dirty="0" smtClean="0">
                <a:solidFill>
                  <a:srgbClr val="250B83"/>
                </a:solidFill>
              </a:rPr>
              <a:t> discount)</a:t>
            </a:r>
            <a:r>
              <a:rPr lang="el-GR" sz="4000" b="1" dirty="0" smtClean="0">
                <a:solidFill>
                  <a:srgbClr val="250B83"/>
                </a:solidFill>
              </a:rPr>
              <a:t>, δηλ. η τρέχουσα τιμή θα</a:t>
            </a:r>
            <a:endParaRPr lang="el-GR" sz="40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lstStyle/>
          <a:p>
            <a:pPr>
              <a:buNone/>
            </a:pPr>
            <a:r>
              <a:rPr lang="el-GR" dirty="0" smtClean="0">
                <a:solidFill>
                  <a:srgbClr val="250B83"/>
                </a:solidFill>
              </a:rPr>
              <a:t>    </a:t>
            </a:r>
            <a:r>
              <a:rPr lang="el-GR" sz="4000" b="1" dirty="0" smtClean="0">
                <a:solidFill>
                  <a:srgbClr val="250B83"/>
                </a:solidFill>
              </a:rPr>
              <a:t>είναι μικρότερη από την ονομαστική </a:t>
            </a:r>
            <a:r>
              <a:rPr lang="el-GR" sz="4000" b="1" dirty="0" smtClean="0">
                <a:solidFill>
                  <a:srgbClr val="250B83"/>
                </a:solidFill>
              </a:rPr>
              <a:t>αξία.</a:t>
            </a:r>
            <a:endParaRPr lang="el-GR" sz="4000" b="1" dirty="0" smtClean="0">
              <a:solidFill>
                <a:srgbClr val="250B83"/>
              </a:solidFill>
            </a:endParaRPr>
          </a:p>
          <a:p>
            <a:pPr>
              <a:buNone/>
            </a:pPr>
            <a:r>
              <a:rPr lang="el-GR" sz="4000" b="1" dirty="0" smtClean="0">
                <a:solidFill>
                  <a:srgbClr val="250B83"/>
                </a:solidFill>
              </a:rPr>
              <a:t>   γ) εάν το επιτόκιο έκδοσης, είναι ίσο με την απαιτούμενη απόδοση, τότε η ομολογία θα διαπραγματεύεται στο άρτιο, δηλ. η τρέχουσα τιμή θα είναι ίση με την</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29600" cy="1143000"/>
          </a:xfrm>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lnSpcReduction="10000"/>
          </a:bodyPr>
          <a:lstStyle/>
          <a:p>
            <a:pPr>
              <a:buNone/>
            </a:pPr>
            <a:r>
              <a:rPr lang="el-GR" dirty="0" smtClean="0">
                <a:solidFill>
                  <a:srgbClr val="250B83"/>
                </a:solidFill>
              </a:rPr>
              <a:t>   </a:t>
            </a:r>
            <a:r>
              <a:rPr lang="el-GR" sz="4000" b="1" dirty="0" smtClean="0">
                <a:solidFill>
                  <a:srgbClr val="250B83"/>
                </a:solidFill>
              </a:rPr>
              <a:t>ονομαστική </a:t>
            </a:r>
            <a:r>
              <a:rPr lang="el-GR" sz="4000" b="1" dirty="0" smtClean="0">
                <a:solidFill>
                  <a:srgbClr val="250B83"/>
                </a:solidFill>
              </a:rPr>
              <a:t>αξία.</a:t>
            </a:r>
            <a:endParaRPr lang="el-GR" sz="4000" b="1" dirty="0" smtClean="0">
              <a:solidFill>
                <a:srgbClr val="250B83"/>
              </a:solidFill>
            </a:endParaRPr>
          </a:p>
          <a:p>
            <a:pPr>
              <a:buNone/>
            </a:pPr>
            <a:r>
              <a:rPr lang="el-GR" sz="4000" b="1" dirty="0" smtClean="0">
                <a:solidFill>
                  <a:srgbClr val="250B83"/>
                </a:solidFill>
              </a:rPr>
              <a:t>   Φυσικά, ισχύουν και τα εξής:</a:t>
            </a:r>
          </a:p>
          <a:p>
            <a:pPr>
              <a:buNone/>
            </a:pPr>
            <a:r>
              <a:rPr lang="el-GR" sz="4000" b="1" dirty="0" smtClean="0">
                <a:solidFill>
                  <a:srgbClr val="250B83"/>
                </a:solidFill>
              </a:rPr>
              <a:t>   α) εάν η τρέχουσα τιμή είναι μεγαλύτερη από την ονομαστική αξία, μπορούμε να συμπεράνουμε ότι το επιτόκιο έκδοσης, είναι μεγαλύτερο από την απαιτούμενη</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4619EB"/>
                </a:solidFill>
              </a:rPr>
              <a:t>   </a:t>
            </a:r>
            <a:r>
              <a:rPr lang="el-GR" sz="4000" b="1" dirty="0" smtClean="0">
                <a:solidFill>
                  <a:srgbClr val="250B83"/>
                </a:solidFill>
              </a:rPr>
              <a:t>απόδοση.</a:t>
            </a:r>
            <a:endParaRPr lang="el-GR" sz="4000" b="1" dirty="0" smtClean="0">
              <a:solidFill>
                <a:srgbClr val="250B83"/>
              </a:solidFill>
            </a:endParaRPr>
          </a:p>
          <a:p>
            <a:pPr>
              <a:buNone/>
            </a:pPr>
            <a:r>
              <a:rPr lang="el-GR" sz="4000" b="1" dirty="0" smtClean="0">
                <a:solidFill>
                  <a:srgbClr val="250B83"/>
                </a:solidFill>
              </a:rPr>
              <a:t>   β) εάν η τρέχουσα τιμή, είναι μικρότερη από την ονομαστική αξία, μπορούμε να συμπεράνουμε ότι το επιτόκιο έκδοσης, είναι μικρότερο από την απαιτούμενη </a:t>
            </a:r>
            <a:r>
              <a:rPr lang="el-GR" sz="4000" b="1" dirty="0" smtClean="0">
                <a:solidFill>
                  <a:srgbClr val="250B83"/>
                </a:solidFill>
              </a:rPr>
              <a:t>απόδοση.</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4619EB"/>
                </a:solidFill>
              </a:rPr>
              <a:t>   </a:t>
            </a:r>
          </a:p>
          <a:p>
            <a:pPr>
              <a:buNone/>
            </a:pPr>
            <a:r>
              <a:rPr lang="el-GR" sz="4000" b="1" dirty="0" smtClean="0">
                <a:solidFill>
                  <a:srgbClr val="4619EB"/>
                </a:solidFill>
              </a:rPr>
              <a:t>   </a:t>
            </a:r>
            <a:r>
              <a:rPr lang="el-GR" sz="4000" b="1" dirty="0" smtClean="0">
                <a:solidFill>
                  <a:srgbClr val="250B83"/>
                </a:solidFill>
              </a:rPr>
              <a:t>γ</a:t>
            </a:r>
            <a:r>
              <a:rPr lang="el-GR" sz="4000" b="1" dirty="0" smtClean="0">
                <a:solidFill>
                  <a:srgbClr val="250B83"/>
                </a:solidFill>
              </a:rPr>
              <a:t>) εάν </a:t>
            </a:r>
            <a:r>
              <a:rPr lang="el-GR" sz="4000" b="1" dirty="0" smtClean="0">
                <a:solidFill>
                  <a:srgbClr val="250B83"/>
                </a:solidFill>
              </a:rPr>
              <a:t>η τρέχουσα τιμή είναι ίση με την ονομαστική αξία, τότε συμπεραίνουμε, ότι το επιτόκιο έκδοσης, είναι ίσο με την απαιτούμενη </a:t>
            </a:r>
            <a:r>
              <a:rPr lang="el-GR" sz="4000" b="1" dirty="0" smtClean="0">
                <a:solidFill>
                  <a:srgbClr val="250B83"/>
                </a:solidFill>
              </a:rPr>
              <a:t>απόδοση.</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lnSpcReduction="10000"/>
          </a:bodyPr>
          <a:lstStyle/>
          <a:p>
            <a:r>
              <a:rPr lang="el-GR" sz="5200" b="1" dirty="0" smtClean="0">
                <a:solidFill>
                  <a:srgbClr val="00CC00"/>
                </a:solidFill>
              </a:rPr>
              <a:t>Επιτόκιο:</a:t>
            </a:r>
          </a:p>
          <a:p>
            <a:pPr>
              <a:buNone/>
            </a:pPr>
            <a:r>
              <a:rPr lang="el-GR" sz="4300" b="1" dirty="0" smtClean="0">
                <a:solidFill>
                  <a:srgbClr val="007033"/>
                </a:solidFill>
              </a:rPr>
              <a:t>   </a:t>
            </a:r>
            <a:r>
              <a:rPr lang="el-GR" sz="4300" b="1" dirty="0" smtClean="0">
                <a:solidFill>
                  <a:srgbClr val="250B83"/>
                </a:solidFill>
              </a:rPr>
              <a:t>Είναι το επιτόκιο του δανείου με βάση το οποίο καθορίζεται και το τοκομερίδιο. Υπάρχουν ομολογίες </a:t>
            </a:r>
            <a:r>
              <a:rPr lang="el-GR" sz="4300" b="1" dirty="0" smtClean="0">
                <a:solidFill>
                  <a:srgbClr val="FF0000"/>
                </a:solidFill>
              </a:rPr>
              <a:t>σταθερού</a:t>
            </a:r>
            <a:r>
              <a:rPr lang="el-GR" sz="4300" b="1" dirty="0" smtClean="0">
                <a:solidFill>
                  <a:srgbClr val="250B83"/>
                </a:solidFill>
              </a:rPr>
              <a:t> επιτοκίου (</a:t>
            </a:r>
            <a:r>
              <a:rPr lang="en-US" sz="4300" b="1" dirty="0" smtClean="0">
                <a:solidFill>
                  <a:srgbClr val="250B83"/>
                </a:solidFill>
              </a:rPr>
              <a:t>fixed rate bond)</a:t>
            </a:r>
            <a:r>
              <a:rPr lang="el-GR" sz="4300" b="1" dirty="0" smtClean="0">
                <a:solidFill>
                  <a:srgbClr val="250B83"/>
                </a:solidFill>
              </a:rPr>
              <a:t>, και ομολογίες </a:t>
            </a:r>
            <a:r>
              <a:rPr lang="el-GR" sz="4300" b="1" dirty="0" smtClean="0">
                <a:solidFill>
                  <a:srgbClr val="FF0000"/>
                </a:solidFill>
              </a:rPr>
              <a:t>μεταβλητού ή </a:t>
            </a:r>
            <a:endParaRPr lang="el-GR" sz="43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a:bodyPr>
          <a:lstStyle/>
          <a:p>
            <a:r>
              <a:rPr lang="el-GR" sz="4800" b="1" dirty="0" smtClean="0">
                <a:solidFill>
                  <a:srgbClr val="FF0000"/>
                </a:solidFill>
              </a:rPr>
              <a:t>Η τιμή της ομολογίας και ο χρόνος μέχρι την </a:t>
            </a:r>
            <a:r>
              <a:rPr lang="el-GR" sz="4800" b="1" dirty="0" smtClean="0">
                <a:solidFill>
                  <a:srgbClr val="FF0000"/>
                </a:solidFill>
              </a:rPr>
              <a:t>ωρίμανση.</a:t>
            </a:r>
            <a:endParaRPr lang="el-GR" sz="4800" b="1" dirty="0" smtClean="0">
              <a:solidFill>
                <a:srgbClr val="FF0000"/>
              </a:solidFill>
            </a:endParaRPr>
          </a:p>
          <a:p>
            <a:pPr>
              <a:buNone/>
            </a:pPr>
            <a:r>
              <a:rPr lang="el-GR" sz="4800" b="1" dirty="0" smtClean="0">
                <a:solidFill>
                  <a:srgbClr val="990033"/>
                </a:solidFill>
              </a:rPr>
              <a:t>  </a:t>
            </a:r>
            <a:r>
              <a:rPr lang="el-GR" sz="4000" b="1" dirty="0" smtClean="0">
                <a:solidFill>
                  <a:srgbClr val="990033"/>
                </a:solidFill>
              </a:rPr>
              <a:t>Ο δεύτερος σημαντικός παράγοντας που επηρεάζει τη τρέχουσα τιμή μιας ομολογίας, είναι ο χρόνος που απομένει μέχρι την ωρίμανσή </a:t>
            </a:r>
            <a:r>
              <a:rPr lang="el-GR" sz="4000" b="1" dirty="0" smtClean="0">
                <a:solidFill>
                  <a:srgbClr val="990033"/>
                </a:solidFill>
              </a:rPr>
              <a:t>της.</a:t>
            </a:r>
            <a:endParaRPr lang="el-GR" sz="4000" b="1" dirty="0">
              <a:solidFill>
                <a:srgbClr val="99003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fontScale="92500" lnSpcReduction="20000"/>
          </a:bodyPr>
          <a:lstStyle/>
          <a:p>
            <a:r>
              <a:rPr lang="el-GR" sz="4400" b="1" dirty="0" smtClean="0">
                <a:solidFill>
                  <a:srgbClr val="990033"/>
                </a:solidFill>
              </a:rPr>
              <a:t>Η τιμή ομολογίας μηδενικού </a:t>
            </a:r>
            <a:r>
              <a:rPr lang="el-GR" sz="4400" b="1" dirty="0" smtClean="0">
                <a:solidFill>
                  <a:srgbClr val="990033"/>
                </a:solidFill>
              </a:rPr>
              <a:t>τοκομεριδίου.</a:t>
            </a:r>
            <a:endParaRPr lang="el-GR" sz="4400" b="1" dirty="0" smtClean="0">
              <a:solidFill>
                <a:srgbClr val="990033"/>
              </a:solidFill>
            </a:endParaRPr>
          </a:p>
          <a:p>
            <a:pPr marL="0" indent="0">
              <a:buNone/>
            </a:pPr>
            <a:r>
              <a:rPr lang="el-GR" sz="4400" b="1" dirty="0">
                <a:solidFill>
                  <a:srgbClr val="990033"/>
                </a:solidFill>
              </a:rPr>
              <a:t> </a:t>
            </a:r>
            <a:r>
              <a:rPr lang="el-GR" sz="4400" b="1" dirty="0" smtClean="0">
                <a:solidFill>
                  <a:srgbClr val="990033"/>
                </a:solidFill>
              </a:rPr>
              <a:t>  </a:t>
            </a:r>
            <a:r>
              <a:rPr lang="el-GR" sz="4000" b="1" dirty="0" smtClean="0">
                <a:solidFill>
                  <a:srgbClr val="250B83"/>
                </a:solidFill>
              </a:rPr>
              <a:t>Οι ομολογίες αυτές δεν δίνουν </a:t>
            </a:r>
          </a:p>
          <a:p>
            <a:pPr marL="0" indent="0">
              <a:buNone/>
            </a:pPr>
            <a:r>
              <a:rPr lang="el-GR" sz="4000" b="1" dirty="0">
                <a:solidFill>
                  <a:srgbClr val="250B83"/>
                </a:solidFill>
              </a:rPr>
              <a:t> </a:t>
            </a:r>
            <a:r>
              <a:rPr lang="el-GR" sz="4000" b="1" dirty="0" smtClean="0">
                <a:solidFill>
                  <a:srgbClr val="250B83"/>
                </a:solidFill>
              </a:rPr>
              <a:t>  τοκομερίδια και άρα θα έχουν, </a:t>
            </a:r>
          </a:p>
          <a:p>
            <a:pPr marL="0" indent="0">
              <a:buNone/>
            </a:pPr>
            <a:r>
              <a:rPr lang="el-GR" sz="4000" b="1" dirty="0">
                <a:solidFill>
                  <a:srgbClr val="250B83"/>
                </a:solidFill>
              </a:rPr>
              <a:t> </a:t>
            </a:r>
            <a:r>
              <a:rPr lang="el-GR" sz="4000" b="1" dirty="0" smtClean="0">
                <a:solidFill>
                  <a:srgbClr val="250B83"/>
                </a:solidFill>
              </a:rPr>
              <a:t>  μόνο μία χρηματική ροή,</a:t>
            </a:r>
            <a:r>
              <a:rPr lang="en-US" sz="4000" b="1" dirty="0" smtClean="0">
                <a:solidFill>
                  <a:srgbClr val="250B83"/>
                </a:solidFill>
              </a:rPr>
              <a:t> </a:t>
            </a:r>
            <a:r>
              <a:rPr lang="el-GR" sz="4000" b="1" dirty="0" smtClean="0">
                <a:solidFill>
                  <a:srgbClr val="250B83"/>
                </a:solidFill>
              </a:rPr>
              <a:t>την</a:t>
            </a:r>
          </a:p>
          <a:p>
            <a:pPr>
              <a:buNone/>
            </a:pPr>
            <a:r>
              <a:rPr lang="el-GR" sz="4000" b="1" dirty="0">
                <a:solidFill>
                  <a:srgbClr val="250B83"/>
                </a:solidFill>
              </a:rPr>
              <a:t> </a:t>
            </a:r>
            <a:r>
              <a:rPr lang="el-GR" sz="4000" b="1" dirty="0" smtClean="0">
                <a:solidFill>
                  <a:srgbClr val="250B83"/>
                </a:solidFill>
              </a:rPr>
              <a:t>  ονομαστική αξία στη λήξη </a:t>
            </a:r>
            <a:r>
              <a:rPr lang="el-GR" sz="4000" b="1" dirty="0" smtClean="0">
                <a:solidFill>
                  <a:srgbClr val="250B83"/>
                </a:solidFill>
              </a:rPr>
              <a:t>τους άρα </a:t>
            </a:r>
            <a:r>
              <a:rPr lang="el-GR" sz="4000" b="1" dirty="0">
                <a:solidFill>
                  <a:srgbClr val="250B83"/>
                </a:solidFill>
              </a:rPr>
              <a:t>η τιμή τους θα ισούται </a:t>
            </a:r>
            <a:r>
              <a:rPr lang="el-GR" sz="4000" b="1" dirty="0" smtClean="0">
                <a:solidFill>
                  <a:srgbClr val="250B83"/>
                </a:solidFill>
              </a:rPr>
              <a:t>με:</a:t>
            </a:r>
            <a:endParaRPr lang="el-GR" sz="4000" b="1" dirty="0">
              <a:solidFill>
                <a:srgbClr val="250B83"/>
              </a:solidFill>
            </a:endParaRPr>
          </a:p>
          <a:p>
            <a:pPr>
              <a:buNone/>
            </a:pPr>
            <a:r>
              <a:rPr lang="el-GR" sz="4000" b="1" dirty="0">
                <a:solidFill>
                  <a:srgbClr val="250B83"/>
                </a:solidFill>
              </a:rPr>
              <a:t>            </a:t>
            </a:r>
            <a:r>
              <a:rPr lang="en-US" sz="4000" b="1" dirty="0">
                <a:solidFill>
                  <a:srgbClr val="250B83"/>
                </a:solidFill>
              </a:rPr>
              <a:t>Po = P/(1+r</a:t>
            </a:r>
            <a:r>
              <a:rPr lang="en-US" sz="4000" dirty="0">
                <a:solidFill>
                  <a:srgbClr val="250B83"/>
                </a:solidFill>
              </a:rPr>
              <a:t>)</a:t>
            </a:r>
            <a:r>
              <a:rPr lang="en-US" sz="4000" b="1" dirty="0">
                <a:solidFill>
                  <a:srgbClr val="250B83"/>
                </a:solidFill>
              </a:rPr>
              <a:t>n</a:t>
            </a:r>
            <a:r>
              <a:rPr lang="en-US" sz="4000" dirty="0">
                <a:solidFill>
                  <a:srgbClr val="250B83"/>
                </a:solidFill>
              </a:rPr>
              <a:t> </a:t>
            </a:r>
            <a:endParaRPr lang="el-GR" sz="4000" dirty="0">
              <a:solidFill>
                <a:srgbClr val="250B83"/>
              </a:solidFill>
            </a:endParaRPr>
          </a:p>
          <a:p>
            <a:pPr marL="0" indent="0">
              <a:buNone/>
            </a:pP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a:bodyPr>
          <a:lstStyle/>
          <a:p>
            <a:r>
              <a:rPr lang="en-US" sz="4800" b="1" dirty="0" smtClean="0">
                <a:solidFill>
                  <a:srgbClr val="00CC00"/>
                </a:solidFill>
              </a:rPr>
              <a:t>T</a:t>
            </a:r>
            <a:r>
              <a:rPr lang="el-GR" sz="4800" b="1" dirty="0" smtClean="0">
                <a:solidFill>
                  <a:srgbClr val="00CC00"/>
                </a:solidFill>
              </a:rPr>
              <a:t>ρόπος αναφοράς αγοραίων </a:t>
            </a:r>
            <a:r>
              <a:rPr lang="el-GR" sz="4800" b="1" dirty="0" smtClean="0">
                <a:solidFill>
                  <a:srgbClr val="00CC00"/>
                </a:solidFill>
              </a:rPr>
              <a:t>τιμών.</a:t>
            </a:r>
            <a:endParaRPr lang="el-GR" sz="4800" b="1" dirty="0" smtClean="0">
              <a:solidFill>
                <a:srgbClr val="00CC00"/>
              </a:solidFill>
            </a:endParaRPr>
          </a:p>
          <a:p>
            <a:pPr>
              <a:buNone/>
            </a:pPr>
            <a:r>
              <a:rPr lang="en-US" sz="4000" b="1" dirty="0" smtClean="0">
                <a:solidFill>
                  <a:srgbClr val="006600"/>
                </a:solidFill>
              </a:rPr>
              <a:t>   </a:t>
            </a:r>
            <a:r>
              <a:rPr lang="el-GR" sz="4000" b="1" dirty="0" smtClean="0">
                <a:solidFill>
                  <a:srgbClr val="006600"/>
                </a:solidFill>
              </a:rPr>
              <a:t>Οι </a:t>
            </a:r>
            <a:r>
              <a:rPr lang="el-GR" sz="4000" b="1" dirty="0" smtClean="0">
                <a:solidFill>
                  <a:srgbClr val="006600"/>
                </a:solidFill>
              </a:rPr>
              <a:t>τιμές, </a:t>
            </a:r>
            <a:r>
              <a:rPr lang="el-GR" sz="4000" b="1" dirty="0" smtClean="0">
                <a:solidFill>
                  <a:srgbClr val="006600"/>
                </a:solidFill>
              </a:rPr>
              <a:t>είναι ποσοστά επί κάποιας ονομαστικής </a:t>
            </a:r>
            <a:r>
              <a:rPr lang="el-GR" sz="4000" b="1" dirty="0" smtClean="0">
                <a:solidFill>
                  <a:srgbClr val="006600"/>
                </a:solidFill>
              </a:rPr>
              <a:t>αξίας.</a:t>
            </a:r>
            <a:endParaRPr lang="el-GR" sz="4000" b="1" dirty="0">
              <a:solidFill>
                <a:srgbClr val="00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lnSpcReduction="10000"/>
          </a:bodyPr>
          <a:lstStyle/>
          <a:p>
            <a:r>
              <a:rPr lang="el-GR" sz="4800" b="1" dirty="0" smtClean="0">
                <a:solidFill>
                  <a:srgbClr val="007033"/>
                </a:solidFill>
              </a:rPr>
              <a:t>Αγορά μεταξύ δύο τοκοφόρων </a:t>
            </a:r>
            <a:r>
              <a:rPr lang="el-GR" sz="4800" b="1" dirty="0" smtClean="0">
                <a:solidFill>
                  <a:srgbClr val="007033"/>
                </a:solidFill>
              </a:rPr>
              <a:t>περιόδων.</a:t>
            </a:r>
            <a:endParaRPr lang="en-US" sz="4800" b="1" dirty="0" smtClean="0">
              <a:solidFill>
                <a:srgbClr val="007033"/>
              </a:solidFill>
            </a:endParaRPr>
          </a:p>
          <a:p>
            <a:pPr>
              <a:buNone/>
            </a:pPr>
            <a:r>
              <a:rPr lang="el-GR" sz="4000" b="1" dirty="0" smtClean="0">
                <a:solidFill>
                  <a:srgbClr val="250B83"/>
                </a:solidFill>
              </a:rPr>
              <a:t>   Στη πράξη, οι διαπραγματευτές αναφέρουν τις καθαρές τιμές των ομολογιών (</a:t>
            </a:r>
            <a:r>
              <a:rPr lang="en-US" sz="4000" b="1" dirty="0" smtClean="0">
                <a:solidFill>
                  <a:srgbClr val="250B83"/>
                </a:solidFill>
              </a:rPr>
              <a:t>clean, flat price),</a:t>
            </a:r>
            <a:r>
              <a:rPr lang="el-GR" sz="4000" b="1" dirty="0" smtClean="0">
                <a:solidFill>
                  <a:srgbClr val="250B83"/>
                </a:solidFill>
              </a:rPr>
              <a:t>δηλ. τις τιμές χωρίς τους δεδουλευμένους τόκους</a:t>
            </a:r>
            <a:r>
              <a:rPr lang="en-US" sz="4000" b="1" dirty="0" smtClean="0">
                <a:solidFill>
                  <a:srgbClr val="250B83"/>
                </a:solidFill>
              </a:rPr>
              <a:t> </a:t>
            </a:r>
            <a:r>
              <a:rPr lang="el-GR" sz="4000" b="1" dirty="0" smtClean="0">
                <a:solidFill>
                  <a:srgbClr val="250B83"/>
                </a:solidFill>
              </a:rPr>
              <a:t>(</a:t>
            </a:r>
            <a:r>
              <a:rPr lang="en-US" sz="4000" b="1" dirty="0" smtClean="0">
                <a:solidFill>
                  <a:srgbClr val="250B83"/>
                </a:solidFill>
              </a:rPr>
              <a:t>accrued </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a:bodyPr>
          <a:lstStyle/>
          <a:p>
            <a:pPr>
              <a:buNone/>
            </a:pPr>
            <a:r>
              <a:rPr lang="el-GR" sz="4000" dirty="0" smtClean="0"/>
              <a:t>   </a:t>
            </a:r>
            <a:r>
              <a:rPr lang="en-US" sz="4000" b="1" dirty="0" smtClean="0">
                <a:solidFill>
                  <a:srgbClr val="250B83"/>
                </a:solidFill>
              </a:rPr>
              <a:t>interest).</a:t>
            </a:r>
            <a:endParaRPr lang="el-GR" sz="4000" b="1" dirty="0" smtClean="0">
              <a:solidFill>
                <a:srgbClr val="250B83"/>
              </a:solidFill>
            </a:endParaRPr>
          </a:p>
          <a:p>
            <a:pPr>
              <a:buNone/>
            </a:pPr>
            <a:r>
              <a:rPr lang="el-GR" sz="4000" b="1" dirty="0" smtClean="0">
                <a:solidFill>
                  <a:srgbClr val="250B83"/>
                </a:solidFill>
              </a:rPr>
              <a:t>   Στην εκκαθάριση, οι δεδουλευμένοι </a:t>
            </a:r>
            <a:r>
              <a:rPr lang="el-GR" sz="4000" b="1" dirty="0" smtClean="0">
                <a:solidFill>
                  <a:srgbClr val="250B83"/>
                </a:solidFill>
              </a:rPr>
              <a:t>τόκοι, πρέπει </a:t>
            </a:r>
            <a:r>
              <a:rPr lang="el-GR" sz="4000" b="1" dirty="0" smtClean="0">
                <a:solidFill>
                  <a:srgbClr val="250B83"/>
                </a:solidFill>
              </a:rPr>
              <a:t>να αποδοθούν στο κάτοχο της ομολογίας, για την αντίστοιχη περίοδο, και έτσι χρησιμοποιείται η συνολική </a:t>
            </a:r>
            <a:r>
              <a:rPr lang="el-GR" sz="4000" b="1" dirty="0" smtClean="0">
                <a:solidFill>
                  <a:srgbClr val="250B83"/>
                </a:solidFill>
              </a:rPr>
              <a:t>τιμή (</a:t>
            </a:r>
            <a:r>
              <a:rPr lang="en-US" sz="4000" b="1" dirty="0" smtClean="0">
                <a:solidFill>
                  <a:srgbClr val="250B83"/>
                </a:solidFill>
              </a:rPr>
              <a:t>dirty price), </a:t>
            </a:r>
            <a:r>
              <a:rPr lang="el-GR" sz="4000" b="1" dirty="0" smtClean="0">
                <a:solidFill>
                  <a:srgbClr val="250B83"/>
                </a:solidFill>
              </a:rPr>
              <a:t>δηλ. η </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619EB"/>
                </a:solidFill>
              </a:rPr>
              <a:t>Αποτίμηση Ομολογιών</a:t>
            </a:r>
            <a:br>
              <a:rPr lang="el-GR" sz="5400" b="1" dirty="0" smtClean="0">
                <a:solidFill>
                  <a:srgbClr val="4619EB"/>
                </a:solidFill>
              </a:rPr>
            </a:br>
            <a:endParaRPr lang="el-GR" sz="5400" dirty="0"/>
          </a:p>
        </p:txBody>
      </p:sp>
      <p:sp>
        <p:nvSpPr>
          <p:cNvPr id="3" name="2 - Θέση περιεχομένου"/>
          <p:cNvSpPr>
            <a:spLocks noGrp="1"/>
          </p:cNvSpPr>
          <p:nvPr>
            <p:ph idx="1"/>
          </p:nvPr>
        </p:nvSpPr>
        <p:spPr/>
        <p:txBody>
          <a:bodyPr>
            <a:normAutofit/>
          </a:bodyPr>
          <a:lstStyle/>
          <a:p>
            <a:pPr>
              <a:buNone/>
            </a:pPr>
            <a:r>
              <a:rPr lang="el-GR" sz="4400" dirty="0" smtClean="0"/>
              <a:t>   </a:t>
            </a:r>
            <a:r>
              <a:rPr lang="el-GR" sz="4400" b="1" dirty="0" smtClean="0">
                <a:solidFill>
                  <a:srgbClr val="250B83"/>
                </a:solidFill>
              </a:rPr>
              <a:t>τιμή που συμπεριλαμβάνει τους δεδουλευμένους τόκους:</a:t>
            </a:r>
          </a:p>
          <a:p>
            <a:pPr>
              <a:buNone/>
            </a:pPr>
            <a:r>
              <a:rPr lang="el-GR" sz="4400" b="1" dirty="0" smtClean="0">
                <a:solidFill>
                  <a:srgbClr val="250B83"/>
                </a:solidFill>
              </a:rPr>
              <a:t>   </a:t>
            </a:r>
            <a:r>
              <a:rPr lang="en-US" sz="4400" b="1" dirty="0" smtClean="0">
                <a:solidFill>
                  <a:srgbClr val="250B83"/>
                </a:solidFill>
              </a:rPr>
              <a:t>clean price = dirty price -accrued </a:t>
            </a:r>
            <a:r>
              <a:rPr lang="en-US" sz="4400" b="1" dirty="0" smtClean="0">
                <a:solidFill>
                  <a:srgbClr val="250B83"/>
                </a:solidFill>
              </a:rPr>
              <a:t>interest</a:t>
            </a:r>
            <a:r>
              <a:rPr lang="el-GR" sz="4400" b="1" dirty="0" smtClean="0">
                <a:solidFill>
                  <a:srgbClr val="250B83"/>
                </a:solidFill>
              </a:rPr>
              <a:t>.</a:t>
            </a:r>
            <a:endParaRPr lang="en-US" sz="4400" b="1" dirty="0" smtClean="0">
              <a:solidFill>
                <a:srgbClr val="250B83"/>
              </a:solidFill>
            </a:endParaRPr>
          </a:p>
          <a:p>
            <a:pPr>
              <a:buNone/>
            </a:pPr>
            <a:r>
              <a:rPr lang="en-US" sz="4400" b="1" dirty="0" smtClean="0">
                <a:solidFill>
                  <a:srgbClr val="250B83"/>
                </a:solidFill>
              </a:rPr>
              <a:t>   dirty price = clean price + accrued </a:t>
            </a:r>
            <a:r>
              <a:rPr lang="en-US" sz="4400" b="1" dirty="0" smtClean="0">
                <a:solidFill>
                  <a:srgbClr val="250B83"/>
                </a:solidFill>
              </a:rPr>
              <a:t>interest</a:t>
            </a:r>
            <a:r>
              <a:rPr lang="el-GR" sz="4400" b="1" dirty="0" smtClean="0">
                <a:solidFill>
                  <a:srgbClr val="250B83"/>
                </a:solidFill>
              </a:rPr>
              <a:t>.</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5400" b="1" dirty="0" smtClean="0">
                <a:solidFill>
                  <a:srgbClr val="007033"/>
                </a:solidFill>
              </a:rPr>
              <a:t>A</a:t>
            </a:r>
            <a:r>
              <a:rPr lang="el-GR" sz="5400" b="1" dirty="0" smtClean="0">
                <a:solidFill>
                  <a:srgbClr val="007033"/>
                </a:solidFill>
              </a:rPr>
              <a:t>ποδόσεις Ομολογιών</a:t>
            </a:r>
            <a:endParaRPr lang="el-GR" sz="5400" b="1" dirty="0">
              <a:solidFill>
                <a:srgbClr val="007033"/>
              </a:solidFill>
            </a:endParaRPr>
          </a:p>
        </p:txBody>
      </p:sp>
      <p:sp>
        <p:nvSpPr>
          <p:cNvPr id="3" name="2 - Θέση περιεχομένου"/>
          <p:cNvSpPr>
            <a:spLocks noGrp="1"/>
          </p:cNvSpPr>
          <p:nvPr>
            <p:ph idx="1"/>
          </p:nvPr>
        </p:nvSpPr>
        <p:spPr/>
        <p:txBody>
          <a:bodyPr>
            <a:normAutofit/>
          </a:bodyPr>
          <a:lstStyle/>
          <a:p>
            <a:pPr>
              <a:buNone/>
            </a:pPr>
            <a:r>
              <a:rPr lang="el-GR" sz="4400" b="1" dirty="0" smtClean="0">
                <a:solidFill>
                  <a:srgbClr val="007033"/>
                </a:solidFill>
              </a:rPr>
              <a:t>  </a:t>
            </a:r>
            <a:r>
              <a:rPr lang="el-GR" sz="4400" b="1" dirty="0" smtClean="0">
                <a:solidFill>
                  <a:srgbClr val="250B83"/>
                </a:solidFill>
              </a:rPr>
              <a:t>Υπάρχουν τρεις βασικοί τρόποι μέτρησης της απόδοσης μιας </a:t>
            </a:r>
            <a:r>
              <a:rPr lang="el-GR" sz="4400" b="1" dirty="0" smtClean="0">
                <a:solidFill>
                  <a:srgbClr val="250B83"/>
                </a:solidFill>
              </a:rPr>
              <a:t>ομολογίας: </a:t>
            </a:r>
            <a:r>
              <a:rPr lang="el-GR" sz="4400" b="1" dirty="0" smtClean="0">
                <a:solidFill>
                  <a:srgbClr val="250B83"/>
                </a:solidFill>
              </a:rPr>
              <a:t>η τρέχουσα απόδοση, η απόδοση στη λήξη και η απόδοση στην </a:t>
            </a:r>
            <a:r>
              <a:rPr lang="el-GR" sz="4400" b="1" dirty="0" smtClean="0">
                <a:solidFill>
                  <a:srgbClr val="250B83"/>
                </a:solidFill>
              </a:rPr>
              <a:t>ανάκληση.</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5400" b="1" dirty="0" smtClean="0">
                <a:solidFill>
                  <a:srgbClr val="007033"/>
                </a:solidFill>
              </a:rPr>
              <a:t>A</a:t>
            </a:r>
            <a:r>
              <a:rPr lang="el-GR" sz="5400" b="1" dirty="0" smtClean="0">
                <a:solidFill>
                  <a:srgbClr val="007033"/>
                </a:solidFill>
              </a:rPr>
              <a:t>ποδόσεις Ομολογιών</a:t>
            </a:r>
            <a:endParaRPr lang="el-GR" sz="5400" dirty="0">
              <a:solidFill>
                <a:srgbClr val="007033"/>
              </a:solidFill>
            </a:endParaRPr>
          </a:p>
        </p:txBody>
      </p:sp>
      <p:sp>
        <p:nvSpPr>
          <p:cNvPr id="3" name="2 - Θέση περιεχομένου"/>
          <p:cNvSpPr>
            <a:spLocks noGrp="1"/>
          </p:cNvSpPr>
          <p:nvPr>
            <p:ph idx="1"/>
          </p:nvPr>
        </p:nvSpPr>
        <p:spPr/>
        <p:txBody>
          <a:bodyPr>
            <a:normAutofit/>
          </a:bodyPr>
          <a:lstStyle/>
          <a:p>
            <a:r>
              <a:rPr lang="el-GR" sz="4800" b="1" dirty="0" smtClean="0">
                <a:solidFill>
                  <a:srgbClr val="00CC00"/>
                </a:solidFill>
              </a:rPr>
              <a:t>Τρέχουσα </a:t>
            </a:r>
            <a:r>
              <a:rPr lang="el-GR" sz="4800" b="1" dirty="0" smtClean="0">
                <a:solidFill>
                  <a:srgbClr val="00CC00"/>
                </a:solidFill>
              </a:rPr>
              <a:t>Απόδοση (</a:t>
            </a:r>
            <a:r>
              <a:rPr lang="en-US" sz="4800" b="1" dirty="0" smtClean="0">
                <a:solidFill>
                  <a:srgbClr val="00CC00"/>
                </a:solidFill>
              </a:rPr>
              <a:t>Current Yield</a:t>
            </a:r>
            <a:r>
              <a:rPr lang="en-US" sz="4800" b="1" dirty="0" smtClean="0">
                <a:solidFill>
                  <a:srgbClr val="00CC00"/>
                </a:solidFill>
              </a:rPr>
              <a:t>,</a:t>
            </a:r>
            <a:r>
              <a:rPr lang="el-GR" sz="4800" b="1" dirty="0" smtClean="0">
                <a:solidFill>
                  <a:srgbClr val="00CC00"/>
                </a:solidFill>
              </a:rPr>
              <a:t> </a:t>
            </a:r>
            <a:r>
              <a:rPr lang="en-US" sz="4800" b="1" dirty="0" smtClean="0">
                <a:solidFill>
                  <a:srgbClr val="00CC00"/>
                </a:solidFill>
              </a:rPr>
              <a:t>CY)</a:t>
            </a:r>
            <a:r>
              <a:rPr lang="el-GR" sz="4800" b="1" dirty="0" smtClean="0">
                <a:solidFill>
                  <a:srgbClr val="00CC00"/>
                </a:solidFill>
              </a:rPr>
              <a:t>.</a:t>
            </a:r>
            <a:endParaRPr lang="el-GR" sz="4800" b="1" dirty="0" smtClean="0">
              <a:solidFill>
                <a:srgbClr val="00CC00"/>
              </a:solidFill>
            </a:endParaRPr>
          </a:p>
          <a:p>
            <a:pPr>
              <a:buNone/>
            </a:pPr>
            <a:r>
              <a:rPr lang="el-GR" sz="4400" b="1" dirty="0" smtClean="0">
                <a:solidFill>
                  <a:srgbClr val="250B83"/>
                </a:solidFill>
              </a:rPr>
              <a:t>   Συσχετίζει το ετήσιο τοκομερίδιο της ομολογίας με τη τρέχουσα </a:t>
            </a:r>
            <a:r>
              <a:rPr lang="el-GR" sz="4400" b="1" dirty="0" smtClean="0">
                <a:solidFill>
                  <a:srgbClr val="250B83"/>
                </a:solidFill>
              </a:rPr>
              <a:t>τιμή:</a:t>
            </a:r>
            <a:r>
              <a:rPr lang="en-US" sz="4400" b="1" dirty="0" smtClean="0">
                <a:solidFill>
                  <a:srgbClr val="250B83"/>
                </a:solidFill>
              </a:rPr>
              <a:t> </a:t>
            </a:r>
            <a:r>
              <a:rPr lang="en-US" sz="4400" b="1" dirty="0" smtClean="0">
                <a:solidFill>
                  <a:srgbClr val="250B83"/>
                </a:solidFill>
              </a:rPr>
              <a:t>CY= </a:t>
            </a:r>
            <a:r>
              <a:rPr lang="en-US" sz="4400" b="1" dirty="0" smtClean="0">
                <a:solidFill>
                  <a:srgbClr val="250B83"/>
                </a:solidFill>
              </a:rPr>
              <a:t>C/Po</a:t>
            </a:r>
            <a:r>
              <a:rPr lang="el-GR" sz="4400" b="1" dirty="0" smtClean="0">
                <a:solidFill>
                  <a:srgbClr val="250B83"/>
                </a:solidFill>
              </a:rPr>
              <a:t>. </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5400" b="1" dirty="0" smtClean="0">
                <a:solidFill>
                  <a:srgbClr val="007033"/>
                </a:solidFill>
              </a:rPr>
              <a:t>A</a:t>
            </a:r>
            <a:r>
              <a:rPr lang="el-GR" sz="5400" b="1" dirty="0" smtClean="0">
                <a:solidFill>
                  <a:srgbClr val="007033"/>
                </a:solidFill>
              </a:rPr>
              <a:t>ποδόσεις Ομολογιών</a:t>
            </a:r>
            <a:endParaRPr lang="el-GR" sz="5400" dirty="0">
              <a:solidFill>
                <a:srgbClr val="007033"/>
              </a:solidFill>
            </a:endParaRPr>
          </a:p>
        </p:txBody>
      </p:sp>
      <p:sp>
        <p:nvSpPr>
          <p:cNvPr id="3" name="2 - Θέση περιεχομένου"/>
          <p:cNvSpPr>
            <a:spLocks noGrp="1"/>
          </p:cNvSpPr>
          <p:nvPr>
            <p:ph idx="1"/>
          </p:nvPr>
        </p:nvSpPr>
        <p:spPr/>
        <p:txBody>
          <a:bodyPr>
            <a:normAutofit/>
          </a:bodyPr>
          <a:lstStyle/>
          <a:p>
            <a:r>
              <a:rPr lang="el-GR" sz="4800" b="1" dirty="0" smtClean="0"/>
              <a:t>Απόδοση στη </a:t>
            </a:r>
            <a:r>
              <a:rPr lang="el-GR" sz="4800" b="1" dirty="0" smtClean="0"/>
              <a:t>Λήξη.</a:t>
            </a:r>
            <a:endParaRPr lang="el-GR" sz="4800" b="1" dirty="0" smtClean="0"/>
          </a:p>
          <a:p>
            <a:pPr marL="0" indent="0">
              <a:buNone/>
            </a:pPr>
            <a:r>
              <a:rPr lang="el-GR" sz="4400" b="1" dirty="0" smtClean="0">
                <a:solidFill>
                  <a:srgbClr val="4619EB"/>
                </a:solidFill>
              </a:rPr>
              <a:t>Το επιτόκιο αυτό είναι που θα προεξοφλήσει τις μελλοντικές χρηματικές ροές της ομολογίας, στη </a:t>
            </a:r>
            <a:r>
              <a:rPr lang="el-GR" sz="4400" b="1" dirty="0" smtClean="0">
                <a:solidFill>
                  <a:srgbClr val="4619EB"/>
                </a:solidFill>
              </a:rPr>
              <a:t>τωρινή (</a:t>
            </a:r>
            <a:r>
              <a:rPr lang="el-GR" sz="4400" b="1" dirty="0" smtClean="0">
                <a:solidFill>
                  <a:srgbClr val="4619EB"/>
                </a:solidFill>
              </a:rPr>
              <a:t>τρέχουσα) τιμή </a:t>
            </a:r>
            <a:r>
              <a:rPr lang="el-GR" sz="4400" b="1" dirty="0" smtClean="0">
                <a:solidFill>
                  <a:srgbClr val="4619EB"/>
                </a:solidFill>
              </a:rPr>
              <a:t>της.  </a:t>
            </a:r>
            <a:endParaRPr lang="el-GR" sz="4400" b="1" dirty="0">
              <a:solidFill>
                <a:srgbClr val="4619EB"/>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5400" b="1" dirty="0" smtClean="0">
                <a:solidFill>
                  <a:srgbClr val="007033"/>
                </a:solidFill>
              </a:rPr>
              <a:t>A</a:t>
            </a:r>
            <a:r>
              <a:rPr lang="el-GR" sz="5400" b="1" dirty="0" smtClean="0">
                <a:solidFill>
                  <a:srgbClr val="007033"/>
                </a:solidFill>
              </a:rPr>
              <a:t>ποδόσεις Ομολογιών</a:t>
            </a:r>
            <a:endParaRPr lang="el-GR" sz="5400" dirty="0">
              <a:solidFill>
                <a:srgbClr val="007033"/>
              </a:solidFill>
            </a:endParaRPr>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4619EB"/>
                </a:solidFill>
              </a:rPr>
              <a:t>   Είναι το επιτόκιο αυτό που κάνει τη Καθαρή Παρούσα αξία ίση με το </a:t>
            </a:r>
            <a:r>
              <a:rPr lang="el-GR" sz="4000" b="1" dirty="0" smtClean="0">
                <a:solidFill>
                  <a:srgbClr val="4619EB"/>
                </a:solidFill>
              </a:rPr>
              <a:t>μηδέν.</a:t>
            </a:r>
            <a:endParaRPr lang="el-GR" sz="4000" b="1" dirty="0" smtClean="0">
              <a:solidFill>
                <a:srgbClr val="4619EB"/>
              </a:solidFill>
            </a:endParaRPr>
          </a:p>
          <a:p>
            <a:pPr>
              <a:buNone/>
            </a:pPr>
            <a:r>
              <a:rPr lang="el-GR" sz="4000" b="1" dirty="0" smtClean="0">
                <a:solidFill>
                  <a:srgbClr val="4619EB"/>
                </a:solidFill>
              </a:rPr>
              <a:t>   Αυτό το επιτόκιο το ξέρουμε και ως Εσωτερικό Βαθμό Απόδοσης</a:t>
            </a:r>
            <a:r>
              <a:rPr lang="en-US" sz="4000" b="1" dirty="0" smtClean="0">
                <a:solidFill>
                  <a:srgbClr val="4619EB"/>
                </a:solidFill>
              </a:rPr>
              <a:t> </a:t>
            </a:r>
            <a:r>
              <a:rPr lang="el-GR" sz="4000" b="1" dirty="0" smtClean="0">
                <a:solidFill>
                  <a:srgbClr val="4619EB"/>
                </a:solidFill>
              </a:rPr>
              <a:t>μιας επένδυσης (</a:t>
            </a:r>
            <a:r>
              <a:rPr lang="en-US" sz="4000" b="1" dirty="0" smtClean="0">
                <a:solidFill>
                  <a:srgbClr val="4619EB"/>
                </a:solidFill>
              </a:rPr>
              <a:t>Internal Rate of Return</a:t>
            </a:r>
            <a:r>
              <a:rPr lang="en-US" sz="4000" b="1" dirty="0" smtClean="0">
                <a:solidFill>
                  <a:srgbClr val="4619EB"/>
                </a:solidFill>
              </a:rPr>
              <a:t>)</a:t>
            </a:r>
            <a:r>
              <a:rPr lang="el-GR" sz="4000" b="1" dirty="0" smtClean="0">
                <a:solidFill>
                  <a:srgbClr val="4619EB"/>
                </a:solidFill>
              </a:rPr>
              <a:t>.</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007033"/>
                </a:solidFill>
              </a:rPr>
              <a:t>  </a:t>
            </a:r>
            <a:r>
              <a:rPr lang="el-GR" sz="4400" b="1" dirty="0" smtClean="0">
                <a:solidFill>
                  <a:srgbClr val="FF0000"/>
                </a:solidFill>
              </a:rPr>
              <a:t>κυμαινόμενου</a:t>
            </a:r>
            <a:r>
              <a:rPr lang="el-GR" sz="4400" b="1" dirty="0" smtClean="0">
                <a:solidFill>
                  <a:srgbClr val="250B83"/>
                </a:solidFill>
              </a:rPr>
              <a:t> επιτοκίου, δηλ. ομολογίες των οποίων το επιτόκιο μεταβάλλεται σύμφωνα με κάποιο άλλο βασικό επιτόκιο.</a:t>
            </a:r>
            <a:endParaRPr lang="el-GR" sz="44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5400" b="1" dirty="0" smtClean="0">
                <a:solidFill>
                  <a:srgbClr val="007033"/>
                </a:solidFill>
              </a:rPr>
              <a:t>A</a:t>
            </a:r>
            <a:r>
              <a:rPr lang="el-GR" sz="5400" b="1" dirty="0" smtClean="0">
                <a:solidFill>
                  <a:srgbClr val="007033"/>
                </a:solidFill>
              </a:rPr>
              <a:t>ποδόσεις Ομολογιών</a:t>
            </a:r>
            <a:endParaRPr lang="el-GR" sz="5400" dirty="0">
              <a:solidFill>
                <a:srgbClr val="007033"/>
              </a:solidFill>
            </a:endParaRPr>
          </a:p>
        </p:txBody>
      </p:sp>
      <p:sp>
        <p:nvSpPr>
          <p:cNvPr id="3" name="2 - Θέση περιεχομένου"/>
          <p:cNvSpPr>
            <a:spLocks noGrp="1"/>
          </p:cNvSpPr>
          <p:nvPr>
            <p:ph idx="1"/>
          </p:nvPr>
        </p:nvSpPr>
        <p:spPr/>
        <p:txBody>
          <a:bodyPr>
            <a:normAutofit/>
          </a:bodyPr>
          <a:lstStyle/>
          <a:p>
            <a:r>
              <a:rPr lang="el-GR" sz="4800" b="1" dirty="0" smtClean="0">
                <a:solidFill>
                  <a:srgbClr val="4619EB"/>
                </a:solidFill>
              </a:rPr>
              <a:t>Απόδοση στην Ανάκληση</a:t>
            </a:r>
          </a:p>
          <a:p>
            <a:pPr marL="0" indent="0">
              <a:buNone/>
            </a:pPr>
            <a:r>
              <a:rPr lang="el-GR" sz="4000" b="1" dirty="0" smtClean="0">
                <a:solidFill>
                  <a:srgbClr val="250B83"/>
                </a:solidFill>
              </a:rPr>
              <a:t>Υπάρχουν ομολογίες που έχουν προνόμια ανάκλησης. Οι επενδυτές που κατέχουν αυτές τις ομολογίες ενδιαφέρονται να μάθουν ποιά θα είναι η απόδοσή τους, έως την </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5400" b="1" dirty="0" smtClean="0">
                <a:solidFill>
                  <a:srgbClr val="007033"/>
                </a:solidFill>
              </a:rPr>
              <a:t>A</a:t>
            </a:r>
            <a:r>
              <a:rPr lang="el-GR" sz="5400" b="1" dirty="0" smtClean="0">
                <a:solidFill>
                  <a:srgbClr val="007033"/>
                </a:solidFill>
              </a:rPr>
              <a:t>ποδόσεις Ομολογιών</a:t>
            </a:r>
            <a:endParaRPr lang="el-GR" sz="5400" dirty="0">
              <a:solidFill>
                <a:srgbClr val="007033"/>
              </a:solidFill>
            </a:endParaRPr>
          </a:p>
        </p:txBody>
      </p:sp>
      <p:sp>
        <p:nvSpPr>
          <p:cNvPr id="3" name="2 - Θέση περιεχομένου"/>
          <p:cNvSpPr>
            <a:spLocks noGrp="1"/>
          </p:cNvSpPr>
          <p:nvPr>
            <p:ph idx="1"/>
          </p:nvPr>
        </p:nvSpPr>
        <p:spPr/>
        <p:txBody>
          <a:bodyPr>
            <a:noAutofit/>
          </a:bodyPr>
          <a:lstStyle/>
          <a:p>
            <a:pPr>
              <a:buNone/>
            </a:pPr>
            <a:r>
              <a:rPr lang="el-GR" sz="4400" b="1" dirty="0" smtClean="0">
                <a:solidFill>
                  <a:srgbClr val="250B83"/>
                </a:solidFill>
              </a:rPr>
              <a:t>   </a:t>
            </a:r>
          </a:p>
          <a:p>
            <a:pPr>
              <a:buNone/>
            </a:pPr>
            <a:r>
              <a:rPr lang="el-GR" sz="4400" b="1" dirty="0">
                <a:solidFill>
                  <a:srgbClr val="250B83"/>
                </a:solidFill>
              </a:rPr>
              <a:t> </a:t>
            </a:r>
            <a:r>
              <a:rPr lang="el-GR" sz="4400" b="1" dirty="0" smtClean="0">
                <a:solidFill>
                  <a:srgbClr val="250B83"/>
                </a:solidFill>
              </a:rPr>
              <a:t>  ημερομηνία που υπάρχει πιθανότητα να ανακληθεί η ομολογία από τον </a:t>
            </a:r>
            <a:r>
              <a:rPr lang="el-GR" sz="4400" b="1" dirty="0" smtClean="0">
                <a:solidFill>
                  <a:srgbClr val="250B83"/>
                </a:solidFill>
              </a:rPr>
              <a:t>εκδότη.</a:t>
            </a:r>
            <a:endParaRPr lang="el-GR" sz="4400" b="1" dirty="0" smtClean="0">
              <a:solidFill>
                <a:srgbClr val="250B83"/>
              </a:solidFill>
            </a:endParaRPr>
          </a:p>
          <a:p>
            <a:pPr>
              <a:buNone/>
            </a:pPr>
            <a:r>
              <a:rPr lang="el-GR" sz="4400" b="1" dirty="0" smtClean="0">
                <a:solidFill>
                  <a:srgbClr val="250B83"/>
                </a:solidFill>
              </a:rPr>
              <a:t>   </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6600" b="1" dirty="0" smtClean="0">
                <a:solidFill>
                  <a:srgbClr val="BC1490"/>
                </a:solidFill>
              </a:rPr>
              <a:t>Duration </a:t>
            </a:r>
            <a:endParaRPr lang="el-GR" sz="6600" b="1" dirty="0">
              <a:solidFill>
                <a:srgbClr val="BC1490"/>
              </a:solidFill>
            </a:endParaRPr>
          </a:p>
        </p:txBody>
      </p:sp>
      <p:sp>
        <p:nvSpPr>
          <p:cNvPr id="3" name="2 - Θέση περιεχομένου"/>
          <p:cNvSpPr>
            <a:spLocks noGrp="1"/>
          </p:cNvSpPr>
          <p:nvPr>
            <p:ph idx="1"/>
          </p:nvPr>
        </p:nvSpPr>
        <p:spPr/>
        <p:txBody>
          <a:bodyPr>
            <a:normAutofit/>
          </a:bodyPr>
          <a:lstStyle/>
          <a:p>
            <a:r>
              <a:rPr lang="el-GR" sz="4000" b="1" dirty="0" smtClean="0">
                <a:solidFill>
                  <a:srgbClr val="7030A0"/>
                </a:solidFill>
              </a:rPr>
              <a:t>Η συνολική απόδοση μιας ομολογίας προέρχεται είτε από τα τοκομερίδια, είτε από τις κεφαλαιακές ζημίες ή κέρδη. Το μέρος της απόδοσης που προέρχεται από τα τοκομερίδια, είναι συνήθως, εύκολο</a:t>
            </a:r>
            <a:endParaRPr lang="el-GR" sz="4000" b="1" dirty="0">
              <a:solidFill>
                <a:srgbClr val="7030A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6600" b="1" dirty="0" smtClean="0">
                <a:solidFill>
                  <a:srgbClr val="BC1490"/>
                </a:solidFill>
              </a:rPr>
              <a:t>Duration </a:t>
            </a:r>
            <a:endParaRPr lang="el-GR" sz="66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7030A0"/>
                </a:solidFill>
              </a:rPr>
              <a:t>   να </a:t>
            </a:r>
            <a:r>
              <a:rPr lang="el-GR" sz="4000" b="1" dirty="0" smtClean="0">
                <a:solidFill>
                  <a:srgbClr val="7030A0"/>
                </a:solidFill>
              </a:rPr>
              <a:t>υπολογιστεί </a:t>
            </a:r>
            <a:r>
              <a:rPr lang="el-GR" sz="4000" b="1" dirty="0" smtClean="0">
                <a:solidFill>
                  <a:srgbClr val="7030A0"/>
                </a:solidFill>
              </a:rPr>
              <a:t>(ειδικά αν </a:t>
            </a:r>
            <a:r>
              <a:rPr lang="el-GR" sz="4000" b="1" dirty="0" smtClean="0">
                <a:solidFill>
                  <a:srgbClr val="7030A0"/>
                </a:solidFill>
              </a:rPr>
              <a:t>είναι </a:t>
            </a:r>
            <a:r>
              <a:rPr lang="el-GR" sz="4000" b="1" dirty="0" smtClean="0">
                <a:solidFill>
                  <a:srgbClr val="7030A0"/>
                </a:solidFill>
              </a:rPr>
              <a:t>ομολογίες σταθερού τοκομεριδίου</a:t>
            </a:r>
            <a:r>
              <a:rPr lang="el-GR" sz="4000" b="1" dirty="0" smtClean="0">
                <a:solidFill>
                  <a:srgbClr val="7030A0"/>
                </a:solidFill>
              </a:rPr>
              <a:t>). </a:t>
            </a:r>
            <a:endParaRPr lang="el-GR" sz="4000" b="1" dirty="0" smtClean="0">
              <a:solidFill>
                <a:srgbClr val="7030A0"/>
              </a:solidFill>
            </a:endParaRPr>
          </a:p>
          <a:p>
            <a:pPr>
              <a:buNone/>
            </a:pPr>
            <a:r>
              <a:rPr lang="el-GR" sz="4000" b="1" dirty="0" smtClean="0">
                <a:solidFill>
                  <a:srgbClr val="7030A0"/>
                </a:solidFill>
              </a:rPr>
              <a:t>   Η μεγαλύτερη αβεβαιότητα, προέρχεται συνήθως, από τις κεφαλαιακές ζημίες ή κέρδη, τα οποία με τη σειρά τους, </a:t>
            </a:r>
            <a:endParaRPr lang="el-GR" sz="4000" b="1" dirty="0">
              <a:solidFill>
                <a:srgbClr val="7030A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6600" b="1" dirty="0" smtClean="0">
                <a:solidFill>
                  <a:srgbClr val="BC1490"/>
                </a:solidFill>
              </a:rPr>
              <a:t>Duration </a:t>
            </a:r>
            <a:endParaRPr lang="el-GR" sz="6600" dirty="0"/>
          </a:p>
        </p:txBody>
      </p:sp>
      <p:sp>
        <p:nvSpPr>
          <p:cNvPr id="3" name="2 - Θέση περιεχομένου"/>
          <p:cNvSpPr>
            <a:spLocks noGrp="1"/>
          </p:cNvSpPr>
          <p:nvPr>
            <p:ph idx="1"/>
          </p:nvPr>
        </p:nvSpPr>
        <p:spPr/>
        <p:txBody>
          <a:bodyPr>
            <a:normAutofit/>
          </a:bodyPr>
          <a:lstStyle/>
          <a:p>
            <a:pPr>
              <a:buNone/>
            </a:pPr>
            <a:r>
              <a:rPr lang="el-GR" sz="4000" b="1" dirty="0" smtClean="0"/>
              <a:t>  </a:t>
            </a:r>
          </a:p>
          <a:p>
            <a:pPr>
              <a:buNone/>
            </a:pPr>
            <a:r>
              <a:rPr lang="el-GR" sz="4000" b="1" dirty="0" smtClean="0"/>
              <a:t>   </a:t>
            </a:r>
            <a:r>
              <a:rPr lang="el-GR" sz="4000" b="1" dirty="0" smtClean="0">
                <a:solidFill>
                  <a:srgbClr val="7030A0"/>
                </a:solidFill>
              </a:rPr>
              <a:t>προέρχονται από τις μεταβολές στη τιμή της ομολογίας, οι οποίες προέρχονται είτε από το πέρασμα του χρόνου, είτε  από τις μεταβολές στα επιτόκια </a:t>
            </a:r>
            <a:r>
              <a:rPr lang="el-GR" sz="4000" b="1" dirty="0" smtClean="0">
                <a:solidFill>
                  <a:srgbClr val="7030A0"/>
                </a:solidFill>
              </a:rPr>
              <a:t>προεξόφλησης.</a:t>
            </a:r>
            <a:endParaRPr lang="el-GR" sz="4000" b="1" dirty="0">
              <a:solidFill>
                <a:srgbClr val="7030A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6600" b="1" dirty="0" smtClean="0">
                <a:solidFill>
                  <a:srgbClr val="BC1490"/>
                </a:solidFill>
              </a:rPr>
              <a:t>Duration </a:t>
            </a:r>
            <a:endParaRPr lang="el-GR" sz="66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7030A0"/>
                </a:solidFill>
              </a:rPr>
              <a:t>   Η ευαισθησία των τιμών στις μεταβολές στα επιτόκια, είναι η μεγαλύτερη πηγή αβεβαιότητας, δηλ. κινδύνου, για μια </a:t>
            </a:r>
            <a:r>
              <a:rPr lang="el-GR" sz="4000" b="1" dirty="0" smtClean="0">
                <a:solidFill>
                  <a:srgbClr val="7030A0"/>
                </a:solidFill>
              </a:rPr>
              <a:t>ομολογία.</a:t>
            </a:r>
            <a:endParaRPr lang="el-GR" sz="4000" b="1" dirty="0" smtClean="0">
              <a:solidFill>
                <a:srgbClr val="7030A0"/>
              </a:solidFill>
            </a:endParaRPr>
          </a:p>
          <a:p>
            <a:pPr>
              <a:buNone/>
            </a:pPr>
            <a:r>
              <a:rPr lang="el-GR" sz="4000" b="1" dirty="0" smtClean="0">
                <a:solidFill>
                  <a:srgbClr val="7030A0"/>
                </a:solidFill>
              </a:rPr>
              <a:t>   Ένας τρόπος μέτρησης της ευαισθησίας αυτής, προτάθηκε από τον </a:t>
            </a:r>
            <a:r>
              <a:rPr lang="en-US" sz="4000" b="1" dirty="0" smtClean="0">
                <a:solidFill>
                  <a:srgbClr val="7030A0"/>
                </a:solidFill>
              </a:rPr>
              <a:t>Macaulay</a:t>
            </a:r>
            <a:r>
              <a:rPr lang="el-GR" sz="4000" b="1" dirty="0" smtClean="0">
                <a:solidFill>
                  <a:srgbClr val="7030A0"/>
                </a:solidFill>
              </a:rPr>
              <a:t> το 1938,  και</a:t>
            </a:r>
            <a:endParaRPr lang="el-GR" sz="4000" b="1" dirty="0">
              <a:solidFill>
                <a:srgbClr val="7030A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6600" b="1" dirty="0" smtClean="0">
                <a:solidFill>
                  <a:srgbClr val="BC1490"/>
                </a:solidFill>
              </a:rPr>
              <a:t>Duration </a:t>
            </a:r>
            <a:endParaRPr lang="el-GR" sz="66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7030A0"/>
                </a:solidFill>
              </a:rPr>
              <a:t>   ονομάζεται Διάρκεια </a:t>
            </a:r>
            <a:r>
              <a:rPr lang="en-US" sz="4000" b="1" dirty="0" smtClean="0">
                <a:solidFill>
                  <a:srgbClr val="7030A0"/>
                </a:solidFill>
              </a:rPr>
              <a:t>(Duration) </a:t>
            </a:r>
            <a:r>
              <a:rPr lang="el-GR" sz="4000" b="1" dirty="0" smtClean="0">
                <a:solidFill>
                  <a:srgbClr val="7030A0"/>
                </a:solidFill>
              </a:rPr>
              <a:t>της </a:t>
            </a:r>
            <a:r>
              <a:rPr lang="el-GR" sz="4000" b="1" dirty="0" smtClean="0">
                <a:solidFill>
                  <a:srgbClr val="7030A0"/>
                </a:solidFill>
              </a:rPr>
              <a:t>ομολογίας.</a:t>
            </a:r>
            <a:endParaRPr lang="el-GR" sz="4000" b="1" dirty="0" smtClean="0">
              <a:solidFill>
                <a:srgbClr val="7030A0"/>
              </a:solidFill>
            </a:endParaRPr>
          </a:p>
          <a:p>
            <a:pPr>
              <a:buNone/>
            </a:pPr>
            <a:r>
              <a:rPr lang="el-GR" sz="4000" b="1" dirty="0" smtClean="0">
                <a:solidFill>
                  <a:srgbClr val="7030A0"/>
                </a:solidFill>
              </a:rPr>
              <a:t>   Η μεταβλητή αυτή, μετρά όχι μόνο την ευαισθησία στις μεταβολές στα επιτόκια, αλλά και τις δύο διαστάσεις της ζωής μιας ομολογίας (δηλ. και τη διάρκεια μέχρι την </a:t>
            </a:r>
            <a:endParaRPr lang="el-GR" sz="4000" b="1" dirty="0">
              <a:solidFill>
                <a:srgbClr val="7030A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6600" b="1" dirty="0" smtClean="0">
                <a:solidFill>
                  <a:srgbClr val="BC1490"/>
                </a:solidFill>
              </a:rPr>
              <a:t>Duration </a:t>
            </a:r>
            <a:endParaRPr lang="el-GR" sz="6600" dirty="0"/>
          </a:p>
        </p:txBody>
      </p:sp>
      <p:sp>
        <p:nvSpPr>
          <p:cNvPr id="3" name="2 - Θέση περιεχομένου"/>
          <p:cNvSpPr>
            <a:spLocks noGrp="1"/>
          </p:cNvSpPr>
          <p:nvPr>
            <p:ph idx="1"/>
          </p:nvPr>
        </p:nvSpPr>
        <p:spPr/>
        <p:txBody>
          <a:bodyPr>
            <a:normAutofit lnSpcReduction="10000"/>
          </a:bodyPr>
          <a:lstStyle/>
          <a:p>
            <a:pPr>
              <a:buNone/>
            </a:pPr>
            <a:r>
              <a:rPr lang="el-GR" sz="4000" b="1" dirty="0" smtClean="0">
                <a:solidFill>
                  <a:srgbClr val="7030A0"/>
                </a:solidFill>
              </a:rPr>
              <a:t>   ωρίμανση, αλλά και το</a:t>
            </a:r>
          </a:p>
          <a:p>
            <a:pPr>
              <a:buNone/>
            </a:pPr>
            <a:r>
              <a:rPr lang="el-GR" sz="4000" b="1" dirty="0" smtClean="0">
                <a:solidFill>
                  <a:srgbClr val="7030A0"/>
                </a:solidFill>
              </a:rPr>
              <a:t>   το μέγεθος των τοκομεριδίων</a:t>
            </a:r>
            <a:r>
              <a:rPr lang="el-GR" sz="4000" b="1" dirty="0" smtClean="0">
                <a:solidFill>
                  <a:srgbClr val="7030A0"/>
                </a:solidFill>
              </a:rPr>
              <a:t>).</a:t>
            </a:r>
            <a:endParaRPr lang="el-GR" sz="4000" b="1" dirty="0" smtClean="0">
              <a:solidFill>
                <a:srgbClr val="7030A0"/>
              </a:solidFill>
            </a:endParaRPr>
          </a:p>
          <a:p>
            <a:pPr>
              <a:buNone/>
            </a:pPr>
            <a:r>
              <a:rPr lang="el-GR" sz="4000" b="1" dirty="0" smtClean="0">
                <a:solidFill>
                  <a:srgbClr val="7030A0"/>
                </a:solidFill>
              </a:rPr>
              <a:t>   </a:t>
            </a:r>
            <a:endParaRPr lang="en-US" sz="4000" b="1" dirty="0" smtClean="0">
              <a:solidFill>
                <a:srgbClr val="7030A0"/>
              </a:solidFill>
            </a:endParaRPr>
          </a:p>
          <a:p>
            <a:pPr>
              <a:buNone/>
            </a:pPr>
            <a:r>
              <a:rPr lang="en-US" sz="4000" b="1" dirty="0" smtClean="0">
                <a:solidFill>
                  <a:srgbClr val="7030A0"/>
                </a:solidFill>
              </a:rPr>
              <a:t>   </a:t>
            </a:r>
            <a:r>
              <a:rPr lang="el-GR" sz="4000" b="1" dirty="0" smtClean="0">
                <a:solidFill>
                  <a:srgbClr val="7030A0"/>
                </a:solidFill>
              </a:rPr>
              <a:t>Τη Διάρκεια (</a:t>
            </a:r>
            <a:r>
              <a:rPr lang="en-US" sz="4000" b="1" dirty="0" smtClean="0">
                <a:solidFill>
                  <a:srgbClr val="7030A0"/>
                </a:solidFill>
              </a:rPr>
              <a:t>Duration</a:t>
            </a:r>
            <a:r>
              <a:rPr lang="en-US" sz="4000" b="1" dirty="0" smtClean="0">
                <a:solidFill>
                  <a:srgbClr val="7030A0"/>
                </a:solidFill>
              </a:rPr>
              <a:t>,</a:t>
            </a:r>
            <a:r>
              <a:rPr lang="el-GR" sz="4000" b="1" dirty="0" smtClean="0">
                <a:solidFill>
                  <a:srgbClr val="7030A0"/>
                </a:solidFill>
              </a:rPr>
              <a:t> </a:t>
            </a:r>
            <a:r>
              <a:rPr lang="en-US" sz="4000" b="1" dirty="0" smtClean="0">
                <a:solidFill>
                  <a:srgbClr val="7030A0"/>
                </a:solidFill>
              </a:rPr>
              <a:t>D</a:t>
            </a:r>
            <a:r>
              <a:rPr lang="en-US" sz="4000" b="1" dirty="0" smtClean="0">
                <a:solidFill>
                  <a:srgbClr val="7030A0"/>
                </a:solidFill>
              </a:rPr>
              <a:t>)</a:t>
            </a:r>
            <a:r>
              <a:rPr lang="el-GR" sz="4000" b="1" dirty="0" smtClean="0">
                <a:solidFill>
                  <a:srgbClr val="7030A0"/>
                </a:solidFill>
              </a:rPr>
              <a:t> την υπολογίζουμε ως τον σταθμικό μέσο όρο της χρονικής διάρθρωσης</a:t>
            </a:r>
            <a:r>
              <a:rPr lang="en-US" sz="4000" b="1" dirty="0" smtClean="0">
                <a:solidFill>
                  <a:srgbClr val="7030A0"/>
                </a:solidFill>
              </a:rPr>
              <a:t> </a:t>
            </a:r>
            <a:r>
              <a:rPr lang="el-GR" sz="4000" b="1" dirty="0" smtClean="0">
                <a:solidFill>
                  <a:srgbClr val="7030A0"/>
                </a:solidFill>
              </a:rPr>
              <a:t>των χρηματικών ροών </a:t>
            </a:r>
            <a:endParaRPr lang="el-GR" sz="4000" b="1" dirty="0">
              <a:solidFill>
                <a:srgbClr val="7030A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6600" b="1" dirty="0" smtClean="0">
                <a:solidFill>
                  <a:srgbClr val="BC1490"/>
                </a:solidFill>
              </a:rPr>
              <a:t>Duration </a:t>
            </a:r>
            <a:endParaRPr lang="el-GR" sz="6600" dirty="0"/>
          </a:p>
        </p:txBody>
      </p:sp>
      <p:sp>
        <p:nvSpPr>
          <p:cNvPr id="3" name="2 - Θέση περιεχομένου"/>
          <p:cNvSpPr>
            <a:spLocks noGrp="1"/>
          </p:cNvSpPr>
          <p:nvPr>
            <p:ph idx="1"/>
          </p:nvPr>
        </p:nvSpPr>
        <p:spPr/>
        <p:txBody>
          <a:bodyPr/>
          <a:lstStyle/>
          <a:p>
            <a:pPr>
              <a:buNone/>
            </a:pPr>
            <a:r>
              <a:rPr lang="en-US" dirty="0" smtClean="0"/>
              <a:t>  </a:t>
            </a:r>
            <a:r>
              <a:rPr lang="el-GR" dirty="0" smtClean="0"/>
              <a:t> </a:t>
            </a:r>
          </a:p>
          <a:p>
            <a:pPr>
              <a:buNone/>
            </a:pPr>
            <a:r>
              <a:rPr lang="el-GR" sz="4400" b="1" dirty="0" smtClean="0">
                <a:solidFill>
                  <a:srgbClr val="7030A0"/>
                </a:solidFill>
              </a:rPr>
              <a:t>   της ομολογίας (δηλ. τον σταθμικό μέσο όρο των χρηματικών ροών της</a:t>
            </a:r>
            <a:r>
              <a:rPr lang="en-US" sz="4400" b="1" dirty="0" smtClean="0">
                <a:solidFill>
                  <a:srgbClr val="7030A0"/>
                </a:solidFill>
              </a:rPr>
              <a:t> </a:t>
            </a:r>
            <a:r>
              <a:rPr lang="el-GR" sz="4400" b="1" dirty="0" smtClean="0">
                <a:solidFill>
                  <a:srgbClr val="7030A0"/>
                </a:solidFill>
              </a:rPr>
              <a:t>μέχρι τη λήξη</a:t>
            </a:r>
            <a:r>
              <a:rPr lang="el-GR" sz="4400" b="1" dirty="0" smtClean="0">
                <a:solidFill>
                  <a:srgbClr val="7030A0"/>
                </a:solidFill>
              </a:rPr>
              <a:t>).</a:t>
            </a:r>
            <a:endParaRPr lang="el-GR" sz="4400" b="1" dirty="0">
              <a:solidFill>
                <a:srgbClr val="7030A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6600" b="1" dirty="0" smtClean="0">
                <a:solidFill>
                  <a:srgbClr val="BC1490"/>
                </a:solidFill>
              </a:rPr>
              <a:t>Duration </a:t>
            </a:r>
            <a:endParaRPr lang="el-GR" sz="6600" dirty="0"/>
          </a:p>
        </p:txBody>
      </p:sp>
      <p:sp>
        <p:nvSpPr>
          <p:cNvPr id="3" name="2 - Θέση περιεχομένου"/>
          <p:cNvSpPr>
            <a:spLocks noGrp="1"/>
          </p:cNvSpPr>
          <p:nvPr>
            <p:ph idx="1"/>
          </p:nvPr>
        </p:nvSpPr>
        <p:spPr/>
        <p:txBody>
          <a:bodyPr>
            <a:normAutofit lnSpcReduction="10000"/>
          </a:bodyPr>
          <a:lstStyle/>
          <a:p>
            <a:r>
              <a:rPr lang="el-GR" sz="4800" b="1" dirty="0" smtClean="0">
                <a:solidFill>
                  <a:srgbClr val="FF0000"/>
                </a:solidFill>
              </a:rPr>
              <a:t>Η Διάρκεια και η μεταβλητότητα των </a:t>
            </a:r>
            <a:r>
              <a:rPr lang="el-GR" sz="4800" b="1" dirty="0" smtClean="0">
                <a:solidFill>
                  <a:srgbClr val="FF0000"/>
                </a:solidFill>
              </a:rPr>
              <a:t>επιτοκίων.</a:t>
            </a:r>
            <a:endParaRPr lang="el-GR" sz="4800" b="1" dirty="0" smtClean="0">
              <a:solidFill>
                <a:srgbClr val="FF0000"/>
              </a:solidFill>
            </a:endParaRPr>
          </a:p>
          <a:p>
            <a:pPr>
              <a:buNone/>
            </a:pPr>
            <a:r>
              <a:rPr lang="en-US" sz="4000" b="1" dirty="0" smtClean="0">
                <a:solidFill>
                  <a:srgbClr val="250B83"/>
                </a:solidFill>
              </a:rPr>
              <a:t>   </a:t>
            </a:r>
            <a:r>
              <a:rPr lang="el-GR" sz="4000" b="1" dirty="0" smtClean="0">
                <a:solidFill>
                  <a:srgbClr val="250B83"/>
                </a:solidFill>
              </a:rPr>
              <a:t>Η ελαστικότητα της τιμής της ομολογίας στα επιτόκια (</a:t>
            </a:r>
            <a:r>
              <a:rPr lang="en-US" sz="4000" b="1" dirty="0" smtClean="0">
                <a:solidFill>
                  <a:srgbClr val="250B83"/>
                </a:solidFill>
              </a:rPr>
              <a:t>interest rate elasticity)</a:t>
            </a:r>
            <a:r>
              <a:rPr lang="el-GR" sz="4000" b="1" dirty="0" smtClean="0">
                <a:solidFill>
                  <a:srgbClr val="250B83"/>
                </a:solidFill>
              </a:rPr>
              <a:t>,</a:t>
            </a:r>
            <a:r>
              <a:rPr lang="en-US" sz="4000" b="1" dirty="0" smtClean="0">
                <a:solidFill>
                  <a:srgbClr val="250B83"/>
                </a:solidFill>
              </a:rPr>
              <a:t> </a:t>
            </a:r>
            <a:r>
              <a:rPr lang="el-GR" sz="4000" b="1" dirty="0" smtClean="0">
                <a:solidFill>
                  <a:srgbClr val="250B83"/>
                </a:solidFill>
              </a:rPr>
              <a:t>ισούται με (</a:t>
            </a:r>
            <a:r>
              <a:rPr lang="en-US" sz="4000" b="1" dirty="0" smtClean="0">
                <a:solidFill>
                  <a:srgbClr val="250B83"/>
                </a:solidFill>
              </a:rPr>
              <a:t>-D</a:t>
            </a:r>
            <a:r>
              <a:rPr lang="en-US" sz="4000" b="1" dirty="0" smtClean="0">
                <a:solidFill>
                  <a:srgbClr val="250B83"/>
                </a:solidFill>
              </a:rPr>
              <a:t>)</a:t>
            </a:r>
            <a:r>
              <a:rPr lang="el-GR" sz="4000" b="1" dirty="0" smtClean="0">
                <a:solidFill>
                  <a:srgbClr val="250B83"/>
                </a:solidFill>
              </a:rPr>
              <a:t>.</a:t>
            </a:r>
            <a:endParaRPr lang="el-GR" sz="4000" b="1" dirty="0" smtClean="0">
              <a:solidFill>
                <a:srgbClr val="250B83"/>
              </a:solidFill>
            </a:endParaRPr>
          </a:p>
          <a:p>
            <a:pPr>
              <a:buNone/>
            </a:pPr>
            <a:r>
              <a:rPr lang="el-GR" sz="4000" b="1" dirty="0" smtClean="0">
                <a:solidFill>
                  <a:srgbClr val="250B83"/>
                </a:solidFill>
              </a:rPr>
              <a:t> </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006600"/>
                </a:solidFill>
              </a:rPr>
              <a:t>   </a:t>
            </a:r>
            <a:r>
              <a:rPr lang="el-GR" sz="4000" b="1" dirty="0" smtClean="0">
                <a:solidFill>
                  <a:srgbClr val="250B83"/>
                </a:solidFill>
              </a:rPr>
              <a:t>Για παράδειγμα, τα Γραμμάτια Κυμαινόμενου Επιτοκίου είναι γραμμάτια που έχουν επιτόκιο όχι σταθερό, αλλά κυμαίνεται ανάλογα με τα επιτόκια της αγοράς.</a:t>
            </a:r>
          </a:p>
          <a:p>
            <a:pPr>
              <a:buNone/>
            </a:pPr>
            <a:endParaRPr lang="el-GR" sz="36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6600" b="1" dirty="0" smtClean="0">
                <a:solidFill>
                  <a:srgbClr val="BC1490"/>
                </a:solidFill>
              </a:rPr>
              <a:t>Duration</a:t>
            </a:r>
            <a:endParaRPr lang="el-GR" sz="6600" dirty="0"/>
          </a:p>
        </p:txBody>
      </p:sp>
      <p:sp>
        <p:nvSpPr>
          <p:cNvPr id="3" name="2 - Θέση περιεχομένου"/>
          <p:cNvSpPr>
            <a:spLocks noGrp="1"/>
          </p:cNvSpPr>
          <p:nvPr>
            <p:ph idx="1"/>
          </p:nvPr>
        </p:nvSpPr>
        <p:spPr/>
        <p:txBody>
          <a:bodyPr/>
          <a:lstStyle/>
          <a:p>
            <a:pPr>
              <a:buNone/>
            </a:pPr>
            <a:r>
              <a:rPr lang="en-US" sz="4000" b="1" dirty="0" smtClean="0">
                <a:solidFill>
                  <a:srgbClr val="250B83"/>
                </a:solidFill>
              </a:rPr>
              <a:t>  </a:t>
            </a:r>
            <a:r>
              <a:rPr lang="el-GR" sz="4000" b="1" dirty="0" smtClean="0">
                <a:solidFill>
                  <a:srgbClr val="250B83"/>
                </a:solidFill>
              </a:rPr>
              <a:t> Η τρέχουσα τιμή μιας ομολογίας (</a:t>
            </a:r>
            <a:r>
              <a:rPr lang="en-US" sz="4000" b="1" dirty="0" smtClean="0">
                <a:solidFill>
                  <a:srgbClr val="250B83"/>
                </a:solidFill>
              </a:rPr>
              <a:t>Po)</a:t>
            </a:r>
            <a:r>
              <a:rPr lang="el-GR" sz="4000" b="1" dirty="0" smtClean="0">
                <a:solidFill>
                  <a:srgbClr val="250B83"/>
                </a:solidFill>
              </a:rPr>
              <a:t> εάν </a:t>
            </a:r>
            <a:r>
              <a:rPr lang="en-US" sz="4000" b="1" dirty="0" smtClean="0">
                <a:solidFill>
                  <a:srgbClr val="250B83"/>
                </a:solidFill>
              </a:rPr>
              <a:t>C </a:t>
            </a:r>
            <a:r>
              <a:rPr lang="el-GR" sz="4000" b="1" dirty="0" smtClean="0">
                <a:solidFill>
                  <a:srgbClr val="250B83"/>
                </a:solidFill>
              </a:rPr>
              <a:t> είναι το περιοδικό τοκομερίδιο, </a:t>
            </a:r>
            <a:r>
              <a:rPr lang="en-US" sz="4000" b="1" dirty="0" smtClean="0">
                <a:solidFill>
                  <a:srgbClr val="250B83"/>
                </a:solidFill>
              </a:rPr>
              <a:t>r </a:t>
            </a:r>
            <a:r>
              <a:rPr lang="el-GR" sz="4000" b="1" dirty="0" smtClean="0">
                <a:solidFill>
                  <a:srgbClr val="250B83"/>
                </a:solidFill>
              </a:rPr>
              <a:t>το κατάλληλο προεξοφλητικό επιτόκιο, και </a:t>
            </a:r>
            <a:r>
              <a:rPr lang="en-US" sz="4000" b="1" dirty="0" smtClean="0">
                <a:solidFill>
                  <a:srgbClr val="250B83"/>
                </a:solidFill>
              </a:rPr>
              <a:t>P</a:t>
            </a:r>
            <a:r>
              <a:rPr lang="el-GR" sz="4000" b="1" dirty="0" smtClean="0">
                <a:solidFill>
                  <a:srgbClr val="250B83"/>
                </a:solidFill>
              </a:rPr>
              <a:t> η ονομαστική αξία στη λήξη.</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6600" b="1" dirty="0" smtClean="0">
                <a:solidFill>
                  <a:srgbClr val="BC1490"/>
                </a:solidFill>
              </a:rPr>
              <a:t>Duration</a:t>
            </a:r>
            <a:endParaRPr lang="el-GR" sz="6600" dirty="0"/>
          </a:p>
        </p:txBody>
      </p:sp>
      <p:sp>
        <p:nvSpPr>
          <p:cNvPr id="3" name="2 - Θέση περιεχομένου"/>
          <p:cNvSpPr>
            <a:spLocks noGrp="1"/>
          </p:cNvSpPr>
          <p:nvPr>
            <p:ph idx="1"/>
          </p:nvPr>
        </p:nvSpPr>
        <p:spPr/>
        <p:txBody>
          <a:bodyPr>
            <a:normAutofit lnSpcReduction="10000"/>
          </a:bodyPr>
          <a:lstStyle/>
          <a:p>
            <a:r>
              <a:rPr lang="en-US" sz="4800" b="1" dirty="0" smtClean="0">
                <a:solidFill>
                  <a:srgbClr val="00B050"/>
                </a:solidFill>
              </a:rPr>
              <a:t>Duration</a:t>
            </a:r>
            <a:r>
              <a:rPr lang="el-GR" sz="4800" b="1" dirty="0" smtClean="0">
                <a:solidFill>
                  <a:srgbClr val="00B050"/>
                </a:solidFill>
              </a:rPr>
              <a:t> Χαρτοφυλακίου</a:t>
            </a:r>
          </a:p>
          <a:p>
            <a:pPr>
              <a:buNone/>
            </a:pPr>
            <a:r>
              <a:rPr lang="el-GR" sz="4000" b="1" dirty="0" smtClean="0">
                <a:solidFill>
                  <a:srgbClr val="006600"/>
                </a:solidFill>
              </a:rPr>
              <a:t>   Η Διάρκεια ενός χαρτοφυλακίου ομολογιών, θα ισούται με το σταθμικό μέσο όρο των Διαρκειών κάθε ομολογίας που συμπεριλαμβάνεται στο </a:t>
            </a:r>
            <a:r>
              <a:rPr lang="el-GR" sz="4000" b="1" dirty="0" smtClean="0">
                <a:solidFill>
                  <a:srgbClr val="006600"/>
                </a:solidFill>
              </a:rPr>
              <a:t>χαρτοφυλάκιο.</a:t>
            </a:r>
            <a:endParaRPr lang="el-GR" sz="4000" b="1" dirty="0">
              <a:solidFill>
                <a:srgbClr val="00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5400" b="1" dirty="0" smtClean="0">
                <a:solidFill>
                  <a:schemeClr val="accent6">
                    <a:lumMod val="50000"/>
                  </a:schemeClr>
                </a:solidFill>
              </a:rPr>
              <a:t>Κυρτότητα</a:t>
            </a:r>
            <a:endParaRPr lang="el-GR" sz="5400" b="1" dirty="0">
              <a:solidFill>
                <a:schemeClr val="accent6">
                  <a:lumMod val="50000"/>
                </a:schemeClr>
              </a:solidFill>
            </a:endParaRPr>
          </a:p>
        </p:txBody>
      </p:sp>
      <p:sp>
        <p:nvSpPr>
          <p:cNvPr id="3" name="2 - Θέση περιεχομένου"/>
          <p:cNvSpPr>
            <a:spLocks noGrp="1"/>
          </p:cNvSpPr>
          <p:nvPr>
            <p:ph idx="1"/>
          </p:nvPr>
        </p:nvSpPr>
        <p:spPr/>
        <p:txBody>
          <a:bodyPr>
            <a:normAutofit/>
          </a:bodyPr>
          <a:lstStyle/>
          <a:p>
            <a:r>
              <a:rPr lang="el-GR" sz="4000" b="1" dirty="0" smtClean="0">
                <a:solidFill>
                  <a:srgbClr val="00B050"/>
                </a:solidFill>
              </a:rPr>
              <a:t>Η προσαρμοσμένη διάρκεια (</a:t>
            </a:r>
            <a:r>
              <a:rPr lang="en-US" sz="4000" b="1" dirty="0" smtClean="0">
                <a:solidFill>
                  <a:srgbClr val="00B050"/>
                </a:solidFill>
              </a:rPr>
              <a:t>D*)</a:t>
            </a:r>
            <a:r>
              <a:rPr lang="el-GR" sz="4000" b="1" dirty="0" smtClean="0">
                <a:solidFill>
                  <a:srgbClr val="00B050"/>
                </a:solidFill>
              </a:rPr>
              <a:t> υπολογίζει την ευαισθησία της τιμής μιας ομολογίας στις μεταβολές των επιτοκίων (Δ</a:t>
            </a:r>
            <a:r>
              <a:rPr lang="en-US" sz="4000" b="1" dirty="0" smtClean="0">
                <a:solidFill>
                  <a:srgbClr val="00B050"/>
                </a:solidFill>
              </a:rPr>
              <a:t>r</a:t>
            </a:r>
            <a:r>
              <a:rPr lang="en-US" sz="4000" b="1" dirty="0" smtClean="0">
                <a:solidFill>
                  <a:srgbClr val="00B050"/>
                </a:solidFill>
              </a:rPr>
              <a:t>)</a:t>
            </a:r>
            <a:r>
              <a:rPr lang="el-GR" sz="4000" b="1" dirty="0" smtClean="0">
                <a:solidFill>
                  <a:srgbClr val="00B050"/>
                </a:solidFill>
              </a:rPr>
              <a:t>.</a:t>
            </a:r>
            <a:endParaRPr lang="el-GR" sz="4000" b="1" dirty="0" smtClean="0">
              <a:solidFill>
                <a:srgbClr val="00B050"/>
              </a:solidFill>
            </a:endParaRPr>
          </a:p>
          <a:p>
            <a:r>
              <a:rPr lang="el-GR" sz="4000" b="1" dirty="0" smtClean="0">
                <a:solidFill>
                  <a:srgbClr val="00B050"/>
                </a:solidFill>
              </a:rPr>
              <a:t>Στη πραγματικότητα, η σχέση αυτή είναι κυρτή και όχι γραμμική, άρα</a:t>
            </a:r>
            <a:endParaRPr lang="el-GR" sz="4000" b="1" dirty="0">
              <a:solidFill>
                <a:srgbClr val="00B05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5400" b="1" dirty="0" smtClean="0">
                <a:solidFill>
                  <a:schemeClr val="accent6">
                    <a:lumMod val="50000"/>
                  </a:schemeClr>
                </a:solidFill>
              </a:rPr>
              <a:t>Κυρτότητα</a:t>
            </a:r>
            <a:endParaRPr lang="el-GR" sz="5400" dirty="0"/>
          </a:p>
        </p:txBody>
      </p:sp>
      <p:sp>
        <p:nvSpPr>
          <p:cNvPr id="3" name="2 - Θέση περιεχομένου"/>
          <p:cNvSpPr>
            <a:spLocks noGrp="1"/>
          </p:cNvSpPr>
          <p:nvPr>
            <p:ph idx="1"/>
          </p:nvPr>
        </p:nvSpPr>
        <p:spPr/>
        <p:txBody>
          <a:bodyPr/>
          <a:lstStyle/>
          <a:p>
            <a:pPr>
              <a:buNone/>
            </a:pPr>
            <a:r>
              <a:rPr lang="el-GR" dirty="0" smtClean="0"/>
              <a:t>    </a:t>
            </a:r>
            <a:r>
              <a:rPr lang="el-GR" sz="4000" b="1" dirty="0" smtClean="0">
                <a:solidFill>
                  <a:srgbClr val="00CC00"/>
                </a:solidFill>
              </a:rPr>
              <a:t>πρέπει να χρησιμοποιήσουμε μία άλλη μεταβλητή για να εκτιμήσουμε τη κυρτότητα της </a:t>
            </a:r>
            <a:r>
              <a:rPr lang="el-GR" sz="4000" b="1" dirty="0" smtClean="0">
                <a:solidFill>
                  <a:srgbClr val="00CC00"/>
                </a:solidFill>
              </a:rPr>
              <a:t>σχέσης.</a:t>
            </a:r>
            <a:endParaRPr lang="el-GR" sz="4000" b="1" dirty="0">
              <a:solidFill>
                <a:srgbClr val="00CC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5400" b="1" dirty="0" smtClean="0">
                <a:solidFill>
                  <a:schemeClr val="accent6">
                    <a:lumMod val="50000"/>
                  </a:schemeClr>
                </a:solidFill>
              </a:rPr>
              <a:t>Κυρτότητα</a:t>
            </a:r>
            <a:endParaRPr lang="el-GR" sz="5400" dirty="0"/>
          </a:p>
        </p:txBody>
      </p:sp>
      <p:sp>
        <p:nvSpPr>
          <p:cNvPr id="3" name="2 - Θέση περιεχομένου"/>
          <p:cNvSpPr>
            <a:spLocks noGrp="1"/>
          </p:cNvSpPr>
          <p:nvPr>
            <p:ph idx="1"/>
          </p:nvPr>
        </p:nvSpPr>
        <p:spPr/>
        <p:txBody>
          <a:bodyPr>
            <a:normAutofit lnSpcReduction="10000"/>
          </a:bodyPr>
          <a:lstStyle/>
          <a:p>
            <a:r>
              <a:rPr lang="el-GR" sz="4800" b="1" dirty="0" smtClean="0">
                <a:solidFill>
                  <a:srgbClr val="BC1490"/>
                </a:solidFill>
              </a:rPr>
              <a:t>Κυρτότητα και μεταβλητότητα </a:t>
            </a:r>
            <a:r>
              <a:rPr lang="el-GR" sz="4800" b="1" dirty="0" smtClean="0">
                <a:solidFill>
                  <a:srgbClr val="BC1490"/>
                </a:solidFill>
              </a:rPr>
              <a:t>επιτοκίων.</a:t>
            </a:r>
            <a:endParaRPr lang="el-GR" sz="4800" b="1" dirty="0" smtClean="0">
              <a:solidFill>
                <a:srgbClr val="BC1490"/>
              </a:solidFill>
            </a:endParaRPr>
          </a:p>
          <a:p>
            <a:pPr>
              <a:buNone/>
            </a:pPr>
            <a:r>
              <a:rPr lang="el-GR" sz="4000" b="1" dirty="0" smtClean="0">
                <a:solidFill>
                  <a:srgbClr val="4B169A"/>
                </a:solidFill>
              </a:rPr>
              <a:t>   Η κατά προσέγγιση μεταβολή στη τιμή μιας ομολογίας (ΔΡ), για μία μεταβολή στα επιτόκια (Δ</a:t>
            </a:r>
            <a:r>
              <a:rPr lang="en-US" sz="4000" b="1" dirty="0" smtClean="0">
                <a:solidFill>
                  <a:srgbClr val="4B169A"/>
                </a:solidFill>
              </a:rPr>
              <a:t>r)</a:t>
            </a:r>
            <a:r>
              <a:rPr lang="el-GR" sz="4000" b="1" dirty="0" smtClean="0">
                <a:solidFill>
                  <a:srgbClr val="4B169A"/>
                </a:solidFill>
              </a:rPr>
              <a:t>, λόγω της κυρτότητας θα ισούται </a:t>
            </a:r>
            <a:r>
              <a:rPr lang="el-GR" sz="4000" b="1" dirty="0" smtClean="0">
                <a:solidFill>
                  <a:srgbClr val="4B169A"/>
                </a:solidFill>
              </a:rPr>
              <a:t>με:</a:t>
            </a:r>
            <a:endParaRPr lang="el-GR" sz="4000" b="1" dirty="0" smtClean="0">
              <a:solidFill>
                <a:srgbClr val="4B169A"/>
              </a:solidFill>
            </a:endParaRPr>
          </a:p>
          <a:p>
            <a:pPr>
              <a:buNone/>
            </a:pPr>
            <a:r>
              <a:rPr lang="el-GR" sz="4000" b="1" dirty="0" smtClean="0">
                <a:solidFill>
                  <a:srgbClr val="4B169A"/>
                </a:solidFill>
              </a:rPr>
              <a:t>           ΔΡ = (1/2) </a:t>
            </a:r>
            <a:r>
              <a:rPr lang="en-US" sz="4000" b="1" dirty="0" smtClean="0">
                <a:solidFill>
                  <a:srgbClr val="4B169A"/>
                </a:solidFill>
              </a:rPr>
              <a:t>C(</a:t>
            </a:r>
            <a:r>
              <a:rPr lang="el-GR" sz="4000" b="1" dirty="0" smtClean="0">
                <a:solidFill>
                  <a:srgbClr val="4B169A"/>
                </a:solidFill>
              </a:rPr>
              <a:t>Δ</a:t>
            </a:r>
            <a:r>
              <a:rPr lang="en-US" sz="4000" b="1" dirty="0" smtClean="0">
                <a:solidFill>
                  <a:srgbClr val="4B169A"/>
                </a:solidFill>
              </a:rPr>
              <a:t>r)</a:t>
            </a:r>
            <a:r>
              <a:rPr lang="en-US" sz="2800" b="1" dirty="0" smtClean="0">
                <a:solidFill>
                  <a:srgbClr val="4B169A"/>
                </a:solidFill>
              </a:rPr>
              <a:t>2</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B169A"/>
                </a:solidFill>
              </a:rPr>
              <a:t>Τιμολόγηση Ομολογίας και  Προεξοφλητικό Επιτόκιο</a:t>
            </a:r>
            <a:endParaRPr lang="el-GR" sz="5400" b="1" dirty="0"/>
          </a:p>
        </p:txBody>
      </p:sp>
      <p:sp>
        <p:nvSpPr>
          <p:cNvPr id="3" name="2 - Θέση περιεχομένου"/>
          <p:cNvSpPr>
            <a:spLocks noGrp="1"/>
          </p:cNvSpPr>
          <p:nvPr>
            <p:ph idx="1"/>
          </p:nvPr>
        </p:nvSpPr>
        <p:spPr/>
        <p:txBody>
          <a:bodyPr>
            <a:normAutofit/>
          </a:bodyPr>
          <a:lstStyle/>
          <a:p>
            <a:r>
              <a:rPr lang="el-GR" sz="4800" b="1" dirty="0" smtClean="0">
                <a:solidFill>
                  <a:srgbClr val="C00000"/>
                </a:solidFill>
              </a:rPr>
              <a:t>Προθεσμιακά Επιτόκια </a:t>
            </a:r>
            <a:r>
              <a:rPr lang="el-GR" sz="4000" b="1" dirty="0" smtClean="0">
                <a:solidFill>
                  <a:srgbClr val="990033"/>
                </a:solidFill>
              </a:rPr>
              <a:t>Αναφέρονται σε χρεόγραφα όπου η ημερομηνία της συμφωνίας και η ημερομηνία της συναλλαγής είναι </a:t>
            </a:r>
            <a:r>
              <a:rPr lang="el-GR" sz="4000" b="1" dirty="0" smtClean="0">
                <a:solidFill>
                  <a:srgbClr val="990033"/>
                </a:solidFill>
              </a:rPr>
              <a:t>διαφορετικές.</a:t>
            </a:r>
            <a:endParaRPr lang="el-GR" sz="4000" b="1" dirty="0">
              <a:solidFill>
                <a:srgbClr val="99003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4B169A"/>
                </a:solidFill>
              </a:rPr>
              <a:t>Τιμολόγηση Ομολογίας και  Προεξοφλητικό Επιτόκιο</a:t>
            </a:r>
            <a:endParaRPr lang="el-GR" sz="5400" dirty="0"/>
          </a:p>
        </p:txBody>
      </p:sp>
      <p:sp>
        <p:nvSpPr>
          <p:cNvPr id="3" name="2 - Θέση περιεχομένου"/>
          <p:cNvSpPr>
            <a:spLocks noGrp="1"/>
          </p:cNvSpPr>
          <p:nvPr>
            <p:ph idx="1"/>
          </p:nvPr>
        </p:nvSpPr>
        <p:spPr/>
        <p:txBody>
          <a:bodyPr>
            <a:normAutofit lnSpcReduction="10000"/>
          </a:bodyPr>
          <a:lstStyle/>
          <a:p>
            <a:r>
              <a:rPr lang="el-GR" sz="4000" b="1" dirty="0" smtClean="0">
                <a:solidFill>
                  <a:srgbClr val="990033"/>
                </a:solidFill>
              </a:rPr>
              <a:t>Η απαιτούμενη απόδοση αυτού του δανείου είναι ένα προθεσμιακό </a:t>
            </a:r>
            <a:r>
              <a:rPr lang="el-GR" sz="4000" b="1" dirty="0" smtClean="0">
                <a:solidFill>
                  <a:srgbClr val="990033"/>
                </a:solidFill>
              </a:rPr>
              <a:t>επιτόκιο, </a:t>
            </a:r>
            <a:r>
              <a:rPr lang="el-GR" sz="4000" b="1" dirty="0" smtClean="0">
                <a:solidFill>
                  <a:srgbClr val="990033"/>
                </a:solidFill>
              </a:rPr>
              <a:t>και αναφέρεται σε μελλοντική (προθεσμιακή) </a:t>
            </a:r>
            <a:r>
              <a:rPr lang="el-GR" sz="4000" b="1" dirty="0" smtClean="0">
                <a:solidFill>
                  <a:srgbClr val="990033"/>
                </a:solidFill>
              </a:rPr>
              <a:t>συμφωνία, </a:t>
            </a:r>
            <a:r>
              <a:rPr lang="el-GR" sz="4000" b="1" dirty="0" smtClean="0">
                <a:solidFill>
                  <a:srgbClr val="990033"/>
                </a:solidFill>
              </a:rPr>
              <a:t>δηλ. η ημερομηνία έναρξης του δανείου και η αποπληρωμή του είναι μελλοντικές </a:t>
            </a:r>
            <a:r>
              <a:rPr lang="el-GR" sz="4000" b="1" dirty="0" smtClean="0">
                <a:solidFill>
                  <a:srgbClr val="990033"/>
                </a:solidFill>
              </a:rPr>
              <a:t>ημερομηνίες. </a:t>
            </a:r>
            <a:endParaRPr lang="el-GR" sz="4000" b="1" dirty="0">
              <a:solidFill>
                <a:srgbClr val="99003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Η Καμπύλη των Επιτοκίων</a:t>
            </a:r>
            <a:endParaRPr lang="el-GR" sz="5400" b="1" dirty="0">
              <a:solidFill>
                <a:srgbClr val="007033"/>
              </a:solidFill>
            </a:endParaRPr>
          </a:p>
        </p:txBody>
      </p:sp>
      <p:sp>
        <p:nvSpPr>
          <p:cNvPr id="3" name="2 - Θέση περιεχομένου"/>
          <p:cNvSpPr>
            <a:spLocks noGrp="1"/>
          </p:cNvSpPr>
          <p:nvPr>
            <p:ph idx="1"/>
          </p:nvPr>
        </p:nvSpPr>
        <p:spPr/>
        <p:txBody>
          <a:bodyPr>
            <a:normAutofit/>
          </a:bodyPr>
          <a:lstStyle/>
          <a:p>
            <a:r>
              <a:rPr lang="el-GR" sz="4000" b="1" dirty="0" smtClean="0">
                <a:solidFill>
                  <a:srgbClr val="4B169A"/>
                </a:solidFill>
              </a:rPr>
              <a:t>Είναι μία διαγραμματική αναπαράσταση της χρονικής διάρθρωσης των τρεχόντων </a:t>
            </a:r>
            <a:r>
              <a:rPr lang="el-GR" sz="4000" b="1" dirty="0" smtClean="0">
                <a:solidFill>
                  <a:srgbClr val="4B169A"/>
                </a:solidFill>
              </a:rPr>
              <a:t>επιτοκίων.</a:t>
            </a:r>
            <a:endParaRPr lang="el-GR" sz="4000" b="1" dirty="0" smtClean="0">
              <a:solidFill>
                <a:srgbClr val="4B169A"/>
              </a:solidFill>
            </a:endParaRPr>
          </a:p>
          <a:p>
            <a:r>
              <a:rPr lang="el-GR" sz="4000" b="1" dirty="0" smtClean="0">
                <a:solidFill>
                  <a:srgbClr val="4B169A"/>
                </a:solidFill>
              </a:rPr>
              <a:t>Η καμπύλη των επιτοκίων μας δίνει την σχέση των αποδόσεων στη λήξη των ομολογιών αυτών </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lnSpcReduction="10000"/>
          </a:bodyPr>
          <a:lstStyle/>
          <a:p>
            <a:endParaRPr lang="el-GR" sz="4000" b="1" dirty="0" smtClean="0">
              <a:solidFill>
                <a:srgbClr val="4B169A"/>
              </a:solidFill>
            </a:endParaRPr>
          </a:p>
          <a:p>
            <a:pPr marL="357188" indent="0">
              <a:buNone/>
            </a:pPr>
            <a:r>
              <a:rPr lang="el-GR" sz="4000" b="1" dirty="0" smtClean="0">
                <a:solidFill>
                  <a:srgbClr val="4B169A"/>
                </a:solidFill>
              </a:rPr>
              <a:t>και </a:t>
            </a:r>
            <a:r>
              <a:rPr lang="el-GR" sz="4000" b="1" dirty="0" smtClean="0">
                <a:solidFill>
                  <a:srgbClr val="4B169A"/>
                </a:solidFill>
              </a:rPr>
              <a:t>της διάρκειας μέχρι τη λήξη των </a:t>
            </a:r>
            <a:r>
              <a:rPr lang="el-GR" sz="4000" b="1" dirty="0" smtClean="0">
                <a:solidFill>
                  <a:srgbClr val="4B169A"/>
                </a:solidFill>
              </a:rPr>
              <a:t>ομολογιών. </a:t>
            </a:r>
            <a:endParaRPr lang="el-GR" sz="4000" b="1" dirty="0" smtClean="0">
              <a:solidFill>
                <a:srgbClr val="4B169A"/>
              </a:solidFill>
            </a:endParaRPr>
          </a:p>
          <a:p>
            <a:r>
              <a:rPr lang="el-GR" sz="4000" b="1" dirty="0" smtClean="0">
                <a:solidFill>
                  <a:srgbClr val="4B169A"/>
                </a:solidFill>
              </a:rPr>
              <a:t>Τα χρεόγραφα αυτά ονομάζονται </a:t>
            </a:r>
            <a:r>
              <a:rPr lang="en-US" sz="4000" b="1" dirty="0" smtClean="0">
                <a:solidFill>
                  <a:srgbClr val="4B169A"/>
                </a:solidFill>
              </a:rPr>
              <a:t>strips (Separate Trading of Registered Interest and Principal Securities, STRIPS</a:t>
            </a:r>
            <a:r>
              <a:rPr lang="en-US" sz="4000" b="1" dirty="0" smtClean="0">
                <a:solidFill>
                  <a:srgbClr val="4B169A"/>
                </a:solidFill>
              </a:rPr>
              <a:t>)</a:t>
            </a:r>
            <a:r>
              <a:rPr lang="el-GR" sz="4000" b="1" dirty="0" smtClean="0">
                <a:solidFill>
                  <a:srgbClr val="4B169A"/>
                </a:solidFill>
              </a:rPr>
              <a:t>.</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a:bodyPr>
          <a:lstStyle/>
          <a:p>
            <a:endParaRPr lang="el-GR" sz="4000" b="1" dirty="0" smtClean="0">
              <a:solidFill>
                <a:srgbClr val="4B169A"/>
              </a:solidFill>
            </a:endParaRPr>
          </a:p>
          <a:p>
            <a:r>
              <a:rPr lang="el-GR" sz="4400" b="1" dirty="0" smtClean="0">
                <a:solidFill>
                  <a:srgbClr val="4B169A"/>
                </a:solidFill>
              </a:rPr>
              <a:t>Η καμπύλη των επιτοκίων μπορεί να έχει ανοδική, καθοδική ή ευθεία </a:t>
            </a:r>
            <a:r>
              <a:rPr lang="el-GR" sz="4400" b="1" dirty="0" smtClean="0">
                <a:solidFill>
                  <a:srgbClr val="4B169A"/>
                </a:solidFill>
              </a:rPr>
              <a:t>κλίση.</a:t>
            </a:r>
            <a:endParaRPr lang="el-GR" sz="44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lstStyle/>
          <a:p>
            <a:pPr>
              <a:buNone/>
            </a:pPr>
            <a:r>
              <a:rPr lang="el-GR" sz="3600" b="1" dirty="0" smtClean="0">
                <a:solidFill>
                  <a:srgbClr val="006600"/>
                </a:solidFill>
              </a:rPr>
              <a:t> </a:t>
            </a:r>
          </a:p>
          <a:p>
            <a:pPr>
              <a:buNone/>
            </a:pPr>
            <a:r>
              <a:rPr lang="el-GR" sz="3600" b="1" dirty="0" smtClean="0">
                <a:solidFill>
                  <a:srgbClr val="250B83"/>
                </a:solidFill>
              </a:rPr>
              <a:t>   </a:t>
            </a:r>
            <a:r>
              <a:rPr lang="el-GR" sz="4400" b="1" dirty="0" smtClean="0">
                <a:solidFill>
                  <a:srgbClr val="250B83"/>
                </a:solidFill>
              </a:rPr>
              <a:t>Το ποσό του τοκομεριδίου κάθε Γραμματίου Κυμαινόμενου Επιτοκίου, θα είναι συνδεδεμένο με ένα επιτόκιο αναφοράς.</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1143000"/>
          </a:xfrm>
        </p:spPr>
        <p:txBody>
          <a:bodyPr>
            <a:noAutofit/>
          </a:bodyPr>
          <a:lstStyle/>
          <a:p>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lnSpcReduction="10000"/>
          </a:bodyPr>
          <a:lstStyle/>
          <a:p>
            <a:r>
              <a:rPr lang="el-GR" sz="4800" b="1" dirty="0" smtClean="0"/>
              <a:t>Τι καθορίζει τη μορφή της καμπύλης των επιτοκίων</a:t>
            </a:r>
          </a:p>
          <a:p>
            <a:r>
              <a:rPr lang="el-GR" sz="4000" b="1" dirty="0" smtClean="0">
                <a:solidFill>
                  <a:srgbClr val="4619EB"/>
                </a:solidFill>
              </a:rPr>
              <a:t>Σημαντικό ερώτημα είναι και το τι καθορίζει τη μορφή και το σχήμα της καμπύλης των επιτοκίων. Υπάρχουν τέσσερις θεωρίες γνωστές </a:t>
            </a:r>
            <a:r>
              <a:rPr lang="el-GR" sz="4000" b="1" dirty="0" smtClean="0">
                <a:solidFill>
                  <a:srgbClr val="4619EB"/>
                </a:solidFill>
              </a:rPr>
              <a:t>ως:</a:t>
            </a:r>
            <a:endParaRPr lang="el-GR" sz="4000" b="1" dirty="0">
              <a:solidFill>
                <a:srgbClr val="4619EB"/>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a:bodyPr>
          <a:lstStyle/>
          <a:p>
            <a:pPr>
              <a:buNone/>
            </a:pPr>
            <a:endParaRPr lang="el-GR" sz="4000" b="1" dirty="0" smtClean="0">
              <a:solidFill>
                <a:srgbClr val="4619EB"/>
              </a:solidFill>
            </a:endParaRPr>
          </a:p>
          <a:p>
            <a:r>
              <a:rPr lang="el-GR" sz="4400" b="1" dirty="0" smtClean="0">
                <a:solidFill>
                  <a:srgbClr val="4619EB"/>
                </a:solidFill>
              </a:rPr>
              <a:t>α)</a:t>
            </a:r>
            <a:r>
              <a:rPr lang="en-US" sz="4400" b="1" dirty="0" smtClean="0">
                <a:solidFill>
                  <a:srgbClr val="4619EB"/>
                </a:solidFill>
              </a:rPr>
              <a:t> Segmented Market Theory</a:t>
            </a:r>
          </a:p>
          <a:p>
            <a:r>
              <a:rPr lang="el-GR" sz="4400" b="1" dirty="0" smtClean="0">
                <a:solidFill>
                  <a:srgbClr val="4619EB"/>
                </a:solidFill>
              </a:rPr>
              <a:t>β)</a:t>
            </a:r>
            <a:r>
              <a:rPr lang="en-US" sz="4400" b="1" dirty="0" smtClean="0">
                <a:solidFill>
                  <a:srgbClr val="4619EB"/>
                </a:solidFill>
              </a:rPr>
              <a:t> Pure Expectations Theory</a:t>
            </a:r>
          </a:p>
          <a:p>
            <a:r>
              <a:rPr lang="el-GR" sz="4400" b="1" dirty="0" smtClean="0">
                <a:solidFill>
                  <a:srgbClr val="4619EB"/>
                </a:solidFill>
              </a:rPr>
              <a:t>γ) </a:t>
            </a:r>
            <a:r>
              <a:rPr lang="en-US" sz="4400" b="1" dirty="0" smtClean="0">
                <a:solidFill>
                  <a:srgbClr val="4619EB"/>
                </a:solidFill>
              </a:rPr>
              <a:t>Liquidity Premium Theory</a:t>
            </a:r>
          </a:p>
          <a:p>
            <a:r>
              <a:rPr lang="el-GR" sz="4400" b="1" dirty="0" smtClean="0">
                <a:solidFill>
                  <a:srgbClr val="4619EB"/>
                </a:solidFill>
              </a:rPr>
              <a:t>δ) </a:t>
            </a:r>
            <a:r>
              <a:rPr lang="en-US" sz="4400" b="1" dirty="0" smtClean="0">
                <a:solidFill>
                  <a:srgbClr val="4619EB"/>
                </a:solidFill>
              </a:rPr>
              <a:t>Preferred Habitat Theory</a:t>
            </a:r>
            <a:endParaRPr lang="el-GR" sz="4400" b="1" dirty="0" smtClean="0">
              <a:solidFill>
                <a:srgbClr val="4619EB"/>
              </a:solidFill>
            </a:endParaRPr>
          </a:p>
          <a:p>
            <a:pPr>
              <a:buNone/>
            </a:pP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lnSpcReduction="10000"/>
          </a:bodyPr>
          <a:lstStyle/>
          <a:p>
            <a:r>
              <a:rPr lang="en-US" sz="4800" b="1" dirty="0" smtClean="0">
                <a:solidFill>
                  <a:srgbClr val="250B83"/>
                </a:solidFill>
              </a:rPr>
              <a:t>Segmented Market Theory</a:t>
            </a:r>
          </a:p>
          <a:p>
            <a:r>
              <a:rPr lang="el-GR" sz="4000" b="1" dirty="0" smtClean="0">
                <a:solidFill>
                  <a:srgbClr val="990033"/>
                </a:solidFill>
              </a:rPr>
              <a:t>Οι συμμετέχοντες στην αγορά, θέλουν να μειώσουν τον κίνδυνο που αντιμετωπίζουν και την αβεβαιότητα, άρα θα λειτουργούν μόνο μέσα στους χρονικούς ορίζοντες που </a:t>
            </a:r>
            <a:r>
              <a:rPr lang="el-GR" sz="4000" b="1" dirty="0" smtClean="0">
                <a:solidFill>
                  <a:srgbClr val="990033"/>
                </a:solidFill>
              </a:rPr>
              <a:t>επιθυμούν.</a:t>
            </a:r>
            <a:endParaRPr lang="el-GR" sz="4000" b="1" dirty="0">
              <a:solidFill>
                <a:srgbClr val="99003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8229600" cy="1143000"/>
          </a:xfrm>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a:bodyPr>
          <a:lstStyle/>
          <a:p>
            <a:r>
              <a:rPr lang="el-GR" sz="4000" b="1" dirty="0" smtClean="0">
                <a:solidFill>
                  <a:srgbClr val="990033"/>
                </a:solidFill>
              </a:rPr>
              <a:t>Σύμφωνα με τη θεωρία αυτή, ακόμα και αν υπάρχουν αποδόσεις υψηλότερες σε ομολογίες διαφορετικού χρονικού ορίζοντα από αυτόν που επιθυμούν οι συμμετέχοντες στην αγορά, αυτοί θα προτιμήσουν να εξασφαλιστούν</a:t>
            </a:r>
            <a:endParaRPr lang="el-GR" sz="4000" b="1" dirty="0">
              <a:solidFill>
                <a:srgbClr val="99003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lnSpcReduction="10000"/>
          </a:bodyPr>
          <a:lstStyle/>
          <a:p>
            <a:pPr>
              <a:buNone/>
            </a:pPr>
            <a:r>
              <a:rPr lang="el-GR" sz="4400" dirty="0" smtClean="0"/>
              <a:t>   </a:t>
            </a:r>
          </a:p>
          <a:p>
            <a:pPr>
              <a:buNone/>
            </a:pPr>
            <a:r>
              <a:rPr lang="el-GR" sz="4400" b="1" dirty="0" smtClean="0">
                <a:solidFill>
                  <a:srgbClr val="990033"/>
                </a:solidFill>
              </a:rPr>
              <a:t>  από την αβεβαιότητα, ταιριάζοντας ουσιαστικά τον χρονικό ορίζοντα των </a:t>
            </a:r>
            <a:r>
              <a:rPr lang="el-GR" sz="4400" b="1" dirty="0" smtClean="0">
                <a:solidFill>
                  <a:srgbClr val="990033"/>
                </a:solidFill>
              </a:rPr>
              <a:t>υποχρεώσεών </a:t>
            </a:r>
            <a:r>
              <a:rPr lang="el-GR" sz="4400" b="1" dirty="0" smtClean="0">
                <a:solidFill>
                  <a:srgbClr val="990033"/>
                </a:solidFill>
              </a:rPr>
              <a:t>τους, με τον χρονικό ορίζοντα των </a:t>
            </a:r>
            <a:r>
              <a:rPr lang="el-GR" sz="4400" b="1" dirty="0" smtClean="0">
                <a:solidFill>
                  <a:srgbClr val="990033"/>
                </a:solidFill>
              </a:rPr>
              <a:t>απαιτήσεών τους.</a:t>
            </a:r>
            <a:endParaRPr lang="el-GR" sz="4400" b="1" dirty="0" smtClean="0">
              <a:solidFill>
                <a:srgbClr val="990033"/>
              </a:solidFill>
            </a:endParaRPr>
          </a:p>
          <a:p>
            <a:pPr>
              <a:buNone/>
            </a:pPr>
            <a:endParaRPr lang="el-GR" sz="4000" b="1" dirty="0">
              <a:solidFill>
                <a:srgbClr val="99003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 </a:t>
            </a:r>
            <a:endParaRPr lang="el-GR" sz="5400" dirty="0"/>
          </a:p>
        </p:txBody>
      </p:sp>
      <p:sp>
        <p:nvSpPr>
          <p:cNvPr id="3" name="2 - Θέση περιεχομένου"/>
          <p:cNvSpPr>
            <a:spLocks noGrp="1"/>
          </p:cNvSpPr>
          <p:nvPr>
            <p:ph idx="1"/>
          </p:nvPr>
        </p:nvSpPr>
        <p:spPr/>
        <p:txBody>
          <a:bodyPr>
            <a:normAutofit fontScale="92500" lnSpcReduction="10000"/>
          </a:bodyPr>
          <a:lstStyle/>
          <a:p>
            <a:endParaRPr lang="el-GR" sz="4400" b="1" dirty="0" smtClean="0">
              <a:solidFill>
                <a:srgbClr val="990033"/>
              </a:solidFill>
            </a:endParaRPr>
          </a:p>
          <a:p>
            <a:r>
              <a:rPr lang="el-GR" sz="4300" b="1" dirty="0" smtClean="0">
                <a:solidFill>
                  <a:srgbClr val="990033"/>
                </a:solidFill>
              </a:rPr>
              <a:t>Αποτέλεσμα: </a:t>
            </a:r>
            <a:endParaRPr lang="el-GR" sz="4300" b="1" dirty="0" smtClean="0">
              <a:solidFill>
                <a:srgbClr val="990033"/>
              </a:solidFill>
            </a:endParaRPr>
          </a:p>
          <a:p>
            <a:pPr>
              <a:buNone/>
            </a:pPr>
            <a:r>
              <a:rPr lang="el-GR" sz="4300" b="1" dirty="0" smtClean="0">
                <a:solidFill>
                  <a:srgbClr val="990033"/>
                </a:solidFill>
              </a:rPr>
              <a:t>    1) Τα βραχυπρόθεσμα επιτόκια, καθορίζονται από προσφορά και ζήτηση (</a:t>
            </a:r>
            <a:r>
              <a:rPr lang="en-US" sz="4300" b="1" dirty="0" smtClean="0">
                <a:solidFill>
                  <a:srgbClr val="990033"/>
                </a:solidFill>
              </a:rPr>
              <a:t>S&amp;D)</a:t>
            </a:r>
            <a:r>
              <a:rPr lang="el-GR" sz="4300" b="1" dirty="0" smtClean="0">
                <a:solidFill>
                  <a:srgbClr val="990033"/>
                </a:solidFill>
              </a:rPr>
              <a:t> βραχυπρόθεσμων </a:t>
            </a:r>
            <a:r>
              <a:rPr lang="el-GR" sz="4300" b="1" dirty="0" smtClean="0">
                <a:solidFill>
                  <a:srgbClr val="990033"/>
                </a:solidFill>
              </a:rPr>
              <a:t>κεφαλαίων.</a:t>
            </a:r>
            <a:endParaRPr lang="el-GR" sz="4300" b="1" dirty="0" smtClean="0">
              <a:solidFill>
                <a:srgbClr val="990033"/>
              </a:solidFill>
            </a:endParaRPr>
          </a:p>
          <a:p>
            <a:pPr>
              <a:buNone/>
            </a:pPr>
            <a:r>
              <a:rPr lang="el-GR" sz="4300" b="1" dirty="0" smtClean="0">
                <a:solidFill>
                  <a:srgbClr val="990033"/>
                </a:solidFill>
              </a:rPr>
              <a:t>    </a:t>
            </a:r>
            <a:endParaRPr lang="el-GR" sz="4300" b="1" dirty="0">
              <a:solidFill>
                <a:srgbClr val="99003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6000" b="1" dirty="0" smtClean="0">
                <a:solidFill>
                  <a:srgbClr val="007033"/>
                </a:solidFill>
              </a:rPr>
              <a:t/>
            </a:r>
            <a:br>
              <a:rPr lang="el-GR" sz="6000" b="1" dirty="0" smtClean="0">
                <a:solidFill>
                  <a:srgbClr val="007033"/>
                </a:solidFill>
              </a:rPr>
            </a:br>
            <a:r>
              <a:rPr lang="el-GR" sz="6000" b="1" dirty="0" smtClean="0">
                <a:solidFill>
                  <a:srgbClr val="007033"/>
                </a:solidFill>
              </a:rPr>
              <a:t>Η Καμπύλη των Επιτοκίων</a:t>
            </a:r>
            <a:endParaRPr lang="el-GR"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990033"/>
                </a:solidFill>
              </a:rPr>
              <a:t>   </a:t>
            </a:r>
          </a:p>
          <a:p>
            <a:pPr>
              <a:buNone/>
            </a:pPr>
            <a:r>
              <a:rPr lang="el-GR" sz="4000" b="1" dirty="0" smtClean="0">
                <a:solidFill>
                  <a:srgbClr val="990033"/>
                </a:solidFill>
              </a:rPr>
              <a:t>   </a:t>
            </a:r>
            <a:r>
              <a:rPr lang="el-GR" sz="4400" b="1" dirty="0" smtClean="0">
                <a:solidFill>
                  <a:srgbClr val="990033"/>
                </a:solidFill>
              </a:rPr>
              <a:t>2) Τα μακροπρόθεσμα επιτόκια,  καθορίζονται από προσφορά και ζήτηση</a:t>
            </a:r>
            <a:r>
              <a:rPr lang="en-US" sz="4400" b="1" dirty="0" smtClean="0">
                <a:solidFill>
                  <a:srgbClr val="990033"/>
                </a:solidFill>
              </a:rPr>
              <a:t> (S</a:t>
            </a:r>
            <a:r>
              <a:rPr lang="en-US" sz="3600" b="1" dirty="0" smtClean="0">
                <a:solidFill>
                  <a:srgbClr val="990033"/>
                </a:solidFill>
              </a:rPr>
              <a:t>&amp;</a:t>
            </a:r>
            <a:r>
              <a:rPr lang="en-US" sz="4400" b="1" dirty="0" smtClean="0">
                <a:solidFill>
                  <a:srgbClr val="990033"/>
                </a:solidFill>
              </a:rPr>
              <a:t>D)</a:t>
            </a:r>
            <a:r>
              <a:rPr lang="el-GR" sz="4400" b="1" dirty="0" smtClean="0">
                <a:solidFill>
                  <a:srgbClr val="990033"/>
                </a:solidFill>
              </a:rPr>
              <a:t> μακροπρόθεσμων </a:t>
            </a:r>
            <a:r>
              <a:rPr lang="el-GR" sz="4400" b="1" dirty="0" smtClean="0">
                <a:solidFill>
                  <a:srgbClr val="990033"/>
                </a:solidFill>
              </a:rPr>
              <a:t>κεφαλαίων.</a:t>
            </a:r>
            <a:endParaRPr lang="el-GR" sz="4400" b="1" dirty="0">
              <a:solidFill>
                <a:srgbClr val="99003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Autofit/>
          </a:bodyPr>
          <a:lstStyle/>
          <a:p>
            <a:r>
              <a:rPr lang="el-GR" sz="4000" b="1" dirty="0" smtClean="0">
                <a:solidFill>
                  <a:srgbClr val="250B83"/>
                </a:solidFill>
              </a:rPr>
              <a:t>Οι επενδυτές θα προσπαθήσουν να ταιριάξουν τη χρονική διάρκεια των στοιχείων του παθητικού τους με τη χρονική διάρκεια των στοιχείων του ενεργητικού τους. Όμως, αν λάβουν κάποιο πριμ (δηλ. ανταμοιβή για </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fontScale="92500" lnSpcReduction="20000"/>
          </a:bodyPr>
          <a:lstStyle/>
          <a:p>
            <a:pPr>
              <a:buNone/>
            </a:pPr>
            <a:r>
              <a:rPr lang="el-GR" sz="4000" b="1" dirty="0" smtClean="0">
                <a:solidFill>
                  <a:srgbClr val="250B83"/>
                </a:solidFill>
              </a:rPr>
              <a:t>  </a:t>
            </a:r>
          </a:p>
          <a:p>
            <a:pPr>
              <a:buNone/>
            </a:pPr>
            <a:r>
              <a:rPr lang="el-GR" sz="4000" b="1" dirty="0" smtClean="0">
                <a:solidFill>
                  <a:srgbClr val="250B83"/>
                </a:solidFill>
              </a:rPr>
              <a:t>   </a:t>
            </a:r>
            <a:r>
              <a:rPr lang="el-GR" sz="4300" b="1" dirty="0" smtClean="0">
                <a:solidFill>
                  <a:srgbClr val="250B83"/>
                </a:solidFill>
              </a:rPr>
              <a:t>τον κίνδυνο, </a:t>
            </a:r>
            <a:r>
              <a:rPr lang="en-US" sz="4300" b="1" dirty="0" smtClean="0">
                <a:solidFill>
                  <a:srgbClr val="250B83"/>
                </a:solidFill>
              </a:rPr>
              <a:t>premium),</a:t>
            </a:r>
            <a:r>
              <a:rPr lang="el-GR" sz="4300" b="1" dirty="0" smtClean="0">
                <a:solidFill>
                  <a:srgbClr val="250B83"/>
                </a:solidFill>
              </a:rPr>
              <a:t> θα προτιμήσουν και άλλες επενδύσεις, αφήνοντας τον χρονικό ορίζοντα που επιθυμούν για διαφορετικούς χρονικούς </a:t>
            </a:r>
            <a:r>
              <a:rPr lang="el-GR" sz="4300" b="1" dirty="0" smtClean="0">
                <a:solidFill>
                  <a:srgbClr val="250B83"/>
                </a:solidFill>
              </a:rPr>
              <a:t>ορίζοντες.</a:t>
            </a:r>
            <a:endParaRPr lang="el-GR" sz="4300" b="1" dirty="0" smtClean="0">
              <a:solidFill>
                <a:srgbClr val="250B83"/>
              </a:solidFill>
            </a:endParaRPr>
          </a:p>
          <a:p>
            <a:pPr>
              <a:buNone/>
            </a:pPr>
            <a:r>
              <a:rPr lang="el-GR" sz="4300" b="1" dirty="0" smtClean="0">
                <a:solidFill>
                  <a:srgbClr val="250B83"/>
                </a:solidFill>
              </a:rPr>
              <a:t>   </a:t>
            </a:r>
            <a:r>
              <a:rPr lang="el-GR" sz="4300" b="1" dirty="0" smtClean="0">
                <a:solidFill>
                  <a:srgbClr val="250B83"/>
                </a:solidFill>
              </a:rPr>
              <a:t>Αποτέλεσμα:</a:t>
            </a:r>
            <a:endParaRPr lang="el-GR" sz="4300" b="1" dirty="0" smtClean="0">
              <a:solidFill>
                <a:srgbClr val="250B83"/>
              </a:solidFill>
            </a:endParaRPr>
          </a:p>
          <a:p>
            <a:pPr>
              <a:buNone/>
            </a:pPr>
            <a:r>
              <a:rPr lang="el-GR" sz="4300" b="1" dirty="0" smtClean="0">
                <a:solidFill>
                  <a:srgbClr val="250B83"/>
                </a:solidFill>
              </a:rPr>
              <a:t>   1) πριμ θα υπάρχουν για χρονικές </a:t>
            </a:r>
            <a:endParaRPr lang="el-GR" sz="43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250B83"/>
                </a:solidFill>
              </a:rPr>
              <a:t>   </a:t>
            </a:r>
          </a:p>
          <a:p>
            <a:pPr>
              <a:buNone/>
            </a:pPr>
            <a:r>
              <a:rPr lang="el-GR" sz="4000" b="1" dirty="0" smtClean="0">
                <a:solidFill>
                  <a:srgbClr val="250B83"/>
                </a:solidFill>
              </a:rPr>
              <a:t>   διάρκειες, όπου δεν υπάρχει αρκετή </a:t>
            </a:r>
            <a:r>
              <a:rPr lang="el-GR" sz="4000" b="1" dirty="0" smtClean="0">
                <a:solidFill>
                  <a:srgbClr val="250B83"/>
                </a:solidFill>
              </a:rPr>
              <a:t>ζήτηση.</a:t>
            </a:r>
            <a:endParaRPr lang="el-GR" sz="4000" b="1" dirty="0" smtClean="0">
              <a:solidFill>
                <a:srgbClr val="250B83"/>
              </a:solidFill>
            </a:endParaRPr>
          </a:p>
          <a:p>
            <a:pPr>
              <a:buNone/>
            </a:pPr>
            <a:r>
              <a:rPr lang="el-GR" sz="4000" b="1" dirty="0" smtClean="0">
                <a:solidFill>
                  <a:srgbClr val="250B83"/>
                </a:solidFill>
              </a:rPr>
              <a:t>   2) τα πριμ μπορεί να είναι θετικά ή </a:t>
            </a:r>
            <a:r>
              <a:rPr lang="el-GR" sz="4000" b="1" dirty="0" smtClean="0">
                <a:solidFill>
                  <a:srgbClr val="250B83"/>
                </a:solidFill>
              </a:rPr>
              <a:t>αρνητικά.</a:t>
            </a:r>
            <a:endParaRPr lang="el-GR" sz="4000" b="1" dirty="0" smtClean="0">
              <a:solidFill>
                <a:srgbClr val="250B83"/>
              </a:solidFill>
            </a:endParaRPr>
          </a:p>
          <a:p>
            <a:pPr>
              <a:buNone/>
            </a:pPr>
            <a:r>
              <a:rPr lang="el-GR" sz="4000" b="1" dirty="0" smtClean="0">
                <a:solidFill>
                  <a:srgbClr val="250B83"/>
                </a:solidFill>
              </a:rPr>
              <a:t>   3) εάν δεν ξέρουμε από πριν, </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800" b="1" dirty="0" smtClean="0">
                <a:solidFill>
                  <a:srgbClr val="4B169A"/>
                </a:solidFill>
              </a:rPr>
              <a:t>  </a:t>
            </a:r>
            <a:r>
              <a:rPr lang="en-US" sz="4800" b="1" dirty="0" smtClean="0">
                <a:solidFill>
                  <a:srgbClr val="4B169A"/>
                </a:solidFill>
              </a:rPr>
              <a:t>H o</a:t>
            </a:r>
            <a:r>
              <a:rPr lang="el-GR" sz="4800" b="1" dirty="0" smtClean="0">
                <a:solidFill>
                  <a:srgbClr val="4B169A"/>
                </a:solidFill>
              </a:rPr>
              <a:t>μολογία μπορεί να εκληφθεί και ως ένα μακροπρόθεσμο γραμμάτιο είτε σταθερού, είτε κυμαινόμενου επιτοκίου.</a:t>
            </a:r>
          </a:p>
          <a:p>
            <a:pPr>
              <a:buNone/>
            </a:pPr>
            <a:endParaRPr lang="el-GR"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lnSpcReduction="10000"/>
          </a:bodyPr>
          <a:lstStyle/>
          <a:p>
            <a:r>
              <a:rPr lang="el-GR" sz="4000" b="1" dirty="0" smtClean="0">
                <a:solidFill>
                  <a:srgbClr val="250B83"/>
                </a:solidFill>
              </a:rPr>
              <a:t>Ένα συνηθισμένο Επιτόκιο Αναφοράς είναι το </a:t>
            </a:r>
            <a:r>
              <a:rPr lang="en-US" sz="4000" b="1" dirty="0" smtClean="0">
                <a:solidFill>
                  <a:srgbClr val="250B83"/>
                </a:solidFill>
              </a:rPr>
              <a:t>LIBOR: </a:t>
            </a:r>
            <a:r>
              <a:rPr lang="el-GR" sz="4000" b="1" dirty="0" smtClean="0">
                <a:solidFill>
                  <a:srgbClr val="250B83"/>
                </a:solidFill>
              </a:rPr>
              <a:t>ένα ομόλογο μπορεί να εκδοθεί με επιτόκιο </a:t>
            </a:r>
            <a:r>
              <a:rPr lang="en-US" sz="4000" b="1" dirty="0" smtClean="0">
                <a:solidFill>
                  <a:srgbClr val="250B83"/>
                </a:solidFill>
              </a:rPr>
              <a:t>LIBOR</a:t>
            </a:r>
            <a:r>
              <a:rPr lang="el-GR" sz="4000" b="1" dirty="0" smtClean="0">
                <a:solidFill>
                  <a:srgbClr val="250B83"/>
                </a:solidFill>
              </a:rPr>
              <a:t>+ 0,1%.  Αυτό σημαίνει ότι ο εκδότης, θα πληρώνει στον κάτοχο τοκομερίδια  0,1%  πάνω από το  εκάστοτε επιτόκιο </a:t>
            </a:r>
            <a:r>
              <a:rPr lang="en-US" sz="4000" b="1" dirty="0" smtClean="0">
                <a:solidFill>
                  <a:srgbClr val="250B83"/>
                </a:solidFill>
              </a:rPr>
              <a:t>LIBOR</a:t>
            </a:r>
            <a:r>
              <a:rPr lang="el-GR" sz="4000" b="1" dirty="0" smtClean="0">
                <a:solidFill>
                  <a:srgbClr val="250B83"/>
                </a:solidFill>
              </a:rPr>
              <a:t>.</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lstStyle/>
          <a:p>
            <a:pPr>
              <a:buNone/>
            </a:pPr>
            <a:r>
              <a:rPr lang="el-GR" b="1" dirty="0" smtClean="0">
                <a:solidFill>
                  <a:srgbClr val="250B83"/>
                </a:solidFill>
              </a:rPr>
              <a:t> </a:t>
            </a:r>
          </a:p>
          <a:p>
            <a:pPr>
              <a:buNone/>
            </a:pPr>
            <a:r>
              <a:rPr lang="el-GR" b="1" dirty="0" smtClean="0">
                <a:solidFill>
                  <a:srgbClr val="250B83"/>
                </a:solidFill>
              </a:rPr>
              <a:t>   </a:t>
            </a:r>
            <a:r>
              <a:rPr lang="el-GR" sz="4400" b="1" dirty="0" smtClean="0">
                <a:solidFill>
                  <a:srgbClr val="250B83"/>
                </a:solidFill>
              </a:rPr>
              <a:t>τι ζήτηση θα υπάρχει για διάφορες μελλοντικές στιγμές, δεν μπορούμε</a:t>
            </a:r>
          </a:p>
          <a:p>
            <a:pPr>
              <a:buNone/>
            </a:pPr>
            <a:r>
              <a:rPr lang="el-GR" sz="4400" b="1" dirty="0" smtClean="0">
                <a:solidFill>
                  <a:srgbClr val="250B83"/>
                </a:solidFill>
              </a:rPr>
              <a:t>   να πάρουμε καμία πληροφορία από τη  καμπύλη των </a:t>
            </a:r>
            <a:r>
              <a:rPr lang="el-GR" sz="4400" b="1" dirty="0" smtClean="0">
                <a:solidFill>
                  <a:srgbClr val="250B83"/>
                </a:solidFill>
              </a:rPr>
              <a:t>επιτοκίων.</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fontScale="92500" lnSpcReduction="10000"/>
          </a:bodyPr>
          <a:lstStyle/>
          <a:p>
            <a:endParaRPr lang="el-GR" dirty="0" smtClean="0"/>
          </a:p>
          <a:p>
            <a:r>
              <a:rPr lang="en-US" sz="4700" b="1" dirty="0" smtClean="0">
                <a:solidFill>
                  <a:srgbClr val="0070C0"/>
                </a:solidFill>
              </a:rPr>
              <a:t>H</a:t>
            </a:r>
            <a:r>
              <a:rPr lang="el-GR" sz="4700" b="1" dirty="0" smtClean="0">
                <a:solidFill>
                  <a:srgbClr val="0070C0"/>
                </a:solidFill>
              </a:rPr>
              <a:t> μορφή της καμπύλης των επιτοκίων καθορίζεται μόνο από τις προσδοκίες των </a:t>
            </a:r>
            <a:r>
              <a:rPr lang="el-GR" sz="4700" b="1" dirty="0" smtClean="0">
                <a:solidFill>
                  <a:srgbClr val="0070C0"/>
                </a:solidFill>
              </a:rPr>
              <a:t>επενδυτών.</a:t>
            </a:r>
            <a:endParaRPr lang="en-US" sz="4700" b="1" dirty="0" smtClean="0">
              <a:solidFill>
                <a:srgbClr val="0070C0"/>
              </a:solidFill>
            </a:endParaRPr>
          </a:p>
          <a:p>
            <a:r>
              <a:rPr lang="el-GR" sz="4700" b="1" dirty="0" smtClean="0">
                <a:solidFill>
                  <a:srgbClr val="0070C0"/>
                </a:solidFill>
              </a:rPr>
              <a:t>Οι συμμετέχοντες στην αγορά, είναι ουδέτεροι στον κίνδυνο (</a:t>
            </a:r>
            <a:r>
              <a:rPr lang="en-US" sz="4700" b="1" dirty="0" smtClean="0">
                <a:solidFill>
                  <a:srgbClr val="0070C0"/>
                </a:solidFill>
              </a:rPr>
              <a:t>risk neutral)</a:t>
            </a:r>
            <a:r>
              <a:rPr lang="el-GR" sz="4700" b="1" dirty="0" smtClean="0">
                <a:solidFill>
                  <a:srgbClr val="0070C0"/>
                </a:solidFill>
              </a:rPr>
              <a:t>, άρα θα επιλέξουν </a:t>
            </a:r>
            <a:endParaRPr lang="el-GR" sz="4700" b="1" dirty="0">
              <a:solidFill>
                <a:srgbClr val="0070C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60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lnSpcReduction="10000"/>
          </a:bodyPr>
          <a:lstStyle/>
          <a:p>
            <a:pPr>
              <a:buNone/>
            </a:pPr>
            <a:r>
              <a:rPr lang="en-US" sz="4000" b="1" dirty="0" smtClean="0">
                <a:solidFill>
                  <a:srgbClr val="0070C0"/>
                </a:solidFill>
              </a:rPr>
              <a:t>   </a:t>
            </a:r>
            <a:r>
              <a:rPr lang="el-GR" sz="4000" b="1" dirty="0" smtClean="0">
                <a:solidFill>
                  <a:srgbClr val="0070C0"/>
                </a:solidFill>
              </a:rPr>
              <a:t>την επένδυση με την μεγαλύτερη </a:t>
            </a:r>
            <a:r>
              <a:rPr lang="el-GR" sz="4000" b="1" dirty="0" smtClean="0">
                <a:solidFill>
                  <a:srgbClr val="0070C0"/>
                </a:solidFill>
              </a:rPr>
              <a:t>απόδοση.</a:t>
            </a:r>
            <a:endParaRPr lang="el-GR" sz="4000" b="1" dirty="0" smtClean="0">
              <a:solidFill>
                <a:srgbClr val="0070C0"/>
              </a:solidFill>
            </a:endParaRPr>
          </a:p>
          <a:p>
            <a:r>
              <a:rPr lang="el-GR" sz="4000" b="1" dirty="0" smtClean="0">
                <a:solidFill>
                  <a:srgbClr val="0070C0"/>
                </a:solidFill>
              </a:rPr>
              <a:t>Η θεωρία αυτή, είναι αντίθετη με τη θεωρία των </a:t>
            </a:r>
            <a:r>
              <a:rPr lang="en-US" sz="4000" b="1" dirty="0" smtClean="0">
                <a:solidFill>
                  <a:srgbClr val="0070C0"/>
                </a:solidFill>
              </a:rPr>
              <a:t>Segmented </a:t>
            </a:r>
            <a:r>
              <a:rPr lang="en-US" sz="4000" b="1" dirty="0" smtClean="0">
                <a:solidFill>
                  <a:srgbClr val="0070C0"/>
                </a:solidFill>
              </a:rPr>
              <a:t>Markets</a:t>
            </a:r>
            <a:r>
              <a:rPr lang="el-GR" sz="4000" b="1" dirty="0" smtClean="0">
                <a:solidFill>
                  <a:srgbClr val="0070C0"/>
                </a:solidFill>
              </a:rPr>
              <a:t>.</a:t>
            </a:r>
            <a:endParaRPr lang="en-US" sz="4000" b="1" dirty="0" smtClean="0">
              <a:solidFill>
                <a:srgbClr val="0070C0"/>
              </a:solidFill>
            </a:endParaRPr>
          </a:p>
          <a:p>
            <a:r>
              <a:rPr lang="el-GR" sz="4000" b="1" dirty="0" smtClean="0">
                <a:solidFill>
                  <a:srgbClr val="0070C0"/>
                </a:solidFill>
              </a:rPr>
              <a:t>Οι υποστηρικτές της θεωρίας αυτής, πιστεύουν ότι η απαιτούμενη απόδοση ενός </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a:xfrm>
            <a:off x="457200" y="1600200"/>
            <a:ext cx="8229600" cy="5257800"/>
          </a:xfrm>
        </p:spPr>
        <p:txBody>
          <a:bodyPr>
            <a:normAutofit/>
          </a:bodyPr>
          <a:lstStyle/>
          <a:p>
            <a:pPr>
              <a:buNone/>
            </a:pPr>
            <a:r>
              <a:rPr lang="el-GR" sz="4000" b="1" dirty="0" smtClean="0">
                <a:solidFill>
                  <a:srgbClr val="0070C0"/>
                </a:solidFill>
              </a:rPr>
              <a:t>   </a:t>
            </a:r>
            <a:r>
              <a:rPr lang="el-GR" sz="4000" b="1" dirty="0" smtClean="0">
                <a:solidFill>
                  <a:srgbClr val="0070C0"/>
                </a:solidFill>
              </a:rPr>
              <a:t>μακροπρόθεσμου ομολόγου ισούται με την απόδοση μίας σειράς βραχυπρόθεσμων </a:t>
            </a:r>
            <a:r>
              <a:rPr lang="el-GR" sz="4000" b="1" dirty="0" smtClean="0">
                <a:solidFill>
                  <a:srgbClr val="0070C0"/>
                </a:solidFill>
              </a:rPr>
              <a:t>ομολόγων.</a:t>
            </a:r>
            <a:endParaRPr lang="el-GR" sz="4000" b="1" dirty="0" smtClean="0">
              <a:solidFill>
                <a:srgbClr val="0070C0"/>
              </a:solidFill>
            </a:endParaRPr>
          </a:p>
          <a:p>
            <a:pPr>
              <a:buNone/>
            </a:pPr>
            <a:r>
              <a:rPr lang="el-GR" sz="4000" b="1" dirty="0" smtClean="0">
                <a:solidFill>
                  <a:srgbClr val="0070C0"/>
                </a:solidFill>
              </a:rPr>
              <a:t>   Αποτέλεσμα (εάν η θεωρία είναι σωστή</a:t>
            </a:r>
            <a:r>
              <a:rPr lang="el-GR" sz="4000" b="1" dirty="0" smtClean="0">
                <a:solidFill>
                  <a:srgbClr val="0070C0"/>
                </a:solidFill>
              </a:rPr>
              <a:t>):</a:t>
            </a:r>
            <a:endParaRPr lang="el-GR" sz="4000" b="1" dirty="0" smtClean="0">
              <a:solidFill>
                <a:srgbClr val="0070C0"/>
              </a:solidFill>
            </a:endParaRPr>
          </a:p>
          <a:p>
            <a:pPr>
              <a:buNone/>
            </a:pPr>
            <a:r>
              <a:rPr lang="el-GR" sz="4000" b="1" dirty="0" smtClean="0">
                <a:solidFill>
                  <a:srgbClr val="0070C0"/>
                </a:solidFill>
              </a:rPr>
              <a:t>   1) μία ανοδική καμπύλη </a:t>
            </a:r>
            <a:r>
              <a:rPr lang="el-GR" sz="4000" b="1" dirty="0" smtClean="0">
                <a:solidFill>
                  <a:srgbClr val="0070C0"/>
                </a:solidFill>
              </a:rPr>
              <a:t>επιτοκίων</a:t>
            </a:r>
            <a:endParaRPr lang="el-GR" sz="4000" b="1" dirty="0" smtClean="0">
              <a:solidFill>
                <a:srgbClr val="0070C0"/>
              </a:solidFill>
            </a:endParaRPr>
          </a:p>
          <a:p>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a:xfrm>
            <a:off x="457200" y="1600200"/>
            <a:ext cx="8229600" cy="5257800"/>
          </a:xfrm>
        </p:spPr>
        <p:txBody>
          <a:bodyPr>
            <a:normAutofit/>
          </a:bodyPr>
          <a:lstStyle/>
          <a:p>
            <a:pPr>
              <a:buNone/>
            </a:pPr>
            <a:r>
              <a:rPr lang="el-GR" sz="4000" b="1" dirty="0" smtClean="0">
                <a:solidFill>
                  <a:srgbClr val="0070C0"/>
                </a:solidFill>
              </a:rPr>
              <a:t> </a:t>
            </a:r>
            <a:r>
              <a:rPr lang="el-GR" sz="4000" b="1" dirty="0" smtClean="0">
                <a:solidFill>
                  <a:srgbClr val="0070C0"/>
                </a:solidFill>
              </a:rPr>
              <a:t>  </a:t>
            </a:r>
            <a:r>
              <a:rPr lang="el-GR" sz="4700" b="1" dirty="0" smtClean="0">
                <a:solidFill>
                  <a:srgbClr val="0070C0"/>
                </a:solidFill>
              </a:rPr>
              <a:t>σημαίνει ότι τα επιτόκια, αναμένεται να ανέβουν στο μέλλον.</a:t>
            </a:r>
          </a:p>
          <a:p>
            <a:pPr>
              <a:buNone/>
            </a:pPr>
            <a:r>
              <a:rPr lang="el-GR" sz="4700" b="1" dirty="0" smtClean="0">
                <a:solidFill>
                  <a:srgbClr val="0070C0"/>
                </a:solidFill>
              </a:rPr>
              <a:t>   </a:t>
            </a:r>
            <a:r>
              <a:rPr lang="el-GR" sz="4700" b="1" dirty="0" smtClean="0">
                <a:solidFill>
                  <a:srgbClr val="0070C0"/>
                </a:solidFill>
              </a:rPr>
              <a:t>2) μία καθοδική καμπύλη επιτοκίων, σημαίνει ότι τα επιτόκια αναμένεται να πέσουν στο μέλλον</a:t>
            </a:r>
          </a:p>
          <a:p>
            <a:pPr>
              <a:buNone/>
            </a:pPr>
            <a:endParaRPr lang="el-GR" sz="4700" b="1" dirty="0">
              <a:solidFill>
                <a:srgbClr val="0070C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a:bodyPr>
          <a:lstStyle/>
          <a:p>
            <a:endParaRPr lang="el-GR" sz="4000" b="1" dirty="0" smtClean="0">
              <a:solidFill>
                <a:srgbClr val="0070C0"/>
              </a:solidFill>
            </a:endParaRPr>
          </a:p>
          <a:p>
            <a:pPr>
              <a:buNone/>
            </a:pPr>
            <a:r>
              <a:rPr lang="el-GR" sz="4400" b="1" dirty="0" smtClean="0">
                <a:solidFill>
                  <a:srgbClr val="0070C0"/>
                </a:solidFill>
              </a:rPr>
              <a:t>   3) μία ευθεία καμπύλη επιτοκίων, σημαίνει ότι τα επιτόκια, αναμένεται να μείνουν σταθερά στο </a:t>
            </a:r>
            <a:r>
              <a:rPr lang="el-GR" sz="4400" b="1" dirty="0" smtClean="0">
                <a:solidFill>
                  <a:srgbClr val="0070C0"/>
                </a:solidFill>
              </a:rPr>
              <a:t>μέλλον.</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5400" b="1" dirty="0" smtClean="0">
                <a:solidFill>
                  <a:srgbClr val="007033"/>
                </a:solidFill>
              </a:rPr>
              <a:t/>
            </a:r>
            <a:br>
              <a:rPr lang="el-GR"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a:bodyPr>
          <a:lstStyle/>
          <a:p>
            <a:endParaRPr lang="el-GR" dirty="0" smtClean="0"/>
          </a:p>
          <a:p>
            <a:r>
              <a:rPr lang="el-GR" sz="4000" b="1" dirty="0" smtClean="0">
                <a:solidFill>
                  <a:srgbClr val="7030A0"/>
                </a:solidFill>
              </a:rPr>
              <a:t>Υπάρχει έλλειψη μακροπρόθεσμων επενδυτών και άρα θα υπάρχει ένα πριμ σε μακροπρόθεσμες ομολογίες, δηλ. οι επενδυτές θα πρέπει να ανταμειφθούν  για να </a:t>
            </a:r>
            <a:endParaRPr lang="el-GR" sz="4000" b="1" dirty="0">
              <a:solidFill>
                <a:srgbClr val="7030A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1643050"/>
            <a:ext cx="8229600" cy="4525963"/>
          </a:xfrm>
        </p:spPr>
        <p:txBody>
          <a:bodyPr>
            <a:normAutofit/>
          </a:bodyPr>
          <a:lstStyle/>
          <a:p>
            <a:pPr>
              <a:buNone/>
            </a:pPr>
            <a:r>
              <a:rPr lang="el-GR" sz="4000" b="1" dirty="0" smtClean="0">
                <a:solidFill>
                  <a:srgbClr val="7030A0"/>
                </a:solidFill>
              </a:rPr>
              <a:t>   διακρατήσουν μακροπρόθεσμα </a:t>
            </a:r>
            <a:r>
              <a:rPr lang="el-GR" sz="4000" b="1" dirty="0" smtClean="0">
                <a:solidFill>
                  <a:srgbClr val="7030A0"/>
                </a:solidFill>
              </a:rPr>
              <a:t>χρεόγραφα.</a:t>
            </a:r>
            <a:endParaRPr lang="el-GR" sz="4000" b="1" dirty="0" smtClean="0">
              <a:solidFill>
                <a:srgbClr val="7030A0"/>
              </a:solidFill>
            </a:endParaRPr>
          </a:p>
          <a:p>
            <a:pPr>
              <a:buNone/>
            </a:pPr>
            <a:r>
              <a:rPr lang="el-GR" sz="4000" b="1" dirty="0" smtClean="0">
                <a:solidFill>
                  <a:srgbClr val="7030A0"/>
                </a:solidFill>
              </a:rPr>
              <a:t>   Οι επενδυτές θα ζητήσουν πριμ, προκειμένου να διακρατήσουν κεφάλαια για περιόδους διαφορετικές από αυτές που</a:t>
            </a:r>
            <a:r>
              <a:rPr lang="en-US" sz="4000" b="1" dirty="0" smtClean="0">
                <a:solidFill>
                  <a:srgbClr val="7030A0"/>
                </a:solidFill>
              </a:rPr>
              <a:t> </a:t>
            </a:r>
            <a:r>
              <a:rPr lang="el-GR" sz="4000" b="1" dirty="0" smtClean="0">
                <a:solidFill>
                  <a:srgbClr val="7030A0"/>
                </a:solidFill>
              </a:rPr>
              <a:t> </a:t>
            </a:r>
            <a:r>
              <a:rPr lang="el-GR" sz="4000" b="1" dirty="0" smtClean="0">
                <a:solidFill>
                  <a:srgbClr val="7030A0"/>
                </a:solidFill>
              </a:rPr>
              <a:t>θέλουν.</a:t>
            </a:r>
            <a:endParaRPr lang="el-GR" sz="4000" b="1" dirty="0">
              <a:solidFill>
                <a:srgbClr val="7030A0"/>
              </a:solidFill>
            </a:endParaRPr>
          </a:p>
        </p:txBody>
      </p:sp>
      <p:sp>
        <p:nvSpPr>
          <p:cNvPr id="4" name="1 - Τίτλος"/>
          <p:cNvSpPr>
            <a:spLocks noGrp="1"/>
          </p:cNvSpPr>
          <p:nvPr>
            <p:ph type="title"/>
          </p:nvPr>
        </p:nvSpPr>
        <p:spPr/>
        <p:txBody>
          <a:bodyPr>
            <a:noAutofit/>
          </a:bodyPr>
          <a:lstStyle/>
          <a:p>
            <a:r>
              <a:rPr lang="el-GR" sz="5400" b="1" dirty="0" smtClean="0">
                <a:solidFill>
                  <a:srgbClr val="007033"/>
                </a:solidFill>
              </a:rPr>
              <a:t>Η Καμπύλη των Επιτοκίων</a:t>
            </a:r>
            <a:endParaRPr lang="el-GR" sz="5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5400" b="1" dirty="0" smtClean="0">
                <a:solidFill>
                  <a:srgbClr val="007033"/>
                </a:solidFill>
              </a:rPr>
              <a:t/>
            </a:r>
            <a:br>
              <a:rPr lang="en-US" sz="5400" b="1" dirty="0" smtClean="0">
                <a:solidFill>
                  <a:srgbClr val="007033"/>
                </a:solidFill>
              </a:rPr>
            </a:br>
            <a:r>
              <a:rPr lang="el-GR" sz="5400" b="1" dirty="0" smtClean="0">
                <a:solidFill>
                  <a:srgbClr val="007033"/>
                </a:solidFill>
              </a:rPr>
              <a:t>Η Καμπύλη των Επιτοκίων</a:t>
            </a:r>
            <a:endParaRPr lang="el-GR" sz="5400" dirty="0"/>
          </a:p>
        </p:txBody>
      </p:sp>
      <p:sp>
        <p:nvSpPr>
          <p:cNvPr id="3" name="2 - Θέση περιεχομένου"/>
          <p:cNvSpPr>
            <a:spLocks noGrp="1"/>
          </p:cNvSpPr>
          <p:nvPr>
            <p:ph idx="1"/>
          </p:nvPr>
        </p:nvSpPr>
        <p:spPr/>
        <p:txBody>
          <a:bodyPr>
            <a:normAutofit/>
          </a:bodyPr>
          <a:lstStyle/>
          <a:p>
            <a:endParaRPr lang="en-US" sz="4400" b="1" dirty="0" smtClean="0">
              <a:solidFill>
                <a:srgbClr val="7030A0"/>
              </a:solidFill>
            </a:endParaRPr>
          </a:p>
          <a:p>
            <a:r>
              <a:rPr lang="el-GR" sz="4400" b="1" dirty="0" smtClean="0">
                <a:solidFill>
                  <a:srgbClr val="7030A0"/>
                </a:solidFill>
              </a:rPr>
              <a:t>Με άλλα λόγια, για ομολογίες μεγαλύτερης διάρκειας, θα υπάρχει ένα πριμ </a:t>
            </a:r>
            <a:r>
              <a:rPr lang="el-GR" sz="4400" b="1" dirty="0" smtClean="0">
                <a:solidFill>
                  <a:srgbClr val="7030A0"/>
                </a:solidFill>
              </a:rPr>
              <a:t>ρευστότητας.</a:t>
            </a:r>
            <a:endParaRPr lang="el-GR" sz="4400" b="1" dirty="0">
              <a:solidFill>
                <a:srgbClr val="7030A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88"/>
            <a:ext cx="8229600" cy="1123950"/>
          </a:xfrm>
        </p:spPr>
        <p:txBody>
          <a:bodyPr/>
          <a:lstStyle/>
          <a:p>
            <a:pPr algn="ctr">
              <a:defRPr/>
            </a:pPr>
            <a:r>
              <a:rPr lang="el-GR" b="1" dirty="0" smtClean="0">
                <a:solidFill>
                  <a:srgbClr val="FFC000"/>
                </a:solidFill>
              </a:rPr>
              <a:t>Βιβλιογραφία</a:t>
            </a:r>
            <a:endParaRPr lang="el-GR" b="1" dirty="0">
              <a:solidFill>
                <a:srgbClr val="FFC000"/>
              </a:solidFill>
            </a:endParaRPr>
          </a:p>
        </p:txBody>
      </p:sp>
      <p:sp>
        <p:nvSpPr>
          <p:cNvPr id="3" name="Θέση περιεχομένου 2"/>
          <p:cNvSpPr>
            <a:spLocks noGrp="1"/>
          </p:cNvSpPr>
          <p:nvPr>
            <p:ph idx="1"/>
          </p:nvPr>
        </p:nvSpPr>
        <p:spPr>
          <a:xfrm>
            <a:off x="-14288" y="981075"/>
            <a:ext cx="9144001" cy="5732463"/>
          </a:xfrm>
        </p:spPr>
        <p:txBody>
          <a:bodyPr/>
          <a:lstStyle/>
          <a:p>
            <a:pPr>
              <a:defRPr/>
            </a:pPr>
            <a:r>
              <a:rPr lang="el-GR" dirty="0">
                <a:solidFill>
                  <a:srgbClr val="FF0000"/>
                </a:solidFill>
                <a:effectLst/>
              </a:rPr>
              <a:t>ΑΓΟΡΑ ΧΡΗΜΑΤΟΣ - ΚΕΦΑΛΑΙΟΥ </a:t>
            </a:r>
            <a:r>
              <a:rPr lang="el-GR" dirty="0" smtClean="0">
                <a:solidFill>
                  <a:srgbClr val="FF0000"/>
                </a:solidFill>
                <a:effectLst/>
              </a:rPr>
              <a:t>ΚΑΙ </a:t>
            </a:r>
            <a:r>
              <a:rPr lang="el-GR" dirty="0">
                <a:solidFill>
                  <a:srgbClr val="FF0000"/>
                </a:solidFill>
                <a:effectLst/>
              </a:rPr>
              <a:t>ΔΙΑΧΕΙΡΙΣΗ ΧΑΡΤΟΦΥΛΑΚΙΟΥ ΧΡΕΟΓΡΑΦΩΝ. Πέτρος </a:t>
            </a:r>
            <a:r>
              <a:rPr lang="el-GR" dirty="0" err="1">
                <a:solidFill>
                  <a:srgbClr val="FF0000"/>
                </a:solidFill>
                <a:effectLst/>
              </a:rPr>
              <a:t>Κιόχος</a:t>
            </a:r>
            <a:r>
              <a:rPr lang="el-GR" dirty="0">
                <a:solidFill>
                  <a:srgbClr val="FF0000"/>
                </a:solidFill>
                <a:effectLst/>
              </a:rPr>
              <a:t>, Ιωάννης Σωτηρόπουλος, Γεώργιος Παπανικολάου. Έκδοση: 1/2018. Διαθέτης (Εκδότης): Ελένη </a:t>
            </a:r>
            <a:r>
              <a:rPr lang="el-GR" dirty="0" err="1" smtClean="0">
                <a:solidFill>
                  <a:srgbClr val="FF0000"/>
                </a:solidFill>
                <a:effectLst/>
              </a:rPr>
              <a:t>Κιόχου</a:t>
            </a:r>
            <a:r>
              <a:rPr lang="el-GR" dirty="0" smtClean="0">
                <a:solidFill>
                  <a:srgbClr val="FF0000"/>
                </a:solidFill>
                <a:effectLst/>
              </a:rPr>
              <a:t>.</a:t>
            </a:r>
          </a:p>
          <a:p>
            <a:pPr>
              <a:defRPr/>
            </a:pPr>
            <a:r>
              <a:rPr lang="el-GR" dirty="0" smtClean="0">
                <a:solidFill>
                  <a:srgbClr val="FF0000"/>
                </a:solidFill>
                <a:effectLst/>
              </a:rPr>
              <a:t>ΑΓΟΡΕΣ </a:t>
            </a:r>
            <a:r>
              <a:rPr lang="el-GR" dirty="0">
                <a:solidFill>
                  <a:srgbClr val="FF0000"/>
                </a:solidFill>
                <a:effectLst/>
              </a:rPr>
              <a:t>ΧΡΗΜΑΤΟΣ &amp; ΚΕΦΑΛΑΙΟΥ. Σπύρου Σπύρος. Β΄ Έκδοση/2003. Διαθέτης (Εκδότης): Γεωργία </a:t>
            </a:r>
            <a:r>
              <a:rPr lang="el-GR" dirty="0" err="1">
                <a:solidFill>
                  <a:srgbClr val="FF0000"/>
                </a:solidFill>
                <a:effectLst/>
              </a:rPr>
              <a:t>Σωτ</a:t>
            </a:r>
            <a:r>
              <a:rPr lang="el-GR" dirty="0">
                <a:solidFill>
                  <a:srgbClr val="FF0000"/>
                </a:solidFill>
                <a:effectLst/>
              </a:rPr>
              <a:t>. Μπένου</a:t>
            </a:r>
            <a:r>
              <a:rPr lang="el-GR" dirty="0" smtClean="0">
                <a:solidFill>
                  <a:srgbClr val="FF0000"/>
                </a:solidFill>
                <a:effectLst/>
              </a:rPr>
              <a:t>.</a:t>
            </a:r>
          </a:p>
          <a:p>
            <a:pPr>
              <a:defRPr/>
            </a:pPr>
            <a:r>
              <a:rPr lang="el-GR" dirty="0">
                <a:solidFill>
                  <a:srgbClr val="FF0000"/>
                </a:solidFill>
                <a:effectLst/>
              </a:rPr>
              <a:t>ΣΥΓΧΡΟΝΑ ΧΡΗΜΑΤΟΟΙΚΟΝΟΜΙΚΑ ΠΡΟΪΟΝΤΑ.</a:t>
            </a:r>
            <a:r>
              <a:rPr lang="el-GR" u="sng" dirty="0">
                <a:solidFill>
                  <a:srgbClr val="FF0000"/>
                </a:solidFill>
                <a:effectLst/>
              </a:rPr>
              <a:t> </a:t>
            </a:r>
            <a:r>
              <a:rPr lang="el-GR" dirty="0" err="1">
                <a:solidFill>
                  <a:srgbClr val="FF0000"/>
                </a:solidFill>
                <a:effectLst/>
              </a:rPr>
              <a:t>Μαλινδρέτου</a:t>
            </a:r>
            <a:r>
              <a:rPr lang="el-GR" dirty="0">
                <a:solidFill>
                  <a:srgbClr val="FF0000"/>
                </a:solidFill>
                <a:effectLst/>
              </a:rPr>
              <a:t> Βασιλική. Έκδοση: 1η </a:t>
            </a:r>
            <a:r>
              <a:rPr lang="el-GR" dirty="0" err="1">
                <a:solidFill>
                  <a:srgbClr val="FF0000"/>
                </a:solidFill>
                <a:effectLst/>
              </a:rPr>
              <a:t>έκδ</a:t>
            </a:r>
            <a:r>
              <a:rPr lang="el-GR" dirty="0">
                <a:solidFill>
                  <a:srgbClr val="FF0000"/>
                </a:solidFill>
                <a:effectLst/>
              </a:rPr>
              <a:t>./2002. Εκδόσεις </a:t>
            </a:r>
            <a:r>
              <a:rPr lang="el-GR" dirty="0" err="1">
                <a:solidFill>
                  <a:srgbClr val="FF0000"/>
                </a:solidFill>
                <a:effectLst/>
              </a:rPr>
              <a:t>Παπαζήση</a:t>
            </a:r>
            <a:r>
              <a:rPr lang="el-GR" dirty="0">
                <a:solidFill>
                  <a:srgbClr val="FF0000"/>
                </a:solidFill>
                <a:effectLst/>
              </a:rPr>
              <a:t> ΑΕΒΕ</a:t>
            </a:r>
          </a:p>
          <a:p>
            <a:pPr>
              <a:defRPr/>
            </a:pPr>
            <a:endParaRPr lang="el-GR" dirty="0">
              <a:effectLst/>
            </a:endParaRPr>
          </a:p>
          <a:p>
            <a:pPr>
              <a:defRPr/>
            </a:pPr>
            <a:endParaRPr lang="el-GR" dirty="0"/>
          </a:p>
        </p:txBody>
      </p:sp>
    </p:spTree>
    <p:extLst>
      <p:ext uri="{BB962C8B-B14F-4D97-AF65-F5344CB8AC3E}">
        <p14:creationId xmlns:p14="http://schemas.microsoft.com/office/powerpoint/2010/main" val="4260512423"/>
      </p:ext>
    </p:extLst>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800" b="1" dirty="0" smtClean="0">
                <a:solidFill>
                  <a:srgbClr val="006600"/>
                </a:solidFill>
              </a:rPr>
              <a:t>  </a:t>
            </a:r>
            <a:r>
              <a:rPr lang="el-GR" sz="4800" b="1" dirty="0" smtClean="0">
                <a:solidFill>
                  <a:srgbClr val="250B83"/>
                </a:solidFill>
              </a:rPr>
              <a:t>Το ποσοστό μεταξύ επιτοκίου του τοκομεριδίου και του επιτοκίου αναφοράς είναι το λεγόμενο Περιθώριο.</a:t>
            </a:r>
            <a:endParaRPr lang="el-GR" sz="48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r>
              <a:rPr lang="el-GR" sz="4400" b="1" dirty="0" smtClean="0">
                <a:solidFill>
                  <a:srgbClr val="250B83"/>
                </a:solidFill>
              </a:rPr>
              <a:t>Οι καινοτομίες και οι εξελίξεις στην αγορά, έχουν οδηγήσει στη δημιουργία ομολόγων με σύνθετα χαρακτηριστικά.</a:t>
            </a:r>
          </a:p>
          <a:p>
            <a:r>
              <a:rPr lang="el-GR" sz="4400" b="1" dirty="0" smtClean="0">
                <a:solidFill>
                  <a:srgbClr val="250B83"/>
                </a:solidFill>
              </a:rPr>
              <a:t>Με άλλα λόγια, οι επενδυτές θα εισπράττουν ένα κυμαινόμενο </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a:xfrm>
            <a:off x="357158" y="1571612"/>
            <a:ext cx="8229600" cy="4525963"/>
          </a:xfrm>
        </p:spPr>
        <p:txBody>
          <a:bodyPr/>
          <a:lstStyle/>
          <a:p>
            <a:pPr>
              <a:buNone/>
            </a:pPr>
            <a:r>
              <a:rPr lang="el-GR" sz="4400" b="1" dirty="0" smtClean="0">
                <a:solidFill>
                  <a:srgbClr val="006600"/>
                </a:solidFill>
              </a:rPr>
              <a:t>   </a:t>
            </a:r>
            <a:r>
              <a:rPr lang="el-GR" sz="4400" b="1" dirty="0" smtClean="0">
                <a:solidFill>
                  <a:srgbClr val="250B83"/>
                </a:solidFill>
              </a:rPr>
              <a:t>επιτόκιο, το οποίο όμως θα</a:t>
            </a:r>
          </a:p>
          <a:p>
            <a:pPr>
              <a:buNone/>
            </a:pPr>
            <a:r>
              <a:rPr lang="el-GR" sz="4400" b="1" dirty="0" smtClean="0">
                <a:solidFill>
                  <a:srgbClr val="250B83"/>
                </a:solidFill>
              </a:rPr>
              <a:t>   καθορίζεται από τη διαφορά  </a:t>
            </a:r>
          </a:p>
          <a:p>
            <a:pPr>
              <a:buNone/>
            </a:pPr>
            <a:r>
              <a:rPr lang="el-GR" sz="4400" b="1" dirty="0" smtClean="0">
                <a:solidFill>
                  <a:srgbClr val="250B83"/>
                </a:solidFill>
              </a:rPr>
              <a:t>   π.χ</a:t>
            </a:r>
            <a:r>
              <a:rPr lang="el-GR" sz="4400" b="1" dirty="0">
                <a:solidFill>
                  <a:srgbClr val="250B83"/>
                </a:solidFill>
              </a:rPr>
              <a:t>. των </a:t>
            </a:r>
            <a:r>
              <a:rPr lang="el-GR" sz="4400" b="1" dirty="0" smtClean="0">
                <a:solidFill>
                  <a:srgbClr val="250B83"/>
                </a:solidFill>
              </a:rPr>
              <a:t>10ετών και 2ετών  </a:t>
            </a:r>
          </a:p>
          <a:p>
            <a:pPr>
              <a:buNone/>
            </a:pPr>
            <a:r>
              <a:rPr lang="el-GR" sz="4400" b="1" dirty="0" smtClean="0">
                <a:solidFill>
                  <a:srgbClr val="250B83"/>
                </a:solidFill>
              </a:rPr>
              <a:t>   επιτοκίων (</a:t>
            </a:r>
            <a:r>
              <a:rPr lang="en-US" sz="4400" b="1" dirty="0" smtClean="0">
                <a:solidFill>
                  <a:srgbClr val="250B83"/>
                </a:solidFill>
              </a:rPr>
              <a:t>swap)</a:t>
            </a:r>
            <a:r>
              <a:rPr lang="el-GR" sz="4400" b="1" dirty="0" smtClean="0">
                <a:solidFill>
                  <a:srgbClr val="250B83"/>
                </a:solidFill>
              </a:rPr>
              <a:t>.</a:t>
            </a:r>
            <a:endParaRPr lang="el-GR" sz="44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r>
              <a:rPr lang="el-GR" sz="5200" b="1" dirty="0" smtClean="0">
                <a:solidFill>
                  <a:srgbClr val="250B83"/>
                </a:solidFill>
              </a:rPr>
              <a:t>Συχνότητα Τοκομεριδίου </a:t>
            </a:r>
          </a:p>
          <a:p>
            <a:r>
              <a:rPr lang="el-GR" sz="4400" b="1" dirty="0" smtClean="0">
                <a:solidFill>
                  <a:srgbClr val="0070C0"/>
                </a:solidFill>
              </a:rPr>
              <a:t>Τα τοκομερίδια καθορίζονται από το επιτόκιο έκδοσης και η συχνότητα πληρωμής τους διαφέρει από έκδοση </a:t>
            </a:r>
            <a:r>
              <a:rPr lang="el-GR" sz="4400" b="1" smtClean="0">
                <a:solidFill>
                  <a:srgbClr val="0070C0"/>
                </a:solidFill>
              </a:rPr>
              <a:t>σε έκδοση.</a:t>
            </a:r>
            <a:endParaRPr lang="el-GR" sz="4400" b="1" dirty="0">
              <a:solidFill>
                <a:srgbClr val="0070C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lstStyle/>
          <a:p>
            <a:pPr>
              <a:buNone/>
            </a:pPr>
            <a:r>
              <a:rPr lang="el-GR" sz="4000" b="1" dirty="0" smtClean="0">
                <a:solidFill>
                  <a:srgbClr val="0070C0"/>
                </a:solidFill>
              </a:rPr>
              <a:t>  Τα τοκομερίδια </a:t>
            </a:r>
            <a:r>
              <a:rPr lang="el-GR" sz="4000" b="1" dirty="0">
                <a:solidFill>
                  <a:srgbClr val="0070C0"/>
                </a:solidFill>
              </a:rPr>
              <a:t>π.χ. σε </a:t>
            </a:r>
            <a:r>
              <a:rPr lang="el-GR" sz="4000" b="1" dirty="0" smtClean="0">
                <a:solidFill>
                  <a:srgbClr val="0070C0"/>
                </a:solidFill>
              </a:rPr>
              <a:t>κρατικά ομόλογα, συνήθως, πληρώνονται μία φορά το χρόνο (ετήσια πληρωμή), εκτός των τοκομεριδίων ομολογιών Η.Π.Α. και Ηνωμένου Βασιλείου, όπου η πληρωμή γίνεται δύο φορές το χρόνο (εξαμηνιαία).</a:t>
            </a:r>
            <a:endParaRPr lang="el-GR" sz="4000" b="1" dirty="0">
              <a:solidFill>
                <a:srgbClr val="0070C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fontScale="92500"/>
          </a:bodyPr>
          <a:lstStyle/>
          <a:p>
            <a:r>
              <a:rPr lang="el-GR" sz="5800" b="1" dirty="0" smtClean="0">
                <a:solidFill>
                  <a:srgbClr val="BC1490"/>
                </a:solidFill>
              </a:rPr>
              <a:t>Ωρίμανση:</a:t>
            </a:r>
          </a:p>
          <a:p>
            <a:pPr>
              <a:buNone/>
            </a:pPr>
            <a:r>
              <a:rPr lang="el-GR" b="1" dirty="0" smtClean="0">
                <a:solidFill>
                  <a:srgbClr val="7030A0"/>
                </a:solidFill>
              </a:rPr>
              <a:t>    </a:t>
            </a:r>
            <a:r>
              <a:rPr lang="el-GR" sz="4400" b="1" dirty="0" smtClean="0">
                <a:solidFill>
                  <a:srgbClr val="250B83"/>
                </a:solidFill>
              </a:rPr>
              <a:t>Είναι η ημερομηνία στην οποία θα αποπληρωθεί (εξοφληθεί) η ομολογία, δηλ. η ημερομηνία κατά την οποία ο κάτοχος της ομολογίας θα εισπράξει την ονομαστική αξία.</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fontScale="55000" lnSpcReduction="20000"/>
          </a:bodyPr>
          <a:lstStyle/>
          <a:p>
            <a:pPr>
              <a:buNone/>
            </a:pPr>
            <a:r>
              <a:rPr lang="el-GR" sz="7300" b="1" dirty="0" smtClean="0">
                <a:solidFill>
                  <a:srgbClr val="7030A0"/>
                </a:solidFill>
              </a:rPr>
              <a:t>   </a:t>
            </a:r>
            <a:r>
              <a:rPr lang="en-US" sz="7300" b="1" dirty="0" smtClean="0">
                <a:solidFill>
                  <a:srgbClr val="250B83"/>
                </a:solidFill>
              </a:rPr>
              <a:t>H </a:t>
            </a:r>
            <a:r>
              <a:rPr lang="el-GR" sz="7300" b="1" dirty="0" smtClean="0">
                <a:solidFill>
                  <a:srgbClr val="250B83"/>
                </a:solidFill>
              </a:rPr>
              <a:t>διάρκεια μέχρι τη λήξη (ή η διάρκεια μέχρι την ωρίμανση) μιας ομολογίας, θα είναι ο χρόνος που απομένει μέχρι να εξοφληθεί η ομολογία.</a:t>
            </a:r>
          </a:p>
          <a:p>
            <a:pPr>
              <a:buNone/>
            </a:pPr>
            <a:r>
              <a:rPr lang="el-GR" sz="7300" b="1" dirty="0" smtClean="0">
                <a:solidFill>
                  <a:srgbClr val="250B83"/>
                </a:solidFill>
              </a:rPr>
              <a:t>   Υπάρχουν και ομολογίες που δεν έχουν ημερομηνία ωρίμανσης, ρευστοποιούνται οποτεδήποτε </a:t>
            </a:r>
          </a:p>
          <a:p>
            <a:pPr>
              <a:buNone/>
            </a:pPr>
            <a:r>
              <a:rPr lang="el-GR" dirty="0" smtClean="0">
                <a:solidFill>
                  <a:srgbClr val="250B83"/>
                </a:solidFill>
              </a:rPr>
              <a:t> </a:t>
            </a:r>
            <a:endParaRPr lang="el-GR"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lstStyle/>
          <a:p>
            <a:pPr>
              <a:buNone/>
            </a:pPr>
            <a:r>
              <a:rPr lang="el-GR" b="1" dirty="0" smtClean="0">
                <a:solidFill>
                  <a:srgbClr val="7030A0"/>
                </a:solidFill>
              </a:rPr>
              <a:t>  </a:t>
            </a:r>
            <a:r>
              <a:rPr lang="el-GR" sz="4000" b="1" dirty="0" smtClean="0">
                <a:solidFill>
                  <a:srgbClr val="7030A0"/>
                </a:solidFill>
              </a:rPr>
              <a:t> </a:t>
            </a:r>
            <a:r>
              <a:rPr lang="el-GR" sz="4400" b="1" dirty="0" smtClean="0">
                <a:solidFill>
                  <a:srgbClr val="250B83"/>
                </a:solidFill>
              </a:rPr>
              <a:t>επιθυμεί ο επενδυτής στην τρέχουσα τιμή στην αγορά, και μέχρι την τυχόν ρευστοποίησή τους έχουν διαρκώς αποδόσεις σε προκαθορισμένες χρονικές περιόδους.</a:t>
            </a:r>
            <a:endParaRPr lang="el-GR" sz="44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fontScale="77500" lnSpcReduction="20000"/>
          </a:bodyPr>
          <a:lstStyle/>
          <a:p>
            <a:r>
              <a:rPr lang="el-GR" sz="5600" b="1" dirty="0" smtClean="0">
                <a:solidFill>
                  <a:srgbClr val="7030A0"/>
                </a:solidFill>
              </a:rPr>
              <a:t>Τιμή Διαπραγμάτευσης </a:t>
            </a:r>
          </a:p>
          <a:p>
            <a:pPr marL="0" indent="0">
              <a:buNone/>
            </a:pPr>
            <a:r>
              <a:rPr lang="el-GR" sz="5600" b="1" dirty="0">
                <a:solidFill>
                  <a:srgbClr val="7030A0"/>
                </a:solidFill>
              </a:rPr>
              <a:t> </a:t>
            </a:r>
            <a:r>
              <a:rPr lang="el-GR" sz="5600" b="1" dirty="0" smtClean="0">
                <a:solidFill>
                  <a:srgbClr val="7030A0"/>
                </a:solidFill>
              </a:rPr>
              <a:t> </a:t>
            </a:r>
            <a:r>
              <a:rPr lang="el-GR" sz="4800" b="1" dirty="0" smtClean="0">
                <a:solidFill>
                  <a:srgbClr val="250B83"/>
                </a:solidFill>
              </a:rPr>
              <a:t>Στη δευτερογενή αγορά, η τιμή </a:t>
            </a:r>
          </a:p>
          <a:p>
            <a:pPr marL="0" indent="0">
              <a:buNone/>
            </a:pPr>
            <a:r>
              <a:rPr lang="el-GR" sz="4800" b="1" dirty="0">
                <a:solidFill>
                  <a:srgbClr val="250B83"/>
                </a:solidFill>
              </a:rPr>
              <a:t> </a:t>
            </a:r>
            <a:r>
              <a:rPr lang="el-GR" sz="4800" b="1" dirty="0" smtClean="0">
                <a:solidFill>
                  <a:srgbClr val="250B83"/>
                </a:solidFill>
              </a:rPr>
              <a:t> διαπραγμάτευσης, μπορεί να </a:t>
            </a:r>
          </a:p>
          <a:p>
            <a:pPr marL="0" indent="0">
              <a:buNone/>
            </a:pPr>
            <a:r>
              <a:rPr lang="el-GR" sz="4800" b="1" dirty="0">
                <a:solidFill>
                  <a:srgbClr val="250B83"/>
                </a:solidFill>
              </a:rPr>
              <a:t> </a:t>
            </a:r>
            <a:r>
              <a:rPr lang="el-GR" sz="4800" b="1" dirty="0" smtClean="0">
                <a:solidFill>
                  <a:srgbClr val="250B83"/>
                </a:solidFill>
              </a:rPr>
              <a:t> είναι μεγαλύτερη ή και </a:t>
            </a:r>
          </a:p>
          <a:p>
            <a:pPr marL="0" indent="0">
              <a:buNone/>
            </a:pPr>
            <a:r>
              <a:rPr lang="el-GR" sz="4800" b="1" dirty="0">
                <a:solidFill>
                  <a:srgbClr val="250B83"/>
                </a:solidFill>
              </a:rPr>
              <a:t> </a:t>
            </a:r>
            <a:r>
              <a:rPr lang="el-GR" sz="4800" b="1" dirty="0" smtClean="0">
                <a:solidFill>
                  <a:srgbClr val="250B83"/>
                </a:solidFill>
              </a:rPr>
              <a:t> μικρότερη από την ονομαστική  </a:t>
            </a:r>
          </a:p>
          <a:p>
            <a:pPr marL="0" indent="0">
              <a:buNone/>
            </a:pPr>
            <a:r>
              <a:rPr lang="el-GR" sz="4800" b="1" dirty="0">
                <a:solidFill>
                  <a:srgbClr val="250B83"/>
                </a:solidFill>
              </a:rPr>
              <a:t> </a:t>
            </a:r>
            <a:r>
              <a:rPr lang="el-GR" sz="4800" b="1" dirty="0" smtClean="0">
                <a:solidFill>
                  <a:srgbClr val="250B83"/>
                </a:solidFill>
              </a:rPr>
              <a:t> αξία της ομολογίας, ανάλογα με </a:t>
            </a:r>
          </a:p>
          <a:p>
            <a:pPr marL="0" indent="0">
              <a:buNone/>
            </a:pPr>
            <a:r>
              <a:rPr lang="el-GR" sz="4800" b="1" dirty="0">
                <a:solidFill>
                  <a:srgbClr val="250B83"/>
                </a:solidFill>
              </a:rPr>
              <a:t> </a:t>
            </a:r>
            <a:r>
              <a:rPr lang="el-GR" sz="4800" b="1" dirty="0" smtClean="0">
                <a:solidFill>
                  <a:srgbClr val="250B83"/>
                </a:solidFill>
              </a:rPr>
              <a:t> την πορεία των επιτοκίων.</a:t>
            </a:r>
            <a:endParaRPr lang="el-GR" sz="48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lnSpcReduction="10000"/>
          </a:bodyPr>
          <a:lstStyle/>
          <a:p>
            <a:pPr>
              <a:buNone/>
            </a:pPr>
            <a:r>
              <a:rPr lang="el-GR" b="1" dirty="0" smtClean="0">
                <a:solidFill>
                  <a:srgbClr val="4B169A"/>
                </a:solidFill>
              </a:rPr>
              <a:t>   </a:t>
            </a:r>
            <a:r>
              <a:rPr lang="el-GR" sz="4400" b="1" dirty="0" smtClean="0">
                <a:solidFill>
                  <a:srgbClr val="4B169A"/>
                </a:solidFill>
              </a:rPr>
              <a:t>Υπάρχουν καλά οργανωμένες δευτερογενείς αγορές για τα χρεόγραφα αυτά, γεγονός που προσθέτει σημαντική ρευστότητα στην αγορά και τα κάνει ακόμα πιο ελκυστικά στον επενδυτή.</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r>
              <a:rPr lang="el-GR" sz="4800" b="1" dirty="0" smtClean="0">
                <a:solidFill>
                  <a:srgbClr val="007033"/>
                </a:solidFill>
              </a:rPr>
              <a:t>Ενυπόθηκη Ομολογία:</a:t>
            </a:r>
          </a:p>
          <a:p>
            <a:pPr>
              <a:buNone/>
            </a:pPr>
            <a:r>
              <a:rPr lang="el-GR" sz="4000" b="1" dirty="0" smtClean="0">
                <a:solidFill>
                  <a:srgbClr val="007033"/>
                </a:solidFill>
              </a:rPr>
              <a:t>   </a:t>
            </a:r>
            <a:r>
              <a:rPr lang="el-GR" sz="4000" b="1" dirty="0" smtClean="0">
                <a:solidFill>
                  <a:srgbClr val="250B83"/>
                </a:solidFill>
              </a:rPr>
              <a:t>Είναι η εγγραφή ενός εμπράγματου βάρους σε ορισμένα ακίνητα περιουσιακά στοιχεία, ως ασφάλεια ή εγγύηση της ομολογίας. </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400" b="1" dirty="0" smtClean="0">
                <a:solidFill>
                  <a:srgbClr val="006600"/>
                </a:solidFill>
              </a:rPr>
              <a:t>   </a:t>
            </a:r>
            <a:r>
              <a:rPr lang="el-GR" sz="4400" b="1" dirty="0" smtClean="0">
                <a:solidFill>
                  <a:srgbClr val="250B83"/>
                </a:solidFill>
              </a:rPr>
              <a:t>Έτσι, η ομολογία καθίσταται λιγότερο «επικίνδυνη», μειώνεται η αβεβαιότητα και ο κίνδυνος μη πληρωμής λόγω πτώχευσης.</a:t>
            </a:r>
            <a:endParaRPr lang="el-GR" sz="44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fontScale="85000" lnSpcReduction="20000"/>
          </a:bodyPr>
          <a:lstStyle/>
          <a:p>
            <a:r>
              <a:rPr lang="el-GR" sz="5600" b="1" dirty="0" smtClean="0">
                <a:solidFill>
                  <a:srgbClr val="C00000"/>
                </a:solidFill>
              </a:rPr>
              <a:t>Ομολογία χωρίς εξασφαλίσεις:</a:t>
            </a:r>
          </a:p>
          <a:p>
            <a:pPr>
              <a:buNone/>
            </a:pPr>
            <a:r>
              <a:rPr lang="el-GR" sz="4800" b="1" dirty="0" smtClean="0">
                <a:solidFill>
                  <a:srgbClr val="00B0F0"/>
                </a:solidFill>
              </a:rPr>
              <a:t>   </a:t>
            </a:r>
            <a:r>
              <a:rPr lang="el-GR" sz="4800" b="1" dirty="0" smtClean="0">
                <a:solidFill>
                  <a:srgbClr val="250B83"/>
                </a:solidFill>
              </a:rPr>
              <a:t>Όταν η επιχείρηση ή οργανισμός που εκδίδει το χρεόγραφο δεν προβλέπει κάποιου είδους εγγύηση ή εξασφάλιση της ομολογίας, τότε μιλάμε για </a:t>
            </a:r>
            <a:r>
              <a:rPr lang="el-GR" sz="4800" dirty="0" smtClean="0">
                <a:solidFill>
                  <a:srgbClr val="00CC99"/>
                </a:solidFill>
              </a:rPr>
              <a:t> </a:t>
            </a:r>
            <a:r>
              <a:rPr lang="el-GR" sz="4800" b="1" dirty="0" smtClean="0">
                <a:solidFill>
                  <a:srgbClr val="250B83"/>
                </a:solidFill>
              </a:rPr>
              <a:t>ομολογία χωρίς εξασφαλίσεις, </a:t>
            </a:r>
          </a:p>
          <a:p>
            <a:pPr>
              <a:buNone/>
            </a:pPr>
            <a:endParaRPr lang="el-GR" sz="4700" b="1" dirty="0" smtClean="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8258204" cy="1368412"/>
          </a:xfrm>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800" dirty="0" smtClean="0"/>
              <a:t>  </a:t>
            </a:r>
            <a:r>
              <a:rPr lang="el-GR" sz="4800" dirty="0" smtClean="0">
                <a:solidFill>
                  <a:srgbClr val="00CC99"/>
                </a:solidFill>
              </a:rPr>
              <a:t> </a:t>
            </a:r>
          </a:p>
          <a:p>
            <a:pPr>
              <a:buNone/>
            </a:pPr>
            <a:r>
              <a:rPr lang="el-GR" sz="4800" b="1" dirty="0" smtClean="0">
                <a:solidFill>
                  <a:srgbClr val="00CC99"/>
                </a:solidFill>
              </a:rPr>
              <a:t>  </a:t>
            </a:r>
            <a:r>
              <a:rPr lang="el-GR" sz="4800" b="1" dirty="0" smtClean="0">
                <a:solidFill>
                  <a:srgbClr val="250B83"/>
                </a:solidFill>
              </a:rPr>
              <a:t>η οποία είναι σαν μια γενική απαίτηση των πιστωτών της επιχείρησης</a:t>
            </a:r>
            <a:endParaRPr lang="el-GR" sz="48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r>
              <a:rPr lang="el-GR" sz="5200" b="1" dirty="0" smtClean="0">
                <a:solidFill>
                  <a:srgbClr val="990033"/>
                </a:solidFill>
              </a:rPr>
              <a:t>Ρήτρα ανάκλησης:</a:t>
            </a:r>
          </a:p>
          <a:p>
            <a:pPr>
              <a:buNone/>
            </a:pPr>
            <a:r>
              <a:rPr lang="el-GR" sz="4300" b="1" dirty="0" smtClean="0">
                <a:solidFill>
                  <a:srgbClr val="250B83"/>
                </a:solidFill>
              </a:rPr>
              <a:t>   Οι ομολογίες μπορεί να έχουν προβλέψεις ή ρήτρες για προνόμια ανάκλησης.</a:t>
            </a:r>
          </a:p>
          <a:p>
            <a:pPr>
              <a:buNone/>
            </a:pPr>
            <a:r>
              <a:rPr lang="el-GR" sz="4300" b="1" dirty="0" smtClean="0">
                <a:solidFill>
                  <a:srgbClr val="250B83"/>
                </a:solidFill>
              </a:rPr>
              <a:t>   Η εκδότρια εταιρεία ή οργανισμός</a:t>
            </a:r>
          </a:p>
          <a:p>
            <a:endParaRPr lang="el-GR"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lnSpcReduction="10000"/>
          </a:bodyPr>
          <a:lstStyle/>
          <a:p>
            <a:pPr>
              <a:buNone/>
            </a:pPr>
            <a:r>
              <a:rPr lang="el-GR" b="1" dirty="0" smtClean="0">
                <a:solidFill>
                  <a:schemeClr val="accent2">
                    <a:lumMod val="75000"/>
                  </a:schemeClr>
                </a:solidFill>
              </a:rPr>
              <a:t>   </a:t>
            </a:r>
            <a:r>
              <a:rPr lang="el-GR" sz="4000" b="1" dirty="0" smtClean="0">
                <a:solidFill>
                  <a:srgbClr val="250B83"/>
                </a:solidFill>
              </a:rPr>
              <a:t>έχει δικαίωμα να ανακαλέσει την ομολογία για εξόφληση πριν τη λήξη της. Με άλλα λόγια, ο εκδότης έχει το δικαίωμα να ξεπληρώσει το κεφάλαιο (ή ένα μέρος του) που δανείστηκε με την ομολογία, σε μια ημερομηνία πριν την ημερομηνία ωρίμανσης.</a:t>
            </a:r>
          </a:p>
          <a:p>
            <a:pPr>
              <a:buNone/>
            </a:pPr>
            <a:endParaRPr lang="el-GR" b="1" dirty="0" smtClean="0">
              <a:solidFill>
                <a:schemeClr val="accent2">
                  <a:lumMod val="75000"/>
                </a:schemeClr>
              </a:solidFill>
            </a:endParaRPr>
          </a:p>
          <a:p>
            <a:pPr>
              <a:buNone/>
            </a:pPr>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14290"/>
            <a:ext cx="8229600" cy="1143000"/>
          </a:xfrm>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a:xfrm>
            <a:off x="428596" y="1643050"/>
            <a:ext cx="8229600" cy="4525963"/>
          </a:xfrm>
        </p:spPr>
        <p:txBody>
          <a:bodyPr>
            <a:normAutofit fontScale="85000" lnSpcReduction="20000"/>
          </a:bodyPr>
          <a:lstStyle/>
          <a:p>
            <a:pPr>
              <a:buNone/>
            </a:pPr>
            <a:r>
              <a:rPr lang="el-GR" sz="4800" b="1" dirty="0" smtClean="0">
                <a:solidFill>
                  <a:schemeClr val="accent2">
                    <a:lumMod val="75000"/>
                  </a:schemeClr>
                </a:solidFill>
              </a:rPr>
              <a:t>  </a:t>
            </a:r>
            <a:r>
              <a:rPr lang="el-GR" sz="4800" b="1" dirty="0" smtClean="0">
                <a:solidFill>
                  <a:srgbClr val="250B83"/>
                </a:solidFill>
              </a:rPr>
              <a:t>Την ανάκληση την ενεργοποιεί συνήθως, ο οργανισμός που εξέδωσε τις ομολογίες, όταν τα επιτόκια στην αγορά, είναι πλέον πολύ χαμηλότερα από το επιτόκιο έκδοσης του χρεογράφου (αντισταθμίζουν τα έξοδα αντικατάστασης του χρεογράφου),</a:t>
            </a:r>
          </a:p>
          <a:p>
            <a:pPr>
              <a:buNone/>
            </a:pPr>
            <a:r>
              <a:rPr lang="el-GR" b="1" dirty="0" smtClean="0">
                <a:solidFill>
                  <a:srgbClr val="250B83"/>
                </a:solidFill>
              </a:rPr>
              <a:t>  </a:t>
            </a:r>
            <a:endParaRPr lang="el-GR" dirty="0" smtClean="0">
              <a:solidFill>
                <a:srgbClr val="250B83"/>
              </a:solidFill>
            </a:endParaRPr>
          </a:p>
          <a:p>
            <a:endParaRPr lang="el-GR"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lstStyle/>
          <a:p>
            <a:pPr>
              <a:buNone/>
            </a:pPr>
            <a:r>
              <a:rPr lang="el-GR" b="1" dirty="0" smtClean="0">
                <a:solidFill>
                  <a:schemeClr val="accent2">
                    <a:lumMod val="75000"/>
                  </a:schemeClr>
                </a:solidFill>
              </a:rPr>
              <a:t>   </a:t>
            </a:r>
            <a:r>
              <a:rPr lang="el-GR" sz="4000" b="1" dirty="0" smtClean="0">
                <a:solidFill>
                  <a:srgbClr val="250B83"/>
                </a:solidFill>
              </a:rPr>
              <a:t>δίνοντας το δικαίωμα αντικατάστασης ομολογιών υψηλού επιτοκίου, με ομολογίες χαμηλού επιτοκίου. Επίσης υπάρχουν και ομόλογα πρόωρης αποπληρωμής/πώλησης από τον επενδυτή.</a:t>
            </a:r>
            <a:endParaRPr lang="el-GR" sz="40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chemeClr val="accent2">
                    <a:lumMod val="75000"/>
                  </a:schemeClr>
                </a:solidFill>
              </a:rPr>
              <a:t>   </a:t>
            </a:r>
            <a:r>
              <a:rPr lang="el-GR" sz="4000" b="1" dirty="0" smtClean="0">
                <a:solidFill>
                  <a:srgbClr val="250B83"/>
                </a:solidFill>
              </a:rPr>
              <a:t>Αυτά είναι ομόλογα στους όρους έκδοσης, των οποίων ορίζεται ότι ο επενδυτής έχει δικαίωμα να απαιτήσει από τον εκδότη, την πρόωρη αποπληρωμή τους, σε συγκεκριμένες μελλοντικές ημερομηνίες και προκαθορισμένες τιμές, πριν τη λήξη τους.</a:t>
            </a:r>
            <a:endParaRPr lang="el-GR" sz="40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a:xfrm>
            <a:off x="285720" y="1500174"/>
            <a:ext cx="8229600" cy="4525963"/>
          </a:xfrm>
        </p:spPr>
        <p:txBody>
          <a:bodyPr>
            <a:normAutofit fontScale="85000" lnSpcReduction="10000"/>
          </a:bodyPr>
          <a:lstStyle/>
          <a:p>
            <a:r>
              <a:rPr lang="el-GR" sz="5200" b="1" dirty="0" smtClean="0">
                <a:solidFill>
                  <a:srgbClr val="00CC00"/>
                </a:solidFill>
              </a:rPr>
              <a:t>Πρόβλεψη για Τοκοχρεωλυτικό Κεφάλαιο:</a:t>
            </a:r>
          </a:p>
          <a:p>
            <a:pPr>
              <a:buNone/>
            </a:pPr>
            <a:r>
              <a:rPr lang="el-GR" sz="4700" b="1" dirty="0" smtClean="0">
                <a:solidFill>
                  <a:srgbClr val="007033"/>
                </a:solidFill>
              </a:rPr>
              <a:t>   Μία ομολογία μπορεί να έχει πρόβλεψη ή ρήτρα για τοκοχρεωλυτικό κεφάλαιο μέσω του οποίου ο εκδότης θα αποσύρει συστηματικά την ομολογία. </a:t>
            </a:r>
            <a:endParaRPr lang="el-GR" sz="4700" b="1" dirty="0">
              <a:solidFill>
                <a:srgbClr val="00703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4B169A"/>
                </a:solidFill>
              </a:rPr>
              <a:t>  Τα ομόλογα που εκδίδουν εταιρείες ονομάζονται εταιρικά και συνήθως προσφέρουν μεγαλύτερες αποδόσεις από τα αντίστοιχα κρατικά επειδή έχουν μεγαλύτερο κίνδυνο, ο εκδότης να μην εκπληρώσει τη συμβατική υποχρέωση που έχει αναλάβει.</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400" b="1" dirty="0" smtClean="0">
                <a:solidFill>
                  <a:srgbClr val="007033"/>
                </a:solidFill>
              </a:rPr>
              <a:t>   Η πρόβλεψη αυτή, απαιτεί από τον εκδότη να αγοράζει κάθε χρόνο ένα δεδομένο μέρος της έκδοσης.</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fontScale="25000" lnSpcReduction="20000"/>
          </a:bodyPr>
          <a:lstStyle/>
          <a:p>
            <a:r>
              <a:rPr lang="el-GR" sz="17600" b="1" dirty="0" smtClean="0">
                <a:solidFill>
                  <a:srgbClr val="990033"/>
                </a:solidFill>
              </a:rPr>
              <a:t>Πρόβλεψη για Μετατρεψιμότητα:</a:t>
            </a:r>
          </a:p>
          <a:p>
            <a:pPr>
              <a:buNone/>
            </a:pPr>
            <a:r>
              <a:rPr lang="el-GR" sz="16000" b="1" dirty="0" smtClean="0">
                <a:solidFill>
                  <a:srgbClr val="002060"/>
                </a:solidFill>
              </a:rPr>
              <a:t>   Όταν ο κάτοχος της ομολογίας έχει το δικαίωμα κάτω από συγκεκριμένους όρους να ανταλλάξει τα μετατρέψιμα ομόλογα για κοινές μετοχές της επιχείρησης.</a:t>
            </a:r>
            <a:endParaRPr lang="el-GR" sz="16000" b="1" dirty="0">
              <a:solidFill>
                <a:srgbClr val="00206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a:xfrm>
            <a:off x="357158" y="1571612"/>
            <a:ext cx="8229600" cy="4525963"/>
          </a:xfrm>
        </p:spPr>
        <p:txBody>
          <a:bodyPr>
            <a:noAutofit/>
          </a:bodyPr>
          <a:lstStyle/>
          <a:p>
            <a:pPr>
              <a:buNone/>
            </a:pPr>
            <a:r>
              <a:rPr lang="el-GR" sz="4400" b="1" dirty="0" smtClean="0">
                <a:solidFill>
                  <a:srgbClr val="002060"/>
                </a:solidFill>
              </a:rPr>
              <a:t>   Συχνά, αυτό θα συμβεί πριν την ωρίμανση της ομολογίας.</a:t>
            </a:r>
          </a:p>
          <a:p>
            <a:pPr>
              <a:buNone/>
            </a:pPr>
            <a:r>
              <a:rPr lang="el-GR" sz="4400" b="1" dirty="0" smtClean="0">
                <a:solidFill>
                  <a:srgbClr val="002060"/>
                </a:solidFill>
              </a:rPr>
              <a:t>   Ο αριθμός των μετοχών που θα  πάρει ο επενδυτής από τη μετατροπή, καθορίζεται από το Λόγο Μετατροπής:</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lstStyle/>
          <a:p>
            <a:pPr>
              <a:buNone/>
            </a:pPr>
            <a:r>
              <a:rPr lang="el-GR" sz="4400" b="1" dirty="0" smtClean="0">
                <a:solidFill>
                  <a:srgbClr val="002060"/>
                </a:solidFill>
              </a:rPr>
              <a:t>   για παράδειγμα αν μια ομολογία έχει ονομαστική αξία 100 Ευρώ και λόγο μετατροπής 5  τότε ο κάτοχος της ομολογίας θα μετατρέψει κάθε 100 Ευρώ δανείου σε 5 μετοχές.</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fontScale="92500"/>
          </a:bodyPr>
          <a:lstStyle/>
          <a:p>
            <a:r>
              <a:rPr lang="el-GR" sz="4800" b="1" dirty="0" smtClean="0">
                <a:solidFill>
                  <a:schemeClr val="tx1">
                    <a:lumMod val="95000"/>
                    <a:lumOff val="5000"/>
                  </a:schemeClr>
                </a:solidFill>
              </a:rPr>
              <a:t>Ομολογίες Μηδενικού Τοκομεριδίου:</a:t>
            </a:r>
          </a:p>
          <a:p>
            <a:pPr>
              <a:buNone/>
            </a:pPr>
            <a:r>
              <a:rPr lang="el-GR" b="1" dirty="0" smtClean="0">
                <a:solidFill>
                  <a:schemeClr val="accent6">
                    <a:lumMod val="75000"/>
                  </a:schemeClr>
                </a:solidFill>
              </a:rPr>
              <a:t>    </a:t>
            </a:r>
            <a:r>
              <a:rPr lang="el-GR" sz="4400" b="1" dirty="0" smtClean="0">
                <a:solidFill>
                  <a:srgbClr val="C00000"/>
                </a:solidFill>
              </a:rPr>
              <a:t>Πρόκειται για ομολογίες που δεν δίνουν τοκομερίδιο, αλλά η τιμή έκδοσης είναι πολύ χαμηλότερη από την ονομαστική αξία.</a:t>
            </a:r>
            <a:endParaRPr lang="el-GR" sz="4400" b="1"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400" b="1" dirty="0" smtClean="0">
                <a:solidFill>
                  <a:srgbClr val="C00000"/>
                </a:solidFill>
              </a:rPr>
              <a:t>   </a:t>
            </a:r>
            <a:r>
              <a:rPr lang="el-GR" sz="4800" b="1" dirty="0" smtClean="0">
                <a:solidFill>
                  <a:srgbClr val="C00000"/>
                </a:solidFill>
              </a:rPr>
              <a:t>Έτσι, η </a:t>
            </a:r>
            <a:r>
              <a:rPr lang="el-GR" sz="4800" b="1" dirty="0" smtClean="0">
                <a:solidFill>
                  <a:schemeClr val="bg2">
                    <a:lumMod val="50000"/>
                  </a:schemeClr>
                </a:solidFill>
              </a:rPr>
              <a:t>απόδοση</a:t>
            </a:r>
            <a:r>
              <a:rPr lang="el-GR" sz="4800" b="1" dirty="0" smtClean="0">
                <a:solidFill>
                  <a:srgbClr val="C00000"/>
                </a:solidFill>
              </a:rPr>
              <a:t> για τον κάτοχο προκύπτει από τη </a:t>
            </a:r>
            <a:r>
              <a:rPr lang="el-GR" sz="4800" b="1" dirty="0" smtClean="0">
                <a:solidFill>
                  <a:schemeClr val="bg2">
                    <a:lumMod val="50000"/>
                  </a:schemeClr>
                </a:solidFill>
              </a:rPr>
              <a:t>διαφορά </a:t>
            </a:r>
            <a:r>
              <a:rPr lang="el-GR" sz="4800" b="1" dirty="0" smtClean="0">
                <a:solidFill>
                  <a:srgbClr val="C00000"/>
                </a:solidFill>
              </a:rPr>
              <a:t>μεταξύ της </a:t>
            </a:r>
            <a:r>
              <a:rPr lang="el-GR" sz="4800" b="1" dirty="0" smtClean="0">
                <a:solidFill>
                  <a:schemeClr val="bg2">
                    <a:lumMod val="50000"/>
                  </a:schemeClr>
                </a:solidFill>
              </a:rPr>
              <a:t>τιμής αγοράς</a:t>
            </a:r>
            <a:r>
              <a:rPr lang="el-GR" sz="4800" b="1" dirty="0" smtClean="0">
                <a:solidFill>
                  <a:srgbClr val="C00000"/>
                </a:solidFill>
              </a:rPr>
              <a:t> και της </a:t>
            </a:r>
            <a:r>
              <a:rPr lang="el-GR" sz="4800" b="1" dirty="0" smtClean="0">
                <a:solidFill>
                  <a:schemeClr val="bg2">
                    <a:lumMod val="50000"/>
                  </a:schemeClr>
                </a:solidFill>
              </a:rPr>
              <a:t>ονομαστικής αξίας</a:t>
            </a:r>
            <a:r>
              <a:rPr lang="el-GR" sz="4800" b="1" dirty="0" smtClean="0">
                <a:solidFill>
                  <a:srgbClr val="C00000"/>
                </a:solidFill>
              </a:rPr>
              <a:t>.</a:t>
            </a:r>
            <a:endParaRPr lang="el-GR" sz="4800"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lnSpcReduction="10000"/>
          </a:bodyPr>
          <a:lstStyle/>
          <a:p>
            <a:r>
              <a:rPr lang="el-GR" sz="4800" b="1" dirty="0" smtClean="0">
                <a:solidFill>
                  <a:srgbClr val="4B169A"/>
                </a:solidFill>
              </a:rPr>
              <a:t>Εταιρικά Ομόλογα:</a:t>
            </a:r>
          </a:p>
          <a:p>
            <a:pPr>
              <a:buNone/>
            </a:pPr>
            <a:r>
              <a:rPr lang="el-GR" b="1" dirty="0" smtClean="0">
                <a:solidFill>
                  <a:schemeClr val="accent4">
                    <a:lumMod val="75000"/>
                  </a:schemeClr>
                </a:solidFill>
              </a:rPr>
              <a:t>    </a:t>
            </a:r>
            <a:r>
              <a:rPr lang="el-GR" sz="4000" b="1" dirty="0" smtClean="0">
                <a:solidFill>
                  <a:schemeClr val="accent4">
                    <a:lumMod val="75000"/>
                  </a:schemeClr>
                </a:solidFill>
              </a:rPr>
              <a:t>Είναι τα χρεόγραφα που εκδίδονται από ιδιωτικούς οργανισμούς (τράπεζες, ανώνυμες εταιρείες, βιομηχανίες, κ.λ.π.) και αποτελούν μορφή χρηματοδότησης του εκδότη.  </a:t>
            </a:r>
            <a:endParaRPr lang="el-GR" sz="4000" b="1" dirty="0">
              <a:solidFill>
                <a:schemeClr val="accent4">
                  <a:lumMod val="75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r>
              <a:rPr lang="el-GR" sz="4000" b="1" dirty="0" smtClean="0">
                <a:solidFill>
                  <a:schemeClr val="accent4">
                    <a:lumMod val="75000"/>
                  </a:schemeClr>
                </a:solidFill>
              </a:rPr>
              <a:t>Στην Ελλάδα, η πρώτη  άδεια (από την Επιτροπή Κεφαλαιαγοράς) για έκδοση εταιρικού ομολόγου, δόθηκε στην Ε</a:t>
            </a:r>
            <a:r>
              <a:rPr lang="en-US" sz="4000" b="1" dirty="0" smtClean="0">
                <a:solidFill>
                  <a:schemeClr val="accent4">
                    <a:lumMod val="75000"/>
                  </a:schemeClr>
                </a:solidFill>
              </a:rPr>
              <a:t>FG </a:t>
            </a:r>
            <a:r>
              <a:rPr lang="en-US" sz="4000" b="1" dirty="0" err="1" smtClean="0">
                <a:solidFill>
                  <a:schemeClr val="accent4">
                    <a:lumMod val="75000"/>
                  </a:schemeClr>
                </a:solidFill>
              </a:rPr>
              <a:t>Eurobank</a:t>
            </a:r>
            <a:r>
              <a:rPr lang="en-US" sz="4000" b="1" dirty="0" smtClean="0">
                <a:solidFill>
                  <a:schemeClr val="accent4">
                    <a:lumMod val="75000"/>
                  </a:schemeClr>
                </a:solidFill>
              </a:rPr>
              <a:t> Ergasias</a:t>
            </a:r>
            <a:r>
              <a:rPr lang="el-GR" sz="4000" b="1" dirty="0" smtClean="0">
                <a:solidFill>
                  <a:schemeClr val="accent4">
                    <a:lumMod val="75000"/>
                  </a:schemeClr>
                </a:solidFill>
              </a:rPr>
              <a:t>, στο τέλος του 2004.</a:t>
            </a:r>
          </a:p>
          <a:p>
            <a:r>
              <a:rPr lang="el-GR" sz="4000" b="1" dirty="0" smtClean="0">
                <a:solidFill>
                  <a:schemeClr val="accent4">
                    <a:lumMod val="75000"/>
                  </a:schemeClr>
                </a:solidFill>
              </a:rPr>
              <a:t>Στο ομόλογο αυτό, οι τίτλοι ήταν ρευστοποιήσιμοι σε τιμή που </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74638"/>
            <a:ext cx="8329642" cy="1296974"/>
          </a:xfrm>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lstStyle/>
          <a:p>
            <a:pPr>
              <a:buNone/>
            </a:pPr>
            <a:r>
              <a:rPr lang="el-GR" sz="4000" b="1" dirty="0" smtClean="0">
                <a:solidFill>
                  <a:schemeClr val="accent4">
                    <a:lumMod val="75000"/>
                  </a:schemeClr>
                </a:solidFill>
              </a:rPr>
              <a:t>   διαμορφωνόταν καθημερινά στη δευτερογενή αγορά. </a:t>
            </a:r>
          </a:p>
          <a:p>
            <a:r>
              <a:rPr lang="el-GR" sz="4000" b="1" dirty="0" smtClean="0">
                <a:solidFill>
                  <a:schemeClr val="accent4">
                    <a:lumMod val="75000"/>
                  </a:schemeClr>
                </a:solidFill>
              </a:rPr>
              <a:t>Μέχρι τότε οι Ελληνικές τράπεζες και επιχειρήσεις απευθύνονταν πρωτογενώς σε θεσμικούς επενδυτές.</a:t>
            </a:r>
            <a:endParaRPr lang="el-GR" sz="4000" dirty="0" smtClean="0"/>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r>
              <a:rPr lang="el-GR" sz="4000" b="1" dirty="0" smtClean="0">
                <a:solidFill>
                  <a:schemeClr val="accent4">
                    <a:lumMod val="75000"/>
                  </a:schemeClr>
                </a:solidFill>
              </a:rPr>
              <a:t>Γενικά, τα εταιρικά  ομόλογα, προσφέρουν υψηλότερες αποδόσεις από τα αντίστοιχα του Δημοσίου, κάτι που αντανακλά τον υψηλότερο κίνδυνο που έχουν οι ιδιωτικές επιχειρήσεις σε σχέση με το Δημόσιο.</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4B169A"/>
                </a:solidFill>
              </a:rPr>
              <a:t>   Μέχρι πρόσφατα, οι ομολογίες ήταν χρηματοοικονομικά προϊόντα με σχετικά εύκολη αποτίμηση και θεωρούνταν επενδύσεις χαμηλού κινδύνου και απόδοσης, επειδή η διάρκεια ζωής τους ήταν δεδομένη και το επιτόκιό τους σταθερό.</a:t>
            </a:r>
            <a:endParaRPr lang="el-GR" sz="4000" b="1" dirty="0">
              <a:solidFill>
                <a:srgbClr val="4B169A"/>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fontScale="92500"/>
          </a:bodyPr>
          <a:lstStyle/>
          <a:p>
            <a:pPr>
              <a:buNone/>
            </a:pPr>
            <a:r>
              <a:rPr lang="el-GR" sz="4400" b="1" dirty="0" smtClean="0">
                <a:solidFill>
                  <a:schemeClr val="accent4">
                    <a:lumMod val="75000"/>
                  </a:schemeClr>
                </a:solidFill>
              </a:rPr>
              <a:t>   Η αγορά εταιρικών ομολόγων είναι πολύ ανεπτυγμένη διεθνώς και εμφανίζει σημαντική άνοδο. Προσφέρει πολλά πλεονεκτήματα στους εκδότες όπως άντληση κεφαλαίων χωρίς ταυτόχρονη </a:t>
            </a:r>
          </a:p>
          <a:p>
            <a:pPr>
              <a:buNone/>
            </a:pPr>
            <a:r>
              <a:rPr lang="el-GR" dirty="0" smtClean="0"/>
              <a:t>    </a:t>
            </a:r>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400" b="1" dirty="0" smtClean="0">
                <a:solidFill>
                  <a:schemeClr val="accent4">
                    <a:lumMod val="75000"/>
                  </a:schemeClr>
                </a:solidFill>
              </a:rPr>
              <a:t>   επιβάρυνση χρηματοοικονομικών δεικτών (όπως το</a:t>
            </a:r>
            <a:r>
              <a:rPr lang="en-US" sz="4400" b="1" dirty="0" smtClean="0">
                <a:solidFill>
                  <a:schemeClr val="accent4">
                    <a:lumMod val="75000"/>
                  </a:schemeClr>
                </a:solidFill>
              </a:rPr>
              <a:t> Return on Equity)</a:t>
            </a:r>
            <a:r>
              <a:rPr lang="el-GR" sz="4400" b="1" dirty="0" smtClean="0">
                <a:solidFill>
                  <a:schemeClr val="accent4">
                    <a:lumMod val="75000"/>
                  </a:schemeClr>
                </a:solidFill>
              </a:rPr>
              <a:t>, γιατί η επιχείρηση δεν εκδίδει μετοχές.</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400" b="1" dirty="0" smtClean="0">
                <a:solidFill>
                  <a:schemeClr val="accent4">
                    <a:lumMod val="75000"/>
                  </a:schemeClr>
                </a:solidFill>
              </a:rPr>
              <a:t>  Ειδικά στην Ευρωζώνη, η αγορά εταιρικών ομολόγων, αναπτύσσεται ραγδαία, κυρίως λόγω της εξάλειψης του συναλλαγματικού κινδύνου και την άρση διαφόρων περιορισμών στις επενδύσεις </a:t>
            </a:r>
            <a:endParaRPr lang="el-GR" sz="4400" b="1" dirty="0">
              <a:solidFill>
                <a:schemeClr val="accent4">
                  <a:lumMod val="75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lstStyle/>
          <a:p>
            <a:pPr>
              <a:buNone/>
            </a:pPr>
            <a:r>
              <a:rPr lang="el-GR" b="1" dirty="0" smtClean="0">
                <a:solidFill>
                  <a:schemeClr val="accent4">
                    <a:lumMod val="75000"/>
                  </a:schemeClr>
                </a:solidFill>
              </a:rPr>
              <a:t>   </a:t>
            </a:r>
            <a:r>
              <a:rPr lang="el-GR" sz="4400" b="1" dirty="0" smtClean="0">
                <a:solidFill>
                  <a:schemeClr val="accent4">
                    <a:lumMod val="75000"/>
                  </a:schemeClr>
                </a:solidFill>
              </a:rPr>
              <a:t>στο εξωτερικό, τη βελτιωμένη πρόσβαση εκδοτών, από μικρές χώρες στις κεφαλαιαγορές και την αύξηση των εξαγορών και συγχωνεύσεων.</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r>
              <a:rPr lang="el-GR" sz="5200" b="1" dirty="0" smtClean="0">
                <a:solidFill>
                  <a:srgbClr val="FF0000"/>
                </a:solidFill>
              </a:rPr>
              <a:t>Τιτλοποίηση απαιτήσεων:</a:t>
            </a:r>
          </a:p>
          <a:p>
            <a:pPr>
              <a:buNone/>
            </a:pPr>
            <a:r>
              <a:rPr lang="el-GR" b="1" dirty="0" smtClean="0">
                <a:solidFill>
                  <a:srgbClr val="00B0F0"/>
                </a:solidFill>
              </a:rPr>
              <a:t>    </a:t>
            </a:r>
            <a:r>
              <a:rPr lang="el-GR" sz="4400" b="1" dirty="0" smtClean="0">
                <a:solidFill>
                  <a:srgbClr val="250B83"/>
                </a:solidFill>
              </a:rPr>
              <a:t>Η αυξανόμενη καινοτομία στο χρηματοοικονομικό χώρο, έχει οδηγήσει σε σημαντικές εξελίξεις και νέα προϊόντα που βασίζονται σε δανεισμό.</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a:xfrm>
            <a:off x="428596" y="1417638"/>
            <a:ext cx="8229600" cy="5440362"/>
          </a:xfrm>
        </p:spPr>
        <p:txBody>
          <a:bodyPr>
            <a:normAutofit/>
          </a:bodyPr>
          <a:lstStyle/>
          <a:p>
            <a:pPr>
              <a:buNone/>
            </a:pPr>
            <a:r>
              <a:rPr lang="el-GR" sz="4000" b="1" dirty="0" smtClean="0">
                <a:solidFill>
                  <a:srgbClr val="250B83"/>
                </a:solidFill>
              </a:rPr>
              <a:t>   Χαρακτηριστικό παράδειγμα είναι η τιτλοποίηση απαιτήσεων από τις εμπορικές τράπεζες.</a:t>
            </a:r>
          </a:p>
          <a:p>
            <a:pPr>
              <a:buNone/>
            </a:pPr>
            <a:r>
              <a:rPr lang="el-GR" sz="4000" b="1" dirty="0" smtClean="0">
                <a:solidFill>
                  <a:srgbClr val="250B83"/>
                </a:solidFill>
              </a:rPr>
              <a:t>   Στην ουσία, η τιτλοποίηση είναι μια προεξόφληση μελλοντικών απαιτήσεων, με άλλα λόγια, η πώληση των δανείων των τραπεζών. </a:t>
            </a:r>
            <a:endParaRPr lang="el-GR" sz="40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a:xfrm>
            <a:off x="457200" y="1600200"/>
            <a:ext cx="8229600" cy="5257800"/>
          </a:xfrm>
        </p:spPr>
        <p:txBody>
          <a:bodyPr>
            <a:noAutofit/>
          </a:bodyPr>
          <a:lstStyle/>
          <a:p>
            <a:pPr>
              <a:buNone/>
            </a:pPr>
            <a:r>
              <a:rPr lang="el-GR" b="1" dirty="0" smtClean="0">
                <a:solidFill>
                  <a:srgbClr val="00B0F0"/>
                </a:solidFill>
              </a:rPr>
              <a:t>   </a:t>
            </a:r>
            <a:r>
              <a:rPr lang="el-GR" sz="4000" b="1" dirty="0" smtClean="0">
                <a:solidFill>
                  <a:srgbClr val="250B83"/>
                </a:solidFill>
              </a:rPr>
              <a:t>Η τράπεζα συγκεντρώνει τα χαρτοφυλάκια  των δανείων πελατών της ή άλλες πιστωτικές απαιτήσεις της, και τα πουλά σε θεσμικούς επενδυτές για να αυξήσει τη  ρευστότητά της. </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lnSpcReduction="10000"/>
          </a:bodyPr>
          <a:lstStyle/>
          <a:p>
            <a:pPr>
              <a:buNone/>
            </a:pPr>
            <a:r>
              <a:rPr lang="el-GR" sz="4400" b="1" dirty="0" smtClean="0">
                <a:solidFill>
                  <a:srgbClr val="00B0F0"/>
                </a:solidFill>
              </a:rPr>
              <a:t>   </a:t>
            </a:r>
            <a:r>
              <a:rPr lang="el-GR" sz="4400" b="1" dirty="0" smtClean="0">
                <a:solidFill>
                  <a:srgbClr val="250B83"/>
                </a:solidFill>
              </a:rPr>
              <a:t>Δηλ. μεταβιβάζει σε θεσμικούς επενδυτές  και σε ασφαλιστικές εταιρείες τον πιστωτικό κίνδυνο που ενυπάρχει στο χαρτοφυλάκιο με τα δάνεια αυτά.</a:t>
            </a:r>
          </a:p>
          <a:p>
            <a:pPr>
              <a:buNone/>
            </a:pPr>
            <a:r>
              <a:rPr lang="el-GR" sz="4400" b="1" dirty="0" smtClean="0">
                <a:solidFill>
                  <a:srgbClr val="00B0F0"/>
                </a:solidFill>
              </a:rPr>
              <a:t>     </a:t>
            </a:r>
          </a:p>
          <a:p>
            <a:pPr>
              <a:buNone/>
            </a:pPr>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00B0F0"/>
                </a:solidFill>
              </a:rPr>
              <a:t>   </a:t>
            </a:r>
            <a:r>
              <a:rPr lang="el-GR" sz="4000" b="1" dirty="0" smtClean="0">
                <a:solidFill>
                  <a:srgbClr val="250B83"/>
                </a:solidFill>
              </a:rPr>
              <a:t>Ένας τύπος τιτλοποίησης είναι η τιτλοποίηση απαιτήσεων της μετρητοίς η οποία λειτουργεί ως εξής: </a:t>
            </a:r>
          </a:p>
          <a:p>
            <a:pPr>
              <a:buNone/>
            </a:pPr>
            <a:r>
              <a:rPr lang="el-GR" sz="4000" b="1" dirty="0" smtClean="0">
                <a:solidFill>
                  <a:srgbClr val="250B83"/>
                </a:solidFill>
              </a:rPr>
              <a:t>   Η τράπεζα συγκεντρώνει σε ένα Χαρτοφυλάκιο αναφοράς (ΧΑ), δάνεια πελατών της ή άλλες </a:t>
            </a:r>
            <a:endParaRPr lang="el-GR" sz="40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400" b="1" dirty="0" smtClean="0">
                <a:solidFill>
                  <a:srgbClr val="00B0F0"/>
                </a:solidFill>
              </a:rPr>
              <a:t>   </a:t>
            </a:r>
            <a:r>
              <a:rPr lang="el-GR" sz="4400" b="1" dirty="0" smtClean="0">
                <a:solidFill>
                  <a:srgbClr val="250B83"/>
                </a:solidFill>
              </a:rPr>
              <a:t>πιστωτικές απαιτήσεις της, και το μεταβιβάζει σε μια Εταιρεία Ειδικού Σκοπού (ΕΕΣ</a:t>
            </a:r>
            <a:r>
              <a:rPr lang="en-US" sz="4400" b="1" dirty="0" smtClean="0">
                <a:solidFill>
                  <a:srgbClr val="250B83"/>
                </a:solidFill>
              </a:rPr>
              <a:t>)</a:t>
            </a:r>
            <a:r>
              <a:rPr lang="el-GR" sz="4400" b="1" dirty="0" smtClean="0">
                <a:solidFill>
                  <a:srgbClr val="250B83"/>
                </a:solidFill>
              </a:rPr>
              <a:t> που έχει τα απαραίτητα ίδια κεφάλαια.</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3600" b="1" dirty="0" smtClean="0">
                <a:solidFill>
                  <a:srgbClr val="4B169A"/>
                </a:solidFill>
              </a:rPr>
              <a:t>   Όμως τα τελευταία χρόνια, δημιουργήθηκαν νέα πολύπλοκα επενδυτικά προϊόντα,</a:t>
            </a:r>
            <a:r>
              <a:rPr lang="en-US" sz="3600" b="1" dirty="0" smtClean="0">
                <a:solidFill>
                  <a:srgbClr val="4B169A"/>
                </a:solidFill>
              </a:rPr>
              <a:t> </a:t>
            </a:r>
            <a:r>
              <a:rPr lang="el-GR" sz="3600" b="1" dirty="0" smtClean="0">
                <a:solidFill>
                  <a:srgbClr val="4B169A"/>
                </a:solidFill>
              </a:rPr>
              <a:t>τα επιτόκια ενέχουν μεγαλύτερη αβεβαιότητα και είναι πιο μεταβλητά από ότι παλαιότερα κάνοντας την αποτίμηση των ομολογιών,</a:t>
            </a:r>
            <a:r>
              <a:rPr lang="en-US" sz="3600" b="1" dirty="0" smtClean="0">
                <a:solidFill>
                  <a:srgbClr val="4B169A"/>
                </a:solidFill>
              </a:rPr>
              <a:t> </a:t>
            </a:r>
            <a:r>
              <a:rPr lang="el-GR" sz="3600" b="1" dirty="0" smtClean="0">
                <a:solidFill>
                  <a:srgbClr val="4B169A"/>
                </a:solidFill>
              </a:rPr>
              <a:t>ακόμα πιο δύσκολη υπόθεση.</a:t>
            </a: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400" b="1" dirty="0" smtClean="0">
                <a:solidFill>
                  <a:srgbClr val="00B0F0"/>
                </a:solidFill>
              </a:rPr>
              <a:t>   </a:t>
            </a:r>
            <a:r>
              <a:rPr lang="el-GR" sz="4400" b="1" dirty="0" smtClean="0">
                <a:solidFill>
                  <a:srgbClr val="250B83"/>
                </a:solidFill>
              </a:rPr>
              <a:t>Η ΕΕΣ εκδίδει ομολογιακά δάνεια με κάλυψη το Χαρτοφυλάκιο Αναφοράς και με τα έσοδα από τη πώληση του ομολόγου, πληρώνεται η τράπεζα. </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00B0F0"/>
                </a:solidFill>
              </a:rPr>
              <a:t> </a:t>
            </a:r>
            <a:r>
              <a:rPr lang="el-GR" sz="4000" b="1" dirty="0" smtClean="0">
                <a:solidFill>
                  <a:srgbClr val="250B83"/>
                </a:solidFill>
              </a:rPr>
              <a:t>  </a:t>
            </a:r>
            <a:r>
              <a:rPr lang="el-GR" sz="4400" b="1" dirty="0" smtClean="0">
                <a:solidFill>
                  <a:srgbClr val="250B83"/>
                </a:solidFill>
              </a:rPr>
              <a:t>Το αποτέλεσμα είναι ότι η τράπεζα, αυξάνει τα ρευστά διαθέσιμά της και μειώνει τις χορηγήσεις της κατά το ποσό που αντιστοιχεί στην αξία του ΧΑ.</a:t>
            </a:r>
            <a:endParaRPr lang="el-GR" sz="44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250B83"/>
                </a:solidFill>
              </a:rPr>
              <a:t>   Οι απαιτήσεις από τα δάνεια που βρίσκονται στο ΧΑ δεν συμπεριλαμβάνονται πια στον ισολογισμό της τράπεζας, αλλά σε αυτόν της ΕΕΣ. </a:t>
            </a:r>
          </a:p>
          <a:p>
            <a:pPr>
              <a:buNone/>
            </a:pPr>
            <a:r>
              <a:rPr lang="el-GR" sz="4000" b="1" dirty="0" smtClean="0">
                <a:solidFill>
                  <a:srgbClr val="250B83"/>
                </a:solidFill>
              </a:rPr>
              <a:t>   Τα ομόλογα αυτά έχουν υψηλό βαθμό πιστοληπτικής ικανότητας </a:t>
            </a:r>
            <a:endParaRPr lang="el-GR" sz="40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800" dirty="0" smtClean="0">
                <a:solidFill>
                  <a:srgbClr val="250B83"/>
                </a:solidFill>
              </a:rPr>
              <a:t>   </a:t>
            </a:r>
            <a:r>
              <a:rPr lang="el-GR" sz="4800" b="1" dirty="0" smtClean="0">
                <a:solidFill>
                  <a:srgbClr val="250B83"/>
                </a:solidFill>
              </a:rPr>
              <a:t>λόγω των εξασφαλίσεων και άρα η άντληση κεφαλαίων   από την τράπεζα, είναι  φθηνότερη από απευθείας δανεισμό.</a:t>
            </a:r>
            <a:endParaRPr lang="el-GR" sz="4800" dirty="0" smtClean="0">
              <a:solidFill>
                <a:srgbClr val="250B83"/>
              </a:solidFill>
            </a:endParaRPr>
          </a:p>
          <a:p>
            <a:pPr>
              <a:buNone/>
            </a:pPr>
            <a:r>
              <a:rPr lang="el-GR" sz="4000" b="1" dirty="0" smtClean="0">
                <a:solidFill>
                  <a:srgbClr val="00B0F0"/>
                </a:solidFill>
              </a:rPr>
              <a:t>   </a:t>
            </a:r>
            <a:endParaRPr lang="el-GR" sz="4000" b="1" dirty="0">
              <a:solidFill>
                <a:srgbClr val="00B0F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400" b="1" dirty="0" smtClean="0">
                <a:solidFill>
                  <a:srgbClr val="00B0F0"/>
                </a:solidFill>
              </a:rPr>
              <a:t>   </a:t>
            </a:r>
            <a:r>
              <a:rPr lang="el-GR" sz="4400" b="1" dirty="0" smtClean="0">
                <a:solidFill>
                  <a:srgbClr val="250B83"/>
                </a:solidFill>
              </a:rPr>
              <a:t>Στη παραδοσιακή τιτλοποίηση στο Χ</a:t>
            </a:r>
            <a:r>
              <a:rPr lang="en-US" sz="4400" b="1" dirty="0" smtClean="0">
                <a:solidFill>
                  <a:srgbClr val="250B83"/>
                </a:solidFill>
              </a:rPr>
              <a:t>A</a:t>
            </a:r>
            <a:r>
              <a:rPr lang="el-GR" sz="4400" b="1" dirty="0" smtClean="0">
                <a:solidFill>
                  <a:srgbClr val="250B83"/>
                </a:solidFill>
              </a:rPr>
              <a:t> συμπεριλαμβάνονται ομοειδή δάνεια (π.χ. στεγαστικά).</a:t>
            </a:r>
            <a:endParaRPr lang="el-GR" sz="44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fontScale="25000" lnSpcReduction="20000"/>
          </a:bodyPr>
          <a:lstStyle/>
          <a:p>
            <a:r>
              <a:rPr lang="el-GR" sz="17600" b="1" dirty="0" smtClean="0">
                <a:solidFill>
                  <a:srgbClr val="006600"/>
                </a:solidFill>
              </a:rPr>
              <a:t>Ομόλογα Καταστροφής </a:t>
            </a:r>
          </a:p>
          <a:p>
            <a:pPr marL="0" indent="0">
              <a:buNone/>
            </a:pPr>
            <a:r>
              <a:rPr lang="el-GR" sz="16000" b="1" dirty="0" smtClean="0">
                <a:solidFill>
                  <a:srgbClr val="250B83"/>
                </a:solidFill>
              </a:rPr>
              <a:t>Τα τελευταία χρόνια παρατηρείται μια όλο και πιο εντεινόμενη προσπάθεια, να συγκλίνει η κεφαλαιαγορά με την ασφαλιστική αγορά, μέσω της μεταφοράς του ασφαλιστικού κινδύνου στις κεφαλαιαγορές.</a:t>
            </a:r>
          </a:p>
          <a:p>
            <a:pPr>
              <a:buNone/>
            </a:pPr>
            <a:endParaRPr lang="el-GR" b="1" dirty="0" smtClean="0">
              <a:solidFill>
                <a:srgbClr val="250B83"/>
              </a:solidFill>
            </a:endParaRPr>
          </a:p>
          <a:p>
            <a:pPr>
              <a:buNone/>
            </a:pPr>
            <a:r>
              <a:rPr lang="en-US" b="1" dirty="0" smtClean="0">
                <a:solidFill>
                  <a:srgbClr val="250B83"/>
                </a:solidFill>
              </a:rPr>
              <a:t> </a:t>
            </a:r>
            <a:endParaRPr lang="el-GR"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fontScale="25000" lnSpcReduction="20000"/>
          </a:bodyPr>
          <a:lstStyle/>
          <a:p>
            <a:pPr>
              <a:buNone/>
            </a:pPr>
            <a:r>
              <a:rPr lang="el-GR" sz="10000" b="1" dirty="0" smtClean="0">
                <a:solidFill>
                  <a:srgbClr val="00B050"/>
                </a:solidFill>
              </a:rPr>
              <a:t>   </a:t>
            </a:r>
          </a:p>
          <a:p>
            <a:pPr>
              <a:buNone/>
            </a:pPr>
            <a:r>
              <a:rPr lang="el-GR" sz="10000" b="1" dirty="0" smtClean="0">
                <a:solidFill>
                  <a:srgbClr val="00B050"/>
                </a:solidFill>
              </a:rPr>
              <a:t>    </a:t>
            </a:r>
            <a:r>
              <a:rPr lang="el-GR" sz="16000" b="1" dirty="0" smtClean="0">
                <a:solidFill>
                  <a:srgbClr val="250B83"/>
                </a:solidFill>
              </a:rPr>
              <a:t>Οι Εταιρείες Ειδικού Σκοπού εκδίδουν ομόλογα (Ομόλογα Καταστροφής) τα οποία παρέχουν στους επενδυτές μία απόδοση που εξαρτάται από την πραγματοποίηση ενός  προσδιορισμένου </a:t>
            </a:r>
          </a:p>
          <a:p>
            <a:pPr>
              <a:buNone/>
            </a:pPr>
            <a:r>
              <a:rPr lang="el-GR" sz="16000" b="1" dirty="0" smtClean="0">
                <a:solidFill>
                  <a:srgbClr val="250B83"/>
                </a:solidFill>
              </a:rPr>
              <a:t>   </a:t>
            </a:r>
            <a:endParaRPr lang="el-GR" sz="160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00B050"/>
                </a:solidFill>
              </a:rPr>
              <a:t>   </a:t>
            </a:r>
            <a:r>
              <a:rPr lang="el-GR" sz="4400" b="1" dirty="0" smtClean="0">
                <a:solidFill>
                  <a:srgbClr val="250B83"/>
                </a:solidFill>
              </a:rPr>
              <a:t>ασφαλιστικού γεγονότος και ανάλογα  του πως έχει σχεδιαστεί το ομόλογο, ενδέχεται να υπάρχει κίνδυνος, οι επενδυτές να χάσουν μέρος των τόκων ή και του κεφαλαίου.</a:t>
            </a:r>
            <a:endParaRPr lang="el-GR" sz="44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5400" b="1" dirty="0" smtClean="0">
                <a:solidFill>
                  <a:srgbClr val="4619EB"/>
                </a:solidFill>
              </a:rPr>
              <a:t>ΑΓΟΡΕΣ ΟΜΟΛΟΓΩΝ</a:t>
            </a:r>
            <a:endParaRPr lang="el-GR" sz="5400" dirty="0"/>
          </a:p>
        </p:txBody>
      </p:sp>
      <p:sp>
        <p:nvSpPr>
          <p:cNvPr id="3" name="2 - Θέση περιεχομένου"/>
          <p:cNvSpPr>
            <a:spLocks noGrp="1"/>
          </p:cNvSpPr>
          <p:nvPr>
            <p:ph idx="1"/>
          </p:nvPr>
        </p:nvSpPr>
        <p:spPr>
          <a:xfrm>
            <a:off x="457200" y="1600200"/>
            <a:ext cx="8229600" cy="4997152"/>
          </a:xfrm>
        </p:spPr>
        <p:txBody>
          <a:bodyPr>
            <a:normAutofit/>
          </a:bodyPr>
          <a:lstStyle/>
          <a:p>
            <a:pPr>
              <a:buNone/>
            </a:pPr>
            <a:r>
              <a:rPr lang="el-GR" sz="4000" b="1" dirty="0" smtClean="0">
                <a:solidFill>
                  <a:srgbClr val="00B050"/>
                </a:solidFill>
              </a:rPr>
              <a:t>   </a:t>
            </a:r>
            <a:r>
              <a:rPr lang="el-GR" sz="4000" b="1" dirty="0" smtClean="0">
                <a:solidFill>
                  <a:srgbClr val="250B83"/>
                </a:solidFill>
              </a:rPr>
              <a:t>Τιτλοποιούνται όχι μόνο οι χρηματικές ροές από τους ασφαλισμένους προς την ασφαλιστική εταιρεία, αλλά και χρηματικές ροές από την ασφαλιστική εταιρεία προς τους ασφαλισμένους.</a:t>
            </a:r>
          </a:p>
          <a:p>
            <a:pPr>
              <a:buNone/>
            </a:pPr>
            <a:r>
              <a:rPr lang="el-GR" b="1" dirty="0" smtClean="0">
                <a:solidFill>
                  <a:srgbClr val="250B83"/>
                </a:solidFill>
              </a:rPr>
              <a:t>    </a:t>
            </a:r>
            <a:endParaRPr lang="el-GR"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5400" b="1" dirty="0" smtClean="0">
                <a:solidFill>
                  <a:srgbClr val="4619EB"/>
                </a:solidFill>
              </a:rPr>
              <a:t>ΑΓΟΡΕΣ ΟΜΟΛΟΓΩΝ</a:t>
            </a:r>
            <a:endParaRPr lang="el-GR" sz="5400" dirty="0"/>
          </a:p>
        </p:txBody>
      </p:sp>
      <p:sp>
        <p:nvSpPr>
          <p:cNvPr id="3" name="2 - Θέση περιεχομένου"/>
          <p:cNvSpPr>
            <a:spLocks noGrp="1"/>
          </p:cNvSpPr>
          <p:nvPr>
            <p:ph idx="1"/>
          </p:nvPr>
        </p:nvSpPr>
        <p:spPr/>
        <p:txBody>
          <a:bodyPr>
            <a:normAutofit/>
          </a:bodyPr>
          <a:lstStyle/>
          <a:p>
            <a:pPr>
              <a:buNone/>
            </a:pPr>
            <a:r>
              <a:rPr lang="el-GR" sz="4400" b="1" dirty="0" smtClean="0">
                <a:solidFill>
                  <a:srgbClr val="250B83"/>
                </a:solidFill>
              </a:rPr>
              <a:t>   Ο κίνδυνος ενός χαρτοφυλακίου μειώνεται όσο συμπεριλαμβάνουμε στο χαρτοφυλάκιο αξιόγραφα με μηδενική ή χαμηλή συσχέτιση.</a:t>
            </a:r>
            <a:endParaRPr lang="el-GR" sz="44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lstStyle/>
          <a:p>
            <a:pPr>
              <a:buNone/>
            </a:pPr>
            <a:r>
              <a:rPr lang="el-GR" sz="4400" b="1" dirty="0" smtClean="0">
                <a:solidFill>
                  <a:srgbClr val="201799"/>
                </a:solidFill>
              </a:rPr>
              <a:t>  Οι ομολογίες είναι πολύ σημαντικά προϊόντα της κεφαλαιαγοράς, που όχι μόνο συναγωνίζονται αλλά και συχνά ξεπερνούν τις μετοχές όσον αφορά την κεφαλαιοποίηση.</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5400" b="1" dirty="0" smtClean="0">
                <a:solidFill>
                  <a:srgbClr val="4619EB"/>
                </a:solidFill>
              </a:rPr>
              <a:t>ΑΓΟΡΕΣ ΟΜΟΛΟΓΩΝ</a:t>
            </a:r>
            <a:endParaRPr lang="el-GR" sz="54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00B050"/>
                </a:solidFill>
              </a:rPr>
              <a:t>   </a:t>
            </a:r>
            <a:r>
              <a:rPr lang="el-GR" sz="4400" b="1" dirty="0" smtClean="0">
                <a:solidFill>
                  <a:srgbClr val="250B83"/>
                </a:solidFill>
              </a:rPr>
              <a:t>Αντί να αντασφαλιστούν σε άλλη ασφαλιστική, μπορούν να δημιουργήσουν μια Εταιρεία Ειδικού Σκοπού με μια επενδυτική τράπεζα που θα εκδώσει ένα ομόλογο καταστροφής. </a:t>
            </a:r>
            <a:endParaRPr lang="el-GR" sz="4400" b="1"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5400" b="1" dirty="0" smtClean="0">
                <a:solidFill>
                  <a:srgbClr val="4619EB"/>
                </a:solidFill>
              </a:rPr>
              <a:t>ΑΓΟΡΕΣ ΟΜΟΛΟΓΩΝ</a:t>
            </a:r>
            <a:endParaRPr lang="el-GR" sz="5400" dirty="0"/>
          </a:p>
        </p:txBody>
      </p:sp>
      <p:sp>
        <p:nvSpPr>
          <p:cNvPr id="3" name="2 - Θέση περιεχομένου"/>
          <p:cNvSpPr>
            <a:spLocks noGrp="1"/>
          </p:cNvSpPr>
          <p:nvPr>
            <p:ph idx="1"/>
          </p:nvPr>
        </p:nvSpPr>
        <p:spPr/>
        <p:txBody>
          <a:bodyPr/>
          <a:lstStyle/>
          <a:p>
            <a:pPr>
              <a:buNone/>
            </a:pPr>
            <a:r>
              <a:rPr lang="el-GR" b="1" dirty="0" smtClean="0">
                <a:solidFill>
                  <a:srgbClr val="00B050"/>
                </a:solidFill>
              </a:rPr>
              <a:t>    </a:t>
            </a:r>
            <a:r>
              <a:rPr lang="el-GR" sz="4400" b="1" dirty="0" smtClean="0">
                <a:solidFill>
                  <a:srgbClr val="250B83"/>
                </a:solidFill>
              </a:rPr>
              <a:t>Εάν δεν συμβεί καταστροφικός σεισμός, τότε οι επενδυτές θα έχουν μια πολύ καλή απόδοση, ενώ αν γίνει σεισμός, το αρχικό κεφάλαιο θα χαθεί. </a:t>
            </a:r>
            <a:endParaRPr lang="el-GR" sz="4400" dirty="0">
              <a:solidFill>
                <a:srgbClr val="250B8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5400" b="1" dirty="0" smtClean="0">
                <a:solidFill>
                  <a:srgbClr val="4619EB"/>
                </a:solidFill>
              </a:rPr>
              <a:t>ΑΓΟΡΕΣ ΟΜΟΛΟΓΩΝ</a:t>
            </a:r>
            <a:endParaRPr lang="el-GR" sz="5400" dirty="0"/>
          </a:p>
        </p:txBody>
      </p:sp>
      <p:sp>
        <p:nvSpPr>
          <p:cNvPr id="3" name="2 - Θέση περιεχομένου"/>
          <p:cNvSpPr>
            <a:spLocks noGrp="1"/>
          </p:cNvSpPr>
          <p:nvPr>
            <p:ph idx="1"/>
          </p:nvPr>
        </p:nvSpPr>
        <p:spPr/>
        <p:txBody>
          <a:bodyPr>
            <a:normAutofit/>
          </a:bodyPr>
          <a:lstStyle/>
          <a:p>
            <a:r>
              <a:rPr lang="el-GR" sz="5200" b="1" dirty="0" smtClean="0">
                <a:solidFill>
                  <a:srgbClr val="4619EB"/>
                </a:solidFill>
              </a:rPr>
              <a:t>Δομημένα Ομόλογα:</a:t>
            </a:r>
          </a:p>
          <a:p>
            <a:pPr>
              <a:buNone/>
            </a:pPr>
            <a:r>
              <a:rPr lang="el-GR" sz="3900" b="1" dirty="0" smtClean="0">
                <a:solidFill>
                  <a:schemeClr val="tx2"/>
                </a:solidFill>
              </a:rPr>
              <a:t>   </a:t>
            </a:r>
            <a:r>
              <a:rPr lang="el-GR" sz="4400" b="1" dirty="0" smtClean="0">
                <a:solidFill>
                  <a:srgbClr val="201799"/>
                </a:solidFill>
              </a:rPr>
              <a:t>Το κεφάλαιο αυτών των ομολόγων είναι εγγυημένο στη λήξη τους, αλλά οι αποδόσεις τους, οι τόκοι, είναι κυμαινόμενες και εξαρτώνται </a:t>
            </a:r>
            <a:endParaRPr lang="el-GR" sz="44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201799"/>
                </a:solidFill>
              </a:rPr>
              <a:t>   από την αγορά και τη συγκεκριμένη δομή κάθε τέτοιου ομολόγου. Συνδυάζουν στοιχεία ομολόγων και στοιχεία «παραγώγων χρηματοοικονομικών προϊόντων» (δικαιώματα προαίρεσης).</a:t>
            </a:r>
          </a:p>
          <a:p>
            <a:pPr>
              <a:buNone/>
            </a:pPr>
            <a:r>
              <a:rPr lang="el-GR" sz="4000" b="1" dirty="0" smtClean="0">
                <a:solidFill>
                  <a:srgbClr val="201799"/>
                </a:solidFill>
              </a:rPr>
              <a:t>   </a:t>
            </a:r>
            <a:endParaRPr lang="el-GR" sz="40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Autofit/>
          </a:bodyPr>
          <a:lstStyle/>
          <a:p>
            <a:pPr>
              <a:buNone/>
            </a:pPr>
            <a:r>
              <a:rPr lang="en-US" sz="4000" b="1" dirty="0" smtClean="0">
                <a:solidFill>
                  <a:srgbClr val="201799"/>
                </a:solidFill>
              </a:rPr>
              <a:t>   </a:t>
            </a:r>
            <a:r>
              <a:rPr lang="el-GR" sz="4000" b="1" dirty="0" smtClean="0">
                <a:solidFill>
                  <a:srgbClr val="201799"/>
                </a:solidFill>
              </a:rPr>
              <a:t>Η έκδοση των εν λόγω ομολόγων, γίνεται όπως σε όλες τις αγορές,</a:t>
            </a:r>
          </a:p>
          <a:p>
            <a:pPr>
              <a:buNone/>
            </a:pPr>
            <a:r>
              <a:rPr lang="el-GR" sz="4000" b="1" dirty="0" smtClean="0">
                <a:solidFill>
                  <a:srgbClr val="201799"/>
                </a:solidFill>
              </a:rPr>
              <a:t>   μέσω αναδοχής των εκδιδόμενων τίτλων. </a:t>
            </a:r>
          </a:p>
          <a:p>
            <a:pPr>
              <a:buNone/>
            </a:pPr>
            <a:r>
              <a:rPr lang="el-GR" sz="4000" b="1" dirty="0">
                <a:solidFill>
                  <a:srgbClr val="201799"/>
                </a:solidFill>
              </a:rPr>
              <a:t> </a:t>
            </a:r>
            <a:r>
              <a:rPr lang="el-GR" sz="4000" b="1" dirty="0" smtClean="0">
                <a:solidFill>
                  <a:srgbClr val="201799"/>
                </a:solidFill>
              </a:rPr>
              <a:t> Την υπηρεσία αναδοχής στη πρωτογενή αγορά, παρέχουν αλλοδαπές και εγχώριες τράπεζες </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201799"/>
                </a:solidFill>
              </a:rPr>
              <a:t>   </a:t>
            </a:r>
            <a:r>
              <a:rPr lang="el-GR" sz="4400" b="1" dirty="0" smtClean="0">
                <a:solidFill>
                  <a:srgbClr val="201799"/>
                </a:solidFill>
              </a:rPr>
              <a:t>που έχουν σχετική άδεια από τις αρμόδιες αρχές.</a:t>
            </a:r>
          </a:p>
          <a:p>
            <a:pPr>
              <a:buNone/>
            </a:pPr>
            <a:r>
              <a:rPr lang="el-GR" sz="4400" b="1" dirty="0" smtClean="0">
                <a:solidFill>
                  <a:srgbClr val="201799"/>
                </a:solidFill>
              </a:rPr>
              <a:t>   Τα ομόλογα, στη συνέχεια, μπορούν να αποτελέσουν αντικείμενο διαπραγμάτευσης σε δευτερογενή αγορά, όπου</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400" b="1" dirty="0" smtClean="0">
                <a:solidFill>
                  <a:srgbClr val="4619EB"/>
                </a:solidFill>
              </a:rPr>
              <a:t>  </a:t>
            </a:r>
            <a:r>
              <a:rPr lang="el-GR" sz="4400" b="1" dirty="0" smtClean="0">
                <a:solidFill>
                  <a:srgbClr val="4B169A"/>
                </a:solidFill>
              </a:rPr>
              <a:t> οι </a:t>
            </a:r>
            <a:r>
              <a:rPr lang="el-GR" sz="4400" b="1" dirty="0" smtClean="0">
                <a:solidFill>
                  <a:srgbClr val="201799"/>
                </a:solidFill>
              </a:rPr>
              <a:t>ανάδοχοι</a:t>
            </a:r>
            <a:r>
              <a:rPr lang="el-GR" sz="4400" b="1" dirty="0" smtClean="0">
                <a:solidFill>
                  <a:srgbClr val="4619EB"/>
                </a:solidFill>
              </a:rPr>
              <a:t> </a:t>
            </a:r>
            <a:r>
              <a:rPr lang="el-GR" sz="4400" b="1" dirty="0" smtClean="0">
                <a:solidFill>
                  <a:srgbClr val="201799"/>
                </a:solidFill>
              </a:rPr>
              <a:t>προσφέρουν τιμές οι οποίες διαμορφώνονται σύμφωνα με τις συνθήκες ζήτησης και προσφοράς.</a:t>
            </a:r>
            <a:endParaRPr lang="el-GR" sz="44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fontScale="92500"/>
          </a:bodyPr>
          <a:lstStyle/>
          <a:p>
            <a:pPr>
              <a:buNone/>
            </a:pPr>
            <a:r>
              <a:rPr lang="el-GR" dirty="0" smtClean="0"/>
              <a:t>   </a:t>
            </a:r>
            <a:r>
              <a:rPr lang="el-GR" sz="4300" b="1" dirty="0" smtClean="0">
                <a:solidFill>
                  <a:srgbClr val="201799"/>
                </a:solidFill>
              </a:rPr>
              <a:t>Οι κάτοχοι δομημένων ομολόγων δεν διακινδυνεύουν το κεφάλαιό τους. Εκτίθενται μόνο σε κίνδυνο μεταβλητότητας των επιτοκίων της αγοράς.</a:t>
            </a:r>
          </a:p>
          <a:p>
            <a:pPr>
              <a:buNone/>
            </a:pPr>
            <a:r>
              <a:rPr lang="el-GR" sz="4300" b="1" dirty="0" smtClean="0">
                <a:solidFill>
                  <a:srgbClr val="201799"/>
                </a:solidFill>
              </a:rPr>
              <a:t>   Ο κίνδυνος αυτός, συνίσταται στο ενδεχόμενο μείωσης της αγοραίας </a:t>
            </a:r>
            <a:endParaRPr lang="el-GR" sz="4300"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lnSpcReduction="10000"/>
          </a:bodyPr>
          <a:lstStyle/>
          <a:p>
            <a:pPr>
              <a:buNone/>
            </a:pPr>
            <a:r>
              <a:rPr lang="el-GR" sz="4000" b="1" dirty="0" smtClean="0">
                <a:solidFill>
                  <a:srgbClr val="201799"/>
                </a:solidFill>
              </a:rPr>
              <a:t>   τιμής τους λόγω των μεταβολών του επιπέδου των επιτοκίων (που ισχύει για όλα τα ομόλογα), και της διαφοράς βραχυχρόνιων και μακροχρόνιων επιτοκίων (που είναι ένα από τα ιδιαίτερα χαρακτηριστικά των δομημένων ομολόγων</a:t>
            </a:r>
            <a:r>
              <a:rPr lang="el-GR" sz="4000" b="1" dirty="0" smtClean="0">
                <a:solidFill>
                  <a:srgbClr val="201799"/>
                </a:solidFill>
              </a:rPr>
              <a:t>).</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b="1" dirty="0">
              <a:solidFill>
                <a:srgbClr val="00B050"/>
              </a:solidFill>
            </a:endParaRPr>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201799"/>
                </a:solidFill>
              </a:rPr>
              <a:t>  </a:t>
            </a:r>
            <a:r>
              <a:rPr lang="el-GR" sz="4000" b="1" dirty="0" smtClean="0">
                <a:solidFill>
                  <a:srgbClr val="006600"/>
                </a:solidFill>
              </a:rPr>
              <a:t>Υπάρχουν, τρεις αγορές στις οποίες μπορεί να απευθυνθεί ένας εκδότης  προκειμένου να </a:t>
            </a:r>
            <a:r>
              <a:rPr lang="el-GR" sz="4000" b="1" dirty="0" smtClean="0">
                <a:solidFill>
                  <a:srgbClr val="006600"/>
                </a:solidFill>
              </a:rPr>
              <a:t>δανειστεί </a:t>
            </a:r>
            <a:r>
              <a:rPr lang="el-GR" sz="4000" b="1" dirty="0" smtClean="0">
                <a:solidFill>
                  <a:srgbClr val="006600"/>
                </a:solidFill>
              </a:rPr>
              <a:t>μακροπρόθεσμα με έκδοση </a:t>
            </a:r>
            <a:r>
              <a:rPr lang="el-GR" sz="4000" b="1" dirty="0" smtClean="0">
                <a:solidFill>
                  <a:srgbClr val="006600"/>
                </a:solidFill>
              </a:rPr>
              <a:t>ομολογιών:</a:t>
            </a:r>
            <a:endParaRPr lang="el-GR" sz="4000" b="1" dirty="0" smtClean="0">
              <a:solidFill>
                <a:srgbClr val="006600"/>
              </a:solidFill>
            </a:endParaRPr>
          </a:p>
          <a:p>
            <a:pPr>
              <a:buNone/>
            </a:pPr>
            <a:r>
              <a:rPr lang="el-GR" sz="4000" b="1" dirty="0" smtClean="0">
                <a:solidFill>
                  <a:srgbClr val="006600"/>
                </a:solidFill>
              </a:rPr>
              <a:t>   </a:t>
            </a:r>
            <a:r>
              <a:rPr lang="el-GR" sz="4000" b="1" dirty="0" smtClean="0">
                <a:solidFill>
                  <a:srgbClr val="006600"/>
                </a:solidFill>
              </a:rPr>
              <a:t>Εγχώριες </a:t>
            </a:r>
            <a:r>
              <a:rPr lang="el-GR" sz="4000" b="1" dirty="0" smtClean="0">
                <a:solidFill>
                  <a:srgbClr val="006600"/>
                </a:solidFill>
              </a:rPr>
              <a:t>αγορές, διεθνείς αγορές και αγορές </a:t>
            </a:r>
            <a:r>
              <a:rPr lang="el-GR" sz="4000" b="1" dirty="0" smtClean="0">
                <a:solidFill>
                  <a:srgbClr val="006600"/>
                </a:solidFill>
              </a:rPr>
              <a:t>Ευρωομολόγων.</a:t>
            </a:r>
            <a:endParaRPr lang="el-GR" sz="4000" b="1" dirty="0">
              <a:solidFill>
                <a:srgbClr val="00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lnSpcReduction="10000"/>
          </a:bodyPr>
          <a:lstStyle/>
          <a:p>
            <a:pPr>
              <a:buNone/>
            </a:pPr>
            <a:r>
              <a:rPr lang="el-GR" b="1" dirty="0" smtClean="0">
                <a:solidFill>
                  <a:srgbClr val="201799"/>
                </a:solidFill>
              </a:rPr>
              <a:t>   </a:t>
            </a:r>
            <a:r>
              <a:rPr lang="el-GR" sz="4400" b="1" dirty="0" smtClean="0">
                <a:solidFill>
                  <a:srgbClr val="201799"/>
                </a:solidFill>
              </a:rPr>
              <a:t>Δίνουν την ευκαιρία σε ένα επενδυτή:</a:t>
            </a:r>
          </a:p>
          <a:p>
            <a:pPr>
              <a:buNone/>
            </a:pPr>
            <a:r>
              <a:rPr lang="el-GR" sz="4400" b="1" dirty="0" smtClean="0">
                <a:solidFill>
                  <a:srgbClr val="201799"/>
                </a:solidFill>
              </a:rPr>
              <a:t>   α) να κερδίσει σταθερές αποδόσεις με σχετικά μικρό ή μηδενικό κίνδυνο απώλειας του αρχικού κεφαλαίου, και</a:t>
            </a:r>
          </a:p>
          <a:p>
            <a:pPr>
              <a:buNone/>
            </a:pPr>
            <a:r>
              <a:rPr lang="el-GR" b="1" dirty="0" smtClean="0">
                <a:solidFill>
                  <a:srgbClr val="201799"/>
                </a:solidFill>
              </a:rPr>
              <a:t>    </a:t>
            </a:r>
            <a:endParaRPr lang="el-GR" b="1" dirty="0">
              <a:solidFill>
                <a:srgbClr val="201799"/>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000" b="1" dirty="0" smtClean="0">
                <a:solidFill>
                  <a:srgbClr val="006600"/>
                </a:solidFill>
              </a:rPr>
              <a:t>   Ο συνδυασμός των τριών αυτών αγορών, προσφέρει στον επενδυτή μια τεράστια ποικιλία εκδοτών, χρεογράφων, ρυθμιστικών πλαισίων, περιόδων ωρίμανσης, συχνότητας τοκομεριδίων, </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3600" b="1" dirty="0" smtClean="0">
                <a:solidFill>
                  <a:srgbClr val="006600"/>
                </a:solidFill>
              </a:rPr>
              <a:t>   επιτοκίων</a:t>
            </a:r>
            <a:r>
              <a:rPr lang="el-GR" sz="3600" b="1" dirty="0" smtClean="0">
                <a:solidFill>
                  <a:srgbClr val="006600"/>
                </a:solidFill>
              </a:rPr>
              <a:t>, (</a:t>
            </a:r>
            <a:r>
              <a:rPr lang="el-GR" sz="3600" b="1" dirty="0" smtClean="0">
                <a:solidFill>
                  <a:srgbClr val="006600"/>
                </a:solidFill>
              </a:rPr>
              <a:t>σταθερών ή κυμαινόμενων), συναλλάγματος, στα οποία τα ομόλογα είναι εκφρασμένα, προνομίων, και φορολογικών επιλογών. </a:t>
            </a:r>
          </a:p>
          <a:p>
            <a:pPr>
              <a:buNone/>
            </a:pPr>
            <a:r>
              <a:rPr lang="el-GR" sz="3600" b="1" dirty="0" smtClean="0">
                <a:solidFill>
                  <a:srgbClr val="006600"/>
                </a:solidFill>
              </a:rPr>
              <a:t>    Για παράδειγμα, η φορολογία ομολόγων διαφέρει από χώρα σε χώρα (σε κάποιες χώρες δεν υπάρχει καθόλου φορολογία</a:t>
            </a:r>
            <a:r>
              <a:rPr lang="el-GR" sz="3600" b="1" dirty="0" smtClean="0">
                <a:solidFill>
                  <a:srgbClr val="006600"/>
                </a:solidFill>
              </a:rPr>
              <a:t>).</a:t>
            </a:r>
            <a:endParaRPr lang="el-GR" sz="36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lstStyle/>
          <a:p>
            <a:r>
              <a:rPr lang="el-GR" sz="4800" b="1" dirty="0" smtClean="0">
                <a:solidFill>
                  <a:srgbClr val="201799"/>
                </a:solidFill>
              </a:rPr>
              <a:t>Εγχώριες Αγορές:</a:t>
            </a:r>
          </a:p>
          <a:p>
            <a:pPr>
              <a:buNone/>
            </a:pPr>
            <a:r>
              <a:rPr lang="el-GR" b="1" dirty="0" smtClean="0">
                <a:solidFill>
                  <a:schemeClr val="accent5">
                    <a:lumMod val="50000"/>
                  </a:schemeClr>
                </a:solidFill>
              </a:rPr>
              <a:t>    </a:t>
            </a:r>
            <a:r>
              <a:rPr lang="el-GR" sz="3600" b="1" dirty="0" smtClean="0">
                <a:solidFill>
                  <a:schemeClr val="accent5">
                    <a:lumMod val="50000"/>
                  </a:schemeClr>
                </a:solidFill>
              </a:rPr>
              <a:t>Ένας οργανισμός μπορεί να απευθυνθεί στην εγχώρια αγορά, δηλ. στη χώρα προέλευσης ή τη χώρα στην οποία εδρεύει ο δημόσιος ή ιδιωτικός οργανισμός που εκδίδει την </a:t>
            </a:r>
            <a:r>
              <a:rPr lang="el-GR" sz="3600" b="1" dirty="0" smtClean="0">
                <a:solidFill>
                  <a:schemeClr val="accent5">
                    <a:lumMod val="50000"/>
                  </a:schemeClr>
                </a:solidFill>
              </a:rPr>
              <a:t>ομολογία.</a:t>
            </a:r>
            <a:endParaRPr lang="el-GR" sz="3600" b="1" dirty="0" smtClean="0">
              <a:solidFill>
                <a:schemeClr val="accent5">
                  <a:lumMod val="50000"/>
                </a:schemeClr>
              </a:solidFill>
            </a:endParaRP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lstStyle/>
          <a:p>
            <a:pPr>
              <a:buNone/>
            </a:pPr>
            <a:r>
              <a:rPr lang="el-GR" b="1" dirty="0" smtClean="0">
                <a:solidFill>
                  <a:schemeClr val="accent5">
                    <a:lumMod val="50000"/>
                  </a:schemeClr>
                </a:solidFill>
              </a:rPr>
              <a:t>   </a:t>
            </a:r>
            <a:r>
              <a:rPr lang="el-GR" sz="4400" b="1" dirty="0" smtClean="0">
                <a:solidFill>
                  <a:schemeClr val="accent5">
                    <a:lumMod val="50000"/>
                  </a:schemeClr>
                </a:solidFill>
              </a:rPr>
              <a:t>Η έκδοση θα είναι εκφρασμένη στο νόμισμα της εγχώριας αγοράς που μπορεί να είναι είτε δημόσια</a:t>
            </a:r>
            <a:r>
              <a:rPr lang="en-US" sz="4400" b="1" dirty="0" smtClean="0">
                <a:solidFill>
                  <a:schemeClr val="accent5">
                    <a:lumMod val="50000"/>
                  </a:schemeClr>
                </a:solidFill>
              </a:rPr>
              <a:t>,</a:t>
            </a:r>
            <a:r>
              <a:rPr lang="el-GR" sz="4400" b="1" dirty="0" smtClean="0">
                <a:solidFill>
                  <a:schemeClr val="accent5">
                    <a:lumMod val="50000"/>
                  </a:schemeClr>
                </a:solidFill>
              </a:rPr>
              <a:t> είτε </a:t>
            </a:r>
            <a:r>
              <a:rPr lang="el-GR" sz="4400" b="1" dirty="0" smtClean="0">
                <a:solidFill>
                  <a:schemeClr val="accent5">
                    <a:lumMod val="50000"/>
                  </a:schemeClr>
                </a:solidFill>
              </a:rPr>
              <a:t>ιδιωτική.</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400" b="1" dirty="0" smtClean="0">
                <a:solidFill>
                  <a:schemeClr val="accent5">
                    <a:lumMod val="50000"/>
                  </a:schemeClr>
                </a:solidFill>
              </a:rPr>
              <a:t>  </a:t>
            </a:r>
          </a:p>
          <a:p>
            <a:pPr>
              <a:buNone/>
            </a:pPr>
            <a:r>
              <a:rPr lang="el-GR" sz="4400" b="1" dirty="0" smtClean="0">
                <a:solidFill>
                  <a:schemeClr val="accent5">
                    <a:lumMod val="50000"/>
                  </a:schemeClr>
                </a:solidFill>
              </a:rPr>
              <a:t>   Η εγχώρια αναγνωρισιμότητα των προϊόντων της , μεταφράζεται σε καλύτερους όρους δανεισμού από άλλους </a:t>
            </a:r>
            <a:r>
              <a:rPr lang="el-GR" sz="4400" b="1" dirty="0" smtClean="0">
                <a:solidFill>
                  <a:schemeClr val="accent5">
                    <a:lumMod val="50000"/>
                  </a:schemeClr>
                </a:solidFill>
              </a:rPr>
              <a:t>δανειοδότες.</a:t>
            </a:r>
            <a:endParaRPr lang="el-GR" sz="4400" b="1" dirty="0" smtClean="0">
              <a:solidFill>
                <a:schemeClr val="accent5">
                  <a:lumMod val="50000"/>
                </a:schemeClr>
              </a:solidFill>
            </a:endParaRPr>
          </a:p>
          <a:p>
            <a:pPr>
              <a:buNone/>
            </a:pPr>
            <a:r>
              <a:rPr lang="el-GR" sz="3600" b="1" dirty="0" smtClean="0">
                <a:solidFill>
                  <a:schemeClr val="accent5">
                    <a:lumMod val="50000"/>
                  </a:schemeClr>
                </a:solidFill>
              </a:rPr>
              <a:t>    </a:t>
            </a:r>
            <a:endParaRPr lang="el-GR" sz="36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normAutofit fontScale="77500" lnSpcReduction="20000"/>
          </a:bodyPr>
          <a:lstStyle/>
          <a:p>
            <a:pPr>
              <a:buNone/>
            </a:pPr>
            <a:r>
              <a:rPr lang="el-GR" b="1" dirty="0" smtClean="0">
                <a:solidFill>
                  <a:schemeClr val="accent5">
                    <a:lumMod val="50000"/>
                  </a:schemeClr>
                </a:solidFill>
              </a:rPr>
              <a:t>  </a:t>
            </a:r>
            <a:endParaRPr lang="el-GR" sz="5200" b="1" dirty="0" smtClean="0">
              <a:solidFill>
                <a:schemeClr val="accent5">
                  <a:lumMod val="50000"/>
                </a:schemeClr>
              </a:solidFill>
            </a:endParaRPr>
          </a:p>
          <a:p>
            <a:pPr>
              <a:buNone/>
            </a:pPr>
            <a:r>
              <a:rPr lang="el-GR" sz="5200" b="1" dirty="0" smtClean="0">
                <a:solidFill>
                  <a:schemeClr val="accent5">
                    <a:lumMod val="50000"/>
                  </a:schemeClr>
                </a:solidFill>
              </a:rPr>
              <a:t>   Όμως, πολλές μικρότερες αγορές πιθανόν να μην προσφέρουν αρκετή ρευστότητα, να μην έχουν επαρκώς οργανωμένες δευτερογενείς αγορές, ή να μην μπορούν να απορροφήσουν μεγάλα </a:t>
            </a:r>
            <a:r>
              <a:rPr lang="el-GR" sz="5200" b="1" dirty="0" smtClean="0">
                <a:solidFill>
                  <a:schemeClr val="accent5">
                    <a:lumMod val="50000"/>
                  </a:schemeClr>
                </a:solidFill>
              </a:rPr>
              <a:t>δάνεια.</a:t>
            </a:r>
            <a:endParaRPr lang="el-GR" sz="5200" b="1" dirty="0" smtClean="0">
              <a:solidFill>
                <a:schemeClr val="accent5">
                  <a:lumMod val="50000"/>
                </a:schemeClr>
              </a:solidFill>
            </a:endParaRPr>
          </a:p>
          <a:p>
            <a:pPr>
              <a:buNone/>
            </a:pPr>
            <a:r>
              <a:rPr lang="el-GR" b="1" dirty="0" smtClean="0">
                <a:solidFill>
                  <a:schemeClr val="accent5">
                    <a:lumMod val="50000"/>
                  </a:schemeClr>
                </a:solidFill>
              </a:rPr>
              <a:t>    </a:t>
            </a:r>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3600" b="1" dirty="0" smtClean="0">
                <a:solidFill>
                  <a:schemeClr val="accent5">
                    <a:lumMod val="50000"/>
                  </a:schemeClr>
                </a:solidFill>
              </a:rPr>
              <a:t>   Προβλέπει επίσης, για τα εταιρικά ομόλογα, τη καθιέρωση ίσης φορολογικής μεταχείρισης με τους τίτλους του Δημοσίου, την ανωνυμία των τίτλων, την προαιρετική εισαγωγή των τίτλων στο χρηματιστήριο ή άλλη οργανωμένη δευτερογενή αγορά, κλπ.</a:t>
            </a:r>
            <a:endParaRPr lang="el-GR" sz="36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normAutofit lnSpcReduction="10000"/>
          </a:bodyPr>
          <a:lstStyle/>
          <a:p>
            <a:r>
              <a:rPr lang="el-GR" sz="4800" b="1" dirty="0" smtClean="0">
                <a:solidFill>
                  <a:schemeClr val="tx1">
                    <a:lumMod val="95000"/>
                    <a:lumOff val="5000"/>
                  </a:schemeClr>
                </a:solidFill>
              </a:rPr>
              <a:t>Διεθνείς </a:t>
            </a:r>
            <a:r>
              <a:rPr lang="el-GR" sz="4800" b="1" dirty="0" smtClean="0">
                <a:solidFill>
                  <a:schemeClr val="tx1">
                    <a:lumMod val="95000"/>
                    <a:lumOff val="5000"/>
                  </a:schemeClr>
                </a:solidFill>
              </a:rPr>
              <a:t>Αγορές:</a:t>
            </a:r>
            <a:endParaRPr lang="el-GR" sz="4800" b="1" dirty="0" smtClean="0">
              <a:solidFill>
                <a:schemeClr val="tx1">
                  <a:lumMod val="95000"/>
                  <a:lumOff val="5000"/>
                </a:schemeClr>
              </a:solidFill>
            </a:endParaRPr>
          </a:p>
          <a:p>
            <a:pPr>
              <a:buNone/>
            </a:pPr>
            <a:r>
              <a:rPr lang="el-GR" sz="4000" b="1" dirty="0" smtClean="0">
                <a:solidFill>
                  <a:srgbClr val="C00000"/>
                </a:solidFill>
              </a:rPr>
              <a:t>   Ένας οργανισμός μπορεί να απευθυνθεί στις διεθνείς αγορές, δηλ. να εκδώσει την ομολογία σε χώρα άλλη από τη χώρα προέλευσης ή τη χώρα  που εδρεύει ο </a:t>
            </a:r>
            <a:r>
              <a:rPr lang="el-GR" sz="4000" b="1" dirty="0" smtClean="0">
                <a:solidFill>
                  <a:srgbClr val="C00000"/>
                </a:solidFill>
              </a:rPr>
              <a:t>οργανισμός.</a:t>
            </a:r>
            <a:endParaRPr lang="el-GR" sz="4000" b="1"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normAutofit fontScale="92500"/>
          </a:bodyPr>
          <a:lstStyle/>
          <a:p>
            <a:pPr>
              <a:buNone/>
            </a:pPr>
            <a:r>
              <a:rPr lang="el-GR" sz="4000" b="1" dirty="0" smtClean="0">
                <a:solidFill>
                  <a:srgbClr val="C00000"/>
                </a:solidFill>
              </a:rPr>
              <a:t>   Η έκδοση θα είναι εκφρασμένη στο νόμισμα της χώρας στην οποία εκδίδεται η ομολογία. </a:t>
            </a:r>
          </a:p>
          <a:p>
            <a:pPr>
              <a:buNone/>
            </a:pPr>
            <a:r>
              <a:rPr lang="el-GR" sz="4000" b="1" dirty="0" smtClean="0">
                <a:solidFill>
                  <a:srgbClr val="C00000"/>
                </a:solidFill>
              </a:rPr>
              <a:t>   Για παράδειγμα, εάν μια Αμερικανική εταιρία απευθυνθεί στους Ιάπωνες επενδυτές και εκδώσει ένα δάνειο στην </a:t>
            </a:r>
            <a:r>
              <a:rPr lang="el-GR" sz="4000" b="1" dirty="0" smtClean="0">
                <a:solidFill>
                  <a:srgbClr val="C00000"/>
                </a:solidFill>
              </a:rPr>
              <a:t>Ιαπωνία</a:t>
            </a:r>
            <a:r>
              <a:rPr lang="en-US" sz="4000" b="1" dirty="0" smtClean="0">
                <a:solidFill>
                  <a:srgbClr val="C00000"/>
                </a:solidFill>
              </a:rPr>
              <a:t>,</a:t>
            </a:r>
            <a:r>
              <a:rPr lang="el-GR" sz="4000" b="1" dirty="0" smtClean="0">
                <a:solidFill>
                  <a:srgbClr val="C00000"/>
                </a:solidFill>
              </a:rPr>
              <a:t> </a:t>
            </a:r>
            <a:r>
              <a:rPr lang="el-GR" sz="4000" b="1" dirty="0" smtClean="0">
                <a:solidFill>
                  <a:srgbClr val="C00000"/>
                </a:solidFill>
              </a:rPr>
              <a:t>εκφρασμένο σε Γιεν </a:t>
            </a:r>
            <a:endParaRPr lang="el-GR" sz="4000"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C00000"/>
                </a:solidFill>
              </a:rPr>
              <a:t>   (π.χ. προκειμένου να χρηματοδοτήσει μία επένδυση στη χώρα αυτή), θα έχει εκδώσει ένα δάνειο στις διεθνείς αγορές (μια έκδοση ομολογίας στην Ιαπωνία από επιχείρηση ή οργανισμό με έδρα μια άλλη χώρα</a:t>
            </a:r>
            <a:r>
              <a:rPr lang="el-GR" sz="4000" b="1" dirty="0" smtClean="0">
                <a:solidFill>
                  <a:srgbClr val="C00000"/>
                </a:solidFill>
              </a:rPr>
              <a:t>).</a:t>
            </a:r>
            <a:endParaRPr lang="el-GR" sz="4000" b="1" dirty="0">
              <a:solidFill>
                <a:srgbClr val="C00000"/>
              </a:solidFill>
            </a:endParaRPr>
          </a:p>
          <a:p>
            <a:pPr>
              <a:buNone/>
            </a:pPr>
            <a:endParaRPr lang="el-GR" sz="4000"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4619EB"/>
                </a:solidFill>
              </a:rPr>
              <a:t>ΑΓΟΡΕΣ ΟΜΟΛΟΓΩΝ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800" b="1" dirty="0" smtClean="0">
                <a:solidFill>
                  <a:srgbClr val="201799"/>
                </a:solidFill>
              </a:rPr>
              <a:t>   β) δίνουν τη δυνατότητα πολύ υψηλών αποδόσεων για αυτούς που είναι διατεθειμένοι να κερδοσκοπήσουν πάνω στη μεταβολή των επιτοκίων.</a:t>
            </a:r>
            <a:endParaRPr lang="el-GR" sz="48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noAutofit/>
          </a:bodyPr>
          <a:lstStyle/>
          <a:p>
            <a:pPr>
              <a:buNone/>
            </a:pPr>
            <a:r>
              <a:rPr lang="el-GR" sz="4400" b="1" dirty="0" smtClean="0">
                <a:solidFill>
                  <a:srgbClr val="C00000"/>
                </a:solidFill>
              </a:rPr>
              <a:t>  </a:t>
            </a:r>
            <a:r>
              <a:rPr lang="en-US" sz="4400" b="1" dirty="0" smtClean="0">
                <a:solidFill>
                  <a:srgbClr val="C00000"/>
                </a:solidFill>
              </a:rPr>
              <a:t>O</a:t>
            </a:r>
            <a:r>
              <a:rPr lang="el-GR" sz="4400" b="1" dirty="0" smtClean="0">
                <a:solidFill>
                  <a:srgbClr val="C00000"/>
                </a:solidFill>
              </a:rPr>
              <a:t>ι ομολογίες αυτές είναι υποκείμενες στο ρυθμιστικό πλαίσιο των χωρών στις οποίες </a:t>
            </a:r>
            <a:r>
              <a:rPr lang="el-GR" sz="4400" b="1" dirty="0">
                <a:solidFill>
                  <a:srgbClr val="C00000"/>
                </a:solidFill>
              </a:rPr>
              <a:t>εκδίδονται.</a:t>
            </a:r>
          </a:p>
          <a:p>
            <a:pPr>
              <a:buNone/>
            </a:pPr>
            <a:r>
              <a:rPr lang="el-GR" sz="4400" b="1" dirty="0" smtClean="0">
                <a:solidFill>
                  <a:srgbClr val="C00000"/>
                </a:solidFill>
              </a:rPr>
              <a:t> </a:t>
            </a:r>
            <a:endParaRPr lang="el-GR" sz="4400"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B050"/>
                </a:solidFill>
              </a:rPr>
              <a:t>Αγορές Ομολόγων</a:t>
            </a:r>
            <a:endParaRPr lang="el-GR" sz="6000" dirty="0"/>
          </a:p>
        </p:txBody>
      </p:sp>
      <p:sp>
        <p:nvSpPr>
          <p:cNvPr id="3" name="2 - Θέση περιεχομένου"/>
          <p:cNvSpPr>
            <a:spLocks noGrp="1"/>
          </p:cNvSpPr>
          <p:nvPr>
            <p:ph idx="1"/>
          </p:nvPr>
        </p:nvSpPr>
        <p:spPr/>
        <p:txBody>
          <a:bodyPr/>
          <a:lstStyle/>
          <a:p>
            <a:pPr>
              <a:buNone/>
            </a:pPr>
            <a:r>
              <a:rPr lang="el-GR" b="1" dirty="0" smtClean="0">
                <a:solidFill>
                  <a:srgbClr val="C00000"/>
                </a:solidFill>
              </a:rPr>
              <a:t>    </a:t>
            </a:r>
            <a:r>
              <a:rPr lang="el-GR" sz="4400" b="1" dirty="0" smtClean="0">
                <a:solidFill>
                  <a:srgbClr val="C00000"/>
                </a:solidFill>
              </a:rPr>
              <a:t>Η συντριπτική πλειοψηφία των δανειστών στις διεθνείς αγορές, είναι οργανισμοί από τις πιο ανεπτυγμένες οικονομικά  </a:t>
            </a:r>
            <a:r>
              <a:rPr lang="el-GR" sz="4400" b="1" dirty="0">
                <a:solidFill>
                  <a:srgbClr val="C00000"/>
                </a:solidFill>
              </a:rPr>
              <a:t>χώρες</a:t>
            </a:r>
            <a:r>
              <a:rPr lang="el-GR" sz="4400" b="1" dirty="0" smtClean="0">
                <a:solidFill>
                  <a:srgbClr val="C00000"/>
                </a:solidFill>
              </a:rPr>
              <a:t>.</a:t>
            </a:r>
            <a:endParaRPr lang="el-GR" sz="4400" b="1"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CC00"/>
                </a:solidFill>
              </a:rPr>
              <a:t>Αγορές Ομολόγων</a:t>
            </a:r>
            <a:endParaRPr lang="el-GR" sz="6000" dirty="0">
              <a:solidFill>
                <a:srgbClr val="00CC00"/>
              </a:solidFill>
            </a:endParaRPr>
          </a:p>
        </p:txBody>
      </p:sp>
      <p:sp>
        <p:nvSpPr>
          <p:cNvPr id="3" name="2 - Θέση περιεχομένου"/>
          <p:cNvSpPr>
            <a:spLocks noGrp="1"/>
          </p:cNvSpPr>
          <p:nvPr>
            <p:ph idx="1"/>
          </p:nvPr>
        </p:nvSpPr>
        <p:spPr/>
        <p:txBody>
          <a:bodyPr>
            <a:normAutofit/>
          </a:bodyPr>
          <a:lstStyle/>
          <a:p>
            <a:r>
              <a:rPr lang="el-GR" sz="4800" b="1" dirty="0" smtClean="0">
                <a:solidFill>
                  <a:srgbClr val="002060"/>
                </a:solidFill>
              </a:rPr>
              <a:t>Αγορές </a:t>
            </a:r>
            <a:r>
              <a:rPr lang="el-GR" sz="4800" b="1" dirty="0" smtClean="0">
                <a:solidFill>
                  <a:srgbClr val="002060"/>
                </a:solidFill>
              </a:rPr>
              <a:t>Ευρωομολόγων:</a:t>
            </a:r>
            <a:endParaRPr lang="el-GR" sz="4800" b="1" dirty="0" smtClean="0">
              <a:solidFill>
                <a:srgbClr val="002060"/>
              </a:solidFill>
            </a:endParaRPr>
          </a:p>
          <a:p>
            <a:pPr>
              <a:buNone/>
            </a:pPr>
            <a:r>
              <a:rPr lang="en-US" b="1" dirty="0" smtClean="0">
                <a:solidFill>
                  <a:srgbClr val="006600"/>
                </a:solidFill>
              </a:rPr>
              <a:t>    </a:t>
            </a:r>
            <a:r>
              <a:rPr lang="el-GR" sz="4000" b="1" dirty="0" smtClean="0">
                <a:solidFill>
                  <a:srgbClr val="006600"/>
                </a:solidFill>
              </a:rPr>
              <a:t>Ένα Ευρωομόλογο είναι ένα ομολογιακό δάνειο που πωλείται ταυτόχρονα σε πολλές διεθνείς αγορές από ένα διεθνές συνδικάτο αναδόχων το οποίο οργανώνεται ή </a:t>
            </a:r>
            <a:endParaRPr lang="el-GR" sz="4000" b="1" dirty="0">
              <a:solidFill>
                <a:srgbClr val="00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CC00"/>
                </a:solidFill>
              </a:rPr>
              <a:t>Αγορές Ομολόγων</a:t>
            </a:r>
            <a:endParaRPr lang="el-GR" sz="6000" dirty="0">
              <a:solidFill>
                <a:srgbClr val="00CC00"/>
              </a:solidFill>
            </a:endParaRPr>
          </a:p>
        </p:txBody>
      </p:sp>
      <p:sp>
        <p:nvSpPr>
          <p:cNvPr id="3" name="2 - Θέση περιεχομένου"/>
          <p:cNvSpPr>
            <a:spLocks noGrp="1"/>
          </p:cNvSpPr>
          <p:nvPr>
            <p:ph idx="1"/>
          </p:nvPr>
        </p:nvSpPr>
        <p:spPr/>
        <p:txBody>
          <a:bodyPr>
            <a:normAutofit fontScale="92500" lnSpcReduction="10000"/>
          </a:bodyPr>
          <a:lstStyle/>
          <a:p>
            <a:pPr>
              <a:buNone/>
            </a:pPr>
            <a:r>
              <a:rPr lang="el-GR" sz="4000" b="1" dirty="0" smtClean="0">
                <a:solidFill>
                  <a:srgbClr val="006600"/>
                </a:solidFill>
              </a:rPr>
              <a:t>   </a:t>
            </a:r>
            <a:r>
              <a:rPr lang="el-GR" sz="4300" b="1" dirty="0" smtClean="0">
                <a:solidFill>
                  <a:srgbClr val="006600"/>
                </a:solidFill>
              </a:rPr>
              <a:t>ή συντονίζεται από μία τράπεζα ή πολλές τράπεζες στις περιπτώσεις πολύ μεγάλων δανείων.</a:t>
            </a:r>
            <a:r>
              <a:rPr lang="el-GR" sz="4300" b="1" dirty="0" smtClean="0">
                <a:solidFill>
                  <a:srgbClr val="FF0000"/>
                </a:solidFill>
              </a:rPr>
              <a:t> </a:t>
            </a:r>
            <a:r>
              <a:rPr lang="el-GR" sz="4300" b="1" dirty="0" smtClean="0">
                <a:solidFill>
                  <a:srgbClr val="006600"/>
                </a:solidFill>
              </a:rPr>
              <a:t>Το συνδικάτο διαπραγματεύεται τους όρους του δανείου με τους εκδότες και οργανώνει μία ομάδα που θα αναλάβει να πουλήσει την έκδοση στους </a:t>
            </a:r>
            <a:r>
              <a:rPr lang="el-GR" sz="4300" b="1" dirty="0" smtClean="0">
                <a:solidFill>
                  <a:srgbClr val="006600"/>
                </a:solidFill>
              </a:rPr>
              <a:t>επενδυτές.</a:t>
            </a:r>
            <a:endParaRPr lang="el-GR" sz="43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CC00"/>
                </a:solidFill>
              </a:rPr>
              <a:t>Αγορές Ομολόγων</a:t>
            </a:r>
            <a:endParaRPr lang="el-GR" sz="6000" dirty="0">
              <a:solidFill>
                <a:srgbClr val="00CC00"/>
              </a:solidFill>
            </a:endParaRPr>
          </a:p>
        </p:txBody>
      </p:sp>
      <p:sp>
        <p:nvSpPr>
          <p:cNvPr id="3" name="2 - Θέση περιεχομένου"/>
          <p:cNvSpPr>
            <a:spLocks noGrp="1"/>
          </p:cNvSpPr>
          <p:nvPr>
            <p:ph idx="1"/>
          </p:nvPr>
        </p:nvSpPr>
        <p:spPr/>
        <p:txBody>
          <a:bodyPr>
            <a:noAutofit/>
          </a:bodyPr>
          <a:lstStyle/>
          <a:p>
            <a:pPr>
              <a:buNone/>
            </a:pPr>
            <a:r>
              <a:rPr lang="el-GR" sz="4000" b="1" dirty="0" smtClean="0">
                <a:solidFill>
                  <a:srgbClr val="FF0000"/>
                </a:solidFill>
              </a:rPr>
              <a:t>  </a:t>
            </a:r>
            <a:r>
              <a:rPr lang="el-GR" sz="4000" b="1" dirty="0" smtClean="0">
                <a:solidFill>
                  <a:srgbClr val="006600"/>
                </a:solidFill>
              </a:rPr>
              <a:t> Η κύρια διαφορά του Ευρωομολόγου με μια έκδοση σε μια διεθνή αγορά είναι ότι το Ευρωομόλογο, εκδίδεται ταυτόχρονα σε πολλές διεθνείς </a:t>
            </a:r>
            <a:r>
              <a:rPr lang="el-GR" sz="4000" b="1" dirty="0" smtClean="0">
                <a:solidFill>
                  <a:srgbClr val="006600"/>
                </a:solidFill>
              </a:rPr>
              <a:t>αγορές.</a:t>
            </a:r>
            <a:endParaRPr lang="el-GR" sz="4000" b="1" dirty="0">
              <a:solidFill>
                <a:srgbClr val="00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CC00"/>
                </a:solidFill>
              </a:rPr>
              <a:t>Αγορές Ομολόγων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dirty="0" smtClean="0"/>
              <a:t>   </a:t>
            </a:r>
            <a:r>
              <a:rPr lang="el-GR" sz="4000" b="1" dirty="0" smtClean="0">
                <a:solidFill>
                  <a:srgbClr val="006600"/>
                </a:solidFill>
              </a:rPr>
              <a:t>Το νόμισμα στο οποίο είναι εκφρασμένο το δάνειο μπορεί να είναι </a:t>
            </a:r>
            <a:r>
              <a:rPr lang="el-GR" sz="4000" b="1" dirty="0" smtClean="0">
                <a:solidFill>
                  <a:srgbClr val="006600"/>
                </a:solidFill>
              </a:rPr>
              <a:t>οποιοδήποτε.</a:t>
            </a:r>
            <a:endParaRPr lang="el-GR" sz="4000" b="1" dirty="0" smtClean="0">
              <a:solidFill>
                <a:srgbClr val="006600"/>
              </a:solidFill>
            </a:endParaRPr>
          </a:p>
          <a:p>
            <a:pPr>
              <a:buNone/>
            </a:pPr>
            <a:r>
              <a:rPr lang="el-GR" sz="4000" b="1" dirty="0" smtClean="0">
                <a:solidFill>
                  <a:srgbClr val="006600"/>
                </a:solidFill>
              </a:rPr>
              <a:t>   Δύο βασικά πλεονεκτήματα  της αγοράς αυτής για τον επενδυτή, είναι ότι είναι αυτορρυθμιζόμενη και ανώνυμη </a:t>
            </a:r>
            <a:r>
              <a:rPr lang="el-GR" sz="4000" b="1" dirty="0" smtClean="0">
                <a:solidFill>
                  <a:srgbClr val="006600"/>
                </a:solidFill>
              </a:rPr>
              <a:t>αγορά.</a:t>
            </a:r>
            <a:endParaRPr lang="el-GR" sz="4000" b="1" dirty="0">
              <a:solidFill>
                <a:srgbClr val="00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CC00"/>
                </a:solidFill>
              </a:rPr>
              <a:t>Αγορές Ομολόγων</a:t>
            </a:r>
            <a:endParaRPr lang="el-GR" sz="6000" dirty="0"/>
          </a:p>
        </p:txBody>
      </p:sp>
      <p:sp>
        <p:nvSpPr>
          <p:cNvPr id="3" name="2 - Θέση περιεχομένου"/>
          <p:cNvSpPr>
            <a:spLocks noGrp="1"/>
          </p:cNvSpPr>
          <p:nvPr>
            <p:ph idx="1"/>
          </p:nvPr>
        </p:nvSpPr>
        <p:spPr/>
        <p:txBody>
          <a:bodyPr/>
          <a:lstStyle/>
          <a:p>
            <a:pPr>
              <a:buNone/>
            </a:pPr>
            <a:r>
              <a:rPr lang="el-GR" b="1" dirty="0" smtClean="0">
                <a:solidFill>
                  <a:srgbClr val="006600"/>
                </a:solidFill>
              </a:rPr>
              <a:t>   </a:t>
            </a:r>
            <a:r>
              <a:rPr lang="el-GR" sz="4000" b="1" dirty="0" smtClean="0">
                <a:solidFill>
                  <a:srgbClr val="006600"/>
                </a:solidFill>
              </a:rPr>
              <a:t>Δηλ. οι εκδόσεις δεν υπόκεινται στο ρυθμιστικό και φορολογικό πλαίσιο κάποιας χώρας (άρα είναι ιδιαίτερα ελκυστικές σε επενδυτές υψηλών φορολογικών κλιμακίων</a:t>
            </a:r>
            <a:r>
              <a:rPr lang="el-GR" sz="4000" b="1" dirty="0" smtClean="0">
                <a:solidFill>
                  <a:srgbClr val="006600"/>
                </a:solidFill>
              </a:rPr>
              <a:t>).</a:t>
            </a:r>
            <a:endParaRPr lang="el-GR" sz="40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CC00"/>
                </a:solidFill>
              </a:rPr>
              <a:t>Αγορές Ομολόγων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dirty="0" smtClean="0"/>
              <a:t>  </a:t>
            </a:r>
            <a:r>
              <a:rPr lang="el-GR" b="1" dirty="0" smtClean="0">
                <a:solidFill>
                  <a:srgbClr val="006600"/>
                </a:solidFill>
              </a:rPr>
              <a:t>  </a:t>
            </a:r>
            <a:r>
              <a:rPr lang="el-GR" sz="4000" b="1" dirty="0" smtClean="0">
                <a:solidFill>
                  <a:srgbClr val="006600"/>
                </a:solidFill>
              </a:rPr>
              <a:t>Οι ομολογίες είναι ανώνυμες δηλ. μεταβιβάσιμες με τη παράδοση του πιστοποιητικού, άρα παρουσιάζουν δυσκολίες στον εντοπισμό του κατόχου από τις φορολογικές </a:t>
            </a:r>
            <a:r>
              <a:rPr lang="el-GR" sz="4000" b="1" dirty="0" smtClean="0">
                <a:solidFill>
                  <a:srgbClr val="006600"/>
                </a:solidFill>
              </a:rPr>
              <a:t>αρχές.</a:t>
            </a:r>
            <a:endParaRPr lang="el-GR" b="1" dirty="0" smtClean="0">
              <a:solidFill>
                <a:srgbClr val="00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CC00"/>
                </a:solidFill>
              </a:rPr>
              <a:t>Αγορές Ομολόγων</a:t>
            </a:r>
            <a:endParaRPr lang="el-GR" sz="6000" dirty="0"/>
          </a:p>
        </p:txBody>
      </p:sp>
      <p:sp>
        <p:nvSpPr>
          <p:cNvPr id="3" name="2 - Θέση περιεχομένου"/>
          <p:cNvSpPr>
            <a:spLocks noGrp="1"/>
          </p:cNvSpPr>
          <p:nvPr>
            <p:ph idx="1"/>
          </p:nvPr>
        </p:nvSpPr>
        <p:spPr/>
        <p:txBody>
          <a:bodyPr>
            <a:normAutofit/>
          </a:bodyPr>
          <a:lstStyle/>
          <a:p>
            <a:pPr>
              <a:buNone/>
            </a:pPr>
            <a:r>
              <a:rPr lang="el-GR" sz="4400" b="1" dirty="0" smtClean="0">
                <a:solidFill>
                  <a:srgbClr val="006600"/>
                </a:solidFill>
              </a:rPr>
              <a:t>   Επίσης, οι εκδότες ομολογιών σε αυτή την αγορά αποκτούν πρόσβαση σε διεθνείς επενδυτές με διαφοροποιημένα χαρτοφυλάκια και οι εκδόσεις δεν είναι </a:t>
            </a:r>
            <a:r>
              <a:rPr lang="el-GR" sz="4400" b="1" dirty="0" smtClean="0">
                <a:solidFill>
                  <a:srgbClr val="006600"/>
                </a:solidFill>
              </a:rPr>
              <a:t>χρονοβόρες.</a:t>
            </a:r>
            <a:endParaRPr lang="el-GR" sz="4400" dirty="0"/>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b="1" dirty="0" smtClean="0">
                <a:solidFill>
                  <a:srgbClr val="00CC00"/>
                </a:solidFill>
              </a:rPr>
              <a:t>Αγορές Ομολόγων</a:t>
            </a:r>
            <a:endParaRPr lang="el-GR" sz="6000" dirty="0"/>
          </a:p>
        </p:txBody>
      </p:sp>
      <p:sp>
        <p:nvSpPr>
          <p:cNvPr id="3" name="2 - Θέση περιεχομένου"/>
          <p:cNvSpPr>
            <a:spLocks noGrp="1"/>
          </p:cNvSpPr>
          <p:nvPr>
            <p:ph idx="1"/>
          </p:nvPr>
        </p:nvSpPr>
        <p:spPr/>
        <p:txBody>
          <a:bodyPr/>
          <a:lstStyle/>
          <a:p>
            <a:pPr>
              <a:buNone/>
            </a:pPr>
            <a:r>
              <a:rPr lang="el-GR" b="1" dirty="0" smtClean="0">
                <a:solidFill>
                  <a:srgbClr val="006600"/>
                </a:solidFill>
              </a:rPr>
              <a:t>   </a:t>
            </a:r>
            <a:r>
              <a:rPr lang="el-GR" sz="4000" b="1" dirty="0" smtClean="0">
                <a:solidFill>
                  <a:srgbClr val="006600"/>
                </a:solidFill>
              </a:rPr>
              <a:t>Τα πλεονεκτήματα για τον επενδυτή (εκτός των φορολογικών) είναι ότι αποκτούν επενδυτικές επιλογές σε μια ευρεία κλίμακα χρεογράφων με διαφορετικές περιόδους ωρίμανσης, συναλλάγματος και </a:t>
            </a:r>
            <a:r>
              <a:rPr lang="el-GR" sz="4000" b="1" dirty="0" smtClean="0">
                <a:solidFill>
                  <a:srgbClr val="006600"/>
                </a:solidFill>
              </a:rPr>
              <a:t>διάρθρωσης.</a:t>
            </a:r>
            <a:endParaRPr lang="el-GR" sz="4000" b="1" dirty="0">
              <a:solidFill>
                <a:srgbClr val="00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3985</TotalTime>
  <Words>6632</Words>
  <Application>Microsoft Office PowerPoint</Application>
  <PresentationFormat>Προβολή στην οθόνη (4:3)</PresentationFormat>
  <Paragraphs>596</Paragraphs>
  <Slides>209</Slides>
  <Notes>2</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209</vt:i4>
      </vt:variant>
    </vt:vector>
  </HeadingPairs>
  <TitlesOfParts>
    <vt:vector size="212" baseType="lpstr">
      <vt:lpstr>Arial</vt:lpstr>
      <vt:lpstr>Calibri</vt:lpstr>
      <vt:lpstr>Θέμα του Office</vt:lpstr>
      <vt:lpstr>AΓΟΡΕΣ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ΑΓΟΡΕΣ ΟΜΟΛΟΓΩΝ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Αγορές Ομολόγων</vt:lpstr>
      <vt:lpstr>Αξιολόγηση Πιστοληπτικής Ικανότητας</vt:lpstr>
      <vt:lpstr> Αξιολόγηση Πιστοληπτικής Ικανότητας</vt:lpstr>
      <vt:lpstr>Αξιολόγηση Πιστοληπτικής Ικανότητας</vt:lpstr>
      <vt:lpstr>Αξιολόγηση Πιστοληπτικής Ικανότητας</vt:lpstr>
      <vt:lpstr> 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 Αξιολόγηση Πιστοληπτικής Ικανότητας</vt:lpstr>
      <vt:lpstr>Αξιολόγηση Πιστοληπτικής Ικανότητας</vt:lpstr>
      <vt:lpstr>Αξιολόγηση Πιστοληπτικής Ικανότητας</vt:lpstr>
      <vt:lpstr> 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 Αξιολόγηση Πιστοληπτικής Ικανότητας</vt:lpstr>
      <vt:lpstr>Αξιολόγηση Πιστοληπτικής Ικανότητας</vt:lpstr>
      <vt:lpstr>Αξιολόγηση Πιστοληπτικής Ικανότητας</vt:lpstr>
      <vt:lpstr> Αξιολόγηση Πιστοληπτικής Ικανότητας</vt:lpstr>
      <vt:lpstr>Αξιολόγηση Πιστοληπτικής Ικανότητας</vt:lpstr>
      <vt:lpstr>Αξιολόγηση Πιστοληπτικής Ικανότητας</vt:lpstr>
      <vt:lpstr> 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Αξιολόγηση Πιστοληπτικής Ικανότητας</vt:lpstr>
      <vt:lpstr> 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Αποτίμηση Ομολογιών </vt:lpstr>
      <vt:lpstr>Aποδόσεις Ομολογιών</vt:lpstr>
      <vt:lpstr>Aποδόσεις Ομολογιών</vt:lpstr>
      <vt:lpstr>Aποδόσεις Ομολογιών</vt:lpstr>
      <vt:lpstr>Aποδόσεις Ομολογιών</vt:lpstr>
      <vt:lpstr>Aποδόσεις Ομολογιών</vt:lpstr>
      <vt:lpstr>Aποδόσεις Ομολογιών</vt:lpstr>
      <vt:lpstr>Duration </vt:lpstr>
      <vt:lpstr>Duration </vt:lpstr>
      <vt:lpstr>Duration </vt:lpstr>
      <vt:lpstr>Duration </vt:lpstr>
      <vt:lpstr>Duration </vt:lpstr>
      <vt:lpstr>Duration </vt:lpstr>
      <vt:lpstr>Duration </vt:lpstr>
      <vt:lpstr>Duration </vt:lpstr>
      <vt:lpstr>Duration</vt:lpstr>
      <vt:lpstr>Duration</vt:lpstr>
      <vt:lpstr>Κυρτότητα</vt:lpstr>
      <vt:lpstr>Κυρτότητα</vt:lpstr>
      <vt:lpstr>Κυρτότητα</vt:lpstr>
      <vt:lpstr>Τιμολόγηση Ομολογίας και  Προεξοφλητικό Επιτόκιο</vt:lpstr>
      <vt:lpstr>Τιμολόγηση Ομολογίας και  Προεξοφλητικό Επιτόκιο</vt:lpstr>
      <vt:lpstr>Η Καμπύλη των Επιτοκίων</vt:lpstr>
      <vt:lpstr> Η Καμπύλη των Επιτοκίων</vt:lpstr>
      <vt:lpstr> Η Καμπύλη των Επιτοκίων</vt:lpstr>
      <vt:lpstr>Η Καμπύλη των Επιτοκίων</vt:lpstr>
      <vt:lpstr> Η Καμπύλη των Επιτοκίων</vt:lpstr>
      <vt:lpstr>Η Καμπύλη των Επιτοκίων</vt:lpstr>
      <vt:lpstr> Η Καμπύλη των Επιτοκίων</vt:lpstr>
      <vt:lpstr> Η Καμπύλη των Επιτοκίων</vt:lpstr>
      <vt:lpstr> Η Καμπύλη των Επιτοκίων </vt:lpstr>
      <vt:lpstr> Η Καμπύλη των Επιτοκίων</vt:lpstr>
      <vt:lpstr>Η Καμπύλη των Επιτοκίων</vt:lpstr>
      <vt:lpstr> Η Καμπύλη των Επιτοκίων</vt:lpstr>
      <vt:lpstr> Η Καμπύλη των Επιτοκίων</vt:lpstr>
      <vt:lpstr> Η Καμπύλη των Επιτοκίων</vt:lpstr>
      <vt:lpstr> Η Καμπύλη των Επιτοκίων</vt:lpstr>
      <vt:lpstr>Η Καμπύλη των Επιτοκίων</vt:lpstr>
      <vt:lpstr> Η Καμπύλη των Επιτοκίων</vt:lpstr>
      <vt:lpstr> Η Καμπύλη των Επιτοκίων</vt:lpstr>
      <vt:lpstr> Η Καμπύλη των Επιτοκίων</vt:lpstr>
      <vt:lpstr> Η Καμπύλη των Επιτοκίων</vt:lpstr>
      <vt:lpstr>Η Καμπύλη των Επιτοκίων</vt:lpstr>
      <vt:lpstr> Η Καμπύλη των Επιτοκίων</vt:lpstr>
      <vt:lpstr>Βιβλιογραφία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admin</cp:lastModifiedBy>
  <cp:revision>500</cp:revision>
  <dcterms:modified xsi:type="dcterms:W3CDTF">2019-05-05T16:10:38Z</dcterms:modified>
</cp:coreProperties>
</file>