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FE68FF-1389-4C4B-8CCB-B14BD1C9C766}" v="183" dt="2022-12-17T16:27:33.399"/>
    <p1510:client id="{CBA99472-BB2E-4BBB-88C7-1FDE24A03BB6}" v="138" dt="2022-12-26T21:17:48.193"/>
    <p1510:client id="{D3365C6E-8ECB-4C0E-8810-5B437CDD3867}" v="110" dt="2022-12-26T21:28:20.7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8432E3-E2A2-4B7F-BE3C-4D996EF40E35}" type="doc">
      <dgm:prSet loTypeId="urn:microsoft.com/office/officeart/2005/8/layout/arrow5" loCatId="relationship" qsTypeId="urn:microsoft.com/office/officeart/2005/8/quickstyle/simple2" qsCatId="simple" csTypeId="urn:microsoft.com/office/officeart/2005/8/colors/accent5_2" csCatId="accent5"/>
      <dgm:spPr/>
      <dgm:t>
        <a:bodyPr/>
        <a:lstStyle/>
        <a:p>
          <a:endParaRPr lang="en-US"/>
        </a:p>
      </dgm:t>
    </dgm:pt>
    <dgm:pt modelId="{CD6B740E-9C5C-4470-BEA6-48D3FB75E730}">
      <dgm:prSet/>
      <dgm:spPr/>
      <dgm:t>
        <a:bodyPr/>
        <a:lstStyle/>
        <a:p>
          <a:r>
            <a:rPr lang="el-GR" b="1"/>
            <a:t>Χαρακτηριστικά του κλάδου </a:t>
          </a:r>
          <a:endParaRPr lang="en-US"/>
        </a:p>
      </dgm:t>
    </dgm:pt>
    <dgm:pt modelId="{E40DB0AE-68DF-4CF7-8333-0E3AF7BCCCF8}" type="parTrans" cxnId="{35EC8B1A-90ED-4414-8D36-49011E592644}">
      <dgm:prSet/>
      <dgm:spPr/>
      <dgm:t>
        <a:bodyPr/>
        <a:lstStyle/>
        <a:p>
          <a:endParaRPr lang="en-US"/>
        </a:p>
      </dgm:t>
    </dgm:pt>
    <dgm:pt modelId="{06EA5951-04DB-4EA8-9F18-2D956BF12181}" type="sibTrans" cxnId="{35EC8B1A-90ED-4414-8D36-49011E592644}">
      <dgm:prSet/>
      <dgm:spPr/>
      <dgm:t>
        <a:bodyPr/>
        <a:lstStyle/>
        <a:p>
          <a:endParaRPr lang="en-US"/>
        </a:p>
      </dgm:t>
    </dgm:pt>
    <dgm:pt modelId="{03559CE9-B2FE-4DDF-9560-6001B0E6C71C}">
      <dgm:prSet/>
      <dgm:spPr/>
      <dgm:t>
        <a:bodyPr/>
        <a:lstStyle/>
        <a:p>
          <a:r>
            <a:rPr lang="el-GR"/>
            <a:t>Ο πιο ανερχόμενος κλάδος της ελληνικής οικονομίας αλλά και ο κλάδος που έχει γίνει «εργοτάξιο» επενδύσεων και έλκυσης σημαντικών ξένων κεφαλαίων αποδεικνύεται μετά από χρόνια ο χώρος της αξιοποίησης ακίνητης περιουσίας και του ευρύτερου real estate της χώρας μας. Ένας κλάδος που κατά τη διάρκεια της κρίσης πέρασε δια πυρός και σιδηρού, με τις τιμές να ισοπεδώνονται και την οικοδομή να «νεκρώνει» ολοσχερώς, τα μεσιτικά γραφεία να κλείνουν κατά δεκάδες, πλέον βρίσκεται σε ανάκαμψη. Πλέον, η κατάσταση έχει αλλάξει και μάλιστα σημαντικά, η «νεκρή» επενδυτικά περίοδος έχει δώσει τη θέση της σε μια εποχή μεγάλης άνθισης για την αγορά ακινήτων, τόσο των επαγγελματικών, όσο και των κατοικιών. </a:t>
          </a:r>
          <a:endParaRPr lang="en-US"/>
        </a:p>
      </dgm:t>
    </dgm:pt>
    <dgm:pt modelId="{2322ED27-188F-4270-B5FB-3AF14C17A8F4}" type="parTrans" cxnId="{59A74A7A-99DB-47E7-804C-3F0787F01D31}">
      <dgm:prSet/>
      <dgm:spPr/>
      <dgm:t>
        <a:bodyPr/>
        <a:lstStyle/>
        <a:p>
          <a:endParaRPr lang="en-US"/>
        </a:p>
      </dgm:t>
    </dgm:pt>
    <dgm:pt modelId="{3C9B30F1-7611-4797-93EB-BD9825F0E303}" type="sibTrans" cxnId="{59A74A7A-99DB-47E7-804C-3F0787F01D31}">
      <dgm:prSet/>
      <dgm:spPr/>
      <dgm:t>
        <a:bodyPr/>
        <a:lstStyle/>
        <a:p>
          <a:endParaRPr lang="en-US"/>
        </a:p>
      </dgm:t>
    </dgm:pt>
    <dgm:pt modelId="{26457CAA-8A87-48ED-9ECE-6B25293357A9}" type="pres">
      <dgm:prSet presAssocID="{D58432E3-E2A2-4B7F-BE3C-4D996EF40E35}" presName="diagram" presStyleCnt="0">
        <dgm:presLayoutVars>
          <dgm:dir/>
          <dgm:resizeHandles val="exact"/>
        </dgm:presLayoutVars>
      </dgm:prSet>
      <dgm:spPr/>
    </dgm:pt>
    <dgm:pt modelId="{46D9B405-20D6-473D-B52F-6460BA841006}" type="pres">
      <dgm:prSet presAssocID="{CD6B740E-9C5C-4470-BEA6-48D3FB75E730}" presName="arrow" presStyleLbl="node1" presStyleIdx="0" presStyleCnt="2">
        <dgm:presLayoutVars>
          <dgm:bulletEnabled val="1"/>
        </dgm:presLayoutVars>
      </dgm:prSet>
      <dgm:spPr/>
    </dgm:pt>
    <dgm:pt modelId="{DF35AAA0-D081-4094-B437-B9F500BC9A02}" type="pres">
      <dgm:prSet presAssocID="{03559CE9-B2FE-4DDF-9560-6001B0E6C71C}" presName="arrow" presStyleLbl="node1" presStyleIdx="1" presStyleCnt="2">
        <dgm:presLayoutVars>
          <dgm:bulletEnabled val="1"/>
        </dgm:presLayoutVars>
      </dgm:prSet>
      <dgm:spPr/>
    </dgm:pt>
  </dgm:ptLst>
  <dgm:cxnLst>
    <dgm:cxn modelId="{35EC8B1A-90ED-4414-8D36-49011E592644}" srcId="{D58432E3-E2A2-4B7F-BE3C-4D996EF40E35}" destId="{CD6B740E-9C5C-4470-BEA6-48D3FB75E730}" srcOrd="0" destOrd="0" parTransId="{E40DB0AE-68DF-4CF7-8333-0E3AF7BCCCF8}" sibTransId="{06EA5951-04DB-4EA8-9F18-2D956BF12181}"/>
    <dgm:cxn modelId="{46D6C468-EE8B-424C-8C64-EFA265438159}" type="presOf" srcId="{CD6B740E-9C5C-4470-BEA6-48D3FB75E730}" destId="{46D9B405-20D6-473D-B52F-6460BA841006}" srcOrd="0" destOrd="0" presId="urn:microsoft.com/office/officeart/2005/8/layout/arrow5"/>
    <dgm:cxn modelId="{62D3DB52-E27E-404C-AEEC-D91C7C0A551C}" type="presOf" srcId="{D58432E3-E2A2-4B7F-BE3C-4D996EF40E35}" destId="{26457CAA-8A87-48ED-9ECE-6B25293357A9}" srcOrd="0" destOrd="0" presId="urn:microsoft.com/office/officeart/2005/8/layout/arrow5"/>
    <dgm:cxn modelId="{59A74A7A-99DB-47E7-804C-3F0787F01D31}" srcId="{D58432E3-E2A2-4B7F-BE3C-4D996EF40E35}" destId="{03559CE9-B2FE-4DDF-9560-6001B0E6C71C}" srcOrd="1" destOrd="0" parTransId="{2322ED27-188F-4270-B5FB-3AF14C17A8F4}" sibTransId="{3C9B30F1-7611-4797-93EB-BD9825F0E303}"/>
    <dgm:cxn modelId="{124D31BB-3684-4925-B2EA-9EA20E60A6A0}" type="presOf" srcId="{03559CE9-B2FE-4DDF-9560-6001B0E6C71C}" destId="{DF35AAA0-D081-4094-B437-B9F500BC9A02}" srcOrd="0" destOrd="0" presId="urn:microsoft.com/office/officeart/2005/8/layout/arrow5"/>
    <dgm:cxn modelId="{323F41C4-2582-46FA-81DA-0494F6200567}" type="presParOf" srcId="{26457CAA-8A87-48ED-9ECE-6B25293357A9}" destId="{46D9B405-20D6-473D-B52F-6460BA841006}" srcOrd="0" destOrd="0" presId="urn:microsoft.com/office/officeart/2005/8/layout/arrow5"/>
    <dgm:cxn modelId="{C6175D13-70C5-4277-8A9E-BEB36C8144E9}" type="presParOf" srcId="{26457CAA-8A87-48ED-9ECE-6B25293357A9}" destId="{DF35AAA0-D081-4094-B437-B9F500BC9A02}" srcOrd="1" destOrd="0" presId="urn:microsoft.com/office/officeart/2005/8/layout/arrow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9B405-20D6-473D-B52F-6460BA841006}">
      <dsp:nvSpPr>
        <dsp:cNvPr id="0" name=""/>
        <dsp:cNvSpPr/>
      </dsp:nvSpPr>
      <dsp:spPr>
        <a:xfrm rot="16200000">
          <a:off x="1936" y="1644"/>
          <a:ext cx="3315647" cy="3315647"/>
        </a:xfrm>
        <a:prstGeom prst="downArrow">
          <a:avLst>
            <a:gd name="adj1" fmla="val 50000"/>
            <a:gd name="adj2" fmla="val 35000"/>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l-GR" sz="900" b="1" kern="1200"/>
            <a:t>Χαρακτηριστικά του κλάδου </a:t>
          </a:r>
          <a:endParaRPr lang="en-US" sz="900" kern="1200"/>
        </a:p>
      </dsp:txBody>
      <dsp:txXfrm rot="5400000">
        <a:off x="1936" y="830556"/>
        <a:ext cx="2735409" cy="1657823"/>
      </dsp:txXfrm>
    </dsp:sp>
    <dsp:sp modelId="{DF35AAA0-D081-4094-B437-B9F500BC9A02}">
      <dsp:nvSpPr>
        <dsp:cNvPr id="0" name=""/>
        <dsp:cNvSpPr/>
      </dsp:nvSpPr>
      <dsp:spPr>
        <a:xfrm rot="5400000">
          <a:off x="3883312" y="1644"/>
          <a:ext cx="3315647" cy="3315647"/>
        </a:xfrm>
        <a:prstGeom prst="downArrow">
          <a:avLst>
            <a:gd name="adj1" fmla="val 50000"/>
            <a:gd name="adj2" fmla="val 35000"/>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l-GR" sz="900" kern="1200"/>
            <a:t>Ο πιο ανερχόμενος κλάδος της ελληνικής οικονομίας αλλά και ο κλάδος που έχει γίνει «εργοτάξιο» επενδύσεων και έλκυσης σημαντικών ξένων κεφαλαίων αποδεικνύεται μετά από χρόνια ο χώρος της αξιοποίησης ακίνητης περιουσίας και του ευρύτερου real estate της χώρας μας. Ένας κλάδος που κατά τη διάρκεια της κρίσης πέρασε δια πυρός και σιδηρού, με τις τιμές να ισοπεδώνονται και την οικοδομή να «νεκρώνει» ολοσχερώς, τα μεσιτικά γραφεία να κλείνουν κατά δεκάδες, πλέον βρίσκεται σε ανάκαμψη. Πλέον, η κατάσταση έχει αλλάξει και μάλιστα σημαντικά, η «νεκρή» επενδυτικά περίοδος έχει δώσει τη θέση της σε μια εποχή μεγάλης άνθισης για την αγορά ακινήτων, τόσο των επαγγελματικών, όσο και των κατοικιών. </a:t>
          </a:r>
          <a:endParaRPr lang="en-US" sz="900" kern="1200"/>
        </a:p>
      </dsp:txBody>
      <dsp:txXfrm rot="-5400000">
        <a:off x="4463550" y="830556"/>
        <a:ext cx="2735409" cy="1657823"/>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dirty="0"/>
              <a:pPr/>
              <a:t>12/26/2022</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dirty="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8443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176658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752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7682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1811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9054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6466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4104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5955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BFA754-D5C3-4E66-96A6-867B257F58DC}" type="datetimeFigureOut">
              <a:rPr lang="en-US" dirty="0"/>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a:p>
        </p:txBody>
      </p:sp>
    </p:spTree>
    <p:extLst>
      <p:ext uri="{BB962C8B-B14F-4D97-AF65-F5344CB8AC3E}">
        <p14:creationId xmlns:p14="http://schemas.microsoft.com/office/powerpoint/2010/main" val="315865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4483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a:p>
        </p:txBody>
      </p:sp>
    </p:spTree>
    <p:extLst>
      <p:ext uri="{BB962C8B-B14F-4D97-AF65-F5344CB8AC3E}">
        <p14:creationId xmlns:p14="http://schemas.microsoft.com/office/powerpoint/2010/main" val="2097455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12/26/2022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900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9936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32118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5886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0583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12/26/2022</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7718069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jpeg"/><Relationship Id="rId7" Type="http://schemas.openxmlformats.org/officeDocument/2006/relationships/diagramQuickStyle" Target="../diagrams/quickStyle1.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2978" y="360486"/>
            <a:ext cx="2500257" cy="2322740"/>
          </a:xfrm>
        </p:spPr>
        <p:txBody>
          <a:bodyPr>
            <a:normAutofit fontScale="90000"/>
          </a:bodyPr>
          <a:lstStyle/>
          <a:p>
            <a:pPr>
              <a:lnSpc>
                <a:spcPct val="90000"/>
              </a:lnSpc>
            </a:pPr>
            <a:br>
              <a:rPr lang="el-GR" sz="1050">
                <a:cs typeface="Calibri Light"/>
              </a:rPr>
            </a:br>
            <a:br>
              <a:rPr lang="el-GR" sz="1050">
                <a:cs typeface="Calibri Light"/>
              </a:rPr>
            </a:br>
            <a:br>
              <a:rPr lang="el-GR" sz="1050">
                <a:cs typeface="Calibri Light"/>
              </a:rPr>
            </a:br>
            <a:br>
              <a:rPr lang="el-GR" sz="1050">
                <a:cs typeface="Calibri Light"/>
              </a:rPr>
            </a:br>
            <a:br>
              <a:rPr lang="el-GR" sz="1050">
                <a:cs typeface="Calibri Light"/>
              </a:rPr>
            </a:br>
            <a:br>
              <a:rPr lang="el-GR" sz="1050">
                <a:cs typeface="Calibri Light"/>
              </a:rPr>
            </a:br>
            <a:br>
              <a:rPr lang="el-GR" sz="1050">
                <a:cs typeface="Calibri Light"/>
              </a:rPr>
            </a:br>
            <a:br>
              <a:rPr lang="el-GR" sz="1050">
                <a:cs typeface="Calibri Light"/>
              </a:rPr>
            </a:br>
            <a:br>
              <a:rPr lang="el-GR" sz="1050">
                <a:cs typeface="Calibri Light"/>
              </a:rPr>
            </a:br>
            <a:br>
              <a:rPr lang="el-GR" sz="1050">
                <a:cs typeface="Calibri Light"/>
              </a:rPr>
            </a:br>
            <a:br>
              <a:rPr lang="el-GR" sz="1050">
                <a:cs typeface="Calibri Light"/>
              </a:rPr>
            </a:br>
            <a:br>
              <a:rPr lang="el-GR" sz="1050">
                <a:cs typeface="Calibri Light"/>
              </a:rPr>
            </a:br>
            <a:br>
              <a:rPr lang="el-GR" sz="1050">
                <a:cs typeface="Calibri Light"/>
              </a:rPr>
            </a:br>
            <a:br>
              <a:rPr lang="el-GR" sz="1050">
                <a:cs typeface="Calibri Light"/>
              </a:rPr>
            </a:br>
            <a:br>
              <a:rPr lang="el-GR" sz="1050">
                <a:cs typeface="Calibri Light"/>
              </a:rPr>
            </a:br>
            <a:br>
              <a:rPr lang="el-GR" sz="1050">
                <a:cs typeface="Calibri Light"/>
              </a:rPr>
            </a:br>
            <a:br>
              <a:rPr lang="el-GR" sz="1050">
                <a:cs typeface="Calibri Light"/>
              </a:rPr>
            </a:br>
            <a:br>
              <a:rPr lang="el-GR" sz="2000">
                <a:latin typeface="Calibri"/>
                <a:cs typeface="Calibri Light"/>
              </a:rPr>
            </a:br>
            <a:br>
              <a:rPr lang="el-GR" sz="2000">
                <a:latin typeface="Calibri"/>
                <a:cs typeface="Calibri Light"/>
              </a:rPr>
            </a:br>
            <a:r>
              <a:rPr lang="el-GR" sz="2000" b="1">
                <a:latin typeface="Calibri"/>
                <a:cs typeface="Calibri Light"/>
              </a:rPr>
              <a:t>Χρηματοοικονομικά ακίνητης περιουσίας </a:t>
            </a:r>
          </a:p>
        </p:txBody>
      </p:sp>
      <p:sp>
        <p:nvSpPr>
          <p:cNvPr id="3" name="Υπότιτλος 2"/>
          <p:cNvSpPr>
            <a:spLocks noGrp="1"/>
          </p:cNvSpPr>
          <p:nvPr>
            <p:ph type="subTitle" idx="1"/>
          </p:nvPr>
        </p:nvSpPr>
        <p:spPr>
          <a:xfrm>
            <a:off x="1234276" y="2993468"/>
            <a:ext cx="3542773" cy="1880925"/>
          </a:xfrm>
        </p:spPr>
        <p:txBody>
          <a:bodyPr vert="horz" lIns="68580" tIns="34290" rIns="68580" bIns="34290" rtlCol="0">
            <a:noAutofit/>
          </a:bodyPr>
          <a:lstStyle/>
          <a:p>
            <a:pPr>
              <a:lnSpc>
                <a:spcPct val="90000"/>
              </a:lnSpc>
            </a:pPr>
            <a:endParaRPr lang="el-GR" sz="2400"/>
          </a:p>
          <a:p>
            <a:pPr>
              <a:lnSpc>
                <a:spcPct val="90000"/>
              </a:lnSpc>
            </a:pPr>
            <a:r>
              <a:rPr lang="el-GR" sz="1600">
                <a:cs typeface="Calibri" panose="020F0502020204030204"/>
              </a:rPr>
              <a:t>Τμήμα Λογιστικής και </a:t>
            </a:r>
            <a:r>
              <a:rPr lang="el-GR" sz="1600" err="1">
                <a:cs typeface="Calibri" panose="020F0502020204030204"/>
              </a:rPr>
              <a:t>Χρηματοοικονομίας</a:t>
            </a:r>
            <a:r>
              <a:rPr lang="el-GR" sz="1600">
                <a:cs typeface="Calibri" panose="020F0502020204030204"/>
              </a:rPr>
              <a:t> - Πανεπιστήμιο Ιωαννίνων </a:t>
            </a:r>
          </a:p>
          <a:p>
            <a:pPr>
              <a:lnSpc>
                <a:spcPct val="90000"/>
              </a:lnSpc>
            </a:pPr>
            <a:r>
              <a:rPr lang="el-GR" sz="1600">
                <a:cs typeface="Calibri" panose="020F0502020204030204"/>
              </a:rPr>
              <a:t>Διδάσκων: Δρ. Αριστείδης Φ. </a:t>
            </a:r>
            <a:r>
              <a:rPr lang="el-GR" sz="1600" err="1">
                <a:cs typeface="Calibri" panose="020F0502020204030204"/>
              </a:rPr>
              <a:t>Ραβανός</a:t>
            </a:r>
            <a:r>
              <a:rPr lang="el-GR" sz="1600">
                <a:cs typeface="Calibri" panose="020F0502020204030204"/>
              </a:rPr>
              <a:t> </a:t>
            </a:r>
          </a:p>
          <a:p>
            <a:pPr>
              <a:lnSpc>
                <a:spcPct val="90000"/>
              </a:lnSpc>
            </a:pPr>
            <a:endParaRPr lang="el-GR" sz="1600" b="1">
              <a:cs typeface="Calibri"/>
            </a:endParaRPr>
          </a:p>
          <a:p>
            <a:pPr>
              <a:lnSpc>
                <a:spcPct val="90000"/>
              </a:lnSpc>
            </a:pPr>
            <a:r>
              <a:rPr lang="el-GR" sz="1600">
                <a:cs typeface="Calibri"/>
              </a:rPr>
              <a:t>Πρέβεζα, 2022</a:t>
            </a:r>
          </a:p>
        </p:txBody>
      </p:sp>
      <p:pic>
        <p:nvPicPr>
          <p:cNvPr id="5" name="Picture 4">
            <a:extLst>
              <a:ext uri="{FF2B5EF4-FFF2-40B4-BE49-F238E27FC236}">
                <a16:creationId xmlns:a16="http://schemas.microsoft.com/office/drawing/2014/main" id="{AFB13B75-1986-EC05-0A0B-0296F400324B}"/>
              </a:ext>
            </a:extLst>
          </p:cNvPr>
          <p:cNvPicPr>
            <a:picLocks noChangeAspect="1"/>
          </p:cNvPicPr>
          <p:nvPr/>
        </p:nvPicPr>
        <p:blipFill rotWithShape="1">
          <a:blip r:embed="rId3"/>
          <a:srcRect l="21094" r="22250"/>
          <a:stretch/>
        </p:blipFill>
        <p:spPr>
          <a:xfrm>
            <a:off x="201567" y="226404"/>
            <a:ext cx="2278694" cy="2413189"/>
          </a:xfrm>
          <a:prstGeom prst="rect">
            <a:avLst/>
          </a:prstGeom>
          <a:effectLst/>
        </p:spPr>
      </p:pic>
      <p:pic>
        <p:nvPicPr>
          <p:cNvPr id="4" name="Εικόνα 5">
            <a:extLst>
              <a:ext uri="{FF2B5EF4-FFF2-40B4-BE49-F238E27FC236}">
                <a16:creationId xmlns:a16="http://schemas.microsoft.com/office/drawing/2014/main" id="{D2275964-70A8-B397-3967-BEAA223C227D}"/>
              </a:ext>
            </a:extLst>
          </p:cNvPr>
          <p:cNvPicPr>
            <a:picLocks noChangeAspect="1"/>
          </p:cNvPicPr>
          <p:nvPr/>
        </p:nvPicPr>
        <p:blipFill rotWithShape="1">
          <a:blip r:embed="rId4"/>
          <a:srcRect l="15434" r="28318" b="3"/>
          <a:stretch/>
        </p:blipFill>
        <p:spPr>
          <a:xfrm>
            <a:off x="5831300" y="117215"/>
            <a:ext cx="2706920" cy="2907898"/>
          </a:xfrm>
          <a:prstGeom prst="rect">
            <a:avLst/>
          </a:prstGeom>
          <a:effectLst/>
        </p:spPr>
      </p:pic>
    </p:spTree>
    <p:extLst>
      <p:ext uri="{BB962C8B-B14F-4D97-AF65-F5344CB8AC3E}">
        <p14:creationId xmlns:p14="http://schemas.microsoft.com/office/powerpoint/2010/main" val="232512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936497-0080-0521-DD9D-4D60A4C8C6A6}"/>
              </a:ext>
            </a:extLst>
          </p:cNvPr>
          <p:cNvSpPr>
            <a:spLocks noGrp="1"/>
          </p:cNvSpPr>
          <p:nvPr>
            <p:ph type="title"/>
          </p:nvPr>
        </p:nvSpPr>
        <p:spPr>
          <a:xfrm>
            <a:off x="1176866" y="387799"/>
            <a:ext cx="6798734" cy="1379230"/>
          </a:xfrm>
        </p:spPr>
        <p:txBody>
          <a:bodyPr>
            <a:normAutofit/>
          </a:bodyPr>
          <a:lstStyle/>
          <a:p>
            <a:r>
              <a:rPr lang="el-GR" sz="2700" b="1">
                <a:cs typeface="Calibri Light"/>
              </a:rPr>
              <a:t>#3 Η ακίνητη περιουσία αντισταθμίζει τον πληθωρισμό </a:t>
            </a:r>
            <a:endParaRPr lang="el-GR" sz="2700" b="1"/>
          </a:p>
        </p:txBody>
      </p:sp>
      <p:sp>
        <p:nvSpPr>
          <p:cNvPr id="3" name="Θέση περιεχομένου 2">
            <a:extLst>
              <a:ext uri="{FF2B5EF4-FFF2-40B4-BE49-F238E27FC236}">
                <a16:creationId xmlns:a16="http://schemas.microsoft.com/office/drawing/2014/main" id="{92C6A13B-C2A7-69FB-0230-6C3F29015D8C}"/>
              </a:ext>
            </a:extLst>
          </p:cNvPr>
          <p:cNvSpPr>
            <a:spLocks noGrp="1"/>
          </p:cNvSpPr>
          <p:nvPr>
            <p:ph idx="1"/>
          </p:nvPr>
        </p:nvSpPr>
        <p:spPr>
          <a:xfrm rot="180000">
            <a:off x="651658" y="1147816"/>
            <a:ext cx="7886700" cy="4733284"/>
          </a:xfrm>
        </p:spPr>
        <p:txBody>
          <a:bodyPr vert="horz" lIns="68580" tIns="34290" rIns="68580" bIns="34290" rtlCol="0" anchor="t">
            <a:normAutofit lnSpcReduction="10000"/>
          </a:bodyPr>
          <a:lstStyle/>
          <a:p>
            <a:pPr marL="0" indent="0">
              <a:buNone/>
            </a:pPr>
            <a:endParaRPr lang="el-GR">
              <a:cs typeface="Calibri" panose="020F0502020204030204"/>
            </a:endParaRPr>
          </a:p>
          <a:p>
            <a:r>
              <a:rPr lang="el-GR">
                <a:ea typeface="+mn-lt"/>
                <a:cs typeface="+mn-lt"/>
              </a:rPr>
              <a:t>Τα ακίνητα είναι ένα από τα λίγα περιουσιακά στοιχεία που αντιδρούν αναλογικά στον πληθωρισμό. Καθώς ανεβαίνει ο πληθωρισμός, αυξάνονται οι αξίες των κατοικιών και τα ενοίκια.</a:t>
            </a:r>
            <a:endParaRPr lang="el-GR"/>
          </a:p>
          <a:p>
            <a:r>
              <a:rPr lang="el-GR">
                <a:ea typeface="+mn-lt"/>
                <a:cs typeface="+mn-lt"/>
              </a:rPr>
              <a:t>Αν και τα ακίνητα γενικά αποτελούν καλό αντιστάθμισμα έναντι του πληθωρισμού, τα ενοικιαζόμενα ακίνητα που </a:t>
            </a:r>
            <a:r>
              <a:rPr lang="el-GR" err="1">
                <a:ea typeface="+mn-lt"/>
                <a:cs typeface="+mn-lt"/>
              </a:rPr>
              <a:t>επαναμισθώνονται</a:t>
            </a:r>
            <a:r>
              <a:rPr lang="el-GR">
                <a:ea typeface="+mn-lt"/>
                <a:cs typeface="+mn-lt"/>
              </a:rPr>
              <a:t> κάθε χρόνο είναι ιδιαίτερα αποτελεσματικά, καθώς τα μηνιαία ενοίκια μπορούν να προσαρμοστούν προς τα πάνω σε περιόδους πληθωρισμού.</a:t>
            </a:r>
            <a:endParaRPr lang="el-GR"/>
          </a:p>
          <a:p>
            <a:r>
              <a:rPr lang="el-GR">
                <a:ea typeface="+mn-lt"/>
                <a:cs typeface="+mn-lt"/>
              </a:rPr>
              <a:t>Για αυτόν τον λόγο και μόνο, τα ακίνητα είναι ένας από τους καλύτερους τρόπους αντιστάθμισης ενός επενδυτικού χαρτοφυλακίου έναντι του πληθωρισμού.</a:t>
            </a:r>
            <a:endParaRPr lang="el-GR"/>
          </a:p>
          <a:p>
            <a:endParaRPr lang="el-GR">
              <a:cs typeface="Calibri"/>
            </a:endParaRPr>
          </a:p>
        </p:txBody>
      </p:sp>
    </p:spTree>
    <p:extLst>
      <p:ext uri="{BB962C8B-B14F-4D97-AF65-F5344CB8AC3E}">
        <p14:creationId xmlns:p14="http://schemas.microsoft.com/office/powerpoint/2010/main" val="663457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4E7FF6-437F-E2D2-2F54-FE0F1321F5F5}"/>
              </a:ext>
            </a:extLst>
          </p:cNvPr>
          <p:cNvSpPr>
            <a:spLocks noGrp="1"/>
          </p:cNvSpPr>
          <p:nvPr>
            <p:ph type="title"/>
          </p:nvPr>
        </p:nvSpPr>
        <p:spPr/>
        <p:txBody>
          <a:bodyPr>
            <a:normAutofit fontScale="90000"/>
          </a:bodyPr>
          <a:lstStyle/>
          <a:p>
            <a:br>
              <a:rPr lang="el-GR" b="1">
                <a:ea typeface="+mj-lt"/>
                <a:cs typeface="+mj-lt"/>
              </a:rPr>
            </a:br>
            <a:r>
              <a:rPr lang="el-GR" sz="2700" b="1">
                <a:ea typeface="+mj-lt"/>
                <a:cs typeface="+mj-lt"/>
              </a:rPr>
              <a:t>#4 Τα ακίνητα υπάρχουν σε μια αναποτελεσματική αγορά</a:t>
            </a:r>
            <a:endParaRPr lang="el-GR" sz="2700">
              <a:ea typeface="+mj-lt"/>
              <a:cs typeface="+mj-lt"/>
            </a:endParaRPr>
          </a:p>
          <a:p>
            <a:endParaRPr lang="el-GR">
              <a:cs typeface="Calibri Light"/>
            </a:endParaRPr>
          </a:p>
        </p:txBody>
      </p:sp>
      <p:sp>
        <p:nvSpPr>
          <p:cNvPr id="3" name="Θέση περιεχομένου 2">
            <a:extLst>
              <a:ext uri="{FF2B5EF4-FFF2-40B4-BE49-F238E27FC236}">
                <a16:creationId xmlns:a16="http://schemas.microsoft.com/office/drawing/2014/main" id="{515F3F92-A5CD-7C23-EE2F-8F8B6C59FBB5}"/>
              </a:ext>
            </a:extLst>
          </p:cNvPr>
          <p:cNvSpPr>
            <a:spLocks noGrp="1"/>
          </p:cNvSpPr>
          <p:nvPr>
            <p:ph idx="1"/>
          </p:nvPr>
        </p:nvSpPr>
        <p:spPr/>
        <p:txBody>
          <a:bodyPr vert="horz" lIns="68580" tIns="34290" rIns="68580" bIns="34290" rtlCol="0" anchor="t">
            <a:normAutofit/>
          </a:bodyPr>
          <a:lstStyle/>
          <a:p>
            <a:r>
              <a:rPr lang="el-GR">
                <a:ea typeface="+mn-lt"/>
                <a:cs typeface="+mn-lt"/>
              </a:rPr>
              <a:t>Σε αντίθεση με το χρηματιστήριο, η αγορά ακινήτων είναι γεμάτη αναποτελεσματικότητα. Υπάρχει έλλειψη διαφάνειας σχετικά με τις αξίες των μεμονωμένων ακινήτων και επίσης την ισχύ των διαφορετικών αγορών, πράγμα που σημαίνει ότι οι επενδύσεις σε ακίνητα έχουν τη δυνατότητα για πολύ υψηλά κέρδη.</a:t>
            </a:r>
            <a:endParaRPr lang="el-GR"/>
          </a:p>
          <a:p>
            <a:r>
              <a:rPr lang="el-GR">
                <a:ea typeface="+mn-lt"/>
                <a:cs typeface="+mn-lt"/>
              </a:rPr>
              <a:t>Οι επενδυτές ακινήτων που κάνουν την έρευνά τους, ειδικά με τη βοήθεια ειδικών του κλάδου, μπορούν να βρουν εξαιρετικές ευκαιρίες για ακίνητα.</a:t>
            </a:r>
            <a:endParaRPr lang="el-GR"/>
          </a:p>
          <a:p>
            <a:endParaRPr lang="el-GR">
              <a:cs typeface="Calibri"/>
            </a:endParaRPr>
          </a:p>
        </p:txBody>
      </p:sp>
    </p:spTree>
    <p:extLst>
      <p:ext uri="{BB962C8B-B14F-4D97-AF65-F5344CB8AC3E}">
        <p14:creationId xmlns:p14="http://schemas.microsoft.com/office/powerpoint/2010/main" val="413376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E32DB7-8AF1-294D-BD86-38327DA40820}"/>
              </a:ext>
            </a:extLst>
          </p:cNvPr>
          <p:cNvSpPr>
            <a:spLocks noGrp="1"/>
          </p:cNvSpPr>
          <p:nvPr>
            <p:ph type="title"/>
          </p:nvPr>
        </p:nvSpPr>
        <p:spPr/>
        <p:txBody>
          <a:bodyPr>
            <a:normAutofit fontScale="90000"/>
          </a:bodyPr>
          <a:lstStyle/>
          <a:p>
            <a:br>
              <a:rPr lang="el-GR">
                <a:ea typeface="+mj-lt"/>
                <a:cs typeface="+mj-lt"/>
              </a:rPr>
            </a:br>
            <a:r>
              <a:rPr lang="el-GR" sz="2700" b="1">
                <a:ea typeface="+mj-lt"/>
                <a:cs typeface="+mj-lt"/>
              </a:rPr>
              <a:t>#5 Τα ακίνητα μπορούν να χρηματοδοτηθούν και να αξιοποιηθούν</a:t>
            </a:r>
          </a:p>
          <a:p>
            <a:endParaRPr lang="el-GR">
              <a:cs typeface="Calibri Light"/>
            </a:endParaRPr>
          </a:p>
        </p:txBody>
      </p:sp>
      <p:sp>
        <p:nvSpPr>
          <p:cNvPr id="3" name="Θέση περιεχομένου 2">
            <a:extLst>
              <a:ext uri="{FF2B5EF4-FFF2-40B4-BE49-F238E27FC236}">
                <a16:creationId xmlns:a16="http://schemas.microsoft.com/office/drawing/2014/main" id="{951AD449-AC71-ACB4-8655-2E7E28C35590}"/>
              </a:ext>
            </a:extLst>
          </p:cNvPr>
          <p:cNvSpPr>
            <a:spLocks noGrp="1"/>
          </p:cNvSpPr>
          <p:nvPr>
            <p:ph idx="1"/>
          </p:nvPr>
        </p:nvSpPr>
        <p:spPr/>
        <p:txBody>
          <a:bodyPr vert="horz" lIns="68580" tIns="34290" rIns="68580" bIns="34290" rtlCol="0" anchor="t">
            <a:normAutofit fontScale="92500"/>
          </a:bodyPr>
          <a:lstStyle/>
          <a:p>
            <a:r>
              <a:rPr lang="el-GR">
                <a:ea typeface="+mn-lt"/>
                <a:cs typeface="+mn-lt"/>
              </a:rPr>
              <a:t>Φυσικά, μπορείτε τεχνικά να αγοράσετε μετοχές και άλλα περιουσιακά στοιχεία χρησιμοποιώντας χρέος, αλλά αυτό μπορεί να είναι πολύ επικίνδυνο επειδή η χρηματοδότηση δεν είναι να αγοράσετε ένα σκληρό περιουσιακό στοιχείο. Τα ακίνητα, από την άλλη, είναι μια αγορά όπου τα προϊόντα αγοράζονται συνήθως με χρέος.</a:t>
            </a:r>
            <a:endParaRPr lang="el-GR"/>
          </a:p>
          <a:p>
            <a:r>
              <a:rPr lang="el-GR">
                <a:ea typeface="+mn-lt"/>
                <a:cs typeface="+mn-lt"/>
              </a:rPr>
              <a:t>Οι επενδύσεις σε ακίνητα που αγοράζονται με σκληρά χρήματα ή με υποθήκη μπορούν να δομηθούν με τρόπους που είναι μάλλον ασφαλείς και προσιτές, έτσι ώστε να μπορούν να γίνουν μεγάλες αγορές με μια σχετικά μικρή αρχική επένδυση. Το αποτέλεσμα είναι η αγορά ενός σκληρού περιουσιακού στοιχείου που αποτιμάται από έτος σε έτος και η πληρωμή γίνεται κυρίως με χρήματα άλλων ανθρώπων.</a:t>
            </a:r>
            <a:endParaRPr lang="el-GR"/>
          </a:p>
          <a:p>
            <a:endParaRPr lang="el-GR">
              <a:cs typeface="Calibri"/>
            </a:endParaRPr>
          </a:p>
        </p:txBody>
      </p:sp>
    </p:spTree>
    <p:extLst>
      <p:ext uri="{BB962C8B-B14F-4D97-AF65-F5344CB8AC3E}">
        <p14:creationId xmlns:p14="http://schemas.microsoft.com/office/powerpoint/2010/main" val="2086319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BB9AB6-E54E-18A0-076E-9A64F97D4E05}"/>
              </a:ext>
            </a:extLst>
          </p:cNvPr>
          <p:cNvSpPr>
            <a:spLocks noGrp="1"/>
          </p:cNvSpPr>
          <p:nvPr>
            <p:ph type="title"/>
          </p:nvPr>
        </p:nvSpPr>
        <p:spPr>
          <a:xfrm>
            <a:off x="489858" y="2091690"/>
            <a:ext cx="2642159" cy="3353116"/>
          </a:xfrm>
        </p:spPr>
        <p:txBody>
          <a:bodyPr>
            <a:normAutofit/>
          </a:bodyPr>
          <a:lstStyle/>
          <a:p>
            <a:pPr algn="r">
              <a:lnSpc>
                <a:spcPct val="90000"/>
              </a:lnSpc>
              <a:spcBef>
                <a:spcPts val="750"/>
              </a:spcBef>
            </a:pPr>
            <a:br>
              <a:rPr lang="el-GR" sz="2700" b="1">
                <a:solidFill>
                  <a:srgbClr val="FFFFFF"/>
                </a:solidFill>
                <a:ea typeface="+mj-lt"/>
                <a:cs typeface="+mj-lt"/>
              </a:rPr>
            </a:br>
            <a:r>
              <a:rPr lang="el-GR" sz="2700" b="1">
                <a:solidFill>
                  <a:srgbClr val="FFFFFF"/>
                </a:solidFill>
                <a:ea typeface="+mj-lt"/>
                <a:cs typeface="+mj-lt"/>
              </a:rPr>
              <a:t>Μειονεκτήματα</a:t>
            </a:r>
          </a:p>
          <a:p>
            <a:pPr algn="r">
              <a:lnSpc>
                <a:spcPct val="90000"/>
              </a:lnSpc>
              <a:spcBef>
                <a:spcPts val="750"/>
              </a:spcBef>
            </a:pPr>
            <a:r>
              <a:rPr lang="el-GR" sz="2700" b="1">
                <a:solidFill>
                  <a:srgbClr val="FFFFFF"/>
                </a:solidFill>
                <a:ea typeface="+mj-lt"/>
                <a:cs typeface="+mj-lt"/>
              </a:rPr>
              <a:t>#1 Η ακίνητη περιουσία έχει υψηλότερο κόστος συναλλαγής</a:t>
            </a:r>
            <a:endParaRPr lang="el-GR" sz="2700" b="1">
              <a:solidFill>
                <a:srgbClr val="FFFFFF"/>
              </a:solidFill>
              <a:cs typeface="Calibri Light"/>
            </a:endParaRPr>
          </a:p>
        </p:txBody>
      </p:sp>
      <p:sp>
        <p:nvSpPr>
          <p:cNvPr id="3" name="Θέση περιεχομένου 2">
            <a:extLst>
              <a:ext uri="{FF2B5EF4-FFF2-40B4-BE49-F238E27FC236}">
                <a16:creationId xmlns:a16="http://schemas.microsoft.com/office/drawing/2014/main" id="{49053706-9B0E-7D10-16C9-9A466A7B407D}"/>
              </a:ext>
            </a:extLst>
          </p:cNvPr>
          <p:cNvSpPr>
            <a:spLocks noGrp="1"/>
          </p:cNvSpPr>
          <p:nvPr>
            <p:ph idx="1"/>
          </p:nvPr>
        </p:nvSpPr>
        <p:spPr>
          <a:xfrm>
            <a:off x="1579401" y="1601833"/>
            <a:ext cx="6763308" cy="3842973"/>
          </a:xfrm>
        </p:spPr>
        <p:txBody>
          <a:bodyPr vert="horz" lIns="68580" tIns="34290" rIns="68580" bIns="34290" rtlCol="0">
            <a:normAutofit fontScale="85000" lnSpcReduction="10000"/>
          </a:bodyPr>
          <a:lstStyle/>
          <a:p>
            <a:pPr marL="0" indent="0">
              <a:buNone/>
            </a:pPr>
            <a:endParaRPr lang="el-GR">
              <a:cs typeface="Calibri" panose="020F0502020204030204"/>
            </a:endParaRPr>
          </a:p>
          <a:p>
            <a:r>
              <a:rPr lang="el-GR" b="1">
                <a:ea typeface="+mn-lt"/>
                <a:cs typeface="+mn-lt"/>
              </a:rPr>
              <a:t>Μειονεκτήματα</a:t>
            </a:r>
          </a:p>
          <a:p>
            <a:pPr>
              <a:buSzPct val="114999"/>
            </a:pPr>
            <a:r>
              <a:rPr lang="el-GR" b="1">
                <a:ea typeface="+mn-lt"/>
                <a:cs typeface="+mn-lt"/>
              </a:rPr>
              <a:t>#1 Η ακίνητη περιουσία έχει υψηλότερο κόστος συναλλαγής. </a:t>
            </a:r>
          </a:p>
          <a:p>
            <a:pPr>
              <a:buSzPct val="114999"/>
            </a:pPr>
            <a:r>
              <a:rPr lang="el-GR">
                <a:ea typeface="+mn-lt"/>
                <a:cs typeface="+mn-lt"/>
              </a:rPr>
              <a:t>Κατά την αγορά μετοχών μιας μετοχής, το κόστος συναλλαγής για τις συναλλαγές είναι πολύ χαμηλό. Αλλά κατά την αγορά ακινήτων, το κόστος συναλλαγής είναι σημαντικά υψηλότερο.</a:t>
            </a:r>
            <a:endParaRPr lang="el-GR"/>
          </a:p>
          <a:p>
            <a:r>
              <a:rPr lang="el-GR">
                <a:ea typeface="+mn-lt"/>
                <a:cs typeface="+mn-lt"/>
              </a:rPr>
              <a:t>Σε αντίθεση με άλλους τύπους επενδύσεων, το κόστος συναλλαγής ακίνητης περιουσίας μπορεί να επηρεάσει σημαντικά την αξία της επένδυσης και να καταστήσει πιο δύσκολη την απόκτηση κέρδους.</a:t>
            </a:r>
            <a:endParaRPr lang="el-GR"/>
          </a:p>
          <a:p>
            <a:endParaRPr lang="el-GR">
              <a:cs typeface="Calibri"/>
            </a:endParaRPr>
          </a:p>
        </p:txBody>
      </p:sp>
      <p:sp>
        <p:nvSpPr>
          <p:cNvPr id="4" name="TextBox 3">
            <a:extLst>
              <a:ext uri="{FF2B5EF4-FFF2-40B4-BE49-F238E27FC236}">
                <a16:creationId xmlns:a16="http://schemas.microsoft.com/office/drawing/2014/main" id="{6DA2F24B-4781-FA21-4401-7B5B4827D281}"/>
              </a:ext>
            </a:extLst>
          </p:cNvPr>
          <p:cNvSpPr txBox="1"/>
          <p:nvPr/>
        </p:nvSpPr>
        <p:spPr>
          <a:xfrm>
            <a:off x="1115368" y="3200400"/>
            <a:ext cx="48282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solidFill>
                <a:srgbClr val="212529"/>
              </a:solidFill>
              <a:latin typeface="CoHeadline"/>
            </a:endParaRPr>
          </a:p>
        </p:txBody>
      </p:sp>
    </p:spTree>
    <p:extLst>
      <p:ext uri="{BB962C8B-B14F-4D97-AF65-F5344CB8AC3E}">
        <p14:creationId xmlns:p14="http://schemas.microsoft.com/office/powerpoint/2010/main" val="163041724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122208-1CDE-7C3A-6026-3F42F732C898}"/>
              </a:ext>
            </a:extLst>
          </p:cNvPr>
          <p:cNvSpPr>
            <a:spLocks noGrp="1"/>
          </p:cNvSpPr>
          <p:nvPr>
            <p:ph type="title"/>
          </p:nvPr>
        </p:nvSpPr>
        <p:spPr/>
        <p:txBody>
          <a:bodyPr/>
          <a:lstStyle/>
          <a:p>
            <a:r>
              <a:rPr lang="el-GR" sz="2700" b="1">
                <a:ea typeface="+mj-lt"/>
                <a:cs typeface="+mj-lt"/>
              </a:rPr>
              <a:t>#2 Τα ακίνητα έχουν χαμηλή ρευστότητα</a:t>
            </a:r>
          </a:p>
          <a:p>
            <a:endParaRPr lang="el-GR">
              <a:cs typeface="Calibri Light"/>
            </a:endParaRPr>
          </a:p>
        </p:txBody>
      </p:sp>
      <p:sp>
        <p:nvSpPr>
          <p:cNvPr id="3" name="Θέση περιεχομένου 2">
            <a:extLst>
              <a:ext uri="{FF2B5EF4-FFF2-40B4-BE49-F238E27FC236}">
                <a16:creationId xmlns:a16="http://schemas.microsoft.com/office/drawing/2014/main" id="{873ACC76-05ED-10D6-3D26-E862E969AA2A}"/>
              </a:ext>
            </a:extLst>
          </p:cNvPr>
          <p:cNvSpPr>
            <a:spLocks noGrp="1"/>
          </p:cNvSpPr>
          <p:nvPr>
            <p:ph idx="1"/>
          </p:nvPr>
        </p:nvSpPr>
        <p:spPr/>
        <p:txBody>
          <a:bodyPr vert="horz" lIns="68580" tIns="34290" rIns="68580" bIns="34290" rtlCol="0" anchor="t">
            <a:normAutofit/>
          </a:bodyPr>
          <a:lstStyle/>
          <a:p>
            <a:r>
              <a:rPr lang="el-GR">
                <a:ea typeface="+mn-lt"/>
                <a:cs typeface="+mn-lt"/>
              </a:rPr>
              <a:t>Πολλές επενδύσεις έχουν υψηλή ρευστότητα και μπορούν να αγοραστούν και να πωληθούν με κέρδος σε κλάσματα του δευτερολέπτου, όπως συμβαίνει με τις συναλλαγές μετοχών υψηλής συχνότητας. Αλλά οι επενδύσεις σε ακίνητα είναι συγκρίσιμα μη ρευστοποιήσιμες, επειδή τα ακίνητα δεν μπορούν να πωληθούν γρήγορα και εύκολα χωρίς σημαντική απώλεια αξίας.</a:t>
            </a:r>
            <a:endParaRPr lang="el-GR"/>
          </a:p>
          <a:p>
            <a:r>
              <a:rPr lang="el-GR">
                <a:ea typeface="+mn-lt"/>
                <a:cs typeface="+mn-lt"/>
              </a:rPr>
              <a:t>Οι επενδυτές ακινήτων πρέπει να είναι προετοιμασμένοι να κατέχουν ένα ακίνητο για μήνες και χρόνια, ειδικά εάν πρόκειται να εκμισθωθεί.</a:t>
            </a:r>
            <a:endParaRPr lang="el-GR"/>
          </a:p>
          <a:p>
            <a:endParaRPr lang="el-GR">
              <a:cs typeface="Calibri"/>
            </a:endParaRPr>
          </a:p>
        </p:txBody>
      </p:sp>
    </p:spTree>
    <p:extLst>
      <p:ext uri="{BB962C8B-B14F-4D97-AF65-F5344CB8AC3E}">
        <p14:creationId xmlns:p14="http://schemas.microsoft.com/office/powerpoint/2010/main" val="950244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17D7F0-07B9-B66A-3F4D-122A58333DCA}"/>
              </a:ext>
            </a:extLst>
          </p:cNvPr>
          <p:cNvSpPr>
            <a:spLocks noGrp="1"/>
          </p:cNvSpPr>
          <p:nvPr>
            <p:ph type="title"/>
          </p:nvPr>
        </p:nvSpPr>
        <p:spPr/>
        <p:txBody>
          <a:bodyPr>
            <a:normAutofit fontScale="90000"/>
          </a:bodyPr>
          <a:lstStyle/>
          <a:p>
            <a:br>
              <a:rPr lang="el-GR" sz="2700" b="1">
                <a:ea typeface="+mj-lt"/>
                <a:cs typeface="+mj-lt"/>
              </a:rPr>
            </a:br>
            <a:r>
              <a:rPr lang="el-GR" sz="2700" b="1">
                <a:ea typeface="+mj-lt"/>
                <a:cs typeface="+mj-lt"/>
              </a:rPr>
              <a:t>#3 Η ακίνητη περιουσία απαιτεί διαχείριση και συντήρηση</a:t>
            </a:r>
          </a:p>
          <a:p>
            <a:endParaRPr lang="el-GR">
              <a:cs typeface="Calibri Light"/>
            </a:endParaRPr>
          </a:p>
        </p:txBody>
      </p:sp>
      <p:sp>
        <p:nvSpPr>
          <p:cNvPr id="3" name="Θέση περιεχομένου 2">
            <a:extLst>
              <a:ext uri="{FF2B5EF4-FFF2-40B4-BE49-F238E27FC236}">
                <a16:creationId xmlns:a16="http://schemas.microsoft.com/office/drawing/2014/main" id="{11FBEBAC-890B-F818-AB49-4EC02B3132D0}"/>
              </a:ext>
            </a:extLst>
          </p:cNvPr>
          <p:cNvSpPr>
            <a:spLocks noGrp="1"/>
          </p:cNvSpPr>
          <p:nvPr>
            <p:ph idx="1"/>
          </p:nvPr>
        </p:nvSpPr>
        <p:spPr/>
        <p:txBody>
          <a:bodyPr vert="horz" lIns="68580" tIns="34290" rIns="68580" bIns="34290" rtlCol="0" anchor="t">
            <a:normAutofit/>
          </a:bodyPr>
          <a:lstStyle/>
          <a:p>
            <a:r>
              <a:rPr lang="el-GR">
                <a:ea typeface="+mn-lt"/>
                <a:cs typeface="+mn-lt"/>
              </a:rPr>
              <a:t>Μόλις ένας επενδυτής αγοράσει ένα ακίνητο, πρέπει να ανακαινιστεί, να συντηρηθεί και να διαχειριστεί. Οι πληρωμές χρηματοδότησης, οι φόροι ακίνητης περιουσίας, οι ασφάλειες, τα έξοδα διαχείρισης και τα έξοδα συντήρησης μπορούν να αυξηθούν γρήγορα, ειδικά εάν το ακίνητο παραμένει άδειο για μεγάλες χρονικές περιόδους.</a:t>
            </a:r>
            <a:endParaRPr lang="el-GR"/>
          </a:p>
          <a:p>
            <a:endParaRPr lang="el-GR">
              <a:cs typeface="Calibri"/>
            </a:endParaRPr>
          </a:p>
        </p:txBody>
      </p:sp>
    </p:spTree>
    <p:extLst>
      <p:ext uri="{BB962C8B-B14F-4D97-AF65-F5344CB8AC3E}">
        <p14:creationId xmlns:p14="http://schemas.microsoft.com/office/powerpoint/2010/main" val="2346856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9A21A1-92B0-626D-F882-BF14A8413BB8}"/>
              </a:ext>
            </a:extLst>
          </p:cNvPr>
          <p:cNvSpPr>
            <a:spLocks noGrp="1"/>
          </p:cNvSpPr>
          <p:nvPr>
            <p:ph type="title"/>
          </p:nvPr>
        </p:nvSpPr>
        <p:spPr>
          <a:xfrm>
            <a:off x="628650" y="1407319"/>
            <a:ext cx="7886700" cy="71294"/>
          </a:xfrm>
        </p:spPr>
        <p:txBody>
          <a:bodyPr>
            <a:normAutofit fontScale="90000"/>
          </a:bodyPr>
          <a:lstStyle/>
          <a:p>
            <a:pPr>
              <a:spcBef>
                <a:spcPts val="750"/>
              </a:spcBef>
            </a:pPr>
            <a:r>
              <a:rPr lang="el-GR" sz="2700" b="1">
                <a:ea typeface="+mj-lt"/>
                <a:cs typeface="+mj-lt"/>
              </a:rPr>
              <a:t>#4 Οι αγορές ακινήτων παρουσιάζουν σημαντική αναποτελεσματικότητα</a:t>
            </a:r>
            <a:endParaRPr lang="el-GR"/>
          </a:p>
          <a:p>
            <a:endParaRPr lang="el-GR">
              <a:cs typeface="Calibri Light"/>
            </a:endParaRPr>
          </a:p>
        </p:txBody>
      </p:sp>
      <p:sp>
        <p:nvSpPr>
          <p:cNvPr id="3" name="Θέση περιεχομένου 2">
            <a:extLst>
              <a:ext uri="{FF2B5EF4-FFF2-40B4-BE49-F238E27FC236}">
                <a16:creationId xmlns:a16="http://schemas.microsoft.com/office/drawing/2014/main" id="{F7F4038D-1854-D545-481A-BC4EAC2FE642}"/>
              </a:ext>
            </a:extLst>
          </p:cNvPr>
          <p:cNvSpPr>
            <a:spLocks noGrp="1"/>
          </p:cNvSpPr>
          <p:nvPr>
            <p:ph idx="1"/>
          </p:nvPr>
        </p:nvSpPr>
        <p:spPr>
          <a:xfrm>
            <a:off x="1591359" y="1636025"/>
            <a:ext cx="6673132" cy="3985095"/>
          </a:xfrm>
        </p:spPr>
        <p:txBody>
          <a:bodyPr vert="horz" lIns="68580" tIns="34290" rIns="68580" bIns="34290" rtlCol="0" anchor="t">
            <a:normAutofit fontScale="77500" lnSpcReduction="20000"/>
          </a:bodyPr>
          <a:lstStyle/>
          <a:p>
            <a:r>
              <a:rPr lang="el-GR">
                <a:ea typeface="+mn-lt"/>
                <a:cs typeface="+mn-lt"/>
              </a:rPr>
              <a:t>Όπως έχουμε ήδη αναφέρει παραπάνω, η αναποτελεσματικότητα της αγοράς μπορεί να είναι επωφελής για τους επενδυτές. Αλλά εδώ θέλουμε να αναφέρουμε επίσης τα μειονεκτήματα, τα οποία μπορούν να φανούν από επενδυτές που αγοράζουν ακίνητα στα τυφλά σε δημοπρασία.</a:t>
            </a:r>
            <a:endParaRPr lang="el-GR"/>
          </a:p>
          <a:p>
            <a:r>
              <a:rPr lang="el-GR">
                <a:ea typeface="+mn-lt"/>
                <a:cs typeface="+mn-lt"/>
              </a:rPr>
              <a:t>Οι πιο επιθετικοί επενδυτές αγοράζουν ακίνητα με βάση ελάχιστες πληροφορίες και δεν ξέρουν αν έχουν κάνει καλή συμφωνία μέχρι να πληρώσουν για το ακίνητο και στη συνέχεια να επιθεωρήσουν το ακίνητο. Ομοίως, οι επενδυτές με ενοικιαζόμενα ακίνητα αντιμετωπίζουν κυμαινόμενα δημογραφικά στοιχεία και ασταθείς οικονομίες, οι οποίες μπορούν είτε να προσθέσουν είτε να αφαιρέσουν από τα τελικά κέρδη τους.</a:t>
            </a:r>
            <a:endParaRPr lang="el-GR"/>
          </a:p>
          <a:p>
            <a:r>
              <a:rPr lang="el-GR">
                <a:ea typeface="+mn-lt"/>
                <a:cs typeface="+mn-lt"/>
              </a:rPr>
              <a:t>Οι επενδύσεις σε ακίνητα συνεπάγονται αντιμετώπιση αναποτελεσματικών αγορών, οι οποίες μπορεί να χρησιμοποιηθούν εσφαλμένα και να οδηγήσουν σε οικονομική καταστροφή.</a:t>
            </a:r>
            <a:endParaRPr lang="el-GR"/>
          </a:p>
          <a:p>
            <a:endParaRPr lang="el-GR">
              <a:cs typeface="Calibri"/>
            </a:endParaRPr>
          </a:p>
        </p:txBody>
      </p:sp>
    </p:spTree>
    <p:extLst>
      <p:ext uri="{BB962C8B-B14F-4D97-AF65-F5344CB8AC3E}">
        <p14:creationId xmlns:p14="http://schemas.microsoft.com/office/powerpoint/2010/main" val="2375931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13332A-C5A9-3386-C3D8-4727B27C6C8F}"/>
              </a:ext>
            </a:extLst>
          </p:cNvPr>
          <p:cNvSpPr>
            <a:spLocks noGrp="1"/>
          </p:cNvSpPr>
          <p:nvPr>
            <p:ph type="title"/>
          </p:nvPr>
        </p:nvSpPr>
        <p:spPr>
          <a:xfrm>
            <a:off x="1176866" y="915337"/>
            <a:ext cx="6798734" cy="688406"/>
          </a:xfrm>
        </p:spPr>
        <p:txBody>
          <a:bodyPr>
            <a:normAutofit fontScale="90000"/>
          </a:bodyPr>
          <a:lstStyle/>
          <a:p>
            <a:pPr>
              <a:spcBef>
                <a:spcPts val="750"/>
              </a:spcBef>
            </a:pPr>
            <a:r>
              <a:rPr lang="el-GR" sz="2700" b="1">
                <a:ea typeface="+mj-lt"/>
                <a:cs typeface="+mj-lt"/>
              </a:rPr>
              <a:t>#5 Η ακίνητη περιουσία δημιουργεί υποχρεώσεις</a:t>
            </a:r>
            <a:endParaRPr lang="el-GR" sz="2700" b="1">
              <a:cs typeface="Calibri Light"/>
            </a:endParaRPr>
          </a:p>
          <a:p>
            <a:endParaRPr lang="el-GR">
              <a:cs typeface="Calibri Light"/>
            </a:endParaRPr>
          </a:p>
        </p:txBody>
      </p:sp>
      <p:sp>
        <p:nvSpPr>
          <p:cNvPr id="3" name="Θέση περιεχομένου 2">
            <a:extLst>
              <a:ext uri="{FF2B5EF4-FFF2-40B4-BE49-F238E27FC236}">
                <a16:creationId xmlns:a16="http://schemas.microsoft.com/office/drawing/2014/main" id="{B9CED8E5-2574-71F1-A38C-85F04EB9A5C4}"/>
              </a:ext>
            </a:extLst>
          </p:cNvPr>
          <p:cNvSpPr>
            <a:spLocks noGrp="1"/>
          </p:cNvSpPr>
          <p:nvPr>
            <p:ph idx="1"/>
          </p:nvPr>
        </p:nvSpPr>
        <p:spPr>
          <a:xfrm>
            <a:off x="1176865" y="1309454"/>
            <a:ext cx="6798736" cy="4625678"/>
          </a:xfrm>
        </p:spPr>
        <p:txBody>
          <a:bodyPr vert="horz" lIns="68580" tIns="34290" rIns="68580" bIns="34290" rtlCol="0" anchor="t">
            <a:normAutofit lnSpcReduction="10000"/>
          </a:bodyPr>
          <a:lstStyle/>
          <a:p>
            <a:r>
              <a:rPr lang="el-GR">
                <a:ea typeface="+mn-lt"/>
                <a:cs typeface="+mn-lt"/>
              </a:rPr>
              <a:t>Η επένδυση σε ακίνητα περιλαμβάνει την ανάληψη μεγάλης οικονομικής και νομικής ευθύνης.</a:t>
            </a:r>
            <a:endParaRPr lang="el-GR"/>
          </a:p>
          <a:p>
            <a:r>
              <a:rPr lang="el-GR">
                <a:ea typeface="+mn-lt"/>
                <a:cs typeface="+mn-lt"/>
              </a:rPr>
              <a:t>Όλα τα μειονεκτήματα που αναφέρονται παραπάνω προσθέτουν στην ευθύνη που αναλαμβάνει ένας επενδυτής ακινήτων κατά την αγορά, τη χρηματοδότηση, την αποκατάσταση, τη μίσθωση, τη διαχείριση και τη συντήρηση ενός ακινήτου. </a:t>
            </a:r>
          </a:p>
          <a:p>
            <a:pPr marL="0" indent="0">
              <a:buNone/>
            </a:pPr>
            <a:r>
              <a:rPr lang="el-GR">
                <a:ea typeface="+mn-lt"/>
                <a:cs typeface="+mn-lt"/>
              </a:rPr>
              <a:t>Παρόλο που οι επενδύσεις σε ακίνητα μπορεί να ανήκουν σε μια εταιρεία, υπάρχουν συχνά προσωπικές εγγυήσεις που σχετίζονται με την επιχείρηση και τον κίνδυνο απώλειας του εισοδήματος και των κερδών που παράγονται από την εταιρεία.</a:t>
            </a:r>
            <a:endParaRPr lang="el-GR">
              <a:cs typeface="Calibri"/>
            </a:endParaRPr>
          </a:p>
          <a:p>
            <a:endParaRPr lang="el-GR">
              <a:cs typeface="Calibri"/>
            </a:endParaRPr>
          </a:p>
        </p:txBody>
      </p:sp>
    </p:spTree>
    <p:extLst>
      <p:ext uri="{BB962C8B-B14F-4D97-AF65-F5344CB8AC3E}">
        <p14:creationId xmlns:p14="http://schemas.microsoft.com/office/powerpoint/2010/main" val="3697885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B78BE18-6882-4FAA-BC8C-CA216E963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A34F12D-8C0F-46CA-9F4A-D56193C37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88137"/>
            <a:ext cx="8420582" cy="5883295"/>
          </a:xfrm>
          <a:prstGeom prst="rect">
            <a:avLst/>
          </a:prstGeom>
          <a:solidFill>
            <a:schemeClr val="bg2"/>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6" name="Picture 5">
            <a:extLst>
              <a:ext uri="{FF2B5EF4-FFF2-40B4-BE49-F238E27FC236}">
                <a16:creationId xmlns:a16="http://schemas.microsoft.com/office/drawing/2014/main" id="{58A0ACD1-3E11-3AFA-1060-2EA62C52A4D9}"/>
              </a:ext>
            </a:extLst>
          </p:cNvPr>
          <p:cNvPicPr>
            <a:picLocks noChangeAspect="1"/>
          </p:cNvPicPr>
          <p:nvPr/>
        </p:nvPicPr>
        <p:blipFill rotWithShape="1">
          <a:blip r:embed="rId3">
            <a:alphaModFix amt="25000"/>
          </a:blip>
          <a:srcRect l="2231" r="2232" b="1"/>
          <a:stretch/>
        </p:blipFill>
        <p:spPr>
          <a:xfrm>
            <a:off x="364603" y="486568"/>
            <a:ext cx="8420582" cy="5883295"/>
          </a:xfrm>
          <a:prstGeom prst="rect">
            <a:avLst/>
          </a:prstGeom>
        </p:spPr>
      </p:pic>
      <p:sp>
        <p:nvSpPr>
          <p:cNvPr id="30" name="Rectangle 29">
            <a:extLst>
              <a:ext uri="{FF2B5EF4-FFF2-40B4-BE49-F238E27FC236}">
                <a16:creationId xmlns:a16="http://schemas.microsoft.com/office/drawing/2014/main" id="{F3838012-22B6-4303-8F29-04E1419B3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solidFill>
              <a:schemeClr val="tx1"/>
            </a:solidFill>
            <a:miter lim="800000"/>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60A19443-8863-66B6-B6BE-1CCB7341685E}"/>
              </a:ext>
            </a:extLst>
          </p:cNvPr>
          <p:cNvSpPr>
            <a:spLocks noGrp="1"/>
          </p:cNvSpPr>
          <p:nvPr>
            <p:ph type="title"/>
          </p:nvPr>
        </p:nvSpPr>
        <p:spPr>
          <a:xfrm>
            <a:off x="971551" y="982132"/>
            <a:ext cx="7200897" cy="1303867"/>
          </a:xfrm>
        </p:spPr>
        <p:txBody>
          <a:bodyPr>
            <a:normAutofit/>
          </a:bodyPr>
          <a:lstStyle/>
          <a:p>
            <a:pPr>
              <a:lnSpc>
                <a:spcPct val="90000"/>
              </a:lnSpc>
            </a:pPr>
            <a:r>
              <a:rPr lang="el-GR" b="1">
                <a:solidFill>
                  <a:schemeClr val="tx1"/>
                </a:solidFill>
                <a:ea typeface="+mj-lt"/>
                <a:cs typeface="+mj-lt"/>
              </a:rPr>
              <a:t>Ανάλυση κλάδου διαχείρισης ακίνητης περιουσίας</a:t>
            </a:r>
            <a:endParaRPr lang="el-GR" b="1">
              <a:solidFill>
                <a:schemeClr val="tx1"/>
              </a:solidFill>
              <a:cs typeface="Calibri Light"/>
            </a:endParaRPr>
          </a:p>
        </p:txBody>
      </p:sp>
      <p:cxnSp>
        <p:nvCxnSpPr>
          <p:cNvPr id="32" name="Straight Connector 31">
            <a:extLst>
              <a:ext uri="{FF2B5EF4-FFF2-40B4-BE49-F238E27FC236}">
                <a16:creationId xmlns:a16="http://schemas.microsoft.com/office/drawing/2014/main" id="{AB061FF5-9F81-427C-8DA5-3989395517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4263" y="2421466"/>
            <a:ext cx="7055473"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4" name="Group 33">
            <a:extLst>
              <a:ext uri="{FF2B5EF4-FFF2-40B4-BE49-F238E27FC236}">
                <a16:creationId xmlns:a16="http://schemas.microsoft.com/office/drawing/2014/main" id="{F03F5A17-2CE9-4ADD-9FAF-C1A0BB39CD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716" y="3128956"/>
            <a:ext cx="9176000" cy="658368"/>
            <a:chOff x="-18288" y="3128956"/>
            <a:chExt cx="12234672" cy="658368"/>
          </a:xfrm>
        </p:grpSpPr>
        <p:sp useBgFill="1">
          <p:nvSpPr>
            <p:cNvPr id="35" name="Rounded Rectangle 20">
              <a:extLst>
                <a:ext uri="{FF2B5EF4-FFF2-40B4-BE49-F238E27FC236}">
                  <a16:creationId xmlns:a16="http://schemas.microsoft.com/office/drawing/2014/main" id="{4A88F887-B43E-4CD1-BCE2-739013C68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36" name="Picture 35">
              <a:extLst>
                <a:ext uri="{FF2B5EF4-FFF2-40B4-BE49-F238E27FC236}">
                  <a16:creationId xmlns:a16="http://schemas.microsoft.com/office/drawing/2014/main" id="{2C9D3412-AB4A-4E20-9A79-B2C80D198B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37" name="Rounded Rectangle 22">
              <a:extLst>
                <a:ext uri="{FF2B5EF4-FFF2-40B4-BE49-F238E27FC236}">
                  <a16:creationId xmlns:a16="http://schemas.microsoft.com/office/drawing/2014/main" id="{A1D7D010-E182-46E6-9264-B39552853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38" name="Picture 37">
              <a:extLst>
                <a:ext uri="{FF2B5EF4-FFF2-40B4-BE49-F238E27FC236}">
                  <a16:creationId xmlns:a16="http://schemas.microsoft.com/office/drawing/2014/main" id="{F4783A7B-2E08-42E4-87EC-EE59B873DFB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graphicFrame>
        <p:nvGraphicFramePr>
          <p:cNvPr id="5" name="Θέση περιεχομένου 2">
            <a:extLst>
              <a:ext uri="{FF2B5EF4-FFF2-40B4-BE49-F238E27FC236}">
                <a16:creationId xmlns:a16="http://schemas.microsoft.com/office/drawing/2014/main" id="{64688354-0324-B246-824A-89358D01CE57}"/>
              </a:ext>
            </a:extLst>
          </p:cNvPr>
          <p:cNvGraphicFramePr>
            <a:graphicFrameLocks noGrp="1"/>
          </p:cNvGraphicFramePr>
          <p:nvPr>
            <p:ph idx="1"/>
            <p:extLst>
              <p:ext uri="{D42A27DB-BD31-4B8C-83A1-F6EECF244321}">
                <p14:modId xmlns:p14="http://schemas.microsoft.com/office/powerpoint/2010/main" val="646528928"/>
              </p:ext>
            </p:extLst>
          </p:nvPr>
        </p:nvGraphicFramePr>
        <p:xfrm>
          <a:off x="2855616" y="2669976"/>
          <a:ext cx="7200897" cy="33189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5804789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EDEEF5-4D31-17B7-122E-C9D730009501}"/>
              </a:ext>
            </a:extLst>
          </p:cNvPr>
          <p:cNvSpPr>
            <a:spLocks noGrp="1"/>
          </p:cNvSpPr>
          <p:nvPr>
            <p:ph type="title"/>
          </p:nvPr>
        </p:nvSpPr>
        <p:spPr>
          <a:xfrm>
            <a:off x="515126" y="1722430"/>
            <a:ext cx="2400300" cy="3345872"/>
          </a:xfrm>
        </p:spPr>
        <p:txBody>
          <a:bodyPr>
            <a:normAutofit/>
          </a:bodyPr>
          <a:lstStyle/>
          <a:p>
            <a:r>
              <a:rPr lang="el-GR">
                <a:solidFill>
                  <a:srgbClr val="FFFFFF"/>
                </a:solidFill>
                <a:cs typeface="Calibri Light"/>
              </a:rPr>
              <a:t>Εταιρείες Real Estate </a:t>
            </a:r>
            <a:endParaRPr lang="el-GR">
              <a:solidFill>
                <a:srgbClr val="FFFFFF"/>
              </a:solidFill>
            </a:endParaRPr>
          </a:p>
        </p:txBody>
      </p:sp>
      <p:sp>
        <p:nvSpPr>
          <p:cNvPr id="3" name="Θέση περιεχομένου 2">
            <a:extLst>
              <a:ext uri="{FF2B5EF4-FFF2-40B4-BE49-F238E27FC236}">
                <a16:creationId xmlns:a16="http://schemas.microsoft.com/office/drawing/2014/main" id="{26B9B796-7563-1B94-0431-321A9C48E8FB}"/>
              </a:ext>
            </a:extLst>
          </p:cNvPr>
          <p:cNvSpPr>
            <a:spLocks noGrp="1"/>
          </p:cNvSpPr>
          <p:nvPr>
            <p:ph idx="1"/>
          </p:nvPr>
        </p:nvSpPr>
        <p:spPr>
          <a:xfrm>
            <a:off x="3335482" y="1300759"/>
            <a:ext cx="5179868" cy="4189214"/>
          </a:xfrm>
        </p:spPr>
        <p:txBody>
          <a:bodyPr vert="horz" lIns="68580" tIns="34290" rIns="68580" bIns="34290" rtlCol="0" anchor="ctr">
            <a:normAutofit/>
          </a:bodyPr>
          <a:lstStyle/>
          <a:p>
            <a:r>
              <a:rPr lang="el-GR">
                <a:cs typeface="Calibri"/>
              </a:rPr>
              <a:t>Οι εταιρείες </a:t>
            </a:r>
            <a:r>
              <a:rPr lang="el-GR" err="1">
                <a:cs typeface="Calibri"/>
              </a:rPr>
              <a:t>real</a:t>
            </a:r>
            <a:r>
              <a:rPr lang="el-GR">
                <a:cs typeface="Calibri"/>
              </a:rPr>
              <a:t> </a:t>
            </a:r>
            <a:r>
              <a:rPr lang="el-GR" err="1">
                <a:cs typeface="Calibri"/>
              </a:rPr>
              <a:t>estate</a:t>
            </a:r>
            <a:r>
              <a:rPr lang="el-GR">
                <a:cs typeface="Calibri"/>
              </a:rPr>
              <a:t>, τόσο οι παλιές όσο και οι νεοσύστατες, ελκύουν σημαντικά επενδυτικά κεφάλαια από το εξωτερικό, ενώ είναι και ο μόνος κλάδος που «τροφοδοτεί» το ελληνικό Χρηματιστήριο με νέες εταιρείες. Ο κλάδος της ακίνητης περιουσίας αποτελείται από δυο κύριους τομείς, την ανάπτυξη και αξιοποίηση της ακίνητης περιουσίας και την διαχείριση ακινήτων και την προσφορά υπηρεσιών. </a:t>
            </a:r>
          </a:p>
        </p:txBody>
      </p:sp>
    </p:spTree>
    <p:extLst>
      <p:ext uri="{BB962C8B-B14F-4D97-AF65-F5344CB8AC3E}">
        <p14:creationId xmlns:p14="http://schemas.microsoft.com/office/powerpoint/2010/main" val="3441369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99D23C-6DDB-0196-B005-DCB9FB518B3B}"/>
              </a:ext>
            </a:extLst>
          </p:cNvPr>
          <p:cNvSpPr>
            <a:spLocks noGrp="1"/>
          </p:cNvSpPr>
          <p:nvPr>
            <p:ph type="title"/>
          </p:nvPr>
        </p:nvSpPr>
        <p:spPr>
          <a:xfrm>
            <a:off x="480060" y="1101277"/>
            <a:ext cx="3276452" cy="1467631"/>
          </a:xfrm>
        </p:spPr>
        <p:txBody>
          <a:bodyPr anchor="b">
            <a:normAutofit/>
          </a:bodyPr>
          <a:lstStyle/>
          <a:p>
            <a:r>
              <a:rPr lang="el-GR" sz="4050" b="1">
                <a:cs typeface="Calibri Light"/>
              </a:rPr>
              <a:t>Κλάδος κτηματογοράς </a:t>
            </a:r>
          </a:p>
        </p:txBody>
      </p:sp>
      <p:sp>
        <p:nvSpPr>
          <p:cNvPr id="3" name="Θέση περιεχομένου 2">
            <a:extLst>
              <a:ext uri="{FF2B5EF4-FFF2-40B4-BE49-F238E27FC236}">
                <a16:creationId xmlns:a16="http://schemas.microsoft.com/office/drawing/2014/main" id="{E9419F27-B46A-1E3E-A734-80894D32AD95}"/>
              </a:ext>
            </a:extLst>
          </p:cNvPr>
          <p:cNvSpPr>
            <a:spLocks noGrp="1"/>
          </p:cNvSpPr>
          <p:nvPr>
            <p:ph idx="1"/>
          </p:nvPr>
        </p:nvSpPr>
        <p:spPr>
          <a:xfrm>
            <a:off x="480060" y="3011924"/>
            <a:ext cx="3182692" cy="2490501"/>
          </a:xfrm>
        </p:spPr>
        <p:txBody>
          <a:bodyPr vert="horz" lIns="68580" tIns="34290" rIns="68580" bIns="34290" rtlCol="0">
            <a:normAutofit/>
          </a:bodyPr>
          <a:lstStyle/>
          <a:p>
            <a:r>
              <a:rPr lang="el-GR" sz="1650">
                <a:ea typeface="+mn-lt"/>
                <a:cs typeface="+mn-lt"/>
              </a:rPr>
              <a:t>Ο κλάδος της Κτηματαγοράς &amp; Ακίνητης Περιουσίας (Κ.Α.Π.) ή όπως είναι διεθνώς γνωστός «real estate», περιλαμβάνει τις λειτουργείες της μεσιτείας, εκτίμησης, αγοραπωλησίας, κατασκευής, αξιοποίησης, διαχείρισης και χρηματοδότησης ακινήτων. </a:t>
            </a:r>
            <a:endParaRPr lang="el-GR" sz="1650">
              <a:cs typeface="Calibri"/>
            </a:endParaRPr>
          </a:p>
        </p:txBody>
      </p:sp>
      <p:pic>
        <p:nvPicPr>
          <p:cNvPr id="4" name="Εικόνα 4" descr="Εικόνα που περιέχει εσωτερικό, ηλεκτρονικές συσκευές, υπολογιστής&#10;&#10;Περιγραφή που δημιουργήθηκε αυτόματα">
            <a:extLst>
              <a:ext uri="{FF2B5EF4-FFF2-40B4-BE49-F238E27FC236}">
                <a16:creationId xmlns:a16="http://schemas.microsoft.com/office/drawing/2014/main" id="{96095261-24A1-C84C-85AD-2136E8330B59}"/>
              </a:ext>
            </a:extLst>
          </p:cNvPr>
          <p:cNvPicPr>
            <a:picLocks noChangeAspect="1"/>
          </p:cNvPicPr>
          <p:nvPr/>
        </p:nvPicPr>
        <p:blipFill rotWithShape="1">
          <a:blip r:embed="rId2"/>
          <a:srcRect l="22842" r="14469"/>
          <a:stretch/>
        </p:blipFill>
        <p:spPr>
          <a:xfrm>
            <a:off x="3983777" y="857257"/>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82731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09EDB7-65F2-7E13-AE4C-89FB24EE1804}"/>
              </a:ext>
            </a:extLst>
          </p:cNvPr>
          <p:cNvSpPr>
            <a:spLocks noGrp="1"/>
          </p:cNvSpPr>
          <p:nvPr>
            <p:ph type="title"/>
          </p:nvPr>
        </p:nvSpPr>
        <p:spPr>
          <a:xfrm>
            <a:off x="480060" y="1101277"/>
            <a:ext cx="3276452" cy="1467631"/>
          </a:xfrm>
        </p:spPr>
        <p:txBody>
          <a:bodyPr anchor="b">
            <a:normAutofit/>
          </a:bodyPr>
          <a:lstStyle/>
          <a:p>
            <a:r>
              <a:rPr lang="el-GR" sz="3150">
                <a:cs typeface="Calibri Light"/>
              </a:rPr>
              <a:t>Η σύνθετη φύση της αγοράς ακινήτων </a:t>
            </a:r>
            <a:endParaRPr lang="el-GR" sz="3150"/>
          </a:p>
        </p:txBody>
      </p:sp>
      <p:sp>
        <p:nvSpPr>
          <p:cNvPr id="6" name="Θέση περιεχομένου 5">
            <a:extLst>
              <a:ext uri="{FF2B5EF4-FFF2-40B4-BE49-F238E27FC236}">
                <a16:creationId xmlns:a16="http://schemas.microsoft.com/office/drawing/2014/main" id="{94988F88-BD50-9968-E867-FF05FD65F345}"/>
              </a:ext>
            </a:extLst>
          </p:cNvPr>
          <p:cNvSpPr>
            <a:spLocks noGrp="1"/>
          </p:cNvSpPr>
          <p:nvPr>
            <p:ph idx="1"/>
          </p:nvPr>
        </p:nvSpPr>
        <p:spPr>
          <a:xfrm>
            <a:off x="480060" y="3011924"/>
            <a:ext cx="3182692" cy="2490501"/>
          </a:xfrm>
        </p:spPr>
        <p:txBody>
          <a:bodyPr vert="horz" lIns="68580" tIns="34290" rIns="68580" bIns="34290" rtlCol="0" anchor="t">
            <a:noAutofit/>
          </a:bodyPr>
          <a:lstStyle/>
          <a:p>
            <a:endParaRPr lang="el-GR" sz="1125">
              <a:ea typeface="+mn-lt"/>
              <a:cs typeface="+mn-lt"/>
            </a:endParaRPr>
          </a:p>
          <a:p>
            <a:endParaRPr lang="el-GR" sz="1125">
              <a:ea typeface="+mn-lt"/>
              <a:cs typeface="+mn-lt"/>
            </a:endParaRPr>
          </a:p>
          <a:p>
            <a:endParaRPr lang="el-GR" sz="1125">
              <a:ea typeface="+mn-lt"/>
              <a:cs typeface="+mn-lt"/>
            </a:endParaRPr>
          </a:p>
          <a:p>
            <a:endParaRPr lang="el-GR" sz="1125">
              <a:ea typeface="+mn-lt"/>
              <a:cs typeface="+mn-lt"/>
            </a:endParaRPr>
          </a:p>
          <a:p>
            <a:r>
              <a:rPr lang="el-GR" sz="1125">
                <a:ea typeface="+mn-lt"/>
                <a:cs typeface="+mn-lt"/>
              </a:rPr>
              <a:t>Η αγορά ακινήτων είναι πιο σύνθετη από ότι φαίνεται. Επηρεάζει και επηρεάζεται από το γενικό οικονομικό περιβάλλον σε μεγάλο βαθμό, όπως από το επίπεδο των στεγαστικών δανείων αλλά και από τον ρυθμό οικονομικής ανάπτυξης. Η νομισματική πολιτική που ακολουθεί η χώρα επιδρά σημαντικά στις τιμές των ακινήτων, με αποτέλεσμα να υπάρχουν διακυμάνσεις</a:t>
            </a:r>
            <a:endParaRPr lang="el-GR" sz="1125"/>
          </a:p>
        </p:txBody>
      </p:sp>
      <p:pic>
        <p:nvPicPr>
          <p:cNvPr id="7" name="Εικόνα 7" descr="Εικόνα που περιέχει κείμενο, άτομο, φορητός υπολογιστής, εσωτερικό&#10;&#10;Περιγραφή που δημιουργήθηκε αυτόματα">
            <a:extLst>
              <a:ext uri="{FF2B5EF4-FFF2-40B4-BE49-F238E27FC236}">
                <a16:creationId xmlns:a16="http://schemas.microsoft.com/office/drawing/2014/main" id="{E5D6A2EC-A2CF-BBA1-9FB9-8FBDCF8B2AF7}"/>
              </a:ext>
            </a:extLst>
          </p:cNvPr>
          <p:cNvPicPr>
            <a:picLocks noChangeAspect="1"/>
          </p:cNvPicPr>
          <p:nvPr/>
        </p:nvPicPr>
        <p:blipFill rotWithShape="1">
          <a:blip r:embed="rId2"/>
          <a:srcRect l="12386" r="12386"/>
          <a:stretch/>
        </p:blipFill>
        <p:spPr>
          <a:xfrm flipV="1">
            <a:off x="3983777" y="857257"/>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69673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2A4E2D-FBAE-F290-7FE5-F50F6ECF56C3}"/>
              </a:ext>
            </a:extLst>
          </p:cNvPr>
          <p:cNvSpPr>
            <a:spLocks noGrp="1"/>
          </p:cNvSpPr>
          <p:nvPr>
            <p:ph type="title"/>
          </p:nvPr>
        </p:nvSpPr>
        <p:spPr>
          <a:xfrm>
            <a:off x="429370" y="1036155"/>
            <a:ext cx="8263890" cy="1075811"/>
          </a:xfrm>
        </p:spPr>
        <p:txBody>
          <a:bodyPr anchor="b">
            <a:normAutofit/>
          </a:bodyPr>
          <a:lstStyle/>
          <a:p>
            <a:r>
              <a:rPr lang="el-GR" sz="4050">
                <a:cs typeface="Calibri Light"/>
              </a:rPr>
              <a:t>Υπηρεσίες </a:t>
            </a:r>
            <a:endParaRPr lang="el-GR" sz="4050"/>
          </a:p>
        </p:txBody>
      </p:sp>
      <p:sp>
        <p:nvSpPr>
          <p:cNvPr id="3" name="Θέση περιεχομένου 2">
            <a:extLst>
              <a:ext uri="{FF2B5EF4-FFF2-40B4-BE49-F238E27FC236}">
                <a16:creationId xmlns:a16="http://schemas.microsoft.com/office/drawing/2014/main" id="{F8B1B11F-5568-B72A-A909-B5619A729DE8}"/>
              </a:ext>
            </a:extLst>
          </p:cNvPr>
          <p:cNvSpPr>
            <a:spLocks noGrp="1"/>
          </p:cNvSpPr>
          <p:nvPr>
            <p:ph idx="1"/>
          </p:nvPr>
        </p:nvSpPr>
        <p:spPr>
          <a:xfrm>
            <a:off x="429370" y="2410737"/>
            <a:ext cx="5035164" cy="3089379"/>
          </a:xfrm>
        </p:spPr>
        <p:txBody>
          <a:bodyPr vert="horz" lIns="68580" tIns="34290" rIns="68580" bIns="34290" rtlCol="0" anchor="t">
            <a:noAutofit/>
          </a:bodyPr>
          <a:lstStyle/>
          <a:p>
            <a:r>
              <a:rPr lang="el-GR" sz="1650">
                <a:ea typeface="+mn-lt"/>
                <a:cs typeface="+mn-lt"/>
              </a:rPr>
              <a:t>Οι επιχειρήσεις που δραστηριοποιούνται στον κλάδο κατηγοριοποιούνται σε επιχειρήσεις ανάπτυξης ακινήτων και επενδύσεων σε ακίνητα και εκμισθωτές ακινήτων, συμβούλους ακίνητης περιουσίας και διαχείρισης ακινήτων καθώς και μεσίτες. Όλο και περισσότερες εταιρείες τα τελευταία χρόνια εισέρχονται στον κλάδο, είτε οι ίδιες, είτε μέσω θυγατρικών τους, όπως έχουν υιοθετήσει σχεδόν κατά κόρον όλες οι ελληνικές τράπεζες.</a:t>
            </a:r>
          </a:p>
          <a:p>
            <a:endParaRPr lang="el-GR" sz="1650">
              <a:cs typeface="Calibri" panose="020F0502020204030204"/>
            </a:endParaRPr>
          </a:p>
          <a:p>
            <a:endParaRPr lang="el-GR" sz="1650">
              <a:cs typeface="Calibri" panose="020F0502020204030204"/>
            </a:endParaRPr>
          </a:p>
        </p:txBody>
      </p:sp>
      <p:pic>
        <p:nvPicPr>
          <p:cNvPr id="4" name="Εικόνα 4" descr="Εικόνα που περιέχει παιχνίδι&#10;&#10;Περιγραφή που δημιουργήθηκε αυτόματα">
            <a:extLst>
              <a:ext uri="{FF2B5EF4-FFF2-40B4-BE49-F238E27FC236}">
                <a16:creationId xmlns:a16="http://schemas.microsoft.com/office/drawing/2014/main" id="{6608F4EA-A9BE-5138-94A8-95DD9622E3DE}"/>
              </a:ext>
            </a:extLst>
          </p:cNvPr>
          <p:cNvPicPr>
            <a:picLocks noChangeAspect="1"/>
          </p:cNvPicPr>
          <p:nvPr/>
        </p:nvPicPr>
        <p:blipFill rotWithShape="1">
          <a:blip r:embed="rId2"/>
          <a:srcRect l="17902" r="27983" b="2"/>
          <a:stretch/>
        </p:blipFill>
        <p:spPr>
          <a:xfrm>
            <a:off x="5756744" y="2427732"/>
            <a:ext cx="2955798" cy="307238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77074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56CEBF-1FAB-6385-ED96-61E85E764199}"/>
              </a:ext>
            </a:extLst>
          </p:cNvPr>
          <p:cNvSpPr>
            <a:spLocks noGrp="1"/>
          </p:cNvSpPr>
          <p:nvPr>
            <p:ph type="title"/>
          </p:nvPr>
        </p:nvSpPr>
        <p:spPr>
          <a:xfrm>
            <a:off x="1176866" y="915337"/>
            <a:ext cx="6798734" cy="1027538"/>
          </a:xfrm>
        </p:spPr>
        <p:txBody>
          <a:bodyPr>
            <a:normAutofit fontScale="90000"/>
          </a:bodyPr>
          <a:lstStyle/>
          <a:p>
            <a:r>
              <a:rPr lang="el-GR" b="1">
                <a:ea typeface="+mj-lt"/>
                <a:cs typeface="+mj-lt"/>
              </a:rPr>
              <a:t>Πλεονεκτήματα-μειονεκτήματα εταιρειών επενδύσεων σε ακίνητη περιουσία </a:t>
            </a:r>
            <a:endParaRPr lang="el-GR" b="1">
              <a:cs typeface="Calibri Light"/>
            </a:endParaRPr>
          </a:p>
        </p:txBody>
      </p:sp>
      <p:sp>
        <p:nvSpPr>
          <p:cNvPr id="3" name="Θέση περιεχομένου 2">
            <a:extLst>
              <a:ext uri="{FF2B5EF4-FFF2-40B4-BE49-F238E27FC236}">
                <a16:creationId xmlns:a16="http://schemas.microsoft.com/office/drawing/2014/main" id="{6E043151-8F2E-74AF-51A9-5EB10CDD82E5}"/>
              </a:ext>
            </a:extLst>
          </p:cNvPr>
          <p:cNvSpPr>
            <a:spLocks noGrp="1"/>
          </p:cNvSpPr>
          <p:nvPr>
            <p:ph idx="1"/>
          </p:nvPr>
        </p:nvSpPr>
        <p:spPr>
          <a:xfrm>
            <a:off x="628650" y="2226469"/>
            <a:ext cx="7886700" cy="3501629"/>
          </a:xfrm>
        </p:spPr>
        <p:txBody>
          <a:bodyPr vert="horz" lIns="68580" tIns="34290" rIns="68580" bIns="34290" rtlCol="0" anchor="t">
            <a:normAutofit/>
          </a:bodyPr>
          <a:lstStyle/>
          <a:p>
            <a:r>
              <a:rPr lang="el-GR">
                <a:ea typeface="+mn-lt"/>
                <a:cs typeface="+mn-lt"/>
              </a:rPr>
              <a:t>Όπως κάθε επένδυση, υπάρχουν πλεονεκτήματα και μειονεκτήματα στην επένδυση σε ακίνητα, εκτός από τη δυνατότητα για σημαντικά κέρδη. Ως αποτέλεσμα, η δέουσα επιμέλεια είναι πολύ σημαντική, είτε κάνετε τα πάντα μόνοι σας είτε χρησιμοποιείτε ειδικούς του κλάδου για να βοηθήσετε.</a:t>
            </a:r>
            <a:endParaRPr lang="el-GR">
              <a:cs typeface="Calibri" panose="020F0502020204030204"/>
            </a:endParaRPr>
          </a:p>
          <a:p>
            <a:r>
              <a:rPr lang="el-GR">
                <a:ea typeface="+mn-lt"/>
                <a:cs typeface="+mn-lt"/>
              </a:rPr>
              <a:t>Εδώ είναι μερικά από τα πλεονεκτήματα και τα μειονεκτήματα των επενδύσεων σε ακίνητα, τα οποία οι καλύτεροι επενδυτές χρησιμοποιούν προς όφελός τους για να αυξήσουν τα κέρδη τους.</a:t>
            </a:r>
            <a:endParaRPr lang="el-GR"/>
          </a:p>
          <a:p>
            <a:endParaRPr lang="el-GR">
              <a:cs typeface="Calibri"/>
            </a:endParaRPr>
          </a:p>
        </p:txBody>
      </p:sp>
    </p:spTree>
    <p:extLst>
      <p:ext uri="{BB962C8B-B14F-4D97-AF65-F5344CB8AC3E}">
        <p14:creationId xmlns:p14="http://schemas.microsoft.com/office/powerpoint/2010/main" val="3285214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BC7AB7-CCA0-BC61-23B3-FE5C599C1D34}"/>
              </a:ext>
            </a:extLst>
          </p:cNvPr>
          <p:cNvSpPr>
            <a:spLocks noGrp="1"/>
          </p:cNvSpPr>
          <p:nvPr>
            <p:ph type="title"/>
          </p:nvPr>
        </p:nvSpPr>
        <p:spPr/>
        <p:txBody>
          <a:bodyPr/>
          <a:lstStyle/>
          <a:p>
            <a:r>
              <a:rPr lang="el-GR" b="1">
                <a:ea typeface="+mj-lt"/>
                <a:cs typeface="+mj-lt"/>
              </a:rPr>
              <a:t>Πλεονεκτήματα </a:t>
            </a:r>
            <a:br>
              <a:rPr lang="el-GR" b="1">
                <a:ea typeface="+mj-lt"/>
                <a:cs typeface="+mj-lt"/>
              </a:rPr>
            </a:br>
            <a:r>
              <a:rPr lang="el-GR" b="1">
                <a:ea typeface="+mj-lt"/>
                <a:cs typeface="+mj-lt"/>
              </a:rPr>
              <a:t>#1 Εύκολο στην κατανόηση</a:t>
            </a:r>
            <a:endParaRPr lang="el-GR" b="1">
              <a:cs typeface="Calibri Light"/>
            </a:endParaRPr>
          </a:p>
        </p:txBody>
      </p:sp>
      <p:sp>
        <p:nvSpPr>
          <p:cNvPr id="3" name="Θέση περιεχομένου 2">
            <a:extLst>
              <a:ext uri="{FF2B5EF4-FFF2-40B4-BE49-F238E27FC236}">
                <a16:creationId xmlns:a16="http://schemas.microsoft.com/office/drawing/2014/main" id="{1A527B8A-A5B6-D651-D13F-85331A20BDA7}"/>
              </a:ext>
            </a:extLst>
          </p:cNvPr>
          <p:cNvSpPr>
            <a:spLocks noGrp="1"/>
          </p:cNvSpPr>
          <p:nvPr>
            <p:ph idx="1"/>
          </p:nvPr>
        </p:nvSpPr>
        <p:spPr>
          <a:xfrm>
            <a:off x="1176865" y="1887234"/>
            <a:ext cx="6798736" cy="4047898"/>
          </a:xfrm>
        </p:spPr>
        <p:txBody>
          <a:bodyPr vert="horz" lIns="68580" tIns="34290" rIns="68580" bIns="34290" rtlCol="0" anchor="t">
            <a:normAutofit fontScale="92500" lnSpcReduction="20000"/>
          </a:bodyPr>
          <a:lstStyle/>
          <a:p>
            <a:endParaRPr lang="el-GR">
              <a:cs typeface="Calibri" panose="020F0502020204030204"/>
            </a:endParaRPr>
          </a:p>
          <a:p>
            <a:r>
              <a:rPr lang="el-GR">
                <a:ea typeface="+mn-lt"/>
                <a:cs typeface="+mn-lt"/>
              </a:rPr>
              <a:t>Όταν ξεκινάτε να επενδύετε, μπορεί να είναι δύσκολο να κατανοήσετε όλα όσα πρέπει να γνωρίζετε για να βγάλετε κέρδος. Πολλοί τύποι επενδύσεων βασίζονται σε αφηρημένες έννοιες και σύνθετους αλγόριθμους, οι οποίοι είναι ιδιαίτερα δύσκολο να κατανοηθούν.</a:t>
            </a:r>
            <a:endParaRPr lang="el-GR"/>
          </a:p>
          <a:p>
            <a:r>
              <a:rPr lang="el-GR">
                <a:ea typeface="+mn-lt"/>
                <a:cs typeface="+mn-lt"/>
              </a:rPr>
              <a:t>Η ακίνητη περιουσία, από την άλλη πλευρά, περιλαμβάνει την αγορά φυσικής περιουσίας και οι περισσότεροι άνθρωποι είναι εξοικειωμένοι με την ακίνητη περιουσία σε κάποιο βαθμό. Η επένδυση σε ακίνητα μπορεί να είναι πολύ πιο κατανοητή από τις περίπλοκες επενδύσεις που αναπτύχθηκαν από μαθηματικούς.</a:t>
            </a:r>
            <a:endParaRPr lang="el-GR"/>
          </a:p>
          <a:p>
            <a:endParaRPr lang="el-GR">
              <a:cs typeface="Calibri"/>
            </a:endParaRPr>
          </a:p>
        </p:txBody>
      </p:sp>
    </p:spTree>
    <p:extLst>
      <p:ext uri="{BB962C8B-B14F-4D97-AF65-F5344CB8AC3E}">
        <p14:creationId xmlns:p14="http://schemas.microsoft.com/office/powerpoint/2010/main" val="950744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74F2FE-0F47-7C0C-FE94-6854BBB9695A}"/>
              </a:ext>
            </a:extLst>
          </p:cNvPr>
          <p:cNvSpPr>
            <a:spLocks noGrp="1"/>
          </p:cNvSpPr>
          <p:nvPr>
            <p:ph type="title"/>
          </p:nvPr>
        </p:nvSpPr>
        <p:spPr>
          <a:xfrm>
            <a:off x="1176866" y="915337"/>
            <a:ext cx="6798734" cy="198549"/>
          </a:xfrm>
        </p:spPr>
        <p:txBody>
          <a:bodyPr>
            <a:normAutofit fontScale="90000"/>
          </a:bodyPr>
          <a:lstStyle/>
          <a:p>
            <a:pPr marL="214313" indent="-214313">
              <a:spcBef>
                <a:spcPts val="750"/>
              </a:spcBef>
              <a:buFont typeface="Arial"/>
              <a:buChar char="•"/>
            </a:pPr>
            <a:r>
              <a:rPr lang="el-GR">
                <a:ea typeface="+mj-lt"/>
                <a:cs typeface="+mj-lt"/>
              </a:rPr>
              <a:t>#2 Βελτίωση στην επένδυση</a:t>
            </a:r>
          </a:p>
          <a:p>
            <a:endParaRPr lang="el-GR">
              <a:cs typeface="Calibri Light"/>
            </a:endParaRPr>
          </a:p>
        </p:txBody>
      </p:sp>
      <p:sp>
        <p:nvSpPr>
          <p:cNvPr id="3" name="Θέση περιεχομένου 2">
            <a:extLst>
              <a:ext uri="{FF2B5EF4-FFF2-40B4-BE49-F238E27FC236}">
                <a16:creationId xmlns:a16="http://schemas.microsoft.com/office/drawing/2014/main" id="{D98DBCBB-87D7-E4ED-BF55-3C0EB1DA0F2F}"/>
              </a:ext>
            </a:extLst>
          </p:cNvPr>
          <p:cNvSpPr>
            <a:spLocks noGrp="1"/>
          </p:cNvSpPr>
          <p:nvPr>
            <p:ph idx="1"/>
          </p:nvPr>
        </p:nvSpPr>
        <p:spPr>
          <a:xfrm>
            <a:off x="1063822" y="1121048"/>
            <a:ext cx="6911779" cy="4814084"/>
          </a:xfrm>
        </p:spPr>
        <p:txBody>
          <a:bodyPr vert="horz" lIns="68580" tIns="34290" rIns="68580" bIns="34290" rtlCol="0" anchor="t">
            <a:normAutofit fontScale="85000" lnSpcReduction="10000"/>
          </a:bodyPr>
          <a:lstStyle/>
          <a:p>
            <a:r>
              <a:rPr lang="el-GR">
                <a:ea typeface="+mn-lt"/>
                <a:cs typeface="+mn-lt"/>
              </a:rPr>
              <a:t>Αφού αγοράσετε ένα απόθεμα, το κρατάτε για ένα χρονικό διάστημα και ελπίζουμε να το πουλάτε για κέρδος. Η επιτυχία της μετοχής εξαρτάται από τη διοίκηση της εταιρείας και την εταιρική τους επιτυχία, η οποία είναι εκτός του ελέγχου σας.</a:t>
            </a:r>
            <a:endParaRPr lang="el-GR"/>
          </a:p>
          <a:p>
            <a:r>
              <a:rPr lang="el-GR">
                <a:ea typeface="+mn-lt"/>
                <a:cs typeface="+mn-lt"/>
              </a:rPr>
              <a:t>Αφού αγοράσετε ένα απόθεμα, το κρατάτε για ένα χρονικό διάστημα και ελπίζουμε να το πουλάτε για κέρδος. Η επιτυχία της μετοχής εξαρτάται από τη διοίκηση της εταιρείας και την εταιρική τους επιτυχία, η οποία είναι εκτός ελέγχου σας.</a:t>
            </a:r>
            <a:endParaRPr lang="el-GR"/>
          </a:p>
          <a:p>
            <a:r>
              <a:rPr lang="el-GR">
                <a:ea typeface="+mn-lt"/>
                <a:cs typeface="+mn-lt"/>
              </a:rPr>
              <a:t>Αντίθετα, οι επενδύσεις σε ακίνητα είναι άμεσα υπό τον έλεγχό σας. Αν και δεν μπορείτε να ελέγξετε τις δημογραφικές και οικονομικές αλλαγές, μπορείτε να ελέγξετε πολλά πράγματα που σχετίζονται με τη φυσική περιουσία και τους ενοικιαστές. Με την καλή διαχείριση του συνολικού χαρτοφυλακίου ακινήτων σας, μπορείτε να βελτιώσετε απτά την αξία της επένδυσής σας.</a:t>
            </a:r>
            <a:endParaRPr lang="el-GR"/>
          </a:p>
          <a:p>
            <a:endParaRPr lang="el-GR">
              <a:cs typeface="Calibri"/>
            </a:endParaRPr>
          </a:p>
        </p:txBody>
      </p:sp>
    </p:spTree>
    <p:extLst>
      <p:ext uri="{BB962C8B-B14F-4D97-AF65-F5344CB8AC3E}">
        <p14:creationId xmlns:p14="http://schemas.microsoft.com/office/powerpoint/2010/main" val="20206926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Προβολή στην οθόνη (4:3)</PresentationFormat>
  <Slides>17</Slides>
  <Notes>0</Notes>
  <HiddenSlides>1</HiddenSlide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Organic</vt:lpstr>
      <vt:lpstr>                   Χρηματοοικονομικά ακίνητης περιουσίας </vt:lpstr>
      <vt:lpstr>Ανάλυση κλάδου διαχείρισης ακίνητης περιουσίας</vt:lpstr>
      <vt:lpstr>Εταιρείες Real Estate </vt:lpstr>
      <vt:lpstr>Κλάδος κτηματογοράς </vt:lpstr>
      <vt:lpstr>Η σύνθετη φύση της αγοράς ακινήτων </vt:lpstr>
      <vt:lpstr>Υπηρεσίες </vt:lpstr>
      <vt:lpstr>Πλεονεκτήματα-μειονεκτήματα εταιρειών επενδύσεων σε ακίνητη περιουσία </vt:lpstr>
      <vt:lpstr>Πλεονεκτήματα  #1 Εύκολο στην κατανόηση</vt:lpstr>
      <vt:lpstr>#2 Βελτίωση στην επένδυση </vt:lpstr>
      <vt:lpstr>#3 Η ακίνητη περιουσία αντισταθμίζει τον πληθωρισμό </vt:lpstr>
      <vt:lpstr> #4 Τα ακίνητα υπάρχουν σε μια αναποτελεσματική αγορά </vt:lpstr>
      <vt:lpstr> #5 Τα ακίνητα μπορούν να χρηματοδοτηθούν και να αξιοποιηθούν </vt:lpstr>
      <vt:lpstr> Μειονεκτήματα #1 Η ακίνητη περιουσία έχει υψηλότερο κόστος συναλλαγής</vt:lpstr>
      <vt:lpstr>#2 Τα ακίνητα έχουν χαμηλή ρευστότητα </vt:lpstr>
      <vt:lpstr> #3 Η ακίνητη περιουσία απαιτεί διαχείριση και συντήρηση </vt:lpstr>
      <vt:lpstr>#4 Οι αγορές ακινήτων παρουσιάζουν σημαντική αναποτελεσματικότητα </vt:lpstr>
      <vt:lpstr>#5 Η ακίνητη περιουσία δημιουργεί υποχρεώσεις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
  <cp:revision>2</cp:revision>
  <dcterms:created xsi:type="dcterms:W3CDTF">2022-12-17T16:05:08Z</dcterms:created>
  <dcterms:modified xsi:type="dcterms:W3CDTF">2022-12-26T21:33:54Z</dcterms:modified>
</cp:coreProperties>
</file>