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2"/>
  </p:notesMasterIdLst>
  <p:sldIdLst>
    <p:sldId id="256" r:id="rId2"/>
    <p:sldId id="377" r:id="rId3"/>
    <p:sldId id="257" r:id="rId4"/>
    <p:sldId id="289" r:id="rId5"/>
    <p:sldId id="339" r:id="rId6"/>
    <p:sldId id="290" r:id="rId7"/>
    <p:sldId id="334" r:id="rId8"/>
    <p:sldId id="258" r:id="rId9"/>
    <p:sldId id="285" r:id="rId10"/>
    <p:sldId id="291" r:id="rId11"/>
    <p:sldId id="335" r:id="rId12"/>
    <p:sldId id="336" r:id="rId13"/>
    <p:sldId id="337" r:id="rId14"/>
    <p:sldId id="338" r:id="rId15"/>
    <p:sldId id="286" r:id="rId16"/>
    <p:sldId id="353" r:id="rId17"/>
    <p:sldId id="374" r:id="rId18"/>
    <p:sldId id="282" r:id="rId19"/>
    <p:sldId id="350" r:id="rId20"/>
    <p:sldId id="351" r:id="rId21"/>
    <p:sldId id="352" r:id="rId22"/>
    <p:sldId id="354" r:id="rId23"/>
    <p:sldId id="355" r:id="rId24"/>
    <p:sldId id="356" r:id="rId25"/>
    <p:sldId id="357" r:id="rId26"/>
    <p:sldId id="284" r:id="rId27"/>
    <p:sldId id="310" r:id="rId28"/>
    <p:sldId id="283" r:id="rId29"/>
    <p:sldId id="317" r:id="rId30"/>
    <p:sldId id="292" r:id="rId31"/>
    <p:sldId id="318" r:id="rId32"/>
    <p:sldId id="319" r:id="rId33"/>
    <p:sldId id="295" r:id="rId34"/>
    <p:sldId id="297" r:id="rId35"/>
    <p:sldId id="408" r:id="rId36"/>
    <p:sldId id="410" r:id="rId37"/>
    <p:sldId id="413" r:id="rId38"/>
    <p:sldId id="420" r:id="rId39"/>
    <p:sldId id="421" r:id="rId40"/>
    <p:sldId id="358" r:id="rId41"/>
    <p:sldId id="359" r:id="rId42"/>
    <p:sldId id="360" r:id="rId43"/>
    <p:sldId id="347" r:id="rId44"/>
    <p:sldId id="361" r:id="rId45"/>
    <p:sldId id="349" r:id="rId46"/>
    <p:sldId id="348" r:id="rId47"/>
    <p:sldId id="362" r:id="rId48"/>
    <p:sldId id="363" r:id="rId49"/>
    <p:sldId id="372" r:id="rId50"/>
    <p:sldId id="369" r:id="rId51"/>
    <p:sldId id="370" r:id="rId52"/>
    <p:sldId id="364" r:id="rId53"/>
    <p:sldId id="365" r:id="rId54"/>
    <p:sldId id="366" r:id="rId55"/>
    <p:sldId id="384" r:id="rId56"/>
    <p:sldId id="383" r:id="rId57"/>
    <p:sldId id="395" r:id="rId58"/>
    <p:sldId id="394" r:id="rId59"/>
    <p:sldId id="393" r:id="rId60"/>
    <p:sldId id="392" r:id="rId61"/>
    <p:sldId id="391" r:id="rId62"/>
    <p:sldId id="390" r:id="rId63"/>
    <p:sldId id="389" r:id="rId64"/>
    <p:sldId id="388" r:id="rId65"/>
    <p:sldId id="386" r:id="rId66"/>
    <p:sldId id="387" r:id="rId67"/>
    <p:sldId id="382" r:id="rId68"/>
    <p:sldId id="385" r:id="rId69"/>
    <p:sldId id="402" r:id="rId70"/>
    <p:sldId id="404" r:id="rId71"/>
    <p:sldId id="403" r:id="rId72"/>
    <p:sldId id="405" r:id="rId73"/>
    <p:sldId id="425" r:id="rId74"/>
    <p:sldId id="424" r:id="rId75"/>
    <p:sldId id="294" r:id="rId76"/>
    <p:sldId id="320" r:id="rId77"/>
    <p:sldId id="322" r:id="rId78"/>
    <p:sldId id="321" r:id="rId79"/>
    <p:sldId id="323" r:id="rId80"/>
    <p:sldId id="260" r:id="rId81"/>
    <p:sldId id="275" r:id="rId82"/>
    <p:sldId id="273" r:id="rId83"/>
    <p:sldId id="278" r:id="rId84"/>
    <p:sldId id="279" r:id="rId85"/>
    <p:sldId id="280" r:id="rId86"/>
    <p:sldId id="281" r:id="rId87"/>
    <p:sldId id="276" r:id="rId88"/>
    <p:sldId id="340" r:id="rId89"/>
    <p:sldId id="341" r:id="rId90"/>
    <p:sldId id="342" r:id="rId91"/>
    <p:sldId id="344" r:id="rId92"/>
    <p:sldId id="343" r:id="rId93"/>
    <p:sldId id="380" r:id="rId94"/>
    <p:sldId id="345" r:id="rId95"/>
    <p:sldId id="346" r:id="rId96"/>
    <p:sldId id="373" r:id="rId97"/>
    <p:sldId id="316" r:id="rId98"/>
    <p:sldId id="315" r:id="rId99"/>
    <p:sldId id="378" r:id="rId100"/>
    <p:sldId id="262" r:id="rId101"/>
    <p:sldId id="263" r:id="rId102"/>
    <p:sldId id="304" r:id="rId103"/>
    <p:sldId id="303" r:id="rId104"/>
    <p:sldId id="312" r:id="rId105"/>
    <p:sldId id="313" r:id="rId106"/>
    <p:sldId id="331" r:id="rId107"/>
    <p:sldId id="423" r:id="rId108"/>
    <p:sldId id="426" r:id="rId109"/>
    <p:sldId id="427" r:id="rId110"/>
    <p:sldId id="261" r:id="rId111"/>
    <p:sldId id="428" r:id="rId112"/>
    <p:sldId id="265" r:id="rId113"/>
    <p:sldId id="429" r:id="rId114"/>
    <p:sldId id="432" r:id="rId115"/>
    <p:sldId id="433" r:id="rId116"/>
    <p:sldId id="414" r:id="rId117"/>
    <p:sldId id="417" r:id="rId118"/>
    <p:sldId id="419" r:id="rId119"/>
    <p:sldId id="418" r:id="rId120"/>
    <p:sldId id="375" r:id="rId121"/>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2:44.453"/>
    </inkml:context>
    <inkml:brush xml:id="br0">
      <inkml:brushProperty name="width" value="0.05" units="cm"/>
      <inkml:brushProperty name="height" value="0.05" units="cm"/>
      <inkml:brushProperty name="color" value="#C00000"/>
    </inkml:brush>
  </inkml:definitions>
  <inkml:trace contextRef="#ctx0" brushRef="#br0">42 121 24575,'3'-7'0,"3"-6"0,2 1 0,0 1 0,3 1 0,7-1 0,6-2 0,-1 1 0,-3 2 0,-6 4 0,3 0 0,-5 2 0,-2 0 0,-4 3 0,4 0 0,21 1 0,11 0 0,17 2 0,1 0 0,-14 2 0,-15-1 0,-16 0 0,-14-3 0,2 0 0,-1 0 0,9 1 0,26 0 0,9 2 0,8 1 0,5 0 0,2-1 0,2 1 0,-4-1 0,14 1 0,-50-3 0,-22 0 0,-2 0 0,-1-1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54.719"/>
    </inkml:context>
    <inkml:brush xml:id="br0">
      <inkml:brushProperty name="width" value="0.05" units="cm"/>
      <inkml:brushProperty name="height" value="0.05" units="cm"/>
      <inkml:brushProperty name="color" value="#C00000"/>
    </inkml:brush>
  </inkml:definitions>
  <inkml:trace contextRef="#ctx0" brushRef="#br0">0 0 24575,'8'28'0,"14"28"0,-2 13 0,-7-19 0,0 1 0,-4 1 0,-3 0 0,-2 2 0,0 2 0,0 5 0,0-1 0,1-2 0,-1 0 0,2 9 0,0 0 0,0-8 0,0-2 0,0 6 0,0-3 0,2 27 0,0-10 0,-3-20 0,-2-10 0,0-14 0,-2-14 0,-1-9 0,0-9 0,-2-1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56.269"/>
    </inkml:context>
    <inkml:brush xml:id="br0">
      <inkml:brushProperty name="width" value="0.05" units="cm"/>
      <inkml:brushProperty name="height" value="0.05" units="cm"/>
      <inkml:brushProperty name="color" value="#C00000"/>
    </inkml:brush>
  </inkml:definitions>
  <inkml:trace contextRef="#ctx0" brushRef="#br0">672 0 24575,'-11'7'0,"-8"8"0,-22 24 0,2-3 0,-4 3 0,-7 6 0,-3 2 0,-14 12 0,-1 2 0,12-8 0,2-2 0,4-2 0,5-3 0,-2 6 0,21-22 0,24-28 0,2 3 0,0 0 0,0 10 0,0-3 0,1 2 0,0-6 0,7-3 0,28 4 0,24 1 0,15 1 0,-8-1 0,6 1 0,4 1-243,19 2 1,6 1 0,-4 0 242,-18-1 0,-3 0 0,-5-1 0,10 1 0,-15-2 0,-26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8:08.287"/>
    </inkml:context>
    <inkml:brush xml:id="br0">
      <inkml:brushProperty name="width" value="0.05" units="cm"/>
      <inkml:brushProperty name="height" value="0.05" units="cm"/>
      <inkml:brushProperty name="color" value="#C00000"/>
    </inkml:brush>
  </inkml:definitions>
  <inkml:trace contextRef="#ctx0" brushRef="#br0">320 1 24575,'-4'13'0,"-1"2"0,2 2 0,-1 3 0,-4 3 0,-2 6 0,-4 12 0,1-3 0,4-5 0,1-12 0,7-13 0,-3-3 0,3-1 0,-2 0 0,-2 5 0,-5-2 0,-3 1 0,1-1 0,0-3 0,-2-1 0,4-2 0,-1 0 0,0-2 0,-13-6 0,-2-3 0,-4-2 0,13 2 0,11 7 0,3 0 0,1-7 0,-1-3 0,-2-5 0,2 1 0,2 0 0,-1-1 0,-1-4 0,0 3 0,-1 2 0,2 7 0,1 5 0,1-2 0,1 2 0,0-5 0,0 6 0,0 0 0,-1 4 0,5-1 0,-1 0 0,23 0 0,5 1 0,0 0 0,-8 0 0,-16 6 0,4 2 0,-2 5 0,2-2 0,-5-1 0,1 2 0,17 15 0,6 6 0,8 7 0,-9-9 0,-13-14 0,-8-6 0,-5-6 0,3 1 0,4 3 0,10 3 0,7 6 0,10 2 0,-5-2 0,-9-5 0,-10-7 0,-11-5 0,-2 0 0,-1-1 0,-2-10 0,1 7 0,-1-8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8:10.147"/>
    </inkml:context>
    <inkml:brush xml:id="br0">
      <inkml:brushProperty name="width" value="0.05" units="cm"/>
      <inkml:brushProperty name="height" value="0.05" units="cm"/>
      <inkml:brushProperty name="color" value="#C00000"/>
    </inkml:brush>
  </inkml:definitions>
  <inkml:trace contextRef="#ctx0" brushRef="#br0">183 0 24575,'-32'0'0,"-2"0"0,-5 2 0,13 2 0,14-1 0,5 5 0,-1 2 0,-2 6 0,4 0 0,1 3 0,5-3 0,-1 7 0,0 2 0,0 1 0,1-8 0,0-8 0,1-7 0,4-1 0,4 2 0,10 2 0,29 3 0,47 5 0,-7 4 0,7 2 0,-7-7 0,1 0 0,-19 0 0,1 1 0,-6-3 0,-6-3 0,-8-2 0,16 1 0,-44-5 0,-21-1 0,-1 0 0,0 0 0,-5 7 0,0 4 0,-7 14 0,-9 4 0,-18 9 0,-25-6 0,-9-7 0,-4-9 0,27-9 0,19-2 0,22-4 0,7-1 0,2 0 0,-1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0:08.651"/>
    </inkml:context>
    <inkml:brush xml:id="br0">
      <inkml:brushProperty name="width" value="0.05" units="cm"/>
      <inkml:brushProperty name="height" value="0.05" units="cm"/>
      <inkml:brushProperty name="color" value="#C00000"/>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1:43.801"/>
    </inkml:context>
    <inkml:brush xml:id="br0">
      <inkml:brushProperty name="width" value="0.05" units="cm"/>
      <inkml:brushProperty name="height" value="0.05" units="cm"/>
      <inkml:brushProperty name="color" value="#C00000"/>
    </inkml:brush>
  </inkml:definitions>
  <inkml:trace contextRef="#ctx0" brushRef="#br0">263 0 24575,'-34'1'0,"-8"2"0,9-1 0,3 0 0,15-1 0,9-1 0,1 1 0,1 0 0,1-1 0,0 1 0,0 0 0,-1 1 0,1-1 0,-3 0 0,2 1 0,-1-1 0,1 2 0,1-2 0,0 2 0,-2-1 0,2 0 0,-1 1 0,3-1 0,-2 2 0,1 0 0,-1 3 0,1-3 0,0 3 0,-2 1 0,0 8 0,-1 2 0,0 2 0,2-3 0,1-7 0,0-3 0,2-3 0,0-2 0,0 1 0,-1 2 0,1 0 0,-2 1 0,2-1 0,1 1 0,1 3 0,-1 1 0,1 1 0,-1-2 0,0-4 0,-1-1 0,0-2 0,3 0 0,4 2 0,5 1 0,2 1 0,4 0 0,-7-2 0,-1-1 0,-6-3 0,-2 2 0,4-1 0,1 3 0,3-2 0,0 4 0,-1-3 0,-4 2 0,1-3 0,-5 0 0,2-2 0,-1 1 0,3-1 0,0 0 0,0 0 0,1 0 0,17 0 0,41 0 0,16 0 0,-1 0 0,-24 0 0,-39-1 0,-7 1 0,-7-3 0,0 0 0,0 0 0,-2-1 0,2-5 0,-3-1 0,3-4 0,-2-1 0,2 1 0,-2 3 0,0 1 0,0 2 0,0-2 0,-1-1 0,0 1 0,-1 3 0,0 2 0,0 0 0,-2 0 0,0 0 0,-1 0 0,1 0 0,0 1 0,0 1 0,-3-1 0,-2-2 0,1 3 0,0-1 0,5 3 0,0-1 0,-1 1 0,-1-1 0,-4 0 0,-2-2 0,-1 0 0,3 1 0,2 1 0,5 0 0,0 1 0,2 0 0,-3 1 0,2-1 0,-5-2 0,0 1 0,0 0 0,2 1 0,4 1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1:47.200"/>
    </inkml:context>
    <inkml:brush xml:id="br0">
      <inkml:brushProperty name="width" value="0.05" units="cm"/>
      <inkml:brushProperty name="height" value="0.05" units="cm"/>
      <inkml:brushProperty name="color" value="#C00000"/>
    </inkml:brush>
  </inkml:definitions>
  <inkml:trace contextRef="#ctx0" brushRef="#br0">123 76 24575,'-21'-10'0,"5"2"0,-7-4 0,12 8 0,1-3 0,6 4 0,-5-5 0,4 3 0,-5-2 0,4 2 0,0 1 0,5 2 0,0 2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2:26.068"/>
    </inkml:context>
    <inkml:brush xml:id="br0">
      <inkml:brushProperty name="width" value="0.05" units="cm"/>
      <inkml:brushProperty name="height" value="0.05" units="cm"/>
      <inkml:brushProperty name="color" value="#C00000"/>
    </inkml:brush>
  </inkml:definitions>
  <inkml:trace contextRef="#ctx0" brushRef="#br0">1 41 24575,'9'-6'0,"3"-2"0,5 0 0,0 1 0,2 0 0,-9 5 0,-2-1 0,-6 3 0,2 3 0,3 3 0,4 4 0,1 0 0,-4 0 0,-2-2 0,-2 2 0,2-1 0,1 4 0,2-2 0,2 3 0,1-1 0,7 3 0,-4-4 0,3 2 0,-8-6 0,-5-3 0,-2 0 0,-3-3 0,1 3 0,1 2 0,0 2 0,1 4 0,1 0 0,0 0 0,-1-4 0,-1-2 0,0-1 0,-1-1 0,3 6 0,1 3 0,2 3 0,-1 1 0,-1-2 0,0 0 0,0-2 0,1 2 0,-1-3 0,0 1 0,0 1 0,3 3 0,-1-1 0,1-2 0,-3-3 0,1 2 0,0 1 0,4 7 0,0 1 0,0 1 0,0-1 0,-1-4 0,-2 0 0,1-6 0,-3-2 0,-1-2 0,-2 0 0,2-1 0,-3 0 0,2-2 0,0 2 0,0 5 0,1 2 0,0 3 0,-1-4 0,-1-3 0,1-1 0,-2-3 0,1-2 0,-1 0 0,2 6 0,7 13 0,-2 3 0,5 5 0,-4-7 0,-3-9 0,-2-4 0,-2-6 0,-1 1 0,3-2 0,-3 2 0,4 0 0,-4-1 0,4 10 0,0 3 0,1 3 0,0-5 0,-3-9 0,-1-5 0,-2-2 0,1 0 0,-1 0 0,1 6 0,3 7 0,2 4 0,2 9 0,0-10 0,-4 0 0,-1-11 0,-2-2 0,-1 1 0,2 2 0,-1 2 0,1-2 0,-1-4 0,-1-3 0,0-5 0,0 4 0,0-3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2:29.933"/>
    </inkml:context>
    <inkml:brush xml:id="br0">
      <inkml:brushProperty name="width" value="0.05" units="cm"/>
      <inkml:brushProperty name="height" value="0.05" units="cm"/>
      <inkml:brushProperty name="color" value="#C00000"/>
    </inkml:brush>
  </inkml:definitions>
  <inkml:trace contextRef="#ctx0" brushRef="#br0">175 1 24575,'-4'5'0,"0"2"0,1 2 0,0 1 0,0-1 0,1-1 0,1-6 0,1 2 0,0-3 0,-1 0 0,0 0 0,0 1 0,-1 0 0,0 1 0,1 0 0,-1 1 0,0 0 0,1-1 0,-2 2 0,0-1 0,-1 4 0,-1-3 0,3 1 0,-1-3 0,1 0 0,0-1 0,0 0 0,-2 4 0,-1 2 0,-1 3 0,-1-1 0,2-1 0,1-3 0,1-1 0,1-3 0,0 0 0,-2 0 0,-2 2 0,-2 4 0,1-1 0,3-2 0,3-2 0,0-2 0,1 0 0,0 0 0,-2 3 0,0 5 0,0-2 0,0 2 0,0-3 0,-2-4 0,-1 4 0,0-2 0,0 2 0,1 0 0,0 0 0,-1 0 0,3-4 0,1 0 0,0-2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2:33.903"/>
    </inkml:context>
    <inkml:brush xml:id="br0">
      <inkml:brushProperty name="width" value="0.05" units="cm"/>
      <inkml:brushProperty name="height" value="0.05" units="cm"/>
      <inkml:brushProperty name="color" value="#C00000"/>
    </inkml:brush>
  </inkml:definitions>
  <inkml:trace contextRef="#ctx0" brushRef="#br0">0 9 24575,'13'-4'0,"-2"2"0,-5 0 0,0 2 0,-4 0 0,1 0 0,-2 1 0,1 0 0,-1 0 0,5 2 0,-3 0 0,2 1 0,-3 0 0,0 1 0,1 1 0,-2-1 0,0 0 0,-1-3 0,1 0 0,0 0 0,0 3 0,-1-3 0,0 5 0,0-5 0,0 2 0,0 0 0,0 0 0,0 0 0,0 0 0,0-1 0,0-1 0,0 3 0,0 1 0,0 1 0,0 0 0,0-1 0,0-2 0,0 0 0,0-1 0,0 5 0,0-1 0,1 3 0,-1-4 0,2-1 0,-1 1 0,-1 0 0,2 6 0,-1 0 0,1-1 0,0-4 0,0-3 0,-1-3 0,0 2 0,0-1 0,1 4 0,-2-2 0,2-1 0,-1 0 0,2 2 0,1 1 0,1 4 0,2 0 0,-2-3 0,1-3 0,1-1 0,17-2 0,-2 1 0,9 2 0,-13-1 0,-11-1 0,-4-2 0,-4-1 0,-1-1 0,2 1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6:47.821"/>
    </inkml:context>
    <inkml:brush xml:id="br0">
      <inkml:brushProperty name="width" value="0.05" units="cm"/>
      <inkml:brushProperty name="height" value="0.05" units="cm"/>
      <inkml:brushProperty name="color" value="#C00000"/>
    </inkml:brush>
  </inkml:definitions>
  <inkml:trace contextRef="#ctx0" brushRef="#br0">0 0 24575,'56'12'0,"-18"-4"0,-4 1 0,-21-6 0,-12-1 0,0-1 0,-1 4 0,0 2 0,-2 4 0,1 3 0,-3 1 0,1 0 0,-1 0 0,-1 2 0,1 2 0,-1 1 0,3-5 0,-1-5 0,2-3 0,0-4 0,0 8 0,0 10 0,0 0 0,1-1 0,0-12 0,0-6 0,1 1 0,1 1 0,0-1 0,3 5 0,4-2 0,10 5 0,6 1 0,4-1 0,-12-3 0,-5-3 0,-11-5 0,-2 1 0,-1-2 0,-1 0 0,2-3 0,0 3 0,1-2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2:50.305"/>
    </inkml:context>
    <inkml:brush xml:id="br0">
      <inkml:brushProperty name="width" value="0.05" units="cm"/>
      <inkml:brushProperty name="height" value="0.05" units="cm"/>
      <inkml:brushProperty name="color" value="#C00000"/>
    </inkml:brush>
  </inkml:definitions>
  <inkml:trace contextRef="#ctx0" brushRef="#br0">239 0 24575,'0'17'0,"0"7"0,0 11 0,2 6 0,-1-12 0,1-9 0,0-15 0,-2 2 0,2 3 0,-1 6 0,2 3 0,1 9 0,0 6 0,0-2 0,-1-4 0,0 0 0,-1 3 0,2 7 0,0-5 0,-1-2 0,0 0 0,-2 2 0,1-4 0,0-8 0,0-11 0,0 6 0,-1 0 0,2 7 0,-2-7 0,0-6 0,0-5 0,1-2 0,0 7 0,0-3 0,1 3 0,-3-5 0,0-2 0,-1 8 0,-3 17 0,-2 7 0,-5 10 0,1-5 0,-2-7 0,2-5 0,0-11 0,4-3 0,0-3 0,-3 4 0,-3 3 0,1-1 0,2-4 0,7-7 0,-3-3 0,-12 1 0,-34 5 0,9-2 0,-12 2 0,37-6 0,12-1 0,5-2 0,0 1 0,4 0 0,-4 0 0,4-1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06:23.284"/>
    </inkml:context>
    <inkml:brush xml:id="br0">
      <inkml:brushProperty name="width" value="0.05" units="cm"/>
      <inkml:brushProperty name="height" value="0.05" units="cm"/>
      <inkml:brushProperty name="color" value="#C00000"/>
    </inkml:brush>
  </inkml:definitions>
  <inkml:trace contextRef="#ctx0" brushRef="#br0">1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2:12:22.363"/>
    </inkml:context>
    <inkml:brush xml:id="br0">
      <inkml:brushProperty name="width" value="0.025" units="cm"/>
      <inkml:brushProperty name="height" value="0.15" units="cm"/>
      <inkml:brushProperty name="inkEffects" value="pencil"/>
    </inkml:brush>
  </inkml:definitions>
  <inkml:trace contextRef="#ctx0" brushRef="#br0">3 1 16383,'-1'0'0,"0"0"0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38.420"/>
    </inkml:context>
    <inkml:brush xml:id="br0">
      <inkml:brushProperty name="width" value="0.05" units="cm"/>
      <inkml:brushProperty name="height" value="0.05" units="cm"/>
      <inkml:brushProperty name="color" value="#C00000"/>
    </inkml:brush>
  </inkml:definitions>
  <inkml:trace contextRef="#ctx0" brushRef="#br0">14 74 24575,'-4'8'0,"1"11"0,2 28 0,-2-6 0,3 8 0,-2-25 0,2-10 0,0-5 0,0-2 0,0-2 0,0-1 0,1 0 0,0 0 0,6 7 0,8 6 0,11 6 0,3-1 0,-2-7 0,-12-7 0,-5-5 0,-4-4 0,2-1 0,3-4 0,5-2 0,3-8 0,4-3 0,-6 1 0,-3 2 0,-7 5 0,-3 5 0,-1 1 0,-3 0 0,3-3 0,-2-2 0,3 1 0,-2 3 0,-1 2 0,-1 2 0,0-1 0,1 0 0,0 0 0,0-3 0,-1-5 0,1-4 0,-1-4 0,2 5 0,-4 6 0,2 6 0,-1 10 0,1 1 0,2 10 0,2 5 0,1-3 0,0 0 0,-2-9 0,-1-2 0,2-1 0,3 0 0,1 2 0,4-2 0,-4-1 0,15 3 0,3 4 0,18 2 0,-11-3 0,-3-5 0,-18-5 0,-3-2 0,1-4 0,0-2 0,7-5 0,2-8 0,2-8 0,-1-5 0,-2-3 0,-6 6 0,-3 4 0,-3 3 0,-2 7 0,-4 1 0,0 5 0,0-1 0,0-1 0,-2-9 0,-2-6 0,0 4 0,-1 4 0,3 6 0,-2 6 0,1-4 0,-1 4 0,1-2 0,-3-1 0,0 0 0,0 1 0,3 2 0,0 0 0,-2-8 0,-1 3 0,1-2 0,8 7 0,-2 4 0,4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41.573"/>
    </inkml:context>
    <inkml:brush xml:id="br0">
      <inkml:brushProperty name="width" value="0.05" units="cm"/>
      <inkml:brushProperty name="height" value="0.05" units="cm"/>
      <inkml:brushProperty name="color" value="#C00000"/>
    </inkml:brush>
  </inkml:definitions>
  <inkml:trace contextRef="#ctx0" brushRef="#br0">229 3 24575,'-8'-1'0,"3"0"0,-2 0 0,-2 3 0,-3 0 0,-16 4 0,7-2 0,-8 3 0,12-2 0,3 0 0,3 4 0,3-2 0,-3 3 0,2 0 0,0 2 0,-1 5 0,4-3 0,-2 11 0,5-6 0,0 5 0,3-8 0,1-3 0,1 2 0,16 17 0,1-1 0,14 6 0,-3-12 0,7-8 0,-6-4 0,0-3 0,-4-5 0,3-2 0,22-2 0,3-2 0,1 1 0,-16-2 0,-22 2 0,-6-3 0,-3-1 0,5-5 0,1 0 0,1-4 0,4-2 0,-1 0 0,2-3 0,-6 3 0,-7 4 0,-3 1 0,-4 1 0,0-3 0,-1-3 0,0 0 0,0 5 0,0 3 0,-2 2 0,-1-7 0,-2-3 0,-2-4 0,1 7 0,-1 4 0,-2 3 0,-2 0 0,-1-3 0,-2-1 0,6 2 0,-7 0 0,-5 0 0,-5-3 0,1 0 0,9 1 0,4 5 0,1 2 0,-8-1 0,-7 0 0,-17 1 0,18 1 0,-2 4 0,24-2 0,4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43.171"/>
    </inkml:context>
    <inkml:brush xml:id="br0">
      <inkml:brushProperty name="width" value="0.05" units="cm"/>
      <inkml:brushProperty name="height" value="0.05" units="cm"/>
      <inkml:brushProperty name="color" value="#C00000"/>
    </inkml:brush>
  </inkml:definitions>
  <inkml:trace contextRef="#ctx0" brushRef="#br0">1 1 24575,'1'4'0,"2"2"0,1 6 0,14 23 0,-3 3 0,10 14 0,-13-13 0,-4-6 0,-3-8 0,-1-2 0,0-2 0,-2 2 0,1-2 0,-1-6 0,0 1 0,-2-6 0,1 2 0,1-3 0,-1-4 0,0-1 0,-1-3 0,1 0 0,8-11 0,-5 8 0,5-8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46.068"/>
    </inkml:context>
    <inkml:brush xml:id="br0">
      <inkml:brushProperty name="width" value="0.05" units="cm"/>
      <inkml:brushProperty name="height" value="0.05" units="cm"/>
      <inkml:brushProperty name="color" value="#C00000"/>
    </inkml:brush>
  </inkml:definitions>
  <inkml:trace contextRef="#ctx0" brushRef="#br0">0 242 24575,'32'26'0,"-6"-3"0,7-1 0,-12-6 0,-6-4 0,-1 0 0,-3 0 0,6 8 0,-3-3 0,1 3 0,-2-1 0,1 1 0,0 0 0,-1 2 0,-3-2 0,-1 4 0,0 0 0,6 12 0,-2-7 0,1 7 0,-7-11 0,-3-1 0,-3 2 0,-5 11 0,-2-2 0,-13 13 0,-4-7 0,-14 8 0,4-10 0,4-5 0,10-15 0,2-10 0,1-1 0,1-4 0,5 0 0,3-4 0,-3-5 0,-2-6 0,-3-8 0,6-19 0,7-19 0,11-19 0,13-19 0,9 10 0,5 9 0,-2 18 0,-2 10 0,-4 8 0,-3 1 0,-6 7 0,-4-1 0,-2 1 0,1-7 0,-5 1 0,2-3 0,-4 9 0,0 1 0,-1 10 0,-3 5 0,0 3 0,-2 5 0,0 2 0,-1-1 0,0-1 0,0-4 0,0 2 0,-1-1 0,-2-2 0,1 3 0,0 1 0,0 4 0,2 8 0,-1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49.085"/>
    </inkml:context>
    <inkml:brush xml:id="br0">
      <inkml:brushProperty name="width" value="0.05" units="cm"/>
      <inkml:brushProperty name="height" value="0.05" units="cm"/>
      <inkml:brushProperty name="color" value="#C00000"/>
    </inkml:brush>
  </inkml:definitions>
  <inkml:trace contextRef="#ctx0" brushRef="#br0">141 42 24575,'-12'-2'0,"4"1"0,1 1 0,1 2 0,-11 9 0,4-1 0,-8 6 0,10-5 0,2-2 0,0 3 0,1 0 0,1 1 0,1-3 0,4-4 0,0-1 0,2-1 0,-1 5 0,0 2 0,1 1 0,2-3 0,0-3 0,2 0 0,-2 1 0,8 1 0,0 0 0,4 0 0,-1-1 0,5 0 0,27 3 0,1-4 0,10 3 0,-17-13 0,-6-6 0,1-9 0,12-4 0,-11 6 0,-7 0 0,-13 7 0,-6 0 0,2 0 0,2-1 0,0 1 0,-4 1 0,-3 4 0,-6 2 0,0-1 0,0-6 0,0 2 0,0-2 0,-1 6 0,-2-1 0,-3-1 0,-1-1 0,-2 0 0,3 3 0,-3 0 0,-4-2 0,-3 0 0,-1-1 0,2 1 0,3 1 0,2 1 0,-1 0 0,-1 0 0,-4-1 0,3 1 0,3 2 0,3 1 0,-5 1 0,5 0 0,-7 0 0,7 0 0,-2 0 0,1 0 0,3-1 0,5 0 0,0 1 0,0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50.685"/>
    </inkml:context>
    <inkml:brush xml:id="br0">
      <inkml:brushProperty name="width" value="0.05" units="cm"/>
      <inkml:brushProperty name="height" value="0.05" units="cm"/>
      <inkml:brushProperty name="color" value="#C00000"/>
    </inkml:brush>
  </inkml:definitions>
  <inkml:trace contextRef="#ctx0" brushRef="#br0">216 0 24575,'-14'2'0,"-2"0"0,1 0 0,4 0 0,-2-1 0,8 0 0,1 0 0,-5 1 0,-3 1 0,-5 0 0,-5 1 0,-3 1 0,0-3 0,8 0 0,8-2 0,7 0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1:57:52.302"/>
    </inkml:context>
    <inkml:brush xml:id="br0">
      <inkml:brushProperty name="width" value="0.05" units="cm"/>
      <inkml:brushProperty name="height" value="0.05" units="cm"/>
      <inkml:brushProperty name="color" value="#C00000"/>
    </inkml:brush>
  </inkml:definitions>
  <inkml:trace contextRef="#ctx0" brushRef="#br0">271 4 24575,'-8'-2'0,"2"1"0,1 1 0,-3 0 0,2 1 0,-5 0 0,4 1 0,-3 7 0,0 11 0,3 0 0,8 11 0,22-1 0,11 1 0,1-3 0,-8-12 0,-17-9 0,4-3 0,26 10 0,7 2 0,6 3 0,-24-6 0,-21-2 0,-24 8 0,-28 14 0,-34 14 0,30-23 0,-3-2 0,-3-1 0,0-3 0,-32 3 0,35-12 0,24-6 0,25-2 0,1 0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2 - Θέση ημερομηνίας"/>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3AC5A61-0B80-4D61-8555-276E4F2875F3}" type="datetimeFigureOut">
              <a:rPr lang="el-GR" smtClean="0"/>
              <a:pPr/>
              <a:t>17/1/22</a:t>
            </a:fld>
            <a:endParaRPr lang="el-GR"/>
          </a:p>
        </p:txBody>
      </p:sp>
      <p:sp>
        <p:nvSpPr>
          <p:cNvPr id="4" name="3 - Θέση εικόνας διαφάνειας"/>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l-GR"/>
          </a:p>
        </p:txBody>
      </p:sp>
      <p:sp>
        <p:nvSpPr>
          <p:cNvPr id="5" name="4 - Θέση σημειώσεων"/>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E82E7DF-3EDC-4B5D-BAB7-B17D927D1A7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E82E7DF-3EDC-4B5D-BAB7-B17D927D1A71}" type="slidenum">
              <a:rPr lang="el-GR" smtClean="0"/>
              <a:pPr/>
              <a:t>37</a:t>
            </a:fld>
            <a:endParaRPr lang="el-GR"/>
          </a:p>
        </p:txBody>
      </p:sp>
    </p:spTree>
    <p:extLst>
      <p:ext uri="{BB962C8B-B14F-4D97-AF65-F5344CB8AC3E}">
        <p14:creationId xmlns:p14="http://schemas.microsoft.com/office/powerpoint/2010/main" val="355818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E82E7DF-3EDC-4B5D-BAB7-B17D927D1A71}" type="slidenum">
              <a:rPr lang="el-GR" smtClean="0"/>
              <a:pPr/>
              <a:t>107</a:t>
            </a:fld>
            <a:endParaRPr lang="el-GR"/>
          </a:p>
        </p:txBody>
      </p:sp>
    </p:spTree>
    <p:extLst>
      <p:ext uri="{BB962C8B-B14F-4D97-AF65-F5344CB8AC3E}">
        <p14:creationId xmlns:p14="http://schemas.microsoft.com/office/powerpoint/2010/main" val="412941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025BB-AA8C-4E4B-AEBE-B78100A8CF3F}"/>
              </a:ext>
            </a:extLst>
          </p:cNvPr>
          <p:cNvSpPr>
            <a:spLocks noGrp="1"/>
          </p:cNvSpPr>
          <p:nvPr>
            <p:ph type="ctrTitle"/>
          </p:nvPr>
        </p:nvSpPr>
        <p:spPr>
          <a:xfrm>
            <a:off x="1143000" y="1122363"/>
            <a:ext cx="6858000" cy="2387600"/>
          </a:xfrm>
        </p:spPr>
        <p:txBody>
          <a:bodyPr anchor="b"/>
          <a:lstStyle>
            <a:lvl1pPr algn="ctr">
              <a:defRPr sz="4500"/>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10BAE48-A341-DB42-A7E0-EB5AC57E097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50C86C9-7E94-B845-9EAB-E6D591D9CF23}"/>
              </a:ext>
            </a:extLst>
          </p:cNvPr>
          <p:cNvSpPr>
            <a:spLocks noGrp="1"/>
          </p:cNvSpPr>
          <p:nvPr>
            <p:ph type="dt" sz="half" idx="10"/>
          </p:nvPr>
        </p:nvSpPr>
        <p:spPr/>
        <p:txBody>
          <a:bodyPr/>
          <a:lstStyle/>
          <a:p>
            <a:fld id="{8DD3EC41-B013-5148-A354-37B5EBDDF961}" type="datetime1">
              <a:rPr lang="el-GR" smtClean="0"/>
              <a:t>17/1/22</a:t>
            </a:fld>
            <a:endParaRPr lang="el-GR"/>
          </a:p>
        </p:txBody>
      </p:sp>
      <p:sp>
        <p:nvSpPr>
          <p:cNvPr id="5" name="Θέση υποσέλιδου 4">
            <a:extLst>
              <a:ext uri="{FF2B5EF4-FFF2-40B4-BE49-F238E27FC236}">
                <a16:creationId xmlns:a16="http://schemas.microsoft.com/office/drawing/2014/main" id="{910DB702-274B-A24B-A337-2D443A09C897}"/>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6" name="Θέση αριθμού διαφάνειας 5">
            <a:extLst>
              <a:ext uri="{FF2B5EF4-FFF2-40B4-BE49-F238E27FC236}">
                <a16:creationId xmlns:a16="http://schemas.microsoft.com/office/drawing/2014/main" id="{C0F5EF9B-3FA0-0549-9057-3D8A0D528A3C}"/>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03896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37291E-4AF6-A848-B872-3B1EF9D669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FDBC5D7-F009-ED41-8533-095F6DDD33D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F1D06FA-457C-5640-90F2-43FA2A1C3ADE}"/>
              </a:ext>
            </a:extLst>
          </p:cNvPr>
          <p:cNvSpPr>
            <a:spLocks noGrp="1"/>
          </p:cNvSpPr>
          <p:nvPr>
            <p:ph type="dt" sz="half" idx="10"/>
          </p:nvPr>
        </p:nvSpPr>
        <p:spPr/>
        <p:txBody>
          <a:bodyPr/>
          <a:lstStyle/>
          <a:p>
            <a:fld id="{D270A7E9-F06E-1C43-9358-DB440B17C375}" type="datetime1">
              <a:rPr lang="el-GR" smtClean="0"/>
              <a:t>17/1/22</a:t>
            </a:fld>
            <a:endParaRPr lang="el-GR"/>
          </a:p>
        </p:txBody>
      </p:sp>
      <p:sp>
        <p:nvSpPr>
          <p:cNvPr id="5" name="Θέση υποσέλιδου 4">
            <a:extLst>
              <a:ext uri="{FF2B5EF4-FFF2-40B4-BE49-F238E27FC236}">
                <a16:creationId xmlns:a16="http://schemas.microsoft.com/office/drawing/2014/main" id="{D19262C9-FB0A-B748-9C9B-F4A3B1E24D3A}"/>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6" name="Θέση αριθμού διαφάνειας 5">
            <a:extLst>
              <a:ext uri="{FF2B5EF4-FFF2-40B4-BE49-F238E27FC236}">
                <a16:creationId xmlns:a16="http://schemas.microsoft.com/office/drawing/2014/main" id="{584E316F-23BF-2F40-B605-465595C6F29B}"/>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42272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6C86C16-E430-4049-9330-6A6AA18DB816}"/>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37A9A8-4FDD-FB4B-97B5-01525717BC32}"/>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01B80AF-9FD6-8E45-A047-932FBB3DE89D}"/>
              </a:ext>
            </a:extLst>
          </p:cNvPr>
          <p:cNvSpPr>
            <a:spLocks noGrp="1"/>
          </p:cNvSpPr>
          <p:nvPr>
            <p:ph type="dt" sz="half" idx="10"/>
          </p:nvPr>
        </p:nvSpPr>
        <p:spPr/>
        <p:txBody>
          <a:bodyPr/>
          <a:lstStyle/>
          <a:p>
            <a:fld id="{E5CAB8C1-85A0-F343-9628-F712E4E70666}" type="datetime1">
              <a:rPr lang="el-GR" smtClean="0"/>
              <a:t>17/1/22</a:t>
            </a:fld>
            <a:endParaRPr lang="el-GR"/>
          </a:p>
        </p:txBody>
      </p:sp>
      <p:sp>
        <p:nvSpPr>
          <p:cNvPr id="5" name="Θέση υποσέλιδου 4">
            <a:extLst>
              <a:ext uri="{FF2B5EF4-FFF2-40B4-BE49-F238E27FC236}">
                <a16:creationId xmlns:a16="http://schemas.microsoft.com/office/drawing/2014/main" id="{354AD4AD-856F-2F45-9FE8-6E12ED307D39}"/>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6" name="Θέση αριθμού διαφάνειας 5">
            <a:extLst>
              <a:ext uri="{FF2B5EF4-FFF2-40B4-BE49-F238E27FC236}">
                <a16:creationId xmlns:a16="http://schemas.microsoft.com/office/drawing/2014/main" id="{0BAA86D2-5220-3D44-A0B9-3474D4541CE8}"/>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53320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DD5D543-DCFC-E844-88E8-A87D9D1D6393}"/>
              </a:ext>
            </a:extLst>
          </p:cNvPr>
          <p:cNvSpPr>
            <a:spLocks noGrp="1"/>
          </p:cNvSpPr>
          <p:nvPr>
            <p:ph/>
          </p:nvPr>
        </p:nvSpPr>
        <p:spPr>
          <a:xfrm>
            <a:off x="457200" y="275035"/>
            <a:ext cx="8229600" cy="585073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3" name="Θέση ημερομηνίας 2">
            <a:extLst>
              <a:ext uri="{FF2B5EF4-FFF2-40B4-BE49-F238E27FC236}">
                <a16:creationId xmlns:a16="http://schemas.microsoft.com/office/drawing/2014/main" id="{E4B66BBD-9C24-BB41-AD17-FFB677D1E187}"/>
              </a:ext>
            </a:extLst>
          </p:cNvPr>
          <p:cNvSpPr>
            <a:spLocks noGrp="1"/>
          </p:cNvSpPr>
          <p:nvPr>
            <p:ph type="dt" sz="half" idx="10"/>
          </p:nvPr>
        </p:nvSpPr>
        <p:spPr>
          <a:xfrm>
            <a:off x="457200" y="6244829"/>
            <a:ext cx="2133600" cy="476250"/>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C329D25E-85AC-0F41-8498-3F45FDDF5DE0}"/>
              </a:ext>
            </a:extLst>
          </p:cNvPr>
          <p:cNvSpPr>
            <a:spLocks noGrp="1"/>
          </p:cNvSpPr>
          <p:nvPr>
            <p:ph type="ftr" sz="quarter" idx="11"/>
          </p:nvPr>
        </p:nvSpPr>
        <p:spPr>
          <a:xfrm>
            <a:off x="3124200" y="6244829"/>
            <a:ext cx="2895600" cy="476250"/>
          </a:xfrm>
        </p:spPr>
        <p:txBody>
          <a:bodyPr/>
          <a:lstStyle>
            <a:lvl1pPr>
              <a:defRPr/>
            </a:lvl1pPr>
          </a:lstStyle>
          <a:p>
            <a:endParaRPr lang="el-GR" altLang="el-GR"/>
          </a:p>
        </p:txBody>
      </p:sp>
      <p:sp>
        <p:nvSpPr>
          <p:cNvPr id="5" name="Θέση αριθμού διαφάνειας 4">
            <a:extLst>
              <a:ext uri="{FF2B5EF4-FFF2-40B4-BE49-F238E27FC236}">
                <a16:creationId xmlns:a16="http://schemas.microsoft.com/office/drawing/2014/main" id="{56BD4BBD-1C9E-E245-9599-07231A1D292A}"/>
              </a:ext>
            </a:extLst>
          </p:cNvPr>
          <p:cNvSpPr>
            <a:spLocks noGrp="1"/>
          </p:cNvSpPr>
          <p:nvPr>
            <p:ph type="sldNum" sz="quarter" idx="12"/>
          </p:nvPr>
        </p:nvSpPr>
        <p:spPr>
          <a:xfrm>
            <a:off x="6553200" y="6244829"/>
            <a:ext cx="2133600" cy="476250"/>
          </a:xfrm>
        </p:spPr>
        <p:txBody>
          <a:bodyPr/>
          <a:lstStyle>
            <a:lvl1pPr>
              <a:defRPr/>
            </a:lvl1pPr>
          </a:lstStyle>
          <a:p>
            <a:fld id="{0306F931-FC52-DB4D-B7A0-4EF7948E3AD8}" type="slidenum">
              <a:rPr lang="el-GR" altLang="el-GR"/>
              <a:pPr/>
              <a:t>‹#›</a:t>
            </a:fld>
            <a:endParaRPr lang="el-GR" altLang="el-GR"/>
          </a:p>
        </p:txBody>
      </p:sp>
    </p:spTree>
    <p:extLst>
      <p:ext uri="{BB962C8B-B14F-4D97-AF65-F5344CB8AC3E}">
        <p14:creationId xmlns:p14="http://schemas.microsoft.com/office/powerpoint/2010/main" val="266964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EAEB1B-1197-404E-A7CC-EF59ED29FF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86ED13A-9248-5346-B83A-D1006E1EDFA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6A6DF0B-5D02-904D-9941-A4825B736DE8}"/>
              </a:ext>
            </a:extLst>
          </p:cNvPr>
          <p:cNvSpPr>
            <a:spLocks noGrp="1"/>
          </p:cNvSpPr>
          <p:nvPr>
            <p:ph type="dt" sz="half" idx="10"/>
          </p:nvPr>
        </p:nvSpPr>
        <p:spPr/>
        <p:txBody>
          <a:bodyPr/>
          <a:lstStyle/>
          <a:p>
            <a:fld id="{81B0D468-1157-DA46-889E-6D3C2A2C93F3}" type="datetime1">
              <a:rPr lang="el-GR" smtClean="0"/>
              <a:t>17/1/22</a:t>
            </a:fld>
            <a:endParaRPr lang="el-GR"/>
          </a:p>
        </p:txBody>
      </p:sp>
      <p:sp>
        <p:nvSpPr>
          <p:cNvPr id="5" name="Θέση υποσέλιδου 4">
            <a:extLst>
              <a:ext uri="{FF2B5EF4-FFF2-40B4-BE49-F238E27FC236}">
                <a16:creationId xmlns:a16="http://schemas.microsoft.com/office/drawing/2014/main" id="{FE827DF3-C890-9D4C-A1E0-8724F5377AD8}"/>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6" name="Θέση αριθμού διαφάνειας 5">
            <a:extLst>
              <a:ext uri="{FF2B5EF4-FFF2-40B4-BE49-F238E27FC236}">
                <a16:creationId xmlns:a16="http://schemas.microsoft.com/office/drawing/2014/main" id="{1CFA274C-8AFC-8744-AB16-56C044F0056D}"/>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84971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3877FB-EE38-0346-8276-D4FAFB3851AC}"/>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48F6595-7635-F04A-861F-D1D93A3A3C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E0C5139-EAB3-7B49-BC54-A490FD4C97C7}"/>
              </a:ext>
            </a:extLst>
          </p:cNvPr>
          <p:cNvSpPr>
            <a:spLocks noGrp="1"/>
          </p:cNvSpPr>
          <p:nvPr>
            <p:ph type="dt" sz="half" idx="10"/>
          </p:nvPr>
        </p:nvSpPr>
        <p:spPr/>
        <p:txBody>
          <a:bodyPr/>
          <a:lstStyle/>
          <a:p>
            <a:fld id="{88DA247B-D939-A541-9105-76D7A2FB3C37}" type="datetime1">
              <a:rPr lang="el-GR" smtClean="0"/>
              <a:t>17/1/22</a:t>
            </a:fld>
            <a:endParaRPr lang="el-GR"/>
          </a:p>
        </p:txBody>
      </p:sp>
      <p:sp>
        <p:nvSpPr>
          <p:cNvPr id="5" name="Θέση υποσέλιδου 4">
            <a:extLst>
              <a:ext uri="{FF2B5EF4-FFF2-40B4-BE49-F238E27FC236}">
                <a16:creationId xmlns:a16="http://schemas.microsoft.com/office/drawing/2014/main" id="{C6E01FE3-E04C-8749-BFAA-25A369307672}"/>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6" name="Θέση αριθμού διαφάνειας 5">
            <a:extLst>
              <a:ext uri="{FF2B5EF4-FFF2-40B4-BE49-F238E27FC236}">
                <a16:creationId xmlns:a16="http://schemas.microsoft.com/office/drawing/2014/main" id="{26192620-7507-5C48-A144-730C8F531D78}"/>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06930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BBF070-CD62-E44F-9A02-5E41511F3F3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39CF4-8053-4448-822D-E7F161C70233}"/>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3279254-B8CF-8E43-AB90-A23DBA9881BD}"/>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1F89F17-0301-3444-8F06-A6B1EE2C41B1}"/>
              </a:ext>
            </a:extLst>
          </p:cNvPr>
          <p:cNvSpPr>
            <a:spLocks noGrp="1"/>
          </p:cNvSpPr>
          <p:nvPr>
            <p:ph type="dt" sz="half" idx="10"/>
          </p:nvPr>
        </p:nvSpPr>
        <p:spPr/>
        <p:txBody>
          <a:bodyPr/>
          <a:lstStyle/>
          <a:p>
            <a:fld id="{0B090EEF-B3FA-AA4E-80A2-AF46B5C04F3B}" type="datetime1">
              <a:rPr lang="el-GR" smtClean="0"/>
              <a:t>17/1/22</a:t>
            </a:fld>
            <a:endParaRPr lang="el-GR"/>
          </a:p>
        </p:txBody>
      </p:sp>
      <p:sp>
        <p:nvSpPr>
          <p:cNvPr id="6" name="Θέση υποσέλιδου 5">
            <a:extLst>
              <a:ext uri="{FF2B5EF4-FFF2-40B4-BE49-F238E27FC236}">
                <a16:creationId xmlns:a16="http://schemas.microsoft.com/office/drawing/2014/main" id="{21220008-B28E-734C-BB24-07FB71972825}"/>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7" name="Θέση αριθμού διαφάνειας 6">
            <a:extLst>
              <a:ext uri="{FF2B5EF4-FFF2-40B4-BE49-F238E27FC236}">
                <a16:creationId xmlns:a16="http://schemas.microsoft.com/office/drawing/2014/main" id="{10CC420F-8872-5545-BD31-1710435B1AF8}"/>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49880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7B6E87-E785-0648-9D43-B0163B53CE3B}"/>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A15AE2E-1BBD-AA48-9186-8A7281E84E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F68E19A-2F66-B64B-A0E8-846C1C11D515}"/>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241974D-D691-344D-A18B-C1E7C4CDE63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86D0C32-A939-3748-B94B-CA1ED1496C85}"/>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8F9BBA9-3888-8E47-A286-435AD0E469DE}"/>
              </a:ext>
            </a:extLst>
          </p:cNvPr>
          <p:cNvSpPr>
            <a:spLocks noGrp="1"/>
          </p:cNvSpPr>
          <p:nvPr>
            <p:ph type="dt" sz="half" idx="10"/>
          </p:nvPr>
        </p:nvSpPr>
        <p:spPr/>
        <p:txBody>
          <a:bodyPr/>
          <a:lstStyle/>
          <a:p>
            <a:fld id="{8D05259B-7C2B-8C4F-BF9E-55AB401D2B86}" type="datetime1">
              <a:rPr lang="el-GR" smtClean="0"/>
              <a:t>17/1/22</a:t>
            </a:fld>
            <a:endParaRPr lang="el-GR"/>
          </a:p>
        </p:txBody>
      </p:sp>
      <p:sp>
        <p:nvSpPr>
          <p:cNvPr id="8" name="Θέση υποσέλιδου 7">
            <a:extLst>
              <a:ext uri="{FF2B5EF4-FFF2-40B4-BE49-F238E27FC236}">
                <a16:creationId xmlns:a16="http://schemas.microsoft.com/office/drawing/2014/main" id="{37028BA2-0E5B-8B4E-911E-F29D54267CB2}"/>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9" name="Θέση αριθμού διαφάνειας 8">
            <a:extLst>
              <a:ext uri="{FF2B5EF4-FFF2-40B4-BE49-F238E27FC236}">
                <a16:creationId xmlns:a16="http://schemas.microsoft.com/office/drawing/2014/main" id="{F0103589-67EF-E043-B12A-5FE268113E0B}"/>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63821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FF148A-A936-8E4C-B596-EA14B57603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4F222F-BA46-6F44-B9E7-4B6F10CC2EB8}"/>
              </a:ext>
            </a:extLst>
          </p:cNvPr>
          <p:cNvSpPr>
            <a:spLocks noGrp="1"/>
          </p:cNvSpPr>
          <p:nvPr>
            <p:ph type="dt" sz="half" idx="10"/>
          </p:nvPr>
        </p:nvSpPr>
        <p:spPr/>
        <p:txBody>
          <a:bodyPr/>
          <a:lstStyle/>
          <a:p>
            <a:fld id="{0AE66342-D4FA-F143-931D-A4D0AFE33F29}" type="datetime1">
              <a:rPr lang="el-GR" smtClean="0"/>
              <a:t>17/1/22</a:t>
            </a:fld>
            <a:endParaRPr lang="el-GR"/>
          </a:p>
        </p:txBody>
      </p:sp>
      <p:sp>
        <p:nvSpPr>
          <p:cNvPr id="4" name="Θέση υποσέλιδου 3">
            <a:extLst>
              <a:ext uri="{FF2B5EF4-FFF2-40B4-BE49-F238E27FC236}">
                <a16:creationId xmlns:a16="http://schemas.microsoft.com/office/drawing/2014/main" id="{C34A44E2-352F-2549-ABFE-BBB0CF8AD13A}"/>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5" name="Θέση αριθμού διαφάνειας 4">
            <a:extLst>
              <a:ext uri="{FF2B5EF4-FFF2-40B4-BE49-F238E27FC236}">
                <a16:creationId xmlns:a16="http://schemas.microsoft.com/office/drawing/2014/main" id="{8E7C0717-23D1-324A-97C8-DE838FD85941}"/>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80754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A8D0B14-4311-4D4F-A48E-CB9EC3DE7D45}"/>
              </a:ext>
            </a:extLst>
          </p:cNvPr>
          <p:cNvSpPr>
            <a:spLocks noGrp="1"/>
          </p:cNvSpPr>
          <p:nvPr>
            <p:ph type="dt" sz="half" idx="10"/>
          </p:nvPr>
        </p:nvSpPr>
        <p:spPr/>
        <p:txBody>
          <a:bodyPr/>
          <a:lstStyle/>
          <a:p>
            <a:fld id="{EE597C14-B9DE-8343-9B88-0664A1EDA270}" type="datetime1">
              <a:rPr lang="el-GR" smtClean="0"/>
              <a:t>17/1/22</a:t>
            </a:fld>
            <a:endParaRPr lang="el-GR"/>
          </a:p>
        </p:txBody>
      </p:sp>
      <p:sp>
        <p:nvSpPr>
          <p:cNvPr id="3" name="Θέση υποσέλιδου 2">
            <a:extLst>
              <a:ext uri="{FF2B5EF4-FFF2-40B4-BE49-F238E27FC236}">
                <a16:creationId xmlns:a16="http://schemas.microsoft.com/office/drawing/2014/main" id="{8303AE97-1BDD-F14C-A016-EA8B0B2371B7}"/>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4" name="Θέση αριθμού διαφάνειας 3">
            <a:extLst>
              <a:ext uri="{FF2B5EF4-FFF2-40B4-BE49-F238E27FC236}">
                <a16:creationId xmlns:a16="http://schemas.microsoft.com/office/drawing/2014/main" id="{2EB57084-6324-324B-BA45-214029C246A6}"/>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51546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FA2640-69A7-8449-9392-B871D224AB6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9B96EE0-1908-AF48-A8A9-368370DAB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061668A-16FA-F54E-8CCD-67BA598F84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91DB7CB-EDFB-1242-AB7F-C2B5E4DBF833}"/>
              </a:ext>
            </a:extLst>
          </p:cNvPr>
          <p:cNvSpPr>
            <a:spLocks noGrp="1"/>
          </p:cNvSpPr>
          <p:nvPr>
            <p:ph type="dt" sz="half" idx="10"/>
          </p:nvPr>
        </p:nvSpPr>
        <p:spPr/>
        <p:txBody>
          <a:bodyPr/>
          <a:lstStyle/>
          <a:p>
            <a:fld id="{BCD11264-5428-334A-8C1C-214C6B570870}" type="datetime1">
              <a:rPr lang="el-GR" smtClean="0"/>
              <a:t>17/1/22</a:t>
            </a:fld>
            <a:endParaRPr lang="el-GR"/>
          </a:p>
        </p:txBody>
      </p:sp>
      <p:sp>
        <p:nvSpPr>
          <p:cNvPr id="6" name="Θέση υποσέλιδου 5">
            <a:extLst>
              <a:ext uri="{FF2B5EF4-FFF2-40B4-BE49-F238E27FC236}">
                <a16:creationId xmlns:a16="http://schemas.microsoft.com/office/drawing/2014/main" id="{F410C62E-F3E2-E34B-B8AB-A0E4C6AA5ADA}"/>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7" name="Θέση αριθμού διαφάνειας 6">
            <a:extLst>
              <a:ext uri="{FF2B5EF4-FFF2-40B4-BE49-F238E27FC236}">
                <a16:creationId xmlns:a16="http://schemas.microsoft.com/office/drawing/2014/main" id="{F118F5F4-4ECC-4A4B-9153-CB6281348082}"/>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41369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5B596D-6D43-A14F-A13A-BE702F77BA1D}"/>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E28AEBB-8C22-974F-8D68-67544CEC7F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71021D54-653D-B74E-A182-CC73478600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3AFECF-0116-BA4F-8748-490CEE0FADA7}"/>
              </a:ext>
            </a:extLst>
          </p:cNvPr>
          <p:cNvSpPr>
            <a:spLocks noGrp="1"/>
          </p:cNvSpPr>
          <p:nvPr>
            <p:ph type="dt" sz="half" idx="10"/>
          </p:nvPr>
        </p:nvSpPr>
        <p:spPr/>
        <p:txBody>
          <a:bodyPr/>
          <a:lstStyle/>
          <a:p>
            <a:fld id="{9B0C6F87-6DE3-514F-9864-F715907719C2}" type="datetime1">
              <a:rPr lang="el-GR" smtClean="0"/>
              <a:t>17/1/22</a:t>
            </a:fld>
            <a:endParaRPr lang="el-GR"/>
          </a:p>
        </p:txBody>
      </p:sp>
      <p:sp>
        <p:nvSpPr>
          <p:cNvPr id="6" name="Θέση υποσέλιδου 5">
            <a:extLst>
              <a:ext uri="{FF2B5EF4-FFF2-40B4-BE49-F238E27FC236}">
                <a16:creationId xmlns:a16="http://schemas.microsoft.com/office/drawing/2014/main" id="{9514C650-57E7-2A43-87E9-B24160195917}"/>
              </a:ext>
            </a:extLst>
          </p:cNvPr>
          <p:cNvSpPr>
            <a:spLocks noGrp="1"/>
          </p:cNvSpPr>
          <p:nvPr>
            <p:ph type="ftr" sz="quarter" idx="11"/>
          </p:nvPr>
        </p:nvSpPr>
        <p:spPr/>
        <p:txBody>
          <a:bodyPr/>
          <a:lstStyle/>
          <a:p>
            <a:r>
              <a:rPr lang="el-GR"/>
              <a:t>ΠΑΝ/ΜΙΟ ΙΩΑΝΝΙΝΩΝ                                                                        ΤΜΗΜΑ ΛΟΓΙΣΤΙΚΗΣ &amp; ΧΡΗΜ/ΚΗΣ</a:t>
            </a:r>
          </a:p>
        </p:txBody>
      </p:sp>
      <p:sp>
        <p:nvSpPr>
          <p:cNvPr id="7" name="Θέση αριθμού διαφάνειας 6">
            <a:extLst>
              <a:ext uri="{FF2B5EF4-FFF2-40B4-BE49-F238E27FC236}">
                <a16:creationId xmlns:a16="http://schemas.microsoft.com/office/drawing/2014/main" id="{B93026E1-F0C1-C746-8951-B5D07CCB4D99}"/>
              </a:ext>
            </a:extLst>
          </p:cNvPr>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56061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237B79D-C47D-C74B-91F3-1C17014D5D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4864D0-51A7-8842-91DA-4AEB968726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D37E30E-2079-1A49-ACCE-F753AC658D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EAE5AD-16DF-9D40-96F4-07AD2076CAAF}" type="datetime1">
              <a:rPr lang="el-GR" smtClean="0"/>
              <a:t>17/1/22</a:t>
            </a:fld>
            <a:endParaRPr lang="el-GR"/>
          </a:p>
        </p:txBody>
      </p:sp>
      <p:sp>
        <p:nvSpPr>
          <p:cNvPr id="5" name="Θέση υποσέλιδου 4">
            <a:extLst>
              <a:ext uri="{FF2B5EF4-FFF2-40B4-BE49-F238E27FC236}">
                <a16:creationId xmlns:a16="http://schemas.microsoft.com/office/drawing/2014/main" id="{1C4AD2B6-A5D2-2F45-ADEE-B7B22A5B5C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t>ΠΑΝ/ΜΙΟ ΙΩΑΝΝΙΝΩΝ                                                                        ΤΜΗΜΑ ΛΟΓΙΣΤΙΚΗΣ &amp; ΧΡΗΜ/ΚΗΣ</a:t>
            </a:r>
          </a:p>
        </p:txBody>
      </p:sp>
      <p:sp>
        <p:nvSpPr>
          <p:cNvPr id="6" name="Θέση αριθμού διαφάνειας 5">
            <a:extLst>
              <a:ext uri="{FF2B5EF4-FFF2-40B4-BE49-F238E27FC236}">
                <a16:creationId xmlns:a16="http://schemas.microsoft.com/office/drawing/2014/main" id="{70A8C1F6-1F42-6D4C-8539-632F2D3986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5528705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9.png"/><Relationship Id="rId21" Type="http://schemas.openxmlformats.org/officeDocument/2006/relationships/image" Target="../media/image10.png"/><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image" Target="../media/image3.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8.png"/><Relationship Id="rId40" Type="http://schemas.openxmlformats.org/officeDocument/2006/relationships/customXml" Target="../ink/ink20.xml"/><Relationship Id="rId45" Type="http://schemas.openxmlformats.org/officeDocument/2006/relationships/image" Target="../media/image22.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image" Target="../media/image17.png"/><Relationship Id="rId43" Type="http://schemas.openxmlformats.org/officeDocument/2006/relationships/image" Target="../media/image21.png"/><Relationship Id="rId8" Type="http://schemas.openxmlformats.org/officeDocument/2006/relationships/customXml" Target="../ink/ink4.xml"/><Relationship Id="rId3"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9.xml"/><Relationship Id="rId20" Type="http://schemas.openxmlformats.org/officeDocument/2006/relationships/customXml" Target="../ink/ink10.xml"/><Relationship Id="rId41"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package" Target="../embeddings/___________________Microsoft_Excel14.xlsx"/><Relationship Id="rId7" Type="http://schemas.openxmlformats.org/officeDocument/2006/relationships/package" Target="../embeddings/___________________Microsoft_Excel16.xlsx"/><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2.emf"/><Relationship Id="rId5" Type="http://schemas.openxmlformats.org/officeDocument/2006/relationships/package" Target="../embeddings/___________________Microsoft_Excel15.xlsx"/><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package" Target="../embeddings/___________________Microsoft_Excel17.xlsx"/></Relationships>
</file>

<file path=ppt/slides/_rels/slide101.xml.rels><?xml version="1.0" encoding="UTF-8" standalone="yes"?>
<Relationships xmlns="http://schemas.openxmlformats.org/package/2006/relationships"><Relationship Id="rId3" Type="http://schemas.openxmlformats.org/officeDocument/2006/relationships/package" Target="../embeddings/___________________Microsoft_Excel18.xls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5.emf"/></Relationships>
</file>

<file path=ppt/slides/_rels/slide102.xml.rels><?xml version="1.0" encoding="UTF-8" standalone="yes"?>
<Relationships xmlns="http://schemas.openxmlformats.org/package/2006/relationships"><Relationship Id="rId3" Type="http://schemas.openxmlformats.org/officeDocument/2006/relationships/package" Target="../embeddings/___________________Microsoft_Excel19.xls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6.emf"/></Relationships>
</file>

<file path=ppt/slides/_rels/slide103.xml.rels><?xml version="1.0" encoding="UTF-8" standalone="yes"?>
<Relationships xmlns="http://schemas.openxmlformats.org/package/2006/relationships"><Relationship Id="rId3" Type="http://schemas.openxmlformats.org/officeDocument/2006/relationships/package" Target="../embeddings/___________________Microsoft_Excel20.xls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7.emf"/></Relationships>
</file>

<file path=ppt/slides/_rels/slide104.xml.rels><?xml version="1.0" encoding="UTF-8" standalone="yes"?>
<Relationships xmlns="http://schemas.openxmlformats.org/package/2006/relationships"><Relationship Id="rId3" Type="http://schemas.openxmlformats.org/officeDocument/2006/relationships/package" Target="../embeddings/___________________Microsoft_Excel21.xls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8.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49.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5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51.e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52.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package" Target="../embeddings/___________________Microsoft_Excel22.xlsx"/><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___________________Microsoft_Excel.xls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___________________Microsoft_Excel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3" Type="http://schemas.openxmlformats.org/officeDocument/2006/relationships/package" Target="../embeddings/___________________Microsoft_Excel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package" Target="../embeddings/___________________Microsoft_Excel4.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57.xml.rels><?xml version="1.0" encoding="UTF-8" standalone="yes"?>
<Relationships xmlns="http://schemas.openxmlformats.org/package/2006/relationships"><Relationship Id="rId3" Type="http://schemas.openxmlformats.org/officeDocument/2006/relationships/package" Target="../embeddings/___________________Microsoft_Excel5.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58.xml.rels><?xml version="1.0" encoding="UTF-8" standalone="yes"?>
<Relationships xmlns="http://schemas.openxmlformats.org/package/2006/relationships"><Relationship Id="rId3" Type="http://schemas.openxmlformats.org/officeDocument/2006/relationships/package" Target="../embeddings/___________________Microsoft_Excel6.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59.xml.rels><?xml version="1.0" encoding="UTF-8" standalone="yes"?>
<Relationships xmlns="http://schemas.openxmlformats.org/package/2006/relationships"><Relationship Id="rId3" Type="http://schemas.openxmlformats.org/officeDocument/2006/relationships/package" Target="../embeddings/___________________Microsoft_Excel7.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package" Target="../embeddings/___________________Microsoft_Excel8.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64.xml.rels><?xml version="1.0" encoding="UTF-8" standalone="yes"?>
<Relationships xmlns="http://schemas.openxmlformats.org/package/2006/relationships"><Relationship Id="rId3" Type="http://schemas.openxmlformats.org/officeDocument/2006/relationships/package" Target="../embeddings/___________________Microsoft_Excel9.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2.emf"/></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___________________Microsoft_Excel10.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36.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37.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package" Target="../embeddings/___________________Microsoft_Excel11.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9.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package" Target="../embeddings/___________________Microsoft_Excel12.xlsx"/></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package" Target="../embeddings/___________________Microsoft_Excel13.xls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ctrTitle"/>
          </p:nvPr>
        </p:nvSpPr>
        <p:spPr>
          <a:xfrm>
            <a:off x="628650" y="1122362"/>
            <a:ext cx="4711446" cy="4135437"/>
          </a:xfrm>
        </p:spPr>
        <p:txBody>
          <a:bodyPr>
            <a:normAutofit/>
          </a:bodyPr>
          <a:lstStyle/>
          <a:p>
            <a:pPr algn="l"/>
            <a:br>
              <a:rPr lang="el-GR" sz="5700" b="1" i="1" dirty="0"/>
            </a:br>
            <a:r>
              <a:rPr lang="el-GR" sz="5700" b="1" i="1" dirty="0"/>
              <a:t>ΔΙΟΙΚΗΤΙΚΗ ΛΟΓΙΣΤΙΚΗ  ΚΟΣΤΟΛΟΓΗΣΗ</a:t>
            </a:r>
            <a:br>
              <a:rPr lang="el-GR" sz="5700" b="1" i="1" dirty="0"/>
            </a:br>
            <a:endParaRPr lang="el-GR" sz="5700" dirty="0"/>
          </a:p>
        </p:txBody>
      </p:sp>
      <p:sp>
        <p:nvSpPr>
          <p:cNvPr id="12"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9604" y="1031284"/>
            <a:ext cx="2735746" cy="4436126"/>
          </a:xfrm>
          <a:custGeom>
            <a:avLst/>
            <a:gdLst>
              <a:gd name="connsiteX0" fmla="*/ 0 w 2735746"/>
              <a:gd name="connsiteY0" fmla="*/ 0 h 4436126"/>
              <a:gd name="connsiteX1" fmla="*/ 601864 w 2735746"/>
              <a:gd name="connsiteY1" fmla="*/ 0 h 4436126"/>
              <a:gd name="connsiteX2" fmla="*/ 1203728 w 2735746"/>
              <a:gd name="connsiteY2" fmla="*/ 0 h 4436126"/>
              <a:gd name="connsiteX3" fmla="*/ 1860307 w 2735746"/>
              <a:gd name="connsiteY3" fmla="*/ 0 h 4436126"/>
              <a:gd name="connsiteX4" fmla="*/ 2735746 w 2735746"/>
              <a:gd name="connsiteY4" fmla="*/ 0 h 4436126"/>
              <a:gd name="connsiteX5" fmla="*/ 2735746 w 2735746"/>
              <a:gd name="connsiteY5" fmla="*/ 722455 h 4436126"/>
              <a:gd name="connsiteX6" fmla="*/ 2735746 w 2735746"/>
              <a:gd name="connsiteY6" fmla="*/ 1400548 h 4436126"/>
              <a:gd name="connsiteX7" fmla="*/ 2735746 w 2735746"/>
              <a:gd name="connsiteY7" fmla="*/ 2123003 h 4436126"/>
              <a:gd name="connsiteX8" fmla="*/ 2735746 w 2735746"/>
              <a:gd name="connsiteY8" fmla="*/ 2623652 h 4436126"/>
              <a:gd name="connsiteX9" fmla="*/ 2735746 w 2735746"/>
              <a:gd name="connsiteY9" fmla="*/ 3346106 h 4436126"/>
              <a:gd name="connsiteX10" fmla="*/ 2735746 w 2735746"/>
              <a:gd name="connsiteY10" fmla="*/ 4436126 h 4436126"/>
              <a:gd name="connsiteX11" fmla="*/ 2106524 w 2735746"/>
              <a:gd name="connsiteY11" fmla="*/ 4436126 h 4436126"/>
              <a:gd name="connsiteX12" fmla="*/ 1449945 w 2735746"/>
              <a:gd name="connsiteY12" fmla="*/ 4436126 h 4436126"/>
              <a:gd name="connsiteX13" fmla="*/ 793366 w 2735746"/>
              <a:gd name="connsiteY13" fmla="*/ 4436126 h 4436126"/>
              <a:gd name="connsiteX14" fmla="*/ 0 w 2735746"/>
              <a:gd name="connsiteY14" fmla="*/ 4436126 h 4436126"/>
              <a:gd name="connsiteX15" fmla="*/ 0 w 2735746"/>
              <a:gd name="connsiteY15" fmla="*/ 3713671 h 4436126"/>
              <a:gd name="connsiteX16" fmla="*/ 0 w 2735746"/>
              <a:gd name="connsiteY16" fmla="*/ 3124300 h 4436126"/>
              <a:gd name="connsiteX17" fmla="*/ 0 w 2735746"/>
              <a:gd name="connsiteY17" fmla="*/ 2446207 h 4436126"/>
              <a:gd name="connsiteX18" fmla="*/ 0 w 2735746"/>
              <a:gd name="connsiteY18" fmla="*/ 1856836 h 4436126"/>
              <a:gd name="connsiteX19" fmla="*/ 0 w 2735746"/>
              <a:gd name="connsiteY19" fmla="*/ 1178742 h 4436126"/>
              <a:gd name="connsiteX20" fmla="*/ 0 w 2735746"/>
              <a:gd name="connsiteY20" fmla="*/ 678094 h 4436126"/>
              <a:gd name="connsiteX21" fmla="*/ 0 w 2735746"/>
              <a:gd name="connsiteY21" fmla="*/ 0 h 4436126"/>
              <a:gd name="connsiteX0" fmla="*/ 0 w 2735746"/>
              <a:gd name="connsiteY0" fmla="*/ 0 h 4436126"/>
              <a:gd name="connsiteX1" fmla="*/ 629222 w 2735746"/>
              <a:gd name="connsiteY1" fmla="*/ 0 h 4436126"/>
              <a:gd name="connsiteX2" fmla="*/ 1258443 w 2735746"/>
              <a:gd name="connsiteY2" fmla="*/ 0 h 4436126"/>
              <a:gd name="connsiteX3" fmla="*/ 1942380 w 2735746"/>
              <a:gd name="connsiteY3" fmla="*/ 0 h 4436126"/>
              <a:gd name="connsiteX4" fmla="*/ 2735746 w 2735746"/>
              <a:gd name="connsiteY4" fmla="*/ 0 h 4436126"/>
              <a:gd name="connsiteX5" fmla="*/ 2735746 w 2735746"/>
              <a:gd name="connsiteY5" fmla="*/ 589371 h 4436126"/>
              <a:gd name="connsiteX6" fmla="*/ 2735746 w 2735746"/>
              <a:gd name="connsiteY6" fmla="*/ 1090020 h 4436126"/>
              <a:gd name="connsiteX7" fmla="*/ 2735746 w 2735746"/>
              <a:gd name="connsiteY7" fmla="*/ 1812474 h 4436126"/>
              <a:gd name="connsiteX8" fmla="*/ 2735746 w 2735746"/>
              <a:gd name="connsiteY8" fmla="*/ 2401845 h 4436126"/>
              <a:gd name="connsiteX9" fmla="*/ 2735746 w 2735746"/>
              <a:gd name="connsiteY9" fmla="*/ 3124300 h 4436126"/>
              <a:gd name="connsiteX10" fmla="*/ 2735746 w 2735746"/>
              <a:gd name="connsiteY10" fmla="*/ 3758032 h 4436126"/>
              <a:gd name="connsiteX11" fmla="*/ 2735746 w 2735746"/>
              <a:gd name="connsiteY11" fmla="*/ 4436126 h 4436126"/>
              <a:gd name="connsiteX12" fmla="*/ 2051810 w 2735746"/>
              <a:gd name="connsiteY12" fmla="*/ 4436126 h 4436126"/>
              <a:gd name="connsiteX13" fmla="*/ 1422588 w 2735746"/>
              <a:gd name="connsiteY13" fmla="*/ 4436126 h 4436126"/>
              <a:gd name="connsiteX14" fmla="*/ 820724 w 2735746"/>
              <a:gd name="connsiteY14" fmla="*/ 4436126 h 4436126"/>
              <a:gd name="connsiteX15" fmla="*/ 0 w 2735746"/>
              <a:gd name="connsiteY15" fmla="*/ 4436126 h 4436126"/>
              <a:gd name="connsiteX16" fmla="*/ 0 w 2735746"/>
              <a:gd name="connsiteY16" fmla="*/ 3802394 h 4436126"/>
              <a:gd name="connsiteX17" fmla="*/ 0 w 2735746"/>
              <a:gd name="connsiteY17" fmla="*/ 3213023 h 4436126"/>
              <a:gd name="connsiteX18" fmla="*/ 0 w 2735746"/>
              <a:gd name="connsiteY18" fmla="*/ 2712374 h 4436126"/>
              <a:gd name="connsiteX19" fmla="*/ 0 w 2735746"/>
              <a:gd name="connsiteY19" fmla="*/ 1989919 h 4436126"/>
              <a:gd name="connsiteX20" fmla="*/ 0 w 2735746"/>
              <a:gd name="connsiteY20" fmla="*/ 1400548 h 4436126"/>
              <a:gd name="connsiteX21" fmla="*/ 0 w 2735746"/>
              <a:gd name="connsiteY21" fmla="*/ 811177 h 4436126"/>
              <a:gd name="connsiteX22" fmla="*/ 0 w 2735746"/>
              <a:gd name="connsiteY22"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35746" h="4436126" fill="none" extrusionOk="0">
                <a:moveTo>
                  <a:pt x="0" y="0"/>
                </a:moveTo>
                <a:cubicBezTo>
                  <a:pt x="161918" y="15098"/>
                  <a:pt x="458221" y="22520"/>
                  <a:pt x="601864" y="0"/>
                </a:cubicBezTo>
                <a:cubicBezTo>
                  <a:pt x="742303" y="-225"/>
                  <a:pt x="972782" y="-24016"/>
                  <a:pt x="1203728" y="0"/>
                </a:cubicBezTo>
                <a:cubicBezTo>
                  <a:pt x="1464574" y="35749"/>
                  <a:pt x="1690223" y="-18853"/>
                  <a:pt x="1860307" y="0"/>
                </a:cubicBezTo>
                <a:cubicBezTo>
                  <a:pt x="2091015" y="-5289"/>
                  <a:pt x="2433849" y="13227"/>
                  <a:pt x="2735746" y="0"/>
                </a:cubicBezTo>
                <a:cubicBezTo>
                  <a:pt x="2691943" y="331642"/>
                  <a:pt x="2734195" y="466229"/>
                  <a:pt x="2735746" y="722455"/>
                </a:cubicBezTo>
                <a:cubicBezTo>
                  <a:pt x="2777998" y="939939"/>
                  <a:pt x="2730794" y="1170283"/>
                  <a:pt x="2735746" y="1400548"/>
                </a:cubicBezTo>
                <a:cubicBezTo>
                  <a:pt x="2758008" y="1594566"/>
                  <a:pt x="2685031" y="1765863"/>
                  <a:pt x="2735746" y="2123003"/>
                </a:cubicBezTo>
                <a:cubicBezTo>
                  <a:pt x="2749790" y="2475526"/>
                  <a:pt x="2749242" y="2520814"/>
                  <a:pt x="2735746" y="2623652"/>
                </a:cubicBezTo>
                <a:cubicBezTo>
                  <a:pt x="2763944" y="2740876"/>
                  <a:pt x="2744929" y="3155128"/>
                  <a:pt x="2735746" y="3346106"/>
                </a:cubicBezTo>
                <a:cubicBezTo>
                  <a:pt x="2707044" y="3549103"/>
                  <a:pt x="2778171" y="4020259"/>
                  <a:pt x="2735746" y="4436126"/>
                </a:cubicBezTo>
                <a:cubicBezTo>
                  <a:pt x="2446908" y="4449879"/>
                  <a:pt x="2352905" y="4421330"/>
                  <a:pt x="2106524" y="4436126"/>
                </a:cubicBezTo>
                <a:cubicBezTo>
                  <a:pt x="1843695" y="4446007"/>
                  <a:pt x="1603428" y="4384233"/>
                  <a:pt x="1449945" y="4436126"/>
                </a:cubicBezTo>
                <a:cubicBezTo>
                  <a:pt x="1323819" y="4422788"/>
                  <a:pt x="918136" y="4397155"/>
                  <a:pt x="793366" y="4436126"/>
                </a:cubicBezTo>
                <a:cubicBezTo>
                  <a:pt x="622161" y="4475720"/>
                  <a:pt x="341322" y="4455575"/>
                  <a:pt x="0" y="4436126"/>
                </a:cubicBezTo>
                <a:cubicBezTo>
                  <a:pt x="20852" y="4253259"/>
                  <a:pt x="-29469" y="4050536"/>
                  <a:pt x="0" y="3713671"/>
                </a:cubicBezTo>
                <a:cubicBezTo>
                  <a:pt x="-29656" y="3428522"/>
                  <a:pt x="-21538" y="3248557"/>
                  <a:pt x="0" y="3124300"/>
                </a:cubicBezTo>
                <a:cubicBezTo>
                  <a:pt x="41108" y="2979440"/>
                  <a:pt x="61080" y="2759215"/>
                  <a:pt x="0" y="2446207"/>
                </a:cubicBezTo>
                <a:cubicBezTo>
                  <a:pt x="-33753" y="2132176"/>
                  <a:pt x="3487" y="2021867"/>
                  <a:pt x="0" y="1856836"/>
                </a:cubicBezTo>
                <a:cubicBezTo>
                  <a:pt x="-18706" y="1701271"/>
                  <a:pt x="-13970" y="1503774"/>
                  <a:pt x="0" y="1178742"/>
                </a:cubicBezTo>
                <a:cubicBezTo>
                  <a:pt x="18899" y="849552"/>
                  <a:pt x="-756" y="918381"/>
                  <a:pt x="0" y="678094"/>
                </a:cubicBezTo>
                <a:cubicBezTo>
                  <a:pt x="-10163" y="426561"/>
                  <a:pt x="-43097" y="197181"/>
                  <a:pt x="0" y="0"/>
                </a:cubicBezTo>
                <a:close/>
              </a:path>
              <a:path w="2735746" h="4436126" stroke="0" extrusionOk="0">
                <a:moveTo>
                  <a:pt x="0" y="0"/>
                </a:moveTo>
                <a:cubicBezTo>
                  <a:pt x="200822" y="19308"/>
                  <a:pt x="342023" y="-13398"/>
                  <a:pt x="629222" y="0"/>
                </a:cubicBezTo>
                <a:cubicBezTo>
                  <a:pt x="876387" y="30075"/>
                  <a:pt x="973780" y="-24948"/>
                  <a:pt x="1258443" y="0"/>
                </a:cubicBezTo>
                <a:cubicBezTo>
                  <a:pt x="1515998" y="26113"/>
                  <a:pt x="1776207" y="-7577"/>
                  <a:pt x="1942380" y="0"/>
                </a:cubicBezTo>
                <a:cubicBezTo>
                  <a:pt x="2131063" y="78079"/>
                  <a:pt x="2482968" y="27942"/>
                  <a:pt x="2735746" y="0"/>
                </a:cubicBezTo>
                <a:cubicBezTo>
                  <a:pt x="2737400" y="245719"/>
                  <a:pt x="2719438" y="313423"/>
                  <a:pt x="2735746" y="589371"/>
                </a:cubicBezTo>
                <a:cubicBezTo>
                  <a:pt x="2750024" y="830199"/>
                  <a:pt x="2706946" y="962273"/>
                  <a:pt x="2735746" y="1090020"/>
                </a:cubicBezTo>
                <a:cubicBezTo>
                  <a:pt x="2754038" y="1252221"/>
                  <a:pt x="2699363" y="1611787"/>
                  <a:pt x="2735746" y="1812474"/>
                </a:cubicBezTo>
                <a:cubicBezTo>
                  <a:pt x="2731402" y="2032514"/>
                  <a:pt x="2711860" y="2227095"/>
                  <a:pt x="2735746" y="2401845"/>
                </a:cubicBezTo>
                <a:cubicBezTo>
                  <a:pt x="2761379" y="2583646"/>
                  <a:pt x="2748855" y="2891131"/>
                  <a:pt x="2735746" y="3124300"/>
                </a:cubicBezTo>
                <a:cubicBezTo>
                  <a:pt x="2700401" y="3308867"/>
                  <a:pt x="2702601" y="3605213"/>
                  <a:pt x="2735746" y="3758032"/>
                </a:cubicBezTo>
                <a:cubicBezTo>
                  <a:pt x="2747977" y="3902618"/>
                  <a:pt x="2715004" y="4211100"/>
                  <a:pt x="2735746" y="4436126"/>
                </a:cubicBezTo>
                <a:cubicBezTo>
                  <a:pt x="2459467" y="4406822"/>
                  <a:pt x="2192923" y="4437361"/>
                  <a:pt x="2051810" y="4436126"/>
                </a:cubicBezTo>
                <a:cubicBezTo>
                  <a:pt x="1883423" y="4453454"/>
                  <a:pt x="1540376" y="4437451"/>
                  <a:pt x="1422588" y="4436126"/>
                </a:cubicBezTo>
                <a:cubicBezTo>
                  <a:pt x="1287722" y="4399241"/>
                  <a:pt x="1140740" y="4428943"/>
                  <a:pt x="820724" y="4436126"/>
                </a:cubicBezTo>
                <a:cubicBezTo>
                  <a:pt x="499372" y="4430544"/>
                  <a:pt x="359748" y="4439877"/>
                  <a:pt x="0" y="4436126"/>
                </a:cubicBezTo>
                <a:cubicBezTo>
                  <a:pt x="-38593" y="4174498"/>
                  <a:pt x="-35415" y="4101294"/>
                  <a:pt x="0" y="3802394"/>
                </a:cubicBezTo>
                <a:cubicBezTo>
                  <a:pt x="52572" y="3479153"/>
                  <a:pt x="16560" y="3350349"/>
                  <a:pt x="0" y="3213023"/>
                </a:cubicBezTo>
                <a:cubicBezTo>
                  <a:pt x="-13574" y="3110777"/>
                  <a:pt x="-6283" y="2874103"/>
                  <a:pt x="0" y="2712374"/>
                </a:cubicBezTo>
                <a:cubicBezTo>
                  <a:pt x="2971" y="2551976"/>
                  <a:pt x="73" y="2241799"/>
                  <a:pt x="0" y="1989919"/>
                </a:cubicBezTo>
                <a:cubicBezTo>
                  <a:pt x="39133" y="1761426"/>
                  <a:pt x="4377" y="1541508"/>
                  <a:pt x="0" y="1400548"/>
                </a:cubicBezTo>
                <a:cubicBezTo>
                  <a:pt x="-3902" y="1293715"/>
                  <a:pt x="-31356" y="963114"/>
                  <a:pt x="0" y="811177"/>
                </a:cubicBezTo>
                <a:cubicBezTo>
                  <a:pt x="30137" y="610222"/>
                  <a:pt x="9538" y="253744"/>
                  <a:pt x="0" y="0"/>
                </a:cubicBezTo>
                <a:close/>
              </a:path>
              <a:path w="2735746" h="4436126" fill="none" stroke="0" extrusionOk="0">
                <a:moveTo>
                  <a:pt x="0" y="0"/>
                </a:moveTo>
                <a:cubicBezTo>
                  <a:pt x="170436" y="47742"/>
                  <a:pt x="419851" y="18828"/>
                  <a:pt x="601864" y="0"/>
                </a:cubicBezTo>
                <a:cubicBezTo>
                  <a:pt x="780287" y="5919"/>
                  <a:pt x="926956" y="-43418"/>
                  <a:pt x="1203728" y="0"/>
                </a:cubicBezTo>
                <a:cubicBezTo>
                  <a:pt x="1440233" y="36402"/>
                  <a:pt x="1620547" y="9809"/>
                  <a:pt x="1860307" y="0"/>
                </a:cubicBezTo>
                <a:cubicBezTo>
                  <a:pt x="2125404" y="36138"/>
                  <a:pt x="2428703" y="-48788"/>
                  <a:pt x="2735746" y="0"/>
                </a:cubicBezTo>
                <a:cubicBezTo>
                  <a:pt x="2694399" y="326564"/>
                  <a:pt x="2754399" y="494899"/>
                  <a:pt x="2735746" y="722455"/>
                </a:cubicBezTo>
                <a:cubicBezTo>
                  <a:pt x="2716879" y="966455"/>
                  <a:pt x="2737855" y="1240048"/>
                  <a:pt x="2735746" y="1400548"/>
                </a:cubicBezTo>
                <a:cubicBezTo>
                  <a:pt x="2741383" y="1589687"/>
                  <a:pt x="2704473" y="1794755"/>
                  <a:pt x="2735746" y="2123003"/>
                </a:cubicBezTo>
                <a:cubicBezTo>
                  <a:pt x="2757426" y="2475014"/>
                  <a:pt x="2744795" y="2524991"/>
                  <a:pt x="2735746" y="2623652"/>
                </a:cubicBezTo>
                <a:cubicBezTo>
                  <a:pt x="2713988" y="2683055"/>
                  <a:pt x="2741688" y="3139895"/>
                  <a:pt x="2735746" y="3346106"/>
                </a:cubicBezTo>
                <a:cubicBezTo>
                  <a:pt x="2731253" y="3590768"/>
                  <a:pt x="2696921" y="4024619"/>
                  <a:pt x="2735746" y="4436126"/>
                </a:cubicBezTo>
                <a:cubicBezTo>
                  <a:pt x="2468151" y="4457178"/>
                  <a:pt x="2317380" y="4443295"/>
                  <a:pt x="2106524" y="4436126"/>
                </a:cubicBezTo>
                <a:cubicBezTo>
                  <a:pt x="1877770" y="4440189"/>
                  <a:pt x="1593118" y="4408574"/>
                  <a:pt x="1449945" y="4436126"/>
                </a:cubicBezTo>
                <a:cubicBezTo>
                  <a:pt x="1326872" y="4436182"/>
                  <a:pt x="958099" y="4405224"/>
                  <a:pt x="793366" y="4436126"/>
                </a:cubicBezTo>
                <a:cubicBezTo>
                  <a:pt x="638191" y="4519259"/>
                  <a:pt x="331940" y="4442049"/>
                  <a:pt x="0" y="4436126"/>
                </a:cubicBezTo>
                <a:cubicBezTo>
                  <a:pt x="65462" y="4201604"/>
                  <a:pt x="26550" y="4044925"/>
                  <a:pt x="0" y="3713671"/>
                </a:cubicBezTo>
                <a:cubicBezTo>
                  <a:pt x="-276" y="3420375"/>
                  <a:pt x="-38077" y="3282808"/>
                  <a:pt x="0" y="3124300"/>
                </a:cubicBezTo>
                <a:cubicBezTo>
                  <a:pt x="23819" y="2985800"/>
                  <a:pt x="56657" y="2782223"/>
                  <a:pt x="0" y="2446207"/>
                </a:cubicBezTo>
                <a:cubicBezTo>
                  <a:pt x="-39917" y="2109662"/>
                  <a:pt x="32412" y="2032547"/>
                  <a:pt x="0" y="1856836"/>
                </a:cubicBezTo>
                <a:cubicBezTo>
                  <a:pt x="15734" y="1665113"/>
                  <a:pt x="-15000" y="1500636"/>
                  <a:pt x="0" y="1178742"/>
                </a:cubicBezTo>
                <a:cubicBezTo>
                  <a:pt x="24186" y="847658"/>
                  <a:pt x="4982" y="925725"/>
                  <a:pt x="0" y="678094"/>
                </a:cubicBezTo>
                <a:cubicBezTo>
                  <a:pt x="31380" y="436904"/>
                  <a:pt x="55645" y="194758"/>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custGeom>
                    <a:avLst/>
                    <a:gdLst>
                      <a:gd name="connsiteX0" fmla="*/ 0 w 2735746"/>
                      <a:gd name="connsiteY0" fmla="*/ 0 h 4436126"/>
                      <a:gd name="connsiteX1" fmla="*/ 601864 w 2735746"/>
                      <a:gd name="connsiteY1" fmla="*/ 0 h 4436126"/>
                      <a:gd name="connsiteX2" fmla="*/ 1203728 w 2735746"/>
                      <a:gd name="connsiteY2" fmla="*/ 0 h 4436126"/>
                      <a:gd name="connsiteX3" fmla="*/ 1860307 w 2735746"/>
                      <a:gd name="connsiteY3" fmla="*/ 0 h 4436126"/>
                      <a:gd name="connsiteX4" fmla="*/ 2735746 w 2735746"/>
                      <a:gd name="connsiteY4" fmla="*/ 0 h 4436126"/>
                      <a:gd name="connsiteX5" fmla="*/ 2735746 w 2735746"/>
                      <a:gd name="connsiteY5" fmla="*/ 722455 h 4436126"/>
                      <a:gd name="connsiteX6" fmla="*/ 2735746 w 2735746"/>
                      <a:gd name="connsiteY6" fmla="*/ 1400548 h 4436126"/>
                      <a:gd name="connsiteX7" fmla="*/ 2735746 w 2735746"/>
                      <a:gd name="connsiteY7" fmla="*/ 2123003 h 4436126"/>
                      <a:gd name="connsiteX8" fmla="*/ 2735746 w 2735746"/>
                      <a:gd name="connsiteY8" fmla="*/ 2623652 h 4436126"/>
                      <a:gd name="connsiteX9" fmla="*/ 2735746 w 2735746"/>
                      <a:gd name="connsiteY9" fmla="*/ 3346106 h 4436126"/>
                      <a:gd name="connsiteX10" fmla="*/ 2735746 w 2735746"/>
                      <a:gd name="connsiteY10" fmla="*/ 4436126 h 4436126"/>
                      <a:gd name="connsiteX11" fmla="*/ 2106524 w 2735746"/>
                      <a:gd name="connsiteY11" fmla="*/ 4436126 h 4436126"/>
                      <a:gd name="connsiteX12" fmla="*/ 1449945 w 2735746"/>
                      <a:gd name="connsiteY12" fmla="*/ 4436126 h 4436126"/>
                      <a:gd name="connsiteX13" fmla="*/ 793366 w 2735746"/>
                      <a:gd name="connsiteY13" fmla="*/ 4436126 h 4436126"/>
                      <a:gd name="connsiteX14" fmla="*/ 0 w 2735746"/>
                      <a:gd name="connsiteY14" fmla="*/ 4436126 h 4436126"/>
                      <a:gd name="connsiteX15" fmla="*/ 0 w 2735746"/>
                      <a:gd name="connsiteY15" fmla="*/ 3713671 h 4436126"/>
                      <a:gd name="connsiteX16" fmla="*/ 0 w 2735746"/>
                      <a:gd name="connsiteY16" fmla="*/ 3124300 h 4436126"/>
                      <a:gd name="connsiteX17" fmla="*/ 0 w 2735746"/>
                      <a:gd name="connsiteY17" fmla="*/ 2446207 h 4436126"/>
                      <a:gd name="connsiteX18" fmla="*/ 0 w 2735746"/>
                      <a:gd name="connsiteY18" fmla="*/ 1856836 h 4436126"/>
                      <a:gd name="connsiteX19" fmla="*/ 0 w 2735746"/>
                      <a:gd name="connsiteY19" fmla="*/ 1178742 h 4436126"/>
                      <a:gd name="connsiteX20" fmla="*/ 0 w 2735746"/>
                      <a:gd name="connsiteY20" fmla="*/ 678094 h 4436126"/>
                      <a:gd name="connsiteX21" fmla="*/ 0 w 2735746"/>
                      <a:gd name="connsiteY21"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5746" h="4436126" fill="none" extrusionOk="0">
                        <a:moveTo>
                          <a:pt x="0" y="0"/>
                        </a:moveTo>
                        <a:cubicBezTo>
                          <a:pt x="179540" y="26169"/>
                          <a:pt x="438012" y="23230"/>
                          <a:pt x="601864" y="0"/>
                        </a:cubicBezTo>
                        <a:cubicBezTo>
                          <a:pt x="765716" y="-23230"/>
                          <a:pt x="955038" y="-5127"/>
                          <a:pt x="1203728" y="0"/>
                        </a:cubicBezTo>
                        <a:cubicBezTo>
                          <a:pt x="1452418" y="5127"/>
                          <a:pt x="1646417" y="-25974"/>
                          <a:pt x="1860307" y="0"/>
                        </a:cubicBezTo>
                        <a:cubicBezTo>
                          <a:pt x="2074197" y="25974"/>
                          <a:pt x="2430568" y="-26480"/>
                          <a:pt x="2735746" y="0"/>
                        </a:cubicBezTo>
                        <a:cubicBezTo>
                          <a:pt x="2706048" y="340749"/>
                          <a:pt x="2740838" y="495871"/>
                          <a:pt x="2735746" y="722455"/>
                        </a:cubicBezTo>
                        <a:cubicBezTo>
                          <a:pt x="2730654" y="949039"/>
                          <a:pt x="2752433" y="1198388"/>
                          <a:pt x="2735746" y="1400548"/>
                        </a:cubicBezTo>
                        <a:cubicBezTo>
                          <a:pt x="2719059" y="1602708"/>
                          <a:pt x="2715247" y="1770847"/>
                          <a:pt x="2735746" y="2123003"/>
                        </a:cubicBezTo>
                        <a:cubicBezTo>
                          <a:pt x="2756245" y="2475160"/>
                          <a:pt x="2751062" y="2522091"/>
                          <a:pt x="2735746" y="2623652"/>
                        </a:cubicBezTo>
                        <a:cubicBezTo>
                          <a:pt x="2720430" y="2725213"/>
                          <a:pt x="2753604" y="3142493"/>
                          <a:pt x="2735746" y="3346106"/>
                        </a:cubicBezTo>
                        <a:cubicBezTo>
                          <a:pt x="2717888" y="3549719"/>
                          <a:pt x="2748400" y="4025565"/>
                          <a:pt x="2735746" y="4436126"/>
                        </a:cubicBezTo>
                        <a:cubicBezTo>
                          <a:pt x="2455834" y="4434463"/>
                          <a:pt x="2336666" y="4425166"/>
                          <a:pt x="2106524" y="4436126"/>
                        </a:cubicBezTo>
                        <a:cubicBezTo>
                          <a:pt x="1876382" y="4447086"/>
                          <a:pt x="1601121" y="4420147"/>
                          <a:pt x="1449945" y="4436126"/>
                        </a:cubicBezTo>
                        <a:cubicBezTo>
                          <a:pt x="1298769" y="4452105"/>
                          <a:pt x="950963" y="4404014"/>
                          <a:pt x="793366" y="4436126"/>
                        </a:cubicBezTo>
                        <a:cubicBezTo>
                          <a:pt x="635769" y="4468238"/>
                          <a:pt x="300146" y="4462205"/>
                          <a:pt x="0" y="4436126"/>
                        </a:cubicBezTo>
                        <a:cubicBezTo>
                          <a:pt x="25833" y="4232419"/>
                          <a:pt x="3486" y="4019021"/>
                          <a:pt x="0" y="3713671"/>
                        </a:cubicBezTo>
                        <a:cubicBezTo>
                          <a:pt x="-3486" y="3408322"/>
                          <a:pt x="-27541" y="3277286"/>
                          <a:pt x="0" y="3124300"/>
                        </a:cubicBezTo>
                        <a:cubicBezTo>
                          <a:pt x="27541" y="2971314"/>
                          <a:pt x="31162" y="2762025"/>
                          <a:pt x="0" y="2446207"/>
                        </a:cubicBezTo>
                        <a:cubicBezTo>
                          <a:pt x="-31162" y="2130389"/>
                          <a:pt x="9656" y="2027375"/>
                          <a:pt x="0" y="1856836"/>
                        </a:cubicBezTo>
                        <a:cubicBezTo>
                          <a:pt x="-9656" y="1686297"/>
                          <a:pt x="-14688" y="1512539"/>
                          <a:pt x="0" y="1178742"/>
                        </a:cubicBezTo>
                        <a:cubicBezTo>
                          <a:pt x="14688" y="844945"/>
                          <a:pt x="2890" y="917816"/>
                          <a:pt x="0" y="678094"/>
                        </a:cubicBezTo>
                        <a:cubicBezTo>
                          <a:pt x="-2890" y="438372"/>
                          <a:pt x="5448" y="207647"/>
                          <a:pt x="0" y="0"/>
                        </a:cubicBezTo>
                        <a:close/>
                      </a:path>
                      <a:path w="2735746" h="4436126" stroke="0" extrusionOk="0">
                        <a:moveTo>
                          <a:pt x="0" y="0"/>
                        </a:moveTo>
                        <a:cubicBezTo>
                          <a:pt x="209894" y="16338"/>
                          <a:pt x="375877" y="-31334"/>
                          <a:pt x="629222" y="0"/>
                        </a:cubicBezTo>
                        <a:cubicBezTo>
                          <a:pt x="882567" y="31334"/>
                          <a:pt x="997255" y="-29736"/>
                          <a:pt x="1258443" y="0"/>
                        </a:cubicBezTo>
                        <a:cubicBezTo>
                          <a:pt x="1519631" y="29736"/>
                          <a:pt x="1769008" y="-24969"/>
                          <a:pt x="1942380" y="0"/>
                        </a:cubicBezTo>
                        <a:cubicBezTo>
                          <a:pt x="2115752" y="24969"/>
                          <a:pt x="2487652" y="32052"/>
                          <a:pt x="2735746" y="0"/>
                        </a:cubicBezTo>
                        <a:cubicBezTo>
                          <a:pt x="2751518" y="246908"/>
                          <a:pt x="2711283" y="325094"/>
                          <a:pt x="2735746" y="589371"/>
                        </a:cubicBezTo>
                        <a:cubicBezTo>
                          <a:pt x="2760209" y="853648"/>
                          <a:pt x="2718833" y="972107"/>
                          <a:pt x="2735746" y="1090020"/>
                        </a:cubicBezTo>
                        <a:cubicBezTo>
                          <a:pt x="2752659" y="1207933"/>
                          <a:pt x="2729992" y="1582062"/>
                          <a:pt x="2735746" y="1812474"/>
                        </a:cubicBezTo>
                        <a:cubicBezTo>
                          <a:pt x="2741500" y="2042886"/>
                          <a:pt x="2707628" y="2235903"/>
                          <a:pt x="2735746" y="2401845"/>
                        </a:cubicBezTo>
                        <a:cubicBezTo>
                          <a:pt x="2763864" y="2567787"/>
                          <a:pt x="2758150" y="2913761"/>
                          <a:pt x="2735746" y="3124300"/>
                        </a:cubicBezTo>
                        <a:cubicBezTo>
                          <a:pt x="2713342" y="3334839"/>
                          <a:pt x="2720989" y="3582863"/>
                          <a:pt x="2735746" y="3758032"/>
                        </a:cubicBezTo>
                        <a:cubicBezTo>
                          <a:pt x="2750503" y="3933201"/>
                          <a:pt x="2736802" y="4250321"/>
                          <a:pt x="2735746" y="4436126"/>
                        </a:cubicBezTo>
                        <a:cubicBezTo>
                          <a:pt x="2480396" y="4409468"/>
                          <a:pt x="2193035" y="4433672"/>
                          <a:pt x="2051810" y="4436126"/>
                        </a:cubicBezTo>
                        <a:cubicBezTo>
                          <a:pt x="1910585" y="4438580"/>
                          <a:pt x="1557696" y="4442846"/>
                          <a:pt x="1422588" y="4436126"/>
                        </a:cubicBezTo>
                        <a:cubicBezTo>
                          <a:pt x="1287480" y="4429406"/>
                          <a:pt x="1114403" y="4428562"/>
                          <a:pt x="820724" y="4436126"/>
                        </a:cubicBezTo>
                        <a:cubicBezTo>
                          <a:pt x="527045" y="4443690"/>
                          <a:pt x="375914" y="4447757"/>
                          <a:pt x="0" y="4436126"/>
                        </a:cubicBezTo>
                        <a:cubicBezTo>
                          <a:pt x="-31538" y="4174476"/>
                          <a:pt x="-31250" y="4099935"/>
                          <a:pt x="0" y="3802394"/>
                        </a:cubicBezTo>
                        <a:cubicBezTo>
                          <a:pt x="31250" y="3504853"/>
                          <a:pt x="9806" y="3349077"/>
                          <a:pt x="0" y="3213023"/>
                        </a:cubicBezTo>
                        <a:cubicBezTo>
                          <a:pt x="-9806" y="3076969"/>
                          <a:pt x="-22953" y="2900441"/>
                          <a:pt x="0" y="2712374"/>
                        </a:cubicBezTo>
                        <a:cubicBezTo>
                          <a:pt x="22953" y="2524307"/>
                          <a:pt x="-35854" y="2231517"/>
                          <a:pt x="0" y="1989919"/>
                        </a:cubicBezTo>
                        <a:cubicBezTo>
                          <a:pt x="35854" y="1748321"/>
                          <a:pt x="1945" y="1519865"/>
                          <a:pt x="0" y="1400548"/>
                        </a:cubicBezTo>
                        <a:cubicBezTo>
                          <a:pt x="-1945" y="1281231"/>
                          <a:pt x="-11601" y="971726"/>
                          <a:pt x="0" y="811177"/>
                        </a:cubicBezTo>
                        <a:cubicBezTo>
                          <a:pt x="11601" y="650628"/>
                          <a:pt x="34125" y="21079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Υπότιτλος"/>
          <p:cNvSpPr>
            <a:spLocks noGrp="1"/>
          </p:cNvSpPr>
          <p:nvPr>
            <p:ph type="subTitle" idx="1"/>
          </p:nvPr>
        </p:nvSpPr>
        <p:spPr>
          <a:xfrm>
            <a:off x="5946085" y="1232452"/>
            <a:ext cx="2400300" cy="3850919"/>
          </a:xfrm>
        </p:spPr>
        <p:txBody>
          <a:bodyPr anchor="b">
            <a:normAutofit/>
          </a:bodyPr>
          <a:lstStyle/>
          <a:p>
            <a:pPr algn="l"/>
            <a:r>
              <a:rPr lang="el-GR" b="1" i="1">
                <a:solidFill>
                  <a:srgbClr val="FFFFFF"/>
                </a:solidFill>
              </a:rPr>
              <a:t>1</a:t>
            </a:r>
            <a:r>
              <a:rPr lang="el-GR" b="1" i="1" baseline="30000">
                <a:solidFill>
                  <a:srgbClr val="FFFFFF"/>
                </a:solidFill>
              </a:rPr>
              <a:t>η</a:t>
            </a:r>
            <a:r>
              <a:rPr lang="el-GR" b="1" i="1">
                <a:solidFill>
                  <a:srgbClr val="FFFFFF"/>
                </a:solidFill>
              </a:rPr>
              <a:t> ΔΙΑΛΕΞΗ</a:t>
            </a:r>
          </a:p>
        </p:txBody>
      </p:sp>
      <p:sp>
        <p:nvSpPr>
          <p:cNvPr id="14"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5439978"/>
            <a:ext cx="4711446" cy="18288"/>
          </a:xfrm>
          <a:custGeom>
            <a:avLst/>
            <a:gdLst>
              <a:gd name="connsiteX0" fmla="*/ 0 w 4711446"/>
              <a:gd name="connsiteY0" fmla="*/ 0 h 18288"/>
              <a:gd name="connsiteX1" fmla="*/ 625949 w 4711446"/>
              <a:gd name="connsiteY1" fmla="*/ 0 h 18288"/>
              <a:gd name="connsiteX2" fmla="*/ 1157670 w 4711446"/>
              <a:gd name="connsiteY2" fmla="*/ 0 h 18288"/>
              <a:gd name="connsiteX3" fmla="*/ 1736504 w 4711446"/>
              <a:gd name="connsiteY3" fmla="*/ 0 h 18288"/>
              <a:gd name="connsiteX4" fmla="*/ 2456683 w 4711446"/>
              <a:gd name="connsiteY4" fmla="*/ 0 h 18288"/>
              <a:gd name="connsiteX5" fmla="*/ 3082632 w 4711446"/>
              <a:gd name="connsiteY5" fmla="*/ 0 h 18288"/>
              <a:gd name="connsiteX6" fmla="*/ 3661467 w 4711446"/>
              <a:gd name="connsiteY6" fmla="*/ 0 h 18288"/>
              <a:gd name="connsiteX7" fmla="*/ 4711446 w 4711446"/>
              <a:gd name="connsiteY7" fmla="*/ 0 h 18288"/>
              <a:gd name="connsiteX8" fmla="*/ 4711446 w 4711446"/>
              <a:gd name="connsiteY8" fmla="*/ 18288 h 18288"/>
              <a:gd name="connsiteX9" fmla="*/ 4038382 w 4711446"/>
              <a:gd name="connsiteY9" fmla="*/ 18288 h 18288"/>
              <a:gd name="connsiteX10" fmla="*/ 3459547 w 4711446"/>
              <a:gd name="connsiteY10" fmla="*/ 18288 h 18288"/>
              <a:gd name="connsiteX11" fmla="*/ 2692255 w 4711446"/>
              <a:gd name="connsiteY11" fmla="*/ 18288 h 18288"/>
              <a:gd name="connsiteX12" fmla="*/ 2066306 w 4711446"/>
              <a:gd name="connsiteY12" fmla="*/ 18288 h 18288"/>
              <a:gd name="connsiteX13" fmla="*/ 1534585 w 4711446"/>
              <a:gd name="connsiteY13" fmla="*/ 18288 h 18288"/>
              <a:gd name="connsiteX14" fmla="*/ 814407 w 4711446"/>
              <a:gd name="connsiteY14" fmla="*/ 18288 h 18288"/>
              <a:gd name="connsiteX15" fmla="*/ 0 w 4711446"/>
              <a:gd name="connsiteY15" fmla="*/ 18288 h 18288"/>
              <a:gd name="connsiteX16" fmla="*/ 0 w 4711446"/>
              <a:gd name="connsiteY16" fmla="*/ 0 h 18288"/>
              <a:gd name="connsiteX0" fmla="*/ 0 w 4711446"/>
              <a:gd name="connsiteY0" fmla="*/ 0 h 18288"/>
              <a:gd name="connsiteX1" fmla="*/ 625949 w 4711446"/>
              <a:gd name="connsiteY1" fmla="*/ 0 h 18288"/>
              <a:gd name="connsiteX2" fmla="*/ 1157670 w 4711446"/>
              <a:gd name="connsiteY2" fmla="*/ 0 h 18288"/>
              <a:gd name="connsiteX3" fmla="*/ 1924962 w 4711446"/>
              <a:gd name="connsiteY3" fmla="*/ 0 h 18288"/>
              <a:gd name="connsiteX4" fmla="*/ 2550911 w 4711446"/>
              <a:gd name="connsiteY4" fmla="*/ 0 h 18288"/>
              <a:gd name="connsiteX5" fmla="*/ 3176861 w 4711446"/>
              <a:gd name="connsiteY5" fmla="*/ 0 h 18288"/>
              <a:gd name="connsiteX6" fmla="*/ 3944153 w 4711446"/>
              <a:gd name="connsiteY6" fmla="*/ 0 h 18288"/>
              <a:gd name="connsiteX7" fmla="*/ 4711446 w 4711446"/>
              <a:gd name="connsiteY7" fmla="*/ 0 h 18288"/>
              <a:gd name="connsiteX8" fmla="*/ 4711446 w 4711446"/>
              <a:gd name="connsiteY8" fmla="*/ 18288 h 18288"/>
              <a:gd name="connsiteX9" fmla="*/ 4132611 w 4711446"/>
              <a:gd name="connsiteY9" fmla="*/ 18288 h 18288"/>
              <a:gd name="connsiteX10" fmla="*/ 3459547 w 4711446"/>
              <a:gd name="connsiteY10" fmla="*/ 18288 h 18288"/>
              <a:gd name="connsiteX11" fmla="*/ 2786484 w 4711446"/>
              <a:gd name="connsiteY11" fmla="*/ 18288 h 18288"/>
              <a:gd name="connsiteX12" fmla="*/ 2160535 w 4711446"/>
              <a:gd name="connsiteY12" fmla="*/ 18288 h 18288"/>
              <a:gd name="connsiteX13" fmla="*/ 1393242 w 4711446"/>
              <a:gd name="connsiteY13" fmla="*/ 18288 h 18288"/>
              <a:gd name="connsiteX14" fmla="*/ 625949 w 4711446"/>
              <a:gd name="connsiteY14" fmla="*/ 18288 h 18288"/>
              <a:gd name="connsiteX15" fmla="*/ 0 w 4711446"/>
              <a:gd name="connsiteY15" fmla="*/ 18288 h 18288"/>
              <a:gd name="connsiteX16" fmla="*/ 0 w 471144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1446" h="18288" fill="none" extrusionOk="0">
                <a:moveTo>
                  <a:pt x="0" y="0"/>
                </a:moveTo>
                <a:cubicBezTo>
                  <a:pt x="274812" y="21377"/>
                  <a:pt x="437974" y="7558"/>
                  <a:pt x="625949" y="0"/>
                </a:cubicBezTo>
                <a:cubicBezTo>
                  <a:pt x="815915" y="-3058"/>
                  <a:pt x="927155" y="3556"/>
                  <a:pt x="1157670" y="0"/>
                </a:cubicBezTo>
                <a:cubicBezTo>
                  <a:pt x="1372599" y="18446"/>
                  <a:pt x="1498441" y="30400"/>
                  <a:pt x="1736504" y="0"/>
                </a:cubicBezTo>
                <a:cubicBezTo>
                  <a:pt x="1969944" y="-57262"/>
                  <a:pt x="2082777" y="-16533"/>
                  <a:pt x="2456683" y="0"/>
                </a:cubicBezTo>
                <a:cubicBezTo>
                  <a:pt x="2802556" y="17778"/>
                  <a:pt x="2897097" y="51398"/>
                  <a:pt x="3082632" y="0"/>
                </a:cubicBezTo>
                <a:cubicBezTo>
                  <a:pt x="3242727" y="7552"/>
                  <a:pt x="3438149" y="6519"/>
                  <a:pt x="3661467" y="0"/>
                </a:cubicBezTo>
                <a:cubicBezTo>
                  <a:pt x="3932644" y="-2803"/>
                  <a:pt x="4400746" y="-53122"/>
                  <a:pt x="4711446" y="0"/>
                </a:cubicBezTo>
                <a:cubicBezTo>
                  <a:pt x="4712348" y="7746"/>
                  <a:pt x="4710871" y="10944"/>
                  <a:pt x="4711446" y="18288"/>
                </a:cubicBezTo>
                <a:cubicBezTo>
                  <a:pt x="4434498" y="36609"/>
                  <a:pt x="4309938" y="-1884"/>
                  <a:pt x="4038382" y="18288"/>
                </a:cubicBezTo>
                <a:cubicBezTo>
                  <a:pt x="3771114" y="26533"/>
                  <a:pt x="3718035" y="22248"/>
                  <a:pt x="3459547" y="18288"/>
                </a:cubicBezTo>
                <a:cubicBezTo>
                  <a:pt x="3185021" y="5211"/>
                  <a:pt x="2909027" y="-9012"/>
                  <a:pt x="2692255" y="18288"/>
                </a:cubicBezTo>
                <a:cubicBezTo>
                  <a:pt x="2475966" y="32989"/>
                  <a:pt x="2231006" y="16915"/>
                  <a:pt x="2066306" y="18288"/>
                </a:cubicBezTo>
                <a:cubicBezTo>
                  <a:pt x="1932407" y="34703"/>
                  <a:pt x="1774461" y="37061"/>
                  <a:pt x="1534585" y="18288"/>
                </a:cubicBezTo>
                <a:cubicBezTo>
                  <a:pt x="1310318" y="32207"/>
                  <a:pt x="971529" y="-42802"/>
                  <a:pt x="814407" y="18288"/>
                </a:cubicBezTo>
                <a:cubicBezTo>
                  <a:pt x="656890" y="52126"/>
                  <a:pt x="223125" y="42583"/>
                  <a:pt x="0" y="18288"/>
                </a:cubicBezTo>
                <a:cubicBezTo>
                  <a:pt x="239" y="14000"/>
                  <a:pt x="-609" y="6462"/>
                  <a:pt x="0" y="0"/>
                </a:cubicBezTo>
                <a:close/>
              </a:path>
              <a:path w="4711446" h="18288" stroke="0" extrusionOk="0">
                <a:moveTo>
                  <a:pt x="0" y="0"/>
                </a:moveTo>
                <a:cubicBezTo>
                  <a:pt x="234260" y="-20695"/>
                  <a:pt x="309677" y="-29748"/>
                  <a:pt x="625949" y="0"/>
                </a:cubicBezTo>
                <a:cubicBezTo>
                  <a:pt x="922499" y="21024"/>
                  <a:pt x="1065673" y="29280"/>
                  <a:pt x="1157670" y="0"/>
                </a:cubicBezTo>
                <a:cubicBezTo>
                  <a:pt x="1304036" y="-55105"/>
                  <a:pt x="1714093" y="-71390"/>
                  <a:pt x="1924962" y="0"/>
                </a:cubicBezTo>
                <a:cubicBezTo>
                  <a:pt x="2094254" y="48795"/>
                  <a:pt x="2301733" y="54462"/>
                  <a:pt x="2550911" y="0"/>
                </a:cubicBezTo>
                <a:cubicBezTo>
                  <a:pt x="2800186" y="-20100"/>
                  <a:pt x="2879904" y="-31099"/>
                  <a:pt x="3176861" y="0"/>
                </a:cubicBezTo>
                <a:cubicBezTo>
                  <a:pt x="3499358" y="47355"/>
                  <a:pt x="3612601" y="-6560"/>
                  <a:pt x="3944153" y="0"/>
                </a:cubicBezTo>
                <a:cubicBezTo>
                  <a:pt x="4277331" y="13831"/>
                  <a:pt x="4345895" y="23404"/>
                  <a:pt x="4711446" y="0"/>
                </a:cubicBezTo>
                <a:cubicBezTo>
                  <a:pt x="4710587" y="5160"/>
                  <a:pt x="4712361" y="13769"/>
                  <a:pt x="4711446" y="18288"/>
                </a:cubicBezTo>
                <a:cubicBezTo>
                  <a:pt x="4522851" y="27912"/>
                  <a:pt x="4368130" y="36778"/>
                  <a:pt x="4132611" y="18288"/>
                </a:cubicBezTo>
                <a:cubicBezTo>
                  <a:pt x="3904206" y="-9157"/>
                  <a:pt x="3805966" y="-8150"/>
                  <a:pt x="3459547" y="18288"/>
                </a:cubicBezTo>
                <a:cubicBezTo>
                  <a:pt x="3126997" y="31275"/>
                  <a:pt x="3004364" y="-24502"/>
                  <a:pt x="2786484" y="18288"/>
                </a:cubicBezTo>
                <a:cubicBezTo>
                  <a:pt x="2565964" y="78874"/>
                  <a:pt x="2419091" y="11677"/>
                  <a:pt x="2160535" y="18288"/>
                </a:cubicBezTo>
                <a:cubicBezTo>
                  <a:pt x="1908180" y="28378"/>
                  <a:pt x="1654282" y="-1188"/>
                  <a:pt x="1393242" y="18288"/>
                </a:cubicBezTo>
                <a:cubicBezTo>
                  <a:pt x="1073937" y="56835"/>
                  <a:pt x="886793" y="9183"/>
                  <a:pt x="625949" y="18288"/>
                </a:cubicBezTo>
                <a:cubicBezTo>
                  <a:pt x="359206" y="-580"/>
                  <a:pt x="250220" y="32834"/>
                  <a:pt x="0" y="18288"/>
                </a:cubicBezTo>
                <a:cubicBezTo>
                  <a:pt x="-82" y="13007"/>
                  <a:pt x="1758" y="5782"/>
                  <a:pt x="0" y="0"/>
                </a:cubicBezTo>
                <a:close/>
              </a:path>
              <a:path w="4711446" h="18288" fill="none" stroke="0" extrusionOk="0">
                <a:moveTo>
                  <a:pt x="0" y="0"/>
                </a:moveTo>
                <a:cubicBezTo>
                  <a:pt x="264657" y="-13769"/>
                  <a:pt x="414946" y="17880"/>
                  <a:pt x="625949" y="0"/>
                </a:cubicBezTo>
                <a:cubicBezTo>
                  <a:pt x="824579" y="-11507"/>
                  <a:pt x="948820" y="2308"/>
                  <a:pt x="1157670" y="0"/>
                </a:cubicBezTo>
                <a:cubicBezTo>
                  <a:pt x="1343990" y="15600"/>
                  <a:pt x="1507622" y="30991"/>
                  <a:pt x="1736504" y="0"/>
                </a:cubicBezTo>
                <a:cubicBezTo>
                  <a:pt x="1935067" y="-40980"/>
                  <a:pt x="2142561" y="-1259"/>
                  <a:pt x="2456683" y="0"/>
                </a:cubicBezTo>
                <a:cubicBezTo>
                  <a:pt x="2824226" y="17735"/>
                  <a:pt x="2912320" y="12583"/>
                  <a:pt x="3082632" y="0"/>
                </a:cubicBezTo>
                <a:cubicBezTo>
                  <a:pt x="3225335" y="-33250"/>
                  <a:pt x="3420171" y="48687"/>
                  <a:pt x="3661467" y="0"/>
                </a:cubicBezTo>
                <a:cubicBezTo>
                  <a:pt x="3869520" y="-60742"/>
                  <a:pt x="4393152" y="27392"/>
                  <a:pt x="4711446" y="0"/>
                </a:cubicBezTo>
                <a:cubicBezTo>
                  <a:pt x="4711972" y="7501"/>
                  <a:pt x="4711869" y="10929"/>
                  <a:pt x="4711446" y="18288"/>
                </a:cubicBezTo>
                <a:cubicBezTo>
                  <a:pt x="4435166" y="13086"/>
                  <a:pt x="4328961" y="18878"/>
                  <a:pt x="4038382" y="18288"/>
                </a:cubicBezTo>
                <a:cubicBezTo>
                  <a:pt x="3765582" y="32901"/>
                  <a:pt x="3717048" y="28969"/>
                  <a:pt x="3459547" y="18288"/>
                </a:cubicBezTo>
                <a:cubicBezTo>
                  <a:pt x="3205966" y="17297"/>
                  <a:pt x="2904652" y="50049"/>
                  <a:pt x="2692255" y="18288"/>
                </a:cubicBezTo>
                <a:cubicBezTo>
                  <a:pt x="2519294" y="4085"/>
                  <a:pt x="2226456" y="-15614"/>
                  <a:pt x="2066306" y="18288"/>
                </a:cubicBezTo>
                <a:cubicBezTo>
                  <a:pt x="1898511" y="41075"/>
                  <a:pt x="1763730" y="-1381"/>
                  <a:pt x="1534585" y="18288"/>
                </a:cubicBezTo>
                <a:cubicBezTo>
                  <a:pt x="1264446" y="24070"/>
                  <a:pt x="962403" y="-51095"/>
                  <a:pt x="814407" y="18288"/>
                </a:cubicBezTo>
                <a:cubicBezTo>
                  <a:pt x="650002" y="36258"/>
                  <a:pt x="155279" y="3748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711446"/>
                      <a:gd name="connsiteY0" fmla="*/ 0 h 18288"/>
                      <a:gd name="connsiteX1" fmla="*/ 625949 w 4711446"/>
                      <a:gd name="connsiteY1" fmla="*/ 0 h 18288"/>
                      <a:gd name="connsiteX2" fmla="*/ 1157670 w 4711446"/>
                      <a:gd name="connsiteY2" fmla="*/ 0 h 18288"/>
                      <a:gd name="connsiteX3" fmla="*/ 1736504 w 4711446"/>
                      <a:gd name="connsiteY3" fmla="*/ 0 h 18288"/>
                      <a:gd name="connsiteX4" fmla="*/ 2456683 w 4711446"/>
                      <a:gd name="connsiteY4" fmla="*/ 0 h 18288"/>
                      <a:gd name="connsiteX5" fmla="*/ 3082632 w 4711446"/>
                      <a:gd name="connsiteY5" fmla="*/ 0 h 18288"/>
                      <a:gd name="connsiteX6" fmla="*/ 3661467 w 4711446"/>
                      <a:gd name="connsiteY6" fmla="*/ 0 h 18288"/>
                      <a:gd name="connsiteX7" fmla="*/ 4711446 w 4711446"/>
                      <a:gd name="connsiteY7" fmla="*/ 0 h 18288"/>
                      <a:gd name="connsiteX8" fmla="*/ 4711446 w 4711446"/>
                      <a:gd name="connsiteY8" fmla="*/ 18288 h 18288"/>
                      <a:gd name="connsiteX9" fmla="*/ 4038382 w 4711446"/>
                      <a:gd name="connsiteY9" fmla="*/ 18288 h 18288"/>
                      <a:gd name="connsiteX10" fmla="*/ 3459547 w 4711446"/>
                      <a:gd name="connsiteY10" fmla="*/ 18288 h 18288"/>
                      <a:gd name="connsiteX11" fmla="*/ 2692255 w 4711446"/>
                      <a:gd name="connsiteY11" fmla="*/ 18288 h 18288"/>
                      <a:gd name="connsiteX12" fmla="*/ 2066306 w 4711446"/>
                      <a:gd name="connsiteY12" fmla="*/ 18288 h 18288"/>
                      <a:gd name="connsiteX13" fmla="*/ 1534585 w 4711446"/>
                      <a:gd name="connsiteY13" fmla="*/ 18288 h 18288"/>
                      <a:gd name="connsiteX14" fmla="*/ 814407 w 4711446"/>
                      <a:gd name="connsiteY14" fmla="*/ 18288 h 18288"/>
                      <a:gd name="connsiteX15" fmla="*/ 0 w 4711446"/>
                      <a:gd name="connsiteY15" fmla="*/ 18288 h 18288"/>
                      <a:gd name="connsiteX16" fmla="*/ 0 w 471144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1446" h="18288" fill="none" extrusionOk="0">
                        <a:moveTo>
                          <a:pt x="0" y="0"/>
                        </a:moveTo>
                        <a:cubicBezTo>
                          <a:pt x="275996" y="-6775"/>
                          <a:pt x="430270" y="12128"/>
                          <a:pt x="625949" y="0"/>
                        </a:cubicBezTo>
                        <a:cubicBezTo>
                          <a:pt x="821628" y="-12128"/>
                          <a:pt x="953153" y="2170"/>
                          <a:pt x="1157670" y="0"/>
                        </a:cubicBezTo>
                        <a:cubicBezTo>
                          <a:pt x="1362187" y="-2170"/>
                          <a:pt x="1508708" y="24986"/>
                          <a:pt x="1736504" y="0"/>
                        </a:cubicBezTo>
                        <a:cubicBezTo>
                          <a:pt x="1964300" y="-24986"/>
                          <a:pt x="2114331" y="-14747"/>
                          <a:pt x="2456683" y="0"/>
                        </a:cubicBezTo>
                        <a:cubicBezTo>
                          <a:pt x="2799035" y="14747"/>
                          <a:pt x="2904885" y="27883"/>
                          <a:pt x="3082632" y="0"/>
                        </a:cubicBezTo>
                        <a:cubicBezTo>
                          <a:pt x="3260379" y="-27883"/>
                          <a:pt x="3449277" y="21284"/>
                          <a:pt x="3661467" y="0"/>
                        </a:cubicBezTo>
                        <a:cubicBezTo>
                          <a:pt x="3873658" y="-21284"/>
                          <a:pt x="4403906" y="12447"/>
                          <a:pt x="4711446" y="0"/>
                        </a:cubicBezTo>
                        <a:cubicBezTo>
                          <a:pt x="4711844" y="7429"/>
                          <a:pt x="4711426" y="10822"/>
                          <a:pt x="4711446" y="18288"/>
                        </a:cubicBezTo>
                        <a:cubicBezTo>
                          <a:pt x="4441704" y="14143"/>
                          <a:pt x="4312170" y="5146"/>
                          <a:pt x="4038382" y="18288"/>
                        </a:cubicBezTo>
                        <a:cubicBezTo>
                          <a:pt x="3764594" y="31430"/>
                          <a:pt x="3716634" y="24680"/>
                          <a:pt x="3459547" y="18288"/>
                        </a:cubicBezTo>
                        <a:cubicBezTo>
                          <a:pt x="3202460" y="11896"/>
                          <a:pt x="2879854" y="19674"/>
                          <a:pt x="2692255" y="18288"/>
                        </a:cubicBezTo>
                        <a:cubicBezTo>
                          <a:pt x="2504656" y="16902"/>
                          <a:pt x="2223731" y="-2796"/>
                          <a:pt x="2066306" y="18288"/>
                        </a:cubicBezTo>
                        <a:cubicBezTo>
                          <a:pt x="1908881" y="39372"/>
                          <a:pt x="1781464" y="10855"/>
                          <a:pt x="1534585" y="18288"/>
                        </a:cubicBezTo>
                        <a:cubicBezTo>
                          <a:pt x="1287706" y="25721"/>
                          <a:pt x="979966" y="-15294"/>
                          <a:pt x="814407" y="18288"/>
                        </a:cubicBezTo>
                        <a:cubicBezTo>
                          <a:pt x="648848" y="51870"/>
                          <a:pt x="195527" y="13986"/>
                          <a:pt x="0" y="18288"/>
                        </a:cubicBezTo>
                        <a:cubicBezTo>
                          <a:pt x="-591" y="13205"/>
                          <a:pt x="-663" y="6329"/>
                          <a:pt x="0" y="0"/>
                        </a:cubicBezTo>
                        <a:close/>
                      </a:path>
                      <a:path w="4711446" h="18288" stroke="0" extrusionOk="0">
                        <a:moveTo>
                          <a:pt x="0" y="0"/>
                        </a:moveTo>
                        <a:cubicBezTo>
                          <a:pt x="225644" y="-29218"/>
                          <a:pt x="321824" y="-13505"/>
                          <a:pt x="625949" y="0"/>
                        </a:cubicBezTo>
                        <a:cubicBezTo>
                          <a:pt x="930074" y="13505"/>
                          <a:pt x="1040728" y="23682"/>
                          <a:pt x="1157670" y="0"/>
                        </a:cubicBezTo>
                        <a:cubicBezTo>
                          <a:pt x="1274612" y="-23682"/>
                          <a:pt x="1732715" y="-38127"/>
                          <a:pt x="1924962" y="0"/>
                        </a:cubicBezTo>
                        <a:cubicBezTo>
                          <a:pt x="2117209" y="38127"/>
                          <a:pt x="2299261" y="17383"/>
                          <a:pt x="2550911" y="0"/>
                        </a:cubicBezTo>
                        <a:cubicBezTo>
                          <a:pt x="2802561" y="-17383"/>
                          <a:pt x="2873352" y="-24010"/>
                          <a:pt x="3176861" y="0"/>
                        </a:cubicBezTo>
                        <a:cubicBezTo>
                          <a:pt x="3480370" y="24010"/>
                          <a:pt x="3597961" y="-9070"/>
                          <a:pt x="3944153" y="0"/>
                        </a:cubicBezTo>
                        <a:cubicBezTo>
                          <a:pt x="4290345" y="9070"/>
                          <a:pt x="4345995" y="26854"/>
                          <a:pt x="4711446" y="0"/>
                        </a:cubicBezTo>
                        <a:cubicBezTo>
                          <a:pt x="4710560" y="5429"/>
                          <a:pt x="4712267" y="14046"/>
                          <a:pt x="4711446" y="18288"/>
                        </a:cubicBezTo>
                        <a:cubicBezTo>
                          <a:pt x="4574282" y="23897"/>
                          <a:pt x="4363770" y="43566"/>
                          <a:pt x="4132611" y="18288"/>
                        </a:cubicBezTo>
                        <a:cubicBezTo>
                          <a:pt x="3901452" y="-6990"/>
                          <a:pt x="3795359" y="-7327"/>
                          <a:pt x="3459547" y="18288"/>
                        </a:cubicBezTo>
                        <a:cubicBezTo>
                          <a:pt x="3123735" y="43903"/>
                          <a:pt x="3000502" y="-9998"/>
                          <a:pt x="2786484" y="18288"/>
                        </a:cubicBezTo>
                        <a:cubicBezTo>
                          <a:pt x="2572466" y="46574"/>
                          <a:pt x="2424773" y="17766"/>
                          <a:pt x="2160535" y="18288"/>
                        </a:cubicBezTo>
                        <a:cubicBezTo>
                          <a:pt x="1896297" y="18810"/>
                          <a:pt x="1673486" y="-6557"/>
                          <a:pt x="1393242" y="18288"/>
                        </a:cubicBezTo>
                        <a:cubicBezTo>
                          <a:pt x="1112998" y="43133"/>
                          <a:pt x="887393" y="39122"/>
                          <a:pt x="625949" y="18288"/>
                        </a:cubicBezTo>
                        <a:cubicBezTo>
                          <a:pt x="364505" y="-2546"/>
                          <a:pt x="251092" y="19641"/>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a:t>
            </a:fld>
            <a:endParaRPr lang="el-GR"/>
          </a:p>
        </p:txBody>
      </p:sp>
      <p:grpSp>
        <p:nvGrpSpPr>
          <p:cNvPr id="68" name="Ομάδα 67">
            <a:extLst>
              <a:ext uri="{FF2B5EF4-FFF2-40B4-BE49-F238E27FC236}">
                <a16:creationId xmlns:a16="http://schemas.microsoft.com/office/drawing/2014/main" id="{F701169A-E5CD-4AAD-9B08-C69396ED9664}"/>
              </a:ext>
            </a:extLst>
          </p:cNvPr>
          <p:cNvGrpSpPr/>
          <p:nvPr/>
        </p:nvGrpSpPr>
        <p:grpSpPr>
          <a:xfrm>
            <a:off x="850969" y="4614376"/>
            <a:ext cx="3466080" cy="633600"/>
            <a:chOff x="850969" y="4614376"/>
            <a:chExt cx="3466080" cy="633600"/>
          </a:xfrm>
        </p:grpSpPr>
        <mc:AlternateContent xmlns:mc="http://schemas.openxmlformats.org/markup-compatibility/2006" xmlns:p14="http://schemas.microsoft.com/office/powerpoint/2010/main">
          <mc:Choice Requires="p14">
            <p:contentPart p14:bwMode="auto" r:id="rId2">
              <p14:nvContentPartPr>
                <p14:cNvPr id="204" name="Γραφή 203">
                  <a:extLst>
                    <a:ext uri="{FF2B5EF4-FFF2-40B4-BE49-F238E27FC236}">
                      <a16:creationId xmlns:a16="http://schemas.microsoft.com/office/drawing/2014/main" id="{12A86B52-F060-7044-BCB9-89414B0413DD}"/>
                    </a:ext>
                  </a:extLst>
                </p14:cNvPr>
                <p14:cNvContentPartPr/>
                <p14:nvPr/>
              </p14:nvContentPartPr>
              <p14:xfrm>
                <a:off x="850969" y="4652176"/>
                <a:ext cx="348120" cy="43920"/>
              </p14:xfrm>
            </p:contentPart>
          </mc:Choice>
          <mc:Fallback xmlns="">
            <p:pic>
              <p:nvPicPr>
                <p:cNvPr id="204" name="Γραφή 203">
                  <a:extLst>
                    <a:ext uri="{FF2B5EF4-FFF2-40B4-BE49-F238E27FC236}">
                      <a16:creationId xmlns:a16="http://schemas.microsoft.com/office/drawing/2014/main" id="{12A86B52-F060-7044-BCB9-89414B0413DD}"/>
                    </a:ext>
                  </a:extLst>
                </p:cNvPr>
                <p:cNvPicPr/>
                <p:nvPr/>
              </p:nvPicPr>
              <p:blipFill>
                <a:blip r:embed="rId3"/>
                <a:stretch>
                  <a:fillRect/>
                </a:stretch>
              </p:blipFill>
              <p:spPr>
                <a:xfrm>
                  <a:off x="841978" y="4643176"/>
                  <a:ext cx="365742"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Γραφή 30">
                  <a:extLst>
                    <a:ext uri="{FF2B5EF4-FFF2-40B4-BE49-F238E27FC236}">
                      <a16:creationId xmlns:a16="http://schemas.microsoft.com/office/drawing/2014/main" id="{0710FAD5-091F-4B7B-BC31-818AAF371214}"/>
                    </a:ext>
                  </a:extLst>
                </p14:cNvPr>
                <p14:cNvContentPartPr/>
                <p14:nvPr/>
              </p14:nvContentPartPr>
              <p14:xfrm>
                <a:off x="1025569" y="4882936"/>
                <a:ext cx="82080" cy="131040"/>
              </p14:xfrm>
            </p:contentPart>
          </mc:Choice>
          <mc:Fallback xmlns="">
            <p:pic>
              <p:nvPicPr>
                <p:cNvPr id="31" name="Γραφή 30">
                  <a:extLst>
                    <a:ext uri="{FF2B5EF4-FFF2-40B4-BE49-F238E27FC236}">
                      <a16:creationId xmlns:a16="http://schemas.microsoft.com/office/drawing/2014/main" id="{0710FAD5-091F-4B7B-BC31-818AAF371214}"/>
                    </a:ext>
                  </a:extLst>
                </p:cNvPr>
                <p:cNvPicPr/>
                <p:nvPr/>
              </p:nvPicPr>
              <p:blipFill>
                <a:blip r:embed="rId5"/>
                <a:stretch>
                  <a:fillRect/>
                </a:stretch>
              </p:blipFill>
              <p:spPr>
                <a:xfrm>
                  <a:off x="1016569" y="4873936"/>
                  <a:ext cx="99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2" name="Γραφή 51">
                  <a:extLst>
                    <a:ext uri="{FF2B5EF4-FFF2-40B4-BE49-F238E27FC236}">
                      <a16:creationId xmlns:a16="http://schemas.microsoft.com/office/drawing/2014/main" id="{FCC484A2-3784-440E-AE8F-193723EC0841}"/>
                    </a:ext>
                  </a:extLst>
                </p14:cNvPr>
                <p14:cNvContentPartPr/>
                <p14:nvPr/>
              </p14:nvContentPartPr>
              <p14:xfrm>
                <a:off x="1224289" y="4880776"/>
                <a:ext cx="236520" cy="149040"/>
              </p14:xfrm>
            </p:contentPart>
          </mc:Choice>
          <mc:Fallback xmlns="">
            <p:pic>
              <p:nvPicPr>
                <p:cNvPr id="52" name="Γραφή 51">
                  <a:extLst>
                    <a:ext uri="{FF2B5EF4-FFF2-40B4-BE49-F238E27FC236}">
                      <a16:creationId xmlns:a16="http://schemas.microsoft.com/office/drawing/2014/main" id="{FCC484A2-3784-440E-AE8F-193723EC0841}"/>
                    </a:ext>
                  </a:extLst>
                </p:cNvPr>
                <p:cNvPicPr/>
                <p:nvPr/>
              </p:nvPicPr>
              <p:blipFill>
                <a:blip r:embed="rId7"/>
                <a:stretch>
                  <a:fillRect/>
                </a:stretch>
              </p:blipFill>
              <p:spPr>
                <a:xfrm>
                  <a:off x="1215289" y="4871776"/>
                  <a:ext cx="254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Γραφή 52">
                  <a:extLst>
                    <a:ext uri="{FF2B5EF4-FFF2-40B4-BE49-F238E27FC236}">
                      <a16:creationId xmlns:a16="http://schemas.microsoft.com/office/drawing/2014/main" id="{4CD071FA-2A9B-4D40-B70A-9E61CB943227}"/>
                    </a:ext>
                  </a:extLst>
                </p14:cNvPr>
                <p14:cNvContentPartPr/>
                <p14:nvPr/>
              </p14:nvContentPartPr>
              <p14:xfrm>
                <a:off x="1528489" y="4908856"/>
                <a:ext cx="229320" cy="142920"/>
              </p14:xfrm>
            </p:contentPart>
          </mc:Choice>
          <mc:Fallback xmlns="">
            <p:pic>
              <p:nvPicPr>
                <p:cNvPr id="53" name="Γραφή 52">
                  <a:extLst>
                    <a:ext uri="{FF2B5EF4-FFF2-40B4-BE49-F238E27FC236}">
                      <a16:creationId xmlns:a16="http://schemas.microsoft.com/office/drawing/2014/main" id="{4CD071FA-2A9B-4D40-B70A-9E61CB943227}"/>
                    </a:ext>
                  </a:extLst>
                </p:cNvPr>
                <p:cNvPicPr/>
                <p:nvPr/>
              </p:nvPicPr>
              <p:blipFill>
                <a:blip r:embed="rId9"/>
                <a:stretch>
                  <a:fillRect/>
                </a:stretch>
              </p:blipFill>
              <p:spPr>
                <a:xfrm>
                  <a:off x="1519489" y="4899856"/>
                  <a:ext cx="24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4" name="Γραφή 53">
                  <a:extLst>
                    <a:ext uri="{FF2B5EF4-FFF2-40B4-BE49-F238E27FC236}">
                      <a16:creationId xmlns:a16="http://schemas.microsoft.com/office/drawing/2014/main" id="{9E3C894C-17D1-49F5-A780-2C872A26FF5C}"/>
                    </a:ext>
                  </a:extLst>
                </p14:cNvPr>
                <p14:cNvContentPartPr/>
                <p14:nvPr/>
              </p14:nvContentPartPr>
              <p14:xfrm>
                <a:off x="1592569" y="5063656"/>
                <a:ext cx="49320" cy="146160"/>
              </p14:xfrm>
            </p:contentPart>
          </mc:Choice>
          <mc:Fallback xmlns="">
            <p:pic>
              <p:nvPicPr>
                <p:cNvPr id="54" name="Γραφή 53">
                  <a:extLst>
                    <a:ext uri="{FF2B5EF4-FFF2-40B4-BE49-F238E27FC236}">
                      <a16:creationId xmlns:a16="http://schemas.microsoft.com/office/drawing/2014/main" id="{9E3C894C-17D1-49F5-A780-2C872A26FF5C}"/>
                    </a:ext>
                  </a:extLst>
                </p:cNvPr>
                <p:cNvPicPr/>
                <p:nvPr/>
              </p:nvPicPr>
              <p:blipFill>
                <a:blip r:embed="rId11"/>
                <a:stretch>
                  <a:fillRect/>
                </a:stretch>
              </p:blipFill>
              <p:spPr>
                <a:xfrm>
                  <a:off x="1583569" y="5054656"/>
                  <a:ext cx="66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Γραφή 54">
                  <a:extLst>
                    <a:ext uri="{FF2B5EF4-FFF2-40B4-BE49-F238E27FC236}">
                      <a16:creationId xmlns:a16="http://schemas.microsoft.com/office/drawing/2014/main" id="{C1CEB653-3010-4759-9D3A-44F6EB27546E}"/>
                    </a:ext>
                  </a:extLst>
                </p14:cNvPr>
                <p14:cNvContentPartPr/>
                <p14:nvPr/>
              </p14:nvContentPartPr>
              <p14:xfrm>
                <a:off x="1842409" y="4860976"/>
                <a:ext cx="136080" cy="387000"/>
              </p14:xfrm>
            </p:contentPart>
          </mc:Choice>
          <mc:Fallback xmlns="">
            <p:pic>
              <p:nvPicPr>
                <p:cNvPr id="55" name="Γραφή 54">
                  <a:extLst>
                    <a:ext uri="{FF2B5EF4-FFF2-40B4-BE49-F238E27FC236}">
                      <a16:creationId xmlns:a16="http://schemas.microsoft.com/office/drawing/2014/main" id="{C1CEB653-3010-4759-9D3A-44F6EB27546E}"/>
                    </a:ext>
                  </a:extLst>
                </p:cNvPr>
                <p:cNvPicPr/>
                <p:nvPr/>
              </p:nvPicPr>
              <p:blipFill>
                <a:blip r:embed="rId13"/>
                <a:stretch>
                  <a:fillRect/>
                </a:stretch>
              </p:blipFill>
              <p:spPr>
                <a:xfrm>
                  <a:off x="1833409" y="4851976"/>
                  <a:ext cx="15372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6" name="Γραφή 55">
                  <a:extLst>
                    <a:ext uri="{FF2B5EF4-FFF2-40B4-BE49-F238E27FC236}">
                      <a16:creationId xmlns:a16="http://schemas.microsoft.com/office/drawing/2014/main" id="{265076B7-6ECB-48BC-9E36-6939D2415EF5}"/>
                    </a:ext>
                  </a:extLst>
                </p14:cNvPr>
                <p14:cNvContentPartPr/>
                <p14:nvPr/>
              </p14:nvContentPartPr>
              <p14:xfrm>
                <a:off x="2069929" y="4910296"/>
                <a:ext cx="185040" cy="102240"/>
              </p14:xfrm>
            </p:contentPart>
          </mc:Choice>
          <mc:Fallback xmlns="">
            <p:pic>
              <p:nvPicPr>
                <p:cNvPr id="56" name="Γραφή 55">
                  <a:extLst>
                    <a:ext uri="{FF2B5EF4-FFF2-40B4-BE49-F238E27FC236}">
                      <a16:creationId xmlns:a16="http://schemas.microsoft.com/office/drawing/2014/main" id="{265076B7-6ECB-48BC-9E36-6939D2415EF5}"/>
                    </a:ext>
                  </a:extLst>
                </p:cNvPr>
                <p:cNvPicPr/>
                <p:nvPr/>
              </p:nvPicPr>
              <p:blipFill>
                <a:blip r:embed="rId15"/>
                <a:stretch>
                  <a:fillRect/>
                </a:stretch>
              </p:blipFill>
              <p:spPr>
                <a:xfrm>
                  <a:off x="2060929" y="4901296"/>
                  <a:ext cx="202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7" name="Γραφή 56">
                  <a:extLst>
                    <a:ext uri="{FF2B5EF4-FFF2-40B4-BE49-F238E27FC236}">
                      <a16:creationId xmlns:a16="http://schemas.microsoft.com/office/drawing/2014/main" id="{ADB46FEC-7687-4444-8FB7-C2095980F667}"/>
                    </a:ext>
                  </a:extLst>
                </p14:cNvPr>
                <p14:cNvContentPartPr/>
                <p14:nvPr/>
              </p14:nvContentPartPr>
              <p14:xfrm>
                <a:off x="2115289" y="4918576"/>
                <a:ext cx="78120" cy="11880"/>
              </p14:xfrm>
            </p:contentPart>
          </mc:Choice>
          <mc:Fallback xmlns="">
            <p:pic>
              <p:nvPicPr>
                <p:cNvPr id="57" name="Γραφή 56">
                  <a:extLst>
                    <a:ext uri="{FF2B5EF4-FFF2-40B4-BE49-F238E27FC236}">
                      <a16:creationId xmlns:a16="http://schemas.microsoft.com/office/drawing/2014/main" id="{ADB46FEC-7687-4444-8FB7-C2095980F667}"/>
                    </a:ext>
                  </a:extLst>
                </p:cNvPr>
                <p:cNvPicPr/>
                <p:nvPr/>
              </p:nvPicPr>
              <p:blipFill>
                <a:blip r:embed="rId17"/>
                <a:stretch>
                  <a:fillRect/>
                </a:stretch>
              </p:blipFill>
              <p:spPr>
                <a:xfrm>
                  <a:off x="2106289" y="4909576"/>
                  <a:ext cx="95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8" name="Γραφή 57">
                  <a:extLst>
                    <a:ext uri="{FF2B5EF4-FFF2-40B4-BE49-F238E27FC236}">
                      <a16:creationId xmlns:a16="http://schemas.microsoft.com/office/drawing/2014/main" id="{5E2093F8-0AD7-4639-89AF-8DB8A74966D3}"/>
                    </a:ext>
                  </a:extLst>
                </p14:cNvPr>
                <p14:cNvContentPartPr/>
                <p14:nvPr/>
              </p14:nvContentPartPr>
              <p14:xfrm>
                <a:off x="2271169" y="4886896"/>
                <a:ext cx="185040" cy="177480"/>
              </p14:xfrm>
            </p:contentPart>
          </mc:Choice>
          <mc:Fallback xmlns="">
            <p:pic>
              <p:nvPicPr>
                <p:cNvPr id="58" name="Γραφή 57">
                  <a:extLst>
                    <a:ext uri="{FF2B5EF4-FFF2-40B4-BE49-F238E27FC236}">
                      <a16:creationId xmlns:a16="http://schemas.microsoft.com/office/drawing/2014/main" id="{5E2093F8-0AD7-4639-89AF-8DB8A74966D3}"/>
                    </a:ext>
                  </a:extLst>
                </p:cNvPr>
                <p:cNvPicPr/>
                <p:nvPr/>
              </p:nvPicPr>
              <p:blipFill>
                <a:blip r:embed="rId19"/>
                <a:stretch>
                  <a:fillRect/>
                </a:stretch>
              </p:blipFill>
              <p:spPr>
                <a:xfrm>
                  <a:off x="2262186" y="4877896"/>
                  <a:ext cx="202646"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9" name="Γραφή 58">
                  <a:extLst>
                    <a:ext uri="{FF2B5EF4-FFF2-40B4-BE49-F238E27FC236}">
                      <a16:creationId xmlns:a16="http://schemas.microsoft.com/office/drawing/2014/main" id="{2CDB659C-701D-4CF3-8D2B-6C787DFDDFD8}"/>
                    </a:ext>
                  </a:extLst>
                </p14:cNvPr>
                <p14:cNvContentPartPr/>
                <p14:nvPr/>
              </p14:nvContentPartPr>
              <p14:xfrm>
                <a:off x="2705329" y="4614376"/>
                <a:ext cx="64800" cy="507600"/>
              </p14:xfrm>
            </p:contentPart>
          </mc:Choice>
          <mc:Fallback xmlns="">
            <p:pic>
              <p:nvPicPr>
                <p:cNvPr id="59" name="Γραφή 58">
                  <a:extLst>
                    <a:ext uri="{FF2B5EF4-FFF2-40B4-BE49-F238E27FC236}">
                      <a16:creationId xmlns:a16="http://schemas.microsoft.com/office/drawing/2014/main" id="{2CDB659C-701D-4CF3-8D2B-6C787DFDDFD8}"/>
                    </a:ext>
                  </a:extLst>
                </p:cNvPr>
                <p:cNvPicPr/>
                <p:nvPr/>
              </p:nvPicPr>
              <p:blipFill>
                <a:blip r:embed="rId21"/>
                <a:stretch>
                  <a:fillRect/>
                </a:stretch>
              </p:blipFill>
              <p:spPr>
                <a:xfrm>
                  <a:off x="2696379" y="4605376"/>
                  <a:ext cx="82343"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Γραφή 59">
                  <a:extLst>
                    <a:ext uri="{FF2B5EF4-FFF2-40B4-BE49-F238E27FC236}">
                      <a16:creationId xmlns:a16="http://schemas.microsoft.com/office/drawing/2014/main" id="{07E6C13C-46B0-4FFB-801F-F14E75CB062C}"/>
                    </a:ext>
                  </a:extLst>
                </p14:cNvPr>
                <p14:cNvContentPartPr/>
                <p14:nvPr/>
              </p14:nvContentPartPr>
              <p14:xfrm>
                <a:off x="2649889" y="4715536"/>
                <a:ext cx="401040" cy="317880"/>
              </p14:xfrm>
            </p:contentPart>
          </mc:Choice>
          <mc:Fallback xmlns="">
            <p:pic>
              <p:nvPicPr>
                <p:cNvPr id="60" name="Γραφή 59">
                  <a:extLst>
                    <a:ext uri="{FF2B5EF4-FFF2-40B4-BE49-F238E27FC236}">
                      <a16:creationId xmlns:a16="http://schemas.microsoft.com/office/drawing/2014/main" id="{07E6C13C-46B0-4FFB-801F-F14E75CB062C}"/>
                    </a:ext>
                  </a:extLst>
                </p:cNvPr>
                <p:cNvPicPr/>
                <p:nvPr/>
              </p:nvPicPr>
              <p:blipFill>
                <a:blip r:embed="rId23"/>
                <a:stretch>
                  <a:fillRect/>
                </a:stretch>
              </p:blipFill>
              <p:spPr>
                <a:xfrm>
                  <a:off x="2640889" y="4706536"/>
                  <a:ext cx="4186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Γραφή 65">
                  <a:extLst>
                    <a:ext uri="{FF2B5EF4-FFF2-40B4-BE49-F238E27FC236}">
                      <a16:creationId xmlns:a16="http://schemas.microsoft.com/office/drawing/2014/main" id="{9329A861-8DF8-4BB9-A9A4-50AF03A927E3}"/>
                    </a:ext>
                  </a:extLst>
                </p14:cNvPr>
                <p14:cNvContentPartPr/>
                <p14:nvPr/>
              </p14:nvContentPartPr>
              <p14:xfrm>
                <a:off x="3761569" y="4918216"/>
                <a:ext cx="187560" cy="142200"/>
              </p14:xfrm>
            </p:contentPart>
          </mc:Choice>
          <mc:Fallback xmlns="">
            <p:pic>
              <p:nvPicPr>
                <p:cNvPr id="66" name="Γραφή 65">
                  <a:extLst>
                    <a:ext uri="{FF2B5EF4-FFF2-40B4-BE49-F238E27FC236}">
                      <a16:creationId xmlns:a16="http://schemas.microsoft.com/office/drawing/2014/main" id="{9329A861-8DF8-4BB9-A9A4-50AF03A927E3}"/>
                    </a:ext>
                  </a:extLst>
                </p:cNvPr>
                <p:cNvPicPr/>
                <p:nvPr/>
              </p:nvPicPr>
              <p:blipFill>
                <a:blip r:embed="rId25"/>
                <a:stretch>
                  <a:fillRect/>
                </a:stretch>
              </p:blipFill>
              <p:spPr>
                <a:xfrm>
                  <a:off x="3752569" y="4909216"/>
                  <a:ext cx="205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7" name="Γραφή 66">
                  <a:extLst>
                    <a:ext uri="{FF2B5EF4-FFF2-40B4-BE49-F238E27FC236}">
                      <a16:creationId xmlns:a16="http://schemas.microsoft.com/office/drawing/2014/main" id="{2E4EFF3E-2AE4-437D-971B-B3B9323E8F9A}"/>
                    </a:ext>
                  </a:extLst>
                </p14:cNvPr>
                <p14:cNvContentPartPr/>
                <p14:nvPr/>
              </p14:nvContentPartPr>
              <p14:xfrm>
                <a:off x="3975769" y="4890496"/>
                <a:ext cx="341280" cy="206280"/>
              </p14:xfrm>
            </p:contentPart>
          </mc:Choice>
          <mc:Fallback xmlns="">
            <p:pic>
              <p:nvPicPr>
                <p:cNvPr id="67" name="Γραφή 66">
                  <a:extLst>
                    <a:ext uri="{FF2B5EF4-FFF2-40B4-BE49-F238E27FC236}">
                      <a16:creationId xmlns:a16="http://schemas.microsoft.com/office/drawing/2014/main" id="{2E4EFF3E-2AE4-437D-971B-B3B9323E8F9A}"/>
                    </a:ext>
                  </a:extLst>
                </p:cNvPr>
                <p:cNvPicPr/>
                <p:nvPr/>
              </p:nvPicPr>
              <p:blipFill>
                <a:blip r:embed="rId27"/>
                <a:stretch>
                  <a:fillRect/>
                </a:stretch>
              </p:blipFill>
              <p:spPr>
                <a:xfrm>
                  <a:off x="3966769" y="4881512"/>
                  <a:ext cx="358920" cy="22388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85" name="Γραφή 184">
                <a:extLst>
                  <a:ext uri="{FF2B5EF4-FFF2-40B4-BE49-F238E27FC236}">
                    <a16:creationId xmlns:a16="http://schemas.microsoft.com/office/drawing/2014/main" id="{7E2FAFF7-0ACD-FC4C-8116-2F9A328A22DF}"/>
                  </a:ext>
                </a:extLst>
              </p14:cNvPr>
              <p14:cNvContentPartPr/>
              <p14:nvPr/>
            </p14:nvContentPartPr>
            <p14:xfrm>
              <a:off x="1340929" y="4761256"/>
              <a:ext cx="360" cy="360"/>
            </p14:xfrm>
          </p:contentPart>
        </mc:Choice>
        <mc:Fallback xmlns="">
          <p:pic>
            <p:nvPicPr>
              <p:cNvPr id="185" name="Γραφή 184">
                <a:extLst>
                  <a:ext uri="{FF2B5EF4-FFF2-40B4-BE49-F238E27FC236}">
                    <a16:creationId xmlns:a16="http://schemas.microsoft.com/office/drawing/2014/main" id="{7E2FAFF7-0ACD-FC4C-8116-2F9A328A22DF}"/>
                  </a:ext>
                </a:extLst>
              </p:cNvPr>
              <p:cNvPicPr/>
              <p:nvPr/>
            </p:nvPicPr>
            <p:blipFill>
              <a:blip r:embed="rId29"/>
              <a:stretch>
                <a:fillRect/>
              </a:stretch>
            </p:blipFill>
            <p:spPr>
              <a:xfrm>
                <a:off x="1331929" y="47526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7" name="Γραφή 196">
                <a:extLst>
                  <a:ext uri="{FF2B5EF4-FFF2-40B4-BE49-F238E27FC236}">
                    <a16:creationId xmlns:a16="http://schemas.microsoft.com/office/drawing/2014/main" id="{D14D791F-B102-5F40-8D6E-D541CC184CD7}"/>
                  </a:ext>
                </a:extLst>
              </p14:cNvPr>
              <p14:cNvContentPartPr/>
              <p14:nvPr/>
            </p14:nvContentPartPr>
            <p14:xfrm>
              <a:off x="3089089" y="4926136"/>
              <a:ext cx="182160" cy="109080"/>
            </p14:xfrm>
          </p:contentPart>
        </mc:Choice>
        <mc:Fallback xmlns="">
          <p:pic>
            <p:nvPicPr>
              <p:cNvPr id="197" name="Γραφή 196">
                <a:extLst>
                  <a:ext uri="{FF2B5EF4-FFF2-40B4-BE49-F238E27FC236}">
                    <a16:creationId xmlns:a16="http://schemas.microsoft.com/office/drawing/2014/main" id="{D14D791F-B102-5F40-8D6E-D541CC184CD7}"/>
                  </a:ext>
                </a:extLst>
              </p:cNvPr>
              <p:cNvPicPr/>
              <p:nvPr/>
            </p:nvPicPr>
            <p:blipFill>
              <a:blip r:embed="rId31"/>
              <a:stretch>
                <a:fillRect/>
              </a:stretch>
            </p:blipFill>
            <p:spPr>
              <a:xfrm>
                <a:off x="3080089" y="4917136"/>
                <a:ext cx="199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8" name="Γραφή 197">
                <a:extLst>
                  <a:ext uri="{FF2B5EF4-FFF2-40B4-BE49-F238E27FC236}">
                    <a16:creationId xmlns:a16="http://schemas.microsoft.com/office/drawing/2014/main" id="{72196D28-0107-2442-A68A-4D1F922D1490}"/>
                  </a:ext>
                </a:extLst>
              </p14:cNvPr>
              <p14:cNvContentPartPr/>
              <p14:nvPr/>
            </p14:nvContentPartPr>
            <p14:xfrm>
              <a:off x="3192049" y="4936576"/>
              <a:ext cx="44640" cy="27360"/>
            </p14:xfrm>
          </p:contentPart>
        </mc:Choice>
        <mc:Fallback xmlns="">
          <p:pic>
            <p:nvPicPr>
              <p:cNvPr id="198" name="Γραφή 197">
                <a:extLst>
                  <a:ext uri="{FF2B5EF4-FFF2-40B4-BE49-F238E27FC236}">
                    <a16:creationId xmlns:a16="http://schemas.microsoft.com/office/drawing/2014/main" id="{72196D28-0107-2442-A68A-4D1F922D1490}"/>
                  </a:ext>
                </a:extLst>
              </p:cNvPr>
              <p:cNvPicPr/>
              <p:nvPr/>
            </p:nvPicPr>
            <p:blipFill>
              <a:blip r:embed="rId33"/>
              <a:stretch>
                <a:fillRect/>
              </a:stretch>
            </p:blipFill>
            <p:spPr>
              <a:xfrm>
                <a:off x="3183049" y="4927936"/>
                <a:ext cx="62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1" name="Γραφή 200">
                <a:extLst>
                  <a:ext uri="{FF2B5EF4-FFF2-40B4-BE49-F238E27FC236}">
                    <a16:creationId xmlns:a16="http://schemas.microsoft.com/office/drawing/2014/main" id="{CC3BD86C-A772-2141-87EF-765CABA45487}"/>
                  </a:ext>
                </a:extLst>
              </p14:cNvPr>
              <p14:cNvContentPartPr/>
              <p14:nvPr/>
            </p14:nvContentPartPr>
            <p14:xfrm>
              <a:off x="3378889" y="4739656"/>
              <a:ext cx="226440" cy="444600"/>
            </p14:xfrm>
          </p:contentPart>
        </mc:Choice>
        <mc:Fallback xmlns="">
          <p:pic>
            <p:nvPicPr>
              <p:cNvPr id="201" name="Γραφή 200">
                <a:extLst>
                  <a:ext uri="{FF2B5EF4-FFF2-40B4-BE49-F238E27FC236}">
                    <a16:creationId xmlns:a16="http://schemas.microsoft.com/office/drawing/2014/main" id="{CC3BD86C-A772-2141-87EF-765CABA45487}"/>
                  </a:ext>
                </a:extLst>
              </p:cNvPr>
              <p:cNvPicPr/>
              <p:nvPr/>
            </p:nvPicPr>
            <p:blipFill>
              <a:blip r:embed="rId35"/>
              <a:stretch>
                <a:fillRect/>
              </a:stretch>
            </p:blipFill>
            <p:spPr>
              <a:xfrm>
                <a:off x="3370249" y="4730656"/>
                <a:ext cx="24408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2" name="Γραφή 201">
                <a:extLst>
                  <a:ext uri="{FF2B5EF4-FFF2-40B4-BE49-F238E27FC236}">
                    <a16:creationId xmlns:a16="http://schemas.microsoft.com/office/drawing/2014/main" id="{4CC6461F-7C2C-3B48-9688-6B5E2AD90805}"/>
                  </a:ext>
                </a:extLst>
              </p14:cNvPr>
              <p14:cNvContentPartPr/>
              <p14:nvPr/>
            </p14:nvContentPartPr>
            <p14:xfrm>
              <a:off x="3430369" y="4920016"/>
              <a:ext cx="63000" cy="101880"/>
            </p14:xfrm>
          </p:contentPart>
        </mc:Choice>
        <mc:Fallback xmlns="">
          <p:pic>
            <p:nvPicPr>
              <p:cNvPr id="202" name="Γραφή 201">
                <a:extLst>
                  <a:ext uri="{FF2B5EF4-FFF2-40B4-BE49-F238E27FC236}">
                    <a16:creationId xmlns:a16="http://schemas.microsoft.com/office/drawing/2014/main" id="{4CC6461F-7C2C-3B48-9688-6B5E2AD90805}"/>
                  </a:ext>
                </a:extLst>
              </p:cNvPr>
              <p:cNvPicPr/>
              <p:nvPr/>
            </p:nvPicPr>
            <p:blipFill>
              <a:blip r:embed="rId37"/>
              <a:stretch>
                <a:fillRect/>
              </a:stretch>
            </p:blipFill>
            <p:spPr>
              <a:xfrm>
                <a:off x="3421729" y="4911376"/>
                <a:ext cx="80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3" name="Γραφή 202">
                <a:extLst>
                  <a:ext uri="{FF2B5EF4-FFF2-40B4-BE49-F238E27FC236}">
                    <a16:creationId xmlns:a16="http://schemas.microsoft.com/office/drawing/2014/main" id="{3595E8F2-0311-5B48-9B93-910661C5CAA1}"/>
                  </a:ext>
                </a:extLst>
              </p14:cNvPr>
              <p14:cNvContentPartPr/>
              <p14:nvPr/>
            </p14:nvContentPartPr>
            <p14:xfrm>
              <a:off x="3600289" y="4927936"/>
              <a:ext cx="84600" cy="108360"/>
            </p14:xfrm>
          </p:contentPart>
        </mc:Choice>
        <mc:Fallback xmlns="">
          <p:pic>
            <p:nvPicPr>
              <p:cNvPr id="203" name="Γραφή 202">
                <a:extLst>
                  <a:ext uri="{FF2B5EF4-FFF2-40B4-BE49-F238E27FC236}">
                    <a16:creationId xmlns:a16="http://schemas.microsoft.com/office/drawing/2014/main" id="{3595E8F2-0311-5B48-9B93-910661C5CAA1}"/>
                  </a:ext>
                </a:extLst>
              </p:cNvPr>
              <p:cNvPicPr/>
              <p:nvPr/>
            </p:nvPicPr>
            <p:blipFill>
              <a:blip r:embed="rId39"/>
              <a:stretch>
                <a:fillRect/>
              </a:stretch>
            </p:blipFill>
            <p:spPr>
              <a:xfrm>
                <a:off x="3591289" y="4919296"/>
                <a:ext cx="102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5" name="Γραφή 204">
                <a:extLst>
                  <a:ext uri="{FF2B5EF4-FFF2-40B4-BE49-F238E27FC236}">
                    <a16:creationId xmlns:a16="http://schemas.microsoft.com/office/drawing/2014/main" id="{EF7CA1F7-748D-894E-AB92-5C593EEB0C13}"/>
                  </a:ext>
                </a:extLst>
              </p14:cNvPr>
              <p14:cNvContentPartPr/>
              <p14:nvPr/>
            </p14:nvContentPartPr>
            <p14:xfrm>
              <a:off x="768529" y="4728136"/>
              <a:ext cx="112320" cy="405360"/>
            </p14:xfrm>
          </p:contentPart>
        </mc:Choice>
        <mc:Fallback xmlns="">
          <p:pic>
            <p:nvPicPr>
              <p:cNvPr id="205" name="Γραφή 204">
                <a:extLst>
                  <a:ext uri="{FF2B5EF4-FFF2-40B4-BE49-F238E27FC236}">
                    <a16:creationId xmlns:a16="http://schemas.microsoft.com/office/drawing/2014/main" id="{EF7CA1F7-748D-894E-AB92-5C593EEB0C13}"/>
                  </a:ext>
                </a:extLst>
              </p:cNvPr>
              <p:cNvPicPr/>
              <p:nvPr/>
            </p:nvPicPr>
            <p:blipFill>
              <a:blip r:embed="rId41"/>
              <a:stretch>
                <a:fillRect/>
              </a:stretch>
            </p:blipFill>
            <p:spPr>
              <a:xfrm>
                <a:off x="759889" y="4719136"/>
                <a:ext cx="1299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6" name="Γραφή 205">
                <a:extLst>
                  <a:ext uri="{FF2B5EF4-FFF2-40B4-BE49-F238E27FC236}">
                    <a16:creationId xmlns:a16="http://schemas.microsoft.com/office/drawing/2014/main" id="{DD63C374-5741-4949-8880-155B2FDA3DE8}"/>
                  </a:ext>
                </a:extLst>
              </p14:cNvPr>
              <p14:cNvContentPartPr/>
              <p14:nvPr/>
            </p14:nvContentPartPr>
            <p14:xfrm>
              <a:off x="3172498" y="4798692"/>
              <a:ext cx="360" cy="360"/>
            </p14:xfrm>
          </p:contentPart>
        </mc:Choice>
        <mc:Fallback xmlns="">
          <p:pic>
            <p:nvPicPr>
              <p:cNvPr id="206" name="Γραφή 205">
                <a:extLst>
                  <a:ext uri="{FF2B5EF4-FFF2-40B4-BE49-F238E27FC236}">
                    <a16:creationId xmlns:a16="http://schemas.microsoft.com/office/drawing/2014/main" id="{DD63C374-5741-4949-8880-155B2FDA3DE8}"/>
                  </a:ext>
                </a:extLst>
              </p:cNvPr>
              <p:cNvPicPr/>
              <p:nvPr/>
            </p:nvPicPr>
            <p:blipFill>
              <a:blip r:embed="rId43"/>
              <a:stretch>
                <a:fillRect/>
              </a:stretch>
            </p:blipFill>
            <p:spPr>
              <a:xfrm>
                <a:off x="3163858" y="4789692"/>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207" name="Γραφή 206">
                <a:extLst>
                  <a:ext uri="{FF2B5EF4-FFF2-40B4-BE49-F238E27FC236}">
                    <a16:creationId xmlns:a16="http://schemas.microsoft.com/office/drawing/2014/main" id="{BD8B6C78-3A63-2646-9CE7-ECC0F5128E61}"/>
                  </a:ext>
                </a:extLst>
              </p14:cNvPr>
              <p14:cNvContentPartPr/>
              <p14:nvPr/>
            </p14:nvContentPartPr>
            <p14:xfrm>
              <a:off x="5807698" y="5818932"/>
              <a:ext cx="1440" cy="360"/>
            </p14:xfrm>
          </p:contentPart>
        </mc:Choice>
        <mc:Fallback xmlns="">
          <p:pic>
            <p:nvPicPr>
              <p:cNvPr id="207" name="Γραφή 206">
                <a:extLst>
                  <a:ext uri="{FF2B5EF4-FFF2-40B4-BE49-F238E27FC236}">
                    <a16:creationId xmlns:a16="http://schemas.microsoft.com/office/drawing/2014/main" id="{BD8B6C78-3A63-2646-9CE7-ECC0F5128E61}"/>
                  </a:ext>
                </a:extLst>
              </p:cNvPr>
              <p:cNvPicPr/>
              <p:nvPr/>
            </p:nvPicPr>
            <p:blipFill>
              <a:blip r:embed="rId45"/>
              <a:stretch>
                <a:fillRect/>
              </a:stretch>
            </p:blipFill>
            <p:spPr>
              <a:xfrm>
                <a:off x="5803378" y="5792292"/>
                <a:ext cx="10080" cy="54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ΕΙΣΑΓΩΓΗ  ΣΤΗ  ΔΙΟΙΚΗΤΙΚΗ  ΛΟΓΙΣΤΙΚΗ</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Με την αξιοποίηση  των τεχνικών και των  μεθόδων που </a:t>
            </a:r>
            <a:r>
              <a:rPr lang="en-US" sz="1900"/>
              <a:t> </a:t>
            </a:r>
            <a:r>
              <a:rPr lang="el-GR" sz="1900"/>
              <a:t>διαθέτει </a:t>
            </a:r>
          </a:p>
          <a:p>
            <a:pPr>
              <a:buNone/>
            </a:pPr>
            <a:r>
              <a:rPr lang="el-GR" sz="1900"/>
              <a:t>η διοικητική  λογιστική, τα  στελέχη που  αναλύουν  τα  </a:t>
            </a:r>
            <a:r>
              <a:rPr lang="en-US" sz="1900"/>
              <a:t> </a:t>
            </a:r>
            <a:r>
              <a:rPr lang="el-GR" sz="1900"/>
              <a:t>εκάστοτε</a:t>
            </a:r>
          </a:p>
          <a:p>
            <a:pPr>
              <a:buNone/>
            </a:pPr>
            <a:r>
              <a:rPr lang="el-GR" sz="1900"/>
              <a:t>διαθέσιμα    στοιχεία    </a:t>
            </a:r>
            <a:r>
              <a:rPr lang="el-GR" sz="1900" b="1"/>
              <a:t>προσαρμόζουν   την    πληροφορία    στις </a:t>
            </a:r>
          </a:p>
          <a:p>
            <a:pPr>
              <a:buNone/>
            </a:pPr>
            <a:r>
              <a:rPr lang="el-GR" sz="1900" b="1"/>
              <a:t>ανάγκες  του  επιπέδου  του  διοικητικού  στελέχους  στο  οποίο </a:t>
            </a:r>
          </a:p>
          <a:p>
            <a:pPr>
              <a:buNone/>
            </a:pPr>
            <a:r>
              <a:rPr lang="el-GR" sz="1900" b="1"/>
              <a:t>απευθύνονται.</a:t>
            </a:r>
          </a:p>
          <a:p>
            <a:pPr>
              <a:buNone/>
            </a:pPr>
            <a:r>
              <a:rPr lang="el-GR" sz="1900"/>
              <a:t>Προφανώς   άλλη  πληροφορία  χρειάζεται  ο  προϊστάμενος ενός </a:t>
            </a:r>
          </a:p>
          <a:p>
            <a:pPr>
              <a:buNone/>
            </a:pPr>
            <a:r>
              <a:rPr lang="el-GR" sz="1900"/>
              <a:t>τμήματος  συναρμολόγησης  και  άλλη  ο  γενικός διευθυντής </a:t>
            </a:r>
            <a:r>
              <a:rPr lang="en-US" sz="1900"/>
              <a:t> </a:t>
            </a:r>
            <a:r>
              <a:rPr lang="el-GR" sz="1900"/>
              <a:t>της </a:t>
            </a:r>
          </a:p>
          <a:p>
            <a:pPr>
              <a:buNone/>
            </a:pPr>
            <a:r>
              <a:rPr lang="el-GR" sz="1900"/>
              <a:t>επιχείρησης.</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10</a:t>
            </a:fld>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t>ΒΑΣΙΚΗ  ΕΞΙΣΩΣΗ  ΑΠΟΘΕΜΑΤΩΝ</a:t>
            </a:r>
          </a:p>
        </p:txBody>
      </p:sp>
      <p:sp>
        <p:nvSpPr>
          <p:cNvPr id="3" name="2 - Θέση περιεχομένου"/>
          <p:cNvSpPr>
            <a:spLocks noGrp="1"/>
          </p:cNvSpPr>
          <p:nvPr>
            <p:ph idx="1"/>
          </p:nvPr>
        </p:nvSpPr>
        <p:spPr/>
        <p:txBody>
          <a:bodyPr/>
          <a:lstStyle/>
          <a:p>
            <a:pPr>
              <a:buNone/>
            </a:pPr>
            <a:r>
              <a:rPr lang="el-GR" dirty="0"/>
              <a:t>             </a:t>
            </a:r>
          </a:p>
          <a:p>
            <a:pPr>
              <a:buNone/>
            </a:pPr>
            <a:endParaRPr lang="el-GR" dirty="0"/>
          </a:p>
          <a:p>
            <a:pPr>
              <a:buNone/>
            </a:pPr>
            <a:r>
              <a:rPr lang="el-GR" dirty="0"/>
              <a:t>        </a:t>
            </a:r>
          </a:p>
          <a:p>
            <a:pPr>
              <a:buNone/>
            </a:pPr>
            <a:r>
              <a:rPr lang="el-GR" dirty="0"/>
              <a:t>                     </a:t>
            </a:r>
            <a:r>
              <a:rPr lang="el-GR" sz="4000" dirty="0"/>
              <a:t>+</a:t>
            </a:r>
            <a:r>
              <a:rPr lang="el-GR" dirty="0"/>
              <a:t>                               </a:t>
            </a:r>
            <a:r>
              <a:rPr lang="el-GR" sz="4000" dirty="0"/>
              <a:t>=</a:t>
            </a:r>
            <a:r>
              <a:rPr lang="el-GR" dirty="0"/>
              <a:t>                           </a:t>
            </a:r>
            <a:r>
              <a:rPr lang="el-GR" sz="4000" dirty="0"/>
              <a:t>+</a:t>
            </a:r>
          </a:p>
        </p:txBody>
      </p:sp>
      <p:sp>
        <p:nvSpPr>
          <p:cNvPr id="9" name="8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100</a:t>
            </a:fld>
            <a:endParaRPr lang="el-GR"/>
          </a:p>
        </p:txBody>
      </p:sp>
      <p:graphicFrame>
        <p:nvGraphicFramePr>
          <p:cNvPr id="1027" name="Object 3"/>
          <p:cNvGraphicFramePr>
            <a:graphicFrameLocks noChangeAspect="1"/>
          </p:cNvGraphicFramePr>
          <p:nvPr>
            <p:extLst>
              <p:ext uri="{D42A27DB-BD31-4B8C-83A1-F6EECF244321}">
                <p14:modId xmlns:p14="http://schemas.microsoft.com/office/powerpoint/2010/main" val="848212760"/>
              </p:ext>
            </p:extLst>
          </p:nvPr>
        </p:nvGraphicFramePr>
        <p:xfrm>
          <a:off x="321439" y="2786058"/>
          <a:ext cx="1571636" cy="1285884"/>
        </p:xfrm>
        <a:graphic>
          <a:graphicData uri="http://schemas.openxmlformats.org/presentationml/2006/ole">
            <mc:AlternateContent xmlns:mc="http://schemas.openxmlformats.org/markup-compatibility/2006">
              <mc:Choice xmlns:v="urn:schemas-microsoft-com:vml" Requires="v">
                <p:oleObj spid="_x0000_s1221" name="Φύλλο εργασίας" r:id="rId3" imgW="1210071" imgH="711640" progId="Excel.Sheet.12">
                  <p:embed/>
                </p:oleObj>
              </mc:Choice>
              <mc:Fallback>
                <p:oleObj name="Φύλλο εργασίας" r:id="rId3" imgW="1210071" imgH="711640" progId="Excel.Shee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39" y="2786058"/>
                        <a:ext cx="1571636" cy="1285884"/>
                      </a:xfrm>
                      <a:prstGeom prst="rect">
                        <a:avLst/>
                      </a:prstGeom>
                      <a:noFill/>
                      <a:ln>
                        <a:solidFill>
                          <a:schemeClr val="accent2"/>
                        </a:solidFill>
                      </a:ln>
                      <a:effec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902718412"/>
              </p:ext>
            </p:extLst>
          </p:nvPr>
        </p:nvGraphicFramePr>
        <p:xfrm>
          <a:off x="2382438" y="2786058"/>
          <a:ext cx="1352551" cy="1285884"/>
        </p:xfrm>
        <a:graphic>
          <a:graphicData uri="http://schemas.openxmlformats.org/presentationml/2006/ole">
            <mc:AlternateContent xmlns:mc="http://schemas.openxmlformats.org/markup-compatibility/2006">
              <mc:Choice xmlns:v="urn:schemas-microsoft-com:vml" Requires="v">
                <p:oleObj spid="_x0000_s1222" name="Φύλλο εργασίας" r:id="rId5" imgW="1138360" imgH="711640" progId="Excel.Sheet.12">
                  <p:embed/>
                </p:oleObj>
              </mc:Choice>
              <mc:Fallback>
                <p:oleObj name="Φύλλο εργασίας" r:id="rId5" imgW="1138360" imgH="711640" progId="Excel.Shee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438" y="2786058"/>
                        <a:ext cx="1352551" cy="1285884"/>
                      </a:xfrm>
                      <a:prstGeom prst="rect">
                        <a:avLst/>
                      </a:prstGeom>
                      <a:noFill/>
                      <a:ln>
                        <a:solidFill>
                          <a:schemeClr val="accent2"/>
                        </a:solidFill>
                      </a:ln>
                      <a:effec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778863841"/>
              </p:ext>
            </p:extLst>
          </p:nvPr>
        </p:nvGraphicFramePr>
        <p:xfrm>
          <a:off x="4427984" y="2786058"/>
          <a:ext cx="1428760" cy="1285884"/>
        </p:xfrm>
        <a:graphic>
          <a:graphicData uri="http://schemas.openxmlformats.org/presentationml/2006/ole">
            <mc:AlternateContent xmlns:mc="http://schemas.openxmlformats.org/markup-compatibility/2006">
              <mc:Choice xmlns:v="urn:schemas-microsoft-com:vml" Requires="v">
                <p:oleObj spid="_x0000_s1223" name="Φύλλο εργασίας" r:id="rId7" imgW="1210071" imgH="711640" progId="Excel.Sheet.12">
                  <p:embed/>
                </p:oleObj>
              </mc:Choice>
              <mc:Fallback>
                <p:oleObj name="Φύλλο εργασίας" r:id="rId7" imgW="1210071" imgH="711640" progId="Excel.Sheet.12">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2786058"/>
                        <a:ext cx="1428760" cy="1285884"/>
                      </a:xfrm>
                      <a:prstGeom prst="rect">
                        <a:avLst/>
                      </a:prstGeom>
                      <a:noFill/>
                      <a:ln>
                        <a:solidFill>
                          <a:schemeClr val="accent2"/>
                        </a:solidFill>
                      </a:ln>
                      <a:effectLst/>
                    </p:spPr>
                  </p:pic>
                </p:oleObj>
              </mc:Fallback>
            </mc:AlternateContent>
          </a:graphicData>
        </a:graphic>
      </p:graphicFrame>
      <p:graphicFrame>
        <p:nvGraphicFramePr>
          <p:cNvPr id="1032" name="Object 8"/>
          <p:cNvGraphicFramePr>
            <a:graphicFrameLocks noChangeAspect="1"/>
          </p:cNvGraphicFramePr>
          <p:nvPr>
            <p:extLst>
              <p:ext uri="{D42A27DB-BD31-4B8C-83A1-F6EECF244321}">
                <p14:modId xmlns:p14="http://schemas.microsoft.com/office/powerpoint/2010/main" val="3925322019"/>
              </p:ext>
            </p:extLst>
          </p:nvPr>
        </p:nvGraphicFramePr>
        <p:xfrm>
          <a:off x="6457950" y="2786058"/>
          <a:ext cx="1714512" cy="1285884"/>
        </p:xfrm>
        <a:graphic>
          <a:graphicData uri="http://schemas.openxmlformats.org/presentationml/2006/ole">
            <mc:AlternateContent xmlns:mc="http://schemas.openxmlformats.org/markup-compatibility/2006">
              <mc:Choice xmlns:v="urn:schemas-microsoft-com:vml" Requires="v">
                <p:oleObj spid="_x0000_s1224" name="Φύλλο εργασίας" r:id="rId9" imgW="1199260" imgH="711640" progId="Excel.Sheet.12">
                  <p:embed/>
                </p:oleObj>
              </mc:Choice>
              <mc:Fallback>
                <p:oleObj name="Φύλλο εργασίας" r:id="rId9" imgW="1199260" imgH="711640" progId="Excel.Sheet.12">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7950" y="2786058"/>
                        <a:ext cx="1714512" cy="1285884"/>
                      </a:xfrm>
                      <a:prstGeom prst="rect">
                        <a:avLst/>
                      </a:prstGeom>
                      <a:noFill/>
                      <a:ln>
                        <a:solidFill>
                          <a:schemeClr val="accent2"/>
                        </a:solidFill>
                      </a:ln>
                      <a:effec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solidFill>
                  <a:srgbClr val="0070C0"/>
                </a:solidFill>
              </a:rPr>
              <a:t>ΒΑΣΙΚΗ  ΕΞΙΣΩΣΗ  ΑΠΟΘΕΜΑΤΩΝ</a:t>
            </a:r>
            <a:br>
              <a:rPr lang="el-GR" sz="2800" b="1" i="1" dirty="0">
                <a:solidFill>
                  <a:srgbClr val="0070C0"/>
                </a:solidFill>
              </a:rPr>
            </a:br>
            <a:r>
              <a:rPr lang="el-GR" sz="2800" b="1" i="1" dirty="0">
                <a:solidFill>
                  <a:srgbClr val="0070C0"/>
                </a:solidFill>
              </a:rPr>
              <a:t>(Εμπορεύματα)</a:t>
            </a:r>
            <a:endParaRPr lang="el-GR" sz="2800" dirty="0"/>
          </a:p>
        </p:txBody>
      </p:sp>
      <p:sp>
        <p:nvSpPr>
          <p:cNvPr id="3" name="2 - Θέση περιεχομένου"/>
          <p:cNvSpPr>
            <a:spLocks noGrp="1"/>
          </p:cNvSpPr>
          <p:nvPr>
            <p:ph idx="1"/>
          </p:nvPr>
        </p:nvSpPr>
        <p:spPr/>
        <p:txBody>
          <a:bodyPr>
            <a:normAutofit fontScale="85000" lnSpcReduction="20000"/>
          </a:bodyPr>
          <a:lstStyle/>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r>
              <a:rPr lang="el-GR" sz="1600" dirty="0"/>
              <a:t>                                                                                                                                                      </a:t>
            </a:r>
          </a:p>
          <a:p>
            <a:pPr>
              <a:buNone/>
            </a:pPr>
            <a:endParaRPr lang="el-GR" sz="1600" dirty="0"/>
          </a:p>
          <a:p>
            <a:pPr>
              <a:buNone/>
            </a:pPr>
            <a:r>
              <a:rPr lang="el-GR" sz="1600" dirty="0"/>
              <a:t>                                          </a:t>
            </a:r>
            <a:r>
              <a:rPr lang="el-GR" sz="2600" b="1" dirty="0">
                <a:solidFill>
                  <a:srgbClr val="FF0000"/>
                </a:solidFill>
              </a:rPr>
              <a:t>Προσθήκες                                        Αφαιρέσεις  </a:t>
            </a:r>
          </a:p>
          <a:p>
            <a:pPr>
              <a:buNone/>
            </a:pPr>
            <a:r>
              <a:rPr lang="el-GR" sz="2600" b="1" dirty="0">
                <a:solidFill>
                  <a:srgbClr val="FF0000"/>
                </a:solidFill>
              </a:rPr>
              <a:t>                                 στο                                                     από το</a:t>
            </a:r>
          </a:p>
          <a:p>
            <a:pPr>
              <a:buNone/>
            </a:pPr>
            <a:r>
              <a:rPr lang="el-GR" sz="2600" b="1" dirty="0">
                <a:solidFill>
                  <a:srgbClr val="FF0000"/>
                </a:solidFill>
              </a:rPr>
              <a:t>                            Απόθεμα                                             </a:t>
            </a:r>
            <a:r>
              <a:rPr lang="el-GR" sz="2600" b="1" dirty="0" err="1">
                <a:solidFill>
                  <a:srgbClr val="FF0000"/>
                </a:solidFill>
              </a:rPr>
              <a:t>Απόθεμα</a:t>
            </a:r>
            <a:endParaRPr lang="el-GR" sz="2600" b="1" dirty="0">
              <a:solidFill>
                <a:srgbClr val="FF0000"/>
              </a:solidFill>
            </a:endParaRPr>
          </a:p>
        </p:txBody>
      </p:sp>
      <p:sp>
        <p:nvSpPr>
          <p:cNvPr id="5" name="4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101</a:t>
            </a:fld>
            <a:endParaRPr lang="el-GR"/>
          </a:p>
        </p:txBody>
      </p:sp>
      <p:graphicFrame>
        <p:nvGraphicFramePr>
          <p:cNvPr id="61442" name="Object 2"/>
          <p:cNvGraphicFramePr>
            <a:graphicFrameLocks noChangeAspect="1"/>
          </p:cNvGraphicFramePr>
          <p:nvPr/>
        </p:nvGraphicFramePr>
        <p:xfrm>
          <a:off x="714348" y="1928802"/>
          <a:ext cx="7715304" cy="1571636"/>
        </p:xfrm>
        <a:graphic>
          <a:graphicData uri="http://schemas.openxmlformats.org/presentationml/2006/ole">
            <mc:AlternateContent xmlns:mc="http://schemas.openxmlformats.org/markup-compatibility/2006">
              <mc:Choice xmlns:v="urn:schemas-microsoft-com:vml" Requires="v">
                <p:oleObj spid="_x0000_s61490" name="Φύλλο εργασίας" r:id="rId3" imgW="5660091" imgH="795510" progId="Excel.Sheet.12">
                  <p:embed/>
                </p:oleObj>
              </mc:Choice>
              <mc:Fallback>
                <p:oleObj name="Φύλλο εργασίας" r:id="rId3" imgW="5660091" imgH="79551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1928802"/>
                        <a:ext cx="7715304" cy="15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Βέλος προς τα επάνω"/>
          <p:cNvSpPr/>
          <p:nvPr/>
        </p:nvSpPr>
        <p:spPr>
          <a:xfrm>
            <a:off x="2857488" y="3714752"/>
            <a:ext cx="484632"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επάνω"/>
          <p:cNvSpPr/>
          <p:nvPr/>
        </p:nvSpPr>
        <p:spPr>
          <a:xfrm>
            <a:off x="7000892" y="3643314"/>
            <a:ext cx="484632"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solidFill>
                  <a:srgbClr val="0070C0"/>
                </a:solidFill>
              </a:rPr>
              <a:t>ΒΑΣΙΚΗ  ΕΞΙΣΩΣΗ  ΑΠΟΘΕΜΑΤΩΝ</a:t>
            </a:r>
            <a:br>
              <a:rPr lang="el-GR" sz="2800" b="1" i="1" dirty="0">
                <a:solidFill>
                  <a:srgbClr val="0070C0"/>
                </a:solidFill>
              </a:rPr>
            </a:br>
            <a:r>
              <a:rPr lang="el-GR" sz="2800" b="1" i="1" dirty="0">
                <a:solidFill>
                  <a:srgbClr val="0070C0"/>
                </a:solidFill>
              </a:rPr>
              <a:t>(Προϊόντα)</a:t>
            </a:r>
            <a:endParaRPr lang="el-GR" sz="2800" dirty="0"/>
          </a:p>
        </p:txBody>
      </p:sp>
      <p:sp>
        <p:nvSpPr>
          <p:cNvPr id="3" name="2 - Θέση περιεχομένου"/>
          <p:cNvSpPr>
            <a:spLocks noGrp="1"/>
          </p:cNvSpPr>
          <p:nvPr>
            <p:ph idx="1"/>
          </p:nvPr>
        </p:nvSpPr>
        <p:spPr/>
        <p:txBody>
          <a:bodyPr>
            <a:normAutofit fontScale="92500" lnSpcReduction="10000"/>
          </a:bodyPr>
          <a:lstStyle/>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r>
              <a:rPr lang="el-GR" sz="2400" dirty="0"/>
              <a:t>                           </a:t>
            </a:r>
            <a:r>
              <a:rPr lang="el-GR" sz="2400" b="1" dirty="0">
                <a:solidFill>
                  <a:srgbClr val="FF0000"/>
                </a:solidFill>
              </a:rPr>
              <a:t>Προσθήκες                                        Αφαιρέσεις </a:t>
            </a:r>
          </a:p>
          <a:p>
            <a:pPr>
              <a:buNone/>
            </a:pPr>
            <a:r>
              <a:rPr lang="el-GR" sz="2400" b="1" dirty="0">
                <a:solidFill>
                  <a:srgbClr val="FF0000"/>
                </a:solidFill>
              </a:rPr>
              <a:t>                                 στο                                                    από το</a:t>
            </a:r>
          </a:p>
          <a:p>
            <a:pPr>
              <a:buNone/>
            </a:pPr>
            <a:r>
              <a:rPr lang="el-GR" sz="2400" b="1" dirty="0">
                <a:solidFill>
                  <a:srgbClr val="FF0000"/>
                </a:solidFill>
              </a:rPr>
              <a:t>                            Απόθεμα                                            </a:t>
            </a:r>
            <a:r>
              <a:rPr lang="el-GR" sz="2400" b="1" dirty="0" err="1">
                <a:solidFill>
                  <a:srgbClr val="FF0000"/>
                </a:solidFill>
              </a:rPr>
              <a:t>Απόθεμα</a:t>
            </a:r>
            <a:endParaRPr lang="el-GR" sz="2400" b="1" dirty="0">
              <a:solidFill>
                <a:srgbClr val="FF0000"/>
              </a:solidFill>
            </a:endParaRPr>
          </a:p>
        </p:txBody>
      </p:sp>
      <p:sp>
        <p:nvSpPr>
          <p:cNvPr id="5" name="4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102</a:t>
            </a:fld>
            <a:endParaRPr lang="el-GR"/>
          </a:p>
        </p:txBody>
      </p:sp>
      <p:graphicFrame>
        <p:nvGraphicFramePr>
          <p:cNvPr id="62466" name="Object 2"/>
          <p:cNvGraphicFramePr>
            <a:graphicFrameLocks noChangeAspect="1"/>
          </p:cNvGraphicFramePr>
          <p:nvPr/>
        </p:nvGraphicFramePr>
        <p:xfrm>
          <a:off x="642910" y="1928802"/>
          <a:ext cx="7715304" cy="1643074"/>
        </p:xfrm>
        <a:graphic>
          <a:graphicData uri="http://schemas.openxmlformats.org/presentationml/2006/ole">
            <mc:AlternateContent xmlns:mc="http://schemas.openxmlformats.org/markup-compatibility/2006">
              <mc:Choice xmlns:v="urn:schemas-microsoft-com:vml" Requires="v">
                <p:oleObj spid="_x0000_s62514" name="Φύλλο εργασίας" r:id="rId3" imgW="5874862" imgH="795510" progId="Excel.Sheet.12">
                  <p:embed/>
                </p:oleObj>
              </mc:Choice>
              <mc:Fallback>
                <p:oleObj name="Φύλλο εργασίας" r:id="rId3" imgW="5874862" imgH="79551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1928802"/>
                        <a:ext cx="7715304" cy="16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Βέλος προς τα επάνω"/>
          <p:cNvSpPr/>
          <p:nvPr/>
        </p:nvSpPr>
        <p:spPr>
          <a:xfrm>
            <a:off x="2857488" y="3714752"/>
            <a:ext cx="484632"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επάνω"/>
          <p:cNvSpPr/>
          <p:nvPr/>
        </p:nvSpPr>
        <p:spPr>
          <a:xfrm>
            <a:off x="7000892" y="3714752"/>
            <a:ext cx="484632"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solidFill>
                  <a:srgbClr val="0070C0"/>
                </a:solidFill>
              </a:rPr>
              <a:t>ΒΑΣΙΚΗ  ΕΞΙΣΩΣΗ  ΑΠΟΘΕΜΑΤΩΝ</a:t>
            </a:r>
            <a:br>
              <a:rPr lang="el-GR" sz="2800" b="1" i="1" dirty="0">
                <a:solidFill>
                  <a:srgbClr val="0070C0"/>
                </a:solidFill>
              </a:rPr>
            </a:br>
            <a:r>
              <a:rPr lang="el-GR" sz="2800" b="1" i="1" dirty="0">
                <a:solidFill>
                  <a:srgbClr val="0070C0"/>
                </a:solidFill>
              </a:rPr>
              <a:t>(Πρώτες ύλες)</a:t>
            </a:r>
            <a:endParaRPr lang="el-GR" sz="2800" dirty="0"/>
          </a:p>
        </p:txBody>
      </p:sp>
      <p:sp>
        <p:nvSpPr>
          <p:cNvPr id="3" name="2 - Θέση περιεχομένου"/>
          <p:cNvSpPr>
            <a:spLocks noGrp="1"/>
          </p:cNvSpPr>
          <p:nvPr>
            <p:ph idx="1"/>
          </p:nvPr>
        </p:nvSpPr>
        <p:spPr/>
        <p:txBody>
          <a:bodyPr>
            <a:normAutofit lnSpcReduction="10000"/>
          </a:bodyPr>
          <a:lstStyle/>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r>
              <a:rPr lang="el-GR" sz="2400" b="1" dirty="0">
                <a:solidFill>
                  <a:srgbClr val="FF0000"/>
                </a:solidFill>
              </a:rPr>
              <a:t>                           Προσθήκες                                       Αφαιρέσεις</a:t>
            </a:r>
          </a:p>
          <a:p>
            <a:pPr>
              <a:buNone/>
            </a:pPr>
            <a:r>
              <a:rPr lang="el-GR" sz="2400" b="1" dirty="0">
                <a:solidFill>
                  <a:srgbClr val="FF0000"/>
                </a:solidFill>
              </a:rPr>
              <a:t>                                  στο                                                   από το</a:t>
            </a:r>
          </a:p>
          <a:p>
            <a:pPr>
              <a:buNone/>
            </a:pPr>
            <a:r>
              <a:rPr lang="el-GR" sz="2400" b="1" dirty="0">
                <a:solidFill>
                  <a:srgbClr val="FF0000"/>
                </a:solidFill>
              </a:rPr>
              <a:t>                             Απόθεμα                                           </a:t>
            </a:r>
            <a:r>
              <a:rPr lang="el-GR" sz="2400" b="1" dirty="0" err="1">
                <a:solidFill>
                  <a:srgbClr val="FF0000"/>
                </a:solidFill>
              </a:rPr>
              <a:t>Απόθεμα</a:t>
            </a:r>
            <a:endParaRPr lang="el-GR" sz="2400" b="1" dirty="0">
              <a:solidFill>
                <a:srgbClr val="FF0000"/>
              </a:solidFill>
            </a:endParaRPr>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p:txBody>
      </p:sp>
      <p:sp>
        <p:nvSpPr>
          <p:cNvPr id="5" name="4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103</a:t>
            </a:fld>
            <a:endParaRPr lang="el-GR"/>
          </a:p>
        </p:txBody>
      </p:sp>
      <p:graphicFrame>
        <p:nvGraphicFramePr>
          <p:cNvPr id="63491" name="Object 3"/>
          <p:cNvGraphicFramePr>
            <a:graphicFrameLocks noChangeAspect="1"/>
          </p:cNvGraphicFramePr>
          <p:nvPr/>
        </p:nvGraphicFramePr>
        <p:xfrm>
          <a:off x="714348" y="1928802"/>
          <a:ext cx="7715304" cy="1682759"/>
        </p:xfrm>
        <a:graphic>
          <a:graphicData uri="http://schemas.openxmlformats.org/presentationml/2006/ole">
            <mc:AlternateContent xmlns:mc="http://schemas.openxmlformats.org/markup-compatibility/2006">
              <mc:Choice xmlns:v="urn:schemas-microsoft-com:vml" Requires="v">
                <p:oleObj spid="_x0000_s63539" name="Φύλλο εργασίας" r:id="rId3" imgW="5874862" imgH="795510" progId="Excel.Sheet.12">
                  <p:embed/>
                </p:oleObj>
              </mc:Choice>
              <mc:Fallback>
                <p:oleObj name="Φύλλο εργασίας" r:id="rId3" imgW="5874862" imgH="795510" progId="Excel.Shee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1928802"/>
                        <a:ext cx="7715304" cy="168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Βέλος προς τα επάνω"/>
          <p:cNvSpPr/>
          <p:nvPr/>
        </p:nvSpPr>
        <p:spPr>
          <a:xfrm>
            <a:off x="2857488" y="3786190"/>
            <a:ext cx="484632"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επάνω"/>
          <p:cNvSpPr/>
          <p:nvPr/>
        </p:nvSpPr>
        <p:spPr>
          <a:xfrm>
            <a:off x="7072330" y="3786190"/>
            <a:ext cx="484632"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solidFill>
                  <a:srgbClr val="0070C0"/>
                </a:solidFill>
              </a:rPr>
              <a:t>ΒΑΣΙΚΗ  ΕΞΙΣΩΣΗ  ΑΠΟΘΕΜΑΤΩΝ</a:t>
            </a:r>
            <a:br>
              <a:rPr lang="el-GR" sz="2800" b="1" i="1" dirty="0">
                <a:solidFill>
                  <a:srgbClr val="0070C0"/>
                </a:solidFill>
              </a:rPr>
            </a:br>
            <a:r>
              <a:rPr lang="el-GR" sz="2800" b="1" i="1" dirty="0">
                <a:solidFill>
                  <a:srgbClr val="0070C0"/>
                </a:solidFill>
              </a:rPr>
              <a:t>(Αναλώσιμα υλικά)</a:t>
            </a:r>
            <a:endParaRPr lang="el-GR" sz="2800" dirty="0"/>
          </a:p>
        </p:txBody>
      </p:sp>
      <p:sp>
        <p:nvSpPr>
          <p:cNvPr id="3" name="2 - Θέση περιεχομένου"/>
          <p:cNvSpPr>
            <a:spLocks noGrp="1"/>
          </p:cNvSpPr>
          <p:nvPr>
            <p:ph idx="1"/>
          </p:nvPr>
        </p:nvSpPr>
        <p:spPr/>
        <p:txBody>
          <a:bodyPr>
            <a:normAutofit fontScale="92500" lnSpcReduction="10000"/>
          </a:bodyPr>
          <a:lstStyle/>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r>
              <a:rPr lang="el-GR" sz="2400" b="1" dirty="0"/>
              <a:t>                           </a:t>
            </a:r>
            <a:r>
              <a:rPr lang="el-GR" sz="2400" b="1" dirty="0">
                <a:solidFill>
                  <a:srgbClr val="FF0000"/>
                </a:solidFill>
              </a:rPr>
              <a:t>Προσθήκες                                      Αφαιρέσεις </a:t>
            </a:r>
          </a:p>
          <a:p>
            <a:pPr>
              <a:buNone/>
            </a:pPr>
            <a:r>
              <a:rPr lang="el-GR" sz="2400" b="1" dirty="0">
                <a:solidFill>
                  <a:srgbClr val="FF0000"/>
                </a:solidFill>
              </a:rPr>
              <a:t>                                  στο                                                  από το</a:t>
            </a:r>
          </a:p>
          <a:p>
            <a:pPr>
              <a:buNone/>
            </a:pPr>
            <a:r>
              <a:rPr lang="el-GR" sz="2400" b="1" dirty="0">
                <a:solidFill>
                  <a:srgbClr val="FF0000"/>
                </a:solidFill>
              </a:rPr>
              <a:t>                             Απόθεμα                                          </a:t>
            </a:r>
            <a:r>
              <a:rPr lang="el-GR" sz="2400" b="1" dirty="0" err="1">
                <a:solidFill>
                  <a:srgbClr val="FF0000"/>
                </a:solidFill>
              </a:rPr>
              <a:t>Απόθεμα</a:t>
            </a:r>
            <a:endParaRPr lang="el-GR" sz="2400" b="1" dirty="0">
              <a:solidFill>
                <a:srgbClr val="FF0000"/>
              </a:solidFill>
            </a:endParaRPr>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a:p>
            <a:pPr>
              <a:buNone/>
            </a:pPr>
            <a:endParaRPr lang="el-GR" sz="16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104</a:t>
            </a:fld>
            <a:endParaRPr lang="el-GR"/>
          </a:p>
        </p:txBody>
      </p:sp>
      <p:graphicFrame>
        <p:nvGraphicFramePr>
          <p:cNvPr id="64514" name="Object 2"/>
          <p:cNvGraphicFramePr>
            <a:graphicFrameLocks noChangeAspect="1"/>
          </p:cNvGraphicFramePr>
          <p:nvPr/>
        </p:nvGraphicFramePr>
        <p:xfrm>
          <a:off x="714348" y="1928802"/>
          <a:ext cx="7643866" cy="1597033"/>
        </p:xfrm>
        <a:graphic>
          <a:graphicData uri="http://schemas.openxmlformats.org/presentationml/2006/ole">
            <mc:AlternateContent xmlns:mc="http://schemas.openxmlformats.org/markup-compatibility/2006">
              <mc:Choice xmlns:v="urn:schemas-microsoft-com:vml" Requires="v">
                <p:oleObj spid="_x0000_s64562" name="Φύλλο εργασίας" r:id="rId3" imgW="5874862" imgH="1053241" progId="Excel.Sheet.12">
                  <p:embed/>
                </p:oleObj>
              </mc:Choice>
              <mc:Fallback>
                <p:oleObj name="Φύλλο εργασίας" r:id="rId3" imgW="5874862" imgH="1053241"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1928802"/>
                        <a:ext cx="7643866" cy="159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Βέλος προς τα επάνω"/>
          <p:cNvSpPr/>
          <p:nvPr/>
        </p:nvSpPr>
        <p:spPr>
          <a:xfrm>
            <a:off x="2857488" y="3714752"/>
            <a:ext cx="484632"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επάνω"/>
          <p:cNvSpPr/>
          <p:nvPr/>
        </p:nvSpPr>
        <p:spPr>
          <a:xfrm>
            <a:off x="6929454" y="3714752"/>
            <a:ext cx="484632"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000132"/>
          </a:xfrm>
        </p:spPr>
        <p:txBody>
          <a:bodyPr>
            <a:normAutofit/>
          </a:bodyPr>
          <a:lstStyle/>
          <a:p>
            <a:r>
              <a:rPr lang="el-GR" sz="2400" b="1" i="1" dirty="0">
                <a:solidFill>
                  <a:srgbClr val="0070C0"/>
                </a:solidFill>
              </a:rPr>
              <a:t>ΤΟ ΚΟΣΤΟΣ ΣΤΙΣ ΛΟΓΙΣΤΙΚΕΣ ΚΑΤΑΣΤΑΣΕΙΣ ΚΑΙ ΡΟΗ ΚΟΣΤΟΥΣ</a:t>
            </a:r>
            <a:br>
              <a:rPr lang="el-GR" sz="2400" b="1" i="1" dirty="0">
                <a:solidFill>
                  <a:srgbClr val="0070C0"/>
                </a:solidFill>
              </a:rPr>
            </a:br>
            <a:endParaRPr lang="el-GR" sz="2400" b="1" i="1" dirty="0">
              <a:solidFill>
                <a:srgbClr val="0070C0"/>
              </a:solidFill>
            </a:endParaRPr>
          </a:p>
        </p:txBody>
      </p:sp>
      <p:sp>
        <p:nvSpPr>
          <p:cNvPr id="3" name="2 - Θέση περιεχομένου"/>
          <p:cNvSpPr>
            <a:spLocks noGrp="1"/>
          </p:cNvSpPr>
          <p:nvPr>
            <p:ph idx="1"/>
          </p:nvPr>
        </p:nvSpPr>
        <p:spPr>
          <a:xfrm>
            <a:off x="457200" y="1000108"/>
            <a:ext cx="8472518" cy="5126055"/>
          </a:xfrm>
        </p:spPr>
        <p:txBody>
          <a:bodyPr>
            <a:normAutofit/>
          </a:bodyPr>
          <a:lstStyle/>
          <a:p>
            <a:pPr>
              <a:buNone/>
            </a:pPr>
            <a:endParaRPr lang="el-GR" sz="2400" dirty="0"/>
          </a:p>
          <a:p>
            <a:pPr>
              <a:buNone/>
            </a:pPr>
            <a:endParaRPr lang="el-GR" sz="2400" dirty="0"/>
          </a:p>
          <a:p>
            <a:pPr>
              <a:buNone/>
            </a:pPr>
            <a:r>
              <a:rPr lang="el-GR" sz="2400" dirty="0"/>
              <a:t>Όλα τα είδη λειτουργικού κόστους, καθώς και η διαφοροποίηση </a:t>
            </a:r>
          </a:p>
          <a:p>
            <a:pPr>
              <a:buNone/>
            </a:pPr>
            <a:r>
              <a:rPr lang="el-GR" sz="2400" dirty="0"/>
              <a:t>ανάμεσά   στο   </a:t>
            </a:r>
            <a:r>
              <a:rPr lang="el-GR" sz="2400" b="1" dirty="0"/>
              <a:t>κόστος   προϊόντος</a:t>
            </a:r>
            <a:r>
              <a:rPr lang="el-GR" sz="2400" dirty="0"/>
              <a:t>    και  το    </a:t>
            </a:r>
            <a:r>
              <a:rPr lang="el-GR" sz="2400" b="1" dirty="0"/>
              <a:t>κόστος   περιόδου</a:t>
            </a:r>
          </a:p>
          <a:p>
            <a:pPr>
              <a:buNone/>
            </a:pPr>
            <a:r>
              <a:rPr lang="el-GR" sz="2400" dirty="0"/>
              <a:t>συμμετέχουν  στη  διαμόρφωση  των  λογιστικών  καταστάσεων </a:t>
            </a:r>
          </a:p>
          <a:p>
            <a:pPr>
              <a:buNone/>
            </a:pPr>
            <a:r>
              <a:rPr lang="el-GR" sz="2400" dirty="0"/>
              <a:t>που συντάσσει και παρουσιάζει μια επιχείρηση.</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105</a:t>
            </a:fld>
            <a:endParaRPr lang="el-G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30936" y="548640"/>
            <a:ext cx="2700645" cy="5431536"/>
          </a:xfrm>
        </p:spPr>
        <p:txBody>
          <a:bodyPr>
            <a:normAutofit/>
          </a:bodyPr>
          <a:lstStyle/>
          <a:p>
            <a:r>
              <a:rPr lang="el-GR" sz="3600" b="1" i="1" dirty="0"/>
              <a:t>ΤΟ ΚΟΣΤΟΣ ΣΤΙΣ ΛΟΓΙΣΤΙΚΕΣ ΚΑΤΑΣΤΑΣΕΙΣ ΚΑΙ Η ΡΟΗ ΚΟΣΤΟΥΣ</a:t>
            </a:r>
            <a:endParaRPr lang="el-GR" sz="3600" dirty="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3844813" y="552091"/>
            <a:ext cx="4668251" cy="5431536"/>
          </a:xfrm>
        </p:spPr>
        <p:txBody>
          <a:bodyPr anchor="ctr">
            <a:normAutofit/>
          </a:bodyPr>
          <a:lstStyle/>
          <a:p>
            <a:pPr>
              <a:buNone/>
            </a:pPr>
            <a:r>
              <a:rPr lang="el-GR" sz="1900" dirty="0"/>
              <a:t>Τα στελέχη των βιομηχανικών επιχειρήσεων </a:t>
            </a:r>
            <a:r>
              <a:rPr lang="el-GR" sz="1900" b="1" dirty="0"/>
              <a:t>συντάσσουν σχέδια</a:t>
            </a:r>
          </a:p>
          <a:p>
            <a:pPr>
              <a:buNone/>
            </a:pPr>
            <a:r>
              <a:rPr lang="el-GR" sz="1900" b="1" dirty="0"/>
              <a:t>καταστάσεων</a:t>
            </a:r>
            <a:r>
              <a:rPr lang="el-GR" sz="1900" dirty="0"/>
              <a:t>,  που   παρουσιάζουν   </a:t>
            </a:r>
          </a:p>
          <a:p>
            <a:pPr>
              <a:buFont typeface="Wingdings" pitchFamily="2" charset="2"/>
              <a:buChar char="Ø"/>
            </a:pPr>
            <a:r>
              <a:rPr lang="el-GR" sz="1900" b="1" dirty="0"/>
              <a:t>το </a:t>
            </a:r>
            <a:r>
              <a:rPr lang="el-GR" sz="1900" dirty="0"/>
              <a:t>  </a:t>
            </a:r>
            <a:r>
              <a:rPr lang="el-GR" sz="1900" b="1" dirty="0"/>
              <a:t>κόστος   παραχθέντων προϊόντων </a:t>
            </a:r>
            <a:r>
              <a:rPr lang="el-GR" sz="1900" dirty="0"/>
              <a:t>    </a:t>
            </a:r>
          </a:p>
          <a:p>
            <a:pPr>
              <a:buFont typeface="Wingdings" pitchFamily="2" charset="2"/>
              <a:buChar char="Ø"/>
            </a:pPr>
            <a:r>
              <a:rPr lang="el-GR" sz="1900" b="1" dirty="0"/>
              <a:t>το    κόστος    πωληθέντων    προϊόντων</a:t>
            </a:r>
            <a:r>
              <a:rPr lang="el-GR" sz="1900" dirty="0"/>
              <a:t>     και   </a:t>
            </a:r>
          </a:p>
          <a:p>
            <a:pPr>
              <a:buFont typeface="Wingdings" pitchFamily="2" charset="2"/>
              <a:buChar char="Ø"/>
            </a:pPr>
            <a:r>
              <a:rPr lang="el-GR" sz="1900" b="1" dirty="0"/>
              <a:t>τα  αποτελέσματα  χρήσης</a:t>
            </a:r>
          </a:p>
          <a:p>
            <a:pPr>
              <a:buNone/>
            </a:pPr>
            <a:r>
              <a:rPr lang="el-GR" sz="1900" dirty="0"/>
              <a:t>όπως  προκύπτουν  από τα δεδομένα της  επιχείρησης, </a:t>
            </a:r>
            <a:r>
              <a:rPr lang="el-GR" sz="1900" b="1" dirty="0"/>
              <a:t>τα  οποία </a:t>
            </a:r>
          </a:p>
          <a:p>
            <a:pPr>
              <a:buNone/>
            </a:pPr>
            <a:r>
              <a:rPr lang="el-GR" sz="1900" b="1" dirty="0"/>
              <a:t>προορίζονται   για  </a:t>
            </a:r>
            <a:r>
              <a:rPr lang="el-GR" sz="1900" b="1" u="sng" dirty="0"/>
              <a:t>εσωτερική   χρήση</a:t>
            </a:r>
            <a:r>
              <a:rPr lang="el-GR" sz="1900" b="1" dirty="0"/>
              <a:t> </a:t>
            </a:r>
            <a:r>
              <a:rPr lang="el-GR" sz="1900" dirty="0"/>
              <a:t>  από   τα   υπεύθυνα  στη </a:t>
            </a:r>
          </a:p>
          <a:p>
            <a:pPr>
              <a:buNone/>
            </a:pPr>
            <a:r>
              <a:rPr lang="el-GR" sz="1900" dirty="0"/>
              <a:t>λήψη των αποφάσεων στελέχη. </a:t>
            </a:r>
          </a:p>
          <a:p>
            <a:pPr>
              <a:buNone/>
            </a:pPr>
            <a:endParaRPr lang="el-GR" sz="19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106</a:t>
            </a:fld>
            <a:endParaRPr lang="el-G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υποσέλιδου 3">
            <a:extLst>
              <a:ext uri="{FF2B5EF4-FFF2-40B4-BE49-F238E27FC236}">
                <a16:creationId xmlns:a16="http://schemas.microsoft.com/office/drawing/2014/main" id="{C7B13A96-B630-4B4D-AB15-F1D79A9DA6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ΠΑΝ/ΜΙΟ ΙΩΑΝΝΙΝΩΝ                                                                        ΤΜΗΜΑ ΛΟΓΙΣΤΙΚΗΣ &amp; ΧΡΗΜ/ΚΗΣ</a:t>
            </a:r>
          </a:p>
        </p:txBody>
      </p:sp>
      <p:sp>
        <p:nvSpPr>
          <p:cNvPr id="5" name="Θέση αριθμού διαφάνειας 4">
            <a:extLst>
              <a:ext uri="{FF2B5EF4-FFF2-40B4-BE49-F238E27FC236}">
                <a16:creationId xmlns:a16="http://schemas.microsoft.com/office/drawing/2014/main" id="{EBB9C3FE-B2F0-2F49-A416-69580715A59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3F1D1C4-C2D9-4231-9FB2-B2D9D97AA41D}" type="slidenum">
              <a:rPr lang="en-US" sz="1200" smtClean="0"/>
              <a:pPr>
                <a:spcAft>
                  <a:spcPts val="600"/>
                </a:spcAft>
              </a:pPr>
              <a:t>107</a:t>
            </a:fld>
            <a:endParaRPr lang="en-US" sz="1200"/>
          </a:p>
        </p:txBody>
      </p:sp>
      <p:graphicFrame>
        <p:nvGraphicFramePr>
          <p:cNvPr id="6" name="Πίνακας 5">
            <a:extLst>
              <a:ext uri="{FF2B5EF4-FFF2-40B4-BE49-F238E27FC236}">
                <a16:creationId xmlns:a16="http://schemas.microsoft.com/office/drawing/2014/main" id="{6ED31D33-6AEB-E744-B852-EF85E0347AC8}"/>
              </a:ext>
            </a:extLst>
          </p:cNvPr>
          <p:cNvGraphicFramePr>
            <a:graphicFrameLocks noGrp="1"/>
          </p:cNvGraphicFramePr>
          <p:nvPr>
            <p:extLst>
              <p:ext uri="{D42A27DB-BD31-4B8C-83A1-F6EECF244321}">
                <p14:modId xmlns:p14="http://schemas.microsoft.com/office/powerpoint/2010/main" val="4185678049"/>
              </p:ext>
            </p:extLst>
          </p:nvPr>
        </p:nvGraphicFramePr>
        <p:xfrm>
          <a:off x="1148922" y="914400"/>
          <a:ext cx="6789008" cy="4977642"/>
        </p:xfrm>
        <a:graphic>
          <a:graphicData uri="http://schemas.openxmlformats.org/drawingml/2006/table">
            <a:tbl>
              <a:tblPr/>
              <a:tblGrid>
                <a:gridCol w="3989693">
                  <a:extLst>
                    <a:ext uri="{9D8B030D-6E8A-4147-A177-3AD203B41FA5}">
                      <a16:colId xmlns:a16="http://schemas.microsoft.com/office/drawing/2014/main" val="4143032484"/>
                    </a:ext>
                  </a:extLst>
                </a:gridCol>
                <a:gridCol w="332422">
                  <a:extLst>
                    <a:ext uri="{9D8B030D-6E8A-4147-A177-3AD203B41FA5}">
                      <a16:colId xmlns:a16="http://schemas.microsoft.com/office/drawing/2014/main" val="1844196268"/>
                    </a:ext>
                  </a:extLst>
                </a:gridCol>
                <a:gridCol w="2466893">
                  <a:extLst>
                    <a:ext uri="{9D8B030D-6E8A-4147-A177-3AD203B41FA5}">
                      <a16:colId xmlns:a16="http://schemas.microsoft.com/office/drawing/2014/main" val="1589194775"/>
                    </a:ext>
                  </a:extLst>
                </a:gridCol>
              </a:tblGrid>
              <a:tr h="159727">
                <a:tc>
                  <a:txBody>
                    <a:bodyPr/>
                    <a:lstStyle/>
                    <a:p>
                      <a:pPr algn="l" fontAlgn="b"/>
                      <a:r>
                        <a:rPr lang="el-GR" sz="900" b="1" i="0" u="sng" strike="noStrike">
                          <a:solidFill>
                            <a:srgbClr val="000000"/>
                          </a:solidFill>
                          <a:effectLst/>
                          <a:latin typeface="+mj-lt"/>
                        </a:rPr>
                        <a:t>Κόστος Παραχθέντων</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185261"/>
                  </a:ext>
                </a:extLst>
              </a:tr>
              <a:tr h="159727">
                <a:tc>
                  <a:txBody>
                    <a:bodyPr/>
                    <a:lstStyle/>
                    <a:p>
                      <a:pPr algn="l" fontAlgn="b"/>
                      <a:r>
                        <a:rPr lang="en-US" sz="900" b="0" i="0" u="none" strike="noStrike">
                          <a:solidFill>
                            <a:srgbClr val="000000"/>
                          </a:solidFill>
                          <a:effectLst/>
                          <a:latin typeface="+mj-lt"/>
                        </a:rPr>
                        <a:t>+</a:t>
                      </a:r>
                      <a:r>
                        <a:rPr lang="el-GR" sz="900" b="0" i="0" u="none" strike="noStrike">
                          <a:solidFill>
                            <a:srgbClr val="000000"/>
                          </a:solidFill>
                          <a:effectLst/>
                          <a:latin typeface="+mj-lt"/>
                        </a:rPr>
                        <a:t>Άμεσα υλικά </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1" i="1" u="sng" strike="noStrike">
                          <a:solidFill>
                            <a:srgbClr val="000000"/>
                          </a:solidFill>
                          <a:effectLst/>
                          <a:latin typeface="+mj-lt"/>
                        </a:rPr>
                        <a:t>Αμμεσα υλικά </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1745247"/>
                  </a:ext>
                </a:extLst>
              </a:tr>
              <a:tr h="159727">
                <a:tc>
                  <a:txBody>
                    <a:bodyPr/>
                    <a:lstStyle/>
                    <a:p>
                      <a:pPr algn="l" fontAlgn="b"/>
                      <a:r>
                        <a:rPr lang="en-US" sz="900" b="0" i="0" u="none" strike="noStrike">
                          <a:solidFill>
                            <a:srgbClr val="000000"/>
                          </a:solidFill>
                          <a:effectLst/>
                          <a:latin typeface="+mj-lt"/>
                        </a:rPr>
                        <a:t>+</a:t>
                      </a:r>
                      <a:r>
                        <a:rPr lang="el-GR" sz="900" b="0" i="0" u="none" strike="noStrike">
                          <a:solidFill>
                            <a:srgbClr val="000000"/>
                          </a:solidFill>
                          <a:effectLst/>
                          <a:latin typeface="+mj-lt"/>
                        </a:rPr>
                        <a:t>Άμεσα Εργατικά </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Απόθεμα α΄υλών    1/1/xx</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0242205"/>
                  </a:ext>
                </a:extLst>
              </a:tr>
              <a:tr h="159727">
                <a:tc>
                  <a:txBody>
                    <a:bodyPr/>
                    <a:lstStyle/>
                    <a:p>
                      <a:pPr algn="r" fontAlgn="b"/>
                      <a:r>
                        <a:rPr lang="en-US" sz="1000" b="1" i="1" u="none" strike="noStrike" dirty="0">
                          <a:solidFill>
                            <a:srgbClr val="000000"/>
                          </a:solidFill>
                          <a:effectLst/>
                          <a:latin typeface="+mn-lt"/>
                        </a:rPr>
                        <a:t>=</a:t>
                      </a:r>
                      <a:r>
                        <a:rPr lang="el-GR" sz="1000" b="1" i="1" u="none" strike="noStrike" dirty="0">
                          <a:solidFill>
                            <a:srgbClr val="000000"/>
                          </a:solidFill>
                          <a:effectLst/>
                          <a:latin typeface="+mn-lt"/>
                        </a:rPr>
                        <a:t>Πρωταρχικό κόστος</a:t>
                      </a:r>
                      <a:endParaRPr lang="el-GR" sz="900" b="1" i="1" u="none" strike="noStrike" dirty="0">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dirty="0">
                          <a:solidFill>
                            <a:srgbClr val="000000"/>
                          </a:solidFill>
                          <a:effectLst/>
                          <a:latin typeface="+mj-lt"/>
                        </a:rPr>
                        <a:t>πλέον :Αγορές </a:t>
                      </a:r>
                      <a:r>
                        <a:rPr lang="el-GR" sz="900" b="0" i="1" u="none" strike="noStrike" dirty="0" err="1">
                          <a:solidFill>
                            <a:srgbClr val="000000"/>
                          </a:solidFill>
                          <a:effectLst/>
                          <a:latin typeface="+mj-lt"/>
                        </a:rPr>
                        <a:t>α΄υλών</a:t>
                      </a:r>
                      <a:endParaRPr lang="el-GR" sz="900" b="0" i="1" u="none" strike="noStrike" dirty="0">
                        <a:solidFill>
                          <a:srgbClr val="000000"/>
                        </a:solidFill>
                        <a:effectLst/>
                        <a:latin typeface="+mj-lt"/>
                      </a:endParaRP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4581888"/>
                  </a:ext>
                </a:extLst>
              </a:tr>
              <a:tr h="159727">
                <a:tc>
                  <a:txBody>
                    <a:bodyPr/>
                    <a:lstStyle/>
                    <a:p>
                      <a:pPr algn="l" fontAlgn="b"/>
                      <a:r>
                        <a:rPr lang="en-US" sz="900" b="0" i="0" u="none" strike="noStrike">
                          <a:solidFill>
                            <a:srgbClr val="000000"/>
                          </a:solidFill>
                          <a:effectLst/>
                          <a:latin typeface="+mj-lt"/>
                        </a:rPr>
                        <a:t>+</a:t>
                      </a:r>
                      <a:r>
                        <a:rPr lang="el-GR" sz="900" b="0" i="0" u="none" strike="noStrike">
                          <a:solidFill>
                            <a:srgbClr val="000000"/>
                          </a:solidFill>
                          <a:effectLst/>
                          <a:latin typeface="+mj-lt"/>
                        </a:rPr>
                        <a:t>Γ.Β.Ε. </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900" b="1" i="1" u="none" strike="noStrike" dirty="0">
                          <a:solidFill>
                            <a:srgbClr val="000000"/>
                          </a:solidFill>
                          <a:effectLst/>
                          <a:latin typeface="+mn-lt"/>
                        </a:rPr>
                        <a:t>= </a:t>
                      </a:r>
                      <a:r>
                        <a:rPr lang="el-GR" sz="900" b="1" i="1" u="none" strike="noStrike" dirty="0" err="1">
                          <a:solidFill>
                            <a:srgbClr val="000000"/>
                          </a:solidFill>
                          <a:effectLst/>
                          <a:latin typeface="+mn-lt"/>
                        </a:rPr>
                        <a:t>α΄ύλες</a:t>
                      </a:r>
                      <a:r>
                        <a:rPr lang="el-GR" sz="900" b="1" i="1" u="none" strike="noStrike" dirty="0">
                          <a:solidFill>
                            <a:srgbClr val="000000"/>
                          </a:solidFill>
                          <a:effectLst/>
                          <a:latin typeface="+mn-lt"/>
                        </a:rPr>
                        <a:t> προς χρήση</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73912587"/>
                  </a:ext>
                </a:extLst>
              </a:tr>
              <a:tr h="159727">
                <a:tc>
                  <a:txBody>
                    <a:bodyPr/>
                    <a:lstStyle/>
                    <a:p>
                      <a:pPr algn="r" fontAlgn="b"/>
                      <a:r>
                        <a:rPr lang="en-US" sz="1000" b="1" i="1" u="none" strike="noStrike" dirty="0">
                          <a:solidFill>
                            <a:srgbClr val="000000"/>
                          </a:solidFill>
                          <a:effectLst/>
                          <a:latin typeface="+mn-lt"/>
                        </a:rPr>
                        <a:t>=</a:t>
                      </a:r>
                      <a:r>
                        <a:rPr lang="el-GR" sz="1000" b="1" i="1" u="none" strike="noStrike" dirty="0">
                          <a:solidFill>
                            <a:srgbClr val="000000"/>
                          </a:solidFill>
                          <a:effectLst/>
                          <a:latin typeface="+mn-lt"/>
                        </a:rPr>
                        <a:t>Κόστος παραγωγής </a:t>
                      </a:r>
                      <a:r>
                        <a:rPr lang="el-GR" sz="1000" b="1" i="1" u="sng" strike="noStrike" kern="1200" dirty="0">
                          <a:solidFill>
                            <a:srgbClr val="000000"/>
                          </a:solidFill>
                          <a:effectLst/>
                          <a:latin typeface="+mn-lt"/>
                          <a:ea typeface="+mn-ea"/>
                          <a:cs typeface="+mn-cs"/>
                        </a:rPr>
                        <a:t>(Σύνολο δαπανών μεταποίησης) </a:t>
                      </a:r>
                      <a:endParaRPr lang="el-GR" sz="1000" b="1" i="1" u="none" strike="noStrike" dirty="0">
                        <a:solidFill>
                          <a:srgbClr val="000000"/>
                        </a:solidFill>
                        <a:effectLst/>
                        <a:latin typeface="+mn-lt"/>
                      </a:endParaRPr>
                    </a:p>
                  </a:txBody>
                  <a:tcPr marL="4114" marR="4114" marT="4114" marB="0" anchor="b">
                    <a:lnL>
                      <a:noFill/>
                    </a:lnL>
                    <a:lnR>
                      <a:noFill/>
                    </a:lnR>
                    <a:lnT>
                      <a:noFill/>
                    </a:lnT>
                    <a:lnB>
                      <a:noFill/>
                    </a:lnB>
                  </a:tcPr>
                </a:tc>
                <a:tc>
                  <a:txBody>
                    <a:bodyPr/>
                    <a:lstStyle/>
                    <a:p>
                      <a:pPr algn="l" fontAlgn="b"/>
                      <a:endParaRPr lang="el-GR" sz="1000" b="0" i="1" u="none" strike="noStrike" dirty="0">
                        <a:solidFill>
                          <a:srgbClr val="000000"/>
                        </a:solidFill>
                        <a:effectLst/>
                        <a:latin typeface="+mn-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μείον :Απόθεμα α΄υλών  31/12/xx</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0227968"/>
                  </a:ext>
                </a:extLst>
              </a:tr>
              <a:tr h="159727">
                <a:tc>
                  <a:txBody>
                    <a:bodyPr/>
                    <a:lstStyle/>
                    <a:p>
                      <a:pPr algn="l" fontAlgn="b"/>
                      <a:r>
                        <a:rPr lang="el-GR" sz="900" b="0" i="0" u="none" strike="noStrike">
                          <a:solidFill>
                            <a:srgbClr val="000000"/>
                          </a:solidFill>
                          <a:effectLst/>
                          <a:latin typeface="+mj-lt"/>
                        </a:rPr>
                        <a:t>πλέον: Ημικατεργασμένα    1/1/</a:t>
                      </a:r>
                      <a:r>
                        <a:rPr lang="en-GB" sz="900" b="0" i="0" u="none" strike="noStrike">
                          <a:solidFill>
                            <a:srgbClr val="000000"/>
                          </a:solidFill>
                          <a:effectLst/>
                          <a:latin typeface="+mj-lt"/>
                        </a:rPr>
                        <a:t>xxxx  </a:t>
                      </a:r>
                      <a:endParaRPr lang="en-GB" sz="900" b="0" i="0" u="none" strike="noStrike" err="1">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900" b="1" i="1" u="none" strike="noStrike" dirty="0">
                          <a:solidFill>
                            <a:srgbClr val="000000"/>
                          </a:solidFill>
                          <a:effectLst/>
                          <a:latin typeface="+mj-lt"/>
                        </a:rPr>
                        <a:t>= Άμεσα υλικά (Πρώτες ύλες αναλωθείσες)</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729935"/>
                  </a:ext>
                </a:extLst>
              </a:tr>
              <a:tr h="159727">
                <a:tc>
                  <a:txBody>
                    <a:bodyPr/>
                    <a:lstStyle/>
                    <a:p>
                      <a:pPr algn="l" fontAlgn="b"/>
                      <a:r>
                        <a:rPr lang="el-GR" sz="900" b="0" i="0" u="none" strike="noStrike">
                          <a:solidFill>
                            <a:srgbClr val="000000"/>
                          </a:solidFill>
                          <a:effectLst/>
                          <a:latin typeface="+mj-lt"/>
                        </a:rPr>
                        <a:t>μείον  : Ημικατεργασμένα 31/12/</a:t>
                      </a:r>
                      <a:r>
                        <a:rPr lang="en-GB" sz="900" b="0" i="0" u="none" strike="noStrike">
                          <a:solidFill>
                            <a:srgbClr val="000000"/>
                          </a:solidFill>
                          <a:effectLst/>
                          <a:latin typeface="+mj-lt"/>
                        </a:rPr>
                        <a:t>xxxx </a:t>
                      </a:r>
                      <a:endParaRPr lang="en-GB" sz="900" b="0" i="0" u="none" strike="noStrike" err="1">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575005"/>
                  </a:ext>
                </a:extLst>
              </a:tr>
              <a:tr h="159727">
                <a:tc>
                  <a:txBody>
                    <a:bodyPr/>
                    <a:lstStyle/>
                    <a:p>
                      <a:pPr marL="0" algn="r" defTabSz="685800" rtl="0" eaLnBrk="1" fontAlgn="b" latinLnBrk="0" hangingPunct="1"/>
                      <a:r>
                        <a:rPr lang="en-US" sz="1050" b="1" i="1" u="sng" strike="noStrike" kern="1200" dirty="0">
                          <a:solidFill>
                            <a:srgbClr val="000000"/>
                          </a:solidFill>
                          <a:effectLst/>
                          <a:latin typeface="+mn-lt"/>
                          <a:ea typeface="+mn-ea"/>
                          <a:cs typeface="+mn-cs"/>
                        </a:rPr>
                        <a:t>=</a:t>
                      </a:r>
                      <a:r>
                        <a:rPr lang="el-GR" sz="1050" b="1" i="1" u="sng" strike="noStrike" kern="1200" dirty="0">
                          <a:solidFill>
                            <a:srgbClr val="000000"/>
                          </a:solidFill>
                          <a:effectLst/>
                          <a:latin typeface="+mn-lt"/>
                          <a:ea typeface="+mn-ea"/>
                          <a:cs typeface="+mn-cs"/>
                        </a:rPr>
                        <a:t>Κόστος Παραχθέντων</a:t>
                      </a:r>
                    </a:p>
                  </a:txBody>
                  <a:tcPr marL="4114" marR="4114" marT="4114" marB="0" anchor="b">
                    <a:lnL>
                      <a:noFill/>
                    </a:lnL>
                    <a:lnR>
                      <a:noFill/>
                    </a:lnR>
                    <a:lnT>
                      <a:noFill/>
                    </a:lnT>
                    <a:lnB>
                      <a:noFill/>
                    </a:lnB>
                  </a:tcPr>
                </a:tc>
                <a:tc>
                  <a:txBody>
                    <a:bodyPr/>
                    <a:lstStyle/>
                    <a:p>
                      <a:pPr algn="l" fontAlgn="b"/>
                      <a:endParaRPr lang="el-GR" sz="1000" b="1" i="1" u="sng" strike="noStrike" dirty="0">
                        <a:solidFill>
                          <a:srgbClr val="000000"/>
                        </a:solidFill>
                        <a:effectLst/>
                        <a:latin typeface="+mn-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1" i="0" u="sng" strike="noStrike">
                          <a:solidFill>
                            <a:srgbClr val="000000"/>
                          </a:solidFill>
                          <a:effectLst/>
                          <a:latin typeface="+mj-lt"/>
                        </a:rPr>
                        <a:t>Γ.Β.Ε. </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69722719"/>
                  </a:ext>
                </a:extLst>
              </a:tr>
              <a:tr h="159727">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Ενοίκιο,φόροι,τέλη,ασφάλιστρα</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8010294"/>
                  </a:ext>
                </a:extLst>
              </a:tr>
              <a:tr h="159727">
                <a:tc>
                  <a:txBody>
                    <a:bodyPr/>
                    <a:lstStyle/>
                    <a:p>
                      <a:pPr algn="l" fontAlgn="b"/>
                      <a:r>
                        <a:rPr lang="el-GR" sz="900" b="1" i="0" u="sng" strike="noStrike">
                          <a:solidFill>
                            <a:srgbClr val="000000"/>
                          </a:solidFill>
                          <a:effectLst/>
                          <a:latin typeface="+mj-lt"/>
                        </a:rPr>
                        <a:t>Κόστος Πωληθέντων</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Εμμεσα Εργατικά</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0326120"/>
                  </a:ext>
                </a:extLst>
              </a:tr>
              <a:tr h="159727">
                <a:tc>
                  <a:txBody>
                    <a:bodyPr/>
                    <a:lstStyle/>
                    <a:p>
                      <a:pPr algn="l" fontAlgn="b"/>
                      <a:r>
                        <a:rPr lang="en-US" sz="900" b="0" i="0" u="none" strike="noStrike" dirty="0">
                          <a:solidFill>
                            <a:srgbClr val="000000"/>
                          </a:solidFill>
                          <a:effectLst/>
                          <a:latin typeface="+mj-lt"/>
                        </a:rPr>
                        <a:t>+</a:t>
                      </a:r>
                      <a:r>
                        <a:rPr lang="el-GR" sz="900" b="0" i="0" u="none" strike="noStrike" dirty="0">
                          <a:solidFill>
                            <a:srgbClr val="000000"/>
                          </a:solidFill>
                          <a:effectLst/>
                          <a:latin typeface="+mj-lt"/>
                        </a:rPr>
                        <a:t>Έτοιμα προϊόντα      1/1/</a:t>
                      </a:r>
                      <a:r>
                        <a:rPr lang="en-GB" sz="900" b="0" i="0" u="none" strike="noStrike" dirty="0" err="1">
                          <a:solidFill>
                            <a:srgbClr val="000000"/>
                          </a:solidFill>
                          <a:effectLst/>
                          <a:latin typeface="+mj-lt"/>
                        </a:rPr>
                        <a:t>xxxx</a:t>
                      </a:r>
                      <a:endParaRPr lang="en-GB" sz="900" b="0" i="0" u="none" strike="noStrike" dirty="0">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Εποπτεία Εργοστασίου</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7053836"/>
                  </a:ext>
                </a:extLst>
              </a:tr>
              <a:tr h="159727">
                <a:tc>
                  <a:txBody>
                    <a:bodyPr/>
                    <a:lstStyle/>
                    <a:p>
                      <a:pPr algn="l" fontAlgn="b"/>
                      <a:r>
                        <a:rPr lang="el-GR" sz="900" b="0" i="0" u="none" strike="noStrike">
                          <a:solidFill>
                            <a:srgbClr val="000000"/>
                          </a:solidFill>
                          <a:effectLst/>
                          <a:latin typeface="+mj-lt"/>
                        </a:rPr>
                        <a:t>πλέον : Κόστος παραχθέντων</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Ηλεκτρικό, Τηλέφωνο</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73312255"/>
                  </a:ext>
                </a:extLst>
              </a:tr>
              <a:tr h="159727">
                <a:tc>
                  <a:txBody>
                    <a:bodyPr/>
                    <a:lstStyle/>
                    <a:p>
                      <a:pPr marL="0" algn="r" defTabSz="685800" rtl="0" eaLnBrk="1" fontAlgn="b" latinLnBrk="0" hangingPunct="1"/>
                      <a:r>
                        <a:rPr lang="en-US" sz="1000" b="1" i="1" u="sng" strike="noStrike" kern="1200" dirty="0">
                          <a:solidFill>
                            <a:srgbClr val="000000"/>
                          </a:solidFill>
                          <a:effectLst/>
                          <a:latin typeface="+mn-lt"/>
                          <a:ea typeface="+mn-ea"/>
                          <a:cs typeface="+mn-cs"/>
                        </a:rPr>
                        <a:t>=</a:t>
                      </a:r>
                      <a:r>
                        <a:rPr lang="el-GR" sz="1000" b="1" i="1" u="sng" strike="noStrike" kern="1200" dirty="0">
                          <a:solidFill>
                            <a:srgbClr val="000000"/>
                          </a:solidFill>
                          <a:effectLst/>
                          <a:latin typeface="+mn-lt"/>
                          <a:ea typeface="+mn-ea"/>
                          <a:cs typeface="+mn-cs"/>
                        </a:rPr>
                        <a:t>Κόστος προϊόντων προς διάθεση</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a:solidFill>
                            <a:srgbClr val="000000"/>
                          </a:solidFill>
                          <a:effectLst/>
                          <a:latin typeface="+mj-lt"/>
                        </a:rPr>
                        <a:t>Αποσβέσεις εργοστασίου</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3765993"/>
                  </a:ext>
                </a:extLst>
              </a:tr>
              <a:tr h="159727">
                <a:tc>
                  <a:txBody>
                    <a:bodyPr/>
                    <a:lstStyle/>
                    <a:p>
                      <a:pPr algn="l" fontAlgn="b"/>
                      <a:r>
                        <a:rPr lang="el-GR" sz="900" b="0" i="0" u="none" strike="noStrike" dirty="0">
                          <a:solidFill>
                            <a:srgbClr val="000000"/>
                          </a:solidFill>
                          <a:effectLst/>
                          <a:latin typeface="+mj-lt"/>
                        </a:rPr>
                        <a:t>μείον :Έτοιμα προϊόντα   31/12/</a:t>
                      </a:r>
                      <a:r>
                        <a:rPr lang="el-GR" sz="900" b="0" i="0" u="none" strike="noStrike" dirty="0" err="1">
                          <a:solidFill>
                            <a:srgbClr val="000000"/>
                          </a:solidFill>
                          <a:effectLst/>
                          <a:latin typeface="+mj-lt"/>
                        </a:rPr>
                        <a:t>xxxx</a:t>
                      </a:r>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l-GR" sz="900" b="0" i="1" u="none" strike="noStrike" dirty="0">
                          <a:solidFill>
                            <a:srgbClr val="000000"/>
                          </a:solidFill>
                          <a:effectLst/>
                          <a:latin typeface="+mj-lt"/>
                        </a:rPr>
                        <a:t>Ασφάλιστρα εργοστασίου </a:t>
                      </a:r>
                    </a:p>
                  </a:txBody>
                  <a:tcPr marL="4114" marR="4114" marT="4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794587"/>
                  </a:ext>
                </a:extLst>
              </a:tr>
              <a:tr h="159727">
                <a:tc>
                  <a:txBody>
                    <a:bodyPr/>
                    <a:lstStyle/>
                    <a:p>
                      <a:pPr algn="r" fontAlgn="b"/>
                      <a:r>
                        <a:rPr lang="en-US" sz="1000" b="1" i="1" u="sng" strike="noStrike" dirty="0">
                          <a:solidFill>
                            <a:srgbClr val="000000"/>
                          </a:solidFill>
                          <a:effectLst/>
                          <a:latin typeface="+mn-lt"/>
                        </a:rPr>
                        <a:t>=</a:t>
                      </a:r>
                      <a:r>
                        <a:rPr lang="el-GR" sz="1000" b="1" i="1" u="sng" strike="noStrike" dirty="0">
                          <a:solidFill>
                            <a:srgbClr val="000000"/>
                          </a:solidFill>
                          <a:effectLst/>
                          <a:latin typeface="+mn-lt"/>
                        </a:rPr>
                        <a:t>Κόστος Πωληθέντων</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6981269"/>
                  </a:ext>
                </a:extLst>
              </a:tr>
              <a:tr h="177018">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803690773"/>
                  </a:ext>
                </a:extLst>
              </a:tr>
              <a:tr h="159727">
                <a:tc>
                  <a:txBody>
                    <a:bodyPr/>
                    <a:lstStyle/>
                    <a:p>
                      <a:pPr algn="l" fontAlgn="b"/>
                      <a:r>
                        <a:rPr lang="el-GR" sz="900" b="1" i="0" u="sng" strike="noStrike">
                          <a:solidFill>
                            <a:srgbClr val="000000"/>
                          </a:solidFill>
                          <a:effectLst/>
                          <a:latin typeface="+mj-lt"/>
                        </a:rPr>
                        <a:t>Κατάσταση αποτελεσμάτων χρήσης την 31/12/xxxx</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993872320"/>
                  </a:ext>
                </a:extLst>
              </a:tr>
              <a:tr h="159727">
                <a:tc>
                  <a:txBody>
                    <a:bodyPr/>
                    <a:lstStyle/>
                    <a:p>
                      <a:pPr algn="l" fontAlgn="b"/>
                      <a:r>
                        <a:rPr lang="el-GR" sz="900" b="0" i="0" u="none" strike="noStrike">
                          <a:solidFill>
                            <a:srgbClr val="000000"/>
                          </a:solidFill>
                          <a:effectLst/>
                          <a:latin typeface="+mj-lt"/>
                        </a:rPr>
                        <a:t>+Πωλήσεις</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3037959384"/>
                  </a:ext>
                </a:extLst>
              </a:tr>
              <a:tr h="159727">
                <a:tc>
                  <a:txBody>
                    <a:bodyPr/>
                    <a:lstStyle/>
                    <a:p>
                      <a:pPr algn="l" fontAlgn="b"/>
                      <a:r>
                        <a:rPr lang="el-GR" sz="900" b="0" i="0" u="none" strike="noStrike">
                          <a:solidFill>
                            <a:srgbClr val="000000"/>
                          </a:solidFill>
                          <a:effectLst/>
                          <a:latin typeface="+mj-lt"/>
                        </a:rPr>
                        <a:t>-κόστος πωληθέντων</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582123007"/>
                  </a:ext>
                </a:extLst>
              </a:tr>
              <a:tr h="159727">
                <a:tc>
                  <a:txBody>
                    <a:bodyPr/>
                    <a:lstStyle/>
                    <a:p>
                      <a:pPr algn="r" fontAlgn="b"/>
                      <a:r>
                        <a:rPr lang="en-US" sz="1050" b="1" i="1" u="sng" strike="noStrike" dirty="0">
                          <a:solidFill>
                            <a:srgbClr val="000000"/>
                          </a:solidFill>
                          <a:effectLst/>
                          <a:latin typeface="+mn-lt"/>
                        </a:rPr>
                        <a:t>=</a:t>
                      </a:r>
                      <a:r>
                        <a:rPr lang="el-GR" sz="1050" b="1" i="1" u="sng" strike="noStrike" dirty="0">
                          <a:solidFill>
                            <a:srgbClr val="000000"/>
                          </a:solidFill>
                          <a:effectLst/>
                          <a:latin typeface="+mn-lt"/>
                        </a:rPr>
                        <a:t>Μικτό περιθώριο κέρδους</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1512971436"/>
                  </a:ext>
                </a:extLst>
              </a:tr>
              <a:tr h="159727">
                <a:tc>
                  <a:txBody>
                    <a:bodyPr/>
                    <a:lstStyle/>
                    <a:p>
                      <a:pPr algn="l" fontAlgn="b"/>
                      <a:r>
                        <a:rPr lang="el-GR" sz="900" b="0" i="0" u="none" strike="noStrike" dirty="0">
                          <a:solidFill>
                            <a:srgbClr val="000000"/>
                          </a:solidFill>
                          <a:effectLst/>
                          <a:latin typeface="+mj-lt"/>
                        </a:rPr>
                        <a:t>-έξοδα  διάθεσης</a:t>
                      </a: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296354240"/>
                  </a:ext>
                </a:extLst>
              </a:tr>
              <a:tr h="159727">
                <a:tc>
                  <a:txBody>
                    <a:bodyPr/>
                    <a:lstStyle/>
                    <a:p>
                      <a:pPr algn="l" fontAlgn="b"/>
                      <a:r>
                        <a:rPr lang="el-GR" sz="900" b="0" i="0" u="none" strike="noStrike">
                          <a:solidFill>
                            <a:srgbClr val="000000"/>
                          </a:solidFill>
                          <a:effectLst/>
                          <a:latin typeface="+mj-lt"/>
                        </a:rPr>
                        <a:t>-έξοδα διοίκησης </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3583767199"/>
                  </a:ext>
                </a:extLst>
              </a:tr>
              <a:tr h="159727">
                <a:tc>
                  <a:txBody>
                    <a:bodyPr/>
                    <a:lstStyle/>
                    <a:p>
                      <a:pPr algn="l" fontAlgn="b"/>
                      <a:r>
                        <a:rPr lang="el-GR" sz="900" b="0" i="0" u="none" strike="noStrike">
                          <a:solidFill>
                            <a:srgbClr val="000000"/>
                          </a:solidFill>
                          <a:effectLst/>
                          <a:latin typeface="+mj-lt"/>
                        </a:rPr>
                        <a:t>-έξοδα έρευνας και ανάπτυξης</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783256635"/>
                  </a:ext>
                </a:extLst>
              </a:tr>
              <a:tr h="159727">
                <a:tc>
                  <a:txBody>
                    <a:bodyPr/>
                    <a:lstStyle/>
                    <a:p>
                      <a:pPr algn="r" fontAlgn="b"/>
                      <a:r>
                        <a:rPr lang="en-US" sz="900" b="1" i="0" u="sng" strike="noStrike">
                          <a:solidFill>
                            <a:srgbClr val="000000"/>
                          </a:solidFill>
                          <a:effectLst/>
                          <a:latin typeface="+mj-lt"/>
                        </a:rPr>
                        <a:t>=</a:t>
                      </a:r>
                      <a:r>
                        <a:rPr lang="el-GR" sz="900" b="1" i="0" u="sng" strike="noStrike">
                          <a:solidFill>
                            <a:srgbClr val="000000"/>
                          </a:solidFill>
                          <a:effectLst/>
                          <a:latin typeface="+mj-lt"/>
                        </a:rPr>
                        <a:t>Μερικό αποτέλεσμα  εκμετάλλευσης</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182916281"/>
                  </a:ext>
                </a:extLst>
              </a:tr>
              <a:tr h="159727">
                <a:tc>
                  <a:txBody>
                    <a:bodyPr/>
                    <a:lstStyle/>
                    <a:p>
                      <a:pPr algn="l" fontAlgn="b"/>
                      <a:r>
                        <a:rPr lang="el-GR" sz="900" b="0" i="0" u="none" strike="noStrike">
                          <a:solidFill>
                            <a:srgbClr val="000000"/>
                          </a:solidFill>
                          <a:effectLst/>
                          <a:latin typeface="+mj-lt"/>
                        </a:rPr>
                        <a:t>-χρηματοοικονομικά έξοδα</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873322181"/>
                  </a:ext>
                </a:extLst>
              </a:tr>
              <a:tr h="159727">
                <a:tc>
                  <a:txBody>
                    <a:bodyPr/>
                    <a:lstStyle/>
                    <a:p>
                      <a:pPr algn="l" fontAlgn="b"/>
                      <a:r>
                        <a:rPr lang="el-GR" sz="900" b="0" i="0" u="none" strike="noStrike">
                          <a:solidFill>
                            <a:srgbClr val="000000"/>
                          </a:solidFill>
                          <a:effectLst/>
                          <a:latin typeface="+mj-lt"/>
                        </a:rPr>
                        <a:t>+χρηματοοικονομικά έσοδα</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1721685195"/>
                  </a:ext>
                </a:extLst>
              </a:tr>
              <a:tr h="159727">
                <a:tc>
                  <a:txBody>
                    <a:bodyPr/>
                    <a:lstStyle/>
                    <a:p>
                      <a:pPr algn="r" fontAlgn="b"/>
                      <a:r>
                        <a:rPr lang="en-US" sz="900" b="1" i="0" u="sng" strike="noStrike">
                          <a:solidFill>
                            <a:srgbClr val="000000"/>
                          </a:solidFill>
                          <a:effectLst/>
                          <a:latin typeface="+mj-lt"/>
                        </a:rPr>
                        <a:t>=</a:t>
                      </a:r>
                      <a:r>
                        <a:rPr lang="el-GR" sz="900" b="1" i="0" u="sng" strike="noStrike">
                          <a:solidFill>
                            <a:srgbClr val="000000"/>
                          </a:solidFill>
                          <a:effectLst/>
                          <a:latin typeface="+mj-lt"/>
                        </a:rPr>
                        <a:t>Ολικό  αποτέλεσμα  εκμετάλλευσης</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3095050631"/>
                  </a:ext>
                </a:extLst>
              </a:tr>
              <a:tr h="159727">
                <a:tc>
                  <a:txBody>
                    <a:bodyPr/>
                    <a:lstStyle/>
                    <a:p>
                      <a:pPr algn="l" fontAlgn="b"/>
                      <a:r>
                        <a:rPr lang="el-GR" sz="900" b="0" i="0" u="none" strike="noStrike">
                          <a:solidFill>
                            <a:srgbClr val="000000"/>
                          </a:solidFill>
                          <a:effectLst/>
                          <a:latin typeface="+mj-lt"/>
                        </a:rPr>
                        <a:t>+Έκτακτα κέρδη</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947384275"/>
                  </a:ext>
                </a:extLst>
              </a:tr>
              <a:tr h="159727">
                <a:tc>
                  <a:txBody>
                    <a:bodyPr/>
                    <a:lstStyle/>
                    <a:p>
                      <a:pPr algn="l" fontAlgn="b"/>
                      <a:r>
                        <a:rPr lang="el-GR" sz="900" b="0" i="0" u="none" strike="noStrike">
                          <a:solidFill>
                            <a:srgbClr val="000000"/>
                          </a:solidFill>
                          <a:effectLst/>
                          <a:latin typeface="+mj-lt"/>
                        </a:rPr>
                        <a:t>-Έκτακτες ζημιές</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2570736253"/>
                  </a:ext>
                </a:extLst>
              </a:tr>
              <a:tr h="159727">
                <a:tc>
                  <a:txBody>
                    <a:bodyPr/>
                    <a:lstStyle/>
                    <a:p>
                      <a:pPr algn="r" fontAlgn="b"/>
                      <a:r>
                        <a:rPr lang="en-US" sz="900" b="1" i="0" u="sng" strike="noStrike">
                          <a:solidFill>
                            <a:srgbClr val="000000"/>
                          </a:solidFill>
                          <a:effectLst/>
                          <a:latin typeface="+mj-lt"/>
                        </a:rPr>
                        <a:t>=</a:t>
                      </a:r>
                      <a:r>
                        <a:rPr lang="el-GR" sz="900" b="1" i="0" u="sng" strike="noStrike">
                          <a:solidFill>
                            <a:srgbClr val="000000"/>
                          </a:solidFill>
                          <a:effectLst/>
                          <a:latin typeface="+mj-lt"/>
                        </a:rPr>
                        <a:t>Καθαρό αποτέλεσμα χρήσης προ φόρων</a:t>
                      </a:r>
                    </a:p>
                  </a:txBody>
                  <a:tcPr marL="4114" marR="4114" marT="4114" marB="0" anchor="b">
                    <a:lnL>
                      <a:noFill/>
                    </a:lnL>
                    <a:lnR>
                      <a:noFill/>
                    </a:lnR>
                    <a:lnT>
                      <a:noFill/>
                    </a:lnT>
                    <a:lnB>
                      <a:noFill/>
                    </a:lnB>
                  </a:tcPr>
                </a:tc>
                <a:tc>
                  <a:txBody>
                    <a:bodyPr/>
                    <a:lstStyle/>
                    <a:p>
                      <a:pPr algn="l" fontAlgn="b"/>
                      <a:endParaRPr lang="el-GR" sz="900" b="0" i="0" u="none" strike="noStrike">
                        <a:solidFill>
                          <a:srgbClr val="000000"/>
                        </a:solidFill>
                        <a:effectLst/>
                        <a:latin typeface="+mj-lt"/>
                      </a:endParaRPr>
                    </a:p>
                  </a:txBody>
                  <a:tcPr marL="4114" marR="4114" marT="4114" marB="0" anchor="b">
                    <a:lnL>
                      <a:noFill/>
                    </a:lnL>
                    <a:lnR>
                      <a:noFill/>
                    </a:lnR>
                    <a:lnT>
                      <a:noFill/>
                    </a:lnT>
                    <a:lnB>
                      <a:noFill/>
                    </a:lnB>
                  </a:tcPr>
                </a:tc>
                <a:tc>
                  <a:txBody>
                    <a:bodyPr/>
                    <a:lstStyle/>
                    <a:p>
                      <a:pPr algn="l" fontAlgn="b"/>
                      <a:endParaRPr lang="el-GR" sz="900" b="0" i="0" u="none" strike="noStrike" dirty="0">
                        <a:solidFill>
                          <a:srgbClr val="000000"/>
                        </a:solidFill>
                        <a:effectLst/>
                        <a:latin typeface="+mj-lt"/>
                      </a:endParaRPr>
                    </a:p>
                  </a:txBody>
                  <a:tcPr marL="4114" marR="4114" marT="4114" marB="0" anchor="b">
                    <a:lnL>
                      <a:noFill/>
                    </a:lnL>
                    <a:lnR>
                      <a:noFill/>
                    </a:lnR>
                    <a:lnT>
                      <a:noFill/>
                    </a:lnT>
                    <a:lnB>
                      <a:noFill/>
                    </a:lnB>
                  </a:tcPr>
                </a:tc>
                <a:extLst>
                  <a:ext uri="{0D108BD9-81ED-4DB2-BD59-A6C34878D82A}">
                    <a16:rowId xmlns:a16="http://schemas.microsoft.com/office/drawing/2014/main" val="3316524198"/>
                  </a:ext>
                </a:extLst>
              </a:tr>
            </a:tbl>
          </a:graphicData>
        </a:graphic>
      </p:graphicFrame>
      <p:sp>
        <p:nvSpPr>
          <p:cNvPr id="7" name="Ορθογώνιο 6">
            <a:extLst>
              <a:ext uri="{FF2B5EF4-FFF2-40B4-BE49-F238E27FC236}">
                <a16:creationId xmlns:a16="http://schemas.microsoft.com/office/drawing/2014/main" id="{3D26E2C5-8330-884A-AB60-EF24C096AF04}"/>
              </a:ext>
            </a:extLst>
          </p:cNvPr>
          <p:cNvSpPr/>
          <p:nvPr/>
        </p:nvSpPr>
        <p:spPr>
          <a:xfrm>
            <a:off x="755576" y="136525"/>
            <a:ext cx="7704856" cy="584775"/>
          </a:xfrm>
          <a:prstGeom prst="rect">
            <a:avLst/>
          </a:prstGeom>
        </p:spPr>
        <p:txBody>
          <a:bodyPr wrap="square">
            <a:spAutoFit/>
          </a:bodyPr>
          <a:lstStyle/>
          <a:p>
            <a:pPr algn="ctr"/>
            <a:r>
              <a:rPr lang="el-GR" sz="1600" b="1" i="1" dirty="0"/>
              <a:t>ΣΧΕΔΙΟ ΚΑΤΑΣΤΑΣΗΣ  ΚΟΣΤΟΥΣ ΠΩΛΗΘΕΝΤΩΝ ΠΡΟΪΟΝΤΩΝ</a:t>
            </a:r>
            <a:br>
              <a:rPr lang="en-US" sz="1600" b="1" i="1" dirty="0"/>
            </a:br>
            <a:r>
              <a:rPr lang="el-GR" sz="1600" b="1" i="1" dirty="0"/>
              <a:t> ΒΙΟΜΗΧΑΝΙΚΗΣ ΕΠΙΧΕΙΡΗΣΗΣ </a:t>
            </a:r>
            <a:endParaRPr lang="el-GR" sz="1600" dirty="0"/>
          </a:p>
        </p:txBody>
      </p:sp>
    </p:spTree>
    <p:extLst>
      <p:ext uri="{BB962C8B-B14F-4D97-AF65-F5344CB8AC3E}">
        <p14:creationId xmlns:p14="http://schemas.microsoft.com/office/powerpoint/2010/main" val="35447805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00" name="Object 72">
            <a:extLst>
              <a:ext uri="{FF2B5EF4-FFF2-40B4-BE49-F238E27FC236}">
                <a16:creationId xmlns:a16="http://schemas.microsoft.com/office/drawing/2014/main" id="{2C0700C0-7D09-0B49-9D63-0B9733A83508}"/>
              </a:ext>
            </a:extLst>
          </p:cNvPr>
          <p:cNvGraphicFramePr>
            <a:graphicFrameLocks noGrp="1" noChangeAspect="1"/>
          </p:cNvGraphicFramePr>
          <p:nvPr>
            <p:ph/>
            <p:extLst>
              <p:ext uri="{D42A27DB-BD31-4B8C-83A1-F6EECF244321}">
                <p14:modId xmlns:p14="http://schemas.microsoft.com/office/powerpoint/2010/main" val="18843861"/>
              </p:ext>
            </p:extLst>
          </p:nvPr>
        </p:nvGraphicFramePr>
        <p:xfrm>
          <a:off x="899592" y="1196752"/>
          <a:ext cx="5549900" cy="2654300"/>
        </p:xfrm>
        <a:graphic>
          <a:graphicData uri="http://schemas.openxmlformats.org/presentationml/2006/ole">
            <mc:AlternateContent xmlns:mc="http://schemas.openxmlformats.org/markup-compatibility/2006">
              <mc:Choice xmlns:v="urn:schemas-microsoft-com:vml" Requires="v">
                <p:oleObj spid="_x0000_s415781" name="Worksheet" r:id="rId3" imgW="5549900" imgH="2654300" progId="Excel.Sheet.8">
                  <p:embed/>
                </p:oleObj>
              </mc:Choice>
              <mc:Fallback>
                <p:oleObj name="Worksheet" r:id="rId3" imgW="5549900" imgH="2654300" progId="Excel.Sheet.8">
                  <p:embed/>
                  <p:pic>
                    <p:nvPicPr>
                      <p:cNvPr id="22600" name="Object 72">
                        <a:extLst>
                          <a:ext uri="{FF2B5EF4-FFF2-40B4-BE49-F238E27FC236}">
                            <a16:creationId xmlns:a16="http://schemas.microsoft.com/office/drawing/2014/main" id="{2C0700C0-7D09-0B49-9D63-0B9733A83508}"/>
                          </a:ext>
                        </a:extLst>
                      </p:cNvPr>
                      <p:cNvPicPr>
                        <a:picLocks noChangeAspect="1" noChangeArrowheads="1"/>
                      </p:cNvPicPr>
                      <p:nvPr/>
                    </p:nvPicPr>
                    <p:blipFill>
                      <a:blip r:embed="rId4"/>
                      <a:srcRect/>
                      <a:stretch>
                        <a:fillRect/>
                      </a:stretch>
                    </p:blipFill>
                    <p:spPr bwMode="auto">
                      <a:xfrm>
                        <a:off x="899592" y="1196752"/>
                        <a:ext cx="5549900" cy="2654300"/>
                      </a:xfrm>
                      <a:prstGeom prst="rect">
                        <a:avLst/>
                      </a:prstGeom>
                      <a:noFill/>
                      <a:ln>
                        <a:noFill/>
                      </a:ln>
                      <a:effectLst/>
                    </p:spPr>
                  </p:pic>
                </p:oleObj>
              </mc:Fallback>
            </mc:AlternateContent>
          </a:graphicData>
        </a:graphic>
      </p:graphicFrame>
      <p:sp>
        <p:nvSpPr>
          <p:cNvPr id="2" name="Ορθογώνιο 1">
            <a:extLst>
              <a:ext uri="{FF2B5EF4-FFF2-40B4-BE49-F238E27FC236}">
                <a16:creationId xmlns:a16="http://schemas.microsoft.com/office/drawing/2014/main" id="{9D8F119F-C78C-1E46-AE78-B54F60F23CBB}"/>
              </a:ext>
            </a:extLst>
          </p:cNvPr>
          <p:cNvSpPr/>
          <p:nvPr/>
        </p:nvSpPr>
        <p:spPr>
          <a:xfrm>
            <a:off x="683568" y="260648"/>
            <a:ext cx="7236296" cy="646331"/>
          </a:xfrm>
          <a:prstGeom prst="rect">
            <a:avLst/>
          </a:prstGeom>
        </p:spPr>
        <p:txBody>
          <a:bodyPr wrap="square">
            <a:spAutoFit/>
          </a:bodyPr>
          <a:lstStyle/>
          <a:p>
            <a:pPr>
              <a:buNone/>
            </a:pPr>
            <a:r>
              <a:rPr lang="el-GR" b="1" i="1" dirty="0">
                <a:solidFill>
                  <a:srgbClr val="002060"/>
                </a:solidFill>
              </a:rPr>
              <a:t>ΑΣΚΗΣΗ  3.</a:t>
            </a:r>
            <a:r>
              <a:rPr lang="el-GR" dirty="0"/>
              <a:t> βιομηχανική επιχείρηση  «P</a:t>
            </a:r>
            <a:r>
              <a:rPr lang="en-US" dirty="0"/>
              <a:t>roduct AE</a:t>
            </a:r>
            <a:r>
              <a:rPr lang="el-GR" dirty="0"/>
              <a:t>» δίνονται τα    παρακάτω</a:t>
            </a:r>
          </a:p>
          <a:p>
            <a:pPr>
              <a:buNone/>
            </a:pPr>
            <a:r>
              <a:rPr lang="el-GR" dirty="0"/>
              <a:t>στοιχεία  που  αφορούν  την  τελευταία  διαχειριστική  περίοδο</a:t>
            </a:r>
          </a:p>
        </p:txBody>
      </p:sp>
      <p:sp>
        <p:nvSpPr>
          <p:cNvPr id="5" name="Ορθογώνιο 4">
            <a:extLst>
              <a:ext uri="{FF2B5EF4-FFF2-40B4-BE49-F238E27FC236}">
                <a16:creationId xmlns:a16="http://schemas.microsoft.com/office/drawing/2014/main" id="{1E8D6FF3-20CD-6C4B-9EF8-C2BF41E4FBA5}"/>
              </a:ext>
            </a:extLst>
          </p:cNvPr>
          <p:cNvSpPr/>
          <p:nvPr/>
        </p:nvSpPr>
        <p:spPr>
          <a:xfrm>
            <a:off x="820203" y="4275600"/>
            <a:ext cx="7236296" cy="923330"/>
          </a:xfrm>
          <a:prstGeom prst="rect">
            <a:avLst/>
          </a:prstGeom>
        </p:spPr>
        <p:txBody>
          <a:bodyPr wrap="square">
            <a:spAutoFit/>
          </a:bodyPr>
          <a:lstStyle/>
          <a:p>
            <a:pPr>
              <a:buNone/>
            </a:pPr>
            <a:r>
              <a:rPr lang="el-GR" dirty="0"/>
              <a:t>Να υπολογιστούν </a:t>
            </a:r>
          </a:p>
          <a:p>
            <a:pPr marL="342900" indent="-342900">
              <a:buAutoNum type="arabicPeriod"/>
            </a:pPr>
            <a:r>
              <a:rPr lang="el-GR" dirty="0"/>
              <a:t>Το κόστος παραχθέντων</a:t>
            </a:r>
          </a:p>
          <a:p>
            <a:pPr marL="342900" indent="-342900">
              <a:buAutoNum type="arabicPeriod"/>
            </a:pPr>
            <a:r>
              <a:rPr lang="el-GR" dirty="0"/>
              <a:t>Το κόστος πωληθέντων</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02" name="Object 74">
            <a:extLst>
              <a:ext uri="{FF2B5EF4-FFF2-40B4-BE49-F238E27FC236}">
                <a16:creationId xmlns:a16="http://schemas.microsoft.com/office/drawing/2014/main" id="{4F15D3FE-BE80-1841-8585-982B716B5ED1}"/>
              </a:ext>
            </a:extLst>
          </p:cNvPr>
          <p:cNvGraphicFramePr>
            <a:graphicFrameLocks noChangeAspect="1"/>
          </p:cNvGraphicFramePr>
          <p:nvPr>
            <p:extLst>
              <p:ext uri="{D42A27DB-BD31-4B8C-83A1-F6EECF244321}">
                <p14:modId xmlns:p14="http://schemas.microsoft.com/office/powerpoint/2010/main" val="2233998483"/>
              </p:ext>
            </p:extLst>
          </p:nvPr>
        </p:nvGraphicFramePr>
        <p:xfrm>
          <a:off x="1076325" y="836613"/>
          <a:ext cx="6453188" cy="4594225"/>
        </p:xfrm>
        <a:graphic>
          <a:graphicData uri="http://schemas.openxmlformats.org/presentationml/2006/ole">
            <mc:AlternateContent xmlns:mc="http://schemas.openxmlformats.org/markup-compatibility/2006">
              <mc:Choice xmlns:v="urn:schemas-microsoft-com:vml" Requires="v">
                <p:oleObj spid="_x0000_s416799" name="Worksheet" r:id="rId3" imgW="6578600" imgH="6477000" progId="Excel.Sheet.8">
                  <p:embed/>
                </p:oleObj>
              </mc:Choice>
              <mc:Fallback>
                <p:oleObj name="Worksheet" r:id="rId3" imgW="6578600" imgH="6477000" progId="Excel.Sheet.8">
                  <p:embed/>
                  <p:pic>
                    <p:nvPicPr>
                      <p:cNvPr id="22602" name="Object 74">
                        <a:extLst>
                          <a:ext uri="{FF2B5EF4-FFF2-40B4-BE49-F238E27FC236}">
                            <a16:creationId xmlns:a16="http://schemas.microsoft.com/office/drawing/2014/main" id="{4F15D3FE-BE80-1841-8585-982B716B5ED1}"/>
                          </a:ext>
                        </a:extLst>
                      </p:cNvPr>
                      <p:cNvPicPr>
                        <a:picLocks noChangeAspect="1" noChangeArrowheads="1"/>
                      </p:cNvPicPr>
                      <p:nvPr/>
                    </p:nvPicPr>
                    <p:blipFill>
                      <a:blip r:embed="rId4"/>
                      <a:srcRect/>
                      <a:stretch>
                        <a:fillRect/>
                      </a:stretch>
                    </p:blipFill>
                    <p:spPr bwMode="auto">
                      <a:xfrm>
                        <a:off x="1076325" y="836613"/>
                        <a:ext cx="6453188" cy="4594225"/>
                      </a:xfrm>
                      <a:prstGeom prst="rect">
                        <a:avLst/>
                      </a:prstGeom>
                      <a:noFill/>
                      <a:ln>
                        <a:noFill/>
                      </a:ln>
                      <a:effectLst/>
                    </p:spPr>
                  </p:pic>
                </p:oleObj>
              </mc:Fallback>
            </mc:AlternateContent>
          </a:graphicData>
        </a:graphic>
      </p:graphicFrame>
      <p:sp>
        <p:nvSpPr>
          <p:cNvPr id="2" name="Ορθογώνιο 1">
            <a:extLst>
              <a:ext uri="{FF2B5EF4-FFF2-40B4-BE49-F238E27FC236}">
                <a16:creationId xmlns:a16="http://schemas.microsoft.com/office/drawing/2014/main" id="{9D8F119F-C78C-1E46-AE78-B54F60F23CBB}"/>
              </a:ext>
            </a:extLst>
          </p:cNvPr>
          <p:cNvSpPr/>
          <p:nvPr/>
        </p:nvSpPr>
        <p:spPr>
          <a:xfrm>
            <a:off x="683568" y="71059"/>
            <a:ext cx="7236296" cy="369332"/>
          </a:xfrm>
          <a:prstGeom prst="rect">
            <a:avLst/>
          </a:prstGeom>
        </p:spPr>
        <p:txBody>
          <a:bodyPr wrap="square">
            <a:spAutoFit/>
          </a:bodyPr>
          <a:lstStyle/>
          <a:p>
            <a:pPr>
              <a:buNone/>
            </a:pPr>
            <a:r>
              <a:rPr lang="el-GR" dirty="0"/>
              <a:t>Άσκηση 3 : Λύση</a:t>
            </a:r>
          </a:p>
        </p:txBody>
      </p:sp>
    </p:spTree>
    <p:extLst>
      <p:ext uri="{BB962C8B-B14F-4D97-AF65-F5344CB8AC3E}">
        <p14:creationId xmlns:p14="http://schemas.microsoft.com/office/powerpoint/2010/main" val="376373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ΕΙΣΑΓΩΓΗ  ΣΤΗ  ΔΙΟΙΚΗΤΙΚΗ  ΛΟΓΙΣΤΙΚΗ</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Αν  και   συνηθίζεται  να  συνδέεται  η διοικητική λογιστική με τα</a:t>
            </a:r>
          </a:p>
          <a:p>
            <a:pPr>
              <a:buNone/>
            </a:pPr>
            <a:r>
              <a:rPr lang="el-GR" sz="1900"/>
              <a:t>προβλήματα    και    τις    αποφάσεις    που    σχετίζονται   με  την </a:t>
            </a:r>
          </a:p>
          <a:p>
            <a:pPr>
              <a:buNone/>
            </a:pPr>
            <a:r>
              <a:rPr lang="el-GR" sz="1900"/>
              <a:t>παραγωγή   και   τη   λειτουργία   </a:t>
            </a:r>
            <a:r>
              <a:rPr lang="el-GR" sz="1900" b="1"/>
              <a:t>βιομηχανικών   επιχειρήσεων</a:t>
            </a:r>
            <a:r>
              <a:rPr lang="el-GR" sz="1900"/>
              <a:t>,</a:t>
            </a:r>
          </a:p>
          <a:p>
            <a:pPr>
              <a:buNone/>
            </a:pPr>
            <a:r>
              <a:rPr lang="el-GR" sz="1900"/>
              <a:t>η  χρησιμότητά της  είναι το ίδιο σημαντική τόσο στις </a:t>
            </a:r>
            <a:r>
              <a:rPr lang="el-GR" sz="1900" b="1"/>
              <a:t>εμπορικές</a:t>
            </a:r>
          </a:p>
          <a:p>
            <a:pPr>
              <a:buNone/>
            </a:pPr>
            <a:r>
              <a:rPr lang="el-GR" sz="1900"/>
              <a:t>όσο και στις </a:t>
            </a:r>
            <a:r>
              <a:rPr lang="el-GR" sz="1900" b="1"/>
              <a:t>επιχειρήσεις παροχής υπηρεσιών</a:t>
            </a:r>
            <a:r>
              <a:rPr lang="el-GR" sz="1900"/>
              <a:t>.  </a:t>
            </a:r>
          </a:p>
          <a:p>
            <a:pPr>
              <a:buNone/>
            </a:pPr>
            <a:r>
              <a:rPr lang="el-GR" sz="1900"/>
              <a:t>Επίσης  η διοικητική  λογιστική  έχει  εφαρμογή  </a:t>
            </a:r>
            <a:r>
              <a:rPr lang="el-GR" sz="1900" b="1"/>
              <a:t>σε  κάθε είδους </a:t>
            </a:r>
          </a:p>
          <a:p>
            <a:pPr>
              <a:buNone/>
            </a:pPr>
            <a:r>
              <a:rPr lang="el-GR" sz="1900" b="1"/>
              <a:t>οικονομικές μονάδες </a:t>
            </a:r>
            <a:r>
              <a:rPr lang="el-GR" sz="1900"/>
              <a:t>, ανεξάρτητα από τον φορέα τους και τους </a:t>
            </a:r>
          </a:p>
          <a:p>
            <a:pPr>
              <a:buNone/>
            </a:pPr>
            <a:r>
              <a:rPr lang="el-GR" sz="1900"/>
              <a:t>στόχους τους οποίους υπηρετεί.</a:t>
            </a:r>
          </a:p>
          <a:p>
            <a:pPr>
              <a:buNone/>
            </a:pPr>
            <a:r>
              <a:rPr lang="el-GR" sz="1900"/>
              <a:t>π.χ  μη κερδοσκοπικούς οργανισμούς, κρατικούς  οργανισμούς. </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11</a:t>
            </a:fld>
            <a:endParaRPr lang="el-G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6" name="Object 4">
            <a:extLst>
              <a:ext uri="{FF2B5EF4-FFF2-40B4-BE49-F238E27FC236}">
                <a16:creationId xmlns:a16="http://schemas.microsoft.com/office/drawing/2014/main" id="{0CC3B017-C6C4-B04E-BF46-F90069D5632C}"/>
              </a:ext>
            </a:extLst>
          </p:cNvPr>
          <p:cNvGraphicFramePr>
            <a:graphicFrameLocks noChangeAspect="1"/>
          </p:cNvGraphicFramePr>
          <p:nvPr>
            <p:extLst>
              <p:ext uri="{D42A27DB-BD31-4B8C-83A1-F6EECF244321}">
                <p14:modId xmlns:p14="http://schemas.microsoft.com/office/powerpoint/2010/main" val="641905407"/>
              </p:ext>
            </p:extLst>
          </p:nvPr>
        </p:nvGraphicFramePr>
        <p:xfrm>
          <a:off x="1187624" y="1052736"/>
          <a:ext cx="5239370" cy="4071510"/>
        </p:xfrm>
        <a:graphic>
          <a:graphicData uri="http://schemas.openxmlformats.org/presentationml/2006/ole">
            <mc:AlternateContent xmlns:mc="http://schemas.openxmlformats.org/markup-compatibility/2006">
              <mc:Choice xmlns:v="urn:schemas-microsoft-com:vml" Requires="v">
                <p:oleObj spid="_x0000_s417823" name="Worksheet" r:id="rId3" imgW="5638800" imgH="4330700" progId="Excel.Sheet.8">
                  <p:embed/>
                </p:oleObj>
              </mc:Choice>
              <mc:Fallback>
                <p:oleObj name="Worksheet" r:id="rId3" imgW="5638800" imgH="4330700" progId="Excel.Sheet.8">
                  <p:embed/>
                  <p:pic>
                    <p:nvPicPr>
                      <p:cNvPr id="28676" name="Object 4">
                        <a:extLst>
                          <a:ext uri="{FF2B5EF4-FFF2-40B4-BE49-F238E27FC236}">
                            <a16:creationId xmlns:a16="http://schemas.microsoft.com/office/drawing/2014/main" id="{0CC3B017-C6C4-B04E-BF46-F90069D5632C}"/>
                          </a:ext>
                        </a:extLst>
                      </p:cNvPr>
                      <p:cNvPicPr>
                        <a:picLocks noChangeAspect="1" noChangeArrowheads="1"/>
                      </p:cNvPicPr>
                      <p:nvPr/>
                    </p:nvPicPr>
                    <p:blipFill>
                      <a:blip r:embed="rId4"/>
                      <a:srcRect/>
                      <a:stretch>
                        <a:fillRect/>
                      </a:stretch>
                    </p:blipFill>
                    <p:spPr bwMode="auto">
                      <a:xfrm>
                        <a:off x="1187624" y="1052736"/>
                        <a:ext cx="5239370" cy="4071510"/>
                      </a:xfrm>
                      <a:prstGeom prst="rect">
                        <a:avLst/>
                      </a:prstGeom>
                      <a:noFill/>
                      <a:ln>
                        <a:noFill/>
                      </a:ln>
                      <a:effectLst/>
                    </p:spPr>
                  </p:pic>
                </p:oleObj>
              </mc:Fallback>
            </mc:AlternateContent>
          </a:graphicData>
        </a:graphic>
      </p:graphicFrame>
      <p:sp>
        <p:nvSpPr>
          <p:cNvPr id="4" name="Ορθογώνιο 3">
            <a:extLst>
              <a:ext uri="{FF2B5EF4-FFF2-40B4-BE49-F238E27FC236}">
                <a16:creationId xmlns:a16="http://schemas.microsoft.com/office/drawing/2014/main" id="{F5E6363C-229D-8E4D-AB31-B246AFBDC48C}"/>
              </a:ext>
            </a:extLst>
          </p:cNvPr>
          <p:cNvSpPr/>
          <p:nvPr/>
        </p:nvSpPr>
        <p:spPr>
          <a:xfrm>
            <a:off x="683568" y="260648"/>
            <a:ext cx="7236296" cy="646331"/>
          </a:xfrm>
          <a:prstGeom prst="rect">
            <a:avLst/>
          </a:prstGeom>
        </p:spPr>
        <p:txBody>
          <a:bodyPr wrap="square">
            <a:spAutoFit/>
          </a:bodyPr>
          <a:lstStyle/>
          <a:p>
            <a:pPr>
              <a:buNone/>
            </a:pPr>
            <a:r>
              <a:rPr lang="el-GR" b="1" i="1" dirty="0">
                <a:solidFill>
                  <a:srgbClr val="002060"/>
                </a:solidFill>
              </a:rPr>
              <a:t>ΑΣΚΗΣΗ  4.</a:t>
            </a:r>
            <a:r>
              <a:rPr lang="el-GR" dirty="0"/>
              <a:t> βιομηχανική επιχείρηση  «ΤΕΣΤ </a:t>
            </a:r>
            <a:r>
              <a:rPr lang="en-US" dirty="0"/>
              <a:t>AE</a:t>
            </a:r>
            <a:r>
              <a:rPr lang="el-GR" dirty="0"/>
              <a:t>» δίνονται τα    παρακάτω</a:t>
            </a:r>
          </a:p>
          <a:p>
            <a:pPr>
              <a:buNone/>
            </a:pPr>
            <a:r>
              <a:rPr lang="el-GR" dirty="0"/>
              <a:t>στοιχεία  που  αφορούν  την  τελευταία  διαχειριστική  περίοδο</a:t>
            </a:r>
          </a:p>
        </p:txBody>
      </p:sp>
      <p:sp>
        <p:nvSpPr>
          <p:cNvPr id="5" name="Ορθογώνιο 4">
            <a:extLst>
              <a:ext uri="{FF2B5EF4-FFF2-40B4-BE49-F238E27FC236}">
                <a16:creationId xmlns:a16="http://schemas.microsoft.com/office/drawing/2014/main" id="{9E4D1059-8BA3-6541-92A1-0596B6CBFDCA}"/>
              </a:ext>
            </a:extLst>
          </p:cNvPr>
          <p:cNvSpPr/>
          <p:nvPr/>
        </p:nvSpPr>
        <p:spPr>
          <a:xfrm>
            <a:off x="717347" y="5376868"/>
            <a:ext cx="7236296" cy="1200329"/>
          </a:xfrm>
          <a:prstGeom prst="rect">
            <a:avLst/>
          </a:prstGeom>
        </p:spPr>
        <p:txBody>
          <a:bodyPr wrap="square">
            <a:spAutoFit/>
          </a:bodyPr>
          <a:lstStyle/>
          <a:p>
            <a:pPr>
              <a:buNone/>
            </a:pPr>
            <a:r>
              <a:rPr lang="el-GR" dirty="0"/>
              <a:t>Να υπολογιστούν </a:t>
            </a:r>
          </a:p>
          <a:p>
            <a:pPr marL="342900" indent="-342900">
              <a:buAutoNum type="arabicPeriod"/>
            </a:pPr>
            <a:r>
              <a:rPr lang="el-GR" dirty="0"/>
              <a:t>Το κόστος παραχθέντων</a:t>
            </a:r>
          </a:p>
          <a:p>
            <a:pPr marL="342900" indent="-342900">
              <a:buAutoNum type="arabicPeriod"/>
            </a:pPr>
            <a:r>
              <a:rPr lang="el-GR" dirty="0"/>
              <a:t>Το κόστος πωληθέντων</a:t>
            </a:r>
          </a:p>
          <a:p>
            <a:pPr marL="342900" indent="-342900">
              <a:buAutoNum type="arabicPeriod"/>
            </a:pPr>
            <a:r>
              <a:rPr lang="el-GR" dirty="0"/>
              <a:t>Το αποτέλεσμα χρήσης</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217D82D-86F9-0D44-86AA-D93A4E5CF46D}"/>
              </a:ext>
            </a:extLst>
          </p:cNvPr>
          <p:cNvSpPr/>
          <p:nvPr/>
        </p:nvSpPr>
        <p:spPr>
          <a:xfrm>
            <a:off x="644215" y="174934"/>
            <a:ext cx="1757212" cy="369332"/>
          </a:xfrm>
          <a:prstGeom prst="rect">
            <a:avLst/>
          </a:prstGeom>
        </p:spPr>
        <p:txBody>
          <a:bodyPr wrap="none">
            <a:spAutoFit/>
          </a:bodyPr>
          <a:lstStyle/>
          <a:p>
            <a:pPr>
              <a:buNone/>
            </a:pPr>
            <a:r>
              <a:rPr lang="el-GR" dirty="0"/>
              <a:t>Άσκηση 4 : Λύση</a:t>
            </a:r>
          </a:p>
        </p:txBody>
      </p:sp>
      <p:sp>
        <p:nvSpPr>
          <p:cNvPr id="3" name="Rectangle 13">
            <a:extLst>
              <a:ext uri="{FF2B5EF4-FFF2-40B4-BE49-F238E27FC236}">
                <a16:creationId xmlns:a16="http://schemas.microsoft.com/office/drawing/2014/main" id="{507A0299-58A6-834B-8C6B-A64353CA1C31}"/>
              </a:ext>
            </a:extLst>
          </p:cNvPr>
          <p:cNvSpPr>
            <a:spLocks noChangeArrowheads="1"/>
          </p:cNvSpPr>
          <p:nvPr/>
        </p:nvSpPr>
        <p:spPr bwMode="auto">
          <a:xfrm>
            <a:off x="793750"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Αντικείμενο 3">
            <a:extLst>
              <a:ext uri="{FF2B5EF4-FFF2-40B4-BE49-F238E27FC236}">
                <a16:creationId xmlns:a16="http://schemas.microsoft.com/office/drawing/2014/main" id="{EAC55774-C264-5A4D-9E72-693E309C297B}"/>
              </a:ext>
            </a:extLst>
          </p:cNvPr>
          <p:cNvGraphicFramePr>
            <a:graphicFrameLocks noChangeAspect="1"/>
          </p:cNvGraphicFramePr>
          <p:nvPr>
            <p:extLst>
              <p:ext uri="{D42A27DB-BD31-4B8C-83A1-F6EECF244321}">
                <p14:modId xmlns:p14="http://schemas.microsoft.com/office/powerpoint/2010/main" val="1435348089"/>
              </p:ext>
            </p:extLst>
          </p:nvPr>
        </p:nvGraphicFramePr>
        <p:xfrm>
          <a:off x="179512" y="620688"/>
          <a:ext cx="8707427" cy="5616623"/>
        </p:xfrm>
        <a:graphic>
          <a:graphicData uri="http://schemas.openxmlformats.org/presentationml/2006/ole">
            <mc:AlternateContent xmlns:mc="http://schemas.openxmlformats.org/markup-compatibility/2006">
              <mc:Choice xmlns:v="urn:schemas-microsoft-com:vml" Requires="v">
                <p:oleObj spid="_x0000_s418849" name="Worksheet" r:id="rId3" imgW="9982200" imgH="6438900" progId="Excel.Sheet.8">
                  <p:embed/>
                </p:oleObj>
              </mc:Choice>
              <mc:Fallback>
                <p:oleObj name="Worksheet" r:id="rId3" imgW="9982200" imgH="6438900" progId="Excel.Sheet.8">
                  <p:embed/>
                  <p:pic>
                    <p:nvPicPr>
                      <p:cNvPr id="0" name="Object 12"/>
                      <p:cNvPicPr>
                        <a:picLocks noChangeAspect="1" noChangeArrowheads="1"/>
                      </p:cNvPicPr>
                      <p:nvPr/>
                    </p:nvPicPr>
                    <p:blipFill>
                      <a:blip r:embed="rId4"/>
                      <a:srcRect/>
                      <a:stretch>
                        <a:fillRect/>
                      </a:stretch>
                    </p:blipFill>
                    <p:spPr bwMode="auto">
                      <a:xfrm>
                        <a:off x="179512" y="620688"/>
                        <a:ext cx="8707427" cy="5616623"/>
                      </a:xfrm>
                      <a:prstGeom prst="rect">
                        <a:avLst/>
                      </a:prstGeom>
                      <a:noFill/>
                    </p:spPr>
                  </p:pic>
                </p:oleObj>
              </mc:Fallback>
            </mc:AlternateContent>
          </a:graphicData>
        </a:graphic>
      </p:graphicFrame>
    </p:spTree>
    <p:extLst>
      <p:ext uri="{BB962C8B-B14F-4D97-AF65-F5344CB8AC3E}">
        <p14:creationId xmlns:p14="http://schemas.microsoft.com/office/powerpoint/2010/main" val="25307933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 name="Πίνακας 1">
            <a:extLst>
              <a:ext uri="{FF2B5EF4-FFF2-40B4-BE49-F238E27FC236}">
                <a16:creationId xmlns:a16="http://schemas.microsoft.com/office/drawing/2014/main" id="{C85AE88C-54D3-F445-924D-F7DD6F0BCD95}"/>
              </a:ext>
            </a:extLst>
          </p:cNvPr>
          <p:cNvGraphicFramePr>
            <a:graphicFrameLocks noGrp="1"/>
          </p:cNvGraphicFramePr>
          <p:nvPr>
            <p:extLst>
              <p:ext uri="{D42A27DB-BD31-4B8C-83A1-F6EECF244321}">
                <p14:modId xmlns:p14="http://schemas.microsoft.com/office/powerpoint/2010/main" val="2911202225"/>
              </p:ext>
            </p:extLst>
          </p:nvPr>
        </p:nvGraphicFramePr>
        <p:xfrm>
          <a:off x="3046395" y="1532358"/>
          <a:ext cx="5257048" cy="3787140"/>
        </p:xfrm>
        <a:graphic>
          <a:graphicData uri="http://schemas.openxmlformats.org/drawingml/2006/table">
            <a:tbl>
              <a:tblPr>
                <a:tableStyleId>{5C22544A-7EE6-4342-B048-85BDC9FD1C3A}</a:tableStyleId>
              </a:tblPr>
              <a:tblGrid>
                <a:gridCol w="3600360">
                  <a:extLst>
                    <a:ext uri="{9D8B030D-6E8A-4147-A177-3AD203B41FA5}">
                      <a16:colId xmlns:a16="http://schemas.microsoft.com/office/drawing/2014/main" val="302402467"/>
                    </a:ext>
                  </a:extLst>
                </a:gridCol>
                <a:gridCol w="1656688">
                  <a:extLst>
                    <a:ext uri="{9D8B030D-6E8A-4147-A177-3AD203B41FA5}">
                      <a16:colId xmlns:a16="http://schemas.microsoft.com/office/drawing/2014/main" val="3234512517"/>
                    </a:ext>
                  </a:extLst>
                </a:gridCol>
              </a:tblGrid>
              <a:tr h="307260">
                <a:tc>
                  <a:txBody>
                    <a:bodyPr/>
                    <a:lstStyle/>
                    <a:p>
                      <a:pPr algn="l" fontAlgn="b"/>
                      <a:r>
                        <a:rPr lang="el-GR" sz="1700" u="none" strike="noStrike" dirty="0">
                          <a:effectLst/>
                        </a:rPr>
                        <a:t>Τιμή Πώλησης</a:t>
                      </a:r>
                      <a:endParaRPr lang="el-GR" sz="1700" b="1" i="0" u="none" strike="noStrike" dirty="0">
                        <a:effectLst/>
                        <a:latin typeface="Arial" panose="020B0604020202020204" pitchFamily="34" charset="0"/>
                      </a:endParaRPr>
                    </a:p>
                  </a:txBody>
                  <a:tcPr marL="10263" marR="10263" marT="10263" marB="0" anchor="b">
                    <a:noFill/>
                  </a:tcPr>
                </a:tc>
                <a:tc>
                  <a:txBody>
                    <a:bodyPr/>
                    <a:lstStyle/>
                    <a:p>
                      <a:pPr algn="r" fontAlgn="b"/>
                      <a:r>
                        <a:rPr lang="el-GR" sz="1700" u="none" strike="noStrike">
                          <a:effectLst/>
                        </a:rPr>
                        <a:t>215 €</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1689522570"/>
                  </a:ext>
                </a:extLst>
              </a:tr>
              <a:tr h="357270">
                <a:tc>
                  <a:txBody>
                    <a:bodyPr/>
                    <a:lstStyle/>
                    <a:p>
                      <a:pPr algn="l" fontAlgn="b"/>
                      <a:endParaRPr lang="el-GR" sz="1700" b="0" i="0" u="none" strike="noStrike">
                        <a:effectLst/>
                        <a:latin typeface="Arial" panose="020B0604020202020204" pitchFamily="34" charset="0"/>
                      </a:endParaRPr>
                    </a:p>
                  </a:txBody>
                  <a:tcPr marL="10263" marR="10263" marT="10263" marB="0" anchor="b">
                    <a:noFill/>
                  </a:tcPr>
                </a:tc>
                <a:tc>
                  <a:txBody>
                    <a:bodyPr/>
                    <a:lstStyle/>
                    <a:p>
                      <a:pPr algn="l" fontAlgn="b"/>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4115043807"/>
                  </a:ext>
                </a:extLst>
              </a:tr>
              <a:tr h="307260">
                <a:tc>
                  <a:txBody>
                    <a:bodyPr/>
                    <a:lstStyle/>
                    <a:p>
                      <a:pPr algn="l" fontAlgn="b"/>
                      <a:r>
                        <a:rPr lang="el-GR" sz="1700" u="none" strike="noStrike">
                          <a:effectLst/>
                        </a:rPr>
                        <a:t>Αριθμός παραχθέντων μονάδων</a:t>
                      </a:r>
                      <a:endParaRPr lang="el-GR" sz="1700" b="1" i="0" u="none" strike="noStrike">
                        <a:effectLst/>
                        <a:latin typeface="Arial" panose="020B0604020202020204" pitchFamily="34" charset="0"/>
                      </a:endParaRPr>
                    </a:p>
                  </a:txBody>
                  <a:tcPr marL="10263" marR="10263" marT="10263" marB="0" anchor="b">
                    <a:noFill/>
                  </a:tcPr>
                </a:tc>
                <a:tc>
                  <a:txBody>
                    <a:bodyPr/>
                    <a:lstStyle/>
                    <a:p>
                      <a:pPr algn="r" fontAlgn="b"/>
                      <a:r>
                        <a:rPr lang="el-GR" sz="1700" u="none" strike="noStrike">
                          <a:effectLst/>
                        </a:rPr>
                        <a:t>10000</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1465087590"/>
                  </a:ext>
                </a:extLst>
              </a:tr>
              <a:tr h="307260">
                <a:tc>
                  <a:txBody>
                    <a:bodyPr/>
                    <a:lstStyle/>
                    <a:p>
                      <a:pPr algn="l" fontAlgn="b"/>
                      <a:r>
                        <a:rPr lang="el-GR" sz="1700" u="none" strike="noStrike">
                          <a:effectLst/>
                        </a:rPr>
                        <a:t>Αριθμός Πωληθέντων Μονάδων</a:t>
                      </a:r>
                      <a:endParaRPr lang="el-GR" sz="1700" b="1" i="0" u="none" strike="noStrike">
                        <a:effectLst/>
                        <a:latin typeface="Arial" panose="020B0604020202020204" pitchFamily="34" charset="0"/>
                      </a:endParaRPr>
                    </a:p>
                  </a:txBody>
                  <a:tcPr marL="10263" marR="10263" marT="10263" marB="0" anchor="b">
                    <a:noFill/>
                  </a:tcPr>
                </a:tc>
                <a:tc>
                  <a:txBody>
                    <a:bodyPr/>
                    <a:lstStyle/>
                    <a:p>
                      <a:pPr algn="r" fontAlgn="b"/>
                      <a:r>
                        <a:rPr lang="el-GR" sz="1700" u="none" strike="noStrike">
                          <a:effectLst/>
                        </a:rPr>
                        <a:t>8000</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3976284932"/>
                  </a:ext>
                </a:extLst>
              </a:tr>
              <a:tr h="357270">
                <a:tc>
                  <a:txBody>
                    <a:bodyPr/>
                    <a:lstStyle/>
                    <a:p>
                      <a:pPr algn="l" fontAlgn="b"/>
                      <a:endParaRPr lang="el-GR" sz="1700" b="1" i="0" u="sng" strike="noStrike">
                        <a:effectLst/>
                        <a:latin typeface="Arial" panose="020B0604020202020204" pitchFamily="34" charset="0"/>
                      </a:endParaRPr>
                    </a:p>
                  </a:txBody>
                  <a:tcPr marL="10263" marR="10263" marT="10263" marB="0" anchor="b">
                    <a:noFill/>
                  </a:tcPr>
                </a:tc>
                <a:tc>
                  <a:txBody>
                    <a:bodyPr/>
                    <a:lstStyle/>
                    <a:p>
                      <a:pPr algn="l" fontAlgn="b"/>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3193250987"/>
                  </a:ext>
                </a:extLst>
              </a:tr>
              <a:tr h="307260">
                <a:tc>
                  <a:txBody>
                    <a:bodyPr/>
                    <a:lstStyle/>
                    <a:p>
                      <a:pPr algn="l" fontAlgn="b"/>
                      <a:r>
                        <a:rPr lang="el-GR" sz="1700" u="none" strike="noStrike">
                          <a:effectLst/>
                        </a:rPr>
                        <a:t>Μεαταβλητά κόστη ανά μονάδα</a:t>
                      </a:r>
                      <a:endParaRPr lang="el-GR" sz="1700" b="0" i="0" u="none" strike="noStrike">
                        <a:effectLst/>
                        <a:latin typeface="Arial" panose="020B0604020202020204" pitchFamily="34" charset="0"/>
                      </a:endParaRPr>
                    </a:p>
                  </a:txBody>
                  <a:tcPr marL="10263" marR="10263" marT="10263" marB="0" anchor="b">
                    <a:noFill/>
                  </a:tcPr>
                </a:tc>
                <a:tc>
                  <a:txBody>
                    <a:bodyPr/>
                    <a:lstStyle/>
                    <a:p>
                      <a:pPr algn="l" fontAlgn="b"/>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775765067"/>
                  </a:ext>
                </a:extLst>
              </a:tr>
              <a:tr h="307260">
                <a:tc>
                  <a:txBody>
                    <a:bodyPr/>
                    <a:lstStyle/>
                    <a:p>
                      <a:pPr algn="l" fontAlgn="b"/>
                      <a:r>
                        <a:rPr lang="el-GR" sz="1700" u="none" strike="noStrike">
                          <a:effectLst/>
                        </a:rPr>
                        <a:t>Αμεσα υλικά </a:t>
                      </a:r>
                      <a:endParaRPr lang="el-GR" sz="1700" b="1" i="1" u="none" strike="noStrike">
                        <a:effectLst/>
                        <a:latin typeface="Arial" panose="020B0604020202020204" pitchFamily="34" charset="0"/>
                      </a:endParaRPr>
                    </a:p>
                  </a:txBody>
                  <a:tcPr marL="184739" marR="10263" marT="10263" marB="0" anchor="b">
                    <a:noFill/>
                  </a:tcPr>
                </a:tc>
                <a:tc>
                  <a:txBody>
                    <a:bodyPr/>
                    <a:lstStyle/>
                    <a:p>
                      <a:pPr algn="r" fontAlgn="b"/>
                      <a:r>
                        <a:rPr lang="el-GR" sz="1700" u="none" strike="noStrike">
                          <a:effectLst/>
                        </a:rPr>
                        <a:t>20 €</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1301341925"/>
                  </a:ext>
                </a:extLst>
              </a:tr>
              <a:tr h="307260">
                <a:tc>
                  <a:txBody>
                    <a:bodyPr/>
                    <a:lstStyle/>
                    <a:p>
                      <a:pPr algn="l" fontAlgn="b"/>
                      <a:r>
                        <a:rPr lang="el-GR" sz="1700" u="none" strike="noStrike">
                          <a:effectLst/>
                        </a:rPr>
                        <a:t>Αμεσα εργατικά</a:t>
                      </a:r>
                      <a:endParaRPr lang="el-GR" sz="1700" b="1" i="1" u="none" strike="noStrike">
                        <a:effectLst/>
                        <a:latin typeface="Arial" panose="020B0604020202020204" pitchFamily="34" charset="0"/>
                      </a:endParaRPr>
                    </a:p>
                  </a:txBody>
                  <a:tcPr marL="184739" marR="10263" marT="10263" marB="0" anchor="b">
                    <a:noFill/>
                  </a:tcPr>
                </a:tc>
                <a:tc>
                  <a:txBody>
                    <a:bodyPr/>
                    <a:lstStyle/>
                    <a:p>
                      <a:pPr algn="r" fontAlgn="b"/>
                      <a:r>
                        <a:rPr lang="el-GR" sz="1700" u="none" strike="noStrike">
                          <a:effectLst/>
                        </a:rPr>
                        <a:t>35 €</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1380517249"/>
                  </a:ext>
                </a:extLst>
              </a:tr>
              <a:tr h="307260">
                <a:tc>
                  <a:txBody>
                    <a:bodyPr/>
                    <a:lstStyle/>
                    <a:p>
                      <a:pPr algn="l" fontAlgn="b"/>
                      <a:r>
                        <a:rPr lang="el-GR" sz="1700" u="none" strike="noStrike">
                          <a:effectLst/>
                        </a:rPr>
                        <a:t>Γενικά Βιομηχανικά Εξοδα</a:t>
                      </a:r>
                      <a:endParaRPr lang="el-GR" sz="1700" b="1" i="1" u="none" strike="noStrike">
                        <a:effectLst/>
                        <a:latin typeface="Arial" panose="020B0604020202020204" pitchFamily="34" charset="0"/>
                      </a:endParaRPr>
                    </a:p>
                  </a:txBody>
                  <a:tcPr marL="184739" marR="10263" marT="10263" marB="0" anchor="b">
                    <a:noFill/>
                  </a:tcPr>
                </a:tc>
                <a:tc>
                  <a:txBody>
                    <a:bodyPr/>
                    <a:lstStyle/>
                    <a:p>
                      <a:pPr algn="r" fontAlgn="b"/>
                      <a:r>
                        <a:rPr lang="el-GR" sz="1700" u="none" strike="noStrike">
                          <a:effectLst/>
                        </a:rPr>
                        <a:t>45 €</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941486665"/>
                  </a:ext>
                </a:extLst>
              </a:tr>
              <a:tr h="307260">
                <a:tc>
                  <a:txBody>
                    <a:bodyPr/>
                    <a:lstStyle/>
                    <a:p>
                      <a:pPr algn="l" fontAlgn="b"/>
                      <a:r>
                        <a:rPr lang="el-GR" sz="1700" u="none" strike="noStrike">
                          <a:effectLst/>
                        </a:rPr>
                        <a:t>Ετήσια σταθερά κόστη</a:t>
                      </a:r>
                      <a:endParaRPr lang="el-GR" sz="1700" b="0" i="1" u="none" strike="noStrike">
                        <a:effectLst/>
                        <a:latin typeface="Arial" panose="020B0604020202020204" pitchFamily="34" charset="0"/>
                      </a:endParaRPr>
                    </a:p>
                  </a:txBody>
                  <a:tcPr marL="10263" marR="10263" marT="10263" marB="0" anchor="b">
                    <a:noFill/>
                  </a:tcPr>
                </a:tc>
                <a:tc>
                  <a:txBody>
                    <a:bodyPr/>
                    <a:lstStyle/>
                    <a:p>
                      <a:pPr algn="l" fontAlgn="b"/>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2224530553"/>
                  </a:ext>
                </a:extLst>
              </a:tr>
              <a:tr h="307260">
                <a:tc>
                  <a:txBody>
                    <a:bodyPr/>
                    <a:lstStyle/>
                    <a:p>
                      <a:pPr algn="l" fontAlgn="b"/>
                      <a:r>
                        <a:rPr lang="el-GR" sz="1700" u="none" strike="noStrike">
                          <a:effectLst/>
                        </a:rPr>
                        <a:t>Γενικά Βιομηχανικά Εξοδα</a:t>
                      </a:r>
                      <a:endParaRPr lang="el-GR" sz="1700" b="1" i="1" u="none" strike="noStrike">
                        <a:effectLst/>
                        <a:latin typeface="Arial" panose="020B0604020202020204" pitchFamily="34" charset="0"/>
                      </a:endParaRPr>
                    </a:p>
                  </a:txBody>
                  <a:tcPr marL="184739" marR="10263" marT="10263" marB="0" anchor="b">
                    <a:noFill/>
                  </a:tcPr>
                </a:tc>
                <a:tc>
                  <a:txBody>
                    <a:bodyPr/>
                    <a:lstStyle/>
                    <a:p>
                      <a:pPr algn="r" fontAlgn="b"/>
                      <a:r>
                        <a:rPr lang="el-GR" sz="1700" u="none" strike="noStrike">
                          <a:effectLst/>
                        </a:rPr>
                        <a:t>300,000 €</a:t>
                      </a:r>
                      <a:endParaRPr lang="el-GR" sz="1700" b="1" i="0" u="none" strike="noStrike">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2898129144"/>
                  </a:ext>
                </a:extLst>
              </a:tr>
              <a:tr h="307260">
                <a:tc>
                  <a:txBody>
                    <a:bodyPr/>
                    <a:lstStyle/>
                    <a:p>
                      <a:pPr algn="l" fontAlgn="b"/>
                      <a:r>
                        <a:rPr lang="el-GR" sz="1700" u="none" strike="noStrike">
                          <a:effectLst/>
                        </a:rPr>
                        <a:t>Διοίκησης και διάθεσης</a:t>
                      </a:r>
                      <a:endParaRPr lang="el-GR" sz="1700" b="1" i="0" u="none" strike="noStrike">
                        <a:effectLst/>
                        <a:latin typeface="Arial" panose="020B0604020202020204" pitchFamily="34" charset="0"/>
                      </a:endParaRPr>
                    </a:p>
                  </a:txBody>
                  <a:tcPr marL="184739" marR="10263" marT="10263" marB="0" anchor="b">
                    <a:noFill/>
                  </a:tcPr>
                </a:tc>
                <a:tc>
                  <a:txBody>
                    <a:bodyPr/>
                    <a:lstStyle/>
                    <a:p>
                      <a:pPr algn="r" fontAlgn="b"/>
                      <a:r>
                        <a:rPr lang="el-GR" sz="1700" u="none" strike="noStrike">
                          <a:effectLst/>
                        </a:rPr>
                        <a:t>140,000 €</a:t>
                      </a:r>
                      <a:endParaRPr lang="el-GR" sz="1700" b="1" i="0" u="none" strike="noStrike" dirty="0">
                        <a:effectLst/>
                        <a:latin typeface="Arial" panose="020B0604020202020204" pitchFamily="34" charset="0"/>
                      </a:endParaRPr>
                    </a:p>
                  </a:txBody>
                  <a:tcPr marL="10263" marR="10263" marT="10263" marB="0" anchor="b">
                    <a:noFill/>
                  </a:tcPr>
                </a:tc>
                <a:extLst>
                  <a:ext uri="{0D108BD9-81ED-4DB2-BD59-A6C34878D82A}">
                    <a16:rowId xmlns:a16="http://schemas.microsoft.com/office/drawing/2014/main" val="3270390530"/>
                  </a:ext>
                </a:extLst>
              </a:tr>
            </a:tbl>
          </a:graphicData>
        </a:graphic>
      </p:graphicFrame>
      <p:sp>
        <p:nvSpPr>
          <p:cNvPr id="4" name="Ορθογώνιο 3">
            <a:extLst>
              <a:ext uri="{FF2B5EF4-FFF2-40B4-BE49-F238E27FC236}">
                <a16:creationId xmlns:a16="http://schemas.microsoft.com/office/drawing/2014/main" id="{235A33B0-D72F-7642-9A0A-855F7D22ABD4}"/>
              </a:ext>
            </a:extLst>
          </p:cNvPr>
          <p:cNvSpPr/>
          <p:nvPr/>
        </p:nvSpPr>
        <p:spPr>
          <a:xfrm>
            <a:off x="539552" y="260648"/>
            <a:ext cx="7632847" cy="646331"/>
          </a:xfrm>
          <a:prstGeom prst="rect">
            <a:avLst/>
          </a:prstGeom>
        </p:spPr>
        <p:txBody>
          <a:bodyPr wrap="square">
            <a:spAutoFit/>
          </a:bodyPr>
          <a:lstStyle/>
          <a:p>
            <a:pPr>
              <a:buNone/>
            </a:pPr>
            <a:r>
              <a:rPr lang="el-GR" b="1" i="1" dirty="0">
                <a:solidFill>
                  <a:srgbClr val="002060"/>
                </a:solidFill>
              </a:rPr>
              <a:t>ΑΣΚΗΣΗ  5.</a:t>
            </a:r>
            <a:r>
              <a:rPr lang="el-GR" dirty="0"/>
              <a:t> βιομηχανική επιχείρηση  «ΑΑΑ </a:t>
            </a:r>
            <a:r>
              <a:rPr lang="en-US" dirty="0"/>
              <a:t>AE</a:t>
            </a:r>
            <a:r>
              <a:rPr lang="el-GR" dirty="0"/>
              <a:t>» δίνονται τα    παρακάτω</a:t>
            </a:r>
          </a:p>
          <a:p>
            <a:pPr>
              <a:buNone/>
            </a:pPr>
            <a:r>
              <a:rPr lang="el-GR" dirty="0"/>
              <a:t>στοιχεία  που  αφορούν  την  τελευταία  διαχειριστική  περίοδο</a:t>
            </a:r>
          </a:p>
        </p:txBody>
      </p:sp>
      <p:sp>
        <p:nvSpPr>
          <p:cNvPr id="13" name="Ορθογώνιο 12">
            <a:extLst>
              <a:ext uri="{FF2B5EF4-FFF2-40B4-BE49-F238E27FC236}">
                <a16:creationId xmlns:a16="http://schemas.microsoft.com/office/drawing/2014/main" id="{5663BF6C-5B25-474B-BBF4-953B6B03BA68}"/>
              </a:ext>
            </a:extLst>
          </p:cNvPr>
          <p:cNvSpPr/>
          <p:nvPr/>
        </p:nvSpPr>
        <p:spPr>
          <a:xfrm>
            <a:off x="737827" y="5517232"/>
            <a:ext cx="7236296" cy="1200329"/>
          </a:xfrm>
          <a:prstGeom prst="rect">
            <a:avLst/>
          </a:prstGeom>
        </p:spPr>
        <p:txBody>
          <a:bodyPr wrap="square">
            <a:spAutoFit/>
          </a:bodyPr>
          <a:lstStyle/>
          <a:p>
            <a:pPr>
              <a:buNone/>
            </a:pPr>
            <a:r>
              <a:rPr lang="el-GR" dirty="0"/>
              <a:t>Να υπολογιστούν </a:t>
            </a:r>
          </a:p>
          <a:p>
            <a:pPr marL="342900" indent="-342900">
              <a:buAutoNum type="arabicPeriod"/>
            </a:pPr>
            <a:r>
              <a:rPr lang="el-GR" dirty="0"/>
              <a:t>Το κόστος παραχθέντων</a:t>
            </a:r>
          </a:p>
          <a:p>
            <a:pPr marL="342900" indent="-342900">
              <a:buAutoNum type="arabicPeriod"/>
            </a:pPr>
            <a:r>
              <a:rPr lang="el-GR" dirty="0"/>
              <a:t>Το κόστος πωληθέντων</a:t>
            </a:r>
          </a:p>
          <a:p>
            <a:pPr marL="342900" indent="-342900">
              <a:buAutoNum type="arabicPeriod"/>
            </a:pPr>
            <a:r>
              <a:rPr lang="el-GR" dirty="0"/>
              <a:t>Το αποτέλεσμα χρήσης</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Ορθογώνιο 4">
            <a:extLst>
              <a:ext uri="{FF2B5EF4-FFF2-40B4-BE49-F238E27FC236}">
                <a16:creationId xmlns:a16="http://schemas.microsoft.com/office/drawing/2014/main" id="{725F523B-3B41-4A44-842C-6B8BBCE8FC87}"/>
              </a:ext>
            </a:extLst>
          </p:cNvPr>
          <p:cNvSpPr/>
          <p:nvPr/>
        </p:nvSpPr>
        <p:spPr>
          <a:xfrm>
            <a:off x="473202" y="2807208"/>
            <a:ext cx="257175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a:t>Άσκηση 5 : Λύση</a:t>
            </a:r>
          </a:p>
        </p:txBody>
      </p:sp>
      <p:sp>
        <p:nvSpPr>
          <p:cNvPr id="2" name="Θέση υποσέλιδου 1">
            <a:extLst>
              <a:ext uri="{FF2B5EF4-FFF2-40B4-BE49-F238E27FC236}">
                <a16:creationId xmlns:a16="http://schemas.microsoft.com/office/drawing/2014/main" id="{AF349F5E-6104-CE4F-B54A-AD01BE08AF32}"/>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ΠΑΝ/ΜΙΟ ΙΩΑΝΝΙΝΩΝ                                                                        ΤΜΗΜΑ ΛΟΓΙΣΤΙΚΗΣ &amp; ΧΡΗΜ/ΚΗΣ</a:t>
            </a:r>
          </a:p>
        </p:txBody>
      </p:sp>
      <p:sp>
        <p:nvSpPr>
          <p:cNvPr id="3" name="Θέση αριθμού διαφάνειας 2">
            <a:extLst>
              <a:ext uri="{FF2B5EF4-FFF2-40B4-BE49-F238E27FC236}">
                <a16:creationId xmlns:a16="http://schemas.microsoft.com/office/drawing/2014/main" id="{888C52CE-D455-6946-9364-0C1EF8575D2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3F1D1C4-C2D9-4231-9FB2-B2D9D97AA41D}" type="slidenum">
              <a:rPr lang="en-US" sz="1200" smtClean="0"/>
              <a:pPr>
                <a:spcAft>
                  <a:spcPts val="600"/>
                </a:spcAft>
              </a:pPr>
              <a:t>113</a:t>
            </a:fld>
            <a:endParaRPr lang="en-US" sz="1200"/>
          </a:p>
        </p:txBody>
      </p:sp>
      <p:graphicFrame>
        <p:nvGraphicFramePr>
          <p:cNvPr id="4" name="Πίνακας 3">
            <a:extLst>
              <a:ext uri="{FF2B5EF4-FFF2-40B4-BE49-F238E27FC236}">
                <a16:creationId xmlns:a16="http://schemas.microsoft.com/office/drawing/2014/main" id="{667FD483-BF68-9B44-AAA1-D1FDEB1ADC4B}"/>
              </a:ext>
            </a:extLst>
          </p:cNvPr>
          <p:cNvGraphicFramePr>
            <a:graphicFrameLocks noGrp="1"/>
          </p:cNvGraphicFramePr>
          <p:nvPr>
            <p:extLst>
              <p:ext uri="{D42A27DB-BD31-4B8C-83A1-F6EECF244321}">
                <p14:modId xmlns:p14="http://schemas.microsoft.com/office/powerpoint/2010/main" val="628039536"/>
              </p:ext>
            </p:extLst>
          </p:nvPr>
        </p:nvGraphicFramePr>
        <p:xfrm>
          <a:off x="3044952" y="676657"/>
          <a:ext cx="6099048" cy="5452731"/>
        </p:xfrm>
        <a:graphic>
          <a:graphicData uri="http://schemas.openxmlformats.org/drawingml/2006/table">
            <a:tbl>
              <a:tblPr>
                <a:tableStyleId>{9D7B26C5-4107-4FEC-AEDC-1716B250A1EF}</a:tableStyleId>
              </a:tblPr>
              <a:tblGrid>
                <a:gridCol w="2839213">
                  <a:extLst>
                    <a:ext uri="{9D8B030D-6E8A-4147-A177-3AD203B41FA5}">
                      <a16:colId xmlns:a16="http://schemas.microsoft.com/office/drawing/2014/main" val="2600109168"/>
                    </a:ext>
                  </a:extLst>
                </a:gridCol>
                <a:gridCol w="1908985">
                  <a:extLst>
                    <a:ext uri="{9D8B030D-6E8A-4147-A177-3AD203B41FA5}">
                      <a16:colId xmlns:a16="http://schemas.microsoft.com/office/drawing/2014/main" val="2843402693"/>
                    </a:ext>
                  </a:extLst>
                </a:gridCol>
                <a:gridCol w="1350850">
                  <a:extLst>
                    <a:ext uri="{9D8B030D-6E8A-4147-A177-3AD203B41FA5}">
                      <a16:colId xmlns:a16="http://schemas.microsoft.com/office/drawing/2014/main" val="3455418060"/>
                    </a:ext>
                  </a:extLst>
                </a:gridCol>
              </a:tblGrid>
              <a:tr h="225384">
                <a:tc>
                  <a:txBody>
                    <a:bodyPr/>
                    <a:lstStyle/>
                    <a:p>
                      <a:pPr algn="l" fontAlgn="b"/>
                      <a:r>
                        <a:rPr lang="el-GR" sz="1400" u="none" strike="noStrike">
                          <a:effectLst/>
                        </a:rPr>
                        <a:t>Μέσο σταθερό Βιομηχανικό έξοδο</a:t>
                      </a:r>
                      <a:endParaRPr lang="el-GR" sz="1400" b="0" i="0" u="none" strike="noStrike">
                        <a:effectLst/>
                        <a:latin typeface="Arial" panose="020B0604020202020204" pitchFamily="34" charset="0"/>
                      </a:endParaRPr>
                    </a:p>
                  </a:txBody>
                  <a:tcPr marL="6873" marR="6873" marT="6873" marB="0" anchor="b"/>
                </a:tc>
                <a:tc>
                  <a:txBody>
                    <a:bodyPr/>
                    <a:lstStyle/>
                    <a:p>
                      <a:pPr algn="l" fontAlgn="b"/>
                      <a:r>
                        <a:rPr lang="el-GR" sz="1400" u="none" strike="noStrike">
                          <a:effectLst/>
                        </a:rPr>
                        <a:t>=300.000/10.000 = 30€</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1262805130"/>
                  </a:ext>
                </a:extLst>
              </a:tr>
              <a:tr h="239889">
                <a:tc>
                  <a:txBody>
                    <a:bodyPr/>
                    <a:lstStyle/>
                    <a:p>
                      <a:pPr algn="l" fontAlgn="b"/>
                      <a:endParaRPr lang="el-GR" sz="1400" b="1" i="0" u="sng" strike="noStrike">
                        <a:effectLst/>
                        <a:latin typeface="Arial" panose="020B0604020202020204" pitchFamily="34" charset="0"/>
                      </a:endParaRPr>
                    </a:p>
                  </a:txBody>
                  <a:tcPr marL="6873" marR="6873" marT="6873" marB="0" anchor="b"/>
                </a:tc>
                <a:tc>
                  <a:txBody>
                    <a:bodyPr/>
                    <a:lstStyle/>
                    <a:p>
                      <a:pPr algn="l" fontAlgn="b"/>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1822768660"/>
                  </a:ext>
                </a:extLst>
              </a:tr>
              <a:tr h="225384">
                <a:tc>
                  <a:txBody>
                    <a:bodyPr/>
                    <a:lstStyle/>
                    <a:p>
                      <a:pPr algn="l" fontAlgn="b"/>
                      <a:r>
                        <a:rPr lang="el-GR" sz="1400" u="none" strike="noStrike">
                          <a:effectLst/>
                        </a:rPr>
                        <a:t>Μέσο Βιομηχανικό Κόστος</a:t>
                      </a:r>
                      <a:endParaRPr lang="el-GR" sz="1400" b="0" i="0" u="none" strike="noStrike">
                        <a:effectLst/>
                        <a:latin typeface="Arial" panose="020B0604020202020204" pitchFamily="34" charset="0"/>
                      </a:endParaRPr>
                    </a:p>
                  </a:txBody>
                  <a:tcPr marL="6873" marR="6873" marT="6873" marB="0" anchor="b"/>
                </a:tc>
                <a:tc>
                  <a:txBody>
                    <a:bodyPr/>
                    <a:lstStyle/>
                    <a:p>
                      <a:pPr algn="l" fontAlgn="b"/>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38828417"/>
                  </a:ext>
                </a:extLst>
              </a:tr>
              <a:tr h="225384">
                <a:tc>
                  <a:txBody>
                    <a:bodyPr/>
                    <a:lstStyle/>
                    <a:p>
                      <a:pPr algn="l" fontAlgn="b"/>
                      <a:r>
                        <a:rPr lang="el-GR" sz="1400" u="none" strike="noStrike">
                          <a:effectLst/>
                        </a:rPr>
                        <a:t>Αμεσα υλικά </a:t>
                      </a:r>
                      <a:endParaRPr lang="el-GR" sz="1400" b="1" i="1" u="none" strike="noStrike">
                        <a:effectLst/>
                        <a:latin typeface="Arial" panose="020B0604020202020204" pitchFamily="34" charset="0"/>
                      </a:endParaRPr>
                    </a:p>
                  </a:txBody>
                  <a:tcPr marL="123717" marR="6873" marT="6873" marB="0" anchor="b"/>
                </a:tc>
                <a:tc>
                  <a:txBody>
                    <a:bodyPr/>
                    <a:lstStyle/>
                    <a:p>
                      <a:pPr algn="r" fontAlgn="b"/>
                      <a:r>
                        <a:rPr lang="el-GR" sz="1400" u="none" strike="noStrike">
                          <a:effectLst/>
                        </a:rPr>
                        <a:t>20 €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18155730"/>
                  </a:ext>
                </a:extLst>
              </a:tr>
              <a:tr h="225384">
                <a:tc>
                  <a:txBody>
                    <a:bodyPr/>
                    <a:lstStyle/>
                    <a:p>
                      <a:pPr algn="l" fontAlgn="b"/>
                      <a:r>
                        <a:rPr lang="el-GR" sz="1400" u="none" strike="noStrike">
                          <a:effectLst/>
                        </a:rPr>
                        <a:t>Αμεσα εργατικά</a:t>
                      </a:r>
                      <a:endParaRPr lang="el-GR" sz="1400" b="1" i="1" u="none" strike="noStrike">
                        <a:effectLst/>
                        <a:latin typeface="Arial" panose="020B0604020202020204" pitchFamily="34" charset="0"/>
                      </a:endParaRPr>
                    </a:p>
                  </a:txBody>
                  <a:tcPr marL="123717" marR="6873" marT="6873" marB="0" anchor="b"/>
                </a:tc>
                <a:tc>
                  <a:txBody>
                    <a:bodyPr/>
                    <a:lstStyle/>
                    <a:p>
                      <a:pPr algn="r" fontAlgn="b"/>
                      <a:r>
                        <a:rPr lang="el-GR" sz="1400" u="none" strike="noStrike">
                          <a:effectLst/>
                        </a:rPr>
                        <a:t>35 €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1172403499"/>
                  </a:ext>
                </a:extLst>
              </a:tr>
              <a:tr h="225384">
                <a:tc>
                  <a:txBody>
                    <a:bodyPr/>
                    <a:lstStyle/>
                    <a:p>
                      <a:pPr algn="l" fontAlgn="b"/>
                      <a:r>
                        <a:rPr lang="el-GR" sz="1400" u="none" strike="noStrike">
                          <a:effectLst/>
                        </a:rPr>
                        <a:t>Γ.Β.Ε. (μεταβλητό)</a:t>
                      </a:r>
                      <a:endParaRPr lang="el-GR" sz="1400" b="1" i="1" u="none" strike="noStrike">
                        <a:effectLst/>
                        <a:latin typeface="Arial" panose="020B0604020202020204" pitchFamily="34" charset="0"/>
                      </a:endParaRPr>
                    </a:p>
                  </a:txBody>
                  <a:tcPr marL="123717" marR="6873" marT="6873" marB="0" anchor="b"/>
                </a:tc>
                <a:tc>
                  <a:txBody>
                    <a:bodyPr/>
                    <a:lstStyle/>
                    <a:p>
                      <a:pPr algn="r" fontAlgn="b"/>
                      <a:r>
                        <a:rPr lang="el-GR" sz="1400" u="none" strike="noStrike">
                          <a:effectLst/>
                        </a:rPr>
                        <a:t>45 €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820714153"/>
                  </a:ext>
                </a:extLst>
              </a:tr>
              <a:tr h="225384">
                <a:tc>
                  <a:txBody>
                    <a:bodyPr/>
                    <a:lstStyle/>
                    <a:p>
                      <a:pPr algn="l" fontAlgn="b"/>
                      <a:r>
                        <a:rPr lang="el-GR" sz="1400" u="none" strike="noStrike">
                          <a:effectLst/>
                        </a:rPr>
                        <a:t>Γ.Β.Ε. (σταθερό)</a:t>
                      </a:r>
                      <a:endParaRPr lang="el-GR" sz="1400" b="1" i="1" u="none" strike="noStrike">
                        <a:effectLst/>
                        <a:latin typeface="Arial" panose="020B0604020202020204" pitchFamily="34" charset="0"/>
                      </a:endParaRPr>
                    </a:p>
                  </a:txBody>
                  <a:tcPr marL="123717" marR="6873" marT="6873" marB="0" anchor="b"/>
                </a:tc>
                <a:tc>
                  <a:txBody>
                    <a:bodyPr/>
                    <a:lstStyle/>
                    <a:p>
                      <a:pPr algn="r" fontAlgn="b"/>
                      <a:r>
                        <a:rPr lang="el-GR" sz="1400" u="none" strike="noStrike">
                          <a:effectLst/>
                        </a:rPr>
                        <a:t>30 €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425988956"/>
                  </a:ext>
                </a:extLst>
              </a:tr>
              <a:tr h="225384">
                <a:tc>
                  <a:txBody>
                    <a:bodyPr/>
                    <a:lstStyle/>
                    <a:p>
                      <a:pPr algn="l" fontAlgn="b"/>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130 €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4054071439"/>
                  </a:ext>
                </a:extLst>
              </a:tr>
              <a:tr h="225384">
                <a:tc>
                  <a:txBody>
                    <a:bodyPr/>
                    <a:lstStyle/>
                    <a:p>
                      <a:pPr algn="l" fontAlgn="b"/>
                      <a:r>
                        <a:rPr lang="el-GR" sz="1400" u="none" strike="noStrike" dirty="0">
                          <a:effectLst/>
                        </a:rPr>
                        <a:t>Τελικό απόθεμα Ετοίμων :</a:t>
                      </a:r>
                      <a:endParaRPr lang="el-GR" sz="1400" b="1" i="0" u="none" strike="noStrike" dirty="0">
                        <a:effectLst/>
                        <a:latin typeface="Arial" panose="020B0604020202020204" pitchFamily="34" charset="0"/>
                      </a:endParaRPr>
                    </a:p>
                  </a:txBody>
                  <a:tcPr marL="6873" marR="6873" marT="6873" marB="0" anchor="b"/>
                </a:tc>
                <a:tc>
                  <a:txBody>
                    <a:bodyPr/>
                    <a:lstStyle/>
                    <a:p>
                      <a:pPr algn="l" fontAlgn="b"/>
                      <a:endParaRPr lang="el-GR" sz="1400" b="1" i="0" u="none" strike="noStrike" dirty="0">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106686284"/>
                  </a:ext>
                </a:extLst>
              </a:tr>
              <a:tr h="225384">
                <a:tc>
                  <a:txBody>
                    <a:bodyPr/>
                    <a:lstStyle/>
                    <a:p>
                      <a:pPr algn="l" fontAlgn="b"/>
                      <a:r>
                        <a:rPr lang="el-GR" sz="1400" u="none" strike="noStrike">
                          <a:effectLst/>
                        </a:rPr>
                        <a:t>Παραγωγή </a:t>
                      </a:r>
                      <a:endParaRPr lang="el-GR" sz="1400" b="0" i="0" u="none" strike="noStrike">
                        <a:effectLst/>
                        <a:latin typeface="Arial" panose="020B0604020202020204" pitchFamily="34" charset="0"/>
                      </a:endParaRPr>
                    </a:p>
                  </a:txBody>
                  <a:tcPr marL="123717" marR="6873" marT="6873" marB="0" anchor="b"/>
                </a:tc>
                <a:tc>
                  <a:txBody>
                    <a:bodyPr/>
                    <a:lstStyle/>
                    <a:p>
                      <a:pPr algn="r" fontAlgn="b"/>
                      <a:r>
                        <a:rPr lang="el-GR" sz="1400" u="none" strike="noStrike">
                          <a:effectLst/>
                        </a:rPr>
                        <a:t>10,000</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3638868378"/>
                  </a:ext>
                </a:extLst>
              </a:tr>
              <a:tr h="225384">
                <a:tc>
                  <a:txBody>
                    <a:bodyPr/>
                    <a:lstStyle/>
                    <a:p>
                      <a:pPr algn="l" fontAlgn="b"/>
                      <a:r>
                        <a:rPr lang="el-GR" sz="1400" u="none" strike="noStrike">
                          <a:effectLst/>
                        </a:rPr>
                        <a:t>μείον : Πωλήσεις</a:t>
                      </a:r>
                      <a:endParaRPr lang="el-GR" sz="1400" b="0" i="0" u="none" strike="noStrike">
                        <a:effectLst/>
                        <a:latin typeface="Arial" panose="020B0604020202020204" pitchFamily="34" charset="0"/>
                      </a:endParaRPr>
                    </a:p>
                  </a:txBody>
                  <a:tcPr marL="123717" marR="6873" marT="6873" marB="0" anchor="b"/>
                </a:tc>
                <a:tc>
                  <a:txBody>
                    <a:bodyPr/>
                    <a:lstStyle/>
                    <a:p>
                      <a:pPr algn="r" fontAlgn="b"/>
                      <a:r>
                        <a:rPr lang="el-GR" sz="1400" u="none" strike="noStrike" dirty="0">
                          <a:effectLst/>
                        </a:rPr>
                        <a:t>8,000</a:t>
                      </a:r>
                      <a:endParaRPr lang="el-GR" sz="1400" b="1" i="0" u="none" strike="noStrike" dirty="0">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780543687"/>
                  </a:ext>
                </a:extLst>
              </a:tr>
              <a:tr h="225384">
                <a:tc>
                  <a:txBody>
                    <a:bodyPr/>
                    <a:lstStyle/>
                    <a:p>
                      <a:pPr algn="r" fontAlgn="b"/>
                      <a:r>
                        <a:rPr lang="el-GR" sz="1400" u="none" strike="noStrike">
                          <a:effectLst/>
                        </a:rPr>
                        <a:t>(μονάδες)</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2,000</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3659440186"/>
                  </a:ext>
                </a:extLst>
              </a:tr>
              <a:tr h="225384">
                <a:tc>
                  <a:txBody>
                    <a:bodyPr/>
                    <a:lstStyle/>
                    <a:p>
                      <a:pPr algn="r" fontAlgn="b"/>
                      <a:r>
                        <a:rPr lang="el-GR" sz="1400" u="none" strike="noStrike">
                          <a:effectLst/>
                        </a:rPr>
                        <a:t>Χ 130 € (κόστος)</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260,000 €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4071010119"/>
                  </a:ext>
                </a:extLst>
              </a:tr>
              <a:tr h="239889">
                <a:tc>
                  <a:txBody>
                    <a:bodyPr/>
                    <a:lstStyle/>
                    <a:p>
                      <a:pPr algn="l" fontAlgn="b"/>
                      <a:endParaRPr lang="el-GR" sz="1400" b="0" i="0" u="none" strike="noStrike">
                        <a:effectLst/>
                        <a:latin typeface="Arial" panose="020B0604020202020204" pitchFamily="34" charset="0"/>
                      </a:endParaRPr>
                    </a:p>
                  </a:txBody>
                  <a:tcPr marL="6873" marR="6873" marT="6873" marB="0" anchor="b"/>
                </a:tc>
                <a:tc>
                  <a:txBody>
                    <a:bodyPr/>
                    <a:lstStyle/>
                    <a:p>
                      <a:pPr algn="l" fontAlgn="b"/>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4005414009"/>
                  </a:ext>
                </a:extLst>
              </a:tr>
              <a:tr h="225384">
                <a:tc>
                  <a:txBody>
                    <a:bodyPr/>
                    <a:lstStyle/>
                    <a:p>
                      <a:pPr algn="l" fontAlgn="b"/>
                      <a:r>
                        <a:rPr lang="el-GR" sz="1400" u="sng" strike="noStrike">
                          <a:effectLst/>
                        </a:rPr>
                        <a:t>Κόστος Πωληθέντων</a:t>
                      </a:r>
                      <a:endParaRPr lang="el-GR" sz="1400" b="1" i="0" u="sng" strike="noStrike">
                        <a:effectLst/>
                        <a:latin typeface="Arial" panose="020B0604020202020204" pitchFamily="34" charset="0"/>
                      </a:endParaRPr>
                    </a:p>
                  </a:txBody>
                  <a:tcPr marL="6873" marR="6873" marT="6873" marB="0" anchor="b"/>
                </a:tc>
                <a:tc>
                  <a:txBody>
                    <a:bodyPr/>
                    <a:lstStyle/>
                    <a:p>
                      <a:pPr algn="l" fontAlgn="b"/>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761850192"/>
                  </a:ext>
                </a:extLst>
              </a:tr>
              <a:tr h="225384">
                <a:tc>
                  <a:txBody>
                    <a:bodyPr/>
                    <a:lstStyle/>
                    <a:p>
                      <a:pPr algn="l" fontAlgn="b"/>
                      <a:r>
                        <a:rPr lang="el-GR" sz="1400" u="none" strike="noStrike">
                          <a:effectLst/>
                        </a:rPr>
                        <a:t>Αποθέματα 1/1/ΧΧΧΧ</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406385878"/>
                  </a:ext>
                </a:extLst>
              </a:tr>
              <a:tr h="225384">
                <a:tc>
                  <a:txBody>
                    <a:bodyPr/>
                    <a:lstStyle/>
                    <a:p>
                      <a:pPr algn="l" fontAlgn="b"/>
                      <a:r>
                        <a:rPr lang="el-GR" sz="1400" u="none" strike="noStrike">
                          <a:effectLst/>
                        </a:rPr>
                        <a:t>κόστος Παραχθέντων</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dirty="0">
                          <a:effectLst/>
                        </a:rPr>
                        <a:t>1,300,000 €</a:t>
                      </a:r>
                      <a:endParaRPr lang="el-GR" sz="1400" b="1" i="0" u="none" strike="noStrike" dirty="0">
                        <a:effectLst/>
                        <a:latin typeface="Arial" panose="020B0604020202020204" pitchFamily="34" charset="0"/>
                      </a:endParaRPr>
                    </a:p>
                  </a:txBody>
                  <a:tcPr marL="6873" marR="6873" marT="6873" marB="0" anchor="b"/>
                </a:tc>
                <a:tc>
                  <a:txBody>
                    <a:bodyPr/>
                    <a:lstStyle/>
                    <a:p>
                      <a:pPr algn="l" fontAlgn="b"/>
                      <a:r>
                        <a:rPr lang="el-GR" sz="1400" u="none" strike="noStrike">
                          <a:effectLst/>
                        </a:rPr>
                        <a:t>(10000 Χ 130 €)</a:t>
                      </a:r>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237609738"/>
                  </a:ext>
                </a:extLst>
              </a:tr>
              <a:tr h="225384">
                <a:tc>
                  <a:txBody>
                    <a:bodyPr/>
                    <a:lstStyle/>
                    <a:p>
                      <a:pPr algn="r" fontAlgn="b"/>
                      <a:r>
                        <a:rPr lang="el-GR" sz="1400" u="none" strike="noStrike">
                          <a:effectLst/>
                        </a:rPr>
                        <a:t>Διαθέσιμα για πώληση</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1,300,000 €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426183061"/>
                  </a:ext>
                </a:extLst>
              </a:tr>
              <a:tr h="225384">
                <a:tc>
                  <a:txBody>
                    <a:bodyPr/>
                    <a:lstStyle/>
                    <a:p>
                      <a:pPr algn="l" fontAlgn="b"/>
                      <a:r>
                        <a:rPr lang="el-GR" sz="1400" u="none" strike="noStrike">
                          <a:effectLst/>
                        </a:rPr>
                        <a:t>μείον :Αποθέματα 31/12/ΧΧΧΧ</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260,000 €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3598687445"/>
                  </a:ext>
                </a:extLst>
              </a:tr>
              <a:tr h="225384">
                <a:tc>
                  <a:txBody>
                    <a:bodyPr/>
                    <a:lstStyle/>
                    <a:p>
                      <a:pPr algn="l" fontAlgn="b"/>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1,040,000 €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2836326603"/>
                  </a:ext>
                </a:extLst>
              </a:tr>
              <a:tr h="239889">
                <a:tc>
                  <a:txBody>
                    <a:bodyPr/>
                    <a:lstStyle/>
                    <a:p>
                      <a:pPr algn="l" fontAlgn="b"/>
                      <a:endParaRPr lang="el-GR" sz="1400" b="0" i="0" u="none" strike="noStrike">
                        <a:effectLst/>
                        <a:latin typeface="Arial" panose="020B0604020202020204" pitchFamily="34" charset="0"/>
                      </a:endParaRPr>
                    </a:p>
                  </a:txBody>
                  <a:tcPr marL="6873" marR="6873" marT="6873" marB="0" anchor="b"/>
                </a:tc>
                <a:tc>
                  <a:txBody>
                    <a:bodyPr/>
                    <a:lstStyle/>
                    <a:p>
                      <a:pPr algn="l" fontAlgn="b"/>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465672498"/>
                  </a:ext>
                </a:extLst>
              </a:tr>
              <a:tr h="225384">
                <a:tc>
                  <a:txBody>
                    <a:bodyPr/>
                    <a:lstStyle/>
                    <a:p>
                      <a:pPr algn="l" fontAlgn="b"/>
                      <a:r>
                        <a:rPr lang="el-GR" sz="1400" u="none" strike="noStrike">
                          <a:effectLst/>
                        </a:rPr>
                        <a:t>Πωλήσεις </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1,720,000 €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3398520009"/>
                  </a:ext>
                </a:extLst>
              </a:tr>
              <a:tr h="225384">
                <a:tc>
                  <a:txBody>
                    <a:bodyPr/>
                    <a:lstStyle/>
                    <a:p>
                      <a:pPr algn="l" fontAlgn="b"/>
                      <a:r>
                        <a:rPr lang="el-GR" sz="1400" u="none" strike="noStrike">
                          <a:effectLst/>
                        </a:rPr>
                        <a:t>Κόστος Πωληθέντων</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1,040,000 €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a:effectLst/>
                        <a:latin typeface="Arial" panose="020B0604020202020204" pitchFamily="34" charset="0"/>
                      </a:endParaRPr>
                    </a:p>
                  </a:txBody>
                  <a:tcPr marL="6873" marR="6873" marT="6873" marB="0" anchor="b"/>
                </a:tc>
                <a:extLst>
                  <a:ext uri="{0D108BD9-81ED-4DB2-BD59-A6C34878D82A}">
                    <a16:rowId xmlns:a16="http://schemas.microsoft.com/office/drawing/2014/main" val="3104768700"/>
                  </a:ext>
                </a:extLst>
              </a:tr>
              <a:tr h="225384">
                <a:tc>
                  <a:txBody>
                    <a:bodyPr/>
                    <a:lstStyle/>
                    <a:p>
                      <a:pPr algn="l" fontAlgn="b"/>
                      <a:r>
                        <a:rPr lang="el-GR" sz="1400" u="none" strike="noStrike">
                          <a:effectLst/>
                        </a:rPr>
                        <a:t>Μικτό κέρδος</a:t>
                      </a:r>
                      <a:endParaRPr lang="el-GR" sz="1400" b="0" i="0" u="none" strike="noStrike">
                        <a:effectLst/>
                        <a:latin typeface="Arial" panose="020B0604020202020204" pitchFamily="34" charset="0"/>
                      </a:endParaRPr>
                    </a:p>
                  </a:txBody>
                  <a:tcPr marL="6873" marR="6873" marT="6873" marB="0" anchor="b"/>
                </a:tc>
                <a:tc>
                  <a:txBody>
                    <a:bodyPr/>
                    <a:lstStyle/>
                    <a:p>
                      <a:pPr algn="r" fontAlgn="b"/>
                      <a:r>
                        <a:rPr lang="el-GR" sz="1400" u="none" strike="noStrike">
                          <a:effectLst/>
                        </a:rPr>
                        <a:t>680,000 €</a:t>
                      </a:r>
                      <a:endParaRPr lang="el-GR" sz="1400" b="1" i="0" u="none" strike="noStrike">
                        <a:effectLst/>
                        <a:latin typeface="Arial" panose="020B0604020202020204" pitchFamily="34" charset="0"/>
                      </a:endParaRPr>
                    </a:p>
                  </a:txBody>
                  <a:tcPr marL="6873" marR="6873" marT="6873" marB="0" anchor="b"/>
                </a:tc>
                <a:tc>
                  <a:txBody>
                    <a:bodyPr/>
                    <a:lstStyle/>
                    <a:p>
                      <a:pPr algn="l" fontAlgn="b"/>
                      <a:endParaRPr lang="el-GR" sz="1400" b="0" i="0" u="none" strike="noStrike" dirty="0">
                        <a:effectLst/>
                        <a:latin typeface="Arial" panose="020B0604020202020204" pitchFamily="34" charset="0"/>
                      </a:endParaRPr>
                    </a:p>
                  </a:txBody>
                  <a:tcPr marL="6873" marR="6873" marT="6873" marB="0" anchor="b"/>
                </a:tc>
                <a:extLst>
                  <a:ext uri="{0D108BD9-81ED-4DB2-BD59-A6C34878D82A}">
                    <a16:rowId xmlns:a16="http://schemas.microsoft.com/office/drawing/2014/main" val="3455137327"/>
                  </a:ext>
                </a:extLst>
              </a:tr>
            </a:tbl>
          </a:graphicData>
        </a:graphic>
      </p:graphicFrame>
    </p:spTree>
    <p:extLst>
      <p:ext uri="{BB962C8B-B14F-4D97-AF65-F5344CB8AC3E}">
        <p14:creationId xmlns:p14="http://schemas.microsoft.com/office/powerpoint/2010/main" val="27697902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F0C7DFAE-939B-FE47-934C-74EE2FBA5E6D}"/>
              </a:ext>
            </a:extLst>
          </p:cNvPr>
          <p:cNvSpPr>
            <a:spLocks noGrp="1"/>
          </p:cNvSpPr>
          <p:nvPr>
            <p:ph type="title"/>
          </p:nvPr>
        </p:nvSpPr>
        <p:spPr>
          <a:xfrm>
            <a:off x="179513" y="629266"/>
            <a:ext cx="3168352" cy="3735838"/>
          </a:xfrm>
          <a:prstGeom prst="rect">
            <a:avLst/>
          </a:prstGeom>
        </p:spPr>
        <p:txBody>
          <a:bodyPr>
            <a:normAutofit/>
          </a:bodyPr>
          <a:lstStyle/>
          <a:p>
            <a:r>
              <a:rPr lang="el-GR" sz="1600" b="1" i="1" u="sng" dirty="0">
                <a:solidFill>
                  <a:schemeClr val="accent2"/>
                </a:solidFill>
                <a:latin typeface="+mn-lt"/>
              </a:rPr>
              <a:t>ΑΣΚΗΣΗ  6</a:t>
            </a:r>
            <a:br>
              <a:rPr lang="el-GR" sz="1600" dirty="0">
                <a:latin typeface="+mn-lt"/>
              </a:rPr>
            </a:br>
            <a:r>
              <a:rPr lang="el-GR" sz="1600" dirty="0">
                <a:latin typeface="+mn-lt"/>
              </a:rPr>
              <a:t>Στη βιομηχανική επιχείρηση  «ΗΦΑΙΣΤΟΣ» δίνονται τα    παρακάτω στοιχεία  που  αφορούν  την  τελευταία  διαχειριστική  περίοδο</a:t>
            </a:r>
            <a:br>
              <a:rPr lang="el-GR" sz="1600" dirty="0">
                <a:latin typeface="+mn-lt"/>
              </a:rPr>
            </a:br>
            <a:r>
              <a:rPr lang="el-GR" sz="1600" b="1" i="1" dirty="0">
                <a:latin typeface="+mn-lt"/>
              </a:rPr>
              <a:t>Ζητείται</a:t>
            </a:r>
            <a:r>
              <a:rPr lang="en-US" sz="1600" b="1" i="1" dirty="0">
                <a:latin typeface="+mn-lt"/>
              </a:rPr>
              <a:t>:</a:t>
            </a:r>
            <a:br>
              <a:rPr lang="el-GR" sz="1600" b="1" i="1" dirty="0">
                <a:latin typeface="+mn-lt"/>
              </a:rPr>
            </a:br>
            <a:r>
              <a:rPr lang="el-GR" sz="1600" dirty="0">
                <a:latin typeface="+mn-lt"/>
              </a:rPr>
              <a:t>1) Το κόστος παραχθέντων προϊόντων</a:t>
            </a:r>
            <a:br>
              <a:rPr lang="el-GR" sz="1600" dirty="0">
                <a:latin typeface="+mn-lt"/>
              </a:rPr>
            </a:br>
            <a:r>
              <a:rPr lang="el-GR" sz="1600" dirty="0">
                <a:latin typeface="+mn-lt"/>
              </a:rPr>
              <a:t>2) Το κόστος πωληθέντων προϊόντων</a:t>
            </a:r>
            <a:br>
              <a:rPr lang="el-GR" sz="1600" dirty="0">
                <a:latin typeface="+mn-lt"/>
              </a:rPr>
            </a:br>
            <a:r>
              <a:rPr lang="el-GR" sz="1600" dirty="0">
                <a:latin typeface="+mn-lt"/>
              </a:rPr>
              <a:t>3) Το αποτέλεσμα χρήσης</a:t>
            </a:r>
            <a:br>
              <a:rPr lang="el-GR" sz="1600" dirty="0">
                <a:latin typeface="+mn-lt"/>
              </a:rPr>
            </a:br>
            <a:endParaRPr lang="el-GR" sz="1600" dirty="0">
              <a:latin typeface="+mn-lt"/>
            </a:endParaRPr>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υποσέλιδου 3">
            <a:extLst>
              <a:ext uri="{FF2B5EF4-FFF2-40B4-BE49-F238E27FC236}">
                <a16:creationId xmlns:a16="http://schemas.microsoft.com/office/drawing/2014/main" id="{F26D734B-BABA-DD41-9C6B-643B96AE0CEB}"/>
              </a:ext>
            </a:extLst>
          </p:cNvPr>
          <p:cNvSpPr>
            <a:spLocks noGrp="1"/>
          </p:cNvSpPr>
          <p:nvPr>
            <p:ph type="ftr" sz="quarter" idx="11"/>
          </p:nvPr>
        </p:nvSpPr>
        <p:spPr>
          <a:xfrm>
            <a:off x="3842766" y="6356350"/>
            <a:ext cx="3086100" cy="365125"/>
          </a:xfrm>
        </p:spPr>
        <p:txBody>
          <a:bodyPr>
            <a:normAutofit/>
          </a:bodyPr>
          <a:lstStyle/>
          <a:p>
            <a:pPr algn="l">
              <a:lnSpc>
                <a:spcPct val="90000"/>
              </a:lnSpc>
              <a:spcAft>
                <a:spcPts val="600"/>
              </a:spcAft>
            </a:pPr>
            <a:r>
              <a:rPr lang="el-GR">
                <a:solidFill>
                  <a:srgbClr val="303030"/>
                </a:solidFill>
              </a:rPr>
              <a:t>ΠΑΝ/ΜΙΟ ΙΩΑΝΝΙΝΩΝ                                                                        ΤΜΗΜΑ ΛΟΓΙΣΤΙΚΗΣ &amp; ΧΡΗΜ/ΚΗΣ</a:t>
            </a:r>
          </a:p>
        </p:txBody>
      </p:sp>
      <p:sp>
        <p:nvSpPr>
          <p:cNvPr id="5" name="Θέση αριθμού διαφάνειας 4">
            <a:extLst>
              <a:ext uri="{FF2B5EF4-FFF2-40B4-BE49-F238E27FC236}">
                <a16:creationId xmlns:a16="http://schemas.microsoft.com/office/drawing/2014/main" id="{E08EA057-1DEE-BF43-BFF4-15A3FC2FDB22}"/>
              </a:ext>
            </a:extLst>
          </p:cNvPr>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a:solidFill>
                  <a:srgbClr val="303030"/>
                </a:solidFill>
              </a:rPr>
              <a:pPr>
                <a:spcAft>
                  <a:spcPts val="600"/>
                </a:spcAft>
              </a:pPr>
              <a:t>114</a:t>
            </a:fld>
            <a:endParaRPr lang="el-GR">
              <a:solidFill>
                <a:srgbClr val="303030"/>
              </a:solidFill>
            </a:endParaRPr>
          </a:p>
        </p:txBody>
      </p:sp>
      <p:graphicFrame>
        <p:nvGraphicFramePr>
          <p:cNvPr id="15" name="Θέση περιεχομένου 5">
            <a:extLst>
              <a:ext uri="{FF2B5EF4-FFF2-40B4-BE49-F238E27FC236}">
                <a16:creationId xmlns:a16="http://schemas.microsoft.com/office/drawing/2014/main" id="{89E15BE3-70DA-F844-AA69-D2775E5CFC91}"/>
              </a:ext>
            </a:extLst>
          </p:cNvPr>
          <p:cNvGraphicFramePr>
            <a:graphicFrameLocks/>
          </p:cNvGraphicFramePr>
          <p:nvPr>
            <p:extLst>
              <p:ext uri="{D42A27DB-BD31-4B8C-83A1-F6EECF244321}">
                <p14:modId xmlns:p14="http://schemas.microsoft.com/office/powerpoint/2010/main" val="1827397756"/>
              </p:ext>
            </p:extLst>
          </p:nvPr>
        </p:nvGraphicFramePr>
        <p:xfrm>
          <a:off x="4000851" y="903041"/>
          <a:ext cx="4779988" cy="5118249"/>
        </p:xfrm>
        <a:graphic>
          <a:graphicData uri="http://schemas.openxmlformats.org/drawingml/2006/table">
            <a:tbl>
              <a:tblPr>
                <a:tableStyleId>{9D7B26C5-4107-4FEC-AEDC-1716B250A1EF}</a:tableStyleId>
              </a:tblPr>
              <a:tblGrid>
                <a:gridCol w="3489727">
                  <a:extLst>
                    <a:ext uri="{9D8B030D-6E8A-4147-A177-3AD203B41FA5}">
                      <a16:colId xmlns:a16="http://schemas.microsoft.com/office/drawing/2014/main" val="1635356451"/>
                    </a:ext>
                  </a:extLst>
                </a:gridCol>
                <a:gridCol w="561147">
                  <a:extLst>
                    <a:ext uri="{9D8B030D-6E8A-4147-A177-3AD203B41FA5}">
                      <a16:colId xmlns:a16="http://schemas.microsoft.com/office/drawing/2014/main" val="1675416969"/>
                    </a:ext>
                  </a:extLst>
                </a:gridCol>
                <a:gridCol w="729114">
                  <a:extLst>
                    <a:ext uri="{9D8B030D-6E8A-4147-A177-3AD203B41FA5}">
                      <a16:colId xmlns:a16="http://schemas.microsoft.com/office/drawing/2014/main" val="1162299685"/>
                    </a:ext>
                  </a:extLst>
                </a:gridCol>
              </a:tblGrid>
              <a:tr h="222683">
                <a:tc>
                  <a:txBody>
                    <a:bodyPr/>
                    <a:lstStyle/>
                    <a:p>
                      <a:pPr algn="l" fontAlgn="ctr"/>
                      <a:r>
                        <a:rPr lang="el-GR" sz="1400" u="none" strike="noStrike">
                          <a:effectLst/>
                        </a:rPr>
                        <a:t>Έξοδα διοίκησης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250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967303481"/>
                  </a:ext>
                </a:extLst>
              </a:tr>
              <a:tr h="222683">
                <a:tc>
                  <a:txBody>
                    <a:bodyPr/>
                    <a:lstStyle/>
                    <a:p>
                      <a:pPr algn="l" fontAlgn="ctr"/>
                      <a:r>
                        <a:rPr lang="el-GR" sz="1400" u="none" strike="noStrike">
                          <a:effectLst/>
                        </a:rPr>
                        <a:t>Έξοδα πώλησης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350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1097771122"/>
                  </a:ext>
                </a:extLst>
              </a:tr>
              <a:tr h="222683">
                <a:tc>
                  <a:txBody>
                    <a:bodyPr/>
                    <a:lstStyle/>
                    <a:p>
                      <a:pPr algn="l" fontAlgn="ctr"/>
                      <a:r>
                        <a:rPr lang="el-GR" sz="1400" u="none" strike="noStrike">
                          <a:effectLst/>
                        </a:rPr>
                        <a:t>Αμοιβές μηχανικών παραγωγής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600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3519537371"/>
                  </a:ext>
                </a:extLst>
              </a:tr>
              <a:tr h="222683">
                <a:tc>
                  <a:txBody>
                    <a:bodyPr/>
                    <a:lstStyle/>
                    <a:p>
                      <a:pPr algn="l" fontAlgn="ctr"/>
                      <a:r>
                        <a:rPr lang="el-GR" sz="1400" u="none" strike="noStrike">
                          <a:effectLst/>
                        </a:rPr>
                        <a:t>Αγορές πρώτων υλών</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900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816351140"/>
                  </a:ext>
                </a:extLst>
              </a:tr>
              <a:tr h="222683">
                <a:tc>
                  <a:txBody>
                    <a:bodyPr/>
                    <a:lstStyle/>
                    <a:p>
                      <a:pPr algn="l" fontAlgn="ctr"/>
                      <a:r>
                        <a:rPr lang="el-GR" sz="1400" u="none" strike="noStrike">
                          <a:effectLst/>
                        </a:rPr>
                        <a:t>Αποσβέσεις </a:t>
                      </a:r>
                      <a:r>
                        <a:rPr lang="el-GR" sz="1400" u="none" strike="noStrike" err="1">
                          <a:effectLst/>
                        </a:rPr>
                        <a:t>εγκατ</a:t>
                      </a:r>
                      <a:r>
                        <a:rPr lang="el-GR" sz="1400" u="none" strike="noStrike">
                          <a:effectLst/>
                        </a:rPr>
                        <a:t>/</a:t>
                      </a:r>
                      <a:r>
                        <a:rPr lang="el-GR" sz="1400" u="none" strike="noStrike" err="1">
                          <a:effectLst/>
                        </a:rPr>
                        <a:t>σεων</a:t>
                      </a:r>
                      <a:r>
                        <a:rPr lang="el-GR" sz="1400" u="none" strike="noStrike">
                          <a:effectLst/>
                        </a:rPr>
                        <a:t> εργοστασίου</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120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842242049"/>
                  </a:ext>
                </a:extLst>
              </a:tr>
              <a:tr h="222683">
                <a:tc>
                  <a:txBody>
                    <a:bodyPr/>
                    <a:lstStyle/>
                    <a:p>
                      <a:pPr algn="l" fontAlgn="ctr"/>
                      <a:r>
                        <a:rPr lang="el-GR" sz="1400" u="none" strike="noStrike">
                          <a:effectLst/>
                        </a:rPr>
                        <a:t>Αποσβέσεις μηχ/των παραγωγής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90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1745542579"/>
                  </a:ext>
                </a:extLst>
              </a:tr>
              <a:tr h="438844">
                <a:tc>
                  <a:txBody>
                    <a:bodyPr/>
                    <a:lstStyle/>
                    <a:p>
                      <a:pPr algn="l" fontAlgn="ctr"/>
                      <a:r>
                        <a:rPr lang="el-GR" sz="1400" u="none" strike="noStrike">
                          <a:effectLst/>
                        </a:rPr>
                        <a:t>Αμοιβές &amp; εργοδοτικές εισφορές εργαζομένων στο τμήμα συντήρησης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60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3433957125"/>
                  </a:ext>
                </a:extLst>
              </a:tr>
              <a:tr h="222683">
                <a:tc>
                  <a:txBody>
                    <a:bodyPr/>
                    <a:lstStyle/>
                    <a:p>
                      <a:pPr algn="l" fontAlgn="ctr"/>
                      <a:r>
                        <a:rPr lang="el-GR" sz="1400" u="none" strike="noStrike">
                          <a:effectLst/>
                        </a:rPr>
                        <a:t>Ηλεκτρικό ρεύμα παραγωγής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200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781361775"/>
                  </a:ext>
                </a:extLst>
              </a:tr>
              <a:tr h="222683">
                <a:tc>
                  <a:txBody>
                    <a:bodyPr/>
                    <a:lstStyle/>
                    <a:p>
                      <a:pPr algn="l" fontAlgn="ctr"/>
                      <a:r>
                        <a:rPr lang="el-GR" sz="1400" u="none" strike="noStrike">
                          <a:effectLst/>
                        </a:rPr>
                        <a:t>Ασφάλιστρα εργοστασίου &amp; μηχ/των</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50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320612628"/>
                  </a:ext>
                </a:extLst>
              </a:tr>
              <a:tr h="222683">
                <a:tc>
                  <a:txBody>
                    <a:bodyPr/>
                    <a:lstStyle/>
                    <a:p>
                      <a:pPr algn="l" fontAlgn="ctr"/>
                      <a:r>
                        <a:rPr lang="el-GR" sz="1400" u="none" strike="noStrike">
                          <a:effectLst/>
                        </a:rPr>
                        <a:t>Έσοδα από πωλήσεις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3.500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2037909796"/>
                  </a:ext>
                </a:extLst>
              </a:tr>
              <a:tr h="222683">
                <a:tc>
                  <a:txBody>
                    <a:bodyPr/>
                    <a:lstStyle/>
                    <a:p>
                      <a:pPr algn="l" fontAlgn="ctr"/>
                      <a:r>
                        <a:rPr lang="el-GR" sz="1400" u="none" strike="noStrike">
                          <a:effectLst/>
                        </a:rPr>
                        <a:t>Αμοιβές εργαζ/νων στη παραγωγή</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500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351298171"/>
                  </a:ext>
                </a:extLst>
              </a:tr>
              <a:tr h="222683">
                <a:tc>
                  <a:txBody>
                    <a:bodyPr/>
                    <a:lstStyle/>
                    <a:p>
                      <a:pPr algn="l" fontAlgn="ctr"/>
                      <a:r>
                        <a:rPr lang="el-GR" sz="1400" u="none" strike="noStrike">
                          <a:effectLst/>
                        </a:rPr>
                        <a:t>Ηλεκτρικό ρεύμα παραγωγής</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200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3391649747"/>
                  </a:ext>
                </a:extLst>
              </a:tr>
              <a:tr h="222683">
                <a:tc>
                  <a:txBody>
                    <a:bodyPr/>
                    <a:lstStyle/>
                    <a:p>
                      <a:pPr algn="l" fontAlgn="ctr"/>
                      <a:r>
                        <a:rPr lang="el-GR" sz="1400" u="none" strike="noStrike">
                          <a:effectLst/>
                        </a:rPr>
                        <a:t>Έμμεσα υλικά </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50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2742558658"/>
                  </a:ext>
                </a:extLst>
              </a:tr>
              <a:tr h="222683">
                <a:tc>
                  <a:txBody>
                    <a:bodyPr/>
                    <a:lstStyle/>
                    <a:p>
                      <a:pPr algn="l" fontAlgn="ctr"/>
                      <a:r>
                        <a:rPr lang="el-GR" sz="1400" u="none" strike="noStrike">
                          <a:effectLst/>
                        </a:rPr>
                        <a:t>Έμμεσα εργατικά</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60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1160448611"/>
                  </a:ext>
                </a:extLst>
              </a:tr>
              <a:tr h="438844">
                <a:tc>
                  <a:txBody>
                    <a:bodyPr/>
                    <a:lstStyle/>
                    <a:p>
                      <a:pPr algn="l" fontAlgn="ctr"/>
                      <a:r>
                        <a:rPr lang="el-GR" sz="1400" u="none" strike="noStrike">
                          <a:effectLst/>
                        </a:rPr>
                        <a:t>Εργοδοτικές  εισφορές εργαζομένων στη παραγωγή</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r" fontAlgn="ctr"/>
                      <a:r>
                        <a:rPr lang="el-GR" sz="1400" u="none" strike="noStrike">
                          <a:effectLst/>
                        </a:rPr>
                        <a:t>130</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938741056"/>
                  </a:ext>
                </a:extLst>
              </a:tr>
              <a:tr h="238789">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tc>
                  <a:txBody>
                    <a:bodyPr/>
                    <a:lstStyle/>
                    <a:p>
                      <a:pPr algn="l" fontAlgn="b"/>
                      <a:endParaRPr lang="el-GR" sz="1400" b="0" i="0" u="none" strike="noStrike">
                        <a:solidFill>
                          <a:srgbClr val="000000"/>
                        </a:solidFill>
                        <a:effectLst/>
                        <a:latin typeface="Calibri" panose="020F0502020204030204" pitchFamily="34" charset="0"/>
                      </a:endParaRPr>
                    </a:p>
                  </a:txBody>
                  <a:tcPr marL="6437" marR="6437" marT="6437" marB="0" anchor="b"/>
                </a:tc>
                <a:extLst>
                  <a:ext uri="{0D108BD9-81ED-4DB2-BD59-A6C34878D82A}">
                    <a16:rowId xmlns:a16="http://schemas.microsoft.com/office/drawing/2014/main" val="3661208317"/>
                  </a:ext>
                </a:extLst>
              </a:tr>
              <a:tr h="438844">
                <a:tc>
                  <a:txBody>
                    <a:bodyPr/>
                    <a:lstStyle/>
                    <a:p>
                      <a:pPr algn="ctr" fontAlgn="ctr"/>
                      <a:r>
                        <a:rPr lang="el-GR" sz="1400" u="none" strike="noStrike">
                          <a:effectLst/>
                        </a:rPr>
                        <a:t>Αποθέματα </a:t>
                      </a:r>
                      <a:endParaRPr lang="el-GR" sz="1400" b="1" i="1"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a:effectLst/>
                        </a:rPr>
                        <a:t>1/1/ΧΧ</a:t>
                      </a:r>
                      <a:endParaRPr lang="el-GR" sz="1400" b="1" i="1"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a:effectLst/>
                        </a:rPr>
                        <a:t>31/12/ΧΧ</a:t>
                      </a:r>
                      <a:endParaRPr lang="el-GR" sz="1400" b="1" i="1" u="none" strike="noStrike">
                        <a:solidFill>
                          <a:srgbClr val="000000"/>
                        </a:solidFill>
                        <a:effectLst/>
                        <a:latin typeface="Calibri" panose="020F0502020204030204" pitchFamily="34" charset="0"/>
                      </a:endParaRPr>
                    </a:p>
                  </a:txBody>
                  <a:tcPr marL="6437" marR="6437" marT="6437" marB="0" anchor="ctr"/>
                </a:tc>
                <a:extLst>
                  <a:ext uri="{0D108BD9-81ED-4DB2-BD59-A6C34878D82A}">
                    <a16:rowId xmlns:a16="http://schemas.microsoft.com/office/drawing/2014/main" val="975178598"/>
                  </a:ext>
                </a:extLst>
              </a:tr>
              <a:tr h="222683">
                <a:tc>
                  <a:txBody>
                    <a:bodyPr/>
                    <a:lstStyle/>
                    <a:p>
                      <a:pPr algn="l" fontAlgn="ctr"/>
                      <a:r>
                        <a:rPr lang="el-GR" sz="1400" u="none" strike="noStrike">
                          <a:effectLst/>
                        </a:rPr>
                        <a:t>Πρώτες ύλες </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dirty="0">
                          <a:effectLst/>
                        </a:rPr>
                        <a:t>50 €</a:t>
                      </a:r>
                      <a:endParaRPr lang="el-GR" sz="1400" b="0" i="0" u="none" strike="noStrike" dirty="0">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a:effectLst/>
                        </a:rPr>
                        <a:t>60 €</a:t>
                      </a:r>
                      <a:endParaRPr lang="el-GR" sz="1400" b="0" i="0" u="none" strike="noStrike">
                        <a:solidFill>
                          <a:srgbClr val="000000"/>
                        </a:solidFill>
                        <a:effectLst/>
                        <a:latin typeface="Calibri" panose="020F0502020204030204" pitchFamily="34" charset="0"/>
                      </a:endParaRPr>
                    </a:p>
                  </a:txBody>
                  <a:tcPr marL="6437" marR="6437" marT="6437" marB="0" anchor="ctr"/>
                </a:tc>
                <a:extLst>
                  <a:ext uri="{0D108BD9-81ED-4DB2-BD59-A6C34878D82A}">
                    <a16:rowId xmlns:a16="http://schemas.microsoft.com/office/drawing/2014/main" val="437170830"/>
                  </a:ext>
                </a:extLst>
              </a:tr>
              <a:tr h="222683">
                <a:tc>
                  <a:txBody>
                    <a:bodyPr/>
                    <a:lstStyle/>
                    <a:p>
                      <a:pPr algn="l" fontAlgn="ctr"/>
                      <a:r>
                        <a:rPr lang="el-GR" sz="1400" u="none" strike="noStrike">
                          <a:effectLst/>
                        </a:rPr>
                        <a:t>Παραγωγή σε εξέλιξη</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a:effectLst/>
                        </a:rPr>
                        <a:t>20 €</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a:effectLst/>
                        </a:rPr>
                        <a:t>15 €</a:t>
                      </a:r>
                      <a:endParaRPr lang="el-GR" sz="1400" b="0" i="0" u="none" strike="noStrike">
                        <a:solidFill>
                          <a:srgbClr val="000000"/>
                        </a:solidFill>
                        <a:effectLst/>
                        <a:latin typeface="Calibri" panose="020F0502020204030204" pitchFamily="34" charset="0"/>
                      </a:endParaRPr>
                    </a:p>
                  </a:txBody>
                  <a:tcPr marL="6437" marR="6437" marT="6437" marB="0" anchor="ctr"/>
                </a:tc>
                <a:extLst>
                  <a:ext uri="{0D108BD9-81ED-4DB2-BD59-A6C34878D82A}">
                    <a16:rowId xmlns:a16="http://schemas.microsoft.com/office/drawing/2014/main" val="2331904432"/>
                  </a:ext>
                </a:extLst>
              </a:tr>
              <a:tr h="222683">
                <a:tc>
                  <a:txBody>
                    <a:bodyPr/>
                    <a:lstStyle/>
                    <a:p>
                      <a:pPr algn="l" fontAlgn="ctr"/>
                      <a:r>
                        <a:rPr lang="el-GR" sz="1400" u="none" strike="noStrike">
                          <a:effectLst/>
                        </a:rPr>
                        <a:t>Έτοιμα προϊόντα</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a:effectLst/>
                        </a:rPr>
                        <a:t>90 €</a:t>
                      </a:r>
                      <a:endParaRPr lang="el-GR" sz="1400" b="0" i="0" u="none" strike="noStrike">
                        <a:solidFill>
                          <a:srgbClr val="000000"/>
                        </a:solidFill>
                        <a:effectLst/>
                        <a:latin typeface="Calibri" panose="020F0502020204030204" pitchFamily="34" charset="0"/>
                      </a:endParaRPr>
                    </a:p>
                  </a:txBody>
                  <a:tcPr marL="6437" marR="6437" marT="6437" marB="0" anchor="ctr"/>
                </a:tc>
                <a:tc>
                  <a:txBody>
                    <a:bodyPr/>
                    <a:lstStyle/>
                    <a:p>
                      <a:pPr algn="ctr" fontAlgn="ctr"/>
                      <a:r>
                        <a:rPr lang="el-GR" sz="1400" u="none" strike="noStrike" dirty="0">
                          <a:effectLst/>
                        </a:rPr>
                        <a:t>110 €</a:t>
                      </a:r>
                      <a:endParaRPr lang="el-GR" sz="1400" b="0" i="0" u="none" strike="noStrike" dirty="0">
                        <a:solidFill>
                          <a:srgbClr val="000000"/>
                        </a:solidFill>
                        <a:effectLst/>
                        <a:latin typeface="Calibri" panose="020F0502020204030204" pitchFamily="34" charset="0"/>
                      </a:endParaRPr>
                    </a:p>
                  </a:txBody>
                  <a:tcPr marL="6437" marR="6437" marT="6437" marB="0" anchor="ctr"/>
                </a:tc>
                <a:extLst>
                  <a:ext uri="{0D108BD9-81ED-4DB2-BD59-A6C34878D82A}">
                    <a16:rowId xmlns:a16="http://schemas.microsoft.com/office/drawing/2014/main" val="1039395994"/>
                  </a:ext>
                </a:extLst>
              </a:tr>
            </a:tbl>
          </a:graphicData>
        </a:graphic>
      </p:graphicFrame>
    </p:spTree>
    <p:extLst>
      <p:ext uri="{BB962C8B-B14F-4D97-AF65-F5344CB8AC3E}">
        <p14:creationId xmlns:p14="http://schemas.microsoft.com/office/powerpoint/2010/main" val="24078534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7126"/>
            <a:ext cx="8375586"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1 - Τίτλος">
            <a:extLst>
              <a:ext uri="{FF2B5EF4-FFF2-40B4-BE49-F238E27FC236}">
                <a16:creationId xmlns:a16="http://schemas.microsoft.com/office/drawing/2014/main" id="{55FBF406-27E0-6E4F-8F00-B9207DBB1677}"/>
              </a:ext>
            </a:extLst>
          </p:cNvPr>
          <p:cNvSpPr txBox="1">
            <a:spLocks/>
          </p:cNvSpPr>
          <p:nvPr/>
        </p:nvSpPr>
        <p:spPr>
          <a:xfrm>
            <a:off x="758952" y="80596"/>
            <a:ext cx="7626096" cy="117957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3500" b="1" i="1" kern="1200" dirty="0">
                <a:solidFill>
                  <a:schemeClr val="tx1"/>
                </a:solidFill>
                <a:latin typeface="+mj-lt"/>
                <a:ea typeface="+mj-ea"/>
                <a:cs typeface="+mj-cs"/>
              </a:rPr>
              <a:t>ΑΣΚΗΣΗ  6 ΛΥΣΗ</a:t>
            </a:r>
          </a:p>
        </p:txBody>
      </p:sp>
      <p:sp>
        <p:nvSpPr>
          <p:cNvPr id="18" name="Rectangle 17">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Θέση υποσέλιδου 3">
            <a:extLst>
              <a:ext uri="{FF2B5EF4-FFF2-40B4-BE49-F238E27FC236}">
                <a16:creationId xmlns:a16="http://schemas.microsoft.com/office/drawing/2014/main" id="{CD59B853-A034-584F-AC4D-1689B7386F4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chemeClr val="tx1">
                    <a:lumMod val="50000"/>
                    <a:lumOff val="50000"/>
                  </a:schemeClr>
                </a:solidFill>
                <a:latin typeface="+mn-lt"/>
                <a:ea typeface="+mn-ea"/>
                <a:cs typeface="+mn-cs"/>
              </a:rPr>
              <a:t>ΠΑΝ/ΜΙΟ ΙΩΑΝΝΙΝΩΝ                                                                        ΤΜΗΜΑ ΛΟΓΙΣΤΙΚΗΣ &amp; ΧΡΗΜ/ΚΗΣ</a:t>
            </a:r>
          </a:p>
        </p:txBody>
      </p:sp>
      <p:sp>
        <p:nvSpPr>
          <p:cNvPr id="5" name="Θέση αριθμού διαφάνειας 4">
            <a:extLst>
              <a:ext uri="{FF2B5EF4-FFF2-40B4-BE49-F238E27FC236}">
                <a16:creationId xmlns:a16="http://schemas.microsoft.com/office/drawing/2014/main" id="{D5958E5B-9C4A-FD40-9A3A-6261E77852A3}"/>
              </a:ext>
            </a:extLst>
          </p:cNvPr>
          <p:cNvSpPr>
            <a:spLocks noGrp="1"/>
          </p:cNvSpPr>
          <p:nvPr>
            <p:ph type="sldNum" sz="quarter" idx="12"/>
          </p:nvPr>
        </p:nvSpPr>
        <p:spPr>
          <a:xfrm>
            <a:off x="6405372" y="6356350"/>
            <a:ext cx="2057400" cy="365125"/>
          </a:xfrm>
        </p:spPr>
        <p:txBody>
          <a:bodyPr vert="horz" lIns="91440" tIns="45720" rIns="91440" bIns="45720" rtlCol="0" anchor="ctr">
            <a:normAutofit/>
          </a:bodyPr>
          <a:lstStyle/>
          <a:p>
            <a:pPr>
              <a:spcAft>
                <a:spcPts val="600"/>
              </a:spcAft>
            </a:pPr>
            <a:fld id="{D3F1D1C4-C2D9-4231-9FB2-B2D9D97AA41D}" type="slidenum">
              <a:rPr lang="en-US" sz="1200">
                <a:solidFill>
                  <a:schemeClr val="tx1">
                    <a:lumMod val="50000"/>
                    <a:lumOff val="50000"/>
                  </a:schemeClr>
                </a:solidFill>
              </a:rPr>
              <a:pPr>
                <a:spcAft>
                  <a:spcPts val="600"/>
                </a:spcAft>
              </a:pPr>
              <a:t>115</a:t>
            </a:fld>
            <a:endParaRPr lang="en-US" sz="1200">
              <a:solidFill>
                <a:schemeClr val="tx1">
                  <a:lumMod val="50000"/>
                  <a:lumOff val="50000"/>
                </a:schemeClr>
              </a:solidFill>
            </a:endParaRPr>
          </a:p>
        </p:txBody>
      </p:sp>
      <p:graphicFrame>
        <p:nvGraphicFramePr>
          <p:cNvPr id="10" name="Πίνακας 9">
            <a:extLst>
              <a:ext uri="{FF2B5EF4-FFF2-40B4-BE49-F238E27FC236}">
                <a16:creationId xmlns:a16="http://schemas.microsoft.com/office/drawing/2014/main" id="{90CB94D0-D4B1-C843-80D5-EAF926C42F49}"/>
              </a:ext>
            </a:extLst>
          </p:cNvPr>
          <p:cNvGraphicFramePr>
            <a:graphicFrameLocks noGrp="1"/>
          </p:cNvGraphicFramePr>
          <p:nvPr>
            <p:extLst>
              <p:ext uri="{D42A27DB-BD31-4B8C-83A1-F6EECF244321}">
                <p14:modId xmlns:p14="http://schemas.microsoft.com/office/powerpoint/2010/main" val="2355218213"/>
              </p:ext>
            </p:extLst>
          </p:nvPr>
        </p:nvGraphicFramePr>
        <p:xfrm>
          <a:off x="254430" y="1870953"/>
          <a:ext cx="4786893" cy="4579134"/>
        </p:xfrm>
        <a:graphic>
          <a:graphicData uri="http://schemas.openxmlformats.org/drawingml/2006/table">
            <a:tbl>
              <a:tblPr/>
              <a:tblGrid>
                <a:gridCol w="3248865">
                  <a:extLst>
                    <a:ext uri="{9D8B030D-6E8A-4147-A177-3AD203B41FA5}">
                      <a16:colId xmlns:a16="http://schemas.microsoft.com/office/drawing/2014/main" val="643838799"/>
                    </a:ext>
                  </a:extLst>
                </a:gridCol>
                <a:gridCol w="635948">
                  <a:extLst>
                    <a:ext uri="{9D8B030D-6E8A-4147-A177-3AD203B41FA5}">
                      <a16:colId xmlns:a16="http://schemas.microsoft.com/office/drawing/2014/main" val="3774710908"/>
                    </a:ext>
                  </a:extLst>
                </a:gridCol>
                <a:gridCol w="902080">
                  <a:extLst>
                    <a:ext uri="{9D8B030D-6E8A-4147-A177-3AD203B41FA5}">
                      <a16:colId xmlns:a16="http://schemas.microsoft.com/office/drawing/2014/main" val="3811678026"/>
                    </a:ext>
                  </a:extLst>
                </a:gridCol>
              </a:tblGrid>
              <a:tr h="254988">
                <a:tc>
                  <a:txBody>
                    <a:bodyPr/>
                    <a:lstStyle/>
                    <a:p>
                      <a:pPr algn="l" fontAlgn="b"/>
                      <a:r>
                        <a:rPr lang="el-GR" sz="1400" b="0" i="0" u="none" strike="noStrike">
                          <a:solidFill>
                            <a:srgbClr val="000000"/>
                          </a:solidFill>
                          <a:effectLst/>
                          <a:latin typeface="Calibri" panose="020F0502020204030204" pitchFamily="34" charset="0"/>
                        </a:rPr>
                        <a:t>Αμοιβές εργαζομένων στη παραγωγή</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500.000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58782306"/>
                  </a:ext>
                </a:extLst>
              </a:tr>
              <a:tr h="413565">
                <a:tc>
                  <a:txBody>
                    <a:bodyPr/>
                    <a:lstStyle/>
                    <a:p>
                      <a:pPr algn="l" fontAlgn="b"/>
                      <a:r>
                        <a:rPr lang="el-GR" sz="1400" b="0" i="0" u="none" strike="noStrike">
                          <a:solidFill>
                            <a:srgbClr val="000000"/>
                          </a:solidFill>
                          <a:effectLst/>
                          <a:latin typeface="Calibri" panose="020F0502020204030204" pitchFamily="34" charset="0"/>
                        </a:rPr>
                        <a:t>Εργοδοτικές εισφορές εργαζ/νων στη παραγωγή</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130.000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1" i="1" u="none" strike="noStrike">
                          <a:solidFill>
                            <a:srgbClr val="002060"/>
                          </a:solidFill>
                          <a:effectLst/>
                          <a:latin typeface="Calibri" panose="020F0502020204030204" pitchFamily="34" charset="0"/>
                        </a:rPr>
                        <a:t>630.000</a:t>
                      </a:r>
                    </a:p>
                  </a:txBody>
                  <a:tcPr marL="0" marR="0" marT="0" marB="0" anchor="b">
                    <a:lnL>
                      <a:noFill/>
                    </a:lnL>
                    <a:lnR>
                      <a:noFill/>
                    </a:lnR>
                    <a:lnT>
                      <a:noFill/>
                    </a:lnT>
                    <a:lnB>
                      <a:noFill/>
                    </a:lnB>
                  </a:tcPr>
                </a:tc>
                <a:extLst>
                  <a:ext uri="{0D108BD9-81ED-4DB2-BD59-A6C34878D82A}">
                    <a16:rowId xmlns:a16="http://schemas.microsoft.com/office/drawing/2014/main" val="22813103"/>
                  </a:ext>
                </a:extLst>
              </a:tr>
              <a:tr h="206783">
                <a:tc>
                  <a:txBody>
                    <a:bodyPr/>
                    <a:lstStyle/>
                    <a:p>
                      <a:pPr algn="l"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32763151"/>
                  </a:ext>
                </a:extLst>
              </a:tr>
              <a:tr h="206783">
                <a:tc>
                  <a:txBody>
                    <a:bodyPr/>
                    <a:lstStyle/>
                    <a:p>
                      <a:pPr algn="l" fontAlgn="b"/>
                      <a:r>
                        <a:rPr lang="el-GR" sz="1400" b="1" i="1" u="none" strike="noStrike">
                          <a:solidFill>
                            <a:srgbClr val="002060"/>
                          </a:solidFill>
                          <a:effectLst/>
                          <a:latin typeface="Calibri" panose="020F0502020204030204" pitchFamily="34" charset="0"/>
                        </a:rPr>
                        <a:t>Γ.Β.Ε</a:t>
                      </a:r>
                    </a:p>
                  </a:txBody>
                  <a:tcPr marL="0" marR="0" marT="0" marB="0" anchor="b">
                    <a:lnL>
                      <a:noFill/>
                    </a:lnL>
                    <a:lnR>
                      <a:noFill/>
                    </a:lnR>
                    <a:lnT>
                      <a:noFill/>
                    </a:lnT>
                    <a:lnB>
                      <a:noFill/>
                    </a:lnB>
                  </a:tcPr>
                </a:tc>
                <a:tc>
                  <a:txBody>
                    <a:bodyPr/>
                    <a:lstStyle/>
                    <a:p>
                      <a:pPr algn="r"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94713796"/>
                  </a:ext>
                </a:extLst>
              </a:tr>
              <a:tr h="254988">
                <a:tc>
                  <a:txBody>
                    <a:bodyPr/>
                    <a:lstStyle/>
                    <a:p>
                      <a:pPr algn="l" fontAlgn="b"/>
                      <a:r>
                        <a:rPr lang="el-GR" sz="1400" b="0" i="0" u="none" strike="noStrike" dirty="0">
                          <a:solidFill>
                            <a:srgbClr val="000000"/>
                          </a:solidFill>
                          <a:effectLst/>
                          <a:latin typeface="Calibri" panose="020F0502020204030204" pitchFamily="34" charset="0"/>
                        </a:rPr>
                        <a:t>Αμοιβές μηχανικών παραγωγής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600.000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62583943"/>
                  </a:ext>
                </a:extLst>
              </a:tr>
              <a:tr h="413565">
                <a:tc>
                  <a:txBody>
                    <a:bodyPr/>
                    <a:lstStyle/>
                    <a:p>
                      <a:pPr algn="l" fontAlgn="b"/>
                      <a:r>
                        <a:rPr lang="el-GR" sz="1400" b="0" i="0" u="none" strike="noStrike">
                          <a:solidFill>
                            <a:srgbClr val="000000"/>
                          </a:solidFill>
                          <a:effectLst/>
                          <a:latin typeface="Calibri" panose="020F0502020204030204" pitchFamily="34" charset="0"/>
                        </a:rPr>
                        <a:t>Αποσβέσεις εγκαταστάσεων εργοστασίου</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120.000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23494861"/>
                  </a:ext>
                </a:extLst>
              </a:tr>
              <a:tr h="206783">
                <a:tc>
                  <a:txBody>
                    <a:bodyPr/>
                    <a:lstStyle/>
                    <a:p>
                      <a:pPr algn="l" fontAlgn="b"/>
                      <a:r>
                        <a:rPr lang="el-GR" sz="1400" b="0" i="0" u="none" strike="noStrike">
                          <a:solidFill>
                            <a:srgbClr val="000000"/>
                          </a:solidFill>
                          <a:effectLst/>
                          <a:latin typeface="Calibri" panose="020F0502020204030204" pitchFamily="34" charset="0"/>
                        </a:rPr>
                        <a:t>Αποσβέσεις μηχανημάτων παραγωγής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90.000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95572458"/>
                  </a:ext>
                </a:extLst>
              </a:tr>
              <a:tr h="254988">
                <a:tc>
                  <a:txBody>
                    <a:bodyPr/>
                    <a:lstStyle/>
                    <a:p>
                      <a:pPr algn="l" fontAlgn="b"/>
                      <a:r>
                        <a:rPr lang="el-GR" sz="1400" b="0" i="0" u="none" strike="noStrike" dirty="0">
                          <a:solidFill>
                            <a:srgbClr val="000000"/>
                          </a:solidFill>
                          <a:effectLst/>
                          <a:latin typeface="Calibri" panose="020F0502020204030204" pitchFamily="34" charset="0"/>
                        </a:rPr>
                        <a:t>Ηλεκτρικό ρεύμα παραγωγής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200.000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57247146"/>
                  </a:ext>
                </a:extLst>
              </a:tr>
              <a:tr h="206783">
                <a:tc>
                  <a:txBody>
                    <a:bodyPr/>
                    <a:lstStyle/>
                    <a:p>
                      <a:pPr algn="l" fontAlgn="b"/>
                      <a:r>
                        <a:rPr lang="el-GR" sz="1400" b="0" i="0" u="none" strike="noStrike">
                          <a:solidFill>
                            <a:srgbClr val="000000"/>
                          </a:solidFill>
                          <a:effectLst/>
                          <a:latin typeface="Calibri" panose="020F0502020204030204" pitchFamily="34" charset="0"/>
                        </a:rPr>
                        <a:t>Φωτισμός εργοστασίου</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40.000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28190144"/>
                  </a:ext>
                </a:extLst>
              </a:tr>
              <a:tr h="413565">
                <a:tc>
                  <a:txBody>
                    <a:bodyPr/>
                    <a:lstStyle/>
                    <a:p>
                      <a:pPr algn="l" fontAlgn="b"/>
                      <a:r>
                        <a:rPr lang="el-GR" sz="1400" b="0" i="0" u="none" strike="noStrike">
                          <a:solidFill>
                            <a:srgbClr val="000000"/>
                          </a:solidFill>
                          <a:effectLst/>
                          <a:latin typeface="Calibri" panose="020F0502020204030204" pitchFamily="34" charset="0"/>
                        </a:rPr>
                        <a:t>Ασφάλιστρα εργοστασίου &amp; μηχανημάτων</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50.000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59376343"/>
                  </a:ext>
                </a:extLst>
              </a:tr>
              <a:tr h="413565">
                <a:tc>
                  <a:txBody>
                    <a:bodyPr/>
                    <a:lstStyle/>
                    <a:p>
                      <a:pPr algn="l" fontAlgn="b"/>
                      <a:r>
                        <a:rPr lang="el-GR" sz="1400" b="0" i="0" u="none" strike="noStrike" dirty="0">
                          <a:solidFill>
                            <a:srgbClr val="000000"/>
                          </a:solidFill>
                          <a:effectLst/>
                          <a:latin typeface="Calibri" panose="020F0502020204030204" pitchFamily="34" charset="0"/>
                        </a:rPr>
                        <a:t>Αμοιβές &amp; </a:t>
                      </a:r>
                      <a:r>
                        <a:rPr lang="el-GR" sz="1400" b="0" i="0" u="none" strike="noStrike" dirty="0" err="1">
                          <a:solidFill>
                            <a:srgbClr val="000000"/>
                          </a:solidFill>
                          <a:effectLst/>
                          <a:latin typeface="Calibri" panose="020F0502020204030204" pitchFamily="34" charset="0"/>
                        </a:rPr>
                        <a:t>εργοδ</a:t>
                      </a:r>
                      <a:r>
                        <a:rPr lang="el-GR" sz="1400" b="0" i="0" u="none" strike="noStrike" dirty="0">
                          <a:solidFill>
                            <a:srgbClr val="000000"/>
                          </a:solidFill>
                          <a:effectLst/>
                          <a:latin typeface="Calibri" panose="020F0502020204030204" pitchFamily="34" charset="0"/>
                        </a:rPr>
                        <a:t>. </a:t>
                      </a:r>
                      <a:r>
                        <a:rPr lang="el-GR" sz="1400" b="0" i="0" u="none" strike="noStrike" dirty="0" err="1">
                          <a:solidFill>
                            <a:srgbClr val="000000"/>
                          </a:solidFill>
                          <a:effectLst/>
                          <a:latin typeface="Calibri" panose="020F0502020204030204" pitchFamily="34" charset="0"/>
                        </a:rPr>
                        <a:t>εισφ</a:t>
                      </a:r>
                      <a:r>
                        <a:rPr lang="el-GR" sz="1400" b="0" i="0" u="none" strike="noStrike" dirty="0">
                          <a:solidFill>
                            <a:srgbClr val="000000"/>
                          </a:solidFill>
                          <a:effectLst/>
                          <a:latin typeface="Calibri" panose="020F0502020204030204" pitchFamily="34" charset="0"/>
                        </a:rPr>
                        <a:t>. </a:t>
                      </a:r>
                      <a:r>
                        <a:rPr lang="el-GR" sz="1400" b="0" i="0" u="none" strike="noStrike" dirty="0" err="1">
                          <a:solidFill>
                            <a:srgbClr val="000000"/>
                          </a:solidFill>
                          <a:effectLst/>
                          <a:latin typeface="Calibri" panose="020F0502020204030204" pitchFamily="34" charset="0"/>
                        </a:rPr>
                        <a:t>εργαζ</a:t>
                      </a:r>
                      <a:r>
                        <a:rPr lang="el-GR" sz="1400" b="0" i="0" u="none" strike="noStrike" dirty="0">
                          <a:solidFill>
                            <a:srgbClr val="000000"/>
                          </a:solidFill>
                          <a:effectLst/>
                          <a:latin typeface="Calibri" panose="020F0502020204030204" pitchFamily="34" charset="0"/>
                        </a:rPr>
                        <a:t>. </a:t>
                      </a:r>
                      <a:r>
                        <a:rPr lang="el-GR" sz="1400" b="0" i="0" u="none" strike="noStrike" dirty="0" err="1">
                          <a:solidFill>
                            <a:srgbClr val="000000"/>
                          </a:solidFill>
                          <a:effectLst/>
                          <a:latin typeface="Calibri" panose="020F0502020204030204" pitchFamily="34" charset="0"/>
                        </a:rPr>
                        <a:t>τμήμ</a:t>
                      </a:r>
                      <a:r>
                        <a:rPr lang="el-GR" sz="1400" b="0" i="0" u="none" strike="noStrike" dirty="0">
                          <a:solidFill>
                            <a:srgbClr val="000000"/>
                          </a:solidFill>
                          <a:effectLst/>
                          <a:latin typeface="Calibri" panose="020F0502020204030204" pitchFamily="34" charset="0"/>
                        </a:rPr>
                        <a:t>. συντήρησης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60.000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9225051"/>
                  </a:ext>
                </a:extLst>
              </a:tr>
              <a:tr h="206783">
                <a:tc>
                  <a:txBody>
                    <a:bodyPr/>
                    <a:lstStyle/>
                    <a:p>
                      <a:pPr algn="l" fontAlgn="b"/>
                      <a:r>
                        <a:rPr lang="el-GR" sz="1400" b="0" i="0" u="none" strike="noStrike">
                          <a:solidFill>
                            <a:srgbClr val="000000"/>
                          </a:solidFill>
                          <a:effectLst/>
                          <a:latin typeface="Calibri" panose="020F0502020204030204" pitchFamily="34" charset="0"/>
                        </a:rPr>
                        <a:t>Έμμεσα υλικά </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50.000</a:t>
                      </a:r>
                    </a:p>
                  </a:txBody>
                  <a:tcPr marL="0" marR="0" marT="0" marB="0" anchor="b">
                    <a:lnL>
                      <a:noFill/>
                    </a:lnL>
                    <a:lnR>
                      <a:noFill/>
                    </a:lnR>
                    <a:lnT>
                      <a:noFill/>
                    </a:lnT>
                    <a:lnB>
                      <a:noFill/>
                    </a:lnB>
                  </a:tcPr>
                </a:tc>
                <a:tc>
                  <a:txBody>
                    <a:bodyPr/>
                    <a:lstStyle/>
                    <a:p>
                      <a:pPr algn="r" fontAlgn="b"/>
                      <a:endParaRPr lang="el-GR" sz="1400" b="1"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60639913"/>
                  </a:ext>
                </a:extLst>
              </a:tr>
              <a:tr h="206783">
                <a:tc>
                  <a:txBody>
                    <a:bodyPr/>
                    <a:lstStyle/>
                    <a:p>
                      <a:pPr algn="l" fontAlgn="b"/>
                      <a:r>
                        <a:rPr lang="el-GR" sz="1400" b="0" i="0" u="none" strike="noStrike">
                          <a:solidFill>
                            <a:srgbClr val="000000"/>
                          </a:solidFill>
                          <a:effectLst/>
                          <a:latin typeface="Calibri" panose="020F0502020204030204" pitchFamily="34" charset="0"/>
                        </a:rPr>
                        <a:t>Έμμεσα εργατικά </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60.000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1" i="1" u="none" strike="noStrike">
                          <a:solidFill>
                            <a:srgbClr val="002060"/>
                          </a:solidFill>
                          <a:effectLst/>
                          <a:latin typeface="Calibri" panose="020F0502020204030204" pitchFamily="34" charset="0"/>
                        </a:rPr>
                        <a:t>1.270.000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314621"/>
                  </a:ext>
                </a:extLst>
              </a:tr>
              <a:tr h="206783">
                <a:tc>
                  <a:txBody>
                    <a:bodyPr/>
                    <a:lstStyle/>
                    <a:p>
                      <a:pPr algn="l" fontAlgn="b"/>
                      <a:r>
                        <a:rPr lang="el-GR" sz="1400" b="1" i="1" u="none" strike="noStrike">
                          <a:solidFill>
                            <a:srgbClr val="002060"/>
                          </a:solidFill>
                          <a:effectLst/>
                          <a:latin typeface="Calibri" panose="020F0502020204030204" pitchFamily="34" charset="0"/>
                        </a:rPr>
                        <a:t>ΣΥΝΟΛΟ ΔΑΠΑΝΩΝ ΜΕΤΑΠΟΙΗΣΗΣ</a:t>
                      </a:r>
                    </a:p>
                  </a:txBody>
                  <a:tcPr marL="0" marR="0" marT="0" marB="0" anchor="b">
                    <a:lnL>
                      <a:noFill/>
                    </a:lnL>
                    <a:lnR>
                      <a:noFill/>
                    </a:lnR>
                    <a:lnT>
                      <a:noFill/>
                    </a:lnT>
                    <a:lnB>
                      <a:noFill/>
                    </a:lnB>
                  </a:tcPr>
                </a:tc>
                <a:tc>
                  <a:txBody>
                    <a:bodyPr/>
                    <a:lstStyle/>
                    <a:p>
                      <a:pPr algn="r"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l-GR" sz="1400" b="1" i="1" u="none" strike="noStrike">
                          <a:solidFill>
                            <a:srgbClr val="002060"/>
                          </a:solidFill>
                          <a:effectLst/>
                          <a:latin typeface="Calibri" panose="020F0502020204030204" pitchFamily="34" charset="0"/>
                        </a:rPr>
                        <a:t>2.790.000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1171601"/>
                  </a:ext>
                </a:extLst>
              </a:tr>
              <a:tr h="206783">
                <a:tc>
                  <a:txBody>
                    <a:bodyPr/>
                    <a:lstStyle/>
                    <a:p>
                      <a:pPr algn="l" fontAlgn="b"/>
                      <a:r>
                        <a:rPr lang="el-GR" sz="1400" b="0" i="0" u="none" strike="noStrike">
                          <a:solidFill>
                            <a:srgbClr val="000000"/>
                          </a:solidFill>
                          <a:effectLst/>
                          <a:latin typeface="Calibri" panose="020F0502020204030204" pitchFamily="34" charset="0"/>
                        </a:rPr>
                        <a:t>Παραγωγή σε εξέλιξη 1ης Ιανουαρίου</a:t>
                      </a:r>
                    </a:p>
                  </a:txBody>
                  <a:tcPr marL="0" marR="0" marT="0" marB="0" anchor="b">
                    <a:lnL>
                      <a:noFill/>
                    </a:lnL>
                    <a:lnR>
                      <a:noFill/>
                    </a:lnR>
                    <a:lnT>
                      <a:noFill/>
                    </a:lnT>
                    <a:lnB>
                      <a:noFill/>
                    </a:lnB>
                  </a:tcPr>
                </a:tc>
                <a:tc>
                  <a:txBody>
                    <a:bodyPr/>
                    <a:lstStyle/>
                    <a:p>
                      <a:pPr algn="r"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20.000</a:t>
                      </a:r>
                    </a:p>
                  </a:txBody>
                  <a:tcPr marL="0" marR="0" marT="0" marB="0" anchor="b">
                    <a:lnL>
                      <a:noFill/>
                    </a:lnL>
                    <a:lnR>
                      <a:noFill/>
                    </a:lnR>
                    <a:lnT>
                      <a:noFill/>
                    </a:lnT>
                    <a:lnB>
                      <a:noFill/>
                    </a:lnB>
                  </a:tcPr>
                </a:tc>
                <a:extLst>
                  <a:ext uri="{0D108BD9-81ED-4DB2-BD59-A6C34878D82A}">
                    <a16:rowId xmlns:a16="http://schemas.microsoft.com/office/drawing/2014/main" val="4263504460"/>
                  </a:ext>
                </a:extLst>
              </a:tr>
              <a:tr h="206783">
                <a:tc>
                  <a:txBody>
                    <a:bodyPr/>
                    <a:lstStyle/>
                    <a:p>
                      <a:pPr algn="l" fontAlgn="b"/>
                      <a:r>
                        <a:rPr lang="el-GR" sz="1400" b="0" i="0" u="none" strike="noStrike">
                          <a:solidFill>
                            <a:srgbClr val="000000"/>
                          </a:solidFill>
                          <a:effectLst/>
                          <a:latin typeface="Calibri" panose="020F0502020204030204" pitchFamily="34" charset="0"/>
                        </a:rPr>
                        <a:t>Παραγωγή σε εξέλιξη 31ης Δεκεμβρίου</a:t>
                      </a:r>
                    </a:p>
                  </a:txBody>
                  <a:tcPr marL="0" marR="0" marT="0" marB="0" anchor="b">
                    <a:lnL>
                      <a:noFill/>
                    </a:lnL>
                    <a:lnR>
                      <a:noFill/>
                    </a:lnR>
                    <a:lnT>
                      <a:noFill/>
                    </a:lnT>
                    <a:lnB>
                      <a:noFill/>
                    </a:lnB>
                  </a:tcPr>
                </a:tc>
                <a:tc>
                  <a:txBody>
                    <a:bodyPr/>
                    <a:lstStyle/>
                    <a:p>
                      <a:pPr algn="r"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(15.000)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765284"/>
                  </a:ext>
                </a:extLst>
              </a:tr>
              <a:tr h="206783">
                <a:tc>
                  <a:txBody>
                    <a:bodyPr/>
                    <a:lstStyle/>
                    <a:p>
                      <a:pPr algn="l" fontAlgn="b"/>
                      <a:r>
                        <a:rPr lang="el-GR" sz="1400" b="1" i="1" u="none" strike="noStrike">
                          <a:solidFill>
                            <a:srgbClr val="002060"/>
                          </a:solidFill>
                          <a:effectLst/>
                          <a:latin typeface="Calibri" panose="020F0502020204030204" pitchFamily="34" charset="0"/>
                        </a:rPr>
                        <a:t>ΚΟΣΤΟΣ ΠΑΡΑΧΘΕΝΤΩΝ ΠΡΟΪΟΝΤΩΝ</a:t>
                      </a:r>
                    </a:p>
                  </a:txBody>
                  <a:tcPr marL="0" marR="0" marT="0" marB="0" anchor="b">
                    <a:lnL>
                      <a:noFill/>
                    </a:lnL>
                    <a:lnR>
                      <a:noFill/>
                    </a:lnR>
                    <a:lnT>
                      <a:noFill/>
                    </a:lnT>
                    <a:lnB>
                      <a:noFill/>
                    </a:lnB>
                  </a:tcPr>
                </a:tc>
                <a:tc>
                  <a:txBody>
                    <a:bodyPr/>
                    <a:lstStyle/>
                    <a:p>
                      <a:pPr algn="r"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l-GR" sz="1400" b="1" i="1" u="none" strike="noStrike" dirty="0">
                          <a:solidFill>
                            <a:srgbClr val="002060"/>
                          </a:solidFill>
                          <a:effectLst/>
                          <a:latin typeface="Calibri" panose="020F0502020204030204" pitchFamily="34" charset="0"/>
                        </a:rPr>
                        <a:t>2.795.000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7348873"/>
                  </a:ext>
                </a:extLst>
              </a:tr>
            </a:tbl>
          </a:graphicData>
        </a:graphic>
      </p:graphicFrame>
      <p:graphicFrame>
        <p:nvGraphicFramePr>
          <p:cNvPr id="11" name="Πίνακας 10">
            <a:extLst>
              <a:ext uri="{FF2B5EF4-FFF2-40B4-BE49-F238E27FC236}">
                <a16:creationId xmlns:a16="http://schemas.microsoft.com/office/drawing/2014/main" id="{755478D8-832F-1A4E-B681-0E0210649419}"/>
              </a:ext>
            </a:extLst>
          </p:cNvPr>
          <p:cNvGraphicFramePr>
            <a:graphicFrameLocks noGrp="1"/>
          </p:cNvGraphicFramePr>
          <p:nvPr>
            <p:extLst>
              <p:ext uri="{D42A27DB-BD31-4B8C-83A1-F6EECF244321}">
                <p14:modId xmlns:p14="http://schemas.microsoft.com/office/powerpoint/2010/main" val="865709636"/>
              </p:ext>
            </p:extLst>
          </p:nvPr>
        </p:nvGraphicFramePr>
        <p:xfrm>
          <a:off x="4929837" y="1992974"/>
          <a:ext cx="4116335" cy="3955463"/>
        </p:xfrm>
        <a:graphic>
          <a:graphicData uri="http://schemas.openxmlformats.org/drawingml/2006/table">
            <a:tbl>
              <a:tblPr/>
              <a:tblGrid>
                <a:gridCol w="807792">
                  <a:extLst>
                    <a:ext uri="{9D8B030D-6E8A-4147-A177-3AD203B41FA5}">
                      <a16:colId xmlns:a16="http://schemas.microsoft.com/office/drawing/2014/main" val="2582579290"/>
                    </a:ext>
                  </a:extLst>
                </a:gridCol>
                <a:gridCol w="2500751">
                  <a:extLst>
                    <a:ext uri="{9D8B030D-6E8A-4147-A177-3AD203B41FA5}">
                      <a16:colId xmlns:a16="http://schemas.microsoft.com/office/drawing/2014/main" val="1129839229"/>
                    </a:ext>
                  </a:extLst>
                </a:gridCol>
                <a:gridCol w="807792">
                  <a:extLst>
                    <a:ext uri="{9D8B030D-6E8A-4147-A177-3AD203B41FA5}">
                      <a16:colId xmlns:a16="http://schemas.microsoft.com/office/drawing/2014/main" val="2146065174"/>
                    </a:ext>
                  </a:extLst>
                </a:gridCol>
              </a:tblGrid>
              <a:tr h="465349">
                <a:tc>
                  <a:txBody>
                    <a:bodyPr/>
                    <a:lstStyle/>
                    <a:p>
                      <a:pPr algn="l" fontAlgn="b"/>
                      <a:endParaRPr lang="el-GR"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l-GR" sz="1400" b="0" i="0" u="none" strike="noStrike" dirty="0">
                          <a:solidFill>
                            <a:srgbClr val="000000"/>
                          </a:solidFill>
                          <a:effectLst/>
                          <a:latin typeface="Calibri" panose="020F0502020204030204" pitchFamily="34" charset="0"/>
                        </a:rPr>
                        <a:t>Έτοιμα προϊόντα αρχής,  1ης Ιανουαρίου</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90.000</a:t>
                      </a:r>
                    </a:p>
                  </a:txBody>
                  <a:tcPr marL="0" marR="0" marT="0" marB="0" anchor="b">
                    <a:lnL>
                      <a:noFill/>
                    </a:lnL>
                    <a:lnR>
                      <a:noFill/>
                    </a:lnR>
                    <a:lnT>
                      <a:noFill/>
                    </a:lnT>
                    <a:lnB>
                      <a:noFill/>
                    </a:lnB>
                  </a:tcPr>
                </a:tc>
                <a:extLst>
                  <a:ext uri="{0D108BD9-81ED-4DB2-BD59-A6C34878D82A}">
                    <a16:rowId xmlns:a16="http://schemas.microsoft.com/office/drawing/2014/main" val="2779035761"/>
                  </a:ext>
                </a:extLst>
              </a:tr>
              <a:tr h="465349">
                <a:tc>
                  <a:txBody>
                    <a:bodyPr/>
                    <a:lstStyle/>
                    <a:p>
                      <a:pPr algn="ctr" fontAlgn="b"/>
                      <a:r>
                        <a:rPr lang="el-GR" sz="1400" b="0" i="0" u="none" strike="noStrike" dirty="0">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ΚΟΣΤΟΣ ΠΑΡΑΧΘΕΝΤΩΝ ΠΡΟΊΌΝΤΩΝ </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2.795.000</a:t>
                      </a:r>
                    </a:p>
                  </a:txBody>
                  <a:tcPr marL="0" marR="0" marT="0" marB="0" anchor="b">
                    <a:lnL>
                      <a:noFill/>
                    </a:lnL>
                    <a:lnR>
                      <a:noFill/>
                    </a:lnR>
                    <a:lnT>
                      <a:noFill/>
                    </a:lnT>
                    <a:lnB>
                      <a:noFill/>
                    </a:lnB>
                  </a:tcPr>
                </a:tc>
                <a:extLst>
                  <a:ext uri="{0D108BD9-81ED-4DB2-BD59-A6C34878D82A}">
                    <a16:rowId xmlns:a16="http://schemas.microsoft.com/office/drawing/2014/main" val="3964514264"/>
                  </a:ext>
                </a:extLst>
              </a:tr>
              <a:tr h="465349">
                <a:tc>
                  <a:txBody>
                    <a:bodyPr/>
                    <a:lstStyle/>
                    <a:p>
                      <a:pPr algn="ctr" fontAlgn="b"/>
                      <a:r>
                        <a:rPr lang="el-GR" sz="1400" b="0" i="0" u="none" strike="noStrike" dirty="0">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Έτοιμα προϊόντα τέλους, 31ης Δεκεμβρίου</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(110.000)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069285"/>
                  </a:ext>
                </a:extLst>
              </a:tr>
              <a:tr h="465349">
                <a:tc>
                  <a:txBody>
                    <a:bodyPr/>
                    <a:lstStyle/>
                    <a:p>
                      <a:pPr algn="ctr" fontAlgn="b"/>
                      <a:endParaRPr lang="el-GR"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l-GR" sz="1400" b="1" i="1" u="none" strike="noStrike">
                          <a:solidFill>
                            <a:srgbClr val="002060"/>
                          </a:solidFill>
                          <a:effectLst/>
                          <a:latin typeface="Calibri" panose="020F0502020204030204" pitchFamily="34" charset="0"/>
                        </a:rPr>
                        <a:t>ΚΟΣΤΟΣ ΠΩΛΗΘΕΝΤΩΝ ΠΡΟΪΟΝΤΩΝ</a:t>
                      </a:r>
                    </a:p>
                  </a:txBody>
                  <a:tcPr marL="0" marR="0" marT="0" marB="0" anchor="b">
                    <a:lnL>
                      <a:noFill/>
                    </a:lnL>
                    <a:lnR>
                      <a:noFill/>
                    </a:lnR>
                    <a:lnT>
                      <a:noFill/>
                    </a:lnT>
                    <a:lnB>
                      <a:noFill/>
                    </a:lnB>
                  </a:tcPr>
                </a:tc>
                <a:tc>
                  <a:txBody>
                    <a:bodyPr/>
                    <a:lstStyle/>
                    <a:p>
                      <a:pPr algn="r" fontAlgn="b"/>
                      <a:r>
                        <a:rPr lang="el-GR" sz="1400" b="1" i="1" u="none" strike="noStrike">
                          <a:solidFill>
                            <a:srgbClr val="002060"/>
                          </a:solidFill>
                          <a:effectLst/>
                          <a:latin typeface="Calibri" panose="020F0502020204030204" pitchFamily="34" charset="0"/>
                        </a:rPr>
                        <a:t>2.775.000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48841986"/>
                  </a:ext>
                </a:extLst>
              </a:tr>
              <a:tr h="232674">
                <a:tc>
                  <a:txBody>
                    <a:bodyPr/>
                    <a:lstStyle/>
                    <a:p>
                      <a:pPr algn="ctr" fontAlgn="b"/>
                      <a:endParaRPr lang="el-GR"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l-GR" sz="14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19852285"/>
                  </a:ext>
                </a:extLst>
              </a:tr>
              <a:tr h="232674">
                <a:tc>
                  <a:txBody>
                    <a:bodyPr/>
                    <a:lstStyle/>
                    <a:p>
                      <a:pPr algn="ctr" fontAlgn="b"/>
                      <a:endParaRPr lang="el-GR"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Έσοδα από πωλήσεις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3.500.000</a:t>
                      </a:r>
                    </a:p>
                  </a:txBody>
                  <a:tcPr marL="0" marR="0" marT="0" marB="0" anchor="b">
                    <a:lnL>
                      <a:noFill/>
                    </a:lnL>
                    <a:lnR>
                      <a:noFill/>
                    </a:lnR>
                    <a:lnT>
                      <a:noFill/>
                    </a:lnT>
                    <a:lnB>
                      <a:noFill/>
                    </a:lnB>
                  </a:tcPr>
                </a:tc>
                <a:extLst>
                  <a:ext uri="{0D108BD9-81ED-4DB2-BD59-A6C34878D82A}">
                    <a16:rowId xmlns:a16="http://schemas.microsoft.com/office/drawing/2014/main" val="1924186706"/>
                  </a:ext>
                </a:extLst>
              </a:tr>
              <a:tr h="698023">
                <a:tc>
                  <a:txBody>
                    <a:bodyPr/>
                    <a:lstStyle/>
                    <a:p>
                      <a:pPr algn="ctr" fontAlgn="b"/>
                      <a:r>
                        <a:rPr lang="el-GR" sz="1400" b="0" i="0" u="none" strike="noStrike" dirty="0">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ΚΟΣΤΟΣ ΠΩΛΗΘΕΝΤΩΝ ΠΡΟΪΟΝΤΩΝ</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 (2.775.000)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345606"/>
                  </a:ext>
                </a:extLst>
              </a:tr>
              <a:tr h="232674">
                <a:tc>
                  <a:txBody>
                    <a:bodyPr/>
                    <a:lstStyle/>
                    <a:p>
                      <a:pPr algn="ctr" fontAlgn="b"/>
                      <a:endParaRPr lang="el-GR"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Μικτό Κέρδος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725.000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070889"/>
                  </a:ext>
                </a:extLst>
              </a:tr>
              <a:tr h="232674">
                <a:tc>
                  <a:txBody>
                    <a:bodyPr/>
                    <a:lstStyle/>
                    <a:p>
                      <a:pPr algn="ctr" fontAlgn="b"/>
                      <a:r>
                        <a:rPr lang="el-GR" sz="1400" b="0" i="0" u="none" strike="noStrike" dirty="0">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Έξοδα διοίκησης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(250.000)</a:t>
                      </a:r>
                    </a:p>
                  </a:txBody>
                  <a:tcPr marL="0" marR="0" marT="0" marB="0" anchor="b">
                    <a:lnL>
                      <a:noFill/>
                    </a:lnL>
                    <a:lnR>
                      <a:noFill/>
                    </a:lnR>
                    <a:lnT>
                      <a:noFill/>
                    </a:lnT>
                    <a:lnB>
                      <a:noFill/>
                    </a:lnB>
                  </a:tcPr>
                </a:tc>
                <a:extLst>
                  <a:ext uri="{0D108BD9-81ED-4DB2-BD59-A6C34878D82A}">
                    <a16:rowId xmlns:a16="http://schemas.microsoft.com/office/drawing/2014/main" val="3767625253"/>
                  </a:ext>
                </a:extLst>
              </a:tr>
              <a:tr h="232674">
                <a:tc>
                  <a:txBody>
                    <a:bodyPr/>
                    <a:lstStyle/>
                    <a:p>
                      <a:pPr algn="ctr" fontAlgn="b"/>
                      <a:r>
                        <a:rPr lang="el-GR" sz="1400" b="0" i="0" u="none" strike="noStrike" dirty="0">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el-GR" sz="1400" b="0" i="0" u="none" strike="noStrike">
                          <a:solidFill>
                            <a:srgbClr val="000000"/>
                          </a:solidFill>
                          <a:effectLst/>
                          <a:latin typeface="Calibri" panose="020F0502020204030204" pitchFamily="34" charset="0"/>
                        </a:rPr>
                        <a:t>Έξοδα πώλησης</a:t>
                      </a:r>
                    </a:p>
                  </a:txBody>
                  <a:tcPr marL="0" marR="0" marT="0" marB="0" anchor="b">
                    <a:lnL>
                      <a:noFill/>
                    </a:lnL>
                    <a:lnR>
                      <a:noFill/>
                    </a:lnR>
                    <a:lnT>
                      <a:noFill/>
                    </a:lnT>
                    <a:lnB>
                      <a:noFill/>
                    </a:lnB>
                  </a:tcPr>
                </a:tc>
                <a:tc>
                  <a:txBody>
                    <a:bodyPr/>
                    <a:lstStyle/>
                    <a:p>
                      <a:pPr algn="r" fontAlgn="b"/>
                      <a:r>
                        <a:rPr lang="el-GR" sz="1400" b="0" i="0" u="none" strike="noStrike">
                          <a:solidFill>
                            <a:srgbClr val="000000"/>
                          </a:solidFill>
                          <a:effectLst/>
                          <a:latin typeface="Calibri" panose="020F0502020204030204" pitchFamily="34" charset="0"/>
                        </a:rPr>
                        <a:t>(350.000)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68549"/>
                  </a:ext>
                </a:extLst>
              </a:tr>
              <a:tr h="232674">
                <a:tc>
                  <a:txBody>
                    <a:bodyPr/>
                    <a:lstStyle/>
                    <a:p>
                      <a:pPr algn="l" fontAlgn="b"/>
                      <a:endParaRPr lang="el-GR"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l-GR" sz="1400" b="1" i="1" u="none" strike="noStrike">
                          <a:solidFill>
                            <a:srgbClr val="002060"/>
                          </a:solidFill>
                          <a:effectLst/>
                          <a:latin typeface="Calibri" panose="020F0502020204030204" pitchFamily="34" charset="0"/>
                        </a:rPr>
                        <a:t>Κέρδη προ φόρων</a:t>
                      </a:r>
                    </a:p>
                  </a:txBody>
                  <a:tcPr marL="0" marR="0" marT="0" marB="0" anchor="b">
                    <a:lnL>
                      <a:noFill/>
                    </a:lnL>
                    <a:lnR>
                      <a:noFill/>
                    </a:lnR>
                    <a:lnT>
                      <a:noFill/>
                    </a:lnT>
                    <a:lnB>
                      <a:noFill/>
                    </a:lnB>
                  </a:tcPr>
                </a:tc>
                <a:tc>
                  <a:txBody>
                    <a:bodyPr/>
                    <a:lstStyle/>
                    <a:p>
                      <a:pPr algn="r" fontAlgn="b"/>
                      <a:r>
                        <a:rPr lang="el-GR" sz="1400" b="1" i="1" u="none" strike="noStrike" dirty="0">
                          <a:solidFill>
                            <a:srgbClr val="002060"/>
                          </a:solidFill>
                          <a:effectLst/>
                          <a:latin typeface="Calibri" panose="020F0502020204030204" pitchFamily="34" charset="0"/>
                        </a:rPr>
                        <a:t>125.000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9575585"/>
                  </a:ext>
                </a:extLst>
              </a:tr>
            </a:tbl>
          </a:graphicData>
        </a:graphic>
      </p:graphicFrame>
    </p:spTree>
    <p:extLst>
      <p:ext uri="{BB962C8B-B14F-4D97-AF65-F5344CB8AC3E}">
        <p14:creationId xmlns:p14="http://schemas.microsoft.com/office/powerpoint/2010/main" val="17536550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700" b="1" i="1" dirty="0"/>
              <a:t>ΑΣΚΗΣΗ  7.</a:t>
            </a:r>
            <a:endParaRPr lang="el-GR" sz="4700" dirty="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600" dirty="0"/>
              <a:t>Η βιομηχανική επιχείρηση «ΔΡΟΜΕΑΣ ΑΕ», παράγει το μοναδικό προϊόν Π1 και παρουσιάζει τα παρακάτω υπόλοιπα στους </a:t>
            </a:r>
            <a:r>
              <a:rPr lang="el-GR" sz="1600" dirty="0" err="1"/>
              <a:t>λογ</a:t>
            </a:r>
            <a:r>
              <a:rPr lang="el-GR" sz="1600" dirty="0"/>
              <a:t>/</a:t>
            </a:r>
            <a:r>
              <a:rPr lang="el-GR" sz="1600" dirty="0" err="1"/>
              <a:t>σμούς</a:t>
            </a:r>
            <a:r>
              <a:rPr lang="el-GR" sz="1600" dirty="0"/>
              <a:t> στις 31/1/20Χ1. </a:t>
            </a:r>
          </a:p>
          <a:p>
            <a:pPr>
              <a:buNone/>
            </a:pPr>
            <a:r>
              <a:rPr lang="el-GR" sz="1600" dirty="0"/>
              <a:t>Ενοίκιο εργοστασίου 22.000 €</a:t>
            </a:r>
          </a:p>
          <a:p>
            <a:pPr>
              <a:buNone/>
            </a:pPr>
            <a:r>
              <a:rPr lang="el-GR" sz="1600" dirty="0"/>
              <a:t>Φωτισμός &amp; ενέργεια παραγωγικής διαδικασίας 7.000 €</a:t>
            </a:r>
          </a:p>
          <a:p>
            <a:pPr>
              <a:buNone/>
            </a:pPr>
            <a:r>
              <a:rPr lang="el-GR" sz="1600" dirty="0"/>
              <a:t>Άμεση εργασία 360.000 €, Έμμεση εργασία 130.000 €</a:t>
            </a:r>
          </a:p>
          <a:p>
            <a:pPr>
              <a:buNone/>
            </a:pPr>
            <a:r>
              <a:rPr lang="el-GR" sz="1600" dirty="0"/>
              <a:t>Μισθοδοσία προσωπικού τμημάτων διοίκησης &amp; πωλήσεων 45.600 €</a:t>
            </a:r>
          </a:p>
          <a:p>
            <a:pPr>
              <a:buNone/>
            </a:pPr>
            <a:r>
              <a:rPr lang="el-GR" sz="1600" dirty="0"/>
              <a:t>Προμήθειες πωλητών 12.500 €, Τόκοι χρεωστικοί 28.000 €</a:t>
            </a:r>
          </a:p>
          <a:p>
            <a:pPr>
              <a:buNone/>
            </a:pPr>
            <a:r>
              <a:rPr lang="el-GR" sz="1600" dirty="0"/>
              <a:t>Λοιπά Γ.Β.Ε  33.000 €</a:t>
            </a:r>
          </a:p>
          <a:p>
            <a:pPr>
              <a:buNone/>
            </a:pPr>
            <a:r>
              <a:rPr lang="el-GR" sz="1600" dirty="0"/>
              <a:t>Αγορές πρώτης ύλης Υ1, μονάδες 16.000 Χ 6 € / μονάδα (1</a:t>
            </a:r>
            <a:r>
              <a:rPr lang="el-GR" sz="1600" baseline="30000" dirty="0"/>
              <a:t>η</a:t>
            </a:r>
            <a:r>
              <a:rPr lang="el-GR" sz="1600" dirty="0"/>
              <a:t> εισαγωγή)</a:t>
            </a:r>
          </a:p>
          <a:p>
            <a:pPr>
              <a:buNone/>
            </a:pPr>
            <a:r>
              <a:rPr lang="el-GR" sz="1600" dirty="0"/>
              <a:t>Αγορές πρώτης ύλης Υ1, μονάδες 10.000 Χ 5 €/ μονάδα (2</a:t>
            </a:r>
            <a:r>
              <a:rPr lang="el-GR" sz="1600" baseline="30000" dirty="0"/>
              <a:t>η</a:t>
            </a:r>
            <a:r>
              <a:rPr lang="el-GR" sz="1600" dirty="0"/>
              <a:t> εισαγωγή)</a:t>
            </a:r>
          </a:p>
          <a:p>
            <a:pPr>
              <a:buNone/>
            </a:pPr>
            <a:r>
              <a:rPr lang="el-GR" sz="1600" dirty="0"/>
              <a:t>Αποθέματα πρώτης ύλης 1</a:t>
            </a:r>
            <a:r>
              <a:rPr lang="el-GR" sz="1600" baseline="30000" dirty="0"/>
              <a:t>ης</a:t>
            </a:r>
            <a:r>
              <a:rPr lang="el-GR" sz="1600" dirty="0"/>
              <a:t> Ιανουαρίου μονάδες 2.000 Χ 7 € / μονάδα</a:t>
            </a:r>
          </a:p>
          <a:p>
            <a:pPr>
              <a:buNone/>
            </a:pPr>
            <a:r>
              <a:rPr lang="el-GR" sz="1600" dirty="0"/>
              <a:t>Η  αποτίμηση  των  αποθεμάτων της  πρώτης  ύλης πραγματοποιείται με τη μέθοδο </a:t>
            </a:r>
            <a:r>
              <a:rPr lang="en-US" sz="1600" dirty="0"/>
              <a:t>F.I.F.O.</a:t>
            </a:r>
            <a:endParaRPr lang="el-GR" sz="1600" dirty="0"/>
          </a:p>
          <a:p>
            <a:pPr>
              <a:buNone/>
            </a:pPr>
            <a:r>
              <a:rPr lang="el-GR" sz="1600" dirty="0"/>
              <a:t>Για να παραχθεί 1 μονάδα ετοίμου προϊόντος  απαιτείται 1 μονάδα πρώτης ύλης.  </a:t>
            </a:r>
            <a:endParaRPr lang="en-US" sz="1600" dirty="0"/>
          </a:p>
          <a:p>
            <a:pPr>
              <a:buNone/>
            </a:pPr>
            <a:endParaRPr lang="el-GR" sz="1600" dirty="0"/>
          </a:p>
          <a:p>
            <a:pPr>
              <a:buNone/>
            </a:pPr>
            <a:endParaRPr lang="en-US" sz="1600" dirty="0"/>
          </a:p>
          <a:p>
            <a:pPr>
              <a:buNone/>
            </a:pPr>
            <a:endParaRPr lang="el-GR" sz="1600" dirty="0"/>
          </a:p>
          <a:p>
            <a:pPr>
              <a:buNone/>
            </a:pPr>
            <a:endParaRPr lang="el-GR" sz="16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116</a:t>
            </a:fld>
            <a:endParaRPr lang="el-G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600" dirty="0"/>
              <a:t>Οι μονάδες οι οποίες παρήχθησαν, ανήλθαν σε 25.000</a:t>
            </a:r>
          </a:p>
          <a:p>
            <a:pPr>
              <a:buNone/>
            </a:pPr>
            <a:r>
              <a:rPr lang="el-GR" sz="1600" dirty="0"/>
              <a:t>Οι πωλήσεις ανήλθαν σε 20.000 μονάδες Χ 24 € / </a:t>
            </a:r>
            <a:r>
              <a:rPr lang="el-GR" sz="1600" dirty="0" err="1"/>
              <a:t>μον</a:t>
            </a:r>
            <a:r>
              <a:rPr lang="el-GR" sz="1600" dirty="0"/>
              <a:t>.</a:t>
            </a:r>
          </a:p>
          <a:p>
            <a:pPr>
              <a:buNone/>
            </a:pPr>
            <a:r>
              <a:rPr lang="el-GR" sz="1600" dirty="0"/>
              <a:t>Οι μονάδες ετοίμων προϊόντων της 1</a:t>
            </a:r>
            <a:r>
              <a:rPr lang="el-GR" sz="1600" baseline="30000" dirty="0"/>
              <a:t>ης</a:t>
            </a:r>
            <a:r>
              <a:rPr lang="el-GR" sz="1600" dirty="0"/>
              <a:t> Ιανουαρίου ήταν 5.000 Χ 18 €/ </a:t>
            </a:r>
            <a:r>
              <a:rPr lang="el-GR" sz="1600" dirty="0" err="1"/>
              <a:t>μον</a:t>
            </a:r>
            <a:r>
              <a:rPr lang="el-GR" sz="1600" dirty="0"/>
              <a:t>.</a:t>
            </a:r>
            <a:endParaRPr lang="en-US" sz="1600" dirty="0"/>
          </a:p>
          <a:p>
            <a:pPr>
              <a:buNone/>
            </a:pPr>
            <a:r>
              <a:rPr lang="el-GR" sz="1600" dirty="0"/>
              <a:t>Η  παραγωγή  σε  εξέλιξη  της 1</a:t>
            </a:r>
            <a:r>
              <a:rPr lang="el-GR" sz="1600" baseline="30000" dirty="0"/>
              <a:t>ης</a:t>
            </a:r>
            <a:r>
              <a:rPr lang="el-GR" sz="1600" dirty="0"/>
              <a:t>  Ιανουαρίου  ανήλθε  σε  13.000  μονάδες, </a:t>
            </a:r>
          </a:p>
          <a:p>
            <a:pPr>
              <a:buNone/>
            </a:pPr>
            <a:r>
              <a:rPr lang="el-GR" sz="1600" dirty="0"/>
              <a:t>κόστους  24.000 €,  ενώ  η  παραγωγή  σε  εξέλιξη  της  31</a:t>
            </a:r>
            <a:r>
              <a:rPr lang="el-GR" sz="1600" baseline="30000" dirty="0"/>
              <a:t>ης</a:t>
            </a:r>
            <a:r>
              <a:rPr lang="el-GR" sz="1600" dirty="0"/>
              <a:t>  Ιανουαρίου  σε</a:t>
            </a:r>
          </a:p>
          <a:p>
            <a:pPr>
              <a:buNone/>
            </a:pPr>
            <a:r>
              <a:rPr lang="el-GR" sz="1600" dirty="0"/>
              <a:t>5.000 μονάδες, κόστους 34.000 €. </a:t>
            </a:r>
          </a:p>
          <a:p>
            <a:pPr>
              <a:buNone/>
            </a:pPr>
            <a:r>
              <a:rPr lang="el-GR" sz="1600" dirty="0"/>
              <a:t>Το   κόστος  του  μηχανολογικού  εξοπλισμού  του  εργοστασίου  ανήλθε  σε</a:t>
            </a:r>
          </a:p>
          <a:p>
            <a:pPr>
              <a:buNone/>
            </a:pPr>
            <a:r>
              <a:rPr lang="el-GR" sz="1600" dirty="0"/>
              <a:t>60.000 €,  ενώ  το κόστος του  εξοπλισμού  διοίκησης και πωλήσεων ανήλθε </a:t>
            </a:r>
          </a:p>
          <a:p>
            <a:pPr>
              <a:buNone/>
            </a:pPr>
            <a:r>
              <a:rPr lang="el-GR" sz="1600" dirty="0"/>
              <a:t>σε 35.000.  </a:t>
            </a:r>
          </a:p>
          <a:p>
            <a:pPr>
              <a:buNone/>
            </a:pPr>
            <a:r>
              <a:rPr lang="el-GR" sz="1600" dirty="0"/>
              <a:t>Ο ωφέλιμος χρόνος ζωής όλου του εξοπλισμού ανέρχεται στα 10 έτη. </a:t>
            </a:r>
          </a:p>
          <a:p>
            <a:pPr>
              <a:buNone/>
            </a:pPr>
            <a:r>
              <a:rPr lang="el-GR" sz="1600" b="1" dirty="0"/>
              <a:t>Ζητείται</a:t>
            </a:r>
            <a:r>
              <a:rPr lang="en-US" sz="1600" b="1" dirty="0"/>
              <a:t>:</a:t>
            </a:r>
            <a:r>
              <a:rPr lang="en-US" sz="1600" dirty="0"/>
              <a:t> </a:t>
            </a:r>
            <a:endParaRPr lang="el-GR" sz="1600" dirty="0"/>
          </a:p>
          <a:p>
            <a:pPr>
              <a:buNone/>
            </a:pPr>
            <a:r>
              <a:rPr lang="el-GR" sz="1600" dirty="0"/>
              <a:t>Η κατάσταση του κόστους παραχθέντων για τον μήνα Ιανουάριο του 20Χ1.</a:t>
            </a:r>
          </a:p>
          <a:p>
            <a:pPr>
              <a:buNone/>
            </a:pPr>
            <a:endParaRPr lang="el-GR" sz="1600" dirty="0"/>
          </a:p>
          <a:p>
            <a:pPr>
              <a:buNone/>
            </a:pPr>
            <a:endParaRPr lang="el-GR" sz="16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117</a:t>
            </a:fld>
            <a:endParaRPr lang="el-GR"/>
          </a:p>
        </p:txBody>
      </p:sp>
      <p:sp>
        <p:nvSpPr>
          <p:cNvPr id="2" name="Ορθογώνιο 1">
            <a:extLst>
              <a:ext uri="{FF2B5EF4-FFF2-40B4-BE49-F238E27FC236}">
                <a16:creationId xmlns:a16="http://schemas.microsoft.com/office/drawing/2014/main" id="{BC5B1D0F-2D3E-FD4A-9457-01FAA6414B85}"/>
              </a:ext>
            </a:extLst>
          </p:cNvPr>
          <p:cNvSpPr/>
          <p:nvPr/>
        </p:nvSpPr>
        <p:spPr>
          <a:xfrm>
            <a:off x="663508" y="497063"/>
            <a:ext cx="2682145" cy="769441"/>
          </a:xfrm>
          <a:prstGeom prst="rect">
            <a:avLst/>
          </a:prstGeom>
        </p:spPr>
        <p:txBody>
          <a:bodyPr wrap="none">
            <a:spAutoFit/>
          </a:bodyPr>
          <a:lstStyle/>
          <a:p>
            <a:pPr>
              <a:buNone/>
            </a:pPr>
            <a:r>
              <a:rPr lang="el-GR" sz="4400" b="1" i="1" dirty="0">
                <a:latin typeface="+mj-lt"/>
              </a:rPr>
              <a:t>ΑΣΚΗΣΗ  7.</a:t>
            </a:r>
            <a:endParaRPr lang="el-GR" sz="4400" dirty="0">
              <a:latin typeface="+mj-l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500066"/>
          </a:xfrm>
        </p:spPr>
        <p:txBody>
          <a:bodyPr>
            <a:noAutofit/>
          </a:bodyPr>
          <a:lstStyle/>
          <a:p>
            <a:r>
              <a:rPr lang="el-GR" sz="2800" b="1" i="1" dirty="0">
                <a:solidFill>
                  <a:srgbClr val="002060"/>
                </a:solidFill>
              </a:rPr>
              <a:t>ΑΣΚΗΣΗ  7. ΛΥΣΗ</a:t>
            </a:r>
            <a:endParaRPr lang="el-GR" sz="2800" dirty="0">
              <a:solidFill>
                <a:srgbClr val="002060"/>
              </a:solidFill>
            </a:endParaRPr>
          </a:p>
        </p:txBody>
      </p:sp>
      <p:sp>
        <p:nvSpPr>
          <p:cNvPr id="3" name="2 - Θέση περιεχομένου"/>
          <p:cNvSpPr>
            <a:spLocks noGrp="1"/>
          </p:cNvSpPr>
          <p:nvPr>
            <p:ph idx="1"/>
          </p:nvPr>
        </p:nvSpPr>
        <p:spPr>
          <a:xfrm>
            <a:off x="285720" y="714356"/>
            <a:ext cx="8643998" cy="5643602"/>
          </a:xfrm>
        </p:spPr>
        <p:txBody>
          <a:bodyPr>
            <a:normAutofit/>
          </a:bodyPr>
          <a:lstStyle/>
          <a:p>
            <a:pPr>
              <a:buNone/>
            </a:pPr>
            <a:r>
              <a:rPr lang="el-GR" sz="2400" dirty="0"/>
              <a:t>Αποθέματα πρώτης ύλης 1-1-20Χ1                 2.000 μονάδες</a:t>
            </a:r>
          </a:p>
          <a:p>
            <a:pPr>
              <a:buNone/>
            </a:pPr>
            <a:r>
              <a:rPr lang="el-GR" sz="2400" dirty="0"/>
              <a:t>Αγορές πρώτων υλών (16.000 + 10.000)      26.000 μονάδες</a:t>
            </a:r>
          </a:p>
          <a:p>
            <a:pPr>
              <a:buNone/>
            </a:pPr>
            <a:r>
              <a:rPr lang="el-GR" sz="2400" b="1" dirty="0"/>
              <a:t>Μονάδες που διατέθηκαν στη παραγωγή 28.000</a:t>
            </a:r>
            <a:r>
              <a:rPr lang="el-GR" sz="2400" dirty="0"/>
              <a:t>        </a:t>
            </a:r>
          </a:p>
          <a:p>
            <a:pPr>
              <a:buNone/>
            </a:pPr>
            <a:r>
              <a:rPr lang="el-GR" sz="2400" dirty="0">
                <a:solidFill>
                  <a:srgbClr val="FF0000"/>
                </a:solidFill>
              </a:rPr>
              <a:t>Μονάδες που χρησιμοποιήθηκαν                (25.000)</a:t>
            </a:r>
            <a:r>
              <a:rPr lang="el-GR" sz="2400" dirty="0"/>
              <a:t>         </a:t>
            </a:r>
          </a:p>
          <a:p>
            <a:pPr>
              <a:buNone/>
            </a:pPr>
            <a:r>
              <a:rPr lang="el-GR" sz="2400" b="1" dirty="0">
                <a:solidFill>
                  <a:srgbClr val="002060"/>
                </a:solidFill>
              </a:rPr>
              <a:t>Αποθέματα πρώτης ύλης 31-</a:t>
            </a:r>
            <a:r>
              <a:rPr lang="en-US" sz="2400" b="1">
                <a:solidFill>
                  <a:srgbClr val="002060"/>
                </a:solidFill>
              </a:rPr>
              <a:t>0</a:t>
            </a:r>
            <a:r>
              <a:rPr lang="el-GR" sz="2400" b="1">
                <a:solidFill>
                  <a:srgbClr val="002060"/>
                </a:solidFill>
              </a:rPr>
              <a:t>1-20Χ1 </a:t>
            </a:r>
            <a:r>
              <a:rPr lang="el-GR" sz="2400"/>
              <a:t>         </a:t>
            </a:r>
            <a:r>
              <a:rPr lang="en-US" sz="2400" dirty="0"/>
              <a:t>  </a:t>
            </a:r>
            <a:r>
              <a:rPr lang="el-GR" sz="2400" b="1" dirty="0">
                <a:solidFill>
                  <a:srgbClr val="002060"/>
                </a:solidFill>
              </a:rPr>
              <a:t>3.000 μονάδες </a:t>
            </a:r>
          </a:p>
          <a:p>
            <a:pPr>
              <a:buNone/>
            </a:pPr>
            <a:endParaRPr lang="el-GR" sz="2400" dirty="0"/>
          </a:p>
          <a:p>
            <a:pPr>
              <a:buNone/>
            </a:pPr>
            <a:r>
              <a:rPr lang="el-GR" sz="1600" b="1" i="1" dirty="0">
                <a:solidFill>
                  <a:srgbClr val="0070C0"/>
                </a:solidFill>
              </a:rPr>
              <a:t>                                              Μια μονάδα ετοίμου</a:t>
            </a:r>
          </a:p>
          <a:p>
            <a:pPr>
              <a:buNone/>
            </a:pPr>
            <a:r>
              <a:rPr lang="el-GR" sz="1600" b="1" i="1" dirty="0">
                <a:solidFill>
                  <a:srgbClr val="0070C0"/>
                </a:solidFill>
              </a:rPr>
              <a:t>                                              απαιτεί μία μονάδα </a:t>
            </a:r>
          </a:p>
          <a:p>
            <a:pPr>
              <a:buNone/>
            </a:pPr>
            <a:r>
              <a:rPr lang="el-GR" sz="1600" b="1" i="1" dirty="0">
                <a:solidFill>
                  <a:srgbClr val="0070C0"/>
                </a:solidFill>
              </a:rPr>
              <a:t>                                              πρώτης ύλης                                                                 Λόγω </a:t>
            </a:r>
            <a:r>
              <a:rPr lang="en-US" sz="1600" b="1" i="1" dirty="0">
                <a:solidFill>
                  <a:srgbClr val="0070C0"/>
                </a:solidFill>
              </a:rPr>
              <a:t>F.I.F.O</a:t>
            </a:r>
            <a:endParaRPr lang="el-GR" sz="1600" b="1" i="1" dirty="0">
              <a:solidFill>
                <a:srgbClr val="0070C0"/>
              </a:solidFill>
            </a:endParaRPr>
          </a:p>
          <a:p>
            <a:pPr>
              <a:buNone/>
            </a:pPr>
            <a:endParaRPr lang="el-GR" sz="1600" b="1" i="1" dirty="0">
              <a:solidFill>
                <a:srgbClr val="FF0000"/>
              </a:solidFill>
            </a:endParaRPr>
          </a:p>
          <a:p>
            <a:pPr>
              <a:buNone/>
            </a:pPr>
            <a:r>
              <a:rPr lang="el-GR" sz="2400" dirty="0"/>
              <a:t>Αξία </a:t>
            </a:r>
            <a:r>
              <a:rPr lang="el-GR" sz="2400" dirty="0" err="1"/>
              <a:t>αποθ</a:t>
            </a:r>
            <a:r>
              <a:rPr lang="el-GR" sz="2400" dirty="0"/>
              <a:t>/των </a:t>
            </a:r>
            <a:r>
              <a:rPr lang="el-GR" sz="2400" dirty="0" err="1"/>
              <a:t>πρ</a:t>
            </a:r>
            <a:r>
              <a:rPr lang="el-GR" sz="2400" dirty="0"/>
              <a:t>. ύλης 31-1-20Χ1</a:t>
            </a:r>
            <a:r>
              <a:rPr lang="en-US" sz="2400" dirty="0"/>
              <a:t>: </a:t>
            </a:r>
            <a:r>
              <a:rPr lang="en-US" sz="2400" b="1" dirty="0">
                <a:solidFill>
                  <a:srgbClr val="002060"/>
                </a:solidFill>
              </a:rPr>
              <a:t>3.000</a:t>
            </a:r>
            <a:r>
              <a:rPr lang="el-GR" sz="2400" b="1" dirty="0">
                <a:solidFill>
                  <a:srgbClr val="002060"/>
                </a:solidFill>
              </a:rPr>
              <a:t> μον.</a:t>
            </a:r>
            <a:r>
              <a:rPr lang="en-US" sz="2400" dirty="0"/>
              <a:t> X 5 </a:t>
            </a:r>
            <a:r>
              <a:rPr lang="el-GR" sz="2400" dirty="0"/>
              <a:t>€/</a:t>
            </a:r>
            <a:r>
              <a:rPr lang="el-GR" sz="2400" dirty="0" err="1"/>
              <a:t>μον</a:t>
            </a:r>
            <a:r>
              <a:rPr lang="el-GR" sz="2400" dirty="0"/>
              <a:t> = </a:t>
            </a:r>
            <a:r>
              <a:rPr lang="el-GR" sz="2400" b="1" dirty="0"/>
              <a:t>15.000 €</a:t>
            </a:r>
          </a:p>
          <a:p>
            <a:pPr>
              <a:buNone/>
            </a:pPr>
            <a:r>
              <a:rPr lang="el-GR" sz="2400" dirty="0"/>
              <a:t>Αξία αγορών </a:t>
            </a:r>
            <a:r>
              <a:rPr lang="el-GR" sz="2400" dirty="0" err="1"/>
              <a:t>πρ</a:t>
            </a:r>
            <a:r>
              <a:rPr lang="en-US" sz="2400" dirty="0"/>
              <a:t>.</a:t>
            </a:r>
            <a:r>
              <a:rPr lang="el-GR" sz="2400" dirty="0"/>
              <a:t> ύλης </a:t>
            </a:r>
            <a:r>
              <a:rPr lang="en-US" sz="2400" dirty="0"/>
              <a:t>: (16.000 X 6) + (10.000 X 5) = </a:t>
            </a:r>
            <a:r>
              <a:rPr lang="en-US" sz="2400" b="1" dirty="0"/>
              <a:t>146.000 </a:t>
            </a:r>
            <a:r>
              <a:rPr lang="el-GR" sz="2400" b="1" dirty="0"/>
              <a:t>€</a:t>
            </a:r>
          </a:p>
          <a:p>
            <a:pPr>
              <a:buNone/>
            </a:pPr>
            <a:r>
              <a:rPr lang="el-GR" sz="2400" dirty="0"/>
              <a:t>Αξία </a:t>
            </a:r>
            <a:r>
              <a:rPr lang="el-GR" sz="2400" dirty="0" err="1"/>
              <a:t>αποθ</a:t>
            </a:r>
            <a:r>
              <a:rPr lang="el-GR" sz="2400" dirty="0"/>
              <a:t>/των </a:t>
            </a:r>
            <a:r>
              <a:rPr lang="el-GR" sz="2400" dirty="0" err="1"/>
              <a:t>πρ</a:t>
            </a:r>
            <a:r>
              <a:rPr lang="el-GR" sz="2400" dirty="0"/>
              <a:t>. ύλης 1-1-20Χ1</a:t>
            </a:r>
            <a:r>
              <a:rPr lang="en-US" sz="2400" dirty="0"/>
              <a:t>:</a:t>
            </a:r>
            <a:r>
              <a:rPr lang="el-GR" sz="2400" dirty="0"/>
              <a:t> 2.000 μον. Χ 7 €/μον. = </a:t>
            </a:r>
            <a:r>
              <a:rPr lang="el-GR" sz="2400" b="1" dirty="0"/>
              <a:t>14.000 €</a:t>
            </a:r>
          </a:p>
          <a:p>
            <a:pPr>
              <a:buNone/>
            </a:pPr>
            <a:r>
              <a:rPr lang="el-GR" sz="2400" dirty="0"/>
              <a:t>Απόσβεση μηχανολογικού εξοπλισμού</a:t>
            </a:r>
            <a:r>
              <a:rPr lang="en-US" sz="2400" dirty="0"/>
              <a:t>:</a:t>
            </a:r>
            <a:r>
              <a:rPr lang="el-GR" sz="2400" dirty="0"/>
              <a:t> 60.000 Χ 10% Χ 1/12 = </a:t>
            </a:r>
            <a:r>
              <a:rPr lang="el-GR" sz="2400" b="1" dirty="0"/>
              <a:t>500</a:t>
            </a:r>
            <a:r>
              <a:rPr lang="el-GR" sz="2400" dirty="0"/>
              <a:t> €</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118</a:t>
            </a:fld>
            <a:endParaRPr lang="el-GR"/>
          </a:p>
        </p:txBody>
      </p:sp>
      <p:cxnSp>
        <p:nvCxnSpPr>
          <p:cNvPr id="7" name="6 - Ευθεία γραμμή σύνδεσης"/>
          <p:cNvCxnSpPr/>
          <p:nvPr/>
        </p:nvCxnSpPr>
        <p:spPr>
          <a:xfrm>
            <a:off x="5643570" y="2428868"/>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 Έλλειψη"/>
          <p:cNvSpPr/>
          <p:nvPr/>
        </p:nvSpPr>
        <p:spPr>
          <a:xfrm>
            <a:off x="2214546" y="3071810"/>
            <a:ext cx="2214578" cy="1357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11 - Ευθύγραμμο βέλος σύνδεσης"/>
          <p:cNvCxnSpPr/>
          <p:nvPr/>
        </p:nvCxnSpPr>
        <p:spPr>
          <a:xfrm flipV="1">
            <a:off x="4143372" y="2357430"/>
            <a:ext cx="1428760"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 Έλλειψη"/>
          <p:cNvSpPr/>
          <p:nvPr/>
        </p:nvSpPr>
        <p:spPr>
          <a:xfrm>
            <a:off x="6500826" y="3857628"/>
            <a:ext cx="114300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16 - Ευθύγραμμο βέλος σύνδεσης"/>
          <p:cNvCxnSpPr/>
          <p:nvPr/>
        </p:nvCxnSpPr>
        <p:spPr>
          <a:xfrm rot="5400000">
            <a:off x="6500826" y="4357694"/>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rot="5400000">
            <a:off x="4750595" y="3393281"/>
            <a:ext cx="171451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500066"/>
          </a:xfrm>
        </p:spPr>
        <p:txBody>
          <a:bodyPr>
            <a:noAutofit/>
          </a:bodyPr>
          <a:lstStyle/>
          <a:p>
            <a:r>
              <a:rPr lang="el-GR" sz="2800" b="1" i="1" dirty="0">
                <a:solidFill>
                  <a:srgbClr val="002060"/>
                </a:solidFill>
              </a:rPr>
              <a:t>ΑΣΚΗΣΗ  7.ΛΥΣΗ</a:t>
            </a:r>
            <a:endParaRPr lang="el-GR" sz="2800" dirty="0">
              <a:solidFill>
                <a:srgbClr val="002060"/>
              </a:solidFill>
            </a:endParaRP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119</a:t>
            </a:fld>
            <a:endParaRPr lang="el-GR"/>
          </a:p>
        </p:txBody>
      </p:sp>
      <p:graphicFrame>
        <p:nvGraphicFramePr>
          <p:cNvPr id="411652" name="Object 4"/>
          <p:cNvGraphicFramePr>
            <a:graphicFrameLocks noChangeAspect="1"/>
          </p:cNvGraphicFramePr>
          <p:nvPr>
            <p:extLst>
              <p:ext uri="{D42A27DB-BD31-4B8C-83A1-F6EECF244321}">
                <p14:modId xmlns:p14="http://schemas.microsoft.com/office/powerpoint/2010/main" val="3746622912"/>
              </p:ext>
            </p:extLst>
          </p:nvPr>
        </p:nvGraphicFramePr>
        <p:xfrm>
          <a:off x="251520" y="571480"/>
          <a:ext cx="8786873" cy="5715040"/>
        </p:xfrm>
        <a:graphic>
          <a:graphicData uri="http://schemas.openxmlformats.org/presentationml/2006/ole">
            <mc:AlternateContent xmlns:mc="http://schemas.openxmlformats.org/markup-compatibility/2006">
              <mc:Choice xmlns:v="urn:schemas-microsoft-com:vml" Requires="v">
                <p:oleObj spid="_x0000_s411700" name="Φύλλο εργασίας" r:id="rId3" imgW="3840660" imgH="3156123" progId="Excel.Sheet.12">
                  <p:embed/>
                </p:oleObj>
              </mc:Choice>
              <mc:Fallback>
                <p:oleObj name="Φύλλο εργασίας" r:id="rId3" imgW="3840660" imgH="3156123" progId="Excel.Shee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1480"/>
                        <a:ext cx="8786873" cy="57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ΠΟΙΕΣ  ΕΙΝΑΙ  ΟΙ  ΑΝΑΓΚΕΣ </a:t>
            </a:r>
            <a:br>
              <a:rPr lang="el-GR" sz="2900" b="1" i="1"/>
            </a:br>
            <a:r>
              <a:rPr lang="el-GR" sz="2900" b="1" i="1"/>
              <a:t>ΠΛΗΡΟΦΟΡΗΣΗΣ  ΤΗΣ  ΔΙΟΙΚΗΣΗΣ</a:t>
            </a:r>
            <a:br>
              <a:rPr lang="el-GR" sz="2900" b="1" i="1"/>
            </a:br>
            <a:endParaRPr lang="el-GR" sz="2900" b="1" i="1"/>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501777" y="1866711"/>
            <a:ext cx="7886700" cy="4251960"/>
          </a:xfrm>
        </p:spPr>
        <p:txBody>
          <a:bodyPr>
            <a:normAutofit/>
          </a:bodyPr>
          <a:lstStyle/>
          <a:p>
            <a:pPr>
              <a:buNone/>
            </a:pPr>
            <a:r>
              <a:rPr lang="el-GR" sz="1800" b="1" i="1" dirty="0"/>
              <a:t>Παράδειγμα βιομηχανικής επιχείρησης</a:t>
            </a:r>
          </a:p>
          <a:p>
            <a:pPr>
              <a:buNone/>
            </a:pPr>
            <a:r>
              <a:rPr lang="el-GR" sz="1800" dirty="0"/>
              <a:t> </a:t>
            </a:r>
          </a:p>
          <a:p>
            <a:pPr>
              <a:buNone/>
            </a:pPr>
            <a:r>
              <a:rPr lang="el-GR" sz="1800" b="1" i="1" u="sng" dirty="0"/>
              <a:t>Πρώτες ύλες </a:t>
            </a:r>
            <a:r>
              <a:rPr lang="el-GR" sz="1800" b="1" i="1" dirty="0"/>
              <a:t>                                   </a:t>
            </a:r>
            <a:r>
              <a:rPr lang="el-GR" sz="1800" b="1" i="1" u="sng" dirty="0"/>
              <a:t>Προϊόντα</a:t>
            </a:r>
          </a:p>
          <a:p>
            <a:pPr>
              <a:buNone/>
            </a:pPr>
            <a:r>
              <a:rPr lang="el-GR" sz="1800" dirty="0"/>
              <a:t>  Ξύλο                                                  Έπιπλα</a:t>
            </a:r>
          </a:p>
          <a:p>
            <a:pPr>
              <a:buNone/>
            </a:pPr>
            <a:r>
              <a:rPr lang="el-GR" sz="1800" dirty="0"/>
              <a:t>  Αλουμίνιο                                        Διάφορα είδη οικιακής χρήσης</a:t>
            </a:r>
          </a:p>
          <a:p>
            <a:pPr>
              <a:buNone/>
            </a:pPr>
            <a:r>
              <a:rPr lang="el-GR" sz="1800" dirty="0"/>
              <a:t>  Πλαστικό                                          από αλουμίνιο και πλαστικό</a:t>
            </a:r>
          </a:p>
          <a:p>
            <a:pPr>
              <a:buNone/>
            </a:pPr>
            <a:r>
              <a:rPr lang="el-GR" sz="1800" dirty="0"/>
              <a:t>                                                                      </a:t>
            </a:r>
          </a:p>
          <a:p>
            <a:pPr>
              <a:buNone/>
            </a:pPr>
            <a:r>
              <a:rPr lang="el-GR" sz="1800" dirty="0"/>
              <a:t>  </a:t>
            </a:r>
          </a:p>
          <a:p>
            <a:pPr>
              <a:buNone/>
            </a:pPr>
            <a:r>
              <a:rPr lang="el-GR" sz="1800" dirty="0"/>
              <a:t> Μέσω της  Διοικητικής  Λογιστικής  παρέχονται πληροφορίες για τα :  </a:t>
            </a:r>
          </a:p>
          <a:p>
            <a:pPr>
              <a:buNone/>
            </a:pPr>
            <a:endParaRPr lang="el-GR" sz="1800" dirty="0"/>
          </a:p>
          <a:p>
            <a:r>
              <a:rPr lang="el-GR" sz="1800" b="1" dirty="0"/>
              <a:t>Επιμέρους συστατικά στοιχεία του κόστους </a:t>
            </a:r>
          </a:p>
          <a:p>
            <a:r>
              <a:rPr lang="el-GR" sz="1800" b="1" dirty="0"/>
              <a:t>Συνολικό κόστος παραγωγής των προϊόντων και τα</a:t>
            </a:r>
          </a:p>
          <a:p>
            <a:pPr>
              <a:buNone/>
            </a:pPr>
            <a:endParaRPr lang="el-GR" sz="1800" dirty="0"/>
          </a:p>
          <a:p>
            <a:pPr>
              <a:buNone/>
            </a:pPr>
            <a:endParaRPr lang="el-GR" sz="18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12</a:t>
            </a:fld>
            <a:endParaRPr lang="el-GR"/>
          </a:p>
        </p:txBody>
      </p:sp>
      <p:sp>
        <p:nvSpPr>
          <p:cNvPr id="13" name="8 - Δεξιό βέλος">
            <a:extLst>
              <a:ext uri="{FF2B5EF4-FFF2-40B4-BE49-F238E27FC236}">
                <a16:creationId xmlns:a16="http://schemas.microsoft.com/office/drawing/2014/main" id="{5C89E6E0-372C-DC4F-BC98-5862F394F6A1}"/>
              </a:ext>
            </a:extLst>
          </p:cNvPr>
          <p:cNvSpPr/>
          <p:nvPr/>
        </p:nvSpPr>
        <p:spPr>
          <a:xfrm>
            <a:off x="1907704" y="2975152"/>
            <a:ext cx="1571636" cy="7858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ΠΑΡΑΓΩΗ</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chor="ctr">
            <a:normAutofit/>
          </a:bodyPr>
          <a:lstStyle/>
          <a:p>
            <a:pPr>
              <a:buNone/>
            </a:pPr>
            <a:endParaRPr lang="el-GR" sz="1900" b="1" i="1" dirty="0"/>
          </a:p>
          <a:p>
            <a:pPr algn="ctr">
              <a:buNone/>
            </a:pPr>
            <a:r>
              <a:rPr lang="en-US" sz="1900" b="1" i="1" dirty="0"/>
              <a:t>------------------</a:t>
            </a:r>
            <a:endParaRPr lang="el-GR" sz="1900" b="1" i="1"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120</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ΠΟΙΕΣ  ΕΙΝΑΙ  ΟΙ  ΑΝΑΓΚΕΣ </a:t>
            </a:r>
            <a:br>
              <a:rPr lang="el-GR" sz="2900" b="1" i="1"/>
            </a:br>
            <a:r>
              <a:rPr lang="el-GR" sz="2900" b="1" i="1"/>
              <a:t>ΠΛΗΡΟΦΟΡΗΣΗΣ  ΤΗΣ  ΔΙΟΙΚΗΣΗΣ</a:t>
            </a:r>
            <a:br>
              <a:rPr lang="el-GR"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Οι  πληροφορίες  αυτές  επιτρέπουν  στα  διοικητικά στελέχη</a:t>
            </a:r>
            <a:r>
              <a:rPr lang="en-US" sz="1900"/>
              <a:t>:</a:t>
            </a:r>
            <a:endParaRPr lang="el-GR" sz="1900"/>
          </a:p>
          <a:p>
            <a:pPr>
              <a:buFont typeface="Wingdings" pitchFamily="2" charset="2"/>
              <a:buChar char="Ø"/>
            </a:pPr>
            <a:r>
              <a:rPr lang="el-GR" sz="1900"/>
              <a:t>Να   προσδιορίσουν   τις   λιγότερο    αποδοτικές   κατηγορίες προϊόντων</a:t>
            </a:r>
          </a:p>
          <a:p>
            <a:pPr>
              <a:buFont typeface="Wingdings" pitchFamily="2" charset="2"/>
              <a:buChar char="Ø"/>
            </a:pPr>
            <a:r>
              <a:rPr lang="el-GR" sz="1900"/>
              <a:t>Να καθορίσουν το ύψος των αποθεμάτων</a:t>
            </a:r>
          </a:p>
          <a:p>
            <a:pPr>
              <a:buFont typeface="Wingdings" pitchFamily="2" charset="2"/>
              <a:buChar char="Ø"/>
            </a:pPr>
            <a:r>
              <a:rPr lang="el-GR" sz="1900"/>
              <a:t>Να ελέγξουν το κόστος</a:t>
            </a:r>
          </a:p>
          <a:p>
            <a:pPr>
              <a:buFont typeface="Wingdings" pitchFamily="2" charset="2"/>
              <a:buChar char="Ø"/>
            </a:pPr>
            <a:r>
              <a:rPr lang="el-GR" sz="1900" b="1"/>
              <a:t>Να υποστηρίξουν αποφάσεις τιμολόγησης</a:t>
            </a:r>
          </a:p>
          <a:p>
            <a:pPr>
              <a:buNone/>
            </a:pPr>
            <a:r>
              <a:rPr lang="el-GR" sz="1900"/>
              <a:t>Επίσης τα στελέχη πρέπει να αποφασίσουν</a:t>
            </a:r>
          </a:p>
          <a:p>
            <a:r>
              <a:rPr lang="el-GR" sz="1900"/>
              <a:t>Αν  κάποιο   τμήμα  προϊόντος   ή  προϊόν  θα παραχθεί  ή  θα παραγγελθεί σε εξωτερικό προμηθευτή.</a:t>
            </a:r>
          </a:p>
          <a:p>
            <a:r>
              <a:rPr lang="el-GR" sz="1900"/>
              <a:t>Αν  δύο  προϊόντα  παράγονται από την ίδια πρώτη ύλη, ποιο μπορεί  να  διατεθεί πιο εύκολα στην αγορά και να αποφέρει μεγαλύτερα κέρδη.</a:t>
            </a:r>
          </a:p>
          <a:p>
            <a:pPr>
              <a:buFont typeface="Wingdings" pitchFamily="2" charset="2"/>
              <a:buChar char="Ø"/>
            </a:pPr>
            <a:endParaRPr lang="el-GR" sz="1900"/>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ΠΟΙΕΣ  ΕΙΝΑΙ  ΟΙ  ΑΝΑΓΚΕΣ </a:t>
            </a:r>
            <a:br>
              <a:rPr lang="el-GR" sz="2900" b="1" i="1"/>
            </a:br>
            <a:r>
              <a:rPr lang="el-GR" sz="2900" b="1" i="1"/>
              <a:t>ΠΛΗΡΟΦΟΡΗΣΗΣ  ΤΗΣ  ΔΙΟΙΚΗΣΗΣ</a:t>
            </a:r>
            <a:br>
              <a:rPr lang="el-GR"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Επίσης χρειάζονται </a:t>
            </a:r>
          </a:p>
          <a:p>
            <a:r>
              <a:rPr lang="el-GR" sz="1900"/>
              <a:t>Προϋπολογισμούς για τον σχεδιασμό και τον έλεγχο.</a:t>
            </a:r>
          </a:p>
          <a:p>
            <a:r>
              <a:rPr lang="el-GR" sz="1900"/>
              <a:t>Έγκαιρη πληροφόρηση για τον προγραμματισμό της διαδικασίας της παραγωγής.</a:t>
            </a:r>
          </a:p>
          <a:p>
            <a:r>
              <a:rPr lang="el-GR" sz="1900"/>
              <a:t>Έγκαιρη πληροφόρηση για την διαχείριση  και ανάπτυξη  των γραμμών παραγωγής.</a:t>
            </a:r>
          </a:p>
          <a:p>
            <a:r>
              <a:rPr lang="el-GR" sz="1900"/>
              <a:t>κλπ</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ΕΝΝΟΙΟΛΟΓΙΚΟ ΠΛΑΙΣΙΟ ΤΟΥ ΚΟΣΤΟΥΣ</a:t>
            </a:r>
            <a:endParaRPr lang="el-GR" sz="4300" i="1"/>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a:t>Σημαντικό  μέρος   της   εργασίας  των   διοικητικών  στελεχών</a:t>
            </a:r>
            <a:r>
              <a:rPr lang="el-GR" sz="1900"/>
              <a:t>,</a:t>
            </a:r>
          </a:p>
          <a:p>
            <a:pPr>
              <a:buNone/>
            </a:pPr>
            <a:r>
              <a:rPr lang="el-GR" sz="1900"/>
              <a:t>δηλαδή </a:t>
            </a:r>
          </a:p>
          <a:p>
            <a:pPr>
              <a:buNone/>
            </a:pPr>
            <a:endParaRPr lang="el-GR" sz="1900"/>
          </a:p>
          <a:p>
            <a:r>
              <a:rPr lang="el-GR" sz="1900"/>
              <a:t>του σχεδιασμού και  προγραμματισμού </a:t>
            </a:r>
            <a:r>
              <a:rPr lang="en-US" sz="1900"/>
              <a:t> </a:t>
            </a:r>
            <a:r>
              <a:rPr lang="el-GR" sz="1900"/>
              <a:t>της  δραστηριότητας  </a:t>
            </a:r>
          </a:p>
          <a:p>
            <a:r>
              <a:rPr lang="el-GR" sz="1900"/>
              <a:t>του ελέγχου της λειτουργίας  και </a:t>
            </a:r>
          </a:p>
          <a:p>
            <a:r>
              <a:rPr lang="el-GR" sz="1900"/>
              <a:t>της λήψης αποφάσεων</a:t>
            </a:r>
          </a:p>
          <a:p>
            <a:endParaRPr lang="el-GR" sz="1900"/>
          </a:p>
          <a:p>
            <a:pPr>
              <a:buNone/>
            </a:pPr>
            <a:r>
              <a:rPr lang="el-GR" sz="1900" b="1"/>
              <a:t>σχετίζεται με το κόστος </a:t>
            </a:r>
          </a:p>
          <a:p>
            <a:pPr>
              <a:buNone/>
            </a:pPr>
            <a:r>
              <a:rPr lang="el-GR" sz="1900"/>
              <a:t>και τις </a:t>
            </a:r>
            <a:r>
              <a:rPr lang="en-US" sz="1900"/>
              <a:t> </a:t>
            </a:r>
            <a:r>
              <a:rPr lang="el-GR" sz="1900"/>
              <a:t>διάφορες μορφές  με τις  οποίες εμφανίζεται στις οικονομικές μονάδες.</a:t>
            </a:r>
          </a:p>
          <a:p>
            <a:pPr>
              <a:buNone/>
            </a:pPr>
            <a:endParaRPr lang="el-GR" sz="1900" dirty="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ΕΝΝΟΙΟΛΟΓΙΚΟ ΠΛΑΙΣΙΟ ΤΟΥ ΚΟΣΤΟΥΣ</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a:t>Κόστος</a:t>
            </a:r>
            <a:r>
              <a:rPr lang="el-GR" sz="1900"/>
              <a:t>  είναι  ένα  αριθμητικό μέγεθος που  αντιπροσωπεύει τα </a:t>
            </a:r>
          </a:p>
          <a:p>
            <a:pPr>
              <a:buNone/>
            </a:pPr>
            <a:r>
              <a:rPr lang="el-GR" sz="1900"/>
              <a:t>ποσά   που  επενδύθηκαν  για  την  απόκτηση   υλικών  ή   άυλων </a:t>
            </a:r>
          </a:p>
          <a:p>
            <a:pPr>
              <a:buNone/>
            </a:pPr>
            <a:r>
              <a:rPr lang="el-GR" sz="1900"/>
              <a:t>αγαθών  και  υπηρεσιών  με σκοπό την χρησιμοποίηση  τους  για </a:t>
            </a:r>
          </a:p>
          <a:p>
            <a:pPr>
              <a:buNone/>
            </a:pPr>
            <a:r>
              <a:rPr lang="el-GR" sz="1900"/>
              <a:t>την  πραγματοποίηση  εσόδων  από πωλήσεις ή για την  κάλυψη </a:t>
            </a:r>
          </a:p>
          <a:p>
            <a:pPr>
              <a:buNone/>
            </a:pPr>
            <a:r>
              <a:rPr lang="el-GR" sz="1900"/>
              <a:t>κοινωνικών  αναγκών. </a:t>
            </a:r>
          </a:p>
          <a:p>
            <a:pPr>
              <a:buNone/>
            </a:pPr>
            <a:endParaRPr lang="el-GR" sz="1900"/>
          </a:p>
          <a:p>
            <a:pPr>
              <a:buNone/>
            </a:pPr>
            <a:r>
              <a:rPr lang="el-GR" sz="1900"/>
              <a:t>Για  να  μετατραπεί  το κόστος από στοιχείο του  ενεργητικού  σε </a:t>
            </a:r>
          </a:p>
          <a:p>
            <a:pPr>
              <a:buNone/>
            </a:pPr>
            <a:r>
              <a:rPr lang="el-GR" sz="1900"/>
              <a:t>στοιχείο   των  αποτελεσμάτων  πρέπει  το  αγαθό ή η  υπηρεσία </a:t>
            </a:r>
          </a:p>
          <a:p>
            <a:pPr>
              <a:buNone/>
            </a:pPr>
            <a:r>
              <a:rPr lang="el-GR" sz="1900"/>
              <a:t>στην   οποία  είναι  το  κόστος   ενσωματωμένο  να   πουληθούν, </a:t>
            </a:r>
          </a:p>
          <a:p>
            <a:pPr>
              <a:buNone/>
            </a:pPr>
            <a:r>
              <a:rPr lang="el-GR" sz="1900"/>
              <a:t>καταστραφούν  ή  μεταβιβασθούν  σε  τρίτους. </a:t>
            </a:r>
          </a:p>
          <a:p>
            <a:pPr>
              <a:buNone/>
            </a:pPr>
            <a:endParaRPr lang="el-GR" sz="1900"/>
          </a:p>
          <a:p>
            <a:pPr>
              <a:buNone/>
            </a:pPr>
            <a:endParaRPr lang="el-GR" sz="1900"/>
          </a:p>
          <a:p>
            <a:pPr>
              <a:buNone/>
            </a:pPr>
            <a:endParaRPr lang="el-GR" sz="1900"/>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30936" y="548640"/>
            <a:ext cx="2700645" cy="5431536"/>
          </a:xfrm>
        </p:spPr>
        <p:txBody>
          <a:bodyPr>
            <a:normAutofit/>
          </a:bodyPr>
          <a:lstStyle/>
          <a:p>
            <a:r>
              <a:rPr lang="el-GR" sz="2900" b="1" i="1"/>
              <a:t>ΕΝΝΟΙΟΛΟΓΙΚΟ ΠΛΑΙΣΙΟ ΤΟΥ ΚΟΣΤΟΥΣ</a:t>
            </a:r>
            <a:endParaRPr lang="el-GR" sz="290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3844813" y="552091"/>
            <a:ext cx="5006516" cy="5428085"/>
          </a:xfrm>
        </p:spPr>
        <p:txBody>
          <a:bodyPr anchor="ctr">
            <a:normAutofit/>
          </a:bodyPr>
          <a:lstStyle/>
          <a:p>
            <a:pPr>
              <a:buNone/>
            </a:pPr>
            <a:r>
              <a:rPr lang="el-GR" sz="1900" dirty="0"/>
              <a:t>                                     </a:t>
            </a:r>
            <a:r>
              <a:rPr lang="el-GR" sz="1900" b="1" i="1" dirty="0"/>
              <a:t>ΚΟΣΤΟΣ</a:t>
            </a:r>
          </a:p>
          <a:p>
            <a:pPr>
              <a:buNone/>
            </a:pPr>
            <a:endParaRPr lang="el-GR" sz="1900" b="1" i="1" dirty="0"/>
          </a:p>
          <a:p>
            <a:pPr>
              <a:buNone/>
            </a:pPr>
            <a:endParaRPr lang="el-GR" sz="1900" b="1" i="1" dirty="0"/>
          </a:p>
          <a:p>
            <a:pPr>
              <a:buNone/>
            </a:pPr>
            <a:endParaRPr lang="el-GR" sz="1900" b="1" i="1" dirty="0"/>
          </a:p>
          <a:p>
            <a:pPr>
              <a:buNone/>
            </a:pPr>
            <a:r>
              <a:rPr lang="el-GR" sz="1800" b="1" i="1" dirty="0"/>
              <a:t>ΚΟΣΤΟΣ  ΠΡΟΪΟΝΤΟΣ        ΚΟΣΤΟΣ ΠΕΡΙΟΔΟΥ</a:t>
            </a:r>
          </a:p>
          <a:p>
            <a:pPr>
              <a:buNone/>
            </a:pPr>
            <a:r>
              <a:rPr lang="el-GR" sz="1800" b="1" i="1" dirty="0"/>
              <a:t>                                           (Μη παραγωγικό κόστος)                                                                           </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17</a:t>
            </a:fld>
            <a:endParaRPr lang="el-GR"/>
          </a:p>
        </p:txBody>
      </p:sp>
      <p:grpSp>
        <p:nvGrpSpPr>
          <p:cNvPr id="13" name="Ομάδα 12">
            <a:extLst>
              <a:ext uri="{FF2B5EF4-FFF2-40B4-BE49-F238E27FC236}">
                <a16:creationId xmlns:a16="http://schemas.microsoft.com/office/drawing/2014/main" id="{0DAE904E-82F0-B747-BE6D-9E7384A9E498}"/>
              </a:ext>
            </a:extLst>
          </p:cNvPr>
          <p:cNvGrpSpPr/>
          <p:nvPr/>
        </p:nvGrpSpPr>
        <p:grpSpPr>
          <a:xfrm>
            <a:off x="5594301" y="2492896"/>
            <a:ext cx="1569987" cy="1152128"/>
            <a:chOff x="3401231" y="2215124"/>
            <a:chExt cx="1569987" cy="1152128"/>
          </a:xfrm>
        </p:grpSpPr>
        <p:cxnSp>
          <p:nvCxnSpPr>
            <p:cNvPr id="14" name="6 - Ευθύγραμμο βέλος σύνδεσης">
              <a:extLst>
                <a:ext uri="{FF2B5EF4-FFF2-40B4-BE49-F238E27FC236}">
                  <a16:creationId xmlns:a16="http://schemas.microsoft.com/office/drawing/2014/main" id="{7AC209CD-A59E-5E43-8C53-90168E184889}"/>
                </a:ext>
              </a:extLst>
            </p:cNvPr>
            <p:cNvCxnSpPr>
              <a:cxnSpLocks/>
            </p:cNvCxnSpPr>
            <p:nvPr/>
          </p:nvCxnSpPr>
          <p:spPr>
            <a:xfrm>
              <a:off x="4364544" y="2215124"/>
              <a:ext cx="606674" cy="115212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10 - Ευθύγραμμο βέλος σύνδεσης">
              <a:extLst>
                <a:ext uri="{FF2B5EF4-FFF2-40B4-BE49-F238E27FC236}">
                  <a16:creationId xmlns:a16="http://schemas.microsoft.com/office/drawing/2014/main" id="{7864D4C1-8EE3-B343-A7B4-B39FDFC0628D}"/>
                </a:ext>
              </a:extLst>
            </p:cNvPr>
            <p:cNvCxnSpPr>
              <a:cxnSpLocks/>
            </p:cNvCxnSpPr>
            <p:nvPr/>
          </p:nvCxnSpPr>
          <p:spPr>
            <a:xfrm flipH="1">
              <a:off x="3401231" y="2215124"/>
              <a:ext cx="606674" cy="115212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82723" y="809898"/>
            <a:ext cx="7457037" cy="1554480"/>
          </a:xfrm>
        </p:spPr>
        <p:txBody>
          <a:bodyPr anchor="ctr">
            <a:normAutofit/>
          </a:bodyPr>
          <a:lstStyle/>
          <a:p>
            <a:r>
              <a:rPr lang="el-GR" sz="3600" b="1" i="1"/>
              <a:t>ΕΝΝΟΙΟΛΟΓΙΚΟ ΠΛΑΙΣΙΟ ΤΟΥ ΚΟΣΤΟΥΣ</a:t>
            </a:r>
            <a:br>
              <a:rPr lang="el-GR" sz="3600" b="1" i="1"/>
            </a:br>
            <a:endParaRPr lang="el-GR" sz="3600"/>
          </a:p>
        </p:txBody>
      </p:sp>
      <p:sp>
        <p:nvSpPr>
          <p:cNvPr id="3" name="2 - Θέση περιεχομένου"/>
          <p:cNvSpPr>
            <a:spLocks noGrp="1"/>
          </p:cNvSpPr>
          <p:nvPr>
            <p:ph idx="1"/>
          </p:nvPr>
        </p:nvSpPr>
        <p:spPr>
          <a:xfrm>
            <a:off x="783771" y="3017522"/>
            <a:ext cx="7455989" cy="3124658"/>
          </a:xfrm>
        </p:spPr>
        <p:txBody>
          <a:bodyPr anchor="ctr">
            <a:normAutofit/>
          </a:bodyPr>
          <a:lstStyle/>
          <a:p>
            <a:pPr>
              <a:buNone/>
            </a:pPr>
            <a:r>
              <a:rPr lang="el-GR" sz="1500" dirty="0"/>
              <a:t>Η   διοικητική   λογιστική  κατατάσσει  τα  διάφορα  είδη  κόστους</a:t>
            </a:r>
          </a:p>
          <a:p>
            <a:pPr>
              <a:buNone/>
            </a:pPr>
            <a:r>
              <a:rPr lang="el-GR" sz="1500" dirty="0"/>
              <a:t>βάσει της λειτουργίας  τους.</a:t>
            </a:r>
          </a:p>
          <a:p>
            <a:pPr>
              <a:buNone/>
            </a:pPr>
            <a:endParaRPr lang="el-GR" sz="1500" dirty="0"/>
          </a:p>
          <a:p>
            <a:pPr>
              <a:buFont typeface="Wingdings" pitchFamily="2" charset="2"/>
              <a:buChar char="Ø"/>
            </a:pPr>
            <a:r>
              <a:rPr lang="el-GR" sz="1500" b="1" dirty="0"/>
              <a:t>Κόστος παραγωγής </a:t>
            </a:r>
          </a:p>
          <a:p>
            <a:pPr>
              <a:buNone/>
            </a:pPr>
            <a:endParaRPr lang="el-GR" sz="1500" b="1" dirty="0"/>
          </a:p>
          <a:p>
            <a:pPr>
              <a:buFont typeface="Wingdings" pitchFamily="2" charset="2"/>
              <a:buChar char="Ø"/>
            </a:pPr>
            <a:r>
              <a:rPr lang="el-GR" sz="1500" b="1" dirty="0"/>
              <a:t>Κόστος λοιπών λειτουργιών</a:t>
            </a:r>
          </a:p>
          <a:p>
            <a:r>
              <a:rPr lang="el-GR" sz="1500" dirty="0"/>
              <a:t>Έξοδα διοικητικής λειτουργίας </a:t>
            </a:r>
          </a:p>
          <a:p>
            <a:r>
              <a:rPr lang="el-GR" sz="1500" dirty="0"/>
              <a:t>Έξοδα λειτουργίας διαθέσεως(πωλήσεως)</a:t>
            </a:r>
          </a:p>
          <a:p>
            <a:r>
              <a:rPr lang="el-GR" sz="1500" dirty="0"/>
              <a:t>Έξοδα λειτουργίας ερευνών και ανάπτυξης</a:t>
            </a:r>
          </a:p>
          <a:p>
            <a:r>
              <a:rPr lang="el-GR" sz="1500" dirty="0"/>
              <a:t>Έξοδα χρηματοοικονομικής λειτουργίας</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4 - Θέση υποσέλιδου"/>
          <p:cNvSpPr>
            <a:spLocks noGrp="1"/>
          </p:cNvSpPr>
          <p:nvPr>
            <p:ph type="ftr" sz="quarter" idx="11"/>
          </p:nvPr>
        </p:nvSpPr>
        <p:spPr>
          <a:xfrm>
            <a:off x="3028950" y="649224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492240"/>
            <a:ext cx="2057400" cy="365125"/>
          </a:xfrm>
        </p:spPr>
        <p:txBody>
          <a:bodyPr>
            <a:normAutofit/>
          </a:bodyPr>
          <a:lstStyle/>
          <a:p>
            <a:pPr>
              <a:spcAft>
                <a:spcPts val="600"/>
              </a:spcAft>
            </a:pPr>
            <a:fld id="{D3F1D1C4-C2D9-4231-9FB2-B2D9D97AA41D}" type="slidenum">
              <a:rPr lang="el-GR" smtClean="0"/>
              <a:pPr>
                <a:spcAft>
                  <a:spcPts val="600"/>
                </a:spcAft>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l-GR" sz="2200" b="1" i="1"/>
            </a:br>
            <a:r>
              <a:rPr lang="el-GR" sz="2200" b="1" i="1"/>
              <a:t>ΕΝΝΟΙΟΛΟΓΙΚΟ ΠΛΑΙΣΙΟ ΤΟΥ ΚΟΣΤΟΥΣ</a:t>
            </a:r>
            <a:br>
              <a:rPr lang="el-GR" sz="2200" b="1" i="1"/>
            </a:br>
            <a:r>
              <a:rPr lang="el-GR" sz="2200" b="1" i="1"/>
              <a:t> ΚΕΝΤΡΑ ΚΟΣΤΟΥΣ </a:t>
            </a:r>
            <a:br>
              <a:rPr lang="el-GR" sz="2200" b="1" i="1"/>
            </a:br>
            <a:endParaRPr lang="el-GR" sz="22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Η  </a:t>
            </a:r>
            <a:r>
              <a:rPr lang="el-GR" sz="1900" b="1"/>
              <a:t>μέτρηση  του  κόστους  </a:t>
            </a:r>
            <a:r>
              <a:rPr lang="el-GR" sz="1900"/>
              <a:t>είναι απαραίτητη να πραγματοποιηθεί</a:t>
            </a:r>
          </a:p>
          <a:p>
            <a:pPr>
              <a:buNone/>
            </a:pPr>
            <a:r>
              <a:rPr lang="el-GR" sz="1900"/>
              <a:t>και </a:t>
            </a:r>
            <a:r>
              <a:rPr lang="el-GR" sz="1900" b="1"/>
              <a:t>σε σχέση με τις  λειτουργίες  ή τα  τμήματα</a:t>
            </a:r>
            <a:r>
              <a:rPr lang="el-GR" sz="1900"/>
              <a:t> της  παραγωγικής </a:t>
            </a:r>
          </a:p>
          <a:p>
            <a:pPr>
              <a:buNone/>
            </a:pPr>
            <a:r>
              <a:rPr lang="el-GR" sz="1900"/>
              <a:t>διαδικασίας  της  επιχείρησης.</a:t>
            </a:r>
          </a:p>
          <a:p>
            <a:pPr>
              <a:buNone/>
            </a:pPr>
            <a:r>
              <a:rPr lang="el-GR" sz="1900"/>
              <a:t>Κάθε τμήμα που θεωρείται ότι είναι η </a:t>
            </a:r>
            <a:r>
              <a:rPr lang="el-GR" sz="1900" b="1"/>
              <a:t>αιτία δημιουργίας κόστους</a:t>
            </a:r>
          </a:p>
          <a:p>
            <a:pPr>
              <a:buNone/>
            </a:pPr>
            <a:r>
              <a:rPr lang="el-GR" sz="1900"/>
              <a:t>και   του  οποίου  επιδιώκεται  ο  προσδιορισμός  του  ονομάζεται</a:t>
            </a:r>
          </a:p>
          <a:p>
            <a:pPr>
              <a:buNone/>
            </a:pPr>
            <a:r>
              <a:rPr lang="el-GR" sz="1900" b="1" i="1"/>
              <a:t>κέντρο κόστους ή θέση κόστους</a:t>
            </a:r>
            <a:r>
              <a:rPr lang="el-GR" sz="1900"/>
              <a:t>.</a:t>
            </a:r>
          </a:p>
          <a:p>
            <a:pPr>
              <a:buNone/>
            </a:pPr>
            <a:r>
              <a:rPr lang="el-GR" sz="1900" b="1"/>
              <a:t>Δηλαδή το </a:t>
            </a:r>
            <a:r>
              <a:rPr lang="el-GR" sz="1900" b="1" i="1" u="sng"/>
              <a:t>κέντρο κόστους </a:t>
            </a:r>
            <a:r>
              <a:rPr lang="el-GR" sz="1900" b="1"/>
              <a:t>είναι ένας τομέας  δραστηριότητας  ή </a:t>
            </a:r>
          </a:p>
          <a:p>
            <a:pPr>
              <a:buNone/>
            </a:pPr>
            <a:r>
              <a:rPr lang="el-GR" sz="1900" b="1"/>
              <a:t>μια περιοχή ευθύνης στην οποία γίνεται λογιστική συγκέντρωση</a:t>
            </a:r>
          </a:p>
          <a:p>
            <a:pPr>
              <a:buNone/>
            </a:pPr>
            <a:r>
              <a:rPr lang="el-GR" sz="1900" b="1"/>
              <a:t>του κόστους.</a:t>
            </a:r>
          </a:p>
          <a:p>
            <a:pPr>
              <a:buNone/>
            </a:pPr>
            <a:endParaRPr lang="el-GR" sz="1900"/>
          </a:p>
          <a:p>
            <a:pPr>
              <a:buNone/>
            </a:pPr>
            <a:endParaRPr lang="el-GR" sz="1900"/>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l-GR" sz="1900" b="1" i="1"/>
          </a:p>
          <a:p>
            <a:pPr>
              <a:buNone/>
            </a:pPr>
            <a:r>
              <a:rPr lang="el-GR" sz="1900" b="1" i="1"/>
              <a:t>ΕΙΣΑΓΩΓΗ ΣΤΗ ΔΙΟΙΚΗΤΙΚΗ ΛΟΓΙΣΤΙΚΗ</a:t>
            </a:r>
          </a:p>
          <a:p>
            <a:pPr>
              <a:buNone/>
            </a:pPr>
            <a:r>
              <a:rPr lang="el-GR" sz="1900" b="1" i="1"/>
              <a:t>ΒΑΣΙΚΕΣ ΕΝΝΟΙΕΣ &amp; ΔΙΑΚΡΙΣΕΙΣ ΤΟΥ ΚΟΣΤΟΥΣ</a:t>
            </a:r>
          </a:p>
          <a:p>
            <a:pPr>
              <a:buNone/>
            </a:pPr>
            <a:r>
              <a:rPr lang="el-GR" sz="1900" b="1" i="1"/>
              <a:t>ΕΠΙΜΕΡΙΣΜΟΣ &amp; ΚΑΤΑΛΟΓΙΣΜΟΣ Γ.Β.Ε.</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3600" b="1" i="1" dirty="0"/>
              <a:t>ΕΝΝΟΙΟΛΟΓΙΚΟ ΠΛΑΙΣΙΟ ΤΟΥ ΚΟΣΤΟΥΣ</a:t>
            </a:r>
            <a:br>
              <a:rPr lang="el-GR" sz="3600" b="1" i="1" dirty="0"/>
            </a:br>
            <a:r>
              <a:rPr lang="el-GR" sz="3600" b="1" i="1" dirty="0"/>
              <a:t> ΚΕΝΤΡΑ ΚΟΣΤΟΥΣ</a:t>
            </a:r>
            <a:endParaRPr lang="el-GR" sz="36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a:t>Τα κέντρα κόστους προβλέπονται από το σχέδιο της κοστολογικής</a:t>
            </a:r>
          </a:p>
          <a:p>
            <a:pPr>
              <a:buNone/>
            </a:pPr>
            <a:r>
              <a:rPr lang="el-GR" sz="1900" b="1"/>
              <a:t>οργάνωσης  της  επιχείρησης   </a:t>
            </a:r>
            <a:r>
              <a:rPr lang="el-GR" sz="1900"/>
              <a:t>και  συνδυάζονται με  συγκεκριμένα </a:t>
            </a:r>
          </a:p>
          <a:p>
            <a:pPr>
              <a:buNone/>
            </a:pPr>
            <a:r>
              <a:rPr lang="el-GR" sz="1900"/>
              <a:t>υπεύθυνα   πρόσωπα,   τα  οποία  περιβάλλονται  με  τις  αναγκαίες </a:t>
            </a:r>
          </a:p>
          <a:p>
            <a:pPr>
              <a:buNone/>
            </a:pPr>
            <a:r>
              <a:rPr lang="el-GR" sz="1900"/>
              <a:t>αρμοδιότητες      και    εξουσίες     σχετικά     με      το   κόστος      που </a:t>
            </a:r>
          </a:p>
          <a:p>
            <a:pPr>
              <a:buNone/>
            </a:pPr>
            <a:r>
              <a:rPr lang="el-GR" sz="1900"/>
              <a:t>πραγματοποιείται  σε  αυτά.</a:t>
            </a:r>
          </a:p>
          <a:p>
            <a:pPr>
              <a:buNone/>
            </a:pPr>
            <a:endParaRPr lang="el-GR" sz="1900"/>
          </a:p>
          <a:p>
            <a:pPr>
              <a:buNone/>
            </a:pPr>
            <a:r>
              <a:rPr lang="el-GR" sz="1900" b="1"/>
              <a:t>Τα  πρόσωπα  αυτά  γίνονται  </a:t>
            </a:r>
            <a:r>
              <a:rPr lang="el-GR" sz="1900" b="1" u="sng"/>
              <a:t>φορείς  ευθύνης</a:t>
            </a:r>
            <a:r>
              <a:rPr lang="el-GR" sz="1900" b="1"/>
              <a:t> για </a:t>
            </a:r>
            <a:r>
              <a:rPr lang="en-US" sz="1900" b="1"/>
              <a:t> </a:t>
            </a:r>
            <a:r>
              <a:rPr lang="el-GR" sz="1900" b="1"/>
              <a:t>το κόστος που </a:t>
            </a:r>
          </a:p>
          <a:p>
            <a:pPr>
              <a:buNone/>
            </a:pPr>
            <a:r>
              <a:rPr lang="el-GR" sz="1900" b="1"/>
              <a:t>πραγματοποιείται στη περιοχή της αρμοδιότητάς τους</a:t>
            </a:r>
            <a:r>
              <a:rPr lang="en-US" sz="1900" b="1"/>
              <a:t>.</a:t>
            </a:r>
            <a:endParaRPr lang="el-GR" sz="1900" b="1"/>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3600" b="1" i="1"/>
              <a:t>ΕΝΝΟΙΟΛΟΓΙΚΟ ΠΛΑΙΣΙΟ ΤΟΥ ΚΟΣΤΟΥΣ</a:t>
            </a:r>
            <a:br>
              <a:rPr lang="el-GR" sz="3600" b="1" i="1"/>
            </a:br>
            <a:r>
              <a:rPr lang="el-GR" sz="3600" b="1" i="1"/>
              <a:t> ΚΕΝΤΡΑ ΚΟΣΤΟΥΣ</a:t>
            </a:r>
            <a:endParaRPr lang="el-GR" sz="3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Κέντρο κόστους μπορεί να είναι </a:t>
            </a:r>
          </a:p>
          <a:p>
            <a:pPr>
              <a:buNone/>
            </a:pPr>
            <a:endParaRPr lang="el-GR" sz="1900"/>
          </a:p>
          <a:p>
            <a:r>
              <a:rPr lang="el-GR" sz="1900"/>
              <a:t>ένα ολόκληρο εργοστάσιο, όταν  μια επιχείρηση έχει πολλά εργοστάσια</a:t>
            </a:r>
          </a:p>
          <a:p>
            <a:r>
              <a:rPr lang="el-GR" sz="1900"/>
              <a:t>ένα κύριο τμήμα </a:t>
            </a:r>
          </a:p>
          <a:p>
            <a:r>
              <a:rPr lang="el-GR" sz="1900"/>
              <a:t>ένα βοηθητικό τμήμα </a:t>
            </a:r>
          </a:p>
          <a:p>
            <a:r>
              <a:rPr lang="el-GR" sz="1900"/>
              <a:t>μία μηχανή </a:t>
            </a:r>
          </a:p>
          <a:p>
            <a:r>
              <a:rPr lang="el-GR" sz="1900"/>
              <a:t>ένας μεμονωμένος εργαζόμενος</a:t>
            </a:r>
          </a:p>
          <a:p>
            <a:endParaRPr lang="el-GR" sz="1900"/>
          </a:p>
          <a:p>
            <a:pPr>
              <a:buNone/>
            </a:pPr>
            <a:r>
              <a:rPr lang="el-GR" sz="1900"/>
              <a:t> </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3600" b="1" i="1"/>
              <a:t>ΕΝΝΟΙΟΛΟΓΙΚΟ ΠΛΑΙΣΙΟ ΤΟΥ ΚΟΣΤΟΥΣ</a:t>
            </a:r>
            <a:br>
              <a:rPr lang="el-GR" sz="3600" b="1" i="1"/>
            </a:br>
            <a:r>
              <a:rPr lang="el-GR" sz="3600" b="1" i="1"/>
              <a:t> ΚΕΝΤΡΑ ΚΟΣΤΟΥΣ</a:t>
            </a:r>
            <a:endParaRPr lang="el-GR" sz="3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Ο  </a:t>
            </a:r>
            <a:r>
              <a:rPr lang="el-GR" sz="1900" b="1"/>
              <a:t>στόχος  της  διαίρεσης  </a:t>
            </a:r>
            <a:r>
              <a:rPr lang="el-GR" sz="1900"/>
              <a:t>της  παραγωγικής  και  μη  διαδικασίας  </a:t>
            </a:r>
          </a:p>
          <a:p>
            <a:pPr>
              <a:buNone/>
            </a:pPr>
            <a:r>
              <a:rPr lang="el-GR" sz="1900" b="1"/>
              <a:t>σε κέντρα κόστους  </a:t>
            </a:r>
            <a:r>
              <a:rPr lang="el-GR" sz="1900"/>
              <a:t>είναι</a:t>
            </a:r>
            <a:r>
              <a:rPr lang="en-US" sz="1900"/>
              <a:t>:</a:t>
            </a:r>
            <a:endParaRPr lang="el-GR" sz="1900"/>
          </a:p>
          <a:p>
            <a:pPr>
              <a:buNone/>
            </a:pPr>
            <a:endParaRPr lang="el-GR" sz="1900"/>
          </a:p>
          <a:p>
            <a:pPr>
              <a:buFont typeface="Wingdings" pitchFamily="2" charset="2"/>
              <a:buChar char="Ø"/>
            </a:pPr>
            <a:r>
              <a:rPr lang="el-GR" sz="1900"/>
              <a:t>Να προαχθεί η ακρίβεια της κοστολόγησης.</a:t>
            </a:r>
          </a:p>
          <a:p>
            <a:pPr>
              <a:buFont typeface="Wingdings" pitchFamily="2" charset="2"/>
              <a:buChar char="Ø"/>
            </a:pPr>
            <a:endParaRPr lang="el-GR" sz="1900"/>
          </a:p>
          <a:p>
            <a:pPr>
              <a:buFont typeface="Wingdings" pitchFamily="2" charset="2"/>
              <a:buChar char="Ø"/>
            </a:pPr>
            <a:r>
              <a:rPr lang="el-GR" sz="1900"/>
              <a:t>Να διευκολυνθεί  ο έλεγχος  της αποτελεσματικότητας  και αποδοτικότητας των επιμέρους τμημάτων της επιχείρησης.</a:t>
            </a:r>
          </a:p>
          <a:p>
            <a:pPr>
              <a:buFont typeface="Wingdings" pitchFamily="2" charset="2"/>
              <a:buChar char="Ø"/>
            </a:pPr>
            <a:endParaRPr lang="el-GR" sz="1900"/>
          </a:p>
          <a:p>
            <a:pPr>
              <a:buFont typeface="Wingdings" pitchFamily="2" charset="2"/>
              <a:buChar char="Ø"/>
            </a:pPr>
            <a:r>
              <a:rPr lang="el-GR" sz="1900"/>
              <a:t>Η κατανόηση εκ μέρους των στελεχών της επιχείρησης των στοιχείων  που  συγκροτούν  το κόστος των συγκεκριμένων λειτουργιών.</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l-GR" sz="2200" b="1" i="1"/>
            </a:br>
            <a:r>
              <a:rPr lang="el-GR" sz="2200" b="1" i="1"/>
              <a:t>ΕΝΝΟΙΟΛΟΓΙΚΟ ΠΛΑΙΣΙΟ ΤΟΥ ΚΟΣΤΟΥΣ</a:t>
            </a:r>
            <a:br>
              <a:rPr lang="el-GR" sz="2200" b="1" i="1"/>
            </a:br>
            <a:r>
              <a:rPr lang="el-GR" sz="2200" b="1" i="1"/>
              <a:t>ΦΟΡΕΙΣ ΚΟΣΤΟΥΣ </a:t>
            </a:r>
            <a:br>
              <a:rPr lang="el-GR" sz="2200" b="1" i="1"/>
            </a:br>
            <a:endParaRPr lang="el-GR" sz="22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Το πρώτο βήμα στον υπολογισμό  του κόστους είναι να ορίσουμε</a:t>
            </a:r>
          </a:p>
          <a:p>
            <a:pPr>
              <a:buNone/>
            </a:pPr>
            <a:r>
              <a:rPr lang="el-GR" sz="1900"/>
              <a:t>το </a:t>
            </a:r>
            <a:r>
              <a:rPr lang="el-GR" sz="1900" b="1"/>
              <a:t>αντικείμενο του κόστους</a:t>
            </a:r>
            <a:r>
              <a:rPr lang="el-GR" sz="1900"/>
              <a:t>. </a:t>
            </a:r>
          </a:p>
          <a:p>
            <a:pPr>
              <a:buNone/>
            </a:pPr>
            <a:r>
              <a:rPr lang="el-GR" sz="1900"/>
              <a:t>Αντικείμενο του κόστους μπορεί να είναι</a:t>
            </a:r>
            <a:r>
              <a:rPr lang="en-US" sz="1900"/>
              <a:t>:</a:t>
            </a:r>
            <a:r>
              <a:rPr lang="el-GR" sz="1900"/>
              <a:t> </a:t>
            </a:r>
          </a:p>
          <a:p>
            <a:r>
              <a:rPr lang="el-GR" sz="1900"/>
              <a:t>κάθε προϊόν</a:t>
            </a:r>
          </a:p>
          <a:p>
            <a:r>
              <a:rPr lang="el-GR" sz="1900"/>
              <a:t>κάθε υπηρεσία </a:t>
            </a:r>
          </a:p>
          <a:p>
            <a:r>
              <a:rPr lang="el-GR" sz="1900"/>
              <a:t>κάθε δραστηριότητα ή </a:t>
            </a:r>
          </a:p>
          <a:p>
            <a:r>
              <a:rPr lang="el-GR" sz="1900"/>
              <a:t>κάθε έργο</a:t>
            </a:r>
          </a:p>
          <a:p>
            <a:pPr>
              <a:buNone/>
            </a:pPr>
            <a:r>
              <a:rPr lang="el-GR" sz="1900"/>
              <a:t>των οποίων το κόστος πρέπει να μετρηθεί.</a:t>
            </a:r>
          </a:p>
          <a:p>
            <a:pPr>
              <a:buNone/>
            </a:pPr>
            <a:r>
              <a:rPr lang="el-GR" sz="1900" b="1"/>
              <a:t>Το αντικείμενο για το οποίο γίνεται συγκέντρωση του κόστους </a:t>
            </a:r>
          </a:p>
          <a:p>
            <a:pPr>
              <a:buNone/>
            </a:pPr>
            <a:r>
              <a:rPr lang="el-GR" sz="1900" b="1"/>
              <a:t>ονομάζεται </a:t>
            </a:r>
            <a:r>
              <a:rPr lang="el-GR" sz="1900" b="1" u="sng"/>
              <a:t>φορέας κόστους</a:t>
            </a:r>
            <a:r>
              <a:rPr lang="el-GR" sz="1900" b="1"/>
              <a:t>.</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3600" b="1" i="1"/>
              <a:t>ΕΝΝΟΙΟΛΟΓΙΚΟ ΠΛΑΙΣΙΟ ΤΟΥ ΚΟΣΤΟΥΣ</a:t>
            </a:r>
            <a:br>
              <a:rPr lang="el-GR" sz="3600" b="1" i="1"/>
            </a:br>
            <a:r>
              <a:rPr lang="el-GR" sz="3600" b="1" i="1"/>
              <a:t>ΦΟΡΕΙΣ ΚΟΣΤΟΥΣ</a:t>
            </a:r>
            <a:endParaRPr lang="el-GR" sz="3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Οι    φορείς (αντικείμενα)   του   λειτουργικού    κόστους   σε  μια  </a:t>
            </a:r>
          </a:p>
          <a:p>
            <a:pPr>
              <a:buNone/>
            </a:pPr>
            <a:r>
              <a:rPr lang="el-GR" sz="1900"/>
              <a:t>παραγωγική  λειτουργία  είναι</a:t>
            </a:r>
            <a:r>
              <a:rPr lang="en-US" sz="1900"/>
              <a:t>:</a:t>
            </a:r>
            <a:endParaRPr lang="el-GR" sz="1900"/>
          </a:p>
          <a:p>
            <a:pPr>
              <a:buNone/>
            </a:pPr>
            <a:endParaRPr lang="el-GR" sz="1900"/>
          </a:p>
          <a:p>
            <a:r>
              <a:rPr lang="el-GR" sz="1900"/>
              <a:t>τα τελικά προϊόντα (έτοιμα)</a:t>
            </a:r>
          </a:p>
          <a:p>
            <a:endParaRPr lang="el-GR" sz="1900"/>
          </a:p>
          <a:p>
            <a:r>
              <a:rPr lang="el-GR" sz="1900"/>
              <a:t>τα ημιτελή προϊόντα</a:t>
            </a:r>
          </a:p>
          <a:p>
            <a:endParaRPr lang="el-GR" sz="1900"/>
          </a:p>
          <a:p>
            <a:r>
              <a:rPr lang="el-GR" sz="1900"/>
              <a:t>η παραγωγή σε εξέλιξη</a:t>
            </a:r>
          </a:p>
          <a:p>
            <a:endParaRPr lang="el-GR" sz="1900"/>
          </a:p>
          <a:p>
            <a:r>
              <a:rPr lang="el-GR" sz="1900"/>
              <a:t>τα υποπροϊόντα </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i="1" dirty="0"/>
              <a:t>ΕΝΝΟΙΟΛΟΓΙΚΟ ΠΛΑΙΣΙΟ ΤΟΥ ΚΟΣΤΟΥΣ</a:t>
            </a:r>
            <a:endParaRPr lang="el-GR" sz="2800" dirty="0"/>
          </a:p>
        </p:txBody>
      </p:sp>
      <p:sp>
        <p:nvSpPr>
          <p:cNvPr id="3" name="2 - Θέση περιεχομένου"/>
          <p:cNvSpPr>
            <a:spLocks noGrp="1"/>
          </p:cNvSpPr>
          <p:nvPr>
            <p:ph idx="1"/>
          </p:nvPr>
        </p:nvSpPr>
        <p:spPr>
          <a:xfrm>
            <a:off x="457200" y="1357298"/>
            <a:ext cx="8229600" cy="4929222"/>
          </a:xfrm>
        </p:spPr>
        <p:txBody>
          <a:bodyPr>
            <a:normAutofit/>
          </a:bodyPr>
          <a:lstStyle/>
          <a:p>
            <a:pPr>
              <a:buNone/>
            </a:pPr>
            <a:r>
              <a:rPr lang="el-GR" sz="2400" dirty="0"/>
              <a:t>                                   </a:t>
            </a:r>
          </a:p>
          <a:p>
            <a:pPr>
              <a:buNone/>
            </a:pPr>
            <a:r>
              <a:rPr lang="el-GR" sz="2400" dirty="0"/>
              <a:t>                                          </a:t>
            </a:r>
            <a:r>
              <a:rPr lang="el-GR" sz="2400" b="1" i="1" dirty="0"/>
              <a:t>ΦΟΡΕΙΣ ΚΟΣΤΟΥΣ </a:t>
            </a:r>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a:p>
            <a:pPr>
              <a:buNone/>
            </a:pPr>
            <a:r>
              <a:rPr lang="el-GR" sz="2000" b="1" dirty="0"/>
              <a:t>Κάθε    προϊόν   η    υπηρεσία                                     Όταν    προορίζεται    για </a:t>
            </a:r>
          </a:p>
          <a:p>
            <a:pPr>
              <a:buNone/>
            </a:pPr>
            <a:r>
              <a:rPr lang="el-GR" sz="2000" b="1" dirty="0"/>
              <a:t>που προορίζεται να διατεθεί                                      περαιτέρω επεξεργασία,</a:t>
            </a:r>
          </a:p>
          <a:p>
            <a:pPr>
              <a:buNone/>
            </a:pPr>
            <a:r>
              <a:rPr lang="el-GR" sz="2000" b="1" dirty="0"/>
              <a:t>στην   αγορά   υπό  τη μορφή                                     δεν    είναι   δυνατόν   να </a:t>
            </a:r>
          </a:p>
          <a:p>
            <a:pPr>
              <a:buNone/>
            </a:pPr>
            <a:r>
              <a:rPr lang="el-GR" sz="2000" b="1" dirty="0"/>
              <a:t>που παράγεται                                                               διατεθεί στην αγορά στη</a:t>
            </a:r>
          </a:p>
          <a:p>
            <a:pPr>
              <a:buNone/>
            </a:pPr>
            <a:r>
              <a:rPr lang="el-GR" sz="2000" b="1" dirty="0"/>
              <a:t>                                                                                           μορφή  που παράγεται</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sp>
        <p:nvSpPr>
          <p:cNvPr id="6" name="5 - Έλλειψη"/>
          <p:cNvSpPr/>
          <p:nvPr/>
        </p:nvSpPr>
        <p:spPr>
          <a:xfrm>
            <a:off x="785786" y="2702720"/>
            <a:ext cx="2758152" cy="135732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a:t>ΤΕΛΙΚΟΙ ΦΟΡΕΙΣ ΚΟΣΤΟΥΣ</a:t>
            </a:r>
          </a:p>
        </p:txBody>
      </p:sp>
      <p:sp>
        <p:nvSpPr>
          <p:cNvPr id="7" name="6 - Έλλειψη"/>
          <p:cNvSpPr/>
          <p:nvPr/>
        </p:nvSpPr>
        <p:spPr>
          <a:xfrm>
            <a:off x="5767475" y="2750339"/>
            <a:ext cx="2571768" cy="135732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a:t>ΕΝΔΙΑΜΕΣΟΙ ΦΟΡΕΙΣ ΚΟΣΤΟΥΣ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ΣΥΣΤΑΤΙΚΑ ΣΤΟΙΧΕΙΑ</a:t>
            </a:r>
            <a:br>
              <a:rPr lang="el-GR" sz="4300" b="1" i="1"/>
            </a:br>
            <a:r>
              <a:rPr lang="el-GR" sz="4300" b="1" i="1"/>
              <a:t> ΤΟΥ ΛΕΙΤΟΥΡΓΙΚΟΥ ΚΟΣΤΟΥΣ</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n-US" sz="1900" b="1" i="1" u="sng" dirty="0"/>
          </a:p>
          <a:p>
            <a:pPr>
              <a:buNone/>
            </a:pPr>
            <a:r>
              <a:rPr lang="el-GR" sz="1900" b="1" i="1" u="sng" dirty="0"/>
              <a:t>Κόστος </a:t>
            </a:r>
            <a:r>
              <a:rPr lang="en-US" sz="1900" b="1" i="1" u="sng" dirty="0"/>
              <a:t>   </a:t>
            </a:r>
            <a:r>
              <a:rPr lang="el-GR" sz="1900" b="1" i="1" u="sng" dirty="0"/>
              <a:t>παραγωγής </a:t>
            </a:r>
            <a:r>
              <a:rPr lang="en-US" sz="1900" b="1" i="1" u="sng" dirty="0"/>
              <a:t>  </a:t>
            </a:r>
            <a:r>
              <a:rPr lang="el-GR" sz="1900" b="1" i="1" u="sng" dirty="0"/>
              <a:t>(</a:t>
            </a:r>
            <a:r>
              <a:rPr lang="en-US" sz="1900" b="1" i="1" u="sng" dirty="0"/>
              <a:t>production  cost)</a:t>
            </a:r>
            <a:r>
              <a:rPr lang="el-GR" sz="1900" b="1" i="1" u="sng" dirty="0"/>
              <a:t> </a:t>
            </a:r>
            <a:r>
              <a:rPr lang="el-GR" sz="1900" b="1" i="1" dirty="0"/>
              <a:t> </a:t>
            </a:r>
            <a:r>
              <a:rPr lang="en-US" sz="1900" b="1" i="1" dirty="0"/>
              <a:t>   </a:t>
            </a:r>
            <a:r>
              <a:rPr lang="el-GR" sz="1900" dirty="0"/>
              <a:t>είναι </a:t>
            </a:r>
            <a:r>
              <a:rPr lang="en-US" sz="1900" dirty="0"/>
              <a:t>  </a:t>
            </a:r>
            <a:r>
              <a:rPr lang="el-GR" sz="1900" dirty="0"/>
              <a:t> εκείνο  </a:t>
            </a:r>
            <a:r>
              <a:rPr lang="en-US" sz="1900" dirty="0"/>
              <a:t>    </a:t>
            </a:r>
            <a:r>
              <a:rPr lang="el-GR" sz="1900" dirty="0"/>
              <a:t>που </a:t>
            </a:r>
          </a:p>
          <a:p>
            <a:pPr>
              <a:buNone/>
            </a:pPr>
            <a:r>
              <a:rPr lang="el-GR" sz="1900" dirty="0"/>
              <a:t>πραγματοποιείται για την παραγωγή ενός ενδιάμεσου ή τελικού</a:t>
            </a:r>
          </a:p>
          <a:p>
            <a:pPr>
              <a:buNone/>
            </a:pPr>
            <a:r>
              <a:rPr lang="el-GR" sz="1900" dirty="0"/>
              <a:t>προϊόντος. </a:t>
            </a:r>
          </a:p>
          <a:p>
            <a:pPr>
              <a:buNone/>
            </a:pPr>
            <a:r>
              <a:rPr lang="el-GR" sz="1900" dirty="0"/>
              <a:t>Το  </a:t>
            </a:r>
            <a:r>
              <a:rPr lang="en-US" sz="1900" dirty="0"/>
              <a:t> </a:t>
            </a:r>
            <a:r>
              <a:rPr lang="el-GR" sz="1900" dirty="0"/>
              <a:t>κόστος  παραγωγής  </a:t>
            </a:r>
            <a:r>
              <a:rPr lang="en-US" sz="1900" dirty="0"/>
              <a:t> </a:t>
            </a:r>
            <a:r>
              <a:rPr lang="el-GR" sz="1900" dirty="0"/>
              <a:t>του  προϊόντος   δεν  </a:t>
            </a:r>
            <a:r>
              <a:rPr lang="en-US" sz="1900" dirty="0"/>
              <a:t> </a:t>
            </a:r>
            <a:r>
              <a:rPr lang="el-GR" sz="1900" dirty="0"/>
              <a:t>επιβαρύνεται </a:t>
            </a:r>
            <a:r>
              <a:rPr lang="en-US" sz="1900" dirty="0"/>
              <a:t> </a:t>
            </a:r>
            <a:r>
              <a:rPr lang="el-GR" sz="1900" dirty="0"/>
              <a:t> με </a:t>
            </a:r>
          </a:p>
          <a:p>
            <a:pPr>
              <a:buNone/>
            </a:pPr>
            <a:r>
              <a:rPr lang="el-GR" sz="1900" dirty="0"/>
              <a:t>έξοδα </a:t>
            </a:r>
            <a:r>
              <a:rPr lang="en-US" sz="1900" dirty="0"/>
              <a:t> </a:t>
            </a:r>
            <a:r>
              <a:rPr lang="el-GR" sz="1900" dirty="0"/>
              <a:t>διοικητικής </a:t>
            </a:r>
            <a:r>
              <a:rPr lang="en-US" sz="1900" dirty="0"/>
              <a:t> </a:t>
            </a:r>
            <a:r>
              <a:rPr lang="el-GR" sz="1900" dirty="0"/>
              <a:t>λειτουργίας,  με έξοδα </a:t>
            </a:r>
            <a:r>
              <a:rPr lang="en-US" sz="1900" dirty="0"/>
              <a:t> </a:t>
            </a:r>
            <a:r>
              <a:rPr lang="el-GR" sz="1900" dirty="0"/>
              <a:t>λειτουργίας ερευνών </a:t>
            </a:r>
          </a:p>
          <a:p>
            <a:pPr>
              <a:buNone/>
            </a:pPr>
            <a:r>
              <a:rPr lang="el-GR" sz="1900" dirty="0"/>
              <a:t>και </a:t>
            </a:r>
            <a:r>
              <a:rPr lang="en-US" sz="1900" dirty="0"/>
              <a:t> </a:t>
            </a:r>
            <a:r>
              <a:rPr lang="el-GR" sz="1900" dirty="0"/>
              <a:t>ανάπτυξης,  με </a:t>
            </a:r>
            <a:r>
              <a:rPr lang="en-US" sz="1900" dirty="0"/>
              <a:t> </a:t>
            </a:r>
            <a:r>
              <a:rPr lang="el-GR" sz="1900" dirty="0"/>
              <a:t>έξοδα</a:t>
            </a:r>
            <a:r>
              <a:rPr lang="en-US" sz="1900" dirty="0"/>
              <a:t> </a:t>
            </a:r>
            <a:r>
              <a:rPr lang="el-GR" sz="1900" dirty="0"/>
              <a:t> λειτουργίας διαθέσεως  και με έξοδα </a:t>
            </a:r>
          </a:p>
          <a:p>
            <a:pPr>
              <a:buNone/>
            </a:pPr>
            <a:r>
              <a:rPr lang="el-GR" sz="1900" dirty="0"/>
              <a:t>χρηματοοικονομικής λειτουργίας.</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ΣΥΣΤΑΤΙΚΑ ΣΤΟΙΧΕΙΑ</a:t>
            </a:r>
            <a:br>
              <a:rPr lang="el-GR" sz="4300" b="1" i="1"/>
            </a:br>
            <a:r>
              <a:rPr lang="el-GR" sz="4300" b="1" i="1"/>
              <a:t> ΤΟΥ ΛΕΙΤΟΥΡΓΙΚΟΥ ΚΟΣΤΟΥΣ</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n-US" sz="1900" dirty="0"/>
          </a:p>
          <a:p>
            <a:pPr>
              <a:buNone/>
            </a:pPr>
            <a:r>
              <a:rPr lang="el-GR" sz="1900" b="1" dirty="0"/>
              <a:t>Στην  περίπτωση  ενός  βιομηχανικού  προϊόντος, τα  συστατικά </a:t>
            </a:r>
          </a:p>
          <a:p>
            <a:pPr>
              <a:buNone/>
            </a:pPr>
            <a:r>
              <a:rPr lang="el-GR" sz="1900" b="1" dirty="0"/>
              <a:t>στοιχεία  του  κόστους  είναι</a:t>
            </a:r>
            <a:r>
              <a:rPr lang="en-US" sz="1900" b="1" dirty="0"/>
              <a:t>:</a:t>
            </a:r>
          </a:p>
          <a:p>
            <a:pPr>
              <a:buNone/>
            </a:pPr>
            <a:endParaRPr lang="el-GR" sz="1900" dirty="0"/>
          </a:p>
          <a:p>
            <a:r>
              <a:rPr lang="el-GR" sz="1900" b="1" i="1" dirty="0"/>
              <a:t>Άμεσα υλικά </a:t>
            </a:r>
          </a:p>
          <a:p>
            <a:endParaRPr lang="el-GR" sz="1900" b="1" i="1" dirty="0"/>
          </a:p>
          <a:p>
            <a:r>
              <a:rPr lang="el-GR" sz="1900" b="1" i="1" dirty="0"/>
              <a:t>Άμεση εργασία και</a:t>
            </a:r>
          </a:p>
          <a:p>
            <a:endParaRPr lang="el-GR" sz="1900" b="1" i="1" dirty="0"/>
          </a:p>
          <a:p>
            <a:r>
              <a:rPr lang="el-GR" sz="1900" b="1" i="1" dirty="0"/>
              <a:t>Γ</a:t>
            </a:r>
            <a:r>
              <a:rPr lang="en-US" sz="1900" b="1" i="1" dirty="0"/>
              <a:t>.</a:t>
            </a:r>
            <a:r>
              <a:rPr lang="el-GR" sz="1900" b="1" i="1" dirty="0"/>
              <a:t>Β</a:t>
            </a:r>
            <a:r>
              <a:rPr lang="en-US" sz="1900" b="1" i="1" dirty="0"/>
              <a:t>.</a:t>
            </a:r>
            <a:r>
              <a:rPr lang="el-GR" sz="1900" b="1" i="1" dirty="0"/>
              <a:t>Ε</a:t>
            </a:r>
          </a:p>
          <a:p>
            <a:pPr>
              <a:buNone/>
            </a:pPr>
            <a:endParaRPr lang="el-GR" sz="19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l-GR" sz="1500" b="1" i="1"/>
            </a:br>
            <a:r>
              <a:rPr lang="el-GR" sz="1500" b="1" i="1"/>
              <a:t>ΣΥΣΤΑΤΙΚΑ ΣΤΟΙΧΕΙΑ</a:t>
            </a:r>
            <a:br>
              <a:rPr lang="el-GR" sz="1500" b="1" i="1"/>
            </a:br>
            <a:r>
              <a:rPr lang="el-GR" sz="1500" b="1" i="1"/>
              <a:t> ΤΟΥ ΛΕΙΤΟΥΡΓΙΚΟΥ ΚΟΣΤΟΥΣ</a:t>
            </a:r>
            <a:br>
              <a:rPr lang="el-GR" sz="1500" b="1" i="1"/>
            </a:br>
            <a:br>
              <a:rPr lang="en-US" sz="1500" b="1" i="1"/>
            </a:br>
            <a:endParaRPr lang="el-GR" sz="15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49" y="1929383"/>
            <a:ext cx="8140445" cy="4421993"/>
          </a:xfrm>
        </p:spPr>
        <p:txBody>
          <a:bodyPr>
            <a:noAutofit/>
          </a:bodyPr>
          <a:lstStyle/>
          <a:p>
            <a:pPr>
              <a:buNone/>
            </a:pPr>
            <a:r>
              <a:rPr lang="el-GR" sz="1800" b="1" i="1" u="sng" dirty="0"/>
              <a:t>Άμεσα Υλικά (</a:t>
            </a:r>
            <a:r>
              <a:rPr lang="en-US" sz="1800" b="1" i="1" u="sng" dirty="0"/>
              <a:t>direct materials)</a:t>
            </a:r>
            <a:r>
              <a:rPr lang="el-GR" sz="1800" b="1" i="1" dirty="0"/>
              <a:t> </a:t>
            </a:r>
            <a:r>
              <a:rPr lang="en-US" sz="1800" b="1" dirty="0"/>
              <a:t>:</a:t>
            </a:r>
            <a:endParaRPr lang="el-GR" sz="1800" b="1" dirty="0"/>
          </a:p>
          <a:p>
            <a:pPr marL="0">
              <a:buNone/>
            </a:pPr>
            <a:r>
              <a:rPr lang="el-GR" sz="1800" dirty="0"/>
              <a:t>Είναι    πρώτες   ύλες     που    καταναλώνονται    στη    παραγωγική διαδικασία  και  ενσωματώνονται  στο  τελικό  προϊόν. </a:t>
            </a:r>
            <a:endParaRPr lang="en-US" sz="1800" dirty="0"/>
          </a:p>
          <a:p>
            <a:pPr>
              <a:buNone/>
            </a:pPr>
            <a:r>
              <a:rPr lang="el-GR" sz="1800" dirty="0"/>
              <a:t>Είναι   τα   υλικά   που  μπορούν  να   εντοπισθούν  με   αμεσότητα  </a:t>
            </a:r>
          </a:p>
          <a:p>
            <a:pPr>
              <a:buNone/>
            </a:pPr>
            <a:r>
              <a:rPr lang="el-GR" sz="1800" dirty="0"/>
              <a:t>και ευχέρεια  σε  κάποιο  προϊόν όπως  π.χ </a:t>
            </a:r>
            <a:endParaRPr lang="en-US" sz="1800" dirty="0"/>
          </a:p>
          <a:p>
            <a:r>
              <a:rPr lang="el-GR" sz="1800" dirty="0"/>
              <a:t>το ξύλο σε ένα τραπέζι </a:t>
            </a:r>
            <a:endParaRPr lang="en-US" sz="1800" dirty="0"/>
          </a:p>
          <a:p>
            <a:r>
              <a:rPr lang="el-GR" sz="1800" dirty="0"/>
              <a:t>ο χάλυβας σε μια μηχανή </a:t>
            </a:r>
          </a:p>
          <a:p>
            <a:r>
              <a:rPr lang="el-GR" sz="1800" dirty="0"/>
              <a:t>το χαρτί σε μια εφημερίδα</a:t>
            </a:r>
            <a:endParaRPr lang="en-US" sz="1800" dirty="0"/>
          </a:p>
          <a:p>
            <a:r>
              <a:rPr lang="el-GR" sz="1800" dirty="0"/>
              <a:t>το βαμβάκι στο νήμα </a:t>
            </a:r>
            <a:endParaRPr lang="en-US" sz="1800" dirty="0"/>
          </a:p>
          <a:p>
            <a:r>
              <a:rPr lang="el-GR" sz="1800" dirty="0"/>
              <a:t>το ύφασμα στο έτοιμο ένδυμα </a:t>
            </a:r>
          </a:p>
          <a:p>
            <a:pPr marL="0" algn="thaiDist">
              <a:buNone/>
            </a:pPr>
            <a:r>
              <a:rPr lang="el-GR" sz="1800" dirty="0"/>
              <a:t>Αποτελούν    συνήθως    το    μεγαλύτερο  μέρος  του   συνολικού</a:t>
            </a:r>
            <a:r>
              <a:rPr lang="en-US" sz="1800" dirty="0"/>
              <a:t> </a:t>
            </a:r>
            <a:r>
              <a:rPr lang="el-GR" sz="1800" dirty="0"/>
              <a:t>κόστους  των  υλικών  που  χρησιμοποιούνται  στη  παραγωγή  του</a:t>
            </a:r>
            <a:r>
              <a:rPr lang="en-US" sz="1800" dirty="0"/>
              <a:t> </a:t>
            </a:r>
            <a:r>
              <a:rPr lang="el-GR" sz="1800" dirty="0"/>
              <a:t>προϊόντος.</a:t>
            </a:r>
          </a:p>
          <a:p>
            <a:pPr>
              <a:buNone/>
            </a:pPr>
            <a:r>
              <a:rPr lang="el-GR" sz="1800" b="1" i="1" u="sng" dirty="0"/>
              <a:t> </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ΣΥΣΤΑΤΙΚΑ ΣΤΟΙΧΕΙΑ</a:t>
            </a:r>
            <a:br>
              <a:rPr lang="el-GR" sz="2900" b="1" i="1"/>
            </a:br>
            <a:r>
              <a:rPr lang="el-GR" sz="2900" b="1" i="1"/>
              <a:t> ΤΟΥ ΛΕΙΤΟΥΡΓΙΚΟΥ ΚΟΣΤΟΥΣ</a:t>
            </a:r>
            <a:br>
              <a:rPr lang="en-US"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hangingPunct="0">
              <a:buNone/>
            </a:pPr>
            <a:r>
              <a:rPr lang="el-GR" sz="1900"/>
              <a:t>Ορισμένα  από  τα  υλικά που χρησιμοποιούνται στην παραγωγή</a:t>
            </a:r>
          </a:p>
          <a:p>
            <a:pPr hangingPunct="0">
              <a:buNone/>
            </a:pPr>
            <a:r>
              <a:rPr lang="el-GR" sz="1900"/>
              <a:t>δεν  είναι  εμφανή  στο τελικό  προϊόν  ή  εμφανίζονται ελάχιστα </a:t>
            </a:r>
          </a:p>
          <a:p>
            <a:pPr hangingPunct="0">
              <a:buNone/>
            </a:pPr>
            <a:r>
              <a:rPr lang="el-GR" sz="1900"/>
              <a:t>ή έχουν συνήθως μικρή αξία σε σχέση με τα άμεσα υλικά π.χ </a:t>
            </a:r>
          </a:p>
          <a:p>
            <a:pPr hangingPunct="0"/>
            <a:r>
              <a:rPr lang="el-GR" sz="1900"/>
              <a:t>η κόλλα,  και  τα  ηλεκτρόδια  που  χρησιμοποιείται  στην </a:t>
            </a:r>
          </a:p>
          <a:p>
            <a:pPr hangingPunct="0">
              <a:buNone/>
            </a:pPr>
            <a:r>
              <a:rPr lang="el-GR" sz="1900"/>
              <a:t>     συγκόλληση  των δυο μερών ενός υλικού  </a:t>
            </a:r>
          </a:p>
          <a:p>
            <a:pPr hangingPunct="0"/>
            <a:r>
              <a:rPr lang="el-GR" sz="1900"/>
              <a:t>η κλωστή  σε  ένα έτοιμο  ένδυμα  </a:t>
            </a:r>
          </a:p>
          <a:p>
            <a:pPr hangingPunct="0"/>
            <a:r>
              <a:rPr lang="el-GR" sz="1900"/>
              <a:t>κλπ.</a:t>
            </a:r>
          </a:p>
          <a:p>
            <a:pPr hangingPunct="0">
              <a:buNone/>
            </a:pPr>
            <a:r>
              <a:rPr lang="el-GR" sz="1900" b="1"/>
              <a:t>Τα  υλικά  αυτά,  χαρακτηρίζονται σαν   </a:t>
            </a:r>
            <a:r>
              <a:rPr lang="el-GR" sz="1900" b="1" i="1" u="sng"/>
              <a:t>έμμεσα  υλικά (</a:t>
            </a:r>
            <a:r>
              <a:rPr lang="en-US" sz="1900" b="1" i="1" u="sng"/>
              <a:t>indirect</a:t>
            </a:r>
            <a:r>
              <a:rPr lang="el-GR" sz="1900" b="1" i="1" u="sng"/>
              <a:t>  </a:t>
            </a:r>
          </a:p>
          <a:p>
            <a:pPr hangingPunct="0">
              <a:buNone/>
            </a:pPr>
            <a:r>
              <a:rPr lang="en-US" sz="1900" b="1" i="1" u="sng"/>
              <a:t>materials</a:t>
            </a:r>
            <a:r>
              <a:rPr lang="el-GR" sz="1900" b="1" i="1" u="sng"/>
              <a:t>)</a:t>
            </a:r>
            <a:r>
              <a:rPr lang="el-GR" sz="1900" b="1" i="1"/>
              <a:t>  </a:t>
            </a:r>
            <a:r>
              <a:rPr lang="el-GR" sz="1900" b="1"/>
              <a:t>και  αποτελούν  μέρος  των  Γ</a:t>
            </a:r>
            <a:r>
              <a:rPr lang="en-US" sz="1900" b="1"/>
              <a:t>.</a:t>
            </a:r>
            <a:r>
              <a:rPr lang="el-GR" sz="1900" b="1"/>
              <a:t>Β</a:t>
            </a:r>
            <a:r>
              <a:rPr lang="en-US" sz="1900" b="1"/>
              <a:t>.</a:t>
            </a:r>
            <a:r>
              <a:rPr lang="el-GR" sz="1900" b="1"/>
              <a:t>Ε</a:t>
            </a:r>
            <a:r>
              <a:rPr lang="el-GR" sz="1900"/>
              <a:t>. </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i="1" dirty="0"/>
              <a:t>ΚΛΑΔΟΙ ΤΗΣ ΛΟΓΙΣΤΙΚΗΣ</a:t>
            </a:r>
          </a:p>
        </p:txBody>
      </p:sp>
      <p:sp>
        <p:nvSpPr>
          <p:cNvPr id="3" name="2 - Θέση περιεχομένου"/>
          <p:cNvSpPr>
            <a:spLocks noGrp="1"/>
          </p:cNvSpPr>
          <p:nvPr>
            <p:ph idx="1"/>
          </p:nvPr>
        </p:nvSpPr>
        <p:spPr/>
        <p:txBody>
          <a:bodyPr>
            <a:normAutofit/>
          </a:bodyPr>
          <a:lstStyle/>
          <a:p>
            <a:pPr algn="ctr">
              <a:buNone/>
            </a:pPr>
            <a:r>
              <a:rPr lang="el-GR" b="1" i="1" dirty="0"/>
              <a:t>ΛΟΓΙΣΤΙΚΗ</a:t>
            </a:r>
          </a:p>
        </p:txBody>
      </p:sp>
      <p:sp>
        <p:nvSpPr>
          <p:cNvPr id="9" name="8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
        <p:nvSpPr>
          <p:cNvPr id="4" name="3 - Στρογγυλεμένο ορθογώνιο"/>
          <p:cNvSpPr/>
          <p:nvPr/>
        </p:nvSpPr>
        <p:spPr>
          <a:xfrm>
            <a:off x="714348" y="3357562"/>
            <a:ext cx="3929090" cy="1428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t>ΧΡΗΜΑΤΟΟΙΚΟΝΟΜΙΚΗ</a:t>
            </a:r>
          </a:p>
          <a:p>
            <a:pPr algn="ctr"/>
            <a:r>
              <a:rPr lang="el-GR" sz="2800" b="1" i="1" dirty="0"/>
              <a:t>ΛΟΓΙΣΤΙΚΗ </a:t>
            </a:r>
          </a:p>
        </p:txBody>
      </p:sp>
      <p:sp>
        <p:nvSpPr>
          <p:cNvPr id="5" name="4 - Στρογγυλεμένο ορθογώνιο"/>
          <p:cNvSpPr/>
          <p:nvPr/>
        </p:nvSpPr>
        <p:spPr>
          <a:xfrm>
            <a:off x="5097238" y="3357562"/>
            <a:ext cx="3816424" cy="15001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t>ΔΙΟΙΚΗΤΙΚΗ </a:t>
            </a:r>
          </a:p>
          <a:p>
            <a:pPr algn="ctr"/>
            <a:r>
              <a:rPr lang="el-GR" sz="2800" b="1" i="1" dirty="0"/>
              <a:t>ΛΟΓΙΣΤΙΚΗ</a:t>
            </a:r>
          </a:p>
        </p:txBody>
      </p:sp>
      <p:grpSp>
        <p:nvGrpSpPr>
          <p:cNvPr id="12" name="Ομάδα 11">
            <a:extLst>
              <a:ext uri="{FF2B5EF4-FFF2-40B4-BE49-F238E27FC236}">
                <a16:creationId xmlns:a16="http://schemas.microsoft.com/office/drawing/2014/main" id="{D83BEC11-D61F-F448-820E-241707189582}"/>
              </a:ext>
            </a:extLst>
          </p:cNvPr>
          <p:cNvGrpSpPr/>
          <p:nvPr/>
        </p:nvGrpSpPr>
        <p:grpSpPr>
          <a:xfrm>
            <a:off x="2843808" y="2196298"/>
            <a:ext cx="3857652" cy="1071570"/>
            <a:chOff x="2786050" y="2143116"/>
            <a:chExt cx="3857652" cy="1071570"/>
          </a:xfrm>
        </p:grpSpPr>
        <p:cxnSp>
          <p:nvCxnSpPr>
            <p:cNvPr id="13" name="6 - Ευθύγραμμο βέλος σύνδεσης">
              <a:extLst>
                <a:ext uri="{FF2B5EF4-FFF2-40B4-BE49-F238E27FC236}">
                  <a16:creationId xmlns:a16="http://schemas.microsoft.com/office/drawing/2014/main" id="{E54EE7B3-276D-9543-80C0-701739A9C3C0}"/>
                </a:ext>
              </a:extLst>
            </p:cNvPr>
            <p:cNvCxnSpPr/>
            <p:nvPr/>
          </p:nvCxnSpPr>
          <p:spPr>
            <a:xfrm rot="10800000" flipV="1">
              <a:off x="2786050" y="2143116"/>
              <a:ext cx="1571636" cy="107157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9 - Ευθύγραμμο βέλος σύνδεσης">
              <a:extLst>
                <a:ext uri="{FF2B5EF4-FFF2-40B4-BE49-F238E27FC236}">
                  <a16:creationId xmlns:a16="http://schemas.microsoft.com/office/drawing/2014/main" id="{181A536B-044C-CB45-A862-1BAE0B3C006A}"/>
                </a:ext>
              </a:extLst>
            </p:cNvPr>
            <p:cNvCxnSpPr>
              <a:cxnSpLocks/>
            </p:cNvCxnSpPr>
            <p:nvPr/>
          </p:nvCxnSpPr>
          <p:spPr>
            <a:xfrm>
              <a:off x="4786316" y="2143116"/>
              <a:ext cx="1857386" cy="100013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ΣΥΣΤΑΤΙΚΑ ΣΤΟΙΧΕΙΑ</a:t>
            </a:r>
            <a:br>
              <a:rPr lang="el-GR" sz="2900" b="1" i="1"/>
            </a:br>
            <a:r>
              <a:rPr lang="el-GR" sz="2900" b="1" i="1"/>
              <a:t> ΤΟΥ ΛΕΙΤΟΥΡΓΙΚΟΥ ΚΟΣΤΟΥΣ</a:t>
            </a:r>
            <a:br>
              <a:rPr lang="el-GR"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b="1" i="1" u="sng"/>
              <a:t>Άμεση Εργασία (</a:t>
            </a:r>
            <a:r>
              <a:rPr lang="en-US" sz="1800" b="1" i="1" u="sng"/>
              <a:t>direct labor)</a:t>
            </a:r>
            <a:r>
              <a:rPr lang="el-GR" sz="1800" b="1" i="1"/>
              <a:t> </a:t>
            </a:r>
            <a:r>
              <a:rPr lang="en-US" sz="1800" b="1" i="1"/>
              <a:t>:</a:t>
            </a:r>
            <a:endParaRPr lang="el-GR" sz="1800" b="1" i="1"/>
          </a:p>
          <a:p>
            <a:pPr>
              <a:buNone/>
            </a:pPr>
            <a:r>
              <a:rPr lang="el-GR" sz="1800"/>
              <a:t>είναι  το πραγματικό  κόστος του χρόνου εργασίας που διατίθεται</a:t>
            </a:r>
          </a:p>
          <a:p>
            <a:pPr>
              <a:buNone/>
            </a:pPr>
            <a:r>
              <a:rPr lang="el-GR" sz="1800"/>
              <a:t>στην παραγωγή του συγκεκριμένου προϊόντος.  </a:t>
            </a:r>
          </a:p>
          <a:p>
            <a:pPr>
              <a:buNone/>
            </a:pPr>
            <a:r>
              <a:rPr lang="el-GR" sz="1800"/>
              <a:t>Περιλαμβάνει   όλο   το  φάσμα  των  εργασιών   από   την   αρχική </a:t>
            </a:r>
          </a:p>
          <a:p>
            <a:pPr>
              <a:buNone/>
            </a:pPr>
            <a:r>
              <a:rPr lang="el-GR" sz="1800"/>
              <a:t>μορφοποίηση μέχρι την τελειοποίηση του προϊόντος, ανεξάρτητα</a:t>
            </a:r>
          </a:p>
          <a:p>
            <a:pPr>
              <a:buNone/>
            </a:pPr>
            <a:r>
              <a:rPr lang="el-GR" sz="1800"/>
              <a:t>αν πρόκειται για χειρισμό μηχανημάτων ή χειρονακτική εργασία.</a:t>
            </a:r>
          </a:p>
          <a:p>
            <a:pPr>
              <a:buNone/>
            </a:pPr>
            <a:r>
              <a:rPr lang="el-GR" sz="1800" b="1"/>
              <a:t>Είναι   </a:t>
            </a:r>
            <a:r>
              <a:rPr lang="en-US" sz="1800" b="1"/>
              <a:t> </a:t>
            </a:r>
            <a:r>
              <a:rPr lang="el-GR" sz="1800" b="1"/>
              <a:t>η  </a:t>
            </a:r>
            <a:r>
              <a:rPr lang="en-US" sz="1800" b="1"/>
              <a:t> </a:t>
            </a:r>
            <a:r>
              <a:rPr lang="el-GR" sz="1800" b="1"/>
              <a:t> εργασία   </a:t>
            </a:r>
            <a:r>
              <a:rPr lang="en-US" sz="1800" b="1"/>
              <a:t> </a:t>
            </a:r>
            <a:r>
              <a:rPr lang="el-GR" sz="1800" b="1"/>
              <a:t>που   προσφέρουν   οι   εργαζόμενοι     που </a:t>
            </a:r>
          </a:p>
          <a:p>
            <a:pPr>
              <a:buNone/>
            </a:pPr>
            <a:r>
              <a:rPr lang="el-GR" sz="1800" b="1"/>
              <a:t>απασχολούνται  άμεσα  με  την  επεξεργασία των  υλικών  και  η</a:t>
            </a:r>
            <a:r>
              <a:rPr lang="el-GR" sz="1800"/>
              <a:t> </a:t>
            </a:r>
          </a:p>
          <a:p>
            <a:pPr>
              <a:buNone/>
            </a:pPr>
            <a:r>
              <a:rPr lang="el-GR" sz="1800" b="1"/>
              <a:t>οποία  ενσωματώνονται στο  παραγόμενο  προϊόν</a:t>
            </a:r>
            <a:r>
              <a:rPr lang="el-GR" sz="1800"/>
              <a:t>. </a:t>
            </a:r>
          </a:p>
          <a:p>
            <a:pPr>
              <a:buNone/>
            </a:pPr>
            <a:r>
              <a:rPr lang="el-GR" sz="1800"/>
              <a:t>Είναι  το   κόστος   της   εργασίας   που  μπορεί  να   εντοπισθεί  με</a:t>
            </a:r>
          </a:p>
          <a:p>
            <a:pPr>
              <a:buNone/>
            </a:pPr>
            <a:r>
              <a:rPr lang="el-GR" sz="1800"/>
              <a:t>αμεσότητα  και  ευχέρεια  σε  ένα  προϊόν όπως π.χ </a:t>
            </a:r>
          </a:p>
          <a:p>
            <a:r>
              <a:rPr lang="el-GR" sz="1800"/>
              <a:t>οι εργάτες στη γραμμή παραγωγής ενός εργοστασίου. </a:t>
            </a:r>
          </a:p>
          <a:p>
            <a:pPr>
              <a:buNone/>
            </a:pPr>
            <a:endParaRPr lang="el-GR" sz="1800" b="1" i="1" u="sng"/>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200" b="1" i="1"/>
              <a:t>ΣΥΣΤΑΤΙΚΑ ΣΤΟΙΧΕΙΑ</a:t>
            </a:r>
            <a:br>
              <a:rPr lang="el-GR" sz="2200" b="1" i="1"/>
            </a:br>
            <a:r>
              <a:rPr lang="el-GR" sz="2200" b="1" i="1"/>
              <a:t> ΤΟΥ ΛΕΙΤΟΥΡΓΙΚΟΥ ΚΟΣΤΟΥΣ</a:t>
            </a:r>
            <a:br>
              <a:rPr lang="el-GR" sz="2200" b="1" i="1"/>
            </a:br>
            <a:br>
              <a:rPr lang="el-GR" sz="2200" b="1" i="1"/>
            </a:br>
            <a:endParaRPr lang="el-GR" sz="22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a:t>Μερικές  φορές  η  άμεση </a:t>
            </a:r>
            <a:r>
              <a:rPr lang="en-US" sz="1800"/>
              <a:t> </a:t>
            </a:r>
            <a:r>
              <a:rPr lang="el-GR" sz="1800"/>
              <a:t> εργασία  ονομάζεται  και </a:t>
            </a:r>
            <a:r>
              <a:rPr lang="en-US" sz="1800"/>
              <a:t> </a:t>
            </a:r>
            <a:r>
              <a:rPr lang="el-GR" sz="1800"/>
              <a:t>χειροπιαστή </a:t>
            </a:r>
          </a:p>
          <a:p>
            <a:pPr>
              <a:buNone/>
            </a:pPr>
            <a:r>
              <a:rPr lang="el-GR" sz="1800"/>
              <a:t>εργασία(</a:t>
            </a:r>
            <a:r>
              <a:rPr lang="en-US" sz="1800"/>
              <a:t>touch labor</a:t>
            </a:r>
            <a:r>
              <a:rPr lang="el-GR" sz="1800"/>
              <a:t>). </a:t>
            </a:r>
          </a:p>
          <a:p>
            <a:pPr>
              <a:buNone/>
            </a:pPr>
            <a:r>
              <a:rPr lang="el-GR" sz="1800"/>
              <a:t>Το   σύνολο   του   κόστους   της   εργασίας   δεν </a:t>
            </a:r>
            <a:r>
              <a:rPr lang="en-US" sz="1800"/>
              <a:t> </a:t>
            </a:r>
            <a:r>
              <a:rPr lang="el-GR" sz="1800"/>
              <a:t>μπορεί  όμως να </a:t>
            </a:r>
          </a:p>
          <a:p>
            <a:pPr>
              <a:buNone/>
            </a:pPr>
            <a:r>
              <a:rPr lang="el-GR" sz="1800"/>
              <a:t>ενσωματωθεί   απ’  ευθείας   στο   παραγόμενο   προϊόν. </a:t>
            </a:r>
          </a:p>
          <a:p>
            <a:pPr>
              <a:buNone/>
            </a:pPr>
            <a:r>
              <a:rPr lang="el-GR" sz="1800" b="1"/>
              <a:t>Οι εργαζόμενοι που δεν απασχολούνται άμεσα στην παραγωγή</a:t>
            </a:r>
            <a:r>
              <a:rPr lang="el-GR" sz="1800"/>
              <a:t> </a:t>
            </a:r>
          </a:p>
          <a:p>
            <a:pPr>
              <a:buNone/>
            </a:pPr>
            <a:r>
              <a:rPr lang="el-GR" sz="1800" b="1"/>
              <a:t>αλλά η εργασία τους  είναι απαραίτητη  για </a:t>
            </a:r>
            <a:r>
              <a:rPr lang="en-US" sz="1800" b="1"/>
              <a:t> </a:t>
            </a:r>
            <a:r>
              <a:rPr lang="el-GR" sz="1800" b="1"/>
              <a:t>να διασφαλισθεί η</a:t>
            </a:r>
            <a:r>
              <a:rPr lang="el-GR" sz="1800"/>
              <a:t> </a:t>
            </a:r>
          </a:p>
          <a:p>
            <a:pPr>
              <a:buNone/>
            </a:pPr>
            <a:r>
              <a:rPr lang="el-GR" sz="1800" b="1"/>
              <a:t>παραγωγική  διαδικασία </a:t>
            </a:r>
            <a:r>
              <a:rPr lang="en-US" sz="1800" b="1"/>
              <a:t> </a:t>
            </a:r>
            <a:r>
              <a:rPr lang="el-GR" sz="1800" b="1"/>
              <a:t>χαρακτηρίζεται σαν</a:t>
            </a:r>
            <a:r>
              <a:rPr lang="el-GR" sz="1800"/>
              <a:t>  </a:t>
            </a:r>
            <a:r>
              <a:rPr lang="el-GR" sz="1800" b="1" i="1" u="sng"/>
              <a:t>έμμεση  εργασία</a:t>
            </a:r>
          </a:p>
          <a:p>
            <a:pPr>
              <a:buNone/>
            </a:pPr>
            <a:r>
              <a:rPr lang="el-GR" sz="1800" b="1" i="1" u="sng"/>
              <a:t>(</a:t>
            </a:r>
            <a:r>
              <a:rPr lang="en-US" sz="1800" b="1" i="1" u="sng"/>
              <a:t>indirect </a:t>
            </a:r>
            <a:r>
              <a:rPr lang="el-GR" sz="1800" b="1" i="1" u="sng"/>
              <a:t> </a:t>
            </a:r>
            <a:r>
              <a:rPr lang="en-US" sz="1800" b="1" i="1" u="sng"/>
              <a:t>laboar</a:t>
            </a:r>
            <a:r>
              <a:rPr lang="el-GR" sz="1800" b="1" i="1" u="sng"/>
              <a:t>)</a:t>
            </a:r>
            <a:r>
              <a:rPr lang="el-GR" sz="1800"/>
              <a:t>  </a:t>
            </a:r>
            <a:r>
              <a:rPr lang="el-GR" sz="1800" b="1"/>
              <a:t>και  αποτελεί  μέρος  των  ΓΒΕ</a:t>
            </a:r>
            <a:r>
              <a:rPr lang="el-GR" sz="1800"/>
              <a:t>,  όπως π.χ</a:t>
            </a:r>
          </a:p>
          <a:p>
            <a:r>
              <a:rPr lang="el-GR" sz="1800"/>
              <a:t>οι   εργαζόμενοι   που </a:t>
            </a:r>
            <a:r>
              <a:rPr lang="en-US" sz="1800"/>
              <a:t> </a:t>
            </a:r>
            <a:r>
              <a:rPr lang="el-GR" sz="1800"/>
              <a:t> είναι   υπεύθυνοι   για  την  </a:t>
            </a:r>
            <a:r>
              <a:rPr lang="en-US" sz="1800"/>
              <a:t> </a:t>
            </a:r>
            <a:r>
              <a:rPr lang="el-GR" sz="1800"/>
              <a:t>συντήρηση  των  μηχανημάτων </a:t>
            </a:r>
          </a:p>
          <a:p>
            <a:r>
              <a:rPr lang="el-GR" sz="1800"/>
              <a:t>οι  εργαζόμενοι  που  μεταφέρουν τα  υλικά </a:t>
            </a:r>
            <a:r>
              <a:rPr lang="en-US" sz="1800"/>
              <a:t> </a:t>
            </a:r>
            <a:r>
              <a:rPr lang="el-GR" sz="1800"/>
              <a:t>από την </a:t>
            </a:r>
            <a:r>
              <a:rPr lang="en-US" sz="1800"/>
              <a:t> </a:t>
            </a:r>
            <a:r>
              <a:rPr lang="el-GR" sz="1800"/>
              <a:t>αποθήκη στην  παραγωγή </a:t>
            </a:r>
          </a:p>
          <a:p>
            <a:r>
              <a:rPr lang="el-GR" sz="1800"/>
              <a:t>Οι επόπτες εργασίας  κλπ. </a:t>
            </a:r>
          </a:p>
          <a:p>
            <a:pPr>
              <a:buNone/>
            </a:pPr>
            <a:endParaRPr lang="el-GR" sz="1800"/>
          </a:p>
          <a:p>
            <a:pPr>
              <a:buNone/>
            </a:pPr>
            <a:endParaRPr lang="el-GR" sz="18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ΣΥΣΤΑΤΙΚΑ ΣΤΟΙΧΕΙΑ</a:t>
            </a:r>
            <a:br>
              <a:rPr lang="el-GR" sz="2900" b="1" i="1"/>
            </a:br>
            <a:r>
              <a:rPr lang="el-GR" sz="2900" b="1" i="1"/>
              <a:t> ΤΟΥ ΛΕΙΤΟΥΡΓΙΚΟΥ ΚΟΣΤΟΥΣ</a:t>
            </a:r>
            <a:br>
              <a:rPr lang="el-GR"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l-GR" sz="1900"/>
          </a:p>
          <a:p>
            <a:pPr>
              <a:buNone/>
            </a:pPr>
            <a:r>
              <a:rPr lang="el-GR" sz="1900"/>
              <a:t>Το  </a:t>
            </a:r>
            <a:r>
              <a:rPr lang="en-US" sz="1900"/>
              <a:t> </a:t>
            </a:r>
            <a:r>
              <a:rPr lang="el-GR" sz="1900" b="1"/>
              <a:t>κόστος </a:t>
            </a:r>
            <a:r>
              <a:rPr lang="en-US" sz="1900" b="1"/>
              <a:t> </a:t>
            </a:r>
            <a:r>
              <a:rPr lang="el-GR" sz="1900" b="1"/>
              <a:t> των </a:t>
            </a:r>
            <a:r>
              <a:rPr lang="en-US" sz="1900" b="1"/>
              <a:t> </a:t>
            </a:r>
            <a:r>
              <a:rPr lang="el-GR" sz="1900" b="1"/>
              <a:t> άμεσων </a:t>
            </a:r>
            <a:r>
              <a:rPr lang="en-US" sz="1900" b="1"/>
              <a:t> </a:t>
            </a:r>
            <a:r>
              <a:rPr lang="el-GR" sz="1900" b="1"/>
              <a:t>υλικών</a:t>
            </a:r>
            <a:r>
              <a:rPr lang="el-GR" sz="1900"/>
              <a:t>   και   το  </a:t>
            </a:r>
            <a:r>
              <a:rPr lang="el-GR" sz="1900" b="1"/>
              <a:t>κόστος  της  άμεσης </a:t>
            </a:r>
          </a:p>
          <a:p>
            <a:pPr>
              <a:buNone/>
            </a:pPr>
            <a:r>
              <a:rPr lang="el-GR" sz="1900" b="1"/>
              <a:t>εργασίας</a:t>
            </a:r>
            <a:r>
              <a:rPr lang="el-GR" sz="1900"/>
              <a:t>   </a:t>
            </a:r>
            <a:r>
              <a:rPr lang="en-US" sz="1900"/>
              <a:t> </a:t>
            </a:r>
            <a:r>
              <a:rPr lang="el-GR" sz="1900"/>
              <a:t>που  </a:t>
            </a:r>
            <a:r>
              <a:rPr lang="en-US" sz="1900"/>
              <a:t> </a:t>
            </a:r>
            <a:r>
              <a:rPr lang="el-GR" sz="1900"/>
              <a:t> ενσωματώνεται     στο     παραγόμενο </a:t>
            </a:r>
            <a:r>
              <a:rPr lang="en-US" sz="1900"/>
              <a:t> </a:t>
            </a:r>
            <a:r>
              <a:rPr lang="el-GR" sz="1900"/>
              <a:t>  προϊόν </a:t>
            </a:r>
          </a:p>
          <a:p>
            <a:pPr>
              <a:buNone/>
            </a:pPr>
            <a:r>
              <a:rPr lang="el-GR" sz="1900"/>
              <a:t>χαρακτηρίζεται  ως  </a:t>
            </a:r>
            <a:r>
              <a:rPr lang="el-GR" sz="1900" b="1" i="1" u="sng"/>
              <a:t>αρχικό  ή  άμεσο  ή  πρωταρχικό  ή   βασικό </a:t>
            </a:r>
          </a:p>
          <a:p>
            <a:pPr>
              <a:buNone/>
            </a:pPr>
            <a:r>
              <a:rPr lang="el-GR" sz="1900" b="1" i="1" u="sng"/>
              <a:t>κόστος (</a:t>
            </a:r>
            <a:r>
              <a:rPr lang="en-US" sz="1900" b="1" i="1" u="sng"/>
              <a:t>prime </a:t>
            </a:r>
            <a:r>
              <a:rPr lang="el-GR" sz="1900" b="1" i="1" u="sng"/>
              <a:t> </a:t>
            </a:r>
            <a:r>
              <a:rPr lang="en-US" sz="1900" b="1" i="1" u="sng"/>
              <a:t>cost</a:t>
            </a:r>
            <a:r>
              <a:rPr lang="el-GR" sz="1900" b="1" i="1" u="sng"/>
              <a:t>)</a:t>
            </a:r>
            <a:r>
              <a:rPr lang="el-GR" sz="1900" b="1" i="1"/>
              <a:t>   </a:t>
            </a:r>
            <a:r>
              <a:rPr lang="el-GR" sz="1900"/>
              <a:t>και   αποτελεί   μια  </a:t>
            </a:r>
            <a:r>
              <a:rPr lang="en-US" sz="1900"/>
              <a:t> </a:t>
            </a:r>
            <a:r>
              <a:rPr lang="el-GR" sz="1900"/>
              <a:t>πρώτη   εκτίμηση   της </a:t>
            </a:r>
          </a:p>
          <a:p>
            <a:pPr>
              <a:buNone/>
            </a:pPr>
            <a:r>
              <a:rPr lang="el-GR" sz="1900"/>
              <a:t>διοίκησης της  επιχείρησης να ελέγξει το  κόστος  των προϊόντων </a:t>
            </a:r>
          </a:p>
          <a:p>
            <a:pPr>
              <a:buNone/>
            </a:pPr>
            <a:r>
              <a:rPr lang="el-GR" sz="1900"/>
              <a:t>της.</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ΣΥΣΤΑΤΙΚΑ ΣΤΟΙΧΕΙΑ</a:t>
            </a:r>
            <a:br>
              <a:rPr lang="el-GR" sz="2900" b="1" i="1"/>
            </a:br>
            <a:r>
              <a:rPr lang="el-GR" sz="2900" b="1" i="1"/>
              <a:t> ΤΟΥ ΛΕΙΤΟΥΡΓΙΚΟΥ ΚΟΣΤΟΥΣ</a:t>
            </a:r>
            <a:br>
              <a:rPr lang="en-US"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l-GR" sz="1900" b="1" i="1" u="sng"/>
          </a:p>
          <a:p>
            <a:pPr>
              <a:buNone/>
            </a:pPr>
            <a:r>
              <a:rPr lang="el-GR" sz="1900" b="1" i="1" u="sng"/>
              <a:t>Γενικά Βιομηχανικά Έξοδα (</a:t>
            </a:r>
            <a:r>
              <a:rPr lang="en-US" sz="1900" b="1" u="sng"/>
              <a:t>manufacturing </a:t>
            </a:r>
            <a:r>
              <a:rPr lang="en-US" sz="1900" b="1" i="1" u="sng"/>
              <a:t>overheads)</a:t>
            </a:r>
            <a:r>
              <a:rPr lang="el-GR" sz="1900" b="1" i="1"/>
              <a:t> </a:t>
            </a:r>
            <a:r>
              <a:rPr lang="en-US" sz="1900" b="1"/>
              <a:t>:</a:t>
            </a:r>
            <a:r>
              <a:rPr lang="el-GR" sz="1900" b="1" i="1"/>
              <a:t> </a:t>
            </a:r>
            <a:endParaRPr lang="el-GR" sz="1900" b="1"/>
          </a:p>
          <a:p>
            <a:pPr hangingPunct="0">
              <a:buNone/>
            </a:pPr>
            <a:r>
              <a:rPr lang="el-GR" sz="1900" b="1"/>
              <a:t>Είναι</a:t>
            </a:r>
            <a:r>
              <a:rPr lang="en-US" sz="1900" b="1"/>
              <a:t> </a:t>
            </a:r>
            <a:r>
              <a:rPr lang="el-GR" sz="1900" b="1"/>
              <a:t> όλες  οι  δαπάνες της </a:t>
            </a:r>
            <a:r>
              <a:rPr lang="el-GR" sz="1900" b="1" i="1" u="sng"/>
              <a:t>παραγωγικής λειτουργίας </a:t>
            </a:r>
            <a:r>
              <a:rPr lang="el-GR" sz="1900" b="1" i="1"/>
              <a:t>   </a:t>
            </a:r>
            <a:r>
              <a:rPr lang="el-GR" sz="1900" b="1"/>
              <a:t>κυρίων</a:t>
            </a:r>
          </a:p>
          <a:p>
            <a:pPr hangingPunct="0">
              <a:buNone/>
            </a:pPr>
            <a:r>
              <a:rPr lang="el-GR" sz="1900" b="1"/>
              <a:t>και    βοηθητικών     υπηρεσιών    εκτός    των    δαπανών    </a:t>
            </a:r>
            <a:r>
              <a:rPr lang="en-US" sz="1900" b="1"/>
              <a:t> </a:t>
            </a:r>
            <a:r>
              <a:rPr lang="el-GR" sz="1900" b="1"/>
              <a:t>που </a:t>
            </a:r>
            <a:r>
              <a:rPr lang="en-US" sz="1900" b="1"/>
              <a:t> </a:t>
            </a:r>
            <a:endParaRPr lang="el-GR" sz="1900" b="1"/>
          </a:p>
          <a:p>
            <a:pPr hangingPunct="0">
              <a:buNone/>
            </a:pPr>
            <a:r>
              <a:rPr lang="el-GR" sz="1900" b="1"/>
              <a:t>αναφέρονται  στα  άμεσα</a:t>
            </a:r>
            <a:r>
              <a:rPr lang="en-US" sz="1900" b="1"/>
              <a:t> </a:t>
            </a:r>
            <a:r>
              <a:rPr lang="el-GR" sz="1900" b="1"/>
              <a:t>υλικά  και  την  άμεση</a:t>
            </a:r>
            <a:r>
              <a:rPr lang="en-US" sz="1900" b="1"/>
              <a:t> </a:t>
            </a:r>
            <a:r>
              <a:rPr lang="el-GR" sz="1900" b="1"/>
              <a:t>εργασία. </a:t>
            </a:r>
          </a:p>
          <a:p>
            <a:pPr hangingPunct="0">
              <a:buNone/>
            </a:pPr>
            <a:r>
              <a:rPr lang="el-GR" sz="1900"/>
              <a:t>Τέτοιες  δαπάνες  είναι τα  έμμεσα  υλικά, η  έμμεση εργασία, τα </a:t>
            </a:r>
          </a:p>
          <a:p>
            <a:pPr hangingPunct="0">
              <a:buNone/>
            </a:pPr>
            <a:r>
              <a:rPr lang="el-GR" sz="1900"/>
              <a:t>διάφορα   </a:t>
            </a:r>
            <a:r>
              <a:rPr lang="el-GR" sz="1900" u="sng"/>
              <a:t>λειτουργικά    έξοδα   που   αφορούν   την   </a:t>
            </a:r>
            <a:r>
              <a:rPr lang="en-US" sz="1900" u="sng"/>
              <a:t> </a:t>
            </a:r>
            <a:r>
              <a:rPr lang="el-GR" sz="1900" u="sng"/>
              <a:t>παραγωγή</a:t>
            </a:r>
          </a:p>
          <a:p>
            <a:pPr hangingPunct="0">
              <a:buNone/>
            </a:pPr>
            <a:r>
              <a:rPr lang="el-GR" sz="1900"/>
              <a:t>(ενοίκια, ασφάλιστρα, αποσβέσεις μηχανημάτων </a:t>
            </a:r>
            <a:r>
              <a:rPr lang="en-US" sz="1900"/>
              <a:t> </a:t>
            </a:r>
            <a:r>
              <a:rPr lang="el-GR" sz="1900"/>
              <a:t>&amp; </a:t>
            </a:r>
            <a:r>
              <a:rPr lang="en-US" sz="1900"/>
              <a:t> </a:t>
            </a:r>
            <a:r>
              <a:rPr lang="el-GR" sz="1900"/>
              <a:t>εγκατ/σεων, </a:t>
            </a:r>
          </a:p>
          <a:p>
            <a:pPr hangingPunct="0">
              <a:buNone/>
            </a:pPr>
            <a:r>
              <a:rPr lang="el-GR" sz="1900"/>
              <a:t>φωτισμός, θέρμανση, ενέργεια, δημοτικά τέλη,  φόροι  ακίνητης </a:t>
            </a:r>
          </a:p>
          <a:p>
            <a:pPr hangingPunct="0">
              <a:buNone/>
            </a:pPr>
            <a:r>
              <a:rPr lang="el-GR" sz="1900"/>
              <a:t>περιουσίας,  κλπ).</a:t>
            </a:r>
          </a:p>
          <a:p>
            <a:pPr>
              <a:buNone/>
            </a:pPr>
            <a:endParaRPr lang="el-GR" sz="1900" b="1" i="1" u="sng"/>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ΣΥΣΤΑΤΙΚΑ ΣΤΟΙΧΕΙΑ</a:t>
            </a:r>
            <a:br>
              <a:rPr lang="el-GR" sz="2900" b="1" i="1"/>
            </a:br>
            <a:r>
              <a:rPr lang="el-GR" sz="2900" b="1" i="1"/>
              <a:t> ΤΟΥ ΛΕΙΤΟΥΡΓΙΚΟΥ ΚΟΣΤΟΥΣ</a:t>
            </a:r>
            <a:br>
              <a:rPr lang="en-US"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a:t>Οι    βιομηχανικές   αυτές   δαπάνες   που   ενσωματώνονται  στο </a:t>
            </a:r>
          </a:p>
          <a:p>
            <a:pPr>
              <a:buNone/>
            </a:pPr>
            <a:r>
              <a:rPr lang="el-GR" sz="1800"/>
              <a:t>λογαριασμό    των   Γ</a:t>
            </a:r>
            <a:r>
              <a:rPr lang="en-US" sz="1800"/>
              <a:t>.</a:t>
            </a:r>
            <a:r>
              <a:rPr lang="el-GR" sz="1800"/>
              <a:t>Β</a:t>
            </a:r>
            <a:r>
              <a:rPr lang="en-US" sz="1800"/>
              <a:t>.</a:t>
            </a:r>
            <a:r>
              <a:rPr lang="el-GR" sz="1800"/>
              <a:t>Ε    είναι   </a:t>
            </a:r>
            <a:r>
              <a:rPr lang="el-GR" sz="1800" b="1"/>
              <a:t>έμμεσες </a:t>
            </a:r>
            <a:r>
              <a:rPr lang="en-US" sz="1800" b="1"/>
              <a:t> </a:t>
            </a:r>
            <a:r>
              <a:rPr lang="el-GR" sz="1800" b="1"/>
              <a:t> δαπάνες  </a:t>
            </a:r>
            <a:r>
              <a:rPr lang="el-GR" sz="1800"/>
              <a:t> διότι    δεν </a:t>
            </a:r>
          </a:p>
          <a:p>
            <a:pPr>
              <a:buNone/>
            </a:pPr>
            <a:r>
              <a:rPr lang="el-GR" sz="1800"/>
              <a:t>εξατομικεύονται    απευθείας   στο   κόστος   των   παραγομένων </a:t>
            </a:r>
          </a:p>
          <a:p>
            <a:pPr>
              <a:buNone/>
            </a:pPr>
            <a:r>
              <a:rPr lang="el-GR" sz="1800"/>
              <a:t>προϊόντων,  όπως  συμβαίνει  με  το  κόστος  των άμεσων υλικών </a:t>
            </a:r>
          </a:p>
          <a:p>
            <a:pPr>
              <a:buNone/>
            </a:pPr>
            <a:r>
              <a:rPr lang="el-GR" sz="1800"/>
              <a:t>και  της  άμεσης  εργασίας.  </a:t>
            </a:r>
          </a:p>
          <a:p>
            <a:pPr>
              <a:buNone/>
            </a:pPr>
            <a:endParaRPr lang="el-GR" sz="1800"/>
          </a:p>
          <a:p>
            <a:pPr>
              <a:buNone/>
            </a:pPr>
            <a:r>
              <a:rPr lang="el-GR" sz="1800"/>
              <a:t>Το </a:t>
            </a:r>
            <a:r>
              <a:rPr lang="en-US" sz="1800"/>
              <a:t>  </a:t>
            </a:r>
            <a:r>
              <a:rPr lang="el-GR" sz="1800"/>
              <a:t>σύνολο </a:t>
            </a:r>
            <a:r>
              <a:rPr lang="en-US" sz="1800"/>
              <a:t>  </a:t>
            </a:r>
            <a:r>
              <a:rPr lang="el-GR" sz="1800"/>
              <a:t>των </a:t>
            </a:r>
            <a:r>
              <a:rPr lang="en-US" sz="1800"/>
              <a:t>  </a:t>
            </a:r>
            <a:r>
              <a:rPr lang="el-GR" sz="1800"/>
              <a:t>εξόδων</a:t>
            </a:r>
            <a:r>
              <a:rPr lang="en-US" sz="1800"/>
              <a:t>  </a:t>
            </a:r>
            <a:r>
              <a:rPr lang="el-GR" sz="1800"/>
              <a:t> που </a:t>
            </a:r>
            <a:r>
              <a:rPr lang="en-US" sz="1800"/>
              <a:t>  </a:t>
            </a:r>
            <a:r>
              <a:rPr lang="el-GR" sz="1800"/>
              <a:t>πραγματοποιούνται </a:t>
            </a:r>
            <a:r>
              <a:rPr lang="en-US" sz="1800"/>
              <a:t>  </a:t>
            </a:r>
            <a:r>
              <a:rPr lang="el-GR" sz="1800"/>
              <a:t>κατά </a:t>
            </a:r>
            <a:r>
              <a:rPr lang="en-US" sz="1800"/>
              <a:t>  </a:t>
            </a:r>
            <a:r>
              <a:rPr lang="el-GR" sz="1800"/>
              <a:t>την </a:t>
            </a:r>
          </a:p>
          <a:p>
            <a:pPr>
              <a:buNone/>
            </a:pPr>
            <a:r>
              <a:rPr lang="el-GR" sz="1800"/>
              <a:t>μετατροπή  </a:t>
            </a:r>
            <a:r>
              <a:rPr lang="en-US" sz="1800"/>
              <a:t> </a:t>
            </a:r>
            <a:r>
              <a:rPr lang="el-GR" sz="1800"/>
              <a:t>της</a:t>
            </a:r>
            <a:r>
              <a:rPr lang="en-US" sz="1800"/>
              <a:t> </a:t>
            </a:r>
            <a:r>
              <a:rPr lang="el-GR" sz="1800"/>
              <a:t> πρώτης </a:t>
            </a:r>
            <a:r>
              <a:rPr lang="en-US" sz="1800"/>
              <a:t> </a:t>
            </a:r>
            <a:r>
              <a:rPr lang="el-GR" sz="1800"/>
              <a:t>ύλης </a:t>
            </a:r>
            <a:r>
              <a:rPr lang="en-US" sz="1800"/>
              <a:t> </a:t>
            </a:r>
            <a:r>
              <a:rPr lang="el-GR" sz="1800"/>
              <a:t>σε έτοιμο προϊόν ή τη μετατροπή </a:t>
            </a:r>
          </a:p>
          <a:p>
            <a:pPr>
              <a:buNone/>
            </a:pPr>
            <a:r>
              <a:rPr lang="el-GR" sz="1800"/>
              <a:t>ενός </a:t>
            </a:r>
            <a:r>
              <a:rPr lang="en-US" sz="1800"/>
              <a:t>  </a:t>
            </a:r>
            <a:r>
              <a:rPr lang="el-GR" sz="1800"/>
              <a:t>υλικού </a:t>
            </a:r>
            <a:r>
              <a:rPr lang="en-US" sz="1800"/>
              <a:t> </a:t>
            </a:r>
            <a:r>
              <a:rPr lang="el-GR" sz="1800"/>
              <a:t>από </a:t>
            </a:r>
            <a:r>
              <a:rPr lang="en-US" sz="1800"/>
              <a:t>  </a:t>
            </a:r>
            <a:r>
              <a:rPr lang="el-GR" sz="1800"/>
              <a:t>μια </a:t>
            </a:r>
            <a:r>
              <a:rPr lang="en-US" sz="1800"/>
              <a:t>  </a:t>
            </a:r>
            <a:r>
              <a:rPr lang="el-GR" sz="1800"/>
              <a:t>μορφή </a:t>
            </a:r>
            <a:r>
              <a:rPr lang="en-US" sz="1800"/>
              <a:t>  </a:t>
            </a:r>
            <a:r>
              <a:rPr lang="el-GR" sz="1800"/>
              <a:t>σε </a:t>
            </a:r>
            <a:r>
              <a:rPr lang="en-US" sz="1800"/>
              <a:t>  </a:t>
            </a:r>
            <a:r>
              <a:rPr lang="el-GR" sz="1800"/>
              <a:t>άλλη</a:t>
            </a:r>
            <a:r>
              <a:rPr lang="en-US" sz="1800"/>
              <a:t> </a:t>
            </a:r>
            <a:r>
              <a:rPr lang="el-GR" sz="1800"/>
              <a:t>  </a:t>
            </a:r>
            <a:r>
              <a:rPr lang="en-US" sz="1800"/>
              <a:t> </a:t>
            </a:r>
            <a:r>
              <a:rPr lang="el-GR" sz="1800"/>
              <a:t>ονομάζεται </a:t>
            </a:r>
            <a:r>
              <a:rPr lang="en-US" sz="1800"/>
              <a:t>  </a:t>
            </a:r>
            <a:r>
              <a:rPr lang="el-GR" sz="1800" b="1" i="1" u="sng"/>
              <a:t>κόστος </a:t>
            </a:r>
          </a:p>
          <a:p>
            <a:pPr>
              <a:buNone/>
            </a:pPr>
            <a:r>
              <a:rPr lang="el-GR" sz="1800" b="1" i="1" u="sng"/>
              <a:t>μετατροπής (</a:t>
            </a:r>
            <a:r>
              <a:rPr lang="en-US" sz="1800" b="1" i="1" u="sng"/>
              <a:t>conversion cost </a:t>
            </a:r>
            <a:r>
              <a:rPr lang="el-GR" sz="1800" b="1" i="1" u="sng"/>
              <a:t>)</a:t>
            </a:r>
            <a:r>
              <a:rPr lang="en-US" sz="1800" b="1"/>
              <a:t>.</a:t>
            </a:r>
            <a:r>
              <a:rPr lang="en-US" sz="1800" b="1" i="1"/>
              <a:t> </a:t>
            </a:r>
            <a:r>
              <a:rPr lang="el-GR" sz="1800" b="1" i="1"/>
              <a:t> </a:t>
            </a:r>
            <a:r>
              <a:rPr lang="en-US" sz="1800" b="1" i="1"/>
              <a:t> </a:t>
            </a:r>
            <a:r>
              <a:rPr lang="el-GR" sz="1800"/>
              <a:t>Δηλαδή  το </a:t>
            </a:r>
            <a:r>
              <a:rPr lang="en-US" sz="1800"/>
              <a:t> </a:t>
            </a:r>
            <a:r>
              <a:rPr lang="el-GR" sz="1800" b="1"/>
              <a:t>κόστος μετατροπής</a:t>
            </a:r>
            <a:endParaRPr lang="en-US" sz="1800" b="1"/>
          </a:p>
          <a:p>
            <a:pPr>
              <a:buNone/>
            </a:pPr>
            <a:r>
              <a:rPr lang="el-GR" sz="1800"/>
              <a:t>αποτελείται από το </a:t>
            </a:r>
            <a:r>
              <a:rPr lang="el-GR" sz="1800" u="sng"/>
              <a:t>κόστος της  άμεσης εργασίας και των Γ</a:t>
            </a:r>
            <a:r>
              <a:rPr lang="en-US" sz="1800" u="sng"/>
              <a:t>.</a:t>
            </a:r>
            <a:r>
              <a:rPr lang="el-GR" sz="1800" u="sng"/>
              <a:t>Β</a:t>
            </a:r>
            <a:r>
              <a:rPr lang="en-US" sz="1800" u="sng"/>
              <a:t>.</a:t>
            </a:r>
            <a:r>
              <a:rPr lang="el-GR" sz="1800" u="sng"/>
              <a:t>Ε</a:t>
            </a:r>
            <a:r>
              <a:rPr lang="el-GR" sz="1800"/>
              <a:t> τα </a:t>
            </a:r>
          </a:p>
          <a:p>
            <a:pPr>
              <a:buNone/>
            </a:pPr>
            <a:r>
              <a:rPr lang="el-GR" sz="1800"/>
              <a:t>οποία συμβάλουν στη μετατροπή των άμεσων υλικών.</a:t>
            </a:r>
          </a:p>
          <a:p>
            <a:pPr>
              <a:buNone/>
            </a:pPr>
            <a:endParaRPr lang="en-US" sz="1800" b="1" i="1" u="sng"/>
          </a:p>
          <a:p>
            <a:pPr>
              <a:buNone/>
            </a:pPr>
            <a:endParaRPr lang="el-GR" sz="1800" b="1" i="1" u="sng"/>
          </a:p>
          <a:p>
            <a:pPr>
              <a:buNone/>
            </a:pPr>
            <a:endParaRPr lang="el-GR" sz="1800"/>
          </a:p>
          <a:p>
            <a:pPr>
              <a:buNone/>
            </a:pPr>
            <a:endParaRPr lang="el-GR" sz="1800"/>
          </a:p>
          <a:p>
            <a:pPr>
              <a:buNone/>
            </a:pPr>
            <a:endParaRPr lang="el-GR" sz="1800"/>
          </a:p>
          <a:p>
            <a:pPr>
              <a:buNone/>
            </a:pPr>
            <a:endParaRPr lang="el-GR" sz="1800"/>
          </a:p>
          <a:p>
            <a:pPr>
              <a:buNone/>
            </a:pPr>
            <a:endParaRPr lang="el-GR" sz="180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515125" y="1153572"/>
            <a:ext cx="2400300" cy="4461163"/>
          </a:xfrm>
        </p:spPr>
        <p:txBody>
          <a:bodyPr>
            <a:normAutofit/>
          </a:bodyPr>
          <a:lstStyle/>
          <a:p>
            <a:r>
              <a:rPr lang="el-GR" b="1" i="1">
                <a:solidFill>
                  <a:srgbClr val="FFFFFF"/>
                </a:solidFill>
              </a:rPr>
              <a:t>Παράδειγμα  1. </a:t>
            </a:r>
            <a:br>
              <a:rPr lang="el-GR" b="1" i="1">
                <a:solidFill>
                  <a:srgbClr val="FFFFFF"/>
                </a:solidFill>
              </a:rPr>
            </a:br>
            <a:r>
              <a:rPr lang="el-GR" b="1" i="1">
                <a:solidFill>
                  <a:srgbClr val="FFFFFF"/>
                </a:solidFill>
              </a:rPr>
              <a:t>Ταξινόμηση του Κόστους</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2 - Θέση περιεχομένου"/>
          <p:cNvSpPr>
            <a:spLocks noGrp="1"/>
          </p:cNvSpPr>
          <p:nvPr>
            <p:ph idx="1"/>
          </p:nvPr>
        </p:nvSpPr>
        <p:spPr>
          <a:xfrm>
            <a:off x="3335481" y="591344"/>
            <a:ext cx="5179868" cy="5585619"/>
          </a:xfrm>
        </p:spPr>
        <p:txBody>
          <a:bodyPr anchor="ctr">
            <a:normAutofit/>
          </a:bodyPr>
          <a:lstStyle/>
          <a:p>
            <a:pPr>
              <a:buNone/>
            </a:pPr>
            <a:r>
              <a:rPr lang="el-GR" sz="1600" dirty="0"/>
              <a:t>Ταξινομήστε τα παρακάτω κόστη σε </a:t>
            </a:r>
            <a:r>
              <a:rPr lang="el-GR" sz="1600" b="1" dirty="0"/>
              <a:t>κόστος προϊόντος</a:t>
            </a:r>
            <a:r>
              <a:rPr lang="el-GR" sz="1600" dirty="0"/>
              <a:t> και σε </a:t>
            </a:r>
            <a:r>
              <a:rPr lang="el-GR" sz="1600" b="1" dirty="0"/>
              <a:t>κόστος περιόδου</a:t>
            </a:r>
            <a:r>
              <a:rPr lang="el-GR" sz="1600" dirty="0"/>
              <a:t>, καθώς επίσης σε </a:t>
            </a:r>
            <a:r>
              <a:rPr lang="el-GR" sz="1600" b="1" dirty="0"/>
              <a:t>άμεσα υλικά</a:t>
            </a:r>
            <a:r>
              <a:rPr lang="el-GR" sz="1600" dirty="0"/>
              <a:t>, </a:t>
            </a:r>
            <a:r>
              <a:rPr lang="el-GR" sz="1600" b="1" dirty="0"/>
              <a:t>άμεσα εργατικά </a:t>
            </a:r>
            <a:r>
              <a:rPr lang="el-GR" sz="1600" dirty="0"/>
              <a:t>και </a:t>
            </a:r>
            <a:r>
              <a:rPr lang="el-GR" sz="1600" b="1" dirty="0"/>
              <a:t>ΓΒΕ</a:t>
            </a:r>
            <a:r>
              <a:rPr lang="el-GR" sz="1600" dirty="0"/>
              <a:t>.</a:t>
            </a:r>
          </a:p>
          <a:p>
            <a:pPr>
              <a:buNone/>
            </a:pPr>
            <a:r>
              <a:rPr lang="el-GR" sz="1600" dirty="0"/>
              <a:t>1) Το κόστος των σταφυλιών που αγοράζονται από ένα οινοποιείο. </a:t>
            </a:r>
          </a:p>
          <a:p>
            <a:pPr>
              <a:buNone/>
            </a:pPr>
            <a:r>
              <a:rPr lang="el-GR" sz="1600" dirty="0"/>
              <a:t>2) Το κόστος του μισθού ενός διευθυντή  εργοστασίου σε επιχείρηση παραγωγής οικιακών ηλεκτρικών συσκευών.</a:t>
            </a:r>
          </a:p>
          <a:p>
            <a:pPr>
              <a:buNone/>
            </a:pPr>
            <a:r>
              <a:rPr lang="el-GR" sz="1600" dirty="0"/>
              <a:t>3) Το  κόστος  των   ημερομισθίων  του   προσωπικού  ασφαλείας  σε μεγάλο κατάστημα πώλησης ενδυμάτων. </a:t>
            </a:r>
          </a:p>
          <a:p>
            <a:pPr>
              <a:buNone/>
            </a:pPr>
            <a:r>
              <a:rPr lang="el-GR" sz="1600" dirty="0"/>
              <a:t>4) Το  κόστος του φόρου  ακίνητης  περιουσίας που αφορά το  τμήμα συντήρησης του εργοστασίου.</a:t>
            </a:r>
          </a:p>
          <a:p>
            <a:pPr>
              <a:buNone/>
            </a:pPr>
            <a:r>
              <a:rPr lang="el-GR" sz="1600" dirty="0"/>
              <a:t>5) Το  κόστος   των   ημερομισθίων  των   μοδιστρών   σε   βιομηχανία παραγωγής ενδυμάτων.</a:t>
            </a:r>
          </a:p>
          <a:p>
            <a:pPr>
              <a:buNone/>
            </a:pPr>
            <a:r>
              <a:rPr lang="el-GR" sz="1600" dirty="0"/>
              <a:t>6) Το κόστος διαφημίσεων σε βιομηχανία παραγωγής εσωρούχων. </a:t>
            </a:r>
          </a:p>
          <a:p>
            <a:pPr>
              <a:buNone/>
            </a:pPr>
            <a:r>
              <a:rPr lang="el-GR" sz="1600" dirty="0"/>
              <a:t>7) Το κόστος επισκευών και συντήρησης του καυστήρα της κεντρικής θέρμανσης των χώρων της διοίκησης μιας βιομηχανικής </a:t>
            </a:r>
            <a:r>
              <a:rPr lang="el-GR" sz="1600" dirty="0" err="1"/>
              <a:t>επιχ</a:t>
            </a:r>
            <a:r>
              <a:rPr lang="el-GR" sz="1600" dirty="0"/>
              <a:t>/</a:t>
            </a:r>
            <a:r>
              <a:rPr lang="el-GR" sz="1600" dirty="0" err="1"/>
              <a:t>σης</a:t>
            </a:r>
            <a:r>
              <a:rPr lang="el-GR" sz="1600" dirty="0"/>
              <a:t>.</a:t>
            </a:r>
          </a:p>
          <a:p>
            <a:pPr>
              <a:buNone/>
            </a:pPr>
            <a:r>
              <a:rPr lang="el-GR" sz="1600" b="1" dirty="0"/>
              <a:t> </a:t>
            </a:r>
            <a:endParaRPr lang="el-GR" sz="1600" dirty="0"/>
          </a:p>
          <a:p>
            <a:pPr>
              <a:buNone/>
            </a:pPr>
            <a:endParaRPr lang="el-GR" sz="1600" dirty="0"/>
          </a:p>
        </p:txBody>
      </p:sp>
      <p:sp>
        <p:nvSpPr>
          <p:cNvPr id="4" name="3 - Θέση υποσέλιδου"/>
          <p:cNvSpPr>
            <a:spLocks noGrp="1"/>
          </p:cNvSpPr>
          <p:nvPr>
            <p:ph type="ftr" sz="quarter" idx="11"/>
          </p:nvPr>
        </p:nvSpPr>
        <p:spPr>
          <a:xfrm>
            <a:off x="3028950" y="6356350"/>
            <a:ext cx="393838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7156173" y="6356350"/>
            <a:ext cx="1359176" cy="365125"/>
          </a:xfrm>
        </p:spPr>
        <p:txBody>
          <a:bodyPr>
            <a:normAutofit/>
          </a:bodyPr>
          <a:lstStyle/>
          <a:p>
            <a:pPr>
              <a:spcAft>
                <a:spcPts val="600"/>
              </a:spcAft>
            </a:pPr>
            <a:fld id="{D3F1D1C4-C2D9-4231-9FB2-B2D9D97AA41D}" type="slidenum">
              <a:rPr lang="el-GR" smtClean="0"/>
              <a:pPr>
                <a:spcAft>
                  <a:spcPts val="600"/>
                </a:spcAft>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2 - Θέση περιεχομένου"/>
          <p:cNvSpPr>
            <a:spLocks noGrp="1"/>
          </p:cNvSpPr>
          <p:nvPr>
            <p:ph idx="1"/>
          </p:nvPr>
        </p:nvSpPr>
        <p:spPr>
          <a:xfrm>
            <a:off x="840518" y="908720"/>
            <a:ext cx="7886700" cy="4351338"/>
          </a:xfrm>
        </p:spPr>
        <p:txBody>
          <a:bodyPr>
            <a:normAutofit/>
          </a:bodyPr>
          <a:lstStyle/>
          <a:p>
            <a:pPr marL="457200" indent="-457200">
              <a:buNone/>
            </a:pPr>
            <a:r>
              <a:rPr lang="el-GR" sz="1500" dirty="0"/>
              <a:t>8)  Το κόστος των τροφίμων που αγοράζει η </a:t>
            </a:r>
            <a:r>
              <a:rPr lang="el-GR" sz="1500" dirty="0" err="1"/>
              <a:t>επιχ</a:t>
            </a:r>
            <a:r>
              <a:rPr lang="el-GR" sz="1500" dirty="0"/>
              <a:t>/</a:t>
            </a:r>
            <a:r>
              <a:rPr lang="el-GR" sz="1500" dirty="0" err="1"/>
              <a:t>ση</a:t>
            </a:r>
            <a:r>
              <a:rPr lang="el-GR" sz="1500" dirty="0"/>
              <a:t> για  την καντίνα  του εργοστασίου.</a:t>
            </a:r>
          </a:p>
          <a:p>
            <a:pPr marL="0" indent="0">
              <a:buNone/>
            </a:pPr>
            <a:r>
              <a:rPr lang="el-GR" sz="1500" dirty="0"/>
              <a:t>9)  Το   κόστος    αγοράς    απορρυπαντικών που    χρησιμοποιούνται  τμήμα  συντήρησης  του  διοικητηρίου. </a:t>
            </a:r>
          </a:p>
          <a:p>
            <a:pPr>
              <a:buNone/>
            </a:pPr>
            <a:r>
              <a:rPr lang="el-GR" sz="1500" dirty="0"/>
              <a:t>10)Το κόστος των υλικών συγκόλλησης μετάλλων του εργοστασίου. </a:t>
            </a:r>
          </a:p>
          <a:p>
            <a:pPr>
              <a:buNone/>
            </a:pPr>
            <a:r>
              <a:rPr lang="el-GR" sz="1500" dirty="0"/>
              <a:t>11) Οι αποσβέσεις των κτιρίων του τμήματος πωλήσεων.</a:t>
            </a:r>
          </a:p>
          <a:p>
            <a:pPr>
              <a:buNone/>
            </a:pPr>
            <a:r>
              <a:rPr lang="el-GR" sz="1500" dirty="0"/>
              <a:t>12) Το   κόστος    μισθοδοσίας    των    εργαζομένων    στην     γραμμή  συναρμολόγησης των προϊόντων.  </a:t>
            </a:r>
          </a:p>
          <a:p>
            <a:pPr>
              <a:buNone/>
            </a:pPr>
            <a:r>
              <a:rPr lang="el-GR" sz="1500" dirty="0"/>
              <a:t>13) Το κόστος της φόδρας που χρησιμοποιείται στο εσωτερικό μέρος  για το ράψιμο ενός σακακιού.</a:t>
            </a:r>
          </a:p>
          <a:p>
            <a:pPr>
              <a:buNone/>
            </a:pPr>
            <a:r>
              <a:rPr lang="el-GR" sz="1500" dirty="0"/>
              <a:t>14) Το   κόστος  της   διαμονής  των  παιδιών  των  εργαζομένων,  του  τμήματος παραγωγής, σε κατασκήνωση κατά τους καλοκαιρινούς μήνες, το  οποίο  αναλαμβάνει να  πληρώσει  η  επιχείρηση.</a:t>
            </a:r>
          </a:p>
          <a:p>
            <a:pPr>
              <a:buNone/>
            </a:pPr>
            <a:r>
              <a:rPr lang="el-GR" sz="1500" dirty="0"/>
              <a:t>15) Το  κόστος του υγρού σαπουνιού που είναι δίπλα στους νιπτήρες του προσωπικού του εργοστασίου.    </a:t>
            </a:r>
          </a:p>
          <a:p>
            <a:pPr>
              <a:buNone/>
            </a:pPr>
            <a:endParaRPr lang="el-GR" sz="15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285752"/>
          </a:xfrm>
        </p:spPr>
        <p:txBody>
          <a:bodyPr>
            <a:normAutofit fontScale="90000"/>
          </a:bodyPr>
          <a:lstStyle/>
          <a:p>
            <a:r>
              <a:rPr lang="el-GR" sz="2800" b="1" i="1" dirty="0">
                <a:latin typeface="+mn-lt"/>
              </a:rPr>
              <a:t>ΑΠΑΝΤΗΣΕΙΣ</a:t>
            </a:r>
          </a:p>
        </p:txBody>
      </p:sp>
      <p:sp>
        <p:nvSpPr>
          <p:cNvPr id="4" name="3 - Θέση υποσέλιδου"/>
          <p:cNvSpPr>
            <a:spLocks noGrp="1"/>
          </p:cNvSpPr>
          <p:nvPr>
            <p:ph type="ftr" sz="quarter" idx="11"/>
          </p:nvPr>
        </p:nvSpPr>
        <p:spPr>
          <a:xfrm>
            <a:off x="2555776" y="6538913"/>
            <a:ext cx="3086100" cy="365125"/>
          </a:xfrm>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graphicFrame>
        <p:nvGraphicFramePr>
          <p:cNvPr id="302083" name="Object 3"/>
          <p:cNvGraphicFramePr>
            <a:graphicFrameLocks noChangeAspect="1"/>
          </p:cNvGraphicFramePr>
          <p:nvPr>
            <p:extLst>
              <p:ext uri="{D42A27DB-BD31-4B8C-83A1-F6EECF244321}">
                <p14:modId xmlns:p14="http://schemas.microsoft.com/office/powerpoint/2010/main" val="75274744"/>
              </p:ext>
            </p:extLst>
          </p:nvPr>
        </p:nvGraphicFramePr>
        <p:xfrm>
          <a:off x="282410" y="597663"/>
          <a:ext cx="8786874" cy="5929354"/>
        </p:xfrm>
        <a:graphic>
          <a:graphicData uri="http://schemas.openxmlformats.org/presentationml/2006/ole">
            <mc:AlternateContent xmlns:mc="http://schemas.openxmlformats.org/markup-compatibility/2006">
              <mc:Choice xmlns:v="urn:schemas-microsoft-com:vml" Requires="v">
                <p:oleObj spid="_x0000_s302131" name="Φύλλο εργασίας" r:id="rId4" imgW="4241375" imgH="2575509" progId="Excel.Sheet.12">
                  <p:embed/>
                </p:oleObj>
              </mc:Choice>
              <mc:Fallback>
                <p:oleObj name="Φύλλο εργασίας" r:id="rId4" imgW="4241375" imgH="2575509" progId="Excel.Shee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10" y="597663"/>
                        <a:ext cx="8786874" cy="5929354"/>
                      </a:xfrm>
                      <a:prstGeom prst="rect">
                        <a:avLst/>
                      </a:prstGeom>
                      <a:solidFill>
                        <a:schemeClr val="accent4"/>
                      </a:solidFill>
                      <a:ln>
                        <a:noFill/>
                      </a:ln>
                      <a:effec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700" b="1" i="1"/>
              <a:t>Παράδειγμα  </a:t>
            </a:r>
            <a:r>
              <a:rPr lang="en-US" sz="4700" b="1" i="1"/>
              <a:t>2</a:t>
            </a:r>
            <a:r>
              <a:rPr lang="el-GR" sz="4700" b="1" i="1"/>
              <a:t>.</a:t>
            </a:r>
            <a:endParaRPr lang="el-GR" sz="4700"/>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Autofit/>
          </a:bodyPr>
          <a:lstStyle/>
          <a:p>
            <a:pPr>
              <a:buNone/>
            </a:pPr>
            <a:endParaRPr lang="el-GR" sz="1600" dirty="0"/>
          </a:p>
          <a:p>
            <a:pPr>
              <a:buNone/>
            </a:pPr>
            <a:r>
              <a:rPr lang="el-GR" sz="1600" dirty="0"/>
              <a:t>Η  βιομηχανική επιχείρηση  η  οποία  παράγει κεραίες  αυτοκινήτων, για  το  πρώτο  εξάμηνο του  έτους 20Χ0, σας  παρέχει  τα παρακάτω</a:t>
            </a:r>
            <a:endParaRPr lang="en-US" sz="1600" dirty="0"/>
          </a:p>
          <a:p>
            <a:pPr>
              <a:buNone/>
            </a:pPr>
            <a:r>
              <a:rPr lang="el-GR" sz="1600" dirty="0"/>
              <a:t>στοιχεία</a:t>
            </a:r>
            <a:r>
              <a:rPr lang="en-US" sz="1600" dirty="0"/>
              <a:t>:</a:t>
            </a:r>
          </a:p>
          <a:p>
            <a:pPr>
              <a:buNone/>
            </a:pPr>
            <a:r>
              <a:rPr lang="el-GR" sz="1600" dirty="0"/>
              <a:t>Υλικά  που  προωθήθηκαν  στη  παραγωγή  900.000 € εκ των οποίων υλικά αξίας 750.000 €  ήταν  άμεσα  υλικά.</a:t>
            </a:r>
          </a:p>
          <a:p>
            <a:pPr>
              <a:buNone/>
            </a:pPr>
            <a:r>
              <a:rPr lang="el-GR" sz="1600" dirty="0"/>
              <a:t>Δαπάνες  προσωπικού 450.000   εκ   των οποίων 90.000 €  αφορούν έμμεση  εργασία.</a:t>
            </a:r>
          </a:p>
          <a:p>
            <a:pPr>
              <a:buNone/>
            </a:pPr>
            <a:r>
              <a:rPr lang="el-GR" sz="1600" dirty="0"/>
              <a:t>Διάφορα άλλα Γενικά Βιομηχανικά Έξοδα 320.000 €. </a:t>
            </a:r>
          </a:p>
          <a:p>
            <a:pPr>
              <a:buNone/>
            </a:pPr>
            <a:r>
              <a:rPr lang="el-GR" sz="1600" dirty="0"/>
              <a:t>Γενικά έξοδα διοίκησης και πωλήσεων 250.000 €.</a:t>
            </a:r>
          </a:p>
          <a:p>
            <a:pPr>
              <a:buNone/>
            </a:pPr>
            <a:r>
              <a:rPr lang="el-GR" sz="1600" b="1" dirty="0"/>
              <a:t>Ζητείται </a:t>
            </a:r>
            <a:r>
              <a:rPr lang="en-US" sz="1600" b="1" dirty="0"/>
              <a:t>:</a:t>
            </a:r>
            <a:r>
              <a:rPr lang="en-US" sz="1600" dirty="0"/>
              <a:t> </a:t>
            </a:r>
            <a:endParaRPr lang="el-GR" sz="1600" dirty="0"/>
          </a:p>
          <a:p>
            <a:pPr marL="457200" indent="-457200">
              <a:buAutoNum type="arabicParenR"/>
            </a:pPr>
            <a:r>
              <a:rPr lang="el-GR" sz="1600" dirty="0"/>
              <a:t>Το πρωταρχικό κόστος</a:t>
            </a:r>
          </a:p>
          <a:p>
            <a:pPr marL="457200" indent="-457200">
              <a:buAutoNum type="arabicParenR"/>
            </a:pPr>
            <a:r>
              <a:rPr lang="el-GR" sz="1600" dirty="0"/>
              <a:t>Το κόστος μετατροπής </a:t>
            </a:r>
          </a:p>
          <a:p>
            <a:pPr marL="457200" indent="-457200">
              <a:buAutoNum type="arabicParenR"/>
            </a:pPr>
            <a:r>
              <a:rPr lang="el-GR" sz="1600" dirty="0"/>
              <a:t>Το κόστος παραγωγής </a:t>
            </a:r>
          </a:p>
          <a:p>
            <a:pPr marL="457200" indent="-457200">
              <a:buAutoNum type="arabicParenR"/>
            </a:pPr>
            <a:r>
              <a:rPr lang="el-GR" sz="1600" dirty="0"/>
              <a:t>Το κόστος περιόδου </a:t>
            </a:r>
            <a:endParaRPr lang="en-US" sz="1600" dirty="0"/>
          </a:p>
          <a:p>
            <a:pPr>
              <a:buNone/>
            </a:pPr>
            <a:endParaRPr lang="el-GR" sz="1600" dirty="0"/>
          </a:p>
          <a:p>
            <a:pPr>
              <a:buNone/>
            </a:pPr>
            <a:r>
              <a:rPr lang="el-GR" sz="1600" dirty="0"/>
              <a:t> </a:t>
            </a:r>
            <a:endParaRPr lang="en-US" sz="16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700" b="1" i="1"/>
              <a:t>Απαντήσεις</a:t>
            </a: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marL="457200" indent="-457200">
              <a:buNone/>
            </a:pPr>
            <a:r>
              <a:rPr lang="el-GR" sz="1800"/>
              <a:t>1)</a:t>
            </a:r>
            <a:r>
              <a:rPr lang="el-GR" sz="1800" b="1"/>
              <a:t> Το πρωταρχικό κόστος </a:t>
            </a:r>
            <a:r>
              <a:rPr lang="el-GR" sz="1800"/>
              <a:t>= Άμεσα υλικά + Άμεση εργασία = </a:t>
            </a:r>
          </a:p>
          <a:p>
            <a:pPr marL="457200" indent="-457200">
              <a:buNone/>
            </a:pPr>
            <a:r>
              <a:rPr lang="el-GR" sz="1800"/>
              <a:t>= 750.000 + 360.000 = </a:t>
            </a:r>
            <a:r>
              <a:rPr lang="el-GR" sz="1800" b="1"/>
              <a:t>1.110.000 €</a:t>
            </a:r>
            <a:r>
              <a:rPr lang="el-GR" sz="1800"/>
              <a:t>.</a:t>
            </a:r>
          </a:p>
          <a:p>
            <a:pPr marL="457200" indent="-457200">
              <a:buNone/>
            </a:pPr>
            <a:endParaRPr lang="el-GR" sz="1800"/>
          </a:p>
          <a:p>
            <a:pPr marL="457200" indent="-457200">
              <a:buNone/>
            </a:pPr>
            <a:r>
              <a:rPr lang="el-GR" sz="1800"/>
              <a:t>2)</a:t>
            </a:r>
            <a:r>
              <a:rPr lang="el-GR" sz="1800" b="1"/>
              <a:t> Το κόστος μετατροπής </a:t>
            </a:r>
            <a:r>
              <a:rPr lang="el-GR" sz="1800"/>
              <a:t>= Άμεση εργασία + Γ.Β.Ε =</a:t>
            </a:r>
          </a:p>
          <a:p>
            <a:pPr marL="457200" indent="-457200">
              <a:buNone/>
            </a:pPr>
            <a:r>
              <a:rPr lang="el-GR" sz="1800"/>
              <a:t>= 360.000 + (150.000 + 90.000 + 320.000) = 360.000 + 560.000 = </a:t>
            </a:r>
          </a:p>
          <a:p>
            <a:pPr marL="457200" indent="-457200">
              <a:buNone/>
            </a:pPr>
            <a:r>
              <a:rPr lang="el-GR" sz="1800"/>
              <a:t>= </a:t>
            </a:r>
            <a:r>
              <a:rPr lang="el-GR" sz="1800" b="1"/>
              <a:t>920.000 €</a:t>
            </a:r>
            <a:r>
              <a:rPr lang="el-GR" sz="1800"/>
              <a:t>.</a:t>
            </a:r>
          </a:p>
          <a:p>
            <a:pPr marL="457200" indent="-457200">
              <a:buNone/>
            </a:pPr>
            <a:endParaRPr lang="el-GR" sz="1800"/>
          </a:p>
          <a:p>
            <a:pPr marL="457200" indent="-457200">
              <a:buNone/>
            </a:pPr>
            <a:r>
              <a:rPr lang="el-GR" sz="1800"/>
              <a:t>3)</a:t>
            </a:r>
            <a:r>
              <a:rPr lang="el-GR" sz="1800" b="1"/>
              <a:t> Το κόστος παραγωγής </a:t>
            </a:r>
            <a:r>
              <a:rPr lang="el-GR" sz="1800"/>
              <a:t>= ΑΥ + ΑΕ + Γ.Β.Ε = </a:t>
            </a:r>
          </a:p>
          <a:p>
            <a:pPr marL="457200" indent="-457200">
              <a:buNone/>
            </a:pPr>
            <a:r>
              <a:rPr lang="el-GR" sz="1800"/>
              <a:t>= 750.000 + 360.000 + (150.000 + 90.000 + 320.000) = </a:t>
            </a:r>
            <a:r>
              <a:rPr lang="el-GR" sz="1800" b="1"/>
              <a:t>1.670.000 €</a:t>
            </a:r>
            <a:r>
              <a:rPr lang="el-GR" sz="1800"/>
              <a:t>.</a:t>
            </a:r>
          </a:p>
          <a:p>
            <a:pPr marL="457200" indent="-457200">
              <a:buNone/>
            </a:pPr>
            <a:endParaRPr lang="el-GR" sz="1800"/>
          </a:p>
          <a:p>
            <a:pPr marL="457200" indent="-457200">
              <a:buNone/>
            </a:pPr>
            <a:r>
              <a:rPr lang="el-GR" sz="1800"/>
              <a:t>4)</a:t>
            </a:r>
            <a:r>
              <a:rPr lang="el-GR" sz="1800" b="1"/>
              <a:t> Το κόστος περιόδου </a:t>
            </a:r>
            <a:r>
              <a:rPr lang="el-GR" sz="1800"/>
              <a:t>= Έξοδα διοίκησης + Έξοδα πωλήσεων =</a:t>
            </a:r>
          </a:p>
          <a:p>
            <a:pPr marL="457200" indent="-457200">
              <a:buNone/>
            </a:pPr>
            <a:r>
              <a:rPr lang="el-GR" sz="1800"/>
              <a:t>= </a:t>
            </a:r>
            <a:r>
              <a:rPr lang="el-GR" sz="1800" b="1"/>
              <a:t>250.000 €</a:t>
            </a:r>
            <a:r>
              <a:rPr lang="el-GR" sz="1800"/>
              <a:t>.</a:t>
            </a:r>
            <a:endParaRPr lang="en-US" sz="1800"/>
          </a:p>
          <a:p>
            <a:pPr>
              <a:buNone/>
            </a:pPr>
            <a:endParaRPr lang="el-GR" sz="18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ΧΡΗΜΑΤΟΟΙΚΟΝΟΜΙΚΗ ΛΟΓΙΣΤΙΚΗ</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Η </a:t>
            </a:r>
            <a:r>
              <a:rPr lang="en-US" sz="1900"/>
              <a:t> </a:t>
            </a:r>
            <a:r>
              <a:rPr lang="el-GR" sz="1900"/>
              <a:t>χρηματοοικονομική </a:t>
            </a:r>
            <a:r>
              <a:rPr lang="en-US" sz="1900"/>
              <a:t> </a:t>
            </a:r>
            <a:r>
              <a:rPr lang="el-GR" sz="1900"/>
              <a:t>λογιστική ασχολείται με την πληροφόρηση</a:t>
            </a:r>
          </a:p>
          <a:p>
            <a:pPr>
              <a:buNone/>
            </a:pPr>
            <a:r>
              <a:rPr lang="el-GR" sz="1900"/>
              <a:t>όλων  </a:t>
            </a:r>
            <a:r>
              <a:rPr lang="en-US" sz="1900"/>
              <a:t> </a:t>
            </a:r>
            <a:r>
              <a:rPr lang="el-GR" sz="1900"/>
              <a:t>των </a:t>
            </a:r>
            <a:r>
              <a:rPr lang="en-US" sz="1900"/>
              <a:t> </a:t>
            </a:r>
            <a:r>
              <a:rPr lang="el-GR" sz="1900"/>
              <a:t>ενδιαφερομένων</a:t>
            </a:r>
            <a:r>
              <a:rPr lang="en-US" sz="1900"/>
              <a:t> </a:t>
            </a:r>
            <a:r>
              <a:rPr lang="el-GR" sz="1900"/>
              <a:t> που </a:t>
            </a:r>
            <a:r>
              <a:rPr lang="en-US" sz="1900"/>
              <a:t> </a:t>
            </a:r>
            <a:r>
              <a:rPr lang="el-GR" sz="1900"/>
              <a:t>δεν </a:t>
            </a:r>
            <a:r>
              <a:rPr lang="en-US" sz="1900"/>
              <a:t> </a:t>
            </a:r>
            <a:r>
              <a:rPr lang="el-GR" sz="1900"/>
              <a:t>συνδέονται </a:t>
            </a:r>
            <a:r>
              <a:rPr lang="en-US" sz="1900"/>
              <a:t> </a:t>
            </a:r>
            <a:r>
              <a:rPr lang="el-GR" sz="1900"/>
              <a:t>άμεσα </a:t>
            </a:r>
            <a:r>
              <a:rPr lang="en-US" sz="1900"/>
              <a:t> </a:t>
            </a:r>
            <a:r>
              <a:rPr lang="el-GR" sz="1900"/>
              <a:t>με την </a:t>
            </a:r>
          </a:p>
          <a:p>
            <a:pPr>
              <a:buNone/>
            </a:pPr>
            <a:r>
              <a:rPr lang="el-GR" sz="1900"/>
              <a:t>λειτουργία της επιχείρησης, δηλαδή βρίσκονται εκτός επιχείρησης</a:t>
            </a:r>
          </a:p>
          <a:p>
            <a:pPr>
              <a:buNone/>
            </a:pPr>
            <a:r>
              <a:rPr lang="el-GR" sz="1900"/>
              <a:t>και οι οποίοι δεν έχουν πρόσβαση στα  λογιστικά της βιβλία, όπως </a:t>
            </a:r>
          </a:p>
          <a:p>
            <a:r>
              <a:rPr lang="el-GR" sz="1900"/>
              <a:t>Τράπεζες </a:t>
            </a:r>
          </a:p>
          <a:p>
            <a:r>
              <a:rPr lang="el-GR" sz="1900"/>
              <a:t>Επενδυτές</a:t>
            </a:r>
          </a:p>
          <a:p>
            <a:r>
              <a:rPr lang="el-GR" sz="1900"/>
              <a:t>Πελάτες </a:t>
            </a:r>
          </a:p>
          <a:p>
            <a:r>
              <a:rPr lang="el-GR" sz="1900"/>
              <a:t>Προμηθευτές </a:t>
            </a:r>
          </a:p>
          <a:p>
            <a:r>
              <a:rPr lang="el-GR" sz="1900"/>
              <a:t>Χρηματοοικονομικοί αναλυτές </a:t>
            </a:r>
          </a:p>
          <a:p>
            <a:r>
              <a:rPr lang="el-GR" sz="1900"/>
              <a:t>κλπ </a:t>
            </a:r>
          </a:p>
          <a:p>
            <a:endParaRPr lang="el-GR" sz="1900"/>
          </a:p>
          <a:p>
            <a:pPr>
              <a:buNone/>
            </a:pPr>
            <a:endParaRPr lang="el-GR" sz="1900"/>
          </a:p>
          <a:p>
            <a:pPr>
              <a:buNone/>
            </a:pPr>
            <a:endParaRPr lang="el-GR" sz="190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ΚΑΤΑΝΟΜΗ  ΤΟΥ  ΕΜΜΕΣΟΥ  ΚΟΣΤΟΥΣ</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Τα  </a:t>
            </a:r>
            <a:r>
              <a:rPr lang="el-GR" sz="1900" b="1"/>
              <a:t>άμεσα υλικά </a:t>
            </a:r>
            <a:r>
              <a:rPr lang="el-GR" sz="1900"/>
              <a:t>και η </a:t>
            </a:r>
            <a:r>
              <a:rPr lang="el-GR" sz="1900" b="1"/>
              <a:t>άμεση  εργασία </a:t>
            </a:r>
            <a:r>
              <a:rPr lang="el-GR" sz="1900"/>
              <a:t>εντάσσονται  εύκολα  στο</a:t>
            </a:r>
          </a:p>
          <a:p>
            <a:pPr>
              <a:buNone/>
            </a:pPr>
            <a:r>
              <a:rPr lang="el-GR" sz="1900"/>
              <a:t>κόστος  παραγωγής  των  μονάδων  προϊόντος.</a:t>
            </a:r>
          </a:p>
          <a:p>
            <a:pPr>
              <a:buNone/>
            </a:pPr>
            <a:endParaRPr lang="el-GR" sz="1900"/>
          </a:p>
          <a:p>
            <a:pPr>
              <a:buNone/>
            </a:pPr>
            <a:r>
              <a:rPr lang="el-GR" sz="1900" b="1"/>
              <a:t>Πρόβλημα</a:t>
            </a:r>
            <a:r>
              <a:rPr lang="el-GR" sz="1900"/>
              <a:t>  υπάρχει  με  τη  σύνδεση  των  </a:t>
            </a:r>
            <a:r>
              <a:rPr lang="el-GR" sz="1900" b="1"/>
              <a:t>Γ</a:t>
            </a:r>
            <a:r>
              <a:rPr lang="en-US" sz="1900" b="1"/>
              <a:t>.</a:t>
            </a:r>
            <a:r>
              <a:rPr lang="el-GR" sz="1900" b="1"/>
              <a:t>Β</a:t>
            </a:r>
            <a:r>
              <a:rPr lang="en-US" sz="1900" b="1"/>
              <a:t>.</a:t>
            </a:r>
            <a:r>
              <a:rPr lang="el-GR" sz="1900" b="1"/>
              <a:t>Ε</a:t>
            </a:r>
            <a:r>
              <a:rPr lang="el-GR" sz="1900"/>
              <a:t> (έμμεσο  κόστος)</a:t>
            </a:r>
          </a:p>
          <a:p>
            <a:pPr>
              <a:buNone/>
            </a:pPr>
            <a:r>
              <a:rPr lang="el-GR" sz="1900"/>
              <a:t>με τις μονάδες των προϊόντων τα οποία παράγονται.</a:t>
            </a:r>
          </a:p>
          <a:p>
            <a:pPr>
              <a:buNone/>
            </a:pPr>
            <a:endParaRPr lang="el-GR" sz="1900"/>
          </a:p>
          <a:p>
            <a:pPr>
              <a:buNone/>
            </a:pPr>
            <a:r>
              <a:rPr lang="el-GR" sz="1900"/>
              <a:t>Τα Γ</a:t>
            </a:r>
            <a:r>
              <a:rPr lang="en-US" sz="1900"/>
              <a:t>.</a:t>
            </a:r>
            <a:r>
              <a:rPr lang="el-GR" sz="1900"/>
              <a:t>Β</a:t>
            </a:r>
            <a:r>
              <a:rPr lang="en-US" sz="1900"/>
              <a:t>.</a:t>
            </a:r>
            <a:r>
              <a:rPr lang="el-GR" sz="1900"/>
              <a:t>Ε με τα  οποία επιβαρύνεται κάθε  προϊόν έχουν σχέση  με </a:t>
            </a:r>
          </a:p>
          <a:p>
            <a:pPr>
              <a:buNone/>
            </a:pPr>
            <a:r>
              <a:rPr lang="el-GR" sz="1900"/>
              <a:t>τα   Γ</a:t>
            </a:r>
            <a:r>
              <a:rPr lang="en-US" sz="1900"/>
              <a:t>.</a:t>
            </a:r>
            <a:r>
              <a:rPr lang="el-GR" sz="1900"/>
              <a:t>Β</a:t>
            </a:r>
            <a:r>
              <a:rPr lang="en-US" sz="1900"/>
              <a:t>.</a:t>
            </a:r>
            <a:r>
              <a:rPr lang="el-GR" sz="1900"/>
              <a:t>Ε   του  τμήματος   ή   των </a:t>
            </a:r>
            <a:r>
              <a:rPr lang="en-US" sz="1900"/>
              <a:t> </a:t>
            </a:r>
            <a:r>
              <a:rPr lang="el-GR" sz="1900"/>
              <a:t> τμημάτων    της   παραγωγικής </a:t>
            </a:r>
          </a:p>
          <a:p>
            <a:pPr>
              <a:buNone/>
            </a:pPr>
            <a:r>
              <a:rPr lang="el-GR" sz="1900"/>
              <a:t>διαδικασίας  από όπου περνάει το προϊόν μέχρι να ολοκληρωθεί.</a:t>
            </a:r>
          </a:p>
          <a:p>
            <a:pPr>
              <a:buNone/>
            </a:pPr>
            <a:endParaRPr lang="el-GR" sz="1900"/>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3600" b="1" i="1"/>
              <a:t>ΚΑΤΑΝΟΜΗ  ΤΟΥ  ΕΜΜΕΣΟΥ  ΚΟΣΤΟΥΣ</a:t>
            </a:r>
            <a:br>
              <a:rPr lang="el-GR" sz="3600" b="1" i="1"/>
            </a:br>
            <a:endParaRPr lang="el-GR" sz="3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b="1" i="1" u="sng"/>
              <a:t>Ερωτήματα</a:t>
            </a:r>
            <a:r>
              <a:rPr lang="el-GR" sz="1800"/>
              <a:t> </a:t>
            </a:r>
          </a:p>
          <a:p>
            <a:pPr>
              <a:buNone/>
            </a:pPr>
            <a:r>
              <a:rPr lang="el-GR" sz="1800"/>
              <a:t>Πως    θα   κατανεμηθεί  το κόστος της ηλεκτρικής ενέργειας  της</a:t>
            </a:r>
          </a:p>
          <a:p>
            <a:pPr>
              <a:buNone/>
            </a:pPr>
            <a:r>
              <a:rPr lang="el-GR" sz="1800"/>
              <a:t>παραγωγής    σε    κάθε    προϊόν    που    παράγεται   σε    ένα    ή</a:t>
            </a:r>
          </a:p>
          <a:p>
            <a:pPr>
              <a:buNone/>
            </a:pPr>
            <a:r>
              <a:rPr lang="el-GR" sz="1800"/>
              <a:t>περισσότερα  παραγωγικά  τμήματα</a:t>
            </a:r>
            <a:r>
              <a:rPr lang="en-US" sz="1800"/>
              <a:t>;</a:t>
            </a:r>
          </a:p>
          <a:p>
            <a:pPr>
              <a:buNone/>
            </a:pPr>
            <a:endParaRPr lang="el-GR" sz="1800"/>
          </a:p>
          <a:p>
            <a:pPr>
              <a:buNone/>
            </a:pPr>
            <a:r>
              <a:rPr lang="el-GR" sz="1800"/>
              <a:t>Πως θα κατανεμηθεί το κόστος των επισκευών και συντηρήσεων</a:t>
            </a:r>
          </a:p>
          <a:p>
            <a:pPr>
              <a:buNone/>
            </a:pPr>
            <a:r>
              <a:rPr lang="el-GR" sz="1800"/>
              <a:t>των μηχανημάτων στα προϊόντα</a:t>
            </a:r>
            <a:r>
              <a:rPr lang="en-US" sz="1800"/>
              <a:t>;</a:t>
            </a:r>
            <a:r>
              <a:rPr lang="el-GR" sz="1800"/>
              <a:t>  </a:t>
            </a:r>
            <a:endParaRPr lang="en-US" sz="1800"/>
          </a:p>
          <a:p>
            <a:pPr>
              <a:buNone/>
            </a:pPr>
            <a:endParaRPr lang="el-GR" sz="1800"/>
          </a:p>
          <a:p>
            <a:pPr>
              <a:buNone/>
            </a:pPr>
            <a:r>
              <a:rPr lang="el-GR" sz="1800"/>
              <a:t>Πως   θα    κατανεμηθεί   το   κόστος   των  ασφαλίστρων  και του </a:t>
            </a:r>
          </a:p>
          <a:p>
            <a:pPr>
              <a:buNone/>
            </a:pPr>
            <a:r>
              <a:rPr lang="el-GR" sz="1800"/>
              <a:t>φωτισμού στα προϊόντα</a:t>
            </a:r>
            <a:r>
              <a:rPr lang="en-US" sz="1800"/>
              <a:t>;</a:t>
            </a:r>
            <a:endParaRPr lang="el-GR" sz="1800"/>
          </a:p>
          <a:p>
            <a:pPr>
              <a:buNone/>
            </a:pPr>
            <a:endParaRPr lang="el-GR" sz="1800"/>
          </a:p>
          <a:p>
            <a:pPr>
              <a:buNone/>
            </a:pPr>
            <a:r>
              <a:rPr lang="el-GR" sz="1800"/>
              <a:t>Πως θα κατανεμηθεί το  κόστος του ενοικίου στα προϊόντα</a:t>
            </a:r>
            <a:r>
              <a:rPr lang="en-US" sz="1800"/>
              <a:t>;</a:t>
            </a:r>
            <a:endParaRPr lang="el-GR" sz="1800"/>
          </a:p>
          <a:p>
            <a:pPr>
              <a:buNone/>
            </a:pPr>
            <a:endParaRPr lang="el-GR" sz="18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ΚΑΤΑΝΟΜΗ  ΤΟΥ  ΕΜΜΕΣΟΥ  ΚΟΣΤΟΥΣ</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Η   κατανομή του  εμμέσου κόστους  των Γ</a:t>
            </a:r>
            <a:r>
              <a:rPr lang="en-US" sz="1900"/>
              <a:t>.</a:t>
            </a:r>
            <a:r>
              <a:rPr lang="el-GR" sz="1900"/>
              <a:t>Β</a:t>
            </a:r>
            <a:r>
              <a:rPr lang="en-US" sz="1900"/>
              <a:t>.</a:t>
            </a:r>
            <a:r>
              <a:rPr lang="el-GR" sz="1900"/>
              <a:t>Ε στις παραγόμενες </a:t>
            </a:r>
          </a:p>
          <a:p>
            <a:pPr>
              <a:buNone/>
            </a:pPr>
            <a:r>
              <a:rPr lang="el-GR" sz="1900"/>
              <a:t>μονάδες    μπορεί   να   γίνει  με  ένα  </a:t>
            </a:r>
            <a:r>
              <a:rPr lang="el-GR" sz="1900" b="1"/>
              <a:t>έμμεσο  τρόπο</a:t>
            </a:r>
            <a:r>
              <a:rPr lang="el-GR" sz="1900"/>
              <a:t>, δηλαδή με </a:t>
            </a:r>
          </a:p>
          <a:p>
            <a:pPr>
              <a:buNone/>
            </a:pPr>
            <a:r>
              <a:rPr lang="el-GR" sz="1900" b="1"/>
              <a:t>κάποια μέθοδο κατανομής</a:t>
            </a:r>
            <a:r>
              <a:rPr lang="el-GR" sz="1900"/>
              <a:t>.</a:t>
            </a:r>
          </a:p>
          <a:p>
            <a:pPr>
              <a:buNone/>
            </a:pPr>
            <a:r>
              <a:rPr lang="el-GR" sz="1900"/>
              <a:t>Αυτό  επιτυγχάνεται  με  την  επιλογή  μιας </a:t>
            </a:r>
            <a:r>
              <a:rPr lang="el-GR" sz="1900" b="1"/>
              <a:t>«</a:t>
            </a:r>
            <a:r>
              <a:rPr lang="el-GR" sz="1900"/>
              <a:t>Β</a:t>
            </a:r>
            <a:r>
              <a:rPr lang="el-GR" sz="1900" b="1" i="1"/>
              <a:t>άσης κατανομής».</a:t>
            </a:r>
            <a:r>
              <a:rPr lang="el-GR" sz="1900"/>
              <a:t> </a:t>
            </a:r>
          </a:p>
          <a:p>
            <a:pPr>
              <a:buNone/>
            </a:pPr>
            <a:r>
              <a:rPr lang="el-GR" sz="1900" b="1"/>
              <a:t>Οι  πιο πολλές  επιχειρήσεις κατανέμουν τα Γ</a:t>
            </a:r>
            <a:r>
              <a:rPr lang="en-US" sz="1900" b="1"/>
              <a:t>.</a:t>
            </a:r>
            <a:r>
              <a:rPr lang="el-GR" sz="1900" b="1"/>
              <a:t>Β</a:t>
            </a:r>
            <a:r>
              <a:rPr lang="en-US" sz="1900" b="1"/>
              <a:t>.</a:t>
            </a:r>
            <a:r>
              <a:rPr lang="el-GR" sz="1900" b="1"/>
              <a:t>Ε στα προϊόντα </a:t>
            </a:r>
          </a:p>
          <a:p>
            <a:pPr>
              <a:buNone/>
            </a:pPr>
            <a:r>
              <a:rPr lang="el-GR" sz="1900" b="1"/>
              <a:t>κάνοντας χρήση </a:t>
            </a:r>
            <a:r>
              <a:rPr lang="el-GR" sz="1900" b="1" u="sng"/>
              <a:t>δυο σταδίων</a:t>
            </a:r>
            <a:r>
              <a:rPr lang="el-GR" sz="1900" b="1"/>
              <a:t>.</a:t>
            </a:r>
          </a:p>
          <a:p>
            <a:pPr>
              <a:buFont typeface="Wingdings" pitchFamily="2" charset="2"/>
              <a:buChar char="q"/>
            </a:pPr>
            <a:r>
              <a:rPr lang="el-GR" sz="1900" b="1" i="1" u="sng"/>
              <a:t>1</a:t>
            </a:r>
            <a:r>
              <a:rPr lang="el-GR" sz="1900" b="1" i="1" u="sng" baseline="30000"/>
              <a:t>ο</a:t>
            </a:r>
            <a:r>
              <a:rPr lang="el-GR" sz="1900" b="1" i="1" u="sng"/>
              <a:t> στάδιο</a:t>
            </a:r>
            <a:r>
              <a:rPr lang="en-US" sz="1900" b="1"/>
              <a:t>: </a:t>
            </a:r>
            <a:r>
              <a:rPr lang="el-GR" sz="1900" b="1"/>
              <a:t> τα  Γ</a:t>
            </a:r>
            <a:r>
              <a:rPr lang="en-US" sz="1900" b="1"/>
              <a:t>.</a:t>
            </a:r>
            <a:r>
              <a:rPr lang="el-GR" sz="1900" b="1"/>
              <a:t>Β</a:t>
            </a:r>
            <a:r>
              <a:rPr lang="en-US" sz="1900" b="1"/>
              <a:t>.</a:t>
            </a:r>
            <a:r>
              <a:rPr lang="el-GR" sz="1900" b="1"/>
              <a:t>Ε  κατανέμονται στα τμήματα (κέντρα κόστους)  </a:t>
            </a:r>
            <a:r>
              <a:rPr lang="en-US" sz="1900" b="1"/>
              <a:t> </a:t>
            </a:r>
            <a:r>
              <a:rPr lang="el-GR" sz="1900" b="1"/>
              <a:t>τα   οποία   συμμετέχουν   στην  </a:t>
            </a:r>
            <a:r>
              <a:rPr lang="en-US" sz="1900" b="1"/>
              <a:t> </a:t>
            </a:r>
            <a:r>
              <a:rPr lang="el-GR" sz="1900" b="1"/>
              <a:t>παραγωγική διαδικασία.</a:t>
            </a:r>
          </a:p>
          <a:p>
            <a:pPr>
              <a:buFont typeface="Wingdings" pitchFamily="2" charset="2"/>
              <a:buChar char="q"/>
            </a:pPr>
            <a:r>
              <a:rPr lang="el-GR" sz="1900" b="1" i="1" u="sng"/>
              <a:t>2</a:t>
            </a:r>
            <a:r>
              <a:rPr lang="el-GR" sz="1900" b="1" i="1" u="sng" baseline="30000"/>
              <a:t>ο</a:t>
            </a:r>
            <a:r>
              <a:rPr lang="el-GR" sz="1900" b="1" i="1" u="sng"/>
              <a:t> στάδιο</a:t>
            </a:r>
            <a:r>
              <a:rPr lang="en-US" sz="1900" b="1"/>
              <a:t>: </a:t>
            </a:r>
            <a:r>
              <a:rPr lang="el-GR" sz="1900" b="1"/>
              <a:t> τα Γ</a:t>
            </a:r>
            <a:r>
              <a:rPr lang="en-US" sz="1900" b="1"/>
              <a:t>.</a:t>
            </a:r>
            <a:r>
              <a:rPr lang="el-GR" sz="1900" b="1"/>
              <a:t>Β</a:t>
            </a:r>
            <a:r>
              <a:rPr lang="en-US" sz="1900" b="1"/>
              <a:t>.</a:t>
            </a:r>
            <a:r>
              <a:rPr lang="el-GR" sz="1900" b="1"/>
              <a:t>Ε που έχουν συγκεντρωθεί στα κέντρα κόστους  κατανέμονται στα παραγόμενα προϊόντα.</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ΚΑΤΑΝΟΜΗ  ΤΟΥ  ΕΜΜΕΣΟΥ  ΚΟΣΤΟΥΣ</a:t>
            </a:r>
            <a:br>
              <a:rPr lang="el-GR" sz="2900" b="1" i="1"/>
            </a:br>
            <a:br>
              <a:rPr lang="el-GR"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Το </a:t>
            </a:r>
            <a:r>
              <a:rPr lang="el-GR" sz="1900" b="1" u="sng"/>
              <a:t>1</a:t>
            </a:r>
            <a:r>
              <a:rPr lang="el-GR" sz="1900" b="1" u="sng" baseline="30000"/>
              <a:t>ο</a:t>
            </a:r>
            <a:r>
              <a:rPr lang="el-GR" sz="1900" b="1" u="sng"/>
              <a:t> στάδιο </a:t>
            </a:r>
            <a:r>
              <a:rPr lang="el-GR" sz="1900"/>
              <a:t>περιλαμβάνει δύο επίπεδα.</a:t>
            </a:r>
          </a:p>
          <a:p>
            <a:pPr>
              <a:buNone/>
            </a:pPr>
            <a:r>
              <a:rPr lang="el-GR" sz="1900" b="1" i="1"/>
              <a:t>Πρώτο επίπεδο</a:t>
            </a:r>
          </a:p>
          <a:p>
            <a:r>
              <a:rPr lang="el-GR" sz="1900"/>
              <a:t>Ορισμένα Γ</a:t>
            </a:r>
            <a:r>
              <a:rPr lang="en-US" sz="1900"/>
              <a:t>.</a:t>
            </a:r>
            <a:r>
              <a:rPr lang="el-GR" sz="1900"/>
              <a:t>Β</a:t>
            </a:r>
            <a:r>
              <a:rPr lang="en-US" sz="1900"/>
              <a:t>.</a:t>
            </a:r>
            <a:r>
              <a:rPr lang="el-GR" sz="1900"/>
              <a:t>Ε συνδέονται από τη</a:t>
            </a:r>
            <a:r>
              <a:rPr lang="en-US" sz="1900"/>
              <a:t> </a:t>
            </a:r>
            <a:r>
              <a:rPr lang="el-GR" sz="1900"/>
              <a:t>φύση  τους  με  το  </a:t>
            </a:r>
            <a:r>
              <a:rPr lang="en-US" sz="1900"/>
              <a:t> </a:t>
            </a:r>
            <a:r>
              <a:rPr lang="el-GR" sz="1900"/>
              <a:t>κέντρο κόστους π.χ αποσβέσεις μηχανημάτων και </a:t>
            </a:r>
            <a:r>
              <a:rPr lang="en-US" sz="1900"/>
              <a:t> </a:t>
            </a:r>
            <a:r>
              <a:rPr lang="el-GR" sz="1900"/>
              <a:t>έμμεσα υλικά που χρησιμοποιούνται  σε  </a:t>
            </a:r>
            <a:r>
              <a:rPr lang="en-US" sz="1900"/>
              <a:t> </a:t>
            </a:r>
            <a:r>
              <a:rPr lang="el-GR" sz="1900"/>
              <a:t>ένα  τμήμα  αποτελούν  αναπόσπαστο  στοιχείο των Γ</a:t>
            </a:r>
            <a:r>
              <a:rPr lang="en-US" sz="1900"/>
              <a:t>.</a:t>
            </a:r>
            <a:r>
              <a:rPr lang="el-GR" sz="1900"/>
              <a:t>Β</a:t>
            </a:r>
            <a:r>
              <a:rPr lang="en-US" sz="1900"/>
              <a:t>.</a:t>
            </a:r>
            <a:r>
              <a:rPr lang="el-GR" sz="1900"/>
              <a:t>Ε του τμήματος.</a:t>
            </a:r>
          </a:p>
          <a:p>
            <a:r>
              <a:rPr lang="el-GR" sz="1900"/>
              <a:t>Κάποια άλλα Γ</a:t>
            </a:r>
            <a:r>
              <a:rPr lang="en-US" sz="1900"/>
              <a:t>.</a:t>
            </a:r>
            <a:r>
              <a:rPr lang="el-GR" sz="1900"/>
              <a:t>Β</a:t>
            </a:r>
            <a:r>
              <a:rPr lang="en-US" sz="1900"/>
              <a:t>.</a:t>
            </a:r>
            <a:r>
              <a:rPr lang="el-GR" sz="1900"/>
              <a:t>Ε τα  οποία χρησιμοποιούνται από κοινού σε περισσότερα από  ένα κέντρο </a:t>
            </a:r>
            <a:r>
              <a:rPr lang="en-US" sz="1900"/>
              <a:t> </a:t>
            </a:r>
            <a:r>
              <a:rPr lang="el-GR" sz="1900"/>
              <a:t>κόστους </a:t>
            </a:r>
            <a:r>
              <a:rPr lang="en-US" sz="1900"/>
              <a:t> </a:t>
            </a:r>
            <a:r>
              <a:rPr lang="el-GR" sz="1900"/>
              <a:t>επιμερίζονται </a:t>
            </a:r>
            <a:r>
              <a:rPr lang="en-US" sz="1900"/>
              <a:t> </a:t>
            </a:r>
            <a:r>
              <a:rPr lang="el-GR" sz="1900"/>
              <a:t>με  μια </a:t>
            </a:r>
            <a:r>
              <a:rPr lang="el-GR" sz="1900" b="1"/>
              <a:t>βάση  μερισμού</a:t>
            </a:r>
            <a:r>
              <a:rPr lang="en-US" sz="1900"/>
              <a:t>,  </a:t>
            </a:r>
            <a:r>
              <a:rPr lang="el-GR" sz="1900"/>
              <a:t>π.χ </a:t>
            </a:r>
            <a:r>
              <a:rPr lang="en-US" sz="1900"/>
              <a:t>  </a:t>
            </a:r>
            <a:r>
              <a:rPr lang="el-GR" sz="1900"/>
              <a:t> ο </a:t>
            </a:r>
            <a:r>
              <a:rPr lang="en-US" sz="1900"/>
              <a:t>   </a:t>
            </a:r>
            <a:r>
              <a:rPr lang="el-GR" sz="1900"/>
              <a:t>επιμερισμός</a:t>
            </a:r>
            <a:r>
              <a:rPr lang="en-US" sz="1900"/>
              <a:t>   </a:t>
            </a:r>
            <a:r>
              <a:rPr lang="el-GR" sz="1900"/>
              <a:t> </a:t>
            </a:r>
            <a:r>
              <a:rPr lang="en-US" sz="1900"/>
              <a:t> </a:t>
            </a:r>
            <a:r>
              <a:rPr lang="el-GR" sz="1900"/>
              <a:t>του</a:t>
            </a:r>
            <a:r>
              <a:rPr lang="en-US" sz="1900"/>
              <a:t>    </a:t>
            </a:r>
            <a:r>
              <a:rPr lang="el-GR" sz="1900"/>
              <a:t>ενοικίου </a:t>
            </a:r>
            <a:r>
              <a:rPr lang="en-US" sz="1900"/>
              <a:t>   </a:t>
            </a:r>
            <a:r>
              <a:rPr lang="el-GR" sz="1900"/>
              <a:t>στα  παραγωγικά τμήματα, που χρησιμοποιεί ως βάση</a:t>
            </a:r>
            <a:r>
              <a:rPr lang="en-US" sz="1900"/>
              <a:t> </a:t>
            </a:r>
            <a:r>
              <a:rPr lang="el-GR" sz="1900"/>
              <a:t> την </a:t>
            </a:r>
            <a:r>
              <a:rPr lang="en-US" sz="1900"/>
              <a:t> </a:t>
            </a:r>
            <a:r>
              <a:rPr lang="el-GR" sz="1900"/>
              <a:t>έκταση  που</a:t>
            </a:r>
            <a:r>
              <a:rPr lang="en-US" sz="1900"/>
              <a:t>    </a:t>
            </a:r>
            <a:r>
              <a:rPr lang="el-GR" sz="1900"/>
              <a:t> καταλαμβάνει</a:t>
            </a:r>
            <a:r>
              <a:rPr lang="en-US" sz="1900"/>
              <a:t> </a:t>
            </a:r>
            <a:r>
              <a:rPr lang="el-GR" sz="1900"/>
              <a:t> </a:t>
            </a:r>
            <a:r>
              <a:rPr lang="en-US" sz="1900"/>
              <a:t>  </a:t>
            </a:r>
            <a:r>
              <a:rPr lang="el-GR" sz="1900"/>
              <a:t>το</a:t>
            </a:r>
            <a:r>
              <a:rPr lang="en-US" sz="1900"/>
              <a:t> </a:t>
            </a:r>
            <a:r>
              <a:rPr lang="el-GR" sz="1900"/>
              <a:t> </a:t>
            </a:r>
            <a:r>
              <a:rPr lang="en-US" sz="1900"/>
              <a:t>   </a:t>
            </a:r>
            <a:r>
              <a:rPr lang="el-GR" sz="1900"/>
              <a:t>κάθε</a:t>
            </a:r>
            <a:r>
              <a:rPr lang="en-US" sz="1900"/>
              <a:t> </a:t>
            </a:r>
            <a:r>
              <a:rPr lang="el-GR" sz="1900"/>
              <a:t> </a:t>
            </a:r>
            <a:r>
              <a:rPr lang="en-US" sz="1900"/>
              <a:t> </a:t>
            </a:r>
            <a:r>
              <a:rPr lang="el-GR" sz="1900"/>
              <a:t>τμήμα </a:t>
            </a:r>
            <a:r>
              <a:rPr lang="en-US" sz="1900"/>
              <a:t> </a:t>
            </a:r>
            <a:r>
              <a:rPr lang="el-GR" sz="1900"/>
              <a:t> </a:t>
            </a:r>
            <a:r>
              <a:rPr lang="en-US" sz="1900"/>
              <a:t> </a:t>
            </a:r>
            <a:r>
              <a:rPr lang="el-GR" sz="1900"/>
              <a:t>στο</a:t>
            </a:r>
            <a:r>
              <a:rPr lang="en-US" sz="1900"/>
              <a:t> </a:t>
            </a:r>
            <a:r>
              <a:rPr lang="el-GR" sz="1900"/>
              <a:t>  </a:t>
            </a:r>
            <a:r>
              <a:rPr lang="en-US" sz="1900"/>
              <a:t> </a:t>
            </a:r>
            <a:r>
              <a:rPr lang="el-GR" sz="1900"/>
              <a:t>σύνολο</a:t>
            </a:r>
            <a:r>
              <a:rPr lang="en-US" sz="1900"/>
              <a:t> </a:t>
            </a:r>
            <a:r>
              <a:rPr lang="el-GR" sz="1900"/>
              <a:t>  </a:t>
            </a:r>
            <a:r>
              <a:rPr lang="en-US" sz="1900"/>
              <a:t> </a:t>
            </a:r>
            <a:r>
              <a:rPr lang="el-GR" sz="1900"/>
              <a:t>του  εργοστασίου.</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i="1" dirty="0"/>
              <a:t>ΚΑΤΑΝΟΜΗ  ΤΟΥ  ΕΜΜΕΣΟΥ  ΚΟΣΤΟΥΣ</a:t>
            </a:r>
            <a:endParaRPr lang="el-GR" sz="2800" dirty="0"/>
          </a:p>
        </p:txBody>
      </p:sp>
      <p:sp>
        <p:nvSpPr>
          <p:cNvPr id="3" name="2 - Θέση περιεχομένου"/>
          <p:cNvSpPr>
            <a:spLocks noGrp="1"/>
          </p:cNvSpPr>
          <p:nvPr>
            <p:ph idx="1"/>
          </p:nvPr>
        </p:nvSpPr>
        <p:spPr>
          <a:xfrm>
            <a:off x="457200" y="1285860"/>
            <a:ext cx="8229600" cy="4840303"/>
          </a:xfrm>
          <a:ln>
            <a:solidFill>
              <a:schemeClr val="accent2"/>
            </a:solidFill>
          </a:ln>
        </p:spPr>
        <p:txBody>
          <a:bodyPr>
            <a:normAutofit/>
          </a:bodyPr>
          <a:lstStyle/>
          <a:p>
            <a:pPr algn="ctr">
              <a:buNone/>
            </a:pPr>
            <a:r>
              <a:rPr lang="el-GR" sz="2400" b="1" i="1" dirty="0"/>
              <a:t>Ενδεικτικές βάσεις μερισμού</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graphicFrame>
        <p:nvGraphicFramePr>
          <p:cNvPr id="100354" name="Object 2"/>
          <p:cNvGraphicFramePr>
            <a:graphicFrameLocks noChangeAspect="1"/>
          </p:cNvGraphicFramePr>
          <p:nvPr>
            <p:extLst>
              <p:ext uri="{D42A27DB-BD31-4B8C-83A1-F6EECF244321}">
                <p14:modId xmlns:p14="http://schemas.microsoft.com/office/powerpoint/2010/main" val="3463010465"/>
              </p:ext>
            </p:extLst>
          </p:nvPr>
        </p:nvGraphicFramePr>
        <p:xfrm>
          <a:off x="500034" y="2071678"/>
          <a:ext cx="8143931" cy="4000528"/>
        </p:xfrm>
        <a:graphic>
          <a:graphicData uri="http://schemas.openxmlformats.org/presentationml/2006/ole">
            <mc:AlternateContent xmlns:mc="http://schemas.openxmlformats.org/markup-compatibility/2006">
              <mc:Choice xmlns:v="urn:schemas-microsoft-com:vml" Requires="v">
                <p:oleObj spid="_x0000_s100402" name="Φύλλο εργασίας" r:id="rId3" imgW="5271629" imgH="2595307" progId="Excel.Sheet.12">
                  <p:embed/>
                </p:oleObj>
              </mc:Choice>
              <mc:Fallback>
                <p:oleObj name="Φύλλο εργασίας" r:id="rId3" imgW="5271629" imgH="2595307"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2071678"/>
                        <a:ext cx="8143931" cy="4000528"/>
                      </a:xfrm>
                      <a:prstGeom prst="rect">
                        <a:avLst/>
                      </a:prstGeom>
                      <a:noFill/>
                      <a:ln>
                        <a:solidFill>
                          <a:schemeClr val="accent2"/>
                        </a:solidFill>
                      </a:ln>
                      <a:effec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ΚΑΤΑΝΟΜΗ  ΤΟΥ  ΕΜΜΕΣΟΥ  ΚΟΣΤΟΥΣ</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a:t>Δεύτερο επίπεδο</a:t>
            </a:r>
          </a:p>
          <a:p>
            <a:pPr>
              <a:buNone/>
            </a:pPr>
            <a:r>
              <a:rPr lang="el-GR" sz="1900"/>
              <a:t>Πραγματοποιείται </a:t>
            </a:r>
            <a:r>
              <a:rPr lang="el-GR" sz="1900" b="1"/>
              <a:t>ανακατανομή των  Γ</a:t>
            </a:r>
            <a:r>
              <a:rPr lang="en-US" sz="1900" b="1"/>
              <a:t>.</a:t>
            </a:r>
            <a:r>
              <a:rPr lang="el-GR" sz="1900" b="1"/>
              <a:t>Β</a:t>
            </a:r>
            <a:r>
              <a:rPr lang="en-US" sz="1900" b="1"/>
              <a:t>.</a:t>
            </a:r>
            <a:r>
              <a:rPr lang="el-GR" sz="1900" b="1"/>
              <a:t>Ε</a:t>
            </a:r>
            <a:r>
              <a:rPr lang="el-GR" sz="1900"/>
              <a:t> μεταξύ των κέντρων </a:t>
            </a:r>
          </a:p>
          <a:p>
            <a:pPr>
              <a:buNone/>
            </a:pPr>
            <a:r>
              <a:rPr lang="el-GR" sz="1900"/>
              <a:t>κόστους.</a:t>
            </a:r>
          </a:p>
          <a:p>
            <a:pPr>
              <a:buNone/>
            </a:pPr>
            <a:r>
              <a:rPr lang="el-GR" sz="1900"/>
              <a:t>Γίνεται  </a:t>
            </a:r>
            <a:r>
              <a:rPr lang="el-GR" sz="1900" b="1"/>
              <a:t>επαναμερισμός του</a:t>
            </a:r>
            <a:r>
              <a:rPr lang="en-US" sz="1900" b="1"/>
              <a:t> </a:t>
            </a:r>
            <a:r>
              <a:rPr lang="el-GR" sz="1900" b="1"/>
              <a:t> κόστους  στα  </a:t>
            </a:r>
            <a:r>
              <a:rPr lang="el-GR" sz="1900" b="1" u="sng"/>
              <a:t>κύρια   παραγωγικά </a:t>
            </a:r>
          </a:p>
          <a:p>
            <a:pPr>
              <a:buNone/>
            </a:pPr>
            <a:r>
              <a:rPr lang="el-GR" sz="1900" b="1" u="sng"/>
              <a:t>τμήματα</a:t>
            </a:r>
            <a:r>
              <a:rPr lang="el-GR" sz="1900" b="1"/>
              <a:t> </a:t>
            </a:r>
            <a:r>
              <a:rPr lang="el-GR" sz="1900"/>
              <a:t>  εκείνων  των  Γ</a:t>
            </a:r>
            <a:r>
              <a:rPr lang="en-US" sz="1900"/>
              <a:t>.</a:t>
            </a:r>
            <a:r>
              <a:rPr lang="el-GR" sz="1900"/>
              <a:t>Β</a:t>
            </a:r>
            <a:r>
              <a:rPr lang="en-US" sz="1900"/>
              <a:t>.</a:t>
            </a:r>
            <a:r>
              <a:rPr lang="el-GR" sz="1900"/>
              <a:t>Ε  τα  οποία  είχαν   επιμερισθεί  στα </a:t>
            </a:r>
          </a:p>
          <a:p>
            <a:pPr>
              <a:buNone/>
            </a:pPr>
            <a:r>
              <a:rPr lang="el-GR" sz="1900" b="1" u="sng"/>
              <a:t>βοηθητικά  τμήματα</a:t>
            </a:r>
            <a:r>
              <a:rPr lang="el-GR" sz="1900"/>
              <a:t>.</a:t>
            </a:r>
          </a:p>
          <a:p>
            <a:pPr>
              <a:buNone/>
            </a:pPr>
            <a:r>
              <a:rPr lang="el-GR" sz="1900"/>
              <a:t>π.χ   Το    κόστος   του   τμήματος   συντήρησης </a:t>
            </a:r>
            <a:r>
              <a:rPr lang="en-US" sz="1900"/>
              <a:t> </a:t>
            </a:r>
            <a:r>
              <a:rPr lang="el-GR" sz="1900"/>
              <a:t>  το   οποίο  είναι </a:t>
            </a:r>
          </a:p>
          <a:p>
            <a:pPr>
              <a:buNone/>
            </a:pPr>
            <a:r>
              <a:rPr lang="el-GR" sz="1900"/>
              <a:t>ένα  βοηθητικό  τμήμα </a:t>
            </a:r>
            <a:r>
              <a:rPr lang="en-US" sz="1900"/>
              <a:t> </a:t>
            </a:r>
            <a:r>
              <a:rPr lang="el-GR" sz="1900"/>
              <a:t>κατανέμεται  στα  υπόλοιπα παραγωγικά </a:t>
            </a:r>
          </a:p>
          <a:p>
            <a:pPr>
              <a:buNone/>
            </a:pPr>
            <a:r>
              <a:rPr lang="el-GR" sz="1900"/>
              <a:t>τμήματα,  σύμφωνα  με  </a:t>
            </a:r>
            <a:r>
              <a:rPr lang="en-US" sz="1900"/>
              <a:t> </a:t>
            </a:r>
            <a:r>
              <a:rPr lang="el-GR" sz="1900"/>
              <a:t>τις  ώρες  συντήρησης  ή  με </a:t>
            </a:r>
            <a:r>
              <a:rPr lang="en-US" sz="1900"/>
              <a:t> </a:t>
            </a:r>
            <a:r>
              <a:rPr lang="el-GR" sz="1900"/>
              <a:t>βάσει τον </a:t>
            </a:r>
          </a:p>
          <a:p>
            <a:pPr>
              <a:buNone/>
            </a:pPr>
            <a:r>
              <a:rPr lang="el-GR" sz="1900"/>
              <a:t>αριθμό των βλαβών. </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49" y="365125"/>
            <a:ext cx="8013573" cy="1078525"/>
          </a:xfrm>
        </p:spPr>
        <p:txBody>
          <a:bodyPr>
            <a:normAutofit fontScale="90000"/>
          </a:bodyPr>
          <a:lstStyle/>
          <a:p>
            <a:r>
              <a:rPr lang="el-GR" sz="4300" b="1" i="1" dirty="0"/>
              <a:t>ΚΑΤΑΝΟΜΗ  ΤΟΥ  ΕΜΜΕΣΟΥ  ΚΟΣΤΟΥΣ</a:t>
            </a:r>
            <a:endParaRPr lang="el-GR" sz="43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u="sng"/>
              <a:t>2</a:t>
            </a:r>
            <a:r>
              <a:rPr lang="el-GR" sz="1900" b="1" i="1" u="sng" baseline="30000"/>
              <a:t>ο</a:t>
            </a:r>
            <a:r>
              <a:rPr lang="el-GR" sz="1900" b="1" i="1" u="sng"/>
              <a:t> στάδιο</a:t>
            </a:r>
          </a:p>
          <a:p>
            <a:pPr>
              <a:buNone/>
            </a:pPr>
            <a:r>
              <a:rPr lang="el-GR" sz="1900"/>
              <a:t>Με    την    ολοκλήρωση   του    1</a:t>
            </a:r>
            <a:r>
              <a:rPr lang="el-GR" sz="1900" baseline="30000"/>
              <a:t>ου</a:t>
            </a:r>
            <a:r>
              <a:rPr lang="el-GR" sz="1900"/>
              <a:t>   σταδίου  του   επιμερισμού – </a:t>
            </a:r>
          </a:p>
          <a:p>
            <a:pPr>
              <a:buNone/>
            </a:pPr>
            <a:r>
              <a:rPr lang="el-GR" sz="1900"/>
              <a:t>επαναμερισμού,   ακολουθεί    η    κατανομή   του   κόστους   των </a:t>
            </a:r>
          </a:p>
          <a:p>
            <a:pPr>
              <a:buNone/>
            </a:pPr>
            <a:r>
              <a:rPr lang="el-GR" sz="1900"/>
              <a:t>κυρίων  παραγωγικών τμημάτων στα  παραγόμενα  προϊόντα.</a:t>
            </a:r>
          </a:p>
          <a:p>
            <a:pPr>
              <a:buNone/>
            </a:pPr>
            <a:r>
              <a:rPr lang="el-GR" sz="1900"/>
              <a:t>Αυτό γίνεται με την επιλογή μιας </a:t>
            </a:r>
            <a:r>
              <a:rPr lang="el-GR" sz="1900" b="1"/>
              <a:t>β</a:t>
            </a:r>
            <a:r>
              <a:rPr lang="el-GR" sz="1900" b="1" i="1"/>
              <a:t>άσης καταλογισμού</a:t>
            </a:r>
            <a:r>
              <a:rPr lang="en-US" sz="1900" b="1" i="1"/>
              <a:t>.</a:t>
            </a:r>
            <a:endParaRPr lang="el-GR" sz="1900" b="1" i="1"/>
          </a:p>
          <a:p>
            <a:pPr>
              <a:buNone/>
            </a:pPr>
            <a:r>
              <a:rPr lang="el-GR" sz="1900" b="1" i="1"/>
              <a:t>Οι περισσότερο χρησιμοποιούμενες </a:t>
            </a:r>
            <a:r>
              <a:rPr lang="el-GR" sz="1900" b="1" i="1" u="sng"/>
              <a:t>βάσεις καταλογισμού</a:t>
            </a:r>
            <a:r>
              <a:rPr lang="el-GR" sz="1900" b="1" i="1"/>
              <a:t> είναι</a:t>
            </a:r>
          </a:p>
          <a:p>
            <a:pPr>
              <a:buFont typeface="Wingdings" pitchFamily="2" charset="2"/>
              <a:buChar char="Ø"/>
            </a:pPr>
            <a:r>
              <a:rPr lang="el-GR" sz="1900" b="1" i="1"/>
              <a:t>Οι ώρες άμεσης εργασίας </a:t>
            </a:r>
          </a:p>
          <a:p>
            <a:pPr>
              <a:buFont typeface="Wingdings" pitchFamily="2" charset="2"/>
              <a:buChar char="Ø"/>
            </a:pPr>
            <a:r>
              <a:rPr lang="el-GR" sz="1900" b="1" i="1"/>
              <a:t>Οι ώρες λειτουργίας των μηχανημάτων</a:t>
            </a:r>
          </a:p>
          <a:p>
            <a:pPr>
              <a:buFont typeface="Wingdings" pitchFamily="2" charset="2"/>
              <a:buChar char="Ø"/>
            </a:pPr>
            <a:r>
              <a:rPr lang="el-GR" sz="1900" b="1" i="1"/>
              <a:t>Το κόστος άμεσης εργασίας</a:t>
            </a:r>
          </a:p>
          <a:p>
            <a:pPr>
              <a:buFont typeface="Wingdings" pitchFamily="2" charset="2"/>
              <a:buChar char="Ø"/>
            </a:pPr>
            <a:r>
              <a:rPr lang="el-GR" sz="1900" b="1" i="1"/>
              <a:t>Το κόστος των αναλωθέντων άμεσων υλικών</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6940" y="61393"/>
            <a:ext cx="8133531" cy="775320"/>
          </a:xfrm>
        </p:spPr>
        <p:txBody>
          <a:bodyPr>
            <a:normAutofit/>
          </a:bodyPr>
          <a:lstStyle/>
          <a:p>
            <a:r>
              <a:rPr lang="el-GR" sz="2800" b="1" i="1" dirty="0"/>
              <a:t>ΚΑΤΑΝΟΜΗ  ΤΟΥ  ΕΜΜΕΣΟΥ  ΚΟΣΤΟΥΣ</a:t>
            </a:r>
            <a:endParaRPr lang="el-GR" sz="2800" dirty="0"/>
          </a:p>
        </p:txBody>
      </p:sp>
      <p:sp>
        <p:nvSpPr>
          <p:cNvPr id="3" name="2 - Θέση περιεχομένου"/>
          <p:cNvSpPr>
            <a:spLocks noGrp="1"/>
          </p:cNvSpPr>
          <p:nvPr>
            <p:ph idx="1"/>
          </p:nvPr>
        </p:nvSpPr>
        <p:spPr>
          <a:xfrm>
            <a:off x="214282" y="1214422"/>
            <a:ext cx="8786874" cy="5072098"/>
          </a:xfrm>
        </p:spPr>
        <p:txBody>
          <a:bodyPr>
            <a:normAutofit/>
          </a:bodyPr>
          <a:lstStyle/>
          <a:p>
            <a:pPr>
              <a:buNone/>
            </a:pPr>
            <a:r>
              <a:rPr lang="el-GR" sz="2400" dirty="0"/>
              <a:t>Οι   συντελεστές  καταλογισμού  Γ</a:t>
            </a:r>
            <a:r>
              <a:rPr lang="en-US" sz="2400" dirty="0"/>
              <a:t>.</a:t>
            </a:r>
            <a:r>
              <a:rPr lang="el-GR" sz="2400" dirty="0"/>
              <a:t>Β</a:t>
            </a:r>
            <a:r>
              <a:rPr lang="en-US" sz="2400" dirty="0"/>
              <a:t>.</a:t>
            </a:r>
            <a:r>
              <a:rPr lang="el-GR" sz="2400" dirty="0"/>
              <a:t>Ε  για  κάθε  κέντρο κόστους παραγωγής    υπολογίζονται   αν     διαιρέσουμε    τα     συνολικά προϋπολογισθέντα Γ</a:t>
            </a:r>
            <a:r>
              <a:rPr lang="en-US" sz="2400" dirty="0"/>
              <a:t>.</a:t>
            </a:r>
            <a:r>
              <a:rPr lang="el-GR" sz="2400" dirty="0"/>
              <a:t>Β</a:t>
            </a:r>
            <a:r>
              <a:rPr lang="en-US" sz="2400" dirty="0"/>
              <a:t>.</a:t>
            </a:r>
            <a:r>
              <a:rPr lang="el-GR" sz="2400" dirty="0"/>
              <a:t>Ε  του  κέντρου κόστους  με  τη  συνολική</a:t>
            </a:r>
          </a:p>
          <a:p>
            <a:pPr>
              <a:buNone/>
            </a:pPr>
            <a:r>
              <a:rPr lang="el-GR" sz="2400" dirty="0"/>
              <a:t>προϋπολογισμένη   ποσότητα της   δραστηριότητας.</a:t>
            </a:r>
          </a:p>
          <a:p>
            <a:pPr>
              <a:buNone/>
            </a:pPr>
            <a:endParaRPr lang="el-GR" sz="2400" dirty="0"/>
          </a:p>
          <a:p>
            <a:pPr>
              <a:buNone/>
            </a:pPr>
            <a:endParaRPr lang="el-GR" sz="2400" dirty="0"/>
          </a:p>
          <a:p>
            <a:r>
              <a:rPr lang="el-GR" sz="2400" i="1" dirty="0"/>
              <a:t>Συντελεστής καταλογισμού Γ.Β.Ε </a:t>
            </a:r>
            <a:r>
              <a:rPr lang="el-GR" sz="2400" dirty="0"/>
              <a:t>=</a:t>
            </a:r>
          </a:p>
          <a:p>
            <a:pPr>
              <a:buNone/>
            </a:pPr>
            <a:endParaRPr lang="el-GR" sz="2400" dirty="0"/>
          </a:p>
          <a:p>
            <a:pPr>
              <a:buNone/>
            </a:pPr>
            <a:r>
              <a:rPr lang="el-GR" sz="2400" dirty="0"/>
              <a:t>Τα   Γ</a:t>
            </a:r>
            <a:r>
              <a:rPr lang="en-US" sz="2400" dirty="0"/>
              <a:t>.</a:t>
            </a:r>
            <a:r>
              <a:rPr lang="el-GR" sz="2400" dirty="0"/>
              <a:t>Β</a:t>
            </a:r>
            <a:r>
              <a:rPr lang="en-US" sz="2400" dirty="0"/>
              <a:t>.</a:t>
            </a:r>
            <a:r>
              <a:rPr lang="el-GR" sz="2400" dirty="0"/>
              <a:t>Ε  καταλογίζονται  στα   προϊόντα,  αν  πολλαπλασιασθεί  </a:t>
            </a:r>
          </a:p>
          <a:p>
            <a:pPr>
              <a:buNone/>
            </a:pPr>
            <a:r>
              <a:rPr lang="el-GR" sz="2400" dirty="0"/>
              <a:t>ο  συντελεστής  καταλογισμού κάθε  κέντρου  με  την  ποσότητα </a:t>
            </a:r>
          </a:p>
          <a:p>
            <a:pPr>
              <a:buNone/>
            </a:pPr>
            <a:r>
              <a:rPr lang="el-GR" sz="2400" dirty="0"/>
              <a:t>από  τη   βάση  καταλογισμού  την  οποία καταναλώνει  το  κάθε</a:t>
            </a:r>
          </a:p>
          <a:p>
            <a:pPr>
              <a:buNone/>
            </a:pPr>
            <a:r>
              <a:rPr lang="el-GR" sz="2400" dirty="0"/>
              <a:t>προϊόν κατά τη διέλευσή του από το κέντρο κόστους.</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
        <p:nvSpPr>
          <p:cNvPr id="10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2403" name="Rectangle 3"/>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endParaRPr>
          </a:p>
        </p:txBody>
      </p:sp>
      <p:pic>
        <p:nvPicPr>
          <p:cNvPr id="8" name="Picture 1">
            <a:extLst>
              <a:ext uri="{FF2B5EF4-FFF2-40B4-BE49-F238E27FC236}">
                <a16:creationId xmlns:a16="http://schemas.microsoft.com/office/drawing/2014/main" id="{0012C0A2-D98F-B242-86FF-E6E8E71A5AD4}"/>
              </a:ext>
            </a:extLst>
          </p:cNvPr>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16016" y="3429000"/>
            <a:ext cx="3857625" cy="819150"/>
          </a:xfrm>
          <a:prstGeom prst="rect">
            <a:avLst/>
          </a:prstGeom>
          <a:noFill/>
        </p:spPr>
      </p:pic>
      <p:sp>
        <p:nvSpPr>
          <p:cNvPr id="9" name="Ελεύθερη σχεδίαση 8">
            <a:extLst>
              <a:ext uri="{FF2B5EF4-FFF2-40B4-BE49-F238E27FC236}">
                <a16:creationId xmlns:a16="http://schemas.microsoft.com/office/drawing/2014/main" id="{572655C4-FBDD-5D4D-B024-B9E8B2DDC861}"/>
              </a:ext>
            </a:extLst>
          </p:cNvPr>
          <p:cNvSpPr/>
          <p:nvPr/>
        </p:nvSpPr>
        <p:spPr>
          <a:xfrm>
            <a:off x="429709" y="906544"/>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500066"/>
          </a:xfrm>
        </p:spPr>
        <p:txBody>
          <a:bodyPr>
            <a:normAutofit fontScale="90000"/>
          </a:bodyPr>
          <a:lstStyle/>
          <a:p>
            <a:br>
              <a:rPr lang="en-US" sz="2800" b="1" i="1" dirty="0"/>
            </a:br>
            <a:br>
              <a:rPr lang="en-US" sz="2800" b="1" i="1" dirty="0"/>
            </a:br>
            <a:r>
              <a:rPr lang="el-GR" sz="3100" b="1" i="1" dirty="0"/>
              <a:t>Παράδειγμα </a:t>
            </a:r>
            <a:r>
              <a:rPr lang="en-US" sz="3100" b="1" i="1" dirty="0"/>
              <a:t> 3.</a:t>
            </a:r>
            <a:br>
              <a:rPr lang="el-GR" sz="3100" b="1" i="1" dirty="0">
                <a:solidFill>
                  <a:srgbClr val="0070C0"/>
                </a:solidFill>
              </a:rPr>
            </a:br>
            <a:br>
              <a:rPr lang="el-GR" sz="2800" b="1" i="1" dirty="0">
                <a:solidFill>
                  <a:srgbClr val="0070C0"/>
                </a:solidFill>
              </a:rPr>
            </a:br>
            <a:endParaRPr lang="el-GR" sz="2800" dirty="0"/>
          </a:p>
        </p:txBody>
      </p:sp>
      <p:sp>
        <p:nvSpPr>
          <p:cNvPr id="3" name="2 - Θέση περιεχομένου"/>
          <p:cNvSpPr>
            <a:spLocks noGrp="1"/>
          </p:cNvSpPr>
          <p:nvPr>
            <p:ph idx="1"/>
          </p:nvPr>
        </p:nvSpPr>
        <p:spPr>
          <a:xfrm>
            <a:off x="457200" y="1000108"/>
            <a:ext cx="8229600" cy="5357850"/>
          </a:xfrm>
        </p:spPr>
        <p:txBody>
          <a:bodyPr>
            <a:normAutofit/>
          </a:bodyPr>
          <a:lstStyle/>
          <a:p>
            <a:pPr>
              <a:buNone/>
            </a:pPr>
            <a:r>
              <a:rPr lang="el-GR" sz="2400" dirty="0"/>
              <a:t>Τα   Γ</a:t>
            </a:r>
            <a:r>
              <a:rPr lang="en-US" sz="2400" dirty="0"/>
              <a:t>.</a:t>
            </a:r>
            <a:r>
              <a:rPr lang="el-GR" sz="2400" dirty="0"/>
              <a:t>Β</a:t>
            </a:r>
            <a:r>
              <a:rPr lang="en-US" sz="2400" dirty="0"/>
              <a:t>.</a:t>
            </a:r>
            <a:r>
              <a:rPr lang="el-GR" sz="2400" dirty="0"/>
              <a:t>Ε  της  βιομηχανικής επιχείρησης «ΑΛΦΑ»  σύμφωνα με </a:t>
            </a:r>
          </a:p>
          <a:p>
            <a:pPr>
              <a:buNone/>
            </a:pPr>
            <a:r>
              <a:rPr lang="el-GR" sz="2400" dirty="0"/>
              <a:t>τον   προϋπολογισμό   της  ανέρχονται   σε  10.000.000 €  και  οι </a:t>
            </a:r>
          </a:p>
          <a:p>
            <a:pPr>
              <a:buNone/>
            </a:pPr>
            <a:r>
              <a:rPr lang="el-GR" sz="2400" dirty="0"/>
              <a:t>ώρες της άμεσης εργασίας  σε  200.000.  Αν  για  την  παραγωγή </a:t>
            </a:r>
          </a:p>
          <a:p>
            <a:pPr>
              <a:buNone/>
            </a:pPr>
            <a:r>
              <a:rPr lang="el-GR" sz="2400" dirty="0"/>
              <a:t>ενός προϊόντος απαιτούνται 4 ώρες, ποιό είναι το ποσό των ΓΒΕ </a:t>
            </a:r>
          </a:p>
          <a:p>
            <a:pPr>
              <a:buNone/>
            </a:pPr>
            <a:r>
              <a:rPr lang="el-GR" sz="2400" dirty="0"/>
              <a:t>που θα καταλογισθεί στο προϊόν.</a:t>
            </a:r>
          </a:p>
          <a:p>
            <a:pPr>
              <a:buNone/>
            </a:pPr>
            <a:endParaRPr lang="el-GR" sz="2400" dirty="0"/>
          </a:p>
          <a:p>
            <a:pPr>
              <a:buNone/>
            </a:pPr>
            <a:r>
              <a:rPr lang="el-GR" sz="2400" dirty="0" err="1"/>
              <a:t>Συντ</a:t>
            </a:r>
            <a:r>
              <a:rPr lang="el-GR" sz="2400" dirty="0"/>
              <a:t>/</a:t>
            </a:r>
            <a:r>
              <a:rPr lang="el-GR" sz="2400" dirty="0" err="1"/>
              <a:t>στής</a:t>
            </a:r>
            <a:r>
              <a:rPr lang="el-GR" sz="2400" dirty="0"/>
              <a:t> καταλογισμού</a:t>
            </a:r>
            <a:r>
              <a:rPr lang="en-US" sz="2400" dirty="0"/>
              <a:t> </a:t>
            </a:r>
            <a:r>
              <a:rPr lang="el-GR" sz="2400" dirty="0"/>
              <a:t>Γ</a:t>
            </a:r>
            <a:r>
              <a:rPr lang="en-US" sz="2400" dirty="0"/>
              <a:t>.</a:t>
            </a:r>
            <a:r>
              <a:rPr lang="el-GR" sz="2400" dirty="0"/>
              <a:t>Β</a:t>
            </a:r>
            <a:r>
              <a:rPr lang="en-US" sz="2400" dirty="0"/>
              <a:t>.</a:t>
            </a:r>
            <a:r>
              <a:rPr lang="el-GR" sz="2400" dirty="0"/>
              <a:t>Ε =</a:t>
            </a:r>
          </a:p>
          <a:p>
            <a:pPr>
              <a:buNone/>
            </a:pPr>
            <a:endParaRPr lang="el-GR" sz="2400" dirty="0"/>
          </a:p>
          <a:p>
            <a:pPr>
              <a:buNone/>
            </a:pPr>
            <a:r>
              <a:rPr lang="el-GR" sz="2400" dirty="0"/>
              <a:t>=                        = 50 € / Ω ΑΕ</a:t>
            </a:r>
          </a:p>
          <a:p>
            <a:pPr>
              <a:buNone/>
            </a:pPr>
            <a:endParaRPr lang="el-GR" sz="2400" dirty="0"/>
          </a:p>
          <a:p>
            <a:pPr>
              <a:buNone/>
            </a:pPr>
            <a:r>
              <a:rPr lang="el-GR" sz="2400" dirty="0"/>
              <a:t>Στο  προϊόν  θα  καταλογισθούν  4 ώρες Χ 50 € / Ω ΑΕ = 200 €.</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
        <p:nvSpPr>
          <p:cNvPr id="101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13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0" y="3500438"/>
            <a:ext cx="3857625" cy="819150"/>
          </a:xfrm>
          <a:prstGeom prst="rect">
            <a:avLst/>
          </a:prstGeom>
          <a:noFill/>
        </p:spPr>
      </p:pic>
      <p:sp>
        <p:nvSpPr>
          <p:cNvPr id="101379" name="Rectangle 3"/>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endParaRPr>
          </a:p>
        </p:txBody>
      </p:sp>
      <p:sp>
        <p:nvSpPr>
          <p:cNvPr id="1013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138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5786" y="4357694"/>
            <a:ext cx="1476375" cy="814388"/>
          </a:xfrm>
          <a:prstGeom prst="rect">
            <a:avLst/>
          </a:prstGeom>
          <a:noFill/>
        </p:spPr>
      </p:pic>
      <p:sp>
        <p:nvSpPr>
          <p:cNvPr id="101382"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endParaRPr>
          </a:p>
        </p:txBody>
      </p:sp>
      <p:sp>
        <p:nvSpPr>
          <p:cNvPr id="12" name="Ελεύθερη σχεδίαση 11">
            <a:extLst>
              <a:ext uri="{FF2B5EF4-FFF2-40B4-BE49-F238E27FC236}">
                <a16:creationId xmlns:a16="http://schemas.microsoft.com/office/drawing/2014/main" id="{40669DDD-D8FC-9249-8A4F-5D62A0527DC1}"/>
              </a:ext>
            </a:extLst>
          </p:cNvPr>
          <p:cNvSpPr/>
          <p:nvPr/>
        </p:nvSpPr>
        <p:spPr>
          <a:xfrm>
            <a:off x="500034" y="768631"/>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378393" y="244092"/>
            <a:ext cx="8263830" cy="950509"/>
          </a:xfrm>
        </p:spPr>
        <p:txBody>
          <a:bodyPr>
            <a:normAutofit fontScale="90000"/>
          </a:bodyPr>
          <a:lstStyle/>
          <a:p>
            <a:r>
              <a:rPr lang="el-GR" sz="4300" b="1" i="1" dirty="0"/>
              <a:t>ΚΑΤΑΝΟΜΗ  ΤΟΥ  ΕΜΜΕΣΟΥ  ΚΟΣΤΟΥΣ</a:t>
            </a:r>
            <a:endParaRPr lang="el-GR" sz="43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7507" y="2123268"/>
            <a:ext cx="7886700" cy="4251960"/>
          </a:xfrm>
        </p:spPr>
        <p:txBody>
          <a:bodyPr>
            <a:normAutofit/>
          </a:bodyPr>
          <a:lstStyle/>
          <a:p>
            <a:pPr hangingPunct="0">
              <a:buNone/>
            </a:pPr>
            <a:r>
              <a:rPr lang="el-GR" sz="1800" dirty="0"/>
              <a:t>Ορισμένες  επιχειρήσεις  θεωρούν  την παραγωγική μονάδα σαν </a:t>
            </a:r>
          </a:p>
          <a:p>
            <a:pPr hangingPunct="0">
              <a:buNone/>
            </a:pPr>
            <a:r>
              <a:rPr lang="el-GR" sz="1800" dirty="0"/>
              <a:t>ένα   κέντρο    κόστους    και  </a:t>
            </a:r>
            <a:r>
              <a:rPr lang="en-US" sz="1800" dirty="0"/>
              <a:t> </a:t>
            </a:r>
            <a:r>
              <a:rPr lang="el-GR" sz="1800" dirty="0"/>
              <a:t> χρησιμοποιούν    ένα    συντελεστή </a:t>
            </a:r>
          </a:p>
          <a:p>
            <a:pPr hangingPunct="0">
              <a:buNone/>
            </a:pPr>
            <a:r>
              <a:rPr lang="el-GR" sz="1800" dirty="0"/>
              <a:t>καταλογισμού   σε   όλη    την    παραγωγική   διαδικασία</a:t>
            </a:r>
            <a:r>
              <a:rPr lang="el-GR" sz="1800" b="1" dirty="0"/>
              <a:t>.  </a:t>
            </a:r>
            <a:r>
              <a:rPr lang="en-US" sz="1800" b="1" dirty="0"/>
              <a:t> </a:t>
            </a:r>
            <a:r>
              <a:rPr lang="el-GR" sz="1800" b="1" dirty="0"/>
              <a:t> Ένας</a:t>
            </a:r>
          </a:p>
          <a:p>
            <a:pPr hangingPunct="0">
              <a:buNone/>
            </a:pPr>
            <a:r>
              <a:rPr lang="el-GR" sz="1800" b="1" dirty="0"/>
              <a:t>συντελεστής καταλογισμού Γ</a:t>
            </a:r>
            <a:r>
              <a:rPr lang="en-US" sz="1800" b="1" dirty="0"/>
              <a:t>.</a:t>
            </a:r>
            <a:r>
              <a:rPr lang="el-GR" sz="1800" b="1" dirty="0"/>
              <a:t>Β</a:t>
            </a:r>
            <a:r>
              <a:rPr lang="en-US" sz="1800" b="1" dirty="0"/>
              <a:t>.</a:t>
            </a:r>
            <a:r>
              <a:rPr lang="el-GR" sz="1800" b="1" dirty="0"/>
              <a:t>Ε θα πρέπει να χρησιμοποιείται</a:t>
            </a:r>
            <a:endParaRPr lang="en-US" sz="1800" b="1" dirty="0"/>
          </a:p>
          <a:p>
            <a:pPr hangingPunct="0">
              <a:buNone/>
            </a:pPr>
            <a:r>
              <a:rPr lang="el-GR" sz="1800" b="1" dirty="0"/>
              <a:t>όταν όλα τα παραγόμενα προϊόντα καταναλώνουν τα Γ</a:t>
            </a:r>
            <a:r>
              <a:rPr lang="en-US" sz="1800" b="1" dirty="0"/>
              <a:t>.</a:t>
            </a:r>
            <a:r>
              <a:rPr lang="el-GR" sz="1800" b="1" dirty="0"/>
              <a:t>Β</a:t>
            </a:r>
            <a:r>
              <a:rPr lang="en-US" sz="1800" b="1" dirty="0"/>
              <a:t>.</a:t>
            </a:r>
            <a:r>
              <a:rPr lang="el-GR" sz="1800" b="1" dirty="0"/>
              <a:t>Ε του </a:t>
            </a:r>
          </a:p>
          <a:p>
            <a:pPr hangingPunct="0">
              <a:buNone/>
            </a:pPr>
            <a:r>
              <a:rPr lang="el-GR" sz="1800" b="1" dirty="0"/>
              <a:t>κάθε τμήματος στις ίδιες αναλογίες.</a:t>
            </a:r>
          </a:p>
          <a:p>
            <a:pPr hangingPunct="0">
              <a:buNone/>
            </a:pPr>
            <a:endParaRPr lang="en-US" sz="1800" dirty="0"/>
          </a:p>
          <a:p>
            <a:pPr hangingPunct="0">
              <a:buNone/>
            </a:pPr>
            <a:r>
              <a:rPr lang="el-GR" sz="1800" dirty="0"/>
              <a:t>Όταν   όμως  μια  επιχείρηση  αποτελείται  από  πολλά  τμήματα </a:t>
            </a:r>
          </a:p>
          <a:p>
            <a:pPr hangingPunct="0">
              <a:buNone/>
            </a:pPr>
            <a:r>
              <a:rPr lang="el-GR" sz="1800" dirty="0"/>
              <a:t>παραγωγής(κέντρα κόστους) και  παράγονται  διαφορετικά </a:t>
            </a:r>
            <a:r>
              <a:rPr lang="en-US" sz="1800" dirty="0"/>
              <a:t> </a:t>
            </a:r>
            <a:r>
              <a:rPr lang="el-GR" sz="1800" dirty="0"/>
              <a:t>είδη </a:t>
            </a:r>
          </a:p>
          <a:p>
            <a:pPr hangingPunct="0">
              <a:buNone/>
            </a:pPr>
            <a:r>
              <a:rPr lang="el-GR" sz="1800" dirty="0"/>
              <a:t>προϊόντων για τα οποία τα Γ</a:t>
            </a:r>
            <a:r>
              <a:rPr lang="en-US" sz="1800" dirty="0"/>
              <a:t>.</a:t>
            </a:r>
            <a:r>
              <a:rPr lang="el-GR" sz="1800" dirty="0"/>
              <a:t>Β</a:t>
            </a:r>
            <a:r>
              <a:rPr lang="en-US" sz="1800" dirty="0"/>
              <a:t>.</a:t>
            </a:r>
            <a:r>
              <a:rPr lang="el-GR" sz="1800" dirty="0"/>
              <a:t>Ε </a:t>
            </a:r>
            <a:r>
              <a:rPr lang="el-GR" sz="1800" dirty="0" err="1"/>
              <a:t>απορροφούνται</a:t>
            </a:r>
            <a:r>
              <a:rPr lang="el-GR" sz="1800" dirty="0"/>
              <a:t> σε διαφορετικά </a:t>
            </a:r>
          </a:p>
          <a:p>
            <a:pPr hangingPunct="0">
              <a:buNone/>
            </a:pPr>
            <a:r>
              <a:rPr lang="el-GR" sz="1800" dirty="0"/>
              <a:t>ποσοστά, τότε  </a:t>
            </a:r>
            <a:r>
              <a:rPr lang="en-US" sz="1800" dirty="0"/>
              <a:t> </a:t>
            </a:r>
            <a:r>
              <a:rPr lang="el-GR" sz="1800" dirty="0"/>
              <a:t>είναι  σκόπιμο  για  κάθε  τμήμα  παραγωγής  να </a:t>
            </a:r>
          </a:p>
          <a:p>
            <a:pPr hangingPunct="0">
              <a:buNone/>
            </a:pPr>
            <a:r>
              <a:rPr lang="el-GR" sz="1800" dirty="0"/>
              <a:t>χρησιμοποιηθεί  διαφορετικός  συντελεστής  καταλογισμού.</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ΕΙΣΑΓΩΓΗ  ΣΤΗ  ΔΙΟΙΚΗΤΙΚΗ  ΛΟΓΙΣΤΙΚΗ</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Ο όρος «</a:t>
            </a:r>
            <a:r>
              <a:rPr lang="el-GR" sz="1900" b="1"/>
              <a:t>Διοικητική Λογιστική</a:t>
            </a:r>
            <a:r>
              <a:rPr lang="el-GR" sz="1900"/>
              <a:t>» εμφανίσθηκε μετά τον </a:t>
            </a:r>
            <a:r>
              <a:rPr lang="en-US" sz="1900"/>
              <a:t> </a:t>
            </a:r>
            <a:r>
              <a:rPr lang="el-GR" sz="1900"/>
              <a:t>δεύτερο </a:t>
            </a:r>
          </a:p>
          <a:p>
            <a:pPr>
              <a:buNone/>
            </a:pPr>
            <a:r>
              <a:rPr lang="el-GR" sz="1900"/>
              <a:t>παγκόσμιο  πόλεμο  και  δεν  άρχισε να χρησιμοποιείται </a:t>
            </a:r>
            <a:r>
              <a:rPr lang="en-US" sz="1900"/>
              <a:t> </a:t>
            </a:r>
            <a:r>
              <a:rPr lang="el-GR" sz="1900"/>
              <a:t>πριν το </a:t>
            </a:r>
          </a:p>
          <a:p>
            <a:pPr>
              <a:buNone/>
            </a:pPr>
            <a:r>
              <a:rPr lang="el-GR" sz="1900"/>
              <a:t>1950.</a:t>
            </a:r>
          </a:p>
          <a:p>
            <a:pPr>
              <a:buNone/>
            </a:pPr>
            <a:r>
              <a:rPr lang="el-GR" sz="1900"/>
              <a:t>Το έτος αυτό μια ομάδα ειδικών από την Αγγλία επισκέφθηκε τις </a:t>
            </a:r>
          </a:p>
          <a:p>
            <a:pPr>
              <a:buNone/>
            </a:pPr>
            <a:r>
              <a:rPr lang="el-GR" sz="1900"/>
              <a:t>Ηνωμένες  Πολιτείες  με πρωτοβουλία  του </a:t>
            </a:r>
            <a:r>
              <a:rPr lang="en-US" sz="1900"/>
              <a:t> </a:t>
            </a:r>
            <a:r>
              <a:rPr lang="el-GR" sz="1900"/>
              <a:t>Αγγλο-Αμερικανικού</a:t>
            </a:r>
          </a:p>
          <a:p>
            <a:pPr>
              <a:buNone/>
            </a:pPr>
            <a:r>
              <a:rPr lang="el-GR" sz="1900"/>
              <a:t>Συμβουλίου   Παραγωγικότητας   και </a:t>
            </a:r>
            <a:r>
              <a:rPr lang="en-US" sz="1900"/>
              <a:t> </a:t>
            </a:r>
            <a:r>
              <a:rPr lang="el-GR" sz="1900"/>
              <a:t>συνέταξε  έκθεση   για  την </a:t>
            </a:r>
          </a:p>
          <a:p>
            <a:pPr>
              <a:buNone/>
            </a:pPr>
            <a:r>
              <a:rPr lang="el-GR" sz="1900"/>
              <a:t>Διοικητική Λογιστική  όπου  αυτή  ορίζεται  ως</a:t>
            </a:r>
            <a:r>
              <a:rPr lang="en-US" sz="1900"/>
              <a:t>:</a:t>
            </a:r>
            <a:endParaRPr lang="el-GR" sz="1900"/>
          </a:p>
          <a:p>
            <a:pPr>
              <a:buNone/>
            </a:pPr>
            <a:r>
              <a:rPr lang="el-GR" sz="1900"/>
              <a:t>«</a:t>
            </a:r>
            <a:r>
              <a:rPr lang="el-GR" sz="1900" b="1" i="1"/>
              <a:t>παράθεση   λογιστικών   πληροφοριών,   κατά  τρόπο  που  να </a:t>
            </a:r>
          </a:p>
          <a:p>
            <a:pPr>
              <a:buNone/>
            </a:pPr>
            <a:r>
              <a:rPr lang="el-GR" sz="1900" b="1" i="1"/>
              <a:t>υποβοηθεί  την   Διοίκηση,  να   διαμορφώνει  την </a:t>
            </a:r>
            <a:r>
              <a:rPr lang="en-US" sz="1900" b="1" i="1"/>
              <a:t> </a:t>
            </a:r>
            <a:r>
              <a:rPr lang="el-GR" sz="1900" b="1" i="1"/>
              <a:t> καθημερινή </a:t>
            </a:r>
          </a:p>
          <a:p>
            <a:pPr>
              <a:buNone/>
            </a:pPr>
            <a:r>
              <a:rPr lang="el-GR" sz="1900" b="1" i="1"/>
              <a:t>πολιτική  της  στις  εργασίες  της  επιχείρησης</a:t>
            </a:r>
            <a:r>
              <a:rPr lang="el-GR" sz="1900"/>
              <a:t>».</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Autofit/>
          </a:bodyPr>
          <a:lstStyle/>
          <a:p>
            <a:br>
              <a:rPr lang="el-GR" sz="2800" b="1" i="1" dirty="0"/>
            </a:br>
            <a:r>
              <a:rPr lang="el-GR" sz="2800" b="1" i="1" dirty="0"/>
              <a:t>Παράδειγμα </a:t>
            </a:r>
            <a:r>
              <a:rPr lang="en-US" sz="2800" b="1" i="1" dirty="0"/>
              <a:t>4</a:t>
            </a:r>
            <a:r>
              <a:rPr lang="el-GR" sz="2800" b="1" i="1" dirty="0"/>
              <a:t>.</a:t>
            </a:r>
            <a:br>
              <a:rPr lang="el-GR" sz="2800" b="1" i="1" dirty="0"/>
            </a:br>
            <a:endParaRPr lang="el-GR" sz="2800" dirty="0"/>
          </a:p>
        </p:txBody>
      </p:sp>
      <p:sp>
        <p:nvSpPr>
          <p:cNvPr id="3" name="2 - Θέση περιεχομένου"/>
          <p:cNvSpPr>
            <a:spLocks noGrp="1"/>
          </p:cNvSpPr>
          <p:nvPr>
            <p:ph idx="1"/>
          </p:nvPr>
        </p:nvSpPr>
        <p:spPr>
          <a:xfrm>
            <a:off x="457200" y="928670"/>
            <a:ext cx="8329642" cy="5197493"/>
          </a:xfrm>
        </p:spPr>
        <p:txBody>
          <a:bodyPr>
            <a:normAutofit/>
          </a:bodyPr>
          <a:lstStyle/>
          <a:p>
            <a:pPr>
              <a:buNone/>
            </a:pPr>
            <a:r>
              <a:rPr lang="el-GR" sz="2400" dirty="0"/>
              <a:t>Στη </a:t>
            </a:r>
            <a:r>
              <a:rPr lang="en-US" sz="2400" dirty="0"/>
              <a:t> </a:t>
            </a:r>
            <a:r>
              <a:rPr lang="el-GR" sz="2400" dirty="0"/>
              <a:t>βιομηχανική επιχείρηση «ΒΗΤΑ» παράγονται 4 </a:t>
            </a:r>
            <a:r>
              <a:rPr lang="en-US" sz="2400" dirty="0"/>
              <a:t> </a:t>
            </a:r>
            <a:r>
              <a:rPr lang="el-GR" sz="2400" dirty="0"/>
              <a:t>διαφορετικά</a:t>
            </a:r>
          </a:p>
          <a:p>
            <a:pPr>
              <a:buNone/>
            </a:pPr>
            <a:r>
              <a:rPr lang="el-GR" sz="2400" dirty="0"/>
              <a:t>προϊόντα  από 4 τμήματα παραγωγής. </a:t>
            </a:r>
            <a:r>
              <a:rPr lang="en-US" sz="2400" dirty="0"/>
              <a:t> </a:t>
            </a:r>
            <a:r>
              <a:rPr lang="el-GR" sz="2400" dirty="0"/>
              <a:t>Μετά τον </a:t>
            </a:r>
            <a:r>
              <a:rPr lang="en-US" sz="2400" dirty="0"/>
              <a:t> </a:t>
            </a:r>
            <a:r>
              <a:rPr lang="el-GR" sz="2400" dirty="0"/>
              <a:t>επιμερισμό και</a:t>
            </a:r>
          </a:p>
          <a:p>
            <a:pPr>
              <a:buNone/>
            </a:pPr>
            <a:r>
              <a:rPr lang="el-GR" sz="2400" dirty="0" err="1"/>
              <a:t>επανεπιμερισμό</a:t>
            </a:r>
            <a:r>
              <a:rPr lang="el-GR" sz="2400" dirty="0"/>
              <a:t> των διαφόρων στοιχείων των Γ</a:t>
            </a:r>
            <a:r>
              <a:rPr lang="en-US" sz="2400" dirty="0"/>
              <a:t>.</a:t>
            </a:r>
            <a:r>
              <a:rPr lang="el-GR" sz="2400" dirty="0"/>
              <a:t>Β</a:t>
            </a:r>
            <a:r>
              <a:rPr lang="en-US" sz="2400" dirty="0"/>
              <a:t>.</a:t>
            </a:r>
            <a:r>
              <a:rPr lang="el-GR" sz="2400" dirty="0"/>
              <a:t>Ε στα τμήματα </a:t>
            </a:r>
          </a:p>
          <a:p>
            <a:pPr>
              <a:buNone/>
            </a:pPr>
            <a:r>
              <a:rPr lang="el-GR" sz="2400" dirty="0"/>
              <a:t>παραγωγής (κέντρα κόστους), προέκυψαν τα παρακάτω.</a:t>
            </a:r>
          </a:p>
          <a:p>
            <a:pPr>
              <a:buNone/>
            </a:pPr>
            <a:endParaRPr lang="el-GR" sz="2400" dirty="0"/>
          </a:p>
          <a:p>
            <a:pPr>
              <a:buNone/>
            </a:pPr>
            <a:endParaRPr lang="el-GR" sz="2400" b="1" i="1" dirty="0"/>
          </a:p>
          <a:p>
            <a:pPr>
              <a:buNone/>
            </a:pPr>
            <a:endParaRPr lang="el-GR" sz="2400" dirty="0"/>
          </a:p>
          <a:p>
            <a:pPr>
              <a:buNone/>
            </a:pPr>
            <a:endParaRPr lang="el-GR" sz="2400" dirty="0"/>
          </a:p>
          <a:p>
            <a:pPr>
              <a:buNone/>
            </a:pPr>
            <a:r>
              <a:rPr lang="el-GR" sz="2400" dirty="0"/>
              <a:t>Με  βάση  τον  προϋπολογισμό οι </a:t>
            </a:r>
            <a:r>
              <a:rPr lang="en-US" sz="2400" dirty="0"/>
              <a:t> </a:t>
            </a:r>
            <a:r>
              <a:rPr lang="el-GR" sz="2400" dirty="0"/>
              <a:t>ώρες </a:t>
            </a:r>
            <a:r>
              <a:rPr lang="en-US" sz="2400" dirty="0"/>
              <a:t> </a:t>
            </a:r>
            <a:r>
              <a:rPr lang="el-GR" sz="2400" dirty="0"/>
              <a:t>άμεσης </a:t>
            </a:r>
            <a:r>
              <a:rPr lang="en-US" sz="2400" dirty="0"/>
              <a:t> </a:t>
            </a:r>
            <a:r>
              <a:rPr lang="el-GR" sz="2400" dirty="0"/>
              <a:t>εργασίας για τα </a:t>
            </a:r>
          </a:p>
          <a:p>
            <a:pPr>
              <a:buNone/>
            </a:pPr>
            <a:r>
              <a:rPr lang="el-GR" sz="2400" dirty="0"/>
              <a:t>τμήματα Α,Β,Γ,Δ είναι αντίστοιχα 20.000, 10.000, 12.000,14.000</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a:p>
        </p:txBody>
      </p:sp>
      <p:graphicFrame>
        <p:nvGraphicFramePr>
          <p:cNvPr id="186370" name="Object 2"/>
          <p:cNvGraphicFramePr>
            <a:graphicFrameLocks noChangeAspect="1"/>
          </p:cNvGraphicFramePr>
          <p:nvPr/>
        </p:nvGraphicFramePr>
        <p:xfrm>
          <a:off x="500034" y="3071810"/>
          <a:ext cx="7715304" cy="857256"/>
        </p:xfrm>
        <a:graphic>
          <a:graphicData uri="http://schemas.openxmlformats.org/presentationml/2006/ole">
            <mc:AlternateContent xmlns:mc="http://schemas.openxmlformats.org/markup-compatibility/2006">
              <mc:Choice xmlns:v="urn:schemas-microsoft-com:vml" Requires="v">
                <p:oleObj spid="_x0000_s186418" name="Φύλλο εργασίας" r:id="rId3" imgW="5940447" imgH="536339" progId="Excel.Sheet.12">
                  <p:embed/>
                </p:oleObj>
              </mc:Choice>
              <mc:Fallback>
                <p:oleObj name="Φύλλο εργασίας" r:id="rId3" imgW="5940447" imgH="536339"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3071810"/>
                        <a:ext cx="7715304" cy="8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Ελεύθερη σχεδίαση 6">
            <a:extLst>
              <a:ext uri="{FF2B5EF4-FFF2-40B4-BE49-F238E27FC236}">
                <a16:creationId xmlns:a16="http://schemas.microsoft.com/office/drawing/2014/main" id="{EC281CD0-4D74-0943-A0D5-C3B13A490FBD}"/>
              </a:ext>
            </a:extLst>
          </p:cNvPr>
          <p:cNvSpPr/>
          <p:nvPr/>
        </p:nvSpPr>
        <p:spPr>
          <a:xfrm>
            <a:off x="500034" y="768631"/>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714380"/>
          </a:xfrm>
        </p:spPr>
        <p:txBody>
          <a:bodyPr>
            <a:normAutofit fontScale="90000"/>
          </a:bodyPr>
          <a:lstStyle/>
          <a:p>
            <a:br>
              <a:rPr lang="el-GR" sz="2800" b="1" i="1" u="sng" dirty="0"/>
            </a:br>
            <a:r>
              <a:rPr lang="el-GR" sz="2800" b="1" i="1" u="sng" dirty="0"/>
              <a:t>Λύση – συζήτηση</a:t>
            </a:r>
            <a:br>
              <a:rPr lang="el-GR" sz="2800" b="1" i="1" u="sng" dirty="0"/>
            </a:br>
            <a:endParaRPr lang="el-GR" sz="2800" dirty="0"/>
          </a:p>
        </p:txBody>
      </p:sp>
      <p:sp>
        <p:nvSpPr>
          <p:cNvPr id="3" name="2 - Θέση περιεχομένου"/>
          <p:cNvSpPr>
            <a:spLocks noGrp="1"/>
          </p:cNvSpPr>
          <p:nvPr>
            <p:ph idx="1"/>
          </p:nvPr>
        </p:nvSpPr>
        <p:spPr>
          <a:xfrm>
            <a:off x="457200" y="928670"/>
            <a:ext cx="8401080" cy="5197493"/>
          </a:xfrm>
        </p:spPr>
        <p:txBody>
          <a:bodyPr>
            <a:normAutofit/>
          </a:bodyPr>
          <a:lstStyle/>
          <a:p>
            <a:pPr>
              <a:buNone/>
            </a:pPr>
            <a:r>
              <a:rPr lang="el-GR" sz="2400" dirty="0"/>
              <a:t>Είναι προφανές ότι θα πρέπει να χρησιμοποιηθούν διαφορετικοί</a:t>
            </a:r>
          </a:p>
          <a:p>
            <a:pPr>
              <a:buNone/>
            </a:pPr>
            <a:r>
              <a:rPr lang="el-GR" sz="2400" dirty="0"/>
              <a:t>συντελεστές  καταλογισμού  για  κάθε  τμήμα  παραγωγής, αφού </a:t>
            </a:r>
          </a:p>
          <a:p>
            <a:pPr>
              <a:buNone/>
            </a:pPr>
            <a:r>
              <a:rPr lang="el-GR" sz="2400" dirty="0"/>
              <a:t>κάθε τμήμα επιβαρύνεται με διαφορετική  αναλογία ΓΒΕ, και </a:t>
            </a:r>
            <a:r>
              <a:rPr lang="el-GR" sz="2400" b="1" dirty="0"/>
              <a:t>όχι</a:t>
            </a:r>
          </a:p>
          <a:p>
            <a:pPr>
              <a:buNone/>
            </a:pPr>
            <a:r>
              <a:rPr lang="el-GR" sz="2400" b="1" dirty="0"/>
              <a:t>με ένα και μοναδικό συντελεστή καταλογισμού.</a:t>
            </a:r>
          </a:p>
          <a:p>
            <a:pPr>
              <a:buNone/>
            </a:pPr>
            <a:r>
              <a:rPr lang="el-GR" sz="2400" b="1" dirty="0"/>
              <a:t> 504.000/56.000 =</a:t>
            </a:r>
            <a:r>
              <a:rPr lang="el-GR" sz="2400" dirty="0"/>
              <a:t> </a:t>
            </a:r>
            <a:r>
              <a:rPr lang="el-GR" sz="2400" b="1" dirty="0"/>
              <a:t>9 €/Ω ΑΕ</a:t>
            </a:r>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a:p>
        </p:txBody>
      </p:sp>
      <p:graphicFrame>
        <p:nvGraphicFramePr>
          <p:cNvPr id="187396" name="Object 4"/>
          <p:cNvGraphicFramePr>
            <a:graphicFrameLocks noChangeAspect="1"/>
          </p:cNvGraphicFramePr>
          <p:nvPr/>
        </p:nvGraphicFramePr>
        <p:xfrm>
          <a:off x="1071538" y="3643314"/>
          <a:ext cx="6643734" cy="1128714"/>
        </p:xfrm>
        <a:graphic>
          <a:graphicData uri="http://schemas.openxmlformats.org/presentationml/2006/ole">
            <mc:AlternateContent xmlns:mc="http://schemas.openxmlformats.org/markup-compatibility/2006">
              <mc:Choice xmlns:v="urn:schemas-microsoft-com:vml" Requires="v">
                <p:oleObj spid="_x0000_s187444" name="Φύλλο εργασίας" r:id="rId3" imgW="5641713" imgH="914297" progId="Excel.Sheet.12">
                  <p:embed/>
                </p:oleObj>
              </mc:Choice>
              <mc:Fallback>
                <p:oleObj name="Φύλλο εργασίας" r:id="rId3" imgW="5641713" imgH="914297" progId="Excel.Shee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3643314"/>
                        <a:ext cx="6643734" cy="112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Ελεύθερη σχεδίαση 6">
            <a:extLst>
              <a:ext uri="{FF2B5EF4-FFF2-40B4-BE49-F238E27FC236}">
                <a16:creationId xmlns:a16="http://schemas.microsoft.com/office/drawing/2014/main" id="{2F55EBA6-8C6F-2E4D-8BEA-D791CFF5A26D}"/>
              </a:ext>
            </a:extLst>
          </p:cNvPr>
          <p:cNvSpPr/>
          <p:nvPr/>
        </p:nvSpPr>
        <p:spPr>
          <a:xfrm>
            <a:off x="542868" y="710943"/>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solidFill>
                  <a:srgbClr val="0070C0"/>
                </a:solidFill>
              </a:rPr>
              <a:t>ΣΥΝΔΕΣΗ ΤΩΝ </a:t>
            </a:r>
            <a:br>
              <a:rPr lang="el-GR" sz="2800" b="1" i="1" dirty="0">
                <a:solidFill>
                  <a:srgbClr val="0070C0"/>
                </a:solidFill>
              </a:rPr>
            </a:br>
            <a:r>
              <a:rPr lang="el-GR" sz="2800" b="1" i="1" dirty="0">
                <a:solidFill>
                  <a:srgbClr val="0070C0"/>
                </a:solidFill>
              </a:rPr>
              <a:t>Γ.Β.Ε.   ΜΕ  ΤΑ  ΠΡΟΪΟΝΤΑ</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a:p>
        </p:txBody>
      </p:sp>
      <p:sp>
        <p:nvSpPr>
          <p:cNvPr id="6" name="5 - Ορθογώνιο"/>
          <p:cNvSpPr/>
          <p:nvPr/>
        </p:nvSpPr>
        <p:spPr>
          <a:xfrm>
            <a:off x="285720" y="2571744"/>
            <a:ext cx="1071570"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t>Στοιχεία Γ.Β.Ε</a:t>
            </a:r>
          </a:p>
        </p:txBody>
      </p:sp>
      <p:sp>
        <p:nvSpPr>
          <p:cNvPr id="7" name="6 - Ορθογώνιο"/>
          <p:cNvSpPr/>
          <p:nvPr/>
        </p:nvSpPr>
        <p:spPr>
          <a:xfrm>
            <a:off x="2143108" y="2428868"/>
            <a:ext cx="2214578"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t>Κέντρα Κόστους (επιμερισμός &amp;  </a:t>
            </a:r>
            <a:r>
              <a:rPr lang="el-GR" sz="2000" b="1" i="1" dirty="0" err="1"/>
              <a:t>επανεπιμερισμός</a:t>
            </a:r>
            <a:r>
              <a:rPr lang="el-GR" sz="2000" b="1" i="1" dirty="0"/>
              <a:t>)</a:t>
            </a:r>
          </a:p>
          <a:p>
            <a:pPr algn="ctr"/>
            <a:endParaRPr lang="el-GR" sz="2400" dirty="0"/>
          </a:p>
        </p:txBody>
      </p:sp>
      <p:sp>
        <p:nvSpPr>
          <p:cNvPr id="8" name="7 - Ορθογώνιο"/>
          <p:cNvSpPr/>
          <p:nvPr/>
        </p:nvSpPr>
        <p:spPr>
          <a:xfrm>
            <a:off x="5286380" y="3143248"/>
            <a:ext cx="178595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Συντελεστές καταλογισμού </a:t>
            </a:r>
          </a:p>
        </p:txBody>
      </p:sp>
      <p:sp>
        <p:nvSpPr>
          <p:cNvPr id="9" name="8 - Ορθογώνιο"/>
          <p:cNvSpPr/>
          <p:nvPr/>
        </p:nvSpPr>
        <p:spPr>
          <a:xfrm>
            <a:off x="7572396" y="2857496"/>
            <a:ext cx="1357322" cy="1485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t>Φορείς Κόστους (Προϊόντα) </a:t>
            </a:r>
          </a:p>
        </p:txBody>
      </p:sp>
      <p:sp>
        <p:nvSpPr>
          <p:cNvPr id="10" name="9 - Δεξιό βέλος"/>
          <p:cNvSpPr/>
          <p:nvPr/>
        </p:nvSpPr>
        <p:spPr>
          <a:xfrm>
            <a:off x="1428728" y="3643314"/>
            <a:ext cx="642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4643438" y="3571876"/>
            <a:ext cx="4286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Δεξιό βέλος"/>
          <p:cNvSpPr/>
          <p:nvPr/>
        </p:nvSpPr>
        <p:spPr>
          <a:xfrm>
            <a:off x="7143768" y="3500438"/>
            <a:ext cx="357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700" b="1" i="1"/>
              <a:t>ΔΙΑΦΟΡΑ ΚΑΤΑΛΟΓΙΣΜΟΥ Γ.Β.Ε</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dirty="0"/>
              <a:t>Όταν χρησιμοποιούνται οι συντελεστές καταλογισμού των Γ</a:t>
            </a:r>
            <a:r>
              <a:rPr lang="en-US" sz="1900" dirty="0"/>
              <a:t>.</a:t>
            </a:r>
            <a:r>
              <a:rPr lang="el-GR" sz="1900" dirty="0"/>
              <a:t>Β</a:t>
            </a:r>
            <a:r>
              <a:rPr lang="en-US" sz="1900" dirty="0"/>
              <a:t>.</a:t>
            </a:r>
            <a:r>
              <a:rPr lang="el-GR" sz="1900" dirty="0"/>
              <a:t>Ε</a:t>
            </a:r>
          </a:p>
          <a:p>
            <a:pPr>
              <a:buNone/>
            </a:pPr>
            <a:r>
              <a:rPr lang="el-GR" sz="1900" dirty="0"/>
              <a:t>τα  προϊόντα που  παράγονται κατά τη  διάρκεια </a:t>
            </a:r>
            <a:r>
              <a:rPr lang="en-US" sz="1900" dirty="0"/>
              <a:t> </a:t>
            </a:r>
            <a:r>
              <a:rPr lang="el-GR" sz="1900" dirty="0"/>
              <a:t>μιας περιόδου</a:t>
            </a:r>
          </a:p>
          <a:p>
            <a:pPr>
              <a:buNone/>
            </a:pPr>
            <a:r>
              <a:rPr lang="el-GR" sz="1900" dirty="0"/>
              <a:t>επιβαρύνονται  με  ένα  ποσό  καταλογισμένων  Γ</a:t>
            </a:r>
            <a:r>
              <a:rPr lang="en-US" sz="1900" dirty="0"/>
              <a:t>.</a:t>
            </a:r>
            <a:r>
              <a:rPr lang="el-GR" sz="1900" dirty="0"/>
              <a:t>Β</a:t>
            </a:r>
            <a:r>
              <a:rPr lang="en-US" sz="1900" dirty="0"/>
              <a:t>.</a:t>
            </a:r>
            <a:r>
              <a:rPr lang="el-GR" sz="1900" dirty="0"/>
              <a:t>Ε.</a:t>
            </a:r>
          </a:p>
          <a:p>
            <a:pPr>
              <a:buNone/>
            </a:pPr>
            <a:r>
              <a:rPr lang="el-GR" sz="1900" dirty="0"/>
              <a:t>Τα  πραγματικά Γ</a:t>
            </a:r>
            <a:r>
              <a:rPr lang="en-US" sz="1900" dirty="0"/>
              <a:t>.</a:t>
            </a:r>
            <a:r>
              <a:rPr lang="el-GR" sz="1900" dirty="0"/>
              <a:t>Β</a:t>
            </a:r>
            <a:r>
              <a:rPr lang="en-US" sz="1900" dirty="0"/>
              <a:t>.</a:t>
            </a:r>
            <a:r>
              <a:rPr lang="el-GR" sz="1900" dirty="0"/>
              <a:t>Ε τα  οποία  διαπιστώνονται</a:t>
            </a:r>
            <a:r>
              <a:rPr lang="en-US" sz="1900" dirty="0"/>
              <a:t> </a:t>
            </a:r>
            <a:r>
              <a:rPr lang="el-GR" sz="1900" dirty="0"/>
              <a:t> μεταγενέστερα </a:t>
            </a:r>
          </a:p>
          <a:p>
            <a:pPr>
              <a:buNone/>
            </a:pPr>
            <a:r>
              <a:rPr lang="el-GR" sz="1900" dirty="0"/>
              <a:t>πολλές   φορές   διαφέρουν   περισσότερο   ή  λιγότερο  </a:t>
            </a:r>
            <a:r>
              <a:rPr lang="en-US" sz="1900" dirty="0"/>
              <a:t> </a:t>
            </a:r>
            <a:r>
              <a:rPr lang="el-GR" sz="1900" dirty="0"/>
              <a:t>από  τα </a:t>
            </a:r>
          </a:p>
          <a:p>
            <a:pPr>
              <a:buNone/>
            </a:pPr>
            <a:r>
              <a:rPr lang="el-GR" sz="1900" dirty="0" err="1"/>
              <a:t>καταλογισθέντα</a:t>
            </a:r>
            <a:r>
              <a:rPr lang="el-GR" sz="1900" dirty="0"/>
              <a:t>  Γ</a:t>
            </a:r>
            <a:r>
              <a:rPr lang="en-US" sz="1900" dirty="0"/>
              <a:t>.</a:t>
            </a:r>
            <a:r>
              <a:rPr lang="el-GR" sz="1900" dirty="0"/>
              <a:t>Β</a:t>
            </a:r>
            <a:r>
              <a:rPr lang="en-US" sz="1900" dirty="0"/>
              <a:t>.</a:t>
            </a:r>
            <a:r>
              <a:rPr lang="el-GR" sz="1900" dirty="0"/>
              <a:t>Ε  της  περιόδου.</a:t>
            </a:r>
          </a:p>
          <a:p>
            <a:pPr>
              <a:buNone/>
            </a:pPr>
            <a:endParaRPr lang="en-US" sz="1900" b="1" dirty="0"/>
          </a:p>
          <a:p>
            <a:pPr>
              <a:buNone/>
            </a:pPr>
            <a:r>
              <a:rPr lang="el-GR" sz="1900" b="1" dirty="0"/>
              <a:t>Η  διαφορά  ανάμεσα  στα πραγματικά και </a:t>
            </a:r>
            <a:r>
              <a:rPr lang="en-US" sz="1900" b="1" dirty="0"/>
              <a:t> </a:t>
            </a:r>
            <a:r>
              <a:rPr lang="el-GR" sz="1900" b="1" dirty="0"/>
              <a:t>τα  καταλογισμένα </a:t>
            </a:r>
          </a:p>
          <a:p>
            <a:pPr>
              <a:buNone/>
            </a:pPr>
            <a:r>
              <a:rPr lang="el-GR" sz="1900" b="1" dirty="0"/>
              <a:t>Γ</a:t>
            </a:r>
            <a:r>
              <a:rPr lang="en-US" sz="1900" b="1" dirty="0"/>
              <a:t>.</a:t>
            </a:r>
            <a:r>
              <a:rPr lang="el-GR" sz="1900" b="1" dirty="0"/>
              <a:t>Β</a:t>
            </a:r>
            <a:r>
              <a:rPr lang="en-US" sz="1900" b="1" dirty="0"/>
              <a:t>.</a:t>
            </a:r>
            <a:r>
              <a:rPr lang="el-GR" sz="1900" b="1" dirty="0"/>
              <a:t>Ε    </a:t>
            </a:r>
            <a:r>
              <a:rPr lang="en-US" sz="1900" b="1" dirty="0"/>
              <a:t> </a:t>
            </a:r>
            <a:r>
              <a:rPr lang="el-GR" sz="1900" b="1" dirty="0"/>
              <a:t>μιας    διαχειριστικής     περιόδου     λέγεται     </a:t>
            </a:r>
            <a:r>
              <a:rPr lang="el-GR" sz="1900" b="1" u="sng" dirty="0"/>
              <a:t>διαφορά</a:t>
            </a:r>
          </a:p>
          <a:p>
            <a:pPr>
              <a:buNone/>
            </a:pPr>
            <a:r>
              <a:rPr lang="el-GR" sz="1900" b="1" u="sng" dirty="0"/>
              <a:t>καταλογισμού  Γ</a:t>
            </a:r>
            <a:r>
              <a:rPr lang="en-US" sz="1900" b="1" u="sng" dirty="0"/>
              <a:t>.</a:t>
            </a:r>
            <a:r>
              <a:rPr lang="el-GR" sz="1900" b="1" u="sng" dirty="0"/>
              <a:t>Β</a:t>
            </a:r>
            <a:r>
              <a:rPr lang="en-US" sz="1900" b="1" u="sng" dirty="0"/>
              <a:t>.</a:t>
            </a:r>
            <a:r>
              <a:rPr lang="el-GR" sz="1900" b="1" u="sng" dirty="0"/>
              <a:t>Ε</a:t>
            </a:r>
            <a:r>
              <a:rPr lang="el-GR" sz="1900" b="1" dirty="0"/>
              <a:t>.</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5382" y="177727"/>
            <a:ext cx="7886700" cy="1325563"/>
          </a:xfrm>
        </p:spPr>
        <p:txBody>
          <a:bodyPr>
            <a:normAutofit/>
          </a:bodyPr>
          <a:lstStyle/>
          <a:p>
            <a:r>
              <a:rPr lang="el-GR" sz="2800" b="1" i="1" dirty="0"/>
              <a:t>ΔΙΑΦΟΡΑ ΚΑΤΑΛΟΓΙΣΜΟΥ Γ.Β.Ε</a:t>
            </a:r>
            <a:endParaRPr lang="el-GR" sz="2800" dirty="0"/>
          </a:p>
        </p:txBody>
      </p:sp>
      <p:sp>
        <p:nvSpPr>
          <p:cNvPr id="3" name="2 - Θέση περιεχομένου"/>
          <p:cNvSpPr>
            <a:spLocks noGrp="1"/>
          </p:cNvSpPr>
          <p:nvPr>
            <p:ph idx="1"/>
          </p:nvPr>
        </p:nvSpPr>
        <p:spPr>
          <a:xfrm>
            <a:off x="214282" y="1600200"/>
            <a:ext cx="8929718" cy="4525963"/>
          </a:xfrm>
        </p:spPr>
        <p:txBody>
          <a:bodyPr>
            <a:normAutofit/>
          </a:bodyPr>
          <a:lstStyle/>
          <a:p>
            <a:pPr>
              <a:buNone/>
            </a:pPr>
            <a:r>
              <a:rPr lang="el-GR" sz="2400" dirty="0"/>
              <a:t>Αν τα καταλογισθέντα </a:t>
            </a:r>
            <a:r>
              <a:rPr lang="el-GR" sz="2400" b="1" dirty="0"/>
              <a:t>&gt; </a:t>
            </a:r>
            <a:r>
              <a:rPr lang="el-GR" sz="2400" dirty="0"/>
              <a:t>από τα πραγματικά        </a:t>
            </a:r>
            <a:r>
              <a:rPr lang="el-GR" sz="2400" b="1" dirty="0" err="1"/>
              <a:t>υπερκαταλογισμό</a:t>
            </a:r>
            <a:r>
              <a:rPr lang="el-GR" sz="2400" b="1" dirty="0"/>
              <a:t> </a:t>
            </a:r>
          </a:p>
          <a:p>
            <a:pPr>
              <a:buNone/>
            </a:pPr>
            <a:endParaRPr lang="el-GR" sz="2400" dirty="0"/>
          </a:p>
          <a:p>
            <a:pPr>
              <a:buNone/>
            </a:pPr>
            <a:r>
              <a:rPr lang="el-GR" sz="2400" dirty="0"/>
              <a:t>Αν τα καταλογισθέντα </a:t>
            </a:r>
            <a:r>
              <a:rPr lang="el-GR" sz="2400" b="1" dirty="0"/>
              <a:t>&lt; </a:t>
            </a:r>
            <a:r>
              <a:rPr lang="el-GR" sz="2400" dirty="0"/>
              <a:t>από τα πραγματικά        </a:t>
            </a:r>
            <a:r>
              <a:rPr lang="el-GR" sz="2400" b="1" dirty="0" err="1"/>
              <a:t>υποκαταλογισμός</a:t>
            </a:r>
            <a:endParaRPr lang="el-GR" sz="2400" b="1" dirty="0"/>
          </a:p>
          <a:p>
            <a:pPr>
              <a:buNone/>
            </a:pPr>
            <a:endParaRPr lang="el-GR" sz="2400" b="1" dirty="0"/>
          </a:p>
          <a:p>
            <a:pPr>
              <a:buNone/>
            </a:pPr>
            <a:r>
              <a:rPr lang="el-GR" sz="2400" dirty="0"/>
              <a:t>    Όταν    σε    μια   περίοδο    προκύπτει   διαφορά    καταλογισμού</a:t>
            </a:r>
          </a:p>
          <a:p>
            <a:pPr>
              <a:buNone/>
            </a:pPr>
            <a:r>
              <a:rPr lang="el-GR" sz="2400" dirty="0"/>
              <a:t>    γίνεται  </a:t>
            </a:r>
            <a:r>
              <a:rPr lang="el-GR" sz="2400" u="sng" dirty="0"/>
              <a:t>λογιστική  τακτοποίηση  της  διαφοράς  καταλογισμού</a:t>
            </a:r>
            <a:r>
              <a:rPr lang="el-GR" sz="2400" dirty="0"/>
              <a:t> η </a:t>
            </a:r>
          </a:p>
          <a:p>
            <a:pPr>
              <a:buNone/>
            </a:pPr>
            <a:r>
              <a:rPr lang="el-GR" sz="2400" dirty="0"/>
              <a:t>    οποία προσαυξάνει ή μειώνει το κόστος πωληθέντων.</a:t>
            </a:r>
          </a:p>
          <a:p>
            <a:pPr>
              <a:buNone/>
            </a:pPr>
            <a:r>
              <a:rPr lang="el-GR" sz="2400" dirty="0"/>
              <a:t>    Όταν   η   διαφορά   καταλογισμού   είναι    μεγάλη   κατανέμεται</a:t>
            </a:r>
          </a:p>
          <a:p>
            <a:pPr>
              <a:buNone/>
            </a:pPr>
            <a:r>
              <a:rPr lang="el-GR" sz="2400" dirty="0"/>
              <a:t>    αναλογικά  στο  κόστος  πωληθέντων  και   στα   αποθέματα  των </a:t>
            </a:r>
          </a:p>
          <a:p>
            <a:pPr>
              <a:buNone/>
            </a:pPr>
            <a:r>
              <a:rPr lang="el-GR" sz="2400" dirty="0"/>
              <a:t>    ετοίμων και </a:t>
            </a:r>
            <a:r>
              <a:rPr lang="el-GR" sz="2400" dirty="0" err="1"/>
              <a:t>ημικατεργασμένων</a:t>
            </a:r>
            <a:r>
              <a:rPr lang="el-GR" sz="2400" dirty="0"/>
              <a:t>.</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a:p>
        </p:txBody>
      </p:sp>
      <p:sp>
        <p:nvSpPr>
          <p:cNvPr id="6" name="5 - Δεξιό βέλος"/>
          <p:cNvSpPr/>
          <p:nvPr/>
        </p:nvSpPr>
        <p:spPr>
          <a:xfrm>
            <a:off x="5755079" y="1734345"/>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5755079" y="2636912"/>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λεύθερη σχεδίαση 7">
            <a:extLst>
              <a:ext uri="{FF2B5EF4-FFF2-40B4-BE49-F238E27FC236}">
                <a16:creationId xmlns:a16="http://schemas.microsoft.com/office/drawing/2014/main" id="{71E9BA48-1794-E14C-988B-ECF9904D5389}"/>
              </a:ext>
            </a:extLst>
          </p:cNvPr>
          <p:cNvSpPr/>
          <p:nvPr/>
        </p:nvSpPr>
        <p:spPr>
          <a:xfrm>
            <a:off x="398391" y="1325067"/>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900" b="1" i="1"/>
              <a:t>ΑΣΚΗΣΗ  1.</a:t>
            </a:r>
            <a:r>
              <a:rPr lang="el-GR" sz="2900"/>
              <a:t>  </a:t>
            </a:r>
            <a:br>
              <a:rPr lang="el-GR" sz="2900"/>
            </a:br>
            <a:r>
              <a:rPr lang="el-GR" sz="2900" b="1" i="1"/>
              <a:t>ΚΑΤΑΝΟΜΗΣ Γ.Β.Ε ΣΤΑ ΚΕΝΤΡΑ ΚΟΣΤΟΥΣ ΚΑΙ ΣΤΑ ΠΑΡΑΓΟΜΕΝΑ ΠΡΟΪΟΝΤΑ</a:t>
            </a:r>
            <a:r>
              <a:rPr lang="el-GR" sz="2900"/>
              <a:t>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Για τη Βιομηχανική επιχείρηση παραγωγής</a:t>
            </a:r>
            <a:r>
              <a:rPr lang="en-US" sz="1900"/>
              <a:t> </a:t>
            </a:r>
            <a:r>
              <a:rPr lang="el-GR" sz="1900"/>
              <a:t>επίπλων «ΕΠΙΠΛΟΠΟΙΪΑ</a:t>
            </a:r>
            <a:endParaRPr lang="en-US" sz="1900"/>
          </a:p>
          <a:p>
            <a:pPr>
              <a:buNone/>
            </a:pPr>
            <a:r>
              <a:rPr lang="el-GR" sz="1900"/>
              <a:t>ΗΠΕΙΡΟΥ </a:t>
            </a:r>
            <a:r>
              <a:rPr lang="en-US" sz="1900"/>
              <a:t> </a:t>
            </a:r>
            <a:r>
              <a:rPr lang="el-GR" sz="1900"/>
              <a:t>ΑΕ», </a:t>
            </a:r>
            <a:r>
              <a:rPr lang="en-US" sz="1900"/>
              <a:t> </a:t>
            </a:r>
            <a:r>
              <a:rPr lang="el-GR" sz="1900"/>
              <a:t>η </a:t>
            </a:r>
            <a:r>
              <a:rPr lang="en-US" sz="1900"/>
              <a:t> </a:t>
            </a:r>
            <a:r>
              <a:rPr lang="el-GR" sz="1900"/>
              <a:t>οποία παράγει </a:t>
            </a:r>
            <a:r>
              <a:rPr lang="en-US" sz="1900"/>
              <a:t> </a:t>
            </a:r>
            <a:r>
              <a:rPr lang="el-GR" sz="1900"/>
              <a:t>τα</a:t>
            </a:r>
            <a:r>
              <a:rPr lang="en-US" sz="1900"/>
              <a:t>  </a:t>
            </a:r>
            <a:r>
              <a:rPr lang="el-GR" sz="1900"/>
              <a:t>υψηλής</a:t>
            </a:r>
            <a:r>
              <a:rPr lang="en-US" sz="1900"/>
              <a:t>  </a:t>
            </a:r>
            <a:r>
              <a:rPr lang="el-GR" sz="1900"/>
              <a:t>ποιότητας  προϊόντα,</a:t>
            </a:r>
            <a:endParaRPr lang="en-US" sz="1900"/>
          </a:p>
          <a:p>
            <a:pPr>
              <a:buNone/>
            </a:pPr>
            <a:r>
              <a:rPr lang="el-GR" sz="1900"/>
              <a:t>«Έπιπλο Α», </a:t>
            </a:r>
            <a:r>
              <a:rPr lang="en-US" sz="1900"/>
              <a:t>  </a:t>
            </a:r>
            <a:r>
              <a:rPr lang="el-GR" sz="1900"/>
              <a:t>«Έπιπλο Β» </a:t>
            </a:r>
            <a:r>
              <a:rPr lang="en-US" sz="1900"/>
              <a:t> </a:t>
            </a:r>
            <a:r>
              <a:rPr lang="el-GR" sz="1900"/>
              <a:t>και </a:t>
            </a:r>
            <a:r>
              <a:rPr lang="en-US" sz="1900"/>
              <a:t> </a:t>
            </a:r>
            <a:r>
              <a:rPr lang="el-GR" sz="1900"/>
              <a:t>«Έπιπλο Γ», </a:t>
            </a:r>
            <a:r>
              <a:rPr lang="en-US" sz="1900"/>
              <a:t> </a:t>
            </a:r>
            <a:r>
              <a:rPr lang="el-GR" sz="1900"/>
              <a:t>δίνονται </a:t>
            </a:r>
            <a:r>
              <a:rPr lang="en-US" sz="1900"/>
              <a:t>  </a:t>
            </a:r>
            <a:r>
              <a:rPr lang="el-GR" sz="1900"/>
              <a:t>οι </a:t>
            </a:r>
            <a:r>
              <a:rPr lang="en-US" sz="1900"/>
              <a:t>  </a:t>
            </a:r>
            <a:r>
              <a:rPr lang="el-GR" sz="1900"/>
              <a:t>παρακάτω</a:t>
            </a:r>
            <a:endParaRPr lang="en-US" sz="1900"/>
          </a:p>
          <a:p>
            <a:pPr>
              <a:buNone/>
            </a:pPr>
            <a:r>
              <a:rPr lang="el-GR" sz="1900"/>
              <a:t>πληροφορίες:</a:t>
            </a:r>
          </a:p>
          <a:p>
            <a:pPr>
              <a:buNone/>
            </a:pPr>
            <a:r>
              <a:rPr lang="el-GR" sz="1900"/>
              <a:t>Η </a:t>
            </a:r>
            <a:r>
              <a:rPr lang="en-US" sz="1900"/>
              <a:t>  </a:t>
            </a:r>
            <a:r>
              <a:rPr lang="el-GR" sz="1900"/>
              <a:t>παραγωγική </a:t>
            </a:r>
            <a:r>
              <a:rPr lang="en-US" sz="1900"/>
              <a:t> </a:t>
            </a:r>
            <a:r>
              <a:rPr lang="el-GR" sz="1900"/>
              <a:t>λειτουργία </a:t>
            </a:r>
            <a:r>
              <a:rPr lang="en-US" sz="1900"/>
              <a:t> </a:t>
            </a:r>
            <a:r>
              <a:rPr lang="el-GR" sz="1900"/>
              <a:t>πραγματοποιείται </a:t>
            </a:r>
            <a:r>
              <a:rPr lang="en-US" sz="1900"/>
              <a:t> </a:t>
            </a:r>
            <a:r>
              <a:rPr lang="el-GR" sz="1900"/>
              <a:t>διαδοχικά </a:t>
            </a:r>
            <a:r>
              <a:rPr lang="en-US" sz="1900"/>
              <a:t>  </a:t>
            </a:r>
            <a:r>
              <a:rPr lang="el-GR" sz="1900"/>
              <a:t>σε </a:t>
            </a:r>
            <a:r>
              <a:rPr lang="en-US" sz="1900"/>
              <a:t> </a:t>
            </a:r>
            <a:r>
              <a:rPr lang="el-GR" sz="1900"/>
              <a:t>δύο </a:t>
            </a:r>
            <a:endParaRPr lang="en-US" sz="1900"/>
          </a:p>
          <a:p>
            <a:pPr>
              <a:buNone/>
            </a:pPr>
            <a:r>
              <a:rPr lang="el-GR" sz="1900"/>
              <a:t>κύρια </a:t>
            </a:r>
            <a:r>
              <a:rPr lang="en-US" sz="1900"/>
              <a:t> </a:t>
            </a:r>
            <a:r>
              <a:rPr lang="el-GR" sz="1900"/>
              <a:t>τμήματα</a:t>
            </a:r>
            <a:r>
              <a:rPr lang="en-US" sz="1900"/>
              <a:t>:</a:t>
            </a:r>
            <a:endParaRPr lang="el-GR" sz="1900"/>
          </a:p>
          <a:p>
            <a:pPr lvl="0"/>
            <a:r>
              <a:rPr lang="el-GR" sz="1900"/>
              <a:t>στο τμήμα Κοπής Ξύλων και </a:t>
            </a:r>
          </a:p>
          <a:p>
            <a:pPr lvl="0"/>
            <a:r>
              <a:rPr lang="el-GR" sz="1900"/>
              <a:t>στο τμήμα Συναρμολόγησης</a:t>
            </a:r>
          </a:p>
          <a:p>
            <a:pPr>
              <a:buNone/>
            </a:pPr>
            <a:r>
              <a:rPr lang="el-GR" sz="1900"/>
              <a:t>Επίσης λειτουργούν και δύο βοηθητικά τμήματα παραγωγής</a:t>
            </a:r>
            <a:r>
              <a:rPr lang="en-US" sz="1900"/>
              <a:t>:</a:t>
            </a:r>
            <a:r>
              <a:rPr lang="el-GR" sz="1900"/>
              <a:t> </a:t>
            </a:r>
          </a:p>
          <a:p>
            <a:pPr lvl="0">
              <a:buFont typeface="Wingdings" pitchFamily="2" charset="2"/>
              <a:buChar char="§"/>
            </a:pPr>
            <a:r>
              <a:rPr lang="el-GR" sz="1900"/>
              <a:t>το τμήμα Συντήρησης και </a:t>
            </a:r>
          </a:p>
          <a:p>
            <a:pPr lvl="0">
              <a:buFont typeface="Wingdings" pitchFamily="2" charset="2"/>
              <a:buChar char="§"/>
            </a:pPr>
            <a:r>
              <a:rPr lang="el-GR" sz="1900"/>
              <a:t>το τμήμα Αποθήκης</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457200" y="500042"/>
            <a:ext cx="8229600" cy="5626121"/>
          </a:xfrm>
        </p:spPr>
        <p:txBody>
          <a:bodyPr>
            <a:normAutofit/>
          </a:bodyPr>
          <a:lstStyle/>
          <a:p>
            <a:pPr>
              <a:buNone/>
            </a:pPr>
            <a:endParaRPr lang="en-US" sz="2400" dirty="0"/>
          </a:p>
          <a:p>
            <a:pPr>
              <a:buNone/>
            </a:pPr>
            <a:r>
              <a:rPr lang="el-GR" sz="2400" dirty="0"/>
              <a:t>Τα Γ</a:t>
            </a:r>
            <a:r>
              <a:rPr lang="en-US" sz="2400" dirty="0"/>
              <a:t>.</a:t>
            </a:r>
            <a:r>
              <a:rPr lang="el-GR" sz="2400" dirty="0"/>
              <a:t>Β</a:t>
            </a:r>
            <a:r>
              <a:rPr lang="en-US" sz="2400" dirty="0"/>
              <a:t>.</a:t>
            </a:r>
            <a:r>
              <a:rPr lang="el-GR" sz="2400" dirty="0"/>
              <a:t>Ε </a:t>
            </a:r>
            <a:r>
              <a:rPr lang="en-US" sz="2400" dirty="0"/>
              <a:t> </a:t>
            </a:r>
            <a:r>
              <a:rPr lang="el-GR" sz="2400" dirty="0"/>
              <a:t>τα</a:t>
            </a:r>
            <a:r>
              <a:rPr lang="en-US" sz="2400" dirty="0"/>
              <a:t> </a:t>
            </a:r>
            <a:r>
              <a:rPr lang="el-GR" sz="2400" dirty="0"/>
              <a:t> οποία </a:t>
            </a:r>
            <a:r>
              <a:rPr lang="en-US" sz="2400" dirty="0"/>
              <a:t> </a:t>
            </a:r>
            <a:r>
              <a:rPr lang="el-GR" sz="2400" dirty="0"/>
              <a:t>έχουν</a:t>
            </a:r>
            <a:r>
              <a:rPr lang="en-US" sz="2400" dirty="0"/>
              <a:t> </a:t>
            </a:r>
            <a:r>
              <a:rPr lang="el-GR" sz="2400" dirty="0"/>
              <a:t> προϋπολογισθεί </a:t>
            </a:r>
            <a:r>
              <a:rPr lang="en-US" sz="2400" dirty="0"/>
              <a:t> </a:t>
            </a:r>
            <a:r>
              <a:rPr lang="el-GR" sz="2400" dirty="0"/>
              <a:t>για</a:t>
            </a:r>
            <a:r>
              <a:rPr lang="en-US" sz="2400" dirty="0"/>
              <a:t> </a:t>
            </a:r>
            <a:r>
              <a:rPr lang="el-GR" sz="2400" dirty="0"/>
              <a:t> τη </a:t>
            </a:r>
            <a:r>
              <a:rPr lang="en-US" sz="2400" dirty="0"/>
              <a:t> </a:t>
            </a:r>
            <a:r>
              <a:rPr lang="el-GR" sz="2400" dirty="0"/>
              <a:t>χρήση </a:t>
            </a:r>
            <a:r>
              <a:rPr lang="en-US" sz="2400" dirty="0"/>
              <a:t> </a:t>
            </a:r>
            <a:r>
              <a:rPr lang="el-GR" sz="2400" dirty="0"/>
              <a:t>20ΧΧ, </a:t>
            </a:r>
            <a:endParaRPr lang="en-US" sz="2400" dirty="0"/>
          </a:p>
          <a:p>
            <a:pPr>
              <a:buNone/>
            </a:pPr>
            <a:r>
              <a:rPr lang="el-GR" sz="2400" dirty="0"/>
              <a:t>έχουν ως εξής:</a:t>
            </a:r>
            <a:endParaRPr lang="en-US" sz="2400" dirty="0"/>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a:p>
        </p:txBody>
      </p:sp>
      <p:graphicFrame>
        <p:nvGraphicFramePr>
          <p:cNvPr id="242691" name="Object 3"/>
          <p:cNvGraphicFramePr>
            <a:graphicFrameLocks noChangeAspect="1"/>
          </p:cNvGraphicFramePr>
          <p:nvPr/>
        </p:nvGraphicFramePr>
        <p:xfrm>
          <a:off x="500063" y="2214563"/>
          <a:ext cx="8001000" cy="3929062"/>
        </p:xfrm>
        <a:graphic>
          <a:graphicData uri="http://schemas.openxmlformats.org/presentationml/2006/ole">
            <mc:AlternateContent xmlns:mc="http://schemas.openxmlformats.org/markup-compatibility/2006">
              <mc:Choice xmlns:v="urn:schemas-microsoft-com:vml" Requires="v">
                <p:oleObj spid="_x0000_s242739" name="Φύλλο εργασίας" r:id="rId3" imgW="4985147" imgH="2091004" progId="Excel.Sheet.12">
                  <p:embed/>
                </p:oleObj>
              </mc:Choice>
              <mc:Fallback>
                <p:oleObj name="Φύλλο εργασίας" r:id="rId3" imgW="4985147" imgH="2091004" progId="Excel.Shee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214563"/>
                        <a:ext cx="8001000"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Ελεύθερη σχεδίαση 7">
            <a:extLst>
              <a:ext uri="{FF2B5EF4-FFF2-40B4-BE49-F238E27FC236}">
                <a16:creationId xmlns:a16="http://schemas.microsoft.com/office/drawing/2014/main" id="{C63B83F4-F159-3445-BD97-3389B22365FA}"/>
              </a:ext>
            </a:extLst>
          </p:cNvPr>
          <p:cNvSpPr/>
          <p:nvPr/>
        </p:nvSpPr>
        <p:spPr>
          <a:xfrm>
            <a:off x="500034" y="768631"/>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2528"/>
          </a:xfrm>
        </p:spPr>
        <p:txBody>
          <a:bodyPr>
            <a:normAutofit fontScale="90000"/>
          </a:bodyPr>
          <a:lstStyle/>
          <a:p>
            <a:pPr algn="l"/>
            <a:br>
              <a:rPr lang="en-US" dirty="0"/>
            </a:br>
            <a:br>
              <a:rPr lang="en-US" dirty="0"/>
            </a:br>
            <a:br>
              <a:rPr lang="en-US" dirty="0"/>
            </a:br>
            <a:br>
              <a:rPr lang="en-US" dirty="0"/>
            </a:br>
            <a:br>
              <a:rPr lang="en-US" dirty="0"/>
            </a:br>
            <a:r>
              <a:rPr lang="el-GR" sz="2700" dirty="0"/>
              <a:t>Τα  έμμεσα  υλικά  είναι βοηθητικά υλικά και αναλώνονται κατά</a:t>
            </a:r>
            <a:br>
              <a:rPr lang="el-GR" sz="2700" dirty="0"/>
            </a:br>
            <a:r>
              <a:rPr lang="el-GR" sz="2700" dirty="0"/>
              <a:t>35%  στο  τμήμα  </a:t>
            </a:r>
            <a:r>
              <a:rPr lang="el-GR" sz="2700" b="1" dirty="0"/>
              <a:t>Κοπής  των  ξύλων  </a:t>
            </a:r>
            <a:r>
              <a:rPr lang="el-GR" sz="2700" dirty="0"/>
              <a:t>και  κατά  65%  στο  τμήμα</a:t>
            </a:r>
            <a:br>
              <a:rPr lang="en-US" sz="2700" dirty="0"/>
            </a:br>
            <a:r>
              <a:rPr lang="el-GR" sz="2700" b="1" dirty="0"/>
              <a:t>Συναρμολόγησης</a:t>
            </a:r>
            <a:r>
              <a:rPr lang="el-GR" sz="2700" dirty="0"/>
              <a:t>,  ενώ  τα  έξοδα συντήρησης   αφορούν  υλικά </a:t>
            </a:r>
            <a:br>
              <a:rPr lang="en-US" sz="2700" dirty="0"/>
            </a:br>
            <a:r>
              <a:rPr lang="el-GR" sz="2700" dirty="0"/>
              <a:t>που  αναλώνονται  αποκλειστικά  το  τμήμα  συντήρησης.</a:t>
            </a:r>
            <a:br>
              <a:rPr lang="en-US" sz="2700" dirty="0"/>
            </a:br>
            <a:r>
              <a:rPr lang="el-GR" sz="2700" dirty="0"/>
              <a:t>Επίσης παρέχονται οι παρακάτω πληροφορίες:</a:t>
            </a:r>
            <a:br>
              <a:rPr lang="el-GR" dirty="0"/>
            </a:br>
            <a:endParaRPr lang="el-GR" dirty="0"/>
          </a:p>
        </p:txBody>
      </p:sp>
      <p:graphicFrame>
        <p:nvGraphicFramePr>
          <p:cNvPr id="243715" name="Object 3"/>
          <p:cNvGraphicFramePr>
            <a:graphicFrameLocks noGrp="1" noChangeAspect="1"/>
          </p:cNvGraphicFramePr>
          <p:nvPr>
            <p:ph idx="1"/>
          </p:nvPr>
        </p:nvGraphicFramePr>
        <p:xfrm>
          <a:off x="571500" y="3238500"/>
          <a:ext cx="7929563" cy="1935163"/>
        </p:xfrm>
        <a:graphic>
          <a:graphicData uri="http://schemas.openxmlformats.org/presentationml/2006/ole">
            <mc:AlternateContent xmlns:mc="http://schemas.openxmlformats.org/markup-compatibility/2006">
              <mc:Choice xmlns:v="urn:schemas-microsoft-com:vml" Requires="v">
                <p:oleObj spid="_x0000_s243763" name="Φύλλο εργασίας" r:id="rId3" imgW="5783693" imgH="1411400" progId="Excel.Sheet.12">
                  <p:embed/>
                </p:oleObj>
              </mc:Choice>
              <mc:Fallback>
                <p:oleObj name="Φύλλο εργασίας" r:id="rId3" imgW="5783693" imgH="1411400" progId="Excel.Shee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238500"/>
                        <a:ext cx="7929563"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719"/>
          </a:xfrm>
        </p:spPr>
        <p:txBody>
          <a:bodyPr>
            <a:normAutofit fontScale="90000"/>
          </a:bodyPr>
          <a:lstStyle/>
          <a:p>
            <a:br>
              <a:rPr lang="en-US" dirty="0"/>
            </a:br>
            <a:br>
              <a:rPr lang="en-US" dirty="0"/>
            </a:br>
            <a:endParaRPr lang="el-GR" dirty="0"/>
          </a:p>
        </p:txBody>
      </p:sp>
      <p:graphicFrame>
        <p:nvGraphicFramePr>
          <p:cNvPr id="244738" name="Object 2"/>
          <p:cNvGraphicFramePr>
            <a:graphicFrameLocks noGrp="1" noChangeAspect="1"/>
          </p:cNvGraphicFramePr>
          <p:nvPr>
            <p:ph idx="1"/>
          </p:nvPr>
        </p:nvGraphicFramePr>
        <p:xfrm>
          <a:off x="2620963" y="3525838"/>
          <a:ext cx="3902075" cy="950912"/>
        </p:xfrm>
        <a:graphic>
          <a:graphicData uri="http://schemas.openxmlformats.org/presentationml/2006/ole">
            <mc:AlternateContent xmlns:mc="http://schemas.openxmlformats.org/markup-compatibility/2006">
              <mc:Choice xmlns:v="urn:schemas-microsoft-com:vml" Requires="v">
                <p:oleObj spid="_x0000_s244786" name="Φύλλο εργασίας" r:id="rId3" imgW="3901560" imgH="951012" progId="Excel.Sheet.12">
                  <p:embed/>
                </p:oleObj>
              </mc:Choice>
              <mc:Fallback>
                <p:oleObj name="Φύλλο εργασίας" r:id="rId3" imgW="3901560" imgH="951012"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963" y="3525838"/>
                        <a:ext cx="390207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a:p>
        </p:txBody>
      </p:sp>
      <p:sp>
        <p:nvSpPr>
          <p:cNvPr id="7" name="6 - Ορθογώνιο"/>
          <p:cNvSpPr/>
          <p:nvPr/>
        </p:nvSpPr>
        <p:spPr>
          <a:xfrm>
            <a:off x="642910" y="428604"/>
            <a:ext cx="8358246" cy="2308324"/>
          </a:xfrm>
          <a:prstGeom prst="rect">
            <a:avLst/>
          </a:prstGeom>
        </p:spPr>
        <p:txBody>
          <a:bodyPr wrap="square">
            <a:spAutoFit/>
          </a:bodyPr>
          <a:lstStyle/>
          <a:p>
            <a:pPr>
              <a:buNone/>
            </a:pPr>
            <a:r>
              <a:rPr lang="el-GR" sz="2400" dirty="0"/>
              <a:t>Βάσει  στατιστικών  αναλύσεων και μετρήσεων  που έχουν γίνει, </a:t>
            </a:r>
          </a:p>
          <a:p>
            <a:pPr>
              <a:buNone/>
            </a:pPr>
            <a:r>
              <a:rPr lang="el-GR" sz="2400" dirty="0"/>
              <a:t>οι   οποίες   στηρίζονται,  στις  ώρες   συντήρησης,  τον  αριθμό </a:t>
            </a:r>
          </a:p>
          <a:p>
            <a:pPr>
              <a:buNone/>
            </a:pPr>
            <a:r>
              <a:rPr lang="el-GR" sz="2400" dirty="0"/>
              <a:t>επισκέψεων  συντηρητών,  τον  αριθμό  χορηγήσεων αποθήκης </a:t>
            </a:r>
          </a:p>
          <a:p>
            <a:pPr>
              <a:buNone/>
            </a:pPr>
            <a:r>
              <a:rPr lang="el-GR" sz="2400" dirty="0"/>
              <a:t>κλπ,   </a:t>
            </a:r>
            <a:r>
              <a:rPr lang="el-GR" sz="2400" b="1" dirty="0"/>
              <a:t>έχει  </a:t>
            </a:r>
            <a:r>
              <a:rPr lang="en-US" sz="2400" b="1" dirty="0"/>
              <a:t> </a:t>
            </a:r>
            <a:r>
              <a:rPr lang="el-GR" sz="2400" b="1" dirty="0"/>
              <a:t> εκτιμηθεί  </a:t>
            </a:r>
            <a:r>
              <a:rPr lang="en-US" sz="2400" b="1" dirty="0"/>
              <a:t> </a:t>
            </a:r>
            <a:r>
              <a:rPr lang="el-GR" sz="2400" b="1" dirty="0"/>
              <a:t>ότι    οι    παρεχόμενες   υπηρεσίες   των </a:t>
            </a:r>
          </a:p>
          <a:p>
            <a:pPr>
              <a:buNone/>
            </a:pPr>
            <a:r>
              <a:rPr lang="el-GR" sz="2400" b="1" dirty="0"/>
              <a:t>βοηθητικών  τμημάτων  προς  τα  κύρια  παραγωγικά  τμήματα </a:t>
            </a:r>
          </a:p>
          <a:p>
            <a:pPr>
              <a:buNone/>
            </a:pPr>
            <a:r>
              <a:rPr lang="el-GR" sz="2400" b="1" dirty="0"/>
              <a:t>έχουν ως εξής:</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04648" y="1289567"/>
            <a:ext cx="8229600" cy="45719"/>
          </a:xfrm>
        </p:spPr>
        <p:txBody>
          <a:bodyPr>
            <a:normAutofit fontScale="90000"/>
          </a:bodyPr>
          <a:lstStyle/>
          <a:p>
            <a:pPr algn="l"/>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sz="2700" dirty="0"/>
            </a:br>
            <a:br>
              <a:rPr lang="en-US" sz="2700" dirty="0"/>
            </a:br>
            <a:br>
              <a:rPr lang="en-US" sz="2700" dirty="0"/>
            </a:br>
            <a:br>
              <a:rPr lang="en-US" sz="2700" dirty="0"/>
            </a:br>
            <a:br>
              <a:rPr lang="en-US" sz="2700" dirty="0"/>
            </a:br>
            <a:br>
              <a:rPr lang="en-US" sz="2700" dirty="0"/>
            </a:br>
            <a:br>
              <a:rPr lang="el-GR" sz="2700" dirty="0"/>
            </a:br>
            <a:r>
              <a:rPr lang="el-GR" sz="2700" dirty="0"/>
              <a:t>Οι ώρες </a:t>
            </a:r>
            <a:r>
              <a:rPr lang="el-GR" sz="2800" dirty="0"/>
              <a:t>άμεσης εργασίας </a:t>
            </a:r>
            <a:r>
              <a:rPr lang="en-US" sz="2800" dirty="0"/>
              <a:t> </a:t>
            </a:r>
            <a:r>
              <a:rPr lang="el-GR" sz="2800" dirty="0"/>
              <a:t>που απαιτούνται για την παραγωγή</a:t>
            </a:r>
            <a:br>
              <a:rPr lang="en-US" sz="2800" dirty="0"/>
            </a:br>
            <a:r>
              <a:rPr lang="el-GR" sz="2800" dirty="0"/>
              <a:t>κάθε </a:t>
            </a:r>
            <a:r>
              <a:rPr lang="en-US" sz="2800" dirty="0"/>
              <a:t> </a:t>
            </a:r>
            <a:r>
              <a:rPr lang="el-GR" sz="2800" dirty="0"/>
              <a:t>προϊόντος </a:t>
            </a:r>
            <a:r>
              <a:rPr lang="en-US" sz="2800" dirty="0"/>
              <a:t> </a:t>
            </a:r>
            <a:r>
              <a:rPr lang="el-GR" sz="2800" dirty="0"/>
              <a:t>είναι:</a:t>
            </a:r>
            <a:br>
              <a:rPr lang="en-US" sz="2800" dirty="0"/>
            </a:br>
            <a:br>
              <a:rPr lang="en-US" sz="2700" dirty="0"/>
            </a:br>
            <a:br>
              <a:rPr lang="en-US" sz="2700" dirty="0"/>
            </a:br>
            <a:br>
              <a:rPr lang="en-US" sz="2700" dirty="0"/>
            </a:br>
            <a:br>
              <a:rPr lang="en-US" sz="2700" dirty="0"/>
            </a:br>
            <a:br>
              <a:rPr lang="en-US" sz="2700" dirty="0"/>
            </a:br>
            <a:r>
              <a:rPr lang="el-GR" sz="2700" dirty="0"/>
              <a:t>Επιπλέον δίνονται οι παρακάτω πληροφορίες</a:t>
            </a:r>
            <a:r>
              <a:rPr lang="en-US" sz="2700" dirty="0"/>
              <a:t>:</a:t>
            </a:r>
            <a:br>
              <a:rPr lang="el-GR" sz="2700" dirty="0"/>
            </a:br>
            <a:r>
              <a:rPr lang="el-GR" sz="2700" dirty="0"/>
              <a:t>Για  την παραγωγή του προϊόντος «ΕΠΙΠΛΟ Α» </a:t>
            </a:r>
            <a:r>
              <a:rPr lang="en-US" sz="2700" dirty="0"/>
              <a:t> </a:t>
            </a:r>
            <a:r>
              <a:rPr lang="el-GR" sz="2700" dirty="0"/>
              <a:t>απαιτούνται 2,5 </a:t>
            </a:r>
            <a:br>
              <a:rPr lang="en-US" sz="2700" dirty="0"/>
            </a:br>
            <a:r>
              <a:rPr lang="el-GR" sz="2700" dirty="0"/>
              <a:t>κυβικά  μέτρα ξύλου (καρυδιάς)  αξίας 30 € το  κυβικό.</a:t>
            </a:r>
            <a:br>
              <a:rPr lang="el-GR" sz="2700" dirty="0"/>
            </a:br>
            <a:r>
              <a:rPr lang="el-GR" sz="2700" dirty="0"/>
              <a:t>Για  την  παραγωγή  του  προϊόντος «ΕΠΙΠΛΟ Β»  απαιτούνται  2</a:t>
            </a:r>
            <a:r>
              <a:rPr lang="en-US" sz="2700" dirty="0"/>
              <a:t> </a:t>
            </a:r>
            <a:br>
              <a:rPr lang="en-US" sz="2700" dirty="0"/>
            </a:br>
            <a:r>
              <a:rPr lang="el-GR" sz="2700" dirty="0"/>
              <a:t>κυβικά  μέτρα  ξύλου (κερασιάς)  αξίας  20 €  το  κυβικό.</a:t>
            </a:r>
            <a:br>
              <a:rPr lang="el-GR" sz="2700" dirty="0"/>
            </a:br>
            <a:r>
              <a:rPr lang="el-GR" sz="2700" dirty="0"/>
              <a:t>Για  την  παραγωγή του  προϊόντος «ΕΠΙΠΛΟ Γ» απαιτούνται 2,4 </a:t>
            </a:r>
            <a:br>
              <a:rPr lang="el-GR" sz="2700" dirty="0"/>
            </a:br>
            <a:r>
              <a:rPr lang="el-GR" sz="2700" dirty="0"/>
              <a:t>κυβικά  μέτρα  ξύλου (</a:t>
            </a:r>
            <a:r>
              <a:rPr lang="el-GR" sz="2700" dirty="0" err="1"/>
              <a:t>ιρόκο</a:t>
            </a:r>
            <a:r>
              <a:rPr lang="el-GR" sz="2700" dirty="0"/>
              <a:t>)  αξίας 25 € το  κυβικό.</a:t>
            </a:r>
            <a:br>
              <a:rPr lang="el-GR" sz="2700" dirty="0"/>
            </a:br>
            <a:r>
              <a:rPr lang="el-GR" sz="2700" dirty="0"/>
              <a:t>Το  ωριαίο κόστος  εργασίας  και για  τα  δύο κύρια </a:t>
            </a:r>
            <a:r>
              <a:rPr lang="en-US" sz="2700" dirty="0"/>
              <a:t> </a:t>
            </a:r>
            <a:r>
              <a:rPr lang="el-GR" sz="2700" dirty="0"/>
              <a:t>παραγωγικά </a:t>
            </a:r>
            <a:br>
              <a:rPr lang="el-GR" sz="2700" dirty="0"/>
            </a:br>
            <a:r>
              <a:rPr lang="el-GR" sz="2700" dirty="0"/>
              <a:t>τμήματα  είναι  10 €.</a:t>
            </a:r>
            <a:br>
              <a:rPr lang="el-GR" sz="2800" dirty="0"/>
            </a:br>
            <a:br>
              <a:rPr lang="en-US" sz="2700" dirty="0"/>
            </a:br>
            <a:br>
              <a:rPr lang="en-US" sz="2700" dirty="0"/>
            </a:br>
            <a:br>
              <a:rPr lang="en-US" sz="2700" dirty="0"/>
            </a:br>
            <a:br>
              <a:rPr lang="en-US" sz="2700" dirty="0"/>
            </a:br>
            <a:br>
              <a:rPr lang="en-US" dirty="0"/>
            </a:br>
            <a:endParaRPr lang="el-GR" dirty="0"/>
          </a:p>
        </p:txBody>
      </p:sp>
      <p:graphicFrame>
        <p:nvGraphicFramePr>
          <p:cNvPr id="245762" name="Object 2"/>
          <p:cNvGraphicFramePr>
            <a:graphicFrameLocks noGrp="1" noChangeAspect="1"/>
          </p:cNvGraphicFramePr>
          <p:nvPr>
            <p:ph idx="1"/>
            <p:extLst>
              <p:ext uri="{D42A27DB-BD31-4B8C-83A1-F6EECF244321}">
                <p14:modId xmlns:p14="http://schemas.microsoft.com/office/powerpoint/2010/main" val="2350764918"/>
              </p:ext>
            </p:extLst>
          </p:nvPr>
        </p:nvGraphicFramePr>
        <p:xfrm>
          <a:off x="484816" y="1485999"/>
          <a:ext cx="8069263" cy="1573213"/>
        </p:xfrm>
        <a:graphic>
          <a:graphicData uri="http://schemas.openxmlformats.org/presentationml/2006/ole">
            <mc:AlternateContent xmlns:mc="http://schemas.openxmlformats.org/markup-compatibility/2006">
              <mc:Choice xmlns:v="urn:schemas-microsoft-com:vml" Requires="v">
                <p:oleObj spid="_x0000_s245810" name="Φύλλο εργασίας" r:id="rId3" imgW="4925688" imgH="960011" progId="Excel.Sheet.12">
                  <p:embed/>
                </p:oleObj>
              </mc:Choice>
              <mc:Fallback>
                <p:oleObj name="Φύλλο εργασίας" r:id="rId3" imgW="4925688" imgH="960011"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16" y="1485999"/>
                        <a:ext cx="8069263"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30936" y="548640"/>
            <a:ext cx="2700645" cy="5431536"/>
          </a:xfrm>
        </p:spPr>
        <p:txBody>
          <a:bodyPr>
            <a:normAutofit/>
          </a:bodyPr>
          <a:lstStyle/>
          <a:p>
            <a:r>
              <a:rPr lang="el-GR" sz="3200" b="1" i="1" dirty="0"/>
              <a:t>ΕΙΣΑΓΩΓΗ  ΣΤΗ  ΔΙΟΙΚΗΤΙΚΗ  ΛΟΓΙΣΤΙΚΗ</a:t>
            </a:r>
          </a:p>
        </p:txBody>
      </p:sp>
      <p:sp>
        <p:nvSpPr>
          <p:cNvPr id="3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2 - Θέση περιεχομένου"/>
          <p:cNvSpPr>
            <a:spLocks noGrp="1"/>
          </p:cNvSpPr>
          <p:nvPr>
            <p:ph idx="1"/>
          </p:nvPr>
        </p:nvSpPr>
        <p:spPr>
          <a:xfrm>
            <a:off x="3844813" y="552091"/>
            <a:ext cx="4668251" cy="5431536"/>
          </a:xfrm>
        </p:spPr>
        <p:txBody>
          <a:bodyPr anchor="ctr">
            <a:normAutofit/>
          </a:bodyPr>
          <a:lstStyle/>
          <a:p>
            <a:pPr>
              <a:buNone/>
            </a:pPr>
            <a:r>
              <a:rPr lang="el-GR" sz="1500" dirty="0"/>
              <a:t>Η διοικητική λογιστική ασχολείται με την εσωτερική πληροφόρηση της </a:t>
            </a:r>
            <a:r>
              <a:rPr lang="en-US" sz="1500" dirty="0"/>
              <a:t> </a:t>
            </a:r>
            <a:r>
              <a:rPr lang="el-GR" sz="1500" dirty="0"/>
              <a:t>διοίκησης </a:t>
            </a:r>
            <a:r>
              <a:rPr lang="en-US" sz="1500" dirty="0"/>
              <a:t> </a:t>
            </a:r>
            <a:r>
              <a:rPr lang="el-GR" sz="1500" dirty="0"/>
              <a:t>σε όλα  τα επίπεδα και αποτελείται από διάφορους  τομείς όπως</a:t>
            </a:r>
            <a:r>
              <a:rPr lang="en-US" sz="1500" dirty="0"/>
              <a:t>:</a:t>
            </a:r>
            <a:endParaRPr lang="el-GR" sz="1500" dirty="0"/>
          </a:p>
          <a:p>
            <a:pPr>
              <a:buNone/>
            </a:pPr>
            <a:endParaRPr lang="el-GR" sz="1500" dirty="0"/>
          </a:p>
          <a:p>
            <a:pPr>
              <a:buFont typeface="Wingdings" pitchFamily="2" charset="2"/>
              <a:buChar char="Ø"/>
            </a:pPr>
            <a:r>
              <a:rPr lang="el-GR" sz="1500" dirty="0"/>
              <a:t>Η </a:t>
            </a:r>
            <a:r>
              <a:rPr lang="en-US" sz="1500" dirty="0"/>
              <a:t> </a:t>
            </a:r>
            <a:r>
              <a:rPr lang="el-GR" sz="1500" dirty="0"/>
              <a:t>ανάλυση </a:t>
            </a:r>
            <a:r>
              <a:rPr lang="en-US" sz="1500" dirty="0"/>
              <a:t>  </a:t>
            </a:r>
            <a:r>
              <a:rPr lang="el-GR" sz="1500" dirty="0"/>
              <a:t>του</a:t>
            </a:r>
            <a:r>
              <a:rPr lang="en-US" sz="1500" dirty="0"/>
              <a:t> </a:t>
            </a:r>
            <a:r>
              <a:rPr lang="el-GR" sz="1500" dirty="0"/>
              <a:t> κόστους </a:t>
            </a:r>
            <a:r>
              <a:rPr lang="en-US" sz="1500" dirty="0"/>
              <a:t> </a:t>
            </a:r>
            <a:r>
              <a:rPr lang="el-GR" sz="1500" dirty="0"/>
              <a:t>λειτουργίας (</a:t>
            </a:r>
            <a:r>
              <a:rPr lang="en-US" sz="1500" dirty="0"/>
              <a:t>cost  accounting)</a:t>
            </a:r>
            <a:endParaRPr lang="el-GR" sz="1500" dirty="0"/>
          </a:p>
          <a:p>
            <a:pPr>
              <a:buNone/>
            </a:pPr>
            <a:endParaRPr lang="el-GR" sz="1500" dirty="0"/>
          </a:p>
          <a:p>
            <a:pPr>
              <a:buFont typeface="Wingdings" pitchFamily="2" charset="2"/>
              <a:buChar char="Ø"/>
            </a:pPr>
            <a:r>
              <a:rPr lang="en-US" sz="1500" dirty="0"/>
              <a:t>O</a:t>
            </a:r>
            <a:r>
              <a:rPr lang="el-GR" sz="1500" dirty="0"/>
              <a:t> </a:t>
            </a:r>
            <a:r>
              <a:rPr lang="en-US" sz="1500" dirty="0"/>
              <a:t> </a:t>
            </a:r>
            <a:r>
              <a:rPr lang="el-GR" sz="1500" dirty="0"/>
              <a:t>προγραμματισμός </a:t>
            </a:r>
            <a:r>
              <a:rPr lang="en-US" sz="1500" dirty="0"/>
              <a:t> </a:t>
            </a:r>
            <a:r>
              <a:rPr lang="el-GR" sz="1500" dirty="0"/>
              <a:t>της δράσης</a:t>
            </a:r>
            <a:r>
              <a:rPr lang="en-US" sz="1500" dirty="0"/>
              <a:t> </a:t>
            </a:r>
            <a:r>
              <a:rPr lang="el-GR" sz="1500" dirty="0"/>
              <a:t>της επιχείρησης </a:t>
            </a:r>
            <a:r>
              <a:rPr lang="en-US" sz="1500" dirty="0"/>
              <a:t>(planning)</a:t>
            </a:r>
            <a:endParaRPr lang="el-GR" sz="1500" dirty="0"/>
          </a:p>
          <a:p>
            <a:pPr>
              <a:buNone/>
            </a:pPr>
            <a:endParaRPr lang="el-GR" sz="1500" dirty="0"/>
          </a:p>
          <a:p>
            <a:pPr>
              <a:buFont typeface="Wingdings" pitchFamily="2" charset="2"/>
              <a:buChar char="Ø"/>
            </a:pPr>
            <a:r>
              <a:rPr lang="el-GR" sz="1500" dirty="0"/>
              <a:t>Ο  </a:t>
            </a:r>
            <a:r>
              <a:rPr lang="en-US" sz="1500" dirty="0"/>
              <a:t> </a:t>
            </a:r>
            <a:r>
              <a:rPr lang="el-GR" sz="1500" dirty="0"/>
              <a:t>έλεγχος</a:t>
            </a:r>
            <a:r>
              <a:rPr lang="en-US" sz="1500" dirty="0"/>
              <a:t>  </a:t>
            </a:r>
            <a:r>
              <a:rPr lang="el-GR" sz="1500" dirty="0"/>
              <a:t>της</a:t>
            </a:r>
            <a:r>
              <a:rPr lang="en-US" sz="1500" dirty="0"/>
              <a:t> </a:t>
            </a:r>
            <a:r>
              <a:rPr lang="el-GR" sz="1500" dirty="0"/>
              <a:t> υλοποίησης</a:t>
            </a:r>
            <a:r>
              <a:rPr lang="en-US" sz="1500" dirty="0"/>
              <a:t> </a:t>
            </a:r>
            <a:r>
              <a:rPr lang="el-GR" sz="1500" dirty="0"/>
              <a:t> του προγραμματισμού</a:t>
            </a:r>
            <a:r>
              <a:rPr lang="en-US" sz="1500" dirty="0"/>
              <a:t>(control)</a:t>
            </a:r>
            <a:endParaRPr lang="el-GR" sz="1500" dirty="0"/>
          </a:p>
          <a:p>
            <a:pPr>
              <a:buNone/>
            </a:pPr>
            <a:endParaRPr lang="el-GR" sz="1500" dirty="0"/>
          </a:p>
          <a:p>
            <a:pPr>
              <a:buFont typeface="Wingdings" pitchFamily="2" charset="2"/>
              <a:buChar char="Ø"/>
            </a:pPr>
            <a:r>
              <a:rPr lang="el-GR" sz="1500" dirty="0"/>
              <a:t>Η αξιολόγηση</a:t>
            </a:r>
            <a:r>
              <a:rPr lang="en-US" sz="1500" dirty="0"/>
              <a:t> </a:t>
            </a:r>
            <a:r>
              <a:rPr lang="el-GR" sz="1500" dirty="0"/>
              <a:t>της απόδοσης ανθρώπων και δραστηριοτήτων </a:t>
            </a:r>
            <a:r>
              <a:rPr lang="en-US" sz="1500" dirty="0"/>
              <a:t>(evaluation)</a:t>
            </a:r>
            <a:endParaRPr lang="el-GR" sz="1500" dirty="0"/>
          </a:p>
          <a:p>
            <a:pPr>
              <a:buFont typeface="Wingdings" pitchFamily="2" charset="2"/>
              <a:buChar char="Ø"/>
            </a:pPr>
            <a:endParaRPr lang="el-GR" sz="1500" dirty="0"/>
          </a:p>
          <a:p>
            <a:pPr>
              <a:buNone/>
            </a:pPr>
            <a:r>
              <a:rPr lang="el-GR" sz="1500" dirty="0"/>
              <a:t> </a:t>
            </a:r>
          </a:p>
          <a:p>
            <a:pPr>
              <a:buFont typeface="Wingdings" pitchFamily="2" charset="2"/>
              <a:buChar char="Ø"/>
            </a:pPr>
            <a:endParaRPr lang="el-GR" sz="1500" dirty="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400" b="1" dirty="0"/>
              <a:t>Ζητείται</a:t>
            </a:r>
            <a:r>
              <a:rPr lang="en-US" sz="2400" b="1" dirty="0"/>
              <a:t>:</a:t>
            </a:r>
            <a:endParaRPr lang="el-GR" sz="2400" b="1" dirty="0"/>
          </a:p>
          <a:p>
            <a:pPr>
              <a:buNone/>
            </a:pPr>
            <a:r>
              <a:rPr lang="el-GR" sz="2400" dirty="0"/>
              <a:t>1) Να γίνει η κατανομή των Γ</a:t>
            </a:r>
            <a:r>
              <a:rPr lang="en-US" sz="2400" dirty="0"/>
              <a:t>.</a:t>
            </a:r>
            <a:r>
              <a:rPr lang="el-GR" sz="2400" dirty="0"/>
              <a:t>Β</a:t>
            </a:r>
            <a:r>
              <a:rPr lang="en-US" sz="2400" dirty="0"/>
              <a:t>.</a:t>
            </a:r>
            <a:r>
              <a:rPr lang="el-GR" sz="2400" dirty="0"/>
              <a:t>Ε στα κέντρα κόστους</a:t>
            </a:r>
            <a:r>
              <a:rPr lang="en-US" sz="2400" dirty="0"/>
              <a:t>.</a:t>
            </a:r>
            <a:endParaRPr lang="el-GR" sz="2400" dirty="0"/>
          </a:p>
          <a:p>
            <a:pPr>
              <a:buNone/>
            </a:pPr>
            <a:r>
              <a:rPr lang="el-GR" sz="2400" dirty="0"/>
              <a:t>2) Να  υπολογισθεί  το   κόστος  ανά  μονάδα  για   κάθε  προϊόν ξεχωριστά.</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642942"/>
          </a:xfrm>
        </p:spPr>
        <p:txBody>
          <a:bodyPr>
            <a:normAutofit/>
          </a:bodyPr>
          <a:lstStyle/>
          <a:p>
            <a:r>
              <a:rPr lang="el-GR" sz="2800" b="1" i="1" dirty="0">
                <a:solidFill>
                  <a:srgbClr val="002060"/>
                </a:solidFill>
              </a:rPr>
              <a:t>ΛΥΣΗ</a:t>
            </a:r>
            <a:r>
              <a:rPr lang="el-GR" sz="2800" b="1" i="1" dirty="0">
                <a:solidFill>
                  <a:srgbClr val="0070C0"/>
                </a:solidFill>
              </a:rPr>
              <a:t> </a:t>
            </a:r>
            <a:endParaRPr lang="el-GR" sz="2800" dirty="0"/>
          </a:p>
        </p:txBody>
      </p:sp>
      <p:sp>
        <p:nvSpPr>
          <p:cNvPr id="3" name="2 - Θέση περιεχομένου"/>
          <p:cNvSpPr>
            <a:spLocks noGrp="1"/>
          </p:cNvSpPr>
          <p:nvPr>
            <p:ph idx="1"/>
          </p:nvPr>
        </p:nvSpPr>
        <p:spPr>
          <a:xfrm>
            <a:off x="357158" y="1000108"/>
            <a:ext cx="8572560" cy="5126055"/>
          </a:xfrm>
        </p:spPr>
        <p:txBody>
          <a:bodyPr>
            <a:normAutofit/>
          </a:bodyPr>
          <a:lstStyle/>
          <a:p>
            <a:pPr algn="ctr">
              <a:buNone/>
            </a:pPr>
            <a:r>
              <a:rPr lang="el-GR" sz="2400" b="1" i="1" u="sng" dirty="0">
                <a:solidFill>
                  <a:srgbClr val="0070C0"/>
                </a:solidFill>
              </a:rPr>
              <a:t>Παρατηρήσεις  για τον επιμερισμό των Γ.Β.Ε</a:t>
            </a:r>
          </a:p>
          <a:p>
            <a:pPr>
              <a:buNone/>
            </a:pPr>
            <a:endParaRPr lang="el-GR" sz="2400" dirty="0"/>
          </a:p>
          <a:p>
            <a:pPr>
              <a:buNone/>
            </a:pPr>
            <a:r>
              <a:rPr lang="el-GR" sz="2400" dirty="0"/>
              <a:t>Για  τα  </a:t>
            </a:r>
            <a:r>
              <a:rPr lang="el-GR" sz="2400" b="1" dirty="0"/>
              <a:t>ενοίκια </a:t>
            </a:r>
            <a:r>
              <a:rPr lang="el-GR" sz="2400" dirty="0"/>
              <a:t> και  τα  </a:t>
            </a:r>
            <a:r>
              <a:rPr lang="el-GR" sz="2400" b="1" dirty="0"/>
              <a:t>ασφάλιστρα </a:t>
            </a:r>
            <a:r>
              <a:rPr lang="en-US" sz="2400" b="1" dirty="0"/>
              <a:t> </a:t>
            </a:r>
            <a:r>
              <a:rPr lang="el-GR" sz="2400" b="1" dirty="0"/>
              <a:t>κτιρίου </a:t>
            </a:r>
            <a:r>
              <a:rPr lang="el-GR" sz="2400" dirty="0"/>
              <a:t>θα </a:t>
            </a:r>
            <a:r>
              <a:rPr lang="en-US" sz="2400" dirty="0"/>
              <a:t> </a:t>
            </a:r>
            <a:r>
              <a:rPr lang="el-GR" sz="2400" dirty="0"/>
              <a:t>χρησιμοποιηθεί </a:t>
            </a:r>
          </a:p>
          <a:p>
            <a:pPr>
              <a:buNone/>
            </a:pPr>
            <a:r>
              <a:rPr lang="el-GR" sz="2400" dirty="0"/>
              <a:t>ως </a:t>
            </a:r>
            <a:r>
              <a:rPr lang="el-GR" sz="2400" b="1" dirty="0">
                <a:solidFill>
                  <a:srgbClr val="0070C0"/>
                </a:solidFill>
              </a:rPr>
              <a:t>βάση μερισμού </a:t>
            </a:r>
            <a:r>
              <a:rPr lang="el-GR" sz="2400" dirty="0"/>
              <a:t>η </a:t>
            </a:r>
            <a:r>
              <a:rPr lang="el-GR" sz="2400" b="1" dirty="0">
                <a:solidFill>
                  <a:srgbClr val="002060"/>
                </a:solidFill>
              </a:rPr>
              <a:t>επιφάνεια των τμημάτων</a:t>
            </a:r>
            <a:r>
              <a:rPr lang="el-GR" sz="2400" dirty="0"/>
              <a:t>.</a:t>
            </a:r>
          </a:p>
          <a:p>
            <a:pPr>
              <a:buNone/>
            </a:pPr>
            <a:endParaRPr lang="el-GR" sz="2400" dirty="0"/>
          </a:p>
          <a:p>
            <a:pPr>
              <a:buNone/>
            </a:pPr>
            <a:r>
              <a:rPr lang="el-GR" sz="2400" dirty="0"/>
              <a:t>Για </a:t>
            </a:r>
            <a:r>
              <a:rPr lang="en-US" sz="2400" dirty="0"/>
              <a:t> </a:t>
            </a:r>
            <a:r>
              <a:rPr lang="el-GR" sz="2400" dirty="0"/>
              <a:t>τις</a:t>
            </a:r>
            <a:r>
              <a:rPr lang="en-US" sz="2400" dirty="0"/>
              <a:t> </a:t>
            </a:r>
            <a:r>
              <a:rPr lang="el-GR" sz="2400" dirty="0"/>
              <a:t> </a:t>
            </a:r>
            <a:r>
              <a:rPr lang="el-GR" sz="2400" b="1" dirty="0"/>
              <a:t>αμοιβές </a:t>
            </a:r>
            <a:r>
              <a:rPr lang="en-US" sz="2400" b="1" dirty="0"/>
              <a:t> </a:t>
            </a:r>
            <a:r>
              <a:rPr lang="el-GR" sz="2400" b="1" dirty="0"/>
              <a:t>των</a:t>
            </a:r>
            <a:r>
              <a:rPr lang="en-US" sz="2400" b="1" dirty="0"/>
              <a:t> </a:t>
            </a:r>
            <a:r>
              <a:rPr lang="el-GR" sz="2400" b="1" dirty="0"/>
              <a:t> προϊσταμένων</a:t>
            </a:r>
            <a:r>
              <a:rPr lang="en-US" sz="2400" b="1" dirty="0"/>
              <a:t> </a:t>
            </a:r>
            <a:r>
              <a:rPr lang="el-GR" sz="2400" b="1" dirty="0"/>
              <a:t> </a:t>
            </a:r>
            <a:r>
              <a:rPr lang="el-GR" sz="2400" dirty="0"/>
              <a:t>και </a:t>
            </a:r>
            <a:r>
              <a:rPr lang="en-US" sz="2400" dirty="0"/>
              <a:t> </a:t>
            </a:r>
            <a:r>
              <a:rPr lang="el-GR" sz="2400" dirty="0"/>
              <a:t>τα </a:t>
            </a:r>
            <a:r>
              <a:rPr lang="en-US" sz="2400" dirty="0"/>
              <a:t> </a:t>
            </a:r>
            <a:r>
              <a:rPr lang="el-GR" sz="2400" b="1" dirty="0"/>
              <a:t>έξοδα κυλικείου </a:t>
            </a:r>
            <a:r>
              <a:rPr lang="el-GR" sz="2400" dirty="0"/>
              <a:t>θα </a:t>
            </a:r>
          </a:p>
          <a:p>
            <a:pPr>
              <a:buNone/>
            </a:pPr>
            <a:r>
              <a:rPr lang="el-GR" sz="2400" dirty="0"/>
              <a:t>χρησιμοποιηθεί ως </a:t>
            </a:r>
            <a:r>
              <a:rPr lang="el-GR" sz="2400" b="1" dirty="0">
                <a:solidFill>
                  <a:srgbClr val="0070C0"/>
                </a:solidFill>
              </a:rPr>
              <a:t>βάση μερισμού </a:t>
            </a:r>
            <a:r>
              <a:rPr lang="el-GR" sz="2400" dirty="0"/>
              <a:t>ο </a:t>
            </a:r>
            <a:r>
              <a:rPr lang="el-GR" sz="2400" b="1" dirty="0">
                <a:solidFill>
                  <a:srgbClr val="002060"/>
                </a:solidFill>
              </a:rPr>
              <a:t>αριθμός των εργαζομένων</a:t>
            </a:r>
            <a:r>
              <a:rPr lang="en-US" sz="2400" b="1" dirty="0">
                <a:solidFill>
                  <a:srgbClr val="002060"/>
                </a:solidFill>
              </a:rPr>
              <a:t>.</a:t>
            </a:r>
            <a:endParaRPr lang="el-GR" sz="2400" b="1" dirty="0">
              <a:solidFill>
                <a:srgbClr val="002060"/>
              </a:solidFill>
            </a:endParaRP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1156"/>
          </a:xfrm>
        </p:spPr>
        <p:txBody>
          <a:bodyPr>
            <a:normAutofit fontScale="90000"/>
          </a:bodyPr>
          <a:lstStyle/>
          <a:p>
            <a:endParaRPr lang="el-GR" dirty="0"/>
          </a:p>
        </p:txBody>
      </p:sp>
      <p:sp>
        <p:nvSpPr>
          <p:cNvPr id="3" name="2 - Θέση περιεχομένου"/>
          <p:cNvSpPr>
            <a:spLocks noGrp="1"/>
          </p:cNvSpPr>
          <p:nvPr>
            <p:ph idx="1"/>
          </p:nvPr>
        </p:nvSpPr>
        <p:spPr>
          <a:xfrm>
            <a:off x="457200" y="1214422"/>
            <a:ext cx="8229600" cy="4911741"/>
          </a:xfrm>
        </p:spPr>
        <p:txBody>
          <a:bodyPr>
            <a:normAutofit/>
          </a:bodyPr>
          <a:lstStyle/>
          <a:p>
            <a:pPr algn="ctr">
              <a:buNone/>
            </a:pPr>
            <a:r>
              <a:rPr lang="el-GR" sz="2400" b="1" i="1" u="sng" dirty="0">
                <a:solidFill>
                  <a:srgbClr val="0070C0"/>
                </a:solidFill>
              </a:rPr>
              <a:t>Παρατηρήσεις  για τον επιμερισμό των Γ.Β.Ε</a:t>
            </a:r>
          </a:p>
          <a:p>
            <a:pPr>
              <a:buNone/>
            </a:pPr>
            <a:endParaRPr lang="el-GR" sz="2400" dirty="0"/>
          </a:p>
          <a:p>
            <a:pPr>
              <a:buNone/>
            </a:pPr>
            <a:r>
              <a:rPr lang="el-GR" sz="2400" dirty="0"/>
              <a:t>Τα  </a:t>
            </a:r>
            <a:r>
              <a:rPr lang="el-GR" sz="2400" b="1" dirty="0"/>
              <a:t>έμμεσα  υλικά  </a:t>
            </a:r>
            <a:r>
              <a:rPr lang="el-GR" sz="2400" dirty="0"/>
              <a:t>θα επιμερισθούν </a:t>
            </a:r>
          </a:p>
          <a:p>
            <a:r>
              <a:rPr lang="el-GR" sz="2400" dirty="0"/>
              <a:t>κατά 35%  στο  τμήμα  </a:t>
            </a:r>
            <a:r>
              <a:rPr lang="el-GR" sz="2400" b="1" dirty="0"/>
              <a:t>Κοπής  των  ξύλων  </a:t>
            </a:r>
            <a:r>
              <a:rPr lang="el-GR" sz="2400" dirty="0"/>
              <a:t>και  </a:t>
            </a:r>
          </a:p>
          <a:p>
            <a:r>
              <a:rPr lang="el-GR" sz="2400" dirty="0"/>
              <a:t>κατά  65%  στο  τμήμα </a:t>
            </a:r>
            <a:r>
              <a:rPr lang="el-GR" sz="2400" b="1" dirty="0"/>
              <a:t>Συναρμολόγησης</a:t>
            </a:r>
            <a:r>
              <a:rPr lang="el-GR" sz="2400" dirty="0"/>
              <a:t>, </a:t>
            </a:r>
          </a:p>
          <a:p>
            <a:pPr>
              <a:buNone/>
            </a:pPr>
            <a:endParaRPr lang="el-GR" sz="2400" dirty="0"/>
          </a:p>
          <a:p>
            <a:pPr>
              <a:buNone/>
            </a:pPr>
            <a:endParaRPr lang="el-GR" sz="2400" dirty="0"/>
          </a:p>
          <a:p>
            <a:pPr>
              <a:buNone/>
            </a:pPr>
            <a:r>
              <a:rPr lang="el-GR" sz="2400" dirty="0"/>
              <a:t>Τα   </a:t>
            </a:r>
            <a:r>
              <a:rPr lang="el-GR" sz="2400" b="1" dirty="0"/>
              <a:t>έξοδα συντήρησης</a:t>
            </a:r>
            <a:r>
              <a:rPr lang="el-GR" sz="2400" dirty="0"/>
              <a:t>   αφορούν  υλικά που  αναλώνονται  </a:t>
            </a:r>
          </a:p>
          <a:p>
            <a:pPr>
              <a:buNone/>
            </a:pPr>
            <a:r>
              <a:rPr lang="el-GR" sz="2400" dirty="0"/>
              <a:t>αποκλειστικά  το  τμήμα  συντήρησης.</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714380"/>
          </a:xfrm>
        </p:spPr>
        <p:txBody>
          <a:bodyPr>
            <a:normAutofit/>
          </a:bodyPr>
          <a:lstStyle/>
          <a:p>
            <a:r>
              <a:rPr lang="el-GR" sz="2800" b="1" i="1" dirty="0">
                <a:solidFill>
                  <a:srgbClr val="0070C0"/>
                </a:solidFill>
              </a:rPr>
              <a:t>ΕΠΙΜΕΡΙΣΜΟΣ Γ.Β.Ε ΣΤΑ ΚΕΝΤΡΑ ΚΟΣΤΟΥΣ</a:t>
            </a:r>
          </a:p>
        </p:txBody>
      </p:sp>
      <p:graphicFrame>
        <p:nvGraphicFramePr>
          <p:cNvPr id="246786" name="Object 2"/>
          <p:cNvGraphicFramePr>
            <a:graphicFrameLocks noGrp="1" noChangeAspect="1"/>
          </p:cNvGraphicFramePr>
          <p:nvPr>
            <p:ph idx="1"/>
          </p:nvPr>
        </p:nvGraphicFramePr>
        <p:xfrm>
          <a:off x="357188" y="1162050"/>
          <a:ext cx="8501062" cy="4819650"/>
        </p:xfrm>
        <a:graphic>
          <a:graphicData uri="http://schemas.openxmlformats.org/presentationml/2006/ole">
            <mc:AlternateContent xmlns:mc="http://schemas.openxmlformats.org/markup-compatibility/2006">
              <mc:Choice xmlns:v="urn:schemas-microsoft-com:vml" Requires="v">
                <p:oleObj spid="_x0000_s246834" name="Φύλλο εργασίας" r:id="rId3" imgW="6888540" imgH="3904479" progId="Excel.Sheet.12">
                  <p:embed/>
                </p:oleObj>
              </mc:Choice>
              <mc:Fallback>
                <p:oleObj name="Φύλλο εργασίας" r:id="rId3" imgW="6888540" imgH="3904479"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162050"/>
                        <a:ext cx="8501062"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solidFill>
                  <a:srgbClr val="0070C0"/>
                </a:solidFill>
              </a:rPr>
              <a:t>ΕΠΑΝΕΠΙΜΕΡΙΣΜΟΣ Γ.Β.Ε </a:t>
            </a:r>
            <a:br>
              <a:rPr lang="el-GR" sz="2800" b="1" i="1" dirty="0">
                <a:solidFill>
                  <a:srgbClr val="0070C0"/>
                </a:solidFill>
              </a:rPr>
            </a:br>
            <a:r>
              <a:rPr lang="el-GR" sz="2800" b="1" i="1" dirty="0">
                <a:solidFill>
                  <a:srgbClr val="0070C0"/>
                </a:solidFill>
              </a:rPr>
              <a:t>ΒΟΗΘΗΤΙΚΩΝ ΤΜΗΜΑΤΩΝ ΠΑΡΑΓΩΓΗΣ</a:t>
            </a:r>
            <a:br>
              <a:rPr lang="el-GR" sz="2800" b="1" i="1" dirty="0">
                <a:solidFill>
                  <a:srgbClr val="0070C0"/>
                </a:solidFill>
              </a:rPr>
            </a:br>
            <a:r>
              <a:rPr lang="el-GR" sz="2800" b="1" i="1" dirty="0">
                <a:solidFill>
                  <a:srgbClr val="0070C0"/>
                </a:solidFill>
              </a:rPr>
              <a:t>ΣΤΑ ΚΥΡΙΑ ΤΜΗΜΑΤΑ ΠΑΡΑΓΩΓΗΣ </a:t>
            </a:r>
            <a:endParaRPr lang="el-GR" sz="2800" dirty="0"/>
          </a:p>
        </p:txBody>
      </p:sp>
      <p:graphicFrame>
        <p:nvGraphicFramePr>
          <p:cNvPr id="247810" name="Object 2"/>
          <p:cNvGraphicFramePr>
            <a:graphicFrameLocks noGrp="1" noChangeAspect="1"/>
          </p:cNvGraphicFramePr>
          <p:nvPr>
            <p:ph idx="1"/>
          </p:nvPr>
        </p:nvGraphicFramePr>
        <p:xfrm>
          <a:off x="1890713" y="2944813"/>
          <a:ext cx="5362575" cy="2111375"/>
        </p:xfrm>
        <a:graphic>
          <a:graphicData uri="http://schemas.openxmlformats.org/presentationml/2006/ole">
            <mc:AlternateContent xmlns:mc="http://schemas.openxmlformats.org/markup-compatibility/2006">
              <mc:Choice xmlns:v="urn:schemas-microsoft-com:vml" Requires="v">
                <p:oleObj spid="_x0000_s247858" name="Φύλλο εργασίας" r:id="rId3" imgW="5362798" imgH="2110801" progId="Excel.Sheet.12">
                  <p:embed/>
                </p:oleObj>
              </mc:Choice>
              <mc:Fallback>
                <p:oleObj name="Φύλλο εργασίας" r:id="rId3" imgW="5362798" imgH="2110801"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3" y="2944813"/>
                        <a:ext cx="5362575"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64</a:t>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857256"/>
          </a:xfrm>
        </p:spPr>
        <p:txBody>
          <a:bodyPr>
            <a:normAutofit/>
          </a:bodyPr>
          <a:lstStyle/>
          <a:p>
            <a:r>
              <a:rPr lang="el-GR" sz="2800" b="1" i="1" dirty="0">
                <a:solidFill>
                  <a:srgbClr val="0070C0"/>
                </a:solidFill>
              </a:rPr>
              <a:t>ΕΠΙΛΟΓΗ  ΒΑΣΗΣ  ΚΑΤΑΛΟΓΙΣΜΟΥ</a:t>
            </a:r>
            <a:endParaRPr lang="el-GR" sz="2800" dirty="0"/>
          </a:p>
        </p:txBody>
      </p:sp>
      <p:sp>
        <p:nvSpPr>
          <p:cNvPr id="3" name="2 - Θέση περιεχομένου"/>
          <p:cNvSpPr>
            <a:spLocks noGrp="1"/>
          </p:cNvSpPr>
          <p:nvPr>
            <p:ph idx="1"/>
          </p:nvPr>
        </p:nvSpPr>
        <p:spPr>
          <a:xfrm>
            <a:off x="457200" y="1000108"/>
            <a:ext cx="8229600" cy="5126055"/>
          </a:xfrm>
        </p:spPr>
        <p:txBody>
          <a:bodyPr>
            <a:normAutofit/>
          </a:bodyPr>
          <a:lstStyle/>
          <a:p>
            <a:pPr>
              <a:buNone/>
            </a:pPr>
            <a:r>
              <a:rPr lang="el-GR" sz="2400" dirty="0"/>
              <a:t>Προκειμένου   να  </a:t>
            </a:r>
            <a:r>
              <a:rPr lang="en-US" sz="2400" dirty="0"/>
              <a:t> </a:t>
            </a:r>
            <a:r>
              <a:rPr lang="el-GR" sz="2400" dirty="0"/>
              <a:t>γίνει   η   κατανομή  </a:t>
            </a:r>
            <a:r>
              <a:rPr lang="en-US" sz="2400" dirty="0"/>
              <a:t> </a:t>
            </a:r>
            <a:r>
              <a:rPr lang="el-GR" sz="2400" dirty="0"/>
              <a:t>του   κόστους Γ</a:t>
            </a:r>
            <a:r>
              <a:rPr lang="en-US" sz="2400" dirty="0"/>
              <a:t>.</a:t>
            </a:r>
            <a:r>
              <a:rPr lang="el-GR" sz="2400" dirty="0"/>
              <a:t>Β</a:t>
            </a:r>
            <a:r>
              <a:rPr lang="en-US" sz="2400" dirty="0"/>
              <a:t>.</a:t>
            </a:r>
            <a:r>
              <a:rPr lang="el-GR" sz="2400" dirty="0"/>
              <a:t>Ε  των </a:t>
            </a:r>
          </a:p>
          <a:p>
            <a:pPr>
              <a:buNone/>
            </a:pPr>
            <a:r>
              <a:rPr lang="el-GR" sz="2400" dirty="0"/>
              <a:t>κυρίων  παραγωγικών  τμημάτων  στα   παραγόμενα   προϊόντα</a:t>
            </a:r>
          </a:p>
          <a:p>
            <a:pPr>
              <a:buNone/>
            </a:pPr>
            <a:r>
              <a:rPr lang="el-GR" sz="2400" dirty="0"/>
              <a:t>επιλέγουμε  σαν   </a:t>
            </a:r>
            <a:r>
              <a:rPr lang="el-GR" sz="2400" b="1" dirty="0">
                <a:solidFill>
                  <a:srgbClr val="FF0000"/>
                </a:solidFill>
              </a:rPr>
              <a:t>Β</a:t>
            </a:r>
            <a:r>
              <a:rPr lang="el-GR" sz="2400" b="1" i="1" dirty="0">
                <a:solidFill>
                  <a:srgbClr val="FF0000"/>
                </a:solidFill>
              </a:rPr>
              <a:t>άσης  καταλογισμού   </a:t>
            </a:r>
            <a:r>
              <a:rPr lang="el-GR" sz="2400" b="1" i="1" dirty="0">
                <a:solidFill>
                  <a:srgbClr val="0070C0"/>
                </a:solidFill>
              </a:rPr>
              <a:t>τις  ώρες  της άμεσης </a:t>
            </a:r>
          </a:p>
          <a:p>
            <a:pPr>
              <a:buNone/>
            </a:pPr>
            <a:r>
              <a:rPr lang="el-GR" sz="2400" b="1" i="1" dirty="0">
                <a:solidFill>
                  <a:srgbClr val="0070C0"/>
                </a:solidFill>
              </a:rPr>
              <a:t>εργασίας.</a:t>
            </a:r>
          </a:p>
          <a:p>
            <a:pPr>
              <a:buNone/>
            </a:pPr>
            <a:endParaRPr lang="el-GR" sz="2400" b="1" i="1" dirty="0">
              <a:solidFill>
                <a:srgbClr val="0070C0"/>
              </a:solidFill>
            </a:endParaRPr>
          </a:p>
          <a:p>
            <a:pPr>
              <a:buNone/>
            </a:pPr>
            <a:r>
              <a:rPr lang="el-GR" sz="2400" b="1" i="1" dirty="0" err="1"/>
              <a:t>Συντ</a:t>
            </a:r>
            <a:r>
              <a:rPr lang="el-GR" sz="2400" b="1" i="1" dirty="0"/>
              <a:t>/</a:t>
            </a:r>
            <a:r>
              <a:rPr lang="el-GR" sz="2400" b="1" i="1" dirty="0" err="1"/>
              <a:t>στής</a:t>
            </a:r>
            <a:r>
              <a:rPr lang="el-GR" sz="2400" b="1" i="1" dirty="0"/>
              <a:t> Καταλογισμού = </a:t>
            </a:r>
          </a:p>
          <a:p>
            <a:pPr>
              <a:buNone/>
            </a:pPr>
            <a:endParaRPr lang="el-GR" sz="2400" dirty="0"/>
          </a:p>
          <a:p>
            <a:pPr>
              <a:buNone/>
            </a:pPr>
            <a:endParaRPr lang="el-GR" sz="2400" dirty="0"/>
          </a:p>
          <a:p>
            <a:pPr>
              <a:buNone/>
            </a:pPr>
            <a:r>
              <a:rPr lang="el-GR" sz="2400" b="1" i="1" dirty="0"/>
              <a:t>                                                =</a:t>
            </a: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65</a:t>
            </a:fld>
            <a:endParaRPr lang="el-GR"/>
          </a:p>
        </p:txBody>
      </p:sp>
      <p:pic>
        <p:nvPicPr>
          <p:cNvPr id="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496" y="3143248"/>
            <a:ext cx="4786346" cy="642942"/>
          </a:xfrm>
          <a:prstGeom prst="rect">
            <a:avLst/>
          </a:prstGeom>
          <a:noFill/>
        </p:spPr>
      </p:pic>
      <p:pic>
        <p:nvPicPr>
          <p:cNvPr id="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71934" y="4429132"/>
            <a:ext cx="3505200" cy="71438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071570"/>
          </a:xfrm>
        </p:spPr>
        <p:txBody>
          <a:bodyPr>
            <a:normAutofit/>
          </a:bodyPr>
          <a:lstStyle/>
          <a:p>
            <a:r>
              <a:rPr lang="el-GR" sz="2800" b="1" i="1" dirty="0">
                <a:solidFill>
                  <a:srgbClr val="0070C0"/>
                </a:solidFill>
              </a:rPr>
              <a:t>ΣΥΝΤΕΛΕΣΤΕΣ ΚΑΤΑΛΟΓΙΣΜΟΥ </a:t>
            </a:r>
            <a:br>
              <a:rPr lang="el-GR" sz="2800" b="1" i="1" dirty="0">
                <a:solidFill>
                  <a:srgbClr val="0070C0"/>
                </a:solidFill>
              </a:rPr>
            </a:br>
            <a:r>
              <a:rPr lang="el-GR" sz="2800" b="1" i="1" dirty="0">
                <a:solidFill>
                  <a:srgbClr val="0070C0"/>
                </a:solidFill>
              </a:rPr>
              <a:t>ΚΥΡΙΩΝ ΤΜΗΜΑΤΩΝ ΠΑΡΑΓΩΓΗΣ </a:t>
            </a:r>
            <a:endParaRPr lang="el-GR" sz="2800" dirty="0"/>
          </a:p>
        </p:txBody>
      </p:sp>
      <p:sp>
        <p:nvSpPr>
          <p:cNvPr id="3" name="2 - Θέση περιεχομένου"/>
          <p:cNvSpPr>
            <a:spLocks noGrp="1"/>
          </p:cNvSpPr>
          <p:nvPr>
            <p:ph idx="1"/>
          </p:nvPr>
        </p:nvSpPr>
        <p:spPr/>
        <p:txBody>
          <a:bodyPr>
            <a:normAutofit/>
          </a:bodyPr>
          <a:lstStyle/>
          <a:p>
            <a:pPr>
              <a:buNone/>
            </a:pPr>
            <a:r>
              <a:rPr lang="el-GR" sz="2400" b="1" i="1" dirty="0">
                <a:solidFill>
                  <a:srgbClr val="0070C0"/>
                </a:solidFill>
              </a:rPr>
              <a:t>Τμήμα Κοπής Ξύλου </a:t>
            </a:r>
          </a:p>
          <a:p>
            <a:pPr>
              <a:buNone/>
            </a:pPr>
            <a:r>
              <a:rPr lang="el-GR" sz="2400" dirty="0" err="1"/>
              <a:t>Συντ</a:t>
            </a:r>
            <a:r>
              <a:rPr lang="el-GR" sz="2400" dirty="0"/>
              <a:t>/</a:t>
            </a:r>
            <a:r>
              <a:rPr lang="el-GR" sz="2400" dirty="0" err="1"/>
              <a:t>στής</a:t>
            </a:r>
            <a:r>
              <a:rPr lang="el-GR" sz="2400" dirty="0"/>
              <a:t> καταλογισμού= 43.800/5.000 = </a:t>
            </a:r>
            <a:r>
              <a:rPr lang="el-GR" sz="2400" b="1" dirty="0"/>
              <a:t>8,76 </a:t>
            </a:r>
            <a:r>
              <a:rPr lang="el-GR" sz="2400" dirty="0"/>
              <a:t>€ ανά ώρα ΑΕ</a:t>
            </a:r>
          </a:p>
          <a:p>
            <a:pPr>
              <a:buNone/>
            </a:pPr>
            <a:endParaRPr lang="el-GR" sz="2400" dirty="0"/>
          </a:p>
          <a:p>
            <a:pPr>
              <a:buNone/>
            </a:pPr>
            <a:endParaRPr lang="el-GR" sz="2400" dirty="0"/>
          </a:p>
          <a:p>
            <a:pPr>
              <a:buNone/>
            </a:pPr>
            <a:r>
              <a:rPr lang="el-GR" sz="2400" b="1" i="1" dirty="0">
                <a:solidFill>
                  <a:srgbClr val="0070C0"/>
                </a:solidFill>
              </a:rPr>
              <a:t>Τμήμα Συναρμολόγησης </a:t>
            </a:r>
            <a:r>
              <a:rPr lang="en-US" sz="2400" b="1" i="1" dirty="0">
                <a:solidFill>
                  <a:srgbClr val="0070C0"/>
                </a:solidFill>
              </a:rPr>
              <a:t> </a:t>
            </a:r>
            <a:endParaRPr lang="el-GR" sz="2400" b="1" i="1" dirty="0">
              <a:solidFill>
                <a:srgbClr val="0070C0"/>
              </a:solidFill>
            </a:endParaRPr>
          </a:p>
          <a:p>
            <a:pPr>
              <a:buNone/>
            </a:pPr>
            <a:r>
              <a:rPr lang="el-GR" sz="2400" dirty="0" err="1"/>
              <a:t>Συντ</a:t>
            </a:r>
            <a:r>
              <a:rPr lang="el-GR" sz="2400" dirty="0"/>
              <a:t>/</a:t>
            </a:r>
            <a:r>
              <a:rPr lang="el-GR" sz="2400" dirty="0" err="1"/>
              <a:t>στής</a:t>
            </a:r>
            <a:r>
              <a:rPr lang="el-GR" sz="2400" dirty="0"/>
              <a:t> καταλογισμού= 44.200/2.000 = </a:t>
            </a:r>
            <a:r>
              <a:rPr lang="el-GR" sz="2400" b="1" dirty="0"/>
              <a:t>22,10</a:t>
            </a:r>
            <a:r>
              <a:rPr lang="el-GR" sz="2400" dirty="0"/>
              <a:t> € ανά ώρα ΑΕ</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785818"/>
          </a:xfrm>
        </p:spPr>
        <p:txBody>
          <a:bodyPr>
            <a:normAutofit/>
          </a:bodyPr>
          <a:lstStyle/>
          <a:p>
            <a:r>
              <a:rPr lang="el-GR" sz="2800" b="1" i="1" dirty="0">
                <a:solidFill>
                  <a:srgbClr val="0070C0"/>
                </a:solidFill>
              </a:rPr>
              <a:t>ΚΑΤΑΝΟΜΗ  Γ.Β.Ε  ΣΤΑ ΠΡΟΪΟΝΤΑ</a:t>
            </a:r>
            <a:endParaRPr lang="el-GR" sz="2800" dirty="0"/>
          </a:p>
        </p:txBody>
      </p:sp>
      <p:sp>
        <p:nvSpPr>
          <p:cNvPr id="3" name="2 - Θέση περιεχομένου"/>
          <p:cNvSpPr>
            <a:spLocks noGrp="1"/>
          </p:cNvSpPr>
          <p:nvPr>
            <p:ph idx="1"/>
          </p:nvPr>
        </p:nvSpPr>
        <p:spPr>
          <a:xfrm>
            <a:off x="285720" y="928670"/>
            <a:ext cx="8715436" cy="5197493"/>
          </a:xfrm>
        </p:spPr>
        <p:txBody>
          <a:bodyPr>
            <a:normAutofit/>
          </a:bodyPr>
          <a:lstStyle/>
          <a:p>
            <a:pPr>
              <a:buNone/>
            </a:pPr>
            <a:r>
              <a:rPr lang="el-GR" sz="2400" b="1" i="1" dirty="0"/>
              <a:t>Προϊόν « Έπιπλο Α»</a:t>
            </a:r>
            <a:r>
              <a:rPr lang="en-US" sz="2400" b="1" i="1" dirty="0"/>
              <a:t>    </a:t>
            </a:r>
            <a:r>
              <a:rPr lang="el-GR" sz="1400" b="1" i="1" dirty="0">
                <a:solidFill>
                  <a:srgbClr val="FF0000"/>
                </a:solidFill>
              </a:rPr>
              <a:t>Συντελεστής καταλογισμού  τμήματος κοπής ξύλου</a:t>
            </a:r>
            <a:r>
              <a:rPr lang="el-GR" sz="1400" b="1" i="1" dirty="0">
                <a:solidFill>
                  <a:srgbClr val="0070C0"/>
                </a:solidFill>
              </a:rPr>
              <a:t> </a:t>
            </a:r>
            <a:r>
              <a:rPr lang="el-GR" sz="1200" b="1" i="1" dirty="0">
                <a:solidFill>
                  <a:srgbClr val="0070C0"/>
                </a:solidFill>
              </a:rPr>
              <a:t>     </a:t>
            </a:r>
            <a:endParaRPr lang="el-GR" sz="2400" b="1" i="1" dirty="0">
              <a:solidFill>
                <a:srgbClr val="0070C0"/>
              </a:solidFill>
            </a:endParaRPr>
          </a:p>
          <a:p>
            <a:pPr>
              <a:buNone/>
            </a:pPr>
            <a:r>
              <a:rPr lang="el-GR" sz="2400" dirty="0"/>
              <a:t>4,0 ω ΑΕ Χ </a:t>
            </a:r>
            <a:r>
              <a:rPr lang="el-GR" sz="2400" b="1" dirty="0"/>
              <a:t>8,76</a:t>
            </a:r>
            <a:r>
              <a:rPr lang="el-GR" sz="2400" dirty="0"/>
              <a:t> €/ω ΑΕ + 2,5 ω ΑΕ Χ </a:t>
            </a:r>
            <a:r>
              <a:rPr lang="el-GR" sz="2400" b="1" dirty="0"/>
              <a:t>22,10</a:t>
            </a:r>
            <a:r>
              <a:rPr lang="el-GR" sz="2400" dirty="0"/>
              <a:t> €/ω ΑΕ = </a:t>
            </a:r>
          </a:p>
          <a:p>
            <a:pPr>
              <a:buNone/>
            </a:pPr>
            <a:r>
              <a:rPr lang="el-GR" sz="2400" dirty="0"/>
              <a:t>= 35,04 €+ 55,25 € =  </a:t>
            </a:r>
            <a:r>
              <a:rPr lang="el-GR" sz="2400" b="1" i="1" dirty="0">
                <a:solidFill>
                  <a:srgbClr val="0070C0"/>
                </a:solidFill>
              </a:rPr>
              <a:t>90,29 €</a:t>
            </a:r>
          </a:p>
          <a:p>
            <a:pPr>
              <a:buNone/>
            </a:pPr>
            <a:r>
              <a:rPr lang="el-GR" sz="2400" dirty="0"/>
              <a:t>                                                           </a:t>
            </a:r>
            <a:r>
              <a:rPr lang="el-GR" sz="1400" b="1" i="1" dirty="0">
                <a:solidFill>
                  <a:srgbClr val="FF0000"/>
                </a:solidFill>
              </a:rPr>
              <a:t>Συντελεστής καταλογισμού τμήματος συναρμολόγησης</a:t>
            </a:r>
            <a:endParaRPr lang="el-GR" sz="1400" dirty="0">
              <a:solidFill>
                <a:srgbClr val="FF0000"/>
              </a:solidFill>
            </a:endParaRPr>
          </a:p>
          <a:p>
            <a:pPr>
              <a:buNone/>
            </a:pPr>
            <a:r>
              <a:rPr lang="el-GR" sz="2400" b="1" i="1" dirty="0"/>
              <a:t>Προϊόν « Έπιπλο Β»</a:t>
            </a:r>
          </a:p>
          <a:p>
            <a:pPr>
              <a:buNone/>
            </a:pPr>
            <a:r>
              <a:rPr lang="el-GR" sz="2400" dirty="0"/>
              <a:t>2,5 ω ΑΕ Χ </a:t>
            </a:r>
            <a:r>
              <a:rPr lang="el-GR" sz="2400" b="1" dirty="0"/>
              <a:t>8,76</a:t>
            </a:r>
            <a:r>
              <a:rPr lang="el-GR" sz="2400" dirty="0"/>
              <a:t> €/ω ΑΕ + 1,2 ω ΑΕ Χ </a:t>
            </a:r>
            <a:r>
              <a:rPr lang="el-GR" sz="2400" b="1" dirty="0"/>
              <a:t>22,10</a:t>
            </a:r>
            <a:r>
              <a:rPr lang="el-GR" sz="2400" dirty="0"/>
              <a:t> €/ω ΑΕ = </a:t>
            </a:r>
          </a:p>
          <a:p>
            <a:pPr>
              <a:buNone/>
            </a:pPr>
            <a:r>
              <a:rPr lang="el-GR" sz="2400" dirty="0"/>
              <a:t>= 21,90 €+ 26,52 € =  </a:t>
            </a:r>
            <a:r>
              <a:rPr lang="el-GR" sz="2400" b="1" i="1" dirty="0">
                <a:solidFill>
                  <a:srgbClr val="0070C0"/>
                </a:solidFill>
              </a:rPr>
              <a:t>48,42 €</a:t>
            </a:r>
          </a:p>
          <a:p>
            <a:pPr>
              <a:buNone/>
            </a:pPr>
            <a:endParaRPr lang="el-GR" sz="2400" dirty="0"/>
          </a:p>
          <a:p>
            <a:pPr>
              <a:buNone/>
            </a:pPr>
            <a:r>
              <a:rPr lang="el-GR" sz="2400" b="1" i="1" dirty="0"/>
              <a:t>Προϊόν « Έπιπλο Γ»</a:t>
            </a:r>
          </a:p>
          <a:p>
            <a:pPr>
              <a:buNone/>
            </a:pPr>
            <a:r>
              <a:rPr lang="el-GR" sz="2400" dirty="0"/>
              <a:t>3,0 ω ΑΕ Χ </a:t>
            </a:r>
            <a:r>
              <a:rPr lang="el-GR" sz="2400" b="1" dirty="0"/>
              <a:t>8,76</a:t>
            </a:r>
            <a:r>
              <a:rPr lang="el-GR" sz="2400" dirty="0"/>
              <a:t> €/ω ΑΕ + 1,8 ω ΑΕ Χ </a:t>
            </a:r>
            <a:r>
              <a:rPr lang="el-GR" sz="2400" b="1" dirty="0"/>
              <a:t>22,10</a:t>
            </a:r>
            <a:r>
              <a:rPr lang="el-GR" sz="2400" dirty="0"/>
              <a:t> €/ω ΑΕ = </a:t>
            </a:r>
          </a:p>
          <a:p>
            <a:pPr>
              <a:buNone/>
            </a:pPr>
            <a:r>
              <a:rPr lang="el-GR" sz="2400" dirty="0"/>
              <a:t>= 26,28 €+ 39,78 € =  </a:t>
            </a:r>
            <a:r>
              <a:rPr lang="el-GR" sz="2400" b="1" i="1" dirty="0">
                <a:solidFill>
                  <a:srgbClr val="0070C0"/>
                </a:solidFill>
              </a:rPr>
              <a:t>66,06 €</a:t>
            </a:r>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67</a:t>
            </a:fld>
            <a:endParaRPr lang="el-GR"/>
          </a:p>
        </p:txBody>
      </p:sp>
      <p:cxnSp>
        <p:nvCxnSpPr>
          <p:cNvPr id="7" name="6 - Ευθύγραμμο βέλος σύνδεσης"/>
          <p:cNvCxnSpPr/>
          <p:nvPr/>
        </p:nvCxnSpPr>
        <p:spPr>
          <a:xfrm rot="10800000" flipV="1">
            <a:off x="2214546" y="1214422"/>
            <a:ext cx="92869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16200000" flipV="1">
            <a:off x="5072066" y="2000240"/>
            <a:ext cx="64294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857256"/>
          </a:xfrm>
        </p:spPr>
        <p:txBody>
          <a:bodyPr>
            <a:normAutofit/>
          </a:bodyPr>
          <a:lstStyle/>
          <a:p>
            <a:r>
              <a:rPr lang="el-GR" sz="2800" b="1" i="1" dirty="0">
                <a:solidFill>
                  <a:srgbClr val="0070C0"/>
                </a:solidFill>
              </a:rPr>
              <a:t>ΤΟ ΚΟΣΤΟΣ ΑΝΑ ΜΟΝΑΔΑ ΤΩΝ ΠΡΟΪΟΝΤΩΝ</a:t>
            </a:r>
            <a:endParaRPr lang="el-GR" sz="2800" dirty="0"/>
          </a:p>
        </p:txBody>
      </p:sp>
      <p:graphicFrame>
        <p:nvGraphicFramePr>
          <p:cNvPr id="248834" name="Object 2"/>
          <p:cNvGraphicFramePr>
            <a:graphicFrameLocks noGrp="1" noChangeAspect="1"/>
          </p:cNvGraphicFramePr>
          <p:nvPr>
            <p:ph idx="1"/>
            <p:extLst>
              <p:ext uri="{D42A27DB-BD31-4B8C-83A1-F6EECF244321}">
                <p14:modId xmlns:p14="http://schemas.microsoft.com/office/powerpoint/2010/main" val="2328585141"/>
              </p:ext>
            </p:extLst>
          </p:nvPr>
        </p:nvGraphicFramePr>
        <p:xfrm>
          <a:off x="1698625" y="2630488"/>
          <a:ext cx="5816600" cy="2095500"/>
        </p:xfrm>
        <a:graphic>
          <a:graphicData uri="http://schemas.openxmlformats.org/presentationml/2006/ole">
            <mc:AlternateContent xmlns:mc="http://schemas.openxmlformats.org/markup-compatibility/2006">
              <mc:Choice xmlns:v="urn:schemas-microsoft-com:vml" Requires="v">
                <p:oleObj spid="_x0000_s248882" name="Worksheet" r:id="rId3" imgW="5816600" imgH="2095500" progId="Excel.Sheet.12">
                  <p:embed/>
                </p:oleObj>
              </mc:Choice>
              <mc:Fallback>
                <p:oleObj name="Worksheet" r:id="rId3" imgW="5816600" imgH="2095500" progId="Excel.Sheet.12">
                  <p:embed/>
                  <p:pic>
                    <p:nvPicPr>
                      <p:cNvPr id="0" name="Picture 2"/>
                      <p:cNvPicPr>
                        <a:picLocks noChangeAspect="1" noChangeArrowheads="1"/>
                      </p:cNvPicPr>
                      <p:nvPr/>
                    </p:nvPicPr>
                    <p:blipFill>
                      <a:blip r:embed="rId4"/>
                      <a:srcRect/>
                      <a:stretch>
                        <a:fillRect/>
                      </a:stretch>
                    </p:blipFill>
                    <p:spPr bwMode="auto">
                      <a:xfrm>
                        <a:off x="1698625" y="2630488"/>
                        <a:ext cx="5816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428628"/>
          </a:xfrm>
        </p:spPr>
        <p:txBody>
          <a:bodyPr>
            <a:noAutofit/>
          </a:bodyPr>
          <a:lstStyle/>
          <a:p>
            <a:r>
              <a:rPr lang="el-GR" sz="2800" b="1" i="1" dirty="0">
                <a:solidFill>
                  <a:srgbClr val="002060"/>
                </a:solidFill>
              </a:rPr>
              <a:t>ΑΣΚΗΣΗ  2.</a:t>
            </a:r>
          </a:p>
        </p:txBody>
      </p:sp>
      <p:sp>
        <p:nvSpPr>
          <p:cNvPr id="3" name="2 - Θέση περιεχομένου"/>
          <p:cNvSpPr>
            <a:spLocks noGrp="1"/>
          </p:cNvSpPr>
          <p:nvPr>
            <p:ph idx="1"/>
          </p:nvPr>
        </p:nvSpPr>
        <p:spPr>
          <a:xfrm>
            <a:off x="285720" y="571480"/>
            <a:ext cx="8715436" cy="5786478"/>
          </a:xfrm>
        </p:spPr>
        <p:txBody>
          <a:bodyPr>
            <a:normAutofit fontScale="32500" lnSpcReduction="20000"/>
          </a:bodyPr>
          <a:lstStyle/>
          <a:p>
            <a:pPr>
              <a:buNone/>
            </a:pPr>
            <a:r>
              <a:rPr lang="el-GR" sz="7400" dirty="0"/>
              <a:t>Η </a:t>
            </a:r>
            <a:r>
              <a:rPr lang="en-US" sz="7400" dirty="0"/>
              <a:t>  </a:t>
            </a:r>
            <a:r>
              <a:rPr lang="el-GR" sz="7400" dirty="0"/>
              <a:t>Βιομηχανική</a:t>
            </a:r>
            <a:r>
              <a:rPr lang="en-US" sz="7400" dirty="0"/>
              <a:t>  </a:t>
            </a:r>
            <a:r>
              <a:rPr lang="el-GR" sz="7400" dirty="0"/>
              <a:t> επιχείρηση </a:t>
            </a:r>
            <a:r>
              <a:rPr lang="en-US" sz="7400" dirty="0"/>
              <a:t>  </a:t>
            </a:r>
            <a:r>
              <a:rPr lang="el-GR" sz="7400" dirty="0"/>
              <a:t>«ΒΑΡΕΛΙ </a:t>
            </a:r>
            <a:r>
              <a:rPr lang="en-US" sz="7400" dirty="0"/>
              <a:t> </a:t>
            </a:r>
            <a:r>
              <a:rPr lang="el-GR" sz="7400" dirty="0"/>
              <a:t>ΑΕ» </a:t>
            </a:r>
            <a:r>
              <a:rPr lang="en-US" sz="7400" dirty="0"/>
              <a:t> </a:t>
            </a:r>
            <a:r>
              <a:rPr lang="el-GR" sz="7400" dirty="0"/>
              <a:t>που </a:t>
            </a:r>
            <a:r>
              <a:rPr lang="en-US" sz="7400" dirty="0"/>
              <a:t> </a:t>
            </a:r>
            <a:r>
              <a:rPr lang="el-GR" sz="7400" dirty="0"/>
              <a:t>παράγει</a:t>
            </a:r>
            <a:r>
              <a:rPr lang="en-US" sz="7400" dirty="0"/>
              <a:t> </a:t>
            </a:r>
            <a:r>
              <a:rPr lang="el-GR" sz="7400" dirty="0"/>
              <a:t> πλαστικά </a:t>
            </a:r>
          </a:p>
          <a:p>
            <a:pPr>
              <a:buNone/>
            </a:pPr>
            <a:r>
              <a:rPr lang="el-GR" sz="7400" dirty="0"/>
              <a:t>δοχεία παρέχει τις παρακάτω πληροφορίες:</a:t>
            </a:r>
          </a:p>
          <a:p>
            <a:pPr>
              <a:buNone/>
            </a:pPr>
            <a:r>
              <a:rPr lang="el-GR" sz="7400" dirty="0"/>
              <a:t>Άμεσα υλικά που έχουν αναλωθεί                    44.000 €</a:t>
            </a:r>
          </a:p>
          <a:p>
            <a:pPr>
              <a:buNone/>
            </a:pPr>
            <a:r>
              <a:rPr lang="el-GR" sz="7400" dirty="0"/>
              <a:t>Κόστος άμεσης εργασίας                                     20.000 €</a:t>
            </a:r>
          </a:p>
          <a:p>
            <a:pPr>
              <a:buNone/>
            </a:pPr>
            <a:r>
              <a:rPr lang="el-GR" sz="7400" dirty="0"/>
              <a:t>Αποσβέσεις εγκαταστάσεων εργοστασίου        5.000 €</a:t>
            </a:r>
          </a:p>
          <a:p>
            <a:pPr>
              <a:buNone/>
            </a:pPr>
            <a:r>
              <a:rPr lang="el-GR" sz="7400" dirty="0"/>
              <a:t>Αποσβέσεις εξοπλισμού γραφείων διοίκησης  4.100 €</a:t>
            </a:r>
          </a:p>
          <a:p>
            <a:pPr>
              <a:buNone/>
            </a:pPr>
            <a:r>
              <a:rPr lang="el-GR" sz="7400" dirty="0"/>
              <a:t>Έξοδα διάθεσης                                                     12.500 €</a:t>
            </a:r>
          </a:p>
          <a:p>
            <a:pPr>
              <a:buNone/>
            </a:pPr>
            <a:r>
              <a:rPr lang="el-GR" sz="7400" dirty="0"/>
              <a:t>Ενοίκια εργοστασίου                                              6.000 €</a:t>
            </a:r>
          </a:p>
          <a:p>
            <a:pPr>
              <a:buNone/>
            </a:pPr>
            <a:r>
              <a:rPr lang="el-GR" sz="7400" dirty="0"/>
              <a:t>Παραγόμενες μονάδες                                         15.000</a:t>
            </a:r>
          </a:p>
          <a:p>
            <a:pPr>
              <a:buNone/>
            </a:pPr>
            <a:r>
              <a:rPr lang="el-GR" sz="7400" dirty="0"/>
              <a:t>Προϋπολογισμένος </a:t>
            </a:r>
            <a:r>
              <a:rPr lang="el-GR" sz="7400" dirty="0" err="1"/>
              <a:t>συντ</a:t>
            </a:r>
            <a:r>
              <a:rPr lang="el-GR" sz="7400" dirty="0"/>
              <a:t>/</a:t>
            </a:r>
            <a:r>
              <a:rPr lang="el-GR" sz="7400" dirty="0" err="1"/>
              <a:t>στής</a:t>
            </a:r>
            <a:r>
              <a:rPr lang="el-GR" sz="7400" dirty="0"/>
              <a:t> Γ.Β.Ε 80%(με βάση το κόστος της ΑΕ)</a:t>
            </a:r>
          </a:p>
          <a:p>
            <a:pPr>
              <a:buNone/>
            </a:pPr>
            <a:endParaRPr lang="en-US" sz="6000" dirty="0"/>
          </a:p>
          <a:p>
            <a:pPr>
              <a:buNone/>
            </a:pPr>
            <a:r>
              <a:rPr lang="el-GR" sz="7400" b="1" i="1" dirty="0"/>
              <a:t>Ζητείται</a:t>
            </a:r>
            <a:r>
              <a:rPr lang="en-US" sz="7400" b="1" i="1" dirty="0"/>
              <a:t>:</a:t>
            </a:r>
            <a:endParaRPr lang="el-GR" sz="7400" b="1" i="1" dirty="0"/>
          </a:p>
          <a:p>
            <a:pPr>
              <a:buNone/>
            </a:pPr>
            <a:r>
              <a:rPr lang="el-GR" sz="7400" dirty="0"/>
              <a:t>1) Το κόστος παραγωγής ανά μονάδα.</a:t>
            </a:r>
          </a:p>
          <a:p>
            <a:pPr>
              <a:buNone/>
            </a:pPr>
            <a:r>
              <a:rPr lang="el-GR" sz="7400" dirty="0"/>
              <a:t>2) Το κόστος των πωληθέντων 14.500 μονάδων αναπροσαρμοσμένο.</a:t>
            </a:r>
          </a:p>
          <a:p>
            <a:pPr>
              <a:buNone/>
            </a:pPr>
            <a:r>
              <a:rPr lang="el-GR" sz="7400" dirty="0"/>
              <a:t>3) Το κόστος απογραφής τέλους αναπροσαρμοσμένο.</a:t>
            </a:r>
          </a:p>
          <a:p>
            <a:pPr>
              <a:buNone/>
            </a:pPr>
            <a:r>
              <a:rPr lang="el-GR" sz="6000" b="1" dirty="0"/>
              <a:t> </a:t>
            </a:r>
            <a:endParaRPr lang="el-GR" sz="6000" dirty="0"/>
          </a:p>
          <a:p>
            <a:pPr>
              <a:buNone/>
            </a:pPr>
            <a:endParaRPr lang="el-GR" sz="2400"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69</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l-GR" sz="2900" b="1" i="1"/>
            </a:br>
            <a:r>
              <a:rPr lang="el-GR" sz="2900" b="1" i="1"/>
              <a:t> ΕΙΣΑΓΩΓΗ  ΣΤΗ  ΔΙΟΙΚΗΤΙΚΗ  ΛΟΓΙΣΤΙΚΗ</a:t>
            </a:r>
            <a:br>
              <a:rPr lang="el-GR" sz="2900" b="1" i="1"/>
            </a:br>
            <a:endParaRPr lang="el-GR" sz="29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a:t>Μπορούμε     να   ορίσουμε    τη    διοικητική    λογιστική   ως    τη</a:t>
            </a:r>
          </a:p>
          <a:p>
            <a:pPr>
              <a:buNone/>
            </a:pPr>
            <a:r>
              <a:rPr lang="el-GR" sz="1800" b="1"/>
              <a:t>διαδικασία</a:t>
            </a:r>
            <a:r>
              <a:rPr lang="el-GR" sz="1800"/>
              <a:t>   της</a:t>
            </a:r>
          </a:p>
          <a:p>
            <a:r>
              <a:rPr lang="el-GR" sz="1800"/>
              <a:t>αναγνώρισης  </a:t>
            </a:r>
          </a:p>
          <a:p>
            <a:r>
              <a:rPr lang="el-GR" sz="1800"/>
              <a:t>μέτρησης    </a:t>
            </a:r>
          </a:p>
          <a:p>
            <a:r>
              <a:rPr lang="el-GR" sz="1800"/>
              <a:t>συγκέντρωσης </a:t>
            </a:r>
          </a:p>
          <a:p>
            <a:r>
              <a:rPr lang="el-GR" sz="1800"/>
              <a:t>ανάλυσης </a:t>
            </a:r>
          </a:p>
          <a:p>
            <a:r>
              <a:rPr lang="el-GR" sz="1800"/>
              <a:t>παρουσίασης </a:t>
            </a:r>
          </a:p>
          <a:p>
            <a:r>
              <a:rPr lang="el-GR" sz="1800"/>
              <a:t>ερμηνείας   και </a:t>
            </a:r>
          </a:p>
          <a:p>
            <a:r>
              <a:rPr lang="el-GR" sz="1800"/>
              <a:t>γνωστοποίησης </a:t>
            </a:r>
          </a:p>
          <a:p>
            <a:pPr>
              <a:buNone/>
            </a:pPr>
            <a:r>
              <a:rPr lang="el-GR" sz="1800" b="1"/>
              <a:t>των   πληροφοριών,  οι  οποίες  βοηθούν τα  διοικητικά στελέχη</a:t>
            </a:r>
          </a:p>
          <a:p>
            <a:pPr>
              <a:buNone/>
            </a:pPr>
            <a:r>
              <a:rPr lang="el-GR" sz="1800"/>
              <a:t>των οικονομικών μονάδων,  να  επιτύχουν  το   καλύτερο   δυνατό  </a:t>
            </a:r>
          </a:p>
          <a:p>
            <a:pPr>
              <a:buNone/>
            </a:pPr>
            <a:r>
              <a:rPr lang="el-GR" sz="1800"/>
              <a:t>αποτέλεσμα, σχετικά με τους στόχους που έχουν τεθεί από αυτές.</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500066"/>
          </a:xfrm>
        </p:spPr>
        <p:txBody>
          <a:bodyPr>
            <a:noAutofit/>
          </a:bodyPr>
          <a:lstStyle/>
          <a:p>
            <a:r>
              <a:rPr lang="el-GR" sz="2800" b="1" i="1" dirty="0">
                <a:solidFill>
                  <a:srgbClr val="002060"/>
                </a:solidFill>
              </a:rPr>
              <a:t>ΛΥΣΗ</a:t>
            </a:r>
          </a:p>
        </p:txBody>
      </p:sp>
      <p:sp>
        <p:nvSpPr>
          <p:cNvPr id="3" name="2 - Θέση περιεχομένου"/>
          <p:cNvSpPr>
            <a:spLocks noGrp="1"/>
          </p:cNvSpPr>
          <p:nvPr>
            <p:ph idx="1"/>
          </p:nvPr>
        </p:nvSpPr>
        <p:spPr>
          <a:xfrm>
            <a:off x="214282" y="642918"/>
            <a:ext cx="8715436" cy="5483245"/>
          </a:xfrm>
        </p:spPr>
        <p:txBody>
          <a:bodyPr>
            <a:normAutofit/>
          </a:bodyPr>
          <a:lstStyle/>
          <a:p>
            <a:pPr marL="457200" indent="-457200">
              <a:buNone/>
            </a:pPr>
            <a:r>
              <a:rPr lang="el-GR" sz="2400" i="1" dirty="0"/>
              <a:t>1)</a:t>
            </a:r>
          </a:p>
          <a:p>
            <a:pPr marL="457200" indent="-457200">
              <a:buNone/>
            </a:pPr>
            <a:r>
              <a:rPr lang="el-GR" sz="2400" i="1" dirty="0"/>
              <a:t>      </a:t>
            </a:r>
            <a:r>
              <a:rPr lang="el-GR" sz="2400" b="1" i="1" u="sng" dirty="0"/>
              <a:t>Κόστος παραγωγής </a:t>
            </a:r>
          </a:p>
          <a:p>
            <a:pPr marL="457200" indent="-457200">
              <a:buNone/>
            </a:pPr>
            <a:r>
              <a:rPr lang="el-GR" sz="2400" dirty="0"/>
              <a:t>       Άμεσα υλικά                44.000 €</a:t>
            </a:r>
          </a:p>
          <a:p>
            <a:pPr marL="457200" indent="-457200">
              <a:buNone/>
            </a:pPr>
            <a:r>
              <a:rPr lang="el-GR" sz="2400" dirty="0"/>
              <a:t>       Άμεση εργασία           20.000 €</a:t>
            </a:r>
          </a:p>
          <a:p>
            <a:pPr marL="457200" indent="-457200">
              <a:buNone/>
            </a:pPr>
            <a:r>
              <a:rPr lang="el-GR" sz="2400" dirty="0"/>
              <a:t>       Γ.Β.Ε (20.000 Χ 80%)  16.000 €               </a:t>
            </a:r>
            <a:r>
              <a:rPr lang="el-GR" sz="1800" b="1" i="1" dirty="0">
                <a:solidFill>
                  <a:srgbClr val="002060"/>
                </a:solidFill>
              </a:rPr>
              <a:t>Καταλογισθέντα Γ.Β.Ε</a:t>
            </a:r>
            <a:r>
              <a:rPr lang="el-GR" sz="2400" dirty="0"/>
              <a:t>             </a:t>
            </a:r>
          </a:p>
          <a:p>
            <a:pPr marL="457200" indent="-457200">
              <a:buNone/>
            </a:pPr>
            <a:r>
              <a:rPr lang="el-GR" sz="2400" dirty="0"/>
              <a:t>                                              80.000 €</a:t>
            </a:r>
          </a:p>
          <a:p>
            <a:pPr marL="457200" indent="-457200">
              <a:buNone/>
            </a:pPr>
            <a:endParaRPr lang="el-GR" sz="2400" dirty="0"/>
          </a:p>
          <a:p>
            <a:pPr marL="457200" indent="-457200">
              <a:buNone/>
            </a:pPr>
            <a:endParaRPr lang="el-GR" sz="2400" dirty="0"/>
          </a:p>
          <a:p>
            <a:pPr marL="457200" indent="-457200">
              <a:buNone/>
            </a:pPr>
            <a:r>
              <a:rPr lang="el-GR" sz="2400" b="1" dirty="0">
                <a:solidFill>
                  <a:srgbClr val="002060"/>
                </a:solidFill>
              </a:rPr>
              <a:t>Κόστος παραγωγής ανά μονάδα</a:t>
            </a:r>
            <a:r>
              <a:rPr lang="en-US" sz="2400" b="1" dirty="0">
                <a:solidFill>
                  <a:srgbClr val="002060"/>
                </a:solidFill>
              </a:rPr>
              <a:t>: </a:t>
            </a:r>
            <a:r>
              <a:rPr lang="el-GR" sz="2400" b="1" dirty="0">
                <a:solidFill>
                  <a:srgbClr val="002060"/>
                </a:solidFill>
              </a:rPr>
              <a:t>  80.000 / 15.000 = </a:t>
            </a:r>
            <a:r>
              <a:rPr lang="en-US" sz="2400" b="1" dirty="0">
                <a:solidFill>
                  <a:srgbClr val="002060"/>
                </a:solidFill>
              </a:rPr>
              <a:t>  </a:t>
            </a:r>
            <a:r>
              <a:rPr lang="el-GR" sz="2400" b="1" dirty="0">
                <a:solidFill>
                  <a:srgbClr val="002060"/>
                </a:solidFill>
              </a:rPr>
              <a:t>5,333 €</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70</a:t>
            </a:fld>
            <a:endParaRPr lang="el-GR"/>
          </a:p>
        </p:txBody>
      </p:sp>
      <p:cxnSp>
        <p:nvCxnSpPr>
          <p:cNvPr id="7" name="6 - Ευθεία γραμμή σύνδεσης"/>
          <p:cNvCxnSpPr/>
          <p:nvPr/>
        </p:nvCxnSpPr>
        <p:spPr>
          <a:xfrm>
            <a:off x="3357554" y="2786058"/>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0800000">
            <a:off x="4643438" y="264318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 Έλλειψη"/>
          <p:cNvSpPr/>
          <p:nvPr/>
        </p:nvSpPr>
        <p:spPr>
          <a:xfrm>
            <a:off x="6929454" y="4071942"/>
            <a:ext cx="107157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14290"/>
            <a:ext cx="8715436" cy="6143668"/>
          </a:xfrm>
        </p:spPr>
        <p:txBody>
          <a:bodyPr>
            <a:normAutofit/>
          </a:bodyPr>
          <a:lstStyle/>
          <a:p>
            <a:pPr>
              <a:buNone/>
            </a:pPr>
            <a:r>
              <a:rPr lang="en-US" sz="2400" dirty="0"/>
              <a:t>2)</a:t>
            </a:r>
          </a:p>
          <a:p>
            <a:pPr>
              <a:buNone/>
            </a:pPr>
            <a:endParaRPr lang="en-US" sz="2400" dirty="0"/>
          </a:p>
          <a:p>
            <a:pPr>
              <a:buNone/>
            </a:pPr>
            <a:r>
              <a:rPr lang="el-GR" sz="2400" dirty="0"/>
              <a:t>Καταλογισθέντα Γ.Β.Ε          16.000 €</a:t>
            </a:r>
          </a:p>
          <a:p>
            <a:pPr>
              <a:buNone/>
            </a:pPr>
            <a:r>
              <a:rPr lang="el-GR" sz="2400" dirty="0"/>
              <a:t>Πραγματικά         Γ.Β.Ε          11.000 €        </a:t>
            </a:r>
            <a:r>
              <a:rPr lang="el-GR" sz="1600" b="1" dirty="0">
                <a:solidFill>
                  <a:srgbClr val="002060"/>
                </a:solidFill>
              </a:rPr>
              <a:t>Ενοίκια </a:t>
            </a:r>
            <a:r>
              <a:rPr lang="el-GR" sz="1600" b="1" dirty="0" err="1">
                <a:solidFill>
                  <a:srgbClr val="002060"/>
                </a:solidFill>
              </a:rPr>
              <a:t>εργ</a:t>
            </a:r>
            <a:r>
              <a:rPr lang="el-GR" sz="1600" b="1" dirty="0">
                <a:solidFill>
                  <a:srgbClr val="002060"/>
                </a:solidFill>
              </a:rPr>
              <a:t>/</a:t>
            </a:r>
            <a:r>
              <a:rPr lang="el-GR" sz="1600" b="1" dirty="0" err="1">
                <a:solidFill>
                  <a:srgbClr val="002060"/>
                </a:solidFill>
              </a:rPr>
              <a:t>σίου</a:t>
            </a:r>
            <a:r>
              <a:rPr lang="el-GR" sz="1600" b="1" dirty="0">
                <a:solidFill>
                  <a:srgbClr val="002060"/>
                </a:solidFill>
              </a:rPr>
              <a:t> + </a:t>
            </a:r>
            <a:r>
              <a:rPr lang="el-GR" sz="1600" b="1" dirty="0" err="1">
                <a:solidFill>
                  <a:srgbClr val="002060"/>
                </a:solidFill>
              </a:rPr>
              <a:t>Αποσβ</a:t>
            </a:r>
            <a:r>
              <a:rPr lang="el-GR" sz="1600" b="1" dirty="0">
                <a:solidFill>
                  <a:srgbClr val="002060"/>
                </a:solidFill>
              </a:rPr>
              <a:t>.  </a:t>
            </a:r>
            <a:r>
              <a:rPr lang="el-GR" sz="1600" b="1" dirty="0" err="1">
                <a:solidFill>
                  <a:srgbClr val="002060"/>
                </a:solidFill>
              </a:rPr>
              <a:t>εγκ</a:t>
            </a:r>
            <a:r>
              <a:rPr lang="el-GR" sz="1600" b="1" dirty="0">
                <a:solidFill>
                  <a:srgbClr val="002060"/>
                </a:solidFill>
              </a:rPr>
              <a:t>. </a:t>
            </a:r>
            <a:r>
              <a:rPr lang="el-GR" sz="1600" b="1" dirty="0" err="1">
                <a:solidFill>
                  <a:srgbClr val="002060"/>
                </a:solidFill>
              </a:rPr>
              <a:t>εργ</a:t>
            </a:r>
            <a:r>
              <a:rPr lang="el-GR" sz="1600" b="1" dirty="0">
                <a:solidFill>
                  <a:srgbClr val="002060"/>
                </a:solidFill>
              </a:rPr>
              <a:t>/</a:t>
            </a:r>
            <a:r>
              <a:rPr lang="el-GR" sz="1600" b="1" dirty="0" err="1">
                <a:solidFill>
                  <a:srgbClr val="002060"/>
                </a:solidFill>
              </a:rPr>
              <a:t>σίου</a:t>
            </a:r>
            <a:r>
              <a:rPr lang="el-GR" sz="1600" b="1" dirty="0">
                <a:solidFill>
                  <a:srgbClr val="002060"/>
                </a:solidFill>
              </a:rPr>
              <a:t>  </a:t>
            </a:r>
          </a:p>
          <a:p>
            <a:pPr>
              <a:buNone/>
            </a:pPr>
            <a:r>
              <a:rPr lang="el-GR" sz="2400" b="1" dirty="0" err="1"/>
              <a:t>Υπερκαταλογισθέντα</a:t>
            </a:r>
            <a:r>
              <a:rPr lang="el-GR" sz="2400" b="1" dirty="0"/>
              <a:t> Γ.Β.Ε  5.000 €</a:t>
            </a:r>
          </a:p>
          <a:p>
            <a:pPr>
              <a:buNone/>
            </a:pPr>
            <a:endParaRPr lang="el-GR" sz="2400" dirty="0"/>
          </a:p>
          <a:p>
            <a:pPr>
              <a:buNone/>
            </a:pPr>
            <a:r>
              <a:rPr lang="el-GR" sz="2400" dirty="0"/>
              <a:t>Συντελεστής </a:t>
            </a:r>
            <a:r>
              <a:rPr lang="el-GR" sz="2400" dirty="0" err="1"/>
              <a:t>υπερκαταλογισθέντων</a:t>
            </a:r>
            <a:r>
              <a:rPr lang="el-GR" sz="2400" dirty="0"/>
              <a:t> ανά μονάδα προϊόντος</a:t>
            </a:r>
          </a:p>
          <a:p>
            <a:pPr>
              <a:buNone/>
            </a:pPr>
            <a:r>
              <a:rPr lang="el-GR" sz="2400" dirty="0"/>
              <a:t>  5.000 / 15.000 = </a:t>
            </a:r>
            <a:r>
              <a:rPr lang="el-GR" sz="2400" b="1" dirty="0"/>
              <a:t>0,333 €</a:t>
            </a:r>
            <a:r>
              <a:rPr lang="el-GR" sz="2400" dirty="0"/>
              <a:t> (καταλογισμός παραπάνω ανά μονάδα)</a:t>
            </a:r>
          </a:p>
          <a:p>
            <a:pPr>
              <a:buNone/>
            </a:pPr>
            <a:endParaRPr lang="el-GR" sz="2400" dirty="0"/>
          </a:p>
          <a:p>
            <a:pPr>
              <a:buNone/>
            </a:pPr>
            <a:r>
              <a:rPr lang="el-GR" sz="2400" b="1" i="1" u="sng" dirty="0">
                <a:solidFill>
                  <a:srgbClr val="002060"/>
                </a:solidFill>
              </a:rPr>
              <a:t>Κόστος πωληθέντων (αναπροσαρμοσμένο)</a:t>
            </a:r>
          </a:p>
          <a:p>
            <a:pPr>
              <a:buNone/>
            </a:pPr>
            <a:r>
              <a:rPr lang="el-GR" sz="2400" dirty="0"/>
              <a:t>Κόστος πωληθέντων        </a:t>
            </a:r>
            <a:r>
              <a:rPr lang="en-US" sz="2400" dirty="0"/>
              <a:t>:</a:t>
            </a:r>
            <a:r>
              <a:rPr lang="el-GR" sz="2400" dirty="0"/>
              <a:t>   14.500 Χ 5,333 = 77.329 €</a:t>
            </a:r>
          </a:p>
          <a:p>
            <a:pPr>
              <a:buNone/>
            </a:pPr>
            <a:r>
              <a:rPr lang="el-GR" sz="2400" dirty="0"/>
              <a:t>(-) </a:t>
            </a:r>
            <a:r>
              <a:rPr lang="el-GR" sz="2400" dirty="0" err="1"/>
              <a:t>Υπερκαταλογισθέντα</a:t>
            </a:r>
            <a:r>
              <a:rPr lang="el-GR" sz="2400" dirty="0"/>
              <a:t>  </a:t>
            </a:r>
            <a:r>
              <a:rPr lang="en-US" sz="2400" dirty="0"/>
              <a:t>:</a:t>
            </a:r>
            <a:r>
              <a:rPr lang="el-GR" sz="2400" dirty="0"/>
              <a:t>  14.500 Χ 0,333 =  (4.829) € </a:t>
            </a:r>
            <a:endParaRPr lang="en-US" sz="2400" dirty="0"/>
          </a:p>
          <a:p>
            <a:pPr>
              <a:buNone/>
            </a:pPr>
            <a:r>
              <a:rPr lang="en-US" sz="2400" dirty="0"/>
              <a:t>                                                                                </a:t>
            </a:r>
            <a:r>
              <a:rPr lang="en-US" sz="2400" b="1" i="1" dirty="0">
                <a:solidFill>
                  <a:srgbClr val="002060"/>
                </a:solidFill>
              </a:rPr>
              <a:t>72.500 </a:t>
            </a:r>
            <a:r>
              <a:rPr lang="el-GR" sz="2400" b="1" i="1" dirty="0">
                <a:solidFill>
                  <a:srgbClr val="002060"/>
                </a:solidFill>
              </a:rPr>
              <a:t>€</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71</a:t>
            </a:fld>
            <a:endParaRPr lang="el-GR"/>
          </a:p>
        </p:txBody>
      </p:sp>
      <p:cxnSp>
        <p:nvCxnSpPr>
          <p:cNvPr id="7" name="6 - Ευθύγραμμο βέλος σύνδεσης"/>
          <p:cNvCxnSpPr/>
          <p:nvPr/>
        </p:nvCxnSpPr>
        <p:spPr>
          <a:xfrm rot="10800000">
            <a:off x="4786314" y="178592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5715008" y="5429264"/>
            <a:ext cx="12144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 Έλλειψη"/>
          <p:cNvSpPr/>
          <p:nvPr/>
        </p:nvSpPr>
        <p:spPr>
          <a:xfrm>
            <a:off x="5643570" y="5500702"/>
            <a:ext cx="1357322"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71438"/>
          </a:xfrm>
        </p:spPr>
        <p:txBody>
          <a:bodyPr>
            <a:normAutofit fontScale="90000"/>
          </a:bodyPr>
          <a:lstStyle/>
          <a:p>
            <a:endParaRPr lang="el-GR" dirty="0"/>
          </a:p>
        </p:txBody>
      </p:sp>
      <p:sp>
        <p:nvSpPr>
          <p:cNvPr id="3" name="2 - Θέση περιεχομένου"/>
          <p:cNvSpPr>
            <a:spLocks noGrp="1"/>
          </p:cNvSpPr>
          <p:nvPr>
            <p:ph idx="1"/>
          </p:nvPr>
        </p:nvSpPr>
        <p:spPr>
          <a:xfrm>
            <a:off x="214282" y="285728"/>
            <a:ext cx="8715436" cy="5883285"/>
          </a:xfrm>
        </p:spPr>
        <p:txBody>
          <a:bodyPr>
            <a:normAutofit/>
          </a:bodyPr>
          <a:lstStyle/>
          <a:p>
            <a:pPr>
              <a:buNone/>
            </a:pPr>
            <a:r>
              <a:rPr lang="el-GR" sz="2400" dirty="0"/>
              <a:t>3) </a:t>
            </a:r>
          </a:p>
          <a:p>
            <a:pPr>
              <a:buNone/>
            </a:pPr>
            <a:endParaRPr lang="el-GR" sz="2400" dirty="0"/>
          </a:p>
          <a:p>
            <a:pPr>
              <a:buNone/>
            </a:pPr>
            <a:r>
              <a:rPr lang="el-GR" sz="2400" b="1" u="sng" dirty="0">
                <a:solidFill>
                  <a:srgbClr val="002060"/>
                </a:solidFill>
              </a:rPr>
              <a:t>Το κόστος απογραφής τέλους (αναπροσαρμοσμένο)</a:t>
            </a:r>
          </a:p>
          <a:p>
            <a:pPr>
              <a:buNone/>
            </a:pPr>
            <a:r>
              <a:rPr lang="el-GR" sz="2400" dirty="0"/>
              <a:t>Κόστος προϊόντος   </a:t>
            </a:r>
            <a:r>
              <a:rPr lang="en-US" sz="2400" dirty="0"/>
              <a:t>          :  </a:t>
            </a:r>
            <a:r>
              <a:rPr lang="el-GR" sz="2400" dirty="0"/>
              <a:t>500 Χ 5,333 = 2.667 €</a:t>
            </a:r>
          </a:p>
          <a:p>
            <a:pPr>
              <a:buNone/>
            </a:pPr>
            <a:r>
              <a:rPr lang="el-GR" sz="2400" dirty="0"/>
              <a:t>(-) </a:t>
            </a:r>
            <a:r>
              <a:rPr lang="el-GR" sz="2400" dirty="0" err="1"/>
              <a:t>Υπερκαταλογισθέντα</a:t>
            </a:r>
            <a:r>
              <a:rPr lang="el-GR" sz="2400" dirty="0"/>
              <a:t>  </a:t>
            </a:r>
            <a:r>
              <a:rPr lang="en-US" sz="2400" dirty="0"/>
              <a:t>:</a:t>
            </a:r>
            <a:r>
              <a:rPr lang="el-GR" sz="2400" dirty="0"/>
              <a:t>  500 Χ 0,333 =  (167) € </a:t>
            </a:r>
            <a:endParaRPr lang="en-US" sz="2400" dirty="0"/>
          </a:p>
          <a:p>
            <a:pPr>
              <a:buNone/>
            </a:pPr>
            <a:r>
              <a:rPr lang="en-US" sz="2400" b="1" dirty="0">
                <a:solidFill>
                  <a:srgbClr val="002060"/>
                </a:solidFill>
              </a:rPr>
              <a:t>                                                                          2.500 </a:t>
            </a:r>
            <a:r>
              <a:rPr lang="el-GR" sz="2400" b="1" dirty="0">
                <a:solidFill>
                  <a:srgbClr val="002060"/>
                </a:solidFill>
              </a:rPr>
              <a:t>€</a:t>
            </a:r>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72</a:t>
            </a:fld>
            <a:endParaRPr lang="el-GR"/>
          </a:p>
        </p:txBody>
      </p:sp>
      <p:cxnSp>
        <p:nvCxnSpPr>
          <p:cNvPr id="7" name="6 - Ευθεία γραμμή σύνδεσης"/>
          <p:cNvCxnSpPr/>
          <p:nvPr/>
        </p:nvCxnSpPr>
        <p:spPr>
          <a:xfrm>
            <a:off x="5286380" y="2428868"/>
            <a:ext cx="100013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 Έλλειψη"/>
          <p:cNvSpPr/>
          <p:nvPr/>
        </p:nvSpPr>
        <p:spPr>
          <a:xfrm>
            <a:off x="5286380" y="2500306"/>
            <a:ext cx="1071570"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a:extLst>
              <a:ext uri="{FF2B5EF4-FFF2-40B4-BE49-F238E27FC236}">
                <a16:creationId xmlns:a16="http://schemas.microsoft.com/office/drawing/2014/main" id="{869B152E-9360-654C-BE1F-781682218AB2}"/>
              </a:ext>
            </a:extLst>
          </p:cNvPr>
          <p:cNvGraphicFramePr>
            <a:graphicFrameLocks noChangeAspect="1"/>
          </p:cNvGraphicFramePr>
          <p:nvPr>
            <p:extLst>
              <p:ext uri="{D42A27DB-BD31-4B8C-83A1-F6EECF244321}">
                <p14:modId xmlns:p14="http://schemas.microsoft.com/office/powerpoint/2010/main" val="3042140877"/>
              </p:ext>
            </p:extLst>
          </p:nvPr>
        </p:nvGraphicFramePr>
        <p:xfrm>
          <a:off x="1944684" y="1916832"/>
          <a:ext cx="5891213" cy="3324225"/>
        </p:xfrm>
        <a:graphic>
          <a:graphicData uri="http://schemas.openxmlformats.org/presentationml/2006/ole">
            <mc:AlternateContent xmlns:mc="http://schemas.openxmlformats.org/markup-compatibility/2006">
              <mc:Choice xmlns:v="urn:schemas-microsoft-com:vml" Requires="v">
                <p:oleObj spid="_x0000_s414756" name="Worksheet" r:id="rId3" imgW="7289800" imgH="3162300" progId="Excel.Sheet.8">
                  <p:embed/>
                </p:oleObj>
              </mc:Choice>
              <mc:Fallback>
                <p:oleObj name="Worksheet" r:id="rId3" imgW="7289800" imgH="3162300" progId="Excel.Sheet.8">
                  <p:embed/>
                  <p:pic>
                    <p:nvPicPr>
                      <p:cNvPr id="2052" name="Object 4">
                        <a:extLst>
                          <a:ext uri="{FF2B5EF4-FFF2-40B4-BE49-F238E27FC236}">
                            <a16:creationId xmlns:a16="http://schemas.microsoft.com/office/drawing/2014/main" id="{869B152E-9360-654C-BE1F-781682218AB2}"/>
                          </a:ext>
                        </a:extLst>
                      </p:cNvPr>
                      <p:cNvPicPr>
                        <a:picLocks noChangeAspect="1" noChangeArrowheads="1"/>
                      </p:cNvPicPr>
                      <p:nvPr/>
                    </p:nvPicPr>
                    <p:blipFill>
                      <a:blip r:embed="rId4"/>
                      <a:srcRect/>
                      <a:stretch>
                        <a:fillRect/>
                      </a:stretch>
                    </p:blipFill>
                    <p:spPr bwMode="auto">
                      <a:xfrm>
                        <a:off x="1944684" y="1916832"/>
                        <a:ext cx="5891213" cy="3324225"/>
                      </a:xfrm>
                      <a:prstGeom prst="rect">
                        <a:avLst/>
                      </a:prstGeom>
                      <a:noFill/>
                      <a:ln>
                        <a:noFill/>
                      </a:ln>
                      <a:effectLst/>
                    </p:spPr>
                  </p:pic>
                </p:oleObj>
              </mc:Fallback>
            </mc:AlternateContent>
          </a:graphicData>
        </a:graphic>
      </p:graphicFrame>
      <p:sp>
        <p:nvSpPr>
          <p:cNvPr id="5" name="Text Box 6">
            <a:extLst>
              <a:ext uri="{FF2B5EF4-FFF2-40B4-BE49-F238E27FC236}">
                <a16:creationId xmlns:a16="http://schemas.microsoft.com/office/drawing/2014/main" id="{26C51186-4EB5-1449-8070-E2D6881D5F9E}"/>
              </a:ext>
            </a:extLst>
          </p:cNvPr>
          <p:cNvSpPr txBox="1">
            <a:spLocks noChangeArrowheads="1"/>
          </p:cNvSpPr>
          <p:nvPr/>
        </p:nvSpPr>
        <p:spPr bwMode="auto">
          <a:xfrm>
            <a:off x="1923223" y="404623"/>
            <a:ext cx="705678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solidFill>
                  <a:schemeClr val="hlink"/>
                </a:solidFill>
                <a:effectLst>
                  <a:outerShdw blurRad="38100" dist="38100" dir="2700000" algn="tl">
                    <a:srgbClr val="C0C0C0"/>
                  </a:outerShdw>
                </a:effectLst>
              </a:rPr>
              <a:t>Εφαρμογή :       Επιμερισμός κονδυλίων κόστους </a:t>
            </a:r>
          </a:p>
          <a:p>
            <a:pPr>
              <a:spcBef>
                <a:spcPct val="50000"/>
              </a:spcBef>
            </a:pPr>
            <a:r>
              <a:rPr lang="el-GR" altLang="el-GR" sz="1400" dirty="0">
                <a:solidFill>
                  <a:schemeClr val="hlink"/>
                </a:solidFill>
                <a:effectLst>
                  <a:outerShdw blurRad="38100" dist="38100" dir="2700000" algn="tl">
                    <a:srgbClr val="C0C0C0"/>
                  </a:outerShdw>
                </a:effectLst>
              </a:rPr>
              <a:t>Να γίνει ο επιμερισμός των παρακάτω στοιχείων σε Πρωταρχικό κόστος, ΓΒΕ. κόστος μετατροπής και κόστος περιόδου </a:t>
            </a:r>
          </a:p>
          <a:p>
            <a:pPr>
              <a:spcBef>
                <a:spcPct val="50000"/>
              </a:spcBef>
            </a:pPr>
            <a:r>
              <a:rPr lang="el-GR" altLang="el-GR" sz="1400" dirty="0">
                <a:solidFill>
                  <a:schemeClr val="hlink"/>
                </a:solidFill>
                <a:effectLst>
                  <a:outerShdw blurRad="38100" dist="38100" dir="2700000" algn="tl">
                    <a:srgbClr val="C0C0C0"/>
                  </a:outerShdw>
                </a:effectLst>
              </a:rPr>
              <a:t>Να υπολογιστεί το κόστος παραγωγής</a:t>
            </a:r>
            <a:endParaRPr lang="el-GR" altLang="el-GR" sz="1400" dirty="0">
              <a:solidFill>
                <a:srgbClr val="0000FF"/>
              </a:solidFill>
            </a:endParaRPr>
          </a:p>
        </p:txBody>
      </p:sp>
    </p:spTree>
    <p:extLst>
      <p:ext uri="{BB962C8B-B14F-4D97-AF65-F5344CB8AC3E}">
        <p14:creationId xmlns:p14="http://schemas.microsoft.com/office/powerpoint/2010/main" val="219399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a:extLst>
              <a:ext uri="{FF2B5EF4-FFF2-40B4-BE49-F238E27FC236}">
                <a16:creationId xmlns:a16="http://schemas.microsoft.com/office/drawing/2014/main" id="{869B152E-9360-654C-BE1F-781682218AB2}"/>
              </a:ext>
            </a:extLst>
          </p:cNvPr>
          <p:cNvGraphicFramePr>
            <a:graphicFrameLocks noChangeAspect="1"/>
          </p:cNvGraphicFramePr>
          <p:nvPr>
            <p:extLst>
              <p:ext uri="{D42A27DB-BD31-4B8C-83A1-F6EECF244321}">
                <p14:modId xmlns:p14="http://schemas.microsoft.com/office/powerpoint/2010/main" val="4214318640"/>
              </p:ext>
            </p:extLst>
          </p:nvPr>
        </p:nvGraphicFramePr>
        <p:xfrm>
          <a:off x="1923223" y="1701547"/>
          <a:ext cx="6665482" cy="3439002"/>
        </p:xfrm>
        <a:graphic>
          <a:graphicData uri="http://schemas.openxmlformats.org/presentationml/2006/ole">
            <mc:AlternateContent xmlns:mc="http://schemas.openxmlformats.org/markup-compatibility/2006">
              <mc:Choice xmlns:v="urn:schemas-microsoft-com:vml" Requires="v">
                <p:oleObj spid="_x0000_s412708" name="Φύλλο εργασίας" r:id="rId3" imgW="7912100" imgH="3136900" progId="Excel.Sheet.8">
                  <p:embed/>
                </p:oleObj>
              </mc:Choice>
              <mc:Fallback>
                <p:oleObj name="Φύλλο εργασίας" r:id="rId3" imgW="7912100" imgH="3136900" progId="Excel.Sheet.8">
                  <p:embed/>
                  <p:pic>
                    <p:nvPicPr>
                      <p:cNvPr id="2052" name="Object 4">
                        <a:extLst>
                          <a:ext uri="{FF2B5EF4-FFF2-40B4-BE49-F238E27FC236}">
                            <a16:creationId xmlns:a16="http://schemas.microsoft.com/office/drawing/2014/main" id="{869B152E-9360-654C-BE1F-781682218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223" y="1701547"/>
                        <a:ext cx="6665482" cy="3439002"/>
                      </a:xfrm>
                      <a:prstGeom prst="rect">
                        <a:avLst/>
                      </a:prstGeom>
                      <a:noFill/>
                      <a:ln>
                        <a:noFill/>
                      </a:ln>
                      <a:effectLst/>
                    </p:spPr>
                  </p:pic>
                </p:oleObj>
              </mc:Fallback>
            </mc:AlternateContent>
          </a:graphicData>
        </a:graphic>
      </p:graphicFrame>
      <p:sp>
        <p:nvSpPr>
          <p:cNvPr id="2054" name="Text Box 6">
            <a:extLst>
              <a:ext uri="{FF2B5EF4-FFF2-40B4-BE49-F238E27FC236}">
                <a16:creationId xmlns:a16="http://schemas.microsoft.com/office/drawing/2014/main" id="{ABFE7553-011C-8340-9056-F5C4E873CDEE}"/>
              </a:ext>
            </a:extLst>
          </p:cNvPr>
          <p:cNvSpPr txBox="1">
            <a:spLocks noChangeArrowheads="1"/>
          </p:cNvSpPr>
          <p:nvPr/>
        </p:nvSpPr>
        <p:spPr bwMode="auto">
          <a:xfrm>
            <a:off x="2987823" y="5267923"/>
            <a:ext cx="453628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dirty="0">
                <a:solidFill>
                  <a:schemeClr val="hlink"/>
                </a:solidFill>
                <a:effectLst>
                  <a:outerShdw blurRad="38100" dist="38100" dir="2700000" algn="tl">
                    <a:srgbClr val="C0C0C0"/>
                  </a:outerShdw>
                </a:effectLst>
              </a:rPr>
              <a:t>Συνολικό Κόστος προϊόντων</a:t>
            </a:r>
            <a:r>
              <a:rPr lang="en-US" altLang="el-GR" sz="1050" dirty="0">
                <a:solidFill>
                  <a:schemeClr val="hlink"/>
                </a:solidFill>
                <a:effectLst>
                  <a:outerShdw blurRad="38100" dist="38100" dir="2700000" algn="tl">
                    <a:srgbClr val="C0C0C0"/>
                  </a:outerShdw>
                </a:effectLst>
              </a:rPr>
              <a:t> (</a:t>
            </a:r>
            <a:r>
              <a:rPr lang="el-GR" altLang="el-GR" sz="1050" dirty="0">
                <a:solidFill>
                  <a:schemeClr val="hlink"/>
                </a:solidFill>
                <a:effectLst>
                  <a:outerShdw blurRad="38100" dist="38100" dir="2700000" algn="tl">
                    <a:srgbClr val="C0C0C0"/>
                  </a:outerShdw>
                </a:effectLst>
              </a:rPr>
              <a:t>κόστος παραγωγής)</a:t>
            </a:r>
            <a:r>
              <a:rPr lang="el-GR" altLang="el-GR" sz="1050" dirty="0"/>
              <a:t> :</a:t>
            </a:r>
          </a:p>
          <a:p>
            <a:pPr>
              <a:spcBef>
                <a:spcPct val="50000"/>
              </a:spcBef>
            </a:pPr>
            <a:r>
              <a:rPr lang="el-GR" altLang="el-GR" sz="1050" dirty="0"/>
              <a:t> </a:t>
            </a:r>
            <a:r>
              <a:rPr lang="el-GR" altLang="el-GR" sz="1050" dirty="0">
                <a:solidFill>
                  <a:srgbClr val="0000FF"/>
                </a:solidFill>
              </a:rPr>
              <a:t>Άμεσα Υλικά + Άμεσα εργατικά + Γ.Β.Ε.</a:t>
            </a:r>
          </a:p>
          <a:p>
            <a:pPr>
              <a:spcBef>
                <a:spcPct val="50000"/>
              </a:spcBef>
            </a:pPr>
            <a:r>
              <a:rPr lang="el-GR" altLang="el-GR" sz="1050" dirty="0">
                <a:solidFill>
                  <a:srgbClr val="0000FF"/>
                </a:solidFill>
              </a:rPr>
              <a:t>1.950.000€    +   605000 €         + 524.000€ =  3.079.000 €</a:t>
            </a:r>
          </a:p>
        </p:txBody>
      </p:sp>
      <p:sp>
        <p:nvSpPr>
          <p:cNvPr id="5" name="Text Box 6">
            <a:extLst>
              <a:ext uri="{FF2B5EF4-FFF2-40B4-BE49-F238E27FC236}">
                <a16:creationId xmlns:a16="http://schemas.microsoft.com/office/drawing/2014/main" id="{26C51186-4EB5-1449-8070-E2D6881D5F9E}"/>
              </a:ext>
            </a:extLst>
          </p:cNvPr>
          <p:cNvSpPr txBox="1">
            <a:spLocks noChangeArrowheads="1"/>
          </p:cNvSpPr>
          <p:nvPr/>
        </p:nvSpPr>
        <p:spPr bwMode="auto">
          <a:xfrm>
            <a:off x="1923223" y="404623"/>
            <a:ext cx="14966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4400" dirty="0">
                <a:effectLst>
                  <a:outerShdw blurRad="38100" dist="38100" dir="2700000" algn="tl">
                    <a:srgbClr val="C0C0C0"/>
                  </a:outerShdw>
                </a:effectLst>
              </a:rPr>
              <a:t>ΛΥΣΗ</a:t>
            </a:r>
            <a:endParaRPr lang="el-GR" altLang="el-GR" sz="4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n-US" sz="2200" b="1" i="1"/>
            </a:br>
            <a:r>
              <a:rPr lang="el-GR" sz="2200" b="1" i="1"/>
              <a:t>ΣΥΣΤΑΤΙΚΑ ΣΤΟΙΧΕΙΑ</a:t>
            </a:r>
            <a:r>
              <a:rPr lang="en-US" sz="2200" b="1" i="1"/>
              <a:t> </a:t>
            </a:r>
            <a:r>
              <a:rPr lang="el-GR" sz="2200" b="1" i="1"/>
              <a:t>ΤΟΥ ΛΕΙΤΟΥΡΓΙΚΟΥ ΚΟΣΤΟΥΣ</a:t>
            </a:r>
            <a:br>
              <a:rPr lang="en-US" sz="2200" b="1" i="1"/>
            </a:br>
            <a:r>
              <a:rPr lang="el-GR" sz="2200" b="1" i="1"/>
              <a:t>Κόστος λοιπών λειτουργιών</a:t>
            </a:r>
            <a:br>
              <a:rPr lang="el-GR" sz="2200" b="1"/>
            </a:br>
            <a:endParaRPr lang="el-GR" sz="22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l-GR" sz="1900" b="1" dirty="0"/>
          </a:p>
          <a:p>
            <a:pPr>
              <a:buNone/>
            </a:pPr>
            <a:r>
              <a:rPr lang="el-GR" sz="1900" b="1" i="1" dirty="0"/>
              <a:t>Έξοδα διοικητικής λειτουργίας</a:t>
            </a:r>
          </a:p>
          <a:p>
            <a:pPr>
              <a:buNone/>
            </a:pPr>
            <a:r>
              <a:rPr lang="el-GR" sz="1900" dirty="0"/>
              <a:t>Αναφέρονται στο κόστος το οποίο δημιουργείται στο πλαίσιο της</a:t>
            </a:r>
          </a:p>
          <a:p>
            <a:pPr>
              <a:buNone/>
            </a:pPr>
            <a:r>
              <a:rPr lang="el-GR" sz="1900" dirty="0"/>
              <a:t>διοίκησης  της   επιχείρησης   και  σχετίζεται με τη λειτουργία της </a:t>
            </a:r>
          </a:p>
          <a:p>
            <a:pPr>
              <a:buNone/>
            </a:pPr>
            <a:r>
              <a:rPr lang="el-GR" sz="1900" dirty="0"/>
              <a:t>οργάνωσης ως συνόλου, όπως π.χ</a:t>
            </a:r>
          </a:p>
          <a:p>
            <a:r>
              <a:rPr lang="el-GR" sz="1900" dirty="0"/>
              <a:t>Μισθοί διοικητικού προσωπικού</a:t>
            </a:r>
          </a:p>
          <a:p>
            <a:r>
              <a:rPr lang="el-GR" sz="1900" dirty="0"/>
              <a:t>Προσωπικό λογιστηρίου</a:t>
            </a:r>
          </a:p>
          <a:p>
            <a:r>
              <a:rPr lang="el-GR" sz="1900" dirty="0"/>
              <a:t>Προσωπικό δημοσίων σχέσεων και νομικής υπηρεσίας</a:t>
            </a:r>
          </a:p>
          <a:p>
            <a:r>
              <a:rPr lang="el-GR" sz="1900" dirty="0"/>
              <a:t>Ενοίκια, θέρμανση, φωτισμός των κεντρικών γραφείων </a:t>
            </a:r>
            <a:r>
              <a:rPr lang="el-GR" sz="1900" dirty="0" err="1"/>
              <a:t>κλπ</a:t>
            </a:r>
            <a:endParaRPr lang="el-GR" sz="1900" dirty="0"/>
          </a:p>
          <a:p>
            <a:pPr>
              <a:buNone/>
            </a:pPr>
            <a:endParaRPr lang="el-GR" sz="1900" dirty="0"/>
          </a:p>
          <a:p>
            <a:endParaRPr lang="el-GR" sz="1900" dirty="0"/>
          </a:p>
          <a:p>
            <a:endParaRPr lang="el-GR" sz="1900" dirty="0"/>
          </a:p>
          <a:p>
            <a:pPr>
              <a:buNone/>
            </a:pPr>
            <a:endParaRPr lang="en-US" sz="1900" dirty="0"/>
          </a:p>
          <a:p>
            <a:endParaRPr lang="en-US" sz="1900" dirty="0"/>
          </a:p>
          <a:p>
            <a:endParaRPr lang="en-US" sz="1900" dirty="0"/>
          </a:p>
          <a:p>
            <a:endParaRPr lang="el-GR" sz="1900" dirty="0"/>
          </a:p>
          <a:p>
            <a:pPr>
              <a:buNone/>
            </a:pPr>
            <a:endParaRPr lang="el-GR" sz="1900" dirty="0"/>
          </a:p>
          <a:p>
            <a:pPr>
              <a:buNone/>
            </a:pPr>
            <a:endParaRPr lang="en-US" sz="1900" b="1" i="1" u="sng" dirty="0"/>
          </a:p>
          <a:p>
            <a:pPr>
              <a:buNone/>
            </a:pPr>
            <a:endParaRPr lang="el-GR" sz="1900" b="1" i="1" u="sng" dirty="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75</a:t>
            </a:fld>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n-US" sz="2200" b="1" i="1"/>
            </a:br>
            <a:r>
              <a:rPr lang="el-GR" sz="2200" b="1" i="1"/>
              <a:t>ΣΥΣΤΑΤΙΚΑ ΣΤΟΙΧΕΙΑ</a:t>
            </a:r>
            <a:r>
              <a:rPr lang="en-US" sz="2200" b="1" i="1"/>
              <a:t> </a:t>
            </a:r>
            <a:r>
              <a:rPr lang="el-GR" sz="2200" b="1" i="1"/>
              <a:t>ΤΟΥ ΛΕΙΤΟΥΡΓΙΚΟΥ ΚΟΣΤΟΥΣ</a:t>
            </a:r>
            <a:br>
              <a:rPr lang="en-US" sz="2200" b="1" i="1"/>
            </a:br>
            <a:r>
              <a:rPr lang="el-GR" sz="2200" b="1" i="1"/>
              <a:t>Κόστος λοιπών λειτουργιών</a:t>
            </a:r>
            <a:br>
              <a:rPr lang="el-GR" sz="2200" b="1"/>
            </a:br>
            <a:endParaRPr lang="el-GR" sz="22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dirty="0"/>
              <a:t>Έξοδα λειτουργίας διαθέσεως(πωλήσεως)</a:t>
            </a:r>
          </a:p>
          <a:p>
            <a:pPr>
              <a:buNone/>
            </a:pPr>
            <a:r>
              <a:rPr lang="el-GR" sz="1900" dirty="0"/>
              <a:t>Αναφέρονται   στο  κόστος  που αντιστοιχεί  στη  λειτουργία που σχετίζεται  με  τη  πώληση  προϊόντων  και  υπηρεσιών  και με το κόστος διανομής όπως π.χ</a:t>
            </a:r>
          </a:p>
          <a:p>
            <a:pPr>
              <a:buNone/>
            </a:pPr>
            <a:endParaRPr lang="el-GR" sz="1900" dirty="0"/>
          </a:p>
          <a:p>
            <a:r>
              <a:rPr lang="el-GR" sz="1900" dirty="0"/>
              <a:t>Κόστος λήψης παραγγελίας (ταξίδια προσωπικού πωλήσεων)</a:t>
            </a:r>
          </a:p>
          <a:p>
            <a:r>
              <a:rPr lang="el-GR" sz="1900" dirty="0"/>
              <a:t>Κόστος προώθησης και διαφήμισης</a:t>
            </a:r>
          </a:p>
          <a:p>
            <a:r>
              <a:rPr lang="el-GR" sz="1900" dirty="0"/>
              <a:t>Κόστος διανομής </a:t>
            </a:r>
            <a:r>
              <a:rPr lang="el-GR" sz="1900" dirty="0" err="1"/>
              <a:t>κλπ</a:t>
            </a:r>
            <a:endParaRPr lang="el-GR" sz="1900" dirty="0"/>
          </a:p>
          <a:p>
            <a:pPr>
              <a:buNone/>
            </a:pPr>
            <a:endParaRPr lang="el-GR" sz="1900" dirty="0"/>
          </a:p>
          <a:p>
            <a:pPr>
              <a:buNone/>
            </a:pPr>
            <a:endParaRPr lang="el-GR" sz="1900" dirty="0"/>
          </a:p>
          <a:p>
            <a:pPr>
              <a:buNone/>
            </a:pPr>
            <a:endParaRPr lang="el-GR" sz="19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76</a:t>
            </a:fld>
            <a:endParaRPr 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n-US" sz="2200" b="1" i="1"/>
            </a:br>
            <a:r>
              <a:rPr lang="el-GR" sz="2200" b="1" i="1"/>
              <a:t>ΣΥΣΤΑΤΙΚΑ ΣΤΟΙΧΕΙΑ</a:t>
            </a:r>
            <a:r>
              <a:rPr lang="en-US" sz="2200" b="1" i="1"/>
              <a:t> </a:t>
            </a:r>
            <a:r>
              <a:rPr lang="el-GR" sz="2200" b="1" i="1"/>
              <a:t>ΤΟΥ ΛΕΙΤΟΥΡΓΙΚΟΥ ΚΟΣΤΟΥΣ</a:t>
            </a:r>
            <a:br>
              <a:rPr lang="en-US" sz="2200" b="1" i="1"/>
            </a:br>
            <a:r>
              <a:rPr lang="el-GR" sz="2200" b="1" i="1"/>
              <a:t>Κόστος λοιπών λειτουργιών</a:t>
            </a:r>
            <a:br>
              <a:rPr lang="el-GR" sz="2200" b="1"/>
            </a:br>
            <a:endParaRPr lang="el-GR" sz="220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a:t>Έξοδα λειτουργίας ερευνών και ανάπτυξης</a:t>
            </a:r>
          </a:p>
          <a:p>
            <a:pPr>
              <a:buNone/>
            </a:pPr>
            <a:r>
              <a:rPr lang="el-GR" sz="1900"/>
              <a:t>Αναφέρονται   στο   κόστος    της   λειτουργίας   ανάπτυξης  νέων προϊόντων  και υπηρεσιών όπως π.χ</a:t>
            </a:r>
          </a:p>
          <a:p>
            <a:pPr>
              <a:buNone/>
            </a:pPr>
            <a:endParaRPr lang="el-GR" sz="1900"/>
          </a:p>
          <a:p>
            <a:r>
              <a:rPr lang="el-GR" sz="1900"/>
              <a:t>Κόστος διατήρησης της λειτουργίας των εργαστηρίων</a:t>
            </a:r>
          </a:p>
          <a:p>
            <a:r>
              <a:rPr lang="el-GR" sz="1900"/>
              <a:t>Κόστος παραγωγής πρωτότυπων προϊόντων </a:t>
            </a:r>
          </a:p>
          <a:p>
            <a:r>
              <a:rPr lang="el-GR" sz="1900"/>
              <a:t>Κόστος μελέτης και σχεδιασμού νέων παραγωγικών διαδικασιών κλπ</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77</a:t>
            </a:fld>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br>
              <a:rPr lang="en-US" sz="2200" b="1" i="1"/>
            </a:br>
            <a:r>
              <a:rPr lang="el-GR" sz="2200" b="1" i="1"/>
              <a:t>ΣΥΣΤΑΤΙΚΑ ΣΤΟΙΧΕΙΑ</a:t>
            </a:r>
            <a:r>
              <a:rPr lang="en-US" sz="2200" b="1" i="1"/>
              <a:t> </a:t>
            </a:r>
            <a:r>
              <a:rPr lang="el-GR" sz="2200" b="1" i="1"/>
              <a:t>ΤΟΥ ΛΕΙΤΟΥΡΓΙΚΟΥ ΚΟΣΤΟΥΣ</a:t>
            </a:r>
            <a:br>
              <a:rPr lang="en-US" sz="2200" b="1" i="1"/>
            </a:br>
            <a:r>
              <a:rPr lang="el-GR" sz="2200" b="1" i="1"/>
              <a:t>Κόστος λοιπών λειτουργιών</a:t>
            </a:r>
            <a:br>
              <a:rPr lang="el-GR" sz="2200" b="1"/>
            </a:br>
            <a:endParaRPr lang="el-GR" sz="22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a:t>Έξοδα χρηματοοικονομικής λειτουργίας</a:t>
            </a:r>
          </a:p>
          <a:p>
            <a:pPr>
              <a:buNone/>
            </a:pPr>
            <a:r>
              <a:rPr lang="el-GR" sz="1900"/>
              <a:t>Αναφέρονται   στο    κόστος   που   έχει  σχέση  με  τη   λειτουργία</a:t>
            </a:r>
          </a:p>
          <a:p>
            <a:pPr>
              <a:buNone/>
            </a:pPr>
            <a:r>
              <a:rPr lang="el-GR" sz="1900"/>
              <a:t>χρηματοδότησης των δραστηριοτήτων της επιχείρησης, όπως π.χ</a:t>
            </a:r>
          </a:p>
          <a:p>
            <a:pPr>
              <a:buNone/>
            </a:pPr>
            <a:endParaRPr lang="el-GR" sz="1900"/>
          </a:p>
          <a:p>
            <a:r>
              <a:rPr lang="el-GR" sz="1900"/>
              <a:t>Τόκοι δανείων</a:t>
            </a:r>
          </a:p>
          <a:p>
            <a:r>
              <a:rPr lang="el-GR" sz="1900"/>
              <a:t>Προμήθειες τραπεζών κλπ</a:t>
            </a:r>
          </a:p>
          <a:p>
            <a:pPr>
              <a:buNone/>
            </a:pPr>
            <a:endParaRPr lang="el-GR" sz="1900"/>
          </a:p>
          <a:p>
            <a:pPr>
              <a:buNone/>
            </a:pPr>
            <a:endParaRPr lang="el-GR" sz="1900"/>
          </a:p>
          <a:p>
            <a:pPr>
              <a:buNone/>
            </a:pPr>
            <a:endParaRPr lang="el-GR" sz="1900"/>
          </a:p>
          <a:p>
            <a:pPr>
              <a:buNone/>
            </a:pPr>
            <a:endParaRPr lang="el-GR" sz="1900"/>
          </a:p>
          <a:p>
            <a:pPr>
              <a:buNone/>
            </a:pPr>
            <a:endParaRPr lang="el-GR" sz="1900"/>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78</a:t>
            </a:fld>
            <a:endParaRPr lang="el-G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4300" b="1" i="1"/>
              <a:t>Η ΡΟΗ ΤΟΥ ΚΟΣΤΟΥΣ </a:t>
            </a:r>
            <a:br>
              <a:rPr lang="el-GR" sz="4300" b="1" i="1"/>
            </a:br>
            <a:r>
              <a:rPr lang="el-GR" sz="4300" b="1" i="1"/>
              <a:t>ΚΑΙ Η ΣΧΕΣΗ ΤΟΥ ΜΕ ΤΑ ΠΡΟΪΟΝΤΑ</a:t>
            </a:r>
            <a:endParaRPr lang="el-GR" sz="430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a:t>Η παραγωγή ενός προϊόντος θα μπορούσε να περιγραφεί σαν τη </a:t>
            </a:r>
          </a:p>
          <a:p>
            <a:pPr>
              <a:buNone/>
            </a:pPr>
            <a:r>
              <a:rPr lang="el-GR" sz="1800"/>
              <a:t>φυσική ροή των </a:t>
            </a:r>
            <a:r>
              <a:rPr lang="el-GR" sz="1800" b="1"/>
              <a:t>υλικών</a:t>
            </a:r>
            <a:r>
              <a:rPr lang="el-GR" sz="1800"/>
              <a:t>, της </a:t>
            </a:r>
            <a:r>
              <a:rPr lang="el-GR" sz="1800" b="1"/>
              <a:t>εργασίας</a:t>
            </a:r>
            <a:r>
              <a:rPr lang="el-GR" sz="1800"/>
              <a:t> και των </a:t>
            </a:r>
            <a:r>
              <a:rPr lang="el-GR" sz="1800" b="1"/>
              <a:t>Γ.Β.Ε</a:t>
            </a:r>
            <a:r>
              <a:rPr lang="el-GR" sz="1800"/>
              <a:t>.</a:t>
            </a:r>
          </a:p>
          <a:p>
            <a:pPr>
              <a:buNone/>
            </a:pPr>
            <a:endParaRPr lang="el-GR" sz="1800"/>
          </a:p>
          <a:p>
            <a:pPr>
              <a:buNone/>
            </a:pPr>
            <a:r>
              <a:rPr lang="el-GR" sz="1800"/>
              <a:t>Ο  μηχανικός  παραγωγής  είναι  υπεύθυνος  για την εξασφάλιση </a:t>
            </a:r>
          </a:p>
          <a:p>
            <a:pPr>
              <a:buNone/>
            </a:pPr>
            <a:r>
              <a:rPr lang="el-GR" sz="1800"/>
              <a:t>της ομαλής και αποτελεσματικής ροής των  συντελεστών αυτών.</a:t>
            </a:r>
          </a:p>
          <a:p>
            <a:pPr>
              <a:buNone/>
            </a:pPr>
            <a:endParaRPr lang="el-GR" sz="1800"/>
          </a:p>
          <a:p>
            <a:pPr>
              <a:buNone/>
            </a:pPr>
            <a:r>
              <a:rPr lang="el-GR" sz="1800"/>
              <a:t>Οι  κοστολόγοι μετρούν  τη  ροή  αυτή, εκφράζοντάς την,  με  μια </a:t>
            </a:r>
          </a:p>
          <a:p>
            <a:pPr>
              <a:buNone/>
            </a:pPr>
            <a:r>
              <a:rPr lang="el-GR" sz="1800"/>
              <a:t>σειρά  από  κόστη,  για τα  οποία  ενημερώνουν  τη  διοίκηση.</a:t>
            </a:r>
          </a:p>
          <a:p>
            <a:pPr>
              <a:buNone/>
            </a:pPr>
            <a:endParaRPr lang="el-GR" sz="1800"/>
          </a:p>
          <a:p>
            <a:pPr>
              <a:buNone/>
            </a:pPr>
            <a:r>
              <a:rPr lang="el-GR" sz="1800" b="1"/>
              <a:t>Η    διαδικασία    υπολογισμού   του  κόστους    ενός   προϊόντος  </a:t>
            </a:r>
          </a:p>
          <a:p>
            <a:pPr>
              <a:buNone/>
            </a:pPr>
            <a:r>
              <a:rPr lang="el-GR" sz="1800" b="1"/>
              <a:t>μπορεί να παραλληλισθεί με τη φυσική ροή του προϊόντος  στη </a:t>
            </a:r>
          </a:p>
          <a:p>
            <a:pPr>
              <a:buNone/>
            </a:pPr>
            <a:r>
              <a:rPr lang="el-GR" sz="1800" b="1"/>
              <a:t>παραγωγική διαδικασία.</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79</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pPr lvl="0"/>
            <a:r>
              <a:rPr lang="el-GR" sz="3600" b="1" i="1"/>
              <a:t>ΕΙΣΑΓΩΓΗ  ΣΤΗ  ΔΙΟΙΚΗΤΙΚΗ  ΛΟΓΙΣΤΙΚΗ</a:t>
            </a:r>
            <a:br>
              <a:rPr lang="el-GR" sz="3600"/>
            </a:br>
            <a:endParaRPr lang="el-GR" sz="3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Επομένως   η   </a:t>
            </a:r>
            <a:r>
              <a:rPr lang="el-GR" sz="1900" b="1" i="1"/>
              <a:t>«προς  τα  έξω»  </a:t>
            </a:r>
            <a:r>
              <a:rPr lang="el-GR" sz="1900"/>
              <a:t>ή   η </a:t>
            </a:r>
            <a:r>
              <a:rPr lang="el-GR" sz="1900" b="1" i="1"/>
              <a:t>«προς  τα  μέσα»  </a:t>
            </a:r>
            <a:r>
              <a:rPr lang="el-GR" sz="1900"/>
              <a:t>ενημέρωση </a:t>
            </a:r>
          </a:p>
          <a:p>
            <a:pPr>
              <a:buNone/>
            </a:pPr>
            <a:r>
              <a:rPr lang="el-GR" sz="1900"/>
              <a:t>αποτελεί  </a:t>
            </a:r>
            <a:r>
              <a:rPr lang="en-US" sz="1900"/>
              <a:t> </a:t>
            </a:r>
            <a:r>
              <a:rPr lang="el-GR" sz="1900"/>
              <a:t>το </a:t>
            </a:r>
            <a:r>
              <a:rPr lang="en-US" sz="1900"/>
              <a:t> </a:t>
            </a:r>
            <a:r>
              <a:rPr lang="el-GR" sz="1900"/>
              <a:t> χαρακτηριστικό   στοιχείο   της  διάκρισης   των  δύο </a:t>
            </a:r>
          </a:p>
          <a:p>
            <a:pPr>
              <a:buNone/>
            </a:pPr>
            <a:r>
              <a:rPr lang="el-GR" sz="1900"/>
              <a:t>περιοχών  </a:t>
            </a:r>
            <a:r>
              <a:rPr lang="en-US" sz="1900"/>
              <a:t> </a:t>
            </a:r>
            <a:r>
              <a:rPr lang="el-GR" sz="1900"/>
              <a:t> του   βασικού  </a:t>
            </a:r>
            <a:r>
              <a:rPr lang="en-US" sz="1900"/>
              <a:t> </a:t>
            </a:r>
            <a:r>
              <a:rPr lang="el-GR" sz="1900"/>
              <a:t>λογιστικού   συστήματος,   δηλαδή   της </a:t>
            </a:r>
          </a:p>
          <a:p>
            <a:pPr>
              <a:buNone/>
            </a:pPr>
            <a:r>
              <a:rPr lang="el-GR" sz="1900"/>
              <a:t>χρηματοοικονομικής   λογιστικής  και  της   διοικητικής  λογιστικής.</a:t>
            </a:r>
          </a:p>
          <a:p>
            <a:pPr>
              <a:buNone/>
            </a:pPr>
            <a:endParaRPr lang="el-GR" sz="1900"/>
          </a:p>
          <a:p>
            <a:pPr>
              <a:buNone/>
            </a:pPr>
            <a:r>
              <a:rPr lang="el-GR" sz="1900" b="1" i="1"/>
              <a:t>Πηγές Δεδομένων</a:t>
            </a:r>
          </a:p>
          <a:p>
            <a:pPr>
              <a:buNone/>
            </a:pPr>
            <a:r>
              <a:rPr lang="el-GR" sz="1900"/>
              <a:t>Η  </a:t>
            </a:r>
            <a:r>
              <a:rPr lang="en-US" sz="1900"/>
              <a:t> </a:t>
            </a:r>
            <a:r>
              <a:rPr lang="el-GR" sz="1900"/>
              <a:t>διοικητική   </a:t>
            </a:r>
            <a:r>
              <a:rPr lang="en-US" sz="1900"/>
              <a:t> </a:t>
            </a:r>
            <a:r>
              <a:rPr lang="el-GR" sz="1900"/>
              <a:t>λογιστική   αντλεί  τα  </a:t>
            </a:r>
            <a:r>
              <a:rPr lang="en-US" sz="1900"/>
              <a:t> </a:t>
            </a:r>
            <a:r>
              <a:rPr lang="el-GR" sz="1900"/>
              <a:t>δεδομένα   από   το   βασικό </a:t>
            </a:r>
          </a:p>
          <a:p>
            <a:pPr>
              <a:buNone/>
            </a:pPr>
            <a:r>
              <a:rPr lang="el-GR" sz="1900"/>
              <a:t>λογιστικό  σύστημα αλλά και από άλλες</a:t>
            </a:r>
            <a:r>
              <a:rPr lang="en-US" sz="1900"/>
              <a:t> </a:t>
            </a:r>
            <a:r>
              <a:rPr lang="el-GR" sz="1900"/>
              <a:t> εσωτερικές</a:t>
            </a:r>
            <a:r>
              <a:rPr lang="en-US" sz="1900"/>
              <a:t> </a:t>
            </a:r>
            <a:r>
              <a:rPr lang="el-GR" sz="1900"/>
              <a:t> ή  εξωτερικές </a:t>
            </a:r>
          </a:p>
          <a:p>
            <a:pPr>
              <a:buNone/>
            </a:pPr>
            <a:r>
              <a:rPr lang="el-GR" sz="1900"/>
              <a:t>πηγές  δεδομένων. </a:t>
            </a:r>
          </a:p>
          <a:p>
            <a:pPr>
              <a:buNone/>
            </a:pPr>
            <a:r>
              <a:rPr lang="el-GR" sz="1900"/>
              <a:t>Ενώ  η  χρηματοοικονομική  λογιστική  αντλεί  τα   δεδομένα  κατά </a:t>
            </a:r>
          </a:p>
          <a:p>
            <a:pPr>
              <a:buNone/>
            </a:pPr>
            <a:r>
              <a:rPr lang="el-GR" sz="1900"/>
              <a:t>κύριο  λόγο  από το βασικό  λογιστικό σύστημα. </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t>ΑΠΕΙΚΟΝΙΣΗ ΤΗΣ ΦΥΣΙΚΗΣ ΡΟΗΣ ΤΟΥ ΠΡΟΪΟΝΤΟΣ ΣΤΗΝ ΠΑΡΑΓΩΓΙΚΗ ΔΙΑΔΙΚΑΣΙΑ</a:t>
            </a:r>
          </a:p>
        </p:txBody>
      </p:sp>
      <p:pic>
        <p:nvPicPr>
          <p:cNvPr id="3073" name="Picture 1"/>
          <p:cNvPicPr>
            <a:picLocks noGrp="1" noChangeAspect="1" noChangeArrowheads="1"/>
          </p:cNvPicPr>
          <p:nvPr>
            <p:ph idx="1"/>
          </p:nvPr>
        </p:nvPicPr>
        <p:blipFill>
          <a:blip r:embed="rId2"/>
          <a:stretch>
            <a:fillRect/>
          </a:stretch>
        </p:blipFill>
        <p:spPr bwMode="auto">
          <a:xfrm>
            <a:off x="1403648" y="2444750"/>
            <a:ext cx="5702300" cy="1968500"/>
          </a:xfrm>
          <a:prstGeom prst="rect">
            <a:avLst/>
          </a:prstGeom>
          <a:noFill/>
          <a:ln w="9525">
            <a:noFill/>
            <a:miter lim="800000"/>
            <a:headEnd/>
            <a:tailEnd/>
          </a:ln>
        </p:spPr>
      </p:pic>
      <p:sp>
        <p:nvSpPr>
          <p:cNvPr id="10" name="9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80</a:t>
            </a:fld>
            <a:endParaRPr lang="el-GR"/>
          </a:p>
        </p:txBody>
      </p:sp>
      <p:cxnSp>
        <p:nvCxnSpPr>
          <p:cNvPr id="5" name="4 - Ευθύγραμμο βέλος σύνδεσης"/>
          <p:cNvCxnSpPr/>
          <p:nvPr/>
        </p:nvCxnSpPr>
        <p:spPr>
          <a:xfrm>
            <a:off x="3643306" y="328612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5643570" y="328612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7286644" y="328612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Ελεύθερη σχεδίαση 3">
            <a:extLst>
              <a:ext uri="{FF2B5EF4-FFF2-40B4-BE49-F238E27FC236}">
                <a16:creationId xmlns:a16="http://schemas.microsoft.com/office/drawing/2014/main" id="{C1CD6EFD-E981-974C-8AF5-3A4AD04E3E2E}"/>
              </a:ext>
            </a:extLst>
          </p:cNvPr>
          <p:cNvSpPr/>
          <p:nvPr/>
        </p:nvSpPr>
        <p:spPr>
          <a:xfrm>
            <a:off x="727513" y="1833802"/>
            <a:ext cx="7054570" cy="190261"/>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38675" y="142463"/>
            <a:ext cx="7886700" cy="1325563"/>
          </a:xfrm>
        </p:spPr>
        <p:txBody>
          <a:bodyPr>
            <a:normAutofit/>
          </a:bodyPr>
          <a:lstStyle/>
          <a:p>
            <a:r>
              <a:rPr lang="el-GR" sz="2800" b="1" i="1" dirty="0"/>
              <a:t>ΑΠΕΙΚΟΝΙΣΗ ΤΗΣ ΡΟΗΣ ΤΩΝ ΣΤΟΙΧΕΙΩΝ ΤΟΥ ΚΟΣΤΟΥΣ ΣΤΟΥΣ ΛΟΓΑΡΙΑΣΜΟΥΣ</a:t>
            </a:r>
          </a:p>
        </p:txBody>
      </p:sp>
      <p:sp>
        <p:nvSpPr>
          <p:cNvPr id="6" name="5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81</a:t>
            </a:fld>
            <a:endParaRPr lang="el-GR"/>
          </a:p>
        </p:txBody>
      </p:sp>
      <p:graphicFrame>
        <p:nvGraphicFramePr>
          <p:cNvPr id="20483" name="Object 3"/>
          <p:cNvGraphicFramePr>
            <a:graphicFrameLocks noChangeAspect="1"/>
          </p:cNvGraphicFramePr>
          <p:nvPr>
            <p:extLst>
              <p:ext uri="{D42A27DB-BD31-4B8C-83A1-F6EECF244321}">
                <p14:modId xmlns:p14="http://schemas.microsoft.com/office/powerpoint/2010/main" val="1060991641"/>
              </p:ext>
            </p:extLst>
          </p:nvPr>
        </p:nvGraphicFramePr>
        <p:xfrm>
          <a:off x="500034" y="2068170"/>
          <a:ext cx="8143932" cy="4143404"/>
        </p:xfrm>
        <a:graphic>
          <a:graphicData uri="http://schemas.openxmlformats.org/presentationml/2006/ole">
            <mc:AlternateContent xmlns:mc="http://schemas.openxmlformats.org/markup-compatibility/2006">
              <mc:Choice xmlns:v="urn:schemas-microsoft-com:vml" Requires="v">
                <p:oleObj spid="_x0000_s20531" name="Φύλλο εργασίας" r:id="rId3" imgW="7248174" imgH="2046729" progId="Excel.Sheet.12">
                  <p:embed/>
                </p:oleObj>
              </mc:Choice>
              <mc:Fallback>
                <p:oleObj name="Φύλλο εργασίας" r:id="rId3" imgW="7248174" imgH="2046729" progId="Excel.Shee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2068170"/>
                        <a:ext cx="8143932" cy="414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Ελεύθερη σχεδίαση 7">
            <a:extLst>
              <a:ext uri="{FF2B5EF4-FFF2-40B4-BE49-F238E27FC236}">
                <a16:creationId xmlns:a16="http://schemas.microsoft.com/office/drawing/2014/main" id="{59CF11CA-F2BE-904F-82A7-0DE45CA400C9}"/>
              </a:ext>
            </a:extLst>
          </p:cNvPr>
          <p:cNvSpPr/>
          <p:nvPr/>
        </p:nvSpPr>
        <p:spPr>
          <a:xfrm>
            <a:off x="498344" y="1675427"/>
            <a:ext cx="8143932" cy="160039"/>
          </a:xfrm>
          <a:custGeom>
            <a:avLst/>
            <a:gdLst>
              <a:gd name="connsiteX0" fmla="*/ 54680 w 7054570"/>
              <a:gd name="connsiteY0" fmla="*/ 8218 h 190261"/>
              <a:gd name="connsiteX1" fmla="*/ 1536639 w 7054570"/>
              <a:gd name="connsiteY1" fmla="*/ 134342 h 190261"/>
              <a:gd name="connsiteX2" fmla="*/ 2503590 w 7054570"/>
              <a:gd name="connsiteY2" fmla="*/ 50260 h 190261"/>
              <a:gd name="connsiteX3" fmla="*/ 3302377 w 7054570"/>
              <a:gd name="connsiteY3" fmla="*/ 113322 h 190261"/>
              <a:gd name="connsiteX4" fmla="*/ 5015563 w 7054570"/>
              <a:gd name="connsiteY4" fmla="*/ 29239 h 190261"/>
              <a:gd name="connsiteX5" fmla="*/ 5614652 w 7054570"/>
              <a:gd name="connsiteY5" fmla="*/ 165874 h 190261"/>
              <a:gd name="connsiteX6" fmla="*/ 7054570 w 7054570"/>
              <a:gd name="connsiteY6" fmla="*/ 113322 h 190261"/>
              <a:gd name="connsiteX7" fmla="*/ 6718239 w 7054570"/>
              <a:gd name="connsiteY7" fmla="*/ 123832 h 190261"/>
              <a:gd name="connsiteX8" fmla="*/ 5866901 w 7054570"/>
              <a:gd name="connsiteY8" fmla="*/ 176384 h 190261"/>
              <a:gd name="connsiteX9" fmla="*/ 5488528 w 7054570"/>
              <a:gd name="connsiteY9" fmla="*/ 176384 h 190261"/>
              <a:gd name="connsiteX10" fmla="*/ 5036583 w 7054570"/>
              <a:gd name="connsiteY10" fmla="*/ 18729 h 190261"/>
              <a:gd name="connsiteX11" fmla="*/ 4300859 w 7054570"/>
              <a:gd name="connsiteY11" fmla="*/ 102811 h 190261"/>
              <a:gd name="connsiteX12" fmla="*/ 3207783 w 7054570"/>
              <a:gd name="connsiteY12" fmla="*/ 102811 h 190261"/>
              <a:gd name="connsiteX13" fmla="*/ 2734818 w 7054570"/>
              <a:gd name="connsiteY13" fmla="*/ 113322 h 190261"/>
              <a:gd name="connsiteX14" fmla="*/ 2251342 w 7054570"/>
              <a:gd name="connsiteY14" fmla="*/ 71280 h 190261"/>
              <a:gd name="connsiteX15" fmla="*/ 1915011 w 7054570"/>
              <a:gd name="connsiteY15" fmla="*/ 92301 h 190261"/>
              <a:gd name="connsiteX16" fmla="*/ 1536639 w 7054570"/>
              <a:gd name="connsiteY16" fmla="*/ 144853 h 190261"/>
              <a:gd name="connsiteX17" fmla="*/ 1189797 w 7054570"/>
              <a:gd name="connsiteY17" fmla="*/ 123832 h 190261"/>
              <a:gd name="connsiteX18" fmla="*/ 927039 w 7054570"/>
              <a:gd name="connsiteY18" fmla="*/ 81791 h 190261"/>
              <a:gd name="connsiteX19" fmla="*/ 622239 w 7054570"/>
              <a:gd name="connsiteY19" fmla="*/ 81791 h 190261"/>
              <a:gd name="connsiteX20" fmla="*/ 348970 w 7054570"/>
              <a:gd name="connsiteY20" fmla="*/ 18729 h 190261"/>
              <a:gd name="connsiteX21" fmla="*/ 54680 w 7054570"/>
              <a:gd name="connsiteY21" fmla="*/ 8218 h 1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4570" h="190261">
                <a:moveTo>
                  <a:pt x="54680" y="8218"/>
                </a:moveTo>
                <a:cubicBezTo>
                  <a:pt x="252625" y="27487"/>
                  <a:pt x="1128487" y="127335"/>
                  <a:pt x="1536639" y="134342"/>
                </a:cubicBezTo>
                <a:cubicBezTo>
                  <a:pt x="1944791" y="141349"/>
                  <a:pt x="2209300" y="53763"/>
                  <a:pt x="2503590" y="50260"/>
                </a:cubicBezTo>
                <a:cubicBezTo>
                  <a:pt x="2797880" y="46757"/>
                  <a:pt x="2883715" y="116825"/>
                  <a:pt x="3302377" y="113322"/>
                </a:cubicBezTo>
                <a:cubicBezTo>
                  <a:pt x="3721039" y="109819"/>
                  <a:pt x="4630184" y="20480"/>
                  <a:pt x="5015563" y="29239"/>
                </a:cubicBezTo>
                <a:cubicBezTo>
                  <a:pt x="5400942" y="37998"/>
                  <a:pt x="5274818" y="151860"/>
                  <a:pt x="5614652" y="165874"/>
                </a:cubicBezTo>
                <a:lnTo>
                  <a:pt x="7054570" y="113322"/>
                </a:lnTo>
                <a:lnTo>
                  <a:pt x="6718239" y="123832"/>
                </a:lnTo>
                <a:lnTo>
                  <a:pt x="5866901" y="176384"/>
                </a:lnTo>
                <a:cubicBezTo>
                  <a:pt x="5661949" y="185143"/>
                  <a:pt x="5626914" y="202660"/>
                  <a:pt x="5488528" y="176384"/>
                </a:cubicBezTo>
                <a:cubicBezTo>
                  <a:pt x="5350142" y="150108"/>
                  <a:pt x="5234528" y="30991"/>
                  <a:pt x="5036583" y="18729"/>
                </a:cubicBezTo>
                <a:cubicBezTo>
                  <a:pt x="4838638" y="6467"/>
                  <a:pt x="4605659" y="88797"/>
                  <a:pt x="4300859" y="102811"/>
                </a:cubicBezTo>
                <a:cubicBezTo>
                  <a:pt x="3996059" y="116825"/>
                  <a:pt x="3468790" y="101059"/>
                  <a:pt x="3207783" y="102811"/>
                </a:cubicBezTo>
                <a:cubicBezTo>
                  <a:pt x="2946776" y="104563"/>
                  <a:pt x="2894225" y="118577"/>
                  <a:pt x="2734818" y="113322"/>
                </a:cubicBezTo>
                <a:cubicBezTo>
                  <a:pt x="2575411" y="108067"/>
                  <a:pt x="2387976" y="74783"/>
                  <a:pt x="2251342" y="71280"/>
                </a:cubicBezTo>
                <a:cubicBezTo>
                  <a:pt x="2114708" y="67777"/>
                  <a:pt x="2034128" y="80039"/>
                  <a:pt x="1915011" y="92301"/>
                </a:cubicBezTo>
                <a:cubicBezTo>
                  <a:pt x="1795894" y="104563"/>
                  <a:pt x="1657508" y="139598"/>
                  <a:pt x="1536639" y="144853"/>
                </a:cubicBezTo>
                <a:cubicBezTo>
                  <a:pt x="1415770" y="150108"/>
                  <a:pt x="1291397" y="134342"/>
                  <a:pt x="1189797" y="123832"/>
                </a:cubicBezTo>
                <a:cubicBezTo>
                  <a:pt x="1088197" y="113322"/>
                  <a:pt x="1021632" y="88798"/>
                  <a:pt x="927039" y="81791"/>
                </a:cubicBezTo>
                <a:cubicBezTo>
                  <a:pt x="832446" y="74784"/>
                  <a:pt x="718584" y="92301"/>
                  <a:pt x="622239" y="81791"/>
                </a:cubicBezTo>
                <a:cubicBezTo>
                  <a:pt x="525894" y="71281"/>
                  <a:pt x="445315" y="29239"/>
                  <a:pt x="348970" y="18729"/>
                </a:cubicBezTo>
                <a:cubicBezTo>
                  <a:pt x="252625" y="8219"/>
                  <a:pt x="-143265" y="-11051"/>
                  <a:pt x="54680" y="8218"/>
                </a:cubicBezTo>
                <a:close/>
              </a:path>
            </a:pathLst>
          </a:cu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4000" b="1" i="1"/>
              <a:t>ΕΡΜΗΝΕΙΑ ΤΗΣ ΡΟΗΣ ΤΩΝ ΣΤΟΙΧΕΙΩΝ ΤΟΥ ΚΟΣΤΟΥΣ ΣΤΟΥΣ ΛΟΓΑΡΙΑΣΜΟΥΣ</a:t>
            </a:r>
            <a:endParaRPr lang="el-GR" sz="40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Οι αγορές των υλικών  απεικονίζονται στη χρέωση του  λογ/σμού</a:t>
            </a:r>
          </a:p>
          <a:p>
            <a:pPr>
              <a:buNone/>
            </a:pPr>
            <a:r>
              <a:rPr lang="el-GR" sz="1900" b="1"/>
              <a:t>«Αποθέματα Υλικών»</a:t>
            </a:r>
            <a:r>
              <a:rPr lang="el-GR" sz="1900"/>
              <a:t>,</a:t>
            </a:r>
            <a:r>
              <a:rPr lang="el-GR" sz="1900" b="1"/>
              <a:t>  </a:t>
            </a:r>
            <a:r>
              <a:rPr lang="el-GR" sz="1900"/>
              <a:t>με ΑΥ1.</a:t>
            </a:r>
          </a:p>
          <a:p>
            <a:pPr>
              <a:buNone/>
            </a:pPr>
            <a:r>
              <a:rPr lang="el-GR" sz="1900"/>
              <a:t>Τα υλικά διακρίνονται  σε  άμεσα υλικά ΑΥ2 και έμμεσα υλικά ΑΥ3.</a:t>
            </a:r>
          </a:p>
          <a:p>
            <a:pPr>
              <a:buNone/>
            </a:pPr>
            <a:endParaRPr lang="el-GR" sz="1900"/>
          </a:p>
          <a:p>
            <a:pPr>
              <a:buNone/>
            </a:pPr>
            <a:r>
              <a:rPr lang="el-GR" sz="1900"/>
              <a:t>Το  κόστος των άμεσων  υλικών  ΑΥ2 μεταφέρεται στη χρέωση του </a:t>
            </a:r>
          </a:p>
          <a:p>
            <a:pPr>
              <a:buNone/>
            </a:pPr>
            <a:r>
              <a:rPr lang="el-GR" sz="1900"/>
              <a:t>λογ/σμού « Παραγωγή σε εξέλιξη» ως ΠΕ1 με αντίστοιχη πίστωση</a:t>
            </a:r>
          </a:p>
          <a:p>
            <a:pPr>
              <a:buNone/>
            </a:pPr>
            <a:r>
              <a:rPr lang="el-GR" sz="1900"/>
              <a:t>του λογ/σμού «Αποθέματα Υλικών».</a:t>
            </a:r>
          </a:p>
          <a:p>
            <a:pPr>
              <a:buNone/>
            </a:pPr>
            <a:endParaRPr lang="el-GR" sz="1900"/>
          </a:p>
          <a:p>
            <a:pPr>
              <a:buNone/>
            </a:pPr>
            <a:r>
              <a:rPr lang="el-GR" sz="1900"/>
              <a:t>Το κόστος των έμμεσων υλικών  ΑΥ3 μεταφέρεται  στη χρέωση του </a:t>
            </a:r>
          </a:p>
          <a:p>
            <a:pPr>
              <a:buNone/>
            </a:pPr>
            <a:r>
              <a:rPr lang="el-GR" sz="1900"/>
              <a:t> λογ/σμού  Γ.Β.Ε  ως Γ.Β.Ε1 με πίστωση του λογ/σμού «Αποθέματα </a:t>
            </a:r>
          </a:p>
          <a:p>
            <a:pPr>
              <a:buNone/>
            </a:pPr>
            <a:r>
              <a:rPr lang="el-GR" sz="1900"/>
              <a:t>Υλικών».</a:t>
            </a:r>
          </a:p>
          <a:p>
            <a:pPr>
              <a:buNone/>
            </a:pPr>
            <a:endParaRPr lang="el-GR" sz="1900"/>
          </a:p>
          <a:p>
            <a:pPr>
              <a:buNone/>
            </a:pPr>
            <a:endParaRPr lang="el-GR" sz="190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82</a:t>
            </a:fld>
            <a:endParaRPr lang="el-G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4000" b="1" i="1"/>
              <a:t>ΕΡΜΗΝΕΙΑ ΤΗΣ ΡΟΗΣ ΤΩΝ ΣΤΟΙΧΕΙΩΝ ΤΟΥ ΚΟΣΤΟΥΣ ΣΤΟΥΣ ΛΟΓΑΡΙΑΣΜΟΥΣ</a:t>
            </a:r>
            <a:endParaRPr lang="el-GR" sz="40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Autofit/>
          </a:bodyPr>
          <a:lstStyle/>
          <a:p>
            <a:pPr>
              <a:buNone/>
            </a:pPr>
            <a:r>
              <a:rPr lang="el-GR" sz="1600" dirty="0"/>
              <a:t>Στη χρέωση του </a:t>
            </a:r>
            <a:r>
              <a:rPr lang="el-GR" sz="1600" dirty="0" err="1"/>
              <a:t>λογ</a:t>
            </a:r>
            <a:r>
              <a:rPr lang="el-GR" sz="1600" dirty="0"/>
              <a:t>/</a:t>
            </a:r>
            <a:r>
              <a:rPr lang="el-GR" sz="1600" dirty="0" err="1"/>
              <a:t>σμού</a:t>
            </a:r>
            <a:r>
              <a:rPr lang="el-GR" sz="1600" dirty="0"/>
              <a:t> </a:t>
            </a:r>
            <a:r>
              <a:rPr lang="el-GR" sz="1600" b="1" dirty="0"/>
              <a:t>«Δαπάνες προσωπικού»</a:t>
            </a:r>
            <a:r>
              <a:rPr lang="el-GR" sz="1600" dirty="0"/>
              <a:t>,</a:t>
            </a:r>
            <a:r>
              <a:rPr lang="el-GR" sz="1600" b="1" dirty="0"/>
              <a:t> </a:t>
            </a:r>
            <a:r>
              <a:rPr lang="el-GR" sz="1600" dirty="0"/>
              <a:t>απεικονίζεται</a:t>
            </a:r>
          </a:p>
          <a:p>
            <a:pPr>
              <a:buNone/>
            </a:pPr>
            <a:r>
              <a:rPr lang="el-GR" sz="1600" dirty="0"/>
              <a:t>το  σύνολο του  κόστους της  εργασίας (αμοιβές  και επιβαρύνσεις) </a:t>
            </a:r>
          </a:p>
          <a:p>
            <a:pPr>
              <a:buNone/>
            </a:pPr>
            <a:r>
              <a:rPr lang="el-GR" sz="1600" dirty="0"/>
              <a:t>όλων  των  εργαζομένων  που  βαρύνει τη παραγωγική  λειτουργία  </a:t>
            </a:r>
          </a:p>
          <a:p>
            <a:pPr>
              <a:buNone/>
            </a:pPr>
            <a:r>
              <a:rPr lang="el-GR" sz="1600" dirty="0"/>
              <a:t>με ΔΠ1.  Η  εργασία  διακρίνεται  σε  έμμεση  ΔΠ2  και  άμεση  ΔΠ3. </a:t>
            </a:r>
          </a:p>
          <a:p>
            <a:pPr>
              <a:buNone/>
            </a:pPr>
            <a:endParaRPr lang="el-GR" sz="1600" dirty="0"/>
          </a:p>
          <a:p>
            <a:pPr>
              <a:buNone/>
            </a:pPr>
            <a:r>
              <a:rPr lang="el-GR" sz="1600" dirty="0"/>
              <a:t>Το κόστος της  έμμεσης  εργασίας   ΔΠ2  μεταφέρεται  στη  χρέωση </a:t>
            </a:r>
          </a:p>
          <a:p>
            <a:pPr>
              <a:buNone/>
            </a:pPr>
            <a:r>
              <a:rPr lang="el-GR" sz="1600" dirty="0"/>
              <a:t>του λογαριασμού  των  ΓΒΕ  ως  ΓΒΕ2,  με  αντίστοιχη  πίστωση του  </a:t>
            </a:r>
          </a:p>
          <a:p>
            <a:pPr>
              <a:buNone/>
            </a:pPr>
            <a:r>
              <a:rPr lang="el-GR" sz="1600" dirty="0"/>
              <a:t>λογαριασμού «Δαπάνες προσωπικού».</a:t>
            </a:r>
          </a:p>
          <a:p>
            <a:pPr>
              <a:buNone/>
            </a:pPr>
            <a:endParaRPr lang="el-GR" sz="1600" dirty="0"/>
          </a:p>
          <a:p>
            <a:pPr>
              <a:buNone/>
            </a:pPr>
            <a:r>
              <a:rPr lang="el-GR" sz="1600" dirty="0"/>
              <a:t>Το  κόστος  της  άμεσης εργασίας  ΔΠ3  μεταφέρεται  στο  </a:t>
            </a:r>
            <a:r>
              <a:rPr lang="el-GR" sz="1600" dirty="0" err="1"/>
              <a:t>λογ</a:t>
            </a:r>
            <a:r>
              <a:rPr lang="el-GR" sz="1600" dirty="0"/>
              <a:t>/</a:t>
            </a:r>
            <a:r>
              <a:rPr lang="el-GR" sz="1600" dirty="0" err="1"/>
              <a:t>σμό</a:t>
            </a:r>
            <a:endParaRPr lang="el-GR" sz="1600" dirty="0"/>
          </a:p>
          <a:p>
            <a:pPr>
              <a:buNone/>
            </a:pPr>
            <a:r>
              <a:rPr lang="el-GR" sz="1600" dirty="0"/>
              <a:t>«Παραγωγή  σε εξέλιξη»  ως  ΠΕ3,  με  πίστωση  του  λογαριασμού  </a:t>
            </a:r>
          </a:p>
          <a:p>
            <a:pPr>
              <a:buNone/>
            </a:pPr>
            <a:r>
              <a:rPr lang="el-GR" sz="1600" dirty="0"/>
              <a:t>«Δαπάνες  Προσωπικού».</a:t>
            </a:r>
          </a:p>
          <a:p>
            <a:pPr>
              <a:buNone/>
            </a:pPr>
            <a:r>
              <a:rPr lang="el-GR" sz="1600" dirty="0"/>
              <a:t> </a:t>
            </a:r>
          </a:p>
          <a:p>
            <a:pPr>
              <a:buNone/>
            </a:pPr>
            <a:endParaRPr lang="el-GR" sz="1600" dirty="0"/>
          </a:p>
          <a:p>
            <a:pPr>
              <a:buNone/>
            </a:pPr>
            <a:endParaRPr lang="el-GR" sz="1600" dirty="0"/>
          </a:p>
          <a:p>
            <a:pPr>
              <a:buNone/>
            </a:pPr>
            <a:endParaRPr lang="el-GR" sz="1600" dirty="0"/>
          </a:p>
          <a:p>
            <a:pPr>
              <a:buNone/>
            </a:pPr>
            <a:r>
              <a:rPr lang="el-GR" sz="1600" dirty="0"/>
              <a:t> </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83</a:t>
            </a:fld>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4000" b="1" i="1"/>
              <a:t>ΕΡΜΗΝΕΙΑ ΤΗΣ ΡΟΗΣ ΤΩΝ ΣΤΟΙΧΕΙΩΝ ΤΟΥ ΚΟΣΤΟΥΣ ΣΤΟΥΣ ΛΟΓΑΡΙΑΣΜΟΥΣ</a:t>
            </a:r>
            <a:endParaRPr lang="el-GR" sz="40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Οι   χρεώσεις  των  </a:t>
            </a:r>
            <a:r>
              <a:rPr lang="el-GR" sz="1900" b="1"/>
              <a:t>Γ.Β.Ε </a:t>
            </a:r>
            <a:r>
              <a:rPr lang="el-GR" sz="1900"/>
              <a:t> με  έμμεση   εργασία  και   έμμεσα   υλικά</a:t>
            </a:r>
          </a:p>
          <a:p>
            <a:pPr>
              <a:buNone/>
            </a:pPr>
            <a:r>
              <a:rPr lang="el-GR" sz="1900"/>
              <a:t>αποτελούν  ένα μέρος των  συνολικών Γ.Β.Ε. </a:t>
            </a:r>
          </a:p>
          <a:p>
            <a:pPr>
              <a:buNone/>
            </a:pPr>
            <a:endParaRPr lang="el-GR" sz="1900"/>
          </a:p>
          <a:p>
            <a:pPr>
              <a:buNone/>
            </a:pPr>
            <a:r>
              <a:rPr lang="el-GR" sz="1900"/>
              <a:t>Το μεγαλύτερο μέρος  των Γ.Β.Ε αποτελείται  από  κόστη  τα οποία </a:t>
            </a:r>
          </a:p>
          <a:p>
            <a:pPr>
              <a:buNone/>
            </a:pPr>
            <a:r>
              <a:rPr lang="el-GR" sz="1900"/>
              <a:t>δημιουργούνται κατά τη διαδικασία της  παραγωγής (ασφάλιστρα,</a:t>
            </a:r>
          </a:p>
          <a:p>
            <a:pPr>
              <a:buNone/>
            </a:pPr>
            <a:r>
              <a:rPr lang="el-GR" sz="1900"/>
              <a:t>ηλεκτρικό ρεύμα, συντηρήσεις, αποσβέσεις κ.λ.π).</a:t>
            </a:r>
          </a:p>
          <a:p>
            <a:pPr>
              <a:buNone/>
            </a:pPr>
            <a:r>
              <a:rPr lang="el-GR" sz="1900"/>
              <a:t>Όλα τα κόστη αυτά περιλαμβάνονται  στα Γ.Β.Ε ως Γ.Β.Ε3.</a:t>
            </a:r>
          </a:p>
          <a:p>
            <a:pPr>
              <a:buNone/>
            </a:pPr>
            <a:endParaRPr lang="el-GR" sz="1900"/>
          </a:p>
          <a:p>
            <a:pPr>
              <a:buNone/>
            </a:pPr>
            <a:r>
              <a:rPr lang="el-GR" sz="1900"/>
              <a:t>Με  το  συνολικό κόστος των  Γ.Β.Ε ως Γ.Β.Ε4 χρεώνεται ο λογ/σμός</a:t>
            </a:r>
          </a:p>
          <a:p>
            <a:pPr>
              <a:buNone/>
            </a:pPr>
            <a:r>
              <a:rPr lang="el-GR" sz="1900"/>
              <a:t>«Παραγωγή   σε  εξέλιξη»   ως  ΠΕ2   με  αντίστοιχη    πίστωση   του </a:t>
            </a:r>
          </a:p>
          <a:p>
            <a:pPr>
              <a:buNone/>
            </a:pPr>
            <a:r>
              <a:rPr lang="el-GR" sz="1900"/>
              <a:t>λογαριασμού Γ.Β.Ε. </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84</a:t>
            </a:fld>
            <a:endParaRPr lang="el-G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4000" b="1" i="1"/>
              <a:t>ΕΡΜΗΝΕΙΑ ΤΗΣ ΡΟΗΣ ΤΩΝ ΣΤΟΙΧΕΙΩΝ ΤΟΥ ΚΟΣΤΟΥΣ ΣΤΟΥΣ ΛΟΓΑΡΙΑΣΜΟΥΣ</a:t>
            </a:r>
            <a:endParaRPr lang="el-GR" sz="40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Στο   λογαριασμό   </a:t>
            </a:r>
            <a:r>
              <a:rPr lang="el-GR" sz="1900" b="1"/>
              <a:t>«Παραγωγή   σε  εξέλιξη»     </a:t>
            </a:r>
            <a:r>
              <a:rPr lang="el-GR" sz="1900"/>
              <a:t>περιλαμβάνονται</a:t>
            </a:r>
          </a:p>
          <a:p>
            <a:pPr>
              <a:buNone/>
            </a:pPr>
            <a:r>
              <a:rPr lang="el-GR" sz="1900"/>
              <a:t>τα  κόστη  για  όλα τα  προϊόντα  που  είναι  στη  παραγωγή.</a:t>
            </a:r>
          </a:p>
          <a:p>
            <a:pPr>
              <a:buNone/>
            </a:pPr>
            <a:endParaRPr lang="el-GR" sz="1900"/>
          </a:p>
          <a:p>
            <a:pPr>
              <a:buNone/>
            </a:pPr>
            <a:r>
              <a:rPr lang="el-GR" sz="1900"/>
              <a:t>Όταν τα έτοιμα προϊόντα μεταφέρονται από την παραγωγή  στην </a:t>
            </a:r>
          </a:p>
          <a:p>
            <a:pPr>
              <a:buNone/>
            </a:pPr>
            <a:r>
              <a:rPr lang="el-GR" sz="1900"/>
              <a:t>αποθήκη    των   ετοίμων   προϊόντων,   το    κόστος     παραγωγής </a:t>
            </a:r>
          </a:p>
          <a:p>
            <a:pPr>
              <a:buNone/>
            </a:pPr>
            <a:r>
              <a:rPr lang="el-GR" sz="1900"/>
              <a:t>μεταφέρεται  από τον  λογαριασμό «Παραγωγή  σε  εξέλιξη»  στο </a:t>
            </a:r>
          </a:p>
          <a:p>
            <a:pPr>
              <a:buNone/>
            </a:pPr>
            <a:r>
              <a:rPr lang="el-GR" sz="1900"/>
              <a:t>λογαριασμό   «</a:t>
            </a:r>
            <a:r>
              <a:rPr lang="el-GR" sz="1900" b="1"/>
              <a:t>Έτοιμα  προϊόντα</a:t>
            </a:r>
            <a:r>
              <a:rPr lang="el-GR" sz="1900"/>
              <a:t>»,   χρεώνοντας τον  λογαριασμό </a:t>
            </a:r>
          </a:p>
          <a:p>
            <a:pPr>
              <a:buNone/>
            </a:pPr>
            <a:r>
              <a:rPr lang="el-GR" sz="1900"/>
              <a:t>των   ετοίμων  προϊόντων  με  ΕΠ1,  με   αντίστοιχη   πίστωση  του </a:t>
            </a:r>
          </a:p>
          <a:p>
            <a:pPr>
              <a:buNone/>
            </a:pPr>
            <a:r>
              <a:rPr lang="el-GR" sz="1900"/>
              <a:t>λογαριασμού  «Παραγωγή  σε  εξέλιξη»  με ΠΕ4.</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85</a:t>
            </a:fld>
            <a:endParaRPr lang="el-G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4000" b="1" i="1"/>
              <a:t>ΕΡΜΗΝΕΙΑ ΤΗΣ ΡΟΗΣ ΤΩΝ ΣΤΟΙΧΕΙΩΝ ΤΟΥ ΚΟΣΤΟΥΣ ΣΤΟΥΣ ΛΟΓΑΡΙΑΣΜΟΥΣ</a:t>
            </a:r>
            <a:endParaRPr lang="el-GR" sz="40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Το   τελευταίο   στάδιο   του  κύκλου  της   ροής  του  κόστους  του </a:t>
            </a:r>
          </a:p>
          <a:p>
            <a:pPr>
              <a:buNone/>
            </a:pPr>
            <a:r>
              <a:rPr lang="el-GR" sz="1900"/>
              <a:t>προϊόντος  είναι  η  πώληση  του  έτοιμου  προϊόντος. </a:t>
            </a:r>
          </a:p>
          <a:p>
            <a:pPr>
              <a:buNone/>
            </a:pPr>
            <a:endParaRPr lang="el-GR" sz="1900"/>
          </a:p>
          <a:p>
            <a:pPr>
              <a:buNone/>
            </a:pPr>
            <a:r>
              <a:rPr lang="el-GR" sz="1900"/>
              <a:t>Κατά το στάδιο αυτό  μεταφέρεται το κόστος  του  προϊόντος  από</a:t>
            </a:r>
          </a:p>
          <a:p>
            <a:pPr>
              <a:buNone/>
            </a:pPr>
            <a:r>
              <a:rPr lang="el-GR" sz="1900"/>
              <a:t>τον  λογ/σμό  του  ενεργητικού  «Έτοιμα προϊόντα»  στο   λογ/σμό</a:t>
            </a:r>
          </a:p>
          <a:p>
            <a:pPr>
              <a:buNone/>
            </a:pPr>
            <a:r>
              <a:rPr lang="el-GR" sz="1900"/>
              <a:t>εξόδων   «Κόστος  Πωληθέντων»,   χρεώνοντας   τον   λογαριασμό </a:t>
            </a:r>
          </a:p>
          <a:p>
            <a:pPr>
              <a:buNone/>
            </a:pPr>
            <a:r>
              <a:rPr lang="el-GR" sz="1900"/>
              <a:t>«</a:t>
            </a:r>
            <a:r>
              <a:rPr lang="el-GR" sz="1900" b="1"/>
              <a:t>Κόστος Πωληθέντων</a:t>
            </a:r>
            <a:r>
              <a:rPr lang="el-GR" sz="1900"/>
              <a:t>» ΚΠ1 με αντίστοιχη πίστωση του λογ/σμού</a:t>
            </a:r>
          </a:p>
          <a:p>
            <a:pPr>
              <a:buNone/>
            </a:pPr>
            <a:r>
              <a:rPr lang="el-GR" sz="1900"/>
              <a:t>«Έτοιμα προϊόντα» ΕΠ2.</a:t>
            </a:r>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86</a:t>
            </a:fld>
            <a:endParaRPr 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3"/>
          <a:srcRect/>
          <a:stretch>
            <a:fillRect/>
          </a:stretch>
        </p:blipFill>
        <p:spPr bwMode="auto">
          <a:xfrm>
            <a:off x="428596" y="320634"/>
            <a:ext cx="8501122" cy="3214710"/>
          </a:xfrm>
          <a:prstGeom prst="rect">
            <a:avLst/>
          </a:prstGeom>
          <a:noFill/>
          <a:ln w="9525">
            <a:noFill/>
            <a:miter lim="800000"/>
            <a:headEnd/>
            <a:tailEnd/>
          </a:ln>
        </p:spPr>
      </p:pic>
      <p:sp>
        <p:nvSpPr>
          <p:cNvPr id="11" name="10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87</a:t>
            </a:fld>
            <a:endParaRPr lang="el-GR"/>
          </a:p>
        </p:txBody>
      </p:sp>
      <p:graphicFrame>
        <p:nvGraphicFramePr>
          <p:cNvPr id="21506" name="Object 2"/>
          <p:cNvGraphicFramePr>
            <a:graphicFrameLocks noChangeAspect="1"/>
          </p:cNvGraphicFramePr>
          <p:nvPr/>
        </p:nvGraphicFramePr>
        <p:xfrm>
          <a:off x="285720" y="3500438"/>
          <a:ext cx="8643998" cy="3214710"/>
        </p:xfrm>
        <a:graphic>
          <a:graphicData uri="http://schemas.openxmlformats.org/presentationml/2006/ole">
            <mc:AlternateContent xmlns:mc="http://schemas.openxmlformats.org/markup-compatibility/2006">
              <mc:Choice xmlns:v="urn:schemas-microsoft-com:vml" Requires="v">
                <p:oleObj spid="_x0000_s21554" name="Φύλλο εργασίας" r:id="rId4" imgW="7248174" imgH="2046729" progId="Excel.Sheet.12">
                  <p:embed/>
                </p:oleObj>
              </mc:Choice>
              <mc:Fallback>
                <p:oleObj name="Φύλλο εργασίας" r:id="rId4" imgW="7248174" imgH="20467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3500438"/>
                        <a:ext cx="8643998" cy="321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7 - Ευθύγραμμο βέλος σύνδεσης"/>
          <p:cNvCxnSpPr/>
          <p:nvPr/>
        </p:nvCxnSpPr>
        <p:spPr>
          <a:xfrm>
            <a:off x="3779912" y="126876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5724128" y="129978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7343774" y="125615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3600" b="1" i="1"/>
              <a:t>ΚΑΤΑΤΑΞΗ ΤΟΥ ΚΟΣΤΟΥΣ ΑΝΑΛΟΓΑ ΜΕ ΤΗ ΣΥΜΠΕΡΙΦΟΡΑ ΤΗΣ ΔΡΑΣΤΗΡΙΟΤΗΤΑΣ</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dirty="0"/>
              <a:t>Ανάλογα με την μεταβολή του </a:t>
            </a:r>
            <a:r>
              <a:rPr lang="el-GR" sz="1900" b="1" dirty="0"/>
              <a:t>όγκου παραγωγής </a:t>
            </a:r>
            <a:r>
              <a:rPr lang="el-GR" sz="1900" dirty="0"/>
              <a:t>ή του </a:t>
            </a:r>
            <a:r>
              <a:rPr lang="el-GR" sz="1900" b="1" dirty="0"/>
              <a:t>βαθμού </a:t>
            </a:r>
          </a:p>
          <a:p>
            <a:pPr>
              <a:buNone/>
            </a:pPr>
            <a:r>
              <a:rPr lang="el-GR" sz="1900" b="1" dirty="0"/>
              <a:t>απασχόλησης</a:t>
            </a:r>
            <a:r>
              <a:rPr lang="el-GR" sz="1900" dirty="0"/>
              <a:t>  το κόστος κατατάσσεται</a:t>
            </a:r>
            <a:r>
              <a:rPr lang="en-US" sz="1900" dirty="0"/>
              <a:t>:</a:t>
            </a:r>
            <a:endParaRPr lang="el-GR" sz="1900" dirty="0"/>
          </a:p>
          <a:p>
            <a:r>
              <a:rPr lang="el-GR" sz="1900" dirty="0"/>
              <a:t>Σταθερό κόστος </a:t>
            </a:r>
          </a:p>
          <a:p>
            <a:r>
              <a:rPr lang="el-GR" sz="1900" dirty="0"/>
              <a:t>Μεταβλητό κόστος </a:t>
            </a:r>
          </a:p>
          <a:p>
            <a:r>
              <a:rPr lang="el-GR" sz="1900" dirty="0"/>
              <a:t>Μικτό ή </a:t>
            </a:r>
            <a:r>
              <a:rPr lang="el-GR" sz="1900" dirty="0" err="1"/>
              <a:t>ημιμεταβλητό</a:t>
            </a:r>
            <a:endParaRPr lang="el-GR" sz="1900" dirty="0"/>
          </a:p>
          <a:p>
            <a:r>
              <a:rPr lang="el-GR" sz="1900" dirty="0"/>
              <a:t>Κλιμακωτό ή ημισταθερό</a:t>
            </a:r>
          </a:p>
          <a:p>
            <a:pPr>
              <a:buNone/>
            </a:pPr>
            <a:r>
              <a:rPr lang="el-GR" sz="1900" dirty="0"/>
              <a:t>Η  διάκριση   αυτή  παρουσιάζει  ιδιαίτερο   ενδιαφέρον   επειδή </a:t>
            </a:r>
          </a:p>
          <a:p>
            <a:pPr>
              <a:buNone/>
            </a:pPr>
            <a:r>
              <a:rPr lang="el-GR" sz="1900" dirty="0"/>
              <a:t>χρησιμοποιείται     ευρύτατα      στη      λήψη      επιχειρηματικών</a:t>
            </a:r>
          </a:p>
          <a:p>
            <a:pPr>
              <a:buNone/>
            </a:pPr>
            <a:r>
              <a:rPr lang="el-GR" sz="1900" dirty="0"/>
              <a:t>αποφάσεων, μαζί   με  άλλους εξειδικευμένους τύπους  κόστους</a:t>
            </a:r>
          </a:p>
          <a:p>
            <a:pPr>
              <a:buNone/>
            </a:pPr>
            <a:r>
              <a:rPr lang="el-GR" sz="1900" dirty="0"/>
              <a:t>τόσο από τον ιδιωτικό όσο και από τον δημόσιο τομέα. </a:t>
            </a:r>
          </a:p>
          <a:p>
            <a:pPr>
              <a:buNone/>
            </a:pPr>
            <a:endParaRPr lang="el-GR" sz="19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88</a:t>
            </a:fld>
            <a:endParaRPr lang="el-G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800" b="1" i="1" dirty="0"/>
              <a:t>Σταθερό  κόστος</a:t>
            </a:r>
            <a:endParaRPr lang="el-GR" sz="47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dirty="0"/>
              <a:t>Σταθερό  κόστος  </a:t>
            </a:r>
            <a:r>
              <a:rPr lang="el-GR" sz="1900" dirty="0"/>
              <a:t>είναι  το  κόστος   που  δημιουργείται  από  την ύπαρξη    της    επιχείρησης.</a:t>
            </a:r>
          </a:p>
          <a:p>
            <a:pPr>
              <a:buNone/>
            </a:pPr>
            <a:r>
              <a:rPr lang="el-GR" sz="1900" dirty="0"/>
              <a:t>Είναι     ανεξάρτητο    του     όγκου   παραγωγής   ή  του   βαθμού απασχόλησης    και    συνεπώς     παραμένει     αμετάβλητο    στις  μεταβολές του όγκου παραγωγής ή του βαθμού απασχόλησης.</a:t>
            </a:r>
          </a:p>
          <a:p>
            <a:pPr>
              <a:buNone/>
            </a:pPr>
            <a:r>
              <a:rPr lang="el-GR" sz="1900" dirty="0" err="1"/>
              <a:t>π.χ</a:t>
            </a:r>
            <a:r>
              <a:rPr lang="el-GR" sz="1900" dirty="0"/>
              <a:t>  αποσβέσεις,  ασφάλιστρα,  δημοτικά τέλη, ενοίκια, αμοιβές</a:t>
            </a:r>
          </a:p>
          <a:p>
            <a:pPr>
              <a:buNone/>
            </a:pPr>
            <a:r>
              <a:rPr lang="el-GR" sz="1900" dirty="0"/>
              <a:t>διοικητικών και τεχνικών στελεχών κλπ.</a:t>
            </a: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89</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300" b="1" i="1"/>
              <a:t>ΕΙΣΑΓΩΓΗ  ΣΤΗ  ΔΙΟΙΚΗΤΙΚΗ  ΛΟΓΙΣΤΙΚΗ</a:t>
            </a:r>
            <a:endParaRPr lang="el-GR" sz="43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a:t>Η    διοικητική     λογιστική   </a:t>
            </a:r>
            <a:r>
              <a:rPr lang="en-US" sz="1900"/>
              <a:t> </a:t>
            </a:r>
            <a:r>
              <a:rPr lang="el-GR" sz="1900"/>
              <a:t>  </a:t>
            </a:r>
            <a:r>
              <a:rPr lang="el-GR" sz="1900" b="1"/>
              <a:t>δεν     υπόκεινται    σε    αυστηρούς</a:t>
            </a:r>
          </a:p>
          <a:p>
            <a:pPr>
              <a:buNone/>
            </a:pPr>
            <a:r>
              <a:rPr lang="el-GR" sz="1900" b="1"/>
              <a:t>περιορισμούς</a:t>
            </a:r>
            <a:r>
              <a:rPr lang="el-GR" sz="1900"/>
              <a:t>     όπως </a:t>
            </a:r>
            <a:r>
              <a:rPr lang="en-US" sz="1900"/>
              <a:t> </a:t>
            </a:r>
            <a:r>
              <a:rPr lang="el-GR" sz="1900"/>
              <a:t>   η     χρηματοοικονομική    λογιστική    και</a:t>
            </a:r>
          </a:p>
          <a:p>
            <a:pPr>
              <a:buNone/>
            </a:pPr>
            <a:r>
              <a:rPr lang="el-GR" sz="1900"/>
              <a:t>χαρακτηρίζεται  σε  σημαντικό  βαθμό  από  </a:t>
            </a:r>
            <a:r>
              <a:rPr lang="el-GR" sz="1900" b="1"/>
              <a:t>ελευθερία επιλογών</a:t>
            </a:r>
            <a:r>
              <a:rPr lang="el-GR" sz="1900"/>
              <a:t>.</a:t>
            </a:r>
          </a:p>
          <a:p>
            <a:pPr>
              <a:buNone/>
            </a:pPr>
            <a:endParaRPr lang="el-GR" sz="1900"/>
          </a:p>
          <a:p>
            <a:pPr>
              <a:buNone/>
            </a:pPr>
            <a:r>
              <a:rPr lang="el-GR" sz="1900"/>
              <a:t>Τόσο  η  μεθοδολογία  καταγραφής  των  δεδομένων,  όσο  και </a:t>
            </a:r>
            <a:r>
              <a:rPr lang="en-US" sz="1900"/>
              <a:t> </a:t>
            </a:r>
            <a:r>
              <a:rPr lang="el-GR" sz="1900"/>
              <a:t> οι </a:t>
            </a:r>
          </a:p>
          <a:p>
            <a:pPr>
              <a:buNone/>
            </a:pPr>
            <a:r>
              <a:rPr lang="el-GR" sz="1900"/>
              <a:t>αναφορές  που  παράγει  η  διοικητική  λογιστική </a:t>
            </a:r>
            <a:r>
              <a:rPr lang="en-US" sz="1900"/>
              <a:t> </a:t>
            </a:r>
            <a:r>
              <a:rPr lang="el-GR" sz="1900" b="1"/>
              <a:t>δεν υπόκεινται</a:t>
            </a:r>
          </a:p>
          <a:p>
            <a:pPr>
              <a:buNone/>
            </a:pPr>
            <a:r>
              <a:rPr lang="el-GR" sz="1900" b="1"/>
              <a:t>σε  αυστηρή  τυποποίηση</a:t>
            </a:r>
            <a:r>
              <a:rPr lang="el-GR" sz="1900"/>
              <a:t>.</a:t>
            </a:r>
          </a:p>
          <a:p>
            <a:pPr>
              <a:buNone/>
            </a:pPr>
            <a:endParaRPr lang="el-GR" sz="1900"/>
          </a:p>
        </p:txBody>
      </p:sp>
      <p:sp>
        <p:nvSpPr>
          <p:cNvPr id="5" name="4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4" name="3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a:t>
            </a:fld>
            <a:endParaRPr 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800" b="1" i="1" dirty="0"/>
              <a:t>Μεταβλητό  κόστος</a:t>
            </a:r>
            <a:endParaRPr lang="el-GR" sz="4700" b="1" i="1"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800" b="1" i="1" dirty="0"/>
              <a:t>Μεταβλητό  </a:t>
            </a:r>
            <a:r>
              <a:rPr lang="el-GR" sz="1800" dirty="0"/>
              <a:t>είναι   το  κόστος  που  στο  σύνολό  του   επηρεάζεται </a:t>
            </a:r>
          </a:p>
          <a:p>
            <a:pPr>
              <a:buNone/>
            </a:pPr>
            <a:r>
              <a:rPr lang="el-GR" sz="1800" dirty="0"/>
              <a:t>από   τη  μεταβολή  του  βαθμού  απασχόλησης   ή  του  όγκου  της </a:t>
            </a:r>
          </a:p>
          <a:p>
            <a:pPr>
              <a:buNone/>
            </a:pPr>
            <a:r>
              <a:rPr lang="el-GR" sz="1800" dirty="0"/>
              <a:t>παραγωγής. </a:t>
            </a:r>
          </a:p>
          <a:p>
            <a:pPr>
              <a:buNone/>
            </a:pPr>
            <a:r>
              <a:rPr lang="el-GR" sz="1800" dirty="0" err="1"/>
              <a:t>π.χ</a:t>
            </a:r>
            <a:r>
              <a:rPr lang="el-GR" sz="1800" dirty="0"/>
              <a:t>  πρώτες ύλες,  βοηθητικές ύλες, ημερομίσθια, αξία  ηλεκτρικού</a:t>
            </a:r>
          </a:p>
          <a:p>
            <a:pPr>
              <a:buNone/>
            </a:pPr>
            <a:r>
              <a:rPr lang="el-GR" sz="1800" dirty="0"/>
              <a:t>ρεύματος, οι προμήθειες επί των πωλήσεων </a:t>
            </a:r>
            <a:r>
              <a:rPr lang="el-GR" sz="1800" dirty="0" err="1"/>
              <a:t>κλπ</a:t>
            </a:r>
            <a:endParaRPr lang="el-GR" sz="1800" dirty="0"/>
          </a:p>
          <a:p>
            <a:pPr>
              <a:buNone/>
            </a:pPr>
            <a:r>
              <a:rPr lang="el-GR" sz="1800" b="1" dirty="0"/>
              <a:t>Οι μεταβολές του όγκου παραγωγής ή του βαθμού απασχόλησης </a:t>
            </a:r>
          </a:p>
          <a:p>
            <a:pPr>
              <a:buNone/>
            </a:pPr>
            <a:r>
              <a:rPr lang="el-GR" sz="1800" b="1" dirty="0"/>
              <a:t>δεν  επηρεάζουν με τον  ίδιο  ρυθμό το  μεταβλητό κόστος</a:t>
            </a:r>
            <a:r>
              <a:rPr lang="el-GR" sz="1800" dirty="0"/>
              <a:t>.</a:t>
            </a:r>
          </a:p>
          <a:p>
            <a:pPr>
              <a:buNone/>
            </a:pPr>
            <a:r>
              <a:rPr lang="el-GR" sz="1800" b="1" dirty="0"/>
              <a:t>Το   μεταβλητό   κόστος   ανάλογα  με    το    ρυθμό   αυξομείωσης</a:t>
            </a:r>
          </a:p>
          <a:p>
            <a:pPr>
              <a:buNone/>
            </a:pPr>
            <a:r>
              <a:rPr lang="el-GR" sz="1800" b="1" dirty="0"/>
              <a:t>διακρίνεται</a:t>
            </a:r>
            <a:r>
              <a:rPr lang="en-US" sz="1800" b="1" dirty="0"/>
              <a:t>:</a:t>
            </a:r>
            <a:endParaRPr lang="el-GR" sz="1800" b="1" dirty="0"/>
          </a:p>
          <a:p>
            <a:pPr>
              <a:buFont typeface="Wingdings" pitchFamily="2" charset="2"/>
              <a:buChar char="Ø"/>
            </a:pPr>
            <a:r>
              <a:rPr lang="el-GR" sz="1800" b="1" dirty="0"/>
              <a:t>Αναλογικό μεταβλητό κόστος </a:t>
            </a:r>
          </a:p>
          <a:p>
            <a:pPr>
              <a:buFont typeface="Wingdings" pitchFamily="2" charset="2"/>
              <a:buChar char="Ø"/>
            </a:pPr>
            <a:r>
              <a:rPr lang="el-GR" sz="1800" b="1" dirty="0"/>
              <a:t>Αύξων μεταβλητό κόστος</a:t>
            </a:r>
          </a:p>
          <a:p>
            <a:pPr>
              <a:buFont typeface="Wingdings" pitchFamily="2" charset="2"/>
              <a:buChar char="Ø"/>
            </a:pPr>
            <a:r>
              <a:rPr lang="el-GR" sz="1800" b="1" dirty="0"/>
              <a:t>Φθίνων μεταβλητό κόστος</a:t>
            </a:r>
          </a:p>
          <a:p>
            <a:pPr>
              <a:buNone/>
            </a:pPr>
            <a:endParaRPr lang="el-GR" sz="1800" b="1"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90</a:t>
            </a:fld>
            <a:endParaRPr lang="el-G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800" b="1" dirty="0"/>
              <a:t>Αναλογικό  μεταβλητό  κόστος</a:t>
            </a:r>
            <a:endParaRPr lang="el-GR" sz="47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600" b="1" dirty="0"/>
              <a:t>Αναλογικό  μεταβλητό  κόστος  </a:t>
            </a:r>
            <a:r>
              <a:rPr lang="el-GR" sz="1600" dirty="0"/>
              <a:t>είναι  εκείνο  που  μεταβάλλεται </a:t>
            </a:r>
          </a:p>
          <a:p>
            <a:pPr>
              <a:buNone/>
            </a:pPr>
            <a:r>
              <a:rPr lang="el-GR" sz="1600" u="sng" dirty="0"/>
              <a:t>ευθέως  ανάλογα</a:t>
            </a:r>
            <a:r>
              <a:rPr lang="el-GR" sz="1600" dirty="0"/>
              <a:t>  με  τη  μεταβολή  του  όγκου  παραγωγής.</a:t>
            </a:r>
          </a:p>
          <a:p>
            <a:pPr>
              <a:buNone/>
            </a:pPr>
            <a:r>
              <a:rPr lang="el-GR" sz="1600" dirty="0"/>
              <a:t>Αυτό  σημαίνει  ότι το  αναλογικό  κόστος θα αυξομειώνεται στις </a:t>
            </a:r>
          </a:p>
          <a:p>
            <a:pPr>
              <a:buNone/>
            </a:pPr>
            <a:r>
              <a:rPr lang="el-GR" sz="1600" dirty="0"/>
              <a:t>αυξομειώσεις  παραγωγής,  </a:t>
            </a:r>
            <a:r>
              <a:rPr lang="el-GR" sz="1600" b="1" dirty="0"/>
              <a:t>αλλά   το   ανά μονάδα  κόστος  του </a:t>
            </a:r>
          </a:p>
          <a:p>
            <a:pPr>
              <a:buNone/>
            </a:pPr>
            <a:r>
              <a:rPr lang="el-GR" sz="1600" b="1" dirty="0"/>
              <a:t>προϊόντος  θα  είναι  σταθερό</a:t>
            </a:r>
            <a:r>
              <a:rPr lang="el-GR" sz="1600" dirty="0"/>
              <a:t>. </a:t>
            </a:r>
          </a:p>
          <a:p>
            <a:pPr>
              <a:buNone/>
            </a:pPr>
            <a:r>
              <a:rPr lang="el-GR" sz="1600" b="1" dirty="0"/>
              <a:t>Αύξων  μεταβλητό  κόστος   </a:t>
            </a:r>
            <a:r>
              <a:rPr lang="el-GR" sz="1600" dirty="0"/>
              <a:t>είναι  το  κόστος  που  αυξάνεται με </a:t>
            </a:r>
          </a:p>
          <a:p>
            <a:pPr>
              <a:buNone/>
            </a:pPr>
            <a:r>
              <a:rPr lang="el-GR" sz="1600" dirty="0"/>
              <a:t>ρυθμό   μεγαλύτερο    από    το    ρυθμό    αύξησης    του    όγκου </a:t>
            </a:r>
          </a:p>
          <a:p>
            <a:pPr>
              <a:buNone/>
            </a:pPr>
            <a:r>
              <a:rPr lang="el-GR" sz="1600" dirty="0"/>
              <a:t>παραγωγής.  </a:t>
            </a:r>
            <a:r>
              <a:rPr lang="el-GR" sz="1600" dirty="0" err="1"/>
              <a:t>π.χ</a:t>
            </a:r>
            <a:r>
              <a:rPr lang="el-GR" sz="1600" dirty="0"/>
              <a:t>  το κόστος  του  νερού και του  ηλεκτρικού όταν </a:t>
            </a:r>
          </a:p>
          <a:p>
            <a:pPr>
              <a:buNone/>
            </a:pPr>
            <a:r>
              <a:rPr lang="el-GR" sz="1600" dirty="0"/>
              <a:t>ισχύει προοδευτική τιμολόγηση.</a:t>
            </a:r>
          </a:p>
          <a:p>
            <a:pPr>
              <a:buNone/>
            </a:pPr>
            <a:r>
              <a:rPr lang="el-GR" sz="1600" b="1" dirty="0"/>
              <a:t>Φθίνων μεταβλητό κόστος  </a:t>
            </a:r>
            <a:r>
              <a:rPr lang="el-GR" sz="1600" dirty="0"/>
              <a:t>που αυξάνεται με  ρυθμό μικρότερο</a:t>
            </a:r>
          </a:p>
          <a:p>
            <a:pPr>
              <a:buNone/>
            </a:pPr>
            <a:r>
              <a:rPr lang="el-GR" sz="1600" dirty="0"/>
              <a:t>από  το  ρυθμό  αύξησης  του  όγκου παραγωγής  ή του  βαθμού </a:t>
            </a:r>
          </a:p>
          <a:p>
            <a:pPr>
              <a:buNone/>
            </a:pPr>
            <a:r>
              <a:rPr lang="el-GR" sz="1600" dirty="0"/>
              <a:t>απασχόλησης  </a:t>
            </a:r>
            <a:r>
              <a:rPr lang="el-GR" sz="1600" dirty="0" err="1"/>
              <a:t>π.χ</a:t>
            </a:r>
            <a:r>
              <a:rPr lang="el-GR" sz="1600" dirty="0"/>
              <a:t>   το  κόστος   των  υλικών  που  μειώνεται  όσο </a:t>
            </a:r>
          </a:p>
          <a:p>
            <a:pPr>
              <a:buNone/>
            </a:pPr>
            <a:r>
              <a:rPr lang="el-GR" sz="1600" dirty="0"/>
              <a:t>αυξάνεται  η  αγοραζόμενη  ποσότητα.</a:t>
            </a:r>
          </a:p>
          <a:p>
            <a:pPr>
              <a:buNone/>
            </a:pPr>
            <a:endParaRPr lang="el-GR" sz="1600" dirty="0"/>
          </a:p>
          <a:p>
            <a:endParaRPr lang="el-GR" sz="16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91</a:t>
            </a:fld>
            <a:endParaRPr lang="el-G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endParaRPr lang="el-GR" sz="1900" b="1" dirty="0"/>
          </a:p>
          <a:p>
            <a:pPr>
              <a:buNone/>
            </a:pPr>
            <a:endParaRPr lang="el-GR" sz="1900" b="1" dirty="0"/>
          </a:p>
          <a:p>
            <a:pPr>
              <a:buNone/>
            </a:pPr>
            <a:r>
              <a:rPr lang="el-GR" sz="1900" b="1" dirty="0"/>
              <a:t>Μικτό ή </a:t>
            </a:r>
            <a:r>
              <a:rPr lang="el-GR" sz="1900" b="1" dirty="0" err="1"/>
              <a:t>ημιμεταβλητό</a:t>
            </a:r>
            <a:r>
              <a:rPr lang="el-GR" sz="1900" b="1" dirty="0"/>
              <a:t>    </a:t>
            </a:r>
            <a:r>
              <a:rPr lang="el-GR" sz="1900" dirty="0"/>
              <a:t>είναι   το   κόστος που τουλάχιστον ένα </a:t>
            </a:r>
          </a:p>
          <a:p>
            <a:pPr>
              <a:buNone/>
            </a:pPr>
            <a:r>
              <a:rPr lang="el-GR" sz="1900" dirty="0"/>
              <a:t>τμήμα του υπάρχει και σε  μηδέν  βαθμό  απασχόλησης,  ενώ το </a:t>
            </a:r>
          </a:p>
          <a:p>
            <a:pPr>
              <a:buNone/>
            </a:pPr>
            <a:r>
              <a:rPr lang="el-GR" sz="1900" dirty="0"/>
              <a:t>υπόλοιπο  μεταβάλλεται  με το βαθμό απασχόλησης.</a:t>
            </a:r>
          </a:p>
          <a:p>
            <a:pPr>
              <a:buNone/>
            </a:pPr>
            <a:r>
              <a:rPr lang="el-GR" sz="1900" dirty="0" err="1"/>
              <a:t>π.χ</a:t>
            </a:r>
            <a:r>
              <a:rPr lang="el-GR" sz="1900" dirty="0"/>
              <a:t> κόστος αμοιβής  πωλητών, η  ενοικίαση  ενός  αυτοκινήτου. </a:t>
            </a:r>
          </a:p>
          <a:p>
            <a:pPr>
              <a:buNone/>
            </a:pPr>
            <a:endParaRPr lang="el-GR" sz="1900" dirty="0"/>
          </a:p>
          <a:p>
            <a:pPr>
              <a:buNone/>
            </a:pPr>
            <a:endParaRPr lang="el-GR" sz="1900" dirty="0"/>
          </a:p>
          <a:p>
            <a:pPr>
              <a:buNone/>
            </a:pPr>
            <a:endParaRPr lang="el-GR" sz="19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92</a:t>
            </a:fld>
            <a:endParaRPr lang="el-GR"/>
          </a:p>
        </p:txBody>
      </p:sp>
      <p:sp>
        <p:nvSpPr>
          <p:cNvPr id="6" name="Ορθογώνιο 5">
            <a:extLst>
              <a:ext uri="{FF2B5EF4-FFF2-40B4-BE49-F238E27FC236}">
                <a16:creationId xmlns:a16="http://schemas.microsoft.com/office/drawing/2014/main" id="{56B2CC60-8ACC-3743-B05F-8B42280BBC86}"/>
              </a:ext>
            </a:extLst>
          </p:cNvPr>
          <p:cNvSpPr/>
          <p:nvPr/>
        </p:nvSpPr>
        <p:spPr>
          <a:xfrm>
            <a:off x="323528" y="382778"/>
            <a:ext cx="7733464" cy="769441"/>
          </a:xfrm>
          <a:prstGeom prst="rect">
            <a:avLst/>
          </a:prstGeom>
        </p:spPr>
        <p:txBody>
          <a:bodyPr wrap="none">
            <a:spAutoFit/>
          </a:bodyPr>
          <a:lstStyle/>
          <a:p>
            <a:r>
              <a:rPr lang="el-GR" sz="4400" b="1" i="1" dirty="0"/>
              <a:t>Μικτό ή </a:t>
            </a:r>
            <a:r>
              <a:rPr lang="el-GR" sz="4400" b="1" i="1" dirty="0" err="1"/>
              <a:t>ημιμεταβλητό</a:t>
            </a:r>
            <a:r>
              <a:rPr lang="el-GR" sz="4400" b="1" i="1" dirty="0"/>
              <a:t>    κόστος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7507" y="1866147"/>
            <a:ext cx="7886700" cy="4251960"/>
          </a:xfrm>
        </p:spPr>
        <p:txBody>
          <a:bodyPr>
            <a:noAutofit/>
          </a:bodyPr>
          <a:lstStyle/>
          <a:p>
            <a:pPr>
              <a:buNone/>
            </a:pPr>
            <a:r>
              <a:rPr lang="el-GR" sz="1600" b="1" dirty="0"/>
              <a:t>Κλιμακωτό  ή  ημισταθερό  ή  βαθμιδωτό  </a:t>
            </a:r>
            <a:r>
              <a:rPr lang="el-GR" sz="1600" dirty="0"/>
              <a:t>είναι  το  κόστος που συνδέεται  με  ένα </a:t>
            </a:r>
            <a:r>
              <a:rPr lang="el-GR" sz="1600" b="1" dirty="0"/>
              <a:t>ορισμένο   επίπεδο  απασχόλησης</a:t>
            </a:r>
            <a:r>
              <a:rPr lang="el-GR" sz="1600" dirty="0"/>
              <a:t>   </a:t>
            </a:r>
            <a:r>
              <a:rPr lang="el-GR" sz="1600" b="1" dirty="0"/>
              <a:t>και   όχι   με   τον   αντίστοιχο βαθμό απασχόλησης. </a:t>
            </a:r>
          </a:p>
          <a:p>
            <a:pPr>
              <a:buNone/>
            </a:pPr>
            <a:r>
              <a:rPr lang="el-GR" sz="1600" dirty="0"/>
              <a:t>Με  τον   όρο    </a:t>
            </a:r>
            <a:r>
              <a:rPr lang="el-GR" sz="1600" b="1" dirty="0"/>
              <a:t>επίπεδο    απασχόλησης </a:t>
            </a:r>
            <a:r>
              <a:rPr lang="el-GR" sz="1600" dirty="0"/>
              <a:t>    εννοούμε    ένα    συγκεκριμένο  ποσοστό απασχόλησης,  εντός του οποίου η </a:t>
            </a:r>
            <a:r>
              <a:rPr lang="el-GR" sz="1600" b="1" dirty="0"/>
              <a:t>βασική οργανωτική  δομή </a:t>
            </a:r>
            <a:r>
              <a:rPr lang="el-GR" sz="1600" dirty="0"/>
              <a:t>της επιχείρησης  παραμένει  σταθερή.</a:t>
            </a:r>
          </a:p>
          <a:p>
            <a:pPr>
              <a:buNone/>
            </a:pPr>
            <a:r>
              <a:rPr lang="el-GR" sz="1600" dirty="0"/>
              <a:t>Σε περίπτωση μεταβολής του επιπέδου απασχόλησης θα απαιτηθούν  δαπάνες για τη σχετική προσαρμογή της οργανωτικής δομής. </a:t>
            </a:r>
          </a:p>
          <a:p>
            <a:pPr>
              <a:buNone/>
            </a:pPr>
            <a:r>
              <a:rPr lang="el-GR" sz="1600" dirty="0"/>
              <a:t>Το   κόστος   αποτελείται   από   βαθμίδες   σταθερού  κόστους,  οι    οποίες αλλάζουν με ασυνέχειες. </a:t>
            </a:r>
          </a:p>
          <a:p>
            <a:pPr>
              <a:buNone/>
            </a:pPr>
            <a:r>
              <a:rPr lang="el-GR" sz="1600" b="1" dirty="0"/>
              <a:t>Το κόστος αυτό διατηρείται σταθερό μέσα σε κάποια όρια παραγωγής. </a:t>
            </a:r>
          </a:p>
          <a:p>
            <a:pPr>
              <a:buNone/>
            </a:pPr>
            <a:endParaRPr lang="el-GR" sz="1600" b="1" i="1" dirty="0"/>
          </a:p>
          <a:p>
            <a:pPr>
              <a:buNone/>
            </a:pPr>
            <a:r>
              <a:rPr lang="el-GR" sz="1600" b="1" i="1" dirty="0"/>
              <a:t>Παράδειγμα</a:t>
            </a:r>
            <a:r>
              <a:rPr lang="el-GR" sz="1600" dirty="0"/>
              <a:t>  βαθμιδωτού  ή  κλιμακωτού κόστους  αποτελεί η μισθοδοσία κάποιων   ειδικοτήτων,   όπως   οι   επιστάτες,   οι  εργοδηγοί,   οι  επόπτες,  οι μηχανικοί παραγωγής, οι αποθηκάριοι. Το κόστος που θα δημιουργηθεί είναι  σταθερό. π.χ Ένας  καθηγητής  μπορεί να διδάξει σε μέχρι 30 το πολύ μαθητές. Αν οι  μαθητές  γίνουν 45, τότε  χρειαζόμαστε 2 καθηγητές, με  </a:t>
            </a:r>
            <a:r>
              <a:rPr lang="el-GR" sz="1600" dirty="0" err="1"/>
              <a:t>τοκόστος</a:t>
            </a:r>
            <a:r>
              <a:rPr lang="el-GR" sz="1600" dirty="0"/>
              <a:t>   να   μη   μεταβάλλεται   μέχρι   να   φθάσουμε   στους  60 μαθητές.</a:t>
            </a:r>
          </a:p>
          <a:p>
            <a:pPr>
              <a:buNone/>
            </a:pPr>
            <a:endParaRPr lang="el-GR" sz="1600" dirty="0"/>
          </a:p>
          <a:p>
            <a:pPr>
              <a:buNone/>
            </a:pPr>
            <a:endParaRPr lang="el-GR" sz="1600" dirty="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93</a:t>
            </a:fld>
            <a:endParaRPr lang="el-GR"/>
          </a:p>
        </p:txBody>
      </p:sp>
      <p:sp>
        <p:nvSpPr>
          <p:cNvPr id="2" name="Ορθογώνιο 1">
            <a:extLst>
              <a:ext uri="{FF2B5EF4-FFF2-40B4-BE49-F238E27FC236}">
                <a16:creationId xmlns:a16="http://schemas.microsoft.com/office/drawing/2014/main" id="{D23C8A87-ECA7-724A-BE75-03FCFC3E3249}"/>
              </a:ext>
            </a:extLst>
          </p:cNvPr>
          <p:cNvSpPr/>
          <p:nvPr/>
        </p:nvSpPr>
        <p:spPr>
          <a:xfrm>
            <a:off x="593064" y="491990"/>
            <a:ext cx="4637232" cy="769441"/>
          </a:xfrm>
          <a:prstGeom prst="rect">
            <a:avLst/>
          </a:prstGeom>
        </p:spPr>
        <p:txBody>
          <a:bodyPr wrap="none">
            <a:spAutoFit/>
          </a:bodyPr>
          <a:lstStyle/>
          <a:p>
            <a:pPr>
              <a:spcAft>
                <a:spcPts val="600"/>
              </a:spcAft>
            </a:pPr>
            <a:r>
              <a:rPr lang="el-GR" sz="4400" b="1" i="1" dirty="0"/>
              <a:t>Κλιμακωτό  κ</a:t>
            </a:r>
            <a:r>
              <a:rPr lang="en-US" sz="4400" b="1" i="1" dirty="0" err="1"/>
              <a:t>ό</a:t>
            </a:r>
            <a:r>
              <a:rPr lang="el-GR" sz="4400" b="1" i="1" dirty="0"/>
              <a:t>στος</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i="1" dirty="0"/>
              <a:t>ΚΑΤΑΤΑΞΗ ΤΟΥ ΚΟΣΤΟΥΣ ΑΝΑΛΟΓΑ ΜΕ ΤΟ </a:t>
            </a:r>
            <a:br>
              <a:rPr lang="el-GR" sz="2800" b="1" i="1" dirty="0"/>
            </a:br>
            <a:r>
              <a:rPr lang="el-GR" sz="2800" b="1" i="1" dirty="0"/>
              <a:t>ΧΡΟΝΙΚΟ ΣΗΜΕΙΟ ΠΡΟΣΔΙΟΡΙΣΜΟΥ</a:t>
            </a:r>
            <a:endParaRPr lang="el-GR" sz="2800" dirty="0"/>
          </a:p>
        </p:txBody>
      </p:sp>
      <p:sp>
        <p:nvSpPr>
          <p:cNvPr id="3" name="2 - Θέση περιεχομένου"/>
          <p:cNvSpPr>
            <a:spLocks noGrp="1"/>
          </p:cNvSpPr>
          <p:nvPr>
            <p:ph idx="1"/>
          </p:nvPr>
        </p:nvSpPr>
        <p:spPr/>
        <p:txBody>
          <a:bodyPr>
            <a:normAutofit/>
          </a:bodyPr>
          <a:lstStyle/>
          <a:p>
            <a:pPr>
              <a:buNone/>
            </a:pPr>
            <a:r>
              <a:rPr lang="el-GR" sz="2400" dirty="0"/>
              <a:t>                                                     </a:t>
            </a:r>
            <a:r>
              <a:rPr lang="el-GR" sz="2400" b="1" i="1" dirty="0"/>
              <a:t>ΚΟΣΤΟΣ</a:t>
            </a:r>
          </a:p>
          <a:p>
            <a:pPr>
              <a:buNone/>
            </a:pPr>
            <a:endParaRPr lang="el-GR" sz="2400" b="1" i="1" dirty="0"/>
          </a:p>
          <a:p>
            <a:pPr>
              <a:buNone/>
            </a:pPr>
            <a:endParaRPr lang="el-GR" sz="2400" b="1" i="1" dirty="0"/>
          </a:p>
          <a:p>
            <a:pPr>
              <a:buNone/>
            </a:pPr>
            <a:endParaRPr lang="el-GR" sz="2400" b="1" i="1" dirty="0"/>
          </a:p>
          <a:p>
            <a:pPr>
              <a:buNone/>
            </a:pPr>
            <a:endParaRPr lang="el-GR" sz="2400" b="1" i="1" dirty="0"/>
          </a:p>
          <a:p>
            <a:pPr>
              <a:buNone/>
            </a:pPr>
            <a:r>
              <a:rPr lang="el-GR" sz="2400" b="1" i="1" dirty="0"/>
              <a:t>    Πραγματικό ή                                           Προκαθορισμένο</a:t>
            </a:r>
          </a:p>
          <a:p>
            <a:pPr>
              <a:buNone/>
            </a:pPr>
            <a:r>
              <a:rPr lang="el-GR" sz="2400" b="1" i="1" dirty="0"/>
              <a:t>    Ιστορικό  Κόστος                                               </a:t>
            </a:r>
            <a:r>
              <a:rPr lang="el-GR" sz="2400" b="1" i="1" dirty="0" err="1"/>
              <a:t>Κόστος</a:t>
            </a:r>
            <a:r>
              <a:rPr lang="el-GR" sz="2400" b="1" i="1" dirty="0"/>
              <a:t>                    </a:t>
            </a:r>
          </a:p>
          <a:p>
            <a:pPr>
              <a:buNone/>
            </a:pPr>
            <a:r>
              <a:rPr lang="el-GR" sz="2400" b="1" i="1" dirty="0"/>
              <a:t>( </a:t>
            </a:r>
            <a:r>
              <a:rPr lang="en-US" sz="2400" b="1" i="1" dirty="0"/>
              <a:t>actual or historical cost)</a:t>
            </a:r>
            <a:r>
              <a:rPr lang="el-GR" sz="2400" b="1" i="1" dirty="0"/>
              <a:t>                        (</a:t>
            </a:r>
            <a:r>
              <a:rPr lang="en-US" sz="2400" b="1" i="1" dirty="0"/>
              <a:t>predetermined cost)</a:t>
            </a:r>
            <a:endParaRPr lang="el-GR" sz="2400" b="1" i="1" dirty="0"/>
          </a:p>
        </p:txBody>
      </p:sp>
      <p:sp>
        <p:nvSpPr>
          <p:cNvPr id="4" name="3 - Θέση υποσέλιδου"/>
          <p:cNvSpPr>
            <a:spLocks noGrp="1"/>
          </p:cNvSpPr>
          <p:nvPr>
            <p:ph type="ftr" sz="quarter" idx="11"/>
          </p:nvPr>
        </p:nvSpPr>
        <p:spPr/>
        <p:txBody>
          <a:bodyPr/>
          <a:lstStyle/>
          <a:p>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94</a:t>
            </a:fld>
            <a:endParaRPr lang="el-GR"/>
          </a:p>
        </p:txBody>
      </p:sp>
      <p:cxnSp>
        <p:nvCxnSpPr>
          <p:cNvPr id="7" name="6 - Ευθύγραμμο βέλος σύνδεσης"/>
          <p:cNvCxnSpPr/>
          <p:nvPr/>
        </p:nvCxnSpPr>
        <p:spPr>
          <a:xfrm rot="10800000" flipV="1">
            <a:off x="1835653" y="2182628"/>
            <a:ext cx="2571768"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5004048" y="2187322"/>
            <a:ext cx="1928826"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2800" b="1" i="1"/>
              <a:t>ΚΑΤΑΤΑΞΗ ΤΟΥ ΚΟΣΤΟΥΣ ΑΝΑΛΟΓΑ ΜΕ ΤΟ </a:t>
            </a:r>
            <a:br>
              <a:rPr lang="el-GR" sz="2800" b="1" i="1"/>
            </a:br>
            <a:r>
              <a:rPr lang="el-GR" sz="2800" b="1" i="1"/>
              <a:t>ΧΡΟΝΙΚΟ ΣΗΜΕΙΟ ΠΡΟΣΔΙΟΡΙΣΜΟΥ</a:t>
            </a:r>
            <a:br>
              <a:rPr lang="en-US" sz="2800" b="1" i="1"/>
            </a:br>
            <a:endParaRPr lang="el-GR" sz="2800" dirty="0"/>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2 - Θέση περιεχομένου"/>
          <p:cNvSpPr>
            <a:spLocks noGrp="1"/>
          </p:cNvSpPr>
          <p:nvPr>
            <p:ph idx="1"/>
          </p:nvPr>
        </p:nvSpPr>
        <p:spPr>
          <a:xfrm>
            <a:off x="628650" y="1825625"/>
            <a:ext cx="7886700" cy="4351338"/>
          </a:xfrm>
        </p:spPr>
        <p:txBody>
          <a:bodyPr>
            <a:normAutofit/>
          </a:bodyPr>
          <a:lstStyle/>
          <a:p>
            <a:pPr>
              <a:buNone/>
            </a:pPr>
            <a:r>
              <a:rPr lang="el-GR" b="1"/>
              <a:t>Πραγματικό ή ιστορικό κόστος </a:t>
            </a:r>
            <a:r>
              <a:rPr lang="el-GR"/>
              <a:t>είναι το κόστος που προσδιορίζεται </a:t>
            </a:r>
          </a:p>
          <a:p>
            <a:pPr>
              <a:buNone/>
            </a:pPr>
            <a:r>
              <a:rPr lang="el-GR"/>
              <a:t>μετά  την περάτωση της παραγωγής του  προϊόντος, έργου </a:t>
            </a:r>
            <a:r>
              <a:rPr lang="el-GR" err="1"/>
              <a:t>κ.λ.π</a:t>
            </a:r>
            <a:r>
              <a:rPr lang="el-GR"/>
              <a:t>,  ή </a:t>
            </a:r>
          </a:p>
          <a:p>
            <a:pPr>
              <a:buNone/>
            </a:pPr>
            <a:r>
              <a:rPr lang="el-GR"/>
              <a:t>κατά το χρόνο που συντελείται αυτή. </a:t>
            </a:r>
            <a:endParaRPr lang="en-US"/>
          </a:p>
          <a:p>
            <a:pPr>
              <a:buNone/>
            </a:pPr>
            <a:r>
              <a:rPr lang="el-GR"/>
              <a:t>Το   κόστος   αυτό   αποτελεί  (κατά την  παραδοσιακά  τουλάχιστον </a:t>
            </a:r>
            <a:endParaRPr lang="en-US"/>
          </a:p>
          <a:p>
            <a:pPr>
              <a:buNone/>
            </a:pPr>
            <a:r>
              <a:rPr lang="el-GR"/>
              <a:t>άποψη)  το    ένα    από    τα   στοιχεία   που   απαιτούνται   για   τον </a:t>
            </a:r>
            <a:endParaRPr lang="en-US"/>
          </a:p>
          <a:p>
            <a:pPr>
              <a:buNone/>
            </a:pPr>
            <a:r>
              <a:rPr lang="el-GR"/>
              <a:t>προσδιορισμό    του   κέρδους   της    επιχείρησης   για   το   χρονικό </a:t>
            </a:r>
            <a:endParaRPr lang="en-US"/>
          </a:p>
          <a:p>
            <a:pPr>
              <a:buNone/>
            </a:pPr>
            <a:r>
              <a:rPr lang="el-GR"/>
              <a:t>διάστημα στο οποίο αναφέρεται.  Πέρα απ' αυτό όμως, η σημασία </a:t>
            </a:r>
          </a:p>
          <a:p>
            <a:pPr>
              <a:buNone/>
            </a:pPr>
            <a:r>
              <a:rPr lang="el-GR"/>
              <a:t>του  κόστους  αυτού,  σαν  οργάνου  στα  χέρια  της   διοίκησης  της</a:t>
            </a:r>
          </a:p>
          <a:p>
            <a:pPr>
              <a:buNone/>
            </a:pPr>
            <a:r>
              <a:rPr lang="el-GR"/>
              <a:t>επιχείρησης     είναι     σχετικά      μικρή,     αν      εξαιρέσουμε     την </a:t>
            </a:r>
          </a:p>
          <a:p>
            <a:pPr>
              <a:buNone/>
            </a:pPr>
            <a:r>
              <a:rPr lang="el-GR"/>
              <a:t>χρησιμοποίησή  του (μαζί με άλλα στοιχεία) για την  πρόβλεψη του </a:t>
            </a:r>
          </a:p>
          <a:p>
            <a:pPr>
              <a:buNone/>
            </a:pPr>
            <a:r>
              <a:rPr lang="el-GR"/>
              <a:t>κόστους  επόμενων  περιόδων.</a:t>
            </a:r>
          </a:p>
          <a:p>
            <a:pPr>
              <a:buNone/>
            </a:pPr>
            <a:endParaRPr lang="el-GR"/>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95</a:t>
            </a:fld>
            <a:endParaRPr lang="el-G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fontScale="90000"/>
          </a:bodyPr>
          <a:lstStyle/>
          <a:p>
            <a:r>
              <a:rPr lang="el-GR" sz="3600" b="1" i="1"/>
              <a:t>ΚΑΤΑΤΑΞΗ ΤΟΥ ΚΟΣΤΟΥΣ ΑΝΑΛΟΓΑ ΜΕ ΤΟ </a:t>
            </a:r>
            <a:br>
              <a:rPr lang="el-GR" sz="3600" b="1" i="1"/>
            </a:br>
            <a:r>
              <a:rPr lang="el-GR" sz="3600" b="1" i="1"/>
              <a:t>ΧΡΟΝΙΚΟ ΣΗΜΕΙΟ ΠΡΟΣΔΙΟΡΙΣΜΟΥ</a:t>
            </a:r>
            <a:endParaRPr lang="el-GR" sz="3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a:t>Προκαθορισμένο κόστος</a:t>
            </a:r>
            <a:r>
              <a:rPr lang="el-GR" sz="1900"/>
              <a:t>  είναι το κόστος που υπολογίζεται  πριν </a:t>
            </a:r>
          </a:p>
          <a:p>
            <a:pPr>
              <a:buNone/>
            </a:pPr>
            <a:r>
              <a:rPr lang="el-GR" sz="1900"/>
              <a:t>πραγματοποιηθεί η παραγωγή του προϊόντος,  έργου κ.λ.π.  Είναι </a:t>
            </a:r>
          </a:p>
          <a:p>
            <a:pPr>
              <a:buNone/>
            </a:pPr>
            <a:r>
              <a:rPr lang="el-GR" sz="1900"/>
              <a:t>προβλεπόμενο  κόστος, για  το οποίο  η  οικονομική  μονάδα  δεν </a:t>
            </a:r>
          </a:p>
          <a:p>
            <a:pPr>
              <a:buNone/>
            </a:pPr>
            <a:r>
              <a:rPr lang="el-GR" sz="1900"/>
              <a:t>έχει υποστεί ακόμα τις  αντίστοιχες δαπάνες.  Σε  αντίθεση  με  το </a:t>
            </a:r>
          </a:p>
          <a:p>
            <a:pPr>
              <a:buNone/>
            </a:pPr>
            <a:r>
              <a:rPr lang="el-GR" sz="1900"/>
              <a:t>πραγματικό  κόστος,  το  οποίο  η  επιχείρηση το έχει υποστεί  και </a:t>
            </a:r>
          </a:p>
          <a:p>
            <a:pPr>
              <a:buNone/>
            </a:pPr>
            <a:r>
              <a:rPr lang="el-GR" sz="1900"/>
              <a:t>επομένως  είναι  αδύνατο  να το μεταβάλει, </a:t>
            </a:r>
            <a:r>
              <a:rPr lang="el-GR" sz="1900" b="1"/>
              <a:t>το  προκαθορισμένο </a:t>
            </a:r>
          </a:p>
          <a:p>
            <a:pPr>
              <a:buNone/>
            </a:pPr>
            <a:r>
              <a:rPr lang="el-GR" sz="1900" b="1"/>
              <a:t>κόστος   έχει  πολύ   μεγαλύτερη  χρησιμότητα  σαν όργανο  στη </a:t>
            </a:r>
          </a:p>
          <a:p>
            <a:pPr>
              <a:buNone/>
            </a:pPr>
            <a:r>
              <a:rPr lang="el-GR" sz="1900" b="1"/>
              <a:t>διαδικασία  προγραμματισμού,  συντονισμού  και  ελέγχου  </a:t>
            </a:r>
            <a:r>
              <a:rPr lang="el-GR" sz="1900"/>
              <a:t>των </a:t>
            </a:r>
          </a:p>
          <a:p>
            <a:pPr>
              <a:buNone/>
            </a:pPr>
            <a:r>
              <a:rPr lang="el-GR" sz="1900"/>
              <a:t>επιμέρους δραστηριοτήτων της επιχείρησης και  των αντίστοιχων </a:t>
            </a:r>
          </a:p>
          <a:p>
            <a:pPr>
              <a:buNone/>
            </a:pPr>
            <a:r>
              <a:rPr lang="el-GR" sz="1900"/>
              <a:t>φορέων. </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96</a:t>
            </a:fld>
            <a:endParaRPr lang="el-G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28650" y="365125"/>
            <a:ext cx="7886700" cy="1325563"/>
          </a:xfrm>
        </p:spPr>
        <p:txBody>
          <a:bodyPr>
            <a:normAutofit/>
          </a:bodyPr>
          <a:lstStyle/>
          <a:p>
            <a:r>
              <a:rPr lang="el-GR" sz="4700" b="1" i="1"/>
              <a:t>ΑΠΟΘΕΜΑΤΑ</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628650" y="1929384"/>
            <a:ext cx="7886700" cy="4251960"/>
          </a:xfrm>
        </p:spPr>
        <p:txBody>
          <a:bodyPr>
            <a:normAutofit/>
          </a:bodyPr>
          <a:lstStyle/>
          <a:p>
            <a:pPr>
              <a:buNone/>
            </a:pPr>
            <a:r>
              <a:rPr lang="el-GR" sz="1900" b="1" i="1" u="sng"/>
              <a:t>Απόθεμα</a:t>
            </a:r>
            <a:r>
              <a:rPr lang="el-GR" sz="1900"/>
              <a:t> είναι κάθε υλικό που ανήκει στην  οικονομική  μονάδα</a:t>
            </a:r>
          </a:p>
          <a:p>
            <a:pPr>
              <a:buNone/>
            </a:pPr>
            <a:r>
              <a:rPr lang="el-GR" sz="1900"/>
              <a:t>και προορίζεται </a:t>
            </a:r>
            <a:r>
              <a:rPr lang="en-US" sz="1900"/>
              <a:t>:</a:t>
            </a:r>
            <a:endParaRPr lang="el-GR" sz="1900"/>
          </a:p>
          <a:p>
            <a:pPr>
              <a:buNone/>
            </a:pPr>
            <a:endParaRPr lang="el-GR" sz="1900"/>
          </a:p>
          <a:p>
            <a:r>
              <a:rPr lang="el-GR" sz="1900"/>
              <a:t>Για να πωληθεί στην κατάσταση που βρίσκεται  ή</a:t>
            </a:r>
          </a:p>
          <a:p>
            <a:r>
              <a:rPr lang="el-GR" sz="1900"/>
              <a:t>Για να βιομηχανοποιηθεί  ή </a:t>
            </a:r>
          </a:p>
          <a:p>
            <a:r>
              <a:rPr lang="el-GR" sz="1900"/>
              <a:t>Για να αναλωθεί για τους σκοπούς της παραγωγής</a:t>
            </a:r>
          </a:p>
          <a:p>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97</a:t>
            </a:fld>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630936" y="548640"/>
            <a:ext cx="2700645" cy="5431536"/>
          </a:xfrm>
        </p:spPr>
        <p:txBody>
          <a:bodyPr>
            <a:normAutofit/>
          </a:bodyPr>
          <a:lstStyle/>
          <a:p>
            <a:r>
              <a:rPr lang="el-GR" sz="3600" b="1" i="1"/>
              <a:t>ΑΠΟΘΕΜΑΤΑ</a:t>
            </a:r>
            <a:endParaRPr lang="el-GR" sz="360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3844813" y="552091"/>
            <a:ext cx="4668251" cy="5431536"/>
          </a:xfrm>
        </p:spPr>
        <p:txBody>
          <a:bodyPr anchor="ctr">
            <a:normAutofit/>
          </a:bodyPr>
          <a:lstStyle/>
          <a:p>
            <a:pPr>
              <a:buNone/>
            </a:pPr>
            <a:r>
              <a:rPr lang="el-GR" sz="1900"/>
              <a:t>Τα πάσης φύσεως αποθέματα περιλαμβάνονται</a:t>
            </a:r>
            <a:r>
              <a:rPr lang="en-US" sz="1900"/>
              <a:t>:</a:t>
            </a:r>
            <a:r>
              <a:rPr lang="el-GR" sz="1900"/>
              <a:t> </a:t>
            </a:r>
          </a:p>
          <a:p>
            <a:pPr>
              <a:buNone/>
            </a:pPr>
            <a:endParaRPr lang="el-GR" sz="1900"/>
          </a:p>
          <a:p>
            <a:r>
              <a:rPr lang="el-GR" sz="1900"/>
              <a:t>στην ομάδα 2 του Γενικού Λογιστικού Σχεδίου (Π.Δ  1123/1980)</a:t>
            </a:r>
          </a:p>
          <a:p>
            <a:pPr>
              <a:buNone/>
            </a:pPr>
            <a:endParaRPr lang="el-GR" sz="1900"/>
          </a:p>
          <a:p>
            <a:r>
              <a:rPr lang="el-GR" sz="1900"/>
              <a:t>στην ομάδα 2 των λογαριασμών των  Ε.Λ.Π  (Ν. 4308/2014)</a:t>
            </a:r>
          </a:p>
          <a:p>
            <a:pPr>
              <a:buNone/>
            </a:pPr>
            <a:endParaRPr lang="el-GR" sz="1900"/>
          </a:p>
        </p:txBody>
      </p:sp>
      <p:sp>
        <p:nvSpPr>
          <p:cNvPr id="4" name="3 - Θέση υποσέλιδου"/>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l-GR"/>
              <a:t>ΠΑΝ/ΜΙΟ ΙΩΑΝΝΙΝΩΝ                                                                        ΤΜΗΜΑ ΛΟΓΙΣΤΙΚΗΣ &amp; ΧΡΗΜ/ΚΗΣ</a:t>
            </a:r>
          </a:p>
        </p:txBody>
      </p:sp>
      <p:sp>
        <p:nvSpPr>
          <p:cNvPr id="5" name="4 - Θέση αριθμού διαφάνειας"/>
          <p:cNvSpPr>
            <a:spLocks noGrp="1"/>
          </p:cNvSpPr>
          <p:nvPr>
            <p:ph type="sldNum" sz="quarter" idx="12"/>
          </p:nvPr>
        </p:nvSpPr>
        <p:spPr>
          <a:xfrm>
            <a:off x="6457950" y="6356350"/>
            <a:ext cx="2057400" cy="365125"/>
          </a:xfrm>
        </p:spPr>
        <p:txBody>
          <a:bodyPr>
            <a:normAutofit/>
          </a:bodyPr>
          <a:lstStyle/>
          <a:p>
            <a:pPr>
              <a:spcAft>
                <a:spcPts val="600"/>
              </a:spcAft>
            </a:pPr>
            <a:fld id="{D3F1D1C4-C2D9-4231-9FB2-B2D9D97AA41D}" type="slidenum">
              <a:rPr lang="el-GR" smtClean="0"/>
              <a:pPr>
                <a:spcAft>
                  <a:spcPts val="600"/>
                </a:spcAft>
              </a:pPr>
              <a:t>98</a:t>
            </a:fld>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t>ΑΠΟΘΕΜΑΤΑ</a:t>
            </a:r>
            <a:br>
              <a:rPr lang="en-US" sz="2800" b="1" i="1" dirty="0">
                <a:solidFill>
                  <a:srgbClr val="0070C0"/>
                </a:solidFill>
              </a:rPr>
            </a:br>
            <a:endParaRPr lang="el-GR" sz="2800" dirty="0"/>
          </a:p>
        </p:txBody>
      </p:sp>
      <p:graphicFrame>
        <p:nvGraphicFramePr>
          <p:cNvPr id="224258" name="Object 2"/>
          <p:cNvGraphicFramePr>
            <a:graphicFrameLocks noGrp="1" noChangeAspect="1"/>
          </p:cNvGraphicFramePr>
          <p:nvPr>
            <p:ph idx="1"/>
            <p:extLst>
              <p:ext uri="{D42A27DB-BD31-4B8C-83A1-F6EECF244321}">
                <p14:modId xmlns:p14="http://schemas.microsoft.com/office/powerpoint/2010/main" val="2530399157"/>
              </p:ext>
            </p:extLst>
          </p:nvPr>
        </p:nvGraphicFramePr>
        <p:xfrm>
          <a:off x="357188" y="1582738"/>
          <a:ext cx="8429625" cy="4192587"/>
        </p:xfrm>
        <a:graphic>
          <a:graphicData uri="http://schemas.openxmlformats.org/presentationml/2006/ole">
            <mc:AlternateContent xmlns:mc="http://schemas.openxmlformats.org/markup-compatibility/2006">
              <mc:Choice xmlns:v="urn:schemas-microsoft-com:vml" Requires="v">
                <p:oleObj spid="_x0000_s224306" name="Φύλλο εργασίας" r:id="rId3" imgW="5990897" imgH="2979383" progId="Excel.Sheet.12">
                  <p:embed/>
                </p:oleObj>
              </mc:Choice>
              <mc:Fallback>
                <p:oleObj name="Φύλλο εργασίας" r:id="rId3" imgW="5990897" imgH="2979383"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582738"/>
                        <a:ext cx="8429625" cy="4192587"/>
                      </a:xfrm>
                      <a:prstGeom prst="rect">
                        <a:avLst/>
                      </a:prstGeom>
                      <a:solidFill>
                        <a:schemeClr val="bg2"/>
                      </a:solidFill>
                      <a:ln>
                        <a:solidFill>
                          <a:schemeClr val="accent2"/>
                        </a:solidFill>
                      </a:ln>
                      <a:effectLst/>
                    </p:spPr>
                  </p:pic>
                </p:oleObj>
              </mc:Fallback>
            </mc:AlternateContent>
          </a:graphicData>
        </a:graphic>
      </p:graphicFrame>
      <p:sp>
        <p:nvSpPr>
          <p:cNvPr id="4" name="3 - Θέση υποσέλιδου"/>
          <p:cNvSpPr>
            <a:spLocks noGrp="1"/>
          </p:cNvSpPr>
          <p:nvPr>
            <p:ph type="ftr" sz="quarter" idx="11"/>
          </p:nvPr>
        </p:nvSpPr>
        <p:spPr/>
        <p:txBody>
          <a:bodyPr/>
          <a:lstStyle/>
          <a:p>
            <a:r>
              <a:rPr lang="el-GR" dirty="0"/>
              <a:t>ΠΑΝ/ΜΙΟ ΙΩΑΝΝΙΝΩΝ                                                                        ΤΜΗΜΑ ΛΟΓΙΣΤΙΚΗΣ &amp; ΧΡΗΜ/ΚΗΣ</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99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8491</TotalTime>
  <Words>8772</Words>
  <Application>Microsoft Macintosh PowerPoint</Application>
  <PresentationFormat>Προβολή στην οθόνη (4:3)</PresentationFormat>
  <Paragraphs>1488</Paragraphs>
  <Slides>120</Slides>
  <Notes>2</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120</vt:i4>
      </vt:variant>
    </vt:vector>
  </HeadingPairs>
  <TitlesOfParts>
    <vt:vector size="127" baseType="lpstr">
      <vt:lpstr>Arial</vt:lpstr>
      <vt:lpstr>Calibri</vt:lpstr>
      <vt:lpstr>Calibri Light</vt:lpstr>
      <vt:lpstr>Wingdings</vt:lpstr>
      <vt:lpstr>Θέμα του Office</vt:lpstr>
      <vt:lpstr>Φύλλο εργασίας</vt:lpstr>
      <vt:lpstr>Worksheet</vt:lpstr>
      <vt:lpstr> ΔΙΟΙΚΗΤΙΚΗ ΛΟΓΙΣΤΙΚΗ  ΚΟΣΤΟΛΟΓΗΣΗ </vt:lpstr>
      <vt:lpstr>Παρουσίαση του PowerPoint</vt:lpstr>
      <vt:lpstr>ΚΛΑΔΟΙ ΤΗΣ ΛΟΓΙΣΤΙΚΗΣ</vt:lpstr>
      <vt:lpstr>ΧΡΗΜΑΤΟΟΙΚΟΝΟΜΙΚΗ ΛΟΓΙΣΤΙΚΗ</vt:lpstr>
      <vt:lpstr>ΕΙΣΑΓΩΓΗ  ΣΤΗ  ΔΙΟΙΚΗΤΙΚΗ  ΛΟΓΙΣΤΙΚΗ</vt:lpstr>
      <vt:lpstr>ΕΙΣΑΓΩΓΗ  ΣΤΗ  ΔΙΟΙΚΗΤΙΚΗ  ΛΟΓΙΣΤΙΚΗ</vt:lpstr>
      <vt:lpstr>  ΕΙΣΑΓΩΓΗ  ΣΤΗ  ΔΙΟΙΚΗΤΙΚΗ  ΛΟΓΙΣΤΙΚΗ </vt:lpstr>
      <vt:lpstr>ΕΙΣΑΓΩΓΗ  ΣΤΗ  ΔΙΟΙΚΗΤΙΚΗ  ΛΟΓΙΣΤΙΚΗ </vt:lpstr>
      <vt:lpstr>ΕΙΣΑΓΩΓΗ  ΣΤΗ  ΔΙΟΙΚΗΤΙΚΗ  ΛΟΓΙΣΤΙΚΗ</vt:lpstr>
      <vt:lpstr>ΕΙΣΑΓΩΓΗ  ΣΤΗ  ΔΙΟΙΚΗΤΙΚΗ  ΛΟΓΙΣΤΙΚΗ</vt:lpstr>
      <vt:lpstr>ΕΙΣΑΓΩΓΗ  ΣΤΗ  ΔΙΟΙΚΗΤΙΚΗ  ΛΟΓΙΣΤΙΚΗ</vt:lpstr>
      <vt:lpstr>ΠΟΙΕΣ  ΕΙΝΑΙ  ΟΙ  ΑΝΑΓΚΕΣ  ΠΛΗΡΟΦΟΡΗΣΗΣ  ΤΗΣ  ΔΙΟΙΚΗΣΗΣ </vt:lpstr>
      <vt:lpstr>ΠΟΙΕΣ  ΕΙΝΑΙ  ΟΙ  ΑΝΑΓΚΕΣ  ΠΛΗΡΟΦΟΡΗΣΗΣ  ΤΗΣ  ΔΙΟΙΚΗΣΗΣ </vt:lpstr>
      <vt:lpstr>ΠΟΙΕΣ  ΕΙΝΑΙ  ΟΙ  ΑΝΑΓΚΕΣ  ΠΛΗΡΟΦΟΡΗΣΗΣ  ΤΗΣ  ΔΙΟΙΚΗΣΗΣ </vt:lpstr>
      <vt:lpstr>ΕΝΝΟΙΟΛΟΓΙΚΟ ΠΛΑΙΣΙΟ ΤΟΥ ΚΟΣΤΟΥΣ</vt:lpstr>
      <vt:lpstr>ΕΝΝΟΙΟΛΟΓΙΚΟ ΠΛΑΙΣΙΟ ΤΟΥ ΚΟΣΤΟΥΣ</vt:lpstr>
      <vt:lpstr>ΕΝΝΟΙΟΛΟΓΙΚΟ ΠΛΑΙΣΙΟ ΤΟΥ ΚΟΣΤΟΥΣ</vt:lpstr>
      <vt:lpstr>ΕΝΝΟΙΟΛΟΓΙΚΟ ΠΛΑΙΣΙΟ ΤΟΥ ΚΟΣΤΟΥΣ </vt:lpstr>
      <vt:lpstr> ΕΝΝΟΙΟΛΟΓΙΚΟ ΠΛΑΙΣΙΟ ΤΟΥ ΚΟΣΤΟΥΣ  ΚΕΝΤΡΑ ΚΟΣΤΟΥΣ  </vt:lpstr>
      <vt:lpstr>ΕΝΝΟΙΟΛΟΓΙΚΟ ΠΛΑΙΣΙΟ ΤΟΥ ΚΟΣΤΟΥΣ  ΚΕΝΤΡΑ ΚΟΣΤΟΥΣ</vt:lpstr>
      <vt:lpstr>ΕΝΝΟΙΟΛΟΓΙΚΟ ΠΛΑΙΣΙΟ ΤΟΥ ΚΟΣΤΟΥΣ  ΚΕΝΤΡΑ ΚΟΣΤΟΥΣ</vt:lpstr>
      <vt:lpstr>ΕΝΝΟΙΟΛΟΓΙΚΟ ΠΛΑΙΣΙΟ ΤΟΥ ΚΟΣΤΟΥΣ  ΚΕΝΤΡΑ ΚΟΣΤΟΥΣ</vt:lpstr>
      <vt:lpstr> ΕΝΝΟΙΟΛΟΓΙΚΟ ΠΛΑΙΣΙΟ ΤΟΥ ΚΟΣΤΟΥΣ ΦΟΡΕΙΣ ΚΟΣΤΟΥΣ  </vt:lpstr>
      <vt:lpstr>ΕΝΝΟΙΟΛΟΓΙΚΟ ΠΛΑΙΣΙΟ ΤΟΥ ΚΟΣΤΟΥΣ ΦΟΡΕΙΣ ΚΟΣΤΟΥΣ</vt:lpstr>
      <vt:lpstr>ΕΝΝΟΙΟΛΟΓΙΚΟ ΠΛΑΙΣΙΟ ΤΟΥ ΚΟΣΤΟΥΣ</vt:lpstr>
      <vt:lpstr>ΣΥΣΤΑΤΙΚΑ ΣΤΟΙΧΕΙΑ  ΤΟΥ ΛΕΙΤΟΥΡΓΙΚΟΥ ΚΟΣΤΟΥΣ</vt:lpstr>
      <vt:lpstr>ΣΥΣΤΑΤΙΚΑ ΣΤΟΙΧΕΙΑ  ΤΟΥ ΛΕΙΤΟΥΡΓΙΚΟΥ ΚΟΣΤΟΥΣ</vt:lpstr>
      <vt:lpstr> ΣΥΣΤΑΤΙΚΑ ΣΤΟΙΧΕΙΑ  ΤΟΥ ΛΕΙΤΟΥΡΓΙΚΟΥ ΚΟΣΤΟΥΣ  </vt:lpstr>
      <vt:lpstr>ΣΥΣΤΑΤΙΚΑ ΣΤΟΙΧΕΙΑ  ΤΟΥ ΛΕΙΤΟΥΡΓΙΚΟΥ ΚΟΣΤΟΥΣ </vt:lpstr>
      <vt:lpstr>ΣΥΣΤΑΤΙΚΑ ΣΤΟΙΧΕΙΑ  ΤΟΥ ΛΕΙΤΟΥΡΓΙΚΟΥ ΚΟΣΤΟΥΣ </vt:lpstr>
      <vt:lpstr>ΣΥΣΤΑΤΙΚΑ ΣΤΟΙΧΕΙΑ  ΤΟΥ ΛΕΙΤΟΥΡΓΙΚΟΥ ΚΟΣΤΟΥΣ  </vt:lpstr>
      <vt:lpstr>ΣΥΣΤΑΤΙΚΑ ΣΤΟΙΧΕΙΑ  ΤΟΥ ΛΕΙΤΟΥΡΓΙΚΟΥ ΚΟΣΤΟΥΣ </vt:lpstr>
      <vt:lpstr>ΣΥΣΤΑΤΙΚΑ ΣΤΟΙΧΕΙΑ  ΤΟΥ ΛΕΙΤΟΥΡΓΙΚΟΥ ΚΟΣΤΟΥΣ </vt:lpstr>
      <vt:lpstr>ΣΥΣΤΑΤΙΚΑ ΣΤΟΙΧΕΙΑ  ΤΟΥ ΛΕΙΤΟΥΡΓΙΚΟΥ ΚΟΣΤΟΥΣ </vt:lpstr>
      <vt:lpstr>Παράδειγμα  1.  Ταξινόμηση του Κόστους</vt:lpstr>
      <vt:lpstr>Παρουσίαση του PowerPoint</vt:lpstr>
      <vt:lpstr>ΑΠΑΝΤΗΣΕΙΣ</vt:lpstr>
      <vt:lpstr>Παράδειγμα  2.</vt:lpstr>
      <vt:lpstr>Απαντήσεις</vt:lpstr>
      <vt:lpstr>ΚΑΤΑΝΟΜΗ  ΤΟΥ  ΕΜΜΕΣΟΥ  ΚΟΣΤΟΥΣ</vt:lpstr>
      <vt:lpstr>ΚΑΤΑΝΟΜΗ  ΤΟΥ  ΕΜΜΕΣΟΥ  ΚΟΣΤΟΥΣ </vt:lpstr>
      <vt:lpstr>ΚΑΤΑΝΟΜΗ  ΤΟΥ  ΕΜΜΕΣΟΥ  ΚΟΣΤΟΥΣ</vt:lpstr>
      <vt:lpstr>ΚΑΤΑΝΟΜΗ  ΤΟΥ  ΕΜΜΕΣΟΥ  ΚΟΣΤΟΥΣ  </vt:lpstr>
      <vt:lpstr>ΚΑΤΑΝΟΜΗ  ΤΟΥ  ΕΜΜΕΣΟΥ  ΚΟΣΤΟΥΣ</vt:lpstr>
      <vt:lpstr>ΚΑΤΑΝΟΜΗ  ΤΟΥ  ΕΜΜΕΣΟΥ  ΚΟΣΤΟΥΣ</vt:lpstr>
      <vt:lpstr>ΚΑΤΑΝΟΜΗ  ΤΟΥ  ΕΜΜΕΣΟΥ  ΚΟΣΤΟΥΣ</vt:lpstr>
      <vt:lpstr>ΚΑΤΑΝΟΜΗ  ΤΟΥ  ΕΜΜΕΣΟΥ  ΚΟΣΤΟΥΣ</vt:lpstr>
      <vt:lpstr>  Παράδειγμα  3.  </vt:lpstr>
      <vt:lpstr>ΚΑΤΑΝΟΜΗ  ΤΟΥ  ΕΜΜΕΣΟΥ  ΚΟΣΤΟΥΣ</vt:lpstr>
      <vt:lpstr> Παράδειγμα 4. </vt:lpstr>
      <vt:lpstr> Λύση – συζήτηση </vt:lpstr>
      <vt:lpstr>ΣΥΝΔΕΣΗ ΤΩΝ  Γ.Β.Ε.   ΜΕ  ΤΑ  ΠΡΟΪΟΝΤΑ</vt:lpstr>
      <vt:lpstr>ΔΙΑΦΟΡΑ ΚΑΤΑΛΟΓΙΣΜΟΥ Γ.Β.Ε</vt:lpstr>
      <vt:lpstr>ΔΙΑΦΟΡΑ ΚΑΤΑΛΟΓΙΣΜΟΥ Γ.Β.Ε</vt:lpstr>
      <vt:lpstr>ΑΣΚΗΣΗ  1.   ΚΑΤΑΝΟΜΗΣ Γ.Β.Ε ΣΤΑ ΚΕΝΤΡΑ ΚΟΣΤΟΥΣ ΚΑΙ ΣΤΑ ΠΑΡΑΓΟΜΕΝΑ ΠΡΟΪΟΝΤΑ </vt:lpstr>
      <vt:lpstr>Παρουσίαση του PowerPoint</vt:lpstr>
      <vt:lpstr>     Τα  έμμεσα  υλικά  είναι βοηθητικά υλικά και αναλώνονται κατά 35%  στο  τμήμα  Κοπής  των  ξύλων  και  κατά  65%  στο  τμήμα Συναρμολόγησης,  ενώ  τα  έξοδα συντήρησης   αφορούν  υλικά  που  αναλώνονται  αποκλειστικά  το  τμήμα  συντήρησης. Επίσης παρέχονται οι παρακάτω πληροφορίες: </vt:lpstr>
      <vt:lpstr>  </vt:lpstr>
      <vt:lpstr>                 Οι ώρες άμεσης εργασίας  που απαιτούνται για την παραγωγή κάθε  προϊόντος  είναι:      Επιπλέον δίνονται οι παρακάτω πληροφορίες: Για  την παραγωγή του προϊόντος «ΕΠΙΠΛΟ Α»  απαιτούνται 2,5  κυβικά  μέτρα ξύλου (καρυδιάς)  αξίας 30 € το  κυβικό. Για  την  παραγωγή  του  προϊόντος «ΕΠΙΠΛΟ Β»  απαιτούνται  2  κυβικά  μέτρα  ξύλου (κερασιάς)  αξίας  20 €  το  κυβικό. Για  την  παραγωγή του  προϊόντος «ΕΠΙΠΛΟ Γ» απαιτούνται 2,4  κυβικά  μέτρα  ξύλου (ιρόκο)  αξίας 25 € το  κυβικό. Το  ωριαίο κόστος  εργασίας  και για  τα  δύο κύρια  παραγωγικά  τμήματα  είναι  10 €.      </vt:lpstr>
      <vt:lpstr>Παρουσίαση του PowerPoint</vt:lpstr>
      <vt:lpstr>ΛΥΣΗ </vt:lpstr>
      <vt:lpstr>Παρουσίαση του PowerPoint</vt:lpstr>
      <vt:lpstr>ΕΠΙΜΕΡΙΣΜΟΣ Γ.Β.Ε ΣΤΑ ΚΕΝΤΡΑ ΚΟΣΤΟΥΣ</vt:lpstr>
      <vt:lpstr>ΕΠΑΝΕΠΙΜΕΡΙΣΜΟΣ Γ.Β.Ε  ΒΟΗΘΗΤΙΚΩΝ ΤΜΗΜΑΤΩΝ ΠΑΡΑΓΩΓΗΣ ΣΤΑ ΚΥΡΙΑ ΤΜΗΜΑΤΑ ΠΑΡΑΓΩΓΗΣ </vt:lpstr>
      <vt:lpstr>ΕΠΙΛΟΓΗ  ΒΑΣΗΣ  ΚΑΤΑΛΟΓΙΣΜΟΥ</vt:lpstr>
      <vt:lpstr>ΣΥΝΤΕΛΕΣΤΕΣ ΚΑΤΑΛΟΓΙΣΜΟΥ  ΚΥΡΙΩΝ ΤΜΗΜΑΤΩΝ ΠΑΡΑΓΩΓΗΣ </vt:lpstr>
      <vt:lpstr>ΚΑΤΑΝΟΜΗ  Γ.Β.Ε  ΣΤΑ ΠΡΟΪΟΝΤΑ</vt:lpstr>
      <vt:lpstr>ΤΟ ΚΟΣΤΟΣ ΑΝΑ ΜΟΝΑΔΑ ΤΩΝ ΠΡΟΪΟΝΤΩΝ</vt:lpstr>
      <vt:lpstr>ΑΣΚΗΣΗ  2.</vt:lpstr>
      <vt:lpstr>ΛΥΣΗ</vt:lpstr>
      <vt:lpstr>Παρουσίαση του PowerPoint</vt:lpstr>
      <vt:lpstr>Παρουσίαση του PowerPoint</vt:lpstr>
      <vt:lpstr>Παρουσίαση του PowerPoint</vt:lpstr>
      <vt:lpstr>Παρουσίαση του PowerPoint</vt:lpstr>
      <vt:lpstr> ΣΥΣΤΑΤΙΚΑ ΣΤΟΙΧΕΙΑ ΤΟΥ ΛΕΙΤΟΥΡΓΙΚΟΥ ΚΟΣΤΟΥΣ Κόστος λοιπών λειτουργιών </vt:lpstr>
      <vt:lpstr> ΣΥΣΤΑΤΙΚΑ ΣΤΟΙΧΕΙΑ ΤΟΥ ΛΕΙΤΟΥΡΓΙΚΟΥ ΚΟΣΤΟΥΣ Κόστος λοιπών λειτουργιών </vt:lpstr>
      <vt:lpstr> ΣΥΣΤΑΤΙΚΑ ΣΤΟΙΧΕΙΑ ΤΟΥ ΛΕΙΤΟΥΡΓΙΚΟΥ ΚΟΣΤΟΥΣ Κόστος λοιπών λειτουργιών </vt:lpstr>
      <vt:lpstr> ΣΥΣΤΑΤΙΚΑ ΣΤΟΙΧΕΙΑ ΤΟΥ ΛΕΙΤΟΥΡΓΙΚΟΥ ΚΟΣΤΟΥΣ Κόστος λοιπών λειτουργιών </vt:lpstr>
      <vt:lpstr>Η ΡΟΗ ΤΟΥ ΚΟΣΤΟΥΣ  ΚΑΙ Η ΣΧΕΣΗ ΤΟΥ ΜΕ ΤΑ ΠΡΟΪΟΝΤΑ</vt:lpstr>
      <vt:lpstr>ΑΠΕΙΚΟΝΙΣΗ ΤΗΣ ΦΥΣΙΚΗΣ ΡΟΗΣ ΤΟΥ ΠΡΟΪΟΝΤΟΣ ΣΤΗΝ ΠΑΡΑΓΩΓΙΚΗ ΔΙΑΔΙΚΑΣΙΑ</vt:lpstr>
      <vt:lpstr>ΑΠΕΙΚΟΝΙΣΗ ΤΗΣ ΡΟΗΣ ΤΩΝ ΣΤΟΙΧΕΙΩΝ ΤΟΥ ΚΟΣΤΟΥΣ ΣΤΟΥΣ ΛΟΓΑΡΙΑΣΜΟΥΣ</vt:lpstr>
      <vt:lpstr>ΕΡΜΗΝΕΙΑ ΤΗΣ ΡΟΗΣ ΤΩΝ ΣΤΟΙΧΕΙΩΝ ΤΟΥ ΚΟΣΤΟΥΣ ΣΤΟΥΣ ΛΟΓΑΡΙΑΣΜΟΥΣ</vt:lpstr>
      <vt:lpstr>ΕΡΜΗΝΕΙΑ ΤΗΣ ΡΟΗΣ ΤΩΝ ΣΤΟΙΧΕΙΩΝ ΤΟΥ ΚΟΣΤΟΥΣ ΣΤΟΥΣ ΛΟΓΑΡΙΑΣΜΟΥΣ</vt:lpstr>
      <vt:lpstr>ΕΡΜΗΝΕΙΑ ΤΗΣ ΡΟΗΣ ΤΩΝ ΣΤΟΙΧΕΙΩΝ ΤΟΥ ΚΟΣΤΟΥΣ ΣΤΟΥΣ ΛΟΓΑΡΙΑΣΜΟΥΣ</vt:lpstr>
      <vt:lpstr>ΕΡΜΗΝΕΙΑ ΤΗΣ ΡΟΗΣ ΤΩΝ ΣΤΟΙΧΕΙΩΝ ΤΟΥ ΚΟΣΤΟΥΣ ΣΤΟΥΣ ΛΟΓΑΡΙΑΣΜΟΥΣ</vt:lpstr>
      <vt:lpstr>ΕΡΜΗΝΕΙΑ ΤΗΣ ΡΟΗΣ ΤΩΝ ΣΤΟΙΧΕΙΩΝ ΤΟΥ ΚΟΣΤΟΥΣ ΣΤΟΥΣ ΛΟΓΑΡΙΑΣΜΟΥΣ</vt:lpstr>
      <vt:lpstr>Παρουσίαση του PowerPoint</vt:lpstr>
      <vt:lpstr>ΚΑΤΑΤΑΞΗ ΤΟΥ ΚΟΣΤΟΥΣ ΑΝΑΛΟΓΑ ΜΕ ΤΗ ΣΥΜΠΕΡΙΦΟΡΑ ΤΗΣ ΔΡΑΣΤΗΡΙΟΤΗΤΑΣ</vt:lpstr>
      <vt:lpstr>Σταθερό  κόστος</vt:lpstr>
      <vt:lpstr>Μεταβλητό  κόστος</vt:lpstr>
      <vt:lpstr>Αναλογικό  μεταβλητό  κόστος</vt:lpstr>
      <vt:lpstr>Παρουσίαση του PowerPoint</vt:lpstr>
      <vt:lpstr>Παρουσίαση του PowerPoint</vt:lpstr>
      <vt:lpstr>ΚΑΤΑΤΑΞΗ ΤΟΥ ΚΟΣΤΟΥΣ ΑΝΑΛΟΓΑ ΜΕ ΤΟ  ΧΡΟΝΙΚΟ ΣΗΜΕΙΟ ΠΡΟΣΔΙΟΡΙΣΜΟΥ</vt:lpstr>
      <vt:lpstr>ΚΑΤΑΤΑΞΗ ΤΟΥ ΚΟΣΤΟΥΣ ΑΝΑΛΟΓΑ ΜΕ ΤΟ  ΧΡΟΝΙΚΟ ΣΗΜΕΙΟ ΠΡΟΣΔΙΟΡΙΣΜΟΥ </vt:lpstr>
      <vt:lpstr>ΚΑΤΑΤΑΞΗ ΤΟΥ ΚΟΣΤΟΥΣ ΑΝΑΛΟΓΑ ΜΕ ΤΟ  ΧΡΟΝΙΚΟ ΣΗΜΕΙΟ ΠΡΟΣΔΙΟΡΙΣΜΟΥ</vt:lpstr>
      <vt:lpstr>ΑΠΟΘΕΜΑΤΑ</vt:lpstr>
      <vt:lpstr>ΑΠΟΘΕΜΑΤΑ</vt:lpstr>
      <vt:lpstr>ΑΠΟΘΕΜΑΤΑ </vt:lpstr>
      <vt:lpstr>ΒΑΣΙΚΗ  ΕΞΙΣΩΣΗ  ΑΠΟΘΕΜΑΤΩΝ</vt:lpstr>
      <vt:lpstr>ΒΑΣΙΚΗ  ΕΞΙΣΩΣΗ  ΑΠΟΘΕΜΑΤΩΝ (Εμπορεύματα)</vt:lpstr>
      <vt:lpstr>ΒΑΣΙΚΗ  ΕΞΙΣΩΣΗ  ΑΠΟΘΕΜΑΤΩΝ (Προϊόντα)</vt:lpstr>
      <vt:lpstr>ΒΑΣΙΚΗ  ΕΞΙΣΩΣΗ  ΑΠΟΘΕΜΑΤΩΝ (Πρώτες ύλες)</vt:lpstr>
      <vt:lpstr>ΒΑΣΙΚΗ  ΕΞΙΣΩΣΗ  ΑΠΟΘΕΜΑΤΩΝ (Αναλώσιμα υλικά)</vt:lpstr>
      <vt:lpstr>ΤΟ ΚΟΣΤΟΣ ΣΤΙΣ ΛΟΓΙΣΤΙΚΕΣ ΚΑΤΑΣΤΑΣΕΙΣ ΚΑΙ ΡΟΗ ΚΟΣΤΟΥΣ </vt:lpstr>
      <vt:lpstr>ΤΟ ΚΟΣΤΟΣ ΣΤΙΣ ΛΟΓΙΣΤΙΚΕΣ ΚΑΤΑΣΤΑΣΕΙΣ ΚΑΙ Η ΡΟΗ ΚΟΣΤΟΥΣ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ΑΣΚΗΣΗ  6 Στη βιομηχανική επιχείρηση  «ΗΦΑΙΣΤΟΣ» δίνονται τα    παρακάτω στοιχεία  που  αφορούν  την  τελευταία  διαχειριστική  περίοδο Ζητείται: 1) Το κόστος παραχθέντων προϊόντων 2) Το κόστος πωληθέντων προϊόντων 3) Το αποτέλεσμα χρήσης </vt:lpstr>
      <vt:lpstr>Παρουσίαση του PowerPoint</vt:lpstr>
      <vt:lpstr>ΑΣΚΗΣΗ  7.</vt:lpstr>
      <vt:lpstr>Παρουσίαση του PowerPoint</vt:lpstr>
      <vt:lpstr>ΑΣΚΗΣΗ  7. ΛΥΣΗ</vt:lpstr>
      <vt:lpstr>ΑΣΚΗΣΗ  7.ΛΥΣΗ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ΓΕΩΡΓΙΟΣ ΚΟΛΙΑΣ</cp:lastModifiedBy>
  <cp:revision>751</cp:revision>
  <dcterms:modified xsi:type="dcterms:W3CDTF">2022-01-17T12:37:47Z</dcterms:modified>
</cp:coreProperties>
</file>