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5" r:id="rId1"/>
    <p:sldMasterId id="2147484395" r:id="rId2"/>
  </p:sldMasterIdLst>
  <p:notesMasterIdLst>
    <p:notesMasterId r:id="rId17"/>
  </p:notesMasterIdLst>
  <p:sldIdLst>
    <p:sldId id="384" r:id="rId3"/>
    <p:sldId id="679" r:id="rId4"/>
    <p:sldId id="680" r:id="rId5"/>
    <p:sldId id="738" r:id="rId6"/>
    <p:sldId id="739" r:id="rId7"/>
    <p:sldId id="740" r:id="rId8"/>
    <p:sldId id="744" r:id="rId9"/>
    <p:sldId id="741" r:id="rId10"/>
    <p:sldId id="743" r:id="rId11"/>
    <p:sldId id="742" r:id="rId12"/>
    <p:sldId id="745" r:id="rId13"/>
    <p:sldId id="746" r:id="rId14"/>
    <p:sldId id="747" r:id="rId15"/>
    <p:sldId id="748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Χρήστης των Windows" initials="ΧτW" lastIdx="1" clrIdx="0">
    <p:extLst>
      <p:ext uri="{19B8F6BF-5375-455C-9EA6-DF929625EA0E}">
        <p15:presenceInfo xmlns:p15="http://schemas.microsoft.com/office/powerpoint/2012/main" userId="Χρήστης των Windows" providerId="None"/>
      </p:ext>
    </p:extLst>
  </p:cmAuthor>
  <p:cmAuthor id="2" name="kypriot@gmail.com" initials="k" lastIdx="1" clrIdx="1">
    <p:extLst>
      <p:ext uri="{19B8F6BF-5375-455C-9EA6-DF929625EA0E}">
        <p15:presenceInfo xmlns:p15="http://schemas.microsoft.com/office/powerpoint/2012/main" userId="63399e1f6a87fa7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4888"/>
    <a:srgbClr val="FF9933"/>
    <a:srgbClr val="FFFFFF"/>
    <a:srgbClr val="FFFFCC"/>
    <a:srgbClr val="CDEE42"/>
    <a:srgbClr val="441BC9"/>
    <a:srgbClr val="FFCC66"/>
    <a:srgbClr val="CCFF99"/>
    <a:srgbClr val="60B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Μεσαίο στυλ 4 - Έμφαση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Μεσαίο στυλ 4 - Έμφαση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77" autoAdjust="0"/>
    <p:restoredTop sz="76167" autoAdjust="0"/>
  </p:normalViewPr>
  <p:slideViewPr>
    <p:cSldViewPr snapToGrid="0">
      <p:cViewPr varScale="1">
        <p:scale>
          <a:sx n="67" d="100"/>
          <a:sy n="67" d="100"/>
        </p:scale>
        <p:origin x="174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96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09CCE-A2BB-42D3-9AE0-964110F3EFFA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CDE29-F0BA-4E86-B0D1-1983702B87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2664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CDE29-F0BA-4E86-B0D1-1983702B874C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4893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CDE29-F0BA-4E86-B0D1-1983702B874C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5822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3CDE29-F0BA-4E86-B0D1-1983702B874C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5912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3CDE29-F0BA-4E86-B0D1-1983702B874C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622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3CDE29-F0BA-4E86-B0D1-1983702B874C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1799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3CDE29-F0BA-4E86-B0D1-1983702B874C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0700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C917-8AB2-4572-BCBF-82080EFDEAF8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124C6-EE72-4D26-A815-24D04BA08D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100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C917-8AB2-4572-BCBF-82080EFDEAF8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124C6-EE72-4D26-A815-24D04BA08D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62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C917-8AB2-4572-BCBF-82080EFDEAF8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124C6-EE72-4D26-A815-24D04BA08D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3543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E525F-3CA9-4D27-8E1E-7AD10C4409EE}" type="datetimeFigureOut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7/1/2020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66FF4-00E6-46AC-8E81-8D92DD50BD4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3805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E525F-3CA9-4D27-8E1E-7AD10C4409EE}" type="datetimeFigureOut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7/1/2020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66FF4-00E6-46AC-8E81-8D92DD50BD4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3185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E525F-3CA9-4D27-8E1E-7AD10C4409EE}" type="datetimeFigureOut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7/1/2020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66FF4-00E6-46AC-8E81-8D92DD50BD4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6821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E525F-3CA9-4D27-8E1E-7AD10C4409EE}" type="datetimeFigureOut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7/1/2020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66FF4-00E6-46AC-8E81-8D92DD50BD4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252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E525F-3CA9-4D27-8E1E-7AD10C4409EE}" type="datetimeFigureOut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7/1/2020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66FF4-00E6-46AC-8E81-8D92DD50BD4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7773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E525F-3CA9-4D27-8E1E-7AD10C4409EE}" type="datetimeFigureOut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7/1/2020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66FF4-00E6-46AC-8E81-8D92DD50BD4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2344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E525F-3CA9-4D27-8E1E-7AD10C4409EE}" type="datetimeFigureOut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7/1/2020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66FF4-00E6-46AC-8E81-8D92DD50BD4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13437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E525F-3CA9-4D27-8E1E-7AD10C4409EE}" type="datetimeFigureOut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7/1/2020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66FF4-00E6-46AC-8E81-8D92DD50BD4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66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C917-8AB2-4572-BCBF-82080EFDEAF8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124C6-EE72-4D26-A815-24D04BA08D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20846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E525F-3CA9-4D27-8E1E-7AD10C4409EE}" type="datetimeFigureOut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7/1/2020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66FF4-00E6-46AC-8E81-8D92DD50BD4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21042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E525F-3CA9-4D27-8E1E-7AD10C4409EE}" type="datetimeFigureOut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7/1/2020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66FF4-00E6-46AC-8E81-8D92DD50BD4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39668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E525F-3CA9-4D27-8E1E-7AD10C4409EE}" type="datetimeFigureOut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7/1/2020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66FF4-00E6-46AC-8E81-8D92DD50BD4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503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C917-8AB2-4572-BCBF-82080EFDEAF8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124C6-EE72-4D26-A815-24D04BA08D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461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C917-8AB2-4572-BCBF-82080EFDEAF8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124C6-EE72-4D26-A815-24D04BA08D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815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C917-8AB2-4572-BCBF-82080EFDEAF8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124C6-EE72-4D26-A815-24D04BA08D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133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C917-8AB2-4572-BCBF-82080EFDEAF8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124C6-EE72-4D26-A815-24D04BA08D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416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C917-8AB2-4572-BCBF-82080EFDEAF8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124C6-EE72-4D26-A815-24D04BA08D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28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C917-8AB2-4572-BCBF-82080EFDEAF8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124C6-EE72-4D26-A815-24D04BA08D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143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C917-8AB2-4572-BCBF-82080EFDEAF8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124C6-EE72-4D26-A815-24D04BA08D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051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5C917-8AB2-4572-BCBF-82080EFDEAF8}" type="datetimeFigureOut">
              <a:rPr lang="el-GR" smtClean="0"/>
              <a:t>7/1/2020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124C6-EE72-4D26-A815-24D04BA08D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411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9E525F-3CA9-4D27-8E1E-7AD10C4409EE}" type="datetimeFigureOut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7/1/2020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B66FF4-00E6-46AC-8E81-8D92DD50BD4D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74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6" r:id="rId1"/>
    <p:sldLayoutId id="2147484397" r:id="rId2"/>
    <p:sldLayoutId id="2147484398" r:id="rId3"/>
    <p:sldLayoutId id="2147484399" r:id="rId4"/>
    <p:sldLayoutId id="2147484400" r:id="rId5"/>
    <p:sldLayoutId id="2147484401" r:id="rId6"/>
    <p:sldLayoutId id="2147484402" r:id="rId7"/>
    <p:sldLayoutId id="2147484403" r:id="rId8"/>
    <p:sldLayoutId id="2147484404" r:id="rId9"/>
    <p:sldLayoutId id="2147484405" r:id="rId10"/>
    <p:sldLayoutId id="21474844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"/>
            <a:ext cx="6691256" cy="537881"/>
          </a:xfrm>
          <a:solidFill>
            <a:srgbClr val="C00000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</a:rPr>
              <a:t>Title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sz="half" idx="2"/>
          </p:nvPr>
        </p:nvSpPr>
        <p:spPr>
          <a:xfrm>
            <a:off x="333487" y="1667433"/>
            <a:ext cx="11564471" cy="43245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4000" b="1" cap="small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l-GR" sz="4000" b="1" cap="small" dirty="0" err="1" smtClean="0">
                <a:latin typeface="Calibri" panose="020F0502020204030204" pitchFamily="34" charset="0"/>
              </a:rPr>
              <a:t>Χρηματοοικονομικη</a:t>
            </a:r>
            <a:r>
              <a:rPr lang="el-GR" sz="4000" b="1" cap="small" dirty="0" smtClean="0">
                <a:latin typeface="Calibri" panose="020F0502020204030204" pitchFamily="34" charset="0"/>
              </a:rPr>
              <a:t> και </a:t>
            </a:r>
            <a:r>
              <a:rPr lang="el-GR" sz="4000" b="1" cap="small" dirty="0" err="1" smtClean="0">
                <a:latin typeface="Calibri" panose="020F0502020204030204" pitchFamily="34" charset="0"/>
              </a:rPr>
              <a:t>διοικητικη</a:t>
            </a:r>
            <a:r>
              <a:rPr lang="el-GR" sz="4000" b="1" cap="small" dirty="0" smtClean="0">
                <a:latin typeface="Calibri" panose="020F0502020204030204" pitchFamily="34" charset="0"/>
              </a:rPr>
              <a:t> </a:t>
            </a:r>
            <a:r>
              <a:rPr lang="el-GR" sz="4000" b="1" cap="small" dirty="0" err="1" smtClean="0">
                <a:latin typeface="Calibri" panose="020F0502020204030204" pitchFamily="34" charset="0"/>
              </a:rPr>
              <a:t>λογιστικη</a:t>
            </a:r>
            <a:endParaRPr lang="el-GR" sz="4000" b="1" cap="small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4000" b="1" cap="small" dirty="0" smtClean="0">
              <a:latin typeface="Calibri" panose="020F0502020204030204" pitchFamily="34" charset="0"/>
            </a:endParaRPr>
          </a:p>
          <a:p>
            <a:pPr marL="0" indent="0" algn="ctr">
              <a:lnSpc>
                <a:spcPct val="210000"/>
              </a:lnSpc>
              <a:buNone/>
            </a:pPr>
            <a:r>
              <a:rPr lang="el-GR" dirty="0" smtClean="0"/>
              <a:t>Ευστράτιος Κυπριωτέλης</a:t>
            </a:r>
            <a:endParaRPr lang="en-US" dirty="0" smtClean="0"/>
          </a:p>
        </p:txBody>
      </p:sp>
      <p:sp>
        <p:nvSpPr>
          <p:cNvPr id="10" name="Θέση κειμένου 9"/>
          <p:cNvSpPr>
            <a:spLocks noGrp="1"/>
          </p:cNvSpPr>
          <p:nvPr>
            <p:ph type="body" sz="quarter" idx="3"/>
          </p:nvPr>
        </p:nvSpPr>
        <p:spPr>
          <a:xfrm>
            <a:off x="6691256" y="2"/>
            <a:ext cx="5500744" cy="53788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el-GR" sz="800" dirty="0"/>
          </a:p>
        </p:txBody>
      </p:sp>
      <p:cxnSp>
        <p:nvCxnSpPr>
          <p:cNvPr id="13" name="Ευθεία γραμμή σύνδεσης 12"/>
          <p:cNvCxnSpPr/>
          <p:nvPr/>
        </p:nvCxnSpPr>
        <p:spPr>
          <a:xfrm flipV="1">
            <a:off x="1463040" y="3474720"/>
            <a:ext cx="10241280" cy="32273"/>
          </a:xfrm>
          <a:prstGeom prst="line">
            <a:avLst/>
          </a:prstGeom>
          <a:ln w="38100">
            <a:solidFill>
              <a:srgbClr val="00206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54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Θέση περιεχομένου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259347"/>
              </p:ext>
            </p:extLst>
          </p:nvPr>
        </p:nvGraphicFramePr>
        <p:xfrm>
          <a:off x="582931" y="-3"/>
          <a:ext cx="10915649" cy="67703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06489">
                  <a:extLst>
                    <a:ext uri="{9D8B030D-6E8A-4147-A177-3AD203B41FA5}">
                      <a16:colId xmlns:a16="http://schemas.microsoft.com/office/drawing/2014/main" val="1152292422"/>
                    </a:ext>
                  </a:extLst>
                </a:gridCol>
                <a:gridCol w="2514961">
                  <a:extLst>
                    <a:ext uri="{9D8B030D-6E8A-4147-A177-3AD203B41FA5}">
                      <a16:colId xmlns:a16="http://schemas.microsoft.com/office/drawing/2014/main" val="3846138430"/>
                    </a:ext>
                  </a:extLst>
                </a:gridCol>
                <a:gridCol w="2194199">
                  <a:extLst>
                    <a:ext uri="{9D8B030D-6E8A-4147-A177-3AD203B41FA5}">
                      <a16:colId xmlns:a16="http://schemas.microsoft.com/office/drawing/2014/main" val="3648681692"/>
                    </a:ext>
                  </a:extLst>
                </a:gridCol>
              </a:tblGrid>
              <a:tr h="321755">
                <a:tc>
                  <a:txBody>
                    <a:bodyPr/>
                    <a:lstStyle/>
                    <a:p>
                      <a:r>
                        <a:rPr lang="el-GR" sz="1600" b="1" dirty="0" smtClean="0"/>
                        <a:t>Λογαριασμός</a:t>
                      </a:r>
                      <a:endParaRPr lang="el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/>
                        <a:t>Χρέωση</a:t>
                      </a:r>
                      <a:endParaRPr lang="el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="1" dirty="0" smtClean="0"/>
                        <a:t>Πίστωση</a:t>
                      </a:r>
                      <a:endParaRPr lang="el-G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917521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Πάγια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100.000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762718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Αποσβεσμένα πάγια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-10.000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385589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Απογραφή εμπορευμάτων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10.000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888503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Αγορές εμπορευμάτων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120.000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482723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Απογραφή υλικών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1.000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916934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Πελάτες/Απαιτήσεις/Τόκοι</a:t>
                      </a:r>
                      <a:r>
                        <a:rPr lang="el-GR" sz="1400" baseline="0" dirty="0" smtClean="0"/>
                        <a:t> εισπρακτέοι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29.700+400 = 30.100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572429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Προπληρωμένα</a:t>
                      </a:r>
                      <a:r>
                        <a:rPr lang="el-GR" sz="1400" baseline="0" dirty="0" smtClean="0"/>
                        <a:t> έξοδα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9.000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613721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Ταμειακά</a:t>
                      </a:r>
                      <a:r>
                        <a:rPr lang="el-GR" sz="1400" baseline="0" dirty="0" smtClean="0"/>
                        <a:t> διαθέσιμα και ισοδύναμα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>
                          <a:solidFill>
                            <a:srgbClr val="C00000"/>
                          </a:solidFill>
                        </a:rPr>
                        <a:t>16.000</a:t>
                      </a:r>
                      <a:endParaRPr lang="el-GR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543192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Κεφάλαιο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60.000</a:t>
                      </a:r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943272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Κέρδη εις νέο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10.000</a:t>
                      </a:r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112622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Προμηθευτές/Πιστωτές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40.000</a:t>
                      </a:r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844019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Αμοιβές προσωπικού πληρωτέες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7.000</a:t>
                      </a:r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564057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Μη δεδουλευμένα</a:t>
                      </a:r>
                      <a:r>
                        <a:rPr lang="el-GR" sz="1400" baseline="0" dirty="0" smtClean="0"/>
                        <a:t> έσοδα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4.000</a:t>
                      </a:r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388652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Αμοιβές προσωπικού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52.000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614527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Παροχές</a:t>
                      </a:r>
                      <a:r>
                        <a:rPr lang="el-GR" sz="1400" baseline="0" dirty="0" smtClean="0"/>
                        <a:t> τρίτων/και λοιπά έξοδα/Προβλέψεις/Αποσβέσεις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25.000+10.000+300 = 35.300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163038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Αναλώσιμα</a:t>
                      </a:r>
                      <a:r>
                        <a:rPr lang="el-GR" sz="1400" baseline="0" dirty="0" smtClean="0"/>
                        <a:t> υλικά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9.000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876644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Τόκοι και</a:t>
                      </a:r>
                      <a:r>
                        <a:rPr lang="el-GR" sz="1400" baseline="0" dirty="0" smtClean="0"/>
                        <a:t> συναφή έξοδα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4.000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982458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Πωλήσεις εμπορευμάτων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dirty="0" smtClean="0"/>
                        <a:t>254.000</a:t>
                      </a:r>
                      <a:endParaRPr lang="el-G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304581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Τόκοι πιστωτικοί/Έσοδα</a:t>
                      </a:r>
                      <a:r>
                        <a:rPr lang="el-GR" sz="1400" baseline="0" dirty="0" smtClean="0"/>
                        <a:t> κεφαλαίων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b="0" dirty="0" smtClean="0"/>
                        <a:t>1,400</a:t>
                      </a:r>
                      <a:endParaRPr lang="el-GR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99261"/>
                  </a:ext>
                </a:extLst>
              </a:tr>
              <a:tr h="321755"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b="1" dirty="0" smtClean="0"/>
                        <a:t>376.400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400" b="1" dirty="0" smtClean="0"/>
                        <a:t>376.400</a:t>
                      </a:r>
                      <a:endParaRPr lang="el-G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433475"/>
                  </a:ext>
                </a:extLst>
              </a:tr>
            </a:tbl>
          </a:graphicData>
        </a:graphic>
      </p:graphicFrame>
      <p:cxnSp>
        <p:nvCxnSpPr>
          <p:cNvPr id="4" name="Ευθεία γραμμή σύνδεσης 3"/>
          <p:cNvCxnSpPr/>
          <p:nvPr/>
        </p:nvCxnSpPr>
        <p:spPr>
          <a:xfrm>
            <a:off x="7475220" y="643509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εία γραμμή σύνδεσης 7"/>
          <p:cNvCxnSpPr/>
          <p:nvPr/>
        </p:nvCxnSpPr>
        <p:spPr>
          <a:xfrm>
            <a:off x="9669780" y="643509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>
            <a:off x="9669780" y="6787984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>
            <a:off x="7475220" y="6787984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10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Θέση περιεχομένου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143109"/>
              </p:ext>
            </p:extLst>
          </p:nvPr>
        </p:nvGraphicFramePr>
        <p:xfrm>
          <a:off x="605790" y="137159"/>
          <a:ext cx="10892790" cy="65379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93492">
                  <a:extLst>
                    <a:ext uri="{9D8B030D-6E8A-4147-A177-3AD203B41FA5}">
                      <a16:colId xmlns:a16="http://schemas.microsoft.com/office/drawing/2014/main" val="1152292422"/>
                    </a:ext>
                  </a:extLst>
                </a:gridCol>
                <a:gridCol w="2509694">
                  <a:extLst>
                    <a:ext uri="{9D8B030D-6E8A-4147-A177-3AD203B41FA5}">
                      <a16:colId xmlns:a16="http://schemas.microsoft.com/office/drawing/2014/main" val="3846138430"/>
                    </a:ext>
                  </a:extLst>
                </a:gridCol>
                <a:gridCol w="2189604">
                  <a:extLst>
                    <a:ext uri="{9D8B030D-6E8A-4147-A177-3AD203B41FA5}">
                      <a16:colId xmlns:a16="http://schemas.microsoft.com/office/drawing/2014/main" val="3648681692"/>
                    </a:ext>
                  </a:extLst>
                </a:gridCol>
              </a:tblGrid>
              <a:tr h="522371"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Κατάσταση Αποτελεσμάτων χρήσεως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917521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Πωλήσεις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254.000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380427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Μείον: Κόστος </a:t>
                      </a:r>
                      <a:r>
                        <a:rPr lang="el-GR" sz="2400" dirty="0" err="1" smtClean="0"/>
                        <a:t>πωληθέντων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124.000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661764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Μικτό</a:t>
                      </a:r>
                      <a:r>
                        <a:rPr lang="el-GR" sz="2400" baseline="0" dirty="0" smtClean="0"/>
                        <a:t> αποτέλεσμα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130.000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614527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Μείον: Έξοδα διοίκησης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17.300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163038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              Έξοδα διάθεσης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79.000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96.300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876644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Μερικό</a:t>
                      </a:r>
                      <a:r>
                        <a:rPr lang="el-GR" sz="2400" baseline="0" dirty="0" smtClean="0"/>
                        <a:t> αποτέλεσμα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33.700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179148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Πλέον ή μείον</a:t>
                      </a:r>
                      <a:r>
                        <a:rPr lang="el-GR" sz="2400" baseline="0" dirty="0" smtClean="0"/>
                        <a:t>: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694932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Τόκοι πιστωτικοί/Έσοδα</a:t>
                      </a:r>
                      <a:r>
                        <a:rPr lang="el-GR" sz="2400" baseline="0" dirty="0" smtClean="0"/>
                        <a:t> κεφαλαίων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1.400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807061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Μείον: Τόκοι και</a:t>
                      </a:r>
                      <a:r>
                        <a:rPr lang="el-GR" sz="2400" baseline="0" dirty="0" smtClean="0"/>
                        <a:t> συναφή έξοδα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4.000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2.600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982458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Καθαρό αποτέλεσμα χρήσης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31.100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304581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99261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433475"/>
                  </a:ext>
                </a:extLst>
              </a:tr>
            </a:tbl>
          </a:graphicData>
        </a:graphic>
      </p:graphicFrame>
      <p:cxnSp>
        <p:nvCxnSpPr>
          <p:cNvPr id="9" name="Ευθεία γραμμή σύνδεσης 8"/>
          <p:cNvCxnSpPr/>
          <p:nvPr/>
        </p:nvCxnSpPr>
        <p:spPr>
          <a:xfrm>
            <a:off x="9669780" y="2170264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>
            <a:off x="9669780" y="5164924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>
            <a:off x="9669780" y="164973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/>
          <p:cNvCxnSpPr/>
          <p:nvPr/>
        </p:nvCxnSpPr>
        <p:spPr>
          <a:xfrm>
            <a:off x="9669780" y="322707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>
            <a:off x="9669780" y="568452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9669780" y="367665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80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Θέση περιεχομένου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48238"/>
              </p:ext>
            </p:extLst>
          </p:nvPr>
        </p:nvGraphicFramePr>
        <p:xfrm>
          <a:off x="605790" y="137159"/>
          <a:ext cx="10892790" cy="65379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93492">
                  <a:extLst>
                    <a:ext uri="{9D8B030D-6E8A-4147-A177-3AD203B41FA5}">
                      <a16:colId xmlns:a16="http://schemas.microsoft.com/office/drawing/2014/main" val="1152292422"/>
                    </a:ext>
                  </a:extLst>
                </a:gridCol>
                <a:gridCol w="2509694">
                  <a:extLst>
                    <a:ext uri="{9D8B030D-6E8A-4147-A177-3AD203B41FA5}">
                      <a16:colId xmlns:a16="http://schemas.microsoft.com/office/drawing/2014/main" val="3846138430"/>
                    </a:ext>
                  </a:extLst>
                </a:gridCol>
                <a:gridCol w="2189604">
                  <a:extLst>
                    <a:ext uri="{9D8B030D-6E8A-4147-A177-3AD203B41FA5}">
                      <a16:colId xmlns:a16="http://schemas.microsoft.com/office/drawing/2014/main" val="3648681692"/>
                    </a:ext>
                  </a:extLst>
                </a:gridCol>
              </a:tblGrid>
              <a:tr h="522371"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Κατάσταση Αποτελεσμάτων χρήσεως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917521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Πωλήσεις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254.000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380427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Μείον: Κόστος </a:t>
                      </a:r>
                      <a:r>
                        <a:rPr lang="el-GR" sz="2400" dirty="0" err="1" smtClean="0"/>
                        <a:t>πωληθέντων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124.000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661764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Μικτό</a:t>
                      </a:r>
                      <a:r>
                        <a:rPr lang="el-GR" sz="2400" baseline="0" dirty="0" smtClean="0"/>
                        <a:t> αποτέλεσμα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130.000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614527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Λοιπά λειτουργικά</a:t>
                      </a:r>
                      <a:r>
                        <a:rPr lang="el-GR" sz="2400" baseline="0" dirty="0" smtClean="0"/>
                        <a:t> έξοδα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86.300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163038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Αποσβέσεις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10.000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876644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33.700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179148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Έσοδα από τόκους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1.400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694932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Έξοδα</a:t>
                      </a:r>
                      <a:r>
                        <a:rPr lang="el-GR" sz="2400" baseline="0" dirty="0" smtClean="0"/>
                        <a:t> από τόκους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(4.000)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807061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Κέρδη προ φόρων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31.100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982458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Φόρος εισοδήματος 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dirty="0" smtClean="0"/>
                        <a:t>7.424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304581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Καθαρά κέρδη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400" b="0" dirty="0" smtClean="0"/>
                        <a:t>23.676</a:t>
                      </a:r>
                      <a:endParaRPr lang="el-G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99261"/>
                  </a:ext>
                </a:extLst>
              </a:tr>
              <a:tr h="501299"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433475"/>
                  </a:ext>
                </a:extLst>
              </a:tr>
            </a:tbl>
          </a:graphicData>
        </a:graphic>
      </p:graphicFrame>
      <p:cxnSp>
        <p:nvCxnSpPr>
          <p:cNvPr id="8" name="Ευθεία γραμμή σύνδεσης 7"/>
          <p:cNvCxnSpPr/>
          <p:nvPr/>
        </p:nvCxnSpPr>
        <p:spPr>
          <a:xfrm>
            <a:off x="9669780" y="618363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>
            <a:off x="9669780" y="2170264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>
            <a:off x="9669780" y="4696294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>
            <a:off x="9669780" y="164973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/>
          <p:cNvCxnSpPr/>
          <p:nvPr/>
        </p:nvCxnSpPr>
        <p:spPr>
          <a:xfrm>
            <a:off x="9669780" y="316992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>
            <a:off x="9669780" y="568452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9669780" y="367665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29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685800" y="489526"/>
            <a:ext cx="11247120" cy="636847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l-GR" b="1" dirty="0" smtClean="0">
                <a:solidFill>
                  <a:srgbClr val="C00000"/>
                </a:solidFill>
              </a:rPr>
              <a:t>Α.</a:t>
            </a:r>
            <a:r>
              <a:rPr lang="el-GR" dirty="0" smtClean="0"/>
              <a:t> Το καθαρό αποτέλεσμα χρήσης και το αποτέλεσμα μετά την αφαίρεση του φόρου (φορολογικός συντελεστής 24%)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b="1" dirty="0">
                <a:solidFill>
                  <a:srgbClr val="C00000"/>
                </a:solidFill>
              </a:rPr>
              <a:t>Β.</a:t>
            </a:r>
            <a:r>
              <a:rPr lang="el-GR" dirty="0" smtClean="0"/>
              <a:t> Είστε διατεθειμένοι να αγοράσετε την παραπάνω εταιρεία. Θέλετε το ποσό που θα επενδύσετε να έχει απόδοση πάνω από 15% τον χρόνο καθαρά μετά την αφαίρεση όλων των φόρων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b="1" dirty="0">
                <a:solidFill>
                  <a:srgbClr val="C00000"/>
                </a:solidFill>
              </a:rPr>
              <a:t>Γ.</a:t>
            </a:r>
            <a:r>
              <a:rPr lang="el-GR" dirty="0" smtClean="0"/>
              <a:t> Οι ιδιοκτήτες δήλωσαν ότι το λιγότερο που θα δεχθούν είναι τρεις φορές τα ετήσια καθαρά κέρδη προ φόρων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b="1" dirty="0">
                <a:solidFill>
                  <a:srgbClr val="C00000"/>
                </a:solidFill>
              </a:rPr>
              <a:t>Δ.</a:t>
            </a:r>
            <a:r>
              <a:rPr lang="el-GR" dirty="0" smtClean="0"/>
              <a:t> Τους δηλώνεται ότι δεν συμφωνείται και προτείνεται ένα ποσό που θα είναι 1,6 φορές τα ίδια κεφάλαια της εταιρείας στις 31/12/2019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b="1" dirty="0">
                <a:solidFill>
                  <a:srgbClr val="C00000"/>
                </a:solidFill>
              </a:rPr>
              <a:t>Ε. </a:t>
            </a:r>
            <a:r>
              <a:rPr lang="el-GR" dirty="0" smtClean="0"/>
              <a:t>Προσλαμβάνεται ένα σύμβουλο, ο οποίος σας λέει ότι όλες οι προσφορές είναι άνευ αντικειμένου, και τα δύο μέρη έχουν κάνει λάθος στις προσφορές. Σας ζητά αμοιβή 10.000 € και θα σας προτείνει το εύλογο ποσό για να αγοράσετε την εταιρεία που θα ικανοποιεί όλες τις πλευρές, συμπεριλαμβανομένης της αμοιβής του.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 smtClean="0"/>
              <a:t>Δεν δέχεστε. Θα πρέπει να είστε ικανοποιημένος από την επιλογή σας ή όχι;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l-G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189470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Ζητούνται: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7189470" y="0"/>
            <a:ext cx="5002530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581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sz="half" idx="2"/>
          </p:nvPr>
        </p:nvSpPr>
        <p:spPr>
          <a:xfrm>
            <a:off x="398033" y="537881"/>
            <a:ext cx="11596743" cy="6320117"/>
          </a:xfrm>
        </p:spPr>
        <p:txBody>
          <a:bodyPr numCol="1" anchor="ctr">
            <a:normAutofit/>
          </a:bodyPr>
          <a:lstStyle/>
          <a:p>
            <a:pPr marL="0" indent="0" algn="ctr">
              <a:buNone/>
            </a:pPr>
            <a:r>
              <a:rPr lang="el-GR" sz="7200" b="1" dirty="0" smtClean="0">
                <a:solidFill>
                  <a:srgbClr val="002060"/>
                </a:solidFill>
              </a:rPr>
              <a:t>Ευχαριστώ πολύ</a:t>
            </a:r>
          </a:p>
          <a:p>
            <a:pPr marL="0" indent="0" algn="ctr">
              <a:buNone/>
            </a:pPr>
            <a:r>
              <a:rPr lang="el-GR" sz="7200" b="1" dirty="0" smtClean="0">
                <a:solidFill>
                  <a:srgbClr val="002060"/>
                </a:solidFill>
              </a:rPr>
              <a:t>για </a:t>
            </a:r>
            <a:r>
              <a:rPr lang="el-GR" sz="7200" b="1" dirty="0" smtClean="0">
                <a:solidFill>
                  <a:srgbClr val="002060"/>
                </a:solidFill>
              </a:rPr>
              <a:t>τη συμμετοχή σας</a:t>
            </a:r>
            <a:endParaRPr lang="en-US" sz="7200" b="1" dirty="0" smtClean="0">
              <a:solidFill>
                <a:srgbClr val="002060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0" y="0"/>
            <a:ext cx="6691256" cy="53788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691256" y="0"/>
            <a:ext cx="5500744" cy="53788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06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823966" y="489526"/>
            <a:ext cx="10962750" cy="63684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 smtClean="0"/>
              <a:t>Συνοπτική παρουσίαση Σχεδίου Λογαριασμών (ΕΛΠ).</a:t>
            </a:r>
            <a:endParaRPr lang="el-GR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sz="2400" b="1" dirty="0" smtClean="0">
                <a:solidFill>
                  <a:srgbClr val="002060"/>
                </a:solidFill>
              </a:rPr>
              <a:t>Μη προσαρμοσμένο ή προσωρινό ισοζύγιο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sz="2400" b="1" dirty="0" smtClean="0">
                <a:solidFill>
                  <a:srgbClr val="002060"/>
                </a:solidFill>
              </a:rPr>
              <a:t>Εγγραφές τακτοποίησης </a:t>
            </a:r>
            <a:r>
              <a:rPr lang="el-GR" sz="2400" dirty="0" smtClean="0"/>
              <a:t>(ετοιμασία λογαριασμών για μεταφορά στις οικονομικές καταστάσεις)</a:t>
            </a:r>
            <a:endParaRPr lang="el-GR" sz="2400" dirty="0"/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el-GR" sz="2400" b="1" dirty="0" smtClean="0">
                <a:solidFill>
                  <a:srgbClr val="002060"/>
                </a:solidFill>
              </a:rPr>
              <a:t>Τους αναβαλλόμενους λογαριασμούς </a:t>
            </a:r>
            <a:r>
              <a:rPr lang="el-GR" sz="2400" dirty="0" smtClean="0"/>
              <a:t>(μη δεδουλευμένα έσοδα ή έξοδα)</a:t>
            </a:r>
            <a:endParaRPr lang="el-GR" sz="2400" b="1" dirty="0">
              <a:solidFill>
                <a:srgbClr val="002060"/>
              </a:solidFill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l-GR" sz="2400" b="1" dirty="0" smtClean="0">
                <a:solidFill>
                  <a:srgbClr val="002060"/>
                </a:solidFill>
              </a:rPr>
              <a:t>Προπληρωμένα έξοδα </a:t>
            </a:r>
            <a:r>
              <a:rPr lang="el-GR" sz="2400" dirty="0" smtClean="0"/>
              <a:t>(μεταβατικοί λογαριασμοί ενεργητικού</a:t>
            </a:r>
            <a:r>
              <a:rPr lang="en-US" sz="2400" dirty="0" smtClean="0"/>
              <a:t>)</a:t>
            </a:r>
            <a:endParaRPr lang="el-GR" sz="2400" b="1" dirty="0" smtClean="0">
              <a:solidFill>
                <a:srgbClr val="002060"/>
              </a:solidFill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l-GR" sz="2400" b="1" dirty="0" smtClean="0">
                <a:solidFill>
                  <a:srgbClr val="002060"/>
                </a:solidFill>
              </a:rPr>
              <a:t>Προεισπραγμένα έσοδα </a:t>
            </a:r>
            <a:r>
              <a:rPr lang="en-US" sz="2400" dirty="0" smtClean="0"/>
              <a:t>(</a:t>
            </a:r>
            <a:r>
              <a:rPr lang="el-GR" sz="2400" dirty="0" smtClean="0"/>
              <a:t>μεταβατικοί λογαριασμοί παθητικού</a:t>
            </a:r>
            <a:r>
              <a:rPr lang="en-US" sz="2400" dirty="0" smtClean="0"/>
              <a:t>)</a:t>
            </a:r>
            <a:endParaRPr lang="el-GR" sz="24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2400" b="1" dirty="0" smtClean="0">
                <a:solidFill>
                  <a:srgbClr val="002060"/>
                </a:solidFill>
              </a:rPr>
              <a:t>2. Τις αποσβέσεις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2400" b="1" dirty="0" smtClean="0">
                <a:solidFill>
                  <a:srgbClr val="002060"/>
                </a:solidFill>
              </a:rPr>
              <a:t>3. Τα δεδουλευμένα έξοδα και έσοδα</a:t>
            </a:r>
            <a:r>
              <a:rPr lang="en-US" sz="2400" dirty="0" smtClean="0"/>
              <a:t> </a:t>
            </a:r>
            <a:endParaRPr lang="el-GR" sz="2400" dirty="0"/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246620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b="1" dirty="0" smtClean="0">
                <a:solidFill>
                  <a:prstClr val="white"/>
                </a:solidFill>
                <a:latin typeface="Calibri" panose="020F0502020204030204"/>
              </a:rPr>
              <a:t>Ανασκόπηση </a:t>
            </a:r>
            <a:endParaRPr kumimoji="0" lang="el-GR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7246620" y="0"/>
            <a:ext cx="4945380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311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823966" y="489526"/>
            <a:ext cx="10962750" cy="636847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b="1" dirty="0" smtClean="0">
                <a:solidFill>
                  <a:srgbClr val="C00000"/>
                </a:solidFill>
              </a:rPr>
              <a:t>Απαιτήσεις 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b="1" dirty="0" smtClean="0">
                <a:solidFill>
                  <a:srgbClr val="C00000"/>
                </a:solidFill>
              </a:rPr>
              <a:t>Επενδύσεις σε χρεόγραφα</a:t>
            </a:r>
            <a:endParaRPr lang="el-GR" dirty="0">
              <a:solidFill>
                <a:srgbClr val="C00000"/>
              </a:solidFill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b="1" dirty="0" smtClean="0">
                <a:solidFill>
                  <a:srgbClr val="C00000"/>
                </a:solidFill>
              </a:rPr>
              <a:t>Λογαριασμοί εισπρακτέοι</a:t>
            </a:r>
            <a:endParaRPr lang="el-GR" dirty="0"/>
          </a:p>
          <a:p>
            <a:pPr lvl="1" algn="just">
              <a:lnSpc>
                <a:spcPct val="100000"/>
              </a:lnSpc>
            </a:pPr>
            <a:r>
              <a:rPr lang="el-GR" sz="2800" b="1" dirty="0" smtClean="0">
                <a:solidFill>
                  <a:srgbClr val="002060"/>
                </a:solidFill>
              </a:rPr>
              <a:t>Επιταγές εισπρακτέες</a:t>
            </a:r>
            <a:endParaRPr lang="el-GR" sz="2800" b="1" dirty="0">
              <a:solidFill>
                <a:srgbClr val="002060"/>
              </a:solidFill>
            </a:endParaRPr>
          </a:p>
          <a:p>
            <a:pPr lvl="1" algn="just">
              <a:lnSpc>
                <a:spcPct val="100000"/>
              </a:lnSpc>
            </a:pPr>
            <a:r>
              <a:rPr lang="el-GR" sz="2800" b="1" dirty="0" smtClean="0">
                <a:solidFill>
                  <a:srgbClr val="002060"/>
                </a:solidFill>
              </a:rPr>
              <a:t>Γραμμάτια εισπρακτέα </a:t>
            </a:r>
          </a:p>
          <a:p>
            <a:pPr lvl="1" algn="just">
              <a:lnSpc>
                <a:spcPct val="100000"/>
              </a:lnSpc>
            </a:pPr>
            <a:r>
              <a:rPr lang="el-GR" sz="2800" b="1" dirty="0" smtClean="0">
                <a:solidFill>
                  <a:srgbClr val="002060"/>
                </a:solidFill>
              </a:rPr>
              <a:t>Λογαριασμοί εισπρακτέοι (πελάτες)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b="1" dirty="0" smtClean="0">
                <a:solidFill>
                  <a:srgbClr val="00B050"/>
                </a:solidFill>
              </a:rPr>
              <a:t>Λογαριασμοί των εμπορεύσιμων αγαθών</a:t>
            </a:r>
          </a:p>
          <a:p>
            <a:pPr lvl="1" algn="just">
              <a:lnSpc>
                <a:spcPct val="100000"/>
              </a:lnSpc>
            </a:pPr>
            <a:r>
              <a:rPr lang="el-GR" sz="2800" b="1" dirty="0" smtClean="0">
                <a:solidFill>
                  <a:srgbClr val="00B050"/>
                </a:solidFill>
              </a:rPr>
              <a:t>Μικτοί λογαριασμοί </a:t>
            </a:r>
          </a:p>
          <a:p>
            <a:pPr lvl="1" algn="just">
              <a:lnSpc>
                <a:spcPct val="100000"/>
              </a:lnSpc>
            </a:pPr>
            <a:r>
              <a:rPr lang="el-GR" sz="2800" b="1" dirty="0" smtClean="0">
                <a:solidFill>
                  <a:srgbClr val="00B050"/>
                </a:solidFill>
              </a:rPr>
              <a:t>Αγορές υπό τακτοποίηση </a:t>
            </a:r>
          </a:p>
          <a:p>
            <a:pPr lvl="1" algn="just">
              <a:lnSpc>
                <a:spcPct val="100000"/>
              </a:lnSpc>
            </a:pPr>
            <a:r>
              <a:rPr lang="el-GR" sz="2800" b="1" dirty="0" smtClean="0">
                <a:solidFill>
                  <a:srgbClr val="00B050"/>
                </a:solidFill>
              </a:rPr>
              <a:t>Αγορές υπό παραλαβή</a:t>
            </a:r>
            <a:endParaRPr lang="en-US" sz="2800" b="1" dirty="0" smtClean="0">
              <a:solidFill>
                <a:srgbClr val="00B050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189470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Ανασκόπηση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7189470" y="0"/>
            <a:ext cx="5002530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40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1657350" y="489526"/>
            <a:ext cx="10129366" cy="636847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b="1" dirty="0" smtClean="0">
                <a:solidFill>
                  <a:srgbClr val="C00000"/>
                </a:solidFill>
              </a:rPr>
              <a:t>Προβλέψεις εκμετάλλευσης</a:t>
            </a:r>
            <a:endParaRPr lang="el-GR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b="1" dirty="0" smtClean="0">
                <a:solidFill>
                  <a:srgbClr val="002060"/>
                </a:solidFill>
              </a:rPr>
              <a:t>Πώληση (πρακτόρευση απαιτήσεων)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b="1" dirty="0" smtClean="0">
                <a:solidFill>
                  <a:srgbClr val="002060"/>
                </a:solidFill>
              </a:rPr>
              <a:t>Υποχρεώσεις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189470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Ανασκόπηση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7189470" y="0"/>
            <a:ext cx="5002530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927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45770" y="1188720"/>
            <a:ext cx="5574030" cy="5669279"/>
          </a:xfrm>
        </p:spPr>
        <p:txBody>
          <a:bodyPr/>
          <a:lstStyle/>
          <a:p>
            <a:pPr marL="0" indent="0">
              <a:buNone/>
            </a:pPr>
            <a:r>
              <a:rPr lang="el-GR" b="1" u="sng" dirty="0" smtClean="0">
                <a:solidFill>
                  <a:srgbClr val="002060"/>
                </a:solidFill>
              </a:rPr>
              <a:t>Ενεργητικού</a:t>
            </a:r>
          </a:p>
          <a:p>
            <a:r>
              <a:rPr lang="el-GR" dirty="0" smtClean="0"/>
              <a:t>Δεδουλευμένοι και μη απαιτητοί τόκοι</a:t>
            </a:r>
          </a:p>
          <a:p>
            <a:r>
              <a:rPr lang="el-GR" dirty="0" smtClean="0"/>
              <a:t>Αγορές υπό παραλαβή</a:t>
            </a:r>
          </a:p>
          <a:p>
            <a:r>
              <a:rPr lang="el-GR" dirty="0" smtClean="0"/>
              <a:t>Έσοδα χρήσεως εισπρακτέα</a:t>
            </a:r>
          </a:p>
          <a:p>
            <a:r>
              <a:rPr lang="el-GR" dirty="0" smtClean="0"/>
              <a:t>Έξοδα επομένων χρήσεων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188720"/>
            <a:ext cx="5634990" cy="5669279"/>
          </a:xfrm>
        </p:spPr>
        <p:txBody>
          <a:bodyPr/>
          <a:lstStyle/>
          <a:p>
            <a:pPr marL="0" indent="0">
              <a:buNone/>
            </a:pPr>
            <a:r>
              <a:rPr lang="el-GR" b="1" u="sng" dirty="0" smtClean="0">
                <a:solidFill>
                  <a:srgbClr val="C00000"/>
                </a:solidFill>
              </a:rPr>
              <a:t>Παθητικού</a:t>
            </a:r>
          </a:p>
          <a:p>
            <a:r>
              <a:rPr lang="el-GR" dirty="0" smtClean="0"/>
              <a:t>Έσοδα επομένων χρήσεων</a:t>
            </a:r>
          </a:p>
          <a:p>
            <a:r>
              <a:rPr lang="el-GR" dirty="0" smtClean="0"/>
              <a:t>Έξοδα χρήσεως δεδουλευμένα εκτός τόκων</a:t>
            </a:r>
          </a:p>
          <a:p>
            <a:r>
              <a:rPr lang="el-GR" dirty="0" smtClean="0"/>
              <a:t>Αγορές υπό τακτοποίηση</a:t>
            </a:r>
          </a:p>
          <a:p>
            <a:r>
              <a:rPr lang="el-GR" dirty="0" smtClean="0"/>
              <a:t>Δεδουλευμένοι και μη πληρωτέοι τόκοι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612380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Μεταβατικοί λογαριασμοί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7612380" y="0"/>
            <a:ext cx="4579619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64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Θέση περιεχομένου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863670"/>
              </p:ext>
            </p:extLst>
          </p:nvPr>
        </p:nvGraphicFramePr>
        <p:xfrm>
          <a:off x="582931" y="400047"/>
          <a:ext cx="10915649" cy="6400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552155">
                  <a:extLst>
                    <a:ext uri="{9D8B030D-6E8A-4147-A177-3AD203B41FA5}">
                      <a16:colId xmlns:a16="http://schemas.microsoft.com/office/drawing/2014/main" val="1152292422"/>
                    </a:ext>
                  </a:extLst>
                </a:gridCol>
                <a:gridCol w="2169295">
                  <a:extLst>
                    <a:ext uri="{9D8B030D-6E8A-4147-A177-3AD203B41FA5}">
                      <a16:colId xmlns:a16="http://schemas.microsoft.com/office/drawing/2014/main" val="3846138430"/>
                    </a:ext>
                  </a:extLst>
                </a:gridCol>
                <a:gridCol w="2194199">
                  <a:extLst>
                    <a:ext uri="{9D8B030D-6E8A-4147-A177-3AD203B41FA5}">
                      <a16:colId xmlns:a16="http://schemas.microsoft.com/office/drawing/2014/main" val="3648681692"/>
                    </a:ext>
                  </a:extLst>
                </a:gridCol>
              </a:tblGrid>
              <a:tr h="346137">
                <a:tc>
                  <a:txBody>
                    <a:bodyPr/>
                    <a:lstStyle/>
                    <a:p>
                      <a:r>
                        <a:rPr lang="el-GR" sz="1800" b="1" dirty="0" smtClean="0"/>
                        <a:t>Λογαριασμός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1" dirty="0" smtClean="0"/>
                        <a:t>Χρέωση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1" dirty="0" smtClean="0"/>
                        <a:t>Πίστωση</a:t>
                      </a:r>
                      <a:endParaRPr lang="el-GR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917521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Πάγια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100.000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762718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Απογραφή εμπορευμάτων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10.000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888503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Αγορές εμπορευμάτων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120.000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482723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Πελάτες/Απαιτήσεις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30.000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572429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Προπληρωμένα</a:t>
                      </a:r>
                      <a:r>
                        <a:rPr lang="el-GR" sz="1600" baseline="0" dirty="0" smtClean="0"/>
                        <a:t> έξοδα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6.000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613721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Ταμειακά</a:t>
                      </a:r>
                      <a:r>
                        <a:rPr lang="el-GR" sz="1600" baseline="0" dirty="0" smtClean="0"/>
                        <a:t> διαθέσιμα και ισοδύναμα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16.000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543192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Κεφάλαιο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60.000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943272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Κέρδη εις νέο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10.000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112622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Προμηθευτές/Πιστωτές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40.000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844019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Αμοιβές προσωπικού πληρωτέες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7.000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564057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Μη δεδουλευμένα</a:t>
                      </a:r>
                      <a:r>
                        <a:rPr lang="el-GR" sz="1600" baseline="0" dirty="0" smtClean="0"/>
                        <a:t> έσοδα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8.000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388652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Αμοιβές προσωπικού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60.000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614527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Παροχές</a:t>
                      </a:r>
                      <a:r>
                        <a:rPr lang="el-GR" sz="1600" baseline="0" dirty="0" smtClean="0"/>
                        <a:t> τρίτων/και λοιπά έξοδα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20.000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163038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Αναλώσιμα</a:t>
                      </a:r>
                      <a:r>
                        <a:rPr lang="el-GR" sz="1600" baseline="0" dirty="0" smtClean="0"/>
                        <a:t> υλικά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10.000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876644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Τόκοι και</a:t>
                      </a:r>
                      <a:r>
                        <a:rPr lang="el-GR" sz="1600" baseline="0" dirty="0" smtClean="0"/>
                        <a:t> συναφή έξοδα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4.000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982458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Πωλήσεις εμπορευμάτων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dirty="0" smtClean="0"/>
                        <a:t>250.000</a:t>
                      </a:r>
                      <a:endParaRPr lang="el-G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304581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r>
                        <a:rPr lang="el-GR" sz="1600" dirty="0" smtClean="0"/>
                        <a:t>Τόκοι πιστωτικοί/Έσοδα</a:t>
                      </a:r>
                      <a:r>
                        <a:rPr lang="el-GR" sz="1600" baseline="0" dirty="0" smtClean="0"/>
                        <a:t> κεφαλαίων</a:t>
                      </a:r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l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b="0" dirty="0" smtClean="0"/>
                        <a:t>1,000</a:t>
                      </a:r>
                      <a:endParaRPr lang="el-GR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99261"/>
                  </a:ext>
                </a:extLst>
              </a:tr>
              <a:tr h="333411"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b="1" dirty="0" smtClean="0"/>
                        <a:t>376.000</a:t>
                      </a:r>
                      <a:endParaRPr lang="el-G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600" b="1" dirty="0" smtClean="0"/>
                        <a:t>376.000</a:t>
                      </a:r>
                      <a:endParaRPr lang="el-G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433475"/>
                  </a:ext>
                </a:extLst>
              </a:tr>
            </a:tbl>
          </a:graphicData>
        </a:graphic>
      </p:graphicFrame>
      <p:sp>
        <p:nvSpPr>
          <p:cNvPr id="6" name="Ορθογώνιο 5"/>
          <p:cNvSpPr/>
          <p:nvPr/>
        </p:nvSpPr>
        <p:spPr>
          <a:xfrm>
            <a:off x="-1" y="1"/>
            <a:ext cx="11787187" cy="4000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dirty="0" smtClean="0">
                <a:solidFill>
                  <a:prstClr val="white"/>
                </a:solidFill>
                <a:latin typeface="Calibri" panose="020F0502020204030204"/>
              </a:rPr>
              <a:t>Προσωρινό Ισοζύγιο 31 Δεκεμβρίου 2019</a:t>
            </a:r>
            <a:endParaRPr kumimoji="0" lang="el-GR" sz="2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1787188" y="0"/>
            <a:ext cx="404811" cy="40005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Ευθεία γραμμή σύνδεσης 3"/>
          <p:cNvCxnSpPr/>
          <p:nvPr/>
        </p:nvCxnSpPr>
        <p:spPr>
          <a:xfrm>
            <a:off x="7475220" y="643509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εία γραμμή σύνδεσης 7"/>
          <p:cNvCxnSpPr/>
          <p:nvPr/>
        </p:nvCxnSpPr>
        <p:spPr>
          <a:xfrm>
            <a:off x="9669780" y="6435090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>
            <a:off x="9669780" y="6787984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>
            <a:off x="7475220" y="6787984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16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320040" y="489526"/>
            <a:ext cx="11647170" cy="63684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l-GR" sz="1800" dirty="0" smtClean="0"/>
              <a:t>            Πάγια                        Απογραφή </a:t>
            </a:r>
            <a:r>
              <a:rPr lang="el-GR" sz="1800" dirty="0" err="1" smtClean="0"/>
              <a:t>Εμπ</a:t>
            </a:r>
            <a:r>
              <a:rPr lang="el-GR" sz="1800" dirty="0" smtClean="0"/>
              <a:t>.                      Αγορές </a:t>
            </a:r>
            <a:r>
              <a:rPr lang="el-GR" sz="1800" dirty="0" err="1" smtClean="0"/>
              <a:t>Εμπ</a:t>
            </a:r>
            <a:r>
              <a:rPr lang="el-GR" sz="1800" dirty="0" smtClean="0"/>
              <a:t>.               Πελάτες/Απαιτήσεις           </a:t>
            </a:r>
            <a:r>
              <a:rPr lang="el-GR" sz="1800" dirty="0" err="1" smtClean="0"/>
              <a:t>Προπληρ</a:t>
            </a:r>
            <a:r>
              <a:rPr lang="el-GR" sz="1800" dirty="0" smtClean="0"/>
              <a:t>. Έξοδα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 smtClean="0"/>
              <a:t>  100.000                                10.000                                120.000                               30.000                                 6.000   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/>
              <a:t> </a:t>
            </a:r>
            <a:r>
              <a:rPr lang="el-GR" sz="1800" dirty="0" smtClean="0"/>
              <a:t>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 smtClean="0"/>
              <a:t>           Ταμείο                             Κεφάλαιο                          Κέρδη εις νέο                    Προμηθευτές                              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/>
              <a:t> </a:t>
            </a:r>
            <a:r>
              <a:rPr lang="el-GR" sz="1800" dirty="0" smtClean="0"/>
              <a:t> 16.000                                                   60.000                                    10.000                               40.000   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l-GR" sz="18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 smtClean="0"/>
              <a:t>Αμοιβές πληρωτέες         Μη </a:t>
            </a:r>
            <a:r>
              <a:rPr lang="el-GR" sz="1800" dirty="0" err="1" smtClean="0"/>
              <a:t>δεδουλεμ.έσοδ</a:t>
            </a:r>
            <a:r>
              <a:rPr lang="el-GR" sz="1800" dirty="0" smtClean="0"/>
              <a:t>.              Αμοιβές προσωπ.                  Λοιπά έξοδα                Αναλώσιμα υλικά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/>
              <a:t> </a:t>
            </a:r>
            <a:r>
              <a:rPr lang="el-GR" sz="1800" dirty="0" smtClean="0"/>
              <a:t>                   7.000                                    8.000                    60.000                                 20.000                              10.000     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l-GR" sz="18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 smtClean="0"/>
              <a:t>     Τόκοι έξοδα                Πωλήσεις </a:t>
            </a:r>
            <a:r>
              <a:rPr lang="el-GR" sz="1800" dirty="0" err="1" smtClean="0"/>
              <a:t>Εμπορευμ</a:t>
            </a:r>
            <a:r>
              <a:rPr lang="el-GR" sz="1800" dirty="0" smtClean="0"/>
              <a:t>.                    Τόκοι έσοδα            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/>
              <a:t> </a:t>
            </a:r>
            <a:r>
              <a:rPr lang="el-GR" sz="1800" dirty="0" smtClean="0"/>
              <a:t>   4.000                                                    250.000                                  1.000                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/>
              <a:t> </a:t>
            </a:r>
            <a:r>
              <a:rPr lang="el-GR" sz="1800" dirty="0" smtClean="0"/>
              <a:t>                                                                                                                                              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l-GR" sz="1800" dirty="0"/>
          </a:p>
          <a:p>
            <a:pPr marL="0" indent="0" algn="just">
              <a:lnSpc>
                <a:spcPct val="100000"/>
              </a:lnSpc>
              <a:buNone/>
            </a:pPr>
            <a:endParaRPr lang="el-GR" sz="1800" dirty="0" smtClean="0"/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189470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7189470" y="0"/>
            <a:ext cx="5002530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Ευθεία γραμμή σύνδεσης 2"/>
          <p:cNvCxnSpPr/>
          <p:nvPr/>
        </p:nvCxnSpPr>
        <p:spPr>
          <a:xfrm>
            <a:off x="510540" y="893388"/>
            <a:ext cx="18554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εία γραμμή σύνδεσης 7"/>
          <p:cNvCxnSpPr/>
          <p:nvPr/>
        </p:nvCxnSpPr>
        <p:spPr>
          <a:xfrm flipV="1">
            <a:off x="5116830" y="2107797"/>
            <a:ext cx="2087169" cy="114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 flipV="1">
            <a:off x="2778914" y="2114550"/>
            <a:ext cx="19721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 flipV="1">
            <a:off x="7508086" y="2114550"/>
            <a:ext cx="20421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/>
          <p:cNvCxnSpPr/>
          <p:nvPr/>
        </p:nvCxnSpPr>
        <p:spPr>
          <a:xfrm>
            <a:off x="1451610" y="893388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>
            <a:off x="434340" y="2114550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>
            <a:off x="9818370" y="909308"/>
            <a:ext cx="18669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V="1">
            <a:off x="434340" y="3335712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 flipV="1">
            <a:off x="432916" y="4469128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>
            <a:off x="9865514" y="3298730"/>
            <a:ext cx="19302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2778914" y="893388"/>
            <a:ext cx="19721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/>
          <p:cNvCxnSpPr/>
          <p:nvPr/>
        </p:nvCxnSpPr>
        <p:spPr>
          <a:xfrm flipV="1">
            <a:off x="5116830" y="916235"/>
            <a:ext cx="20726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>
            <a:off x="7508086" y="915381"/>
            <a:ext cx="2104544" cy="85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>
            <a:off x="3756660" y="3335712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>
            <a:off x="6223635" y="3322432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>
            <a:off x="8548928" y="3322432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εία γραμμή σύνδεσης 35"/>
          <p:cNvCxnSpPr/>
          <p:nvPr/>
        </p:nvCxnSpPr>
        <p:spPr>
          <a:xfrm>
            <a:off x="1398751" y="2114550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>
            <a:off x="10751820" y="3298730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εία γραμμή σύνδεσης 37"/>
          <p:cNvCxnSpPr/>
          <p:nvPr/>
        </p:nvCxnSpPr>
        <p:spPr>
          <a:xfrm>
            <a:off x="8503920" y="2114550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Ευθεία γραμμή σύνδεσης 38"/>
          <p:cNvCxnSpPr/>
          <p:nvPr/>
        </p:nvCxnSpPr>
        <p:spPr>
          <a:xfrm>
            <a:off x="1398751" y="4469128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>
            <a:off x="3756660" y="4469128"/>
            <a:ext cx="0" cy="8439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Ευθεία γραμμή σύνδεσης 40"/>
          <p:cNvCxnSpPr/>
          <p:nvPr/>
        </p:nvCxnSpPr>
        <p:spPr>
          <a:xfrm>
            <a:off x="1398751" y="3335712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Ευθεία γραμμή σύνδεσης 41"/>
          <p:cNvCxnSpPr/>
          <p:nvPr/>
        </p:nvCxnSpPr>
        <p:spPr>
          <a:xfrm>
            <a:off x="3756660" y="2107797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>
            <a:off x="6239356" y="2114550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Ευθεία γραμμή σύνδεσης 43"/>
          <p:cNvCxnSpPr/>
          <p:nvPr/>
        </p:nvCxnSpPr>
        <p:spPr>
          <a:xfrm flipH="1">
            <a:off x="10664190" y="922887"/>
            <a:ext cx="0" cy="8582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Ευθεία γραμμή σύνδεσης 44"/>
          <p:cNvCxnSpPr/>
          <p:nvPr/>
        </p:nvCxnSpPr>
        <p:spPr>
          <a:xfrm>
            <a:off x="8503920" y="925716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Ευθεία γραμμή σύνδεσης 45"/>
          <p:cNvCxnSpPr/>
          <p:nvPr/>
        </p:nvCxnSpPr>
        <p:spPr>
          <a:xfrm>
            <a:off x="6239356" y="925716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Ευθεία γραμμή σύνδεσης 46"/>
          <p:cNvCxnSpPr/>
          <p:nvPr/>
        </p:nvCxnSpPr>
        <p:spPr>
          <a:xfrm>
            <a:off x="3733800" y="893388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Ευθεία γραμμή σύνδεσης 57"/>
          <p:cNvCxnSpPr/>
          <p:nvPr/>
        </p:nvCxnSpPr>
        <p:spPr>
          <a:xfrm>
            <a:off x="7508086" y="3298730"/>
            <a:ext cx="2182649" cy="112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 flipV="1">
            <a:off x="5257800" y="3310021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Ευθεία γραμμή σύνδεσης 59"/>
          <p:cNvCxnSpPr/>
          <p:nvPr/>
        </p:nvCxnSpPr>
        <p:spPr>
          <a:xfrm flipV="1">
            <a:off x="2778914" y="3322432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Ευθεία γραμμή σύνδεσης 65"/>
          <p:cNvCxnSpPr/>
          <p:nvPr/>
        </p:nvCxnSpPr>
        <p:spPr>
          <a:xfrm flipV="1">
            <a:off x="5353050" y="4480556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V="1">
            <a:off x="2670810" y="4480556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Ευθεία γραμμή σύνδεσης 74"/>
          <p:cNvCxnSpPr/>
          <p:nvPr/>
        </p:nvCxnSpPr>
        <p:spPr>
          <a:xfrm>
            <a:off x="6236027" y="4469128"/>
            <a:ext cx="3329" cy="6972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1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708660" y="489526"/>
            <a:ext cx="11078056" cy="636847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 smtClean="0"/>
              <a:t>Τα στοιχεία των προσαρμογών στο τέλος του χρόνου περιλαμβάνουν τα εξής: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 smtClean="0"/>
              <a:t>Α. </a:t>
            </a:r>
            <a:r>
              <a:rPr lang="el-GR" dirty="0" smtClean="0">
                <a:solidFill>
                  <a:srgbClr val="C00000"/>
                </a:solidFill>
              </a:rPr>
              <a:t>Αξία αποθεμάτων εμπορευμάτων στο τέλος του έτους 6.000 €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 smtClean="0"/>
              <a:t>Β. Μη δεδουλευμένα έσοδα ύψους 6.000 € κατέστησαν δεδουλευμένα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 smtClean="0"/>
              <a:t>Γ. Υπήρχαν στο τέλος του έτους αναλώσιμα υλικά αξίας 1.000 €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 smtClean="0"/>
              <a:t>Δ. Από το σύνολο των αμοιβών προσωπικού 8.000 € δεν είναι δεδουλευμένες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 smtClean="0"/>
              <a:t>Ε. Εμπορεύματα αξίας 2.000 δεν έχουν τιμολογηθεί και δεν έχουν παραδοθεί, στο τέλος του έτους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 smtClean="0"/>
              <a:t>ΣΤ. Ποσό 5.000 € μη δεδουλευμένων εξόδων κατέστησαν δεδουλευμένα.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 smtClean="0"/>
              <a:t>Ζ. Η επιχείρησης δημιούργησε πρόβλεψη για μη είσπραξη απαιτήσεων ύψους 1% στο σύνολο των απαιτήσεων</a:t>
            </a:r>
            <a:endParaRPr lang="el-GR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 smtClean="0"/>
              <a:t>Η. Τα πάγια της επιχείρησης αποσβένονται με συντελεστή 10%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dirty="0" smtClean="0"/>
              <a:t>Θ. Τόκοι προθεσμιακής κατάθεσης λήξης 30 Ιουνίου 2020 κατέστησαν δεδουλευμένοι κατά 400 €. 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189470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7189470" y="0"/>
            <a:ext cx="5002530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459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320040" y="489526"/>
            <a:ext cx="11647170" cy="63684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l-GR" sz="1800" dirty="0" smtClean="0"/>
              <a:t>            Πάγια                        Απογραφή </a:t>
            </a:r>
            <a:r>
              <a:rPr lang="el-GR" sz="1800" dirty="0" err="1" smtClean="0"/>
              <a:t>Εμπ</a:t>
            </a:r>
            <a:r>
              <a:rPr lang="el-GR" sz="1800" dirty="0" smtClean="0"/>
              <a:t>.                      Αγορές </a:t>
            </a:r>
            <a:r>
              <a:rPr lang="el-GR" sz="1800" dirty="0" err="1" smtClean="0"/>
              <a:t>Εμπ</a:t>
            </a:r>
            <a:r>
              <a:rPr lang="el-GR" sz="1800" dirty="0" smtClean="0"/>
              <a:t>.               Πελάτες/Απαιτήσεις           </a:t>
            </a:r>
            <a:r>
              <a:rPr lang="el-GR" sz="1800" dirty="0" err="1" smtClean="0"/>
              <a:t>Προπληρ</a:t>
            </a:r>
            <a:r>
              <a:rPr lang="el-GR" sz="1800" dirty="0" smtClean="0"/>
              <a:t>. Έξοδα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 smtClean="0"/>
              <a:t>  100.000                                10.000                                120.000                               30.000        300  (</a:t>
            </a:r>
            <a:r>
              <a:rPr lang="el-GR" sz="1800" dirty="0" smtClean="0">
                <a:solidFill>
                  <a:srgbClr val="FF0000"/>
                </a:solidFill>
              </a:rPr>
              <a:t>ζ</a:t>
            </a:r>
            <a:r>
              <a:rPr lang="el-GR" sz="1800" dirty="0" smtClean="0"/>
              <a:t>)            6.000       5.000 (</a:t>
            </a:r>
            <a:r>
              <a:rPr lang="el-GR" sz="1800" dirty="0" err="1" smtClean="0">
                <a:solidFill>
                  <a:srgbClr val="FF0000"/>
                </a:solidFill>
              </a:rPr>
              <a:t>στ</a:t>
            </a:r>
            <a:r>
              <a:rPr lang="el-GR" sz="1800" dirty="0" smtClean="0"/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/>
              <a:t> </a:t>
            </a:r>
            <a:r>
              <a:rPr lang="el-GR" sz="1800" dirty="0" smtClean="0"/>
              <a:t>                                                                                                                                                                                (</a:t>
            </a:r>
            <a:r>
              <a:rPr lang="el-GR" sz="1800" dirty="0" smtClean="0">
                <a:solidFill>
                  <a:srgbClr val="FF0000"/>
                </a:solidFill>
              </a:rPr>
              <a:t>δ</a:t>
            </a:r>
            <a:r>
              <a:rPr lang="el-GR" sz="1800" dirty="0" smtClean="0"/>
              <a:t>) 8.000               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 smtClean="0"/>
              <a:t>           Ταμείο                             Κεφάλαιο                          Κέρδη εις νέο                    Προμηθευτές                14.000       5.000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/>
              <a:t> </a:t>
            </a:r>
            <a:r>
              <a:rPr lang="el-GR" sz="1800" dirty="0" smtClean="0"/>
              <a:t> 16.000                                                   60.000                                    10.000                               40.000              9.000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l-GR" sz="18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 smtClean="0"/>
              <a:t>Αμοιβές πληρωτέες         Μη </a:t>
            </a:r>
            <a:r>
              <a:rPr lang="el-GR" sz="1800" dirty="0" err="1" smtClean="0"/>
              <a:t>δεδουλεμ.έσοδ</a:t>
            </a:r>
            <a:r>
              <a:rPr lang="el-GR" sz="1800" dirty="0" smtClean="0"/>
              <a:t>.              Αμοιβές προσωπ.                  Λοιπά έξοδα                Αναλώσιμα υλικά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/>
              <a:t> </a:t>
            </a:r>
            <a:r>
              <a:rPr lang="el-GR" sz="1800" dirty="0" smtClean="0"/>
              <a:t>                   7.000          (</a:t>
            </a:r>
            <a:r>
              <a:rPr lang="el-GR" sz="1800" dirty="0" smtClean="0">
                <a:solidFill>
                  <a:srgbClr val="FF0000"/>
                </a:solidFill>
              </a:rPr>
              <a:t>β</a:t>
            </a:r>
            <a:r>
              <a:rPr lang="el-GR" sz="1800" dirty="0" smtClean="0"/>
              <a:t>)  6.000        8.000                    60.000      8.000  (</a:t>
            </a:r>
            <a:r>
              <a:rPr lang="el-GR" sz="1800" dirty="0" smtClean="0">
                <a:solidFill>
                  <a:srgbClr val="FF0000"/>
                </a:solidFill>
              </a:rPr>
              <a:t>δ</a:t>
            </a:r>
            <a:r>
              <a:rPr lang="el-GR" sz="1800" dirty="0" smtClean="0"/>
              <a:t>)          20.000                              10.000     1.000 (</a:t>
            </a:r>
            <a:r>
              <a:rPr lang="el-GR" sz="1800" dirty="0" smtClean="0">
                <a:solidFill>
                  <a:srgbClr val="FF0000"/>
                </a:solidFill>
              </a:rPr>
              <a:t>γ</a:t>
            </a:r>
            <a:r>
              <a:rPr lang="el-GR" sz="1800" dirty="0" smtClean="0"/>
              <a:t>)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 smtClean="0"/>
              <a:t>                                                                 2.000 (</a:t>
            </a:r>
            <a:r>
              <a:rPr lang="el-GR" sz="1800" dirty="0" smtClean="0">
                <a:solidFill>
                  <a:srgbClr val="FF0000"/>
                </a:solidFill>
              </a:rPr>
              <a:t>ε</a:t>
            </a:r>
            <a:r>
              <a:rPr lang="el-GR" sz="1800" dirty="0" smtClean="0"/>
              <a:t>)              52.000                           (</a:t>
            </a:r>
            <a:r>
              <a:rPr lang="el-GR" sz="1800" dirty="0" err="1" smtClean="0">
                <a:solidFill>
                  <a:srgbClr val="FF0000"/>
                </a:solidFill>
              </a:rPr>
              <a:t>στ</a:t>
            </a:r>
            <a:r>
              <a:rPr lang="el-GR" sz="1800" dirty="0" smtClean="0"/>
              <a:t>) 5.000                                                9.000     </a:t>
            </a:r>
            <a:endParaRPr lang="el-GR" sz="18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 smtClean="0"/>
              <a:t>     Τόκοι έξοδα                                       4.000                           Τόκοι έσοδα                Προβλέψεις </a:t>
            </a:r>
            <a:r>
              <a:rPr lang="el-GR" sz="1800" dirty="0" err="1" smtClean="0"/>
              <a:t>εκμετ</a:t>
            </a:r>
            <a:r>
              <a:rPr lang="el-GR" sz="1800" dirty="0" smtClean="0"/>
              <a:t>.          Τόκοι εισπρακτέοι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/>
              <a:t> </a:t>
            </a:r>
            <a:r>
              <a:rPr lang="el-GR" sz="1800" dirty="0" smtClean="0"/>
              <a:t>   4.000                                Πωλήσεις </a:t>
            </a:r>
            <a:r>
              <a:rPr lang="el-GR" sz="1800" dirty="0" err="1" smtClean="0"/>
              <a:t>εμπορευμ</a:t>
            </a:r>
            <a:r>
              <a:rPr lang="el-GR" sz="1800" dirty="0" smtClean="0"/>
              <a:t>.                              1.000             (</a:t>
            </a:r>
            <a:r>
              <a:rPr lang="el-GR" sz="1800" dirty="0" smtClean="0">
                <a:solidFill>
                  <a:srgbClr val="FF0000"/>
                </a:solidFill>
              </a:rPr>
              <a:t>ζ</a:t>
            </a:r>
            <a:r>
              <a:rPr lang="el-GR" sz="1800" dirty="0" smtClean="0"/>
              <a:t>)    300                            (</a:t>
            </a:r>
            <a:r>
              <a:rPr lang="el-GR" sz="1800" dirty="0" smtClean="0">
                <a:solidFill>
                  <a:srgbClr val="FF0000"/>
                </a:solidFill>
              </a:rPr>
              <a:t>θ</a:t>
            </a:r>
            <a:r>
              <a:rPr lang="el-GR" sz="1800" dirty="0" smtClean="0"/>
              <a:t>)   400   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/>
              <a:t> </a:t>
            </a:r>
            <a:r>
              <a:rPr lang="el-GR" sz="1800" dirty="0" smtClean="0"/>
              <a:t>                                        (</a:t>
            </a:r>
            <a:r>
              <a:rPr lang="el-GR" sz="1800" dirty="0" smtClean="0">
                <a:solidFill>
                  <a:srgbClr val="FF0000"/>
                </a:solidFill>
              </a:rPr>
              <a:t>ε</a:t>
            </a:r>
            <a:r>
              <a:rPr lang="el-GR" sz="1800" dirty="0" smtClean="0"/>
              <a:t>) 2.000        250.000                                     400 (</a:t>
            </a:r>
            <a:r>
              <a:rPr lang="el-GR" sz="1800" dirty="0" smtClean="0">
                <a:solidFill>
                  <a:srgbClr val="FF0000"/>
                </a:solidFill>
              </a:rPr>
              <a:t>θ</a:t>
            </a:r>
            <a:r>
              <a:rPr lang="el-GR" sz="1800" dirty="0" smtClean="0"/>
              <a:t>)                                                                        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 smtClean="0"/>
              <a:t>Αποσβέσεις  παγίων                                 6.000 (</a:t>
            </a:r>
            <a:r>
              <a:rPr lang="el-GR" sz="1800" dirty="0" smtClean="0">
                <a:solidFill>
                  <a:srgbClr val="FF0000"/>
                </a:solidFill>
              </a:rPr>
              <a:t>β</a:t>
            </a:r>
            <a:r>
              <a:rPr lang="el-GR" sz="1800" dirty="0" smtClean="0"/>
              <a:t>)                            1.400               Αποσβεσμένα πάγια       Απογραφή υλικών        </a:t>
            </a:r>
            <a:endParaRPr lang="el-GR" sz="18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 smtClean="0"/>
              <a:t>(</a:t>
            </a:r>
            <a:r>
              <a:rPr lang="el-GR" sz="1800" dirty="0" smtClean="0">
                <a:solidFill>
                  <a:srgbClr val="FF0000"/>
                </a:solidFill>
              </a:rPr>
              <a:t>η</a:t>
            </a:r>
            <a:r>
              <a:rPr lang="el-GR" sz="1800" dirty="0" smtClean="0"/>
              <a:t>) 10.000                              2.000       256.000                                                                               10.000 (</a:t>
            </a:r>
            <a:r>
              <a:rPr lang="el-GR" sz="1800" dirty="0" smtClean="0">
                <a:solidFill>
                  <a:srgbClr val="FF0000"/>
                </a:solidFill>
              </a:rPr>
              <a:t>η</a:t>
            </a:r>
            <a:r>
              <a:rPr lang="el-GR" sz="1800" dirty="0" smtClean="0"/>
              <a:t>)   (</a:t>
            </a:r>
            <a:r>
              <a:rPr lang="el-GR" sz="1800" dirty="0" smtClean="0">
                <a:solidFill>
                  <a:srgbClr val="FF0000"/>
                </a:solidFill>
              </a:rPr>
              <a:t>γ</a:t>
            </a:r>
            <a:r>
              <a:rPr lang="el-GR" sz="1800" dirty="0" smtClean="0"/>
              <a:t>)  1.000                   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l-GR" sz="1800" dirty="0"/>
              <a:t> </a:t>
            </a:r>
            <a:r>
              <a:rPr lang="el-GR" sz="1800" dirty="0" smtClean="0"/>
              <a:t>                                                                254.000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0" y="0"/>
            <a:ext cx="7189470" cy="48952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7189470" y="0"/>
            <a:ext cx="5002530" cy="48952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Ευθεία γραμμή σύνδεσης 2"/>
          <p:cNvCxnSpPr/>
          <p:nvPr/>
        </p:nvCxnSpPr>
        <p:spPr>
          <a:xfrm>
            <a:off x="510540" y="893388"/>
            <a:ext cx="18554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εία γραμμή σύνδεσης 7"/>
          <p:cNvCxnSpPr/>
          <p:nvPr/>
        </p:nvCxnSpPr>
        <p:spPr>
          <a:xfrm flipV="1">
            <a:off x="5116830" y="2107797"/>
            <a:ext cx="2087169" cy="114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 flipV="1">
            <a:off x="2778914" y="2114550"/>
            <a:ext cx="19721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 flipV="1">
            <a:off x="7508086" y="2114550"/>
            <a:ext cx="20421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/>
          <p:cNvCxnSpPr/>
          <p:nvPr/>
        </p:nvCxnSpPr>
        <p:spPr>
          <a:xfrm>
            <a:off x="1451610" y="893388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>
            <a:off x="434340" y="2114550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9909810" y="1647525"/>
            <a:ext cx="17754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/>
          <p:cNvCxnSpPr/>
          <p:nvPr/>
        </p:nvCxnSpPr>
        <p:spPr>
          <a:xfrm>
            <a:off x="9818370" y="909308"/>
            <a:ext cx="18669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V="1">
            <a:off x="434340" y="3335712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 flipV="1">
            <a:off x="432916" y="4469128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>
            <a:off x="9865514" y="3298730"/>
            <a:ext cx="19302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V="1">
            <a:off x="2778914" y="893388"/>
            <a:ext cx="19721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/>
          <p:cNvCxnSpPr/>
          <p:nvPr/>
        </p:nvCxnSpPr>
        <p:spPr>
          <a:xfrm flipV="1">
            <a:off x="5116830" y="916235"/>
            <a:ext cx="20726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>
            <a:off x="7508086" y="915381"/>
            <a:ext cx="2104544" cy="85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εία γραμμή σύνδεσης 30"/>
          <p:cNvCxnSpPr/>
          <p:nvPr/>
        </p:nvCxnSpPr>
        <p:spPr>
          <a:xfrm>
            <a:off x="3756660" y="3335712"/>
            <a:ext cx="0" cy="11677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>
            <a:off x="6223635" y="3322432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Ευθεία γραμμή σύνδεσης 33"/>
          <p:cNvCxnSpPr/>
          <p:nvPr/>
        </p:nvCxnSpPr>
        <p:spPr>
          <a:xfrm>
            <a:off x="8548928" y="4503414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Ευθεία γραμμή σύνδεσης 34"/>
          <p:cNvCxnSpPr/>
          <p:nvPr/>
        </p:nvCxnSpPr>
        <p:spPr>
          <a:xfrm>
            <a:off x="8548928" y="3322432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εία γραμμή σύνδεσης 35"/>
          <p:cNvCxnSpPr/>
          <p:nvPr/>
        </p:nvCxnSpPr>
        <p:spPr>
          <a:xfrm>
            <a:off x="1398751" y="2114550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Ευθεία γραμμή σύνδεσης 36"/>
          <p:cNvCxnSpPr/>
          <p:nvPr/>
        </p:nvCxnSpPr>
        <p:spPr>
          <a:xfrm>
            <a:off x="10751820" y="3298730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εία γραμμή σύνδεσης 37"/>
          <p:cNvCxnSpPr/>
          <p:nvPr/>
        </p:nvCxnSpPr>
        <p:spPr>
          <a:xfrm>
            <a:off x="8503920" y="2114550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Ευθεία γραμμή σύνδεσης 38"/>
          <p:cNvCxnSpPr/>
          <p:nvPr/>
        </p:nvCxnSpPr>
        <p:spPr>
          <a:xfrm>
            <a:off x="1398751" y="4469128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>
            <a:off x="3741420" y="4981627"/>
            <a:ext cx="0" cy="18173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Ευθεία γραμμή σύνδεσης 40"/>
          <p:cNvCxnSpPr/>
          <p:nvPr/>
        </p:nvCxnSpPr>
        <p:spPr>
          <a:xfrm>
            <a:off x="1398751" y="3335712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Ευθεία γραμμή σύνδεσης 41"/>
          <p:cNvCxnSpPr/>
          <p:nvPr/>
        </p:nvCxnSpPr>
        <p:spPr>
          <a:xfrm>
            <a:off x="3756660" y="2107797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>
            <a:off x="6239356" y="2114550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Ευθεία γραμμή σύνδεσης 43"/>
          <p:cNvCxnSpPr/>
          <p:nvPr/>
        </p:nvCxnSpPr>
        <p:spPr>
          <a:xfrm>
            <a:off x="10751820" y="925716"/>
            <a:ext cx="0" cy="16803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Ευθεία γραμμή σύνδεσης 44"/>
          <p:cNvCxnSpPr/>
          <p:nvPr/>
        </p:nvCxnSpPr>
        <p:spPr>
          <a:xfrm>
            <a:off x="8503920" y="925716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Ευθεία γραμμή σύνδεσης 45"/>
          <p:cNvCxnSpPr/>
          <p:nvPr/>
        </p:nvCxnSpPr>
        <p:spPr>
          <a:xfrm>
            <a:off x="6239356" y="925716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Ευθεία γραμμή σύνδεσης 46"/>
          <p:cNvCxnSpPr/>
          <p:nvPr/>
        </p:nvCxnSpPr>
        <p:spPr>
          <a:xfrm>
            <a:off x="3733800" y="893388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Ευθεία γραμμή σύνδεσης 57"/>
          <p:cNvCxnSpPr/>
          <p:nvPr/>
        </p:nvCxnSpPr>
        <p:spPr>
          <a:xfrm>
            <a:off x="7508086" y="3298730"/>
            <a:ext cx="2182649" cy="112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 flipV="1">
            <a:off x="5257800" y="3310021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Ευθεία γραμμή σύνδεσης 59"/>
          <p:cNvCxnSpPr/>
          <p:nvPr/>
        </p:nvCxnSpPr>
        <p:spPr>
          <a:xfrm flipV="1">
            <a:off x="2778914" y="3322432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Ευθεία γραμμή σύνδεσης 65"/>
          <p:cNvCxnSpPr/>
          <p:nvPr/>
        </p:nvCxnSpPr>
        <p:spPr>
          <a:xfrm flipV="1">
            <a:off x="5353050" y="4480556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Ευθεία γραμμή σύνδεσης 66"/>
          <p:cNvCxnSpPr/>
          <p:nvPr/>
        </p:nvCxnSpPr>
        <p:spPr>
          <a:xfrm flipV="1">
            <a:off x="9909810" y="4530083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/>
          <p:cNvCxnSpPr/>
          <p:nvPr/>
        </p:nvCxnSpPr>
        <p:spPr>
          <a:xfrm flipV="1">
            <a:off x="7508086" y="4491980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>
            <a:off x="2767965" y="4970193"/>
            <a:ext cx="21240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 flipV="1">
            <a:off x="7680960" y="5703567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Ευθεία γραμμή σύνδεσης 70"/>
          <p:cNvCxnSpPr/>
          <p:nvPr/>
        </p:nvCxnSpPr>
        <p:spPr>
          <a:xfrm flipV="1">
            <a:off x="5353050" y="5313098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Ευθεία γραμμή σύνδεσης 71"/>
          <p:cNvCxnSpPr/>
          <p:nvPr/>
        </p:nvCxnSpPr>
        <p:spPr>
          <a:xfrm flipV="1">
            <a:off x="2819400" y="5715000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Ευθεία γραμμή σύνδεσης 72"/>
          <p:cNvCxnSpPr/>
          <p:nvPr/>
        </p:nvCxnSpPr>
        <p:spPr>
          <a:xfrm flipV="1">
            <a:off x="432916" y="5739818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Ευθεία γραμμή σύνδεσης 73"/>
          <p:cNvCxnSpPr/>
          <p:nvPr/>
        </p:nvCxnSpPr>
        <p:spPr>
          <a:xfrm>
            <a:off x="9818370" y="5703567"/>
            <a:ext cx="20231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Ευθεία γραμμή σύνδεσης 74"/>
          <p:cNvCxnSpPr/>
          <p:nvPr/>
        </p:nvCxnSpPr>
        <p:spPr>
          <a:xfrm>
            <a:off x="6236027" y="4469128"/>
            <a:ext cx="3329" cy="12458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Ευθεία γραμμή σύνδεσης 76"/>
          <p:cNvCxnSpPr/>
          <p:nvPr/>
        </p:nvCxnSpPr>
        <p:spPr>
          <a:xfrm>
            <a:off x="1398751" y="5739818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Ευθεία γραμμή σύνδεσης 77"/>
          <p:cNvCxnSpPr/>
          <p:nvPr/>
        </p:nvCxnSpPr>
        <p:spPr>
          <a:xfrm>
            <a:off x="10797540" y="4530083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Ευθεία γραμμή σύνδεσης 78"/>
          <p:cNvCxnSpPr/>
          <p:nvPr/>
        </p:nvCxnSpPr>
        <p:spPr>
          <a:xfrm>
            <a:off x="10797540" y="5703567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Ευθεία γραμμή σύνδεσης 79"/>
          <p:cNvCxnSpPr/>
          <p:nvPr/>
        </p:nvCxnSpPr>
        <p:spPr>
          <a:xfrm>
            <a:off x="8587268" y="5703567"/>
            <a:ext cx="0" cy="8554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 flipV="1">
            <a:off x="2790825" y="6117008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 flipV="1">
            <a:off x="5272329" y="3702451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/>
          <p:cNvCxnSpPr/>
          <p:nvPr/>
        </p:nvCxnSpPr>
        <p:spPr>
          <a:xfrm>
            <a:off x="9865514" y="3702451"/>
            <a:ext cx="19302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Ευθεία γραμμή σύνδεσης 80"/>
          <p:cNvCxnSpPr/>
          <p:nvPr/>
        </p:nvCxnSpPr>
        <p:spPr>
          <a:xfrm flipV="1">
            <a:off x="2656994" y="4034902"/>
            <a:ext cx="193167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Ευθεία γραμμή σύνδεσης 81"/>
          <p:cNvCxnSpPr/>
          <p:nvPr/>
        </p:nvCxnSpPr>
        <p:spPr>
          <a:xfrm>
            <a:off x="9818370" y="2107797"/>
            <a:ext cx="18669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00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21632</TotalTime>
  <Words>884</Words>
  <Application>Microsoft Office PowerPoint</Application>
  <PresentationFormat>Ευρεία οθόνη</PresentationFormat>
  <Paragraphs>219</Paragraphs>
  <Slides>14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Θέμα του Office</vt:lpstr>
      <vt:lpstr>2_Θέμα του Office</vt:lpstr>
      <vt:lpstr>Title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Χρήστης των Windows</dc:creator>
  <cp:lastModifiedBy>kypriot@gmail.com</cp:lastModifiedBy>
  <cp:revision>915</cp:revision>
  <dcterms:created xsi:type="dcterms:W3CDTF">2018-06-01T07:02:54Z</dcterms:created>
  <dcterms:modified xsi:type="dcterms:W3CDTF">2020-01-07T20:39:59Z</dcterms:modified>
</cp:coreProperties>
</file>