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88"/>
  </p:notesMasterIdLst>
  <p:handoutMasterIdLst>
    <p:handoutMasterId r:id="rId89"/>
  </p:handoutMasterIdLst>
  <p:sldIdLst>
    <p:sldId id="289" r:id="rId2"/>
    <p:sldId id="370" r:id="rId3"/>
    <p:sldId id="366" r:id="rId4"/>
    <p:sldId id="367" r:id="rId5"/>
    <p:sldId id="368" r:id="rId6"/>
    <p:sldId id="369" r:id="rId7"/>
    <p:sldId id="374" r:id="rId8"/>
    <p:sldId id="376" r:id="rId9"/>
    <p:sldId id="377" r:id="rId10"/>
    <p:sldId id="378" r:id="rId11"/>
    <p:sldId id="379" r:id="rId12"/>
    <p:sldId id="382" r:id="rId13"/>
    <p:sldId id="380" r:id="rId14"/>
    <p:sldId id="381" r:id="rId15"/>
    <p:sldId id="333" r:id="rId16"/>
    <p:sldId id="335" r:id="rId17"/>
    <p:sldId id="339" r:id="rId18"/>
    <p:sldId id="372" r:id="rId19"/>
    <p:sldId id="340" r:id="rId20"/>
    <p:sldId id="383" r:id="rId21"/>
    <p:sldId id="384" r:id="rId22"/>
    <p:sldId id="341" r:id="rId23"/>
    <p:sldId id="355" r:id="rId24"/>
    <p:sldId id="385" r:id="rId25"/>
    <p:sldId id="356" r:id="rId26"/>
    <p:sldId id="357" r:id="rId27"/>
    <p:sldId id="427" r:id="rId28"/>
    <p:sldId id="428" r:id="rId29"/>
    <p:sldId id="386" r:id="rId30"/>
    <p:sldId id="387" r:id="rId31"/>
    <p:sldId id="388" r:id="rId32"/>
    <p:sldId id="389" r:id="rId33"/>
    <p:sldId id="426" r:id="rId34"/>
    <p:sldId id="390" r:id="rId35"/>
    <p:sldId id="391" r:id="rId36"/>
    <p:sldId id="395" r:id="rId37"/>
    <p:sldId id="396" r:id="rId38"/>
    <p:sldId id="397" r:id="rId39"/>
    <p:sldId id="398" r:id="rId40"/>
    <p:sldId id="399"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413" r:id="rId54"/>
    <p:sldId id="414" r:id="rId55"/>
    <p:sldId id="415" r:id="rId56"/>
    <p:sldId id="416" r:id="rId57"/>
    <p:sldId id="417" r:id="rId58"/>
    <p:sldId id="418" r:id="rId59"/>
    <p:sldId id="419" r:id="rId60"/>
    <p:sldId id="420" r:id="rId61"/>
    <p:sldId id="421" r:id="rId62"/>
    <p:sldId id="422" r:id="rId63"/>
    <p:sldId id="423" r:id="rId64"/>
    <p:sldId id="424" r:id="rId65"/>
    <p:sldId id="425" r:id="rId66"/>
    <p:sldId id="358" r:id="rId67"/>
    <p:sldId id="359" r:id="rId68"/>
    <p:sldId id="360" r:id="rId69"/>
    <p:sldId id="364" r:id="rId70"/>
    <p:sldId id="365" r:id="rId71"/>
    <p:sldId id="292" r:id="rId72"/>
    <p:sldId id="294" r:id="rId73"/>
    <p:sldId id="296" r:id="rId74"/>
    <p:sldId id="297" r:id="rId75"/>
    <p:sldId id="298" r:id="rId76"/>
    <p:sldId id="300" r:id="rId77"/>
    <p:sldId id="301" r:id="rId78"/>
    <p:sldId id="302" r:id="rId79"/>
    <p:sldId id="303" r:id="rId80"/>
    <p:sldId id="304" r:id="rId81"/>
    <p:sldId id="305" r:id="rId82"/>
    <p:sldId id="307" r:id="rId83"/>
    <p:sldId id="306" r:id="rId84"/>
    <p:sldId id="308" r:id="rId85"/>
    <p:sldId id="309" r:id="rId86"/>
    <p:sldId id="286" r:id="rId87"/>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FF"/>
    <a:srgbClr val="EDFFFF"/>
    <a:srgbClr val="2F4040"/>
    <a:srgbClr val="809191"/>
    <a:srgbClr val="EDEDD5"/>
    <a:srgbClr val="BF7343"/>
    <a:srgbClr val="000000"/>
    <a:srgbClr val="15151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94645" autoAdjust="0"/>
  </p:normalViewPr>
  <p:slideViewPr>
    <p:cSldViewPr>
      <p:cViewPr>
        <p:scale>
          <a:sx n="70" d="100"/>
          <a:sy n="70" d="100"/>
        </p:scale>
        <p:origin x="-157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l-GR"/>
          </a:p>
        </p:txBody>
      </p:sp>
      <p:sp>
        <p:nvSpPr>
          <p:cNvPr id="47107"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buSzPct val="100000"/>
            </a:pPr>
            <a:r>
              <a:rPr lang="en-US" sz="1000" i="1">
                <a:solidFill>
                  <a:srgbClr val="000000"/>
                </a:solidFill>
              </a:rPr>
              <a:t>2</a:t>
            </a:r>
          </a:p>
        </p:txBody>
      </p:sp>
      <p:sp>
        <p:nvSpPr>
          <p:cNvPr id="47108"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l-GR"/>
          </a:p>
        </p:txBody>
      </p:sp>
      <p:sp>
        <p:nvSpPr>
          <p:cNvPr id="47109"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l-GR"/>
          </a:p>
        </p:txBody>
      </p:sp>
      <p:sp>
        <p:nvSpPr>
          <p:cNvPr id="47110"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l-GR"/>
          </a:p>
        </p:txBody>
      </p:sp>
      <p:sp>
        <p:nvSpPr>
          <p:cNvPr id="47111"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buSzPct val="100000"/>
            </a:pPr>
            <a:r>
              <a:rPr lang="en-US" sz="1000" i="1">
                <a:solidFill>
                  <a:srgbClr val="000000"/>
                </a:solidFill>
              </a:rPr>
              <a:t>1</a:t>
            </a:r>
          </a:p>
        </p:txBody>
      </p:sp>
      <p:sp>
        <p:nvSpPr>
          <p:cNvPr id="47112"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l-GR"/>
          </a:p>
        </p:txBody>
      </p:sp>
      <p:sp>
        <p:nvSpPr>
          <p:cNvPr id="47113"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l-GR"/>
          </a:p>
        </p:txBody>
      </p:sp>
      <p:sp>
        <p:nvSpPr>
          <p:cNvPr id="47114" name="Rectangle 10"/>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l-GR"/>
          </a:p>
        </p:txBody>
      </p:sp>
      <p:sp>
        <p:nvSpPr>
          <p:cNvPr id="47115" name="Rectangle 11"/>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buSzPct val="100000"/>
            </a:pPr>
            <a:r>
              <a:rPr lang="en-US" sz="1000" i="1">
                <a:solidFill>
                  <a:srgbClr val="000000"/>
                </a:solidFill>
              </a:rPr>
              <a:t>1</a:t>
            </a:r>
          </a:p>
        </p:txBody>
      </p:sp>
      <p:sp>
        <p:nvSpPr>
          <p:cNvPr id="47116" name="Rectangle 12"/>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l-GR"/>
          </a:p>
        </p:txBody>
      </p:sp>
      <p:sp>
        <p:nvSpPr>
          <p:cNvPr id="47117" name="Rectangle 13"/>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l-GR"/>
          </a:p>
        </p:txBody>
      </p:sp>
      <p:sp>
        <p:nvSpPr>
          <p:cNvPr id="47118" name="Rectangle 14"/>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l-GR"/>
          </a:p>
        </p:txBody>
      </p:sp>
      <p:sp>
        <p:nvSpPr>
          <p:cNvPr id="47119" name="Rectangle 15"/>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buSzPct val="100000"/>
            </a:pPr>
            <a:r>
              <a:rPr lang="en-US" sz="1000" i="1">
                <a:solidFill>
                  <a:srgbClr val="000000"/>
                </a:solidFill>
              </a:rPr>
              <a:t>1</a:t>
            </a:r>
          </a:p>
        </p:txBody>
      </p:sp>
      <p:sp>
        <p:nvSpPr>
          <p:cNvPr id="47120" name="Rectangle 16"/>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l-GR"/>
          </a:p>
        </p:txBody>
      </p:sp>
      <p:sp>
        <p:nvSpPr>
          <p:cNvPr id="47121" name="Rectangle 17"/>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l-GR"/>
          </a:p>
        </p:txBody>
      </p:sp>
      <p:sp>
        <p:nvSpPr>
          <p:cNvPr id="47122" name="Rectangle 18"/>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l-GR"/>
          </a:p>
        </p:txBody>
      </p:sp>
      <p:sp>
        <p:nvSpPr>
          <p:cNvPr id="47123" name="Rectangle 19"/>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buSzPct val="100000"/>
            </a:pPr>
            <a:r>
              <a:rPr lang="en-US" sz="1000" i="1">
                <a:solidFill>
                  <a:srgbClr val="000000"/>
                </a:solidFill>
              </a:rPr>
              <a:t>1</a:t>
            </a:r>
          </a:p>
        </p:txBody>
      </p:sp>
      <p:sp>
        <p:nvSpPr>
          <p:cNvPr id="47124" name="Rectangle 20"/>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l-GR"/>
          </a:p>
        </p:txBody>
      </p:sp>
      <p:sp>
        <p:nvSpPr>
          <p:cNvPr id="47125" name="Rectangle 21"/>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l-GR"/>
          </a:p>
        </p:txBody>
      </p:sp>
      <p:sp>
        <p:nvSpPr>
          <p:cNvPr id="47126" name="Rectangle 2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l-GR"/>
          </a:p>
        </p:txBody>
      </p:sp>
      <p:sp>
        <p:nvSpPr>
          <p:cNvPr id="47127" name="Rectangle 2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buSzPct val="100000"/>
            </a:pPr>
            <a:r>
              <a:rPr lang="en-US" sz="1000" i="1">
                <a:solidFill>
                  <a:srgbClr val="000000"/>
                </a:solidFill>
              </a:rPr>
              <a:t>1</a:t>
            </a:r>
          </a:p>
        </p:txBody>
      </p:sp>
      <p:sp>
        <p:nvSpPr>
          <p:cNvPr id="47128" name="Rectangle 2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l-GR"/>
          </a:p>
        </p:txBody>
      </p:sp>
      <p:sp>
        <p:nvSpPr>
          <p:cNvPr id="47129" name="Rectangle 2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l-GR"/>
          </a:p>
        </p:txBody>
      </p:sp>
      <p:sp>
        <p:nvSpPr>
          <p:cNvPr id="47130" name="Rectangle 26"/>
          <p:cNvSpPr>
            <a:spLocks noGrp="1" noChangeArrowheads="1"/>
          </p:cNvSpPr>
          <p:nvPr>
            <p:ph type="body" idx="1"/>
          </p:nvPr>
        </p:nvSpPr>
        <p:spPr>
          <a:noFill/>
          <a:ln w="9525"/>
        </p:spPr>
        <p:txBody>
          <a:bodyPr/>
          <a:lstStyle/>
          <a:p>
            <a:endParaRPr lang="el-GR" smtClean="0"/>
          </a:p>
        </p:txBody>
      </p:sp>
      <p:sp>
        <p:nvSpPr>
          <p:cNvPr id="47131" name="Rectangle 2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l-GR"/>
          </a:p>
        </p:txBody>
      </p:sp>
      <p:sp>
        <p:nvSpPr>
          <p:cNvPr id="5017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buSzPct val="100000"/>
            </a:pPr>
            <a:r>
              <a:rPr lang="en-US" sz="1000" i="1">
                <a:solidFill>
                  <a:srgbClr val="000000"/>
                </a:solidFill>
              </a:rPr>
              <a:t>23</a:t>
            </a:r>
          </a:p>
        </p:txBody>
      </p:sp>
      <p:sp>
        <p:nvSpPr>
          <p:cNvPr id="5018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l-GR"/>
          </a:p>
        </p:txBody>
      </p:sp>
      <p:sp>
        <p:nvSpPr>
          <p:cNvPr id="5018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l-GR"/>
          </a:p>
        </p:txBody>
      </p:sp>
      <p:sp>
        <p:nvSpPr>
          <p:cNvPr id="50182" name="Rectangle 6"/>
          <p:cNvSpPr>
            <a:spLocks noGrp="1" noRot="1" noChangeAspect="1" noChangeArrowheads="1" noTextEdit="1"/>
          </p:cNvSpPr>
          <p:nvPr>
            <p:ph type="sldImg"/>
          </p:nvPr>
        </p:nvSpPr>
        <p:spPr>
          <a:xfrm>
            <a:off x="1150938" y="692150"/>
            <a:ext cx="4556125" cy="3416300"/>
          </a:xfrm>
          <a:ln cap="flat"/>
        </p:spPr>
      </p:sp>
      <p:sp>
        <p:nvSpPr>
          <p:cNvPr id="50183" name="Rectangle 7"/>
          <p:cNvSpPr>
            <a:spLocks noGrp="1" noChangeArrowheads="1"/>
          </p:cNvSpPr>
          <p:nvPr>
            <p:ph type="body" idx="1"/>
          </p:nvPr>
        </p:nvSpPr>
        <p:spPr>
          <a:noFill/>
          <a:ln w="9525"/>
        </p:spPr>
        <p:txBody>
          <a:bodyPr/>
          <a:lstStyle/>
          <a:p>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buSzPct val="100000"/>
            </a:pPr>
            <a:fld id="{20344234-7672-4B45-BAFB-57DFBF3D22A5}" type="slidenum">
              <a:rPr lang="en-US">
                <a:solidFill>
                  <a:srgbClr val="000000"/>
                </a:solidFill>
              </a:rPr>
              <a:pPr>
                <a:buSzPct val="100000"/>
              </a:pPr>
              <a:t>84</a:t>
            </a:fld>
            <a:endParaRPr lang="en-US">
              <a:solidFill>
                <a:srgbClr val="000000"/>
              </a:solidFill>
            </a:endParaRPr>
          </a:p>
        </p:txBody>
      </p:sp>
      <p:sp>
        <p:nvSpPr>
          <p:cNvPr id="54275" name="Rectangle 2"/>
          <p:cNvSpPr>
            <a:spLocks noGrp="1" noRot="1" noChangeAspect="1" noChangeArrowheads="1" noTextEdit="1"/>
          </p:cNvSpPr>
          <p:nvPr>
            <p:ph type="sldImg"/>
          </p:nvPr>
        </p:nvSpPr>
        <p:spPr>
          <a:xfrm>
            <a:off x="1150938" y="693738"/>
            <a:ext cx="4556125" cy="3416300"/>
          </a:xfrm>
          <a:ln cap="flat"/>
        </p:spPr>
      </p:sp>
      <p:sp>
        <p:nvSpPr>
          <p:cNvPr id="54276" name="Rectangle 3"/>
          <p:cNvSpPr>
            <a:spLocks noGrp="1" noChangeArrowheads="1"/>
          </p:cNvSpPr>
          <p:nvPr>
            <p:ph type="body" idx="1"/>
          </p:nvPr>
        </p:nvSpPr>
        <p:spPr>
          <a:noFill/>
          <a:ln w="9525"/>
        </p:spPr>
        <p:txBody>
          <a:bodyPr/>
          <a:lstStyle/>
          <a:p>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l-GR"/>
          </a:p>
        </p:txBody>
      </p:sp>
      <p:sp>
        <p:nvSpPr>
          <p:cNvPr id="4813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buSzPct val="100000"/>
            </a:pPr>
            <a:r>
              <a:rPr lang="en-US" sz="1000" i="1">
                <a:solidFill>
                  <a:srgbClr val="000000"/>
                </a:solidFill>
              </a:rPr>
              <a:t>3</a:t>
            </a:r>
          </a:p>
        </p:txBody>
      </p:sp>
      <p:sp>
        <p:nvSpPr>
          <p:cNvPr id="4813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l-GR"/>
          </a:p>
        </p:txBody>
      </p:sp>
      <p:sp>
        <p:nvSpPr>
          <p:cNvPr id="4813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l-GR"/>
          </a:p>
        </p:txBody>
      </p:sp>
      <p:sp>
        <p:nvSpPr>
          <p:cNvPr id="48134"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l-GR"/>
          </a:p>
        </p:txBody>
      </p:sp>
      <p:sp>
        <p:nvSpPr>
          <p:cNvPr id="48135"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buSzPct val="100000"/>
            </a:pPr>
            <a:r>
              <a:rPr lang="en-US" sz="1000" i="1">
                <a:solidFill>
                  <a:srgbClr val="000000"/>
                </a:solidFill>
              </a:rPr>
              <a:t>2</a:t>
            </a:r>
          </a:p>
        </p:txBody>
      </p:sp>
      <p:sp>
        <p:nvSpPr>
          <p:cNvPr id="48136"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l-GR"/>
          </a:p>
        </p:txBody>
      </p:sp>
      <p:sp>
        <p:nvSpPr>
          <p:cNvPr id="48137"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l-GR"/>
          </a:p>
        </p:txBody>
      </p:sp>
      <p:sp>
        <p:nvSpPr>
          <p:cNvPr id="48138" name="Rectangle 10"/>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l-GR"/>
          </a:p>
        </p:txBody>
      </p:sp>
      <p:sp>
        <p:nvSpPr>
          <p:cNvPr id="48139" name="Rectangle 11"/>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buSzPct val="100000"/>
            </a:pPr>
            <a:r>
              <a:rPr lang="en-US" sz="1000" i="1">
                <a:solidFill>
                  <a:srgbClr val="000000"/>
                </a:solidFill>
              </a:rPr>
              <a:t>2</a:t>
            </a:r>
          </a:p>
        </p:txBody>
      </p:sp>
      <p:sp>
        <p:nvSpPr>
          <p:cNvPr id="48140" name="Rectangle 12"/>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l-GR"/>
          </a:p>
        </p:txBody>
      </p:sp>
      <p:sp>
        <p:nvSpPr>
          <p:cNvPr id="48141" name="Rectangle 13"/>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l-GR"/>
          </a:p>
        </p:txBody>
      </p:sp>
      <p:sp>
        <p:nvSpPr>
          <p:cNvPr id="48142" name="Rectangle 14"/>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l-GR"/>
          </a:p>
        </p:txBody>
      </p:sp>
      <p:sp>
        <p:nvSpPr>
          <p:cNvPr id="48143" name="Rectangle 15"/>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buSzPct val="100000"/>
            </a:pPr>
            <a:r>
              <a:rPr lang="en-US" sz="1000" i="1">
                <a:solidFill>
                  <a:srgbClr val="000000"/>
                </a:solidFill>
              </a:rPr>
              <a:t>2</a:t>
            </a:r>
          </a:p>
        </p:txBody>
      </p:sp>
      <p:sp>
        <p:nvSpPr>
          <p:cNvPr id="48144" name="Rectangle 16"/>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l-GR"/>
          </a:p>
        </p:txBody>
      </p:sp>
      <p:sp>
        <p:nvSpPr>
          <p:cNvPr id="48145" name="Rectangle 17"/>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l-GR"/>
          </a:p>
        </p:txBody>
      </p:sp>
      <p:sp>
        <p:nvSpPr>
          <p:cNvPr id="48146" name="Rectangle 18"/>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l-GR"/>
          </a:p>
        </p:txBody>
      </p:sp>
      <p:sp>
        <p:nvSpPr>
          <p:cNvPr id="48147" name="Rectangle 19"/>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buSzPct val="100000"/>
            </a:pPr>
            <a:r>
              <a:rPr lang="en-US" sz="1000" i="1">
                <a:solidFill>
                  <a:srgbClr val="000000"/>
                </a:solidFill>
              </a:rPr>
              <a:t>2</a:t>
            </a:r>
          </a:p>
        </p:txBody>
      </p:sp>
      <p:sp>
        <p:nvSpPr>
          <p:cNvPr id="48148" name="Rectangle 20"/>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l-GR"/>
          </a:p>
        </p:txBody>
      </p:sp>
      <p:sp>
        <p:nvSpPr>
          <p:cNvPr id="48149" name="Rectangle 21"/>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l-GR"/>
          </a:p>
        </p:txBody>
      </p:sp>
      <p:sp>
        <p:nvSpPr>
          <p:cNvPr id="48150" name="Rectangle 2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l-GR"/>
          </a:p>
        </p:txBody>
      </p:sp>
      <p:sp>
        <p:nvSpPr>
          <p:cNvPr id="48151" name="Rectangle 2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buSzPct val="100000"/>
            </a:pPr>
            <a:r>
              <a:rPr lang="en-US" sz="1000" i="1">
                <a:solidFill>
                  <a:srgbClr val="000000"/>
                </a:solidFill>
              </a:rPr>
              <a:t>2</a:t>
            </a:r>
          </a:p>
        </p:txBody>
      </p:sp>
      <p:sp>
        <p:nvSpPr>
          <p:cNvPr id="48152" name="Rectangle 2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l-GR"/>
          </a:p>
        </p:txBody>
      </p:sp>
      <p:sp>
        <p:nvSpPr>
          <p:cNvPr id="48153" name="Rectangle 2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l-GR"/>
          </a:p>
        </p:txBody>
      </p:sp>
      <p:sp>
        <p:nvSpPr>
          <p:cNvPr id="48154" name="Rectangle 26"/>
          <p:cNvSpPr>
            <a:spLocks noGrp="1" noChangeArrowheads="1"/>
          </p:cNvSpPr>
          <p:nvPr>
            <p:ph type="body" idx="1"/>
          </p:nvPr>
        </p:nvSpPr>
        <p:spPr>
          <a:noFill/>
          <a:ln w="9525"/>
        </p:spPr>
        <p:txBody>
          <a:bodyPr/>
          <a:lstStyle/>
          <a:p>
            <a:endParaRPr lang="el-GR" smtClean="0"/>
          </a:p>
        </p:txBody>
      </p:sp>
      <p:sp>
        <p:nvSpPr>
          <p:cNvPr id="48155" name="Rectangle 2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43000" y="685800"/>
            <a:ext cx="4572000" cy="3429000"/>
          </a:xfrm>
        </p:spPr>
      </p:sp>
      <p:sp>
        <p:nvSpPr>
          <p:cNvPr id="86019" name="Rectangle 3"/>
          <p:cNvSpPr>
            <a:spLocks noGrp="1" noRot="1" noChangeArrowheads="1"/>
          </p:cNvSpPr>
          <p:nvPr>
            <p:ph type="body" idx="1"/>
          </p:nvPr>
        </p:nvSpPr>
        <p:spPr>
          <a:noFill/>
          <a:ln/>
        </p:spPr>
        <p:txBody>
          <a:bodyPr/>
          <a:lstStyle/>
          <a:p>
            <a:pPr eaLnBrk="1" hangingPunct="1"/>
            <a:r>
              <a:rPr lang="el-GR" altLang="en-US" dirty="0" smtClean="0">
                <a:latin typeface="Arial" charset="0"/>
              </a:rPr>
              <a:t>Παράδειγμα: κατασκευή ενός εργοστασίου έξω από την Αθήνα ή κατασκευή του στην Κρήτη ή στη Θεσσαλία. Όλα αυτά αποτελούν τρείς επενδυτικές προτάσεις για το ίδιο έργο. (αμοιβαίως αποκλειόμενες εδώ)</a:t>
            </a:r>
            <a:endParaRPr lang="en-US" dirty="0" smtClean="0">
              <a:latin typeface="Arial" charset="0"/>
            </a:endParaRPr>
          </a:p>
          <a:p>
            <a:pPr eaLnBrk="1" hangingPunct="1"/>
            <a:r>
              <a:rPr lang="el-GR" altLang="en-US" dirty="0" smtClean="0">
                <a:latin typeface="Arial" charset="0"/>
              </a:rPr>
              <a:t>Συμπληρωματικές: Μία ξενοδοχειακή μονάδα και ο δρόμος που θα φτιαχτεί από τον ιδιοκτήτη (όχι από το κράτος) για να μεταφέρει τους τουρίστες εκεί.</a:t>
            </a: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43000" y="685800"/>
            <a:ext cx="4572000" cy="3429000"/>
          </a:xfrm>
        </p:spPr>
      </p:sp>
      <p:sp>
        <p:nvSpPr>
          <p:cNvPr id="87043" name="Rectangle 3"/>
          <p:cNvSpPr>
            <a:spLocks noGrp="1" noRot="1" noChangeArrowheads="1"/>
          </p:cNvSpPr>
          <p:nvPr>
            <p:ph type="body" idx="1"/>
          </p:nvPr>
        </p:nvSpPr>
        <p:spPr>
          <a:noFill/>
          <a:ln/>
        </p:spPr>
        <p:txBody>
          <a:bodyPr/>
          <a:lstStyle/>
          <a:p>
            <a:pPr eaLnBrk="1" hangingPunct="1"/>
            <a:r>
              <a:rPr lang="el-GR" altLang="en-US" b="1" dirty="0" smtClean="0">
                <a:latin typeface="Arial" charset="0"/>
              </a:rPr>
              <a:t>Είναι πάνω στο προηγούμενο παράδειγμα</a:t>
            </a:r>
            <a:r>
              <a:rPr lang="en-US" b="1" dirty="0" smtClean="0">
                <a:latin typeface="Arial" charset="0"/>
              </a:rPr>
              <a:t> </a:t>
            </a:r>
            <a:r>
              <a:rPr lang="el-GR" altLang="en-US" b="1" dirty="0" smtClean="0">
                <a:latin typeface="Arial" charset="0"/>
              </a:rPr>
              <a:t>της διαφάνειας 27</a:t>
            </a:r>
          </a:p>
          <a:p>
            <a:pPr eaLnBrk="1" hangingPunct="1"/>
            <a:endParaRPr lang="el-GR" altLang="en-US" b="1" dirty="0" smtClean="0">
              <a:latin typeface="Arial"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3884613" y="8685213"/>
            <a:ext cx="2971800" cy="457200"/>
          </a:xfrm>
          <a:prstGeom prst="rect">
            <a:avLst/>
          </a:prstGeom>
          <a:noFill/>
        </p:spPr>
        <p:txBody>
          <a:bodyPr/>
          <a:lstStyle/>
          <a:p>
            <a:fld id="{F2CE49D6-ABCC-47F9-8278-C1F17D92771D}" type="slidenum">
              <a:rPr lang="en-GB" smtClean="0"/>
              <a:pPr/>
              <a:t>41</a:t>
            </a:fld>
            <a:endParaRPr lang="en-GB" dirty="0" smtClean="0"/>
          </a:p>
        </p:txBody>
      </p:sp>
      <p:sp>
        <p:nvSpPr>
          <p:cNvPr id="53251" name="Rectangle 2"/>
          <p:cNvSpPr>
            <a:spLocks noGrp="1" noRot="1" noChangeAspect="1" noChangeArrowheads="1" noTextEdit="1"/>
          </p:cNvSpPr>
          <p:nvPr>
            <p:ph type="sldImg"/>
          </p:nvPr>
        </p:nvSpPr>
        <p:spPr>
          <a:xfrm>
            <a:off x="3321050" y="2582863"/>
            <a:ext cx="0" cy="0"/>
          </a:xfrm>
          <a:ln/>
        </p:spPr>
      </p:sp>
      <p:sp>
        <p:nvSpPr>
          <p:cNvPr id="53252" name="Rectangle 3"/>
          <p:cNvSpPr>
            <a:spLocks noGrp="1" noChangeArrowheads="1"/>
          </p:cNvSpPr>
          <p:nvPr>
            <p:ph type="body" idx="1"/>
          </p:nvPr>
        </p:nvSpPr>
        <p:spPr>
          <a:xfrm>
            <a:off x="915456" y="6272975"/>
            <a:ext cx="2334571" cy="252478"/>
          </a:xfrm>
          <a:noFill/>
          <a:ln/>
        </p:spPr>
        <p:txBody>
          <a:bodyPr/>
          <a:lstStyle/>
          <a:p>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xfrm>
            <a:off x="3884613" y="8685213"/>
            <a:ext cx="2971800" cy="457200"/>
          </a:xfrm>
          <a:prstGeom prst="rect">
            <a:avLst/>
          </a:prstGeom>
          <a:noFill/>
        </p:spPr>
        <p:txBody>
          <a:bodyPr/>
          <a:lstStyle/>
          <a:p>
            <a:fld id="{FB733707-DCA1-4256-AABD-47A7536D6601}" type="slidenum">
              <a:rPr lang="en-GB" smtClean="0"/>
              <a:pPr/>
              <a:t>42</a:t>
            </a:fld>
            <a:endParaRPr lang="en-GB" dirty="0" smtClean="0"/>
          </a:p>
        </p:txBody>
      </p:sp>
      <p:sp>
        <p:nvSpPr>
          <p:cNvPr id="54275" name="Rectangle 2"/>
          <p:cNvSpPr>
            <a:spLocks noGrp="1" noRot="1" noChangeAspect="1" noChangeArrowheads="1" noTextEdit="1"/>
          </p:cNvSpPr>
          <p:nvPr>
            <p:ph type="sldImg"/>
          </p:nvPr>
        </p:nvSpPr>
        <p:spPr>
          <a:xfrm>
            <a:off x="3321050" y="2582863"/>
            <a:ext cx="0" cy="0"/>
          </a:xfrm>
          <a:ln/>
        </p:spPr>
      </p:sp>
      <p:sp>
        <p:nvSpPr>
          <p:cNvPr id="54276" name="Rectangle 3"/>
          <p:cNvSpPr>
            <a:spLocks noGrp="1" noChangeArrowheads="1"/>
          </p:cNvSpPr>
          <p:nvPr>
            <p:ph type="body" idx="1"/>
          </p:nvPr>
        </p:nvSpPr>
        <p:spPr>
          <a:xfrm>
            <a:off x="915456" y="6272975"/>
            <a:ext cx="2334571" cy="252478"/>
          </a:xfrm>
          <a:noFill/>
          <a:ln/>
        </p:spPr>
        <p:txBody>
          <a:bodyPr/>
          <a:lstStyle/>
          <a:p>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xfrm>
            <a:off x="3884613" y="8685213"/>
            <a:ext cx="2971800" cy="457200"/>
          </a:xfrm>
          <a:prstGeom prst="rect">
            <a:avLst/>
          </a:prstGeom>
          <a:noFill/>
        </p:spPr>
        <p:txBody>
          <a:bodyPr/>
          <a:lstStyle/>
          <a:p>
            <a:fld id="{AE34D0F7-DD66-4E15-93E5-39F72F82ACFF}" type="slidenum">
              <a:rPr lang="en-GB" smtClean="0"/>
              <a:pPr/>
              <a:t>43</a:t>
            </a:fld>
            <a:endParaRPr lang="en-GB" dirty="0" smtClean="0"/>
          </a:p>
        </p:txBody>
      </p:sp>
      <p:sp>
        <p:nvSpPr>
          <p:cNvPr id="55299" name="Rectangle 2"/>
          <p:cNvSpPr>
            <a:spLocks noGrp="1" noRot="1" noChangeAspect="1" noChangeArrowheads="1" noTextEdit="1"/>
          </p:cNvSpPr>
          <p:nvPr>
            <p:ph type="sldImg"/>
          </p:nvPr>
        </p:nvSpPr>
        <p:spPr>
          <a:xfrm>
            <a:off x="3321050" y="2582863"/>
            <a:ext cx="0" cy="0"/>
          </a:xfrm>
          <a:ln/>
        </p:spPr>
      </p:sp>
      <p:sp>
        <p:nvSpPr>
          <p:cNvPr id="55300" name="Rectangle 3"/>
          <p:cNvSpPr>
            <a:spLocks noGrp="1" noChangeArrowheads="1"/>
          </p:cNvSpPr>
          <p:nvPr>
            <p:ph type="body" idx="1"/>
          </p:nvPr>
        </p:nvSpPr>
        <p:spPr>
          <a:xfrm>
            <a:off x="915456" y="6272975"/>
            <a:ext cx="2334571" cy="252478"/>
          </a:xfrm>
          <a:noFill/>
          <a:ln/>
        </p:spPr>
        <p:txBody>
          <a:bodyPr/>
          <a:lstStyle/>
          <a:p>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50938" y="692150"/>
            <a:ext cx="4556125" cy="34163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a:xfrm>
            <a:off x="3884613" y="8685213"/>
            <a:ext cx="2971800" cy="457200"/>
          </a:xfrm>
          <a:prstGeom prst="rect">
            <a:avLst/>
          </a:prstGeom>
        </p:spPr>
        <p:txBody>
          <a:bodyPr/>
          <a:lstStyle/>
          <a:p>
            <a:fld id="{DC76828D-C3BF-48E6-840D-64100BE5A445}" type="slidenum">
              <a:rPr lang="el-GR" smtClean="0"/>
              <a:pPr/>
              <a:t>52</a:t>
            </a:fld>
            <a:endParaRPr 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buSzPct val="100000"/>
            </a:pPr>
            <a:fld id="{01004128-A6C8-43F5-BFF7-249231EFE888}" type="slidenum">
              <a:rPr lang="en-US">
                <a:solidFill>
                  <a:srgbClr val="000000"/>
                </a:solidFill>
              </a:rPr>
              <a:pPr>
                <a:buSzPct val="100000"/>
              </a:pPr>
              <a:t>72</a:t>
            </a:fld>
            <a:endParaRPr lang="en-US">
              <a:solidFill>
                <a:srgbClr val="000000"/>
              </a:solidFill>
            </a:endParaRPr>
          </a:p>
        </p:txBody>
      </p:sp>
      <p:sp>
        <p:nvSpPr>
          <p:cNvPr id="49155"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l-GR"/>
          </a:p>
        </p:txBody>
      </p:sp>
      <p:sp>
        <p:nvSpPr>
          <p:cNvPr id="49156"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buSzPct val="100000"/>
            </a:pPr>
            <a:r>
              <a:rPr lang="en-US" sz="1000" i="1">
                <a:solidFill>
                  <a:srgbClr val="000000"/>
                </a:solidFill>
              </a:rPr>
              <a:t>21</a:t>
            </a:r>
          </a:p>
        </p:txBody>
      </p:sp>
      <p:sp>
        <p:nvSpPr>
          <p:cNvPr id="49157"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l-GR"/>
          </a:p>
        </p:txBody>
      </p:sp>
      <p:sp>
        <p:nvSpPr>
          <p:cNvPr id="49158"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l-GR"/>
          </a:p>
        </p:txBody>
      </p:sp>
      <p:sp>
        <p:nvSpPr>
          <p:cNvPr id="49159" name="Rectangle 6"/>
          <p:cNvSpPr>
            <a:spLocks noGrp="1" noRot="1" noChangeAspect="1" noChangeArrowheads="1" noTextEdit="1"/>
          </p:cNvSpPr>
          <p:nvPr>
            <p:ph type="sldImg"/>
          </p:nvPr>
        </p:nvSpPr>
        <p:spPr>
          <a:xfrm>
            <a:off x="1150938" y="692150"/>
            <a:ext cx="4556125" cy="3416300"/>
          </a:xfrm>
          <a:ln cap="flat"/>
        </p:spPr>
      </p:sp>
      <p:sp>
        <p:nvSpPr>
          <p:cNvPr id="49160" name="Rectangle 7"/>
          <p:cNvSpPr>
            <a:spLocks noGrp="1" noChangeArrowheads="1"/>
          </p:cNvSpPr>
          <p:nvPr>
            <p:ph type="body" idx="1"/>
          </p:nvPr>
        </p:nvSpPr>
        <p:spPr>
          <a:noFill/>
          <a:ln w="9525"/>
        </p:spPr>
        <p:txBody>
          <a:bodyPr/>
          <a:lstStyle/>
          <a:p>
            <a:pPr eaLnBrk="1" hangingPunct="1"/>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4" descr="BMA cover.JPG"/>
          <p:cNvPicPr>
            <a:picLocks noChangeAspect="1"/>
          </p:cNvPicPr>
          <p:nvPr userDrawn="1"/>
        </p:nvPicPr>
        <p:blipFill>
          <a:blip r:embed="rId2" cstate="print"/>
          <a:srcRect/>
          <a:stretch>
            <a:fillRect/>
          </a:stretch>
        </p:blipFill>
        <p:spPr bwMode="auto">
          <a:xfrm>
            <a:off x="8229600" y="6286500"/>
            <a:ext cx="914400" cy="5715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524000"/>
            <a:ext cx="7772400" cy="457200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l-G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360BE5A-ACF6-4889-AB13-219902A59278}"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92100"/>
            <a:ext cx="8229600" cy="57277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l-G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A99BFA7-45CC-40BC-990B-618AFD3B850F}" type="slidenum">
              <a:rPr lang="el-GR"/>
              <a:pPr>
                <a:defRP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905000"/>
            <a:ext cx="40386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4038600"/>
            <a:ext cx="40386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l-GR"/>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l-GR"/>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544EA52-0481-40D0-9BA5-E76A1CDFA6E8}"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14400" y="12954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DEDD5"/>
            </a:gs>
            <a:gs pos="100000">
              <a:srgbClr val="FFFFFF"/>
            </a:gs>
          </a:gsLst>
          <a:lin ang="0" scaled="1"/>
        </a:gradFill>
        <a:effectLst/>
      </p:bgPr>
    </p:bg>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533400" y="990600"/>
            <a:ext cx="8610600" cy="76200"/>
          </a:xfrm>
          <a:prstGeom prst="rect">
            <a:avLst/>
          </a:prstGeom>
          <a:solidFill>
            <a:schemeClr val="tx2"/>
          </a:solidFill>
          <a:ln w="12700">
            <a:noFill/>
            <a:miter lim="800000"/>
            <a:headEnd/>
            <a:tailEnd/>
          </a:ln>
          <a:effectLst/>
        </p:spPr>
        <p:txBody>
          <a:bodyPr wrap="none" anchor="ctr"/>
          <a:lstStyle/>
          <a:p>
            <a:pPr>
              <a:defRPr/>
            </a:pPr>
            <a:endParaRPr lang="en-US" dirty="0">
              <a:solidFill>
                <a:srgbClr val="000000"/>
              </a:solidFill>
            </a:endParaRPr>
          </a:p>
        </p:txBody>
      </p:sp>
      <p:sp>
        <p:nvSpPr>
          <p:cNvPr id="26" name="Rectangle 110"/>
          <p:cNvSpPr>
            <a:spLocks noChangeArrowheads="1"/>
          </p:cNvSpPr>
          <p:nvPr userDrawn="1"/>
        </p:nvSpPr>
        <p:spPr bwMode="auto">
          <a:xfrm>
            <a:off x="0" y="0"/>
            <a:ext cx="533400" cy="6858000"/>
          </a:xfrm>
          <a:prstGeom prst="rect">
            <a:avLst/>
          </a:prstGeom>
          <a:gradFill rotWithShape="1">
            <a:gsLst>
              <a:gs pos="0">
                <a:srgbClr val="2F4040"/>
              </a:gs>
              <a:gs pos="50000">
                <a:srgbClr val="809191"/>
              </a:gs>
              <a:gs pos="100000">
                <a:srgbClr val="2F4040"/>
              </a:gs>
            </a:gsLst>
            <a:lin ang="0" scaled="1"/>
          </a:gradFill>
          <a:ln w="9525" algn="ctr">
            <a:noFill/>
            <a:miter lim="800000"/>
            <a:headEnd/>
            <a:tailEnd/>
          </a:ln>
          <a:effectLst/>
        </p:spPr>
        <p:txBody>
          <a:bodyPr wrap="none" anchor="ctr"/>
          <a:lstStyle/>
          <a:p>
            <a:pPr>
              <a:defRPr/>
            </a:pPr>
            <a:endParaRPr lang="en-US"/>
          </a:p>
        </p:txBody>
      </p:sp>
      <p:sp>
        <p:nvSpPr>
          <p:cNvPr id="99331" name="Rectangle 3"/>
          <p:cNvSpPr>
            <a:spLocks noChangeArrowheads="1"/>
          </p:cNvSpPr>
          <p:nvPr/>
        </p:nvSpPr>
        <p:spPr bwMode="auto">
          <a:xfrm>
            <a:off x="533400" y="0"/>
            <a:ext cx="8610600" cy="990600"/>
          </a:xfrm>
          <a:prstGeom prst="rect">
            <a:avLst/>
          </a:prstGeom>
          <a:gradFill rotWithShape="0">
            <a:gsLst>
              <a:gs pos="0">
                <a:srgbClr val="2F4040"/>
              </a:gs>
              <a:gs pos="100000">
                <a:srgbClr val="2F4040"/>
              </a:gs>
            </a:gsLst>
            <a:lin ang="0" scaled="1"/>
          </a:gradFill>
          <a:ln w="12700">
            <a:noFill/>
            <a:miter lim="800000"/>
            <a:headEnd/>
            <a:tailEnd/>
          </a:ln>
          <a:effectLst/>
        </p:spPr>
        <p:txBody>
          <a:bodyPr wrap="none" anchor="ctr"/>
          <a:lstStyle/>
          <a:p>
            <a:pPr>
              <a:defRPr/>
            </a:pPr>
            <a:endParaRPr lang="en-US"/>
          </a:p>
        </p:txBody>
      </p:sp>
      <p:sp>
        <p:nvSpPr>
          <p:cNvPr id="31749" name="Rectangle 4"/>
          <p:cNvSpPr>
            <a:spLocks noGrp="1" noChangeArrowheads="1"/>
          </p:cNvSpPr>
          <p:nvPr>
            <p:ph type="title"/>
          </p:nvPr>
        </p:nvSpPr>
        <p:spPr bwMode="auto">
          <a:xfrm>
            <a:off x="685800" y="76200"/>
            <a:ext cx="7772400" cy="8382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31750" name="Rectangle 5"/>
          <p:cNvSpPr>
            <a:spLocks noGrp="1" noChangeArrowheads="1"/>
          </p:cNvSpPr>
          <p:nvPr>
            <p:ph type="body" idx="1"/>
          </p:nvPr>
        </p:nvSpPr>
        <p:spPr bwMode="auto">
          <a:xfrm>
            <a:off x="609600" y="1143000"/>
            <a:ext cx="8382000" cy="5257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9334" name="Rectangle 6"/>
          <p:cNvSpPr>
            <a:spLocks noChangeArrowheads="1"/>
          </p:cNvSpPr>
          <p:nvPr/>
        </p:nvSpPr>
        <p:spPr bwMode="auto">
          <a:xfrm>
            <a:off x="6477000" y="6400800"/>
            <a:ext cx="1905000" cy="457200"/>
          </a:xfrm>
          <a:prstGeom prst="rect">
            <a:avLst/>
          </a:prstGeom>
          <a:noFill/>
          <a:ln w="12700">
            <a:noFill/>
            <a:miter lim="800000"/>
            <a:headEnd/>
            <a:tailEnd/>
          </a:ln>
          <a:effectLst/>
        </p:spPr>
        <p:txBody>
          <a:bodyPr wrap="none" anchor="ctr"/>
          <a:lstStyle/>
          <a:p>
            <a:pPr>
              <a:defRPr/>
            </a:pPr>
            <a:endParaRPr lang="en-US"/>
          </a:p>
        </p:txBody>
      </p:sp>
      <p:sp>
        <p:nvSpPr>
          <p:cNvPr id="99338" name="Oval 10"/>
          <p:cNvSpPr>
            <a:spLocks noChangeArrowheads="1"/>
          </p:cNvSpPr>
          <p:nvPr/>
        </p:nvSpPr>
        <p:spPr bwMode="auto">
          <a:xfrm>
            <a:off x="152400" y="6583363"/>
            <a:ext cx="295275" cy="274637"/>
          </a:xfrm>
          <a:prstGeom prst="ellipse">
            <a:avLst/>
          </a:prstGeom>
          <a:gradFill rotWithShape="0">
            <a:gsLst>
              <a:gs pos="0">
                <a:srgbClr val="EDFFFF"/>
              </a:gs>
              <a:gs pos="100000">
                <a:srgbClr val="2F4040"/>
              </a:gs>
            </a:gsLst>
            <a:path path="shape">
              <a:fillToRect l="50000" t="50000" r="50000" b="50000"/>
            </a:path>
          </a:gradFill>
          <a:ln w="9525">
            <a:noFill/>
            <a:round/>
            <a:headEnd/>
            <a:tailEnd/>
          </a:ln>
        </p:spPr>
        <p:txBody>
          <a:bodyPr wrap="none" anchor="ctr"/>
          <a:lstStyle/>
          <a:p>
            <a:pPr algn="ctr" eaLnBrk="1" hangingPunct="1">
              <a:defRPr/>
            </a:pPr>
            <a:endParaRPr kumimoji="1" lang="en-US" sz="3600"/>
          </a:p>
        </p:txBody>
      </p:sp>
      <p:grpSp>
        <p:nvGrpSpPr>
          <p:cNvPr id="2" name="Group 11"/>
          <p:cNvGrpSpPr>
            <a:grpSpLocks/>
          </p:cNvGrpSpPr>
          <p:nvPr/>
        </p:nvGrpSpPr>
        <p:grpSpPr bwMode="auto">
          <a:xfrm>
            <a:off x="0" y="0"/>
            <a:ext cx="533400" cy="6858000"/>
            <a:chOff x="95" y="0"/>
            <a:chExt cx="535" cy="4320"/>
          </a:xfrm>
          <a:gradFill>
            <a:gsLst>
              <a:gs pos="0">
                <a:srgbClr val="2F4040"/>
              </a:gs>
              <a:gs pos="100000">
                <a:srgbClr val="809191"/>
              </a:gs>
            </a:gsLst>
            <a:lin ang="0" scaled="1"/>
          </a:gradFill>
        </p:grpSpPr>
        <p:sp>
          <p:nvSpPr>
            <p:cNvPr id="99340" name="AutoShape 12"/>
            <p:cNvSpPr>
              <a:spLocks noChangeArrowheads="1"/>
            </p:cNvSpPr>
            <p:nvPr/>
          </p:nvSpPr>
          <p:spPr bwMode="auto">
            <a:xfrm rot="-5400000">
              <a:off x="82" y="2291"/>
              <a:ext cx="564" cy="533"/>
            </a:xfrm>
            <a:prstGeom prst="parallelogram">
              <a:avLst>
                <a:gd name="adj" fmla="val 56034"/>
              </a:avLst>
            </a:prstGeom>
            <a:grpFill/>
            <a:ln w="9525">
              <a:noFill/>
              <a:miter lim="800000"/>
              <a:headEnd/>
              <a:tailEnd/>
            </a:ln>
            <a:effectLst/>
          </p:spPr>
          <p:txBody>
            <a:bodyPr wrap="none" anchor="ctr"/>
            <a:lstStyle/>
            <a:p>
              <a:pPr>
                <a:defRPr/>
              </a:pPr>
              <a:endParaRPr lang="en-US"/>
            </a:p>
          </p:txBody>
        </p:sp>
        <p:sp>
          <p:nvSpPr>
            <p:cNvPr id="99341" name="AutoShape 13"/>
            <p:cNvSpPr>
              <a:spLocks noChangeArrowheads="1"/>
            </p:cNvSpPr>
            <p:nvPr/>
          </p:nvSpPr>
          <p:spPr bwMode="auto">
            <a:xfrm rot="-5400000">
              <a:off x="81" y="2886"/>
              <a:ext cx="565" cy="533"/>
            </a:xfrm>
            <a:prstGeom prst="parallelogram">
              <a:avLst>
                <a:gd name="adj" fmla="val 56133"/>
              </a:avLst>
            </a:prstGeom>
            <a:grpFill/>
            <a:ln w="9525">
              <a:noFill/>
              <a:miter lim="800000"/>
              <a:headEnd/>
              <a:tailEnd/>
            </a:ln>
            <a:effectLst/>
          </p:spPr>
          <p:txBody>
            <a:bodyPr wrap="none" anchor="ctr"/>
            <a:lstStyle/>
            <a:p>
              <a:pPr>
                <a:defRPr/>
              </a:pPr>
              <a:endParaRPr lang="en-US"/>
            </a:p>
          </p:txBody>
        </p:sp>
        <p:sp>
          <p:nvSpPr>
            <p:cNvPr id="99342" name="AutoShape 14"/>
            <p:cNvSpPr>
              <a:spLocks noChangeArrowheads="1"/>
            </p:cNvSpPr>
            <p:nvPr/>
          </p:nvSpPr>
          <p:spPr bwMode="auto">
            <a:xfrm rot="-5400000">
              <a:off x="81" y="3479"/>
              <a:ext cx="564" cy="533"/>
            </a:xfrm>
            <a:prstGeom prst="parallelogram">
              <a:avLst>
                <a:gd name="adj" fmla="val 56034"/>
              </a:avLst>
            </a:prstGeom>
            <a:grpFill/>
            <a:ln w="9525">
              <a:noFill/>
              <a:miter lim="800000"/>
              <a:headEnd/>
              <a:tailEnd/>
            </a:ln>
            <a:effectLst/>
          </p:spPr>
          <p:txBody>
            <a:bodyPr wrap="none" anchor="ctr"/>
            <a:lstStyle/>
            <a:p>
              <a:pPr>
                <a:defRPr/>
              </a:pPr>
              <a:endParaRPr lang="en-US"/>
            </a:p>
          </p:txBody>
        </p:sp>
        <p:sp>
          <p:nvSpPr>
            <p:cNvPr id="99343" name="AutoShape 15"/>
            <p:cNvSpPr>
              <a:spLocks noChangeArrowheads="1"/>
            </p:cNvSpPr>
            <p:nvPr/>
          </p:nvSpPr>
          <p:spPr bwMode="auto">
            <a:xfrm rot="-5400000">
              <a:off x="81" y="508"/>
              <a:ext cx="565" cy="533"/>
            </a:xfrm>
            <a:prstGeom prst="parallelogram">
              <a:avLst>
                <a:gd name="adj" fmla="val 56133"/>
              </a:avLst>
            </a:prstGeom>
            <a:grpFill/>
            <a:ln w="9525">
              <a:noFill/>
              <a:miter lim="800000"/>
              <a:headEnd/>
              <a:tailEnd/>
            </a:ln>
            <a:effectLst/>
          </p:spPr>
          <p:txBody>
            <a:bodyPr wrap="none" anchor="ctr"/>
            <a:lstStyle/>
            <a:p>
              <a:pPr>
                <a:defRPr/>
              </a:pPr>
              <a:endParaRPr lang="en-US"/>
            </a:p>
          </p:txBody>
        </p:sp>
        <p:sp>
          <p:nvSpPr>
            <p:cNvPr id="99344" name="AutoShape 16"/>
            <p:cNvSpPr>
              <a:spLocks noChangeArrowheads="1"/>
            </p:cNvSpPr>
            <p:nvPr/>
          </p:nvSpPr>
          <p:spPr bwMode="auto">
            <a:xfrm rot="-5400000">
              <a:off x="81" y="1101"/>
              <a:ext cx="564" cy="533"/>
            </a:xfrm>
            <a:prstGeom prst="parallelogram">
              <a:avLst>
                <a:gd name="adj" fmla="val 56034"/>
              </a:avLst>
            </a:prstGeom>
            <a:grpFill/>
            <a:ln w="9525">
              <a:noFill/>
              <a:miter lim="800000"/>
              <a:headEnd/>
              <a:tailEnd/>
            </a:ln>
            <a:effectLst/>
          </p:spPr>
          <p:txBody>
            <a:bodyPr wrap="none" anchor="ctr"/>
            <a:lstStyle/>
            <a:p>
              <a:pPr>
                <a:defRPr/>
              </a:pPr>
              <a:endParaRPr lang="en-US"/>
            </a:p>
          </p:txBody>
        </p:sp>
        <p:sp>
          <p:nvSpPr>
            <p:cNvPr id="99345" name="AutoShape 17"/>
            <p:cNvSpPr>
              <a:spLocks noChangeArrowheads="1"/>
            </p:cNvSpPr>
            <p:nvPr/>
          </p:nvSpPr>
          <p:spPr bwMode="auto">
            <a:xfrm rot="-5400000">
              <a:off x="81" y="1697"/>
              <a:ext cx="564" cy="533"/>
            </a:xfrm>
            <a:prstGeom prst="parallelogram">
              <a:avLst>
                <a:gd name="adj" fmla="val 56034"/>
              </a:avLst>
            </a:prstGeom>
            <a:grpFill/>
            <a:ln w="9525">
              <a:noFill/>
              <a:miter lim="800000"/>
              <a:headEnd/>
              <a:tailEnd/>
            </a:ln>
            <a:effectLst/>
          </p:spPr>
          <p:txBody>
            <a:bodyPr wrap="none" anchor="ctr"/>
            <a:lstStyle/>
            <a:p>
              <a:pPr>
                <a:defRPr/>
              </a:pPr>
              <a:endParaRPr lang="en-US"/>
            </a:p>
          </p:txBody>
        </p:sp>
        <p:sp>
          <p:nvSpPr>
            <p:cNvPr id="99346" name="Freeform 18"/>
            <p:cNvSpPr>
              <a:spLocks/>
            </p:cNvSpPr>
            <p:nvPr/>
          </p:nvSpPr>
          <p:spPr bwMode="auto">
            <a:xfrm>
              <a:off x="98" y="0"/>
              <a:ext cx="532" cy="465"/>
            </a:xfrm>
            <a:custGeom>
              <a:avLst/>
              <a:gdLst/>
              <a:ahLst/>
              <a:cxnLst>
                <a:cxn ang="0">
                  <a:pos x="1" y="0"/>
                </a:cxn>
                <a:cxn ang="0">
                  <a:pos x="0" y="166"/>
                </a:cxn>
                <a:cxn ang="0">
                  <a:pos x="532" y="465"/>
                </a:cxn>
                <a:cxn ang="0">
                  <a:pos x="532" y="201"/>
                </a:cxn>
                <a:cxn ang="0">
                  <a:pos x="172" y="0"/>
                </a:cxn>
                <a:cxn ang="0">
                  <a:pos x="1" y="0"/>
                </a:cxn>
              </a:cxnLst>
              <a:rect l="0" t="0" r="r" b="b"/>
              <a:pathLst>
                <a:path w="532" h="465">
                  <a:moveTo>
                    <a:pt x="1" y="0"/>
                  </a:moveTo>
                  <a:lnTo>
                    <a:pt x="0" y="166"/>
                  </a:lnTo>
                  <a:lnTo>
                    <a:pt x="532" y="465"/>
                  </a:lnTo>
                  <a:lnTo>
                    <a:pt x="532" y="201"/>
                  </a:lnTo>
                  <a:lnTo>
                    <a:pt x="172" y="0"/>
                  </a:lnTo>
                  <a:lnTo>
                    <a:pt x="1" y="0"/>
                  </a:lnTo>
                  <a:close/>
                </a:path>
              </a:pathLst>
            </a:custGeom>
            <a:grpFill/>
            <a:ln w="9525" cap="flat" cmpd="sng">
              <a:noFill/>
              <a:prstDash val="solid"/>
              <a:miter lim="800000"/>
              <a:headEnd/>
              <a:tailEnd/>
            </a:ln>
            <a:effectLst/>
          </p:spPr>
          <p:txBody>
            <a:bodyPr wrap="none" anchor="ctr"/>
            <a:lstStyle/>
            <a:p>
              <a:pPr>
                <a:defRPr/>
              </a:pPr>
              <a:endParaRPr lang="en-US"/>
            </a:p>
          </p:txBody>
        </p:sp>
        <p:sp>
          <p:nvSpPr>
            <p:cNvPr id="99347" name="Freeform 19"/>
            <p:cNvSpPr>
              <a:spLocks/>
            </p:cNvSpPr>
            <p:nvPr/>
          </p:nvSpPr>
          <p:spPr bwMode="auto">
            <a:xfrm>
              <a:off x="95" y="4060"/>
              <a:ext cx="457" cy="260"/>
            </a:xfrm>
            <a:custGeom>
              <a:avLst/>
              <a:gdLst/>
              <a:ahLst/>
              <a:cxnLst>
                <a:cxn ang="0">
                  <a:pos x="457" y="260"/>
                </a:cxn>
                <a:cxn ang="0">
                  <a:pos x="1" y="0"/>
                </a:cxn>
                <a:cxn ang="0">
                  <a:pos x="0" y="264"/>
                </a:cxn>
                <a:cxn ang="0">
                  <a:pos x="457" y="260"/>
                </a:cxn>
              </a:cxnLst>
              <a:rect l="0" t="0" r="r" b="b"/>
              <a:pathLst>
                <a:path w="457" h="264">
                  <a:moveTo>
                    <a:pt x="457" y="260"/>
                  </a:moveTo>
                  <a:lnTo>
                    <a:pt x="1" y="0"/>
                  </a:lnTo>
                  <a:lnTo>
                    <a:pt x="0" y="264"/>
                  </a:lnTo>
                  <a:lnTo>
                    <a:pt x="457" y="260"/>
                  </a:lnTo>
                  <a:close/>
                </a:path>
              </a:pathLst>
            </a:custGeom>
            <a:grpFill/>
            <a:ln w="9525" cap="flat" cmpd="sng">
              <a:noFill/>
              <a:prstDash val="solid"/>
              <a:miter lim="800000"/>
              <a:headEnd/>
              <a:tailEnd/>
            </a:ln>
            <a:effectLst/>
          </p:spPr>
          <p:txBody>
            <a:bodyPr wrap="none" anchor="ctr"/>
            <a:lstStyle/>
            <a:p>
              <a:pPr>
                <a:defRPr/>
              </a:pPr>
              <a:endParaRPr lang="en-US"/>
            </a:p>
          </p:txBody>
        </p:sp>
      </p:grpSp>
      <p:sp>
        <p:nvSpPr>
          <p:cNvPr id="99335" name="Rectangle 7"/>
          <p:cNvSpPr>
            <a:spLocks noChangeArrowheads="1"/>
          </p:cNvSpPr>
          <p:nvPr/>
        </p:nvSpPr>
        <p:spPr bwMode="auto">
          <a:xfrm>
            <a:off x="0" y="6553200"/>
            <a:ext cx="9144000" cy="304800"/>
          </a:xfrm>
          <a:prstGeom prst="rect">
            <a:avLst/>
          </a:prstGeom>
          <a:gradFill rotWithShape="0">
            <a:gsLst>
              <a:gs pos="0">
                <a:srgbClr val="809191"/>
              </a:gs>
              <a:gs pos="100000">
                <a:srgbClr val="2F4040"/>
              </a:gs>
            </a:gsLst>
            <a:lin ang="0" scaled="1"/>
          </a:gradFill>
          <a:ln w="12700">
            <a:solidFill>
              <a:schemeClr val="tx1"/>
            </a:solidFill>
            <a:miter lim="800000"/>
            <a:headEnd/>
            <a:tailEnd/>
          </a:ln>
          <a:effectLst/>
        </p:spPr>
        <p:txBody>
          <a:bodyPr wrap="none" anchor="ctr"/>
          <a:lstStyle/>
          <a:p>
            <a:pPr>
              <a:defRPr/>
            </a:pPr>
            <a:endParaRPr lang="en-US"/>
          </a:p>
        </p:txBody>
      </p:sp>
      <p:grpSp>
        <p:nvGrpSpPr>
          <p:cNvPr id="3" name="Group 24"/>
          <p:cNvGrpSpPr/>
          <p:nvPr userDrawn="1"/>
        </p:nvGrpSpPr>
        <p:grpSpPr>
          <a:xfrm>
            <a:off x="8458200" y="76200"/>
            <a:ext cx="685800" cy="636814"/>
            <a:chOff x="6172200" y="1905000"/>
            <a:chExt cx="1447800" cy="838200"/>
          </a:xfrm>
          <a:solidFill>
            <a:srgbClr val="BF7343"/>
          </a:solidFill>
        </p:grpSpPr>
        <p:sp>
          <p:nvSpPr>
            <p:cNvPr id="23" name="Arc 22"/>
            <p:cNvSpPr/>
            <p:nvPr/>
          </p:nvSpPr>
          <p:spPr bwMode="auto">
            <a:xfrm>
              <a:off x="6172200" y="1905000"/>
              <a:ext cx="1371600" cy="838200"/>
            </a:xfrm>
            <a:prstGeom prst="arc">
              <a:avLst/>
            </a:prstGeom>
            <a:grpFill/>
            <a:ln w="12700" cap="flat" cmpd="sng" algn="ctr">
              <a:solidFill>
                <a:schemeClr val="tx1"/>
              </a:solidFill>
              <a:prstDash val="solid"/>
              <a:round/>
              <a:headEnd type="none" w="med" len="med"/>
              <a:tailEnd type="none" w="med" len="med"/>
            </a:ln>
            <a:effectLst/>
          </p:spPr>
          <p:txBody>
            <a:bodyPr/>
            <a:lstStyle/>
            <a:p>
              <a:pPr>
                <a:defRPr/>
              </a:pPr>
              <a:endParaRPr lang="en-US"/>
            </a:p>
          </p:txBody>
        </p:sp>
        <p:sp>
          <p:nvSpPr>
            <p:cNvPr id="24" name="Arc 23"/>
            <p:cNvSpPr/>
            <p:nvPr/>
          </p:nvSpPr>
          <p:spPr bwMode="auto">
            <a:xfrm rot="10800000" flipV="1">
              <a:off x="6248400" y="1905000"/>
              <a:ext cx="1371600" cy="838200"/>
            </a:xfrm>
            <a:prstGeom prst="arc">
              <a:avLst/>
            </a:prstGeom>
            <a:grpFill/>
            <a:ln w="12700" cap="flat" cmpd="sng" algn="ctr">
              <a:solidFill>
                <a:schemeClr val="tx1"/>
              </a:solidFill>
              <a:prstDash val="solid"/>
              <a:round/>
              <a:headEnd type="none" w="med" len="med"/>
              <a:tailEnd type="none" w="med" len="med"/>
            </a:ln>
            <a:effectLst/>
          </p:spPr>
          <p:txBody>
            <a:bodyPr/>
            <a:lstStyle/>
            <a:p>
              <a:pPr>
                <a:defRPr/>
              </a:pPr>
              <a:endParaRPr lang="en-US"/>
            </a:p>
          </p:txBody>
        </p:sp>
      </p:grpSp>
      <p:sp>
        <p:nvSpPr>
          <p:cNvPr id="99337" name="Rectangle 9"/>
          <p:cNvSpPr>
            <a:spLocks noChangeArrowheads="1"/>
          </p:cNvSpPr>
          <p:nvPr/>
        </p:nvSpPr>
        <p:spPr bwMode="auto">
          <a:xfrm>
            <a:off x="8534400" y="76200"/>
            <a:ext cx="458788" cy="382588"/>
          </a:xfrm>
          <a:prstGeom prst="rect">
            <a:avLst/>
          </a:prstGeom>
          <a:noFill/>
          <a:ln w="12700">
            <a:noFill/>
            <a:miter lim="800000"/>
            <a:headEnd/>
            <a:tailEnd/>
          </a:ln>
          <a:effectLst/>
        </p:spPr>
        <p:txBody>
          <a:bodyPr wrap="none" lIns="90488" tIns="44450" rIns="90488" bIns="44450" anchor="ctr"/>
          <a:lstStyle/>
          <a:p>
            <a:pPr algn="r">
              <a:buSzPct val="100000"/>
              <a:defRPr/>
            </a:pPr>
            <a:r>
              <a:rPr lang="en-US" sz="1000" b="1">
                <a:solidFill>
                  <a:srgbClr val="FFFFFF"/>
                </a:solidFill>
                <a:latin typeface="Arial" charset="0"/>
              </a:rPr>
              <a:t>2-</a:t>
            </a:r>
            <a:fld id="{FFD1E4D9-BD23-4B55-BB8D-7680B2BE1C6B}" type="slidenum">
              <a:rPr lang="en-US" sz="1000" b="1">
                <a:solidFill>
                  <a:srgbClr val="FFFFFF"/>
                </a:solidFill>
                <a:latin typeface="Arial" charset="0"/>
              </a:rPr>
              <a:pPr algn="r">
                <a:buSzPct val="100000"/>
                <a:defRPr/>
              </a:pPr>
              <a:t>‹#›</a:t>
            </a:fld>
            <a:endParaRPr lang="en-US" sz="1000" b="1">
              <a:solidFill>
                <a:srgbClr val="FFFFFF"/>
              </a:solidFill>
              <a:latin typeface="Arial" charset="0"/>
            </a:endParaRPr>
          </a:p>
        </p:txBody>
      </p:sp>
    </p:spTree>
  </p:cSld>
  <p:clrMap bg1="lt1" tx1="dk1" bg2="lt2" tx2="dk2" accent1="accent1" accent2="accent2" accent3="accent3" accent4="accent4" accent5="accent5" accent6="accent6" hlink="hlink" folHlink="folHlink"/>
  <p:sldLayoutIdLst>
    <p:sldLayoutId id="2147483767"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9" r:id="rId13"/>
    <p:sldLayoutId id="2147483773" r:id="rId14"/>
    <p:sldLayoutId id="2147483774"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9338"/>
                                        </p:tgtEl>
                                        <p:attrNameLst>
                                          <p:attrName>style.visibility</p:attrName>
                                        </p:attrNameLst>
                                      </p:cBhvr>
                                      <p:to>
                                        <p:strVal val="visible"/>
                                      </p:to>
                                    </p:set>
                                    <p:anim calcmode="lin" valueType="num">
                                      <p:cBhvr additive="base">
                                        <p:cTn id="7" dur="500" fill="hold"/>
                                        <p:tgtEl>
                                          <p:spTgt spid="99338"/>
                                        </p:tgtEl>
                                        <p:attrNameLst>
                                          <p:attrName>ppt_x</p:attrName>
                                        </p:attrNameLst>
                                      </p:cBhvr>
                                      <p:tavLst>
                                        <p:tav tm="0">
                                          <p:val>
                                            <p:strVal val="#ppt_x"/>
                                          </p:val>
                                        </p:tav>
                                        <p:tav tm="100000">
                                          <p:val>
                                            <p:strVal val="#ppt_x"/>
                                          </p:val>
                                        </p:tav>
                                      </p:tavLst>
                                    </p:anim>
                                    <p:anim calcmode="lin" valueType="num">
                                      <p:cBhvr additive="base">
                                        <p:cTn id="8" dur="500" fill="hold"/>
                                        <p:tgtEl>
                                          <p:spTgt spid="99338"/>
                                        </p:tgtEl>
                                        <p:attrNameLst>
                                          <p:attrName>ppt_y</p:attrName>
                                        </p:attrNameLst>
                                      </p:cBhvr>
                                      <p:tavLst>
                                        <p:tav tm="0">
                                          <p:val>
                                            <p:strVal val="0-#ppt_h/2"/>
                                          </p:val>
                                        </p:tav>
                                        <p:tav tm="100000">
                                          <p:val>
                                            <p:strVal val="#ppt_y"/>
                                          </p:val>
                                        </p:tav>
                                      </p:tavLst>
                                    </p:anim>
                                  </p:childTnLst>
                                  <p:subTnLst>
                                    <p:set>
                                      <p:cBhvr override="childStyle">
                                        <p:cTn dur="1" fill="hold" display="0" masterRel="sameClick" afterEffect="1">
                                          <p:stCondLst>
                                            <p:cond evt="end" delay="0">
                                              <p:tn val="5"/>
                                            </p:cond>
                                          </p:stCondLst>
                                        </p:cTn>
                                        <p:tgtEl>
                                          <p:spTgt spid="9933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8" grpId="0" animBg="1" autoUpdateAnimBg="0"/>
    </p:bldLst>
  </p:timing>
  <p:hf hdr="0" ftr="0" dt="0"/>
  <p:txStyles>
    <p:titleStyle>
      <a:lvl1pPr algn="ctr" rtl="0" eaLnBrk="0" fontAlgn="base" hangingPunct="0">
        <a:spcBef>
          <a:spcPct val="0"/>
        </a:spcBef>
        <a:spcAft>
          <a:spcPct val="0"/>
        </a:spcAft>
        <a:defRPr sz="4400">
          <a:solidFill>
            <a:srgbClr val="EDFFFF"/>
          </a:solidFill>
          <a:latin typeface="+mj-lt"/>
          <a:ea typeface="+mj-ea"/>
          <a:cs typeface="+mj-cs"/>
        </a:defRPr>
      </a:lvl1pPr>
      <a:lvl2pPr algn="ctr" rtl="0" eaLnBrk="0" fontAlgn="base" hangingPunct="0">
        <a:spcBef>
          <a:spcPct val="0"/>
        </a:spcBef>
        <a:spcAft>
          <a:spcPct val="0"/>
        </a:spcAft>
        <a:defRPr sz="4400">
          <a:solidFill>
            <a:srgbClr val="EDFFFF"/>
          </a:solidFill>
          <a:latin typeface="Times New Roman" pitchFamily="18" charset="0"/>
        </a:defRPr>
      </a:lvl2pPr>
      <a:lvl3pPr algn="ctr" rtl="0" eaLnBrk="0" fontAlgn="base" hangingPunct="0">
        <a:spcBef>
          <a:spcPct val="0"/>
        </a:spcBef>
        <a:spcAft>
          <a:spcPct val="0"/>
        </a:spcAft>
        <a:defRPr sz="4400">
          <a:solidFill>
            <a:srgbClr val="EDFFFF"/>
          </a:solidFill>
          <a:latin typeface="Times New Roman" pitchFamily="18" charset="0"/>
        </a:defRPr>
      </a:lvl3pPr>
      <a:lvl4pPr algn="ctr" rtl="0" eaLnBrk="0" fontAlgn="base" hangingPunct="0">
        <a:spcBef>
          <a:spcPct val="0"/>
        </a:spcBef>
        <a:spcAft>
          <a:spcPct val="0"/>
        </a:spcAft>
        <a:defRPr sz="4400">
          <a:solidFill>
            <a:srgbClr val="EDFFFF"/>
          </a:solidFill>
          <a:latin typeface="Times New Roman" pitchFamily="18" charset="0"/>
        </a:defRPr>
      </a:lvl4pPr>
      <a:lvl5pPr algn="ctr" rtl="0" eaLnBrk="0" fontAlgn="base" hangingPunct="0">
        <a:spcBef>
          <a:spcPct val="0"/>
        </a:spcBef>
        <a:spcAft>
          <a:spcPct val="0"/>
        </a:spcAft>
        <a:defRPr sz="4400">
          <a:solidFill>
            <a:srgbClr val="EDFFFF"/>
          </a:solidFill>
          <a:latin typeface="Times New Roman" pitchFamily="18" charset="0"/>
        </a:defRPr>
      </a:lvl5pPr>
      <a:lvl6pPr marL="457200" algn="ctr" rtl="0" eaLnBrk="0" fontAlgn="base" hangingPunct="0">
        <a:spcBef>
          <a:spcPct val="0"/>
        </a:spcBef>
        <a:spcAft>
          <a:spcPct val="0"/>
        </a:spcAft>
        <a:defRPr sz="4400" b="1">
          <a:solidFill>
            <a:srgbClr val="FFCCFF"/>
          </a:solidFill>
          <a:latin typeface="Times New Roman" pitchFamily="18" charset="0"/>
        </a:defRPr>
      </a:lvl6pPr>
      <a:lvl7pPr marL="914400" algn="ctr" rtl="0" eaLnBrk="0" fontAlgn="base" hangingPunct="0">
        <a:spcBef>
          <a:spcPct val="0"/>
        </a:spcBef>
        <a:spcAft>
          <a:spcPct val="0"/>
        </a:spcAft>
        <a:defRPr sz="4400" b="1">
          <a:solidFill>
            <a:srgbClr val="FFCCFF"/>
          </a:solidFill>
          <a:latin typeface="Times New Roman" pitchFamily="18" charset="0"/>
        </a:defRPr>
      </a:lvl7pPr>
      <a:lvl8pPr marL="1371600" algn="ctr" rtl="0" eaLnBrk="0" fontAlgn="base" hangingPunct="0">
        <a:spcBef>
          <a:spcPct val="0"/>
        </a:spcBef>
        <a:spcAft>
          <a:spcPct val="0"/>
        </a:spcAft>
        <a:defRPr sz="4400" b="1">
          <a:solidFill>
            <a:srgbClr val="FFCCFF"/>
          </a:solidFill>
          <a:latin typeface="Times New Roman" pitchFamily="18" charset="0"/>
        </a:defRPr>
      </a:lvl8pPr>
      <a:lvl9pPr marL="1828800" algn="ctr" rtl="0" eaLnBrk="0" fontAlgn="base" hangingPunct="0">
        <a:spcBef>
          <a:spcPct val="0"/>
        </a:spcBef>
        <a:spcAft>
          <a:spcPct val="0"/>
        </a:spcAft>
        <a:defRPr sz="4400" b="1">
          <a:solidFill>
            <a:srgbClr val="FFCCFF"/>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rgbClr val="01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10000"/>
          </a:solidFill>
          <a:latin typeface="+mn-lt"/>
        </a:defRPr>
      </a:lvl2pPr>
      <a:lvl3pPr marL="1143000" indent="-228600" algn="l" rtl="0" eaLnBrk="0" fontAlgn="base" hangingPunct="0">
        <a:spcBef>
          <a:spcPct val="20000"/>
        </a:spcBef>
        <a:spcAft>
          <a:spcPct val="0"/>
        </a:spcAft>
        <a:buChar char="•"/>
        <a:defRPr sz="2400">
          <a:solidFill>
            <a:srgbClr val="010000"/>
          </a:solidFill>
          <a:latin typeface="+mn-lt"/>
        </a:defRPr>
      </a:lvl3pPr>
      <a:lvl4pPr marL="1600200" indent="-228600" algn="l" rtl="0" eaLnBrk="0" fontAlgn="base" hangingPunct="0">
        <a:spcBef>
          <a:spcPct val="20000"/>
        </a:spcBef>
        <a:spcAft>
          <a:spcPct val="0"/>
        </a:spcAft>
        <a:buChar char="–"/>
        <a:defRPr sz="2000">
          <a:solidFill>
            <a:srgbClr val="010000"/>
          </a:solidFill>
          <a:latin typeface="+mn-lt"/>
        </a:defRPr>
      </a:lvl4pPr>
      <a:lvl5pPr marL="2057400" indent="-228600" algn="l" rtl="0" eaLnBrk="0" fontAlgn="base" hangingPunct="0">
        <a:spcBef>
          <a:spcPct val="20000"/>
        </a:spcBef>
        <a:spcAft>
          <a:spcPct val="0"/>
        </a:spcAft>
        <a:buChar char="»"/>
        <a:defRPr sz="2000">
          <a:solidFill>
            <a:srgbClr val="010000"/>
          </a:solidFill>
          <a:latin typeface="+mn-lt"/>
        </a:defRPr>
      </a:lvl5pPr>
      <a:lvl6pPr marL="2514600" indent="-228600" algn="l" rtl="0" eaLnBrk="0" fontAlgn="base" hangingPunct="0">
        <a:spcBef>
          <a:spcPct val="20000"/>
        </a:spcBef>
        <a:spcAft>
          <a:spcPct val="0"/>
        </a:spcAft>
        <a:buSzPct val="100000"/>
        <a:buChar char="•"/>
        <a:defRPr sz="2000">
          <a:solidFill>
            <a:srgbClr val="010000"/>
          </a:solidFill>
          <a:latin typeface="+mn-lt"/>
        </a:defRPr>
      </a:lvl6pPr>
      <a:lvl7pPr marL="2971800" indent="-228600" algn="l" rtl="0" eaLnBrk="0" fontAlgn="base" hangingPunct="0">
        <a:spcBef>
          <a:spcPct val="20000"/>
        </a:spcBef>
        <a:spcAft>
          <a:spcPct val="0"/>
        </a:spcAft>
        <a:buSzPct val="100000"/>
        <a:buChar char="•"/>
        <a:defRPr sz="2000">
          <a:solidFill>
            <a:srgbClr val="010000"/>
          </a:solidFill>
          <a:latin typeface="+mn-lt"/>
        </a:defRPr>
      </a:lvl7pPr>
      <a:lvl8pPr marL="3429000" indent="-228600" algn="l" rtl="0" eaLnBrk="0" fontAlgn="base" hangingPunct="0">
        <a:spcBef>
          <a:spcPct val="20000"/>
        </a:spcBef>
        <a:spcAft>
          <a:spcPct val="0"/>
        </a:spcAft>
        <a:buSzPct val="100000"/>
        <a:buChar char="•"/>
        <a:defRPr sz="2000">
          <a:solidFill>
            <a:srgbClr val="010000"/>
          </a:solidFill>
          <a:latin typeface="+mn-lt"/>
        </a:defRPr>
      </a:lvl8pPr>
      <a:lvl9pPr marL="3886200" indent="-228600" algn="l" rtl="0" eaLnBrk="0" fontAlgn="base" hangingPunct="0">
        <a:spcBef>
          <a:spcPct val="20000"/>
        </a:spcBef>
        <a:spcAft>
          <a:spcPct val="0"/>
        </a:spcAft>
        <a:buSzPct val="100000"/>
        <a:buChar char="•"/>
        <a:defRPr sz="2000">
          <a:solidFill>
            <a:srgbClr val="01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euretirio.com/2010/03/oikonomiko-katharo-kerdos.html"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0.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1.wmf"/><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8.v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9.v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6.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1.v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20.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14.v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smartmoney.com/" TargetMode="External"/><Relationship Id="rId2" Type="http://schemas.openxmlformats.org/officeDocument/2006/relationships/image" Target="../media/image55.wmf"/><Relationship Id="rId1" Type="http://schemas.openxmlformats.org/officeDocument/2006/relationships/slideLayout" Target="../slideLayouts/slideLayout12.xml"/><Relationship Id="rId6" Type="http://schemas.openxmlformats.org/officeDocument/2006/relationships/hyperlink" Target="http://www.mhhe.com/bma" TargetMode="External"/><Relationship Id="rId5" Type="http://schemas.openxmlformats.org/officeDocument/2006/relationships/hyperlink" Target="http://www.in.gov/ifa/files/TollRoadFinancialAnalysis.pdf" TargetMode="External"/><Relationship Id="rId4" Type="http://schemas.openxmlformats.org/officeDocument/2006/relationships/hyperlink" Target="http://finance.yahoo.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2F4040"/>
            </a:gs>
            <a:gs pos="100000">
              <a:srgbClr val="809191"/>
            </a:gs>
          </a:gsLst>
          <a:lin ang="2700000" scaled="1"/>
        </a:gra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l-GR" dirty="0"/>
          </a:p>
        </p:txBody>
      </p:sp>
      <p:sp>
        <p:nvSpPr>
          <p:cNvPr id="3481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l-GR" dirty="0"/>
          </a:p>
        </p:txBody>
      </p:sp>
      <p:sp>
        <p:nvSpPr>
          <p:cNvPr id="34820"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l-GR" dirty="0"/>
          </a:p>
        </p:txBody>
      </p:sp>
      <p:sp>
        <p:nvSpPr>
          <p:cNvPr id="34821"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l-GR" dirty="0"/>
          </a:p>
        </p:txBody>
      </p:sp>
      <p:sp>
        <p:nvSpPr>
          <p:cNvPr id="34822"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l-GR" dirty="0"/>
          </a:p>
        </p:txBody>
      </p:sp>
      <p:sp>
        <p:nvSpPr>
          <p:cNvPr id="34823"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l-GR" dirty="0"/>
          </a:p>
        </p:txBody>
      </p:sp>
      <p:sp>
        <p:nvSpPr>
          <p:cNvPr id="34824" name="Rectangle 8"/>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l-GR" dirty="0"/>
          </a:p>
        </p:txBody>
      </p:sp>
      <p:sp>
        <p:nvSpPr>
          <p:cNvPr id="34825" name="Rectangle 9"/>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l-GR" dirty="0"/>
          </a:p>
        </p:txBody>
      </p:sp>
      <p:sp>
        <p:nvSpPr>
          <p:cNvPr id="34826" name="Rectangle 10"/>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l-GR" dirty="0"/>
          </a:p>
        </p:txBody>
      </p:sp>
      <p:sp>
        <p:nvSpPr>
          <p:cNvPr id="34827" name="Rectangle 11"/>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l-GR" dirty="0"/>
          </a:p>
        </p:txBody>
      </p:sp>
      <p:sp>
        <p:nvSpPr>
          <p:cNvPr id="34828" name="Rectangle 1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l-GR" dirty="0"/>
          </a:p>
        </p:txBody>
      </p:sp>
      <p:sp>
        <p:nvSpPr>
          <p:cNvPr id="34829" name="Rectangle 1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l-GR" dirty="0"/>
          </a:p>
        </p:txBody>
      </p:sp>
      <p:sp>
        <p:nvSpPr>
          <p:cNvPr id="34830" name="Rectangle 1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l-GR" dirty="0"/>
          </a:p>
        </p:txBody>
      </p:sp>
      <p:sp>
        <p:nvSpPr>
          <p:cNvPr id="34831" name="Rectangle 15"/>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l-GR" dirty="0"/>
          </a:p>
        </p:txBody>
      </p:sp>
      <p:sp>
        <p:nvSpPr>
          <p:cNvPr id="34832" name="Rectangle 16"/>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l-GR" dirty="0"/>
          </a:p>
        </p:txBody>
      </p:sp>
      <p:sp>
        <p:nvSpPr>
          <p:cNvPr id="34833" name="Rectangle 17"/>
          <p:cNvSpPr>
            <a:spLocks noChangeArrowheads="1"/>
          </p:cNvSpPr>
          <p:nvPr/>
        </p:nvSpPr>
        <p:spPr bwMode="auto">
          <a:xfrm>
            <a:off x="1219200" y="457200"/>
            <a:ext cx="2725738" cy="609600"/>
          </a:xfrm>
          <a:prstGeom prst="rect">
            <a:avLst/>
          </a:prstGeom>
          <a:noFill/>
          <a:ln w="12700">
            <a:noFill/>
            <a:miter lim="800000"/>
            <a:headEnd/>
            <a:tailEnd/>
          </a:ln>
        </p:spPr>
        <p:txBody>
          <a:bodyPr lIns="90488" tIns="44450" rIns="90488" bIns="44450" anchor="ctr"/>
          <a:lstStyle/>
          <a:p>
            <a:pPr algn="ctr">
              <a:buSzPct val="100000"/>
            </a:pPr>
            <a:r>
              <a:rPr lang="en-US" sz="4000" b="1" dirty="0" err="1">
                <a:solidFill>
                  <a:srgbClr val="EDFFFF"/>
                </a:solidFill>
              </a:rPr>
              <a:t>Κεφάλαιο</a:t>
            </a:r>
            <a:r>
              <a:rPr lang="en-US" sz="4000" b="1">
                <a:solidFill>
                  <a:srgbClr val="EDFFFF"/>
                </a:solidFill>
              </a:rPr>
              <a:t> 2</a:t>
            </a:r>
          </a:p>
        </p:txBody>
      </p:sp>
      <p:sp>
        <p:nvSpPr>
          <p:cNvPr id="34834" name="Rectangle 18"/>
          <p:cNvSpPr>
            <a:spLocks noChangeArrowheads="1"/>
          </p:cNvSpPr>
          <p:nvPr/>
        </p:nvSpPr>
        <p:spPr bwMode="auto">
          <a:xfrm>
            <a:off x="5410200" y="304800"/>
            <a:ext cx="3733800" cy="1387475"/>
          </a:xfrm>
          <a:prstGeom prst="rect">
            <a:avLst/>
          </a:prstGeom>
          <a:noFill/>
          <a:ln w="12700">
            <a:noFill/>
            <a:miter lim="800000"/>
            <a:headEnd/>
            <a:tailEnd/>
          </a:ln>
        </p:spPr>
        <p:txBody>
          <a:bodyPr lIns="90488" tIns="44450" rIns="90488" bIns="44450">
            <a:spAutoFit/>
          </a:bodyPr>
          <a:lstStyle/>
          <a:p>
            <a:pPr algn="ctr">
              <a:lnSpc>
                <a:spcPct val="70000"/>
              </a:lnSpc>
              <a:spcBef>
                <a:spcPct val="50000"/>
              </a:spcBef>
              <a:buSzPct val="100000"/>
            </a:pPr>
            <a:r>
              <a:rPr lang="en-US" b="1">
                <a:solidFill>
                  <a:srgbClr val="EDFFFF"/>
                </a:solidFill>
              </a:rPr>
              <a:t>Αρχές </a:t>
            </a:r>
          </a:p>
          <a:p>
            <a:pPr algn="ctr">
              <a:lnSpc>
                <a:spcPct val="70000"/>
              </a:lnSpc>
              <a:spcBef>
                <a:spcPct val="50000"/>
              </a:spcBef>
              <a:buSzPct val="100000"/>
            </a:pPr>
            <a:r>
              <a:rPr lang="en-US" b="1">
                <a:solidFill>
                  <a:srgbClr val="EDFFFF"/>
                </a:solidFill>
              </a:rPr>
              <a:t>Χρηματοοικονομικής των επιχειρήσεων</a:t>
            </a:r>
          </a:p>
          <a:p>
            <a:pPr algn="ctr">
              <a:lnSpc>
                <a:spcPct val="70000"/>
              </a:lnSpc>
              <a:spcBef>
                <a:spcPct val="50000"/>
              </a:spcBef>
              <a:buSzPct val="100000"/>
            </a:pPr>
            <a:endParaRPr lang="en-US" sz="1800" b="1">
              <a:solidFill>
                <a:srgbClr val="EDFFFF"/>
              </a:solidFill>
            </a:endParaRPr>
          </a:p>
        </p:txBody>
      </p:sp>
      <p:sp>
        <p:nvSpPr>
          <p:cNvPr id="34835" name="Rectangle 19"/>
          <p:cNvSpPr>
            <a:spLocks noChangeArrowheads="1"/>
          </p:cNvSpPr>
          <p:nvPr/>
        </p:nvSpPr>
        <p:spPr bwMode="auto">
          <a:xfrm>
            <a:off x="457200" y="2819400"/>
            <a:ext cx="4114800" cy="1187450"/>
          </a:xfrm>
          <a:prstGeom prst="rect">
            <a:avLst/>
          </a:prstGeom>
          <a:noFill/>
          <a:ln w="12700">
            <a:noFill/>
            <a:miter lim="800000"/>
            <a:headEnd/>
            <a:tailEnd/>
          </a:ln>
        </p:spPr>
        <p:txBody>
          <a:bodyPr lIns="90488" tIns="44450" rIns="90488" bIns="44450">
            <a:spAutoFit/>
          </a:bodyPr>
          <a:lstStyle/>
          <a:p>
            <a:pPr algn="ctr">
              <a:spcBef>
                <a:spcPct val="50000"/>
              </a:spcBef>
              <a:buSzPct val="100000"/>
            </a:pPr>
            <a:r>
              <a:rPr lang="en-US" sz="3600" b="1">
                <a:solidFill>
                  <a:srgbClr val="EDFFFF"/>
                </a:solidFill>
              </a:rPr>
              <a:t>Πώς υπολογίζονται οι παρούσες αξίες </a:t>
            </a:r>
          </a:p>
        </p:txBody>
      </p:sp>
      <p:sp>
        <p:nvSpPr>
          <p:cNvPr id="34836" name="Rectangle 20"/>
          <p:cNvSpPr>
            <a:spLocks noChangeArrowheads="1"/>
          </p:cNvSpPr>
          <p:nvPr/>
        </p:nvSpPr>
        <p:spPr bwMode="auto">
          <a:xfrm>
            <a:off x="0" y="1752600"/>
            <a:ext cx="4876800" cy="304800"/>
          </a:xfrm>
          <a:prstGeom prst="rect">
            <a:avLst/>
          </a:prstGeom>
          <a:gradFill rotWithShape="0">
            <a:gsLst>
              <a:gs pos="0">
                <a:srgbClr val="809191"/>
              </a:gs>
              <a:gs pos="100000">
                <a:srgbClr val="2F4040"/>
              </a:gs>
            </a:gsLst>
            <a:lin ang="0" scaled="1"/>
          </a:gradFill>
          <a:ln w="12700">
            <a:noFill/>
            <a:miter lim="800000"/>
            <a:headEnd/>
            <a:tailEnd/>
          </a:ln>
        </p:spPr>
        <p:txBody>
          <a:bodyPr wrap="none" anchor="ctr"/>
          <a:lstStyle/>
          <a:p>
            <a:endParaRPr lang="el-GR"/>
          </a:p>
        </p:txBody>
      </p:sp>
      <p:sp>
        <p:nvSpPr>
          <p:cNvPr id="34837" name="Rectangle 21"/>
          <p:cNvSpPr>
            <a:spLocks noChangeArrowheads="1"/>
          </p:cNvSpPr>
          <p:nvPr/>
        </p:nvSpPr>
        <p:spPr bwMode="auto">
          <a:xfrm>
            <a:off x="5486400" y="3810000"/>
            <a:ext cx="3276600" cy="1196975"/>
          </a:xfrm>
          <a:prstGeom prst="rect">
            <a:avLst/>
          </a:prstGeom>
          <a:noFill/>
          <a:ln w="12700">
            <a:noFill/>
            <a:miter lim="800000"/>
            <a:headEnd/>
            <a:tailEnd/>
          </a:ln>
        </p:spPr>
        <p:txBody>
          <a:bodyPr lIns="90488" tIns="44450" rIns="90488" bIns="44450">
            <a:spAutoFit/>
          </a:bodyPr>
          <a:lstStyle/>
          <a:p>
            <a:pPr algn="ctr">
              <a:spcBef>
                <a:spcPct val="50000"/>
              </a:spcBef>
              <a:buSzPct val="100000"/>
            </a:pPr>
            <a:endParaRPr lang="en-US" sz="1800" b="1">
              <a:solidFill>
                <a:srgbClr val="EDFFFF"/>
              </a:solidFill>
            </a:endParaRPr>
          </a:p>
          <a:p>
            <a:pPr algn="ctr">
              <a:spcBef>
                <a:spcPct val="50000"/>
              </a:spcBef>
              <a:buSzPct val="100000"/>
            </a:pPr>
            <a:endParaRPr lang="en-US" sz="1800" b="1">
              <a:solidFill>
                <a:srgbClr val="EDFFFF"/>
              </a:solidFill>
            </a:endParaRPr>
          </a:p>
          <a:p>
            <a:pPr algn="ctr">
              <a:spcBef>
                <a:spcPct val="50000"/>
              </a:spcBef>
              <a:buSzPct val="100000"/>
            </a:pPr>
            <a:endParaRPr lang="en-US" sz="1800" b="1">
              <a:solidFill>
                <a:srgbClr val="EDFFFF"/>
              </a:solidFill>
            </a:endParaRPr>
          </a:p>
        </p:txBody>
      </p:sp>
      <p:sp>
        <p:nvSpPr>
          <p:cNvPr id="34838" name="Rectangle 110"/>
          <p:cNvSpPr>
            <a:spLocks noChangeArrowheads="1"/>
          </p:cNvSpPr>
          <p:nvPr/>
        </p:nvSpPr>
        <p:spPr bwMode="auto">
          <a:xfrm>
            <a:off x="4876800" y="0"/>
            <a:ext cx="533400" cy="6858000"/>
          </a:xfrm>
          <a:prstGeom prst="rect">
            <a:avLst/>
          </a:prstGeom>
          <a:gradFill rotWithShape="1">
            <a:gsLst>
              <a:gs pos="0">
                <a:srgbClr val="2F4040"/>
              </a:gs>
              <a:gs pos="50000">
                <a:srgbClr val="809191"/>
              </a:gs>
              <a:gs pos="100000">
                <a:srgbClr val="2F4040"/>
              </a:gs>
            </a:gsLst>
            <a:lin ang="0" scaled="1"/>
          </a:gradFill>
          <a:ln w="9525" algn="ctr">
            <a:noFill/>
            <a:miter lim="800000"/>
            <a:headEnd/>
            <a:tailEnd/>
          </a:ln>
        </p:spPr>
        <p:txBody>
          <a:bodyPr wrap="none" anchor="ctr"/>
          <a:lstStyle/>
          <a:p>
            <a:endParaRPr lang="el-GR"/>
          </a:p>
        </p:txBody>
      </p:sp>
      <p:sp>
        <p:nvSpPr>
          <p:cNvPr id="36" name="Oval 10"/>
          <p:cNvSpPr>
            <a:spLocks noChangeArrowheads="1"/>
          </p:cNvSpPr>
          <p:nvPr/>
        </p:nvSpPr>
        <p:spPr bwMode="auto">
          <a:xfrm>
            <a:off x="5029200" y="6583363"/>
            <a:ext cx="295275" cy="274637"/>
          </a:xfrm>
          <a:prstGeom prst="ellipse">
            <a:avLst/>
          </a:prstGeom>
          <a:gradFill rotWithShape="0">
            <a:gsLst>
              <a:gs pos="0">
                <a:srgbClr val="EDFFFF"/>
              </a:gs>
              <a:gs pos="100000">
                <a:srgbClr val="2F4040"/>
              </a:gs>
            </a:gsLst>
            <a:path path="shape">
              <a:fillToRect l="50000" t="50000" r="50000" b="50000"/>
            </a:path>
          </a:gradFill>
          <a:ln w="9525">
            <a:noFill/>
            <a:round/>
            <a:headEnd/>
            <a:tailEnd/>
          </a:ln>
        </p:spPr>
        <p:txBody>
          <a:bodyPr wrap="none" anchor="ctr"/>
          <a:lstStyle/>
          <a:p>
            <a:pPr algn="ctr" eaLnBrk="1" hangingPunct="1"/>
            <a:endParaRPr kumimoji="1" lang="el-GR" sz="3600"/>
          </a:p>
        </p:txBody>
      </p:sp>
      <p:grpSp>
        <p:nvGrpSpPr>
          <p:cNvPr id="2" name="Group 11"/>
          <p:cNvGrpSpPr>
            <a:grpSpLocks/>
          </p:cNvGrpSpPr>
          <p:nvPr/>
        </p:nvGrpSpPr>
        <p:grpSpPr bwMode="auto">
          <a:xfrm>
            <a:off x="4876800" y="0"/>
            <a:ext cx="533400" cy="6858000"/>
            <a:chOff x="95" y="0"/>
            <a:chExt cx="535" cy="4320"/>
          </a:xfrm>
          <a:gradFill>
            <a:gsLst>
              <a:gs pos="0">
                <a:srgbClr val="2F4040"/>
              </a:gs>
              <a:gs pos="100000">
                <a:srgbClr val="809191"/>
              </a:gs>
            </a:gsLst>
            <a:lin ang="0" scaled="1"/>
          </a:gradFill>
        </p:grpSpPr>
        <p:sp>
          <p:nvSpPr>
            <p:cNvPr id="38" name="AutoShape 12"/>
            <p:cNvSpPr>
              <a:spLocks noChangeArrowheads="1"/>
            </p:cNvSpPr>
            <p:nvPr/>
          </p:nvSpPr>
          <p:spPr bwMode="auto">
            <a:xfrm rot="-5400000">
              <a:off x="82" y="2291"/>
              <a:ext cx="564" cy="533"/>
            </a:xfrm>
            <a:prstGeom prst="parallelogram">
              <a:avLst>
                <a:gd name="adj" fmla="val 56034"/>
              </a:avLst>
            </a:prstGeom>
            <a:grpFill/>
            <a:ln w="9525">
              <a:noFill/>
              <a:miter lim="800000"/>
              <a:headEnd/>
              <a:tailEnd/>
            </a:ln>
            <a:effectLst/>
          </p:spPr>
          <p:txBody>
            <a:bodyPr wrap="none" anchor="ctr"/>
            <a:lstStyle/>
            <a:p>
              <a:pPr>
                <a:defRPr/>
              </a:pPr>
              <a:endParaRPr lang="en-US"/>
            </a:p>
          </p:txBody>
        </p:sp>
        <p:sp>
          <p:nvSpPr>
            <p:cNvPr id="39" name="AutoShape 13"/>
            <p:cNvSpPr>
              <a:spLocks noChangeArrowheads="1"/>
            </p:cNvSpPr>
            <p:nvPr/>
          </p:nvSpPr>
          <p:spPr bwMode="auto">
            <a:xfrm rot="-5400000">
              <a:off x="81" y="2886"/>
              <a:ext cx="565" cy="533"/>
            </a:xfrm>
            <a:prstGeom prst="parallelogram">
              <a:avLst>
                <a:gd name="adj" fmla="val 56133"/>
              </a:avLst>
            </a:prstGeom>
            <a:grpFill/>
            <a:ln w="9525">
              <a:noFill/>
              <a:miter lim="800000"/>
              <a:headEnd/>
              <a:tailEnd/>
            </a:ln>
            <a:effectLst/>
          </p:spPr>
          <p:txBody>
            <a:bodyPr wrap="none" anchor="ctr"/>
            <a:lstStyle/>
            <a:p>
              <a:pPr>
                <a:defRPr/>
              </a:pPr>
              <a:endParaRPr lang="en-US"/>
            </a:p>
          </p:txBody>
        </p:sp>
        <p:sp>
          <p:nvSpPr>
            <p:cNvPr id="40" name="AutoShape 14"/>
            <p:cNvSpPr>
              <a:spLocks noChangeArrowheads="1"/>
            </p:cNvSpPr>
            <p:nvPr/>
          </p:nvSpPr>
          <p:spPr bwMode="auto">
            <a:xfrm rot="-5400000">
              <a:off x="81" y="3479"/>
              <a:ext cx="564" cy="533"/>
            </a:xfrm>
            <a:prstGeom prst="parallelogram">
              <a:avLst>
                <a:gd name="adj" fmla="val 56034"/>
              </a:avLst>
            </a:prstGeom>
            <a:grpFill/>
            <a:ln w="9525">
              <a:noFill/>
              <a:miter lim="800000"/>
              <a:headEnd/>
              <a:tailEnd/>
            </a:ln>
            <a:effectLst/>
          </p:spPr>
          <p:txBody>
            <a:bodyPr wrap="none" anchor="ctr"/>
            <a:lstStyle/>
            <a:p>
              <a:pPr>
                <a:defRPr/>
              </a:pPr>
              <a:endParaRPr lang="en-US"/>
            </a:p>
          </p:txBody>
        </p:sp>
        <p:sp>
          <p:nvSpPr>
            <p:cNvPr id="41" name="AutoShape 15"/>
            <p:cNvSpPr>
              <a:spLocks noChangeArrowheads="1"/>
            </p:cNvSpPr>
            <p:nvPr/>
          </p:nvSpPr>
          <p:spPr bwMode="auto">
            <a:xfrm rot="-5400000">
              <a:off x="81" y="508"/>
              <a:ext cx="565" cy="533"/>
            </a:xfrm>
            <a:prstGeom prst="parallelogram">
              <a:avLst>
                <a:gd name="adj" fmla="val 56133"/>
              </a:avLst>
            </a:prstGeom>
            <a:grpFill/>
            <a:ln w="9525">
              <a:noFill/>
              <a:miter lim="800000"/>
              <a:headEnd/>
              <a:tailEnd/>
            </a:ln>
            <a:effectLst/>
          </p:spPr>
          <p:txBody>
            <a:bodyPr wrap="none" anchor="ctr"/>
            <a:lstStyle/>
            <a:p>
              <a:pPr>
                <a:defRPr/>
              </a:pPr>
              <a:endParaRPr lang="en-US"/>
            </a:p>
          </p:txBody>
        </p:sp>
        <p:sp>
          <p:nvSpPr>
            <p:cNvPr id="42" name="AutoShape 16"/>
            <p:cNvSpPr>
              <a:spLocks noChangeArrowheads="1"/>
            </p:cNvSpPr>
            <p:nvPr/>
          </p:nvSpPr>
          <p:spPr bwMode="auto">
            <a:xfrm rot="-5400000">
              <a:off x="81" y="1101"/>
              <a:ext cx="564" cy="533"/>
            </a:xfrm>
            <a:prstGeom prst="parallelogram">
              <a:avLst>
                <a:gd name="adj" fmla="val 56034"/>
              </a:avLst>
            </a:prstGeom>
            <a:grpFill/>
            <a:ln w="9525">
              <a:noFill/>
              <a:miter lim="800000"/>
              <a:headEnd/>
              <a:tailEnd/>
            </a:ln>
            <a:effectLst/>
          </p:spPr>
          <p:txBody>
            <a:bodyPr wrap="none" anchor="ctr"/>
            <a:lstStyle/>
            <a:p>
              <a:pPr>
                <a:defRPr/>
              </a:pPr>
              <a:endParaRPr lang="en-US"/>
            </a:p>
          </p:txBody>
        </p:sp>
        <p:sp>
          <p:nvSpPr>
            <p:cNvPr id="43" name="AutoShape 17"/>
            <p:cNvSpPr>
              <a:spLocks noChangeArrowheads="1"/>
            </p:cNvSpPr>
            <p:nvPr/>
          </p:nvSpPr>
          <p:spPr bwMode="auto">
            <a:xfrm rot="-5400000">
              <a:off x="81" y="1697"/>
              <a:ext cx="564" cy="533"/>
            </a:xfrm>
            <a:prstGeom prst="parallelogram">
              <a:avLst>
                <a:gd name="adj" fmla="val 56034"/>
              </a:avLst>
            </a:prstGeom>
            <a:grpFill/>
            <a:ln w="9525">
              <a:noFill/>
              <a:miter lim="800000"/>
              <a:headEnd/>
              <a:tailEnd/>
            </a:ln>
            <a:effectLst/>
          </p:spPr>
          <p:txBody>
            <a:bodyPr wrap="none" anchor="ctr"/>
            <a:lstStyle/>
            <a:p>
              <a:pPr>
                <a:defRPr/>
              </a:pPr>
              <a:endParaRPr lang="en-US"/>
            </a:p>
          </p:txBody>
        </p:sp>
        <p:sp>
          <p:nvSpPr>
            <p:cNvPr id="44" name="Freeform 18"/>
            <p:cNvSpPr>
              <a:spLocks/>
            </p:cNvSpPr>
            <p:nvPr/>
          </p:nvSpPr>
          <p:spPr bwMode="auto">
            <a:xfrm>
              <a:off x="98" y="0"/>
              <a:ext cx="532" cy="465"/>
            </a:xfrm>
            <a:custGeom>
              <a:avLst/>
              <a:gdLst/>
              <a:ahLst/>
              <a:cxnLst>
                <a:cxn ang="0">
                  <a:pos x="1" y="0"/>
                </a:cxn>
                <a:cxn ang="0">
                  <a:pos x="0" y="166"/>
                </a:cxn>
                <a:cxn ang="0">
                  <a:pos x="532" y="465"/>
                </a:cxn>
                <a:cxn ang="0">
                  <a:pos x="532" y="201"/>
                </a:cxn>
                <a:cxn ang="0">
                  <a:pos x="172" y="0"/>
                </a:cxn>
                <a:cxn ang="0">
                  <a:pos x="1" y="0"/>
                </a:cxn>
              </a:cxnLst>
              <a:rect l="0" t="0" r="r" b="b"/>
              <a:pathLst>
                <a:path w="532" h="465">
                  <a:moveTo>
                    <a:pt x="1" y="0"/>
                  </a:moveTo>
                  <a:lnTo>
                    <a:pt x="0" y="166"/>
                  </a:lnTo>
                  <a:lnTo>
                    <a:pt x="532" y="465"/>
                  </a:lnTo>
                  <a:lnTo>
                    <a:pt x="532" y="201"/>
                  </a:lnTo>
                  <a:lnTo>
                    <a:pt x="172" y="0"/>
                  </a:lnTo>
                  <a:lnTo>
                    <a:pt x="1" y="0"/>
                  </a:lnTo>
                  <a:close/>
                </a:path>
              </a:pathLst>
            </a:custGeom>
            <a:grpFill/>
            <a:ln w="9525" cap="flat" cmpd="sng">
              <a:noFill/>
              <a:prstDash val="solid"/>
              <a:miter lim="800000"/>
              <a:headEnd/>
              <a:tailEnd/>
            </a:ln>
            <a:effectLst/>
          </p:spPr>
          <p:txBody>
            <a:bodyPr wrap="none" anchor="ctr"/>
            <a:lstStyle/>
            <a:p>
              <a:pPr>
                <a:defRPr/>
              </a:pPr>
              <a:endParaRPr lang="en-US"/>
            </a:p>
          </p:txBody>
        </p:sp>
        <p:sp>
          <p:nvSpPr>
            <p:cNvPr id="45" name="Freeform 19"/>
            <p:cNvSpPr>
              <a:spLocks/>
            </p:cNvSpPr>
            <p:nvPr/>
          </p:nvSpPr>
          <p:spPr bwMode="auto">
            <a:xfrm>
              <a:off x="95" y="4060"/>
              <a:ext cx="457" cy="260"/>
            </a:xfrm>
            <a:custGeom>
              <a:avLst/>
              <a:gdLst/>
              <a:ahLst/>
              <a:cxnLst>
                <a:cxn ang="0">
                  <a:pos x="457" y="260"/>
                </a:cxn>
                <a:cxn ang="0">
                  <a:pos x="1" y="0"/>
                </a:cxn>
                <a:cxn ang="0">
                  <a:pos x="0" y="264"/>
                </a:cxn>
                <a:cxn ang="0">
                  <a:pos x="457" y="260"/>
                </a:cxn>
              </a:cxnLst>
              <a:rect l="0" t="0" r="r" b="b"/>
              <a:pathLst>
                <a:path w="457" h="264">
                  <a:moveTo>
                    <a:pt x="457" y="260"/>
                  </a:moveTo>
                  <a:lnTo>
                    <a:pt x="1" y="0"/>
                  </a:lnTo>
                  <a:lnTo>
                    <a:pt x="0" y="264"/>
                  </a:lnTo>
                  <a:lnTo>
                    <a:pt x="457" y="260"/>
                  </a:lnTo>
                  <a:close/>
                </a:path>
              </a:pathLst>
            </a:custGeom>
            <a:grpFill/>
            <a:ln w="9525" cap="flat" cmpd="sng">
              <a:noFill/>
              <a:prstDash val="solid"/>
              <a:miter lim="800000"/>
              <a:headEnd/>
              <a:tailEnd/>
            </a:ln>
            <a:effectLst/>
          </p:spPr>
          <p:txBody>
            <a:bodyPr wrap="none" anchor="ctr"/>
            <a:lstStyle/>
            <a:p>
              <a:pPr>
                <a:defRPr/>
              </a:pPr>
              <a:endParaRPr lang="en-US"/>
            </a:p>
          </p:txBody>
        </p:sp>
      </p:grpSp>
      <p:pic>
        <p:nvPicPr>
          <p:cNvPr id="34841" name="Picture 45" descr="image001.gif"/>
          <p:cNvPicPr>
            <a:picLocks noChangeAspect="1"/>
          </p:cNvPicPr>
          <p:nvPr/>
        </p:nvPicPr>
        <p:blipFill>
          <a:blip r:embed="rId3" cstate="print"/>
          <a:srcRect/>
          <a:stretch>
            <a:fillRect/>
          </a:stretch>
        </p:blipFill>
        <p:spPr bwMode="auto">
          <a:xfrm>
            <a:off x="5943600" y="1905000"/>
            <a:ext cx="2819400" cy="3733800"/>
          </a:xfrm>
          <a:prstGeom prst="rect">
            <a:avLst/>
          </a:prstGeom>
          <a:noFill/>
          <a:ln w="9525">
            <a:noFill/>
            <a:miter lim="800000"/>
            <a:headEnd/>
            <a:tailEnd/>
          </a:ln>
        </p:spPr>
      </p:pic>
      <p:sp>
        <p:nvSpPr>
          <p:cNvPr id="34842" name="Text Box 9"/>
          <p:cNvSpPr txBox="1">
            <a:spLocks noChangeArrowheads="1"/>
          </p:cNvSpPr>
          <p:nvPr/>
        </p:nvSpPr>
        <p:spPr bwMode="auto">
          <a:xfrm>
            <a:off x="192088" y="6554788"/>
            <a:ext cx="1027112" cy="152400"/>
          </a:xfrm>
          <a:prstGeom prst="rect">
            <a:avLst/>
          </a:prstGeom>
          <a:noFill/>
          <a:ln w="9525" algn="ctr">
            <a:noFill/>
            <a:miter lim="800000"/>
            <a:headEnd/>
            <a:tailEnd/>
          </a:ln>
        </p:spPr>
        <p:txBody>
          <a:bodyPr wrap="none" lIns="0" tIns="0" rIns="0" bIns="0" anchor="b">
            <a:spAutoFit/>
          </a:bodyPr>
          <a:lstStyle/>
          <a:p>
            <a:pPr algn="r">
              <a:buSzPct val="100000"/>
            </a:pPr>
            <a:r>
              <a:rPr lang="en-US" sz="1000" b="1" i="1">
                <a:solidFill>
                  <a:srgbClr val="FFFFFF"/>
                </a:solidFill>
              </a:rPr>
              <a:t>McGraw-Hill/Irwin</a:t>
            </a:r>
          </a:p>
        </p:txBody>
      </p:sp>
      <p:sp>
        <p:nvSpPr>
          <p:cNvPr id="34843" name="Text Box 10"/>
          <p:cNvSpPr txBox="1">
            <a:spLocks noChangeArrowheads="1"/>
          </p:cNvSpPr>
          <p:nvPr/>
        </p:nvSpPr>
        <p:spPr bwMode="auto">
          <a:xfrm>
            <a:off x="8599488" y="6554788"/>
            <a:ext cx="352425" cy="153987"/>
          </a:xfrm>
          <a:prstGeom prst="rect">
            <a:avLst/>
          </a:prstGeom>
          <a:noFill/>
          <a:ln w="9525" algn="ctr">
            <a:noFill/>
            <a:miter lim="800000"/>
            <a:headEnd/>
            <a:tailEnd/>
          </a:ln>
        </p:spPr>
        <p:txBody>
          <a:bodyPr wrap="none" lIns="0" tIns="0" rIns="0" bIns="0" anchor="b">
            <a:spAutoFit/>
          </a:bodyPr>
          <a:lstStyle/>
          <a:p>
            <a:pPr algn="r">
              <a:buSzPct val="100000"/>
            </a:pPr>
            <a:r>
              <a:rPr lang="en-US" sz="1000" b="1" i="1">
                <a:solidFill>
                  <a:srgbClr val="FFFFFF"/>
                </a:solidFill>
              </a:rPr>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subTnLst>
                                    <p:set>
                                      <p:cBhvr override="childStyle">
                                        <p:cTn dur="1" fill="hold" display="0" masterRel="sameClick" afterEffect="1">
                                          <p:stCondLst>
                                            <p:cond evt="end" delay="0">
                                              <p:tn val="5"/>
                                            </p:cond>
                                          </p:stCondLst>
                                        </p:cTn>
                                        <p:tgtEl>
                                          <p:spTgt spid="3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612775" y="228600"/>
            <a:ext cx="8153400" cy="990600"/>
          </a:xfrm>
        </p:spPr>
        <p:txBody>
          <a:bodyPr/>
          <a:lstStyle/>
          <a:p>
            <a:r>
              <a:rPr lang="el-GR" sz="2800" b="1" dirty="0" smtClean="0">
                <a:effectLst>
                  <a:outerShdw blurRad="38100" dist="38100" dir="2700000" algn="tl">
                    <a:srgbClr val="000000">
                      <a:alpha val="43137"/>
                    </a:srgbClr>
                  </a:outerShdw>
                </a:effectLst>
                <a:latin typeface="Calibri" pitchFamily="34" charset="0"/>
                <a:cs typeface="Calibri" pitchFamily="34" charset="0"/>
              </a:rPr>
              <a:t>Κίνδυνος και αξία του χρήματος</a:t>
            </a:r>
            <a:endParaRPr lang="en-US" sz="2800" b="1"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20483" name="2 - Θέση περιεχομένου"/>
          <p:cNvSpPr>
            <a:spLocks noGrp="1"/>
          </p:cNvSpPr>
          <p:nvPr>
            <p:ph sz="quarter" idx="1"/>
          </p:nvPr>
        </p:nvSpPr>
        <p:spPr>
          <a:xfrm>
            <a:off x="533400" y="1219200"/>
            <a:ext cx="8232775" cy="4876800"/>
          </a:xfrm>
        </p:spPr>
        <p:txBody>
          <a:bodyPr/>
          <a:lstStyle/>
          <a:p>
            <a:pPr algn="just" eaLnBrk="1" hangingPunct="1"/>
            <a:r>
              <a:rPr lang="el-GR" dirty="0" smtClean="0">
                <a:solidFill>
                  <a:srgbClr val="C00000"/>
                </a:solidFill>
              </a:rPr>
              <a:t> </a:t>
            </a:r>
            <a:r>
              <a:rPr lang="el-GR" sz="24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Η αβεβαιότητα για το μέλλον προκαλεί μείωση της αξίας του χρήματος. </a:t>
            </a:r>
          </a:p>
          <a:p>
            <a:pPr algn="just" eaLnBrk="1" hangingPunct="1"/>
            <a:r>
              <a:rPr lang="el-GR" sz="24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Όσο απόμακρο είναι το μέλλον τόσο μειώνεται η αξία του χρήματος (αυξάνει ο κίνδυνος)</a:t>
            </a:r>
          </a:p>
          <a:p>
            <a:pPr algn="just" eaLnBrk="1" hangingPunct="1"/>
            <a:r>
              <a:rPr lang="el-GR" sz="24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Οι άνθρωποι εκτιμούν την παρούσα αξία του χρήματος και είναι δυνατόν να επενδύσουν στο μέλλον αν αποζημιωθούν ανάλογα με τον κίνδυνο που αναλαμβάνουν (ελληνικά ομόλογα).</a:t>
            </a:r>
          </a:p>
          <a:p>
            <a:endParaRPr lang="en-US" dirty="0" smtClean="0"/>
          </a:p>
        </p:txBody>
      </p:sp>
      <p:sp>
        <p:nvSpPr>
          <p:cNvPr id="6" name="5 - Θέση αριθμού διαφάνειας"/>
          <p:cNvSpPr>
            <a:spLocks noGrp="1"/>
          </p:cNvSpPr>
          <p:nvPr>
            <p:ph type="sldNum" sz="quarter" idx="4294967295"/>
          </p:nvPr>
        </p:nvSpPr>
        <p:spPr>
          <a:xfrm>
            <a:off x="0" y="1271588"/>
            <a:ext cx="533400" cy="244475"/>
          </a:xfrm>
          <a:prstGeom prst="rect">
            <a:avLst/>
          </a:prstGeom>
        </p:spPr>
        <p:txBody>
          <a:bodyPr>
            <a:normAutofit fontScale="47500" lnSpcReduction="20000"/>
          </a:bodyPr>
          <a:lstStyle/>
          <a:p>
            <a:pPr>
              <a:defRPr/>
            </a:pPr>
            <a:fld id="{3050E575-B98D-4755-AFE8-2053D67198FD}" type="slidenum">
              <a:rPr lang="el-GR" smtClean="0"/>
              <a:pPr>
                <a:defRPr/>
              </a:pPr>
              <a:t>10</a:t>
            </a:fld>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a:xfrm>
            <a:off x="612775" y="228600"/>
            <a:ext cx="8153400" cy="990600"/>
          </a:xfrm>
        </p:spPr>
        <p:txBody>
          <a:bodyPr/>
          <a:lstStyle/>
          <a:p>
            <a:pPr eaLnBrk="1" hangingPunct="1"/>
            <a:r>
              <a:rPr lang="el-GR" sz="2800" b="1" dirty="0" smtClean="0">
                <a:effectLst>
                  <a:outerShdw blurRad="38100" dist="38100" dir="2700000" algn="tl">
                    <a:srgbClr val="000000">
                      <a:alpha val="43137"/>
                    </a:srgbClr>
                  </a:outerShdw>
                </a:effectLst>
              </a:rPr>
              <a:t>Προτίμηση για ρευστότητα</a:t>
            </a:r>
          </a:p>
        </p:txBody>
      </p:sp>
      <p:sp>
        <p:nvSpPr>
          <p:cNvPr id="3" name="2 - Θέση περιεχομένου"/>
          <p:cNvSpPr>
            <a:spLocks noGrp="1"/>
          </p:cNvSpPr>
          <p:nvPr>
            <p:ph sz="quarter" idx="1"/>
          </p:nvPr>
        </p:nvSpPr>
        <p:spPr>
          <a:xfrm>
            <a:off x="612775" y="1600200"/>
            <a:ext cx="8153400" cy="4495800"/>
          </a:xfrm>
        </p:spPr>
        <p:txBody>
          <a:bodyPr>
            <a:normAutofit/>
          </a:bodyPr>
          <a:lstStyle/>
          <a:p>
            <a:pPr marL="320040" indent="-320040" algn="just" eaLnBrk="1" fontAlgn="auto" hangingPunct="1">
              <a:spcAft>
                <a:spcPts val="0"/>
              </a:spcAft>
              <a:buFont typeface="Wingdings"/>
              <a:buChar char=""/>
              <a:defRPr/>
            </a:pPr>
            <a:r>
              <a:rPr lang="el-GR" sz="24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Η ρευστότητα (</a:t>
            </a:r>
            <a:r>
              <a:rPr lang="en-US" sz="24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liquidity) </a:t>
            </a:r>
            <a:r>
              <a:rPr lang="el-GR" sz="24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είναι σημαντικός παράγοντας για την επιχείρηση (άρα και τους επενδυτές).  Ρευστότητα είναι τα μετρητά αλλά και η ευκολία με την οποία τα πάγια στοιχεία μπορούν να μετατραπούν σε χρήμα (πώληση ακινήτων, χρεογράφων, εμπορευμάτων κλπ)</a:t>
            </a:r>
          </a:p>
          <a:p>
            <a:pPr marL="320040" indent="-320040" algn="just" eaLnBrk="1" fontAlgn="auto" hangingPunct="1">
              <a:spcAft>
                <a:spcPts val="0"/>
              </a:spcAft>
              <a:buFont typeface="Wingdings"/>
              <a:buChar char=""/>
              <a:defRPr/>
            </a:pPr>
            <a:r>
              <a:rPr lang="el-GR" sz="24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Οι επενδυτές προτιμούν την ρευστότητα (</a:t>
            </a:r>
            <a:r>
              <a:rPr lang="en-US" sz="24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preference for liquidity) </a:t>
            </a:r>
            <a:r>
              <a:rPr lang="el-GR" sz="24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και δεν δεσμεύουν κεφάλαια εν αναμονή μελλοντικών αποδόσεων, ιδιαίτερα σε περιόδους ύφεσης</a:t>
            </a:r>
          </a:p>
          <a:p>
            <a:pPr marL="320040" indent="-320040" algn="just" eaLnBrk="1" fontAlgn="auto" hangingPunct="1">
              <a:spcAft>
                <a:spcPts val="0"/>
              </a:spcAft>
              <a:buFont typeface="Wingdings"/>
              <a:buChar char=""/>
              <a:defRPr/>
            </a:pPr>
            <a:r>
              <a:rPr lang="el-GR" sz="24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Η προσωπικότητα του επενδυτή καθορίζει και την συμπεριφορά του έναντι των κινδύνων </a:t>
            </a:r>
            <a:endParaRPr lang="el-GR" sz="2400" b="1" dirty="0">
              <a:solidFill>
                <a:srgbClr val="C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4 - Θέση αριθμού διαφάνειας"/>
          <p:cNvSpPr>
            <a:spLocks noGrp="1"/>
          </p:cNvSpPr>
          <p:nvPr>
            <p:ph type="sldNum" sz="quarter" idx="4294967295"/>
          </p:nvPr>
        </p:nvSpPr>
        <p:spPr>
          <a:xfrm>
            <a:off x="0" y="1271588"/>
            <a:ext cx="533400" cy="244475"/>
          </a:xfrm>
          <a:prstGeom prst="rect">
            <a:avLst/>
          </a:prstGeom>
        </p:spPr>
        <p:txBody>
          <a:bodyPr>
            <a:normAutofit fontScale="47500" lnSpcReduction="20000"/>
          </a:bodyPr>
          <a:lstStyle/>
          <a:p>
            <a:pPr>
              <a:defRPr/>
            </a:pPr>
            <a:fld id="{5113CAA7-A982-4186-B511-EB481E258AB2}" type="slidenum">
              <a:rPr lang="el-GR"/>
              <a:pPr>
                <a:defRPr/>
              </a:pPr>
              <a:t>11</a:t>
            </a:fld>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2800" b="1" dirty="0" smtClean="0">
                <a:effectLst>
                  <a:outerShdw blurRad="38100" dist="38100" dir="2700000" algn="tl">
                    <a:srgbClr val="000000">
                      <a:alpha val="43137"/>
                    </a:srgbClr>
                  </a:outerShdw>
                </a:effectLst>
                <a:latin typeface="Calibri" pitchFamily="34" charset="0"/>
                <a:cs typeface="Calibri" pitchFamily="34" charset="0"/>
              </a:rPr>
              <a:t>Το επιχειρηματικό ρίσκο</a:t>
            </a:r>
            <a:endParaRPr lang="el-GR" sz="2800" b="1" dirty="0">
              <a:effectLst>
                <a:outerShdw blurRad="38100" dist="38100" dir="2700000" algn="tl">
                  <a:srgbClr val="000000">
                    <a:alpha val="43137"/>
                  </a:srgbClr>
                </a:outerShdw>
              </a:effectLst>
              <a:latin typeface="Calibri" pitchFamily="34" charset="0"/>
              <a:cs typeface="Calibri" pitchFamily="34" charset="0"/>
            </a:endParaRPr>
          </a:p>
        </p:txBody>
      </p:sp>
      <p:pic>
        <p:nvPicPr>
          <p:cNvPr id="71682" name="Picture 2"/>
          <p:cNvPicPr>
            <a:picLocks noChangeAspect="1" noChangeArrowheads="1"/>
          </p:cNvPicPr>
          <p:nvPr/>
        </p:nvPicPr>
        <p:blipFill>
          <a:blip r:embed="rId2" cstate="print"/>
          <a:srcRect/>
          <a:stretch>
            <a:fillRect/>
          </a:stretch>
        </p:blipFill>
        <p:spPr bwMode="auto">
          <a:xfrm>
            <a:off x="838200" y="1219200"/>
            <a:ext cx="7898374" cy="4572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αριθμού διαφάνειας"/>
          <p:cNvSpPr>
            <a:spLocks noGrp="1"/>
          </p:cNvSpPr>
          <p:nvPr>
            <p:ph type="sldNum" sz="quarter" idx="4294967295"/>
          </p:nvPr>
        </p:nvSpPr>
        <p:spPr>
          <a:xfrm>
            <a:off x="0" y="1271588"/>
            <a:ext cx="533400" cy="244475"/>
          </a:xfrm>
          <a:prstGeom prst="rect">
            <a:avLst/>
          </a:prstGeom>
        </p:spPr>
        <p:txBody>
          <a:bodyPr>
            <a:normAutofit fontScale="47500" lnSpcReduction="20000"/>
          </a:bodyPr>
          <a:lstStyle/>
          <a:p>
            <a:pPr>
              <a:defRPr/>
            </a:pPr>
            <a:fld id="{5113CAA7-A982-4186-B511-EB481E258AB2}" type="slidenum">
              <a:rPr lang="el-GR"/>
              <a:pPr>
                <a:defRPr/>
              </a:pPr>
              <a:t>13</a:t>
            </a:fld>
            <a:endParaRPr lang="el-GR"/>
          </a:p>
        </p:txBody>
      </p:sp>
      <p:pic>
        <p:nvPicPr>
          <p:cNvPr id="70658" name="Picture 2"/>
          <p:cNvPicPr>
            <a:picLocks noGrp="1" noChangeAspect="1" noChangeArrowheads="1"/>
          </p:cNvPicPr>
          <p:nvPr>
            <p:ph sz="quarter" idx="1"/>
          </p:nvPr>
        </p:nvPicPr>
        <p:blipFill>
          <a:blip r:embed="rId2" cstate="print"/>
          <a:srcRect/>
          <a:stretch>
            <a:fillRect/>
          </a:stretch>
        </p:blipFill>
        <p:spPr bwMode="auto">
          <a:xfrm>
            <a:off x="914400" y="1066801"/>
            <a:ext cx="7467600" cy="541563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a:xfrm>
            <a:off x="612775" y="228600"/>
            <a:ext cx="8153400" cy="990600"/>
          </a:xfrm>
        </p:spPr>
        <p:txBody>
          <a:bodyPr/>
          <a:lstStyle/>
          <a:p>
            <a:pPr eaLnBrk="1" hangingPunct="1"/>
            <a:r>
              <a:rPr lang="el-GR" sz="2800" b="1" dirty="0" smtClean="0">
                <a:effectLst>
                  <a:outerShdw blurRad="38100" dist="38100" dir="2700000" algn="tl">
                    <a:srgbClr val="000000">
                      <a:alpha val="43137"/>
                    </a:srgbClr>
                  </a:outerShdw>
                </a:effectLst>
                <a:latin typeface="Calibri" pitchFamily="34" charset="0"/>
                <a:cs typeface="Calibri" pitchFamily="34" charset="0"/>
              </a:rPr>
              <a:t>Προσδιορισμός προεξοφλητικών επιτοκίων</a:t>
            </a:r>
            <a:endParaRPr lang="en-US" sz="2800" b="1"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30723" name="2 - Θέση περιεχομένου"/>
          <p:cNvSpPr>
            <a:spLocks noGrp="1"/>
          </p:cNvSpPr>
          <p:nvPr>
            <p:ph sz="quarter" idx="1"/>
          </p:nvPr>
        </p:nvSpPr>
        <p:spPr>
          <a:xfrm>
            <a:off x="612775" y="1600200"/>
            <a:ext cx="8153400" cy="4495800"/>
          </a:xfrm>
        </p:spPr>
        <p:txBody>
          <a:bodyPr/>
          <a:lstStyle/>
          <a:p>
            <a:pPr algn="just" eaLnBrk="1" hangingPunct="1"/>
            <a:r>
              <a:rPr lang="el-GR" sz="2400" b="1" dirty="0" smtClean="0">
                <a:effectLst>
                  <a:outerShdw blurRad="38100" dist="38100" dir="2700000" algn="tl">
                    <a:srgbClr val="000000">
                      <a:alpha val="43137"/>
                    </a:srgbClr>
                  </a:outerShdw>
                </a:effectLst>
                <a:latin typeface="Calibri" pitchFamily="34" charset="0"/>
                <a:cs typeface="Calibri" pitchFamily="34" charset="0"/>
              </a:rPr>
              <a:t>Το επίπεδο των προεξοφλητικών επιτοκίων συνδέονται άμεσα με τον κίνδυνο που εμπεριέχει μία επένδυση.</a:t>
            </a:r>
          </a:p>
          <a:p>
            <a:pPr algn="just" eaLnBrk="1" hangingPunct="1"/>
            <a:r>
              <a:rPr lang="el-GR" sz="2400" b="1" dirty="0" smtClean="0">
                <a:effectLst>
                  <a:outerShdw blurRad="38100" dist="38100" dir="2700000" algn="tl">
                    <a:srgbClr val="000000">
                      <a:alpha val="43137"/>
                    </a:srgbClr>
                  </a:outerShdw>
                </a:effectLst>
                <a:latin typeface="Calibri" pitchFamily="34" charset="0"/>
                <a:cs typeface="Calibri" pitchFamily="34" charset="0"/>
              </a:rPr>
              <a:t>Υψηλός κίνδυνος σημαίνει υψηλό προεξοφλητικό επιτόκιο, χαμηλός κίνδυνος χαμηλό προεξοφλητικό επιτόκιο) πχ ομόλογα Ελλάδος και Γερμανίας</a:t>
            </a:r>
          </a:p>
          <a:p>
            <a:pPr algn="just" eaLnBrk="1" hangingPunct="1"/>
            <a:r>
              <a:rPr lang="el-GR" sz="2400" b="1" dirty="0" smtClean="0">
                <a:effectLst>
                  <a:outerShdw blurRad="38100" dist="38100" dir="2700000" algn="tl">
                    <a:srgbClr val="000000">
                      <a:alpha val="43137"/>
                    </a:srgbClr>
                  </a:outerShdw>
                </a:effectLst>
                <a:latin typeface="Calibri" pitchFamily="34" charset="0"/>
                <a:cs typeface="Calibri" pitchFamily="34" charset="0"/>
              </a:rPr>
              <a:t>Ο κίνδυνος μειώνεται λόγω ευνοϊκότερων εξελίξεων στον επιχειρηματικό κόσμο (μείωση του πληθωρισμού, ανάπτυξη της οικονομίας κλπ)</a:t>
            </a:r>
            <a:endParaRPr lang="en-US" sz="2400" b="1"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6" name="5 - Θέση αριθμού διαφάνειας"/>
          <p:cNvSpPr>
            <a:spLocks noGrp="1"/>
          </p:cNvSpPr>
          <p:nvPr>
            <p:ph type="sldNum" sz="quarter" idx="4294967295"/>
          </p:nvPr>
        </p:nvSpPr>
        <p:spPr>
          <a:xfrm>
            <a:off x="0" y="1271588"/>
            <a:ext cx="533400" cy="244475"/>
          </a:xfrm>
          <a:prstGeom prst="rect">
            <a:avLst/>
          </a:prstGeom>
        </p:spPr>
        <p:txBody>
          <a:bodyPr>
            <a:normAutofit fontScale="47500" lnSpcReduction="20000"/>
          </a:bodyPr>
          <a:lstStyle/>
          <a:p>
            <a:pPr>
              <a:defRPr/>
            </a:pPr>
            <a:fld id="{494EF128-70B8-45DF-82D0-CAFCD46A9C1A}" type="slidenum">
              <a:rPr lang="el-GR" smtClean="0"/>
              <a:pPr>
                <a:defRPr/>
              </a:pPr>
              <a:t>14</a:t>
            </a:fld>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838200" y="609600"/>
            <a:ext cx="7885974" cy="5562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4294967295"/>
          </p:nvPr>
        </p:nvSpPr>
        <p:spPr>
          <a:xfrm>
            <a:off x="6553200" y="6245225"/>
            <a:ext cx="2133600" cy="476250"/>
          </a:xfrm>
          <a:prstGeom prst="rect">
            <a:avLst/>
          </a:prstGeom>
        </p:spPr>
        <p:txBody>
          <a:bodyPr/>
          <a:lstStyle/>
          <a:p>
            <a:pPr>
              <a:defRPr/>
            </a:pPr>
            <a:fld id="{E91302A7-AAB8-4DED-877D-414FE333E79B}" type="slidenum">
              <a:rPr lang="el-GR"/>
              <a:pPr>
                <a:defRPr/>
              </a:pPr>
              <a:t>16</a:t>
            </a:fld>
            <a:endParaRPr lang="el-GR"/>
          </a:p>
        </p:txBody>
      </p:sp>
      <p:sp>
        <p:nvSpPr>
          <p:cNvPr id="9218" name="Rectangle 2"/>
          <p:cNvSpPr>
            <a:spLocks noGrp="1" noChangeArrowheads="1"/>
          </p:cNvSpPr>
          <p:nvPr>
            <p:ph type="title"/>
          </p:nvPr>
        </p:nvSpPr>
        <p:spPr/>
        <p:txBody>
          <a:bodyPr/>
          <a:lstStyle/>
          <a:p>
            <a:pPr eaLnBrk="1" hangingPunct="1">
              <a:defRPr/>
            </a:pPr>
            <a:r>
              <a:rPr lang="el-GR" sz="2800" b="1" dirty="0" smtClean="0">
                <a:effectLst>
                  <a:outerShdw blurRad="38100" dist="38100" dir="2700000" algn="tl">
                    <a:srgbClr val="000000">
                      <a:alpha val="43137"/>
                    </a:srgbClr>
                  </a:outerShdw>
                </a:effectLst>
                <a:latin typeface="Calibri" pitchFamily="34" charset="0"/>
                <a:cs typeface="Calibri" pitchFamily="34" charset="0"/>
              </a:rPr>
              <a:t>Προϋπολογισμός επενδύσεων κεφαλαίου</a:t>
            </a:r>
          </a:p>
        </p:txBody>
      </p:sp>
      <p:sp>
        <p:nvSpPr>
          <p:cNvPr id="9219" name="Rectangle 3"/>
          <p:cNvSpPr>
            <a:spLocks noGrp="1" noChangeArrowheads="1"/>
          </p:cNvSpPr>
          <p:nvPr>
            <p:ph type="body" idx="1"/>
          </p:nvPr>
        </p:nvSpPr>
        <p:spPr/>
        <p:txBody>
          <a:bodyPr/>
          <a:lstStyle/>
          <a:p>
            <a:pPr algn="just" eaLnBrk="1" hangingPunct="1">
              <a:defRPr/>
            </a:pPr>
            <a:r>
              <a:rPr lang="el-GR" altLang="en-US" sz="2400" b="1" dirty="0" smtClean="0">
                <a:effectLst>
                  <a:outerShdw blurRad="38100" dist="38100" dir="2700000" algn="tl">
                    <a:srgbClr val="000000">
                      <a:alpha val="43137"/>
                    </a:srgbClr>
                  </a:outerShdw>
                </a:effectLst>
                <a:latin typeface="Calibri" pitchFamily="34" charset="0"/>
                <a:cs typeface="Calibri" pitchFamily="34" charset="0"/>
              </a:rPr>
              <a:t>Ονομάζεται η διαδικασία σχεδιασμού των δαπανών μιας επιχείρησης σε μακροπρόθεσμα περιουσιακά στοιχεία τα οποία θα χρησιμοποιηθούν στην παραγωγή ενός αγαθού ή υπηρεσίας</a:t>
            </a:r>
            <a:r>
              <a:rPr lang="en-US" sz="2400" b="1" dirty="0" smtClean="0">
                <a:effectLst>
                  <a:outerShdw blurRad="38100" dist="38100" dir="2700000" algn="tl">
                    <a:srgbClr val="000000">
                      <a:alpha val="43137"/>
                    </a:srgbClr>
                  </a:outerShdw>
                </a:effectLst>
                <a:latin typeface="Calibri" pitchFamily="34" charset="0"/>
                <a:cs typeface="Calibri" pitchFamily="34" charset="0"/>
              </a:rPr>
              <a:t> </a:t>
            </a:r>
            <a:r>
              <a:rPr lang="el-GR" altLang="en-US" sz="2400" b="1" dirty="0" smtClean="0">
                <a:effectLst>
                  <a:outerShdw blurRad="38100" dist="38100" dir="2700000" algn="tl">
                    <a:srgbClr val="000000">
                      <a:alpha val="43137"/>
                    </a:srgbClr>
                  </a:outerShdw>
                </a:effectLst>
                <a:latin typeface="Calibri" pitchFamily="34" charset="0"/>
                <a:cs typeface="Calibri" pitchFamily="34" charset="0"/>
              </a:rPr>
              <a:t>(παραγωγικές επενδύσεις).</a:t>
            </a:r>
          </a:p>
          <a:p>
            <a:pPr algn="just" eaLnBrk="1" hangingPunct="1">
              <a:buNone/>
              <a:defRPr/>
            </a:pPr>
            <a:endParaRPr lang="el-GR" altLang="en-US" sz="2400" b="1" dirty="0" smtClean="0">
              <a:effectLst>
                <a:outerShdw blurRad="38100" dist="38100" dir="2700000" algn="tl">
                  <a:srgbClr val="000000">
                    <a:alpha val="43137"/>
                  </a:srgbClr>
                </a:outerShdw>
              </a:effectLst>
              <a:latin typeface="Calibri" pitchFamily="34" charset="0"/>
              <a:cs typeface="Calibri" pitchFamily="34" charset="0"/>
            </a:endParaRPr>
          </a:p>
          <a:p>
            <a:pPr algn="just" eaLnBrk="1" hangingPunct="1">
              <a:defRPr/>
            </a:pPr>
            <a:r>
              <a:rPr lang="el-GR" altLang="en-US" sz="2400" b="1" dirty="0" smtClean="0">
                <a:effectLst>
                  <a:outerShdw blurRad="38100" dist="38100" dir="2700000" algn="tl">
                    <a:srgbClr val="000000">
                      <a:alpha val="43137"/>
                    </a:srgbClr>
                  </a:outerShdw>
                </a:effectLst>
                <a:latin typeface="Calibri" pitchFamily="34" charset="0"/>
                <a:cs typeface="Calibri" pitchFamily="34" charset="0"/>
              </a:rPr>
              <a:t>Αναφέρεται </a:t>
            </a:r>
            <a:r>
              <a:rPr lang="el-GR" altLang="en-US" sz="2400"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στην ανάλυση επενδυτικών σχεδίων και στην απόφαση αποδοχής ή απόρριψης τους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4294967295"/>
          </p:nvPr>
        </p:nvSpPr>
        <p:spPr>
          <a:xfrm>
            <a:off x="6553200" y="6245225"/>
            <a:ext cx="2133600" cy="476250"/>
          </a:xfrm>
          <a:prstGeom prst="rect">
            <a:avLst/>
          </a:prstGeom>
        </p:spPr>
        <p:txBody>
          <a:bodyPr/>
          <a:lstStyle/>
          <a:p>
            <a:pPr>
              <a:defRPr/>
            </a:pPr>
            <a:fld id="{5EB6B284-F5D4-4425-9F20-5A568CA10BC3}" type="slidenum">
              <a:rPr lang="el-GR"/>
              <a:pPr>
                <a:defRPr/>
              </a:pPr>
              <a:t>17</a:t>
            </a:fld>
            <a:endParaRPr lang="el-GR"/>
          </a:p>
        </p:txBody>
      </p:sp>
      <p:sp>
        <p:nvSpPr>
          <p:cNvPr id="13314" name="Rectangle 2"/>
          <p:cNvSpPr>
            <a:spLocks noGrp="1" noChangeArrowheads="1"/>
          </p:cNvSpPr>
          <p:nvPr>
            <p:ph type="title"/>
          </p:nvPr>
        </p:nvSpPr>
        <p:spPr/>
        <p:txBody>
          <a:bodyPr/>
          <a:lstStyle/>
          <a:p>
            <a:pPr algn="ctr" eaLnBrk="1" hangingPunct="1">
              <a:defRPr/>
            </a:pPr>
            <a:r>
              <a:rPr lang="el-GR" sz="4000" dirty="0" smtClean="0"/>
              <a:t>Επενδύσεις κεφαλαίου</a:t>
            </a:r>
            <a:br>
              <a:rPr lang="el-GR" sz="4000" dirty="0" smtClean="0"/>
            </a:br>
            <a:r>
              <a:rPr lang="el-GR" sz="4000" dirty="0" smtClean="0"/>
              <a:t>Βασικές έννοιες</a:t>
            </a:r>
          </a:p>
        </p:txBody>
      </p:sp>
      <p:sp>
        <p:nvSpPr>
          <p:cNvPr id="13315" name="Rectangle 3"/>
          <p:cNvSpPr>
            <a:spLocks noGrp="1" noChangeArrowheads="1"/>
          </p:cNvSpPr>
          <p:nvPr>
            <p:ph type="body" idx="1"/>
          </p:nvPr>
        </p:nvSpPr>
        <p:spPr>
          <a:xfrm>
            <a:off x="762000" y="1295400"/>
            <a:ext cx="7924800" cy="6096000"/>
          </a:xfrm>
        </p:spPr>
        <p:txBody>
          <a:bodyPr/>
          <a:lstStyle/>
          <a:p>
            <a:pPr algn="just" eaLnBrk="1" hangingPunct="1">
              <a:lnSpc>
                <a:spcPts val="1900"/>
              </a:lnSpc>
              <a:spcBef>
                <a:spcPts val="0"/>
              </a:spcBef>
              <a:defRPr/>
            </a:pP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Για μια επένδυση υπάρχουν πολλές λύσεις</a:t>
            </a:r>
          </a:p>
          <a:p>
            <a:pPr algn="just" eaLnBrk="1" hangingPunct="1">
              <a:lnSpc>
                <a:spcPts val="1900"/>
              </a:lnSpc>
              <a:spcBef>
                <a:spcPts val="0"/>
              </a:spcBef>
              <a:defRPr/>
            </a:pP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Κάθε λύση αποτελεί ένα επενδυτικό έργο</a:t>
            </a:r>
          </a:p>
          <a:p>
            <a:pPr algn="just" eaLnBrk="1" hangingPunct="1">
              <a:lnSpc>
                <a:spcPts val="1900"/>
              </a:lnSpc>
              <a:spcBef>
                <a:spcPts val="0"/>
              </a:spcBef>
              <a:defRPr/>
            </a:pPr>
            <a:endParaRPr lang="el-GR" altLang="en-US" sz="2200" b="1" dirty="0" smtClean="0">
              <a:effectLst>
                <a:outerShdw blurRad="38100" dist="38100" dir="2700000" algn="tl">
                  <a:srgbClr val="000000">
                    <a:alpha val="43137"/>
                  </a:srgbClr>
                </a:outerShdw>
              </a:effectLst>
              <a:latin typeface="Calibri" pitchFamily="34" charset="0"/>
              <a:cs typeface="Calibri" pitchFamily="34" charset="0"/>
            </a:endParaRPr>
          </a:p>
          <a:p>
            <a:pPr algn="just" eaLnBrk="1" hangingPunct="1">
              <a:lnSpc>
                <a:spcPts val="1900"/>
              </a:lnSpc>
              <a:spcBef>
                <a:spcPts val="0"/>
              </a:spcBef>
              <a:buFontTx/>
              <a:buNone/>
              <a:defRPr/>
            </a:pPr>
            <a:r>
              <a:rPr lang="el-GR" altLang="en-US" sz="2200" b="1" u="sng" dirty="0" smtClean="0">
                <a:effectLst>
                  <a:outerShdw blurRad="38100" dist="38100" dir="2700000" algn="tl">
                    <a:srgbClr val="000000">
                      <a:alpha val="43137"/>
                    </a:srgbClr>
                  </a:outerShdw>
                </a:effectLst>
                <a:latin typeface="Calibri" pitchFamily="34" charset="0"/>
                <a:cs typeface="Calibri" pitchFamily="34" charset="0"/>
              </a:rPr>
              <a:t>Είδη Επενδύσεων:</a:t>
            </a:r>
          </a:p>
          <a:p>
            <a:pPr algn="just" eaLnBrk="1" hangingPunct="1">
              <a:lnSpc>
                <a:spcPts val="1900"/>
              </a:lnSpc>
              <a:spcBef>
                <a:spcPts val="0"/>
              </a:spcBef>
              <a:defRPr/>
            </a:pPr>
            <a:r>
              <a:rPr lang="el-GR" altLang="en-US" sz="2200" b="1" i="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Αμοιβαίως αποκλειόμενες </a:t>
            </a: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 η μία αποκλείει την πραγματοποίηση της άλλης</a:t>
            </a:r>
            <a:r>
              <a:rPr lang="en-US" altLang="en-US" sz="2200" b="1" dirty="0" smtClean="0">
                <a:effectLst>
                  <a:outerShdw blurRad="38100" dist="38100" dir="2700000" algn="tl">
                    <a:srgbClr val="000000">
                      <a:alpha val="43137"/>
                    </a:srgbClr>
                  </a:outerShdw>
                </a:effectLst>
                <a:latin typeface="Calibri" pitchFamily="34" charset="0"/>
                <a:cs typeface="Calibri" pitchFamily="34" charset="0"/>
              </a:rPr>
              <a:t>.</a:t>
            </a:r>
          </a:p>
          <a:p>
            <a:pPr algn="just" eaLnBrk="1" hangingPunct="1">
              <a:lnSpc>
                <a:spcPts val="1900"/>
              </a:lnSpc>
              <a:spcBef>
                <a:spcPts val="0"/>
              </a:spcBef>
              <a:buNone/>
              <a:defRPr/>
            </a:pPr>
            <a:r>
              <a:rPr lang="el-GR" altLang="en-US" sz="2200" b="1" dirty="0" smtClean="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Παράδειγμα</a:t>
            </a: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 </a:t>
            </a:r>
          </a:p>
          <a:p>
            <a:pPr algn="just" eaLnBrk="1" hangingPunct="1">
              <a:lnSpc>
                <a:spcPts val="1900"/>
              </a:lnSpc>
              <a:spcBef>
                <a:spcPts val="0"/>
              </a:spcBef>
              <a:buNone/>
              <a:defRPr/>
            </a:pP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Α)Η κατασκευή ενός εργοστασίου έξω από την Αθήνα ή κατασκευή του στην Κρήτη ή στη Θεσσαλία. </a:t>
            </a:r>
          </a:p>
          <a:p>
            <a:pPr algn="just" eaLnBrk="1" hangingPunct="1">
              <a:lnSpc>
                <a:spcPts val="1900"/>
              </a:lnSpc>
              <a:spcBef>
                <a:spcPts val="0"/>
              </a:spcBef>
              <a:buNone/>
              <a:defRPr/>
            </a:pP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Β) </a:t>
            </a:r>
            <a:r>
              <a:rPr lang="el-GR" sz="2200" b="1" dirty="0" smtClean="0">
                <a:effectLst>
                  <a:outerShdw blurRad="38100" dist="38100" dir="2700000" algn="tl">
                    <a:srgbClr val="000000">
                      <a:alpha val="43137"/>
                    </a:srgbClr>
                  </a:outerShdw>
                </a:effectLst>
                <a:latin typeface="Calibri" pitchFamily="34" charset="0"/>
                <a:cs typeface="Calibri" pitchFamily="34" charset="0"/>
              </a:rPr>
              <a:t>Η κατασκευή μιας γέφυρας. Η γέφυρα μπορεί να κατασκευαστεί από ατσάλι ή από ενισχυμένο σκυρόδεμα. Η γέφυρα θα κτιστεί μόνο από ένα υλικό και έτσι το άλλο αποκλείεται.</a:t>
            </a:r>
          </a:p>
          <a:p>
            <a:pPr algn="just" eaLnBrk="1" hangingPunct="1">
              <a:lnSpc>
                <a:spcPts val="1900"/>
              </a:lnSpc>
              <a:spcBef>
                <a:spcPts val="0"/>
              </a:spcBef>
              <a:buFontTx/>
              <a:buNone/>
              <a:defRPr/>
            </a:pPr>
            <a:r>
              <a:rPr lang="el-GR" sz="2200" b="1" dirty="0" smtClean="0">
                <a:effectLst>
                  <a:outerShdw blurRad="38100" dist="38100" dir="2700000" algn="tl">
                    <a:srgbClr val="000000">
                      <a:alpha val="43137"/>
                    </a:srgbClr>
                  </a:outerShdw>
                </a:effectLst>
                <a:latin typeface="Calibri" pitchFamily="34" charset="0"/>
                <a:cs typeface="Calibri" pitchFamily="34" charset="0"/>
              </a:rPr>
              <a:t>Γ)Η κατασκευής ενός κτιρίου, συνολικού εμβαδού 600 μ2 , το οποίο μπορεί να έχει είτε 2 ορόφους 300 μ2 ο καθένας, είτε 3 ορόφους 200 μ2 είτε, τέλος, 4 ορόφους 150 μ2 . Το τελικό κτίριο θα έχει ένα και μόνο αριθμό ορόφων.</a:t>
            </a:r>
            <a:endParaRPr lang="el-GR" altLang="en-US" sz="2200" b="1" dirty="0" smtClean="0">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609600" y="1066800"/>
            <a:ext cx="8229600" cy="4478149"/>
          </a:xfrm>
          <a:prstGeom prst="rect">
            <a:avLst/>
          </a:prstGeom>
        </p:spPr>
        <p:txBody>
          <a:bodyPr wrap="square">
            <a:spAutoFit/>
          </a:bodyPr>
          <a:lstStyle/>
          <a:p>
            <a:pPr algn="just" eaLnBrk="1" hangingPunct="1">
              <a:lnSpc>
                <a:spcPts val="1900"/>
              </a:lnSpc>
              <a:spcBef>
                <a:spcPts val="0"/>
              </a:spcBef>
              <a:buFont typeface="Wingdings" pitchFamily="2" charset="2"/>
              <a:buChar char="Ø"/>
              <a:defRPr/>
            </a:pPr>
            <a:r>
              <a:rPr lang="el-GR" altLang="en-US" sz="2200" b="1" i="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Ανεξάρτητες</a:t>
            </a: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 η μία δεν επηρεάζει την πραγματοποίηση της άλλης.</a:t>
            </a:r>
          </a:p>
          <a:p>
            <a:pPr algn="just" eaLnBrk="1" hangingPunct="1">
              <a:lnSpc>
                <a:spcPts val="1900"/>
              </a:lnSpc>
              <a:spcBef>
                <a:spcPts val="0"/>
              </a:spcBef>
              <a:defRPr/>
            </a:pPr>
            <a:r>
              <a:rPr lang="el-GR" altLang="en-US" sz="2200" b="1" dirty="0" smtClean="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Παράδειγμα:</a:t>
            </a:r>
          </a:p>
          <a:p>
            <a:pPr algn="just" eaLnBrk="1" hangingPunct="1">
              <a:lnSpc>
                <a:spcPts val="1900"/>
              </a:lnSpc>
              <a:spcBef>
                <a:spcPts val="0"/>
              </a:spcBef>
              <a:defRPr/>
            </a:pP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 Η</a:t>
            </a:r>
            <a:r>
              <a:rPr lang="el-GR" sz="2200" b="1" dirty="0" smtClean="0">
                <a:effectLst>
                  <a:outerShdw blurRad="38100" dist="38100" dir="2700000" algn="tl">
                    <a:srgbClr val="000000">
                      <a:alpha val="43137"/>
                    </a:srgbClr>
                  </a:outerShdw>
                </a:effectLst>
                <a:latin typeface="Calibri" pitchFamily="34" charset="0"/>
                <a:cs typeface="Calibri" pitchFamily="34" charset="0"/>
              </a:rPr>
              <a:t> επένδυση ενός Δημοτικού Συμβουλίου σε προγράμματα ή έργα όπως: </a:t>
            </a:r>
          </a:p>
          <a:p>
            <a:pPr algn="just" eaLnBrk="1" hangingPunct="1">
              <a:lnSpc>
                <a:spcPts val="1900"/>
              </a:lnSpc>
              <a:spcBef>
                <a:spcPts val="0"/>
              </a:spcBef>
              <a:defRPr/>
            </a:pPr>
            <a:r>
              <a:rPr lang="el-GR" sz="2200" b="1" dirty="0" smtClean="0">
                <a:effectLst>
                  <a:outerShdw blurRad="38100" dist="38100" dir="2700000" algn="tl">
                    <a:srgbClr val="000000">
                      <a:alpha val="43137"/>
                    </a:srgbClr>
                  </a:outerShdw>
                </a:effectLst>
                <a:latin typeface="Calibri" pitchFamily="34" charset="0"/>
                <a:cs typeface="Calibri" pitchFamily="34" charset="0"/>
              </a:rPr>
              <a:t>• Η βελτίωση του οδικού δικτύου, </a:t>
            </a:r>
          </a:p>
          <a:p>
            <a:pPr algn="just" eaLnBrk="1" hangingPunct="1">
              <a:lnSpc>
                <a:spcPts val="1900"/>
              </a:lnSpc>
              <a:spcBef>
                <a:spcPts val="0"/>
              </a:spcBef>
              <a:defRPr/>
            </a:pPr>
            <a:r>
              <a:rPr lang="el-GR" sz="2200" b="1" dirty="0" smtClean="0">
                <a:effectLst>
                  <a:outerShdw blurRad="38100" dist="38100" dir="2700000" algn="tl">
                    <a:srgbClr val="000000">
                      <a:alpha val="43137"/>
                    </a:srgbClr>
                  </a:outerShdw>
                </a:effectLst>
                <a:latin typeface="Calibri" pitchFamily="34" charset="0"/>
                <a:cs typeface="Calibri" pitchFamily="34" charset="0"/>
              </a:rPr>
              <a:t>• Η δημιουργία χώρων αναψυχής, </a:t>
            </a:r>
          </a:p>
          <a:p>
            <a:pPr algn="just" eaLnBrk="1" hangingPunct="1">
              <a:lnSpc>
                <a:spcPts val="1900"/>
              </a:lnSpc>
              <a:spcBef>
                <a:spcPts val="0"/>
              </a:spcBef>
              <a:defRPr/>
            </a:pPr>
            <a:r>
              <a:rPr lang="el-GR" sz="2200" b="1" dirty="0" smtClean="0">
                <a:effectLst>
                  <a:outerShdw blurRad="38100" dist="38100" dir="2700000" algn="tl">
                    <a:srgbClr val="000000">
                      <a:alpha val="43137"/>
                    </a:srgbClr>
                  </a:outerShdw>
                </a:effectLst>
                <a:latin typeface="Calibri" pitchFamily="34" charset="0"/>
                <a:cs typeface="Calibri" pitchFamily="34" charset="0"/>
              </a:rPr>
              <a:t>• Η βελτίωση του δημόσιου φωτισμού, </a:t>
            </a:r>
          </a:p>
          <a:p>
            <a:pPr algn="just" eaLnBrk="1" hangingPunct="1">
              <a:lnSpc>
                <a:spcPts val="1900"/>
              </a:lnSpc>
              <a:spcBef>
                <a:spcPts val="0"/>
              </a:spcBef>
              <a:defRPr/>
            </a:pPr>
            <a:r>
              <a:rPr lang="el-GR" sz="2200" b="1" dirty="0" smtClean="0">
                <a:effectLst>
                  <a:outerShdw blurRad="38100" dist="38100" dir="2700000" algn="tl">
                    <a:srgbClr val="000000">
                      <a:alpha val="43137"/>
                    </a:srgbClr>
                  </a:outerShdw>
                </a:effectLst>
                <a:latin typeface="Calibri" pitchFamily="34" charset="0"/>
                <a:cs typeface="Calibri" pitchFamily="34" charset="0"/>
              </a:rPr>
              <a:t>• Η επεξεργασία των απορριμμάτων.</a:t>
            </a:r>
            <a:endParaRPr lang="el-GR" altLang="en-US" sz="2200" b="1" dirty="0" smtClean="0">
              <a:effectLst>
                <a:outerShdw blurRad="38100" dist="38100" dir="2700000" algn="tl">
                  <a:srgbClr val="000000">
                    <a:alpha val="43137"/>
                  </a:srgbClr>
                </a:outerShdw>
              </a:effectLst>
              <a:latin typeface="Calibri" pitchFamily="34" charset="0"/>
              <a:cs typeface="Calibri" pitchFamily="34" charset="0"/>
            </a:endParaRPr>
          </a:p>
          <a:p>
            <a:pPr algn="just" eaLnBrk="1" hangingPunct="1">
              <a:lnSpc>
                <a:spcPts val="1900"/>
              </a:lnSpc>
              <a:spcBef>
                <a:spcPts val="0"/>
              </a:spcBef>
              <a:defRPr/>
            </a:pPr>
            <a:endParaRPr lang="el-GR" sz="2200" b="1" dirty="0" smtClean="0">
              <a:effectLst>
                <a:outerShdw blurRad="38100" dist="38100" dir="2700000" algn="tl">
                  <a:srgbClr val="000000">
                    <a:alpha val="43137"/>
                  </a:srgbClr>
                </a:outerShdw>
              </a:effectLst>
              <a:latin typeface="Calibri" pitchFamily="34" charset="0"/>
              <a:cs typeface="Calibri" pitchFamily="34" charset="0"/>
            </a:endParaRPr>
          </a:p>
          <a:p>
            <a:pPr algn="just" eaLnBrk="1" hangingPunct="1">
              <a:lnSpc>
                <a:spcPts val="1900"/>
              </a:lnSpc>
              <a:spcBef>
                <a:spcPts val="0"/>
              </a:spcBef>
              <a:defRPr/>
            </a:pPr>
            <a:r>
              <a:rPr lang="el-GR" sz="2200" b="1" dirty="0" smtClean="0">
                <a:effectLst>
                  <a:outerShdw blurRad="38100" dist="38100" dir="2700000" algn="tl">
                    <a:srgbClr val="000000">
                      <a:alpha val="43137"/>
                    </a:srgbClr>
                  </a:outerShdw>
                </a:effectLst>
                <a:latin typeface="Calibri" pitchFamily="34" charset="0"/>
                <a:cs typeface="Calibri" pitchFamily="34" charset="0"/>
              </a:rPr>
              <a:t>Ανάλογα με τον προϋπολογισμό του Δήμου μπορούν να υλοποιηθούν ένα ή περισσότερα έργα. Ακόμα και αν δεν χρηματοδοτηθούν όλα, υπάρχει η δυνατότητα να πραγματοποιηθούν στο μέλλον όταν βρεθούν τα χρήματα. </a:t>
            </a:r>
          </a:p>
          <a:p>
            <a:pPr algn="just" eaLnBrk="1" hangingPunct="1">
              <a:lnSpc>
                <a:spcPts val="1900"/>
              </a:lnSpc>
              <a:spcBef>
                <a:spcPts val="0"/>
              </a:spcBef>
              <a:defRPr/>
            </a:pPr>
            <a:endParaRPr lang="el-GR" altLang="en-US" b="1" dirty="0" smtClean="0">
              <a:effectLst>
                <a:outerShdw blurRad="38100" dist="38100" dir="2700000" algn="tl">
                  <a:srgbClr val="000000">
                    <a:alpha val="43137"/>
                  </a:srgbClr>
                </a:outerShdw>
              </a:effectLst>
              <a:latin typeface="Calibri" pitchFamily="34" charset="0"/>
              <a:cs typeface="Calibri" pitchFamily="34" charset="0"/>
            </a:endParaRPr>
          </a:p>
          <a:p>
            <a:pPr algn="just" eaLnBrk="1" hangingPunct="1">
              <a:lnSpc>
                <a:spcPts val="1900"/>
              </a:lnSpc>
              <a:spcBef>
                <a:spcPts val="0"/>
              </a:spcBef>
              <a:buFont typeface="Wingdings" pitchFamily="2" charset="2"/>
              <a:buChar char="Ø"/>
              <a:defRPr/>
            </a:pPr>
            <a:r>
              <a:rPr lang="el-GR" altLang="en-US" sz="2200" b="1" i="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Συμπληρωματικές:</a:t>
            </a:r>
            <a:r>
              <a:rPr lang="en-US" sz="2200" b="1" dirty="0" smtClean="0">
                <a:effectLst>
                  <a:outerShdw blurRad="38100" dist="38100" dir="2700000" algn="tl">
                    <a:srgbClr val="000000">
                      <a:alpha val="43137"/>
                    </a:srgbClr>
                  </a:outerShdw>
                </a:effectLst>
                <a:latin typeface="Calibri" pitchFamily="34" charset="0"/>
                <a:cs typeface="Calibri" pitchFamily="34" charset="0"/>
              </a:rPr>
              <a:t> </a:t>
            </a: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 η μια συμπληρώνει την άλλη</a:t>
            </a:r>
          </a:p>
          <a:p>
            <a:pPr algn="just" eaLnBrk="1" hangingPunct="1">
              <a:lnSpc>
                <a:spcPts val="1900"/>
              </a:lnSpc>
              <a:spcBef>
                <a:spcPts val="0"/>
              </a:spcBef>
              <a:buNone/>
            </a:pPr>
            <a:r>
              <a:rPr lang="el-GR" altLang="en-US" sz="2200" b="1" dirty="0" smtClean="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Παράδειγμα</a:t>
            </a: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 </a:t>
            </a:r>
          </a:p>
          <a:p>
            <a:pPr algn="just" eaLnBrk="1" hangingPunct="1">
              <a:lnSpc>
                <a:spcPts val="1900"/>
              </a:lnSpc>
              <a:spcBef>
                <a:spcPts val="0"/>
              </a:spcBef>
              <a:buNone/>
            </a:pP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Μία ξενοδοχειακή μονάδα και ο δρόμος που θα φτιαχτεί από τον ιδιοκτήτη (όχι από το κράτος) για να μεταφέρει τους τουρίστες εκεί.</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l-GR" sz="3600" smtClean="0"/>
              <a:t>Επενδύσεις και στοιχεία που απαιτούνται για την αξιολόγηση τους</a:t>
            </a:r>
          </a:p>
        </p:txBody>
      </p:sp>
      <p:sp>
        <p:nvSpPr>
          <p:cNvPr id="15363" name="Rectangle 3"/>
          <p:cNvSpPr>
            <a:spLocks noGrp="1" noChangeArrowheads="1"/>
          </p:cNvSpPr>
          <p:nvPr>
            <p:ph type="body" idx="1"/>
          </p:nvPr>
        </p:nvSpPr>
        <p:spPr>
          <a:xfrm>
            <a:off x="457200" y="1628775"/>
            <a:ext cx="8229600" cy="4608513"/>
          </a:xfrm>
        </p:spPr>
        <p:txBody>
          <a:bodyPr/>
          <a:lstStyle/>
          <a:p>
            <a:pPr eaLnBrk="1" hangingPunct="1">
              <a:lnSpc>
                <a:spcPct val="80000"/>
              </a:lnSpc>
              <a:defRPr/>
            </a:pP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Κάθε επένδυση αποτελεί μια </a:t>
            </a:r>
            <a:r>
              <a:rPr lang="el-GR" altLang="en-US" sz="2200" b="1" dirty="0" err="1" smtClean="0">
                <a:effectLst>
                  <a:outerShdw blurRad="38100" dist="38100" dir="2700000" algn="tl">
                    <a:srgbClr val="000000">
                      <a:alpha val="43137"/>
                    </a:srgbClr>
                  </a:outerShdw>
                </a:effectLst>
                <a:latin typeface="Calibri" pitchFamily="34" charset="0"/>
                <a:cs typeface="Calibri" pitchFamily="34" charset="0"/>
              </a:rPr>
              <a:t>χρονοσειρά</a:t>
            </a: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 ταμειακών ροών (</a:t>
            </a:r>
            <a:r>
              <a:rPr lang="en-US" sz="2200" b="1" dirty="0" smtClean="0">
                <a:effectLst>
                  <a:outerShdw blurRad="38100" dist="38100" dir="2700000" algn="tl">
                    <a:srgbClr val="000000">
                      <a:alpha val="43137"/>
                    </a:srgbClr>
                  </a:outerShdw>
                </a:effectLst>
                <a:latin typeface="Calibri" pitchFamily="34" charset="0"/>
                <a:cs typeface="Calibri" pitchFamily="34" charset="0"/>
              </a:rPr>
              <a:t>cash flows)</a:t>
            </a:r>
            <a:endParaRPr lang="el-GR" altLang="en-US" sz="2200" b="1" dirty="0" smtClean="0">
              <a:effectLst>
                <a:outerShdw blurRad="38100" dist="38100" dir="2700000" algn="tl">
                  <a:srgbClr val="000000">
                    <a:alpha val="43137"/>
                  </a:srgbClr>
                </a:outerShdw>
              </a:effectLst>
              <a:latin typeface="Calibri" pitchFamily="34" charset="0"/>
              <a:cs typeface="Calibri" pitchFamily="34" charset="0"/>
            </a:endParaRPr>
          </a:p>
          <a:p>
            <a:pPr eaLnBrk="1" hangingPunct="1">
              <a:lnSpc>
                <a:spcPct val="80000"/>
              </a:lnSpc>
              <a:defRPr/>
            </a:pPr>
            <a:endParaRPr lang="el-GR" altLang="en-US" sz="2200" b="1" dirty="0" smtClean="0">
              <a:effectLst>
                <a:outerShdw blurRad="38100" dist="38100" dir="2700000" algn="tl">
                  <a:srgbClr val="000000">
                    <a:alpha val="43137"/>
                  </a:srgbClr>
                </a:outerShdw>
              </a:effectLst>
              <a:latin typeface="Calibri" pitchFamily="34" charset="0"/>
              <a:cs typeface="Calibri" pitchFamily="34" charset="0"/>
            </a:endParaRPr>
          </a:p>
          <a:p>
            <a:pPr eaLnBrk="1" hangingPunct="1">
              <a:lnSpc>
                <a:spcPct val="80000"/>
              </a:lnSpc>
              <a:defRPr/>
            </a:pP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Αρχικό κόστος επένδυσης ή κεφαλαιακή δαπάνη = Ταμειακή Εκροή</a:t>
            </a:r>
          </a:p>
          <a:p>
            <a:pPr eaLnBrk="1" hangingPunct="1">
              <a:lnSpc>
                <a:spcPct val="80000"/>
              </a:lnSpc>
              <a:defRPr/>
            </a:pPr>
            <a:endParaRPr lang="el-GR" altLang="en-US" sz="2200" b="1" dirty="0" smtClean="0">
              <a:effectLst>
                <a:outerShdw blurRad="38100" dist="38100" dir="2700000" algn="tl">
                  <a:srgbClr val="000000">
                    <a:alpha val="43137"/>
                  </a:srgbClr>
                </a:outerShdw>
              </a:effectLst>
              <a:latin typeface="Calibri" pitchFamily="34" charset="0"/>
              <a:cs typeface="Calibri" pitchFamily="34" charset="0"/>
            </a:endParaRPr>
          </a:p>
          <a:p>
            <a:pPr eaLnBrk="1" hangingPunct="1">
              <a:lnSpc>
                <a:spcPct val="80000"/>
              </a:lnSpc>
              <a:defRPr/>
            </a:pP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Ζωή επένδυσης = περίοδοι = έτη</a:t>
            </a:r>
          </a:p>
          <a:p>
            <a:pPr eaLnBrk="1" hangingPunct="1">
              <a:lnSpc>
                <a:spcPct val="80000"/>
              </a:lnSpc>
              <a:defRPr/>
            </a:pPr>
            <a:endParaRPr lang="el-GR" altLang="en-US" sz="2200" b="1" dirty="0" smtClean="0">
              <a:effectLst>
                <a:outerShdw blurRad="38100" dist="38100" dir="2700000" algn="tl">
                  <a:srgbClr val="000000">
                    <a:alpha val="43137"/>
                  </a:srgbClr>
                </a:outerShdw>
              </a:effectLst>
              <a:latin typeface="Calibri" pitchFamily="34" charset="0"/>
              <a:cs typeface="Calibri" pitchFamily="34" charset="0"/>
            </a:endParaRPr>
          </a:p>
          <a:p>
            <a:pPr eaLnBrk="1" hangingPunct="1">
              <a:lnSpc>
                <a:spcPct val="80000"/>
              </a:lnSpc>
              <a:defRPr/>
            </a:pP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Για κάθε περίοδο εκτιμούμε τις καθαρές ταμειακές ροές (ΚΤΡ), ήτοι έσοδα – έξοδα</a:t>
            </a:r>
            <a:r>
              <a:rPr lang="en-US" sz="2200" b="1" dirty="0" smtClean="0">
                <a:effectLst>
                  <a:outerShdw blurRad="38100" dist="38100" dir="2700000" algn="tl">
                    <a:srgbClr val="000000">
                      <a:alpha val="43137"/>
                    </a:srgbClr>
                  </a:outerShdw>
                </a:effectLst>
                <a:latin typeface="Calibri" pitchFamily="34" charset="0"/>
                <a:cs typeface="Calibri" pitchFamily="34" charset="0"/>
              </a:rPr>
              <a:t>.</a:t>
            </a:r>
          </a:p>
          <a:p>
            <a:pPr eaLnBrk="1" hangingPunct="1">
              <a:lnSpc>
                <a:spcPct val="80000"/>
              </a:lnSpc>
              <a:defRPr/>
            </a:pP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 Θεωρούμε ότι εισπράττονται στο τέλος της περιόδου.</a:t>
            </a:r>
          </a:p>
          <a:p>
            <a:pPr eaLnBrk="1" hangingPunct="1">
              <a:lnSpc>
                <a:spcPct val="80000"/>
              </a:lnSpc>
              <a:defRPr/>
            </a:pPr>
            <a:endParaRPr lang="el-GR" altLang="en-US" sz="2200" b="1" dirty="0" smtClean="0">
              <a:effectLst>
                <a:outerShdw blurRad="38100" dist="38100" dir="2700000" algn="tl">
                  <a:srgbClr val="000000">
                    <a:alpha val="43137"/>
                  </a:srgbClr>
                </a:outerShdw>
              </a:effectLst>
              <a:latin typeface="Calibri" pitchFamily="34" charset="0"/>
              <a:cs typeface="Calibri" pitchFamily="34" charset="0"/>
            </a:endParaRPr>
          </a:p>
          <a:p>
            <a:pPr eaLnBrk="1" hangingPunct="1">
              <a:lnSpc>
                <a:spcPct val="80000"/>
              </a:lnSpc>
              <a:defRPr/>
            </a:pP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Υπάρχει ενίοτε και υπολειμματική αξία</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l-GR"/>
          </a:p>
        </p:txBody>
      </p:sp>
      <p:sp>
        <p:nvSpPr>
          <p:cNvPr id="3584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l-GR"/>
          </a:p>
        </p:txBody>
      </p:sp>
      <p:sp>
        <p:nvSpPr>
          <p:cNvPr id="35844"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l-GR"/>
          </a:p>
        </p:txBody>
      </p:sp>
      <p:sp>
        <p:nvSpPr>
          <p:cNvPr id="35845"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l-GR"/>
          </a:p>
        </p:txBody>
      </p:sp>
      <p:sp>
        <p:nvSpPr>
          <p:cNvPr id="35846"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l-GR"/>
          </a:p>
        </p:txBody>
      </p:sp>
      <p:sp>
        <p:nvSpPr>
          <p:cNvPr id="35847"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l-GR"/>
          </a:p>
        </p:txBody>
      </p:sp>
      <p:sp>
        <p:nvSpPr>
          <p:cNvPr id="35848" name="Rectangle 8"/>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l-GR"/>
          </a:p>
        </p:txBody>
      </p:sp>
      <p:sp>
        <p:nvSpPr>
          <p:cNvPr id="35849" name="Rectangle 9"/>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l-GR"/>
          </a:p>
        </p:txBody>
      </p:sp>
      <p:sp>
        <p:nvSpPr>
          <p:cNvPr id="35850" name="Rectangle 10"/>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l-GR"/>
          </a:p>
        </p:txBody>
      </p:sp>
      <p:sp>
        <p:nvSpPr>
          <p:cNvPr id="35851" name="Rectangle 11"/>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l-GR"/>
          </a:p>
        </p:txBody>
      </p:sp>
      <p:sp>
        <p:nvSpPr>
          <p:cNvPr id="35852" name="Rectangle 1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l-GR"/>
          </a:p>
        </p:txBody>
      </p:sp>
      <p:sp>
        <p:nvSpPr>
          <p:cNvPr id="35853" name="Rectangle 1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l-GR"/>
          </a:p>
        </p:txBody>
      </p:sp>
      <p:sp>
        <p:nvSpPr>
          <p:cNvPr id="35854" name="Rectangle 1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l-GR"/>
          </a:p>
        </p:txBody>
      </p:sp>
      <p:sp>
        <p:nvSpPr>
          <p:cNvPr id="35855" name="Rectangle 16"/>
          <p:cNvSpPr>
            <a:spLocks noGrp="1" noChangeArrowheads="1"/>
          </p:cNvSpPr>
          <p:nvPr>
            <p:ph type="title"/>
          </p:nvPr>
        </p:nvSpPr>
        <p:spPr>
          <a:noFill/>
        </p:spPr>
        <p:txBody>
          <a:bodyPr/>
          <a:lstStyle/>
          <a:p>
            <a:r>
              <a:rPr lang="en-US" smtClean="0"/>
              <a:t>Θέματα που καλύπτονται</a:t>
            </a:r>
          </a:p>
        </p:txBody>
      </p:sp>
      <p:sp>
        <p:nvSpPr>
          <p:cNvPr id="8209" name="Rectangle 17"/>
          <p:cNvSpPr>
            <a:spLocks noGrp="1" noChangeArrowheads="1"/>
          </p:cNvSpPr>
          <p:nvPr>
            <p:ph type="body" idx="1"/>
          </p:nvPr>
        </p:nvSpPr>
        <p:spPr>
          <a:noFill/>
        </p:spPr>
        <p:txBody>
          <a:bodyPr/>
          <a:lstStyle/>
          <a:p>
            <a:r>
              <a:rPr lang="en-US" smtClean="0"/>
              <a:t>Μελλοντικές αξίες και παρούσες αξίες</a:t>
            </a:r>
          </a:p>
          <a:p>
            <a:r>
              <a:rPr lang="en-US" smtClean="0"/>
              <a:t>Αναζητώντας εύκολες λύσεις—Διηνεκείς ράντες και ράντες</a:t>
            </a:r>
          </a:p>
          <a:p>
            <a:r>
              <a:rPr lang="en-US" smtClean="0"/>
              <a:t>Κι άλλες εύκολες λύσεις—Αυξανόμενες διηνεκείς ράντες και αυξανόμενες ράντες</a:t>
            </a:r>
          </a:p>
          <a:p>
            <a:r>
              <a:rPr lang="en-US" smtClean="0"/>
              <a:t>Πώς καταβάλλονται και καθορίζονται οι τόκοι</a:t>
            </a:r>
          </a:p>
        </p:txBody>
      </p:sp>
      <p:sp>
        <p:nvSpPr>
          <p:cNvPr id="17" name="Text Box 10"/>
          <p:cNvSpPr txBox="1">
            <a:spLocks noChangeArrowheads="1"/>
          </p:cNvSpPr>
          <p:nvPr/>
        </p:nvSpPr>
        <p:spPr bwMode="auto">
          <a:xfrm>
            <a:off x="6596063" y="6554788"/>
            <a:ext cx="2355850" cy="153987"/>
          </a:xfrm>
          <a:prstGeom prst="rect">
            <a:avLst/>
          </a:prstGeom>
          <a:noFill/>
          <a:ln w="9525" algn="ctr">
            <a:noFill/>
            <a:miter lim="800000"/>
            <a:headEnd/>
            <a:tailEnd/>
          </a:ln>
        </p:spPr>
        <p:txBody>
          <a:bodyPr wrap="none" lIns="0" tIns="0" rIns="0" bIns="0" anchor="b">
            <a:spAutoFit/>
          </a:bodyPr>
          <a:lstStyle/>
          <a:p>
            <a:pPr algn="r">
              <a:buSzPct val="100000"/>
              <a:defRPr/>
            </a:pPr>
            <a:r>
              <a:rPr lang="en-US" sz="1000" b="1" kern="0" dirty="0"/>
              <a:t>2013 Utopia Publishing</a:t>
            </a:r>
            <a:r>
              <a:rPr lang="el-GR" sz="1000" b="1" kern="0" dirty="0"/>
              <a:t>,</a:t>
            </a:r>
            <a:r>
              <a:rPr lang="en-US" sz="1000" b="1" kern="0" dirty="0"/>
              <a:t> All rights reserved</a:t>
            </a:r>
            <a:endParaRPr lang="en-US" sz="1000" b="1" i="1" dirty="0">
              <a:solidFill>
                <a:srgbClr val="FFFFF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209">
                                            <p:txEl>
                                              <p:pRg st="0" end="0"/>
                                            </p:txEl>
                                          </p:spTgt>
                                        </p:tgtEl>
                                        <p:attrNameLst>
                                          <p:attrName>style.visibility</p:attrName>
                                        </p:attrNameLst>
                                      </p:cBhvr>
                                      <p:to>
                                        <p:strVal val="visible"/>
                                      </p:to>
                                    </p:set>
                                    <p:anim calcmode="lin" valueType="num">
                                      <p:cBhvr additive="base">
                                        <p:cTn id="7" dur="500" fill="hold"/>
                                        <p:tgtEl>
                                          <p:spTgt spid="82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09">
                                            <p:txEl>
                                              <p:pRg st="0" end="0"/>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8209">
                                            <p:txEl>
                                              <p:pRg st="0" end="0"/>
                                            </p:txEl>
                                          </p:spTgt>
                                        </p:tgtEl>
                                        <p:attrNameLst>
                                          <p:attrName>ppt_c</p:attrName>
                                        </p:attrNameLst>
                                      </p:cBhvr>
                                      <p:to>
                                        <a:srgbClr val="2F4040"/>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209">
                                            <p:txEl>
                                              <p:pRg st="1" end="1"/>
                                            </p:txEl>
                                          </p:spTgt>
                                        </p:tgtEl>
                                        <p:attrNameLst>
                                          <p:attrName>style.visibility</p:attrName>
                                        </p:attrNameLst>
                                      </p:cBhvr>
                                      <p:to>
                                        <p:strVal val="visible"/>
                                      </p:to>
                                    </p:set>
                                    <p:anim calcmode="lin" valueType="num">
                                      <p:cBhvr additive="base">
                                        <p:cTn id="13" dur="500" fill="hold"/>
                                        <p:tgtEl>
                                          <p:spTgt spid="820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09">
                                            <p:txEl>
                                              <p:pRg st="1" end="1"/>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8209">
                                            <p:txEl>
                                              <p:pRg st="1" end="1"/>
                                            </p:txEl>
                                          </p:spTgt>
                                        </p:tgtEl>
                                        <p:attrNameLst>
                                          <p:attrName>ppt_c</p:attrName>
                                        </p:attrNameLst>
                                      </p:cBhvr>
                                      <p:to>
                                        <a:srgbClr val="2F4040"/>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209">
                                            <p:txEl>
                                              <p:pRg st="2" end="2"/>
                                            </p:txEl>
                                          </p:spTgt>
                                        </p:tgtEl>
                                        <p:attrNameLst>
                                          <p:attrName>style.visibility</p:attrName>
                                        </p:attrNameLst>
                                      </p:cBhvr>
                                      <p:to>
                                        <p:strVal val="visible"/>
                                      </p:to>
                                    </p:set>
                                    <p:anim calcmode="lin" valueType="num">
                                      <p:cBhvr additive="base">
                                        <p:cTn id="19" dur="500" fill="hold"/>
                                        <p:tgtEl>
                                          <p:spTgt spid="820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09">
                                            <p:txEl>
                                              <p:pRg st="2" end="2"/>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8209">
                                            <p:txEl>
                                              <p:pRg st="2" end="2"/>
                                            </p:txEl>
                                          </p:spTgt>
                                        </p:tgtEl>
                                        <p:attrNameLst>
                                          <p:attrName>ppt_c</p:attrName>
                                        </p:attrNameLst>
                                      </p:cBhvr>
                                      <p:to>
                                        <a:srgbClr val="2F4040"/>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209">
                                            <p:txEl>
                                              <p:pRg st="3" end="3"/>
                                            </p:txEl>
                                          </p:spTgt>
                                        </p:tgtEl>
                                        <p:attrNameLst>
                                          <p:attrName>style.visibility</p:attrName>
                                        </p:attrNameLst>
                                      </p:cBhvr>
                                      <p:to>
                                        <p:strVal val="visible"/>
                                      </p:to>
                                    </p:set>
                                    <p:anim calcmode="lin" valueType="num">
                                      <p:cBhvr additive="base">
                                        <p:cTn id="25" dur="500" fill="hold"/>
                                        <p:tgtEl>
                                          <p:spTgt spid="820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09">
                                            <p:txEl>
                                              <p:pRg st="3" end="3"/>
                                            </p:txEl>
                                          </p:spTgt>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8209">
                                            <p:txEl>
                                              <p:pRg st="3" end="3"/>
                                            </p:txEl>
                                          </p:spTgt>
                                        </p:tgtEl>
                                        <p:attrNameLst>
                                          <p:attrName>ppt_c</p:attrName>
                                        </p:attrNameLst>
                                      </p:cBhvr>
                                      <p:to>
                                        <a:srgbClr val="2F404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1219200" y="1066800"/>
            <a:ext cx="7306423" cy="549012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990600" y="1066800"/>
            <a:ext cx="7696200" cy="547546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l-GR" sz="4000" smtClean="0"/>
              <a:t>Μέθοδοι Αξιολόγησης Επενδύσεων</a:t>
            </a:r>
          </a:p>
        </p:txBody>
      </p:sp>
      <p:pic>
        <p:nvPicPr>
          <p:cNvPr id="21508" name="Picture 3"/>
          <p:cNvPicPr>
            <a:picLocks noGrp="1" noChangeAspect="1" noChangeArrowheads="1"/>
          </p:cNvPicPr>
          <p:nvPr>
            <p:ph idx="1"/>
          </p:nvPr>
        </p:nvPicPr>
        <p:blipFill>
          <a:blip r:embed="rId2" cstate="print"/>
          <a:srcRect/>
          <a:stretch>
            <a:fillRect/>
          </a:stretch>
        </p:blipFill>
        <p:spPr>
          <a:xfrm>
            <a:off x="684213" y="2613025"/>
            <a:ext cx="7991475" cy="2773363"/>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4294967295"/>
          </p:nvPr>
        </p:nvSpPr>
        <p:spPr>
          <a:xfrm>
            <a:off x="6553200" y="6245225"/>
            <a:ext cx="2133600" cy="476250"/>
          </a:xfrm>
          <a:prstGeom prst="rect">
            <a:avLst/>
          </a:prstGeom>
        </p:spPr>
        <p:txBody>
          <a:bodyPr/>
          <a:lstStyle/>
          <a:p>
            <a:pPr>
              <a:defRPr/>
            </a:pPr>
            <a:fld id="{34098D0D-0B3E-44C2-A4FC-D7AFB7D3F373}" type="slidenum">
              <a:rPr lang="el-GR"/>
              <a:pPr>
                <a:defRPr/>
              </a:pPr>
              <a:t>23</a:t>
            </a:fld>
            <a:endParaRPr lang="el-GR"/>
          </a:p>
        </p:txBody>
      </p:sp>
      <p:sp>
        <p:nvSpPr>
          <p:cNvPr id="30722" name="Rectangle 2"/>
          <p:cNvSpPr>
            <a:spLocks noGrp="1" noChangeArrowheads="1"/>
          </p:cNvSpPr>
          <p:nvPr>
            <p:ph type="title"/>
          </p:nvPr>
        </p:nvSpPr>
        <p:spPr/>
        <p:txBody>
          <a:bodyPr/>
          <a:lstStyle/>
          <a:p>
            <a:pPr eaLnBrk="1" hangingPunct="1">
              <a:defRPr/>
            </a:pPr>
            <a:r>
              <a:rPr lang="el-GR" sz="3200" smtClean="0"/>
              <a:t>Μέθοδοι που λαμβάνουν υπόψη τη χρονική αξία του χρήματος</a:t>
            </a:r>
          </a:p>
        </p:txBody>
      </p:sp>
      <p:sp>
        <p:nvSpPr>
          <p:cNvPr id="30723" name="Rectangle 3"/>
          <p:cNvSpPr>
            <a:spLocks noGrp="1" noChangeArrowheads="1"/>
          </p:cNvSpPr>
          <p:nvPr>
            <p:ph type="body" idx="1"/>
          </p:nvPr>
        </p:nvSpPr>
        <p:spPr/>
        <p:txBody>
          <a:bodyPr/>
          <a:lstStyle/>
          <a:p>
            <a:pPr eaLnBrk="1" hangingPunct="1">
              <a:defRPr/>
            </a:pPr>
            <a:r>
              <a:rPr lang="el-GR" smtClean="0"/>
              <a:t>ΚΠΑ</a:t>
            </a:r>
          </a:p>
          <a:p>
            <a:pPr eaLnBrk="1" hangingPunct="1">
              <a:defRPr/>
            </a:pPr>
            <a:r>
              <a:rPr lang="el-GR" smtClean="0"/>
              <a:t>ΕΒΑ</a:t>
            </a:r>
          </a:p>
          <a:p>
            <a:pPr eaLnBrk="1" hangingPunct="1">
              <a:defRPr/>
            </a:pPr>
            <a:r>
              <a:rPr lang="el-GR" smtClean="0"/>
              <a:t>Συντελεστής αποδοτικότητας</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4294967295"/>
          </p:nvPr>
        </p:nvSpPr>
        <p:spPr>
          <a:xfrm>
            <a:off x="6553200" y="6356350"/>
            <a:ext cx="2133600" cy="365125"/>
          </a:xfrm>
          <a:prstGeom prst="rect">
            <a:avLst/>
          </a:prstGeom>
        </p:spPr>
        <p:txBody>
          <a:bodyPr/>
          <a:lstStyle/>
          <a:p>
            <a:fld id="{53C4726A-630D-4CB4-B088-BAB00F4188E9}" type="slidenum">
              <a:rPr lang="el-GR" smtClean="0"/>
              <a:pPr/>
              <a:t>24</a:t>
            </a:fld>
            <a:endParaRPr lang="el-GR" dirty="0"/>
          </a:p>
        </p:txBody>
      </p:sp>
      <p:sp>
        <p:nvSpPr>
          <p:cNvPr id="10" name="9 - Ορθογώνιο"/>
          <p:cNvSpPr/>
          <p:nvPr/>
        </p:nvSpPr>
        <p:spPr>
          <a:xfrm>
            <a:off x="685800" y="228600"/>
            <a:ext cx="8458200" cy="523220"/>
          </a:xfrm>
          <a:prstGeom prst="rect">
            <a:avLst/>
          </a:prstGeom>
        </p:spPr>
        <p:txBody>
          <a:bodyPr wrap="square">
            <a:spAutoFit/>
          </a:bodyPr>
          <a:lstStyle/>
          <a:p>
            <a:r>
              <a:rPr lang="el-GR" sz="2800" b="1" dirty="0" smtClean="0">
                <a:solidFill>
                  <a:srgbClr val="CC0066"/>
                </a:solidFill>
                <a:effectLst>
                  <a:outerShdw blurRad="38100" dist="38100" dir="2700000" algn="tl">
                    <a:srgbClr val="000000">
                      <a:alpha val="43137"/>
                    </a:srgbClr>
                  </a:outerShdw>
                </a:effectLst>
                <a:latin typeface="Calibri" pitchFamily="34" charset="0"/>
                <a:cs typeface="Calibri" pitchFamily="34" charset="0"/>
              </a:rPr>
              <a:t>Ταμειακές Ροές ενός επενδυτικού σχεδίου</a:t>
            </a:r>
            <a:endParaRPr lang="el-GR" sz="2800" b="1" dirty="0">
              <a:solidFill>
                <a:srgbClr val="CC0066"/>
              </a:solidFill>
              <a:effectLst>
                <a:outerShdw blurRad="38100" dist="38100" dir="2700000" algn="tl">
                  <a:srgbClr val="000000">
                    <a:alpha val="43137"/>
                  </a:srgbClr>
                </a:outerShdw>
              </a:effectLst>
              <a:latin typeface="Calibri" pitchFamily="34" charset="0"/>
              <a:cs typeface="Calibri" pitchFamily="34" charset="0"/>
            </a:endParaRPr>
          </a:p>
        </p:txBody>
      </p:sp>
      <p:sp>
        <p:nvSpPr>
          <p:cNvPr id="12" name="11 - Ορθογώνιο"/>
          <p:cNvSpPr/>
          <p:nvPr/>
        </p:nvSpPr>
        <p:spPr>
          <a:xfrm>
            <a:off x="533400" y="1066800"/>
            <a:ext cx="8431088" cy="5109091"/>
          </a:xfrm>
          <a:prstGeom prst="rect">
            <a:avLst/>
          </a:prstGeom>
        </p:spPr>
        <p:txBody>
          <a:bodyPr wrap="square">
            <a:spAutoFit/>
          </a:bodyPr>
          <a:lstStyle/>
          <a:p>
            <a:r>
              <a:rPr lang="el-GR" sz="2000" b="1" dirty="0" smtClean="0">
                <a:solidFill>
                  <a:srgbClr val="0000FF"/>
                </a:solidFill>
                <a:effectLst>
                  <a:outerShdw blurRad="38100" dist="38100" dir="2700000" algn="tl">
                    <a:srgbClr val="000000">
                      <a:alpha val="43137"/>
                    </a:srgbClr>
                  </a:outerShdw>
                </a:effectLst>
              </a:rPr>
              <a:t>Ο πίνακας των ταμειακών ροών ενός επενδυτικού σχεδίου έχει την ακόλουθη μορφή:</a:t>
            </a:r>
          </a:p>
          <a:p>
            <a:r>
              <a:rPr lang="el-GR" sz="2000" b="1" dirty="0" smtClean="0">
                <a:solidFill>
                  <a:srgbClr val="0000FF"/>
                </a:solidFill>
                <a:effectLst>
                  <a:outerShdw blurRad="38100" dist="38100" dir="2700000" algn="tl">
                    <a:srgbClr val="000000">
                      <a:alpha val="43137"/>
                    </a:srgbClr>
                  </a:outerShdw>
                </a:effectLst>
              </a:rPr>
              <a:t>                                                                                                0       1        2 …...   ν</a:t>
            </a:r>
          </a:p>
          <a:p>
            <a:r>
              <a:rPr lang="el-GR" sz="2000" b="1" dirty="0" smtClean="0">
                <a:solidFill>
                  <a:srgbClr val="0000FF"/>
                </a:solidFill>
                <a:effectLst>
                  <a:outerShdw blurRad="38100" dist="38100" dir="2700000" algn="tl">
                    <a:srgbClr val="000000">
                      <a:alpha val="43137"/>
                    </a:srgbClr>
                  </a:outerShdw>
                </a:effectLst>
              </a:rPr>
              <a:t> </a:t>
            </a:r>
            <a:r>
              <a:rPr lang="el-GR" sz="2200" b="1" dirty="0" smtClean="0">
                <a:solidFill>
                  <a:srgbClr val="0000FF"/>
                </a:solidFill>
                <a:effectLst>
                  <a:outerShdw blurRad="38100" dist="38100" dir="2700000" algn="tl">
                    <a:srgbClr val="000000">
                      <a:alpha val="43137"/>
                    </a:srgbClr>
                  </a:outerShdw>
                </a:effectLst>
              </a:rPr>
              <a:t>(1) Εκταμιεύσεις κεφαλαίου</a:t>
            </a:r>
          </a:p>
          <a:p>
            <a:r>
              <a:rPr lang="el-GR" sz="2200" b="1" dirty="0" smtClean="0">
                <a:solidFill>
                  <a:srgbClr val="0000FF"/>
                </a:solidFill>
                <a:effectLst>
                  <a:outerShdw blurRad="38100" dist="38100" dir="2700000" algn="tl">
                    <a:srgbClr val="000000">
                      <a:alpha val="43137"/>
                    </a:srgbClr>
                  </a:outerShdw>
                </a:effectLst>
              </a:rPr>
              <a:t> (2) Έσοδα</a:t>
            </a:r>
          </a:p>
          <a:p>
            <a:r>
              <a:rPr lang="el-GR" sz="2200" b="1" dirty="0" smtClean="0">
                <a:solidFill>
                  <a:srgbClr val="0000FF"/>
                </a:solidFill>
                <a:effectLst>
                  <a:outerShdw blurRad="38100" dist="38100" dir="2700000" algn="tl">
                    <a:srgbClr val="000000">
                      <a:alpha val="43137"/>
                    </a:srgbClr>
                  </a:outerShdw>
                </a:effectLst>
              </a:rPr>
              <a:t> (3) Έξοδα</a:t>
            </a:r>
          </a:p>
          <a:p>
            <a:r>
              <a:rPr lang="el-GR" sz="2200" b="1" dirty="0" smtClean="0">
                <a:solidFill>
                  <a:srgbClr val="0000FF"/>
                </a:solidFill>
                <a:effectLst>
                  <a:outerShdw blurRad="38100" dist="38100" dir="2700000" algn="tl">
                    <a:srgbClr val="000000">
                      <a:alpha val="43137"/>
                    </a:srgbClr>
                  </a:outerShdw>
                </a:effectLst>
              </a:rPr>
              <a:t> (4) Μεικτά κέρδη = (2) – (3)</a:t>
            </a:r>
          </a:p>
          <a:p>
            <a:r>
              <a:rPr lang="el-GR" sz="2200" b="1" dirty="0" smtClean="0">
                <a:solidFill>
                  <a:srgbClr val="0000FF"/>
                </a:solidFill>
                <a:effectLst>
                  <a:outerShdw blurRad="38100" dist="38100" dir="2700000" algn="tl">
                    <a:srgbClr val="000000">
                      <a:alpha val="43137"/>
                    </a:srgbClr>
                  </a:outerShdw>
                </a:effectLst>
              </a:rPr>
              <a:t> (5) Αποσβέσεις (συντελεστής απόσβεσης 20%)</a:t>
            </a:r>
          </a:p>
          <a:p>
            <a:r>
              <a:rPr lang="el-GR" sz="2200" b="1" dirty="0" smtClean="0">
                <a:solidFill>
                  <a:srgbClr val="0000FF"/>
                </a:solidFill>
                <a:effectLst>
                  <a:outerShdw blurRad="38100" dist="38100" dir="2700000" algn="tl">
                    <a:srgbClr val="000000">
                      <a:alpha val="43137"/>
                    </a:srgbClr>
                  </a:outerShdw>
                </a:effectLst>
              </a:rPr>
              <a:t> (6) Τόκοι</a:t>
            </a:r>
          </a:p>
          <a:p>
            <a:r>
              <a:rPr lang="el-GR" sz="2200" b="1" dirty="0" smtClean="0">
                <a:solidFill>
                  <a:srgbClr val="0000FF"/>
                </a:solidFill>
                <a:effectLst>
                  <a:outerShdw blurRad="38100" dist="38100" dir="2700000" algn="tl">
                    <a:srgbClr val="000000">
                      <a:alpha val="43137"/>
                    </a:srgbClr>
                  </a:outerShdw>
                </a:effectLst>
              </a:rPr>
              <a:t> (7) Φορολογητέο εισόδημα = (4) – (5) – (6)</a:t>
            </a:r>
          </a:p>
          <a:p>
            <a:r>
              <a:rPr lang="el-GR" sz="2200" b="1" dirty="0" smtClean="0">
                <a:solidFill>
                  <a:srgbClr val="0000FF"/>
                </a:solidFill>
                <a:effectLst>
                  <a:outerShdw blurRad="38100" dist="38100" dir="2700000" algn="tl">
                    <a:srgbClr val="000000">
                      <a:alpha val="43137"/>
                    </a:srgbClr>
                  </a:outerShdw>
                </a:effectLst>
              </a:rPr>
              <a:t> (8) Φόροι = (7) * Συντελεστής φορολόγησης (25%)</a:t>
            </a:r>
          </a:p>
          <a:p>
            <a:r>
              <a:rPr lang="el-GR" sz="2200" b="1" dirty="0" smtClean="0">
                <a:solidFill>
                  <a:srgbClr val="0000FF"/>
                </a:solidFill>
                <a:effectLst>
                  <a:outerShdw blurRad="38100" dist="38100" dir="2700000" algn="tl">
                    <a:srgbClr val="000000">
                      <a:alpha val="43137"/>
                    </a:srgbClr>
                  </a:outerShdw>
                </a:effectLst>
              </a:rPr>
              <a:t> (9) Καθαρά κέρδη μετά από φόρους = (7) – (8)</a:t>
            </a:r>
          </a:p>
          <a:p>
            <a:r>
              <a:rPr lang="el-GR" sz="2200" b="1" dirty="0" smtClean="0">
                <a:solidFill>
                  <a:srgbClr val="0000FF"/>
                </a:solidFill>
                <a:effectLst>
                  <a:outerShdw blurRad="38100" dist="38100" dir="2700000" algn="tl">
                    <a:srgbClr val="000000">
                      <a:alpha val="43137"/>
                    </a:srgbClr>
                  </a:outerShdw>
                </a:effectLst>
              </a:rPr>
              <a:t> (10) Χρεολύσια</a:t>
            </a:r>
          </a:p>
          <a:p>
            <a:r>
              <a:rPr lang="el-GR" sz="2200" b="1" dirty="0" smtClean="0">
                <a:solidFill>
                  <a:srgbClr val="0000FF"/>
                </a:solidFill>
                <a:effectLst>
                  <a:outerShdw blurRad="38100" dist="38100" dir="2700000" algn="tl">
                    <a:srgbClr val="000000">
                      <a:alpha val="43137"/>
                    </a:srgbClr>
                  </a:outerShdw>
                </a:effectLst>
              </a:rPr>
              <a:t> (11) Καθαρή Ταμειακή Ροή μετά από φόρους = (9) + (5) – (10) –(1)</a:t>
            </a:r>
          </a:p>
          <a:p>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4294967295"/>
          </p:nvPr>
        </p:nvSpPr>
        <p:spPr>
          <a:xfrm>
            <a:off x="6553200" y="6245225"/>
            <a:ext cx="2133600" cy="476250"/>
          </a:xfrm>
          <a:prstGeom prst="rect">
            <a:avLst/>
          </a:prstGeom>
        </p:spPr>
        <p:txBody>
          <a:bodyPr/>
          <a:lstStyle/>
          <a:p>
            <a:pPr>
              <a:defRPr/>
            </a:pPr>
            <a:fld id="{A8B13076-A7F5-430F-90AF-E0E7CE30BC9B}" type="slidenum">
              <a:rPr lang="el-GR"/>
              <a:pPr>
                <a:defRPr/>
              </a:pPr>
              <a:t>25</a:t>
            </a:fld>
            <a:endParaRPr lang="el-GR"/>
          </a:p>
        </p:txBody>
      </p:sp>
      <p:sp>
        <p:nvSpPr>
          <p:cNvPr id="31746" name="Rectangle 2"/>
          <p:cNvSpPr>
            <a:spLocks noGrp="1" noChangeArrowheads="1"/>
          </p:cNvSpPr>
          <p:nvPr>
            <p:ph type="title"/>
          </p:nvPr>
        </p:nvSpPr>
        <p:spPr>
          <a:xfrm>
            <a:off x="457200" y="292100"/>
            <a:ext cx="8229600" cy="1203325"/>
          </a:xfrm>
        </p:spPr>
        <p:txBody>
          <a:bodyPr/>
          <a:lstStyle/>
          <a:p>
            <a:pPr eaLnBrk="1" hangingPunct="1">
              <a:defRPr/>
            </a:pPr>
            <a:r>
              <a:rPr lang="el-GR" altLang="en-US" sz="4000" smtClean="0"/>
              <a:t>Καθαρή Παρούσα Αξία</a:t>
            </a:r>
            <a:r>
              <a:rPr lang="en-US" sz="4000" smtClean="0"/>
              <a:t> </a:t>
            </a:r>
            <a:br>
              <a:rPr lang="en-US" sz="4000" smtClean="0"/>
            </a:br>
            <a:r>
              <a:rPr lang="en-US" sz="4000" smtClean="0"/>
              <a:t> </a:t>
            </a:r>
            <a:r>
              <a:rPr lang="el-GR" altLang="en-US" sz="4000" smtClean="0"/>
              <a:t>ΚΠΑ (</a:t>
            </a:r>
            <a:r>
              <a:rPr lang="en-US" sz="4000" smtClean="0"/>
              <a:t>NPV)</a:t>
            </a:r>
            <a:endParaRPr lang="el-GR" altLang="en-US" sz="4000" smtClean="0"/>
          </a:p>
        </p:txBody>
      </p:sp>
      <p:pic>
        <p:nvPicPr>
          <p:cNvPr id="34820" name="Picture 3"/>
          <p:cNvPicPr>
            <a:picLocks noGrp="1" noChangeAspect="1" noChangeArrowheads="1"/>
          </p:cNvPicPr>
          <p:nvPr>
            <p:ph sz="half" idx="1"/>
          </p:nvPr>
        </p:nvPicPr>
        <p:blipFill>
          <a:blip r:embed="rId2" cstate="print"/>
          <a:srcRect/>
          <a:stretch>
            <a:fillRect/>
          </a:stretch>
        </p:blipFill>
        <p:spPr>
          <a:xfrm>
            <a:off x="684213" y="2062163"/>
            <a:ext cx="5616575" cy="1257300"/>
          </a:xfrm>
          <a:noFill/>
        </p:spPr>
      </p:pic>
      <p:pic>
        <p:nvPicPr>
          <p:cNvPr id="34821" name="Picture 4"/>
          <p:cNvPicPr>
            <a:picLocks noGrp="1" noChangeAspect="1" noChangeArrowheads="1"/>
          </p:cNvPicPr>
          <p:nvPr>
            <p:ph sz="half" idx="2"/>
          </p:nvPr>
        </p:nvPicPr>
        <p:blipFill>
          <a:blip r:embed="rId3" cstate="print"/>
          <a:srcRect/>
          <a:stretch>
            <a:fillRect/>
          </a:stretch>
        </p:blipFill>
        <p:spPr>
          <a:xfrm>
            <a:off x="971550" y="3357563"/>
            <a:ext cx="7056438" cy="3032125"/>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l-GR" altLang="en-US" sz="4000" smtClean="0"/>
              <a:t>Καθαρή Παρούσα Αξία</a:t>
            </a:r>
            <a:r>
              <a:rPr lang="en-US" sz="4000" smtClean="0"/>
              <a:t> </a:t>
            </a:r>
            <a:br>
              <a:rPr lang="en-US" sz="4000" smtClean="0"/>
            </a:br>
            <a:r>
              <a:rPr lang="en-US" sz="4000" smtClean="0"/>
              <a:t> </a:t>
            </a:r>
            <a:r>
              <a:rPr lang="el-GR" altLang="en-US" sz="4000" smtClean="0"/>
              <a:t>ΚΠΑ (</a:t>
            </a:r>
            <a:r>
              <a:rPr lang="en-US" sz="4000" smtClean="0"/>
              <a:t>NPV)</a:t>
            </a:r>
            <a:endParaRPr lang="el-GR" altLang="en-US" sz="4000" smtClean="0"/>
          </a:p>
        </p:txBody>
      </p:sp>
      <p:sp>
        <p:nvSpPr>
          <p:cNvPr id="32771" name="Rectangle 3"/>
          <p:cNvSpPr>
            <a:spLocks noGrp="1" noChangeArrowheads="1"/>
          </p:cNvSpPr>
          <p:nvPr>
            <p:ph type="body" sz="half" idx="1"/>
          </p:nvPr>
        </p:nvSpPr>
        <p:spPr>
          <a:xfrm>
            <a:off x="468313" y="1484313"/>
            <a:ext cx="8135937" cy="4525962"/>
          </a:xfrm>
        </p:spPr>
        <p:txBody>
          <a:bodyPr/>
          <a:lstStyle/>
          <a:p>
            <a:pPr eaLnBrk="1" hangingPunct="1">
              <a:buFontTx/>
              <a:buNone/>
              <a:defRPr/>
            </a:pPr>
            <a:endParaRPr lang="el-GR" sz="2400" dirty="0" smtClean="0"/>
          </a:p>
          <a:p>
            <a:pPr eaLnBrk="1" hangingPunct="1">
              <a:buFontTx/>
              <a:buNone/>
              <a:defRPr/>
            </a:pPr>
            <a:r>
              <a:rPr lang="el-GR" sz="2400" b="1" dirty="0" smtClean="0">
                <a:effectLst>
                  <a:outerShdw blurRad="38100" dist="38100" dir="2700000" algn="tl">
                    <a:srgbClr val="000000">
                      <a:alpha val="43137"/>
                    </a:srgbClr>
                  </a:outerShdw>
                </a:effectLst>
                <a:latin typeface="Calibri" pitchFamily="34" charset="0"/>
                <a:cs typeface="Calibri" pitchFamily="34" charset="0"/>
              </a:rPr>
              <a:t>Συγκρίνεται η ΠΑ των προβλεπόμενων ΚΤΡ της επένδυσης με την αρχική της δαπάνη</a:t>
            </a:r>
          </a:p>
          <a:p>
            <a:pPr eaLnBrk="1" hangingPunct="1">
              <a:buFontTx/>
              <a:buNone/>
              <a:defRPr/>
            </a:pPr>
            <a:endParaRPr lang="el-GR" sz="2400" b="1" dirty="0" smtClean="0">
              <a:effectLst>
                <a:outerShdw blurRad="38100" dist="38100" dir="2700000" algn="tl">
                  <a:srgbClr val="000000">
                    <a:alpha val="43137"/>
                  </a:srgbClr>
                </a:outerShdw>
              </a:effectLst>
              <a:latin typeface="Calibri" pitchFamily="34" charset="0"/>
              <a:cs typeface="Calibri" pitchFamily="34" charset="0"/>
            </a:endParaRPr>
          </a:p>
          <a:p>
            <a:pPr eaLnBrk="1" hangingPunct="1">
              <a:buFontTx/>
              <a:buNone/>
              <a:defRPr/>
            </a:pPr>
            <a:endParaRPr lang="el-GR" sz="2400" b="1" dirty="0" smtClean="0">
              <a:effectLst>
                <a:outerShdw blurRad="38100" dist="38100" dir="2700000" algn="tl">
                  <a:srgbClr val="000000">
                    <a:alpha val="43137"/>
                  </a:srgbClr>
                </a:outerShdw>
              </a:effectLst>
              <a:latin typeface="Calibri" pitchFamily="34" charset="0"/>
              <a:cs typeface="Calibri" pitchFamily="34" charset="0"/>
            </a:endParaRPr>
          </a:p>
          <a:p>
            <a:pPr eaLnBrk="1" hangingPunct="1">
              <a:buFontTx/>
              <a:buNone/>
              <a:defRPr/>
            </a:pPr>
            <a:endParaRPr lang="el-GR" sz="2400" b="1" dirty="0" smtClean="0">
              <a:effectLst>
                <a:outerShdw blurRad="38100" dist="38100" dir="2700000" algn="tl">
                  <a:srgbClr val="000000">
                    <a:alpha val="43137"/>
                  </a:srgbClr>
                </a:outerShdw>
              </a:effectLst>
              <a:latin typeface="Calibri" pitchFamily="34" charset="0"/>
              <a:cs typeface="Calibri" pitchFamily="34" charset="0"/>
            </a:endParaRPr>
          </a:p>
          <a:p>
            <a:pPr eaLnBrk="1" hangingPunct="1">
              <a:buFontTx/>
              <a:buNone/>
              <a:defRPr/>
            </a:pPr>
            <a:endParaRPr lang="el-GR" sz="2400" b="1" dirty="0" smtClean="0">
              <a:effectLst>
                <a:outerShdw blurRad="38100" dist="38100" dir="2700000" algn="tl">
                  <a:srgbClr val="000000">
                    <a:alpha val="43137"/>
                  </a:srgbClr>
                </a:outerShdw>
              </a:effectLst>
              <a:latin typeface="Calibri" pitchFamily="34" charset="0"/>
              <a:cs typeface="Calibri" pitchFamily="34" charset="0"/>
            </a:endParaRPr>
          </a:p>
          <a:p>
            <a:pPr eaLnBrk="1" hangingPunct="1">
              <a:buFontTx/>
              <a:buNone/>
              <a:defRPr/>
            </a:pPr>
            <a:endParaRPr lang="el-GR" sz="2400" b="1" dirty="0" smtClean="0">
              <a:effectLst>
                <a:outerShdw blurRad="38100" dist="38100" dir="2700000" algn="tl">
                  <a:srgbClr val="000000">
                    <a:alpha val="43137"/>
                  </a:srgbClr>
                </a:outerShdw>
              </a:effectLst>
              <a:latin typeface="Calibri" pitchFamily="34" charset="0"/>
              <a:cs typeface="Calibri" pitchFamily="34" charset="0"/>
            </a:endParaRPr>
          </a:p>
          <a:p>
            <a:pPr eaLnBrk="1" hangingPunct="1">
              <a:buFontTx/>
              <a:buNone/>
              <a:defRPr/>
            </a:pPr>
            <a:endParaRPr lang="el-GR" sz="2400" dirty="0" smtClean="0"/>
          </a:p>
        </p:txBody>
      </p:sp>
      <p:pic>
        <p:nvPicPr>
          <p:cNvPr id="35845" name="Picture 4"/>
          <p:cNvPicPr>
            <a:picLocks noGrp="1" noChangeAspect="1" noChangeArrowheads="1"/>
          </p:cNvPicPr>
          <p:nvPr>
            <p:ph sz="half" idx="2"/>
          </p:nvPr>
        </p:nvPicPr>
        <p:blipFill>
          <a:blip r:embed="rId2" cstate="print"/>
          <a:srcRect/>
          <a:stretch>
            <a:fillRect/>
          </a:stretch>
        </p:blipFill>
        <p:spPr>
          <a:xfrm>
            <a:off x="762000" y="3124200"/>
            <a:ext cx="7416800" cy="1377950"/>
          </a:xfrm>
          <a:noFill/>
        </p:spPr>
      </p:pic>
      <p:sp>
        <p:nvSpPr>
          <p:cNvPr id="6" name="5 - Θέση αριθμού διαφάνειας"/>
          <p:cNvSpPr>
            <a:spLocks noGrp="1"/>
          </p:cNvSpPr>
          <p:nvPr>
            <p:ph type="sldNum" sz="quarter" idx="12"/>
          </p:nvPr>
        </p:nvSpPr>
        <p:spPr/>
        <p:txBody>
          <a:bodyPr/>
          <a:lstStyle/>
          <a:p>
            <a:pPr>
              <a:defRPr/>
            </a:pPr>
            <a:fld id="{B360BE5A-ACF6-4889-AB13-219902A59278}" type="slidenum">
              <a:rPr lang="el-GR" smtClean="0"/>
              <a:pPr>
                <a:defRPr/>
              </a:pPr>
              <a:t>26</a:t>
            </a:fld>
            <a:endParaRPr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αριθμού διαφάνειας"/>
          <p:cNvSpPr>
            <a:spLocks noGrp="1"/>
          </p:cNvSpPr>
          <p:nvPr>
            <p:ph type="sldNum" sz="quarter" idx="12"/>
          </p:nvPr>
        </p:nvSpPr>
        <p:spPr/>
        <p:txBody>
          <a:bodyPr/>
          <a:lstStyle/>
          <a:p>
            <a:pPr>
              <a:defRPr/>
            </a:pPr>
            <a:fld id="{7D2B611D-54A1-4C0C-B3E3-0E64D910B007}" type="slidenum">
              <a:rPr lang="el-GR"/>
              <a:pPr>
                <a:defRPr/>
              </a:pPr>
              <a:t>27</a:t>
            </a:fld>
            <a:endParaRPr lang="el-GR"/>
          </a:p>
        </p:txBody>
      </p:sp>
      <p:sp>
        <p:nvSpPr>
          <p:cNvPr id="36866" name="Rectangle 2"/>
          <p:cNvSpPr>
            <a:spLocks noGrp="1" noChangeArrowheads="1"/>
          </p:cNvSpPr>
          <p:nvPr>
            <p:ph type="title"/>
          </p:nvPr>
        </p:nvSpPr>
        <p:spPr>
          <a:xfrm>
            <a:off x="457200" y="292100"/>
            <a:ext cx="8229600" cy="615950"/>
          </a:xfrm>
        </p:spPr>
        <p:txBody>
          <a:bodyPr/>
          <a:lstStyle/>
          <a:p>
            <a:pPr eaLnBrk="1" hangingPunct="1">
              <a:defRPr/>
            </a:pPr>
            <a:r>
              <a:rPr lang="el-GR" sz="4000" smtClean="0"/>
              <a:t>Κίνδυνος και ΚΠΑ</a:t>
            </a:r>
          </a:p>
        </p:txBody>
      </p:sp>
      <p:pic>
        <p:nvPicPr>
          <p:cNvPr id="39940" name="Picture 3"/>
          <p:cNvPicPr>
            <a:picLocks noGrp="1" noChangeAspect="1" noChangeArrowheads="1"/>
          </p:cNvPicPr>
          <p:nvPr>
            <p:ph sz="half" idx="1"/>
          </p:nvPr>
        </p:nvPicPr>
        <p:blipFill>
          <a:blip r:embed="rId2" cstate="print"/>
          <a:srcRect/>
          <a:stretch>
            <a:fillRect/>
          </a:stretch>
        </p:blipFill>
        <p:spPr>
          <a:xfrm>
            <a:off x="611188" y="1268413"/>
            <a:ext cx="6913562" cy="1439862"/>
          </a:xfrm>
          <a:noFill/>
        </p:spPr>
      </p:pic>
      <p:pic>
        <p:nvPicPr>
          <p:cNvPr id="39941" name="Picture 4"/>
          <p:cNvPicPr>
            <a:picLocks noGrp="1" noChangeAspect="1" noChangeArrowheads="1"/>
          </p:cNvPicPr>
          <p:nvPr>
            <p:ph sz="quarter" idx="2"/>
          </p:nvPr>
        </p:nvPicPr>
        <p:blipFill>
          <a:blip r:embed="rId3" cstate="print"/>
          <a:srcRect/>
          <a:stretch>
            <a:fillRect/>
          </a:stretch>
        </p:blipFill>
        <p:spPr>
          <a:xfrm>
            <a:off x="971550" y="2998788"/>
            <a:ext cx="6696075" cy="1727200"/>
          </a:xfrm>
          <a:noFill/>
        </p:spPr>
      </p:pic>
      <p:pic>
        <p:nvPicPr>
          <p:cNvPr id="39942" name="Picture 5"/>
          <p:cNvPicPr>
            <a:picLocks noGrp="1" noChangeAspect="1" noChangeArrowheads="1"/>
          </p:cNvPicPr>
          <p:nvPr>
            <p:ph sz="quarter" idx="3"/>
          </p:nvPr>
        </p:nvPicPr>
        <p:blipFill>
          <a:blip r:embed="rId4" cstate="print"/>
          <a:srcRect/>
          <a:stretch>
            <a:fillRect/>
          </a:stretch>
        </p:blipFill>
        <p:spPr>
          <a:xfrm>
            <a:off x="971550" y="4724400"/>
            <a:ext cx="6624638" cy="1657350"/>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4294967295"/>
          </p:nvPr>
        </p:nvSpPr>
        <p:spPr>
          <a:xfrm>
            <a:off x="6553200" y="6245225"/>
            <a:ext cx="2133600" cy="476250"/>
          </a:xfrm>
          <a:prstGeom prst="rect">
            <a:avLst/>
          </a:prstGeom>
        </p:spPr>
        <p:txBody>
          <a:bodyPr/>
          <a:lstStyle/>
          <a:p>
            <a:pPr>
              <a:defRPr/>
            </a:pPr>
            <a:fld id="{F88BE4B2-E8A3-41F0-BD13-0DA9FB158FA3}" type="slidenum">
              <a:rPr lang="el-GR"/>
              <a:pPr>
                <a:defRPr/>
              </a:pPr>
              <a:t>28</a:t>
            </a:fld>
            <a:endParaRPr lang="el-GR"/>
          </a:p>
        </p:txBody>
      </p:sp>
      <p:sp>
        <p:nvSpPr>
          <p:cNvPr id="37890" name="Rectangle 2"/>
          <p:cNvSpPr>
            <a:spLocks noGrp="1" noChangeArrowheads="1"/>
          </p:cNvSpPr>
          <p:nvPr>
            <p:ph type="title"/>
          </p:nvPr>
        </p:nvSpPr>
        <p:spPr/>
        <p:txBody>
          <a:bodyPr/>
          <a:lstStyle/>
          <a:p>
            <a:pPr eaLnBrk="1" hangingPunct="1">
              <a:defRPr/>
            </a:pPr>
            <a:r>
              <a:rPr lang="el-GR" sz="3600" smtClean="0"/>
              <a:t>Κίνδυνος και ΚΠΑ – Προφίλ ΚΠΑ έργου</a:t>
            </a:r>
          </a:p>
        </p:txBody>
      </p:sp>
      <p:pic>
        <p:nvPicPr>
          <p:cNvPr id="40964" name="Picture 3"/>
          <p:cNvPicPr>
            <a:picLocks noGrp="1" noChangeAspect="1" noChangeArrowheads="1"/>
          </p:cNvPicPr>
          <p:nvPr>
            <p:ph idx="1"/>
          </p:nvPr>
        </p:nvPicPr>
        <p:blipFill>
          <a:blip r:embed="rId3" cstate="print"/>
          <a:srcRect/>
          <a:stretch>
            <a:fillRect/>
          </a:stretch>
        </p:blipFill>
        <p:spPr>
          <a:xfrm>
            <a:off x="685800" y="1447799"/>
            <a:ext cx="8077200" cy="4588819"/>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609600" y="533400"/>
            <a:ext cx="8282880" cy="6063952"/>
          </a:xfrm>
        </p:spPr>
        <p:txBody>
          <a:bodyPr>
            <a:normAutofit/>
          </a:bodyPr>
          <a:lstStyle/>
          <a:p>
            <a:pPr>
              <a:buNone/>
            </a:pPr>
            <a:r>
              <a:rPr lang="el-GR" sz="3000" b="1" u="sng" dirty="0" smtClean="0">
                <a:solidFill>
                  <a:srgbClr val="CC0066"/>
                </a:solidFill>
                <a:effectLst>
                  <a:outerShdw blurRad="38100" dist="38100" dir="2700000" algn="tl">
                    <a:srgbClr val="000000">
                      <a:alpha val="43137"/>
                    </a:srgbClr>
                  </a:outerShdw>
                </a:effectLst>
                <a:latin typeface="Calibri" pitchFamily="34" charset="0"/>
                <a:cs typeface="Calibri" pitchFamily="34" charset="0"/>
              </a:rPr>
              <a:t>Καθαρή Παρούσα Αξία </a:t>
            </a:r>
            <a:endParaRPr lang="en-US" sz="3000" b="1" u="sng" dirty="0" smtClean="0">
              <a:solidFill>
                <a:srgbClr val="CC0066"/>
              </a:solidFill>
              <a:effectLst>
                <a:outerShdw blurRad="38100" dist="38100" dir="2700000" algn="tl">
                  <a:srgbClr val="000000">
                    <a:alpha val="43137"/>
                  </a:srgbClr>
                </a:outerShdw>
              </a:effectLst>
              <a:latin typeface="Calibri" pitchFamily="34" charset="0"/>
              <a:cs typeface="Calibri" pitchFamily="34" charset="0"/>
            </a:endParaRPr>
          </a:p>
          <a:p>
            <a:pPr>
              <a:buNone/>
            </a:pPr>
            <a:endParaRPr lang="el-GR" sz="3000" b="1" dirty="0" smtClean="0">
              <a:solidFill>
                <a:srgbClr val="CC0066"/>
              </a:solidFill>
              <a:effectLst>
                <a:outerShdw blurRad="38100" dist="38100" dir="2700000" algn="tl">
                  <a:srgbClr val="000000">
                    <a:alpha val="43137"/>
                  </a:srgbClr>
                </a:outerShdw>
              </a:effectLst>
            </a:endParaRPr>
          </a:p>
          <a:p>
            <a:pPr algn="just">
              <a:buNone/>
            </a:pPr>
            <a:r>
              <a:rPr lang="el-GR" sz="2400" b="1"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Η Καθαρή Παρούσα Αξία (Net Present Value), </a:t>
            </a:r>
            <a:r>
              <a:rPr lang="el-GR" sz="2400" b="1" i="1" u="sng" dirty="0" smtClean="0">
                <a:solidFill>
                  <a:srgbClr val="800000"/>
                </a:solidFill>
                <a:effectLst>
                  <a:outerShdw blurRad="38100" dist="38100" dir="2700000" algn="tl">
                    <a:srgbClr val="000000">
                      <a:alpha val="43137"/>
                    </a:srgbClr>
                  </a:outerShdw>
                </a:effectLst>
                <a:latin typeface="Calibri" pitchFamily="34" charset="0"/>
                <a:cs typeface="Calibri" pitchFamily="34" charset="0"/>
              </a:rPr>
              <a:t>βασίζεται στην τεχνική των προεξοφληµένων ταμειακών ροών</a:t>
            </a:r>
            <a:r>
              <a:rPr lang="el-GR" sz="2400" b="1"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 Η μέθοδος αυτή δείχνει τη συμβολή της επένδυσης στην αξία της επιχείρησης.</a:t>
            </a:r>
            <a:endParaRPr lang="en-US" sz="2400" b="1" dirty="0" smtClean="0">
              <a:solidFill>
                <a:srgbClr val="0000FF"/>
              </a:solidFill>
              <a:effectLst>
                <a:outerShdw blurRad="38100" dist="38100" dir="2700000" algn="tl">
                  <a:srgbClr val="000000">
                    <a:alpha val="43137"/>
                  </a:srgbClr>
                </a:outerShdw>
              </a:effectLst>
              <a:latin typeface="Calibri" pitchFamily="34" charset="0"/>
              <a:cs typeface="Calibri" pitchFamily="34" charset="0"/>
            </a:endParaRPr>
          </a:p>
          <a:p>
            <a:pPr algn="just">
              <a:buNone/>
            </a:pPr>
            <a:endParaRPr lang="el-GR" sz="2400" b="1" dirty="0" smtClean="0">
              <a:solidFill>
                <a:srgbClr val="0000FF"/>
              </a:solidFill>
              <a:effectLst>
                <a:outerShdw blurRad="38100" dist="38100" dir="2700000" algn="tl">
                  <a:srgbClr val="000000">
                    <a:alpha val="43137"/>
                  </a:srgbClr>
                </a:outerShdw>
              </a:effectLst>
              <a:latin typeface="Calibri" pitchFamily="34" charset="0"/>
              <a:cs typeface="Calibri" pitchFamily="34" charset="0"/>
            </a:endParaRPr>
          </a:p>
          <a:p>
            <a:pPr algn="just"/>
            <a:r>
              <a:rPr lang="el-GR" sz="2400" b="1"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Η διαδικασία περιλαμβάνει καταρχήν την εύρεση της παρούσας αξίας των ταμειακών εκροών και εισροών µε την προεξόφλησή τους στο κόστος κεφαλαίου της επένδυσης. Στη συνέχεια, οι ταμειακές αυτές ροές προστίθενται αλγεβρικά και το άθροισμα τους αποτελεί την Καθαρή Παρούσα Αξία της επένδυσης.</a:t>
            </a:r>
          </a:p>
          <a:p>
            <a:pPr marL="0" indent="0">
              <a:buNone/>
            </a:pPr>
            <a:endParaRPr lang="el-GR" altLang="en-US" dirty="0">
              <a:ea typeface="ヒラギノ角ゴ Pro W3" pitchFamily="-65" charset="-128"/>
            </a:endParaRPr>
          </a:p>
        </p:txBody>
      </p:sp>
      <p:pic>
        <p:nvPicPr>
          <p:cNvPr id="3" name="Picture 3"/>
          <p:cNvPicPr>
            <a:picLocks noChangeAspect="1" noChangeArrowheads="1"/>
          </p:cNvPicPr>
          <p:nvPr/>
        </p:nvPicPr>
        <p:blipFill>
          <a:blip r:embed="rId2" cstate="print"/>
          <a:srcRect/>
          <a:stretch>
            <a:fillRect/>
          </a:stretch>
        </p:blipFill>
        <p:spPr bwMode="auto">
          <a:xfrm>
            <a:off x="4800600" y="304800"/>
            <a:ext cx="3328988" cy="745212"/>
          </a:xfrm>
          <a:prstGeom prst="rect">
            <a:avLst/>
          </a:prstGeom>
          <a:noFill/>
          <a:ln w="12700">
            <a:noFill/>
            <a:miter lim="800000"/>
            <a:headEnd/>
            <a:tailEnd/>
          </a:ln>
        </p:spPr>
      </p:pic>
    </p:spTree>
    <p:extLst>
      <p:ext uri="{BB962C8B-B14F-4D97-AF65-F5344CB8AC3E}">
        <p14:creationId xmlns:p14="http://schemas.microsoft.com/office/powerpoint/2010/main" xmlns="" val="3487366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67544" y="116632"/>
            <a:ext cx="8229600" cy="1143000"/>
          </a:xfrm>
        </p:spPr>
        <p:txBody>
          <a:bodyPr>
            <a:noAutofit/>
          </a:bodyPr>
          <a:lstStyle/>
          <a:p>
            <a:r>
              <a:rPr lang="el-GR" altLang="en-US" sz="2800" b="1" dirty="0" smtClean="0">
                <a:effectLst>
                  <a:outerShdw blurRad="38100" dist="38100" dir="2700000" algn="tl">
                    <a:srgbClr val="000000">
                      <a:alpha val="43137"/>
                    </a:srgbClr>
                  </a:outerShdw>
                </a:effectLst>
                <a:latin typeface="Calibri" pitchFamily="34" charset="0"/>
                <a:ea typeface="ＭＳ Ｐゴシック" charset="-128"/>
                <a:cs typeface="Calibri" pitchFamily="34" charset="0"/>
              </a:rPr>
              <a:t>Οι τέσσερις βασικές αρχές της Χρηματοοικονομικής</a:t>
            </a:r>
            <a:r>
              <a:rPr lang="en-US" altLang="en-US" sz="3200" b="1" dirty="0" smtClean="0">
                <a:ea typeface="ＭＳ Ｐゴシック" charset="-128"/>
              </a:rPr>
              <a:t>:</a:t>
            </a:r>
            <a:endParaRPr lang="en-US" altLang="en-US" sz="3200" b="1" dirty="0" smtClean="0">
              <a:ea typeface="ヒラギノ角ゴ Pro W3" pitchFamily="-65" charset="-128"/>
            </a:endParaRPr>
          </a:p>
        </p:txBody>
      </p:sp>
      <p:sp>
        <p:nvSpPr>
          <p:cNvPr id="35843" name="Content Placeholder 2"/>
          <p:cNvSpPr>
            <a:spLocks noGrp="1"/>
          </p:cNvSpPr>
          <p:nvPr>
            <p:ph idx="1"/>
          </p:nvPr>
        </p:nvSpPr>
        <p:spPr>
          <a:xfrm>
            <a:off x="467544" y="1340768"/>
            <a:ext cx="8229600" cy="4997152"/>
          </a:xfrm>
        </p:spPr>
        <p:txBody>
          <a:bodyPr>
            <a:normAutofit/>
          </a:bodyPr>
          <a:lstStyle/>
          <a:p>
            <a:pPr marL="0" indent="0">
              <a:buNone/>
            </a:pPr>
            <a:r>
              <a:rPr lang="el-GR" altLang="en-US" sz="2400" b="1" dirty="0" smtClean="0">
                <a:solidFill>
                  <a:srgbClr val="FF0000"/>
                </a:solidFill>
                <a:effectLst>
                  <a:outerShdw blurRad="38100" dist="38100" dir="2700000" algn="tl">
                    <a:srgbClr val="000000">
                      <a:alpha val="43137"/>
                    </a:srgbClr>
                  </a:outerShdw>
                </a:effectLst>
                <a:latin typeface="Calibri" pitchFamily="34" charset="0"/>
                <a:ea typeface="ＭＳ Ｐゴシック" charset="-128"/>
                <a:cs typeface="Calibri" pitchFamily="34" charset="0"/>
              </a:rPr>
              <a:t>Αρχή 1: Το Χρήμα έχει χρονική αξία</a:t>
            </a:r>
          </a:p>
          <a:p>
            <a:r>
              <a:rPr lang="el-GR" altLang="en-US" sz="2400" b="1" dirty="0" smtClean="0">
                <a:effectLst>
                  <a:outerShdw blurRad="38100" dist="38100" dir="2700000" algn="tl">
                    <a:srgbClr val="000000">
                      <a:alpha val="43137"/>
                    </a:srgbClr>
                  </a:outerShdw>
                </a:effectLst>
                <a:latin typeface="Calibri" pitchFamily="34" charset="0"/>
                <a:ea typeface="ＭＳ Ｐゴシック" charset="-128"/>
                <a:cs typeface="Calibri" pitchFamily="34" charset="0"/>
              </a:rPr>
              <a:t>Ένα δολάριο σήμερα έχει μεγαλύτερη αξία από ένα δολάριο που θα ληφθεί στο μέλλον. Αντίθετα ένα δολάριο που θα ληφθεί στο μέλλον έχει χαμηλότερη αξία από ένα δολάριο που λαμβάνεται σήμερα. </a:t>
            </a:r>
          </a:p>
          <a:p>
            <a:pPr>
              <a:buNone/>
            </a:pPr>
            <a:endParaRPr lang="el-GR" altLang="en-US" dirty="0">
              <a:ea typeface="ヒラギノ角ゴ Pro W3" pitchFamily="-65" charset="-128"/>
            </a:endParaRPr>
          </a:p>
        </p:txBody>
      </p:sp>
    </p:spTree>
    <p:extLst>
      <p:ext uri="{BB962C8B-B14F-4D97-AF65-F5344CB8AC3E}">
        <p14:creationId xmlns:p14="http://schemas.microsoft.com/office/powerpoint/2010/main" xmlns="" val="1220572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457200" y="457200"/>
            <a:ext cx="8435280" cy="6140152"/>
          </a:xfrm>
        </p:spPr>
        <p:txBody>
          <a:bodyPr>
            <a:normAutofit/>
          </a:bodyPr>
          <a:lstStyle/>
          <a:p>
            <a:pPr>
              <a:buNone/>
            </a:pPr>
            <a:r>
              <a:rPr lang="el-GR" sz="2800" b="1" u="sng" dirty="0" smtClean="0">
                <a:solidFill>
                  <a:srgbClr val="EDFFFF"/>
                </a:solidFill>
                <a:effectLst>
                  <a:outerShdw blurRad="38100" dist="38100" dir="2700000" algn="tl">
                    <a:srgbClr val="000000">
                      <a:alpha val="43137"/>
                    </a:srgbClr>
                  </a:outerShdw>
                </a:effectLst>
                <a:latin typeface="Calibri" pitchFamily="34" charset="0"/>
                <a:cs typeface="Calibri" pitchFamily="34" charset="0"/>
              </a:rPr>
              <a:t>Καθαρή Παρούσα Αξία </a:t>
            </a:r>
            <a:endParaRPr lang="en-US" sz="2800" b="1" u="sng" dirty="0" smtClean="0">
              <a:solidFill>
                <a:srgbClr val="EDFFFF"/>
              </a:solidFill>
              <a:effectLst>
                <a:outerShdw blurRad="38100" dist="38100" dir="2700000" algn="tl">
                  <a:srgbClr val="000000">
                    <a:alpha val="43137"/>
                  </a:srgbClr>
                </a:outerShdw>
              </a:effectLst>
              <a:latin typeface="Calibri" pitchFamily="34" charset="0"/>
              <a:cs typeface="Calibri" pitchFamily="34" charset="0"/>
            </a:endParaRPr>
          </a:p>
          <a:p>
            <a:pPr>
              <a:buNone/>
            </a:pPr>
            <a:endParaRPr lang="el-GR" sz="3000" b="1" dirty="0" smtClean="0">
              <a:solidFill>
                <a:srgbClr val="CC0066"/>
              </a:solidFill>
              <a:effectLst>
                <a:outerShdw blurRad="38100" dist="38100" dir="2700000" algn="tl">
                  <a:srgbClr val="000000">
                    <a:alpha val="43137"/>
                  </a:srgbClr>
                </a:outerShdw>
              </a:effectLst>
            </a:endParaRPr>
          </a:p>
          <a:p>
            <a:pPr algn="just"/>
            <a:r>
              <a:rPr lang="el-GR" sz="2200" b="1"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Εναλλακτικά, η καθαρή παρούσα αξία μίας επένδυσης-επενδυτικού προγράμματος, ισούται με την παρούσα αξία των αναμενόμενων ταμειακών ροών (εκροών και εισροών), προεξοφλημένων με ένα επιτόκιο ανάλογο του κινδύνου της επένδυσης.</a:t>
            </a:r>
          </a:p>
          <a:p>
            <a:pPr algn="just"/>
            <a:r>
              <a:rPr lang="el-GR" sz="2200" b="1" dirty="0" smtClean="0">
                <a:solidFill>
                  <a:srgbClr val="0000FF"/>
                </a:solidFill>
                <a:effectLst>
                  <a:outerShdw blurRad="38100" dist="38100" dir="2700000" algn="tl">
                    <a:srgbClr val="000000">
                      <a:alpha val="43137"/>
                    </a:srgbClr>
                  </a:outerShdw>
                </a:effectLst>
                <a:latin typeface="Calibri" pitchFamily="34" charset="0"/>
                <a:cs typeface="Calibri" pitchFamily="34" charset="0"/>
              </a:rPr>
              <a:t>Αυτή η μέθοδος λαμβάνει υπόψη τη διαχρονική αξία του χρήματος, προεξοφλεί με το μέσο σταθμικό κόστος κεφαλαίου και εκφράζεται σε χρηματικά ποσά. </a:t>
            </a:r>
            <a:endParaRPr lang="en-US" sz="2200" b="1" dirty="0" smtClean="0">
              <a:solidFill>
                <a:srgbClr val="0000FF"/>
              </a:solidFill>
              <a:effectLst>
                <a:outerShdw blurRad="38100" dist="38100" dir="2700000" algn="tl">
                  <a:srgbClr val="000000">
                    <a:alpha val="43137"/>
                  </a:srgbClr>
                </a:outerShdw>
              </a:effectLst>
              <a:latin typeface="Calibri" pitchFamily="34" charset="0"/>
              <a:cs typeface="Calibri" pitchFamily="34" charset="0"/>
            </a:endParaRPr>
          </a:p>
          <a:p>
            <a:pPr algn="just"/>
            <a:r>
              <a:rPr lang="el-GR" sz="2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Μειονέκτημα είναι η υπόθεση ότι το μέσο σταθμικό κόστος μένει σταθερό σε όλη τη διάρκεια της επένδυσης.</a:t>
            </a:r>
          </a:p>
          <a:p>
            <a:pPr algn="just">
              <a:buNone/>
            </a:pPr>
            <a:endParaRPr lang="el-GR" b="1" dirty="0" smtClean="0">
              <a:solidFill>
                <a:srgbClr val="0000FF"/>
              </a:solidFill>
              <a:effectLst>
                <a:outerShdw blurRad="38100" dist="38100" dir="2700000" algn="tl">
                  <a:srgbClr val="000000">
                    <a:alpha val="43137"/>
                  </a:srgbClr>
                </a:outerShdw>
              </a:effectLst>
            </a:endParaRPr>
          </a:p>
          <a:p>
            <a:pPr marL="0" indent="0">
              <a:buNone/>
            </a:pPr>
            <a:endParaRPr lang="el-GR" altLang="en-US" dirty="0">
              <a:ea typeface="ヒラギノ角ゴ Pro W3" pitchFamily="-65" charset="-128"/>
            </a:endParaRPr>
          </a:p>
        </p:txBody>
      </p:sp>
      <p:pic>
        <p:nvPicPr>
          <p:cNvPr id="5" name="Picture 3"/>
          <p:cNvPicPr>
            <a:picLocks noChangeAspect="1" noChangeArrowheads="1"/>
          </p:cNvPicPr>
          <p:nvPr/>
        </p:nvPicPr>
        <p:blipFill>
          <a:blip r:embed="rId2" cstate="print"/>
          <a:srcRect/>
          <a:stretch>
            <a:fillRect/>
          </a:stretch>
        </p:blipFill>
        <p:spPr bwMode="auto">
          <a:xfrm>
            <a:off x="5105400" y="5410200"/>
            <a:ext cx="3328988" cy="745212"/>
          </a:xfrm>
          <a:prstGeom prst="rect">
            <a:avLst/>
          </a:prstGeom>
          <a:noFill/>
          <a:ln w="12700">
            <a:noFill/>
            <a:miter lim="800000"/>
            <a:headEnd/>
            <a:tailEnd/>
          </a:ln>
        </p:spPr>
      </p:pic>
    </p:spTree>
    <p:extLst>
      <p:ext uri="{BB962C8B-B14F-4D97-AF65-F5344CB8AC3E}">
        <p14:creationId xmlns:p14="http://schemas.microsoft.com/office/powerpoint/2010/main" xmlns="" val="3487366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noChangeArrowheads="1"/>
          </p:cNvPicPr>
          <p:nvPr>
            <p:ph idx="1"/>
          </p:nvPr>
        </p:nvPicPr>
        <p:blipFill>
          <a:blip r:embed="rId2" cstate="print"/>
          <a:srcRect/>
          <a:stretch>
            <a:fillRect/>
          </a:stretch>
        </p:blipFill>
        <p:spPr bwMode="auto">
          <a:xfrm>
            <a:off x="755576" y="3212976"/>
            <a:ext cx="5557021" cy="1857102"/>
          </a:xfrm>
          <a:prstGeom prst="rect">
            <a:avLst/>
          </a:prstGeom>
          <a:noFill/>
          <a:ln w="9525">
            <a:noFill/>
            <a:miter lim="800000"/>
            <a:headEnd/>
            <a:tailEnd/>
          </a:ln>
        </p:spPr>
      </p:pic>
      <p:sp>
        <p:nvSpPr>
          <p:cNvPr id="6" name="5 - Ορθογώνιο"/>
          <p:cNvSpPr/>
          <p:nvPr/>
        </p:nvSpPr>
        <p:spPr>
          <a:xfrm>
            <a:off x="395536" y="260648"/>
            <a:ext cx="8496944" cy="3016210"/>
          </a:xfrm>
          <a:prstGeom prst="rect">
            <a:avLst/>
          </a:prstGeom>
        </p:spPr>
        <p:txBody>
          <a:bodyPr wrap="square">
            <a:spAutoFit/>
          </a:bodyPr>
          <a:lstStyle/>
          <a:p>
            <a:pPr algn="just"/>
            <a:r>
              <a:rPr lang="el-GR" sz="2400" b="1" u="sng" dirty="0" smtClean="0">
                <a:solidFill>
                  <a:srgbClr val="EDFFFF"/>
                </a:solidFill>
                <a:effectLst>
                  <a:outerShdw blurRad="38100" dist="38100" dir="2700000" algn="tl">
                    <a:srgbClr val="000000">
                      <a:alpha val="43137"/>
                    </a:srgbClr>
                  </a:outerShdw>
                </a:effectLst>
              </a:rPr>
              <a:t>Καθαρή Παρούσα Αξία</a:t>
            </a:r>
            <a:r>
              <a:rPr lang="en-US" sz="2400" b="1" dirty="0" smtClean="0">
                <a:solidFill>
                  <a:srgbClr val="EDFFFF"/>
                </a:solidFill>
                <a:effectLst>
                  <a:outerShdw blurRad="38100" dist="38100" dir="2700000" algn="tl">
                    <a:srgbClr val="000000">
                      <a:alpha val="43137"/>
                    </a:srgbClr>
                  </a:outerShdw>
                </a:effectLst>
              </a:rPr>
              <a:t>:</a:t>
            </a:r>
            <a:r>
              <a:rPr lang="el-GR" sz="2400" b="1" dirty="0" smtClean="0">
                <a:solidFill>
                  <a:srgbClr val="EDFFFF"/>
                </a:solidFill>
                <a:effectLst>
                  <a:outerShdw blurRad="38100" dist="38100" dir="2700000" algn="tl">
                    <a:srgbClr val="000000">
                      <a:alpha val="43137"/>
                    </a:srgbClr>
                  </a:outerShdw>
                </a:effectLst>
              </a:rPr>
              <a:t> Η διαφορά μεταξύ της παρούσας αξίας των καθαρών ταμειακών ροών ΚΤΡ της επένδυσης</a:t>
            </a:r>
            <a:r>
              <a:rPr lang="el-GR" sz="2400" b="1" dirty="0" smtClean="0">
                <a:solidFill>
                  <a:srgbClr val="0000FF"/>
                </a:solidFill>
                <a:effectLst>
                  <a:outerShdw blurRad="38100" dist="38100" dir="2700000" algn="tl">
                    <a:srgbClr val="000000">
                      <a:alpha val="43137"/>
                    </a:srgbClr>
                  </a:outerShdw>
                </a:effectLst>
              </a:rPr>
              <a:t>, προεξοφλημένων στο παρόν με επιτόκιο </a:t>
            </a:r>
            <a:r>
              <a:rPr lang="en-US" sz="2400" b="1" dirty="0" smtClean="0">
                <a:solidFill>
                  <a:srgbClr val="0000FF"/>
                </a:solidFill>
                <a:effectLst>
                  <a:outerShdw blurRad="38100" dist="38100" dir="2700000" algn="tl">
                    <a:srgbClr val="000000">
                      <a:alpha val="43137"/>
                    </a:srgbClr>
                  </a:outerShdw>
                </a:effectLst>
              </a:rPr>
              <a:t>r</a:t>
            </a:r>
            <a:r>
              <a:rPr lang="el-GR" sz="2400" b="1" dirty="0" smtClean="0">
                <a:solidFill>
                  <a:srgbClr val="0000FF"/>
                </a:solidFill>
                <a:effectLst>
                  <a:outerShdw blurRad="38100" dist="38100" dir="2700000" algn="tl">
                    <a:srgbClr val="000000">
                      <a:alpha val="43137"/>
                    </a:srgbClr>
                  </a:outerShdw>
                </a:effectLst>
              </a:rPr>
              <a:t> και του αρχικού κεφαλαίου Κο που απαιτείται για να πραγματοποιηθεί η επένδυση σήμερα. </a:t>
            </a:r>
            <a:endParaRPr lang="en-US" sz="2400" b="1" dirty="0" smtClean="0">
              <a:solidFill>
                <a:srgbClr val="0000FF"/>
              </a:solidFill>
              <a:effectLst>
                <a:outerShdw blurRad="38100" dist="38100" dir="2700000" algn="tl">
                  <a:srgbClr val="000000">
                    <a:alpha val="43137"/>
                  </a:srgbClr>
                </a:outerShdw>
              </a:effectLst>
            </a:endParaRPr>
          </a:p>
          <a:p>
            <a:pPr algn="just"/>
            <a:endParaRPr lang="en-US" sz="2400" b="1" dirty="0" smtClean="0">
              <a:solidFill>
                <a:srgbClr val="0000FF"/>
              </a:solidFill>
              <a:effectLst>
                <a:outerShdw blurRad="38100" dist="38100" dir="2700000" algn="tl">
                  <a:srgbClr val="000000">
                    <a:alpha val="43137"/>
                  </a:srgbClr>
                </a:outerShdw>
              </a:effectLst>
            </a:endParaRPr>
          </a:p>
          <a:p>
            <a:pPr algn="just"/>
            <a:r>
              <a:rPr lang="el-GR" sz="2400" b="1" dirty="0" smtClean="0">
                <a:solidFill>
                  <a:srgbClr val="0000FF"/>
                </a:solidFill>
                <a:effectLst>
                  <a:outerShdw blurRad="38100" dist="38100" dir="2700000" algn="tl">
                    <a:srgbClr val="000000">
                      <a:alpha val="43137"/>
                    </a:srgbClr>
                  </a:outerShdw>
                </a:effectLst>
              </a:rPr>
              <a:t>Εάν η ΚΠΑ &gt;</a:t>
            </a:r>
            <a:r>
              <a:rPr lang="el-GR" sz="2400" dirty="0" smtClean="0"/>
              <a:t> </a:t>
            </a:r>
            <a:r>
              <a:rPr lang="el-GR" sz="2400" b="1" dirty="0" smtClean="0">
                <a:solidFill>
                  <a:srgbClr val="0000FF"/>
                </a:solidFill>
                <a:effectLst>
                  <a:outerShdw blurRad="38100" dist="38100" dir="2700000" algn="tl">
                    <a:srgbClr val="000000">
                      <a:alpha val="43137"/>
                    </a:srgbClr>
                  </a:outerShdw>
                </a:effectLst>
              </a:rPr>
              <a:t>0, η επένδυση γίνεται αποδεκτή</a:t>
            </a:r>
            <a:r>
              <a:rPr lang="el-GR" dirty="0" smtClean="0"/>
              <a:t> </a:t>
            </a:r>
            <a:r>
              <a:rPr lang="el-GR" sz="2200" b="1" dirty="0" smtClean="0">
                <a:solidFill>
                  <a:srgbClr val="0000FF"/>
                </a:solidFill>
                <a:effectLst>
                  <a:outerShdw blurRad="38100" dist="38100" dir="2700000" algn="tl">
                    <a:srgbClr val="000000">
                      <a:alpha val="43137"/>
                    </a:srgbClr>
                  </a:outerShdw>
                </a:effectLst>
              </a:rPr>
              <a:t>και σημαίνει ότι το επενδυτικό πρόγραμμα είναι </a:t>
            </a:r>
            <a:r>
              <a:rPr lang="el-GR" sz="2200" b="1" dirty="0" smtClean="0">
                <a:solidFill>
                  <a:srgbClr val="0000FF"/>
                </a:solidFill>
                <a:effectLst>
                  <a:outerShdw blurRad="38100" dist="38100" dir="2700000" algn="tl">
                    <a:srgbClr val="000000">
                      <a:alpha val="43137"/>
                    </a:srgbClr>
                  </a:outerShdw>
                </a:effectLst>
                <a:hlinkClick r:id="rId3"/>
              </a:rPr>
              <a:t>κερδοφόρο.</a:t>
            </a:r>
            <a:endParaRPr lang="el-GR" sz="2200" b="1" dirty="0">
              <a:solidFill>
                <a:srgbClr val="0000FF"/>
              </a:solidFill>
              <a:effectLst>
                <a:outerShdw blurRad="38100" dist="38100" dir="2700000" algn="tl">
                  <a:srgbClr val="000000">
                    <a:alpha val="43137"/>
                  </a:srgbClr>
                </a:outerShdw>
              </a:effectLst>
            </a:endParaRPr>
          </a:p>
        </p:txBody>
      </p:sp>
      <p:sp>
        <p:nvSpPr>
          <p:cNvPr id="7" name="6 - Ορθογώνιο"/>
          <p:cNvSpPr/>
          <p:nvPr/>
        </p:nvSpPr>
        <p:spPr>
          <a:xfrm>
            <a:off x="467544" y="5589240"/>
            <a:ext cx="6390456" cy="738664"/>
          </a:xfrm>
          <a:prstGeom prst="rect">
            <a:avLst/>
          </a:prstGeom>
        </p:spPr>
        <p:txBody>
          <a:bodyPr wrap="square">
            <a:spAutoFit/>
          </a:bodyPr>
          <a:lstStyle/>
          <a:p>
            <a:r>
              <a:rPr lang="el-GR" sz="2400" b="1" dirty="0" smtClean="0">
                <a:solidFill>
                  <a:srgbClr val="000099"/>
                </a:solidFill>
                <a:effectLst>
                  <a:outerShdw blurRad="38100" dist="38100" dir="2700000" algn="tl">
                    <a:srgbClr val="000000">
                      <a:alpha val="43137"/>
                    </a:srgbClr>
                  </a:outerShdw>
                </a:effectLst>
              </a:rPr>
              <a:t>Μελλοντική αξία :</a:t>
            </a:r>
            <a:r>
              <a:rPr lang="el-GR" dirty="0" smtClean="0">
                <a:solidFill>
                  <a:srgbClr val="000099"/>
                </a:solidFill>
              </a:rPr>
              <a:t>     </a:t>
            </a:r>
            <a:r>
              <a:rPr lang="el-GR" sz="2400" b="1" dirty="0" smtClean="0">
                <a:solidFill>
                  <a:srgbClr val="000099"/>
                </a:solidFill>
                <a:effectLst>
                  <a:outerShdw blurRad="38100" dist="38100" dir="2700000" algn="tl">
                    <a:srgbClr val="000000">
                      <a:alpha val="43137"/>
                    </a:srgbClr>
                  </a:outerShdw>
                </a:effectLst>
              </a:rPr>
              <a:t>ΜΑ = ΠΑ(1 + </a:t>
            </a:r>
            <a:r>
              <a:rPr lang="en-US" sz="2400" b="1" dirty="0" smtClean="0">
                <a:solidFill>
                  <a:srgbClr val="000099"/>
                </a:solidFill>
                <a:effectLst>
                  <a:outerShdw blurRad="38100" dist="38100" dir="2700000" algn="tl">
                    <a:srgbClr val="000000">
                      <a:alpha val="43137"/>
                    </a:srgbClr>
                  </a:outerShdw>
                </a:effectLst>
              </a:rPr>
              <a:t>r)</a:t>
            </a:r>
            <a:r>
              <a:rPr lang="el-GR" sz="2400" b="1" dirty="0" smtClean="0">
                <a:solidFill>
                  <a:srgbClr val="000099"/>
                </a:solidFill>
                <a:effectLst>
                  <a:outerShdw blurRad="38100" dist="38100" dir="2700000" algn="tl">
                    <a:srgbClr val="000000">
                      <a:alpha val="43137"/>
                    </a:srgbClr>
                  </a:outerShdw>
                </a:effectLst>
              </a:rPr>
              <a:t> </a:t>
            </a:r>
            <a:r>
              <a:rPr lang="en-US" sz="2400" b="1" dirty="0" smtClean="0">
                <a:solidFill>
                  <a:srgbClr val="000099"/>
                </a:solidFill>
                <a:effectLst>
                  <a:outerShdw blurRad="38100" dist="38100" dir="2700000" algn="tl">
                    <a:srgbClr val="000000">
                      <a:alpha val="43137"/>
                    </a:srgbClr>
                  </a:outerShdw>
                </a:effectLst>
              </a:rPr>
              <a:t>t </a:t>
            </a:r>
          </a:p>
          <a:p>
            <a:endParaRPr lang="el-GR" dirty="0"/>
          </a:p>
        </p:txBody>
      </p:sp>
    </p:spTree>
    <p:extLst>
      <p:ext uri="{BB962C8B-B14F-4D97-AF65-F5344CB8AC3E}">
        <p14:creationId xmlns:p14="http://schemas.microsoft.com/office/powerpoint/2010/main" xmlns="" val="437169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p:txBody>
          <a:bodyPr>
            <a:normAutofit/>
          </a:bodyPr>
          <a:lstStyle/>
          <a:p>
            <a:r>
              <a:rPr lang="el-GR" sz="2800" b="1" i="1" dirty="0" smtClean="0">
                <a:solidFill>
                  <a:srgbClr val="FFFFFF"/>
                </a:solidFill>
              </a:rPr>
              <a:t>Καθαρή Παρούσα Αξία (ΚΠΑ)</a:t>
            </a:r>
            <a:endParaRPr lang="el-GR" sz="2800" dirty="0" smtClean="0">
              <a:solidFill>
                <a:srgbClr val="FFFFFF"/>
              </a:solidFill>
            </a:endParaRPr>
          </a:p>
        </p:txBody>
      </p:sp>
      <p:pic>
        <p:nvPicPr>
          <p:cNvPr id="21507" name="3 - Θέση περιεχομένου" descr="http://dlabs.it.teithe.gr/epixeir/epix6/6_files/text6_files/Image159.gif"/>
          <p:cNvPicPr>
            <a:picLocks noGrp="1"/>
          </p:cNvPicPr>
          <p:nvPr>
            <p:ph sz="quarter" idx="1"/>
          </p:nvPr>
        </p:nvPicPr>
        <p:blipFill>
          <a:blip r:embed="rId2" cstate="print"/>
          <a:srcRect/>
          <a:stretch>
            <a:fillRect/>
          </a:stretch>
        </p:blipFill>
        <p:spPr>
          <a:xfrm>
            <a:off x="1042988" y="1773238"/>
            <a:ext cx="6337300" cy="1223962"/>
          </a:xfrm>
        </p:spPr>
      </p:pic>
      <p:sp>
        <p:nvSpPr>
          <p:cNvPr id="21508" name="5 - Ορθογώνιο"/>
          <p:cNvSpPr>
            <a:spLocks noChangeArrowheads="1"/>
          </p:cNvSpPr>
          <p:nvPr/>
        </p:nvSpPr>
        <p:spPr bwMode="auto">
          <a:xfrm>
            <a:off x="395288" y="4005263"/>
            <a:ext cx="8497887" cy="1446550"/>
          </a:xfrm>
          <a:prstGeom prst="rect">
            <a:avLst/>
          </a:prstGeom>
          <a:noFill/>
          <a:ln w="9525">
            <a:noFill/>
            <a:miter lim="800000"/>
            <a:headEnd/>
            <a:tailEnd/>
          </a:ln>
        </p:spPr>
        <p:txBody>
          <a:bodyPr>
            <a:spAutoFit/>
          </a:bodyPr>
          <a:lstStyle/>
          <a:p>
            <a:pPr algn="just"/>
            <a:r>
              <a:rPr lang="el-GR" sz="2200" b="1" dirty="0">
                <a:effectLst>
                  <a:outerShdw blurRad="38100" dist="38100" dir="2700000" algn="tl">
                    <a:srgbClr val="000000">
                      <a:alpha val="43137"/>
                    </a:srgbClr>
                  </a:outerShdw>
                </a:effectLst>
                <a:ea typeface="Times New Roman" pitchFamily="18" charset="0"/>
              </a:rPr>
              <a:t>Αν η καθαρή παρούσα αξία είναι θετική, η επένδυση πρέπει να γίνει αποδεκτή, ενώ αν είναι αρνητική η επένδυση πρέπει να απορριφθεί.</a:t>
            </a:r>
          </a:p>
          <a:p>
            <a:pPr algn="just"/>
            <a:r>
              <a:rPr lang="el-GR" sz="2200" b="1" dirty="0">
                <a:effectLst>
                  <a:outerShdw blurRad="38100" dist="38100" dir="2700000" algn="tl">
                    <a:srgbClr val="000000">
                      <a:alpha val="43137"/>
                    </a:srgbClr>
                  </a:outerShdw>
                </a:effectLst>
                <a:ea typeface="Times New Roman" pitchFamily="18" charset="0"/>
              </a:rPr>
              <a:t> </a:t>
            </a:r>
            <a:r>
              <a:rPr lang="el-GR" sz="2200" b="1" i="1" u="sng" dirty="0">
                <a:solidFill>
                  <a:srgbClr val="C00000"/>
                </a:solidFill>
                <a:effectLst>
                  <a:outerShdw blurRad="38100" dist="38100" dir="2700000" algn="tl">
                    <a:srgbClr val="000000">
                      <a:alpha val="43137"/>
                    </a:srgbClr>
                  </a:outerShdw>
                </a:effectLst>
                <a:ea typeface="Times New Roman" pitchFamily="18" charset="0"/>
              </a:rPr>
              <a:t>Σε περίπτωση αμοιβαία αποκλειόμενων επενδύσεων, επιλέγεται εκείνη με την υψηλότερη καθαρή παρούσα αξία.</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4294967295"/>
          </p:nvPr>
        </p:nvSpPr>
        <p:spPr>
          <a:xfrm>
            <a:off x="6553200" y="6245225"/>
            <a:ext cx="2133600" cy="476250"/>
          </a:xfrm>
          <a:prstGeom prst="rect">
            <a:avLst/>
          </a:prstGeom>
        </p:spPr>
        <p:txBody>
          <a:bodyPr/>
          <a:lstStyle/>
          <a:p>
            <a:pPr>
              <a:defRPr/>
            </a:pPr>
            <a:fld id="{E78906E9-2861-4EFA-9778-0AA1E3366FBA}" type="slidenum">
              <a:rPr lang="el-GR"/>
              <a:pPr>
                <a:defRPr/>
              </a:pPr>
              <a:t>33</a:t>
            </a:fld>
            <a:endParaRPr lang="el-GR"/>
          </a:p>
        </p:txBody>
      </p:sp>
      <p:sp>
        <p:nvSpPr>
          <p:cNvPr id="39938" name="Rectangle 2"/>
          <p:cNvSpPr>
            <a:spLocks noGrp="1" noChangeArrowheads="1"/>
          </p:cNvSpPr>
          <p:nvPr>
            <p:ph type="title"/>
          </p:nvPr>
        </p:nvSpPr>
        <p:spPr>
          <a:xfrm>
            <a:off x="457200" y="292100"/>
            <a:ext cx="8229600" cy="833438"/>
          </a:xfrm>
        </p:spPr>
        <p:txBody>
          <a:bodyPr/>
          <a:lstStyle/>
          <a:p>
            <a:pPr algn="ctr" eaLnBrk="1" hangingPunct="1">
              <a:defRPr/>
            </a:pPr>
            <a:r>
              <a:rPr lang="el-GR" sz="2800" b="1" dirty="0" smtClean="0">
                <a:effectLst>
                  <a:outerShdw blurRad="38100" dist="38100" dir="2700000" algn="tl">
                    <a:srgbClr val="000000">
                      <a:alpha val="43137"/>
                    </a:srgbClr>
                  </a:outerShdw>
                </a:effectLst>
                <a:latin typeface="Calibri" pitchFamily="34" charset="0"/>
                <a:cs typeface="Calibri" pitchFamily="34" charset="0"/>
              </a:rPr>
              <a:t>ΚΠΑ</a:t>
            </a:r>
          </a:p>
        </p:txBody>
      </p:sp>
      <p:sp>
        <p:nvSpPr>
          <p:cNvPr id="39939" name="Rectangle 3"/>
          <p:cNvSpPr>
            <a:spLocks noGrp="1" noChangeArrowheads="1"/>
          </p:cNvSpPr>
          <p:nvPr>
            <p:ph type="body" idx="1"/>
          </p:nvPr>
        </p:nvSpPr>
        <p:spPr>
          <a:xfrm>
            <a:off x="457200" y="981075"/>
            <a:ext cx="8229600" cy="5145088"/>
          </a:xfrm>
        </p:spPr>
        <p:txBody>
          <a:bodyPr/>
          <a:lstStyle/>
          <a:p>
            <a:pPr eaLnBrk="1" hangingPunct="1">
              <a:lnSpc>
                <a:spcPct val="80000"/>
              </a:lnSpc>
              <a:buFontTx/>
              <a:buNone/>
              <a:defRPr/>
            </a:pP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Πλεονεκτήματα:</a:t>
            </a:r>
          </a:p>
          <a:p>
            <a:pPr eaLnBrk="1" hangingPunct="1">
              <a:lnSpc>
                <a:spcPct val="80000"/>
              </a:lnSpc>
              <a:defRPr/>
            </a:pP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Λαμβάνει υπόψη της τη χρονική αξία του χρήματος</a:t>
            </a:r>
          </a:p>
          <a:p>
            <a:pPr eaLnBrk="1" hangingPunct="1">
              <a:lnSpc>
                <a:spcPct val="80000"/>
              </a:lnSpc>
              <a:defRPr/>
            </a:pP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Αναγνωρίζει το κόστος κεφαλαίου της επένδυσης</a:t>
            </a:r>
          </a:p>
          <a:p>
            <a:pPr eaLnBrk="1" hangingPunct="1">
              <a:lnSpc>
                <a:spcPct val="80000"/>
              </a:lnSpc>
              <a:defRPr/>
            </a:pP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Υποθέτει ότι οι </a:t>
            </a:r>
            <a:r>
              <a:rPr lang="el-GR" altLang="en-US" sz="2200" b="1" dirty="0" err="1" smtClean="0">
                <a:effectLst>
                  <a:outerShdw blurRad="38100" dist="38100" dir="2700000" algn="tl">
                    <a:srgbClr val="000000">
                      <a:alpha val="43137"/>
                    </a:srgbClr>
                  </a:outerShdw>
                </a:effectLst>
                <a:latin typeface="Calibri" pitchFamily="34" charset="0"/>
                <a:cs typeface="Calibri" pitchFamily="34" charset="0"/>
              </a:rPr>
              <a:t>ΚΤΡοές</a:t>
            </a: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 </a:t>
            </a:r>
            <a:r>
              <a:rPr lang="el-GR" altLang="en-US" sz="2200" b="1" dirty="0" err="1" smtClean="0">
                <a:effectLst>
                  <a:outerShdw blurRad="38100" dist="38100" dir="2700000" algn="tl">
                    <a:srgbClr val="000000">
                      <a:alpha val="43137"/>
                    </a:srgbClr>
                  </a:outerShdw>
                </a:effectLst>
                <a:latin typeface="Calibri" pitchFamily="34" charset="0"/>
                <a:cs typeface="Calibri" pitchFamily="34" charset="0"/>
              </a:rPr>
              <a:t>επανεπενδύονται</a:t>
            </a: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 με απόδοση ίση με το επιτόκιο προεξόφλησης</a:t>
            </a:r>
          </a:p>
          <a:p>
            <a:pPr eaLnBrk="1" hangingPunct="1">
              <a:lnSpc>
                <a:spcPct val="80000"/>
              </a:lnSpc>
              <a:defRPr/>
            </a:pP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Δείχνει πόσο αυξάνεται η αξία της επιχείρησης</a:t>
            </a:r>
          </a:p>
          <a:p>
            <a:pPr eaLnBrk="1" hangingPunct="1">
              <a:lnSpc>
                <a:spcPct val="80000"/>
              </a:lnSpc>
              <a:defRPr/>
            </a:pP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Μπορεί να λάβει υπόψη τον κίνδυνο της επένδυσης</a:t>
            </a:r>
          </a:p>
          <a:p>
            <a:pPr eaLnBrk="1" hangingPunct="1">
              <a:lnSpc>
                <a:spcPct val="80000"/>
              </a:lnSpc>
              <a:defRPr/>
            </a:pP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Μπορεί να εφαρμοσθεί σε περίπτωση μεταβολής επιτοκίων</a:t>
            </a:r>
          </a:p>
          <a:p>
            <a:pPr eaLnBrk="1" hangingPunct="1">
              <a:lnSpc>
                <a:spcPct val="80000"/>
              </a:lnSpc>
              <a:buFontTx/>
              <a:buNone/>
              <a:defRPr/>
            </a:pPr>
            <a:endParaRPr lang="el-GR" altLang="en-US" sz="2200" b="1" dirty="0" smtClean="0">
              <a:effectLst>
                <a:outerShdw blurRad="38100" dist="38100" dir="2700000" algn="tl">
                  <a:srgbClr val="000000">
                    <a:alpha val="43137"/>
                  </a:srgbClr>
                </a:outerShdw>
              </a:effectLst>
              <a:latin typeface="Calibri" pitchFamily="34" charset="0"/>
              <a:cs typeface="Calibri" pitchFamily="34" charset="0"/>
            </a:endParaRPr>
          </a:p>
          <a:p>
            <a:pPr eaLnBrk="1" hangingPunct="1">
              <a:lnSpc>
                <a:spcPct val="80000"/>
              </a:lnSpc>
              <a:buFontTx/>
              <a:buNone/>
              <a:defRPr/>
            </a:pP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Μειονεκτήματα:</a:t>
            </a:r>
          </a:p>
          <a:p>
            <a:pPr eaLnBrk="1" hangingPunct="1">
              <a:lnSpc>
                <a:spcPct val="80000"/>
              </a:lnSpc>
              <a:defRPr/>
            </a:pP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Καθιστά δύσκολη τη σύγκριση έργων με διαφορετικές αρχικές δαπάνες (Κ=100.00</a:t>
            </a:r>
            <a:r>
              <a:rPr lang="en-US" sz="2200" b="1" dirty="0" smtClean="0">
                <a:effectLst>
                  <a:outerShdw blurRad="38100" dist="38100" dir="2700000" algn="tl">
                    <a:srgbClr val="000000">
                      <a:alpha val="43137"/>
                    </a:srgbClr>
                  </a:outerShdw>
                </a:effectLst>
                <a:latin typeface="Calibri" pitchFamily="34" charset="0"/>
                <a:cs typeface="Calibri" pitchFamily="34" charset="0"/>
              </a:rPr>
              <a:t>0</a:t>
            </a:r>
            <a:r>
              <a:rPr lang="el-GR" altLang="en-US" sz="2200" b="1" dirty="0" smtClean="0">
                <a:effectLst>
                  <a:outerShdw blurRad="38100" dist="38100" dir="2700000" algn="tl">
                    <a:srgbClr val="000000">
                      <a:alpha val="43137"/>
                    </a:srgbClr>
                  </a:outerShdw>
                </a:effectLst>
                <a:latin typeface="Calibri" pitchFamily="34" charset="0"/>
                <a:cs typeface="Calibri" pitchFamily="34" charset="0"/>
              </a:rPr>
              <a:t> ΚΠΑ = 500  Κ= 5000 ΚΠΑ = 400)</a:t>
            </a:r>
          </a:p>
          <a:p>
            <a:pPr eaLnBrk="1" hangingPunct="1">
              <a:lnSpc>
                <a:spcPct val="80000"/>
              </a:lnSpc>
              <a:buFontTx/>
              <a:buNone/>
              <a:defRPr/>
            </a:pPr>
            <a:endParaRPr lang="el-GR" altLang="en-US" sz="2400" dirty="0" smtClean="0"/>
          </a:p>
          <a:p>
            <a:pPr eaLnBrk="1" hangingPunct="1">
              <a:lnSpc>
                <a:spcPct val="80000"/>
              </a:lnSpc>
              <a:buFontTx/>
              <a:buNone/>
              <a:defRPr/>
            </a:pPr>
            <a:endParaRPr lang="el-GR" altLang="en-US" dirty="0" smtClean="0"/>
          </a:p>
          <a:p>
            <a:pPr eaLnBrk="1" hangingPunct="1">
              <a:lnSpc>
                <a:spcPct val="80000"/>
              </a:lnSpc>
              <a:defRPr/>
            </a:pPr>
            <a:endParaRPr lang="el-GR" alt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περιεχομένου"/>
          <p:cNvSpPr>
            <a:spLocks noGrp="1"/>
          </p:cNvSpPr>
          <p:nvPr>
            <p:ph idx="1"/>
          </p:nvPr>
        </p:nvSpPr>
        <p:spPr>
          <a:xfrm>
            <a:off x="457200" y="1066800"/>
            <a:ext cx="8291264" cy="5059363"/>
          </a:xfrm>
        </p:spPr>
        <p:txBody>
          <a:bodyPr>
            <a:noAutofit/>
          </a:bodyPr>
          <a:lstStyle/>
          <a:p>
            <a:pPr algn="just">
              <a:buNone/>
            </a:pPr>
            <a:r>
              <a:rPr lang="el-GR" sz="2200" b="1" dirty="0" smtClean="0">
                <a:solidFill>
                  <a:srgbClr val="000099"/>
                </a:solidFill>
                <a:effectLst>
                  <a:outerShdw blurRad="38100" dist="38100" dir="2700000" algn="tl">
                    <a:srgbClr val="000000">
                      <a:alpha val="43137"/>
                    </a:srgbClr>
                  </a:outerShdw>
                </a:effectLst>
              </a:rPr>
              <a:t>Μια επιχείρηση πρόκειται να προμηθευτεί ένα υδρογεωτρύπανο και απευθύνεται σε δύο προμηθευτές. </a:t>
            </a:r>
          </a:p>
          <a:p>
            <a:pPr algn="just">
              <a:buNone/>
            </a:pPr>
            <a:r>
              <a:rPr lang="el-GR" sz="2200" b="1" dirty="0" smtClean="0">
                <a:solidFill>
                  <a:srgbClr val="000099"/>
                </a:solidFill>
                <a:effectLst>
                  <a:outerShdw blurRad="38100" dist="38100" dir="2700000" algn="tl">
                    <a:srgbClr val="000000">
                      <a:alpha val="43137"/>
                    </a:srgbClr>
                  </a:outerShdw>
                </a:effectLst>
              </a:rPr>
              <a:t>Ο προμηθευτής Α δίνει προσφορά 5.000.000 </a:t>
            </a:r>
            <a:r>
              <a:rPr lang="el-GR" sz="2200" b="1" dirty="0" err="1" smtClean="0">
                <a:solidFill>
                  <a:srgbClr val="000099"/>
                </a:solidFill>
                <a:effectLst>
                  <a:outerShdw blurRad="38100" dist="38100" dir="2700000" algn="tl">
                    <a:srgbClr val="000000">
                      <a:alpha val="43137"/>
                    </a:srgbClr>
                  </a:outerShdw>
                </a:effectLst>
              </a:rPr>
              <a:t>Euro</a:t>
            </a:r>
            <a:r>
              <a:rPr lang="el-GR" sz="2200" b="1" dirty="0" smtClean="0">
                <a:solidFill>
                  <a:srgbClr val="000099"/>
                </a:solidFill>
                <a:effectLst>
                  <a:outerShdw blurRad="38100" dist="38100" dir="2700000" algn="tl">
                    <a:srgbClr val="000000">
                      <a:alpha val="43137"/>
                    </a:srgbClr>
                  </a:outerShdw>
                </a:effectLst>
              </a:rPr>
              <a:t> αλλά απαιτεί την καταβολή των χρημάτων άμεσα. </a:t>
            </a:r>
          </a:p>
          <a:p>
            <a:pPr algn="just">
              <a:buNone/>
            </a:pPr>
            <a:r>
              <a:rPr lang="el-GR" sz="2200" b="1" dirty="0" smtClean="0">
                <a:solidFill>
                  <a:srgbClr val="000099"/>
                </a:solidFill>
                <a:effectLst>
                  <a:outerShdw blurRad="38100" dist="38100" dir="2700000" algn="tl">
                    <a:srgbClr val="000000">
                      <a:alpha val="43137"/>
                    </a:srgbClr>
                  </a:outerShdw>
                </a:effectLst>
              </a:rPr>
              <a:t>Ο προμηθευτής Β προσφέρει το ίδιο μηχάνημα στην τιμή των 6.000.000 </a:t>
            </a:r>
            <a:r>
              <a:rPr lang="el-GR" sz="2200" b="1" dirty="0" err="1" smtClean="0">
                <a:solidFill>
                  <a:srgbClr val="000099"/>
                </a:solidFill>
                <a:effectLst>
                  <a:outerShdw blurRad="38100" dist="38100" dir="2700000" algn="tl">
                    <a:srgbClr val="000000">
                      <a:alpha val="43137"/>
                    </a:srgbClr>
                  </a:outerShdw>
                </a:effectLst>
              </a:rPr>
              <a:t>Euro</a:t>
            </a:r>
            <a:r>
              <a:rPr lang="el-GR" sz="2200" b="1" dirty="0" smtClean="0">
                <a:solidFill>
                  <a:srgbClr val="000099"/>
                </a:solidFill>
                <a:effectLst>
                  <a:outerShdw blurRad="38100" dist="38100" dir="2700000" algn="tl">
                    <a:srgbClr val="000000">
                      <a:alpha val="43137"/>
                    </a:srgbClr>
                  </a:outerShdw>
                </a:effectLst>
              </a:rPr>
              <a:t>, με 50% προκαταβολή και το υπόλοιπο 50% στο τέλος του δεύτερου έτους.</a:t>
            </a:r>
          </a:p>
          <a:p>
            <a:pPr algn="just">
              <a:buNone/>
            </a:pPr>
            <a:r>
              <a:rPr lang="el-GR" sz="2200" b="1" dirty="0" smtClean="0">
                <a:solidFill>
                  <a:srgbClr val="000099"/>
                </a:solidFill>
                <a:effectLst>
                  <a:outerShdw blurRad="38100" dist="38100" dir="2700000" algn="tl">
                    <a:srgbClr val="000000">
                      <a:alpha val="43137"/>
                    </a:srgbClr>
                  </a:outerShdw>
                </a:effectLst>
              </a:rPr>
              <a:t>Ποια  προσφορά είναι πιο συμφέρουσα?</a:t>
            </a:r>
          </a:p>
          <a:p>
            <a:pPr algn="just">
              <a:buNone/>
            </a:pPr>
            <a:r>
              <a:rPr lang="el-GR" sz="2200" b="1" dirty="0" smtClean="0">
                <a:solidFill>
                  <a:srgbClr val="000099"/>
                </a:solidFill>
                <a:effectLst>
                  <a:outerShdw blurRad="38100" dist="38100" dir="2700000" algn="tl">
                    <a:srgbClr val="000000">
                      <a:alpha val="43137"/>
                    </a:srgbClr>
                  </a:outerShdw>
                </a:effectLst>
              </a:rPr>
              <a:t>Για την αγορά του μηχανήματος από τον προμηθευτή Α η επιχείρηση πρέπει να καταβάλει σήμερα 5.000.000 </a:t>
            </a:r>
            <a:r>
              <a:rPr lang="el-GR" sz="2200" b="1" dirty="0" err="1" smtClean="0">
                <a:solidFill>
                  <a:srgbClr val="000099"/>
                </a:solidFill>
                <a:effectLst>
                  <a:outerShdw blurRad="38100" dist="38100" dir="2700000" algn="tl">
                    <a:srgbClr val="000000">
                      <a:alpha val="43137"/>
                    </a:srgbClr>
                  </a:outerShdw>
                </a:effectLst>
              </a:rPr>
              <a:t>Euro</a:t>
            </a:r>
            <a:r>
              <a:rPr lang="el-GR" sz="2200" b="1" dirty="0" smtClean="0">
                <a:solidFill>
                  <a:srgbClr val="000099"/>
                </a:solidFill>
                <a:effectLst>
                  <a:outerShdw blurRad="38100" dist="38100" dir="2700000" algn="tl">
                    <a:srgbClr val="000000">
                      <a:alpha val="43137"/>
                    </a:srgbClr>
                  </a:outerShdw>
                </a:effectLst>
              </a:rPr>
              <a:t> (παρούσα αξία πληρωμής).</a:t>
            </a:r>
          </a:p>
        </p:txBody>
      </p:sp>
      <p:sp>
        <p:nvSpPr>
          <p:cNvPr id="8" name="7 - Ορθογώνιο"/>
          <p:cNvSpPr/>
          <p:nvPr/>
        </p:nvSpPr>
        <p:spPr>
          <a:xfrm>
            <a:off x="533400" y="188641"/>
            <a:ext cx="7855024" cy="523220"/>
          </a:xfrm>
          <a:prstGeom prst="rect">
            <a:avLst/>
          </a:prstGeom>
        </p:spPr>
        <p:txBody>
          <a:bodyPr wrap="square">
            <a:spAutoFit/>
          </a:bodyPr>
          <a:lstStyle/>
          <a:p>
            <a:r>
              <a:rPr lang="el-GR" sz="2800" b="1" dirty="0" smtClean="0">
                <a:solidFill>
                  <a:srgbClr val="FFFFFF"/>
                </a:solidFill>
                <a:effectLst>
                  <a:outerShdw blurRad="38100" dist="38100" dir="2700000" algn="tl">
                    <a:srgbClr val="000000">
                      <a:alpha val="43137"/>
                    </a:srgbClr>
                  </a:outerShdw>
                </a:effectLst>
              </a:rPr>
              <a:t>Παράδειγμα: Επιλογή προμηθευτή εξοπλισμού</a:t>
            </a:r>
            <a:endParaRPr lang="el-GR" sz="28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37169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περιεχομένου"/>
          <p:cNvSpPr>
            <a:spLocks noGrp="1"/>
          </p:cNvSpPr>
          <p:nvPr>
            <p:ph idx="1"/>
          </p:nvPr>
        </p:nvSpPr>
        <p:spPr>
          <a:xfrm>
            <a:off x="457200" y="990600"/>
            <a:ext cx="8507288" cy="5135563"/>
          </a:xfrm>
        </p:spPr>
        <p:txBody>
          <a:bodyPr>
            <a:noAutofit/>
          </a:bodyPr>
          <a:lstStyle/>
          <a:p>
            <a:pPr algn="just">
              <a:buNone/>
            </a:pPr>
            <a:r>
              <a:rPr lang="el-GR" sz="2200" b="1" dirty="0" smtClean="0">
                <a:solidFill>
                  <a:srgbClr val="000099"/>
                </a:solidFill>
                <a:effectLst>
                  <a:outerShdw blurRad="38100" dist="38100" dir="2700000" algn="tl">
                    <a:srgbClr val="000000">
                      <a:alpha val="43137"/>
                    </a:srgbClr>
                  </a:outerShdw>
                </a:effectLst>
              </a:rPr>
              <a:t>Εάν  το αγοράσει από τον Β, τότε καταβάλει σήμερα 3.000.000 </a:t>
            </a:r>
            <a:r>
              <a:rPr lang="el-GR" sz="2200" b="1" dirty="0" err="1" smtClean="0">
                <a:solidFill>
                  <a:srgbClr val="000099"/>
                </a:solidFill>
                <a:effectLst>
                  <a:outerShdw blurRad="38100" dist="38100" dir="2700000" algn="tl">
                    <a:srgbClr val="000000">
                      <a:alpha val="43137"/>
                    </a:srgbClr>
                  </a:outerShdw>
                </a:effectLst>
              </a:rPr>
              <a:t>Euro</a:t>
            </a:r>
            <a:r>
              <a:rPr lang="el-GR" sz="2200" b="1" dirty="0" smtClean="0">
                <a:solidFill>
                  <a:srgbClr val="000099"/>
                </a:solidFill>
                <a:effectLst>
                  <a:outerShdw blurRad="38100" dist="38100" dir="2700000" algn="tl">
                    <a:srgbClr val="000000">
                      <a:alpha val="43137"/>
                    </a:srgbClr>
                  </a:outerShdw>
                </a:effectLst>
              </a:rPr>
              <a:t> (50%*6.000.000) και άλλα 3.000.000 </a:t>
            </a:r>
            <a:r>
              <a:rPr lang="el-GR" sz="2200" b="1" dirty="0" err="1" smtClean="0">
                <a:solidFill>
                  <a:srgbClr val="000099"/>
                </a:solidFill>
                <a:effectLst>
                  <a:outerShdw blurRad="38100" dist="38100" dir="2700000" algn="tl">
                    <a:srgbClr val="000000">
                      <a:alpha val="43137"/>
                    </a:srgbClr>
                  </a:outerShdw>
                </a:effectLst>
              </a:rPr>
              <a:t>Euro</a:t>
            </a:r>
            <a:r>
              <a:rPr lang="el-GR" sz="2200" b="1" dirty="0" smtClean="0">
                <a:solidFill>
                  <a:srgbClr val="000099"/>
                </a:solidFill>
                <a:effectLst>
                  <a:outerShdw blurRad="38100" dist="38100" dir="2700000" algn="tl">
                    <a:srgbClr val="000000">
                      <a:alpha val="43137"/>
                    </a:srgbClr>
                  </a:outerShdw>
                </a:effectLst>
              </a:rPr>
              <a:t> μετά από δύο χρόνια.</a:t>
            </a:r>
          </a:p>
          <a:p>
            <a:pPr algn="just">
              <a:buNone/>
            </a:pPr>
            <a:r>
              <a:rPr lang="el-GR" sz="2200" b="1" dirty="0" smtClean="0">
                <a:solidFill>
                  <a:srgbClr val="000099"/>
                </a:solidFill>
                <a:effectLst>
                  <a:outerShdw blurRad="38100" dist="38100" dir="2700000" algn="tl">
                    <a:srgbClr val="000000">
                      <a:alpha val="43137"/>
                    </a:srgbClr>
                  </a:outerShdw>
                </a:effectLst>
              </a:rPr>
              <a:t>Επομένως, για να πραγματοποιηθεί σύγκριση θα πρέπει να υπολογιστεί η παρούσα αξία της</a:t>
            </a:r>
            <a:r>
              <a:rPr lang="en-US" sz="2200" b="1" dirty="0" smtClean="0">
                <a:solidFill>
                  <a:srgbClr val="000099"/>
                </a:solidFill>
                <a:effectLst>
                  <a:outerShdw blurRad="38100" dist="38100" dir="2700000" algn="tl">
                    <a:srgbClr val="000000">
                      <a:alpha val="43137"/>
                    </a:srgbClr>
                  </a:outerShdw>
                </a:effectLst>
              </a:rPr>
              <a:t> </a:t>
            </a:r>
            <a:r>
              <a:rPr lang="el-GR" sz="2200" b="1" dirty="0" smtClean="0">
                <a:solidFill>
                  <a:srgbClr val="000099"/>
                </a:solidFill>
                <a:effectLst>
                  <a:outerShdw blurRad="38100" dist="38100" dir="2700000" algn="tl">
                    <a:srgbClr val="000000">
                      <a:alpha val="43137"/>
                    </a:srgbClr>
                  </a:outerShdw>
                </a:effectLst>
              </a:rPr>
              <a:t>αγοράς από τον Β. Έστω ότι το επιτόκιο αναγωγής είναι 8%, τότε η παρούσα αξία των</a:t>
            </a:r>
          </a:p>
          <a:p>
            <a:pPr algn="just">
              <a:buNone/>
            </a:pPr>
            <a:r>
              <a:rPr lang="el-GR" sz="2200" b="1" dirty="0" smtClean="0">
                <a:solidFill>
                  <a:srgbClr val="000099"/>
                </a:solidFill>
                <a:effectLst>
                  <a:outerShdw blurRad="38100" dist="38100" dir="2700000" algn="tl">
                    <a:srgbClr val="000000">
                      <a:alpha val="43137"/>
                    </a:srgbClr>
                  </a:outerShdw>
                </a:effectLst>
              </a:rPr>
              <a:t>3.000.000 είναι:</a:t>
            </a:r>
          </a:p>
          <a:p>
            <a:pPr algn="just">
              <a:buNone/>
            </a:pPr>
            <a:r>
              <a:rPr lang="it-IT" sz="2200" b="1" dirty="0" smtClean="0">
                <a:solidFill>
                  <a:srgbClr val="000099"/>
                </a:solidFill>
                <a:effectLst>
                  <a:outerShdw blurRad="38100" dist="38100" dir="2700000" algn="tl">
                    <a:srgbClr val="000000">
                      <a:alpha val="43137"/>
                    </a:srgbClr>
                  </a:outerShdw>
                </a:effectLst>
              </a:rPr>
              <a:t>ΠΑ = </a:t>
            </a:r>
            <a:r>
              <a:rPr lang="it-IT" sz="2200" b="1" dirty="0" smtClean="0">
                <a:solidFill>
                  <a:srgbClr val="000099"/>
                </a:solidFill>
                <a:effectLst>
                  <a:outerShdw blurRad="38100" dist="38100" dir="2700000" algn="tl">
                    <a:srgbClr val="000000">
                      <a:alpha val="43137"/>
                    </a:srgbClr>
                  </a:outerShdw>
                </a:effectLst>
              </a:rPr>
              <a:t>3.000.000*</a:t>
            </a:r>
            <a:r>
              <a:rPr lang="el-GR" sz="2200" b="1" dirty="0" smtClean="0">
                <a:solidFill>
                  <a:srgbClr val="000099"/>
                </a:solidFill>
                <a:effectLst>
                  <a:outerShdw blurRad="38100" dist="38100" dir="2700000" algn="tl">
                    <a:srgbClr val="000000">
                      <a:alpha val="43137"/>
                    </a:srgbClr>
                  </a:outerShdw>
                </a:effectLst>
              </a:rPr>
              <a:t> </a:t>
            </a:r>
            <a:r>
              <a:rPr lang="it-IT" sz="2200" b="1" dirty="0" smtClean="0">
                <a:solidFill>
                  <a:srgbClr val="000099"/>
                </a:solidFill>
                <a:effectLst>
                  <a:outerShdw blurRad="38100" dist="38100" dir="2700000" algn="tl">
                    <a:srgbClr val="000000">
                      <a:alpha val="43137"/>
                    </a:srgbClr>
                  </a:outerShdw>
                </a:effectLst>
              </a:rPr>
              <a:t>(</a:t>
            </a:r>
            <a:r>
              <a:rPr lang="it-IT" sz="2200" b="1" dirty="0" smtClean="0">
                <a:solidFill>
                  <a:srgbClr val="000099"/>
                </a:solidFill>
                <a:effectLst>
                  <a:outerShdw blurRad="38100" dist="38100" dir="2700000" algn="tl">
                    <a:srgbClr val="000000">
                      <a:alpha val="43137"/>
                    </a:srgbClr>
                  </a:outerShdw>
                </a:effectLst>
              </a:rPr>
              <a:t>1+0,08)¯² </a:t>
            </a:r>
            <a:r>
              <a:rPr lang="it-IT" sz="2200" b="1" dirty="0" smtClean="0">
                <a:solidFill>
                  <a:srgbClr val="000099"/>
                </a:solidFill>
                <a:effectLst>
                  <a:outerShdw blurRad="38100" dist="38100" dir="2700000" algn="tl">
                    <a:srgbClr val="000000">
                      <a:alpha val="43137"/>
                    </a:srgbClr>
                  </a:outerShdw>
                </a:effectLst>
              </a:rPr>
              <a:t>= 2.572.016 Euro</a:t>
            </a:r>
          </a:p>
          <a:p>
            <a:pPr algn="just">
              <a:buNone/>
            </a:pPr>
            <a:r>
              <a:rPr lang="el-GR" sz="2200" b="1" dirty="0" smtClean="0">
                <a:solidFill>
                  <a:srgbClr val="000099"/>
                </a:solidFill>
                <a:effectLst>
                  <a:outerShdw blurRad="38100" dist="38100" dir="2700000" algn="tl">
                    <a:srgbClr val="000000">
                      <a:alpha val="43137"/>
                    </a:srgbClr>
                  </a:outerShdw>
                </a:effectLst>
              </a:rPr>
              <a:t>Άρα η συνολική παρούσα αξία της πληρωμής στον Β είναι:</a:t>
            </a:r>
          </a:p>
          <a:p>
            <a:pPr algn="just">
              <a:buNone/>
            </a:pPr>
            <a:r>
              <a:rPr lang="en-US" sz="2200" b="1" dirty="0" smtClean="0">
                <a:solidFill>
                  <a:srgbClr val="000099"/>
                </a:solidFill>
                <a:effectLst>
                  <a:outerShdw blurRad="38100" dist="38100" dir="2700000" algn="tl">
                    <a:srgbClr val="000000">
                      <a:alpha val="43137"/>
                    </a:srgbClr>
                  </a:outerShdw>
                </a:effectLst>
              </a:rPr>
              <a:t>3.000.000+2.572.016 = 5.572.016 Euro</a:t>
            </a:r>
          </a:p>
          <a:p>
            <a:pPr algn="just">
              <a:buNone/>
            </a:pPr>
            <a:r>
              <a:rPr lang="el-GR" sz="2200" b="1" dirty="0" smtClean="0">
                <a:solidFill>
                  <a:srgbClr val="000099"/>
                </a:solidFill>
                <a:effectLst>
                  <a:outerShdw blurRad="38100" dist="38100" dir="2700000" algn="tl">
                    <a:srgbClr val="000000">
                      <a:alpha val="43137"/>
                    </a:srgbClr>
                  </a:outerShdw>
                </a:effectLst>
              </a:rPr>
              <a:t>Επομένως, συμφέρει η αγορά από τον προμηθευτή Α.</a:t>
            </a:r>
            <a:endParaRPr lang="el-GR" sz="2200" b="1" dirty="0">
              <a:solidFill>
                <a:srgbClr val="000099"/>
              </a:solidFill>
              <a:effectLst>
                <a:outerShdw blurRad="38100" dist="38100" dir="2700000" algn="tl">
                  <a:srgbClr val="000000">
                    <a:alpha val="43137"/>
                  </a:srgbClr>
                </a:outerShdw>
              </a:effectLst>
            </a:endParaRPr>
          </a:p>
        </p:txBody>
      </p:sp>
      <p:sp>
        <p:nvSpPr>
          <p:cNvPr id="8" name="7 - Ορθογώνιο"/>
          <p:cNvSpPr/>
          <p:nvPr/>
        </p:nvSpPr>
        <p:spPr>
          <a:xfrm>
            <a:off x="533400" y="188641"/>
            <a:ext cx="7855024" cy="523220"/>
          </a:xfrm>
          <a:prstGeom prst="rect">
            <a:avLst/>
          </a:prstGeom>
        </p:spPr>
        <p:txBody>
          <a:bodyPr wrap="square">
            <a:spAutoFit/>
          </a:bodyPr>
          <a:lstStyle/>
          <a:p>
            <a:r>
              <a:rPr lang="el-GR" sz="2800" b="1" dirty="0" smtClean="0">
                <a:solidFill>
                  <a:srgbClr val="FFFFFF"/>
                </a:solidFill>
                <a:effectLst>
                  <a:outerShdw blurRad="38100" dist="38100" dir="2700000" algn="tl">
                    <a:srgbClr val="000000">
                      <a:alpha val="43137"/>
                    </a:srgbClr>
                  </a:outerShdw>
                </a:effectLst>
              </a:rPr>
              <a:t>Παράδειγμα: Επιλογή προμηθευτή εξοπλισμού</a:t>
            </a:r>
            <a:endParaRPr lang="el-GR" sz="28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37169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457200" y="990600"/>
            <a:ext cx="8147248" cy="5606752"/>
          </a:xfrm>
        </p:spPr>
        <p:txBody>
          <a:bodyPr>
            <a:noAutofit/>
          </a:bodyPr>
          <a:lstStyle/>
          <a:p>
            <a:pPr algn="just">
              <a:buNone/>
            </a:pPr>
            <a:r>
              <a:rPr lang="el-GR" sz="2200" b="1" dirty="0" smtClean="0">
                <a:solidFill>
                  <a:srgbClr val="000099"/>
                </a:solidFill>
                <a:effectLst>
                  <a:outerShdw blurRad="38100" dist="38100" dir="2700000" algn="tl">
                    <a:srgbClr val="000000">
                      <a:alpha val="43137"/>
                    </a:srgbClr>
                  </a:outerShdw>
                </a:effectLst>
              </a:rPr>
              <a:t>Παράδειγμα</a:t>
            </a:r>
          </a:p>
          <a:p>
            <a:pPr algn="just">
              <a:buNone/>
            </a:pPr>
            <a:r>
              <a:rPr lang="el-GR" sz="2200" b="1" dirty="0" smtClean="0">
                <a:solidFill>
                  <a:srgbClr val="000099"/>
                </a:solidFill>
                <a:effectLst>
                  <a:outerShdw blurRad="38100" dist="38100" dir="2700000" algn="tl">
                    <a:srgbClr val="000000">
                      <a:alpha val="43137"/>
                    </a:srgbClr>
                  </a:outerShdw>
                </a:effectLst>
              </a:rPr>
              <a:t>Μία εταιρεία μελετά µία επένδυση που θα αποφέρει ετήσιες ταμειακές ροές (μετά την αφαίρεση των φόρων) 6.000, 4.000, 3.000 και 2.000 Ευρώ, αντίστοιχα για 4 χρόνια. </a:t>
            </a:r>
          </a:p>
          <a:p>
            <a:pPr algn="just">
              <a:buNone/>
            </a:pPr>
            <a:r>
              <a:rPr lang="el-GR" sz="2200" b="1" dirty="0" smtClean="0">
                <a:solidFill>
                  <a:srgbClr val="000099"/>
                </a:solidFill>
                <a:effectLst>
                  <a:outerShdw blurRad="38100" dist="38100" dir="2700000" algn="tl">
                    <a:srgbClr val="000000">
                      <a:alpha val="43137"/>
                    </a:srgbClr>
                  </a:outerShdw>
                </a:effectLst>
              </a:rPr>
              <a:t>Αν το προεξοφλητικό επιτόκιο του προγράµµατος είναι 10% και το αρχικό ύψος της επένδυσης είναι 9.000 Ευρώ, θα μπορούσε να υιοθετήσει αυτό το πρόγραµµα;</a:t>
            </a:r>
          </a:p>
          <a:p>
            <a:pPr algn="just">
              <a:buNone/>
            </a:pPr>
            <a:r>
              <a:rPr lang="el-GR" sz="2200" b="1" dirty="0" smtClean="0">
                <a:solidFill>
                  <a:srgbClr val="000099"/>
                </a:solidFill>
                <a:effectLst>
                  <a:outerShdw blurRad="38100" dist="38100" dir="2700000" algn="tl">
                    <a:srgbClr val="000000">
                      <a:alpha val="43137"/>
                    </a:srgbClr>
                  </a:outerShdw>
                </a:effectLst>
              </a:rPr>
              <a:t> </a:t>
            </a:r>
          </a:p>
          <a:p>
            <a:pPr algn="just">
              <a:buNone/>
            </a:pPr>
            <a:endParaRPr lang="el-GR" sz="2000" b="1" dirty="0" smtClean="0">
              <a:effectLst>
                <a:outerShdw blurRad="38100" dist="38100" dir="2700000" algn="tl">
                  <a:srgbClr val="000000">
                    <a:alpha val="43137"/>
                  </a:srgbClr>
                </a:outerShdw>
              </a:effectLst>
            </a:endParaRPr>
          </a:p>
          <a:p>
            <a:pPr marL="0" indent="0">
              <a:buNone/>
            </a:pPr>
            <a:endParaRPr lang="el-GR" altLang="en-US" sz="2000" dirty="0">
              <a:solidFill>
                <a:srgbClr val="800000"/>
              </a:solidFill>
              <a:ea typeface="ヒラギノ角ゴ Pro W3" pitchFamily="-65" charset="-128"/>
            </a:endParaRPr>
          </a:p>
        </p:txBody>
      </p:sp>
    </p:spTree>
    <p:extLst>
      <p:ext uri="{BB962C8B-B14F-4D97-AF65-F5344CB8AC3E}">
        <p14:creationId xmlns:p14="http://schemas.microsoft.com/office/powerpoint/2010/main" xmlns="" val="19565263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457200" y="381000"/>
            <a:ext cx="8686800" cy="6216352"/>
          </a:xfrm>
        </p:spPr>
        <p:txBody>
          <a:bodyPr>
            <a:noAutofit/>
          </a:bodyPr>
          <a:lstStyle/>
          <a:p>
            <a:pPr algn="just">
              <a:buNone/>
            </a:pPr>
            <a:r>
              <a:rPr lang="el-GR" sz="2000" b="1" dirty="0" smtClean="0">
                <a:solidFill>
                  <a:srgbClr val="FFFFFF"/>
                </a:solidFill>
                <a:effectLst>
                  <a:outerShdw blurRad="38100" dist="38100" dir="2700000" algn="tl">
                    <a:srgbClr val="000000">
                      <a:alpha val="43137"/>
                    </a:srgbClr>
                  </a:outerShdw>
                </a:effectLst>
              </a:rPr>
              <a:t>Αρχικά, γίνεται υπολογισμός της παρούσας αξίας κάθε ταμειακής ροής για το διάστημα που αναφέρεται.</a:t>
            </a:r>
          </a:p>
          <a:p>
            <a:pPr algn="just">
              <a:lnSpc>
                <a:spcPts val="2200"/>
              </a:lnSpc>
              <a:buNone/>
            </a:pPr>
            <a:r>
              <a:rPr lang="el-GR" sz="2000" b="1" u="sng" dirty="0" smtClean="0">
                <a:effectLst>
                  <a:outerShdw blurRad="38100" dist="38100" dir="2700000" algn="tl">
                    <a:srgbClr val="000000">
                      <a:alpha val="43137"/>
                    </a:srgbClr>
                  </a:outerShdw>
                </a:effectLst>
                <a:latin typeface="Calibri" pitchFamily="34" charset="0"/>
                <a:cs typeface="Calibri" pitchFamily="34" charset="0"/>
              </a:rPr>
              <a:t>1</a:t>
            </a:r>
            <a:r>
              <a:rPr lang="el-GR" sz="2000" b="1" u="sng" baseline="30000" dirty="0" smtClean="0">
                <a:effectLst>
                  <a:outerShdw blurRad="38100" dist="38100" dir="2700000" algn="tl">
                    <a:srgbClr val="000000">
                      <a:alpha val="43137"/>
                    </a:srgbClr>
                  </a:outerShdw>
                </a:effectLst>
                <a:latin typeface="Calibri" pitchFamily="34" charset="0"/>
                <a:cs typeface="Calibri" pitchFamily="34" charset="0"/>
              </a:rPr>
              <a:t>ο</a:t>
            </a:r>
            <a:r>
              <a:rPr lang="el-GR" sz="2000" b="1" u="sng" dirty="0" smtClean="0">
                <a:effectLst>
                  <a:outerShdw blurRad="38100" dist="38100" dir="2700000" algn="tl">
                    <a:srgbClr val="000000">
                      <a:alpha val="43137"/>
                    </a:srgbClr>
                  </a:outerShdw>
                </a:effectLst>
                <a:latin typeface="Calibri" pitchFamily="34" charset="0"/>
                <a:cs typeface="Calibri" pitchFamily="34" charset="0"/>
              </a:rPr>
              <a:t> έτος</a:t>
            </a:r>
            <a:endParaRPr lang="el-GR" sz="2000" b="1" dirty="0" smtClean="0">
              <a:effectLst>
                <a:outerShdw blurRad="38100" dist="38100" dir="2700000" algn="tl">
                  <a:srgbClr val="000000">
                    <a:alpha val="43137"/>
                  </a:srgbClr>
                </a:outerShdw>
              </a:effectLst>
              <a:latin typeface="Calibri" pitchFamily="34" charset="0"/>
              <a:cs typeface="Calibri" pitchFamily="34" charset="0"/>
            </a:endParaRPr>
          </a:p>
          <a:p>
            <a:pPr algn="just">
              <a:lnSpc>
                <a:spcPts val="2200"/>
              </a:lnSpc>
              <a:buNone/>
            </a:pPr>
            <a:r>
              <a:rPr lang="el-GR" sz="2000" b="1" u="sng" dirty="0" smtClean="0">
                <a:effectLst>
                  <a:outerShdw blurRad="38100" dist="38100" dir="2700000" algn="tl">
                    <a:srgbClr val="000000">
                      <a:alpha val="43137"/>
                    </a:srgbClr>
                  </a:outerShdw>
                </a:effectLst>
                <a:latin typeface="Calibri" pitchFamily="34" charset="0"/>
                <a:cs typeface="Calibri" pitchFamily="34" charset="0"/>
              </a:rPr>
              <a:t>6.000 </a:t>
            </a:r>
            <a:r>
              <a:rPr lang="el-GR" sz="2000" b="1" dirty="0" smtClean="0">
                <a:effectLst>
                  <a:outerShdw blurRad="38100" dist="38100" dir="2700000" algn="tl">
                    <a:srgbClr val="000000">
                      <a:alpha val="43137"/>
                    </a:srgbClr>
                  </a:outerShdw>
                </a:effectLst>
                <a:latin typeface="Calibri" pitchFamily="34" charset="0"/>
                <a:cs typeface="Calibri" pitchFamily="34" charset="0"/>
              </a:rPr>
              <a:t>= 5.454€</a:t>
            </a:r>
          </a:p>
          <a:p>
            <a:pPr algn="just">
              <a:lnSpc>
                <a:spcPts val="2200"/>
              </a:lnSpc>
              <a:buNone/>
            </a:pPr>
            <a:r>
              <a:rPr lang="el-GR" sz="2000" b="1" dirty="0" smtClean="0">
                <a:effectLst>
                  <a:outerShdw blurRad="38100" dist="38100" dir="2700000" algn="tl">
                    <a:srgbClr val="000000">
                      <a:alpha val="43137"/>
                    </a:srgbClr>
                  </a:outerShdw>
                </a:effectLst>
                <a:latin typeface="Calibri" pitchFamily="34" charset="0"/>
                <a:cs typeface="Calibri" pitchFamily="34" charset="0"/>
              </a:rPr>
              <a:t>(1 + 0,10)</a:t>
            </a:r>
          </a:p>
          <a:p>
            <a:pPr algn="just">
              <a:lnSpc>
                <a:spcPts val="2200"/>
              </a:lnSpc>
              <a:buNone/>
            </a:pPr>
            <a:r>
              <a:rPr lang="el-GR" sz="2000" b="1" dirty="0" smtClean="0">
                <a:effectLst>
                  <a:outerShdw blurRad="38100" dist="38100" dir="2700000" algn="tl">
                    <a:srgbClr val="000000">
                      <a:alpha val="43137"/>
                    </a:srgbClr>
                  </a:outerShdw>
                </a:effectLst>
                <a:latin typeface="Calibri" pitchFamily="34" charset="0"/>
                <a:cs typeface="Calibri" pitchFamily="34" charset="0"/>
              </a:rPr>
              <a:t> </a:t>
            </a:r>
            <a:r>
              <a:rPr lang="el-GR" sz="2000" b="1" u="sng" dirty="0" smtClean="0">
                <a:effectLst>
                  <a:outerShdw blurRad="38100" dist="38100" dir="2700000" algn="tl">
                    <a:srgbClr val="000000">
                      <a:alpha val="43137"/>
                    </a:srgbClr>
                  </a:outerShdw>
                </a:effectLst>
                <a:latin typeface="Calibri" pitchFamily="34" charset="0"/>
                <a:cs typeface="Calibri" pitchFamily="34" charset="0"/>
              </a:rPr>
              <a:t>2</a:t>
            </a:r>
            <a:r>
              <a:rPr lang="el-GR" sz="2000" b="1" u="sng" baseline="30000" dirty="0" smtClean="0">
                <a:effectLst>
                  <a:outerShdw blurRad="38100" dist="38100" dir="2700000" algn="tl">
                    <a:srgbClr val="000000">
                      <a:alpha val="43137"/>
                    </a:srgbClr>
                  </a:outerShdw>
                </a:effectLst>
                <a:latin typeface="Calibri" pitchFamily="34" charset="0"/>
                <a:cs typeface="Calibri" pitchFamily="34" charset="0"/>
              </a:rPr>
              <a:t>ο</a:t>
            </a:r>
            <a:r>
              <a:rPr lang="el-GR" sz="2000" b="1" u="sng" dirty="0" smtClean="0">
                <a:effectLst>
                  <a:outerShdw blurRad="38100" dist="38100" dir="2700000" algn="tl">
                    <a:srgbClr val="000000">
                      <a:alpha val="43137"/>
                    </a:srgbClr>
                  </a:outerShdw>
                </a:effectLst>
                <a:latin typeface="Calibri" pitchFamily="34" charset="0"/>
                <a:cs typeface="Calibri" pitchFamily="34" charset="0"/>
              </a:rPr>
              <a:t> έτος</a:t>
            </a:r>
            <a:endParaRPr lang="el-GR" sz="2000" b="1" dirty="0" smtClean="0">
              <a:effectLst>
                <a:outerShdw blurRad="38100" dist="38100" dir="2700000" algn="tl">
                  <a:srgbClr val="000000">
                    <a:alpha val="43137"/>
                  </a:srgbClr>
                </a:outerShdw>
              </a:effectLst>
              <a:latin typeface="Calibri" pitchFamily="34" charset="0"/>
              <a:cs typeface="Calibri" pitchFamily="34" charset="0"/>
            </a:endParaRPr>
          </a:p>
          <a:p>
            <a:pPr algn="just">
              <a:lnSpc>
                <a:spcPts val="2200"/>
              </a:lnSpc>
              <a:buNone/>
            </a:pPr>
            <a:r>
              <a:rPr lang="el-GR" sz="2000" b="1" u="sng" dirty="0" smtClean="0">
                <a:effectLst>
                  <a:outerShdw blurRad="38100" dist="38100" dir="2700000" algn="tl">
                    <a:srgbClr val="000000">
                      <a:alpha val="43137"/>
                    </a:srgbClr>
                  </a:outerShdw>
                </a:effectLst>
                <a:latin typeface="Calibri" pitchFamily="34" charset="0"/>
                <a:cs typeface="Calibri" pitchFamily="34" charset="0"/>
              </a:rPr>
              <a:t>4.000 </a:t>
            </a:r>
            <a:r>
              <a:rPr lang="el-GR" sz="2000" b="1" dirty="0" smtClean="0">
                <a:effectLst>
                  <a:outerShdw blurRad="38100" dist="38100" dir="2700000" algn="tl">
                    <a:srgbClr val="000000">
                      <a:alpha val="43137"/>
                    </a:srgbClr>
                  </a:outerShdw>
                </a:effectLst>
                <a:latin typeface="Calibri" pitchFamily="34" charset="0"/>
                <a:cs typeface="Calibri" pitchFamily="34" charset="0"/>
              </a:rPr>
              <a:t>= 3.304€</a:t>
            </a:r>
          </a:p>
          <a:p>
            <a:pPr algn="just">
              <a:lnSpc>
                <a:spcPts val="2200"/>
              </a:lnSpc>
              <a:buNone/>
            </a:pPr>
            <a:r>
              <a:rPr lang="el-GR" sz="2000" b="1" dirty="0" smtClean="0">
                <a:effectLst>
                  <a:outerShdw blurRad="38100" dist="38100" dir="2700000" algn="tl">
                    <a:srgbClr val="000000">
                      <a:alpha val="43137"/>
                    </a:srgbClr>
                  </a:outerShdw>
                </a:effectLst>
                <a:latin typeface="Calibri" pitchFamily="34" charset="0"/>
                <a:cs typeface="Calibri" pitchFamily="34" charset="0"/>
              </a:rPr>
              <a:t>(1 + 0,10)</a:t>
            </a:r>
            <a:r>
              <a:rPr lang="el-GR" sz="2000" b="1" baseline="30000" dirty="0" smtClean="0">
                <a:effectLst>
                  <a:outerShdw blurRad="38100" dist="38100" dir="2700000" algn="tl">
                    <a:srgbClr val="000000">
                      <a:alpha val="43137"/>
                    </a:srgbClr>
                  </a:outerShdw>
                </a:effectLst>
                <a:latin typeface="Calibri" pitchFamily="34" charset="0"/>
                <a:cs typeface="Calibri" pitchFamily="34" charset="0"/>
              </a:rPr>
              <a:t>2</a:t>
            </a:r>
            <a:endParaRPr lang="el-GR" sz="2000" b="1" dirty="0" smtClean="0">
              <a:effectLst>
                <a:outerShdw blurRad="38100" dist="38100" dir="2700000" algn="tl">
                  <a:srgbClr val="000000">
                    <a:alpha val="43137"/>
                  </a:srgbClr>
                </a:outerShdw>
              </a:effectLst>
              <a:latin typeface="Calibri" pitchFamily="34" charset="0"/>
              <a:cs typeface="Calibri" pitchFamily="34" charset="0"/>
            </a:endParaRPr>
          </a:p>
          <a:p>
            <a:pPr algn="just">
              <a:lnSpc>
                <a:spcPts val="2200"/>
              </a:lnSpc>
              <a:buNone/>
            </a:pPr>
            <a:r>
              <a:rPr lang="el-GR" sz="2000" b="1" u="sng" dirty="0" smtClean="0">
                <a:effectLst>
                  <a:outerShdw blurRad="38100" dist="38100" dir="2700000" algn="tl">
                    <a:srgbClr val="000000">
                      <a:alpha val="43137"/>
                    </a:srgbClr>
                  </a:outerShdw>
                </a:effectLst>
                <a:latin typeface="Calibri" pitchFamily="34" charset="0"/>
                <a:cs typeface="Calibri" pitchFamily="34" charset="0"/>
              </a:rPr>
              <a:t>3</a:t>
            </a:r>
            <a:r>
              <a:rPr lang="el-GR" sz="2000" b="1" u="sng" baseline="30000" dirty="0" smtClean="0">
                <a:effectLst>
                  <a:outerShdw blurRad="38100" dist="38100" dir="2700000" algn="tl">
                    <a:srgbClr val="000000">
                      <a:alpha val="43137"/>
                    </a:srgbClr>
                  </a:outerShdw>
                </a:effectLst>
                <a:latin typeface="Calibri" pitchFamily="34" charset="0"/>
                <a:cs typeface="Calibri" pitchFamily="34" charset="0"/>
              </a:rPr>
              <a:t>ο</a:t>
            </a:r>
            <a:r>
              <a:rPr lang="el-GR" sz="2000" b="1" u="sng" dirty="0" smtClean="0">
                <a:effectLst>
                  <a:outerShdw blurRad="38100" dist="38100" dir="2700000" algn="tl">
                    <a:srgbClr val="000000">
                      <a:alpha val="43137"/>
                    </a:srgbClr>
                  </a:outerShdw>
                </a:effectLst>
                <a:latin typeface="Calibri" pitchFamily="34" charset="0"/>
                <a:cs typeface="Calibri" pitchFamily="34" charset="0"/>
              </a:rPr>
              <a:t> έτος</a:t>
            </a:r>
            <a:endParaRPr lang="el-GR" sz="2000" b="1" dirty="0" smtClean="0">
              <a:effectLst>
                <a:outerShdw blurRad="38100" dist="38100" dir="2700000" algn="tl">
                  <a:srgbClr val="000000">
                    <a:alpha val="43137"/>
                  </a:srgbClr>
                </a:outerShdw>
              </a:effectLst>
              <a:latin typeface="Calibri" pitchFamily="34" charset="0"/>
              <a:cs typeface="Calibri" pitchFamily="34" charset="0"/>
            </a:endParaRPr>
          </a:p>
          <a:p>
            <a:pPr algn="just">
              <a:lnSpc>
                <a:spcPts val="2200"/>
              </a:lnSpc>
              <a:buNone/>
            </a:pPr>
            <a:r>
              <a:rPr lang="el-GR" sz="2000" b="1" u="sng" dirty="0" smtClean="0">
                <a:effectLst>
                  <a:outerShdw blurRad="38100" dist="38100" dir="2700000" algn="tl">
                    <a:srgbClr val="000000">
                      <a:alpha val="43137"/>
                    </a:srgbClr>
                  </a:outerShdw>
                </a:effectLst>
                <a:latin typeface="Calibri" pitchFamily="34" charset="0"/>
                <a:cs typeface="Calibri" pitchFamily="34" charset="0"/>
              </a:rPr>
              <a:t>3.000 </a:t>
            </a:r>
            <a:r>
              <a:rPr lang="el-GR" sz="2000" b="1" dirty="0" smtClean="0">
                <a:effectLst>
                  <a:outerShdw blurRad="38100" dist="38100" dir="2700000" algn="tl">
                    <a:srgbClr val="000000">
                      <a:alpha val="43137"/>
                    </a:srgbClr>
                  </a:outerShdw>
                </a:effectLst>
                <a:latin typeface="Calibri" pitchFamily="34" charset="0"/>
                <a:cs typeface="Calibri" pitchFamily="34" charset="0"/>
              </a:rPr>
              <a:t>= 2.253€</a:t>
            </a:r>
          </a:p>
          <a:p>
            <a:pPr algn="just">
              <a:lnSpc>
                <a:spcPts val="2200"/>
              </a:lnSpc>
              <a:buNone/>
            </a:pPr>
            <a:r>
              <a:rPr lang="el-GR" sz="2000" b="1" dirty="0" smtClean="0">
                <a:effectLst>
                  <a:outerShdw blurRad="38100" dist="38100" dir="2700000" algn="tl">
                    <a:srgbClr val="000000">
                      <a:alpha val="43137"/>
                    </a:srgbClr>
                  </a:outerShdw>
                </a:effectLst>
                <a:latin typeface="Calibri" pitchFamily="34" charset="0"/>
                <a:cs typeface="Calibri" pitchFamily="34" charset="0"/>
              </a:rPr>
              <a:t>(1 + 0,10)</a:t>
            </a:r>
            <a:r>
              <a:rPr lang="el-GR" sz="2000" b="1" baseline="30000" dirty="0" smtClean="0">
                <a:effectLst>
                  <a:outerShdw blurRad="38100" dist="38100" dir="2700000" algn="tl">
                    <a:srgbClr val="000000">
                      <a:alpha val="43137"/>
                    </a:srgbClr>
                  </a:outerShdw>
                </a:effectLst>
                <a:latin typeface="Calibri" pitchFamily="34" charset="0"/>
                <a:cs typeface="Calibri" pitchFamily="34" charset="0"/>
              </a:rPr>
              <a:t>3</a:t>
            </a:r>
            <a:endParaRPr lang="el-GR" sz="2000" b="1" dirty="0" smtClean="0">
              <a:effectLst>
                <a:outerShdw blurRad="38100" dist="38100" dir="2700000" algn="tl">
                  <a:srgbClr val="000000">
                    <a:alpha val="43137"/>
                  </a:srgbClr>
                </a:outerShdw>
              </a:effectLst>
              <a:latin typeface="Calibri" pitchFamily="34" charset="0"/>
              <a:cs typeface="Calibri" pitchFamily="34" charset="0"/>
            </a:endParaRPr>
          </a:p>
          <a:p>
            <a:pPr algn="just">
              <a:lnSpc>
                <a:spcPts val="2200"/>
              </a:lnSpc>
              <a:buNone/>
            </a:pPr>
            <a:r>
              <a:rPr lang="el-GR" sz="2000" b="1" dirty="0" smtClean="0">
                <a:effectLst>
                  <a:outerShdw blurRad="38100" dist="38100" dir="2700000" algn="tl">
                    <a:srgbClr val="000000">
                      <a:alpha val="43137"/>
                    </a:srgbClr>
                  </a:outerShdw>
                </a:effectLst>
                <a:latin typeface="Calibri" pitchFamily="34" charset="0"/>
                <a:cs typeface="Calibri" pitchFamily="34" charset="0"/>
              </a:rPr>
              <a:t> </a:t>
            </a:r>
            <a:r>
              <a:rPr lang="el-GR" sz="2000" b="1" u="sng" dirty="0" smtClean="0">
                <a:effectLst>
                  <a:outerShdw blurRad="38100" dist="38100" dir="2700000" algn="tl">
                    <a:srgbClr val="000000">
                      <a:alpha val="43137"/>
                    </a:srgbClr>
                  </a:outerShdw>
                </a:effectLst>
                <a:latin typeface="Calibri" pitchFamily="34" charset="0"/>
                <a:cs typeface="Calibri" pitchFamily="34" charset="0"/>
              </a:rPr>
              <a:t>4</a:t>
            </a:r>
            <a:r>
              <a:rPr lang="el-GR" sz="2000" b="1" u="sng" baseline="30000" dirty="0" smtClean="0">
                <a:effectLst>
                  <a:outerShdw blurRad="38100" dist="38100" dir="2700000" algn="tl">
                    <a:srgbClr val="000000">
                      <a:alpha val="43137"/>
                    </a:srgbClr>
                  </a:outerShdw>
                </a:effectLst>
                <a:latin typeface="Calibri" pitchFamily="34" charset="0"/>
                <a:cs typeface="Calibri" pitchFamily="34" charset="0"/>
              </a:rPr>
              <a:t>ο</a:t>
            </a:r>
            <a:r>
              <a:rPr lang="el-GR" sz="2000" b="1" u="sng" dirty="0" smtClean="0">
                <a:effectLst>
                  <a:outerShdw blurRad="38100" dist="38100" dir="2700000" algn="tl">
                    <a:srgbClr val="000000">
                      <a:alpha val="43137"/>
                    </a:srgbClr>
                  </a:outerShdw>
                </a:effectLst>
                <a:latin typeface="Calibri" pitchFamily="34" charset="0"/>
                <a:cs typeface="Calibri" pitchFamily="34" charset="0"/>
              </a:rPr>
              <a:t> έτος</a:t>
            </a:r>
            <a:endParaRPr lang="el-GR" sz="2000" b="1" dirty="0" smtClean="0">
              <a:effectLst>
                <a:outerShdw blurRad="38100" dist="38100" dir="2700000" algn="tl">
                  <a:srgbClr val="000000">
                    <a:alpha val="43137"/>
                  </a:srgbClr>
                </a:outerShdw>
              </a:effectLst>
              <a:latin typeface="Calibri" pitchFamily="34" charset="0"/>
              <a:cs typeface="Calibri" pitchFamily="34" charset="0"/>
            </a:endParaRPr>
          </a:p>
          <a:p>
            <a:pPr algn="just">
              <a:lnSpc>
                <a:spcPts val="2200"/>
              </a:lnSpc>
              <a:buNone/>
            </a:pPr>
            <a:r>
              <a:rPr lang="el-GR" sz="2000" b="1" u="sng" dirty="0" smtClean="0">
                <a:effectLst>
                  <a:outerShdw blurRad="38100" dist="38100" dir="2700000" algn="tl">
                    <a:srgbClr val="000000">
                      <a:alpha val="43137"/>
                    </a:srgbClr>
                  </a:outerShdw>
                </a:effectLst>
                <a:latin typeface="Calibri" pitchFamily="34" charset="0"/>
                <a:cs typeface="Calibri" pitchFamily="34" charset="0"/>
              </a:rPr>
              <a:t>2.000 </a:t>
            </a:r>
            <a:r>
              <a:rPr lang="el-GR" sz="2000" b="1" dirty="0" smtClean="0">
                <a:effectLst>
                  <a:outerShdw blurRad="38100" dist="38100" dir="2700000" algn="tl">
                    <a:srgbClr val="000000">
                      <a:alpha val="43137"/>
                    </a:srgbClr>
                  </a:outerShdw>
                </a:effectLst>
                <a:latin typeface="Calibri" pitchFamily="34" charset="0"/>
                <a:cs typeface="Calibri" pitchFamily="34" charset="0"/>
              </a:rPr>
              <a:t>= 1.366€</a:t>
            </a:r>
          </a:p>
          <a:p>
            <a:pPr algn="just">
              <a:lnSpc>
                <a:spcPts val="2200"/>
              </a:lnSpc>
              <a:buNone/>
            </a:pPr>
            <a:r>
              <a:rPr lang="el-GR" sz="2000" b="1" dirty="0" smtClean="0">
                <a:effectLst>
                  <a:outerShdw blurRad="38100" dist="38100" dir="2700000" algn="tl">
                    <a:srgbClr val="000000">
                      <a:alpha val="43137"/>
                    </a:srgbClr>
                  </a:outerShdw>
                </a:effectLst>
                <a:latin typeface="Calibri" pitchFamily="34" charset="0"/>
                <a:cs typeface="Calibri" pitchFamily="34" charset="0"/>
              </a:rPr>
              <a:t>(1 + 0,10)</a:t>
            </a:r>
            <a:r>
              <a:rPr lang="el-GR" sz="2000" b="1" baseline="30000" dirty="0" smtClean="0">
                <a:effectLst>
                  <a:outerShdw blurRad="38100" dist="38100" dir="2700000" algn="tl">
                    <a:srgbClr val="000000">
                      <a:alpha val="43137"/>
                    </a:srgbClr>
                  </a:outerShdw>
                </a:effectLst>
                <a:latin typeface="Calibri" pitchFamily="34" charset="0"/>
                <a:cs typeface="Calibri" pitchFamily="34" charset="0"/>
              </a:rPr>
              <a:t>4</a:t>
            </a:r>
            <a:endParaRPr lang="el-GR" sz="2000" b="1" dirty="0" smtClean="0">
              <a:effectLst>
                <a:outerShdw blurRad="38100" dist="38100" dir="2700000" algn="tl">
                  <a:srgbClr val="000000">
                    <a:alpha val="43137"/>
                  </a:srgbClr>
                </a:outerShdw>
              </a:effectLst>
              <a:latin typeface="Calibri" pitchFamily="34" charset="0"/>
              <a:cs typeface="Calibri" pitchFamily="34" charset="0"/>
            </a:endParaRPr>
          </a:p>
          <a:p>
            <a:pPr algn="just">
              <a:buNone/>
            </a:pPr>
            <a:r>
              <a:rPr lang="el-GR" sz="2000" b="1" dirty="0" smtClean="0">
                <a:effectLst>
                  <a:outerShdw blurRad="38100" dist="38100" dir="2700000" algn="tl">
                    <a:srgbClr val="000000">
                      <a:alpha val="43137"/>
                    </a:srgbClr>
                  </a:outerShdw>
                </a:effectLst>
              </a:rPr>
              <a:t> </a:t>
            </a:r>
            <a:r>
              <a:rPr lang="el-GR" sz="2000" b="1" dirty="0" smtClean="0">
                <a:solidFill>
                  <a:srgbClr val="4C0000"/>
                </a:solidFill>
                <a:effectLst>
                  <a:outerShdw blurRad="38100" dist="38100" dir="2700000" algn="tl">
                    <a:srgbClr val="000000">
                      <a:alpha val="43137"/>
                    </a:srgbClr>
                  </a:outerShdw>
                </a:effectLst>
                <a:latin typeface="Calibri" pitchFamily="34" charset="0"/>
                <a:cs typeface="Calibri" pitchFamily="34" charset="0"/>
              </a:rPr>
              <a:t>Συνολικά, το άθροισμα είναι 5.454 + 3.304 + 2.253 + 1.366 = 12.377 Ευρώ. Αν από αυτό το ποσό αφαιρεθεί η αρχική δαπάνη των 9.000 Ευρώ, η καθαρή παρούσα αξία ανέρχεται στις 3.377 Ευρώ, δηλαδή θετική τιμή (μεγαλύτερη του μηδέν). </a:t>
            </a:r>
            <a:r>
              <a:rPr lang="el-GR" sz="2000" b="1" dirty="0" smtClean="0">
                <a:solidFill>
                  <a:schemeClr val="accent2"/>
                </a:solidFill>
                <a:effectLst>
                  <a:outerShdw blurRad="38100" dist="38100" dir="2700000" algn="tl">
                    <a:srgbClr val="000000">
                      <a:alpha val="43137"/>
                    </a:srgbClr>
                  </a:outerShdw>
                </a:effectLst>
                <a:latin typeface="Calibri" pitchFamily="34" charset="0"/>
                <a:cs typeface="Calibri" pitchFamily="34" charset="0"/>
              </a:rPr>
              <a:t>Επομένως, εφόσον η καθαρή παρούσα αξία είναι θετική, η επένδυση αυτή θα προταθεί στην εταιρεία.</a:t>
            </a:r>
            <a:endParaRPr lang="el-GR" altLang="en-US" sz="2000" dirty="0">
              <a:solidFill>
                <a:schemeClr val="accent2"/>
              </a:solidFill>
              <a:latin typeface="Calibri" pitchFamily="34" charset="0"/>
              <a:ea typeface="ヒラギノ角ゴ Pro W3" pitchFamily="-65" charset="-128"/>
              <a:cs typeface="Calibri" pitchFamily="34" charset="0"/>
            </a:endParaRPr>
          </a:p>
        </p:txBody>
      </p:sp>
    </p:spTree>
    <p:extLst>
      <p:ext uri="{BB962C8B-B14F-4D97-AF65-F5344CB8AC3E}">
        <p14:creationId xmlns:p14="http://schemas.microsoft.com/office/powerpoint/2010/main" xmlns="" val="19565263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533400" y="0"/>
            <a:ext cx="8153400" cy="1676400"/>
          </a:xfrm>
        </p:spPr>
        <p:txBody>
          <a:bodyPr>
            <a:normAutofit/>
          </a:bodyPr>
          <a:lstStyle/>
          <a:p>
            <a:pPr algn="l"/>
            <a:r>
              <a:rPr lang="en-GB" sz="2800" b="1" i="1" dirty="0" err="1" smtClean="0">
                <a:solidFill>
                  <a:srgbClr val="FFFFFF"/>
                </a:solidFill>
                <a:effectLst>
                  <a:outerShdw blurRad="38100" dist="38100" dir="2700000" algn="tl">
                    <a:srgbClr val="000000">
                      <a:alpha val="43137"/>
                    </a:srgbClr>
                  </a:outerShdw>
                </a:effectLst>
              </a:rPr>
              <a:t>Παρ</a:t>
            </a:r>
            <a:r>
              <a:rPr lang="el-GR" sz="2800" b="1" i="1" dirty="0" smtClean="0">
                <a:solidFill>
                  <a:srgbClr val="FFFFFF"/>
                </a:solidFill>
                <a:effectLst>
                  <a:outerShdw blurRad="38100" dist="38100" dir="2700000" algn="tl">
                    <a:srgbClr val="000000">
                      <a:alpha val="43137"/>
                    </a:srgbClr>
                  </a:outerShdw>
                </a:effectLst>
              </a:rPr>
              <a:t>άδειγμα</a:t>
            </a:r>
            <a:endParaRPr lang="el-GR" sz="2800" b="1" i="1" dirty="0">
              <a:solidFill>
                <a:srgbClr val="FFFFFF"/>
              </a:solidFill>
              <a:effectLst>
                <a:outerShdw blurRad="38100" dist="38100" dir="2700000" algn="tl">
                  <a:srgbClr val="000000">
                    <a:alpha val="43137"/>
                  </a:srgbClr>
                </a:outerShdw>
              </a:effectLst>
            </a:endParaRPr>
          </a:p>
        </p:txBody>
      </p:sp>
      <p:sp>
        <p:nvSpPr>
          <p:cNvPr id="8195" name="Rectangle 3"/>
          <p:cNvSpPr>
            <a:spLocks noGrp="1" noRot="1" noChangeArrowheads="1"/>
          </p:cNvSpPr>
          <p:nvPr>
            <p:ph type="body" sz="half" idx="1"/>
          </p:nvPr>
        </p:nvSpPr>
        <p:spPr>
          <a:xfrm>
            <a:off x="228600" y="1524000"/>
            <a:ext cx="8518525" cy="1397000"/>
          </a:xfrm>
        </p:spPr>
        <p:txBody>
          <a:bodyPr/>
          <a:lstStyle/>
          <a:p>
            <a:pPr marL="609600" indent="-609600" algn="just">
              <a:buFont typeface="Arial" charset="0"/>
              <a:buNone/>
            </a:pPr>
            <a:r>
              <a:rPr lang="el-GR" sz="2700" dirty="0"/>
              <a:t>	</a:t>
            </a:r>
            <a:r>
              <a:rPr lang="el-GR" sz="2200" b="1" dirty="0">
                <a:solidFill>
                  <a:srgbClr val="800000"/>
                </a:solidFill>
                <a:effectLst>
                  <a:outerShdw blurRad="38100" dist="38100" dir="2700000" algn="tl">
                    <a:srgbClr val="000000">
                      <a:alpha val="43137"/>
                    </a:srgbClr>
                  </a:outerShdw>
                </a:effectLst>
              </a:rPr>
              <a:t>Να υπολογιστεί η καθαρή παρούσα αξία μιας επένδυσης, όταν το προεξοφλητικό επιτόκιο είναι 4%, με τα εξής στοιχεία κόστους και οφέλους:</a:t>
            </a:r>
          </a:p>
        </p:txBody>
      </p:sp>
      <p:graphicFrame>
        <p:nvGraphicFramePr>
          <p:cNvPr id="8350" name="Group 158"/>
          <p:cNvGraphicFramePr>
            <a:graphicFrameLocks noGrp="1"/>
          </p:cNvGraphicFramePr>
          <p:nvPr>
            <p:ph sz="half" idx="2"/>
          </p:nvPr>
        </p:nvGraphicFramePr>
        <p:xfrm>
          <a:off x="609599" y="3351213"/>
          <a:ext cx="8283575" cy="2886076"/>
        </p:xfrm>
        <a:graphic>
          <a:graphicData uri="http://schemas.openxmlformats.org/drawingml/2006/table">
            <a:tbl>
              <a:tblPr/>
              <a:tblGrid>
                <a:gridCol w="2466509"/>
                <a:gridCol w="1199019"/>
                <a:gridCol w="1319224"/>
                <a:gridCol w="1106202"/>
                <a:gridCol w="1106201"/>
                <a:gridCol w="1086420"/>
              </a:tblGrid>
              <a:tr h="4826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Έτη</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13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Επένδυση</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9.000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l-GR" sz="21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l-GR" sz="21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l-GR" sz="21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l-GR" sz="21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18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Λειτουργικό Κόστος</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l-GR" sz="21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5.000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4.000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3.600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3.100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02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Ωφέλειες</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l-GR" sz="21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5.000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5.500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6.600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10.000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4 - Θέση αριθμού διαφάνειας"/>
          <p:cNvSpPr>
            <a:spLocks noGrp="1"/>
          </p:cNvSpPr>
          <p:nvPr>
            <p:ph type="sldNum" sz="quarter" idx="12"/>
          </p:nvPr>
        </p:nvSpPr>
        <p:spPr/>
        <p:txBody>
          <a:bodyPr/>
          <a:lstStyle/>
          <a:p>
            <a:pPr>
              <a:defRPr/>
            </a:pPr>
            <a:fld id="{B360BE5A-ACF6-4889-AB13-219902A59278}" type="slidenum">
              <a:rPr lang="el-GR" smtClean="0"/>
              <a:pPr>
                <a:defRPr/>
              </a:pPr>
              <a:t>38</a:t>
            </a:fld>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609600" y="228600"/>
            <a:ext cx="8077200" cy="1143000"/>
          </a:xfrm>
        </p:spPr>
        <p:txBody>
          <a:bodyPr>
            <a:normAutofit/>
          </a:bodyPr>
          <a:lstStyle/>
          <a:p>
            <a:pPr algn="l"/>
            <a:r>
              <a:rPr lang="el-GR" sz="2800" b="1" i="1" dirty="0">
                <a:solidFill>
                  <a:srgbClr val="FFFFFF"/>
                </a:solidFill>
                <a:effectLst>
                  <a:outerShdw blurRad="38100" dist="38100" dir="2700000" algn="tl">
                    <a:srgbClr val="000000">
                      <a:alpha val="43137"/>
                    </a:srgbClr>
                  </a:outerShdw>
                </a:effectLst>
              </a:rPr>
              <a:t>Λύση</a:t>
            </a:r>
          </a:p>
        </p:txBody>
      </p:sp>
      <p:sp>
        <p:nvSpPr>
          <p:cNvPr id="9219" name="Rectangle 3"/>
          <p:cNvSpPr>
            <a:spLocks noGrp="1" noRot="1" noChangeArrowheads="1"/>
          </p:cNvSpPr>
          <p:nvPr>
            <p:ph type="body" sz="half" idx="1"/>
          </p:nvPr>
        </p:nvSpPr>
        <p:spPr>
          <a:xfrm>
            <a:off x="301625" y="1168400"/>
            <a:ext cx="8518525" cy="1468438"/>
          </a:xfrm>
        </p:spPr>
        <p:txBody>
          <a:bodyPr/>
          <a:lstStyle/>
          <a:p>
            <a:pPr>
              <a:buFont typeface="Arial" charset="0"/>
              <a:buNone/>
            </a:pPr>
            <a:r>
              <a:rPr lang="el-GR" sz="2200" b="1" dirty="0">
                <a:solidFill>
                  <a:srgbClr val="002060"/>
                </a:solidFill>
                <a:effectLst>
                  <a:outerShdw blurRad="38100" dist="38100" dir="2700000" algn="tl">
                    <a:srgbClr val="000000">
                      <a:alpha val="43137"/>
                    </a:srgbClr>
                  </a:outerShdw>
                </a:effectLst>
              </a:rPr>
              <a:t>Αρχικά υπολογίζουμε την καθαρή ροή της επένδυσης και στη συνέχεια υπολογίζουμε την παρούσα αξία της ροής αυτής. Θα έχουμε:</a:t>
            </a:r>
          </a:p>
        </p:txBody>
      </p:sp>
      <p:graphicFrame>
        <p:nvGraphicFramePr>
          <p:cNvPr id="9417" name="Group 201"/>
          <p:cNvGraphicFramePr>
            <a:graphicFrameLocks noGrp="1"/>
          </p:cNvGraphicFramePr>
          <p:nvPr>
            <p:ph sz="half" idx="2"/>
          </p:nvPr>
        </p:nvGraphicFramePr>
        <p:xfrm>
          <a:off x="468313" y="2708275"/>
          <a:ext cx="8374062" cy="3030540"/>
        </p:xfrm>
        <a:graphic>
          <a:graphicData uri="http://schemas.openxmlformats.org/drawingml/2006/table">
            <a:tbl>
              <a:tblPr/>
              <a:tblGrid>
                <a:gridCol w="2843212"/>
                <a:gridCol w="1131888"/>
                <a:gridCol w="1241425"/>
                <a:gridCol w="1046162"/>
                <a:gridCol w="1042988"/>
                <a:gridCol w="1068387"/>
              </a:tblGrid>
              <a:tr h="4333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Έτη</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83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Επένδυση</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9.000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l-GR" sz="21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l-GR" sz="21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l-GR" sz="21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l-GR" sz="21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77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Λειτουργικό Κόστος</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l-GR" sz="21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5.000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4.000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3.600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3.100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771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Ωφέλειες</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l-GR" sz="21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5.000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5.500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6.600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10.000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Καθαρή Ροή</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-9.000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1.500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3.000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66750" algn="l"/>
                        </a:tabLst>
                      </a:pPr>
                      <a:r>
                        <a:rPr kumimoji="0" lang="el-GR" sz="2100" b="0" i="0" u="none" strike="noStrike" cap="none" normalizeH="0" baseline="0" dirty="0" smtClean="0">
                          <a:ln>
                            <a:noFill/>
                          </a:ln>
                          <a:solidFill>
                            <a:schemeClr val="tx1"/>
                          </a:solidFill>
                          <a:effectLst/>
                          <a:latin typeface="Times New Roman" pitchFamily="18" charset="0"/>
                          <a:cs typeface="Times New Roman" pitchFamily="18" charset="0"/>
                        </a:rPr>
                        <a:t>6.900</a:t>
                      </a:r>
                      <a:endParaRPr kumimoji="0" lang="el-GR" sz="21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4 - Θέση αριθμού διαφάνειας"/>
          <p:cNvSpPr>
            <a:spLocks noGrp="1"/>
          </p:cNvSpPr>
          <p:nvPr>
            <p:ph type="sldNum" sz="quarter" idx="12"/>
          </p:nvPr>
        </p:nvSpPr>
        <p:spPr/>
        <p:txBody>
          <a:bodyPr/>
          <a:lstStyle/>
          <a:p>
            <a:pPr>
              <a:defRPr/>
            </a:pPr>
            <a:fld id="{B360BE5A-ACF6-4889-AB13-219902A59278}" type="slidenum">
              <a:rPr lang="el-GR" smtClean="0"/>
              <a:pPr>
                <a:defRPr/>
              </a:pPr>
              <a:t>39</a:t>
            </a:fld>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67544" y="116632"/>
            <a:ext cx="8229600" cy="1143000"/>
          </a:xfrm>
        </p:spPr>
        <p:txBody>
          <a:bodyPr>
            <a:noAutofit/>
          </a:bodyPr>
          <a:lstStyle/>
          <a:p>
            <a:r>
              <a:rPr lang="el-GR" altLang="en-US" sz="2800" b="1" dirty="0" smtClean="0">
                <a:effectLst>
                  <a:outerShdw blurRad="38100" dist="38100" dir="2700000" algn="tl">
                    <a:srgbClr val="000000">
                      <a:alpha val="43137"/>
                    </a:srgbClr>
                  </a:outerShdw>
                </a:effectLst>
                <a:latin typeface="Calibri" pitchFamily="34" charset="0"/>
                <a:ea typeface="ＭＳ Ｐゴシック" charset="-128"/>
                <a:cs typeface="Calibri" pitchFamily="34" charset="0"/>
              </a:rPr>
              <a:t>Οι τέσσερις βασικές αρχές της Χρηματοοικονομικής</a:t>
            </a:r>
            <a:r>
              <a:rPr lang="en-US" altLang="en-US" sz="2800" b="1" dirty="0" smtClean="0">
                <a:effectLst>
                  <a:outerShdw blurRad="38100" dist="38100" dir="2700000" algn="tl">
                    <a:srgbClr val="000000">
                      <a:alpha val="43137"/>
                    </a:srgbClr>
                  </a:outerShdw>
                </a:effectLst>
                <a:latin typeface="Calibri" pitchFamily="34" charset="0"/>
                <a:ea typeface="ＭＳ Ｐゴシック" charset="-128"/>
                <a:cs typeface="Calibri" pitchFamily="34" charset="0"/>
              </a:rPr>
              <a:t>:</a:t>
            </a:r>
            <a:endParaRPr lang="en-US" altLang="en-US" sz="2800" b="1" dirty="0" smtClean="0">
              <a:effectLst>
                <a:outerShdw blurRad="38100" dist="38100" dir="2700000" algn="tl">
                  <a:srgbClr val="000000">
                    <a:alpha val="43137"/>
                  </a:srgbClr>
                </a:outerShdw>
              </a:effectLst>
              <a:latin typeface="Calibri" pitchFamily="34" charset="0"/>
              <a:ea typeface="ヒラギノ角ゴ Pro W3" pitchFamily="-65" charset="-128"/>
              <a:cs typeface="Calibri" pitchFamily="34" charset="0"/>
            </a:endParaRPr>
          </a:p>
        </p:txBody>
      </p:sp>
      <p:sp>
        <p:nvSpPr>
          <p:cNvPr id="35843" name="Content Placeholder 2"/>
          <p:cNvSpPr>
            <a:spLocks noGrp="1"/>
          </p:cNvSpPr>
          <p:nvPr>
            <p:ph idx="1"/>
          </p:nvPr>
        </p:nvSpPr>
        <p:spPr>
          <a:xfrm>
            <a:off x="467544" y="1340768"/>
            <a:ext cx="8229600" cy="4997152"/>
          </a:xfrm>
        </p:spPr>
        <p:txBody>
          <a:bodyPr>
            <a:normAutofit/>
          </a:bodyPr>
          <a:lstStyle/>
          <a:p>
            <a:pPr marL="0" indent="0">
              <a:buNone/>
            </a:pPr>
            <a:r>
              <a:rPr lang="el-GR" altLang="en-US" sz="2400" b="1" dirty="0" smtClean="0">
                <a:solidFill>
                  <a:srgbClr val="FF0000"/>
                </a:solidFill>
                <a:effectLst>
                  <a:outerShdw blurRad="38100" dist="38100" dir="2700000" algn="tl">
                    <a:srgbClr val="000000">
                      <a:alpha val="43137"/>
                    </a:srgbClr>
                  </a:outerShdw>
                </a:effectLst>
                <a:latin typeface="Calibri" pitchFamily="34" charset="0"/>
                <a:ea typeface="ＭＳ Ｐゴシック" charset="-128"/>
                <a:cs typeface="Calibri" pitchFamily="34" charset="0"/>
              </a:rPr>
              <a:t>Αρχή 2: Υπάρχει σχέση μεταξύ κινδύνου (</a:t>
            </a:r>
            <a:r>
              <a:rPr lang="en-GB" altLang="en-US" sz="2400" b="1" dirty="0" smtClean="0">
                <a:solidFill>
                  <a:srgbClr val="FF0000"/>
                </a:solidFill>
                <a:effectLst>
                  <a:outerShdw blurRad="38100" dist="38100" dir="2700000" algn="tl">
                    <a:srgbClr val="000000">
                      <a:alpha val="43137"/>
                    </a:srgbClr>
                  </a:outerShdw>
                </a:effectLst>
                <a:latin typeface="Calibri" pitchFamily="34" charset="0"/>
                <a:ea typeface="ＭＳ Ｐゴシック" charset="-128"/>
                <a:cs typeface="Calibri" pitchFamily="34" charset="0"/>
              </a:rPr>
              <a:t>risk)- </a:t>
            </a:r>
            <a:r>
              <a:rPr lang="el-GR" altLang="en-US" sz="2400" b="1" dirty="0" smtClean="0">
                <a:solidFill>
                  <a:srgbClr val="FF0000"/>
                </a:solidFill>
                <a:effectLst>
                  <a:outerShdw blurRad="38100" dist="38100" dir="2700000" algn="tl">
                    <a:srgbClr val="000000">
                      <a:alpha val="43137"/>
                    </a:srgbClr>
                  </a:outerShdw>
                </a:effectLst>
                <a:latin typeface="Calibri" pitchFamily="34" charset="0"/>
                <a:ea typeface="ＭＳ Ｐゴシック" charset="-128"/>
                <a:cs typeface="Calibri" pitchFamily="34" charset="0"/>
              </a:rPr>
              <a:t>απόδοσης </a:t>
            </a:r>
            <a:r>
              <a:rPr lang="en-GB" altLang="en-US" sz="2400" b="1" dirty="0" smtClean="0">
                <a:solidFill>
                  <a:srgbClr val="FF0000"/>
                </a:solidFill>
                <a:effectLst>
                  <a:outerShdw blurRad="38100" dist="38100" dir="2700000" algn="tl">
                    <a:srgbClr val="000000">
                      <a:alpha val="43137"/>
                    </a:srgbClr>
                  </a:outerShdw>
                </a:effectLst>
                <a:latin typeface="Calibri" pitchFamily="34" charset="0"/>
                <a:ea typeface="ＭＳ Ｐゴシック" charset="-128"/>
                <a:cs typeface="Calibri" pitchFamily="34" charset="0"/>
              </a:rPr>
              <a:t>(return)</a:t>
            </a:r>
            <a:endParaRPr lang="el-GR" altLang="en-US" sz="2400" b="1" dirty="0" smtClean="0">
              <a:solidFill>
                <a:srgbClr val="FF0000"/>
              </a:solidFill>
              <a:effectLst>
                <a:outerShdw blurRad="38100" dist="38100" dir="2700000" algn="tl">
                  <a:srgbClr val="000000">
                    <a:alpha val="43137"/>
                  </a:srgbClr>
                </a:outerShdw>
              </a:effectLst>
              <a:latin typeface="Calibri" pitchFamily="34" charset="0"/>
              <a:ea typeface="ＭＳ Ｐゴシック" charset="-128"/>
              <a:cs typeface="Calibri" pitchFamily="34" charset="0"/>
            </a:endParaRPr>
          </a:p>
          <a:p>
            <a:r>
              <a:rPr lang="el-GR" altLang="en-US" sz="2400" b="1" dirty="0" smtClean="0">
                <a:effectLst>
                  <a:outerShdw blurRad="38100" dist="38100" dir="2700000" algn="tl">
                    <a:srgbClr val="000000">
                      <a:alpha val="43137"/>
                    </a:srgbClr>
                  </a:outerShdw>
                </a:effectLst>
                <a:latin typeface="Calibri" pitchFamily="34" charset="0"/>
                <a:ea typeface="ＭＳ Ｐゴシック" charset="-128"/>
                <a:cs typeface="Calibri" pitchFamily="34" charset="0"/>
              </a:rPr>
              <a:t>Κανένας δεν αναλαμβάνει επιπρόσθετο κίνδυνο αν δεν αναμένει να αποζημιωθεί για την κίνηση του αυτή με επιπλεόν απόδοση.</a:t>
            </a:r>
          </a:p>
          <a:p>
            <a:r>
              <a:rPr lang="el-GR" altLang="en-US" sz="2400" dirty="0" smtClean="0">
                <a:ea typeface="ＭＳ Ｐゴシック" charset="-128"/>
              </a:rPr>
              <a:t> </a:t>
            </a:r>
            <a:endParaRPr lang="el-GR" altLang="en-US" dirty="0">
              <a:ea typeface="ヒラギノ角ゴ Pro W3" pitchFamily="-65" charset="-128"/>
            </a:endParaRPr>
          </a:p>
        </p:txBody>
      </p:sp>
      <p:pic>
        <p:nvPicPr>
          <p:cNvPr id="4" name="Content Placeholder 6" descr="fig01_03.gif"/>
          <p:cNvPicPr>
            <a:picLocks noChangeAspect="1"/>
          </p:cNvPicPr>
          <p:nvPr/>
        </p:nvPicPr>
        <p:blipFill>
          <a:blip r:embed="rId2" cstate="print">
            <a:extLst>
              <a:ext uri="{28A0092B-C50C-407E-A947-70E740481C1C}">
                <a14:useLocalDpi xmlns:a14="http://schemas.microsoft.com/office/drawing/2010/main" xmlns="" val="0"/>
              </a:ext>
            </a:extLst>
          </a:blip>
          <a:srcRect t="-5455" b="-5455"/>
          <a:stretch>
            <a:fillRect/>
          </a:stretch>
        </p:blipFill>
        <p:spPr>
          <a:xfrm>
            <a:off x="827584" y="3501008"/>
            <a:ext cx="7200800" cy="3208040"/>
          </a:xfrm>
          <a:prstGeom prst="rect">
            <a:avLst/>
          </a:prstGeom>
        </p:spPr>
      </p:pic>
    </p:spTree>
    <p:extLst>
      <p:ext uri="{BB962C8B-B14F-4D97-AF65-F5344CB8AC3E}">
        <p14:creationId xmlns:p14="http://schemas.microsoft.com/office/powerpoint/2010/main" xmlns="" val="759069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normAutofit/>
          </a:bodyPr>
          <a:lstStyle/>
          <a:p>
            <a:pPr algn="l"/>
            <a:r>
              <a:rPr lang="el-GR" sz="2800" b="1" i="1" dirty="0">
                <a:effectLst>
                  <a:outerShdw blurRad="38100" dist="38100" dir="2700000" algn="tl">
                    <a:srgbClr val="000000">
                      <a:alpha val="43137"/>
                    </a:srgbClr>
                  </a:outerShdw>
                </a:effectLst>
              </a:rPr>
              <a:t>Άρα:</a:t>
            </a:r>
          </a:p>
        </p:txBody>
      </p:sp>
      <p:sp>
        <p:nvSpPr>
          <p:cNvPr id="10245" name="Rectangle 5"/>
          <p:cNvSpPr>
            <a:spLocks noChangeArrowheads="1"/>
          </p:cNvSpPr>
          <p:nvPr/>
        </p:nvSpPr>
        <p:spPr bwMode="auto">
          <a:xfrm>
            <a:off x="0" y="3148013"/>
            <a:ext cx="9144000" cy="0"/>
          </a:xfrm>
          <a:prstGeom prst="rect">
            <a:avLst/>
          </a:prstGeom>
          <a:noFill/>
          <a:ln w="9525">
            <a:noFill/>
            <a:miter lim="800000"/>
            <a:headEnd/>
            <a:tailEnd/>
          </a:ln>
          <a:effectLst/>
        </p:spPr>
        <p:txBody>
          <a:bodyPr wrap="none" anchor="ctr">
            <a:spAutoFit/>
          </a:bodyPr>
          <a:lstStyle/>
          <a:p>
            <a:endParaRPr lang="el-GR" dirty="0"/>
          </a:p>
        </p:txBody>
      </p:sp>
      <p:graphicFrame>
        <p:nvGraphicFramePr>
          <p:cNvPr id="10244" name="Object 4"/>
          <p:cNvGraphicFramePr>
            <a:graphicFrameLocks noChangeAspect="1"/>
          </p:cNvGraphicFramePr>
          <p:nvPr/>
        </p:nvGraphicFramePr>
        <p:xfrm>
          <a:off x="457200" y="1905000"/>
          <a:ext cx="8458200" cy="1079500"/>
        </p:xfrm>
        <a:graphic>
          <a:graphicData uri="http://schemas.openxmlformats.org/presentationml/2006/ole">
            <p:oleObj spid="_x0000_s74754" name="Equation" r:id="rId3" imgW="4419600" imgH="431800" progId="">
              <p:embed/>
            </p:oleObj>
          </a:graphicData>
        </a:graphic>
      </p:graphicFrame>
      <p:sp>
        <p:nvSpPr>
          <p:cNvPr id="10247" name="Rectangle 7"/>
          <p:cNvSpPr>
            <a:spLocks noChangeArrowheads="1"/>
          </p:cNvSpPr>
          <p:nvPr/>
        </p:nvSpPr>
        <p:spPr bwMode="auto">
          <a:xfrm>
            <a:off x="0" y="3281363"/>
            <a:ext cx="9144000" cy="0"/>
          </a:xfrm>
          <a:prstGeom prst="rect">
            <a:avLst/>
          </a:prstGeom>
          <a:noFill/>
          <a:ln w="9525">
            <a:noFill/>
            <a:miter lim="800000"/>
            <a:headEnd/>
            <a:tailEnd/>
          </a:ln>
          <a:effectLst/>
        </p:spPr>
        <p:txBody>
          <a:bodyPr wrap="none" anchor="ctr">
            <a:spAutoFit/>
          </a:bodyPr>
          <a:lstStyle/>
          <a:p>
            <a:endParaRPr lang="el-GR" dirty="0"/>
          </a:p>
        </p:txBody>
      </p:sp>
      <p:graphicFrame>
        <p:nvGraphicFramePr>
          <p:cNvPr id="10246" name="Object 6"/>
          <p:cNvGraphicFramePr>
            <a:graphicFrameLocks noChangeAspect="1"/>
          </p:cNvGraphicFramePr>
          <p:nvPr/>
        </p:nvGraphicFramePr>
        <p:xfrm>
          <a:off x="1187450" y="3429000"/>
          <a:ext cx="4105275" cy="504825"/>
        </p:xfrm>
        <a:graphic>
          <a:graphicData uri="http://schemas.openxmlformats.org/presentationml/2006/ole">
            <p:oleObj spid="_x0000_s74755" name="Equation" r:id="rId4" imgW="1459866" imgH="177723" progId="">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457200" y="1"/>
            <a:ext cx="8229600" cy="692695"/>
          </a:xfrm>
        </p:spPr>
        <p:txBody>
          <a:bodyPr>
            <a:noAutofit/>
          </a:bodyPr>
          <a:lstStyle/>
          <a:p>
            <a:pPr fontAlgn="auto">
              <a:spcAft>
                <a:spcPts val="0"/>
              </a:spcAft>
              <a:defRPr/>
            </a:pPr>
            <a:r>
              <a:rPr lang="en-GB" sz="2800" b="1" dirty="0" smtClean="0"/>
              <a:t>Παράδειγμα </a:t>
            </a:r>
          </a:p>
        </p:txBody>
      </p:sp>
      <p:sp>
        <p:nvSpPr>
          <p:cNvPr id="3077" name="Rectangle 3"/>
          <p:cNvSpPr>
            <a:spLocks noGrp="1" noChangeArrowheads="1"/>
          </p:cNvSpPr>
          <p:nvPr>
            <p:ph idx="1"/>
          </p:nvPr>
        </p:nvSpPr>
        <p:spPr>
          <a:xfrm>
            <a:off x="533400" y="1066800"/>
            <a:ext cx="8458200" cy="5507038"/>
          </a:xfrm>
        </p:spPr>
        <p:txBody>
          <a:bodyPr/>
          <a:lstStyle/>
          <a:p>
            <a:pPr algn="just"/>
            <a:r>
              <a:rPr lang="en-GB" sz="2000" b="1" i="1" dirty="0" smtClean="0">
                <a:effectLst>
                  <a:outerShdw blurRad="38100" dist="38100" dir="2700000" algn="tl">
                    <a:srgbClr val="000000">
                      <a:alpha val="43137"/>
                    </a:srgbClr>
                  </a:outerShdw>
                </a:effectLst>
              </a:rPr>
              <a:t>Ένας επενδυτής εξετάζει την περίπτωση επένδυσης για την οποία απαιτείται άμεση εκταμίευση ποσού της τάξεως των € 1.000. Αν η επένδυση δεν γίνει αποδεκτή το ποσό των € 1.000 μπορεί να επενδυθεί για ένα έτος (όση και η διάρκεια της επένδυσης) με επιτόκιο 10%. Από την επένδυση αναμένονται στο τέλος του έτους καθαρές ταμειακές ροές ύψους € 1.200. Να αξιολογηθεί η επένδυση</a:t>
            </a:r>
            <a:endParaRPr lang="en-GB" sz="2000" b="1" dirty="0" smtClean="0">
              <a:solidFill>
                <a:srgbClr val="CC3300"/>
              </a:solidFill>
              <a:effectLst>
                <a:outerShdw blurRad="38100" dist="38100" dir="2700000" algn="tl">
                  <a:srgbClr val="000000">
                    <a:alpha val="43137"/>
                  </a:srgbClr>
                </a:outerShdw>
              </a:effectLst>
            </a:endParaRPr>
          </a:p>
          <a:p>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r>
              <a:rPr lang="el-GR" sz="1800" dirty="0" smtClean="0"/>
              <a:t>Η ΚΠΑ είναι:</a:t>
            </a:r>
          </a:p>
          <a:p>
            <a:endParaRPr lang="el-GR" sz="1800" dirty="0" smtClean="0"/>
          </a:p>
          <a:p>
            <a:endParaRPr lang="el-GR" sz="1800" dirty="0" smtClean="0"/>
          </a:p>
          <a:p>
            <a:endParaRPr lang="el-GR" sz="1800" dirty="0" smtClean="0"/>
          </a:p>
          <a:p>
            <a:endParaRPr lang="el-GR" sz="1800" dirty="0" smtClean="0"/>
          </a:p>
          <a:p>
            <a:endParaRPr lang="el-GR" sz="1800" dirty="0" smtClean="0"/>
          </a:p>
          <a:p>
            <a:r>
              <a:rPr lang="el-GR" sz="1800" dirty="0" smtClean="0"/>
              <a:t>Επειδή η ΚΠΑ &gt; 0 η επένδυση γίνεται αποδεκτή. </a:t>
            </a:r>
            <a:endParaRPr lang="en-GB" sz="1800" dirty="0" smtClean="0"/>
          </a:p>
        </p:txBody>
      </p:sp>
      <p:graphicFrame>
        <p:nvGraphicFramePr>
          <p:cNvPr id="3074" name="Object 4"/>
          <p:cNvGraphicFramePr>
            <a:graphicFrameLocks noChangeAspect="1"/>
          </p:cNvGraphicFramePr>
          <p:nvPr/>
        </p:nvGraphicFramePr>
        <p:xfrm>
          <a:off x="755650" y="3467100"/>
          <a:ext cx="2825750" cy="952500"/>
        </p:xfrm>
        <a:graphic>
          <a:graphicData uri="http://schemas.openxmlformats.org/presentationml/2006/ole">
            <p:oleObj spid="_x0000_s75778" name="Equation" r:id="rId4" imgW="2565360" imgH="952200" progId="Equation.3">
              <p:embed/>
            </p:oleObj>
          </a:graphicData>
        </a:graphic>
      </p:graphicFrame>
      <p:sp>
        <p:nvSpPr>
          <p:cNvPr id="3078" name="Line 5"/>
          <p:cNvSpPr>
            <a:spLocks noChangeShapeType="1"/>
          </p:cNvSpPr>
          <p:nvPr/>
        </p:nvSpPr>
        <p:spPr bwMode="auto">
          <a:xfrm>
            <a:off x="4038600" y="3946525"/>
            <a:ext cx="3886200" cy="0"/>
          </a:xfrm>
          <a:prstGeom prst="line">
            <a:avLst/>
          </a:prstGeom>
          <a:noFill/>
          <a:ln w="9525">
            <a:solidFill>
              <a:schemeClr val="tx1"/>
            </a:solidFill>
            <a:round/>
            <a:headEnd/>
            <a:tailEnd/>
          </a:ln>
        </p:spPr>
        <p:txBody>
          <a:bodyPr wrap="none" anchor="ctr">
            <a:spAutoFit/>
          </a:bodyPr>
          <a:lstStyle/>
          <a:p>
            <a:endParaRPr lang="el-GR" dirty="0"/>
          </a:p>
        </p:txBody>
      </p:sp>
      <p:sp>
        <p:nvSpPr>
          <p:cNvPr id="3079" name="Line 6"/>
          <p:cNvSpPr>
            <a:spLocks noChangeShapeType="1"/>
          </p:cNvSpPr>
          <p:nvPr/>
        </p:nvSpPr>
        <p:spPr bwMode="auto">
          <a:xfrm>
            <a:off x="4038600" y="3946525"/>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3080" name="Line 7"/>
          <p:cNvSpPr>
            <a:spLocks noChangeShapeType="1"/>
          </p:cNvSpPr>
          <p:nvPr/>
        </p:nvSpPr>
        <p:spPr bwMode="auto">
          <a:xfrm flipV="1">
            <a:off x="7924800" y="3413125"/>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3081" name="Text Box 8"/>
          <p:cNvSpPr txBox="1">
            <a:spLocks noChangeArrowheads="1"/>
          </p:cNvSpPr>
          <p:nvPr/>
        </p:nvSpPr>
        <p:spPr bwMode="auto">
          <a:xfrm>
            <a:off x="4159250" y="4038600"/>
            <a:ext cx="793750" cy="336550"/>
          </a:xfrm>
          <a:prstGeom prst="rect">
            <a:avLst/>
          </a:prstGeom>
          <a:noFill/>
          <a:ln w="9525">
            <a:noFill/>
            <a:miter lim="800000"/>
            <a:headEnd/>
            <a:tailEnd/>
          </a:ln>
        </p:spPr>
        <p:txBody>
          <a:bodyPr wrap="none" anchor="ctr">
            <a:spAutoFit/>
          </a:bodyPr>
          <a:lstStyle/>
          <a:p>
            <a:r>
              <a:rPr lang="en-GB" dirty="0"/>
              <a:t>€ 1.000</a:t>
            </a:r>
          </a:p>
        </p:txBody>
      </p:sp>
      <p:sp>
        <p:nvSpPr>
          <p:cNvPr id="3082" name="Text Box 9"/>
          <p:cNvSpPr txBox="1">
            <a:spLocks noChangeArrowheads="1"/>
          </p:cNvSpPr>
          <p:nvPr/>
        </p:nvSpPr>
        <p:spPr bwMode="auto">
          <a:xfrm>
            <a:off x="8045450" y="3505200"/>
            <a:ext cx="793750" cy="336550"/>
          </a:xfrm>
          <a:prstGeom prst="rect">
            <a:avLst/>
          </a:prstGeom>
          <a:noFill/>
          <a:ln w="9525">
            <a:noFill/>
            <a:miter lim="800000"/>
            <a:headEnd/>
            <a:tailEnd/>
          </a:ln>
        </p:spPr>
        <p:txBody>
          <a:bodyPr wrap="none" anchor="ctr">
            <a:spAutoFit/>
          </a:bodyPr>
          <a:lstStyle/>
          <a:p>
            <a:r>
              <a:rPr lang="en-GB" dirty="0"/>
              <a:t>€ 1.200</a:t>
            </a:r>
          </a:p>
        </p:txBody>
      </p:sp>
      <p:graphicFrame>
        <p:nvGraphicFramePr>
          <p:cNvPr id="3075" name="Object 10"/>
          <p:cNvGraphicFramePr>
            <a:graphicFrameLocks noChangeAspect="1"/>
          </p:cNvGraphicFramePr>
          <p:nvPr/>
        </p:nvGraphicFramePr>
        <p:xfrm>
          <a:off x="1003300" y="4876800"/>
          <a:ext cx="4025900" cy="722313"/>
        </p:xfrm>
        <a:graphic>
          <a:graphicData uri="http://schemas.openxmlformats.org/presentationml/2006/ole">
            <p:oleObj spid="_x0000_s75779" name="Equation" r:id="rId5" imgW="4025880" imgH="723600" progId="Equation.3">
              <p:embed/>
            </p:oleObj>
          </a:graphicData>
        </a:graphic>
      </p:graphicFrame>
      <p:sp>
        <p:nvSpPr>
          <p:cNvPr id="3083" name="Line 11"/>
          <p:cNvSpPr>
            <a:spLocks noChangeShapeType="1"/>
          </p:cNvSpPr>
          <p:nvPr/>
        </p:nvSpPr>
        <p:spPr bwMode="auto">
          <a:xfrm>
            <a:off x="762000" y="335280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333375"/>
            <a:ext cx="8229600" cy="358775"/>
          </a:xfrm>
        </p:spPr>
        <p:txBody>
          <a:bodyPr>
            <a:noAutofit/>
          </a:bodyPr>
          <a:lstStyle/>
          <a:p>
            <a:pPr fontAlgn="auto">
              <a:spcAft>
                <a:spcPts val="0"/>
              </a:spcAft>
              <a:defRPr/>
            </a:pPr>
            <a:r>
              <a:rPr lang="en-GB" sz="2800" b="1" dirty="0" smtClean="0">
                <a:solidFill>
                  <a:srgbClr val="FFFFFF"/>
                </a:solidFill>
                <a:effectLst>
                  <a:outerShdw blurRad="38100" dist="38100" dir="2700000" algn="tl">
                    <a:srgbClr val="000000">
                      <a:alpha val="43137"/>
                    </a:srgbClr>
                  </a:outerShdw>
                </a:effectLst>
              </a:rPr>
              <a:t>Παράδειγμα </a:t>
            </a:r>
          </a:p>
        </p:txBody>
      </p:sp>
      <p:sp>
        <p:nvSpPr>
          <p:cNvPr id="4101" name="Rectangle 3"/>
          <p:cNvSpPr>
            <a:spLocks noGrp="1" noChangeArrowheads="1"/>
          </p:cNvSpPr>
          <p:nvPr>
            <p:ph idx="1"/>
          </p:nvPr>
        </p:nvSpPr>
        <p:spPr>
          <a:xfrm>
            <a:off x="685800" y="990599"/>
            <a:ext cx="8305800" cy="4724401"/>
          </a:xfrm>
        </p:spPr>
        <p:txBody>
          <a:bodyPr/>
          <a:lstStyle/>
          <a:p>
            <a:r>
              <a:rPr lang="en-GB" sz="2000" b="1" i="1" dirty="0" smtClean="0">
                <a:effectLst>
                  <a:outerShdw blurRad="38100" dist="38100" dir="2700000" algn="tl">
                    <a:srgbClr val="000000">
                      <a:alpha val="43137"/>
                    </a:srgbClr>
                  </a:outerShdw>
                </a:effectLst>
              </a:rPr>
              <a:t>Εξετάζεται επένδυση διάρκειας δύο ετών. Για την απόκτηση της επένδυσης θα απαιτηθεί κεφάλαιο ύψους € 5.000. Από την επένδυση αναμένονται ΚΤΡ ύψους € 3.200 κάθε έτος, για 2 έτη. Εάν δεν υπήρχε η επένδυση θα μπορούσαμε να επενδύσουμε τα κεφάλαιά μας με επιτόκιο ίσο με 10%. Να αξιολογηθεί η επένδυση.</a:t>
            </a:r>
            <a:endParaRPr lang="en-GB" sz="2000" b="1" dirty="0" smtClean="0">
              <a:solidFill>
                <a:srgbClr val="CC3300"/>
              </a:solidFill>
              <a:effectLst>
                <a:outerShdw blurRad="38100" dist="38100" dir="2700000" algn="tl">
                  <a:srgbClr val="000000">
                    <a:alpha val="43137"/>
                  </a:srgbClr>
                </a:outerShdw>
              </a:effectLst>
            </a:endParaRPr>
          </a:p>
          <a:p>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l-GR" sz="1800" dirty="0" smtClean="0"/>
          </a:p>
          <a:p>
            <a:r>
              <a:rPr lang="el-GR" sz="1800" dirty="0" smtClean="0"/>
              <a:t>Η ΚΠΑ είναι:</a:t>
            </a:r>
          </a:p>
          <a:p>
            <a:endParaRPr lang="el-GR" sz="1800" dirty="0" smtClean="0"/>
          </a:p>
          <a:p>
            <a:endParaRPr lang="el-GR" sz="1800" dirty="0" smtClean="0"/>
          </a:p>
          <a:p>
            <a:r>
              <a:rPr lang="el-GR" sz="1800" dirty="0" smtClean="0"/>
              <a:t>Επειδή η ΚΠΑ &gt; 0 η επένδυση γίνεται αποδεκτή. </a:t>
            </a:r>
            <a:endParaRPr lang="en-GB" sz="1800" dirty="0" smtClean="0"/>
          </a:p>
        </p:txBody>
      </p:sp>
      <p:graphicFrame>
        <p:nvGraphicFramePr>
          <p:cNvPr id="4098" name="Object 4"/>
          <p:cNvGraphicFramePr>
            <a:graphicFrameLocks noChangeAspect="1"/>
          </p:cNvGraphicFramePr>
          <p:nvPr/>
        </p:nvGraphicFramePr>
        <p:xfrm>
          <a:off x="914400" y="3276600"/>
          <a:ext cx="2565400" cy="952500"/>
        </p:xfrm>
        <a:graphic>
          <a:graphicData uri="http://schemas.openxmlformats.org/presentationml/2006/ole">
            <p:oleObj spid="_x0000_s76802" name="Equation" r:id="rId4" imgW="2565360" imgH="952200" progId="Equation.3">
              <p:embed/>
            </p:oleObj>
          </a:graphicData>
        </a:graphic>
      </p:graphicFrame>
      <p:sp>
        <p:nvSpPr>
          <p:cNvPr id="4102" name="Line 5"/>
          <p:cNvSpPr>
            <a:spLocks noChangeShapeType="1"/>
          </p:cNvSpPr>
          <p:nvPr/>
        </p:nvSpPr>
        <p:spPr bwMode="auto">
          <a:xfrm>
            <a:off x="4038600" y="3946525"/>
            <a:ext cx="3886200" cy="0"/>
          </a:xfrm>
          <a:prstGeom prst="line">
            <a:avLst/>
          </a:prstGeom>
          <a:noFill/>
          <a:ln w="9525">
            <a:solidFill>
              <a:schemeClr val="tx1"/>
            </a:solidFill>
            <a:round/>
            <a:headEnd/>
            <a:tailEnd/>
          </a:ln>
        </p:spPr>
        <p:txBody>
          <a:bodyPr wrap="none" anchor="ctr">
            <a:spAutoFit/>
          </a:bodyPr>
          <a:lstStyle/>
          <a:p>
            <a:endParaRPr lang="el-GR" dirty="0"/>
          </a:p>
        </p:txBody>
      </p:sp>
      <p:sp>
        <p:nvSpPr>
          <p:cNvPr id="4103" name="Line 6"/>
          <p:cNvSpPr>
            <a:spLocks noChangeShapeType="1"/>
          </p:cNvSpPr>
          <p:nvPr/>
        </p:nvSpPr>
        <p:spPr bwMode="auto">
          <a:xfrm>
            <a:off x="4038600" y="3946525"/>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4104" name="Line 7"/>
          <p:cNvSpPr>
            <a:spLocks noChangeShapeType="1"/>
          </p:cNvSpPr>
          <p:nvPr/>
        </p:nvSpPr>
        <p:spPr bwMode="auto">
          <a:xfrm flipV="1">
            <a:off x="7924800" y="3413125"/>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4105" name="Text Box 8"/>
          <p:cNvSpPr txBox="1">
            <a:spLocks noChangeArrowheads="1"/>
          </p:cNvSpPr>
          <p:nvPr/>
        </p:nvSpPr>
        <p:spPr bwMode="auto">
          <a:xfrm>
            <a:off x="4038600" y="4038600"/>
            <a:ext cx="793750" cy="336550"/>
          </a:xfrm>
          <a:prstGeom prst="rect">
            <a:avLst/>
          </a:prstGeom>
          <a:noFill/>
          <a:ln w="9525">
            <a:noFill/>
            <a:miter lim="800000"/>
            <a:headEnd/>
            <a:tailEnd/>
          </a:ln>
        </p:spPr>
        <p:txBody>
          <a:bodyPr wrap="none" anchor="ctr">
            <a:spAutoFit/>
          </a:bodyPr>
          <a:lstStyle/>
          <a:p>
            <a:r>
              <a:rPr lang="en-GB" dirty="0"/>
              <a:t>€ 5.000</a:t>
            </a:r>
          </a:p>
        </p:txBody>
      </p:sp>
      <p:sp>
        <p:nvSpPr>
          <p:cNvPr id="4106" name="Text Box 9"/>
          <p:cNvSpPr txBox="1">
            <a:spLocks noChangeArrowheads="1"/>
          </p:cNvSpPr>
          <p:nvPr/>
        </p:nvSpPr>
        <p:spPr bwMode="auto">
          <a:xfrm>
            <a:off x="7924800" y="3505200"/>
            <a:ext cx="793750" cy="336550"/>
          </a:xfrm>
          <a:prstGeom prst="rect">
            <a:avLst/>
          </a:prstGeom>
          <a:noFill/>
          <a:ln w="9525">
            <a:noFill/>
            <a:miter lim="800000"/>
            <a:headEnd/>
            <a:tailEnd/>
          </a:ln>
        </p:spPr>
        <p:txBody>
          <a:bodyPr wrap="none" anchor="ctr">
            <a:spAutoFit/>
          </a:bodyPr>
          <a:lstStyle/>
          <a:p>
            <a:r>
              <a:rPr lang="en-GB" dirty="0"/>
              <a:t>€ 3.200</a:t>
            </a:r>
          </a:p>
        </p:txBody>
      </p:sp>
      <p:graphicFrame>
        <p:nvGraphicFramePr>
          <p:cNvPr id="4099" name="Object 10"/>
          <p:cNvGraphicFramePr>
            <a:graphicFrameLocks noChangeAspect="1"/>
          </p:cNvGraphicFramePr>
          <p:nvPr/>
        </p:nvGraphicFramePr>
        <p:xfrm>
          <a:off x="755576" y="5445224"/>
          <a:ext cx="6297143" cy="905668"/>
        </p:xfrm>
        <a:graphic>
          <a:graphicData uri="http://schemas.openxmlformats.org/presentationml/2006/ole">
            <p:oleObj spid="_x0000_s76803" name="Equation" r:id="rId5" imgW="5638680" imgH="812520" progId="Equation.3">
              <p:embed/>
            </p:oleObj>
          </a:graphicData>
        </a:graphic>
      </p:graphicFrame>
      <p:sp>
        <p:nvSpPr>
          <p:cNvPr id="4107" name="Line 11"/>
          <p:cNvSpPr>
            <a:spLocks noChangeShapeType="1"/>
          </p:cNvSpPr>
          <p:nvPr/>
        </p:nvSpPr>
        <p:spPr bwMode="auto">
          <a:xfrm>
            <a:off x="762000" y="304800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
        <p:nvSpPr>
          <p:cNvPr id="4108" name="Line 12"/>
          <p:cNvSpPr>
            <a:spLocks noChangeShapeType="1"/>
          </p:cNvSpPr>
          <p:nvPr/>
        </p:nvSpPr>
        <p:spPr bwMode="auto">
          <a:xfrm flipV="1">
            <a:off x="6019800" y="3429000"/>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4109" name="Text Box 13"/>
          <p:cNvSpPr txBox="1">
            <a:spLocks noChangeArrowheads="1"/>
          </p:cNvSpPr>
          <p:nvPr/>
        </p:nvSpPr>
        <p:spPr bwMode="auto">
          <a:xfrm>
            <a:off x="6019800" y="3505200"/>
            <a:ext cx="793750" cy="336550"/>
          </a:xfrm>
          <a:prstGeom prst="rect">
            <a:avLst/>
          </a:prstGeom>
          <a:noFill/>
          <a:ln w="9525">
            <a:noFill/>
            <a:miter lim="800000"/>
            <a:headEnd/>
            <a:tailEnd/>
          </a:ln>
        </p:spPr>
        <p:txBody>
          <a:bodyPr wrap="none" anchor="ctr">
            <a:spAutoFit/>
          </a:bodyPr>
          <a:lstStyle/>
          <a:p>
            <a:r>
              <a:rPr lang="en-GB" dirty="0"/>
              <a:t>€ 3.200</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188913"/>
            <a:ext cx="8229600" cy="575791"/>
          </a:xfrm>
        </p:spPr>
        <p:txBody>
          <a:bodyPr>
            <a:normAutofit/>
          </a:bodyPr>
          <a:lstStyle/>
          <a:p>
            <a:r>
              <a:rPr lang="en-GB" sz="28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Παράδειγμα </a:t>
            </a:r>
          </a:p>
        </p:txBody>
      </p:sp>
      <p:sp>
        <p:nvSpPr>
          <p:cNvPr id="5125" name="Rectangle 3"/>
          <p:cNvSpPr>
            <a:spLocks noGrp="1" noChangeArrowheads="1"/>
          </p:cNvSpPr>
          <p:nvPr>
            <p:ph idx="1"/>
          </p:nvPr>
        </p:nvSpPr>
        <p:spPr>
          <a:xfrm>
            <a:off x="395288" y="981075"/>
            <a:ext cx="8291512" cy="5592763"/>
          </a:xfrm>
        </p:spPr>
        <p:txBody>
          <a:bodyPr/>
          <a:lstStyle/>
          <a:p>
            <a:pPr algn="just"/>
            <a:r>
              <a:rPr lang="en-GB" sz="1800" b="1" i="1" dirty="0" smtClean="0">
                <a:effectLst>
                  <a:outerShdw blurRad="38100" dist="38100" dir="2700000" algn="tl">
                    <a:srgbClr val="000000">
                      <a:alpha val="43137"/>
                    </a:srgbClr>
                  </a:outerShdw>
                </a:effectLst>
              </a:rPr>
              <a:t>Να υποθέσετε ότι είστε υπεύθυνοι για την αξιολόγηση μιας επένδυσης διάρκειας 2 ετών, με εισπράξεις € 10.000 και € 12.000 τα δύο πρώτα έτη αντίστοιχα, και πληρωμές € 5.000 και € 6.000 αντίστοιχα. Για την παρούσα αγορά του επενδυτικού στοιχείου θα απαιτηθούν € 8.000, καταβλητέα την παρούσα χρονική στιγμή. Το ποσό αυτό θα αντληθεί από χρηματοπιστωτικό οργανισμό με επιτόκιο 20%. Να αξιολογηθεί η επένδυση.</a:t>
            </a:r>
            <a:endParaRPr lang="en-GB" sz="1800" b="1" dirty="0" smtClean="0">
              <a:solidFill>
                <a:srgbClr val="CC3300"/>
              </a:solidFill>
              <a:effectLst>
                <a:outerShdw blurRad="38100" dist="38100" dir="2700000" algn="tl">
                  <a:srgbClr val="000000">
                    <a:alpha val="43137"/>
                  </a:srgbClr>
                </a:outerShdw>
              </a:effectLst>
            </a:endParaRPr>
          </a:p>
          <a:p>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r>
              <a:rPr lang="el-GR" sz="1800" dirty="0" smtClean="0"/>
              <a:t>Η ΚΠΑ είναι:</a:t>
            </a:r>
          </a:p>
          <a:p>
            <a:endParaRPr lang="el-GR" sz="1800" dirty="0" smtClean="0"/>
          </a:p>
          <a:p>
            <a:endParaRPr lang="el-GR" sz="1800" dirty="0" smtClean="0"/>
          </a:p>
          <a:p>
            <a:endParaRPr lang="en-US" sz="1800" dirty="0" smtClean="0"/>
          </a:p>
          <a:p>
            <a:r>
              <a:rPr lang="el-GR" sz="1800" dirty="0" smtClean="0"/>
              <a:t>Επειδή η ΚΠΑ &gt; 0 η επένδυση γίνεται αποδεκτή</a:t>
            </a:r>
            <a:endParaRPr lang="en-GB" sz="1800" dirty="0" smtClean="0"/>
          </a:p>
        </p:txBody>
      </p:sp>
      <p:graphicFrame>
        <p:nvGraphicFramePr>
          <p:cNvPr id="5122" name="Object 4"/>
          <p:cNvGraphicFramePr>
            <a:graphicFrameLocks noChangeAspect="1"/>
          </p:cNvGraphicFramePr>
          <p:nvPr/>
        </p:nvGraphicFramePr>
        <p:xfrm>
          <a:off x="1187450" y="3933825"/>
          <a:ext cx="2147888" cy="952500"/>
        </p:xfrm>
        <a:graphic>
          <a:graphicData uri="http://schemas.openxmlformats.org/presentationml/2006/ole">
            <p:oleObj spid="_x0000_s77826" name="Equation" r:id="rId4" imgW="2565360" imgH="952200" progId="Equation.3">
              <p:embed/>
            </p:oleObj>
          </a:graphicData>
        </a:graphic>
      </p:graphicFrame>
      <p:sp>
        <p:nvSpPr>
          <p:cNvPr id="5126" name="Line 5"/>
          <p:cNvSpPr>
            <a:spLocks noChangeShapeType="1"/>
          </p:cNvSpPr>
          <p:nvPr/>
        </p:nvSpPr>
        <p:spPr bwMode="auto">
          <a:xfrm>
            <a:off x="4038600" y="4114800"/>
            <a:ext cx="3886200" cy="0"/>
          </a:xfrm>
          <a:prstGeom prst="line">
            <a:avLst/>
          </a:prstGeom>
          <a:noFill/>
          <a:ln w="9525">
            <a:solidFill>
              <a:schemeClr val="tx1"/>
            </a:solidFill>
            <a:round/>
            <a:headEnd/>
            <a:tailEnd/>
          </a:ln>
        </p:spPr>
        <p:txBody>
          <a:bodyPr wrap="none" anchor="ctr">
            <a:spAutoFit/>
          </a:bodyPr>
          <a:lstStyle/>
          <a:p>
            <a:endParaRPr lang="el-GR" dirty="0"/>
          </a:p>
        </p:txBody>
      </p:sp>
      <p:sp>
        <p:nvSpPr>
          <p:cNvPr id="5127" name="Line 6"/>
          <p:cNvSpPr>
            <a:spLocks noChangeShapeType="1"/>
          </p:cNvSpPr>
          <p:nvPr/>
        </p:nvSpPr>
        <p:spPr bwMode="auto">
          <a:xfrm>
            <a:off x="4038600" y="4114800"/>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5128" name="Line 7"/>
          <p:cNvSpPr>
            <a:spLocks noChangeShapeType="1"/>
          </p:cNvSpPr>
          <p:nvPr/>
        </p:nvSpPr>
        <p:spPr bwMode="auto">
          <a:xfrm flipV="1">
            <a:off x="7924800" y="3413125"/>
            <a:ext cx="0" cy="701675"/>
          </a:xfrm>
          <a:prstGeom prst="line">
            <a:avLst/>
          </a:prstGeom>
          <a:noFill/>
          <a:ln w="9525">
            <a:solidFill>
              <a:schemeClr val="tx1"/>
            </a:solidFill>
            <a:round/>
            <a:headEnd/>
            <a:tailEnd type="triangle" w="med" len="med"/>
          </a:ln>
        </p:spPr>
        <p:txBody>
          <a:bodyPr anchor="ctr">
            <a:spAutoFit/>
          </a:bodyPr>
          <a:lstStyle/>
          <a:p>
            <a:endParaRPr lang="el-GR" dirty="0"/>
          </a:p>
        </p:txBody>
      </p:sp>
      <p:sp>
        <p:nvSpPr>
          <p:cNvPr id="5129" name="Text Box 8"/>
          <p:cNvSpPr txBox="1">
            <a:spLocks noChangeArrowheads="1"/>
          </p:cNvSpPr>
          <p:nvPr/>
        </p:nvSpPr>
        <p:spPr bwMode="auto">
          <a:xfrm>
            <a:off x="4083050" y="4235450"/>
            <a:ext cx="793750" cy="336550"/>
          </a:xfrm>
          <a:prstGeom prst="rect">
            <a:avLst/>
          </a:prstGeom>
          <a:noFill/>
          <a:ln w="9525">
            <a:noFill/>
            <a:miter lim="800000"/>
            <a:headEnd/>
            <a:tailEnd/>
          </a:ln>
        </p:spPr>
        <p:txBody>
          <a:bodyPr wrap="none" anchor="ctr">
            <a:spAutoFit/>
          </a:bodyPr>
          <a:lstStyle/>
          <a:p>
            <a:r>
              <a:rPr lang="en-GB" dirty="0"/>
              <a:t>€ 8.000</a:t>
            </a:r>
          </a:p>
        </p:txBody>
      </p:sp>
      <p:sp>
        <p:nvSpPr>
          <p:cNvPr id="5130" name="Text Box 9"/>
          <p:cNvSpPr txBox="1">
            <a:spLocks noChangeArrowheads="1"/>
          </p:cNvSpPr>
          <p:nvPr/>
        </p:nvSpPr>
        <p:spPr bwMode="auto">
          <a:xfrm>
            <a:off x="7943850" y="3625850"/>
            <a:ext cx="895350" cy="336550"/>
          </a:xfrm>
          <a:prstGeom prst="rect">
            <a:avLst/>
          </a:prstGeom>
          <a:noFill/>
          <a:ln w="9525">
            <a:noFill/>
            <a:miter lim="800000"/>
            <a:headEnd/>
            <a:tailEnd/>
          </a:ln>
        </p:spPr>
        <p:txBody>
          <a:bodyPr wrap="none" anchor="ctr">
            <a:spAutoFit/>
          </a:bodyPr>
          <a:lstStyle/>
          <a:p>
            <a:r>
              <a:rPr lang="en-GB" dirty="0"/>
              <a:t>€ 12.000</a:t>
            </a:r>
          </a:p>
        </p:txBody>
      </p:sp>
      <p:graphicFrame>
        <p:nvGraphicFramePr>
          <p:cNvPr id="5123" name="Object 10"/>
          <p:cNvGraphicFramePr>
            <a:graphicFrameLocks noChangeAspect="1"/>
          </p:cNvGraphicFramePr>
          <p:nvPr/>
        </p:nvGraphicFramePr>
        <p:xfrm>
          <a:off x="1042988" y="5373688"/>
          <a:ext cx="5613400" cy="811212"/>
        </p:xfrm>
        <a:graphic>
          <a:graphicData uri="http://schemas.openxmlformats.org/presentationml/2006/ole">
            <p:oleObj spid="_x0000_s77827" name="Equation" r:id="rId5" imgW="5613120" imgH="812520" progId="Equation.3">
              <p:embed/>
            </p:oleObj>
          </a:graphicData>
        </a:graphic>
      </p:graphicFrame>
      <p:sp>
        <p:nvSpPr>
          <p:cNvPr id="5131" name="Line 11"/>
          <p:cNvSpPr>
            <a:spLocks noChangeShapeType="1"/>
          </p:cNvSpPr>
          <p:nvPr/>
        </p:nvSpPr>
        <p:spPr bwMode="auto">
          <a:xfrm>
            <a:off x="762000" y="335280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
        <p:nvSpPr>
          <p:cNvPr id="5132" name="Line 12"/>
          <p:cNvSpPr>
            <a:spLocks noChangeShapeType="1"/>
          </p:cNvSpPr>
          <p:nvPr/>
        </p:nvSpPr>
        <p:spPr bwMode="auto">
          <a:xfrm flipV="1">
            <a:off x="6019800" y="3581400"/>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5133" name="Text Box 13"/>
          <p:cNvSpPr txBox="1">
            <a:spLocks noChangeArrowheads="1"/>
          </p:cNvSpPr>
          <p:nvPr/>
        </p:nvSpPr>
        <p:spPr bwMode="auto">
          <a:xfrm>
            <a:off x="6038850" y="3702050"/>
            <a:ext cx="895350" cy="336550"/>
          </a:xfrm>
          <a:prstGeom prst="rect">
            <a:avLst/>
          </a:prstGeom>
          <a:noFill/>
          <a:ln w="9525">
            <a:noFill/>
            <a:miter lim="800000"/>
            <a:headEnd/>
            <a:tailEnd/>
          </a:ln>
        </p:spPr>
        <p:txBody>
          <a:bodyPr wrap="none" anchor="ctr">
            <a:spAutoFit/>
          </a:bodyPr>
          <a:lstStyle/>
          <a:p>
            <a:r>
              <a:rPr lang="en-GB" dirty="0"/>
              <a:t>€ 10.000</a:t>
            </a:r>
          </a:p>
        </p:txBody>
      </p:sp>
      <p:sp>
        <p:nvSpPr>
          <p:cNvPr id="5134" name="Line 14"/>
          <p:cNvSpPr>
            <a:spLocks noChangeShapeType="1"/>
          </p:cNvSpPr>
          <p:nvPr/>
        </p:nvSpPr>
        <p:spPr bwMode="auto">
          <a:xfrm>
            <a:off x="6019800" y="4114800"/>
            <a:ext cx="0" cy="3048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5135" name="Line 15"/>
          <p:cNvSpPr>
            <a:spLocks noChangeShapeType="1"/>
          </p:cNvSpPr>
          <p:nvPr/>
        </p:nvSpPr>
        <p:spPr bwMode="auto">
          <a:xfrm>
            <a:off x="7924800" y="4114800"/>
            <a:ext cx="0" cy="3810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5136" name="Text Box 16"/>
          <p:cNvSpPr txBox="1">
            <a:spLocks noChangeArrowheads="1"/>
          </p:cNvSpPr>
          <p:nvPr/>
        </p:nvSpPr>
        <p:spPr bwMode="auto">
          <a:xfrm>
            <a:off x="6089650" y="4083050"/>
            <a:ext cx="793750" cy="336550"/>
          </a:xfrm>
          <a:prstGeom prst="rect">
            <a:avLst/>
          </a:prstGeom>
          <a:noFill/>
          <a:ln w="9525">
            <a:noFill/>
            <a:miter lim="800000"/>
            <a:headEnd/>
            <a:tailEnd/>
          </a:ln>
        </p:spPr>
        <p:txBody>
          <a:bodyPr wrap="none" anchor="ctr">
            <a:spAutoFit/>
          </a:bodyPr>
          <a:lstStyle/>
          <a:p>
            <a:r>
              <a:rPr lang="en-GB" dirty="0"/>
              <a:t>€ 5.000</a:t>
            </a:r>
          </a:p>
        </p:txBody>
      </p:sp>
      <p:sp>
        <p:nvSpPr>
          <p:cNvPr id="5137" name="Text Box 17"/>
          <p:cNvSpPr txBox="1">
            <a:spLocks noChangeArrowheads="1"/>
          </p:cNvSpPr>
          <p:nvPr/>
        </p:nvSpPr>
        <p:spPr bwMode="auto">
          <a:xfrm>
            <a:off x="7994650" y="4159250"/>
            <a:ext cx="793750" cy="336550"/>
          </a:xfrm>
          <a:prstGeom prst="rect">
            <a:avLst/>
          </a:prstGeom>
          <a:noFill/>
          <a:ln w="9525">
            <a:noFill/>
            <a:miter lim="800000"/>
            <a:headEnd/>
            <a:tailEnd/>
          </a:ln>
        </p:spPr>
        <p:txBody>
          <a:bodyPr wrap="none" anchor="ctr">
            <a:spAutoFit/>
          </a:bodyPr>
          <a:lstStyle/>
          <a:p>
            <a:r>
              <a:rPr lang="en-GB" dirty="0"/>
              <a:t>€ 6.000</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457200" y="533401"/>
            <a:ext cx="8507412" cy="5059848"/>
          </a:xfrm>
          <a:prstGeom prst="rect">
            <a:avLst/>
          </a:prstGeom>
          <a:noFill/>
          <a:ln w="9525">
            <a:noFill/>
            <a:miter lim="800000"/>
            <a:headEnd/>
            <a:tailEnd/>
          </a:ln>
        </p:spPr>
        <p:txBody>
          <a:bodyPr wrap="square" anchor="ctr">
            <a:spAutoFit/>
          </a:bodyPr>
          <a:lstStyle/>
          <a:p>
            <a:pPr algn="just"/>
            <a:r>
              <a:rPr lang="el-GR" sz="2400" b="1" i="1" dirty="0">
                <a:solidFill>
                  <a:srgbClr val="FFFFFF"/>
                </a:solidFill>
                <a:latin typeface="Calibri" pitchFamily="34" charset="0"/>
                <a:ea typeface="Times New Roman" pitchFamily="18" charset="0"/>
                <a:cs typeface="Calibri" pitchFamily="34" charset="0"/>
              </a:rPr>
              <a:t>Παράδειγμα</a:t>
            </a:r>
            <a:r>
              <a:rPr lang="el-GR" sz="2400" dirty="0">
                <a:solidFill>
                  <a:srgbClr val="FFFFFF"/>
                </a:solidFill>
                <a:latin typeface="Calibri" pitchFamily="34" charset="0"/>
                <a:ea typeface="Times New Roman" pitchFamily="18" charset="0"/>
                <a:cs typeface="Calibri" pitchFamily="34" charset="0"/>
              </a:rPr>
              <a:t>: </a:t>
            </a:r>
            <a:endParaRPr lang="el-GR" sz="2400" dirty="0" smtClean="0">
              <a:solidFill>
                <a:srgbClr val="FFFFFF"/>
              </a:solidFill>
              <a:latin typeface="Calibri" pitchFamily="34" charset="0"/>
              <a:ea typeface="Times New Roman" pitchFamily="18" charset="0"/>
              <a:cs typeface="Calibri" pitchFamily="34" charset="0"/>
            </a:endParaRPr>
          </a:p>
          <a:p>
            <a:pPr algn="just"/>
            <a:endParaRPr lang="el-GR" sz="2400" dirty="0">
              <a:solidFill>
                <a:srgbClr val="FFFFFF"/>
              </a:solidFill>
              <a:latin typeface="Calibri" pitchFamily="34" charset="0"/>
              <a:ea typeface="Times New Roman" pitchFamily="18" charset="0"/>
              <a:cs typeface="Calibri" pitchFamily="34" charset="0"/>
            </a:endParaRPr>
          </a:p>
          <a:p>
            <a:pPr algn="just"/>
            <a:r>
              <a:rPr lang="el-GR" sz="2200" b="1"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Η επιχείρηση Α εξετάζει το ενδεχόμενο πραγματοποίησης των παρακάτω δύο επενδύσεων. Η πρώτη επένδυση αποδίδει τις εξής καθαρές εισροές μετρητών. Τον 1</a:t>
            </a:r>
            <a:r>
              <a:rPr lang="el-GR" sz="2200" b="1" baseline="30000"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ο</a:t>
            </a:r>
            <a:r>
              <a:rPr lang="el-GR" sz="2200" b="1"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 χρόνο 600.000 ευρώ, τον 2</a:t>
            </a:r>
            <a:r>
              <a:rPr lang="el-GR" sz="2200" b="1" baseline="30000"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ο</a:t>
            </a:r>
            <a:r>
              <a:rPr lang="el-GR" sz="2200" b="1"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 400.000 ευρώ, τον 3</a:t>
            </a:r>
            <a:r>
              <a:rPr lang="el-GR" sz="2200" b="1" baseline="30000"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ο</a:t>
            </a:r>
            <a:r>
              <a:rPr lang="el-GR" sz="2200" b="1"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 400.000 ευρώ και τον 4</a:t>
            </a:r>
            <a:r>
              <a:rPr lang="el-GR" sz="2200" b="1" baseline="30000"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ο</a:t>
            </a:r>
            <a:r>
              <a:rPr lang="el-GR" sz="2200" b="1"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 200.000 ευρώ.</a:t>
            </a:r>
          </a:p>
          <a:p>
            <a:pPr algn="just" eaLnBrk="0" hangingPunct="0"/>
            <a:r>
              <a:rPr lang="el-GR" sz="2200" b="1"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Η δεύτερη επένδυση αποδίδει τις εξής καθαρές εισροές μετρητών : Τον 1</a:t>
            </a:r>
            <a:r>
              <a:rPr lang="el-GR" sz="2200" b="1" baseline="30000"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ο</a:t>
            </a:r>
            <a:r>
              <a:rPr lang="el-GR" sz="2200" b="1"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 χρόνο 200.000 ευρώ, τον 2</a:t>
            </a:r>
            <a:r>
              <a:rPr lang="el-GR" sz="2200" b="1" baseline="30000"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ο</a:t>
            </a:r>
            <a:r>
              <a:rPr lang="el-GR" sz="2200" b="1"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 200.000 ευρώ, τον 3</a:t>
            </a:r>
            <a:r>
              <a:rPr lang="el-GR" sz="2200" b="1" baseline="30000"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ο</a:t>
            </a:r>
            <a:r>
              <a:rPr lang="el-GR" sz="2200" b="1"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 300.000 ευρώ, τον 4</a:t>
            </a:r>
            <a:r>
              <a:rPr lang="el-GR" sz="2200" b="1" baseline="30000"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ο</a:t>
            </a:r>
            <a:r>
              <a:rPr lang="el-GR" sz="2200" b="1"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 400.000 ευρώ, τον 5</a:t>
            </a:r>
            <a:r>
              <a:rPr lang="el-GR" sz="2200" b="1" baseline="30000"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ο</a:t>
            </a:r>
            <a:r>
              <a:rPr lang="el-GR" sz="2200" b="1"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 500.000 ευρώ και τον 6</a:t>
            </a:r>
            <a:r>
              <a:rPr lang="el-GR" sz="2200" b="1" baseline="30000"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ο</a:t>
            </a:r>
            <a:r>
              <a:rPr lang="el-GR" sz="2200" b="1" dirty="0">
                <a:effectLst>
                  <a:outerShdw blurRad="38100" dist="38100" dir="2700000" algn="tl">
                    <a:srgbClr val="000000">
                      <a:alpha val="43137"/>
                    </a:srgbClr>
                  </a:outerShdw>
                </a:effectLst>
                <a:latin typeface="Calibri" pitchFamily="34" charset="0"/>
                <a:ea typeface="Times New Roman" pitchFamily="18" charset="0"/>
                <a:cs typeface="Calibri" pitchFamily="34" charset="0"/>
              </a:rPr>
              <a:t> 500.000 ευρώ.</a:t>
            </a:r>
            <a:endParaRPr lang="el-GR" sz="2200" b="1" dirty="0">
              <a:effectLst>
                <a:outerShdw blurRad="38100" dist="38100" dir="2700000" algn="tl">
                  <a:srgbClr val="000000">
                    <a:alpha val="43137"/>
                  </a:srgbClr>
                </a:outerShdw>
              </a:effectLst>
              <a:latin typeface="Calibri" pitchFamily="34" charset="0"/>
              <a:cs typeface="Calibri" pitchFamily="34" charset="0"/>
            </a:endParaRPr>
          </a:p>
          <a:p>
            <a:pPr algn="just" eaLnBrk="0" hangingPunct="0"/>
            <a:r>
              <a:rPr lang="el-GR" sz="2200" b="1" dirty="0">
                <a:effectLst>
                  <a:outerShdw blurRad="38100" dist="38100" dir="2700000" algn="tl">
                    <a:srgbClr val="000000">
                      <a:alpha val="43137"/>
                    </a:srgbClr>
                  </a:outerShdw>
                </a:effectLst>
                <a:latin typeface="Calibri" pitchFamily="34" charset="0"/>
                <a:cs typeface="Calibri" pitchFamily="34" charset="0"/>
              </a:rPr>
              <a:t>Το κόστος και των δύο επενδύσεων είναι 1.000.000 ευρώ ενώ το κόστος κεφαλαίου ανέρχεται σε 10%.</a:t>
            </a:r>
          </a:p>
          <a:p>
            <a:pPr algn="just" eaLnBrk="0" hangingPunct="0"/>
            <a:r>
              <a:rPr lang="el-GR" sz="2200" b="1" dirty="0">
                <a:effectLst>
                  <a:outerShdw blurRad="38100" dist="38100" dir="2700000" algn="tl">
                    <a:srgbClr val="000000">
                      <a:alpha val="43137"/>
                    </a:srgbClr>
                  </a:outerShdw>
                </a:effectLst>
                <a:latin typeface="Calibri" pitchFamily="34" charset="0"/>
                <a:cs typeface="Calibri" pitchFamily="34" charset="0"/>
              </a:rPr>
              <a:t>Ποια από τις δύο επενδύσεις είναι η πιο συμφέρουσα για την </a:t>
            </a:r>
            <a:r>
              <a:rPr lang="el-GR" sz="2200" b="1" dirty="0" smtClean="0">
                <a:effectLst>
                  <a:outerShdw blurRad="38100" dist="38100" dir="2700000" algn="tl">
                    <a:srgbClr val="000000">
                      <a:alpha val="43137"/>
                    </a:srgbClr>
                  </a:outerShdw>
                </a:effectLst>
                <a:latin typeface="Calibri" pitchFamily="34" charset="0"/>
                <a:cs typeface="Calibri" pitchFamily="34" charset="0"/>
              </a:rPr>
              <a:t>επιχείρηση?</a:t>
            </a:r>
          </a:p>
          <a:p>
            <a:pPr algn="just" eaLnBrk="0" hangingPunct="0"/>
            <a:r>
              <a:rPr lang="el-GR" sz="2200" b="1" dirty="0" smtClean="0">
                <a:effectLst>
                  <a:outerShdw blurRad="38100" dist="38100" dir="2700000" algn="tl">
                    <a:srgbClr val="000000">
                      <a:alpha val="43137"/>
                    </a:srgbClr>
                  </a:outerShdw>
                </a:effectLst>
                <a:latin typeface="Calibri" pitchFamily="34" charset="0"/>
                <a:cs typeface="Calibri" pitchFamily="34" charset="0"/>
              </a:rPr>
              <a:t>Στηρίξτε </a:t>
            </a:r>
            <a:r>
              <a:rPr lang="el-GR" sz="2200" b="1" dirty="0">
                <a:effectLst>
                  <a:outerShdw blurRad="38100" dist="38100" dir="2700000" algn="tl">
                    <a:srgbClr val="000000">
                      <a:alpha val="43137"/>
                    </a:srgbClr>
                  </a:outerShdw>
                </a:effectLst>
                <a:latin typeface="Calibri" pitchFamily="34" charset="0"/>
                <a:cs typeface="Calibri" pitchFamily="34" charset="0"/>
              </a:rPr>
              <a:t>την επιλογή σας στο κριτήριο της καθαρής παρούσας αξίας.</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827088" y="1484313"/>
          <a:ext cx="7777162" cy="4533900"/>
        </p:xfrm>
        <a:graphic>
          <a:graphicData uri="http://schemas.openxmlformats.org/drawingml/2006/table">
            <a:tbl>
              <a:tblPr/>
              <a:tblGrid>
                <a:gridCol w="933450"/>
                <a:gridCol w="3422650"/>
                <a:gridCol w="1943100"/>
                <a:gridCol w="1477962"/>
              </a:tblGrid>
              <a:tr h="100012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Έτη</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Καθαρ. Εισροές μετρητών </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(χιλ.)</a:t>
                      </a:r>
                      <a:endParaRPr kumimoji="0" lang="el-GR" sz="1400" b="0" i="0" u="none" strike="noStrike" cap="none" normalizeH="0" baseline="0" dirty="0" smtClean="0">
                        <a:ln>
                          <a:noFill/>
                        </a:ln>
                        <a:solidFill>
                          <a:schemeClr val="tx1"/>
                        </a:solidFill>
                        <a:effectLst/>
                        <a:latin typeface="Calibri" pitchFamily="34" charset="0"/>
                        <a:cs typeface="Calibri" pitchFamily="34"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Συντελεστής </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με 10%</a:t>
                      </a:r>
                      <a:endParaRPr kumimoji="0" lang="el-GR" sz="1400" b="0" i="0" u="none" strike="noStrike" cap="none" normalizeH="0" baseline="0" dirty="0" smtClean="0">
                        <a:ln>
                          <a:noFill/>
                        </a:ln>
                        <a:solidFill>
                          <a:schemeClr val="tx1"/>
                        </a:solidFill>
                        <a:effectLst/>
                        <a:latin typeface="Calibri" pitchFamily="34" charset="0"/>
                        <a:cs typeface="Calibri" pitchFamily="34"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Π.Α.</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r>
              <a:tr h="50482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600</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091,</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546</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r>
              <a:tr h="50482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400</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083,</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332</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r>
              <a:tr h="50482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400</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0,75</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300</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r>
              <a:tr h="50482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200</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0,68</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136</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r>
              <a:tr h="504825">
                <a:tc gridSpan="3">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Παρ. Αξία Καθ. Εισρ. </a:t>
                      </a:r>
                      <a:r>
                        <a:rPr kumimoji="0" lang="el-GR" sz="1400" b="0" i="0" u="none" strike="noStrike" cap="none" normalizeH="0" baseline="0" dirty="0" err="1" smtClean="0">
                          <a:ln>
                            <a:noFill/>
                          </a:ln>
                          <a:solidFill>
                            <a:schemeClr val="tx1"/>
                          </a:solidFill>
                          <a:effectLst/>
                          <a:latin typeface="Times New Roman" pitchFamily="18" charset="0"/>
                          <a:cs typeface="Times New Roman" pitchFamily="18" charset="0"/>
                        </a:rPr>
                        <a:t>Μετρητ</a:t>
                      </a: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c hMerge="1">
                  <a:txBody>
                    <a:bodyPr/>
                    <a:lstStyle/>
                    <a:p>
                      <a:endParaRPr lang="el-GR"/>
                    </a:p>
                  </a:txBody>
                  <a:tcPr/>
                </a:tc>
                <a:tc hMerge="1">
                  <a:txBody>
                    <a:bodyPr/>
                    <a:lstStyle/>
                    <a:p>
                      <a:endParaRPr lang="el-GR"/>
                    </a:p>
                  </a:txBody>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1.314</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r>
              <a:tr h="504825">
                <a:tc gridSpan="3">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 Κόστος επενδύσεως </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c hMerge="1">
                  <a:txBody>
                    <a:bodyPr/>
                    <a:lstStyle/>
                    <a:p>
                      <a:endParaRPr lang="el-GR"/>
                    </a:p>
                  </a:txBody>
                  <a:tcPr/>
                </a:tc>
                <a:tc hMerge="1">
                  <a:txBody>
                    <a:bodyPr/>
                    <a:lstStyle/>
                    <a:p>
                      <a:endParaRPr lang="el-GR"/>
                    </a:p>
                  </a:txBody>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- 1.000</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r>
              <a:tr h="504825">
                <a:tc gridSpan="3">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Καθαρή Παρ. Αξία </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c hMerge="1">
                  <a:txBody>
                    <a:bodyPr/>
                    <a:lstStyle/>
                    <a:p>
                      <a:endParaRPr lang="el-GR"/>
                    </a:p>
                  </a:txBody>
                  <a:tcPr/>
                </a:tc>
                <a:tc hMerge="1">
                  <a:txBody>
                    <a:bodyPr/>
                    <a:lstStyle/>
                    <a:p>
                      <a:endParaRPr lang="el-GR"/>
                    </a:p>
                  </a:txBody>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314 </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solidFill>
                      <a:srgbClr val="EDD3B6"/>
                    </a:solidFill>
                  </a:tcPr>
                </a:tc>
              </a:tr>
            </a:tbl>
          </a:graphicData>
        </a:graphic>
      </p:graphicFrame>
      <p:sp>
        <p:nvSpPr>
          <p:cNvPr id="23581" name="Rectangle 1"/>
          <p:cNvSpPr>
            <a:spLocks noChangeArrowheads="1"/>
          </p:cNvSpPr>
          <p:nvPr/>
        </p:nvSpPr>
        <p:spPr bwMode="auto">
          <a:xfrm>
            <a:off x="395288" y="10230"/>
            <a:ext cx="8497887" cy="1200329"/>
          </a:xfrm>
          <a:prstGeom prst="rect">
            <a:avLst/>
          </a:prstGeom>
          <a:noFill/>
          <a:ln w="9525">
            <a:noFill/>
            <a:miter lim="800000"/>
            <a:headEnd/>
            <a:tailEnd/>
          </a:ln>
        </p:spPr>
        <p:txBody>
          <a:bodyPr anchor="ctr">
            <a:spAutoFit/>
          </a:bodyPr>
          <a:lstStyle/>
          <a:p>
            <a:r>
              <a:rPr lang="el-GR" b="1" dirty="0">
                <a:solidFill>
                  <a:srgbClr val="FFFFFF"/>
                </a:solidFill>
                <a:ea typeface="Times New Roman" pitchFamily="18" charset="0"/>
              </a:rPr>
              <a:t>Λύση :</a:t>
            </a:r>
          </a:p>
          <a:p>
            <a:pPr eaLnBrk="0" hangingPunct="0"/>
            <a:endParaRPr lang="el-GR" b="1" dirty="0">
              <a:solidFill>
                <a:srgbClr val="FFFFFF"/>
              </a:solidFill>
              <a:ea typeface="Times New Roman" pitchFamily="18" charset="0"/>
            </a:endParaRPr>
          </a:p>
          <a:p>
            <a:pPr eaLnBrk="0" hangingPunct="0"/>
            <a:r>
              <a:rPr lang="el-GR" b="1" dirty="0">
                <a:solidFill>
                  <a:srgbClr val="FFFFFF"/>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1</a:t>
            </a:r>
            <a:r>
              <a:rPr lang="el-GR" b="1" baseline="30000" dirty="0">
                <a:solidFill>
                  <a:srgbClr val="FFFFFF"/>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η</a:t>
            </a:r>
            <a:r>
              <a:rPr lang="el-GR" b="1" dirty="0">
                <a:solidFill>
                  <a:srgbClr val="FFFFFF"/>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 ΕΠΕΝΔΥΣΗ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762000" y="1196974"/>
          <a:ext cx="7770813" cy="4975225"/>
        </p:xfrm>
        <a:graphic>
          <a:graphicData uri="http://schemas.openxmlformats.org/drawingml/2006/table">
            <a:tbl>
              <a:tblPr/>
              <a:tblGrid>
                <a:gridCol w="932562"/>
                <a:gridCol w="3418318"/>
                <a:gridCol w="1942703"/>
                <a:gridCol w="1477230"/>
              </a:tblGrid>
              <a:tr h="960424">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err="1" smtClean="0">
                          <a:ln>
                            <a:noFill/>
                          </a:ln>
                          <a:solidFill>
                            <a:schemeClr val="tx1"/>
                          </a:solidFill>
                          <a:effectLst/>
                          <a:latin typeface="Times New Roman" pitchFamily="18" charset="0"/>
                          <a:cs typeface="Times New Roman" pitchFamily="18" charset="0"/>
                        </a:rPr>
                        <a:t>Ετη</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Καθαρ. Εισροές μετρητών </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(χιλ.)</a:t>
                      </a:r>
                      <a:endParaRPr kumimoji="0" lang="el-GR" sz="1400" b="0" i="0" u="none" strike="noStrike" cap="none" normalizeH="0" baseline="0" smtClean="0">
                        <a:ln>
                          <a:noFill/>
                        </a:ln>
                        <a:solidFill>
                          <a:schemeClr val="tx1"/>
                        </a:solidFill>
                        <a:effectLst/>
                        <a:latin typeface="Calibri" pitchFamily="34" charset="0"/>
                        <a:cs typeface="Calibri" pitchFamily="34"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Συντελεστής </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με 10%</a:t>
                      </a:r>
                      <a:endParaRPr kumimoji="0" lang="el-GR" sz="1400" b="0" i="0" u="none" strike="noStrike" cap="none" normalizeH="0" baseline="0" smtClean="0">
                        <a:ln>
                          <a:noFill/>
                        </a:ln>
                        <a:solidFill>
                          <a:schemeClr val="tx1"/>
                        </a:solidFill>
                        <a:effectLst/>
                        <a:latin typeface="Calibri" pitchFamily="34" charset="0"/>
                        <a:cs typeface="Calibri" pitchFamily="34"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Π.Α.</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r>
              <a:tr h="446089">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0,91</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182</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r>
              <a:tr h="446089">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0,83</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166</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r>
              <a:tr h="446089">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300</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0,75</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225</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r>
              <a:tr h="446089">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400</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0,68</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272</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r>
              <a:tr h="446089">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500</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0,62</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310</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r>
              <a:tr h="446089">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500</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0,56</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280</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r>
              <a:tr h="446089">
                <a:tc gridSpan="3">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Παρ. Αξία Καθ. Εισρ. Μετρητ.</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hMerge="1">
                  <a:txBody>
                    <a:bodyPr/>
                    <a:lstStyle/>
                    <a:p>
                      <a:endParaRPr lang="el-GR"/>
                    </a:p>
                  </a:txBody>
                  <a:tcPr/>
                </a:tc>
                <a:tc hMerge="1">
                  <a:txBody>
                    <a:bodyPr/>
                    <a:lstStyle/>
                    <a:p>
                      <a:endParaRPr lang="el-GR"/>
                    </a:p>
                  </a:txBody>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1.435</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r>
              <a:tr h="446089">
                <a:tc gridSpan="3">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 Κόστος επενδύσεως </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hMerge="1">
                  <a:txBody>
                    <a:bodyPr/>
                    <a:lstStyle/>
                    <a:p>
                      <a:endParaRPr lang="el-GR"/>
                    </a:p>
                  </a:txBody>
                  <a:tcPr/>
                </a:tc>
                <a:tc hMerge="1">
                  <a:txBody>
                    <a:bodyPr/>
                    <a:lstStyle/>
                    <a:p>
                      <a:endParaRPr lang="el-GR"/>
                    </a:p>
                  </a:txBody>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- 1.000</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r>
              <a:tr h="446089">
                <a:tc gridSpan="3">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Καθαρή Παρ. Αξία </a:t>
                      </a:r>
                      <a:endParaRPr kumimoji="0" lang="el-GR" sz="14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c hMerge="1">
                  <a:txBody>
                    <a:bodyPr/>
                    <a:lstStyle/>
                    <a:p>
                      <a:endParaRPr lang="el-GR"/>
                    </a:p>
                  </a:txBody>
                  <a:tcPr/>
                </a:tc>
                <a:tc hMerge="1">
                  <a:txBody>
                    <a:bodyPr/>
                    <a:lstStyle/>
                    <a:p>
                      <a:endParaRPr lang="el-GR"/>
                    </a:p>
                  </a:txBody>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el-GR" sz="1400" b="1" i="0" u="none" strike="noStrike" cap="none" normalizeH="0" baseline="0" dirty="0" smtClean="0">
                          <a:ln>
                            <a:noFill/>
                          </a:ln>
                          <a:solidFill>
                            <a:schemeClr val="tx1"/>
                          </a:solidFill>
                          <a:effectLst/>
                          <a:latin typeface="Times New Roman" pitchFamily="18" charset="0"/>
                          <a:cs typeface="Times New Roman" pitchFamily="18" charset="0"/>
                        </a:rPr>
                        <a:t>435</a:t>
                      </a:r>
                      <a:endPar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6675" marR="66675" marT="66675" marB="66675" horzOverflow="overflow">
                    <a:lnL>
                      <a:noFill/>
                    </a:lnL>
                    <a:lnR>
                      <a:noFill/>
                    </a:lnR>
                    <a:lnT>
                      <a:noFill/>
                    </a:lnT>
                    <a:lnB>
                      <a:noFill/>
                    </a:lnB>
                    <a:lnTlToBr>
                      <a:noFill/>
                    </a:lnTlToBr>
                    <a:lnBlToTr>
                      <a:noFill/>
                    </a:lnBlToTr>
                    <a:gradFill rotWithShape="1">
                      <a:gsLst>
                        <a:gs pos="0">
                          <a:srgbClr val="F4A095"/>
                        </a:gs>
                        <a:gs pos="50000">
                          <a:srgbClr val="F6C5BF"/>
                        </a:gs>
                        <a:gs pos="100000">
                          <a:srgbClr val="FAE2E0"/>
                        </a:gs>
                      </a:gsLst>
                      <a:lin ang="5400000"/>
                    </a:gradFill>
                  </a:tcPr>
                </a:tc>
              </a:tr>
            </a:tbl>
          </a:graphicData>
        </a:graphic>
      </p:graphicFrame>
      <p:sp>
        <p:nvSpPr>
          <p:cNvPr id="24613" name="Rectangle 1"/>
          <p:cNvSpPr>
            <a:spLocks noChangeArrowheads="1"/>
          </p:cNvSpPr>
          <p:nvPr/>
        </p:nvSpPr>
        <p:spPr bwMode="auto">
          <a:xfrm>
            <a:off x="457200" y="400050"/>
            <a:ext cx="8255000" cy="400050"/>
          </a:xfrm>
          <a:prstGeom prst="rect">
            <a:avLst/>
          </a:prstGeom>
          <a:noFill/>
          <a:ln w="9525">
            <a:noFill/>
            <a:miter lim="800000"/>
            <a:headEnd/>
            <a:tailEnd/>
          </a:ln>
        </p:spPr>
        <p:txBody>
          <a:bodyPr wrap="square" anchor="ctr">
            <a:spAutoFit/>
          </a:bodyPr>
          <a:lstStyle/>
          <a:p>
            <a:r>
              <a:rPr lang="el-GR" sz="2000" b="1" dirty="0" smtClean="0">
                <a:ea typeface="Times New Roman" pitchFamily="18" charset="0"/>
              </a:rPr>
              <a:t> </a:t>
            </a:r>
            <a:r>
              <a:rPr lang="el-GR" sz="2000" b="1" dirty="0" smtClean="0">
                <a:solidFill>
                  <a:srgbClr val="FFFFFF"/>
                </a:solidFill>
                <a:effectLst>
                  <a:outerShdw blurRad="38100" dist="38100" dir="2700000" algn="tl">
                    <a:srgbClr val="000000">
                      <a:alpha val="43137"/>
                    </a:srgbClr>
                  </a:outerShdw>
                </a:effectLst>
                <a:ea typeface="Times New Roman" pitchFamily="18" charset="0"/>
              </a:rPr>
              <a:t>2</a:t>
            </a:r>
            <a:r>
              <a:rPr lang="el-GR" sz="2000" b="1" baseline="30000" dirty="0" smtClean="0">
                <a:solidFill>
                  <a:srgbClr val="FFFFFF"/>
                </a:solidFill>
                <a:effectLst>
                  <a:outerShdw blurRad="38100" dist="38100" dir="2700000" algn="tl">
                    <a:srgbClr val="000000">
                      <a:alpha val="43137"/>
                    </a:srgbClr>
                  </a:outerShdw>
                </a:effectLst>
                <a:ea typeface="Times New Roman" pitchFamily="18" charset="0"/>
              </a:rPr>
              <a:t>η</a:t>
            </a:r>
            <a:r>
              <a:rPr lang="el-GR" sz="2000" b="1" dirty="0" smtClean="0">
                <a:solidFill>
                  <a:srgbClr val="FFFFFF"/>
                </a:solidFill>
                <a:effectLst>
                  <a:outerShdw blurRad="38100" dist="38100" dir="2700000" algn="tl">
                    <a:srgbClr val="000000">
                      <a:alpha val="43137"/>
                    </a:srgbClr>
                  </a:outerShdw>
                </a:effectLst>
                <a:ea typeface="Times New Roman" pitchFamily="18" charset="0"/>
              </a:rPr>
              <a:t> </a:t>
            </a:r>
            <a:r>
              <a:rPr lang="el-GR" sz="2000" b="1" dirty="0">
                <a:solidFill>
                  <a:srgbClr val="FFFFFF"/>
                </a:solidFill>
                <a:effectLst>
                  <a:outerShdw blurRad="38100" dist="38100" dir="2700000" algn="tl">
                    <a:srgbClr val="000000">
                      <a:alpha val="43137"/>
                    </a:srgbClr>
                  </a:outerShdw>
                </a:effectLst>
                <a:ea typeface="Times New Roman" pitchFamily="18" charset="0"/>
              </a:rPr>
              <a:t>ΕΠΕΝΔΥΣΗ</a:t>
            </a:r>
            <a:endParaRPr lang="el-GR" sz="2000" dirty="0">
              <a:solidFill>
                <a:srgbClr val="FFFFFF"/>
              </a:solidFill>
              <a:effectLst>
                <a:outerShdw blurRad="38100" dist="38100" dir="2700000" algn="tl">
                  <a:srgbClr val="000000">
                    <a:alpha val="43137"/>
                  </a:srgbClr>
                </a:outerShdw>
              </a:effectLst>
              <a:ea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a:stretch>
            <a:fillRect/>
          </a:stretch>
        </p:blipFill>
        <p:spPr bwMode="auto">
          <a:xfrm>
            <a:off x="533400" y="914400"/>
            <a:ext cx="8395123" cy="561662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273176" y="685800"/>
            <a:ext cx="8870824" cy="5688631"/>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cstate="print"/>
          <a:srcRect/>
          <a:stretch>
            <a:fillRect/>
          </a:stretch>
        </p:blipFill>
        <p:spPr bwMode="auto">
          <a:xfrm>
            <a:off x="457200" y="685800"/>
            <a:ext cx="8686800" cy="5791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67544" y="116632"/>
            <a:ext cx="8229600" cy="1143000"/>
          </a:xfrm>
        </p:spPr>
        <p:txBody>
          <a:bodyPr>
            <a:noAutofit/>
          </a:bodyPr>
          <a:lstStyle/>
          <a:p>
            <a:r>
              <a:rPr lang="el-GR" altLang="en-US" sz="2800" b="1" dirty="0" smtClean="0">
                <a:effectLst>
                  <a:outerShdw blurRad="38100" dist="38100" dir="2700000" algn="tl">
                    <a:srgbClr val="000000">
                      <a:alpha val="43137"/>
                    </a:srgbClr>
                  </a:outerShdw>
                </a:effectLst>
                <a:latin typeface="Calibri" pitchFamily="34" charset="0"/>
                <a:ea typeface="ＭＳ Ｐゴシック" charset="-128"/>
                <a:cs typeface="Calibri" pitchFamily="34" charset="0"/>
              </a:rPr>
              <a:t>Οι τέσσερις βασικές αρχές της Χρηματοοικονομικής</a:t>
            </a:r>
            <a:r>
              <a:rPr lang="en-US" altLang="en-US" sz="2800" b="1" dirty="0" smtClean="0">
                <a:effectLst>
                  <a:outerShdw blurRad="38100" dist="38100" dir="2700000" algn="tl">
                    <a:srgbClr val="000000">
                      <a:alpha val="43137"/>
                    </a:srgbClr>
                  </a:outerShdw>
                </a:effectLst>
                <a:latin typeface="Calibri" pitchFamily="34" charset="0"/>
                <a:ea typeface="ＭＳ Ｐゴシック" charset="-128"/>
                <a:cs typeface="Calibri" pitchFamily="34" charset="0"/>
              </a:rPr>
              <a:t>:</a:t>
            </a:r>
            <a:endParaRPr lang="en-US" altLang="en-US" sz="2800" b="1" dirty="0" smtClean="0">
              <a:effectLst>
                <a:outerShdw blurRad="38100" dist="38100" dir="2700000" algn="tl">
                  <a:srgbClr val="000000">
                    <a:alpha val="43137"/>
                  </a:srgbClr>
                </a:outerShdw>
              </a:effectLst>
              <a:latin typeface="Calibri" pitchFamily="34" charset="0"/>
              <a:ea typeface="ヒラギノ角ゴ Pro W3" pitchFamily="-65" charset="-128"/>
              <a:cs typeface="Calibri" pitchFamily="34" charset="0"/>
            </a:endParaRPr>
          </a:p>
        </p:txBody>
      </p:sp>
      <p:sp>
        <p:nvSpPr>
          <p:cNvPr id="35843" name="Content Placeholder 2"/>
          <p:cNvSpPr>
            <a:spLocks noGrp="1"/>
          </p:cNvSpPr>
          <p:nvPr>
            <p:ph idx="1"/>
          </p:nvPr>
        </p:nvSpPr>
        <p:spPr>
          <a:xfrm>
            <a:off x="467544" y="1340768"/>
            <a:ext cx="8229600" cy="4997152"/>
          </a:xfrm>
        </p:spPr>
        <p:txBody>
          <a:bodyPr>
            <a:normAutofit/>
          </a:bodyPr>
          <a:lstStyle/>
          <a:p>
            <a:pPr marL="0" indent="0">
              <a:buNone/>
            </a:pPr>
            <a:r>
              <a:rPr lang="el-GR" altLang="en-US" sz="2200" b="1" dirty="0" smtClean="0">
                <a:solidFill>
                  <a:srgbClr val="FF0000"/>
                </a:solidFill>
                <a:effectLst>
                  <a:outerShdw blurRad="38100" dist="38100" dir="2700000" algn="tl">
                    <a:srgbClr val="000000">
                      <a:alpha val="43137"/>
                    </a:srgbClr>
                  </a:outerShdw>
                </a:effectLst>
                <a:latin typeface="Calibri" pitchFamily="34" charset="0"/>
                <a:ea typeface="ＭＳ Ｐゴシック" charset="-128"/>
                <a:cs typeface="Calibri" pitchFamily="34" charset="0"/>
              </a:rPr>
              <a:t>Αρχή 3: Το κέρδος είναι ενα λογιστικό μέγεθος σχεδιασμένο για τη μέτρηση της απόδοσης μιας επιχειρηματικής δραστηριότητας σε δεδομένο χρονικό διάστημα. Η χρηματική ροή είναι το χρηματικό ποσό που μπορεί να τεθεί εκτός από τη συγκεκριμένη δραστηριότητα στο ίδιο χρονικό διάστημα.</a:t>
            </a:r>
          </a:p>
          <a:p>
            <a:pPr marL="0" indent="0" algn="ctr">
              <a:buNone/>
            </a:pPr>
            <a:r>
              <a:rPr lang="en-GB" altLang="en-US" sz="2200" b="1" dirty="0" smtClean="0">
                <a:effectLst>
                  <a:outerShdw blurRad="38100" dist="38100" dir="2700000" algn="tl">
                    <a:srgbClr val="000000">
                      <a:alpha val="43137"/>
                    </a:srgbClr>
                  </a:outerShdw>
                </a:effectLst>
                <a:latin typeface="Calibri" pitchFamily="34" charset="0"/>
                <a:ea typeface="ＭＳ Ｐゴシック" charset="-128"/>
                <a:cs typeface="Calibri" pitchFamily="34" charset="0"/>
              </a:rPr>
              <a:t>“Profit is an opinion but cash is a fact.” </a:t>
            </a:r>
          </a:p>
          <a:p>
            <a:pPr marL="0" indent="0" algn="ctr">
              <a:buNone/>
            </a:pPr>
            <a:r>
              <a:rPr lang="en-GB" altLang="en-US" sz="2200" b="1" dirty="0" smtClean="0">
                <a:effectLst>
                  <a:outerShdw blurRad="38100" dist="38100" dir="2700000" algn="tl">
                    <a:srgbClr val="000000">
                      <a:alpha val="43137"/>
                    </a:srgbClr>
                  </a:outerShdw>
                </a:effectLst>
                <a:latin typeface="Calibri" pitchFamily="34" charset="0"/>
                <a:ea typeface="ＭＳ Ｐゴシック" charset="-128"/>
                <a:cs typeface="Calibri" pitchFamily="34" charset="0"/>
              </a:rPr>
              <a:t>“Cash is King”</a:t>
            </a:r>
            <a:r>
              <a:rPr lang="el-GR" altLang="en-US" sz="2200" b="1" dirty="0" smtClean="0">
                <a:effectLst>
                  <a:outerShdw blurRad="38100" dist="38100" dir="2700000" algn="tl">
                    <a:srgbClr val="000000">
                      <a:alpha val="43137"/>
                    </a:srgbClr>
                  </a:outerShdw>
                </a:effectLst>
                <a:latin typeface="Calibri" pitchFamily="34" charset="0"/>
                <a:ea typeface="ＭＳ Ｐゴシック" charset="-128"/>
                <a:cs typeface="Calibri" pitchFamily="34" charset="0"/>
              </a:rPr>
              <a:t> </a:t>
            </a:r>
            <a:endParaRPr lang="en-GB" altLang="en-US" sz="2200" b="1" dirty="0" smtClean="0">
              <a:effectLst>
                <a:outerShdw blurRad="38100" dist="38100" dir="2700000" algn="tl">
                  <a:srgbClr val="000000">
                    <a:alpha val="43137"/>
                  </a:srgbClr>
                </a:outerShdw>
              </a:effectLst>
              <a:latin typeface="Calibri" pitchFamily="34" charset="0"/>
              <a:ea typeface="ＭＳ Ｐゴシック" charset="-128"/>
              <a:cs typeface="Calibri" pitchFamily="34" charset="0"/>
            </a:endParaRPr>
          </a:p>
          <a:p>
            <a:pPr algn="just"/>
            <a:r>
              <a:rPr lang="el-GR" altLang="en-US" sz="2200" b="1" dirty="0" smtClean="0">
                <a:effectLst>
                  <a:outerShdw blurRad="38100" dist="38100" dir="2700000" algn="tl">
                    <a:srgbClr val="000000">
                      <a:alpha val="43137"/>
                    </a:srgbClr>
                  </a:outerShdw>
                </a:effectLst>
                <a:latin typeface="Calibri" pitchFamily="34" charset="0"/>
                <a:ea typeface="ＭＳ Ｐゴシック" charset="-128"/>
                <a:cs typeface="Calibri" pitchFamily="34" charset="0"/>
              </a:rPr>
              <a:t>Θυμηθείτε από τα οικονομικά ότι οι αποφάσεις λαμβάνονται στη λογική των οριακών ή αυξανόμενων χρηματικών ροών. Οριακή ροή (</a:t>
            </a:r>
            <a:r>
              <a:rPr lang="en-GB" altLang="en-US" sz="2200" b="1" dirty="0" smtClean="0">
                <a:effectLst>
                  <a:outerShdw blurRad="38100" dist="38100" dir="2700000" algn="tl">
                    <a:srgbClr val="000000">
                      <a:alpha val="43137"/>
                    </a:srgbClr>
                  </a:outerShdw>
                </a:effectLst>
                <a:latin typeface="Calibri" pitchFamily="34" charset="0"/>
                <a:ea typeface="ＭＳ Ｐゴシック" charset="-128"/>
                <a:cs typeface="Calibri" pitchFamily="34" charset="0"/>
              </a:rPr>
              <a:t>incremental </a:t>
            </a:r>
            <a:r>
              <a:rPr lang="en-GB" altLang="en-US" sz="2200" b="1" dirty="0">
                <a:effectLst>
                  <a:outerShdw blurRad="38100" dist="38100" dir="2700000" algn="tl">
                    <a:srgbClr val="000000">
                      <a:alpha val="43137"/>
                    </a:srgbClr>
                  </a:outerShdw>
                </a:effectLst>
                <a:latin typeface="Calibri" pitchFamily="34" charset="0"/>
                <a:ea typeface="ＭＳ Ｐゴシック" charset="-128"/>
                <a:cs typeface="Calibri" pitchFamily="34" charset="0"/>
              </a:rPr>
              <a:t>cash </a:t>
            </a:r>
            <a:r>
              <a:rPr lang="en-GB" altLang="en-US" sz="2200" b="1" dirty="0" smtClean="0">
                <a:effectLst>
                  <a:outerShdw blurRad="38100" dist="38100" dir="2700000" algn="tl">
                    <a:srgbClr val="000000">
                      <a:alpha val="43137"/>
                    </a:srgbClr>
                  </a:outerShdw>
                </a:effectLst>
                <a:latin typeface="Calibri" pitchFamily="34" charset="0"/>
                <a:ea typeface="ＭＳ Ｐゴシック" charset="-128"/>
                <a:cs typeface="Calibri" pitchFamily="34" charset="0"/>
              </a:rPr>
              <a:t>flow</a:t>
            </a:r>
            <a:r>
              <a:rPr lang="el-GR" altLang="en-US" sz="2200" b="1" dirty="0" smtClean="0">
                <a:effectLst>
                  <a:outerShdw blurRad="38100" dist="38100" dir="2700000" algn="tl">
                    <a:srgbClr val="000000">
                      <a:alpha val="43137"/>
                    </a:srgbClr>
                  </a:outerShdw>
                </a:effectLst>
                <a:latin typeface="Calibri" pitchFamily="34" charset="0"/>
                <a:ea typeface="ＭＳ Ｐゴシック" charset="-128"/>
                <a:cs typeface="Calibri" pitchFamily="34" charset="0"/>
              </a:rPr>
              <a:t>) είναι η διαφορά στις χρηματικές ροές που θα δημιουργούσε η επιχείρηση, στην περίπτωση που έθετε σε λειτουργία τις καινούριες επενδύσεις και στις χρηματικές ροές που παράγει με τον υφιστάμενο εξοπλισμό.</a:t>
            </a:r>
            <a:endParaRPr lang="el-GR" altLang="en-US" sz="2200" b="1" dirty="0">
              <a:effectLst>
                <a:outerShdw blurRad="38100" dist="38100" dir="2700000" algn="tl">
                  <a:srgbClr val="000000">
                    <a:alpha val="43137"/>
                  </a:srgbClr>
                </a:outerShdw>
              </a:effectLst>
              <a:latin typeface="Calibri" pitchFamily="34" charset="0"/>
              <a:ea typeface="ヒラギノ角ゴ Pro W3" pitchFamily="-65" charset="-128"/>
              <a:cs typeface="Calibri" pitchFamily="34" charset="0"/>
            </a:endParaRPr>
          </a:p>
        </p:txBody>
      </p:sp>
    </p:spTree>
    <p:extLst>
      <p:ext uri="{BB962C8B-B14F-4D97-AF65-F5344CB8AC3E}">
        <p14:creationId xmlns:p14="http://schemas.microsoft.com/office/powerpoint/2010/main" xmlns="" val="37616999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cstate="print"/>
          <a:srcRect/>
          <a:stretch>
            <a:fillRect/>
          </a:stretch>
        </p:blipFill>
        <p:spPr bwMode="auto">
          <a:xfrm>
            <a:off x="558759" y="609600"/>
            <a:ext cx="8585241" cy="592832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srcRect/>
          <a:stretch>
            <a:fillRect/>
          </a:stretch>
        </p:blipFill>
        <p:spPr bwMode="auto">
          <a:xfrm>
            <a:off x="614842" y="1143000"/>
            <a:ext cx="8529158" cy="5267672"/>
          </a:xfrm>
          <a:prstGeom prst="rect">
            <a:avLst/>
          </a:prstGeom>
          <a:noFill/>
          <a:ln w="9525">
            <a:noFill/>
            <a:miter lim="800000"/>
            <a:headEnd/>
            <a:tailEnd/>
          </a:ln>
        </p:spPr>
      </p:pic>
      <p:sp>
        <p:nvSpPr>
          <p:cNvPr id="3" name="2 - Ορθογώνιο"/>
          <p:cNvSpPr/>
          <p:nvPr/>
        </p:nvSpPr>
        <p:spPr>
          <a:xfrm>
            <a:off x="395536" y="260648"/>
            <a:ext cx="8424936" cy="461665"/>
          </a:xfrm>
          <a:prstGeom prst="rect">
            <a:avLst/>
          </a:prstGeom>
        </p:spPr>
        <p:txBody>
          <a:bodyPr wrap="square">
            <a:spAutoFit/>
          </a:bodyPr>
          <a:lstStyle/>
          <a:p>
            <a:r>
              <a:rPr lang="el-GR"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Επαναλαμβάνουμε τα ΕΙΔΗ των ΕΠΕΝΔΥΣΕΩΝ</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3"/>
          <p:cNvPicPr>
            <a:picLocks noChangeAspect="1" noChangeArrowheads="1"/>
          </p:cNvPicPr>
          <p:nvPr/>
        </p:nvPicPr>
        <p:blipFill>
          <a:blip r:embed="rId3" cstate="print">
            <a:duotone>
              <a:schemeClr val="bg2">
                <a:shade val="45000"/>
                <a:satMod val="135000"/>
              </a:schemeClr>
              <a:prstClr val="white"/>
            </a:duotone>
            <a:lum bright="-9000" contrast="10000"/>
          </a:blip>
          <a:srcRect/>
          <a:stretch>
            <a:fillRect/>
          </a:stretch>
        </p:blipFill>
        <p:spPr bwMode="auto">
          <a:xfrm>
            <a:off x="381000" y="762000"/>
            <a:ext cx="8568952" cy="5797864"/>
          </a:xfrm>
          <a:prstGeom prst="rect">
            <a:avLst/>
          </a:prstGeom>
          <a:noFill/>
          <a:ln w="9525">
            <a:noFill/>
            <a:miter lim="800000"/>
            <a:headEnd/>
            <a:tailEnd/>
          </a:ln>
        </p:spPr>
      </p:pic>
      <p:sp>
        <p:nvSpPr>
          <p:cNvPr id="4" name="3 - Ορθογώνιο"/>
          <p:cNvSpPr/>
          <p:nvPr/>
        </p:nvSpPr>
        <p:spPr>
          <a:xfrm>
            <a:off x="323528" y="692696"/>
            <a:ext cx="8352928" cy="830997"/>
          </a:xfrm>
          <a:prstGeom prst="rect">
            <a:avLst/>
          </a:prstGeom>
        </p:spPr>
        <p:txBody>
          <a:bodyPr wrap="square">
            <a:spAutoFit/>
          </a:bodyPr>
          <a:lstStyle/>
          <a:p>
            <a:r>
              <a:rPr lang="el-GR" sz="2400" b="1" dirty="0" smtClean="0">
                <a:solidFill>
                  <a:schemeClr val="tx1">
                    <a:lumMod val="75000"/>
                    <a:lumOff val="25000"/>
                  </a:schemeClr>
                </a:solidFill>
                <a:effectLst>
                  <a:outerShdw blurRad="38100" dist="38100" dir="2700000" algn="tl">
                    <a:srgbClr val="000000">
                      <a:alpha val="43137"/>
                    </a:srgbClr>
                  </a:outerShdw>
                </a:effectLst>
              </a:rPr>
              <a:t>Ποιο από τα παρακάτω επιχειρηματικά σχέδια θα πρέπει να επιλέξουμε?</a:t>
            </a:r>
            <a:endParaRPr lang="el-GR" sz="2400" dirty="0">
              <a:solidFill>
                <a:schemeClr val="tx1">
                  <a:lumMod val="75000"/>
                  <a:lumOff val="25000"/>
                </a:scheme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531439"/>
            <a:ext cx="9144000" cy="954107"/>
          </a:xfrm>
          <a:prstGeom prst="rect">
            <a:avLst/>
          </a:prstGeom>
          <a:solidFill>
            <a:schemeClr val="bg1"/>
          </a:solidFill>
        </p:spPr>
        <p:txBody>
          <a:bodyPr wrap="square" rtlCol="0">
            <a:spAutoFit/>
          </a:bodyPr>
          <a:lstStyle/>
          <a:p>
            <a:r>
              <a:rPr lang="el-GR" sz="2800" b="1" dirty="0" smtClean="0">
                <a:solidFill>
                  <a:srgbClr val="000099"/>
                </a:solidFill>
                <a:effectLst>
                  <a:outerShdw blurRad="38100" dist="38100" dir="2700000" algn="tl">
                    <a:srgbClr val="000000">
                      <a:alpha val="43137"/>
                    </a:srgbClr>
                  </a:outerShdw>
                </a:effectLst>
                <a:latin typeface="Calibri" pitchFamily="34" charset="0"/>
              </a:rPr>
              <a:t>Μέθοδος Καθαρής Παρούσας Αξίας (</a:t>
            </a:r>
            <a:r>
              <a:rPr lang="en-US" sz="2800" b="1" dirty="0" smtClean="0">
                <a:solidFill>
                  <a:srgbClr val="000099"/>
                </a:solidFill>
                <a:effectLst>
                  <a:outerShdw blurRad="38100" dist="38100" dir="2700000" algn="tl">
                    <a:srgbClr val="000000">
                      <a:alpha val="43137"/>
                    </a:srgbClr>
                  </a:outerShdw>
                </a:effectLst>
                <a:latin typeface="Calibri" pitchFamily="34" charset="0"/>
              </a:rPr>
              <a:t>Net Present Value-NPV)</a:t>
            </a:r>
            <a:endParaRPr lang="el-GR" sz="2800" b="1" dirty="0">
              <a:solidFill>
                <a:srgbClr val="000099"/>
              </a:solidFill>
              <a:effectLst>
                <a:outerShdw blurRad="38100" dist="38100" dir="2700000" algn="tl">
                  <a:srgbClr val="000000">
                    <a:alpha val="43137"/>
                  </a:srgbClr>
                </a:outerShdw>
              </a:effectLst>
              <a:latin typeface="Calibri" pitchFamily="34" charset="0"/>
            </a:endParaRPr>
          </a:p>
        </p:txBody>
      </p:sp>
      <p:sp>
        <p:nvSpPr>
          <p:cNvPr id="4" name="3 - TextBox"/>
          <p:cNvSpPr txBox="1"/>
          <p:nvPr/>
        </p:nvSpPr>
        <p:spPr>
          <a:xfrm>
            <a:off x="251520" y="908720"/>
            <a:ext cx="8496944" cy="1508105"/>
          </a:xfrm>
          <a:prstGeom prst="rect">
            <a:avLst/>
          </a:prstGeom>
          <a:noFill/>
        </p:spPr>
        <p:txBody>
          <a:bodyPr wrap="square" rtlCol="0">
            <a:spAutoFit/>
          </a:bodyPr>
          <a:lstStyle/>
          <a:p>
            <a:pPr algn="just"/>
            <a:r>
              <a:rPr lang="el-GR" sz="2200" dirty="0">
                <a:latin typeface="Calibri" pitchFamily="34" charset="0"/>
              </a:rPr>
              <a:t> </a:t>
            </a:r>
            <a:endParaRPr lang="en-US" sz="2200" dirty="0" smtClean="0">
              <a:latin typeface="Calibri" pitchFamily="34" charset="0"/>
            </a:endParaRPr>
          </a:p>
          <a:p>
            <a:pPr algn="just"/>
            <a:endParaRPr lang="el-GR" sz="2200" dirty="0" smtClean="0"/>
          </a:p>
          <a:p>
            <a:pPr algn="just"/>
            <a:endParaRPr lang="el-GR" sz="2400" b="1" dirty="0" smtClean="0">
              <a:latin typeface="Calibri" pitchFamily="34" charset="0"/>
            </a:endParaRPr>
          </a:p>
          <a:p>
            <a:pPr algn="just"/>
            <a:endParaRPr lang="el-GR" sz="2400" b="1" dirty="0">
              <a:latin typeface="Calibri"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9" name="8 - TextBox"/>
          <p:cNvSpPr txBox="1"/>
          <p:nvPr/>
        </p:nvSpPr>
        <p:spPr>
          <a:xfrm>
            <a:off x="228600" y="609600"/>
            <a:ext cx="8915400" cy="6247864"/>
          </a:xfrm>
          <a:prstGeom prst="rect">
            <a:avLst/>
          </a:prstGeom>
          <a:noFill/>
        </p:spPr>
        <p:txBody>
          <a:bodyPr wrap="square" rtlCol="0">
            <a:spAutoFit/>
          </a:bodyPr>
          <a:lstStyle/>
          <a:p>
            <a:r>
              <a:rPr lang="el-GR" sz="2200" b="1" dirty="0" smtClean="0">
                <a:solidFill>
                  <a:schemeClr val="accent5">
                    <a:lumMod val="75000"/>
                  </a:schemeClr>
                </a:solidFill>
                <a:effectLst>
                  <a:outerShdw blurRad="38100" dist="38100" dir="2700000" algn="tl">
                    <a:srgbClr val="000000">
                      <a:alpha val="43137"/>
                    </a:srgbClr>
                  </a:outerShdw>
                </a:effectLst>
              </a:rPr>
              <a:t>Παράδειγμα</a:t>
            </a:r>
          </a:p>
          <a:p>
            <a:pPr algn="just"/>
            <a:r>
              <a:rPr lang="el-GR" sz="2200" b="1" dirty="0" smtClean="0">
                <a:effectLst>
                  <a:outerShdw blurRad="38100" dist="38100" dir="2700000" algn="tl">
                    <a:srgbClr val="000000">
                      <a:alpha val="43137"/>
                    </a:srgbClr>
                  </a:outerShdw>
                </a:effectLst>
              </a:rPr>
              <a:t>Έστω ότι η επιχείρηση ΧΧ σχεδιάζει να επενδύσει σ’ ένα πρόγραμμα με αρχικό κόστος € 100.000. Έστω ότι αναμένονται οι ταμειακές ροές που ακολουθούν και το προεξοφλητικό επιτόκιο είναι 10%.</a:t>
            </a:r>
          </a:p>
          <a:p>
            <a:pPr algn="just"/>
            <a:endParaRPr lang="el-GR" sz="2000" b="1" dirty="0" smtClean="0">
              <a:effectLst>
                <a:outerShdw blurRad="38100" dist="38100" dir="2700000" algn="tl">
                  <a:srgbClr val="000000">
                    <a:alpha val="43137"/>
                  </a:srgbClr>
                </a:outerShdw>
              </a:effectLst>
            </a:endParaRPr>
          </a:p>
          <a:p>
            <a:endParaRPr lang="el-GR" sz="2000" b="1" dirty="0" smtClean="0">
              <a:effectLst>
                <a:outerShdw blurRad="38100" dist="38100" dir="2700000" algn="tl">
                  <a:srgbClr val="000000">
                    <a:alpha val="43137"/>
                  </a:srgbClr>
                </a:outerShdw>
              </a:effectLst>
            </a:endParaRPr>
          </a:p>
          <a:p>
            <a:r>
              <a:rPr lang="el-GR" sz="2000" b="1" dirty="0" smtClean="0">
                <a:effectLst>
                  <a:outerShdw blurRad="38100" dist="38100" dir="2700000" algn="tl">
                    <a:srgbClr val="000000">
                      <a:alpha val="43137"/>
                    </a:srgbClr>
                  </a:outerShdw>
                </a:effectLst>
              </a:rPr>
              <a:t> </a:t>
            </a:r>
          </a:p>
          <a:p>
            <a:r>
              <a:rPr lang="el-GR" sz="2000" b="1" dirty="0" smtClean="0">
                <a:effectLst>
                  <a:outerShdw blurRad="38100" dist="38100" dir="2700000" algn="tl">
                    <a:srgbClr val="000000">
                      <a:alpha val="43137"/>
                    </a:srgbClr>
                  </a:outerShdw>
                </a:effectLst>
              </a:rPr>
              <a:t>  </a:t>
            </a:r>
          </a:p>
          <a:p>
            <a:r>
              <a:rPr lang="el-GR" sz="2000" b="1" dirty="0" smtClean="0">
                <a:solidFill>
                  <a:schemeClr val="accent5">
                    <a:lumMod val="75000"/>
                  </a:schemeClr>
                </a:solidFill>
                <a:effectLst>
                  <a:outerShdw blurRad="38100" dist="38100" dir="2700000" algn="tl">
                    <a:srgbClr val="000000">
                      <a:alpha val="43137"/>
                    </a:srgbClr>
                  </a:outerShdw>
                </a:effectLst>
              </a:rPr>
              <a:t> </a:t>
            </a:r>
            <a:endParaRPr lang="el-GR" sz="2000" b="1" dirty="0">
              <a:effectLst>
                <a:outerShdw blurRad="38100" dist="38100" dir="2700000" algn="tl">
                  <a:srgbClr val="000000">
                    <a:alpha val="43137"/>
                  </a:srgbClr>
                </a:outerShdw>
              </a:effectLst>
            </a:endParaRPr>
          </a:p>
          <a:p>
            <a:pPr algn="just"/>
            <a:endParaRPr lang="el-GR" sz="2000" b="1" dirty="0" smtClean="0">
              <a:effectLst>
                <a:outerShdw blurRad="38100" dist="38100" dir="2700000" algn="tl">
                  <a:srgbClr val="000000">
                    <a:alpha val="43137"/>
                  </a:srgbClr>
                </a:outerShdw>
              </a:effectLst>
            </a:endParaRPr>
          </a:p>
          <a:p>
            <a:endParaRPr lang="el-GR" sz="2000" b="1" dirty="0" smtClean="0">
              <a:effectLst>
                <a:outerShdw blurRad="38100" dist="38100" dir="2700000" algn="tl">
                  <a:srgbClr val="000000">
                    <a:alpha val="43137"/>
                  </a:srgbClr>
                </a:outerShdw>
              </a:effectLst>
            </a:endParaRPr>
          </a:p>
          <a:p>
            <a:endParaRPr lang="el-GR" sz="2200" b="1" dirty="0" smtClean="0">
              <a:effectLst>
                <a:outerShdw blurRad="38100" dist="38100" dir="2700000" algn="tl">
                  <a:srgbClr val="000000">
                    <a:alpha val="43137"/>
                  </a:srgbClr>
                </a:outerShdw>
              </a:effectLst>
            </a:endParaRPr>
          </a:p>
          <a:p>
            <a:r>
              <a:rPr lang="el-GR" sz="2200" b="1" dirty="0" smtClean="0">
                <a:effectLst>
                  <a:outerShdw blurRad="38100" dist="38100" dir="2700000" algn="tl">
                    <a:srgbClr val="000000">
                      <a:alpha val="43137"/>
                    </a:srgbClr>
                  </a:outerShdw>
                </a:effectLst>
              </a:rPr>
              <a:t>ΚΠΑ (Ν</a:t>
            </a:r>
            <a:r>
              <a:rPr lang="en-US" sz="2200" b="1" dirty="0" smtClean="0">
                <a:effectLst>
                  <a:outerShdw blurRad="38100" dist="38100" dir="2700000" algn="tl">
                    <a:srgbClr val="000000">
                      <a:alpha val="43137"/>
                    </a:srgbClr>
                  </a:outerShdw>
                </a:effectLst>
              </a:rPr>
              <a:t>PV) = </a:t>
            </a:r>
            <a:endParaRPr lang="el-GR" sz="2200" b="1" dirty="0" smtClean="0">
              <a:effectLst>
                <a:outerShdw blurRad="38100" dist="38100" dir="2700000" algn="tl">
                  <a:srgbClr val="000000">
                    <a:alpha val="43137"/>
                  </a:srgbClr>
                </a:outerShdw>
              </a:effectLst>
            </a:endParaRPr>
          </a:p>
          <a:p>
            <a:r>
              <a:rPr lang="en-US" sz="2200" b="1" dirty="0" smtClean="0">
                <a:effectLst>
                  <a:outerShdw blurRad="38100" dist="38100" dir="2700000" algn="tl">
                    <a:srgbClr val="000000">
                      <a:alpha val="43137"/>
                    </a:srgbClr>
                  </a:outerShdw>
                </a:effectLst>
              </a:rPr>
              <a:t>-100.000+30.000/(1+10%)^1+40.000/(1+10%)^2+50.000/(1+10%)^3=</a:t>
            </a:r>
            <a:endParaRPr lang="el-GR" sz="2200" b="1" dirty="0" smtClean="0">
              <a:effectLst>
                <a:outerShdw blurRad="38100" dist="38100" dir="2700000" algn="tl">
                  <a:srgbClr val="000000">
                    <a:alpha val="43137"/>
                  </a:srgbClr>
                </a:outerShdw>
              </a:effectLst>
            </a:endParaRPr>
          </a:p>
          <a:p>
            <a:r>
              <a:rPr lang="el-GR" sz="2200" b="1" dirty="0" smtClean="0">
                <a:effectLst>
                  <a:outerShdw blurRad="38100" dist="38100" dir="2700000" algn="tl">
                    <a:srgbClr val="000000">
                      <a:alpha val="43137"/>
                    </a:srgbClr>
                  </a:outerShdw>
                </a:effectLst>
              </a:rPr>
              <a:t>-</a:t>
            </a:r>
            <a:r>
              <a:rPr lang="en-US" sz="2200" b="1" dirty="0" smtClean="0">
                <a:effectLst>
                  <a:outerShdw blurRad="38100" dist="38100" dir="2700000" algn="tl">
                    <a:srgbClr val="000000">
                      <a:alpha val="43137"/>
                    </a:srgbClr>
                  </a:outerShdw>
                </a:effectLst>
              </a:rPr>
              <a:t>100.000</a:t>
            </a:r>
            <a:r>
              <a:rPr lang="el-GR" sz="2200" b="1" dirty="0" smtClean="0">
                <a:effectLst>
                  <a:outerShdw blurRad="38100" dist="38100" dir="2700000" algn="tl">
                    <a:srgbClr val="000000">
                      <a:alpha val="43137"/>
                    </a:srgbClr>
                  </a:outerShdw>
                </a:effectLst>
              </a:rPr>
              <a:t>+</a:t>
            </a:r>
            <a:r>
              <a:rPr lang="en-US" sz="2200" b="1" dirty="0" smtClean="0">
                <a:effectLst>
                  <a:outerShdw blurRad="38100" dist="38100" dir="2700000" algn="tl">
                    <a:srgbClr val="000000">
                      <a:alpha val="43137"/>
                    </a:srgbClr>
                  </a:outerShdw>
                </a:effectLst>
              </a:rPr>
              <a:t>97.896,32=-2.103,68 </a:t>
            </a:r>
            <a:r>
              <a:rPr lang="el-GR" sz="2200" b="1" dirty="0" smtClean="0">
                <a:effectLst>
                  <a:outerShdw blurRad="38100" dist="38100" dir="2700000" algn="tl">
                    <a:srgbClr val="000000">
                      <a:alpha val="43137"/>
                    </a:srgbClr>
                  </a:outerShdw>
                </a:effectLst>
              </a:rPr>
              <a:t>&lt;0 ή – 21,0368%</a:t>
            </a:r>
          </a:p>
          <a:p>
            <a:endParaRPr lang="en-US" sz="2200" b="1" dirty="0" smtClean="0">
              <a:effectLst>
                <a:outerShdw blurRad="38100" dist="38100" dir="2700000" algn="tl">
                  <a:srgbClr val="000000">
                    <a:alpha val="43137"/>
                  </a:srgbClr>
                </a:outerShdw>
              </a:effectLst>
            </a:endParaRPr>
          </a:p>
          <a:p>
            <a:r>
              <a:rPr lang="en-US" sz="2200" b="1" dirty="0" smtClean="0">
                <a:effectLst>
                  <a:outerShdw blurRad="38100" dist="38100" dir="2700000" algn="tl">
                    <a:srgbClr val="000000">
                      <a:alpha val="43137"/>
                    </a:srgbClr>
                  </a:outerShdw>
                </a:effectLst>
              </a:rPr>
              <a:t>H </a:t>
            </a:r>
            <a:r>
              <a:rPr lang="el-GR" sz="2200" b="1" dirty="0" smtClean="0">
                <a:effectLst>
                  <a:outerShdw blurRad="38100" dist="38100" dir="2700000" algn="tl">
                    <a:srgbClr val="000000">
                      <a:alpha val="43137"/>
                    </a:srgbClr>
                  </a:outerShdw>
                </a:effectLst>
              </a:rPr>
              <a:t>επένδυση δεν γίνεται αποδεκτή. </a:t>
            </a:r>
            <a:endParaRPr lang="en-US" sz="2200" b="1" dirty="0" smtClean="0">
              <a:effectLst>
                <a:outerShdw blurRad="38100" dist="38100" dir="2700000" algn="tl">
                  <a:srgbClr val="000000">
                    <a:alpha val="43137"/>
                  </a:srgbClr>
                </a:outerShdw>
              </a:effectLst>
            </a:endParaRPr>
          </a:p>
          <a:p>
            <a:endParaRPr lang="en-US" sz="2000" b="1" dirty="0" smtClean="0">
              <a:effectLst>
                <a:outerShdw blurRad="38100" dist="38100" dir="2700000" algn="tl">
                  <a:srgbClr val="000000">
                    <a:alpha val="43137"/>
                  </a:srgbClr>
                </a:outerShdw>
              </a:effectLst>
            </a:endParaRPr>
          </a:p>
          <a:p>
            <a:r>
              <a:rPr lang="en-US" sz="2000" b="1" dirty="0" smtClean="0">
                <a:effectLst>
                  <a:outerShdw blurRad="38100" dist="38100" dir="2700000" algn="tl">
                    <a:srgbClr val="000000">
                      <a:alpha val="43137"/>
                    </a:srgbClr>
                  </a:outerShdw>
                </a:effectLst>
              </a:rPr>
              <a:t> </a:t>
            </a:r>
            <a:endParaRPr lang="el-GR" sz="2000" b="1" dirty="0">
              <a:effectLst>
                <a:outerShdw blurRad="38100" dist="38100" dir="2700000" algn="tl">
                  <a:srgbClr val="000000">
                    <a:alpha val="43137"/>
                  </a:srgbClr>
                </a:outerShdw>
              </a:effectLst>
            </a:endParaRPr>
          </a:p>
        </p:txBody>
      </p:sp>
      <p:graphicFrame>
        <p:nvGraphicFramePr>
          <p:cNvPr id="10" name="9 - Πίνακας"/>
          <p:cNvGraphicFramePr>
            <a:graphicFrameLocks noGrp="1"/>
          </p:cNvGraphicFramePr>
          <p:nvPr/>
        </p:nvGraphicFramePr>
        <p:xfrm>
          <a:off x="2051720" y="2060848"/>
          <a:ext cx="4896544" cy="2232248"/>
        </p:xfrm>
        <a:graphic>
          <a:graphicData uri="http://schemas.openxmlformats.org/drawingml/2006/table">
            <a:tbl>
              <a:tblPr/>
              <a:tblGrid>
                <a:gridCol w="632543"/>
                <a:gridCol w="4264001"/>
              </a:tblGrid>
              <a:tr h="558062">
                <a:tc>
                  <a:txBody>
                    <a:bodyPr/>
                    <a:lstStyle/>
                    <a:p>
                      <a:pPr algn="ctr">
                        <a:lnSpc>
                          <a:spcPct val="115000"/>
                        </a:lnSpc>
                        <a:spcAft>
                          <a:spcPts val="0"/>
                        </a:spcAft>
                      </a:pPr>
                      <a:r>
                        <a:rPr lang="el-GR" sz="1100" b="1" dirty="0">
                          <a:latin typeface="Calibri"/>
                          <a:ea typeface="Calibri"/>
                          <a:cs typeface="Times New Roman"/>
                        </a:rPr>
                        <a:t>Έτη</a:t>
                      </a:r>
                      <a:endParaRPr lang="el-G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dirty="0" smtClean="0">
                          <a:latin typeface="Calibri"/>
                          <a:ea typeface="Calibri"/>
                          <a:cs typeface="Times New Roman"/>
                        </a:rPr>
                        <a:t>T</a:t>
                      </a:r>
                      <a:r>
                        <a:rPr lang="el-GR" sz="1100" b="1" dirty="0" err="1" smtClean="0">
                          <a:latin typeface="Calibri"/>
                          <a:ea typeface="Calibri"/>
                          <a:cs typeface="Times New Roman"/>
                        </a:rPr>
                        <a:t>αμειακές</a:t>
                      </a:r>
                      <a:r>
                        <a:rPr lang="el-GR" sz="1100" b="1" dirty="0" smtClean="0">
                          <a:latin typeface="Calibri"/>
                          <a:ea typeface="Calibri"/>
                          <a:cs typeface="Times New Roman"/>
                        </a:rPr>
                        <a:t> </a:t>
                      </a:r>
                      <a:r>
                        <a:rPr lang="el-GR" sz="1100" b="1" dirty="0">
                          <a:latin typeface="Calibri"/>
                          <a:ea typeface="Calibri"/>
                          <a:cs typeface="Times New Roman"/>
                        </a:rPr>
                        <a:t>ροές</a:t>
                      </a:r>
                      <a:endParaRPr lang="el-G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62">
                <a:tc>
                  <a:txBody>
                    <a:bodyPr/>
                    <a:lstStyle/>
                    <a:p>
                      <a:pPr algn="ctr">
                        <a:lnSpc>
                          <a:spcPct val="115000"/>
                        </a:lnSpc>
                        <a:spcAft>
                          <a:spcPts val="0"/>
                        </a:spcAft>
                      </a:pPr>
                      <a:r>
                        <a:rPr lang="el-GR" sz="11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dirty="0">
                          <a:latin typeface="Calibri"/>
                          <a:ea typeface="Calibri"/>
                          <a:cs typeface="Times New Roman"/>
                        </a:rPr>
                        <a:t>€ 30.000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62">
                <a:tc>
                  <a:txBody>
                    <a:bodyPr/>
                    <a:lstStyle/>
                    <a:p>
                      <a:pPr algn="ctr">
                        <a:lnSpc>
                          <a:spcPct val="115000"/>
                        </a:lnSpc>
                        <a:spcAft>
                          <a:spcPts val="0"/>
                        </a:spcAft>
                      </a:pPr>
                      <a:r>
                        <a:rPr lang="el-GR" sz="11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dirty="0">
                          <a:latin typeface="Calibri"/>
                          <a:ea typeface="Calibri"/>
                          <a:cs typeface="Times New Roman"/>
                        </a:rPr>
                        <a:t>€  40.000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062">
                <a:tc>
                  <a:txBody>
                    <a:bodyPr/>
                    <a:lstStyle/>
                    <a:p>
                      <a:pPr algn="ctr">
                        <a:lnSpc>
                          <a:spcPct val="115000"/>
                        </a:lnSpc>
                        <a:spcAft>
                          <a:spcPts val="0"/>
                        </a:spcAft>
                      </a:pPr>
                      <a:r>
                        <a:rPr lang="el-GR" sz="11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dirty="0">
                          <a:latin typeface="Calibri"/>
                          <a:ea typeface="Calibri"/>
                          <a:cs typeface="Times New Roman"/>
                        </a:rPr>
                        <a:t>€  50.000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4294967295"/>
          </p:nvPr>
        </p:nvSpPr>
        <p:spPr>
          <a:xfrm>
            <a:off x="6553200" y="6356350"/>
            <a:ext cx="2133600" cy="365125"/>
          </a:xfrm>
          <a:prstGeom prst="rect">
            <a:avLst/>
          </a:prstGeom>
        </p:spPr>
        <p:txBody>
          <a:bodyPr/>
          <a:lstStyle/>
          <a:p>
            <a:fld id="{53C4726A-630D-4CB4-B088-BAB00F4188E9}" type="slidenum">
              <a:rPr lang="el-GR" smtClean="0"/>
              <a:pPr/>
              <a:t>54</a:t>
            </a:fld>
            <a:endParaRPr lang="el-GR" dirty="0"/>
          </a:p>
        </p:txBody>
      </p:sp>
      <p:sp>
        <p:nvSpPr>
          <p:cNvPr id="11" name="10 - Ορθογώνιο"/>
          <p:cNvSpPr/>
          <p:nvPr/>
        </p:nvSpPr>
        <p:spPr>
          <a:xfrm>
            <a:off x="611560" y="764704"/>
            <a:ext cx="8352928" cy="1046440"/>
          </a:xfrm>
          <a:prstGeom prst="rect">
            <a:avLst/>
          </a:prstGeom>
        </p:spPr>
        <p:txBody>
          <a:bodyPr wrap="square">
            <a:spAutoFit/>
          </a:bodyPr>
          <a:lstStyle/>
          <a:p>
            <a:endParaRPr lang="el-GR" sz="2200" b="1" dirty="0" smtClean="0">
              <a:solidFill>
                <a:srgbClr val="0070C0"/>
              </a:solidFill>
              <a:effectLst>
                <a:outerShdw blurRad="38100" dist="38100" dir="2700000" algn="tl">
                  <a:srgbClr val="000000">
                    <a:alpha val="43137"/>
                  </a:srgbClr>
                </a:outerShdw>
              </a:effectLst>
            </a:endParaRPr>
          </a:p>
          <a:p>
            <a:pPr algn="just">
              <a:buFont typeface="Wingdings" pitchFamily="2" charset="2"/>
              <a:buChar char="Ø"/>
            </a:pPr>
            <a:endParaRPr lang="el-GR" sz="2200" b="1" dirty="0" smtClean="0">
              <a:solidFill>
                <a:srgbClr val="0070C0"/>
              </a:solidFill>
              <a:effectLst>
                <a:outerShdw blurRad="38100" dist="38100" dir="2700000" algn="tl">
                  <a:srgbClr val="000000">
                    <a:alpha val="43137"/>
                  </a:srgbClr>
                </a:outerShdw>
              </a:effectLst>
            </a:endParaRPr>
          </a:p>
          <a:p>
            <a:endParaRPr lang="el-GR" dirty="0"/>
          </a:p>
        </p:txBody>
      </p:sp>
      <p:sp>
        <p:nvSpPr>
          <p:cNvPr id="10" name="9 - Ορθογώνιο"/>
          <p:cNvSpPr/>
          <p:nvPr/>
        </p:nvSpPr>
        <p:spPr>
          <a:xfrm>
            <a:off x="457200" y="457200"/>
            <a:ext cx="8075240" cy="3539430"/>
          </a:xfrm>
          <a:prstGeom prst="rect">
            <a:avLst/>
          </a:prstGeom>
        </p:spPr>
        <p:txBody>
          <a:bodyPr wrap="square">
            <a:spAutoFit/>
          </a:bodyPr>
          <a:lstStyle/>
          <a:p>
            <a:r>
              <a:rPr lang="el-GR" sz="28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Εσωτερική απόδοση (</a:t>
            </a:r>
            <a:r>
              <a:rPr lang="en-US" sz="28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Internal</a:t>
            </a:r>
            <a:r>
              <a:rPr lang="el-GR" sz="28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a:t>
            </a:r>
            <a:r>
              <a:rPr lang="en-US" sz="28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Rate of Return</a:t>
            </a:r>
            <a:r>
              <a:rPr lang="el-GR" sz="28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 </a:t>
            </a:r>
            <a:r>
              <a:rPr lang="en-US" sz="28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IRR)</a:t>
            </a:r>
            <a:endParaRPr lang="el-GR" sz="28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a:p>
            <a:endParaRPr lang="en-US" sz="2800" b="1" dirty="0" smtClean="0">
              <a:effectLst>
                <a:outerShdw blurRad="38100" dist="38100" dir="2700000" algn="tl">
                  <a:srgbClr val="000000">
                    <a:alpha val="43137"/>
                  </a:srgbClr>
                </a:outerShdw>
              </a:effectLst>
            </a:endParaRPr>
          </a:p>
          <a:p>
            <a:pPr>
              <a:buFont typeface="Wingdings" pitchFamily="2" charset="2"/>
              <a:buChar char="Ø"/>
            </a:pPr>
            <a:r>
              <a:rPr lang="el-GR" sz="2400" b="1"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Είναι το προεξοφλητικό επιτόκιο που μηδενίζει την Καθαρή Παρούσα Αξία (εξισώνει την Π.Α. των εξόδων – εσόδων)</a:t>
            </a:r>
          </a:p>
          <a:p>
            <a:pPr>
              <a:buFont typeface="Wingdings" pitchFamily="2" charset="2"/>
              <a:buChar char="Ø"/>
            </a:pPr>
            <a:endParaRPr lang="el-GR" sz="2400" b="1" dirty="0" smtClean="0">
              <a:solidFill>
                <a:srgbClr val="000099"/>
              </a:solidFill>
              <a:effectLst>
                <a:outerShdw blurRad="38100" dist="38100" dir="2700000" algn="tl">
                  <a:srgbClr val="000000">
                    <a:alpha val="43137"/>
                  </a:srgbClr>
                </a:outerShdw>
              </a:effectLst>
              <a:latin typeface="Calibri" pitchFamily="34" charset="0"/>
              <a:cs typeface="Calibri" pitchFamily="34" charset="0"/>
            </a:endParaRPr>
          </a:p>
          <a:p>
            <a:pPr>
              <a:buFont typeface="Wingdings" pitchFamily="2" charset="2"/>
              <a:buChar char="Ø"/>
            </a:pPr>
            <a:r>
              <a:rPr lang="el-GR" sz="2400" b="1"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Αν οι συνολικές </a:t>
            </a:r>
            <a:r>
              <a:rPr lang="el-GR" sz="2400" b="1" dirty="0" err="1" smtClean="0">
                <a:solidFill>
                  <a:srgbClr val="000099"/>
                </a:solidFill>
                <a:effectLst>
                  <a:outerShdw blurRad="38100" dist="38100" dir="2700000" algn="tl">
                    <a:srgbClr val="000000">
                      <a:alpha val="43137"/>
                    </a:srgbClr>
                  </a:outerShdw>
                </a:effectLst>
                <a:latin typeface="Calibri" pitchFamily="34" charset="0"/>
                <a:cs typeface="Calibri" pitchFamily="34" charset="0"/>
              </a:rPr>
              <a:t>χρηματορροές</a:t>
            </a:r>
            <a:r>
              <a:rPr lang="el-GR" sz="2400" b="1"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 είναι αρνητικές δεν ορίζεται </a:t>
            </a:r>
            <a:r>
              <a:rPr lang="en-US" sz="2400" b="1"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I.R.R.</a:t>
            </a:r>
            <a:endParaRPr lang="el-GR" sz="2400" b="1" dirty="0" smtClean="0">
              <a:solidFill>
                <a:srgbClr val="000099"/>
              </a:solidFill>
              <a:effectLst>
                <a:outerShdw blurRad="38100" dist="38100" dir="2700000" algn="tl">
                  <a:srgbClr val="000000">
                    <a:alpha val="43137"/>
                  </a:srgbClr>
                </a:outerShdw>
              </a:effectLst>
              <a:latin typeface="Calibri" pitchFamily="34" charset="0"/>
              <a:cs typeface="Calibri" pitchFamily="34" charset="0"/>
            </a:endParaRPr>
          </a:p>
          <a:p>
            <a:pPr>
              <a:buFont typeface="Wingdings" pitchFamily="2" charset="2"/>
              <a:buChar char="Ø"/>
            </a:pPr>
            <a:endParaRPr lang="en-US" sz="2400" b="1" dirty="0" smtClean="0">
              <a:solidFill>
                <a:srgbClr val="000099"/>
              </a:solidFill>
              <a:effectLst>
                <a:outerShdw blurRad="38100" dist="38100" dir="2700000" algn="tl">
                  <a:srgbClr val="000000">
                    <a:alpha val="43137"/>
                  </a:srgbClr>
                </a:outerShdw>
              </a:effectLst>
              <a:latin typeface="Calibri" pitchFamily="34" charset="0"/>
              <a:cs typeface="Calibri" pitchFamily="34" charset="0"/>
            </a:endParaRPr>
          </a:p>
          <a:p>
            <a:pPr>
              <a:buFont typeface="Wingdings" pitchFamily="2" charset="2"/>
              <a:buChar char="Ø"/>
            </a:pPr>
            <a:r>
              <a:rPr lang="el-GR" sz="2400" b="1"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Η κατάταξη των επενδύ</a:t>
            </a:r>
            <a:r>
              <a:rPr lang="el-GR" sz="2400" b="1" dirty="0" smtClean="0">
                <a:solidFill>
                  <a:srgbClr val="000099"/>
                </a:solidFill>
                <a:effectLst>
                  <a:outerShdw blurRad="38100" dist="38100" dir="2700000" algn="tl">
                    <a:srgbClr val="000000">
                      <a:alpha val="43137"/>
                    </a:srgbClr>
                  </a:outerShdw>
                </a:effectLst>
              </a:rPr>
              <a:t>σεων βάσει IRR διαφέρει από </a:t>
            </a:r>
            <a:r>
              <a:rPr lang="en-US" sz="2400" b="1" dirty="0" smtClean="0">
                <a:solidFill>
                  <a:srgbClr val="000099"/>
                </a:solidFill>
                <a:effectLst>
                  <a:outerShdw blurRad="38100" dist="38100" dir="2700000" algn="tl">
                    <a:srgbClr val="000000">
                      <a:alpha val="43137"/>
                    </a:srgbClr>
                  </a:outerShdw>
                </a:effectLst>
              </a:rPr>
              <a:t>NPV</a:t>
            </a:r>
            <a:endParaRPr lang="el-GR" sz="2400" b="1" dirty="0">
              <a:solidFill>
                <a:srgbClr val="000099"/>
              </a:solidFill>
              <a:effectLst>
                <a:outerShdw blurRad="38100" dist="38100" dir="2700000" algn="tl">
                  <a:srgbClr val="000000">
                    <a:alpha val="43137"/>
                  </a:srgbClr>
                </a:outerShdw>
              </a:effectLst>
            </a:endParaRPr>
          </a:p>
        </p:txBody>
      </p:sp>
      <p:pic>
        <p:nvPicPr>
          <p:cNvPr id="12" name="Picture 3"/>
          <p:cNvPicPr>
            <a:picLocks noGrp="1" noChangeAspect="1" noChangeArrowheads="1"/>
          </p:cNvPicPr>
          <p:nvPr>
            <p:ph idx="1"/>
          </p:nvPr>
        </p:nvPicPr>
        <p:blipFill>
          <a:blip r:embed="rId2" cstate="print"/>
          <a:srcRect/>
          <a:stretch>
            <a:fillRect/>
          </a:stretch>
        </p:blipFill>
        <p:spPr>
          <a:xfrm>
            <a:off x="683568" y="3933056"/>
            <a:ext cx="8208268" cy="2729508"/>
          </a:xfr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4294967295"/>
          </p:nvPr>
        </p:nvSpPr>
        <p:spPr>
          <a:xfrm>
            <a:off x="6553200" y="6356350"/>
            <a:ext cx="2133600" cy="365125"/>
          </a:xfrm>
          <a:prstGeom prst="rect">
            <a:avLst/>
          </a:prstGeom>
        </p:spPr>
        <p:txBody>
          <a:bodyPr/>
          <a:lstStyle/>
          <a:p>
            <a:fld id="{53C4726A-630D-4CB4-B088-BAB00F4188E9}" type="slidenum">
              <a:rPr lang="el-GR" smtClean="0"/>
              <a:pPr/>
              <a:t>55</a:t>
            </a:fld>
            <a:endParaRPr lang="el-GR" dirty="0"/>
          </a:p>
        </p:txBody>
      </p:sp>
      <p:sp>
        <p:nvSpPr>
          <p:cNvPr id="11" name="10 - Ορθογώνιο"/>
          <p:cNvSpPr/>
          <p:nvPr/>
        </p:nvSpPr>
        <p:spPr>
          <a:xfrm>
            <a:off x="611560" y="764704"/>
            <a:ext cx="8352928" cy="1046440"/>
          </a:xfrm>
          <a:prstGeom prst="rect">
            <a:avLst/>
          </a:prstGeom>
        </p:spPr>
        <p:txBody>
          <a:bodyPr wrap="square">
            <a:spAutoFit/>
          </a:bodyPr>
          <a:lstStyle/>
          <a:p>
            <a:endParaRPr lang="el-GR" sz="2200" b="1" dirty="0" smtClean="0">
              <a:solidFill>
                <a:srgbClr val="0070C0"/>
              </a:solidFill>
              <a:effectLst>
                <a:outerShdw blurRad="38100" dist="38100" dir="2700000" algn="tl">
                  <a:srgbClr val="000000">
                    <a:alpha val="43137"/>
                  </a:srgbClr>
                </a:outerShdw>
              </a:effectLst>
            </a:endParaRPr>
          </a:p>
          <a:p>
            <a:pPr algn="just">
              <a:buFont typeface="Wingdings" pitchFamily="2" charset="2"/>
              <a:buChar char="Ø"/>
            </a:pPr>
            <a:endParaRPr lang="el-GR" sz="2200" b="1" dirty="0" smtClean="0">
              <a:solidFill>
                <a:srgbClr val="0070C0"/>
              </a:solidFill>
              <a:effectLst>
                <a:outerShdw blurRad="38100" dist="38100" dir="2700000" algn="tl">
                  <a:srgbClr val="000000">
                    <a:alpha val="43137"/>
                  </a:srgbClr>
                </a:outerShdw>
              </a:effectLst>
            </a:endParaRPr>
          </a:p>
          <a:p>
            <a:endParaRPr lang="el-GR" dirty="0"/>
          </a:p>
        </p:txBody>
      </p:sp>
      <p:sp>
        <p:nvSpPr>
          <p:cNvPr id="12" name="11 - Ορθογώνιο"/>
          <p:cNvSpPr/>
          <p:nvPr/>
        </p:nvSpPr>
        <p:spPr>
          <a:xfrm>
            <a:off x="609600" y="260648"/>
            <a:ext cx="8305800" cy="3600986"/>
          </a:xfrm>
          <a:prstGeom prst="rect">
            <a:avLst/>
          </a:prstGeom>
        </p:spPr>
        <p:txBody>
          <a:bodyPr wrap="square">
            <a:spAutoFit/>
          </a:bodyPr>
          <a:lstStyle/>
          <a:p>
            <a:r>
              <a:rPr lang="el-GR" sz="28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Εσωτερικός Συντελεστής Απόδοσης</a:t>
            </a:r>
          </a:p>
          <a:p>
            <a:endParaRPr lang="el-GR" sz="2800" b="1" dirty="0" smtClean="0">
              <a:solidFill>
                <a:srgbClr val="990033"/>
              </a:solidFill>
              <a:effectLst>
                <a:outerShdw blurRad="38100" dist="38100" dir="2700000" algn="tl">
                  <a:srgbClr val="000000">
                    <a:alpha val="43137"/>
                  </a:srgbClr>
                </a:outerShdw>
              </a:effectLst>
            </a:endParaRPr>
          </a:p>
          <a:p>
            <a:endParaRPr lang="el-GR" sz="2800" b="1" dirty="0" smtClean="0">
              <a:solidFill>
                <a:srgbClr val="990033"/>
              </a:solidFill>
              <a:effectLst>
                <a:outerShdw blurRad="38100" dist="38100" dir="2700000" algn="tl">
                  <a:srgbClr val="000000">
                    <a:alpha val="43137"/>
                  </a:srgbClr>
                </a:outerShdw>
              </a:effectLst>
            </a:endParaRPr>
          </a:p>
          <a:p>
            <a:r>
              <a:rPr lang="el-GR" sz="2400" dirty="0" smtClean="0">
                <a:solidFill>
                  <a:srgbClr val="000099"/>
                </a:solidFill>
                <a:latin typeface="Calibri" pitchFamily="34" charset="0"/>
                <a:cs typeface="Calibri" pitchFamily="34" charset="0"/>
              </a:rPr>
              <a:t>•</a:t>
            </a:r>
            <a:r>
              <a:rPr lang="el-GR" dirty="0" smtClean="0">
                <a:latin typeface="Calibri" pitchFamily="34" charset="0"/>
                <a:cs typeface="Calibri" pitchFamily="34" charset="0"/>
              </a:rPr>
              <a:t> </a:t>
            </a:r>
            <a:r>
              <a:rPr lang="el-GR" sz="2400" b="1"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Εκφράζει το επιτόκιο προεξόφλησης στο οποίο η Καθαρή Παρούσα Αξία μηδενίζεται.</a:t>
            </a:r>
          </a:p>
          <a:p>
            <a:endParaRPr lang="el-GR" sz="2400" b="1" dirty="0" smtClean="0">
              <a:solidFill>
                <a:srgbClr val="000099"/>
              </a:solidFill>
              <a:effectLst>
                <a:outerShdw blurRad="38100" dist="38100" dir="2700000" algn="tl">
                  <a:srgbClr val="000000">
                    <a:alpha val="43137"/>
                  </a:srgbClr>
                </a:outerShdw>
              </a:effectLst>
              <a:latin typeface="Calibri" pitchFamily="34" charset="0"/>
              <a:cs typeface="Calibri" pitchFamily="34" charset="0"/>
            </a:endParaRPr>
          </a:p>
          <a:p>
            <a:r>
              <a:rPr lang="el-GR" sz="2400" b="1"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 Το επιτόκιο αυτό (i) αποδίδει την εσωτερική αποδοτικότητα της επένδυσης (IRR) και υπολογίζεται από την επίλυση της εξίσωσης</a:t>
            </a:r>
            <a:endParaRPr lang="el-GR" sz="2400" b="1" dirty="0">
              <a:solidFill>
                <a:srgbClr val="000099"/>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4"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4005064"/>
            <a:ext cx="7272808" cy="1368152"/>
          </a:xfrm>
          <a:prstGeom prst="rect">
            <a:avLst/>
          </a:prstGeom>
        </p:spPr>
      </p:pic>
      <p:sp>
        <p:nvSpPr>
          <p:cNvPr id="15" name="14 - Ορθογώνιο"/>
          <p:cNvSpPr/>
          <p:nvPr/>
        </p:nvSpPr>
        <p:spPr>
          <a:xfrm>
            <a:off x="1331641" y="4721662"/>
            <a:ext cx="720080" cy="369332"/>
          </a:xfrm>
          <a:prstGeom prst="rect">
            <a:avLst/>
          </a:prstGeom>
        </p:spPr>
        <p:txBody>
          <a:bodyPr wrap="square">
            <a:spAutoFit/>
          </a:bodyPr>
          <a:lstStyle/>
          <a:p>
            <a:r>
              <a:rPr lang="el-GR" b="1" dirty="0" smtClean="0">
                <a:solidFill>
                  <a:srgbClr val="000099"/>
                </a:solidFill>
                <a:effectLst>
                  <a:outerShdw blurRad="38100" dist="38100" dir="2700000" algn="tl">
                    <a:srgbClr val="000000">
                      <a:alpha val="43137"/>
                    </a:srgbClr>
                  </a:outerShdw>
                </a:effectLst>
              </a:rPr>
              <a:t>–</a:t>
            </a:r>
            <a:endParaRPr lang="el-GR" dirty="0"/>
          </a:p>
        </p:txBody>
      </p:sp>
      <p:sp>
        <p:nvSpPr>
          <p:cNvPr id="16" name="15 - Ορθογώνιο"/>
          <p:cNvSpPr/>
          <p:nvPr/>
        </p:nvSpPr>
        <p:spPr>
          <a:xfrm flipH="1" flipV="1">
            <a:off x="5868144" y="4725144"/>
            <a:ext cx="360040" cy="369332"/>
          </a:xfrm>
          <a:prstGeom prst="rect">
            <a:avLst/>
          </a:prstGeom>
        </p:spPr>
        <p:txBody>
          <a:bodyPr wrap="square">
            <a:spAutoFit/>
          </a:bodyPr>
          <a:lstStyle/>
          <a:p>
            <a:r>
              <a:rPr lang="el-GR" b="1" dirty="0" smtClean="0">
                <a:solidFill>
                  <a:srgbClr val="000099"/>
                </a:solidFill>
                <a:effectLst>
                  <a:outerShdw blurRad="38100" dist="38100" dir="2700000" algn="tl">
                    <a:srgbClr val="000000">
                      <a:alpha val="43137"/>
                    </a:srgbClr>
                  </a:outerShdw>
                </a:effectLst>
              </a:rPr>
              <a:t>–</a:t>
            </a:r>
            <a:endParaRPr lang="el-G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4294967295"/>
          </p:nvPr>
        </p:nvSpPr>
        <p:spPr>
          <a:xfrm>
            <a:off x="6553200" y="6356350"/>
            <a:ext cx="2133600" cy="365125"/>
          </a:xfrm>
          <a:prstGeom prst="rect">
            <a:avLst/>
          </a:prstGeom>
        </p:spPr>
        <p:txBody>
          <a:bodyPr/>
          <a:lstStyle/>
          <a:p>
            <a:fld id="{53C4726A-630D-4CB4-B088-BAB00F4188E9}" type="slidenum">
              <a:rPr lang="el-GR" smtClean="0"/>
              <a:pPr/>
              <a:t>56</a:t>
            </a:fld>
            <a:endParaRPr lang="el-GR" dirty="0"/>
          </a:p>
        </p:txBody>
      </p:sp>
      <p:sp>
        <p:nvSpPr>
          <p:cNvPr id="11" name="10 - Ορθογώνιο"/>
          <p:cNvSpPr/>
          <p:nvPr/>
        </p:nvSpPr>
        <p:spPr>
          <a:xfrm>
            <a:off x="611560" y="764704"/>
            <a:ext cx="8352928" cy="1046440"/>
          </a:xfrm>
          <a:prstGeom prst="rect">
            <a:avLst/>
          </a:prstGeom>
        </p:spPr>
        <p:txBody>
          <a:bodyPr wrap="square">
            <a:spAutoFit/>
          </a:bodyPr>
          <a:lstStyle/>
          <a:p>
            <a:endParaRPr lang="el-GR" sz="2200" b="1" dirty="0" smtClean="0">
              <a:solidFill>
                <a:srgbClr val="0070C0"/>
              </a:solidFill>
              <a:effectLst>
                <a:outerShdw blurRad="38100" dist="38100" dir="2700000" algn="tl">
                  <a:srgbClr val="000000">
                    <a:alpha val="43137"/>
                  </a:srgbClr>
                </a:outerShdw>
              </a:effectLst>
            </a:endParaRPr>
          </a:p>
          <a:p>
            <a:pPr algn="just">
              <a:buFont typeface="Wingdings" pitchFamily="2" charset="2"/>
              <a:buChar char="Ø"/>
            </a:pPr>
            <a:endParaRPr lang="el-GR" sz="2200" b="1" dirty="0" smtClean="0">
              <a:solidFill>
                <a:srgbClr val="0070C0"/>
              </a:solidFill>
              <a:effectLst>
                <a:outerShdw blurRad="38100" dist="38100" dir="2700000" algn="tl">
                  <a:srgbClr val="000000">
                    <a:alpha val="43137"/>
                  </a:srgbClr>
                </a:outerShdw>
              </a:effectLst>
            </a:endParaRPr>
          </a:p>
          <a:p>
            <a:endParaRPr lang="el-GR" dirty="0"/>
          </a:p>
        </p:txBody>
      </p:sp>
      <p:sp>
        <p:nvSpPr>
          <p:cNvPr id="12" name="11 - Ορθογώνιο"/>
          <p:cNvSpPr/>
          <p:nvPr/>
        </p:nvSpPr>
        <p:spPr>
          <a:xfrm>
            <a:off x="323528" y="260648"/>
            <a:ext cx="8064896" cy="1384995"/>
          </a:xfrm>
          <a:prstGeom prst="rect">
            <a:avLst/>
          </a:prstGeom>
        </p:spPr>
        <p:txBody>
          <a:bodyPr wrap="square">
            <a:spAutoFit/>
          </a:bodyPr>
          <a:lstStyle/>
          <a:p>
            <a:r>
              <a:rPr lang="el-GR" sz="2800" b="1" dirty="0" smtClean="0">
                <a:solidFill>
                  <a:srgbClr val="FFFFFF"/>
                </a:solidFill>
                <a:effectLst>
                  <a:outerShdw blurRad="38100" dist="38100" dir="2700000" algn="tl">
                    <a:srgbClr val="000000">
                      <a:alpha val="43137"/>
                    </a:srgbClr>
                  </a:outerShdw>
                </a:effectLst>
              </a:rPr>
              <a:t>Εσωτερικός Συντελεστής Απόδοσης</a:t>
            </a:r>
          </a:p>
          <a:p>
            <a:endParaRPr lang="el-GR" sz="2800" b="1" dirty="0" smtClean="0">
              <a:solidFill>
                <a:srgbClr val="990033"/>
              </a:solidFill>
              <a:effectLst>
                <a:outerShdw blurRad="38100" dist="38100" dir="2700000" algn="tl">
                  <a:srgbClr val="000000">
                    <a:alpha val="43137"/>
                  </a:srgbClr>
                </a:outerShdw>
              </a:effectLst>
            </a:endParaRPr>
          </a:p>
          <a:p>
            <a:endParaRPr lang="el-GR" sz="2800" b="1" dirty="0" smtClean="0">
              <a:solidFill>
                <a:srgbClr val="990033"/>
              </a:solidFill>
              <a:effectLst>
                <a:outerShdw blurRad="38100" dist="38100" dir="2700000" algn="tl">
                  <a:srgbClr val="000000">
                    <a:alpha val="43137"/>
                  </a:srgbClr>
                </a:outerShdw>
              </a:effectLst>
            </a:endParaRPr>
          </a:p>
        </p:txBody>
      </p:sp>
      <p:sp>
        <p:nvSpPr>
          <p:cNvPr id="10" name="9 - Ορθογώνιο"/>
          <p:cNvSpPr/>
          <p:nvPr/>
        </p:nvSpPr>
        <p:spPr>
          <a:xfrm>
            <a:off x="533400" y="1066800"/>
            <a:ext cx="8229600" cy="2677656"/>
          </a:xfrm>
          <a:prstGeom prst="rect">
            <a:avLst/>
          </a:prstGeom>
        </p:spPr>
        <p:txBody>
          <a:bodyPr wrap="square">
            <a:spAutoFit/>
          </a:bodyPr>
          <a:lstStyle/>
          <a:p>
            <a:pPr algn="just"/>
            <a:r>
              <a:rPr lang="el-GR" dirty="0" smtClean="0"/>
              <a:t>– </a:t>
            </a:r>
            <a:r>
              <a:rPr lang="el-GR" b="1" dirty="0" smtClean="0">
                <a:solidFill>
                  <a:srgbClr val="660066"/>
                </a:solidFill>
                <a:effectLst>
                  <a:outerShdw blurRad="38100" dist="38100" dir="2700000" algn="tl">
                    <a:srgbClr val="000000">
                      <a:alpha val="43137"/>
                    </a:srgbClr>
                  </a:outerShdw>
                </a:effectLst>
                <a:latin typeface="Calibri" pitchFamily="34" charset="0"/>
                <a:cs typeface="Calibri" pitchFamily="34" charset="0"/>
              </a:rPr>
              <a:t>Αν IRR &gt;im η απόδοση της επένδυσης είναι μεγαλύτερη από το επιτόκιο προεξόφλησης και η επένδυση εγκρίνεται.</a:t>
            </a:r>
          </a:p>
          <a:p>
            <a:pPr algn="just"/>
            <a:endParaRPr lang="el-GR" b="1" dirty="0" smtClean="0">
              <a:solidFill>
                <a:srgbClr val="660066"/>
              </a:solidFill>
              <a:effectLst>
                <a:outerShdw blurRad="38100" dist="38100" dir="2700000" algn="tl">
                  <a:srgbClr val="000000">
                    <a:alpha val="43137"/>
                  </a:srgbClr>
                </a:outerShdw>
              </a:effectLst>
              <a:latin typeface="Calibri" pitchFamily="34" charset="0"/>
              <a:cs typeface="Calibri" pitchFamily="34" charset="0"/>
            </a:endParaRPr>
          </a:p>
          <a:p>
            <a:pPr algn="just"/>
            <a:r>
              <a:rPr lang="el-GR" b="1" dirty="0" smtClean="0">
                <a:solidFill>
                  <a:srgbClr val="660066"/>
                </a:solidFill>
                <a:effectLst>
                  <a:outerShdw blurRad="38100" dist="38100" dir="2700000" algn="tl">
                    <a:srgbClr val="000000">
                      <a:alpha val="43137"/>
                    </a:srgbClr>
                  </a:outerShdw>
                </a:effectLst>
                <a:latin typeface="Calibri" pitchFamily="34" charset="0"/>
                <a:cs typeface="Calibri" pitchFamily="34" charset="0"/>
              </a:rPr>
              <a:t>– Αν IRR &lt;im η απόδοση της επένδυσης είναι μικρότερη από το επιτόκιο προεξόφλησης και η επένδυση απορρίπτεται.</a:t>
            </a:r>
          </a:p>
          <a:p>
            <a:pPr algn="just"/>
            <a:endParaRPr lang="el-GR" b="1" dirty="0" smtClean="0">
              <a:solidFill>
                <a:srgbClr val="660066"/>
              </a:solidFill>
              <a:effectLst>
                <a:outerShdw blurRad="38100" dist="38100" dir="2700000" algn="tl">
                  <a:srgbClr val="000000">
                    <a:alpha val="43137"/>
                  </a:srgbClr>
                </a:outerShdw>
              </a:effectLst>
              <a:latin typeface="Calibri" pitchFamily="34" charset="0"/>
              <a:cs typeface="Calibri" pitchFamily="34" charset="0"/>
            </a:endParaRPr>
          </a:p>
          <a:p>
            <a:pPr algn="just"/>
            <a:r>
              <a:rPr lang="el-GR" b="1" dirty="0" smtClean="0">
                <a:solidFill>
                  <a:srgbClr val="660066"/>
                </a:solidFill>
                <a:effectLst>
                  <a:outerShdw blurRad="38100" dist="38100" dir="2700000" algn="tl">
                    <a:srgbClr val="000000">
                      <a:alpha val="43137"/>
                    </a:srgbClr>
                  </a:outerShdw>
                </a:effectLst>
                <a:latin typeface="Calibri" pitchFamily="34" charset="0"/>
                <a:cs typeface="Calibri" pitchFamily="34" charset="0"/>
              </a:rPr>
              <a:t>– Αν IRR =im η απόδοση της επένδυσης είναι οριακή.</a:t>
            </a:r>
            <a:endParaRPr lang="el-GR" b="1" dirty="0">
              <a:solidFill>
                <a:srgbClr val="660066"/>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57200" y="-243408"/>
            <a:ext cx="8686800" cy="1354217"/>
          </a:xfrm>
          <a:prstGeom prst="rect">
            <a:avLst/>
          </a:prstGeom>
          <a:noFill/>
        </p:spPr>
        <p:txBody>
          <a:bodyPr wrap="square" rtlCol="0">
            <a:spAutoFit/>
          </a:bodyPr>
          <a:lstStyle/>
          <a:p>
            <a:endParaRPr lang="el-GR" sz="2600" dirty="0">
              <a:solidFill>
                <a:srgbClr val="FFC000"/>
              </a:solidFill>
              <a:latin typeface="Calibri" pitchFamily="34" charset="0"/>
            </a:endParaRPr>
          </a:p>
          <a:p>
            <a:r>
              <a:rPr lang="el-GR" sz="2800" b="1" dirty="0" smtClean="0">
                <a:solidFill>
                  <a:srgbClr val="FFFFFF"/>
                </a:solidFill>
                <a:latin typeface="Calibri" pitchFamily="34" charset="0"/>
              </a:rPr>
              <a:t>    </a:t>
            </a:r>
            <a:r>
              <a:rPr lang="el-GR" sz="2800" b="1" dirty="0" smtClean="0">
                <a:solidFill>
                  <a:srgbClr val="FFFFFF"/>
                </a:solidFill>
                <a:effectLst>
                  <a:outerShdw blurRad="38100" dist="38100" dir="2700000" algn="tl">
                    <a:srgbClr val="000000">
                      <a:alpha val="43137"/>
                    </a:srgbClr>
                  </a:outerShdw>
                </a:effectLst>
                <a:latin typeface="Calibri" pitchFamily="34" charset="0"/>
              </a:rPr>
              <a:t>Μέθοδος Εσωτερικού Βαθμού Απόδοσης (ΕΒΑ-</a:t>
            </a:r>
            <a:r>
              <a:rPr lang="en-US" sz="2800" b="1" dirty="0" smtClean="0">
                <a:solidFill>
                  <a:srgbClr val="FFFFFF"/>
                </a:solidFill>
                <a:effectLst>
                  <a:outerShdw blurRad="38100" dist="38100" dir="2700000" algn="tl">
                    <a:srgbClr val="000000">
                      <a:alpha val="43137"/>
                    </a:srgbClr>
                  </a:outerShdw>
                </a:effectLst>
                <a:latin typeface="Calibri" pitchFamily="34" charset="0"/>
              </a:rPr>
              <a:t>Internal Rate of   Return -IRR)</a:t>
            </a:r>
            <a:endParaRPr lang="el-GR" sz="2800" b="1" dirty="0">
              <a:solidFill>
                <a:srgbClr val="FFFFFF"/>
              </a:solidFill>
              <a:effectLst>
                <a:outerShdw blurRad="38100" dist="38100" dir="2700000" algn="tl">
                  <a:srgbClr val="000000">
                    <a:alpha val="43137"/>
                  </a:srgbClr>
                </a:outerShdw>
              </a:effectLst>
              <a:latin typeface="Calibri" pitchFamily="34" charset="0"/>
            </a:endParaRPr>
          </a:p>
        </p:txBody>
      </p:sp>
      <p:sp>
        <p:nvSpPr>
          <p:cNvPr id="4" name="3 - TextBox"/>
          <p:cNvSpPr txBox="1"/>
          <p:nvPr/>
        </p:nvSpPr>
        <p:spPr>
          <a:xfrm>
            <a:off x="457200" y="908720"/>
            <a:ext cx="8686800" cy="7417415"/>
          </a:xfrm>
          <a:prstGeom prst="rect">
            <a:avLst/>
          </a:prstGeom>
          <a:noFill/>
        </p:spPr>
        <p:txBody>
          <a:bodyPr wrap="square" rtlCol="0">
            <a:spAutoFit/>
          </a:bodyPr>
          <a:lstStyle/>
          <a:p>
            <a:pPr algn="just"/>
            <a:r>
              <a:rPr lang="el-GR" sz="2200" dirty="0">
                <a:latin typeface="Calibri" pitchFamily="34" charset="0"/>
              </a:rPr>
              <a:t> </a:t>
            </a:r>
            <a:endParaRPr lang="en-US" sz="2200" dirty="0" smtClean="0">
              <a:latin typeface="Calibri" pitchFamily="34" charset="0"/>
            </a:endParaRPr>
          </a:p>
          <a:p>
            <a:pPr algn="just"/>
            <a:r>
              <a:rPr lang="en-US" sz="2200" b="1" dirty="0">
                <a:solidFill>
                  <a:schemeClr val="accent5">
                    <a:lumMod val="75000"/>
                  </a:schemeClr>
                </a:solidFill>
                <a:effectLst>
                  <a:outerShdw blurRad="38100" dist="38100" dir="2700000" algn="tl">
                    <a:srgbClr val="000000">
                      <a:alpha val="43137"/>
                    </a:srgbClr>
                  </a:outerShdw>
                </a:effectLst>
              </a:rPr>
              <a:t>O</a:t>
            </a:r>
            <a:r>
              <a:rPr lang="el-GR" sz="2200" b="1" dirty="0" smtClean="0">
                <a:solidFill>
                  <a:schemeClr val="accent5">
                    <a:lumMod val="75000"/>
                  </a:schemeClr>
                </a:solidFill>
                <a:effectLst>
                  <a:outerShdw blurRad="38100" dist="38100" dir="2700000" algn="tl">
                    <a:srgbClr val="000000">
                      <a:alpha val="43137"/>
                    </a:srgbClr>
                  </a:outerShdw>
                </a:effectLst>
              </a:rPr>
              <a:t> Εσωτερικός Βαθμός Απόδοσης (ΕΒΑ-</a:t>
            </a:r>
            <a:r>
              <a:rPr lang="en-US" sz="2200" b="1" dirty="0" smtClean="0">
                <a:solidFill>
                  <a:schemeClr val="accent5">
                    <a:lumMod val="75000"/>
                  </a:schemeClr>
                </a:solidFill>
                <a:effectLst>
                  <a:outerShdw blurRad="38100" dist="38100" dir="2700000" algn="tl">
                    <a:srgbClr val="000000">
                      <a:alpha val="43137"/>
                    </a:srgbClr>
                  </a:outerShdw>
                </a:effectLst>
              </a:rPr>
              <a:t>IRR) </a:t>
            </a:r>
            <a:r>
              <a:rPr lang="el-GR" sz="2200" b="1" dirty="0" smtClean="0">
                <a:effectLst>
                  <a:outerShdw blurRad="38100" dist="38100" dir="2700000" algn="tl">
                    <a:srgbClr val="000000">
                      <a:alpha val="43137"/>
                    </a:srgbClr>
                  </a:outerShdw>
                </a:effectLst>
              </a:rPr>
              <a:t>είναι το προεξοφλητικό επιτόκιο το οποίο μηδενίζει την Καθαρά Παρούσα Αξίας μιας επένδυσης.</a:t>
            </a:r>
          </a:p>
          <a:p>
            <a:pPr algn="just"/>
            <a:endParaRPr lang="en-US" sz="2200" b="1" dirty="0" smtClean="0">
              <a:effectLst>
                <a:outerShdw blurRad="38100" dist="38100" dir="2700000" algn="tl">
                  <a:srgbClr val="000000">
                    <a:alpha val="43137"/>
                  </a:srgbClr>
                </a:outerShdw>
              </a:effectLst>
            </a:endParaRPr>
          </a:p>
          <a:p>
            <a:pPr algn="just">
              <a:buFont typeface="Wingdings" pitchFamily="2" charset="2"/>
              <a:buChar char="Ø"/>
            </a:pPr>
            <a:r>
              <a:rPr lang="en-US" sz="2200" b="1" dirty="0">
                <a:effectLst>
                  <a:outerShdw blurRad="38100" dist="38100" dir="2700000" algn="tl">
                    <a:srgbClr val="000000">
                      <a:alpha val="43137"/>
                    </a:srgbClr>
                  </a:outerShdw>
                </a:effectLst>
              </a:rPr>
              <a:t> </a:t>
            </a:r>
            <a:r>
              <a:rPr lang="el-GR" sz="2200" b="1" dirty="0" smtClean="0">
                <a:effectLst>
                  <a:outerShdw blurRad="38100" dist="38100" dir="2700000" algn="tl">
                    <a:srgbClr val="000000">
                      <a:alpha val="43137"/>
                    </a:srgbClr>
                  </a:outerShdw>
                </a:effectLst>
              </a:rPr>
              <a:t>Αναφέρεται στο βαθμό απόδοσης που αναμένουμε από μια επένδυση. Είναι ουσιαστικά το εσωτερικό επιτόκιο που υπονοεί μια σειρά ΚΤΡ</a:t>
            </a:r>
            <a:r>
              <a:rPr lang="en-US" sz="2200" b="1" dirty="0" smtClean="0">
                <a:effectLst>
                  <a:outerShdw blurRad="38100" dist="38100" dir="2700000" algn="tl">
                    <a:srgbClr val="000000">
                      <a:alpha val="43137"/>
                    </a:srgbClr>
                  </a:outerShdw>
                </a:effectLst>
              </a:rPr>
              <a:t> (CF)</a:t>
            </a:r>
            <a:r>
              <a:rPr lang="el-GR" sz="2200" b="1" dirty="0" smtClean="0">
                <a:effectLst>
                  <a:outerShdw blurRad="38100" dist="38100" dir="2700000" algn="tl">
                    <a:srgbClr val="000000">
                      <a:alpha val="43137"/>
                    </a:srgbClr>
                  </a:outerShdw>
                </a:effectLst>
              </a:rPr>
              <a:t>.</a:t>
            </a:r>
          </a:p>
          <a:p>
            <a:pPr algn="just"/>
            <a:endParaRPr lang="en-US" sz="2200" b="1" dirty="0" smtClean="0">
              <a:effectLst>
                <a:outerShdw blurRad="38100" dist="38100" dir="2700000" algn="tl">
                  <a:srgbClr val="000000">
                    <a:alpha val="43137"/>
                  </a:srgbClr>
                </a:outerShdw>
              </a:effectLst>
            </a:endParaRPr>
          </a:p>
          <a:p>
            <a:pPr algn="just"/>
            <a:r>
              <a:rPr lang="el-GR" sz="2200" b="1" dirty="0" smtClean="0">
                <a:effectLst>
                  <a:outerShdw blurRad="38100" dist="38100" dir="2700000" algn="tl">
                    <a:srgbClr val="000000">
                      <a:alpha val="43137"/>
                    </a:srgbClr>
                  </a:outerShdw>
                </a:effectLst>
              </a:rPr>
              <a:t>Αλγεβρικά </a:t>
            </a:r>
            <a:r>
              <a:rPr lang="en-US" sz="2200" b="1" dirty="0" smtClean="0">
                <a:effectLst>
                  <a:outerShdw blurRad="38100" dist="38100" dir="2700000" algn="tl">
                    <a:srgbClr val="000000">
                      <a:alpha val="43137"/>
                    </a:srgbClr>
                  </a:outerShdw>
                </a:effectLst>
              </a:rPr>
              <a:t>o</a:t>
            </a:r>
            <a:r>
              <a:rPr lang="el-GR" sz="2200" b="1" dirty="0" smtClean="0">
                <a:effectLst>
                  <a:outerShdw blurRad="38100" dist="38100" dir="2700000" algn="tl">
                    <a:srgbClr val="000000">
                      <a:alpha val="43137"/>
                    </a:srgbClr>
                  </a:outerShdw>
                </a:effectLst>
              </a:rPr>
              <a:t> ΕΒΑ υπολογίζεται </a:t>
            </a:r>
            <a:r>
              <a:rPr lang="el-GR" sz="2200" b="1" dirty="0">
                <a:effectLst>
                  <a:outerShdw blurRad="38100" dist="38100" dir="2700000" algn="tl">
                    <a:srgbClr val="000000">
                      <a:alpha val="43137"/>
                    </a:srgbClr>
                  </a:outerShdw>
                </a:effectLst>
              </a:rPr>
              <a:t>από τον εξής </a:t>
            </a:r>
            <a:r>
              <a:rPr lang="el-GR" sz="2200" b="1" dirty="0" smtClean="0">
                <a:effectLst>
                  <a:outerShdw blurRad="38100" dist="38100" dir="2700000" algn="tl">
                    <a:srgbClr val="000000">
                      <a:alpha val="43137"/>
                    </a:srgbClr>
                  </a:outerShdw>
                </a:effectLst>
              </a:rPr>
              <a:t>τύπο</a:t>
            </a:r>
            <a:r>
              <a:rPr lang="en-US" sz="2200" b="1" dirty="0">
                <a:effectLst>
                  <a:outerShdw blurRad="38100" dist="38100" dir="2700000" algn="tl">
                    <a:srgbClr val="000000">
                      <a:alpha val="43137"/>
                    </a:srgbClr>
                  </a:outerShdw>
                </a:effectLst>
              </a:rPr>
              <a:t>:</a:t>
            </a:r>
            <a:endParaRPr lang="en-US" sz="2200" b="1" dirty="0" smtClean="0">
              <a:effectLst>
                <a:outerShdw blurRad="38100" dist="38100" dir="2700000" algn="tl">
                  <a:srgbClr val="000000">
                    <a:alpha val="43137"/>
                  </a:srgbClr>
                </a:outerShdw>
              </a:effectLst>
            </a:endParaRPr>
          </a:p>
          <a:p>
            <a:pPr algn="just"/>
            <a:endParaRPr lang="el-GR" sz="2200" b="1" dirty="0" smtClean="0">
              <a:effectLst>
                <a:outerShdw blurRad="38100" dist="38100" dir="2700000" algn="tl">
                  <a:srgbClr val="000000">
                    <a:alpha val="43137"/>
                  </a:srgbClr>
                </a:outerShdw>
              </a:effectLst>
            </a:endParaRPr>
          </a:p>
          <a:p>
            <a:pPr algn="just"/>
            <a:r>
              <a:rPr lang="el-GR" sz="2200" b="1" dirty="0" smtClean="0">
                <a:effectLst>
                  <a:outerShdw blurRad="38100" dist="38100" dir="2700000" algn="tl">
                    <a:srgbClr val="000000">
                      <a:alpha val="43137"/>
                    </a:srgbClr>
                  </a:outerShdw>
                </a:effectLst>
              </a:rPr>
              <a:t>                                          </a:t>
            </a:r>
          </a:p>
          <a:p>
            <a:pPr algn="just"/>
            <a:endParaRPr lang="en-US" sz="2200" b="1" dirty="0" smtClean="0">
              <a:effectLst>
                <a:outerShdw blurRad="38100" dist="38100" dir="2700000" algn="tl">
                  <a:srgbClr val="000000">
                    <a:alpha val="43137"/>
                  </a:srgbClr>
                </a:outerShdw>
              </a:effectLst>
            </a:endParaRPr>
          </a:p>
          <a:p>
            <a:pPr algn="just">
              <a:buFont typeface="Wingdings" pitchFamily="2" charset="2"/>
              <a:buChar char="Ø"/>
            </a:pPr>
            <a:r>
              <a:rPr lang="en-US" sz="2200" b="1" dirty="0">
                <a:effectLst>
                  <a:outerShdw blurRad="38100" dist="38100" dir="2700000" algn="tl">
                    <a:srgbClr val="000000">
                      <a:alpha val="43137"/>
                    </a:srgbClr>
                  </a:outerShdw>
                </a:effectLst>
              </a:rPr>
              <a:t> </a:t>
            </a:r>
            <a:r>
              <a:rPr lang="el-GR" sz="2200" b="1" dirty="0" smtClean="0">
                <a:effectLst>
                  <a:outerShdw blurRad="38100" dist="38100" dir="2700000" algn="tl">
                    <a:srgbClr val="000000">
                      <a:alpha val="43137"/>
                    </a:srgbClr>
                  </a:outerShdw>
                </a:effectLst>
              </a:rPr>
              <a:t>Αν ΕΒΑ</a:t>
            </a:r>
            <a:r>
              <a:rPr lang="en-US" sz="2200" b="1" dirty="0" smtClean="0">
                <a:effectLst>
                  <a:outerShdw blurRad="38100" dist="38100" dir="2700000" algn="tl">
                    <a:srgbClr val="000000">
                      <a:alpha val="43137"/>
                    </a:srgbClr>
                  </a:outerShdw>
                </a:effectLst>
              </a:rPr>
              <a:t> (IRR)</a:t>
            </a:r>
            <a:r>
              <a:rPr lang="el-GR" sz="2200" b="1" dirty="0" smtClean="0">
                <a:effectLst>
                  <a:outerShdw blurRad="38100" dist="38100" dir="2700000" algn="tl">
                    <a:srgbClr val="000000">
                      <a:alpha val="43137"/>
                    </a:srgbClr>
                  </a:outerShdw>
                </a:effectLst>
              </a:rPr>
              <a:t>&gt;</a:t>
            </a:r>
            <a:r>
              <a:rPr lang="en-US" sz="2200" b="1" dirty="0" err="1" smtClean="0">
                <a:effectLst>
                  <a:outerShdw blurRad="38100" dist="38100" dir="2700000" algn="tl">
                    <a:srgbClr val="000000">
                      <a:alpha val="43137"/>
                    </a:srgbClr>
                  </a:outerShdw>
                </a:effectLst>
              </a:rPr>
              <a:t>i</a:t>
            </a:r>
            <a:r>
              <a:rPr lang="el-GR" sz="2200" b="1" dirty="0" smtClean="0">
                <a:effectLst>
                  <a:outerShdw blurRad="38100" dist="38100" dir="2700000" algn="tl">
                    <a:srgbClr val="000000">
                      <a:alpha val="43137"/>
                    </a:srgbClr>
                  </a:outerShdw>
                </a:effectLst>
              </a:rPr>
              <a:t> τότε η επένδυση γίνεται αποδεκτή.</a:t>
            </a:r>
          </a:p>
          <a:p>
            <a:pPr algn="just">
              <a:buFont typeface="Wingdings" pitchFamily="2" charset="2"/>
              <a:buChar char="Ø"/>
            </a:pPr>
            <a:r>
              <a:rPr lang="el-GR" sz="2200" b="1" dirty="0">
                <a:effectLst>
                  <a:outerShdw blurRad="38100" dist="38100" dir="2700000" algn="tl">
                    <a:srgbClr val="000000">
                      <a:alpha val="43137"/>
                    </a:srgbClr>
                  </a:outerShdw>
                </a:effectLst>
              </a:rPr>
              <a:t> </a:t>
            </a:r>
            <a:r>
              <a:rPr lang="el-GR" sz="2200" b="1" dirty="0" smtClean="0">
                <a:effectLst>
                  <a:outerShdw blurRad="38100" dist="38100" dir="2700000" algn="tl">
                    <a:srgbClr val="000000">
                      <a:alpha val="43137"/>
                    </a:srgbClr>
                  </a:outerShdw>
                </a:effectLst>
              </a:rPr>
              <a:t>ΑΝ ΕΒΑ</a:t>
            </a:r>
            <a:r>
              <a:rPr lang="en-US" sz="2200" b="1" dirty="0" smtClean="0">
                <a:effectLst>
                  <a:outerShdw blurRad="38100" dist="38100" dir="2700000" algn="tl">
                    <a:srgbClr val="000000">
                      <a:alpha val="43137"/>
                    </a:srgbClr>
                  </a:outerShdw>
                </a:effectLst>
              </a:rPr>
              <a:t>(IRR)&lt;</a:t>
            </a:r>
            <a:r>
              <a:rPr lang="en-US" sz="2200" b="1" dirty="0" err="1" smtClean="0">
                <a:effectLst>
                  <a:outerShdw blurRad="38100" dist="38100" dir="2700000" algn="tl">
                    <a:srgbClr val="000000">
                      <a:alpha val="43137"/>
                    </a:srgbClr>
                  </a:outerShdw>
                </a:effectLst>
              </a:rPr>
              <a:t>i</a:t>
            </a:r>
            <a:r>
              <a:rPr lang="el-GR" sz="2200" b="1" dirty="0" smtClean="0">
                <a:effectLst>
                  <a:outerShdw blurRad="38100" dist="38100" dir="2700000" algn="tl">
                    <a:srgbClr val="000000">
                      <a:alpha val="43137"/>
                    </a:srgbClr>
                  </a:outerShdw>
                </a:effectLst>
              </a:rPr>
              <a:t> τότε η επένδυση δεν γίνεται αποδεκτή.</a:t>
            </a:r>
          </a:p>
          <a:p>
            <a:pPr algn="just">
              <a:buFont typeface="Wingdings" pitchFamily="2" charset="2"/>
              <a:buChar char="Ø"/>
            </a:pPr>
            <a:r>
              <a:rPr lang="el-GR" sz="2200" b="1" dirty="0" smtClean="0">
                <a:effectLst>
                  <a:outerShdw blurRad="38100" dist="38100" dir="2700000" algn="tl">
                    <a:srgbClr val="000000">
                      <a:alpha val="43137"/>
                    </a:srgbClr>
                  </a:outerShdw>
                </a:effectLst>
              </a:rPr>
              <a:t> Αν ΕΒΑ</a:t>
            </a:r>
            <a:r>
              <a:rPr lang="en-US" sz="2200" b="1" dirty="0" smtClean="0">
                <a:effectLst>
                  <a:outerShdw blurRad="38100" dist="38100" dir="2700000" algn="tl">
                    <a:srgbClr val="000000">
                      <a:alpha val="43137"/>
                    </a:srgbClr>
                  </a:outerShdw>
                </a:effectLst>
              </a:rPr>
              <a:t>(IRR)=</a:t>
            </a:r>
            <a:r>
              <a:rPr lang="en-US" sz="2200" b="1" dirty="0" err="1" smtClean="0">
                <a:effectLst>
                  <a:outerShdw blurRad="38100" dist="38100" dir="2700000" algn="tl">
                    <a:srgbClr val="000000">
                      <a:alpha val="43137"/>
                    </a:srgbClr>
                  </a:outerShdw>
                </a:effectLst>
              </a:rPr>
              <a:t>i</a:t>
            </a:r>
            <a:r>
              <a:rPr lang="el-GR" sz="2200" b="1" dirty="0" smtClean="0">
                <a:effectLst>
                  <a:outerShdw blurRad="38100" dist="38100" dir="2700000" algn="tl">
                    <a:srgbClr val="000000">
                      <a:alpha val="43137"/>
                    </a:srgbClr>
                  </a:outerShdw>
                </a:effectLst>
              </a:rPr>
              <a:t> τότε </a:t>
            </a:r>
            <a:r>
              <a:rPr lang="en-US" sz="2200" b="1" dirty="0" smtClean="0">
                <a:effectLst>
                  <a:outerShdw blurRad="38100" dist="38100" dir="2700000" algn="tl">
                    <a:srgbClr val="000000">
                      <a:alpha val="43137"/>
                    </a:srgbClr>
                  </a:outerShdw>
                </a:effectLst>
              </a:rPr>
              <a:t>o</a:t>
            </a:r>
            <a:r>
              <a:rPr lang="el-GR" sz="2200" b="1" dirty="0" smtClean="0">
                <a:effectLst>
                  <a:outerShdw blurRad="38100" dist="38100" dir="2700000" algn="tl">
                    <a:srgbClr val="000000">
                      <a:alpha val="43137"/>
                    </a:srgbClr>
                  </a:outerShdw>
                </a:effectLst>
              </a:rPr>
              <a:t> επενδυτής είναι αδιάφορος.</a:t>
            </a:r>
          </a:p>
          <a:p>
            <a:pPr algn="just"/>
            <a:endParaRPr lang="el-GR" sz="1000" b="1" dirty="0" smtClean="0"/>
          </a:p>
          <a:p>
            <a:r>
              <a:rPr lang="en-US" sz="2200" b="1" dirty="0" err="1" smtClean="0">
                <a:solidFill>
                  <a:srgbClr val="FF0000"/>
                </a:solidFill>
              </a:rPr>
              <a:t>i</a:t>
            </a:r>
            <a:r>
              <a:rPr lang="en-US" sz="2200" b="1" dirty="0" smtClean="0">
                <a:solidFill>
                  <a:srgbClr val="FF0000"/>
                </a:solidFill>
              </a:rPr>
              <a:t>=</a:t>
            </a:r>
            <a:r>
              <a:rPr lang="el-GR" sz="2200" b="1" dirty="0" smtClean="0">
                <a:solidFill>
                  <a:srgbClr val="FF0000"/>
                </a:solidFill>
              </a:rPr>
              <a:t>ελάχιστη απαιτούμενη απόδοση/απόδοση καλύτερης εναλλακτικής</a:t>
            </a:r>
          </a:p>
          <a:p>
            <a:pPr algn="just"/>
            <a:endParaRPr lang="el-GR" sz="2200" b="1" dirty="0"/>
          </a:p>
          <a:p>
            <a:pPr algn="just"/>
            <a:endParaRPr lang="el-GR" sz="2200" dirty="0" smtClean="0"/>
          </a:p>
          <a:p>
            <a:pPr algn="just"/>
            <a:endParaRPr lang="el-GR" sz="2400" b="1" dirty="0" smtClean="0">
              <a:latin typeface="Calibri" pitchFamily="34" charset="0"/>
            </a:endParaRPr>
          </a:p>
          <a:p>
            <a:pPr algn="just"/>
            <a:endParaRPr lang="el-GR" sz="2400" b="1" dirty="0">
              <a:latin typeface="Calibri"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3"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4509121"/>
            <a:ext cx="7272808" cy="792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20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2000"/>
                                        <p:tgtEl>
                                          <p:spTgt spid="4">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2000"/>
                                        <p:tgtEl>
                                          <p:spTgt spid="4">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fade">
                                      <p:cBhvr>
                                        <p:cTn id="22" dur="2000"/>
                                        <p:tgtEl>
                                          <p:spTgt spid="4">
                                            <p:txEl>
                                              <p:pRg st="9" end="9"/>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animEffect transition="in" filter="fade">
                                      <p:cBhvr>
                                        <p:cTn id="25" dur="2000"/>
                                        <p:tgtEl>
                                          <p:spTgt spid="4">
                                            <p:txEl>
                                              <p:pRg st="10" end="1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11" end="11"/>
                                            </p:txEl>
                                          </p:spTgt>
                                        </p:tgtEl>
                                        <p:attrNameLst>
                                          <p:attrName>style.visibility</p:attrName>
                                        </p:attrNameLst>
                                      </p:cBhvr>
                                      <p:to>
                                        <p:strVal val="visible"/>
                                      </p:to>
                                    </p:set>
                                    <p:animEffect transition="in" filter="fade">
                                      <p:cBhvr>
                                        <p:cTn id="28" dur="2000"/>
                                        <p:tgtEl>
                                          <p:spTgt spid="4">
                                            <p:txEl>
                                              <p:pRg st="11" end="1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animEffect transition="in" filter="fade">
                                      <p:cBhvr>
                                        <p:cTn id="31" dur="20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57200" y="260648"/>
            <a:ext cx="8363272" cy="5847755"/>
          </a:xfrm>
          <a:prstGeom prst="rect">
            <a:avLst/>
          </a:prstGeom>
        </p:spPr>
        <p:txBody>
          <a:bodyPr wrap="square">
            <a:spAutoFit/>
          </a:bodyPr>
          <a:lstStyle/>
          <a:p>
            <a:r>
              <a:rPr lang="el-GR" sz="2200" b="1" dirty="0" smtClean="0">
                <a:solidFill>
                  <a:srgbClr val="FFFFFF"/>
                </a:solidFill>
                <a:effectLst>
                  <a:outerShdw blurRad="38100" dist="38100" dir="2700000" algn="tl">
                    <a:srgbClr val="000000">
                      <a:alpha val="43137"/>
                    </a:srgbClr>
                  </a:outerShdw>
                </a:effectLst>
              </a:rPr>
              <a:t>Ο καλύτερος τρόπος εύρεσης του επιτοκίου είναι</a:t>
            </a:r>
            <a:r>
              <a:rPr lang="el-GR" sz="2200" b="1" dirty="0" smtClean="0">
                <a:effectLst>
                  <a:outerShdw blurRad="38100" dist="38100" dir="2700000" algn="tl">
                    <a:srgbClr val="000000">
                      <a:alpha val="43137"/>
                    </a:srgbClr>
                  </a:outerShdw>
                </a:effectLst>
              </a:rPr>
              <a:t> </a:t>
            </a:r>
            <a:r>
              <a:rPr lang="el-GR" sz="2200" b="1" dirty="0" smtClean="0">
                <a:solidFill>
                  <a:srgbClr val="FF0000"/>
                </a:solidFill>
                <a:effectLst>
                  <a:outerShdw blurRad="38100" dist="38100" dir="2700000" algn="tl">
                    <a:srgbClr val="000000">
                      <a:alpha val="43137"/>
                    </a:srgbClr>
                  </a:outerShdw>
                </a:effectLst>
              </a:rPr>
              <a:t>με την προσεγγιστική μέθοδο</a:t>
            </a:r>
            <a:r>
              <a:rPr lang="el-GR" sz="2200" b="1" dirty="0" smtClean="0">
                <a:effectLst>
                  <a:outerShdw blurRad="38100" dist="38100" dir="2700000" algn="tl">
                    <a:srgbClr val="000000">
                      <a:alpha val="43137"/>
                    </a:srgbClr>
                  </a:outerShdw>
                </a:effectLst>
              </a:rPr>
              <a:t>. </a:t>
            </a:r>
          </a:p>
          <a:p>
            <a:endParaRPr lang="el-GR" sz="2200" b="1" dirty="0" smtClean="0">
              <a:effectLst>
                <a:outerShdw blurRad="38100" dist="38100" dir="2700000" algn="tl">
                  <a:srgbClr val="000000">
                    <a:alpha val="43137"/>
                  </a:srgbClr>
                </a:outerShdw>
              </a:effectLst>
            </a:endParaRPr>
          </a:p>
          <a:p>
            <a:pPr algn="just"/>
            <a:r>
              <a:rPr lang="el-GR" sz="2200" b="1" dirty="0" smtClean="0">
                <a:effectLst>
                  <a:outerShdw blurRad="38100" dist="38100" dir="2700000" algn="tl">
                    <a:srgbClr val="000000">
                      <a:alpha val="43137"/>
                    </a:srgbClr>
                  </a:outerShdw>
                </a:effectLst>
              </a:rPr>
              <a:t>Ξεκινάμε υποθέτοντας μια τιμή για το Κ και λύνουμε την εξίσωση συγκρίνοντας την παρούσα αξία των ροών με το κόστος της επένδυσης. </a:t>
            </a:r>
          </a:p>
          <a:p>
            <a:pPr algn="just"/>
            <a:endParaRPr lang="el-GR" sz="2200" b="1" dirty="0" smtClean="0">
              <a:effectLst>
                <a:outerShdw blurRad="38100" dist="38100" dir="2700000" algn="tl">
                  <a:srgbClr val="000000">
                    <a:alpha val="43137"/>
                  </a:srgbClr>
                </a:outerShdw>
              </a:effectLst>
            </a:endParaRPr>
          </a:p>
          <a:p>
            <a:pPr algn="just"/>
            <a:r>
              <a:rPr lang="el-GR" sz="2200" b="1" dirty="0" smtClean="0">
                <a:effectLst>
                  <a:outerShdw blurRad="38100" dist="38100" dir="2700000" algn="tl">
                    <a:srgbClr val="000000">
                      <a:alpha val="43137"/>
                    </a:srgbClr>
                  </a:outerShdw>
                </a:effectLst>
              </a:rPr>
              <a:t>Αν η παρούσα αξία είναι μεγαλύτερη από το κόστος  επαναϋπολογίζουμε χρησιμοποιώντας ένα υψηλότερο επιτόκιο. </a:t>
            </a:r>
          </a:p>
          <a:p>
            <a:pPr algn="just"/>
            <a:endParaRPr lang="el-GR" sz="2200" b="1" dirty="0" smtClean="0">
              <a:effectLst>
                <a:outerShdw blurRad="38100" dist="38100" dir="2700000" algn="tl">
                  <a:srgbClr val="000000">
                    <a:alpha val="43137"/>
                  </a:srgbClr>
                </a:outerShdw>
              </a:effectLst>
            </a:endParaRPr>
          </a:p>
          <a:p>
            <a:pPr algn="just"/>
            <a:r>
              <a:rPr lang="el-GR" sz="2200" b="1" dirty="0" smtClean="0">
                <a:effectLst>
                  <a:outerShdw blurRad="38100" dist="38100" dir="2700000" algn="tl">
                    <a:srgbClr val="000000">
                      <a:alpha val="43137"/>
                    </a:srgbClr>
                  </a:outerShdw>
                </a:effectLst>
              </a:rPr>
              <a:t>Αν η ΠΑ είναι μικρότερη του κόστους χρησιμοποιούμε μικρότερο επιτόκιο. </a:t>
            </a:r>
          </a:p>
          <a:p>
            <a:pPr algn="just"/>
            <a:endParaRPr lang="el-GR" sz="2200" b="1" dirty="0" smtClean="0">
              <a:effectLst>
                <a:outerShdw blurRad="38100" dist="38100" dir="2700000" algn="tl">
                  <a:srgbClr val="000000">
                    <a:alpha val="43137"/>
                  </a:srgbClr>
                </a:outerShdw>
              </a:effectLst>
            </a:endParaRPr>
          </a:p>
          <a:p>
            <a:pPr algn="just"/>
            <a:r>
              <a:rPr lang="el-GR" sz="2200" b="1" dirty="0" smtClean="0">
                <a:effectLst>
                  <a:outerShdw blurRad="38100" dist="38100" dir="2700000" algn="tl">
                    <a:srgbClr val="000000">
                      <a:alpha val="43137"/>
                    </a:srgbClr>
                  </a:outerShdw>
                </a:effectLst>
              </a:rPr>
              <a:t>Επαναλαμβάνουμε τη διαδικασία μέχρι να εξισωθούν. </a:t>
            </a:r>
          </a:p>
          <a:p>
            <a:pPr algn="just"/>
            <a:endParaRPr lang="el-GR" sz="2200" b="1" dirty="0" smtClean="0">
              <a:effectLst>
                <a:outerShdw blurRad="38100" dist="38100" dir="2700000" algn="tl">
                  <a:srgbClr val="000000">
                    <a:alpha val="43137"/>
                  </a:srgbClr>
                </a:outerShdw>
              </a:effectLst>
            </a:endParaRPr>
          </a:p>
          <a:p>
            <a:pPr algn="just"/>
            <a:r>
              <a:rPr lang="el-GR" sz="2200" b="1" dirty="0" smtClean="0">
                <a:effectLst>
                  <a:outerShdw blurRad="38100" dist="38100" dir="2700000" algn="tl">
                    <a:srgbClr val="000000">
                      <a:alpha val="43137"/>
                    </a:srgbClr>
                  </a:outerShdw>
                </a:effectLst>
              </a:rPr>
              <a:t>Το επιτόκιο που εξισώνει την παρούσα αξία των ροών με το κόστος της επένδυσης είναι η εσωτερική απόδοση. </a:t>
            </a:r>
            <a:endParaRPr lang="el-GR" sz="2200" b="1" dirty="0">
              <a:effectLst>
                <a:outerShdw blurRad="38100" dist="38100" dir="2700000" algn="tl">
                  <a:srgbClr val="000000">
                    <a:alpha val="43137"/>
                  </a:srgbClr>
                </a:outerShdw>
              </a:effectLs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4294967295"/>
          </p:nvPr>
        </p:nvSpPr>
        <p:spPr>
          <a:xfrm>
            <a:off x="6553200" y="6356350"/>
            <a:ext cx="2133600" cy="365125"/>
          </a:xfrm>
          <a:prstGeom prst="rect">
            <a:avLst/>
          </a:prstGeom>
        </p:spPr>
        <p:txBody>
          <a:bodyPr/>
          <a:lstStyle/>
          <a:p>
            <a:fld id="{53C4726A-630D-4CB4-B088-BAB00F4188E9}" type="slidenum">
              <a:rPr lang="el-GR" smtClean="0"/>
              <a:pPr/>
              <a:t>59</a:t>
            </a:fld>
            <a:endParaRPr lang="el-GR" dirty="0"/>
          </a:p>
        </p:txBody>
      </p:sp>
      <p:sp>
        <p:nvSpPr>
          <p:cNvPr id="11" name="10 - Ορθογώνιο"/>
          <p:cNvSpPr/>
          <p:nvPr/>
        </p:nvSpPr>
        <p:spPr>
          <a:xfrm>
            <a:off x="611560" y="764704"/>
            <a:ext cx="8352928" cy="1046440"/>
          </a:xfrm>
          <a:prstGeom prst="rect">
            <a:avLst/>
          </a:prstGeom>
        </p:spPr>
        <p:txBody>
          <a:bodyPr wrap="square">
            <a:spAutoFit/>
          </a:bodyPr>
          <a:lstStyle/>
          <a:p>
            <a:endParaRPr lang="el-GR" sz="2200" b="1" dirty="0" smtClean="0">
              <a:solidFill>
                <a:srgbClr val="0070C0"/>
              </a:solidFill>
              <a:effectLst>
                <a:outerShdw blurRad="38100" dist="38100" dir="2700000" algn="tl">
                  <a:srgbClr val="000000">
                    <a:alpha val="43137"/>
                  </a:srgbClr>
                </a:outerShdw>
              </a:effectLst>
            </a:endParaRPr>
          </a:p>
          <a:p>
            <a:pPr algn="just">
              <a:buFont typeface="Wingdings" pitchFamily="2" charset="2"/>
              <a:buChar char="Ø"/>
            </a:pPr>
            <a:endParaRPr lang="el-GR" sz="2200" b="1" dirty="0" smtClean="0">
              <a:solidFill>
                <a:srgbClr val="0070C0"/>
              </a:solidFill>
              <a:effectLst>
                <a:outerShdw blurRad="38100" dist="38100" dir="2700000" algn="tl">
                  <a:srgbClr val="000000">
                    <a:alpha val="43137"/>
                  </a:srgbClr>
                </a:outerShdw>
              </a:effectLst>
            </a:endParaRPr>
          </a:p>
          <a:p>
            <a:endParaRPr lang="el-GR" dirty="0"/>
          </a:p>
        </p:txBody>
      </p:sp>
      <p:sp>
        <p:nvSpPr>
          <p:cNvPr id="12" name="11 - Ορθογώνιο"/>
          <p:cNvSpPr/>
          <p:nvPr/>
        </p:nvSpPr>
        <p:spPr>
          <a:xfrm>
            <a:off x="457200" y="260648"/>
            <a:ext cx="7931224" cy="1384995"/>
          </a:xfrm>
          <a:prstGeom prst="rect">
            <a:avLst/>
          </a:prstGeom>
        </p:spPr>
        <p:txBody>
          <a:bodyPr wrap="square">
            <a:spAutoFit/>
          </a:bodyPr>
          <a:lstStyle/>
          <a:p>
            <a:r>
              <a:rPr lang="el-GR" sz="2800" b="1"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Εσωτερικός Συντελεστής Απόδοσης</a:t>
            </a:r>
          </a:p>
          <a:p>
            <a:endParaRPr lang="el-GR" sz="2800" b="1" dirty="0" smtClean="0">
              <a:solidFill>
                <a:srgbClr val="990033"/>
              </a:solidFill>
              <a:effectLst>
                <a:outerShdw blurRad="38100" dist="38100" dir="2700000" algn="tl">
                  <a:srgbClr val="000000">
                    <a:alpha val="43137"/>
                  </a:srgbClr>
                </a:outerShdw>
              </a:effectLst>
            </a:endParaRPr>
          </a:p>
          <a:p>
            <a:endParaRPr lang="el-GR" sz="2800" b="1" dirty="0" smtClean="0">
              <a:solidFill>
                <a:srgbClr val="990033"/>
              </a:solidFill>
              <a:effectLst>
                <a:outerShdw blurRad="38100" dist="38100" dir="2700000" algn="tl">
                  <a:srgbClr val="000000">
                    <a:alpha val="43137"/>
                  </a:srgbClr>
                </a:outerShdw>
              </a:effectLst>
            </a:endParaRPr>
          </a:p>
        </p:txBody>
      </p:sp>
      <p:sp>
        <p:nvSpPr>
          <p:cNvPr id="13" name="12 - Ορθογώνιο"/>
          <p:cNvSpPr/>
          <p:nvPr/>
        </p:nvSpPr>
        <p:spPr>
          <a:xfrm>
            <a:off x="609600" y="685800"/>
            <a:ext cx="8354888" cy="4524315"/>
          </a:xfrm>
          <a:prstGeom prst="rect">
            <a:avLst/>
          </a:prstGeom>
        </p:spPr>
        <p:txBody>
          <a:bodyPr wrap="square">
            <a:spAutoFit/>
          </a:bodyPr>
          <a:lstStyle/>
          <a:p>
            <a:r>
              <a:rPr lang="el-GR" sz="2400" b="1" dirty="0" smtClean="0">
                <a:solidFill>
                  <a:srgbClr val="FFFFFF"/>
                </a:solidFill>
                <a:effectLst>
                  <a:outerShdw blurRad="38100" dist="38100" dir="2700000" algn="tl">
                    <a:srgbClr val="000000">
                      <a:alpha val="43137"/>
                    </a:srgbClr>
                  </a:outerShdw>
                </a:effectLst>
              </a:rPr>
              <a:t>Παράδειγμα </a:t>
            </a:r>
          </a:p>
          <a:p>
            <a:r>
              <a:rPr lang="el-GR" sz="2400" b="1" dirty="0" smtClean="0">
                <a:effectLst>
                  <a:outerShdw blurRad="38100" dist="38100" dir="2700000" algn="tl">
                    <a:srgbClr val="000000">
                      <a:alpha val="43137"/>
                    </a:srgbClr>
                  </a:outerShdw>
                </a:effectLst>
              </a:rPr>
              <a:t>• </a:t>
            </a:r>
            <a:r>
              <a:rPr lang="el-GR" sz="2400" b="1" i="1" dirty="0" smtClean="0">
                <a:effectLst>
                  <a:outerShdw blurRad="38100" dist="38100" dir="2700000" algn="tl">
                    <a:srgbClr val="000000">
                      <a:alpha val="43137"/>
                    </a:srgbClr>
                  </a:outerShdw>
                </a:effectLst>
              </a:rPr>
              <a:t>Εξετάζετε επένδυση διάρκειας δύο ετών. Το αρχικό κεφάλαιο είναι € 100. Οι ΚΤΡ του πρώτου έτους θα είναι € 10 στο δε δεύτερο έτος θα είναι € 110. Η ελάχιστη απόδοση που απαιτείται είναι 5%. Να αξιολογηθεί η επένδυση με τη μέθοδο του ΕΒΑ.</a:t>
            </a:r>
          </a:p>
          <a:p>
            <a:endParaRPr lang="el-GR" i="1" dirty="0" smtClean="0"/>
          </a:p>
          <a:p>
            <a:endParaRPr lang="el-GR" i="1" dirty="0" smtClean="0"/>
          </a:p>
          <a:p>
            <a:endParaRPr lang="el-GR" i="1" dirty="0" smtClean="0"/>
          </a:p>
          <a:p>
            <a:endParaRPr lang="el-GR" i="1" dirty="0" smtClean="0"/>
          </a:p>
          <a:p>
            <a:endParaRPr lang="el-GR" i="1" dirty="0" smtClean="0"/>
          </a:p>
          <a:p>
            <a:endParaRPr lang="el-GR" i="1" dirty="0" smtClean="0"/>
          </a:p>
          <a:p>
            <a:endParaRPr lang="el-GR" dirty="0"/>
          </a:p>
        </p:txBody>
      </p:sp>
      <p:sp>
        <p:nvSpPr>
          <p:cNvPr id="15" name="14 - Ορθογώνιο"/>
          <p:cNvSpPr/>
          <p:nvPr/>
        </p:nvSpPr>
        <p:spPr>
          <a:xfrm>
            <a:off x="539552" y="3501008"/>
            <a:ext cx="8223448" cy="2308324"/>
          </a:xfrm>
          <a:prstGeom prst="rect">
            <a:avLst/>
          </a:prstGeom>
        </p:spPr>
        <p:txBody>
          <a:bodyPr wrap="square">
            <a:spAutoFit/>
          </a:bodyPr>
          <a:lstStyle/>
          <a:p>
            <a:r>
              <a:rPr lang="el-GR" sz="2400" b="1" dirty="0" smtClean="0">
                <a:effectLst>
                  <a:outerShdw blurRad="38100" dist="38100" dir="2700000" algn="tl">
                    <a:srgbClr val="000000">
                      <a:alpha val="43137"/>
                    </a:srgbClr>
                  </a:outerShdw>
                </a:effectLst>
              </a:rPr>
              <a:t>Δοκιμάζουμε αρχικά την απόδοση που απαιτούμε (5%). Τότε η ΚΠΑ είναι € 9,297. </a:t>
            </a:r>
          </a:p>
          <a:p>
            <a:r>
              <a:rPr lang="el-GR" sz="2400" b="1" dirty="0" smtClean="0">
                <a:effectLst>
                  <a:outerShdw blurRad="38100" dist="38100" dir="2700000" algn="tl">
                    <a:srgbClr val="000000">
                      <a:alpha val="43137"/>
                    </a:srgbClr>
                  </a:outerShdw>
                </a:effectLst>
              </a:rPr>
              <a:t>Επειδή η ΚΠΑ &gt; 0 το επιτόκιο δεν αντιπροσωπεύει τον ΕΒΑ της επένδυσης. </a:t>
            </a:r>
          </a:p>
          <a:p>
            <a:r>
              <a:rPr lang="el-GR" sz="2400" b="1" dirty="0" smtClean="0">
                <a:effectLst>
                  <a:outerShdw blurRad="38100" dist="38100" dir="2700000" algn="tl">
                    <a:srgbClr val="000000">
                      <a:alpha val="43137"/>
                    </a:srgbClr>
                  </a:outerShdw>
                </a:effectLst>
              </a:rPr>
              <a:t>Με 10% η ΚΠΑ μηδενίζεται. Συνεπώς ο ΕΒΑ της επένδυσης είναι 10%&gt;5%, οπότε η επένδυση γίνεται αποδεκτή</a:t>
            </a:r>
            <a:r>
              <a:rPr lang="el-GR" dirty="0" smtClean="0"/>
              <a:t>.</a:t>
            </a:r>
            <a:endParaRPr lang="el-GR" dirty="0"/>
          </a:p>
        </p:txBody>
      </p:sp>
      <p:pic>
        <p:nvPicPr>
          <p:cNvPr id="16"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2708920"/>
            <a:ext cx="6768752" cy="7200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67544" y="116632"/>
            <a:ext cx="8229600" cy="1143000"/>
          </a:xfrm>
        </p:spPr>
        <p:txBody>
          <a:bodyPr>
            <a:noAutofit/>
          </a:bodyPr>
          <a:lstStyle/>
          <a:p>
            <a:r>
              <a:rPr lang="el-GR" altLang="en-US" sz="2800" b="1" dirty="0" smtClean="0">
                <a:effectLst>
                  <a:outerShdw blurRad="38100" dist="38100" dir="2700000" algn="tl">
                    <a:srgbClr val="000000">
                      <a:alpha val="43137"/>
                    </a:srgbClr>
                  </a:outerShdw>
                </a:effectLst>
                <a:latin typeface="Calibri" pitchFamily="34" charset="0"/>
                <a:ea typeface="ＭＳ Ｐゴシック" charset="-128"/>
                <a:cs typeface="Calibri" pitchFamily="34" charset="0"/>
              </a:rPr>
              <a:t>Οι τέσσερις βασικές αρχές της Χρηματοοικονομικής</a:t>
            </a:r>
            <a:r>
              <a:rPr lang="en-US" altLang="en-US" sz="2800" b="1" dirty="0" smtClean="0">
                <a:effectLst>
                  <a:outerShdw blurRad="38100" dist="38100" dir="2700000" algn="tl">
                    <a:srgbClr val="000000">
                      <a:alpha val="43137"/>
                    </a:srgbClr>
                  </a:outerShdw>
                </a:effectLst>
                <a:latin typeface="Calibri" pitchFamily="34" charset="0"/>
                <a:ea typeface="ＭＳ Ｐゴシック" charset="-128"/>
                <a:cs typeface="Calibri" pitchFamily="34" charset="0"/>
              </a:rPr>
              <a:t>:</a:t>
            </a:r>
            <a:endParaRPr lang="en-US" altLang="en-US" sz="2800" b="1" dirty="0" smtClean="0">
              <a:effectLst>
                <a:outerShdw blurRad="38100" dist="38100" dir="2700000" algn="tl">
                  <a:srgbClr val="000000">
                    <a:alpha val="43137"/>
                  </a:srgbClr>
                </a:outerShdw>
              </a:effectLst>
              <a:latin typeface="Calibri" pitchFamily="34" charset="0"/>
              <a:ea typeface="ヒラギノ角ゴ Pro W3" pitchFamily="-65" charset="-128"/>
              <a:cs typeface="Calibri" pitchFamily="34" charset="0"/>
            </a:endParaRPr>
          </a:p>
        </p:txBody>
      </p:sp>
      <p:sp>
        <p:nvSpPr>
          <p:cNvPr id="35843" name="Content Placeholder 2"/>
          <p:cNvSpPr>
            <a:spLocks noGrp="1"/>
          </p:cNvSpPr>
          <p:nvPr>
            <p:ph idx="1"/>
          </p:nvPr>
        </p:nvSpPr>
        <p:spPr>
          <a:xfrm>
            <a:off x="467544" y="1340768"/>
            <a:ext cx="8229600" cy="4997152"/>
          </a:xfrm>
        </p:spPr>
        <p:txBody>
          <a:bodyPr>
            <a:normAutofit/>
          </a:bodyPr>
          <a:lstStyle/>
          <a:p>
            <a:pPr marL="0" indent="0" algn="just">
              <a:buNone/>
            </a:pPr>
            <a:r>
              <a:rPr lang="el-GR" altLang="en-US" sz="2200" b="1" dirty="0" smtClean="0">
                <a:solidFill>
                  <a:srgbClr val="FF0000"/>
                </a:solidFill>
                <a:effectLst>
                  <a:outerShdw blurRad="38100" dist="38100" dir="2700000" algn="tl">
                    <a:srgbClr val="000000">
                      <a:alpha val="43137"/>
                    </a:srgbClr>
                  </a:outerShdw>
                </a:effectLst>
                <a:latin typeface="Calibri" pitchFamily="34" charset="0"/>
                <a:ea typeface="ＭＳ Ｐゴシック" charset="-128"/>
                <a:cs typeface="Calibri" pitchFamily="34" charset="0"/>
              </a:rPr>
              <a:t>Αρχή 4: Οι επενδυτές ανταποκρίνονται στην καινούρια πληροφόρηση αγοράζοντας και πουλώντας τις επενδύσεις τους. Η ταχύτητα με την οποία δρούν οι επενδυτές και ο τρόπος με τον οποίο οι τιμές ανταποκρίνονται στην πληροφόρηση καθορίζουν την αποτελεσματικότητα της αγοράς.</a:t>
            </a:r>
          </a:p>
          <a:p>
            <a:pPr marL="0" indent="0" algn="just">
              <a:buNone/>
            </a:pPr>
            <a:endParaRPr lang="el-GR" altLang="en-US" sz="2200" b="1" dirty="0" smtClean="0">
              <a:effectLst>
                <a:outerShdw blurRad="38100" dist="38100" dir="2700000" algn="tl">
                  <a:srgbClr val="000000">
                    <a:alpha val="43137"/>
                  </a:srgbClr>
                </a:outerShdw>
              </a:effectLst>
              <a:latin typeface="Calibri" pitchFamily="34" charset="0"/>
              <a:ea typeface="ＭＳ Ｐゴシック" charset="-128"/>
              <a:cs typeface="Calibri" pitchFamily="34" charset="0"/>
            </a:endParaRPr>
          </a:p>
          <a:p>
            <a:pPr marL="0" indent="0" algn="just">
              <a:buNone/>
            </a:pPr>
            <a:r>
              <a:rPr lang="en-GB" altLang="en-US" sz="2200" b="1" dirty="0" smtClean="0">
                <a:effectLst>
                  <a:outerShdw blurRad="38100" dist="38100" dir="2700000" algn="tl">
                    <a:srgbClr val="000000">
                      <a:alpha val="43137"/>
                    </a:srgbClr>
                  </a:outerShdw>
                </a:effectLst>
                <a:latin typeface="Calibri" pitchFamily="34" charset="0"/>
                <a:ea typeface="ＭＳ Ｐゴシック" charset="-128"/>
                <a:cs typeface="Calibri" pitchFamily="34" charset="0"/>
              </a:rPr>
              <a:t>Good </a:t>
            </a:r>
            <a:r>
              <a:rPr lang="en-GB" altLang="en-US" sz="2200" b="1" dirty="0">
                <a:effectLst>
                  <a:outerShdw blurRad="38100" dist="38100" dir="2700000" algn="tl">
                    <a:srgbClr val="000000">
                      <a:alpha val="43137"/>
                    </a:srgbClr>
                  </a:outerShdw>
                </a:effectLst>
                <a:latin typeface="Calibri" pitchFamily="34" charset="0"/>
                <a:ea typeface="ＭＳ Ｐゴシック" charset="-128"/>
                <a:cs typeface="Calibri" pitchFamily="34" charset="0"/>
              </a:rPr>
              <a:t>News ==&gt; Higher stock prices</a:t>
            </a:r>
          </a:p>
          <a:p>
            <a:pPr marL="0" indent="0" algn="just">
              <a:buNone/>
            </a:pPr>
            <a:r>
              <a:rPr lang="en-GB" altLang="en-US" sz="2200" b="1" dirty="0">
                <a:effectLst>
                  <a:outerShdw blurRad="38100" dist="38100" dir="2700000" algn="tl">
                    <a:srgbClr val="000000">
                      <a:alpha val="43137"/>
                    </a:srgbClr>
                  </a:outerShdw>
                </a:effectLst>
                <a:latin typeface="Calibri" pitchFamily="34" charset="0"/>
                <a:ea typeface="ＭＳ Ｐゴシック" charset="-128"/>
                <a:cs typeface="Calibri" pitchFamily="34" charset="0"/>
              </a:rPr>
              <a:t>Bad News ==&gt; Lower stock price. </a:t>
            </a:r>
          </a:p>
        </p:txBody>
      </p:sp>
      <p:pic>
        <p:nvPicPr>
          <p:cNvPr id="3074" name="Picture 2" descr="F:\REGENT'S PC\AGRICOLA\MARKETING LETTERS\PICTURES\Themes\MARKETS\bigstockphoto_Warning_Sign_Of_Direction_Of_T_23499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3284984"/>
            <a:ext cx="2502024" cy="3429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48715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39552" y="620688"/>
            <a:ext cx="8208912" cy="4585871"/>
          </a:xfrm>
          <a:prstGeom prst="rect">
            <a:avLst/>
          </a:prstGeom>
        </p:spPr>
        <p:txBody>
          <a:bodyPr wrap="square">
            <a:spAutoFit/>
          </a:bodyPr>
          <a:lstStyle/>
          <a:p>
            <a:r>
              <a:rPr lang="el-GR" sz="2400" b="1" dirty="0" smtClean="0">
                <a:solidFill>
                  <a:srgbClr val="FFFFFF"/>
                </a:solidFill>
                <a:effectLst>
                  <a:outerShdw blurRad="38100" dist="38100" dir="2700000" algn="tl">
                    <a:srgbClr val="000000">
                      <a:alpha val="43137"/>
                    </a:srgbClr>
                  </a:outerShdw>
                </a:effectLst>
              </a:rPr>
              <a:t>Ο </a:t>
            </a:r>
            <a:r>
              <a:rPr lang="el-GR" sz="2400" b="1" i="1" dirty="0" smtClean="0">
                <a:solidFill>
                  <a:srgbClr val="FFFFFF"/>
                </a:solidFill>
                <a:effectLst>
                  <a:outerShdw blurRad="38100" dist="38100" dir="2700000" algn="tl">
                    <a:srgbClr val="000000">
                      <a:alpha val="43137"/>
                    </a:srgbClr>
                  </a:outerShdw>
                </a:effectLst>
              </a:rPr>
              <a:t>Εσωτερικός Συντελεστής Αποδοτικότητας ή Εσωτερικός </a:t>
            </a:r>
            <a:r>
              <a:rPr lang="el-GR" sz="2400" b="1" i="1" dirty="0" smtClean="0">
                <a:solidFill>
                  <a:srgbClr val="000099"/>
                </a:solidFill>
                <a:effectLst>
                  <a:outerShdw blurRad="38100" dist="38100" dir="2700000" algn="tl">
                    <a:srgbClr val="000000">
                      <a:alpha val="43137"/>
                    </a:srgbClr>
                  </a:outerShdw>
                </a:effectLst>
              </a:rPr>
              <a:t>Συντελεστής Απόδοσης (</a:t>
            </a:r>
            <a:r>
              <a:rPr lang="el-GR" sz="2400" b="1" i="1" dirty="0" err="1" smtClean="0">
                <a:solidFill>
                  <a:srgbClr val="000099"/>
                </a:solidFill>
                <a:effectLst>
                  <a:outerShdw blurRad="38100" dist="38100" dir="2700000" algn="tl">
                    <a:srgbClr val="000000">
                      <a:alpha val="43137"/>
                    </a:srgbClr>
                  </a:outerShdw>
                </a:effectLst>
              </a:rPr>
              <a:t>Internal</a:t>
            </a:r>
            <a:r>
              <a:rPr lang="el-GR" sz="2400" b="1" i="1" dirty="0" smtClean="0">
                <a:solidFill>
                  <a:srgbClr val="000099"/>
                </a:solidFill>
                <a:effectLst>
                  <a:outerShdw blurRad="38100" dist="38100" dir="2700000" algn="tl">
                    <a:srgbClr val="000000">
                      <a:alpha val="43137"/>
                    </a:srgbClr>
                  </a:outerShdw>
                </a:effectLst>
              </a:rPr>
              <a:t> </a:t>
            </a:r>
            <a:r>
              <a:rPr lang="el-GR" sz="2400" b="1" i="1" dirty="0" err="1" smtClean="0">
                <a:solidFill>
                  <a:srgbClr val="000099"/>
                </a:solidFill>
                <a:effectLst>
                  <a:outerShdw blurRad="38100" dist="38100" dir="2700000" algn="tl">
                    <a:srgbClr val="000000">
                      <a:alpha val="43137"/>
                    </a:srgbClr>
                  </a:outerShdw>
                </a:effectLst>
              </a:rPr>
              <a:t>Rate</a:t>
            </a:r>
            <a:r>
              <a:rPr lang="el-GR" sz="2400" b="1" i="1" dirty="0" smtClean="0">
                <a:solidFill>
                  <a:srgbClr val="000099"/>
                </a:solidFill>
                <a:effectLst>
                  <a:outerShdw blurRad="38100" dist="38100" dir="2700000" algn="tl">
                    <a:srgbClr val="000000">
                      <a:alpha val="43137"/>
                    </a:srgbClr>
                  </a:outerShdw>
                </a:effectLst>
              </a:rPr>
              <a:t> </a:t>
            </a:r>
            <a:r>
              <a:rPr lang="el-GR" sz="2400" b="1" i="1" dirty="0" err="1" smtClean="0">
                <a:solidFill>
                  <a:srgbClr val="000099"/>
                </a:solidFill>
                <a:effectLst>
                  <a:outerShdw blurRad="38100" dist="38100" dir="2700000" algn="tl">
                    <a:srgbClr val="000000">
                      <a:alpha val="43137"/>
                    </a:srgbClr>
                  </a:outerShdw>
                </a:effectLst>
              </a:rPr>
              <a:t>of</a:t>
            </a:r>
            <a:r>
              <a:rPr lang="el-GR" sz="2400" b="1" i="1" dirty="0" smtClean="0">
                <a:solidFill>
                  <a:srgbClr val="000099"/>
                </a:solidFill>
                <a:effectLst>
                  <a:outerShdw blurRad="38100" dist="38100" dir="2700000" algn="tl">
                    <a:srgbClr val="000000">
                      <a:alpha val="43137"/>
                    </a:srgbClr>
                  </a:outerShdw>
                </a:effectLst>
              </a:rPr>
              <a:t> </a:t>
            </a:r>
            <a:r>
              <a:rPr lang="el-GR" sz="2400" b="1" i="1" dirty="0" err="1" smtClean="0">
                <a:solidFill>
                  <a:srgbClr val="000099"/>
                </a:solidFill>
                <a:effectLst>
                  <a:outerShdw blurRad="38100" dist="38100" dir="2700000" algn="tl">
                    <a:srgbClr val="000000">
                      <a:alpha val="43137"/>
                    </a:srgbClr>
                  </a:outerShdw>
                </a:effectLst>
              </a:rPr>
              <a:t>Return</a:t>
            </a:r>
            <a:r>
              <a:rPr lang="el-GR" sz="2400" b="1" i="1" dirty="0" smtClean="0">
                <a:solidFill>
                  <a:srgbClr val="000099"/>
                </a:solidFill>
                <a:effectLst>
                  <a:outerShdw blurRad="38100" dist="38100" dir="2700000" algn="tl">
                    <a:srgbClr val="000000">
                      <a:alpha val="43137"/>
                    </a:srgbClr>
                  </a:outerShdw>
                </a:effectLst>
              </a:rPr>
              <a:t>, IRR) μιας επένδυσης </a:t>
            </a:r>
            <a:r>
              <a:rPr lang="el-GR" sz="2200" b="1" i="1" dirty="0" smtClean="0">
                <a:effectLst>
                  <a:outerShdw blurRad="38100" dist="38100" dir="2700000" algn="tl">
                    <a:srgbClr val="000000">
                      <a:alpha val="43137"/>
                    </a:srgbClr>
                  </a:outerShdw>
                </a:effectLst>
              </a:rPr>
              <a:t>είναι εκείνο το </a:t>
            </a:r>
            <a:r>
              <a:rPr lang="el-GR" sz="2200" b="1" dirty="0" smtClean="0">
                <a:effectLst>
                  <a:outerShdw blurRad="38100" dist="38100" dir="2700000" algn="tl">
                    <a:srgbClr val="000000">
                      <a:alpha val="43137"/>
                    </a:srgbClr>
                  </a:outerShdw>
                </a:effectLst>
              </a:rPr>
              <a:t>επιτόκιο προεξόφλησης που εξισώνει την Καθαρή Παρούσα Αξία της με μηδέν. </a:t>
            </a:r>
          </a:p>
          <a:p>
            <a:endParaRPr lang="el-GR" sz="2200" b="1" dirty="0" smtClean="0">
              <a:effectLst>
                <a:outerShdw blurRad="38100" dist="38100" dir="2700000" algn="tl">
                  <a:srgbClr val="000000">
                    <a:alpha val="43137"/>
                  </a:srgbClr>
                </a:outerShdw>
              </a:effectLst>
            </a:endParaRPr>
          </a:p>
          <a:p>
            <a:r>
              <a:rPr lang="el-GR" sz="2200" b="1" dirty="0" smtClean="0">
                <a:effectLst>
                  <a:outerShdw blurRad="38100" dist="38100" dir="2700000" algn="tl">
                    <a:srgbClr val="000000">
                      <a:alpha val="43137"/>
                    </a:srgbClr>
                  </a:outerShdw>
                </a:effectLst>
              </a:rPr>
              <a:t>Επενδύσεις με Εσωτερικό Συντελεστή Αποδοτικότητας </a:t>
            </a:r>
            <a:r>
              <a:rPr lang="el-GR" sz="2200" b="1" i="1" dirty="0" smtClean="0">
                <a:solidFill>
                  <a:srgbClr val="FF0000"/>
                </a:solidFill>
                <a:effectLst>
                  <a:outerShdw blurRad="38100" dist="38100" dir="2700000" algn="tl">
                    <a:srgbClr val="000000">
                      <a:alpha val="43137"/>
                    </a:srgbClr>
                  </a:outerShdw>
                </a:effectLst>
              </a:rPr>
              <a:t>μεγαλύτερο</a:t>
            </a:r>
          </a:p>
          <a:p>
            <a:r>
              <a:rPr lang="el-GR" sz="2200" b="1" i="1" dirty="0" smtClean="0">
                <a:solidFill>
                  <a:srgbClr val="FF0000"/>
                </a:solidFill>
                <a:effectLst>
                  <a:outerShdw blurRad="38100" dist="38100" dir="2700000" algn="tl">
                    <a:srgbClr val="000000">
                      <a:alpha val="43137"/>
                    </a:srgbClr>
                  </a:outerShdw>
                </a:effectLst>
              </a:rPr>
              <a:t>από ένα επιτόκιο-όριο</a:t>
            </a:r>
            <a:r>
              <a:rPr lang="el-GR" sz="2200" b="1" i="1" dirty="0" smtClean="0">
                <a:effectLst>
                  <a:outerShdw blurRad="38100" dist="38100" dir="2700000" algn="tl">
                    <a:srgbClr val="000000">
                      <a:alpha val="43137"/>
                    </a:srgbClr>
                  </a:outerShdw>
                </a:effectLst>
              </a:rPr>
              <a:t>, (συνήθως το επιτόκιο της κεφαλαιαγοράς που εκφράζει </a:t>
            </a:r>
            <a:r>
              <a:rPr lang="el-GR" sz="2200" b="1" dirty="0" smtClean="0">
                <a:effectLst>
                  <a:outerShdw blurRad="38100" dist="38100" dir="2700000" algn="tl">
                    <a:srgbClr val="000000">
                      <a:alpha val="43137"/>
                    </a:srgbClr>
                  </a:outerShdw>
                </a:effectLst>
              </a:rPr>
              <a:t>το κόστος ευκαιρίας των κεφαλαίων), γίνονται αποδεκτές, ενώ εκείνες για τις οποίες ο Εσωτερικός Συντελεστής Αποδοτικότητας είναι </a:t>
            </a:r>
            <a:r>
              <a:rPr lang="el-GR" sz="2200" b="1" i="1" dirty="0" smtClean="0">
                <a:solidFill>
                  <a:srgbClr val="FF0000"/>
                </a:solidFill>
                <a:effectLst>
                  <a:outerShdw blurRad="38100" dist="38100" dir="2700000" algn="tl">
                    <a:srgbClr val="000000">
                      <a:alpha val="43137"/>
                    </a:srgbClr>
                  </a:outerShdw>
                </a:effectLst>
              </a:rPr>
              <a:t>μικρότερος</a:t>
            </a:r>
            <a:r>
              <a:rPr lang="el-GR" sz="2200" b="1" dirty="0" smtClean="0">
                <a:effectLst>
                  <a:outerShdw blurRad="38100" dist="38100" dir="2700000" algn="tl">
                    <a:srgbClr val="000000">
                      <a:alpha val="43137"/>
                    </a:srgbClr>
                  </a:outerShdw>
                </a:effectLst>
              </a:rPr>
              <a:t>, απορρίπτονται. </a:t>
            </a:r>
          </a:p>
          <a:p>
            <a:endParaRPr lang="el-GR" sz="2200" b="1" dirty="0" smtClean="0">
              <a:effectLst>
                <a:outerShdw blurRad="38100" dist="38100" dir="2700000" algn="tl">
                  <a:srgbClr val="000000">
                    <a:alpha val="43137"/>
                  </a:srgbClr>
                </a:outerShdw>
              </a:effectLst>
            </a:endParaRPr>
          </a:p>
          <a:p>
            <a:r>
              <a:rPr lang="el-GR" sz="2200" b="1" dirty="0" smtClean="0">
                <a:effectLst>
                  <a:outerShdw blurRad="38100" dist="38100" dir="2700000" algn="tl">
                    <a:srgbClr val="000000">
                      <a:alpha val="43137"/>
                    </a:srgbClr>
                  </a:outerShdw>
                </a:effectLst>
              </a:rPr>
              <a:t>Επίσης, όταν συγκρίνονται δύο επενδυτικά σχέδια, εκείνο με</a:t>
            </a:r>
          </a:p>
          <a:p>
            <a:r>
              <a:rPr lang="el-GR" sz="2200" b="1" dirty="0" smtClean="0">
                <a:effectLst>
                  <a:outerShdw blurRad="38100" dist="38100" dir="2700000" algn="tl">
                    <a:srgbClr val="000000">
                      <a:alpha val="43137"/>
                    </a:srgbClr>
                  </a:outerShdw>
                </a:effectLst>
              </a:rPr>
              <a:t>το μεγαλύτερο </a:t>
            </a:r>
            <a:r>
              <a:rPr lang="el-GR" sz="2200" b="1" i="1" dirty="0" smtClean="0">
                <a:effectLst>
                  <a:outerShdw blurRad="38100" dist="38100" dir="2700000" algn="tl">
                    <a:srgbClr val="000000">
                      <a:alpha val="43137"/>
                    </a:srgbClr>
                  </a:outerShdw>
                </a:effectLst>
              </a:rPr>
              <a:t>IRR είναι προτιμότερο.</a:t>
            </a:r>
            <a:endParaRPr lang="el-GR" sz="2200" b="1" dirty="0">
              <a:effectLst>
                <a:outerShdw blurRad="38100" dist="38100" dir="2700000" algn="tl">
                  <a:srgbClr val="000000">
                    <a:alpha val="43137"/>
                  </a:srgbClr>
                </a:outerShdw>
              </a:effectLs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09600" y="0"/>
            <a:ext cx="8534400" cy="954107"/>
          </a:xfrm>
          <a:prstGeom prst="rect">
            <a:avLst/>
          </a:prstGeom>
          <a:noFill/>
        </p:spPr>
        <p:txBody>
          <a:bodyPr wrap="square" rtlCol="0">
            <a:spAutoFit/>
          </a:bodyPr>
          <a:lstStyle/>
          <a:p>
            <a:r>
              <a:rPr lang="el-GR" sz="2600" dirty="0">
                <a:solidFill>
                  <a:srgbClr val="FFC000"/>
                </a:solidFill>
                <a:latin typeface="Calibri" pitchFamily="34" charset="0"/>
              </a:rPr>
              <a:t> </a:t>
            </a:r>
            <a:r>
              <a:rPr lang="el-GR" sz="2600" dirty="0" smtClean="0">
                <a:solidFill>
                  <a:srgbClr val="FFC000"/>
                </a:solidFill>
                <a:latin typeface="Calibri" pitchFamily="34" charset="0"/>
              </a:rPr>
              <a:t>  </a:t>
            </a:r>
            <a:r>
              <a:rPr lang="el-GR" sz="2800" b="1" dirty="0" smtClean="0">
                <a:solidFill>
                  <a:srgbClr val="CC0066"/>
                </a:solidFill>
                <a:effectLst>
                  <a:outerShdw blurRad="38100" dist="38100" dir="2700000" algn="tl">
                    <a:srgbClr val="000000">
                      <a:alpha val="43137"/>
                    </a:srgbClr>
                  </a:outerShdw>
                </a:effectLst>
                <a:latin typeface="Calibri" pitchFamily="34" charset="0"/>
              </a:rPr>
              <a:t>Μέθοδος Εσωτερικού Βαθμού Απόδοσης (</a:t>
            </a:r>
            <a:r>
              <a:rPr lang="en-US" sz="2800" b="1" dirty="0" smtClean="0">
                <a:solidFill>
                  <a:srgbClr val="CC0066"/>
                </a:solidFill>
                <a:effectLst>
                  <a:outerShdw blurRad="38100" dist="38100" dir="2700000" algn="tl">
                    <a:srgbClr val="000000">
                      <a:alpha val="43137"/>
                    </a:srgbClr>
                  </a:outerShdw>
                </a:effectLst>
                <a:latin typeface="Calibri" pitchFamily="34" charset="0"/>
              </a:rPr>
              <a:t>EBA-Internal Rate of   Return -IRR)</a:t>
            </a:r>
            <a:endParaRPr lang="el-GR" sz="2800" b="1" dirty="0" smtClean="0">
              <a:solidFill>
                <a:srgbClr val="CC0066"/>
              </a:solidFill>
              <a:effectLst>
                <a:outerShdw blurRad="38100" dist="38100" dir="2700000" algn="tl">
                  <a:srgbClr val="000000">
                    <a:alpha val="43137"/>
                  </a:srgbClr>
                </a:outerShdw>
              </a:effectLst>
              <a:latin typeface="Calibri" pitchFamily="34" charset="0"/>
            </a:endParaRPr>
          </a:p>
        </p:txBody>
      </p:sp>
      <p:sp>
        <p:nvSpPr>
          <p:cNvPr id="4" name="3 - TextBox"/>
          <p:cNvSpPr txBox="1"/>
          <p:nvPr/>
        </p:nvSpPr>
        <p:spPr>
          <a:xfrm>
            <a:off x="251520" y="908720"/>
            <a:ext cx="8496944" cy="1508105"/>
          </a:xfrm>
          <a:prstGeom prst="rect">
            <a:avLst/>
          </a:prstGeom>
          <a:noFill/>
        </p:spPr>
        <p:txBody>
          <a:bodyPr wrap="square" rtlCol="0">
            <a:spAutoFit/>
          </a:bodyPr>
          <a:lstStyle/>
          <a:p>
            <a:pPr algn="just"/>
            <a:r>
              <a:rPr lang="el-GR" sz="2200" dirty="0">
                <a:latin typeface="Calibri" pitchFamily="34" charset="0"/>
              </a:rPr>
              <a:t> </a:t>
            </a:r>
            <a:endParaRPr lang="en-US" sz="2200" dirty="0" smtClean="0">
              <a:latin typeface="Calibri" pitchFamily="34" charset="0"/>
            </a:endParaRPr>
          </a:p>
          <a:p>
            <a:pPr algn="just"/>
            <a:endParaRPr lang="el-GR" sz="2200" dirty="0" smtClean="0"/>
          </a:p>
          <a:p>
            <a:pPr algn="just"/>
            <a:endParaRPr lang="el-GR" sz="2400" b="1" dirty="0" smtClean="0">
              <a:latin typeface="Calibri" pitchFamily="34" charset="0"/>
            </a:endParaRPr>
          </a:p>
          <a:p>
            <a:pPr algn="just"/>
            <a:endParaRPr lang="el-GR" sz="2400" b="1" dirty="0">
              <a:latin typeface="Calibri"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9" name="8 - TextBox"/>
          <p:cNvSpPr txBox="1"/>
          <p:nvPr/>
        </p:nvSpPr>
        <p:spPr>
          <a:xfrm>
            <a:off x="457200" y="1066800"/>
            <a:ext cx="8686800" cy="4985980"/>
          </a:xfrm>
          <a:prstGeom prst="rect">
            <a:avLst/>
          </a:prstGeom>
          <a:noFill/>
        </p:spPr>
        <p:txBody>
          <a:bodyPr wrap="square" rtlCol="0">
            <a:spAutoFit/>
          </a:bodyPr>
          <a:lstStyle/>
          <a:p>
            <a:r>
              <a:rPr lang="el-GR" sz="2200" b="1" dirty="0" smtClean="0">
                <a:solidFill>
                  <a:schemeClr val="accent2">
                    <a:lumMod val="75000"/>
                  </a:schemeClr>
                </a:solidFill>
                <a:effectLst>
                  <a:outerShdw blurRad="38100" dist="38100" dir="2700000" algn="tl">
                    <a:srgbClr val="000000">
                      <a:alpha val="43137"/>
                    </a:srgbClr>
                  </a:outerShdw>
                </a:effectLst>
              </a:rPr>
              <a:t>Παράδειγμα</a:t>
            </a:r>
          </a:p>
          <a:p>
            <a:pPr algn="just"/>
            <a:r>
              <a:rPr lang="el-GR" sz="2200" b="1" dirty="0" smtClean="0">
                <a:effectLst>
                  <a:outerShdw blurRad="38100" dist="38100" dir="2700000" algn="tl">
                    <a:srgbClr val="000000">
                      <a:alpha val="43137"/>
                    </a:srgbClr>
                  </a:outerShdw>
                </a:effectLst>
              </a:rPr>
              <a:t>Έστω ότι η επιχείρηση ΧΧ σχεδιάζει να επενδύσει σ’ ένα πρόγραμμα με αρχικό κόστος €80.000. Έστω ότι αναμένονται οι πρόσθετες ταμειακές ροές που ακολουθούν και το προεξοφλητικό επιτόκιο είναι 12%.</a:t>
            </a:r>
          </a:p>
          <a:p>
            <a:pPr algn="just"/>
            <a:endParaRPr lang="el-GR" sz="2400" b="1" dirty="0" smtClean="0">
              <a:effectLst>
                <a:outerShdw blurRad="38100" dist="38100" dir="2700000" algn="tl">
                  <a:srgbClr val="000000">
                    <a:alpha val="43137"/>
                  </a:srgbClr>
                </a:outerShdw>
              </a:effectLst>
            </a:endParaRPr>
          </a:p>
          <a:p>
            <a:pPr algn="just"/>
            <a:endParaRPr lang="el-GR" sz="2400" b="1" dirty="0" smtClean="0">
              <a:effectLst>
                <a:outerShdw blurRad="38100" dist="38100" dir="2700000" algn="tl">
                  <a:srgbClr val="000000">
                    <a:alpha val="43137"/>
                  </a:srgbClr>
                </a:outerShdw>
              </a:effectLst>
            </a:endParaRPr>
          </a:p>
          <a:p>
            <a:pPr algn="just"/>
            <a:endParaRPr lang="el-GR" sz="2400" b="1" dirty="0" smtClean="0">
              <a:effectLst>
                <a:outerShdw blurRad="38100" dist="38100" dir="2700000" algn="tl">
                  <a:srgbClr val="000000">
                    <a:alpha val="43137"/>
                  </a:srgbClr>
                </a:outerShdw>
              </a:effectLst>
            </a:endParaRPr>
          </a:p>
          <a:p>
            <a:pPr algn="just"/>
            <a:endParaRPr lang="el-GR" sz="2400" b="1" dirty="0" smtClean="0">
              <a:effectLst>
                <a:outerShdw blurRad="38100" dist="38100" dir="2700000" algn="tl">
                  <a:srgbClr val="000000">
                    <a:alpha val="43137"/>
                  </a:srgbClr>
                </a:outerShdw>
              </a:effectLst>
            </a:endParaRPr>
          </a:p>
          <a:p>
            <a:pPr algn="just"/>
            <a:endParaRPr lang="el-GR" sz="2400" b="1" dirty="0" smtClean="0">
              <a:effectLst>
                <a:outerShdw blurRad="38100" dist="38100" dir="2700000" algn="tl">
                  <a:srgbClr val="000000">
                    <a:alpha val="43137"/>
                  </a:srgbClr>
                </a:outerShdw>
              </a:effectLst>
            </a:endParaRPr>
          </a:p>
          <a:p>
            <a:r>
              <a:rPr lang="el-GR" sz="2200" b="1" dirty="0" smtClean="0">
                <a:effectLst>
                  <a:outerShdw blurRad="38100" dist="38100" dir="2700000" algn="tl">
                    <a:srgbClr val="000000">
                      <a:alpha val="43137"/>
                    </a:srgbClr>
                  </a:outerShdw>
                </a:effectLst>
              </a:rPr>
              <a:t>Για τον εσωτερικό βαθμό απόδοσης ισχύει:</a:t>
            </a:r>
          </a:p>
          <a:p>
            <a:pPr>
              <a:buFontTx/>
              <a:buChar char="-"/>
            </a:pPr>
            <a:r>
              <a:rPr lang="el-GR" sz="2200" b="1" dirty="0" smtClean="0">
                <a:effectLst>
                  <a:outerShdw blurRad="38100" dist="38100" dir="2700000" algn="tl">
                    <a:srgbClr val="000000">
                      <a:alpha val="43137"/>
                    </a:srgbClr>
                  </a:outerShdw>
                </a:effectLst>
              </a:rPr>
              <a:t>80.000+20.000/(1+</a:t>
            </a:r>
            <a:r>
              <a:rPr lang="en-US" sz="2200" b="1" dirty="0" smtClean="0">
                <a:effectLst>
                  <a:outerShdw blurRad="38100" dist="38100" dir="2700000" algn="tl">
                    <a:srgbClr val="000000">
                      <a:alpha val="43137"/>
                    </a:srgbClr>
                  </a:outerShdw>
                </a:effectLst>
              </a:rPr>
              <a:t>EBA</a:t>
            </a:r>
            <a:r>
              <a:rPr lang="el-GR" sz="2200" b="1" dirty="0" smtClean="0">
                <a:effectLst>
                  <a:outerShdw blurRad="38100" dist="38100" dir="2700000" algn="tl">
                    <a:srgbClr val="000000">
                      <a:alpha val="43137"/>
                    </a:srgbClr>
                  </a:outerShdw>
                </a:effectLst>
              </a:rPr>
              <a:t>)^1+35.000/(1+</a:t>
            </a:r>
            <a:r>
              <a:rPr lang="en-US" sz="2200" b="1" dirty="0" smtClean="0">
                <a:effectLst>
                  <a:outerShdw blurRad="38100" dist="38100" dir="2700000" algn="tl">
                    <a:srgbClr val="000000">
                      <a:alpha val="43137"/>
                    </a:srgbClr>
                  </a:outerShdw>
                </a:effectLst>
              </a:rPr>
              <a:t>EBA</a:t>
            </a:r>
            <a:r>
              <a:rPr lang="el-GR" sz="2200" b="1" dirty="0" smtClean="0">
                <a:effectLst>
                  <a:outerShdw blurRad="38100" dist="38100" dir="2700000" algn="tl">
                    <a:srgbClr val="000000">
                      <a:alpha val="43137"/>
                    </a:srgbClr>
                  </a:outerShdw>
                </a:effectLst>
              </a:rPr>
              <a:t>)^2+50.000/(1+</a:t>
            </a:r>
            <a:r>
              <a:rPr lang="en-US" sz="2200" b="1" dirty="0" smtClean="0">
                <a:effectLst>
                  <a:outerShdw blurRad="38100" dist="38100" dir="2700000" algn="tl">
                    <a:srgbClr val="000000">
                      <a:alpha val="43137"/>
                    </a:srgbClr>
                  </a:outerShdw>
                </a:effectLst>
              </a:rPr>
              <a:t>EBA</a:t>
            </a:r>
            <a:r>
              <a:rPr lang="el-GR" sz="2200" b="1" dirty="0" smtClean="0">
                <a:effectLst>
                  <a:outerShdw blurRad="38100" dist="38100" dir="2700000" algn="tl">
                    <a:srgbClr val="000000">
                      <a:alpha val="43137"/>
                    </a:srgbClr>
                  </a:outerShdw>
                </a:effectLst>
              </a:rPr>
              <a:t>)^3=0 άρα ΕΒΑ= 12,85% &gt;12%.      </a:t>
            </a:r>
          </a:p>
          <a:p>
            <a:r>
              <a:rPr lang="el-GR" sz="2200" b="1" dirty="0" smtClean="0">
                <a:effectLst>
                  <a:outerShdw blurRad="38100" dist="38100" dir="2700000" algn="tl">
                    <a:srgbClr val="000000">
                      <a:alpha val="43137"/>
                    </a:srgbClr>
                  </a:outerShdw>
                </a:effectLst>
              </a:rPr>
              <a:t>Η επένδυση γίνεται αποδεκτή. </a:t>
            </a:r>
            <a:endParaRPr lang="el-GR" sz="2200" dirty="0">
              <a:effectLst>
                <a:outerShdw blurRad="38100" dist="38100" dir="2700000" algn="tl">
                  <a:srgbClr val="000000">
                    <a:alpha val="43137"/>
                  </a:srgbClr>
                </a:outerShdw>
              </a:effectLst>
            </a:endParaRPr>
          </a:p>
        </p:txBody>
      </p:sp>
      <p:graphicFrame>
        <p:nvGraphicFramePr>
          <p:cNvPr id="12" name="11 - Πίνακας"/>
          <p:cNvGraphicFramePr>
            <a:graphicFrameLocks noGrp="1"/>
          </p:cNvGraphicFramePr>
          <p:nvPr/>
        </p:nvGraphicFramePr>
        <p:xfrm>
          <a:off x="2627784" y="2780928"/>
          <a:ext cx="4032448" cy="1440160"/>
        </p:xfrm>
        <a:graphic>
          <a:graphicData uri="http://schemas.openxmlformats.org/drawingml/2006/table">
            <a:tbl>
              <a:tblPr/>
              <a:tblGrid>
                <a:gridCol w="520917"/>
                <a:gridCol w="3511531"/>
              </a:tblGrid>
              <a:tr h="360040">
                <a:tc>
                  <a:txBody>
                    <a:bodyPr/>
                    <a:lstStyle/>
                    <a:p>
                      <a:pPr algn="ctr">
                        <a:lnSpc>
                          <a:spcPct val="115000"/>
                        </a:lnSpc>
                        <a:spcAft>
                          <a:spcPts val="0"/>
                        </a:spcAft>
                      </a:pPr>
                      <a:r>
                        <a:rPr lang="el-GR" sz="1100" b="1">
                          <a:latin typeface="Calibri"/>
                          <a:ea typeface="Calibri"/>
                          <a:cs typeface="Times New Roman"/>
                        </a:rPr>
                        <a:t>Έτη</a:t>
                      </a:r>
                      <a:endParaRPr lang="el-G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b="1">
                          <a:latin typeface="Calibri"/>
                          <a:ea typeface="Calibri"/>
                          <a:cs typeface="Times New Roman"/>
                        </a:rPr>
                        <a:t>Πρόσθετες ταμειακές ροές</a:t>
                      </a:r>
                      <a:endParaRPr lang="el-G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lnSpc>
                          <a:spcPct val="115000"/>
                        </a:lnSpc>
                        <a:spcAft>
                          <a:spcPts val="0"/>
                        </a:spcAft>
                      </a:pPr>
                      <a:r>
                        <a:rPr lang="el-GR" sz="11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a:latin typeface="Calibri"/>
                          <a:ea typeface="Calibri"/>
                          <a:cs typeface="Times New Roman"/>
                        </a:rPr>
                        <a:t>€ 20.000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lnSpc>
                          <a:spcPct val="115000"/>
                        </a:lnSpc>
                        <a:spcAft>
                          <a:spcPts val="0"/>
                        </a:spcAft>
                      </a:pPr>
                      <a:r>
                        <a:rPr lang="el-GR" sz="11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a:latin typeface="Calibri"/>
                          <a:ea typeface="Calibri"/>
                          <a:cs typeface="Times New Roman"/>
                        </a:rPr>
                        <a:t>€  35.000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lnSpc>
                          <a:spcPct val="115000"/>
                        </a:lnSpc>
                        <a:spcAft>
                          <a:spcPts val="0"/>
                        </a:spcAft>
                      </a:pPr>
                      <a:r>
                        <a:rPr lang="el-GR" sz="11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dirty="0">
                          <a:latin typeface="Calibri"/>
                          <a:ea typeface="Calibri"/>
                          <a:cs typeface="Times New Roman"/>
                        </a:rPr>
                        <a:t>€  50.000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09600" y="0"/>
            <a:ext cx="8534400" cy="523220"/>
          </a:xfrm>
          <a:prstGeom prst="rect">
            <a:avLst/>
          </a:prstGeom>
          <a:noFill/>
        </p:spPr>
        <p:txBody>
          <a:bodyPr wrap="square" rtlCol="0">
            <a:spAutoFit/>
          </a:bodyPr>
          <a:lstStyle/>
          <a:p>
            <a:r>
              <a:rPr lang="el-GR" sz="2600" dirty="0">
                <a:solidFill>
                  <a:srgbClr val="FFC000"/>
                </a:solidFill>
                <a:latin typeface="Calibri" pitchFamily="34" charset="0"/>
              </a:rPr>
              <a:t> </a:t>
            </a:r>
            <a:r>
              <a:rPr lang="el-GR" sz="2600" dirty="0" smtClean="0">
                <a:solidFill>
                  <a:srgbClr val="FFC000"/>
                </a:solidFill>
                <a:latin typeface="Calibri" pitchFamily="34" charset="0"/>
              </a:rPr>
              <a:t>  </a:t>
            </a:r>
            <a:r>
              <a:rPr lang="el-GR" sz="2800" b="1" dirty="0" smtClean="0">
                <a:solidFill>
                  <a:srgbClr val="FFFFFF"/>
                </a:solidFill>
                <a:effectLst>
                  <a:outerShdw blurRad="38100" dist="38100" dir="2700000" algn="tl">
                    <a:srgbClr val="000000">
                      <a:alpha val="43137"/>
                    </a:srgbClr>
                  </a:outerShdw>
                </a:effectLst>
                <a:latin typeface="Calibri" pitchFamily="34" charset="0"/>
              </a:rPr>
              <a:t>ΚΠΑ ή ΕΒΑ</a:t>
            </a:r>
            <a:r>
              <a:rPr lang="en-US" sz="2800" b="1" dirty="0" smtClean="0">
                <a:solidFill>
                  <a:srgbClr val="FFFFFF"/>
                </a:solidFill>
                <a:effectLst>
                  <a:outerShdw blurRad="38100" dist="38100" dir="2700000" algn="tl">
                    <a:srgbClr val="000000">
                      <a:alpha val="43137"/>
                    </a:srgbClr>
                  </a:outerShdw>
                </a:effectLst>
                <a:latin typeface="Calibri" pitchFamily="34" charset="0"/>
              </a:rPr>
              <a:t>?</a:t>
            </a:r>
            <a:endParaRPr lang="el-GR" sz="28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 name="3 - TextBox"/>
          <p:cNvSpPr txBox="1"/>
          <p:nvPr/>
        </p:nvSpPr>
        <p:spPr>
          <a:xfrm>
            <a:off x="251520" y="908720"/>
            <a:ext cx="8496944" cy="1508105"/>
          </a:xfrm>
          <a:prstGeom prst="rect">
            <a:avLst/>
          </a:prstGeom>
          <a:noFill/>
        </p:spPr>
        <p:txBody>
          <a:bodyPr wrap="square" rtlCol="0">
            <a:spAutoFit/>
          </a:bodyPr>
          <a:lstStyle/>
          <a:p>
            <a:pPr algn="just"/>
            <a:r>
              <a:rPr lang="el-GR" sz="2200" dirty="0">
                <a:latin typeface="Calibri" pitchFamily="34" charset="0"/>
              </a:rPr>
              <a:t> </a:t>
            </a:r>
            <a:endParaRPr lang="en-US" sz="2200" dirty="0" smtClean="0">
              <a:latin typeface="Calibri" pitchFamily="34" charset="0"/>
            </a:endParaRPr>
          </a:p>
          <a:p>
            <a:pPr algn="just"/>
            <a:endParaRPr lang="el-GR" sz="2200" dirty="0" smtClean="0"/>
          </a:p>
          <a:p>
            <a:pPr algn="just"/>
            <a:endParaRPr lang="el-GR" sz="2400" b="1" dirty="0" smtClean="0">
              <a:latin typeface="Calibri" pitchFamily="34" charset="0"/>
            </a:endParaRPr>
          </a:p>
          <a:p>
            <a:pPr algn="just"/>
            <a:endParaRPr lang="el-GR" sz="2400" b="1" dirty="0">
              <a:latin typeface="Calibri"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9" name="8 - TextBox"/>
          <p:cNvSpPr txBox="1"/>
          <p:nvPr/>
        </p:nvSpPr>
        <p:spPr>
          <a:xfrm>
            <a:off x="533400" y="381000"/>
            <a:ext cx="8431088" cy="9047143"/>
          </a:xfrm>
          <a:prstGeom prst="rect">
            <a:avLst/>
          </a:prstGeom>
          <a:noFill/>
        </p:spPr>
        <p:txBody>
          <a:bodyPr wrap="square" rtlCol="0">
            <a:spAutoFit/>
          </a:bodyPr>
          <a:lstStyle/>
          <a:p>
            <a:pPr algn="just"/>
            <a:r>
              <a:rPr lang="el-GR" sz="2200" b="1" dirty="0" smtClean="0">
                <a:solidFill>
                  <a:srgbClr val="FF0000"/>
                </a:solidFill>
                <a:effectLst>
                  <a:outerShdw blurRad="38100" dist="38100" dir="2700000" algn="tl">
                    <a:srgbClr val="000000">
                      <a:alpha val="43137"/>
                    </a:srgbClr>
                  </a:outerShdw>
                </a:effectLst>
              </a:rPr>
              <a:t>     Συμβατικές επενδύσεις </a:t>
            </a:r>
            <a:r>
              <a:rPr lang="el-GR" sz="2200" b="1" dirty="0" smtClean="0">
                <a:solidFill>
                  <a:srgbClr val="FFFFFF"/>
                </a:solidFill>
                <a:effectLst>
                  <a:outerShdw blurRad="38100" dist="38100" dir="2700000" algn="tl">
                    <a:srgbClr val="000000">
                      <a:alpha val="43137"/>
                    </a:srgbClr>
                  </a:outerShdw>
                </a:effectLst>
              </a:rPr>
              <a:t>(το αρχικό κεφάλαιο ακολουθείται από θετικές, μη αρνητικές καθαρές ταμειακές ροές) </a:t>
            </a:r>
          </a:p>
          <a:p>
            <a:pPr algn="just"/>
            <a:r>
              <a:rPr lang="el-GR" sz="2200" b="1" dirty="0" smtClean="0">
                <a:effectLst>
                  <a:outerShdw blurRad="38100" dist="38100" dir="2700000" algn="tl">
                    <a:srgbClr val="000000">
                      <a:alpha val="43137"/>
                    </a:srgbClr>
                  </a:outerShdw>
                </a:effectLst>
              </a:rPr>
              <a:t>           </a:t>
            </a:r>
            <a:r>
              <a:rPr lang="el-GR" sz="2200" b="1" dirty="0" smtClean="0">
                <a:solidFill>
                  <a:srgbClr val="CC0066"/>
                </a:solidFill>
                <a:effectLst>
                  <a:outerShdw blurRad="38100" dist="38100" dir="2700000" algn="tl">
                    <a:srgbClr val="000000">
                      <a:alpha val="43137"/>
                    </a:srgbClr>
                  </a:outerShdw>
                </a:effectLst>
              </a:rPr>
              <a:t>Η ΚΠΑ και ο ΕΒΑ οδηγούν στο ίδιο συμπέρασμα.</a:t>
            </a:r>
          </a:p>
          <a:p>
            <a:pPr algn="just"/>
            <a:endParaRPr lang="el-GR" sz="2200" b="1" dirty="0">
              <a:effectLst>
                <a:outerShdw blurRad="38100" dist="38100" dir="2700000" algn="tl">
                  <a:srgbClr val="000000">
                    <a:alpha val="43137"/>
                  </a:srgbClr>
                </a:outerShdw>
              </a:effectLst>
            </a:endParaRPr>
          </a:p>
          <a:p>
            <a:pPr algn="just"/>
            <a:r>
              <a:rPr lang="el-GR" sz="2200" b="1" dirty="0" smtClean="0">
                <a:solidFill>
                  <a:srgbClr val="000099"/>
                </a:solidFill>
                <a:effectLst>
                  <a:outerShdw blurRad="38100" dist="38100" dir="2700000" algn="tl">
                    <a:srgbClr val="000000">
                      <a:alpha val="43137"/>
                    </a:srgbClr>
                  </a:outerShdw>
                </a:effectLst>
              </a:rPr>
              <a:t>     Μη Συμβατικές επενδύσεις </a:t>
            </a:r>
            <a:r>
              <a:rPr lang="el-GR" sz="2200" b="1" dirty="0" smtClean="0">
                <a:effectLst>
                  <a:outerShdw blurRad="38100" dist="38100" dir="2700000" algn="tl">
                    <a:srgbClr val="000000">
                      <a:alpha val="43137"/>
                    </a:srgbClr>
                  </a:outerShdw>
                </a:effectLst>
              </a:rPr>
              <a:t>(το αρχικό κεφάλαιο ακολουθείται από θετικές και αρνητικές καθαρές ταμειακές ροές)</a:t>
            </a:r>
          </a:p>
          <a:p>
            <a:pPr algn="just"/>
            <a:r>
              <a:rPr lang="el-GR" sz="2200" b="1" dirty="0">
                <a:effectLst>
                  <a:outerShdw blurRad="38100" dist="38100" dir="2700000" algn="tl">
                    <a:srgbClr val="000000">
                      <a:alpha val="43137"/>
                    </a:srgbClr>
                  </a:outerShdw>
                </a:effectLst>
              </a:rPr>
              <a:t> </a:t>
            </a:r>
            <a:r>
              <a:rPr lang="el-GR" sz="2200" b="1" dirty="0" smtClean="0">
                <a:effectLst>
                  <a:outerShdw blurRad="38100" dist="38100" dir="2700000" algn="tl">
                    <a:srgbClr val="000000">
                      <a:alpha val="43137"/>
                    </a:srgbClr>
                  </a:outerShdw>
                </a:effectLst>
              </a:rPr>
              <a:t>         </a:t>
            </a:r>
            <a:r>
              <a:rPr lang="el-GR" sz="2200" b="1" dirty="0" smtClean="0">
                <a:solidFill>
                  <a:srgbClr val="CC0066"/>
                </a:solidFill>
                <a:effectLst>
                  <a:outerShdw blurRad="38100" dist="38100" dir="2700000" algn="tl">
                    <a:srgbClr val="000000">
                      <a:alpha val="43137"/>
                    </a:srgbClr>
                  </a:outerShdw>
                </a:effectLst>
              </a:rPr>
              <a:t>Προτείνεται η χρήση της ΚΠΑ. </a:t>
            </a:r>
          </a:p>
          <a:p>
            <a:pPr algn="just"/>
            <a:endParaRPr lang="el-GR" sz="2200" b="1" dirty="0">
              <a:effectLst>
                <a:outerShdw blurRad="38100" dist="38100" dir="2700000" algn="tl">
                  <a:srgbClr val="000000">
                    <a:alpha val="43137"/>
                  </a:srgbClr>
                </a:outerShdw>
              </a:effectLst>
            </a:endParaRPr>
          </a:p>
          <a:p>
            <a:r>
              <a:rPr lang="el-GR" sz="2200" b="1" dirty="0" smtClean="0">
                <a:solidFill>
                  <a:srgbClr val="000099"/>
                </a:solidFill>
                <a:effectLst>
                  <a:outerShdw blurRad="38100" dist="38100" dir="2700000" algn="tl">
                    <a:srgbClr val="000000">
                      <a:alpha val="43137"/>
                    </a:srgbClr>
                  </a:outerShdw>
                </a:effectLst>
              </a:rPr>
              <a:t>    Αμοιβαία αποκλειόμενες επενδύσεις  (Οι επιχειρήσεις πολλές</a:t>
            </a:r>
          </a:p>
          <a:p>
            <a:r>
              <a:rPr lang="el-GR" sz="2200" b="1" dirty="0" smtClean="0">
                <a:solidFill>
                  <a:srgbClr val="000099"/>
                </a:solidFill>
                <a:effectLst>
                  <a:outerShdw blurRad="38100" dist="38100" dir="2700000" algn="tl">
                    <a:srgbClr val="000000">
                      <a:alpha val="43137"/>
                    </a:srgbClr>
                  </a:outerShdw>
                </a:effectLst>
              </a:rPr>
              <a:t>φορές έχουν να επιλέξουν μεταξύ δύο ή περισσοτέρων επενδυτικών προγραμμάτων προκειμένου να εξυπηρετήσουν τον ίδιο σκοπό, οπότε χρειάζονται να επιλέξουν μεταξύ αμοιβαίως αποκλειόμενες επενδύσεις)</a:t>
            </a:r>
            <a:endParaRPr lang="el-GR" sz="2400" dirty="0" smtClean="0"/>
          </a:p>
          <a:p>
            <a:pPr algn="just"/>
            <a:r>
              <a:rPr lang="el-GR" sz="2200" b="1" dirty="0" smtClean="0">
                <a:effectLst>
                  <a:outerShdw blurRad="38100" dist="38100" dir="2700000" algn="tl">
                    <a:srgbClr val="000000">
                      <a:alpha val="43137"/>
                    </a:srgbClr>
                  </a:outerShdw>
                </a:effectLst>
              </a:rPr>
              <a:t>             Γενικότερα μεταξύ αμοιβαίων αποκλειόμενων επενδύσεων προτιμάται η επένδυση με την υψηλότερη ΚΠΑ ή τον υψηλότερο ΕΒΑ.</a:t>
            </a:r>
          </a:p>
          <a:p>
            <a:pPr algn="just"/>
            <a:r>
              <a:rPr lang="el-GR" sz="2200" b="1" dirty="0" smtClean="0">
                <a:solidFill>
                  <a:srgbClr val="CC0066"/>
                </a:solidFill>
                <a:effectLst>
                  <a:outerShdw blurRad="38100" dist="38100" dir="2700000" algn="tl">
                    <a:srgbClr val="000000">
                      <a:alpha val="43137"/>
                    </a:srgbClr>
                  </a:outerShdw>
                </a:effectLst>
              </a:rPr>
              <a:t>Σε περίπτωση αντικρουόμενων αποτελεσμάτων μεταξύ ΚΠΑ και ΕΒΑ, </a:t>
            </a:r>
            <a:r>
              <a:rPr lang="el-GR" sz="2200" b="1" dirty="0">
                <a:solidFill>
                  <a:srgbClr val="CC0066"/>
                </a:solidFill>
                <a:effectLst>
                  <a:outerShdw blurRad="38100" dist="38100" dir="2700000" algn="tl">
                    <a:srgbClr val="000000">
                      <a:alpha val="43137"/>
                    </a:srgbClr>
                  </a:outerShdw>
                </a:effectLst>
              </a:rPr>
              <a:t>π</a:t>
            </a:r>
            <a:r>
              <a:rPr lang="el-GR" sz="2200" b="1" dirty="0" smtClean="0">
                <a:solidFill>
                  <a:srgbClr val="CC0066"/>
                </a:solidFill>
                <a:effectLst>
                  <a:outerShdw blurRad="38100" dist="38100" dir="2700000" algn="tl">
                    <a:srgbClr val="000000">
                      <a:alpha val="43137"/>
                    </a:srgbClr>
                  </a:outerShdw>
                </a:effectLst>
              </a:rPr>
              <a:t>ροτείνεται η χρήση της ΚΠΑ καθώς δείχνει την αύξηση της περιουσίας των επενδυτών. </a:t>
            </a:r>
          </a:p>
          <a:p>
            <a:pPr algn="just"/>
            <a:endParaRPr lang="el-GR" sz="2200" b="1" dirty="0" smtClean="0"/>
          </a:p>
          <a:p>
            <a:pPr algn="just"/>
            <a:endParaRPr lang="el-GR" sz="2200" b="1" dirty="0"/>
          </a:p>
          <a:p>
            <a:pPr algn="just"/>
            <a:endParaRPr lang="el-GR" sz="2200" dirty="0" smtClean="0"/>
          </a:p>
          <a:p>
            <a:pPr algn="just"/>
            <a:endParaRPr lang="el-GR" sz="2200" b="1" dirty="0" smtClean="0"/>
          </a:p>
          <a:p>
            <a:pPr algn="just"/>
            <a:endParaRPr lang="el-GR" sz="2200" b="1" dirty="0" smtClean="0"/>
          </a:p>
          <a:p>
            <a:pPr algn="just"/>
            <a:endParaRPr lang="el-GR" sz="2200" dirty="0" smtClean="0"/>
          </a:p>
          <a:p>
            <a:endParaRPr lang="el-GR" sz="2200" dirty="0"/>
          </a:p>
        </p:txBody>
      </p:sp>
      <p:sp>
        <p:nvSpPr>
          <p:cNvPr id="10" name="9 - Δεξιό βέλος"/>
          <p:cNvSpPr/>
          <p:nvPr/>
        </p:nvSpPr>
        <p:spPr>
          <a:xfrm>
            <a:off x="304800" y="6096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Δεξιό βέλος"/>
          <p:cNvSpPr/>
          <p:nvPr/>
        </p:nvSpPr>
        <p:spPr>
          <a:xfrm>
            <a:off x="304800" y="1905000"/>
            <a:ext cx="5844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Δεξιό βέλος"/>
          <p:cNvSpPr/>
          <p:nvPr/>
        </p:nvSpPr>
        <p:spPr>
          <a:xfrm>
            <a:off x="304800" y="3200400"/>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33400" y="0"/>
            <a:ext cx="8610600" cy="523220"/>
          </a:xfrm>
          <a:prstGeom prst="rect">
            <a:avLst/>
          </a:prstGeom>
          <a:noFill/>
        </p:spPr>
        <p:txBody>
          <a:bodyPr wrap="square" rtlCol="0">
            <a:spAutoFit/>
          </a:bodyPr>
          <a:lstStyle/>
          <a:p>
            <a:r>
              <a:rPr lang="el-GR" sz="2600" dirty="0">
                <a:solidFill>
                  <a:srgbClr val="FFC000"/>
                </a:solidFill>
                <a:latin typeface="Calibri" pitchFamily="34" charset="0"/>
              </a:rPr>
              <a:t> </a:t>
            </a:r>
            <a:r>
              <a:rPr lang="el-GR" sz="2600" dirty="0" smtClean="0">
                <a:solidFill>
                  <a:srgbClr val="FFC000"/>
                </a:solidFill>
                <a:latin typeface="Calibri" pitchFamily="34" charset="0"/>
              </a:rPr>
              <a:t>  </a:t>
            </a:r>
            <a:r>
              <a:rPr lang="el-GR" sz="2800" b="1" dirty="0" smtClean="0">
                <a:solidFill>
                  <a:srgbClr val="FFFFFF"/>
                </a:solidFill>
                <a:effectLst>
                  <a:outerShdw blurRad="38100" dist="38100" dir="2700000" algn="tl">
                    <a:srgbClr val="000000">
                      <a:alpha val="43137"/>
                    </a:srgbClr>
                  </a:outerShdw>
                </a:effectLst>
                <a:latin typeface="Calibri" pitchFamily="34" charset="0"/>
              </a:rPr>
              <a:t>ΚΠΑ ή ΕΒΑ</a:t>
            </a:r>
            <a:r>
              <a:rPr lang="en-US" sz="2800" b="1" dirty="0" smtClean="0">
                <a:solidFill>
                  <a:srgbClr val="FFFFFF"/>
                </a:solidFill>
                <a:effectLst>
                  <a:outerShdw blurRad="38100" dist="38100" dir="2700000" algn="tl">
                    <a:srgbClr val="000000">
                      <a:alpha val="43137"/>
                    </a:srgbClr>
                  </a:outerShdw>
                </a:effectLst>
                <a:latin typeface="Calibri" pitchFamily="34" charset="0"/>
              </a:rPr>
              <a:t>?</a:t>
            </a:r>
            <a:endParaRPr lang="el-GR" sz="28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 name="3 - TextBox"/>
          <p:cNvSpPr txBox="1"/>
          <p:nvPr/>
        </p:nvSpPr>
        <p:spPr>
          <a:xfrm>
            <a:off x="609600" y="620688"/>
            <a:ext cx="8138864" cy="6155531"/>
          </a:xfrm>
          <a:prstGeom prst="rect">
            <a:avLst/>
          </a:prstGeom>
          <a:noFill/>
        </p:spPr>
        <p:txBody>
          <a:bodyPr wrap="square" rtlCol="0">
            <a:spAutoFit/>
          </a:bodyPr>
          <a:lstStyle/>
          <a:p>
            <a:pPr algn="just"/>
            <a:r>
              <a:rPr lang="el-GR" sz="2200" b="1" dirty="0" smtClean="0">
                <a:solidFill>
                  <a:srgbClr val="FF0000"/>
                </a:solidFill>
                <a:effectLst>
                  <a:outerShdw blurRad="38100" dist="38100" dir="2700000" algn="tl">
                    <a:srgbClr val="000000">
                      <a:alpha val="43137"/>
                    </a:srgbClr>
                  </a:outerShdw>
                </a:effectLst>
              </a:rPr>
              <a:t>Παράδειγμα (Συμβατική επένδυση) </a:t>
            </a:r>
          </a:p>
          <a:p>
            <a:pPr algn="just"/>
            <a:r>
              <a:rPr lang="el-GR" sz="2200" b="1" dirty="0" smtClean="0">
                <a:effectLst>
                  <a:outerShdw blurRad="38100" dist="38100" dir="2700000" algn="tl">
                    <a:srgbClr val="000000">
                      <a:alpha val="43137"/>
                    </a:srgbClr>
                  </a:outerShdw>
                </a:effectLst>
              </a:rPr>
              <a:t>Έστω επένδυση σε ομόλογα διετούς διάρκειας από την οποία αναμένετε με βεβαιότητα € 3.500 ευρώ στο τέλος του δεύτερου έτους. Ο εκδότης της ομολογίας απαιτεί σήμερα € 2.800. Το κόστος ευκαιρίας του κεφαλαίου είναι 8,5%. Θα αγοράσετε την επένδυση</a:t>
            </a:r>
            <a:r>
              <a:rPr lang="en-US" sz="2200" b="1" dirty="0" smtClean="0">
                <a:effectLst>
                  <a:outerShdw blurRad="38100" dist="38100" dir="2700000" algn="tl">
                    <a:srgbClr val="000000">
                      <a:alpha val="43137"/>
                    </a:srgbClr>
                  </a:outerShdw>
                </a:effectLst>
              </a:rPr>
              <a:t>;</a:t>
            </a:r>
          </a:p>
          <a:p>
            <a:pPr algn="just"/>
            <a:endParaRPr lang="en-US" sz="2200" b="1" dirty="0" smtClean="0">
              <a:effectLst>
                <a:outerShdw blurRad="38100" dist="38100" dir="2700000" algn="tl">
                  <a:srgbClr val="000000">
                    <a:alpha val="43137"/>
                  </a:srgbClr>
                </a:outerShdw>
              </a:effectLst>
            </a:endParaRPr>
          </a:p>
          <a:p>
            <a:pPr algn="just"/>
            <a:r>
              <a:rPr lang="el-GR" sz="2200" b="1" dirty="0" smtClean="0">
                <a:effectLst>
                  <a:outerShdw blurRad="38100" dist="38100" dir="2700000" algn="tl">
                    <a:srgbClr val="000000">
                      <a:alpha val="43137"/>
                    </a:srgbClr>
                  </a:outerShdw>
                </a:effectLst>
              </a:rPr>
              <a:t>ΚΠΑ(</a:t>
            </a:r>
            <a:r>
              <a:rPr lang="en-US" sz="2200" b="1" dirty="0" smtClean="0">
                <a:effectLst>
                  <a:outerShdw blurRad="38100" dist="38100" dir="2700000" algn="tl">
                    <a:srgbClr val="000000">
                      <a:alpha val="43137"/>
                    </a:srgbClr>
                  </a:outerShdw>
                </a:effectLst>
              </a:rPr>
              <a:t>NPV) = -2.800+3.500/(1+8</a:t>
            </a:r>
            <a:r>
              <a:rPr lang="el-GR" sz="2200" b="1" dirty="0" smtClean="0">
                <a:effectLst>
                  <a:outerShdw blurRad="38100" dist="38100" dir="2700000" algn="tl">
                    <a:srgbClr val="000000">
                      <a:alpha val="43137"/>
                    </a:srgbClr>
                  </a:outerShdw>
                </a:effectLst>
              </a:rPr>
              <a:t>,</a:t>
            </a:r>
            <a:r>
              <a:rPr lang="en-US" sz="2200" b="1" dirty="0" smtClean="0">
                <a:effectLst>
                  <a:outerShdw blurRad="38100" dist="38100" dir="2700000" algn="tl">
                    <a:srgbClr val="000000">
                      <a:alpha val="43137"/>
                    </a:srgbClr>
                  </a:outerShdw>
                </a:effectLst>
              </a:rPr>
              <a:t>5%)^2=-2800+2.973,09=173,09</a:t>
            </a:r>
          </a:p>
          <a:p>
            <a:pPr algn="just"/>
            <a:r>
              <a:rPr lang="el-GR" sz="2200" b="1" dirty="0" smtClean="0">
                <a:effectLst>
                  <a:outerShdw blurRad="38100" dist="38100" dir="2700000" algn="tl">
                    <a:srgbClr val="000000">
                      <a:alpha val="43137"/>
                    </a:srgbClr>
                  </a:outerShdw>
                </a:effectLst>
              </a:rPr>
              <a:t>Η επένδυση γίνεται αποδεκτή.</a:t>
            </a:r>
          </a:p>
          <a:p>
            <a:pPr algn="just"/>
            <a:endParaRPr lang="el-GR" sz="2200" b="1" dirty="0" smtClean="0">
              <a:effectLst>
                <a:outerShdw blurRad="38100" dist="38100" dir="2700000" algn="tl">
                  <a:srgbClr val="000000">
                    <a:alpha val="43137"/>
                  </a:srgbClr>
                </a:outerShdw>
              </a:effectLst>
            </a:endParaRPr>
          </a:p>
          <a:p>
            <a:pPr algn="just"/>
            <a:r>
              <a:rPr lang="el-GR" sz="2200" b="1" dirty="0" smtClean="0">
                <a:effectLst>
                  <a:outerShdw blurRad="38100" dist="38100" dir="2700000" algn="tl">
                    <a:srgbClr val="000000">
                      <a:alpha val="43137"/>
                    </a:srgbClr>
                  </a:outerShdw>
                </a:effectLst>
              </a:rPr>
              <a:t>Για τον ΕΒΑ(</a:t>
            </a:r>
            <a:r>
              <a:rPr lang="en-US" sz="2200" b="1" dirty="0" smtClean="0">
                <a:effectLst>
                  <a:outerShdw blurRad="38100" dist="38100" dir="2700000" algn="tl">
                    <a:srgbClr val="000000">
                      <a:alpha val="43137"/>
                    </a:srgbClr>
                  </a:outerShdw>
                </a:effectLst>
              </a:rPr>
              <a:t>IRR) </a:t>
            </a:r>
            <a:r>
              <a:rPr lang="el-GR" sz="2200" b="1" dirty="0" smtClean="0">
                <a:effectLst>
                  <a:outerShdw blurRad="38100" dist="38100" dir="2700000" algn="tl">
                    <a:srgbClr val="000000">
                      <a:alpha val="43137"/>
                    </a:srgbClr>
                  </a:outerShdw>
                </a:effectLst>
              </a:rPr>
              <a:t>ισχύει</a:t>
            </a:r>
            <a:r>
              <a:rPr lang="en-US" sz="2200" b="1" dirty="0" smtClean="0">
                <a:effectLst>
                  <a:outerShdw blurRad="38100" dist="38100" dir="2700000" algn="tl">
                    <a:srgbClr val="000000">
                      <a:alpha val="43137"/>
                    </a:srgbClr>
                  </a:outerShdw>
                </a:effectLst>
              </a:rPr>
              <a:t>: </a:t>
            </a:r>
          </a:p>
          <a:p>
            <a:pPr algn="just"/>
            <a:r>
              <a:rPr lang="en-US" sz="2200" b="1" dirty="0" smtClean="0">
                <a:effectLst>
                  <a:outerShdw blurRad="38100" dist="38100" dir="2700000" algn="tl">
                    <a:srgbClr val="000000">
                      <a:alpha val="43137"/>
                    </a:srgbClr>
                  </a:outerShdw>
                </a:effectLst>
              </a:rPr>
              <a:t>-2.800+3.500/(1+EBA)^2=0 </a:t>
            </a:r>
            <a:r>
              <a:rPr lang="el-GR" sz="2200" b="1" dirty="0" smtClean="0">
                <a:effectLst>
                  <a:outerShdw blurRad="38100" dist="38100" dir="2700000" algn="tl">
                    <a:srgbClr val="000000">
                      <a:alpha val="43137"/>
                    </a:srgbClr>
                  </a:outerShdw>
                </a:effectLst>
              </a:rPr>
              <a:t>άρα ΕΒΑ=11,80%&gt; 8,5%.</a:t>
            </a:r>
          </a:p>
          <a:p>
            <a:pPr algn="just"/>
            <a:r>
              <a:rPr lang="el-GR" sz="2200" b="1" dirty="0" smtClean="0">
                <a:effectLst>
                  <a:outerShdw blurRad="38100" dist="38100" dir="2700000" algn="tl">
                    <a:srgbClr val="000000">
                      <a:alpha val="43137"/>
                    </a:srgbClr>
                  </a:outerShdw>
                </a:effectLst>
              </a:rPr>
              <a:t>Η επένδυση γίνεται αποδεκτή.</a:t>
            </a:r>
            <a:endParaRPr lang="en-US" sz="2200" b="1" dirty="0" smtClean="0">
              <a:effectLst>
                <a:outerShdw blurRad="38100" dist="38100" dir="2700000" algn="tl">
                  <a:srgbClr val="000000">
                    <a:alpha val="43137"/>
                  </a:srgbClr>
                </a:outerShdw>
              </a:effectLst>
            </a:endParaRPr>
          </a:p>
          <a:p>
            <a:pPr algn="just"/>
            <a:endParaRPr lang="en-US" sz="2000" dirty="0" smtClean="0"/>
          </a:p>
          <a:p>
            <a:pPr algn="ctr"/>
            <a:r>
              <a:rPr lang="el-GR" sz="2200" b="1" dirty="0" smtClean="0">
                <a:solidFill>
                  <a:srgbClr val="FF0000"/>
                </a:solidFill>
                <a:effectLst>
                  <a:outerShdw blurRad="38100" dist="38100" dir="2700000" algn="tl">
                    <a:srgbClr val="000000">
                      <a:alpha val="43137"/>
                    </a:srgbClr>
                  </a:outerShdw>
                </a:effectLst>
              </a:rPr>
              <a:t>ΚΟΙΝΟ ΣΥΜΠΕΡΑΣΜΑ</a:t>
            </a:r>
            <a:endParaRPr lang="el-GR" sz="2200" b="1" dirty="0" smtClean="0">
              <a:solidFill>
                <a:srgbClr val="0070C0"/>
              </a:solidFill>
              <a:latin typeface="Calibri" pitchFamily="34" charset="0"/>
            </a:endParaRPr>
          </a:p>
          <a:p>
            <a:pPr algn="just"/>
            <a:endParaRPr lang="el-GR" sz="2200" b="1" dirty="0" smtClean="0">
              <a:solidFill>
                <a:srgbClr val="0070C0"/>
              </a:solidFill>
              <a:latin typeface="Calibri" pitchFamily="34" charset="0"/>
            </a:endParaRPr>
          </a:p>
          <a:p>
            <a:pPr algn="just"/>
            <a:endParaRPr lang="el-GR" sz="2200" b="1" dirty="0" smtClean="0">
              <a:solidFill>
                <a:srgbClr val="0070C0"/>
              </a:solidFill>
              <a:latin typeface="Calibri" pitchFamily="34" charset="0"/>
            </a:endParaRPr>
          </a:p>
          <a:p>
            <a:pPr algn="just"/>
            <a:r>
              <a:rPr lang="el-GR" sz="2200" b="1" dirty="0" smtClean="0">
                <a:solidFill>
                  <a:srgbClr val="0070C0"/>
                </a:solidFill>
                <a:latin typeface="Calibri" pitchFamily="34" charset="0"/>
              </a:rPr>
              <a:t> </a:t>
            </a:r>
          </a:p>
          <a:p>
            <a:pPr algn="just"/>
            <a:endParaRPr lang="en-US" sz="2200" dirty="0" smtClean="0">
              <a:latin typeface="Calibri"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9" name="8 - TextBox"/>
          <p:cNvSpPr txBox="1"/>
          <p:nvPr/>
        </p:nvSpPr>
        <p:spPr>
          <a:xfrm>
            <a:off x="611560" y="692696"/>
            <a:ext cx="7560840" cy="2462213"/>
          </a:xfrm>
          <a:prstGeom prst="rect">
            <a:avLst/>
          </a:prstGeom>
          <a:noFill/>
        </p:spPr>
        <p:txBody>
          <a:bodyPr wrap="square" rtlCol="0">
            <a:spAutoFit/>
          </a:bodyPr>
          <a:lstStyle/>
          <a:p>
            <a:pPr algn="just"/>
            <a:endParaRPr lang="el-GR" sz="2200" b="1" dirty="0" smtClean="0"/>
          </a:p>
          <a:p>
            <a:pPr algn="just"/>
            <a:endParaRPr lang="el-GR" sz="2200" b="1" dirty="0"/>
          </a:p>
          <a:p>
            <a:pPr algn="just"/>
            <a:endParaRPr lang="el-GR" sz="2200" dirty="0" smtClean="0"/>
          </a:p>
          <a:p>
            <a:pPr algn="just"/>
            <a:endParaRPr lang="el-GR" sz="2200" b="1" dirty="0" smtClean="0"/>
          </a:p>
          <a:p>
            <a:pPr algn="just"/>
            <a:endParaRPr lang="el-GR" sz="2200" b="1" dirty="0" smtClean="0"/>
          </a:p>
          <a:p>
            <a:pPr algn="just"/>
            <a:endParaRPr lang="el-GR" sz="2200" dirty="0" smtClean="0"/>
          </a:p>
          <a:p>
            <a:endParaRPr lang="el-G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2000"/>
                                        <p:tgtEl>
                                          <p:spTgt spid="4">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20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2000"/>
                                        <p:tgtEl>
                                          <p:spTgt spid="4">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2000"/>
                                        <p:tgtEl>
                                          <p:spTgt spid="4">
                                            <p:txEl>
                                              <p:pRg st="7" end="7"/>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2000"/>
                                        <p:tgtEl>
                                          <p:spTgt spid="4">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10" end="10"/>
                                            </p:txEl>
                                          </p:spTgt>
                                        </p:tgtEl>
                                        <p:attrNameLst>
                                          <p:attrName>style.visibility</p:attrName>
                                        </p:attrNameLst>
                                      </p:cBhvr>
                                      <p:to>
                                        <p:strVal val="visible"/>
                                      </p:to>
                                    </p:set>
                                    <p:animEffect transition="in" filter="fade">
                                      <p:cBhvr>
                                        <p:cTn id="30" dur="2000"/>
                                        <p:tgtEl>
                                          <p:spTgt spid="4">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animEffect transition="in" filter="fade">
                                      <p:cBhvr>
                                        <p:cTn id="35" dur="20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523220"/>
          </a:xfrm>
          <a:prstGeom prst="rect">
            <a:avLst/>
          </a:prstGeom>
          <a:noFill/>
        </p:spPr>
        <p:txBody>
          <a:bodyPr wrap="square" rtlCol="0">
            <a:spAutoFit/>
          </a:bodyPr>
          <a:lstStyle/>
          <a:p>
            <a:r>
              <a:rPr lang="el-GR" sz="2600" dirty="0">
                <a:solidFill>
                  <a:srgbClr val="FFC000"/>
                </a:solidFill>
                <a:latin typeface="Calibri" pitchFamily="34" charset="0"/>
              </a:rPr>
              <a:t> </a:t>
            </a:r>
            <a:r>
              <a:rPr lang="el-GR" sz="2600" dirty="0" smtClean="0">
                <a:solidFill>
                  <a:srgbClr val="FFC000"/>
                </a:solidFill>
                <a:latin typeface="Calibri" pitchFamily="34" charset="0"/>
              </a:rPr>
              <a:t>  </a:t>
            </a:r>
            <a:r>
              <a:rPr lang="el-GR" sz="2800" b="1" dirty="0" smtClean="0">
                <a:solidFill>
                  <a:srgbClr val="FFFFFF"/>
                </a:solidFill>
                <a:effectLst>
                  <a:outerShdw blurRad="38100" dist="38100" dir="2700000" algn="tl">
                    <a:srgbClr val="000000">
                      <a:alpha val="43137"/>
                    </a:srgbClr>
                  </a:outerShdw>
                </a:effectLst>
                <a:latin typeface="Calibri" pitchFamily="34" charset="0"/>
              </a:rPr>
              <a:t>ΚΠΑ ή ΕΒΑ</a:t>
            </a:r>
            <a:r>
              <a:rPr lang="en-US" sz="2800" b="1" dirty="0" smtClean="0">
                <a:solidFill>
                  <a:srgbClr val="FFFFFF"/>
                </a:solidFill>
                <a:effectLst>
                  <a:outerShdw blurRad="38100" dist="38100" dir="2700000" algn="tl">
                    <a:srgbClr val="000000">
                      <a:alpha val="43137"/>
                    </a:srgbClr>
                  </a:outerShdw>
                </a:effectLst>
                <a:latin typeface="Calibri" pitchFamily="34" charset="0"/>
              </a:rPr>
              <a:t>?</a:t>
            </a:r>
            <a:endParaRPr lang="el-GR" sz="28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 name="3 - TextBox"/>
          <p:cNvSpPr txBox="1"/>
          <p:nvPr/>
        </p:nvSpPr>
        <p:spPr>
          <a:xfrm>
            <a:off x="0" y="548680"/>
            <a:ext cx="8748464" cy="6247864"/>
          </a:xfrm>
          <a:prstGeom prst="rect">
            <a:avLst/>
          </a:prstGeom>
          <a:noFill/>
        </p:spPr>
        <p:txBody>
          <a:bodyPr wrap="square" rtlCol="0">
            <a:spAutoFit/>
          </a:bodyPr>
          <a:lstStyle/>
          <a:p>
            <a:pPr algn="just"/>
            <a:r>
              <a:rPr lang="el-GR" sz="2200" b="1" dirty="0" smtClean="0">
                <a:solidFill>
                  <a:srgbClr val="0070C0"/>
                </a:solidFill>
                <a:effectLst>
                  <a:outerShdw blurRad="38100" dist="38100" dir="2700000" algn="tl">
                    <a:srgbClr val="000000">
                      <a:alpha val="43137"/>
                    </a:srgbClr>
                  </a:outerShdw>
                </a:effectLst>
              </a:rPr>
              <a:t>Παράδειγμα (Μη συμβατική επένδυση)</a:t>
            </a:r>
            <a:r>
              <a:rPr lang="el-GR" sz="2200" b="1" dirty="0" smtClean="0">
                <a:effectLst>
                  <a:outerShdw blurRad="38100" dist="38100" dir="2700000" algn="tl">
                    <a:srgbClr val="000000">
                      <a:alpha val="43137"/>
                    </a:srgbClr>
                  </a:outerShdw>
                </a:effectLst>
              </a:rPr>
              <a:t> </a:t>
            </a:r>
          </a:p>
          <a:p>
            <a:pPr algn="just"/>
            <a:r>
              <a:rPr lang="el-GR" sz="2200" b="1" dirty="0" smtClean="0">
                <a:effectLst>
                  <a:outerShdw blurRad="38100" dist="38100" dir="2700000" algn="tl">
                    <a:srgbClr val="000000">
                      <a:alpha val="43137"/>
                    </a:srgbClr>
                  </a:outerShdw>
                </a:effectLst>
              </a:rPr>
              <a:t>Έστω ότι η επιχείρηση ΧΧ σχεδιάζει να επενδύσει σ’ ένα πρόγραμμα με αρχικό κόστος 10.000 ευρώ. Έστω ότι αναμένονται οι πρόσθετες ταμειακές ροές που ακολουθούν και το προεξοφλητικό επιτόκιο είναι 15%.</a:t>
            </a:r>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1200" dirty="0" smtClean="0"/>
          </a:p>
          <a:p>
            <a:pPr algn="just"/>
            <a:r>
              <a:rPr lang="el-GR" sz="2200" b="1" dirty="0" smtClean="0">
                <a:effectLst>
                  <a:outerShdw blurRad="38100" dist="38100" dir="2700000" algn="tl">
                    <a:srgbClr val="000000">
                      <a:alpha val="43137"/>
                    </a:srgbClr>
                  </a:outerShdw>
                </a:effectLst>
              </a:rPr>
              <a:t>ΚΠΑ(</a:t>
            </a:r>
            <a:r>
              <a:rPr lang="en-US" sz="2200" b="1" dirty="0" smtClean="0">
                <a:effectLst>
                  <a:outerShdw blurRad="38100" dist="38100" dir="2700000" algn="tl">
                    <a:srgbClr val="000000">
                      <a:alpha val="43137"/>
                    </a:srgbClr>
                  </a:outerShdw>
                </a:effectLst>
              </a:rPr>
              <a:t>NPV</a:t>
            </a:r>
            <a:r>
              <a:rPr lang="el-GR" sz="2200" b="1" dirty="0" smtClean="0">
                <a:effectLst>
                  <a:outerShdw blurRad="38100" dist="38100" dir="2700000" algn="tl">
                    <a:srgbClr val="000000">
                      <a:alpha val="43137"/>
                    </a:srgbClr>
                  </a:outerShdw>
                </a:effectLst>
              </a:rPr>
              <a:t>)</a:t>
            </a:r>
            <a:r>
              <a:rPr lang="en-US" sz="2200" b="1" dirty="0" smtClean="0">
                <a:effectLst>
                  <a:outerShdw blurRad="38100" dist="38100" dir="2700000" algn="tl">
                    <a:srgbClr val="000000">
                      <a:alpha val="43137"/>
                    </a:srgbClr>
                  </a:outerShdw>
                </a:effectLst>
              </a:rPr>
              <a:t>=-10.000+30.000/(1+15%)^1-22.100/(1+15%)^2=-10.000</a:t>
            </a:r>
            <a:r>
              <a:rPr lang="el-GR" sz="2200" b="1" dirty="0" smtClean="0">
                <a:effectLst>
                  <a:outerShdw blurRad="38100" dist="38100" dir="2700000" algn="tl">
                    <a:srgbClr val="000000">
                      <a:alpha val="43137"/>
                    </a:srgbClr>
                  </a:outerShdw>
                </a:effectLst>
              </a:rPr>
              <a:t>+</a:t>
            </a:r>
            <a:r>
              <a:rPr lang="en-US" sz="2200" b="1" dirty="0" smtClean="0">
                <a:effectLst>
                  <a:outerShdw blurRad="38100" dist="38100" dir="2700000" algn="tl">
                    <a:srgbClr val="000000">
                      <a:alpha val="43137"/>
                    </a:srgbClr>
                  </a:outerShdw>
                </a:effectLst>
              </a:rPr>
              <a:t>9.376.18=</a:t>
            </a:r>
            <a:endParaRPr lang="el-GR" sz="2200" b="1" dirty="0" smtClean="0">
              <a:effectLst>
                <a:outerShdw blurRad="38100" dist="38100" dir="2700000" algn="tl">
                  <a:srgbClr val="000000">
                    <a:alpha val="43137"/>
                  </a:srgbClr>
                </a:outerShdw>
              </a:effectLst>
            </a:endParaRPr>
          </a:p>
          <a:p>
            <a:pPr algn="just"/>
            <a:r>
              <a:rPr lang="en-US" sz="2200" b="1" dirty="0" smtClean="0">
                <a:effectLst>
                  <a:outerShdw blurRad="38100" dist="38100" dir="2700000" algn="tl">
                    <a:srgbClr val="000000">
                      <a:alpha val="43137"/>
                    </a:srgbClr>
                  </a:outerShdw>
                </a:effectLst>
              </a:rPr>
              <a:t>-623.86</a:t>
            </a:r>
            <a:r>
              <a:rPr lang="el-GR" sz="2200" b="1" dirty="0" smtClean="0">
                <a:effectLst>
                  <a:outerShdw blurRad="38100" dist="38100" dir="2700000" algn="tl">
                    <a:srgbClr val="000000">
                      <a:alpha val="43137"/>
                    </a:srgbClr>
                  </a:outerShdw>
                </a:effectLst>
              </a:rPr>
              <a:t>. </a:t>
            </a:r>
            <a:r>
              <a:rPr lang="en-US" sz="2200" b="1" dirty="0" smtClean="0">
                <a:effectLst>
                  <a:outerShdw blurRad="38100" dist="38100" dir="2700000" algn="tl">
                    <a:srgbClr val="000000">
                      <a:alpha val="43137"/>
                    </a:srgbClr>
                  </a:outerShdw>
                </a:effectLst>
              </a:rPr>
              <a:t> </a:t>
            </a:r>
            <a:r>
              <a:rPr lang="el-GR" sz="2200" b="1" dirty="0" smtClean="0">
                <a:effectLst>
                  <a:outerShdw blurRad="38100" dist="38100" dir="2700000" algn="tl">
                    <a:srgbClr val="000000">
                      <a:alpha val="43137"/>
                    </a:srgbClr>
                  </a:outerShdw>
                </a:effectLst>
              </a:rPr>
              <a:t>Η επένδυση δεν γίνεται αποδεκτή.</a:t>
            </a:r>
          </a:p>
          <a:p>
            <a:pPr algn="just"/>
            <a:endParaRPr lang="el-GR" sz="2200" b="1" dirty="0" smtClean="0">
              <a:effectLst>
                <a:outerShdw blurRad="38100" dist="38100" dir="2700000" algn="tl">
                  <a:srgbClr val="000000">
                    <a:alpha val="43137"/>
                  </a:srgbClr>
                </a:outerShdw>
              </a:effectLst>
            </a:endParaRPr>
          </a:p>
          <a:p>
            <a:pPr algn="just"/>
            <a:r>
              <a:rPr lang="el-GR" sz="2200" b="1" dirty="0" smtClean="0">
                <a:effectLst>
                  <a:outerShdw blurRad="38100" dist="38100" dir="2700000" algn="tl">
                    <a:srgbClr val="000000">
                      <a:alpha val="43137"/>
                    </a:srgbClr>
                  </a:outerShdw>
                </a:effectLst>
              </a:rPr>
              <a:t>Για τον ΕΒΑ </a:t>
            </a:r>
            <a:r>
              <a:rPr lang="en-US" sz="2200" b="1" dirty="0" smtClean="0">
                <a:effectLst>
                  <a:outerShdw blurRad="38100" dist="38100" dir="2700000" algn="tl">
                    <a:srgbClr val="000000">
                      <a:alpha val="43137"/>
                    </a:srgbClr>
                  </a:outerShdw>
                </a:effectLst>
              </a:rPr>
              <a:t>(IRR)</a:t>
            </a:r>
            <a:r>
              <a:rPr lang="el-GR" sz="2200" b="1" dirty="0" smtClean="0">
                <a:effectLst>
                  <a:outerShdw blurRad="38100" dist="38100" dir="2700000" algn="tl">
                    <a:srgbClr val="000000">
                      <a:alpha val="43137"/>
                    </a:srgbClr>
                  </a:outerShdw>
                </a:effectLst>
              </a:rPr>
              <a:t> ισχύει</a:t>
            </a:r>
            <a:r>
              <a:rPr lang="en-US" sz="2200" b="1" dirty="0" smtClean="0">
                <a:effectLst>
                  <a:outerShdw blurRad="38100" dist="38100" dir="2700000" algn="tl">
                    <a:srgbClr val="000000">
                      <a:alpha val="43137"/>
                    </a:srgbClr>
                  </a:outerShdw>
                </a:effectLst>
              </a:rPr>
              <a:t>: =</a:t>
            </a:r>
          </a:p>
          <a:p>
            <a:pPr algn="just"/>
            <a:r>
              <a:rPr lang="en-US" sz="2200" b="1" dirty="0" smtClean="0">
                <a:effectLst>
                  <a:outerShdw blurRad="38100" dist="38100" dir="2700000" algn="tl">
                    <a:srgbClr val="000000">
                      <a:alpha val="43137"/>
                    </a:srgbClr>
                  </a:outerShdw>
                </a:effectLst>
              </a:rPr>
              <a:t>-10.000+30.000/(1+</a:t>
            </a:r>
            <a:r>
              <a:rPr lang="el-GR" sz="2200" b="1" dirty="0" smtClean="0">
                <a:effectLst>
                  <a:outerShdw blurRad="38100" dist="38100" dir="2700000" algn="tl">
                    <a:srgbClr val="000000">
                      <a:alpha val="43137"/>
                    </a:srgbClr>
                  </a:outerShdw>
                </a:effectLst>
              </a:rPr>
              <a:t>ΕΒΑ</a:t>
            </a:r>
            <a:r>
              <a:rPr lang="en-US" sz="2200" b="1" dirty="0" smtClean="0">
                <a:effectLst>
                  <a:outerShdw blurRad="38100" dist="38100" dir="2700000" algn="tl">
                    <a:srgbClr val="000000">
                      <a:alpha val="43137"/>
                    </a:srgbClr>
                  </a:outerShdw>
                </a:effectLst>
              </a:rPr>
              <a:t>)^1-22.100/(1+</a:t>
            </a:r>
            <a:r>
              <a:rPr lang="el-GR" sz="2200" b="1" dirty="0" smtClean="0">
                <a:effectLst>
                  <a:outerShdw blurRad="38100" dist="38100" dir="2700000" algn="tl">
                    <a:srgbClr val="000000">
                      <a:alpha val="43137"/>
                    </a:srgbClr>
                  </a:outerShdw>
                </a:effectLst>
              </a:rPr>
              <a:t>ΕΒΑ</a:t>
            </a:r>
            <a:r>
              <a:rPr lang="en-US" sz="2200" b="1" dirty="0" smtClean="0">
                <a:effectLst>
                  <a:outerShdw blurRad="38100" dist="38100" dir="2700000" algn="tl">
                    <a:srgbClr val="000000">
                      <a:alpha val="43137"/>
                    </a:srgbClr>
                  </a:outerShdw>
                </a:effectLst>
              </a:rPr>
              <a:t>)^2</a:t>
            </a:r>
            <a:r>
              <a:rPr lang="el-GR" sz="2200" b="1" dirty="0" smtClean="0">
                <a:effectLst>
                  <a:outerShdw blurRad="38100" dist="38100" dir="2700000" algn="tl">
                    <a:srgbClr val="000000">
                      <a:alpha val="43137"/>
                    </a:srgbClr>
                  </a:outerShdw>
                </a:effectLst>
              </a:rPr>
              <a:t>=0 άρα</a:t>
            </a:r>
          </a:p>
          <a:p>
            <a:pPr algn="just"/>
            <a:r>
              <a:rPr lang="el-GR" sz="2200" b="1" dirty="0" smtClean="0">
                <a:effectLst>
                  <a:outerShdw blurRad="38100" dist="38100" dir="2700000" algn="tl">
                    <a:srgbClr val="000000">
                      <a:alpha val="43137"/>
                    </a:srgbClr>
                  </a:outerShdw>
                </a:effectLst>
              </a:rPr>
              <a:t>ΕΒΑ1=30% και ΕΒΑ2=70%. Βάσει και των δύο ριζών η επένδυση γίνεται αποδεκτή (30%&gt;15% και 70%&gt;15%)</a:t>
            </a:r>
            <a:endParaRPr lang="el-GR" sz="2200" b="1" dirty="0" smtClean="0">
              <a:solidFill>
                <a:srgbClr val="FF0000"/>
              </a:solidFill>
              <a:effectLst>
                <a:outerShdw blurRad="38100" dist="38100" dir="2700000" algn="tl">
                  <a:srgbClr val="000000">
                    <a:alpha val="43137"/>
                  </a:srgbClr>
                </a:outerShdw>
              </a:effectLst>
            </a:endParaRPr>
          </a:p>
          <a:p>
            <a:pPr algn="ctr"/>
            <a:r>
              <a:rPr lang="el-GR" sz="2200" b="1" dirty="0" smtClean="0">
                <a:solidFill>
                  <a:srgbClr val="FF0000"/>
                </a:solidFill>
                <a:effectLst>
                  <a:outerShdw blurRad="38100" dist="38100" dir="2700000" algn="tl">
                    <a:srgbClr val="000000">
                      <a:alpha val="43137"/>
                    </a:srgbClr>
                  </a:outerShdw>
                </a:effectLst>
              </a:rPr>
              <a:t>ΑΝΤΙΚΡΟΥΟΜΕΝΑ ΣΥΜΠΕΡΑΣΜΑΤΑ</a:t>
            </a:r>
            <a:endParaRPr lang="en-US" sz="2200" dirty="0" smtClean="0">
              <a:latin typeface="Calibri"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9" name="8 - TextBox"/>
          <p:cNvSpPr txBox="1"/>
          <p:nvPr/>
        </p:nvSpPr>
        <p:spPr>
          <a:xfrm>
            <a:off x="611560" y="692696"/>
            <a:ext cx="7560840" cy="2462213"/>
          </a:xfrm>
          <a:prstGeom prst="rect">
            <a:avLst/>
          </a:prstGeom>
          <a:noFill/>
        </p:spPr>
        <p:txBody>
          <a:bodyPr wrap="square" rtlCol="0">
            <a:spAutoFit/>
          </a:bodyPr>
          <a:lstStyle/>
          <a:p>
            <a:pPr algn="just"/>
            <a:endParaRPr lang="el-GR" sz="2200" b="1" dirty="0" smtClean="0"/>
          </a:p>
          <a:p>
            <a:pPr algn="just"/>
            <a:endParaRPr lang="el-GR" sz="2200" b="1" dirty="0"/>
          </a:p>
          <a:p>
            <a:pPr algn="just"/>
            <a:endParaRPr lang="el-GR" sz="2200" dirty="0" smtClean="0"/>
          </a:p>
          <a:p>
            <a:pPr algn="just"/>
            <a:endParaRPr lang="el-GR" sz="2200" b="1" dirty="0" smtClean="0"/>
          </a:p>
          <a:p>
            <a:pPr algn="just"/>
            <a:endParaRPr lang="el-GR" sz="2200" b="1" dirty="0" smtClean="0"/>
          </a:p>
          <a:p>
            <a:pPr algn="just"/>
            <a:endParaRPr lang="el-GR" sz="2200" dirty="0" smtClean="0"/>
          </a:p>
          <a:p>
            <a:endParaRPr lang="el-GR" sz="2200" dirty="0"/>
          </a:p>
        </p:txBody>
      </p:sp>
      <p:graphicFrame>
        <p:nvGraphicFramePr>
          <p:cNvPr id="14" name="13 - Πίνακας"/>
          <p:cNvGraphicFramePr>
            <a:graphicFrameLocks noGrp="1"/>
          </p:cNvGraphicFramePr>
          <p:nvPr/>
        </p:nvGraphicFramePr>
        <p:xfrm>
          <a:off x="3203848" y="1988841"/>
          <a:ext cx="4608512" cy="1584174"/>
        </p:xfrm>
        <a:graphic>
          <a:graphicData uri="http://schemas.openxmlformats.org/drawingml/2006/table">
            <a:tbl>
              <a:tblPr/>
              <a:tblGrid>
                <a:gridCol w="1555373"/>
                <a:gridCol w="3053139"/>
              </a:tblGrid>
              <a:tr h="528058">
                <a:tc>
                  <a:txBody>
                    <a:bodyPr/>
                    <a:lstStyle/>
                    <a:p>
                      <a:pPr algn="ctr">
                        <a:lnSpc>
                          <a:spcPct val="115000"/>
                        </a:lnSpc>
                        <a:spcAft>
                          <a:spcPts val="0"/>
                        </a:spcAft>
                      </a:pPr>
                      <a:r>
                        <a:rPr lang="el-GR" sz="1100" dirty="0">
                          <a:latin typeface="Calibri"/>
                          <a:ea typeface="Calibri"/>
                          <a:cs typeface="Times New Roman"/>
                        </a:rPr>
                        <a:t>Έτος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dirty="0">
                          <a:latin typeface="Calibri"/>
                          <a:ea typeface="Calibri"/>
                          <a:cs typeface="Times New Roman"/>
                        </a:rPr>
                        <a:t>Πρόσθετες ταμειακές ροές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058">
                <a:tc>
                  <a:txBody>
                    <a:bodyPr/>
                    <a:lstStyle/>
                    <a:p>
                      <a:pPr algn="ctr">
                        <a:lnSpc>
                          <a:spcPct val="115000"/>
                        </a:lnSpc>
                        <a:spcAft>
                          <a:spcPts val="0"/>
                        </a:spcAft>
                      </a:pPr>
                      <a:r>
                        <a:rPr lang="el-GR" sz="1100" dirty="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a:latin typeface="Calibri"/>
                          <a:ea typeface="Calibri"/>
                          <a:cs typeface="Times New Roman"/>
                        </a:rPr>
                        <a:t>30.000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058">
                <a:tc>
                  <a:txBody>
                    <a:bodyPr/>
                    <a:lstStyle/>
                    <a:p>
                      <a:pPr algn="ctr">
                        <a:lnSpc>
                          <a:spcPct val="115000"/>
                        </a:lnSpc>
                        <a:spcAft>
                          <a:spcPts val="0"/>
                        </a:spcAft>
                      </a:pPr>
                      <a:r>
                        <a:rPr lang="el-GR" sz="11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dirty="0">
                          <a:latin typeface="Calibri"/>
                          <a:ea typeface="Calibri"/>
                          <a:cs typeface="Times New Roman"/>
                        </a:rPr>
                        <a:t>(22.100)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animEffect transition="in" filter="fade">
                                      <p:cBhvr>
                                        <p:cTn id="15" dur="2000"/>
                                        <p:tgtEl>
                                          <p:spTgt spid="4">
                                            <p:txEl>
                                              <p:pRg st="7" end="7"/>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8" end="8"/>
                                            </p:txEl>
                                          </p:spTgt>
                                        </p:tgtEl>
                                        <p:attrNameLst>
                                          <p:attrName>style.visibility</p:attrName>
                                        </p:attrNameLst>
                                      </p:cBhvr>
                                      <p:to>
                                        <p:strVal val="visible"/>
                                      </p:to>
                                    </p:set>
                                    <p:animEffect transition="in" filter="fade">
                                      <p:cBhvr>
                                        <p:cTn id="18" dur="2000"/>
                                        <p:tgtEl>
                                          <p:spTgt spid="4">
                                            <p:txEl>
                                              <p:pRg st="8" end="8"/>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fade">
                                      <p:cBhvr>
                                        <p:cTn id="21" dur="2000"/>
                                        <p:tgtEl>
                                          <p:spTgt spid="4">
                                            <p:txEl>
                                              <p:pRg st="10" end="1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11" end="11"/>
                                            </p:txEl>
                                          </p:spTgt>
                                        </p:tgtEl>
                                        <p:attrNameLst>
                                          <p:attrName>style.visibility</p:attrName>
                                        </p:attrNameLst>
                                      </p:cBhvr>
                                      <p:to>
                                        <p:strVal val="visible"/>
                                      </p:to>
                                    </p:set>
                                    <p:animEffect transition="in" filter="fade">
                                      <p:cBhvr>
                                        <p:cTn id="24" dur="2000"/>
                                        <p:tgtEl>
                                          <p:spTgt spid="4">
                                            <p:txEl>
                                              <p:pRg st="11" end="1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animEffect transition="in" filter="fade">
                                      <p:cBhvr>
                                        <p:cTn id="27" dur="2000"/>
                                        <p:tgtEl>
                                          <p:spTgt spid="4">
                                            <p:txEl>
                                              <p:pRg st="12" end="1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13" end="13"/>
                                            </p:txEl>
                                          </p:spTgt>
                                        </p:tgtEl>
                                        <p:attrNameLst>
                                          <p:attrName>style.visibility</p:attrName>
                                        </p:attrNameLst>
                                      </p:cBhvr>
                                      <p:to>
                                        <p:strVal val="visible"/>
                                      </p:to>
                                    </p:set>
                                    <p:animEffect transition="in" filter="fade">
                                      <p:cBhvr>
                                        <p:cTn id="30" dur="20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57200" y="0"/>
            <a:ext cx="8686800" cy="523220"/>
          </a:xfrm>
          <a:prstGeom prst="rect">
            <a:avLst/>
          </a:prstGeom>
          <a:noFill/>
        </p:spPr>
        <p:txBody>
          <a:bodyPr wrap="square" rtlCol="0">
            <a:spAutoFit/>
          </a:bodyPr>
          <a:lstStyle/>
          <a:p>
            <a:r>
              <a:rPr lang="el-GR" sz="2600" dirty="0">
                <a:solidFill>
                  <a:srgbClr val="FFC000"/>
                </a:solidFill>
                <a:latin typeface="Calibri" pitchFamily="34" charset="0"/>
              </a:rPr>
              <a:t> </a:t>
            </a:r>
            <a:r>
              <a:rPr lang="el-GR" sz="2600" dirty="0" smtClean="0">
                <a:solidFill>
                  <a:srgbClr val="FFC000"/>
                </a:solidFill>
                <a:latin typeface="Calibri" pitchFamily="34" charset="0"/>
              </a:rPr>
              <a:t>  </a:t>
            </a:r>
            <a:r>
              <a:rPr lang="el-GR" sz="2800" b="1" dirty="0" smtClean="0">
                <a:solidFill>
                  <a:srgbClr val="FFFFFF"/>
                </a:solidFill>
                <a:effectLst>
                  <a:outerShdw blurRad="38100" dist="38100" dir="2700000" algn="tl">
                    <a:srgbClr val="000000">
                      <a:alpha val="43137"/>
                    </a:srgbClr>
                  </a:outerShdw>
                </a:effectLst>
                <a:latin typeface="Calibri" pitchFamily="34" charset="0"/>
              </a:rPr>
              <a:t>ΚΠΑ ή ΕΒΑ</a:t>
            </a:r>
            <a:r>
              <a:rPr lang="en-US" sz="2800" b="1" dirty="0" smtClean="0">
                <a:solidFill>
                  <a:srgbClr val="FFFFFF"/>
                </a:solidFill>
                <a:effectLst>
                  <a:outerShdw blurRad="38100" dist="38100" dir="2700000" algn="tl">
                    <a:srgbClr val="000000">
                      <a:alpha val="43137"/>
                    </a:srgbClr>
                  </a:outerShdw>
                </a:effectLst>
                <a:latin typeface="Calibri" pitchFamily="34" charset="0"/>
              </a:rPr>
              <a:t>?</a:t>
            </a:r>
            <a:endParaRPr lang="el-GR" sz="2800" b="1"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 name="3 - TextBox"/>
          <p:cNvSpPr txBox="1"/>
          <p:nvPr/>
        </p:nvSpPr>
        <p:spPr>
          <a:xfrm>
            <a:off x="457200" y="609600"/>
            <a:ext cx="8458200" cy="6247864"/>
          </a:xfrm>
          <a:prstGeom prst="rect">
            <a:avLst/>
          </a:prstGeom>
          <a:noFill/>
        </p:spPr>
        <p:txBody>
          <a:bodyPr wrap="square" rtlCol="0">
            <a:spAutoFit/>
          </a:bodyPr>
          <a:lstStyle/>
          <a:p>
            <a:pPr algn="just"/>
            <a:r>
              <a:rPr lang="el-GR" sz="2200" b="1" dirty="0" smtClean="0">
                <a:solidFill>
                  <a:srgbClr val="FFFFFF"/>
                </a:solidFill>
                <a:effectLst>
                  <a:outerShdw blurRad="38100" dist="38100" dir="2700000" algn="tl">
                    <a:srgbClr val="000000">
                      <a:alpha val="43137"/>
                    </a:srgbClr>
                  </a:outerShdw>
                </a:effectLst>
              </a:rPr>
              <a:t>Παράδειγμα (Αμοιβαία αποκλειόμενες επενδύσεις) </a:t>
            </a:r>
          </a:p>
          <a:p>
            <a:pPr algn="just"/>
            <a:r>
              <a:rPr lang="el-GR" sz="2000" b="1" dirty="0" smtClean="0">
                <a:effectLst>
                  <a:outerShdw blurRad="38100" dist="38100" dir="2700000" algn="tl">
                    <a:srgbClr val="000000">
                      <a:alpha val="43137"/>
                    </a:srgbClr>
                  </a:outerShdw>
                </a:effectLst>
                <a:latin typeface="Calibri" pitchFamily="34" charset="0"/>
                <a:cs typeface="Calibri" pitchFamily="34" charset="0"/>
              </a:rPr>
              <a:t>Έστω ότι η επιχείρηση ΧΧ έχει να επιλέξει μεταξύ δύο αμοιβαία αποκλειόμενων επενδύσεων (Α και Β). Κόστος αρχικό Α=€2.000 και Κόστος αρχικό Β=€3.000  Έστω ότι αναμένονται οι πρόσθετες ταμειακές ροές που ακολουθούν και το προεξοφλητικό επιτόκιο είναι 9%.</a:t>
            </a:r>
          </a:p>
          <a:p>
            <a:pPr algn="just"/>
            <a:endParaRPr lang="el-GR" sz="1900" dirty="0" smtClean="0"/>
          </a:p>
          <a:p>
            <a:pPr algn="just"/>
            <a:endParaRPr lang="el-GR" sz="1900" dirty="0" smtClean="0"/>
          </a:p>
          <a:p>
            <a:pPr algn="just"/>
            <a:endParaRPr lang="el-GR" sz="1900" dirty="0" smtClean="0"/>
          </a:p>
          <a:p>
            <a:pPr algn="just"/>
            <a:endParaRPr lang="el-GR" sz="1900" dirty="0" smtClean="0"/>
          </a:p>
          <a:p>
            <a:pPr algn="just"/>
            <a:r>
              <a:rPr lang="el-GR" sz="2000" b="1" dirty="0" smtClean="0">
                <a:effectLst>
                  <a:outerShdw blurRad="38100" dist="38100" dir="2700000" algn="tl">
                    <a:srgbClr val="000000">
                      <a:alpha val="43137"/>
                    </a:srgbClr>
                  </a:outerShdw>
                </a:effectLst>
                <a:latin typeface="Calibri" pitchFamily="34" charset="0"/>
                <a:cs typeface="Calibri" pitchFamily="34" charset="0"/>
              </a:rPr>
              <a:t>ΚΠΑ(Α)=</a:t>
            </a:r>
          </a:p>
          <a:p>
            <a:pPr algn="just"/>
            <a:r>
              <a:rPr lang="el-GR" sz="2000" b="1" dirty="0" smtClean="0">
                <a:effectLst>
                  <a:outerShdw blurRad="38100" dist="38100" dir="2700000" algn="tl">
                    <a:srgbClr val="000000">
                      <a:alpha val="43137"/>
                    </a:srgbClr>
                  </a:outerShdw>
                </a:effectLst>
                <a:latin typeface="Calibri" pitchFamily="34" charset="0"/>
                <a:cs typeface="Calibri" pitchFamily="34" charset="0"/>
              </a:rPr>
              <a:t>-2.000+700/(1+9%)^1+800/(1+9%)^2+900/(1+9%)^3=-2.000+2.010,51=10,51</a:t>
            </a:r>
          </a:p>
          <a:p>
            <a:pPr algn="just"/>
            <a:r>
              <a:rPr lang="el-GR" sz="2000" b="1" dirty="0" smtClean="0">
                <a:effectLst>
                  <a:outerShdw blurRad="38100" dist="38100" dir="2700000" algn="tl">
                    <a:srgbClr val="000000">
                      <a:alpha val="43137"/>
                    </a:srgbClr>
                  </a:outerShdw>
                </a:effectLst>
                <a:latin typeface="Calibri" pitchFamily="34" charset="0"/>
                <a:cs typeface="Calibri" pitchFamily="34" charset="0"/>
              </a:rPr>
              <a:t>ΚΠΑ (Β)=</a:t>
            </a:r>
          </a:p>
          <a:p>
            <a:pPr algn="just"/>
            <a:r>
              <a:rPr lang="el-GR" sz="2000" b="1" dirty="0" smtClean="0">
                <a:effectLst>
                  <a:outerShdw blurRad="38100" dist="38100" dir="2700000" algn="tl">
                    <a:srgbClr val="000000">
                      <a:alpha val="43137"/>
                    </a:srgbClr>
                  </a:outerShdw>
                </a:effectLst>
                <a:latin typeface="Calibri" pitchFamily="34" charset="0"/>
                <a:cs typeface="Calibri" pitchFamily="34" charset="0"/>
              </a:rPr>
              <a:t> -3.000+1.000/(1+9%)^1+1.500/(1+9%)^2+2.000/(1+9%)^3=-3.000+3.724,32=</a:t>
            </a:r>
          </a:p>
          <a:p>
            <a:pPr algn="just"/>
            <a:r>
              <a:rPr lang="el-GR" sz="2000" b="1" dirty="0" smtClean="0">
                <a:effectLst>
                  <a:outerShdw blurRad="38100" dist="38100" dir="2700000" algn="tl">
                    <a:srgbClr val="000000">
                      <a:alpha val="43137"/>
                    </a:srgbClr>
                  </a:outerShdw>
                </a:effectLst>
                <a:latin typeface="Calibri" pitchFamily="34" charset="0"/>
                <a:cs typeface="Calibri" pitchFamily="34" charset="0"/>
              </a:rPr>
              <a:t>724.32 . </a:t>
            </a:r>
            <a:r>
              <a:rPr lang="el-GR" sz="2000" b="1" i="1" dirty="0" smtClean="0">
                <a:solidFill>
                  <a:srgbClr val="CC0066"/>
                </a:solidFill>
                <a:effectLst>
                  <a:outerShdw blurRad="38100" dist="38100" dir="2700000" algn="tl">
                    <a:srgbClr val="000000">
                      <a:alpha val="43137"/>
                    </a:srgbClr>
                  </a:outerShdw>
                </a:effectLst>
                <a:latin typeface="Calibri" pitchFamily="34" charset="0"/>
                <a:cs typeface="Calibri" pitchFamily="34" charset="0"/>
              </a:rPr>
              <a:t>Επιλέγω την Β λόγω υψηλότερης ΚΠΑ. </a:t>
            </a:r>
          </a:p>
          <a:p>
            <a:pPr algn="just"/>
            <a:r>
              <a:rPr lang="el-GR" sz="2000" b="1" u="sng" dirty="0" smtClean="0">
                <a:effectLst>
                  <a:outerShdw blurRad="38100" dist="38100" dir="2700000" algn="tl">
                    <a:srgbClr val="000000">
                      <a:alpha val="43137"/>
                    </a:srgbClr>
                  </a:outerShdw>
                </a:effectLst>
                <a:latin typeface="Calibri" pitchFamily="34" charset="0"/>
                <a:cs typeface="Calibri" pitchFamily="34" charset="0"/>
              </a:rPr>
              <a:t>ΚΑΙ</a:t>
            </a:r>
            <a:r>
              <a:rPr lang="el-GR" sz="2000" b="1" dirty="0" smtClean="0">
                <a:effectLst>
                  <a:outerShdw blurRad="38100" dist="38100" dir="2700000" algn="tl">
                    <a:srgbClr val="000000">
                      <a:alpha val="43137"/>
                    </a:srgbClr>
                  </a:outerShdw>
                </a:effectLst>
                <a:latin typeface="Calibri" pitchFamily="34" charset="0"/>
                <a:cs typeface="Calibri" pitchFamily="34" charset="0"/>
              </a:rPr>
              <a:t> </a:t>
            </a:r>
          </a:p>
          <a:p>
            <a:pPr algn="just"/>
            <a:r>
              <a:rPr lang="el-GR" sz="2000" b="1" dirty="0" smtClean="0">
                <a:effectLst>
                  <a:outerShdw blurRad="38100" dist="38100" dir="2700000" algn="tl">
                    <a:srgbClr val="000000">
                      <a:alpha val="43137"/>
                    </a:srgbClr>
                  </a:outerShdw>
                </a:effectLst>
                <a:latin typeface="Calibri" pitchFamily="34" charset="0"/>
                <a:cs typeface="Calibri" pitchFamily="34" charset="0"/>
              </a:rPr>
              <a:t>-2.000+700/(1+ΕΒΑ(Α))^1+800/(1+ΕΒΑ(Α))^2+900/(1+ΕΒΑ(Α))^3=0 άρα</a:t>
            </a:r>
          </a:p>
          <a:p>
            <a:pPr algn="just"/>
            <a:r>
              <a:rPr lang="el-GR" sz="2000" b="1" dirty="0" smtClean="0">
                <a:effectLst>
                  <a:outerShdw blurRad="38100" dist="38100" dir="2700000" algn="tl">
                    <a:srgbClr val="000000">
                      <a:alpha val="43137"/>
                    </a:srgbClr>
                  </a:outerShdw>
                </a:effectLst>
                <a:latin typeface="Calibri" pitchFamily="34" charset="0"/>
                <a:cs typeface="Calibri" pitchFamily="34" charset="0"/>
              </a:rPr>
              <a:t>ΕΒΑ(Α)= 9,28% </a:t>
            </a:r>
          </a:p>
          <a:p>
            <a:pPr algn="just"/>
            <a:r>
              <a:rPr lang="el-GR" sz="2000" b="1" dirty="0" smtClean="0">
                <a:effectLst>
                  <a:outerShdw blurRad="38100" dist="38100" dir="2700000" algn="tl">
                    <a:srgbClr val="000000">
                      <a:alpha val="43137"/>
                    </a:srgbClr>
                  </a:outerShdw>
                </a:effectLst>
                <a:latin typeface="Calibri" pitchFamily="34" charset="0"/>
                <a:cs typeface="Calibri" pitchFamily="34" charset="0"/>
              </a:rPr>
              <a:t>-3.000+1.000/(1+ΕΒΑ(Β))^1+1.500/(1+ΕΒΑ(Β))^2+2.000/(1+ΕΒΑ(Β))^3=0 άρα</a:t>
            </a:r>
          </a:p>
          <a:p>
            <a:pPr algn="just"/>
            <a:r>
              <a:rPr lang="el-GR" sz="2000" b="1" dirty="0" smtClean="0">
                <a:effectLst>
                  <a:outerShdw blurRad="38100" dist="38100" dir="2700000" algn="tl">
                    <a:srgbClr val="000000">
                      <a:alpha val="43137"/>
                    </a:srgbClr>
                  </a:outerShdw>
                </a:effectLst>
                <a:latin typeface="Calibri" pitchFamily="34" charset="0"/>
                <a:cs typeface="Calibri" pitchFamily="34" charset="0"/>
              </a:rPr>
              <a:t>ΕΒΑ(Β)= 20,61% . </a:t>
            </a:r>
            <a:r>
              <a:rPr lang="el-GR" sz="2000" b="1" i="1" dirty="0" smtClean="0">
                <a:solidFill>
                  <a:srgbClr val="CC0066"/>
                </a:solidFill>
                <a:effectLst>
                  <a:outerShdw blurRad="38100" dist="38100" dir="2700000" algn="tl">
                    <a:srgbClr val="000000">
                      <a:alpha val="43137"/>
                    </a:srgbClr>
                  </a:outerShdw>
                </a:effectLst>
                <a:latin typeface="Calibri" pitchFamily="34" charset="0"/>
                <a:cs typeface="Calibri" pitchFamily="34" charset="0"/>
              </a:rPr>
              <a:t>Επιλέγω την Β λόγω υψηλότερου ΕΒΑ.</a:t>
            </a:r>
            <a:endParaRPr lang="el-GR" sz="2000" b="1" dirty="0" smtClean="0">
              <a:solidFill>
                <a:srgbClr val="0070C0"/>
              </a:solidFill>
              <a:effectLst>
                <a:outerShdw blurRad="38100" dist="38100" dir="2700000" algn="tl">
                  <a:srgbClr val="000000">
                    <a:alpha val="43137"/>
                  </a:srgbClr>
                </a:outerShdw>
              </a:effectLst>
              <a:latin typeface="Calibri" pitchFamily="34" charset="0"/>
              <a:cs typeface="Calibri" pitchFamily="34" charset="0"/>
            </a:endParaRPr>
          </a:p>
          <a:p>
            <a:pPr algn="just"/>
            <a:endParaRPr lang="en-US" sz="200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9" name="8 - TextBox"/>
          <p:cNvSpPr txBox="1"/>
          <p:nvPr/>
        </p:nvSpPr>
        <p:spPr>
          <a:xfrm>
            <a:off x="611560" y="692696"/>
            <a:ext cx="7560840" cy="2462213"/>
          </a:xfrm>
          <a:prstGeom prst="rect">
            <a:avLst/>
          </a:prstGeom>
          <a:noFill/>
        </p:spPr>
        <p:txBody>
          <a:bodyPr wrap="square" rtlCol="0">
            <a:spAutoFit/>
          </a:bodyPr>
          <a:lstStyle/>
          <a:p>
            <a:pPr algn="just"/>
            <a:endParaRPr lang="el-GR" sz="2200" b="1" dirty="0" smtClean="0"/>
          </a:p>
          <a:p>
            <a:pPr algn="just"/>
            <a:endParaRPr lang="el-GR" sz="2200" b="1" dirty="0"/>
          </a:p>
          <a:p>
            <a:pPr algn="just"/>
            <a:endParaRPr lang="el-GR" sz="2200" dirty="0" smtClean="0"/>
          </a:p>
          <a:p>
            <a:pPr algn="just"/>
            <a:endParaRPr lang="el-GR" sz="2200" b="1" dirty="0" smtClean="0"/>
          </a:p>
          <a:p>
            <a:pPr algn="just"/>
            <a:endParaRPr lang="el-GR" sz="2200" b="1" dirty="0" smtClean="0"/>
          </a:p>
          <a:p>
            <a:pPr algn="just"/>
            <a:endParaRPr lang="el-GR" sz="2200" dirty="0" smtClean="0"/>
          </a:p>
          <a:p>
            <a:endParaRPr lang="el-GR" sz="2200" dirty="0"/>
          </a:p>
        </p:txBody>
      </p:sp>
      <p:graphicFrame>
        <p:nvGraphicFramePr>
          <p:cNvPr id="11" name="10 - Πίνακας"/>
          <p:cNvGraphicFramePr>
            <a:graphicFrameLocks noGrp="1"/>
          </p:cNvGraphicFramePr>
          <p:nvPr/>
        </p:nvGraphicFramePr>
        <p:xfrm>
          <a:off x="2411760" y="2276871"/>
          <a:ext cx="5112568" cy="1224138"/>
        </p:xfrm>
        <a:graphic>
          <a:graphicData uri="http://schemas.openxmlformats.org/drawingml/2006/table">
            <a:tbl>
              <a:tblPr/>
              <a:tblGrid>
                <a:gridCol w="1037890"/>
                <a:gridCol w="2037339"/>
                <a:gridCol w="2037339"/>
              </a:tblGrid>
              <a:tr h="286290">
                <a:tc>
                  <a:txBody>
                    <a:bodyPr/>
                    <a:lstStyle/>
                    <a:p>
                      <a:pPr algn="ctr">
                        <a:lnSpc>
                          <a:spcPct val="115000"/>
                        </a:lnSpc>
                        <a:spcAft>
                          <a:spcPts val="0"/>
                        </a:spcAft>
                      </a:pPr>
                      <a:r>
                        <a:rPr lang="el-GR" sz="1100" dirty="0">
                          <a:latin typeface="Calibri"/>
                          <a:ea typeface="Calibri"/>
                          <a:cs typeface="Times New Roman"/>
                        </a:rPr>
                        <a:t>Έτος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a:latin typeface="Calibri"/>
                          <a:ea typeface="Calibri"/>
                          <a:cs typeface="Times New Roman"/>
                        </a:rPr>
                        <a:t>Πρόσθετες ταμειακές ροές 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a:latin typeface="Calibri"/>
                          <a:ea typeface="Calibri"/>
                          <a:cs typeface="Times New Roman"/>
                        </a:rPr>
                        <a:t>Πρόσθετες ταμειακές ροές 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616">
                <a:tc>
                  <a:txBody>
                    <a:bodyPr/>
                    <a:lstStyle/>
                    <a:p>
                      <a:pPr algn="ctr">
                        <a:lnSpc>
                          <a:spcPct val="115000"/>
                        </a:lnSpc>
                        <a:spcAft>
                          <a:spcPts val="0"/>
                        </a:spcAft>
                      </a:pPr>
                      <a:r>
                        <a:rPr lang="el-GR" sz="11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dirty="0">
                          <a:latin typeface="Calibri"/>
                          <a:ea typeface="Calibri"/>
                          <a:cs typeface="Times New Roman"/>
                        </a:rPr>
                        <a:t>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a:latin typeface="Calibri"/>
                          <a:ea typeface="Calibri"/>
                          <a:cs typeface="Times New Roman"/>
                        </a:rPr>
                        <a:t>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616">
                <a:tc>
                  <a:txBody>
                    <a:bodyPr/>
                    <a:lstStyle/>
                    <a:p>
                      <a:pPr algn="ctr">
                        <a:lnSpc>
                          <a:spcPct val="115000"/>
                        </a:lnSpc>
                        <a:spcAft>
                          <a:spcPts val="0"/>
                        </a:spcAft>
                      </a:pPr>
                      <a:r>
                        <a:rPr lang="el-GR" sz="11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a:latin typeface="Calibri"/>
                          <a:ea typeface="Calibri"/>
                          <a:cs typeface="Times New Roman"/>
                        </a:rPr>
                        <a:t>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a:latin typeface="Calibri"/>
                          <a:ea typeface="Calibri"/>
                          <a:cs typeface="Times New Roman"/>
                        </a:rPr>
                        <a:t>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616">
                <a:tc>
                  <a:txBody>
                    <a:bodyPr/>
                    <a:lstStyle/>
                    <a:p>
                      <a:pPr algn="ctr">
                        <a:lnSpc>
                          <a:spcPct val="115000"/>
                        </a:lnSpc>
                        <a:spcAft>
                          <a:spcPts val="0"/>
                        </a:spcAft>
                      </a:pPr>
                      <a:r>
                        <a:rPr lang="el-GR" sz="11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dirty="0">
                          <a:latin typeface="Calibri"/>
                          <a:ea typeface="Calibri"/>
                          <a:cs typeface="Times New Roman"/>
                        </a:rPr>
                        <a:t>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100" dirty="0">
                          <a:latin typeface="Calibri"/>
                          <a:ea typeface="Calibri"/>
                          <a:cs typeface="Times New Roman"/>
                        </a:rPr>
                        <a:t>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2000"/>
                                        <p:tgtEl>
                                          <p:spTgt spid="4">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2000"/>
                                        <p:tgtEl>
                                          <p:spTgt spid="4">
                                            <p:txEl>
                                              <p:pRg st="7" end="7"/>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2000"/>
                                        <p:tgtEl>
                                          <p:spTgt spid="4">
                                            <p:txEl>
                                              <p:pRg st="8" end="8"/>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9" end="9"/>
                                            </p:txEl>
                                          </p:spTgt>
                                        </p:tgtEl>
                                        <p:attrNameLst>
                                          <p:attrName>style.visibility</p:attrName>
                                        </p:attrNameLst>
                                      </p:cBhvr>
                                      <p:to>
                                        <p:strVal val="visible"/>
                                      </p:to>
                                    </p:set>
                                    <p:animEffect transition="in" filter="fade">
                                      <p:cBhvr>
                                        <p:cTn id="24" dur="2000"/>
                                        <p:tgtEl>
                                          <p:spTgt spid="4">
                                            <p:txEl>
                                              <p:pRg st="9" end="9"/>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2000"/>
                                        <p:tgtEl>
                                          <p:spTgt spid="4">
                                            <p:txEl>
                                              <p:pRg st="10" end="1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11" end="11"/>
                                            </p:txEl>
                                          </p:spTgt>
                                        </p:tgtEl>
                                        <p:attrNameLst>
                                          <p:attrName>style.visibility</p:attrName>
                                        </p:attrNameLst>
                                      </p:cBhvr>
                                      <p:to>
                                        <p:strVal val="visible"/>
                                      </p:to>
                                    </p:set>
                                    <p:animEffect transition="in" filter="fade">
                                      <p:cBhvr>
                                        <p:cTn id="30" dur="2000"/>
                                        <p:tgtEl>
                                          <p:spTgt spid="4">
                                            <p:txEl>
                                              <p:pRg st="11" end="1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animEffect transition="in" filter="fade">
                                      <p:cBhvr>
                                        <p:cTn id="33" dur="2000"/>
                                        <p:tgtEl>
                                          <p:spTgt spid="4">
                                            <p:txEl>
                                              <p:pRg st="12" end="1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13" end="13"/>
                                            </p:txEl>
                                          </p:spTgt>
                                        </p:tgtEl>
                                        <p:attrNameLst>
                                          <p:attrName>style.visibility</p:attrName>
                                        </p:attrNameLst>
                                      </p:cBhvr>
                                      <p:to>
                                        <p:strVal val="visible"/>
                                      </p:to>
                                    </p:set>
                                    <p:animEffect transition="in" filter="fade">
                                      <p:cBhvr>
                                        <p:cTn id="36" dur="2000"/>
                                        <p:tgtEl>
                                          <p:spTgt spid="4">
                                            <p:txEl>
                                              <p:pRg st="13" end="1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animEffect transition="in" filter="fade">
                                      <p:cBhvr>
                                        <p:cTn id="39" dur="2000"/>
                                        <p:tgtEl>
                                          <p:spTgt spid="4">
                                            <p:txEl>
                                              <p:pRg st="14" end="14"/>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xEl>
                                              <p:pRg st="15" end="15"/>
                                            </p:txEl>
                                          </p:spTgt>
                                        </p:tgtEl>
                                        <p:attrNameLst>
                                          <p:attrName>style.visibility</p:attrName>
                                        </p:attrNameLst>
                                      </p:cBhvr>
                                      <p:to>
                                        <p:strVal val="visible"/>
                                      </p:to>
                                    </p:set>
                                    <p:animEffect transition="in" filter="fade">
                                      <p:cBhvr>
                                        <p:cTn id="42" dur="20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αριθμού διαφάνειας"/>
          <p:cNvSpPr>
            <a:spLocks noGrp="1"/>
          </p:cNvSpPr>
          <p:nvPr>
            <p:ph type="sldNum" sz="quarter" idx="12"/>
          </p:nvPr>
        </p:nvSpPr>
        <p:spPr/>
        <p:txBody>
          <a:bodyPr/>
          <a:lstStyle/>
          <a:p>
            <a:pPr>
              <a:defRPr/>
            </a:pPr>
            <a:fld id="{532A6C45-8AD7-4C36-A23D-344E01DEF23C}" type="slidenum">
              <a:rPr lang="el-GR"/>
              <a:pPr>
                <a:defRPr/>
              </a:pPr>
              <a:t>66</a:t>
            </a:fld>
            <a:endParaRPr lang="el-GR"/>
          </a:p>
        </p:txBody>
      </p:sp>
      <p:sp>
        <p:nvSpPr>
          <p:cNvPr id="33794" name="Rectangle 2"/>
          <p:cNvSpPr>
            <a:spLocks noGrp="1" noChangeArrowheads="1"/>
          </p:cNvSpPr>
          <p:nvPr>
            <p:ph type="title"/>
          </p:nvPr>
        </p:nvSpPr>
        <p:spPr>
          <a:xfrm>
            <a:off x="457200" y="292100"/>
            <a:ext cx="8229600" cy="850900"/>
          </a:xfrm>
        </p:spPr>
        <p:txBody>
          <a:bodyPr/>
          <a:lstStyle/>
          <a:p>
            <a:pPr eaLnBrk="1" hangingPunct="1">
              <a:defRPr/>
            </a:pPr>
            <a:r>
              <a:rPr lang="el-GR" dirty="0" smtClean="0"/>
              <a:t>ΚΠΑ - Παράδειγμα</a:t>
            </a:r>
          </a:p>
        </p:txBody>
      </p:sp>
      <p:sp>
        <p:nvSpPr>
          <p:cNvPr id="33795" name="Rectangle 3"/>
          <p:cNvSpPr>
            <a:spLocks noGrp="1" noChangeArrowheads="1"/>
          </p:cNvSpPr>
          <p:nvPr>
            <p:ph type="body" sz="half" idx="1"/>
          </p:nvPr>
        </p:nvSpPr>
        <p:spPr/>
        <p:txBody>
          <a:bodyPr/>
          <a:lstStyle/>
          <a:p>
            <a:pPr eaLnBrk="1" hangingPunct="1">
              <a:buFontTx/>
              <a:buNone/>
              <a:defRPr/>
            </a:pPr>
            <a:r>
              <a:rPr lang="el-GR" sz="2800" smtClean="0"/>
              <a:t>Αξιολόγηση Κτιρίου</a:t>
            </a:r>
          </a:p>
          <a:p>
            <a:pPr eaLnBrk="1" hangingPunct="1">
              <a:buFontTx/>
              <a:buNone/>
              <a:defRPr/>
            </a:pPr>
            <a:endParaRPr lang="el-GR" sz="2800" smtClean="0"/>
          </a:p>
        </p:txBody>
      </p:sp>
      <p:pic>
        <p:nvPicPr>
          <p:cNvPr id="36869" name="Picture 4"/>
          <p:cNvPicPr>
            <a:picLocks noGrp="1" noChangeAspect="1" noChangeArrowheads="1"/>
          </p:cNvPicPr>
          <p:nvPr>
            <p:ph sz="half" idx="2"/>
          </p:nvPr>
        </p:nvPicPr>
        <p:blipFill>
          <a:blip r:embed="rId2" cstate="print"/>
          <a:srcRect/>
          <a:stretch>
            <a:fillRect/>
          </a:stretch>
        </p:blipFill>
        <p:spPr>
          <a:xfrm>
            <a:off x="755650" y="2349500"/>
            <a:ext cx="7777163" cy="4160838"/>
          </a:xfr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4294967295"/>
          </p:nvPr>
        </p:nvSpPr>
        <p:spPr>
          <a:xfrm>
            <a:off x="6553200" y="6245225"/>
            <a:ext cx="2133600" cy="476250"/>
          </a:xfrm>
          <a:prstGeom prst="rect">
            <a:avLst/>
          </a:prstGeom>
        </p:spPr>
        <p:txBody>
          <a:bodyPr/>
          <a:lstStyle/>
          <a:p>
            <a:pPr>
              <a:defRPr/>
            </a:pPr>
            <a:fld id="{ACC50766-8748-4467-8D40-D3B5E4C7EC8B}" type="slidenum">
              <a:rPr lang="el-GR"/>
              <a:pPr>
                <a:defRPr/>
              </a:pPr>
              <a:t>67</a:t>
            </a:fld>
            <a:endParaRPr lang="el-GR"/>
          </a:p>
        </p:txBody>
      </p:sp>
      <p:sp>
        <p:nvSpPr>
          <p:cNvPr id="34818" name="Rectangle 2"/>
          <p:cNvSpPr>
            <a:spLocks noGrp="1" noChangeArrowheads="1"/>
          </p:cNvSpPr>
          <p:nvPr>
            <p:ph type="title"/>
          </p:nvPr>
        </p:nvSpPr>
        <p:spPr/>
        <p:txBody>
          <a:bodyPr/>
          <a:lstStyle/>
          <a:p>
            <a:pPr eaLnBrk="1" hangingPunct="1">
              <a:defRPr/>
            </a:pPr>
            <a:r>
              <a:rPr lang="el-GR" smtClean="0"/>
              <a:t>ΚΠΑ - Παράδειγμα</a:t>
            </a:r>
          </a:p>
        </p:txBody>
      </p:sp>
      <p:pic>
        <p:nvPicPr>
          <p:cNvPr id="37892" name="Picture 3"/>
          <p:cNvPicPr>
            <a:picLocks noGrp="1" noChangeAspect="1" noChangeArrowheads="1"/>
          </p:cNvPicPr>
          <p:nvPr>
            <p:ph idx="1"/>
          </p:nvPr>
        </p:nvPicPr>
        <p:blipFill>
          <a:blip r:embed="rId2" cstate="print"/>
          <a:srcRect/>
          <a:stretch>
            <a:fillRect/>
          </a:stretch>
        </p:blipFill>
        <p:spPr>
          <a:xfrm>
            <a:off x="539750" y="1487488"/>
            <a:ext cx="8208963" cy="4835525"/>
          </a:xfr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4294967295"/>
          </p:nvPr>
        </p:nvSpPr>
        <p:spPr>
          <a:xfrm>
            <a:off x="6553200" y="6245225"/>
            <a:ext cx="2133600" cy="476250"/>
          </a:xfrm>
          <a:prstGeom prst="rect">
            <a:avLst/>
          </a:prstGeom>
        </p:spPr>
        <p:txBody>
          <a:bodyPr/>
          <a:lstStyle/>
          <a:p>
            <a:pPr>
              <a:defRPr/>
            </a:pPr>
            <a:fld id="{EEE08F51-A6F7-4D8F-8D78-686FBA110BB4}" type="slidenum">
              <a:rPr lang="el-GR"/>
              <a:pPr>
                <a:defRPr/>
              </a:pPr>
              <a:t>68</a:t>
            </a:fld>
            <a:endParaRPr lang="el-GR"/>
          </a:p>
        </p:txBody>
      </p:sp>
      <p:sp>
        <p:nvSpPr>
          <p:cNvPr id="35842" name="Rectangle 2"/>
          <p:cNvSpPr>
            <a:spLocks noGrp="1" noChangeArrowheads="1"/>
          </p:cNvSpPr>
          <p:nvPr>
            <p:ph type="title"/>
          </p:nvPr>
        </p:nvSpPr>
        <p:spPr/>
        <p:txBody>
          <a:bodyPr/>
          <a:lstStyle/>
          <a:p>
            <a:pPr eaLnBrk="1" hangingPunct="1">
              <a:defRPr/>
            </a:pPr>
            <a:r>
              <a:rPr lang="el-GR" smtClean="0"/>
              <a:t>ΚΠΑ - Παράδειγμα</a:t>
            </a:r>
          </a:p>
        </p:txBody>
      </p:sp>
      <p:pic>
        <p:nvPicPr>
          <p:cNvPr id="38916" name="Picture 3"/>
          <p:cNvPicPr>
            <a:picLocks noGrp="1" noChangeAspect="1" noChangeArrowheads="1"/>
          </p:cNvPicPr>
          <p:nvPr>
            <p:ph idx="1"/>
          </p:nvPr>
        </p:nvPicPr>
        <p:blipFill>
          <a:blip r:embed="rId2" cstate="print"/>
          <a:srcRect/>
          <a:stretch>
            <a:fillRect/>
          </a:stretch>
        </p:blipFill>
        <p:spPr>
          <a:xfrm>
            <a:off x="533400" y="1538288"/>
            <a:ext cx="8142288" cy="4608512"/>
          </a:xfr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5 - Θέση αριθμού διαφάνειας"/>
          <p:cNvSpPr>
            <a:spLocks noGrp="1"/>
          </p:cNvSpPr>
          <p:nvPr>
            <p:ph type="sldNum" sz="quarter" idx="4294967295"/>
          </p:nvPr>
        </p:nvSpPr>
        <p:spPr>
          <a:xfrm>
            <a:off x="6553200" y="6245225"/>
            <a:ext cx="2133600" cy="476250"/>
          </a:xfrm>
          <a:prstGeom prst="rect">
            <a:avLst/>
          </a:prstGeom>
        </p:spPr>
        <p:txBody>
          <a:bodyPr/>
          <a:lstStyle/>
          <a:p>
            <a:pPr>
              <a:defRPr/>
            </a:pPr>
            <a:fld id="{747CA7C4-CE40-4716-AB73-704FF7FE83F3}" type="slidenum">
              <a:rPr lang="el-GR"/>
              <a:pPr>
                <a:defRPr/>
              </a:pPr>
              <a:t>69</a:t>
            </a:fld>
            <a:endParaRPr lang="el-GR"/>
          </a:p>
        </p:txBody>
      </p:sp>
      <p:sp>
        <p:nvSpPr>
          <p:cNvPr id="3076" name="Rectangle 2"/>
          <p:cNvSpPr>
            <a:spLocks noGrp="1" noChangeArrowheads="1"/>
          </p:cNvSpPr>
          <p:nvPr>
            <p:ph type="title"/>
          </p:nvPr>
        </p:nvSpPr>
        <p:spPr>
          <a:xfrm>
            <a:off x="457200" y="274638"/>
            <a:ext cx="8229600" cy="806450"/>
          </a:xfrm>
        </p:spPr>
        <p:txBody>
          <a:bodyPr/>
          <a:lstStyle/>
          <a:p>
            <a:pPr eaLnBrk="1" hangingPunct="1"/>
            <a:r>
              <a:rPr lang="el-GR" sz="3200" b="1" dirty="0" smtClean="0">
                <a:effectLst>
                  <a:outerShdw blurRad="38100" dist="38100" dir="2700000" algn="tl">
                    <a:srgbClr val="000000">
                      <a:alpha val="43137"/>
                    </a:srgbClr>
                  </a:outerShdw>
                </a:effectLst>
              </a:rPr>
              <a:t>ΚΠΑ με ίσες </a:t>
            </a:r>
            <a:r>
              <a:rPr lang="el-GR" sz="3200" b="1" dirty="0" err="1" smtClean="0">
                <a:effectLst>
                  <a:outerShdw blurRad="38100" dist="38100" dir="2700000" algn="tl">
                    <a:srgbClr val="000000">
                      <a:alpha val="43137"/>
                    </a:srgbClr>
                  </a:outerShdw>
                </a:effectLst>
              </a:rPr>
              <a:t>ΚΤΡοές</a:t>
            </a:r>
            <a:endParaRPr lang="el-GR" sz="3200" b="1" dirty="0" smtClean="0">
              <a:effectLst>
                <a:outerShdw blurRad="38100" dist="38100" dir="2700000" algn="tl">
                  <a:srgbClr val="000000">
                    <a:alpha val="43137"/>
                  </a:srgbClr>
                </a:outerShdw>
              </a:effectLst>
            </a:endParaRPr>
          </a:p>
        </p:txBody>
      </p:sp>
      <p:sp>
        <p:nvSpPr>
          <p:cNvPr id="40963" name="Rectangle 3"/>
          <p:cNvSpPr>
            <a:spLocks noGrp="1" noChangeArrowheads="1"/>
          </p:cNvSpPr>
          <p:nvPr>
            <p:ph type="body" idx="1"/>
          </p:nvPr>
        </p:nvSpPr>
        <p:spPr>
          <a:xfrm>
            <a:off x="457200" y="1341438"/>
            <a:ext cx="8229600" cy="4678362"/>
          </a:xfrm>
        </p:spPr>
        <p:txBody>
          <a:bodyPr/>
          <a:lstStyle/>
          <a:p>
            <a:pPr eaLnBrk="1" hangingPunct="1"/>
            <a:r>
              <a:rPr lang="el-GR" sz="2400" dirty="0" smtClean="0"/>
              <a:t>Κ</a:t>
            </a:r>
            <a:r>
              <a:rPr lang="el-GR" sz="2400" baseline="-25000" dirty="0" smtClean="0"/>
              <a:t>0 </a:t>
            </a:r>
            <a:r>
              <a:rPr lang="el-GR" sz="2400" dirty="0" smtClean="0"/>
              <a:t> = 10.000€</a:t>
            </a:r>
          </a:p>
          <a:p>
            <a:pPr eaLnBrk="1" hangingPunct="1"/>
            <a:r>
              <a:rPr lang="el-GR" sz="2400" dirty="0" smtClean="0"/>
              <a:t>Ν = 5 έτη </a:t>
            </a:r>
          </a:p>
          <a:p>
            <a:pPr eaLnBrk="1" hangingPunct="1"/>
            <a:r>
              <a:rPr lang="el-GR" sz="2400" dirty="0" smtClean="0"/>
              <a:t>Επιτόκιο = 8%</a:t>
            </a:r>
          </a:p>
          <a:p>
            <a:pPr eaLnBrk="1" hangingPunct="1"/>
            <a:r>
              <a:rPr lang="el-GR" sz="2400" dirty="0" smtClean="0"/>
              <a:t>Ετήσια </a:t>
            </a:r>
            <a:r>
              <a:rPr lang="el-GR" sz="2400" dirty="0" err="1" smtClean="0"/>
              <a:t>ΚΤΡοή</a:t>
            </a:r>
            <a:r>
              <a:rPr lang="el-GR" sz="2400" dirty="0" smtClean="0"/>
              <a:t> = 3.000€</a:t>
            </a:r>
          </a:p>
          <a:p>
            <a:pPr eaLnBrk="1" hangingPunct="1"/>
            <a:r>
              <a:rPr lang="el-GR" sz="2400" dirty="0" smtClean="0"/>
              <a:t>Να ευρεθεί αν η επένδυση είναι συμφέρουσα</a:t>
            </a:r>
          </a:p>
          <a:p>
            <a:pPr eaLnBrk="1" hangingPunct="1">
              <a:buFontTx/>
              <a:buNone/>
            </a:pPr>
            <a:endParaRPr lang="el-GR" sz="2400" dirty="0" smtClean="0"/>
          </a:p>
          <a:p>
            <a:pPr eaLnBrk="1" hangingPunct="1">
              <a:buFontTx/>
              <a:buNone/>
            </a:pPr>
            <a:r>
              <a:rPr lang="el-GR" sz="2400" b="1" dirty="0" smtClean="0"/>
              <a:t>Επίλυση:</a:t>
            </a:r>
          </a:p>
          <a:p>
            <a:pPr eaLnBrk="1" hangingPunct="1">
              <a:buFontTx/>
              <a:buNone/>
            </a:pPr>
            <a:r>
              <a:rPr lang="el-GR" sz="2400" b="1" dirty="0" smtClean="0"/>
              <a:t>ΚΠΑ =</a:t>
            </a:r>
            <a:r>
              <a:rPr lang="el-GR" sz="2400" dirty="0" smtClean="0"/>
              <a:t> 3.000 Χ 		-10.000 = </a:t>
            </a:r>
          </a:p>
          <a:p>
            <a:pPr eaLnBrk="1" hangingPunct="1">
              <a:buFontTx/>
              <a:buNone/>
            </a:pPr>
            <a:endParaRPr lang="el-GR" sz="2400" dirty="0" smtClean="0"/>
          </a:p>
          <a:p>
            <a:pPr eaLnBrk="1" hangingPunct="1">
              <a:buFontTx/>
              <a:buNone/>
            </a:pPr>
            <a:r>
              <a:rPr lang="el-GR" sz="2400" dirty="0" smtClean="0"/>
              <a:t>= 3.000 Χ 3,9927 – 10.000 = 11.978 – 10.000 = 1978</a:t>
            </a:r>
          </a:p>
          <a:p>
            <a:pPr eaLnBrk="1" hangingPunct="1">
              <a:buFontTx/>
              <a:buNone/>
            </a:pPr>
            <a:r>
              <a:rPr lang="el-GR" sz="2400" dirty="0" smtClean="0"/>
              <a:t>ΚΠΑ&gt;0 επομένως η επένδυση είναι συμφέρουσα</a:t>
            </a:r>
            <a:endParaRPr lang="el-GR" sz="2400" b="1" dirty="0" smtClean="0"/>
          </a:p>
        </p:txBody>
      </p:sp>
      <p:sp>
        <p:nvSpPr>
          <p:cNvPr id="307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3074" name="Object 5"/>
          <p:cNvGraphicFramePr>
            <a:graphicFrameLocks noChangeAspect="1"/>
          </p:cNvGraphicFramePr>
          <p:nvPr/>
        </p:nvGraphicFramePr>
        <p:xfrm>
          <a:off x="2700338" y="4076700"/>
          <a:ext cx="1441450" cy="1006475"/>
        </p:xfrm>
        <a:graphic>
          <a:graphicData uri="http://schemas.openxmlformats.org/presentationml/2006/ole">
            <p:oleObj spid="_x0000_s69634" r:id="rId3" imgW="1105217" imgH="775017"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endSync delay="0"/>
                                  <p:childTnLst>
                                    <p:set>
                                      <p:cBhvr>
                                        <p:cTn id="6" dur="1" fill="hold">
                                          <p:endSync delay="0"/>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endSync delay="0"/>
                                  <p:childTnLst>
                                    <p:set>
                                      <p:cBhvr>
                                        <p:cTn id="10" dur="1" fill="hold">
                                          <p:endSync delay="0"/>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endSync delay="0"/>
                                  <p:childTnLst>
                                    <p:set>
                                      <p:cBhvr>
                                        <p:cTn id="14" dur="1" fill="hold">
                                          <p:endSync delay="0"/>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endSync delay="0"/>
                                  <p:childTnLst>
                                    <p:set>
                                      <p:cBhvr>
                                        <p:cTn id="18" dur="1" fill="hold">
                                          <p:endSync delay="0"/>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endSync delay="0"/>
                                  <p:childTnLst>
                                    <p:set>
                                      <p:cBhvr>
                                        <p:cTn id="22" dur="1" fill="hold">
                                          <p:endSync delay="0"/>
                                        </p:cTn>
                                        <p:tgtEl>
                                          <p:spTgt spid="409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endSync delay="0"/>
                                  <p:childTnLst>
                                    <p:set>
                                      <p:cBhvr>
                                        <p:cTn id="26" dur="1" fill="hold">
                                          <p:endSync delay="0"/>
                                        </p:cTn>
                                        <p:tgtEl>
                                          <p:spTgt spid="4096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endSync delay="0"/>
                                  <p:childTnLst>
                                    <p:set>
                                      <p:cBhvr>
                                        <p:cTn id="30" dur="1" fill="hold">
                                          <p:endSync delay="0"/>
                                        </p:cTn>
                                        <p:tgtEl>
                                          <p:spTgt spid="4096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endSync delay="0"/>
                                  <p:childTnLst>
                                    <p:set>
                                      <p:cBhvr>
                                        <p:cTn id="34" dur="1" fill="hold">
                                          <p:endSync delay="0"/>
                                        </p:cTn>
                                        <p:tgtEl>
                                          <p:spTgt spid="4096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endSync delay="0"/>
                                  <p:childTnLst>
                                    <p:set>
                                      <p:cBhvr>
                                        <p:cTn id="38" dur="1" fill="hold">
                                          <p:endSync delay="0"/>
                                        </p:cTn>
                                        <p:tgtEl>
                                          <p:spTgt spid="409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el-GR" sz="2800" b="1" dirty="0" smtClean="0">
                <a:effectLst>
                  <a:outerShdw blurRad="38100" dist="38100" dir="2700000" algn="tl">
                    <a:srgbClr val="000000">
                      <a:alpha val="43137"/>
                    </a:srgbClr>
                  </a:outerShdw>
                </a:effectLst>
                <a:latin typeface="Calibri" pitchFamily="34" charset="0"/>
                <a:cs typeface="Calibri" pitchFamily="34" charset="0"/>
              </a:rPr>
              <a:t>Γιατί αλλάζει η αξία του χρήματος με της πάροδο του χρόνου?</a:t>
            </a:r>
            <a:endParaRPr lang="el-GR" sz="2800" dirty="0"/>
          </a:p>
        </p:txBody>
      </p:sp>
      <p:sp>
        <p:nvSpPr>
          <p:cNvPr id="13315" name="2 - Θέση περιεχομένου"/>
          <p:cNvSpPr>
            <a:spLocks noGrp="1"/>
          </p:cNvSpPr>
          <p:nvPr>
            <p:ph sz="quarter" idx="1"/>
          </p:nvPr>
        </p:nvSpPr>
        <p:spPr>
          <a:xfrm>
            <a:off x="612775" y="1600200"/>
            <a:ext cx="8153400" cy="4495800"/>
          </a:xfrm>
        </p:spPr>
        <p:txBody>
          <a:bodyPr/>
          <a:lstStyle/>
          <a:p>
            <a:pPr eaLnBrk="1" hangingPunct="1"/>
            <a:r>
              <a:rPr lang="el-GR" sz="2400" b="1" dirty="0" smtClean="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Το χρήμα αξίζει περισσότερο στο παρόν από όσο θα αξίζει στο μέλλον (το χρήμα αλλάζει αξία με τον χρόνο)</a:t>
            </a:r>
          </a:p>
          <a:p>
            <a:pPr eaLnBrk="1" hangingPunct="1">
              <a:buNone/>
            </a:pPr>
            <a:endParaRPr lang="el-GR" sz="2400" b="1" dirty="0" smtClean="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eaLnBrk="1" hangingPunct="1"/>
            <a:r>
              <a:rPr lang="el-GR" sz="2400" b="1" dirty="0" smtClean="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Παράγοντες που καθορίζουν την αξία του χρήματος:</a:t>
            </a:r>
          </a:p>
          <a:p>
            <a:pPr lvl="1" eaLnBrk="1" hangingPunct="1"/>
            <a:r>
              <a:rPr lang="el-GR" sz="2400" b="1" dirty="0" smtClean="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Ο πληθωρισμός</a:t>
            </a:r>
          </a:p>
          <a:p>
            <a:pPr lvl="1" eaLnBrk="1" hangingPunct="1"/>
            <a:r>
              <a:rPr lang="el-GR" sz="2400" b="1" dirty="0" smtClean="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Ο κίνδυνος</a:t>
            </a:r>
          </a:p>
          <a:p>
            <a:pPr lvl="1" eaLnBrk="1" hangingPunct="1"/>
            <a:r>
              <a:rPr lang="el-GR" sz="2400" b="1" dirty="0" smtClean="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Η προτίμηση για ρευστότητα</a:t>
            </a:r>
          </a:p>
          <a:p>
            <a:pPr lvl="1" eaLnBrk="1" hangingPunct="1">
              <a:buFont typeface="Wingdings 2" pitchFamily="18" charset="2"/>
              <a:buNone/>
            </a:pPr>
            <a:endParaRPr lang="el-GR" dirty="0" smtClean="0"/>
          </a:p>
          <a:p>
            <a:pPr eaLnBrk="1" hangingPunct="1"/>
            <a:endParaRPr lang="el-GR" dirty="0" smtClean="0"/>
          </a:p>
        </p:txBody>
      </p:sp>
      <p:sp>
        <p:nvSpPr>
          <p:cNvPr id="5" name="4 - Θέση αριθμού διαφάνειας"/>
          <p:cNvSpPr>
            <a:spLocks noGrp="1"/>
          </p:cNvSpPr>
          <p:nvPr>
            <p:ph type="sldNum" sz="quarter" idx="4294967295"/>
          </p:nvPr>
        </p:nvSpPr>
        <p:spPr>
          <a:xfrm>
            <a:off x="0" y="1271588"/>
            <a:ext cx="533400" cy="244475"/>
          </a:xfrm>
          <a:prstGeom prst="rect">
            <a:avLst/>
          </a:prstGeom>
        </p:spPr>
        <p:txBody>
          <a:bodyPr>
            <a:normAutofit fontScale="47500" lnSpcReduction="20000"/>
          </a:bodyPr>
          <a:lstStyle/>
          <a:p>
            <a:pPr>
              <a:defRPr/>
            </a:pPr>
            <a:fld id="{492D2BB4-32EF-4E03-A92D-49B1E8F110F2}" type="slidenum">
              <a:rPr lang="el-GR"/>
              <a:pPr>
                <a:defRPr/>
              </a:pPr>
              <a:t>7</a:t>
            </a:fld>
            <a:endParaRPr lang="el-G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4 - Θέση αριθμού διαφάνειας"/>
          <p:cNvSpPr>
            <a:spLocks noGrp="1"/>
          </p:cNvSpPr>
          <p:nvPr>
            <p:ph type="sldNum" sz="quarter" idx="12"/>
          </p:nvPr>
        </p:nvSpPr>
        <p:spPr/>
        <p:txBody>
          <a:bodyPr/>
          <a:lstStyle/>
          <a:p>
            <a:pPr>
              <a:defRPr/>
            </a:pPr>
            <a:fld id="{B796F852-3A18-4A94-892C-3922C943CE6F}" type="slidenum">
              <a:rPr lang="el-GR"/>
              <a:pPr>
                <a:defRPr/>
              </a:pPr>
              <a:t>70</a:t>
            </a:fld>
            <a:endParaRPr lang="el-GR"/>
          </a:p>
        </p:txBody>
      </p:sp>
      <p:sp>
        <p:nvSpPr>
          <p:cNvPr id="41986" name="Rectangle 2"/>
          <p:cNvSpPr>
            <a:spLocks noGrp="1" noChangeArrowheads="1"/>
          </p:cNvSpPr>
          <p:nvPr>
            <p:ph type="title" idx="4294967295"/>
          </p:nvPr>
        </p:nvSpPr>
        <p:spPr>
          <a:xfrm>
            <a:off x="0" y="274638"/>
            <a:ext cx="8675688" cy="633412"/>
          </a:xfrm>
        </p:spPr>
        <p:txBody>
          <a:bodyPr/>
          <a:lstStyle/>
          <a:p>
            <a:pPr eaLnBrk="1" hangingPunct="1">
              <a:defRPr/>
            </a:pPr>
            <a:r>
              <a:rPr lang="el-GR" sz="3600" smtClean="0"/>
              <a:t>ΚΠΑ με άνισες ΚΤΡοές</a:t>
            </a:r>
          </a:p>
        </p:txBody>
      </p:sp>
      <p:sp>
        <p:nvSpPr>
          <p:cNvPr id="41987" name="Rectangle 3"/>
          <p:cNvSpPr>
            <a:spLocks noGrp="1" noChangeArrowheads="1"/>
          </p:cNvSpPr>
          <p:nvPr>
            <p:ph type="body" idx="4294967295"/>
          </p:nvPr>
        </p:nvSpPr>
        <p:spPr>
          <a:xfrm>
            <a:off x="0" y="836613"/>
            <a:ext cx="8229600" cy="5289550"/>
          </a:xfrm>
        </p:spPr>
        <p:txBody>
          <a:bodyPr/>
          <a:lstStyle/>
          <a:p>
            <a:pPr eaLnBrk="1" hangingPunct="1">
              <a:buFontTx/>
              <a:buNone/>
              <a:defRPr/>
            </a:pPr>
            <a:r>
              <a:rPr lang="el-GR" altLang="en-US" sz="2800" b="1" smtClean="0"/>
              <a:t>   Παράδειγμα</a:t>
            </a:r>
            <a:r>
              <a:rPr lang="el-GR" altLang="en-US" sz="2800" smtClean="0"/>
              <a:t>:  επιτόκιο προεξόφλησης = 16%</a:t>
            </a:r>
            <a:r>
              <a:rPr lang="el-GR" altLang="en-US" smtClean="0"/>
              <a:t> </a:t>
            </a:r>
            <a:endParaRPr lang="en-US" smtClean="0"/>
          </a:p>
          <a:p>
            <a:pPr eaLnBrk="1" hangingPunct="1">
              <a:buFontTx/>
              <a:buNone/>
              <a:defRPr/>
            </a:pPr>
            <a:endParaRPr lang="el-GR" altLang="en-US" smtClean="0"/>
          </a:p>
        </p:txBody>
      </p:sp>
      <p:graphicFrame>
        <p:nvGraphicFramePr>
          <p:cNvPr id="41988" name="Group 4"/>
          <p:cNvGraphicFramePr>
            <a:graphicFrameLocks noGrp="1"/>
          </p:cNvGraphicFramePr>
          <p:nvPr>
            <p:ph/>
          </p:nvPr>
        </p:nvGraphicFramePr>
        <p:xfrm>
          <a:off x="457200" y="1628775"/>
          <a:ext cx="8229600" cy="5325111"/>
        </p:xfrm>
        <a:graphic>
          <a:graphicData uri="http://schemas.openxmlformats.org/drawingml/2006/table">
            <a:tbl>
              <a:tblPr/>
              <a:tblGrid>
                <a:gridCol w="2057400"/>
                <a:gridCol w="2057400"/>
                <a:gridCol w="2057400"/>
                <a:gridCol w="2057400"/>
              </a:tblGrid>
              <a:tr h="9969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περίοδοι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ΚΤΡ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Συντελ. αναγωγής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ΠΑ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-74000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-74000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0,8621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13794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0,7432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14864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5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29500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0,6407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18901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34000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0,5523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18778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34000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0,4761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16187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l-G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ΚΠΑ=8524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Μελλοντική και παρούσα αξία</a:t>
            </a:r>
          </a:p>
        </p:txBody>
      </p:sp>
      <p:sp>
        <p:nvSpPr>
          <p:cNvPr id="36867" name="Rectangle 3"/>
          <p:cNvSpPr>
            <a:spLocks noChangeArrowheads="1"/>
          </p:cNvSpPr>
          <p:nvPr/>
        </p:nvSpPr>
        <p:spPr bwMode="auto">
          <a:xfrm>
            <a:off x="1752600" y="3505200"/>
            <a:ext cx="2511425" cy="2049463"/>
          </a:xfrm>
          <a:prstGeom prst="rect">
            <a:avLst/>
          </a:prstGeom>
          <a:gradFill rotWithShape="0">
            <a:gsLst>
              <a:gs pos="0">
                <a:srgbClr val="FFFFFF"/>
              </a:gs>
              <a:gs pos="100000">
                <a:srgbClr val="FFCC00"/>
              </a:gs>
            </a:gsLst>
            <a:lin ang="2700000" scaled="1"/>
          </a:gradFill>
          <a:ln w="38100" cmpd="dbl">
            <a:solidFill>
              <a:srgbClr val="336600"/>
            </a:solidFill>
            <a:miter lim="800000"/>
            <a:headEnd/>
            <a:tailEnd/>
          </a:ln>
        </p:spPr>
        <p:txBody>
          <a:bodyPr lIns="90488" tIns="44450" rIns="90488" bIns="44450">
            <a:spAutoFit/>
          </a:bodyPr>
          <a:lstStyle/>
          <a:p>
            <a:pPr>
              <a:spcBef>
                <a:spcPct val="50000"/>
              </a:spcBef>
              <a:buSzPct val="100000"/>
            </a:pPr>
            <a:r>
              <a:rPr lang="en-US" sz="2800" u="sng">
                <a:solidFill>
                  <a:srgbClr val="000000"/>
                </a:solidFill>
              </a:rPr>
              <a:t>Παρούσα Αξία</a:t>
            </a:r>
          </a:p>
          <a:p>
            <a:pPr>
              <a:spcBef>
                <a:spcPct val="50000"/>
              </a:spcBef>
              <a:buSzPct val="100000"/>
            </a:pPr>
            <a:r>
              <a:rPr lang="en-US" sz="2800">
                <a:solidFill>
                  <a:srgbClr val="000000"/>
                </a:solidFill>
              </a:rPr>
              <a:t>Σημερινή αξία μελλοντικής χρηματοροής.</a:t>
            </a:r>
          </a:p>
        </p:txBody>
      </p:sp>
      <p:sp>
        <p:nvSpPr>
          <p:cNvPr id="36868" name="Rectangle 4"/>
          <p:cNvSpPr>
            <a:spLocks noChangeArrowheads="1"/>
          </p:cNvSpPr>
          <p:nvPr/>
        </p:nvSpPr>
        <p:spPr bwMode="auto">
          <a:xfrm>
            <a:off x="5029200" y="1447800"/>
            <a:ext cx="3276600" cy="2514600"/>
          </a:xfrm>
          <a:prstGeom prst="rect">
            <a:avLst/>
          </a:prstGeom>
          <a:gradFill rotWithShape="0">
            <a:gsLst>
              <a:gs pos="0">
                <a:srgbClr val="FFFFFF"/>
              </a:gs>
              <a:gs pos="100000">
                <a:srgbClr val="FFCC00"/>
              </a:gs>
            </a:gsLst>
            <a:lin ang="2700000" scaled="1"/>
          </a:gradFill>
          <a:ln w="38100" cmpd="dbl">
            <a:solidFill>
              <a:srgbClr val="336600"/>
            </a:solidFill>
            <a:miter lim="800000"/>
            <a:headEnd/>
            <a:tailEnd/>
          </a:ln>
        </p:spPr>
        <p:txBody>
          <a:bodyPr lIns="90488" tIns="44450" rIns="90488" bIns="44450">
            <a:spAutoFit/>
          </a:bodyPr>
          <a:lstStyle/>
          <a:p>
            <a:pPr>
              <a:spcBef>
                <a:spcPct val="50000"/>
              </a:spcBef>
              <a:buSzPct val="100000"/>
            </a:pPr>
            <a:r>
              <a:rPr lang="en-US" sz="2800" u="sng">
                <a:solidFill>
                  <a:srgbClr val="000000"/>
                </a:solidFill>
              </a:rPr>
              <a:t>Μελλοντική αξία</a:t>
            </a:r>
          </a:p>
          <a:p>
            <a:pPr>
              <a:spcBef>
                <a:spcPct val="50000"/>
              </a:spcBef>
              <a:buSzPct val="100000"/>
            </a:pPr>
            <a:r>
              <a:rPr lang="en-US" sz="2800">
                <a:solidFill>
                  <a:srgbClr val="000000"/>
                </a:solidFill>
              </a:rPr>
              <a:t>Ποσό στο οποίο θα φτάσει μια επένδυση μετά την προσθήκη τόκων</a:t>
            </a:r>
          </a:p>
        </p:txBody>
      </p:sp>
      <p:sp>
        <p:nvSpPr>
          <p:cNvPr id="5" name="Text Box 10"/>
          <p:cNvSpPr txBox="1">
            <a:spLocks noChangeArrowheads="1"/>
          </p:cNvSpPr>
          <p:nvPr/>
        </p:nvSpPr>
        <p:spPr bwMode="auto">
          <a:xfrm>
            <a:off x="6596063" y="6554788"/>
            <a:ext cx="2355850" cy="153987"/>
          </a:xfrm>
          <a:prstGeom prst="rect">
            <a:avLst/>
          </a:prstGeom>
          <a:noFill/>
          <a:ln w="9525" algn="ctr">
            <a:noFill/>
            <a:miter lim="800000"/>
            <a:headEnd/>
            <a:tailEnd/>
          </a:ln>
        </p:spPr>
        <p:txBody>
          <a:bodyPr wrap="none" lIns="0" tIns="0" rIns="0" bIns="0" anchor="b">
            <a:spAutoFit/>
          </a:bodyPr>
          <a:lstStyle/>
          <a:p>
            <a:pPr algn="r">
              <a:buSzPct val="100000"/>
              <a:defRPr/>
            </a:pPr>
            <a:r>
              <a:rPr lang="en-US" sz="1000" b="1" kern="0" dirty="0"/>
              <a:t>2013 Utopia Publishing</a:t>
            </a:r>
            <a:r>
              <a:rPr lang="el-GR" sz="1000" b="1" kern="0" dirty="0"/>
              <a:t>,</a:t>
            </a:r>
            <a:r>
              <a:rPr lang="en-US" sz="1000" b="1" kern="0" dirty="0"/>
              <a:t> All rights reserved</a:t>
            </a:r>
            <a:endParaRPr lang="en-US" sz="1000" b="1" i="1" dirty="0">
              <a:solidFill>
                <a:srgbClr val="FFFFFF"/>
              </a:solidFill>
            </a:endParaRPr>
          </a:p>
        </p:txBody>
      </p:sp>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l-GR"/>
          </a:p>
        </p:txBody>
      </p:sp>
      <p:sp>
        <p:nvSpPr>
          <p:cNvPr id="1028"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l-GR"/>
          </a:p>
        </p:txBody>
      </p:sp>
      <p:sp>
        <p:nvSpPr>
          <p:cNvPr id="1029" name="Rectangle 4"/>
          <p:cNvSpPr>
            <a:spLocks noGrp="1" noChangeArrowheads="1"/>
          </p:cNvSpPr>
          <p:nvPr>
            <p:ph type="title"/>
          </p:nvPr>
        </p:nvSpPr>
        <p:spPr>
          <a:noFill/>
        </p:spPr>
        <p:txBody>
          <a:bodyPr/>
          <a:lstStyle/>
          <a:p>
            <a:r>
              <a:rPr lang="en-US" smtClean="0"/>
              <a:t>Μελλοντικές αξίες</a:t>
            </a:r>
          </a:p>
        </p:txBody>
      </p:sp>
      <p:sp>
        <p:nvSpPr>
          <p:cNvPr id="1030" name="Rectangle 5"/>
          <p:cNvSpPr>
            <a:spLocks noGrp="1" noChangeArrowheads="1"/>
          </p:cNvSpPr>
          <p:nvPr>
            <p:ph type="body" idx="1"/>
          </p:nvPr>
        </p:nvSpPr>
        <p:spPr>
          <a:xfrm>
            <a:off x="1676400" y="1447800"/>
            <a:ext cx="6781800" cy="4648200"/>
          </a:xfrm>
          <a:noFill/>
        </p:spPr>
        <p:txBody>
          <a:bodyPr/>
          <a:lstStyle/>
          <a:p>
            <a:pPr>
              <a:buFont typeface="Times New Roman" pitchFamily="18" charset="0"/>
              <a:buNone/>
            </a:pPr>
            <a:r>
              <a:rPr lang="en-US" smtClean="0"/>
              <a:t>Μελλοντική αξία 100 $ = FV</a:t>
            </a:r>
          </a:p>
          <a:p>
            <a:pPr>
              <a:buFont typeface="Times New Roman" pitchFamily="18" charset="0"/>
              <a:buNone/>
            </a:pPr>
            <a:endParaRPr lang="en-US" smtClean="0"/>
          </a:p>
        </p:txBody>
      </p:sp>
      <p:graphicFrame>
        <p:nvGraphicFramePr>
          <p:cNvPr id="1026" name="Object 6"/>
          <p:cNvGraphicFramePr>
            <a:graphicFrameLocks/>
          </p:cNvGraphicFramePr>
          <p:nvPr/>
        </p:nvGraphicFramePr>
        <p:xfrm>
          <a:off x="1804988" y="3157538"/>
          <a:ext cx="5216525" cy="927100"/>
        </p:xfrm>
        <a:graphic>
          <a:graphicData uri="http://schemas.openxmlformats.org/presentationml/2006/ole">
            <p:oleObj spid="_x0000_s1026" name="Εξίσωση" r:id="rId4" imgW="5214600" imgH="925200" progId="Equation.3">
              <p:embed/>
            </p:oleObj>
          </a:graphicData>
        </a:graphic>
      </p:graphicFrame>
      <p:sp>
        <p:nvSpPr>
          <p:cNvPr id="1031" name="Rectangle 7"/>
          <p:cNvSpPr>
            <a:spLocks noChangeArrowheads="1"/>
          </p:cNvSpPr>
          <p:nvPr/>
        </p:nvSpPr>
        <p:spPr bwMode="auto">
          <a:xfrm>
            <a:off x="1562100" y="2933700"/>
            <a:ext cx="5715000" cy="1524000"/>
          </a:xfrm>
          <a:prstGeom prst="rect">
            <a:avLst/>
          </a:prstGeom>
          <a:noFill/>
          <a:ln w="76200" cmpd="tri">
            <a:solidFill>
              <a:srgbClr val="FF0066"/>
            </a:solidFill>
            <a:miter lim="800000"/>
            <a:headEnd/>
            <a:tailEnd/>
          </a:ln>
        </p:spPr>
        <p:txBody>
          <a:bodyPr wrap="none" anchor="ctr"/>
          <a:lstStyle/>
          <a:p>
            <a:endParaRPr lang="el-GR"/>
          </a:p>
        </p:txBody>
      </p:sp>
    </p:spTree>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l-GR"/>
          </a:p>
        </p:txBody>
      </p:sp>
      <p:sp>
        <p:nvSpPr>
          <p:cNvPr id="205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l-GR"/>
          </a:p>
        </p:txBody>
      </p:sp>
      <p:sp>
        <p:nvSpPr>
          <p:cNvPr id="2054" name="Rectangle 4"/>
          <p:cNvSpPr>
            <a:spLocks noGrp="1" noChangeArrowheads="1"/>
          </p:cNvSpPr>
          <p:nvPr>
            <p:ph type="title"/>
          </p:nvPr>
        </p:nvSpPr>
        <p:spPr>
          <a:noFill/>
        </p:spPr>
        <p:txBody>
          <a:bodyPr/>
          <a:lstStyle/>
          <a:p>
            <a:r>
              <a:rPr lang="en-US" smtClean="0"/>
              <a:t>Μελλοντικές αξίες</a:t>
            </a:r>
          </a:p>
        </p:txBody>
      </p:sp>
      <p:graphicFrame>
        <p:nvGraphicFramePr>
          <p:cNvPr id="2050" name="Object 2">
            <a:hlinkClick r:id="" action="ppaction://ole?verb=0"/>
          </p:cNvPr>
          <p:cNvGraphicFramePr>
            <a:graphicFrameLocks/>
          </p:cNvGraphicFramePr>
          <p:nvPr/>
        </p:nvGraphicFramePr>
        <p:xfrm>
          <a:off x="890588" y="1557338"/>
          <a:ext cx="3481387" cy="622300"/>
        </p:xfrm>
        <a:graphic>
          <a:graphicData uri="http://schemas.openxmlformats.org/presentationml/2006/ole">
            <p:oleObj spid="_x0000_s2050" name="Εξίσωση" r:id="rId4" imgW="3479760" imgH="620640" progId="Equation.3">
              <p:embed/>
            </p:oleObj>
          </a:graphicData>
        </a:graphic>
      </p:graphicFrame>
      <p:sp>
        <p:nvSpPr>
          <p:cNvPr id="2055" name="Rectangle 6"/>
          <p:cNvSpPr>
            <a:spLocks noChangeArrowheads="1"/>
          </p:cNvSpPr>
          <p:nvPr/>
        </p:nvSpPr>
        <p:spPr bwMode="auto">
          <a:xfrm>
            <a:off x="647700" y="1333500"/>
            <a:ext cx="3784600" cy="990600"/>
          </a:xfrm>
          <a:prstGeom prst="rect">
            <a:avLst/>
          </a:prstGeom>
          <a:noFill/>
          <a:ln w="76200" cmpd="tri">
            <a:solidFill>
              <a:schemeClr val="tx1"/>
            </a:solidFill>
            <a:miter lim="800000"/>
            <a:headEnd/>
            <a:tailEnd/>
          </a:ln>
        </p:spPr>
        <p:txBody>
          <a:bodyPr wrap="none" anchor="ctr"/>
          <a:lstStyle/>
          <a:p>
            <a:endParaRPr lang="el-GR"/>
          </a:p>
        </p:txBody>
      </p:sp>
      <p:sp>
        <p:nvSpPr>
          <p:cNvPr id="2056" name="Rectangle 7"/>
          <p:cNvSpPr>
            <a:spLocks noChangeArrowheads="1"/>
          </p:cNvSpPr>
          <p:nvPr/>
        </p:nvSpPr>
        <p:spPr bwMode="auto">
          <a:xfrm>
            <a:off x="833438" y="2662238"/>
            <a:ext cx="7934325" cy="2692400"/>
          </a:xfrm>
          <a:prstGeom prst="rect">
            <a:avLst/>
          </a:prstGeom>
          <a:noFill/>
          <a:ln w="12700">
            <a:noFill/>
            <a:miter lim="800000"/>
            <a:headEnd/>
            <a:tailEnd/>
          </a:ln>
        </p:spPr>
        <p:txBody>
          <a:bodyPr lIns="90488" tIns="44450" rIns="90488" bIns="44450">
            <a:spAutoFit/>
          </a:bodyPr>
          <a:lstStyle/>
          <a:p>
            <a:pPr>
              <a:spcBef>
                <a:spcPct val="50000"/>
              </a:spcBef>
              <a:buSzPct val="100000"/>
            </a:pPr>
            <a:r>
              <a:rPr lang="en-US" sz="2800" i="1" u="sng">
                <a:solidFill>
                  <a:srgbClr val="000000"/>
                </a:solidFill>
              </a:rPr>
              <a:t>Παράδειγμα - FV</a:t>
            </a:r>
          </a:p>
          <a:p>
            <a:pPr>
              <a:spcBef>
                <a:spcPct val="50000"/>
              </a:spcBef>
              <a:buSzPct val="100000"/>
            </a:pPr>
            <a:r>
              <a:rPr lang="en-US" sz="2800" i="1">
                <a:solidFill>
                  <a:srgbClr val="000000"/>
                </a:solidFill>
              </a:rPr>
              <a:t>Ποια είναι η μελλοντική αξία 100 $ αν γίνεται ετήσιος ανατοκισμός με επιτόκιο 7% για δύο έτη;</a:t>
            </a:r>
          </a:p>
          <a:p>
            <a:pPr>
              <a:spcBef>
                <a:spcPct val="50000"/>
              </a:spcBef>
              <a:buSzPct val="100000"/>
            </a:pPr>
            <a:endParaRPr lang="en-US" sz="2800" i="1">
              <a:solidFill>
                <a:srgbClr val="000000"/>
              </a:solidFill>
            </a:endParaRPr>
          </a:p>
        </p:txBody>
      </p:sp>
      <p:graphicFrame>
        <p:nvGraphicFramePr>
          <p:cNvPr id="149512" name="Object 3"/>
          <p:cNvGraphicFramePr>
            <a:graphicFrameLocks/>
          </p:cNvGraphicFramePr>
          <p:nvPr/>
        </p:nvGraphicFramePr>
        <p:xfrm>
          <a:off x="1884363" y="4873625"/>
          <a:ext cx="4225925" cy="903288"/>
        </p:xfrm>
        <a:graphic>
          <a:graphicData uri="http://schemas.openxmlformats.org/presentationml/2006/ole">
            <p:oleObj spid="_x0000_s2051" name="Εξίσωση" r:id="rId5" imgW="1841400" imgH="393480" progId="Equation.3">
              <p:embed/>
            </p:oleObj>
          </a:graphicData>
        </a:graphic>
      </p:graphicFrame>
      <p:pic>
        <p:nvPicPr>
          <p:cNvPr id="2057" name="Picture 9"/>
          <p:cNvPicPr>
            <a:picLocks noChangeArrowheads="1"/>
          </p:cNvPicPr>
          <p:nvPr/>
        </p:nvPicPr>
        <p:blipFill>
          <a:blip r:embed="rId6" cstate="print"/>
          <a:srcRect/>
          <a:stretch>
            <a:fillRect/>
          </a:stretch>
        </p:blipFill>
        <p:spPr bwMode="auto">
          <a:xfrm>
            <a:off x="6019800" y="1617663"/>
            <a:ext cx="2085975" cy="1214437"/>
          </a:xfrm>
          <a:prstGeom prst="rect">
            <a:avLst/>
          </a:prstGeom>
          <a:noFill/>
          <a:ln w="12700">
            <a:noFill/>
            <a:miter lim="800000"/>
            <a:headEnd/>
            <a:tailEnd/>
          </a:ln>
        </p:spPr>
      </p:pic>
      <p:sp>
        <p:nvSpPr>
          <p:cNvPr id="10" name="Text Box 10"/>
          <p:cNvSpPr txBox="1">
            <a:spLocks noChangeArrowheads="1"/>
          </p:cNvSpPr>
          <p:nvPr/>
        </p:nvSpPr>
        <p:spPr bwMode="auto">
          <a:xfrm>
            <a:off x="6596063" y="6554788"/>
            <a:ext cx="2355850" cy="153987"/>
          </a:xfrm>
          <a:prstGeom prst="rect">
            <a:avLst/>
          </a:prstGeom>
          <a:noFill/>
          <a:ln w="9525" algn="ctr">
            <a:noFill/>
            <a:miter lim="800000"/>
            <a:headEnd/>
            <a:tailEnd/>
          </a:ln>
        </p:spPr>
        <p:txBody>
          <a:bodyPr wrap="none" lIns="0" tIns="0" rIns="0" bIns="0" anchor="b">
            <a:spAutoFit/>
          </a:bodyPr>
          <a:lstStyle/>
          <a:p>
            <a:pPr algn="r">
              <a:buSzPct val="100000"/>
              <a:defRPr/>
            </a:pPr>
            <a:r>
              <a:rPr lang="en-US" sz="1000" b="1" kern="0" dirty="0"/>
              <a:t>2013 Utopia Publishing</a:t>
            </a:r>
            <a:r>
              <a:rPr lang="el-GR" sz="1000" b="1" kern="0" dirty="0"/>
              <a:t>,</a:t>
            </a:r>
            <a:r>
              <a:rPr lang="en-US" sz="1000" b="1" kern="0" dirty="0"/>
              <a:t> All rights reserved</a:t>
            </a:r>
            <a:endParaRPr lang="en-US" sz="1000" b="1" i="1" dirty="0">
              <a:solidFill>
                <a:srgbClr val="FFFFF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49512"/>
                                        </p:tgtEl>
                                        <p:attrNameLst>
                                          <p:attrName>style.visibility</p:attrName>
                                        </p:attrNameLst>
                                      </p:cBhvr>
                                      <p:to>
                                        <p:strVal val="visible"/>
                                      </p:to>
                                    </p:set>
                                    <p:animEffect transition="in" filter="fade">
                                      <p:cBhvr>
                                        <p:cTn id="7" dur="1000"/>
                                        <p:tgtEl>
                                          <p:spTgt spid="149512"/>
                                        </p:tgtEl>
                                      </p:cBhvr>
                                    </p:animEffect>
                                    <p:anim calcmode="lin" valueType="num">
                                      <p:cBhvr>
                                        <p:cTn id="8" dur="1000" fill="hold"/>
                                        <p:tgtEl>
                                          <p:spTgt spid="149512"/>
                                        </p:tgtEl>
                                        <p:attrNameLst>
                                          <p:attrName>ppt_x</p:attrName>
                                        </p:attrNameLst>
                                      </p:cBhvr>
                                      <p:tavLst>
                                        <p:tav tm="0">
                                          <p:val>
                                            <p:strVal val="#ppt_x"/>
                                          </p:val>
                                        </p:tav>
                                        <p:tav tm="100000">
                                          <p:val>
                                            <p:strVal val="#ppt_x"/>
                                          </p:val>
                                        </p:tav>
                                      </p:tavLst>
                                    </p:anim>
                                    <p:anim calcmode="lin" valueType="num">
                                      <p:cBhvr>
                                        <p:cTn id="9" dur="900" decel="100000" fill="hold"/>
                                        <p:tgtEl>
                                          <p:spTgt spid="1495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95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smtClean="0"/>
              <a:t>Παρούσα Αξία</a:t>
            </a:r>
          </a:p>
        </p:txBody>
      </p:sp>
      <p:graphicFrame>
        <p:nvGraphicFramePr>
          <p:cNvPr id="4098" name="Object 3">
            <a:hlinkClick r:id="" action="ppaction://ole?verb=0"/>
          </p:cNvPr>
          <p:cNvGraphicFramePr>
            <a:graphicFrameLocks/>
          </p:cNvGraphicFramePr>
          <p:nvPr/>
        </p:nvGraphicFramePr>
        <p:xfrm>
          <a:off x="838200" y="2357438"/>
          <a:ext cx="8229600" cy="2289175"/>
        </p:xfrm>
        <a:graphic>
          <a:graphicData uri="http://schemas.openxmlformats.org/presentationml/2006/ole">
            <p:oleObj spid="_x0000_s4098" name="Εξίσωση" r:id="rId3" imgW="2374560" imgH="660240" progId="Equation.3">
              <p:embed/>
            </p:oleObj>
          </a:graphicData>
        </a:graphic>
      </p:graphicFrame>
      <p:sp>
        <p:nvSpPr>
          <p:cNvPr id="4100" name="Rectangle 4"/>
          <p:cNvSpPr>
            <a:spLocks noChangeArrowheads="1"/>
          </p:cNvSpPr>
          <p:nvPr/>
        </p:nvSpPr>
        <p:spPr bwMode="auto">
          <a:xfrm>
            <a:off x="685800" y="3695700"/>
            <a:ext cx="8382000" cy="1257300"/>
          </a:xfrm>
          <a:prstGeom prst="rect">
            <a:avLst/>
          </a:prstGeom>
          <a:noFill/>
          <a:ln w="76200" cmpd="tri">
            <a:solidFill>
              <a:srgbClr val="FF0066"/>
            </a:solidFill>
            <a:miter lim="800000"/>
            <a:headEnd/>
            <a:tailEnd/>
          </a:ln>
        </p:spPr>
        <p:txBody>
          <a:bodyPr wrap="none" anchor="ctr"/>
          <a:lstStyle/>
          <a:p>
            <a:endParaRPr lang="el-GR"/>
          </a:p>
        </p:txBody>
      </p:sp>
    </p:spTree>
  </p:cSld>
  <p:clrMapOvr>
    <a:masterClrMapping/>
  </p:clrMapOvr>
  <p:transition>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smtClean="0"/>
              <a:t>Παρούσα Αξία</a:t>
            </a:r>
          </a:p>
        </p:txBody>
      </p:sp>
      <p:sp>
        <p:nvSpPr>
          <p:cNvPr id="5124" name="Rectangle 3"/>
          <p:cNvSpPr>
            <a:spLocks noChangeArrowheads="1"/>
          </p:cNvSpPr>
          <p:nvPr/>
        </p:nvSpPr>
        <p:spPr bwMode="auto">
          <a:xfrm>
            <a:off x="762000" y="1447800"/>
            <a:ext cx="7772400" cy="4572000"/>
          </a:xfrm>
          <a:prstGeom prst="rect">
            <a:avLst/>
          </a:prstGeom>
          <a:noFill/>
          <a:ln w="12700">
            <a:noFill/>
            <a:miter lim="800000"/>
            <a:headEnd/>
            <a:tailEnd/>
          </a:ln>
        </p:spPr>
        <p:txBody>
          <a:bodyPr lIns="90488" tIns="44450" rIns="90488" bIns="44450"/>
          <a:lstStyle/>
          <a:p>
            <a:pPr>
              <a:buSzPct val="100000"/>
            </a:pPr>
            <a:r>
              <a:rPr lang="el-GR" sz="2800" b="1" dirty="0" smtClean="0"/>
              <a:t>συντελεστή</a:t>
            </a:r>
            <a:r>
              <a:rPr lang="el-GR" sz="2800" dirty="0" smtClean="0"/>
              <a:t> ς </a:t>
            </a:r>
            <a:r>
              <a:rPr lang="el-GR" sz="2800" b="1" dirty="0" smtClean="0"/>
              <a:t>προεξόφλησης</a:t>
            </a:r>
            <a:r>
              <a:rPr lang="el-GR" sz="2800" dirty="0" smtClean="0"/>
              <a:t> (</a:t>
            </a:r>
            <a:r>
              <a:rPr lang="el-GR" sz="2800" dirty="0" err="1" smtClean="0"/>
              <a:t>Discount</a:t>
            </a:r>
            <a:r>
              <a:rPr lang="el-GR" sz="2800" dirty="0" smtClean="0"/>
              <a:t> </a:t>
            </a:r>
            <a:r>
              <a:rPr lang="el-GR" sz="2800" dirty="0" err="1" smtClean="0"/>
              <a:t>Factor</a:t>
            </a:r>
            <a:r>
              <a:rPr lang="el-GR" sz="2800" dirty="0" smtClean="0"/>
              <a:t>) </a:t>
            </a:r>
            <a:r>
              <a:rPr lang="en-US" sz="2800" dirty="0" smtClean="0">
                <a:solidFill>
                  <a:srgbClr val="000000"/>
                </a:solidFill>
              </a:rPr>
              <a:t>= </a:t>
            </a:r>
            <a:r>
              <a:rPr lang="en-US" sz="2800" dirty="0">
                <a:solidFill>
                  <a:srgbClr val="000000"/>
                </a:solidFill>
              </a:rPr>
              <a:t>DF = PV 1 $</a:t>
            </a:r>
          </a:p>
          <a:p>
            <a:pPr>
              <a:buSzPct val="100000"/>
            </a:pPr>
            <a:endParaRPr lang="en-US" sz="3600" dirty="0">
              <a:solidFill>
                <a:srgbClr val="000000"/>
              </a:solidFill>
            </a:endParaRPr>
          </a:p>
          <a:p>
            <a:pPr>
              <a:buSzPct val="100000"/>
            </a:pPr>
            <a:endParaRPr lang="en-US" sz="3600" dirty="0">
              <a:solidFill>
                <a:srgbClr val="000000"/>
              </a:solidFill>
            </a:endParaRPr>
          </a:p>
          <a:p>
            <a:pPr>
              <a:buSzPct val="100000"/>
            </a:pPr>
            <a:endParaRPr lang="en-US" sz="3600" dirty="0">
              <a:solidFill>
                <a:srgbClr val="000000"/>
              </a:solidFill>
            </a:endParaRPr>
          </a:p>
          <a:p>
            <a:pPr>
              <a:buSzPct val="100000"/>
            </a:pPr>
            <a:endParaRPr lang="en-US" sz="3600" dirty="0">
              <a:solidFill>
                <a:srgbClr val="000000"/>
              </a:solidFill>
            </a:endParaRPr>
          </a:p>
          <a:p>
            <a:pPr>
              <a:buSzPct val="100000"/>
            </a:pPr>
            <a:r>
              <a:rPr lang="en-US" dirty="0" err="1">
                <a:solidFill>
                  <a:srgbClr val="000000"/>
                </a:solidFill>
              </a:rPr>
              <a:t>Οι</a:t>
            </a:r>
            <a:r>
              <a:rPr lang="en-US" dirty="0">
                <a:solidFill>
                  <a:srgbClr val="000000"/>
                </a:solidFill>
              </a:rPr>
              <a:t> </a:t>
            </a:r>
            <a:r>
              <a:rPr lang="en-US" dirty="0" err="1">
                <a:solidFill>
                  <a:srgbClr val="000000"/>
                </a:solidFill>
              </a:rPr>
              <a:t>συντελεστές</a:t>
            </a:r>
            <a:r>
              <a:rPr lang="en-US" dirty="0">
                <a:solidFill>
                  <a:srgbClr val="000000"/>
                </a:solidFill>
              </a:rPr>
              <a:t> </a:t>
            </a:r>
            <a:r>
              <a:rPr lang="en-US" dirty="0" err="1">
                <a:solidFill>
                  <a:srgbClr val="000000"/>
                </a:solidFill>
              </a:rPr>
              <a:t>προεξόφλησης</a:t>
            </a:r>
            <a:r>
              <a:rPr lang="en-US" dirty="0">
                <a:solidFill>
                  <a:srgbClr val="000000"/>
                </a:solidFill>
              </a:rPr>
              <a:t> </a:t>
            </a:r>
            <a:r>
              <a:rPr lang="en-US" dirty="0" err="1">
                <a:solidFill>
                  <a:srgbClr val="000000"/>
                </a:solidFill>
              </a:rPr>
              <a:t>μπορούν</a:t>
            </a:r>
            <a:r>
              <a:rPr lang="en-US" dirty="0">
                <a:solidFill>
                  <a:srgbClr val="000000"/>
                </a:solidFill>
              </a:rPr>
              <a:t> </a:t>
            </a:r>
            <a:r>
              <a:rPr lang="en-US" dirty="0" err="1">
                <a:solidFill>
                  <a:srgbClr val="000000"/>
                </a:solidFill>
              </a:rPr>
              <a:t>να</a:t>
            </a:r>
            <a:r>
              <a:rPr lang="en-US" dirty="0">
                <a:solidFill>
                  <a:srgbClr val="000000"/>
                </a:solidFill>
              </a:rPr>
              <a:t> </a:t>
            </a:r>
            <a:r>
              <a:rPr lang="en-US" dirty="0" err="1">
                <a:solidFill>
                  <a:srgbClr val="000000"/>
                </a:solidFill>
              </a:rPr>
              <a:t>χρησιμοποιούνται</a:t>
            </a:r>
            <a:r>
              <a:rPr lang="en-US" dirty="0">
                <a:solidFill>
                  <a:srgbClr val="000000"/>
                </a:solidFill>
              </a:rPr>
              <a:t> </a:t>
            </a:r>
            <a:r>
              <a:rPr lang="en-US" dirty="0" err="1">
                <a:solidFill>
                  <a:srgbClr val="000000"/>
                </a:solidFill>
              </a:rPr>
              <a:t>για</a:t>
            </a:r>
            <a:r>
              <a:rPr lang="en-US" dirty="0">
                <a:solidFill>
                  <a:srgbClr val="000000"/>
                </a:solidFill>
              </a:rPr>
              <a:t> </a:t>
            </a:r>
            <a:r>
              <a:rPr lang="en-US" dirty="0" err="1">
                <a:solidFill>
                  <a:srgbClr val="000000"/>
                </a:solidFill>
              </a:rPr>
              <a:t>υπολογισμό</a:t>
            </a:r>
            <a:r>
              <a:rPr lang="en-US" dirty="0">
                <a:solidFill>
                  <a:srgbClr val="000000"/>
                </a:solidFill>
              </a:rPr>
              <a:t> </a:t>
            </a:r>
            <a:r>
              <a:rPr lang="en-US" dirty="0" err="1">
                <a:solidFill>
                  <a:srgbClr val="000000"/>
                </a:solidFill>
              </a:rPr>
              <a:t>της</a:t>
            </a:r>
            <a:r>
              <a:rPr lang="en-US" dirty="0">
                <a:solidFill>
                  <a:srgbClr val="000000"/>
                </a:solidFill>
              </a:rPr>
              <a:t> </a:t>
            </a:r>
            <a:r>
              <a:rPr lang="en-US" dirty="0" err="1">
                <a:solidFill>
                  <a:srgbClr val="000000"/>
                </a:solidFill>
              </a:rPr>
              <a:t>παρούσας</a:t>
            </a:r>
            <a:r>
              <a:rPr lang="en-US" dirty="0">
                <a:solidFill>
                  <a:srgbClr val="000000"/>
                </a:solidFill>
              </a:rPr>
              <a:t> </a:t>
            </a:r>
            <a:r>
              <a:rPr lang="en-US" dirty="0" err="1">
                <a:solidFill>
                  <a:srgbClr val="000000"/>
                </a:solidFill>
              </a:rPr>
              <a:t>αξίας</a:t>
            </a:r>
            <a:r>
              <a:rPr lang="en-US" dirty="0">
                <a:solidFill>
                  <a:srgbClr val="000000"/>
                </a:solidFill>
              </a:rPr>
              <a:t> </a:t>
            </a:r>
            <a:r>
              <a:rPr lang="en-US" dirty="0" err="1">
                <a:solidFill>
                  <a:srgbClr val="000000"/>
                </a:solidFill>
              </a:rPr>
              <a:t>κάθε</a:t>
            </a:r>
            <a:r>
              <a:rPr lang="en-US" dirty="0">
                <a:solidFill>
                  <a:srgbClr val="000000"/>
                </a:solidFill>
              </a:rPr>
              <a:t> </a:t>
            </a:r>
            <a:r>
              <a:rPr lang="en-US" dirty="0" err="1">
                <a:solidFill>
                  <a:srgbClr val="000000"/>
                </a:solidFill>
              </a:rPr>
              <a:t>χρηματοροής</a:t>
            </a:r>
            <a:r>
              <a:rPr lang="en-US" dirty="0">
                <a:solidFill>
                  <a:srgbClr val="000000"/>
                </a:solidFill>
              </a:rPr>
              <a:t>.</a:t>
            </a:r>
          </a:p>
        </p:txBody>
      </p:sp>
      <p:graphicFrame>
        <p:nvGraphicFramePr>
          <p:cNvPr id="5122" name="Object 4">
            <a:hlinkClick r:id="" action="ppaction://ole?verb=0"/>
          </p:cNvPr>
          <p:cNvGraphicFramePr>
            <a:graphicFrameLocks/>
          </p:cNvGraphicFramePr>
          <p:nvPr/>
        </p:nvGraphicFramePr>
        <p:xfrm>
          <a:off x="2290763" y="2681288"/>
          <a:ext cx="3238500" cy="1217612"/>
        </p:xfrm>
        <a:graphic>
          <a:graphicData uri="http://schemas.openxmlformats.org/presentationml/2006/ole">
            <p:oleObj spid="_x0000_s5122" name="Equation" r:id="rId3" imgW="3236760" imgH="1215720" progId="Equation.3">
              <p:embed/>
            </p:oleObj>
          </a:graphicData>
        </a:graphic>
      </p:graphicFrame>
      <p:sp>
        <p:nvSpPr>
          <p:cNvPr id="5125" name="Rectangle 5"/>
          <p:cNvSpPr>
            <a:spLocks noChangeArrowheads="1"/>
          </p:cNvSpPr>
          <p:nvPr/>
        </p:nvSpPr>
        <p:spPr bwMode="auto">
          <a:xfrm>
            <a:off x="2095500" y="2552700"/>
            <a:ext cx="3733800" cy="1447800"/>
          </a:xfrm>
          <a:prstGeom prst="rect">
            <a:avLst/>
          </a:prstGeom>
          <a:noFill/>
          <a:ln w="76200" cmpd="tri">
            <a:solidFill>
              <a:srgbClr val="FF0066"/>
            </a:solidFill>
            <a:miter lim="800000"/>
            <a:headEnd/>
            <a:tailEnd/>
          </a:ln>
        </p:spPr>
        <p:txBody>
          <a:bodyPr wrap="none" anchor="ctr"/>
          <a:lstStyle/>
          <a:p>
            <a:endParaRPr lang="el-GR"/>
          </a:p>
        </p:txBody>
      </p:sp>
    </p:spTree>
  </p:cSld>
  <p:clrMapOvr>
    <a:masterClrMapping/>
  </p:clrMapOvr>
  <p:transition>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Αποτίμηση κτιρίου γραφείων</a:t>
            </a:r>
          </a:p>
        </p:txBody>
      </p:sp>
      <p:sp>
        <p:nvSpPr>
          <p:cNvPr id="37891" name="Rectangle 3"/>
          <p:cNvSpPr>
            <a:spLocks noGrp="1" noChangeArrowheads="1"/>
          </p:cNvSpPr>
          <p:nvPr>
            <p:ph type="body" idx="1"/>
          </p:nvPr>
        </p:nvSpPr>
        <p:spPr/>
        <p:txBody>
          <a:bodyPr/>
          <a:lstStyle/>
          <a:p>
            <a:pPr>
              <a:buFont typeface="Times New Roman" pitchFamily="18" charset="0"/>
              <a:buNone/>
            </a:pPr>
            <a:r>
              <a:rPr lang="en-US" sz="2400" b="1" i="1" smtClean="0"/>
              <a:t>Βήμα 1:  Πρόβλεψη χρηματοροών</a:t>
            </a:r>
          </a:p>
          <a:p>
            <a:pPr>
              <a:lnSpc>
                <a:spcPct val="110000"/>
              </a:lnSpc>
              <a:buFont typeface="Times New Roman" pitchFamily="18" charset="0"/>
              <a:buNone/>
            </a:pPr>
            <a:r>
              <a:rPr lang="en-US" sz="2400" smtClean="0"/>
              <a:t>		Κόστος κτιρίου   =  C</a:t>
            </a:r>
            <a:r>
              <a:rPr lang="en-US" sz="2400" baseline="-25000" smtClean="0"/>
              <a:t>0</a:t>
            </a:r>
            <a:r>
              <a:rPr lang="en-US" sz="2400" smtClean="0"/>
              <a:t>  =  370.000</a:t>
            </a:r>
          </a:p>
          <a:p>
            <a:pPr>
              <a:lnSpc>
                <a:spcPct val="110000"/>
              </a:lnSpc>
              <a:buFont typeface="Times New Roman" pitchFamily="18" charset="0"/>
              <a:buNone/>
            </a:pPr>
            <a:r>
              <a:rPr lang="en-US" sz="2400" smtClean="0"/>
              <a:t>		Τ</a:t>
            </a:r>
            <a:r>
              <a:rPr lang="el-GR" sz="2400" smtClean="0"/>
              <a:t>ι</a:t>
            </a:r>
            <a:r>
              <a:rPr lang="en-US" sz="2400" smtClean="0"/>
              <a:t>μή πώλησης το έτος 1 =  C</a:t>
            </a:r>
            <a:r>
              <a:rPr lang="en-US" sz="2400" baseline="-25000" smtClean="0"/>
              <a:t>1</a:t>
            </a:r>
            <a:r>
              <a:rPr lang="en-US" sz="2400" smtClean="0"/>
              <a:t>  =  420.000</a:t>
            </a:r>
          </a:p>
          <a:p>
            <a:pPr>
              <a:buFont typeface="Times New Roman" pitchFamily="18" charset="0"/>
              <a:buNone/>
            </a:pPr>
            <a:endParaRPr lang="en-US" sz="2400" smtClean="0"/>
          </a:p>
          <a:p>
            <a:pPr>
              <a:buFont typeface="Times New Roman" pitchFamily="18" charset="0"/>
              <a:buNone/>
            </a:pPr>
            <a:r>
              <a:rPr lang="en-US" sz="2400" b="1" i="1" smtClean="0">
                <a:solidFill>
                  <a:srgbClr val="000000"/>
                </a:solidFill>
              </a:rPr>
              <a:t>Βήμα 2:  Εκτίμηση κόστους ευκαιρίας κεφαλαίου</a:t>
            </a:r>
          </a:p>
          <a:p>
            <a:pPr>
              <a:buFont typeface="Times New Roman" pitchFamily="18" charset="0"/>
              <a:buNone/>
            </a:pPr>
            <a:r>
              <a:rPr lang="en-US" sz="2400" smtClean="0"/>
              <a:t>Αν εξίσου ριψοκίνδυνες επενδύσεις στην κεφαλαιαγορά</a:t>
            </a:r>
          </a:p>
          <a:p>
            <a:pPr>
              <a:buFont typeface="Times New Roman" pitchFamily="18" charset="0"/>
              <a:buNone/>
            </a:pPr>
            <a:r>
              <a:rPr lang="en-US" sz="2400" smtClean="0"/>
              <a:t>προσφέρουν απόδοση 5%, τότε</a:t>
            </a:r>
          </a:p>
          <a:p>
            <a:pPr>
              <a:buFont typeface="Times New Roman" pitchFamily="18" charset="0"/>
              <a:buNone/>
            </a:pPr>
            <a:r>
              <a:rPr lang="en-US" sz="2400" smtClean="0"/>
              <a:t>		Κόστος κεφαλαίου  =  r  =  5%</a:t>
            </a:r>
          </a:p>
        </p:txBody>
      </p:sp>
      <p:grpSp>
        <p:nvGrpSpPr>
          <p:cNvPr id="37892" name="Group 4"/>
          <p:cNvGrpSpPr>
            <a:grpSpLocks/>
          </p:cNvGrpSpPr>
          <p:nvPr/>
        </p:nvGrpSpPr>
        <p:grpSpPr bwMode="auto">
          <a:xfrm>
            <a:off x="5638800" y="3886200"/>
            <a:ext cx="3249613" cy="2441575"/>
            <a:chOff x="3552" y="1776"/>
            <a:chExt cx="2047" cy="1538"/>
          </a:xfrm>
        </p:grpSpPr>
        <p:sp>
          <p:nvSpPr>
            <p:cNvPr id="37894" name="Freeform 5"/>
            <p:cNvSpPr>
              <a:spLocks/>
            </p:cNvSpPr>
            <p:nvPr/>
          </p:nvSpPr>
          <p:spPr bwMode="auto">
            <a:xfrm>
              <a:off x="4273" y="2544"/>
              <a:ext cx="187" cy="729"/>
            </a:xfrm>
            <a:custGeom>
              <a:avLst/>
              <a:gdLst>
                <a:gd name="T0" fmla="*/ 1 w 187"/>
                <a:gd name="T1" fmla="*/ 718 h 729"/>
                <a:gd name="T2" fmla="*/ 45 w 187"/>
                <a:gd name="T3" fmla="*/ 705 h 729"/>
                <a:gd name="T4" fmla="*/ 51 w 187"/>
                <a:gd name="T5" fmla="*/ 705 h 729"/>
                <a:gd name="T6" fmla="*/ 186 w 187"/>
                <a:gd name="T7" fmla="*/ 728 h 729"/>
                <a:gd name="T8" fmla="*/ 186 w 187"/>
                <a:gd name="T9" fmla="*/ 0 h 729"/>
                <a:gd name="T10" fmla="*/ 0 w 187"/>
                <a:gd name="T11" fmla="*/ 0 h 729"/>
                <a:gd name="T12" fmla="*/ 1 w 187"/>
                <a:gd name="T13" fmla="*/ 718 h 729"/>
                <a:gd name="T14" fmla="*/ 0 60000 65536"/>
                <a:gd name="T15" fmla="*/ 0 60000 65536"/>
                <a:gd name="T16" fmla="*/ 0 60000 65536"/>
                <a:gd name="T17" fmla="*/ 0 60000 65536"/>
                <a:gd name="T18" fmla="*/ 0 60000 65536"/>
                <a:gd name="T19" fmla="*/ 0 60000 65536"/>
                <a:gd name="T20" fmla="*/ 0 60000 65536"/>
                <a:gd name="T21" fmla="*/ 0 w 187"/>
                <a:gd name="T22" fmla="*/ 0 h 729"/>
                <a:gd name="T23" fmla="*/ 187 w 187"/>
                <a:gd name="T24" fmla="*/ 729 h 7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 h="729">
                  <a:moveTo>
                    <a:pt x="1" y="718"/>
                  </a:moveTo>
                  <a:lnTo>
                    <a:pt x="45" y="705"/>
                  </a:lnTo>
                  <a:lnTo>
                    <a:pt x="51" y="705"/>
                  </a:lnTo>
                  <a:lnTo>
                    <a:pt x="186" y="728"/>
                  </a:lnTo>
                  <a:lnTo>
                    <a:pt x="186" y="0"/>
                  </a:lnTo>
                  <a:lnTo>
                    <a:pt x="0" y="0"/>
                  </a:lnTo>
                  <a:lnTo>
                    <a:pt x="1" y="718"/>
                  </a:lnTo>
                </a:path>
              </a:pathLst>
            </a:custGeom>
            <a:solidFill>
              <a:srgbClr val="000000"/>
            </a:solidFill>
            <a:ln w="12700" cap="rnd">
              <a:solidFill>
                <a:srgbClr val="FFFFFF"/>
              </a:solidFill>
              <a:round/>
              <a:headEnd/>
              <a:tailEnd/>
            </a:ln>
          </p:spPr>
          <p:txBody>
            <a:bodyPr/>
            <a:lstStyle/>
            <a:p>
              <a:endParaRPr lang="el-GR"/>
            </a:p>
          </p:txBody>
        </p:sp>
        <p:sp>
          <p:nvSpPr>
            <p:cNvPr id="37895" name="Freeform 6"/>
            <p:cNvSpPr>
              <a:spLocks/>
            </p:cNvSpPr>
            <p:nvPr/>
          </p:nvSpPr>
          <p:spPr bwMode="auto">
            <a:xfrm>
              <a:off x="4335" y="1776"/>
              <a:ext cx="707" cy="305"/>
            </a:xfrm>
            <a:custGeom>
              <a:avLst/>
              <a:gdLst>
                <a:gd name="T0" fmla="*/ 0 w 707"/>
                <a:gd name="T1" fmla="*/ 304 h 305"/>
                <a:gd name="T2" fmla="*/ 0 w 707"/>
                <a:gd name="T3" fmla="*/ 199 h 305"/>
                <a:gd name="T4" fmla="*/ 504 w 707"/>
                <a:gd name="T5" fmla="*/ 0 h 305"/>
                <a:gd name="T6" fmla="*/ 706 w 707"/>
                <a:gd name="T7" fmla="*/ 111 h 305"/>
                <a:gd name="T8" fmla="*/ 706 w 707"/>
                <a:gd name="T9" fmla="*/ 158 h 305"/>
                <a:gd name="T10" fmla="*/ 0 w 707"/>
                <a:gd name="T11" fmla="*/ 304 h 305"/>
                <a:gd name="T12" fmla="*/ 0 60000 65536"/>
                <a:gd name="T13" fmla="*/ 0 60000 65536"/>
                <a:gd name="T14" fmla="*/ 0 60000 65536"/>
                <a:gd name="T15" fmla="*/ 0 60000 65536"/>
                <a:gd name="T16" fmla="*/ 0 60000 65536"/>
                <a:gd name="T17" fmla="*/ 0 60000 65536"/>
                <a:gd name="T18" fmla="*/ 0 w 707"/>
                <a:gd name="T19" fmla="*/ 0 h 305"/>
                <a:gd name="T20" fmla="*/ 707 w 707"/>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707" h="305">
                  <a:moveTo>
                    <a:pt x="0" y="304"/>
                  </a:moveTo>
                  <a:lnTo>
                    <a:pt x="0" y="199"/>
                  </a:lnTo>
                  <a:lnTo>
                    <a:pt x="504" y="0"/>
                  </a:lnTo>
                  <a:lnTo>
                    <a:pt x="706" y="111"/>
                  </a:lnTo>
                  <a:lnTo>
                    <a:pt x="706" y="158"/>
                  </a:lnTo>
                  <a:lnTo>
                    <a:pt x="0" y="304"/>
                  </a:lnTo>
                </a:path>
              </a:pathLst>
            </a:custGeom>
            <a:solidFill>
              <a:srgbClr val="FFFFFF"/>
            </a:solidFill>
            <a:ln w="12700" cap="rnd">
              <a:solidFill>
                <a:srgbClr val="FFFFFF"/>
              </a:solidFill>
              <a:round/>
              <a:headEnd/>
              <a:tailEnd/>
            </a:ln>
          </p:spPr>
          <p:txBody>
            <a:bodyPr/>
            <a:lstStyle/>
            <a:p>
              <a:endParaRPr lang="el-GR"/>
            </a:p>
          </p:txBody>
        </p:sp>
        <p:sp>
          <p:nvSpPr>
            <p:cNvPr id="37896" name="Freeform 7"/>
            <p:cNvSpPr>
              <a:spLocks/>
            </p:cNvSpPr>
            <p:nvPr/>
          </p:nvSpPr>
          <p:spPr bwMode="auto">
            <a:xfrm>
              <a:off x="4839" y="1776"/>
              <a:ext cx="17" cy="113"/>
            </a:xfrm>
            <a:custGeom>
              <a:avLst/>
              <a:gdLst>
                <a:gd name="T0" fmla="*/ 0 w 17"/>
                <a:gd name="T1" fmla="*/ 0 h 113"/>
                <a:gd name="T2" fmla="*/ 0 w 17"/>
                <a:gd name="T3" fmla="*/ 112 h 113"/>
                <a:gd name="T4" fmla="*/ 16 w 17"/>
                <a:gd name="T5" fmla="*/ 112 h 113"/>
                <a:gd name="T6" fmla="*/ 16 w 17"/>
                <a:gd name="T7" fmla="*/ 2 h 113"/>
                <a:gd name="T8" fmla="*/ 0 w 17"/>
                <a:gd name="T9" fmla="*/ 0 h 113"/>
                <a:gd name="T10" fmla="*/ 0 60000 65536"/>
                <a:gd name="T11" fmla="*/ 0 60000 65536"/>
                <a:gd name="T12" fmla="*/ 0 60000 65536"/>
                <a:gd name="T13" fmla="*/ 0 60000 65536"/>
                <a:gd name="T14" fmla="*/ 0 60000 65536"/>
                <a:gd name="T15" fmla="*/ 0 w 17"/>
                <a:gd name="T16" fmla="*/ 0 h 113"/>
                <a:gd name="T17" fmla="*/ 17 w 17"/>
                <a:gd name="T18" fmla="*/ 113 h 113"/>
              </a:gdLst>
              <a:ahLst/>
              <a:cxnLst>
                <a:cxn ang="T10">
                  <a:pos x="T0" y="T1"/>
                </a:cxn>
                <a:cxn ang="T11">
                  <a:pos x="T2" y="T3"/>
                </a:cxn>
                <a:cxn ang="T12">
                  <a:pos x="T4" y="T5"/>
                </a:cxn>
                <a:cxn ang="T13">
                  <a:pos x="T6" y="T7"/>
                </a:cxn>
                <a:cxn ang="T14">
                  <a:pos x="T8" y="T9"/>
                </a:cxn>
              </a:cxnLst>
              <a:rect l="T15" t="T16" r="T17" b="T18"/>
              <a:pathLst>
                <a:path w="17" h="113">
                  <a:moveTo>
                    <a:pt x="0" y="0"/>
                  </a:moveTo>
                  <a:lnTo>
                    <a:pt x="0" y="112"/>
                  </a:lnTo>
                  <a:lnTo>
                    <a:pt x="16" y="112"/>
                  </a:lnTo>
                  <a:lnTo>
                    <a:pt x="16" y="2"/>
                  </a:lnTo>
                  <a:lnTo>
                    <a:pt x="0" y="0"/>
                  </a:lnTo>
                </a:path>
              </a:pathLst>
            </a:custGeom>
            <a:solidFill>
              <a:srgbClr val="000000"/>
            </a:solidFill>
            <a:ln w="12700" cap="rnd">
              <a:solidFill>
                <a:srgbClr val="000000"/>
              </a:solidFill>
              <a:round/>
              <a:headEnd/>
              <a:tailEnd/>
            </a:ln>
          </p:spPr>
          <p:txBody>
            <a:bodyPr/>
            <a:lstStyle/>
            <a:p>
              <a:endParaRPr lang="el-GR"/>
            </a:p>
          </p:txBody>
        </p:sp>
        <p:sp>
          <p:nvSpPr>
            <p:cNvPr id="37897" name="Freeform 8"/>
            <p:cNvSpPr>
              <a:spLocks/>
            </p:cNvSpPr>
            <p:nvPr/>
          </p:nvSpPr>
          <p:spPr bwMode="auto">
            <a:xfrm>
              <a:off x="3765" y="1858"/>
              <a:ext cx="1431" cy="1268"/>
            </a:xfrm>
            <a:custGeom>
              <a:avLst/>
              <a:gdLst>
                <a:gd name="T0" fmla="*/ 1145 w 1431"/>
                <a:gd name="T1" fmla="*/ 0 h 1268"/>
                <a:gd name="T2" fmla="*/ 0 w 1431"/>
                <a:gd name="T3" fmla="*/ 419 h 1268"/>
                <a:gd name="T4" fmla="*/ 0 w 1431"/>
                <a:gd name="T5" fmla="*/ 1267 h 1268"/>
                <a:gd name="T6" fmla="*/ 543 w 1431"/>
                <a:gd name="T7" fmla="*/ 1267 h 1268"/>
                <a:gd name="T8" fmla="*/ 543 w 1431"/>
                <a:gd name="T9" fmla="*/ 718 h 1268"/>
                <a:gd name="T10" fmla="*/ 1430 w 1431"/>
                <a:gd name="T11" fmla="*/ 547 h 1268"/>
                <a:gd name="T12" fmla="*/ 1430 w 1431"/>
                <a:gd name="T13" fmla="*/ 146 h 1268"/>
                <a:gd name="T14" fmla="*/ 1145 w 1431"/>
                <a:gd name="T15" fmla="*/ 0 h 1268"/>
                <a:gd name="T16" fmla="*/ 0 60000 65536"/>
                <a:gd name="T17" fmla="*/ 0 60000 65536"/>
                <a:gd name="T18" fmla="*/ 0 60000 65536"/>
                <a:gd name="T19" fmla="*/ 0 60000 65536"/>
                <a:gd name="T20" fmla="*/ 0 60000 65536"/>
                <a:gd name="T21" fmla="*/ 0 60000 65536"/>
                <a:gd name="T22" fmla="*/ 0 60000 65536"/>
                <a:gd name="T23" fmla="*/ 0 60000 65536"/>
                <a:gd name="T24" fmla="*/ 0 w 1431"/>
                <a:gd name="T25" fmla="*/ 0 h 1268"/>
                <a:gd name="T26" fmla="*/ 1431 w 1431"/>
                <a:gd name="T27" fmla="*/ 1268 h 12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1" h="1268">
                  <a:moveTo>
                    <a:pt x="1145" y="0"/>
                  </a:moveTo>
                  <a:lnTo>
                    <a:pt x="0" y="419"/>
                  </a:lnTo>
                  <a:lnTo>
                    <a:pt x="0" y="1267"/>
                  </a:lnTo>
                  <a:lnTo>
                    <a:pt x="543" y="1267"/>
                  </a:lnTo>
                  <a:lnTo>
                    <a:pt x="543" y="718"/>
                  </a:lnTo>
                  <a:lnTo>
                    <a:pt x="1430" y="547"/>
                  </a:lnTo>
                  <a:lnTo>
                    <a:pt x="1430" y="146"/>
                  </a:lnTo>
                  <a:lnTo>
                    <a:pt x="1145" y="0"/>
                  </a:lnTo>
                </a:path>
              </a:pathLst>
            </a:custGeom>
            <a:solidFill>
              <a:srgbClr val="A8A8A8"/>
            </a:solidFill>
            <a:ln w="12700" cap="rnd">
              <a:solidFill>
                <a:srgbClr val="000000"/>
              </a:solidFill>
              <a:round/>
              <a:headEnd/>
              <a:tailEnd/>
            </a:ln>
          </p:spPr>
          <p:txBody>
            <a:bodyPr/>
            <a:lstStyle/>
            <a:p>
              <a:endParaRPr lang="el-GR"/>
            </a:p>
          </p:txBody>
        </p:sp>
        <p:sp>
          <p:nvSpPr>
            <p:cNvPr id="37898" name="Freeform 9"/>
            <p:cNvSpPr>
              <a:spLocks/>
            </p:cNvSpPr>
            <p:nvPr/>
          </p:nvSpPr>
          <p:spPr bwMode="auto">
            <a:xfrm>
              <a:off x="4910" y="1858"/>
              <a:ext cx="1" cy="665"/>
            </a:xfrm>
            <a:custGeom>
              <a:avLst/>
              <a:gdLst>
                <a:gd name="T0" fmla="*/ 0 w 1"/>
                <a:gd name="T1" fmla="*/ 664 h 665"/>
                <a:gd name="T2" fmla="*/ 0 w 1"/>
                <a:gd name="T3" fmla="*/ 0 h 665"/>
                <a:gd name="T4" fmla="*/ 0 60000 65536"/>
                <a:gd name="T5" fmla="*/ 0 60000 65536"/>
                <a:gd name="T6" fmla="*/ 0 w 1"/>
                <a:gd name="T7" fmla="*/ 0 h 665"/>
                <a:gd name="T8" fmla="*/ 1 w 1"/>
                <a:gd name="T9" fmla="*/ 665 h 665"/>
              </a:gdLst>
              <a:ahLst/>
              <a:cxnLst>
                <a:cxn ang="T4">
                  <a:pos x="T0" y="T1"/>
                </a:cxn>
                <a:cxn ang="T5">
                  <a:pos x="T2" y="T3"/>
                </a:cxn>
              </a:cxnLst>
              <a:rect l="T6" t="T7" r="T8" b="T9"/>
              <a:pathLst>
                <a:path w="1" h="665">
                  <a:moveTo>
                    <a:pt x="0" y="664"/>
                  </a:moveTo>
                  <a:lnTo>
                    <a:pt x="0" y="0"/>
                  </a:lnTo>
                </a:path>
              </a:pathLst>
            </a:custGeom>
            <a:noFill/>
            <a:ln w="12700" cap="rnd">
              <a:solidFill>
                <a:srgbClr val="000000"/>
              </a:solidFill>
              <a:round/>
              <a:headEnd type="none" w="sm" len="sm"/>
              <a:tailEnd type="none" w="sm" len="sm"/>
            </a:ln>
          </p:spPr>
          <p:txBody>
            <a:bodyPr/>
            <a:lstStyle/>
            <a:p>
              <a:endParaRPr lang="el-GR"/>
            </a:p>
          </p:txBody>
        </p:sp>
        <p:sp>
          <p:nvSpPr>
            <p:cNvPr id="37899" name="Freeform 10"/>
            <p:cNvSpPr>
              <a:spLocks/>
            </p:cNvSpPr>
            <p:nvPr/>
          </p:nvSpPr>
          <p:spPr bwMode="auto">
            <a:xfrm>
              <a:off x="3801" y="1935"/>
              <a:ext cx="1086" cy="411"/>
            </a:xfrm>
            <a:custGeom>
              <a:avLst/>
              <a:gdLst>
                <a:gd name="T0" fmla="*/ 0 w 1086"/>
                <a:gd name="T1" fmla="*/ 379 h 411"/>
                <a:gd name="T2" fmla="*/ 1085 w 1086"/>
                <a:gd name="T3" fmla="*/ 0 h 411"/>
                <a:gd name="T4" fmla="*/ 1085 w 1086"/>
                <a:gd name="T5" fmla="*/ 57 h 411"/>
                <a:gd name="T6" fmla="*/ 0 w 1086"/>
                <a:gd name="T7" fmla="*/ 410 h 411"/>
                <a:gd name="T8" fmla="*/ 0 w 1086"/>
                <a:gd name="T9" fmla="*/ 379 h 411"/>
                <a:gd name="T10" fmla="*/ 0 60000 65536"/>
                <a:gd name="T11" fmla="*/ 0 60000 65536"/>
                <a:gd name="T12" fmla="*/ 0 60000 65536"/>
                <a:gd name="T13" fmla="*/ 0 60000 65536"/>
                <a:gd name="T14" fmla="*/ 0 60000 65536"/>
                <a:gd name="T15" fmla="*/ 0 w 1086"/>
                <a:gd name="T16" fmla="*/ 0 h 411"/>
                <a:gd name="T17" fmla="*/ 1086 w 1086"/>
                <a:gd name="T18" fmla="*/ 411 h 411"/>
              </a:gdLst>
              <a:ahLst/>
              <a:cxnLst>
                <a:cxn ang="T10">
                  <a:pos x="T0" y="T1"/>
                </a:cxn>
                <a:cxn ang="T11">
                  <a:pos x="T2" y="T3"/>
                </a:cxn>
                <a:cxn ang="T12">
                  <a:pos x="T4" y="T5"/>
                </a:cxn>
                <a:cxn ang="T13">
                  <a:pos x="T6" y="T7"/>
                </a:cxn>
                <a:cxn ang="T14">
                  <a:pos x="T8" y="T9"/>
                </a:cxn>
              </a:cxnLst>
              <a:rect l="T15" t="T16" r="T17" b="T18"/>
              <a:pathLst>
                <a:path w="1086" h="411">
                  <a:moveTo>
                    <a:pt x="0" y="379"/>
                  </a:moveTo>
                  <a:lnTo>
                    <a:pt x="1085" y="0"/>
                  </a:lnTo>
                  <a:lnTo>
                    <a:pt x="1085" y="57"/>
                  </a:lnTo>
                  <a:lnTo>
                    <a:pt x="0" y="410"/>
                  </a:lnTo>
                  <a:lnTo>
                    <a:pt x="0" y="379"/>
                  </a:lnTo>
                </a:path>
              </a:pathLst>
            </a:custGeom>
            <a:solidFill>
              <a:srgbClr val="000000"/>
            </a:solidFill>
            <a:ln w="12700" cap="rnd">
              <a:solidFill>
                <a:srgbClr val="FFFFFF"/>
              </a:solidFill>
              <a:round/>
              <a:headEnd/>
              <a:tailEnd/>
            </a:ln>
          </p:spPr>
          <p:txBody>
            <a:bodyPr/>
            <a:lstStyle/>
            <a:p>
              <a:endParaRPr lang="el-GR"/>
            </a:p>
          </p:txBody>
        </p:sp>
        <p:sp>
          <p:nvSpPr>
            <p:cNvPr id="37900" name="Freeform 11"/>
            <p:cNvSpPr>
              <a:spLocks/>
            </p:cNvSpPr>
            <p:nvPr/>
          </p:nvSpPr>
          <p:spPr bwMode="auto">
            <a:xfrm>
              <a:off x="3801" y="2041"/>
              <a:ext cx="1086" cy="375"/>
            </a:xfrm>
            <a:custGeom>
              <a:avLst/>
              <a:gdLst>
                <a:gd name="T0" fmla="*/ 0 w 1086"/>
                <a:gd name="T1" fmla="*/ 343 h 375"/>
                <a:gd name="T2" fmla="*/ 1085 w 1086"/>
                <a:gd name="T3" fmla="*/ 0 h 375"/>
                <a:gd name="T4" fmla="*/ 1085 w 1086"/>
                <a:gd name="T5" fmla="*/ 50 h 375"/>
                <a:gd name="T6" fmla="*/ 0 w 1086"/>
                <a:gd name="T7" fmla="*/ 374 h 375"/>
                <a:gd name="T8" fmla="*/ 0 w 1086"/>
                <a:gd name="T9" fmla="*/ 343 h 375"/>
                <a:gd name="T10" fmla="*/ 0 60000 65536"/>
                <a:gd name="T11" fmla="*/ 0 60000 65536"/>
                <a:gd name="T12" fmla="*/ 0 60000 65536"/>
                <a:gd name="T13" fmla="*/ 0 60000 65536"/>
                <a:gd name="T14" fmla="*/ 0 60000 65536"/>
                <a:gd name="T15" fmla="*/ 0 w 1086"/>
                <a:gd name="T16" fmla="*/ 0 h 375"/>
                <a:gd name="T17" fmla="*/ 1086 w 1086"/>
                <a:gd name="T18" fmla="*/ 375 h 375"/>
              </a:gdLst>
              <a:ahLst/>
              <a:cxnLst>
                <a:cxn ang="T10">
                  <a:pos x="T0" y="T1"/>
                </a:cxn>
                <a:cxn ang="T11">
                  <a:pos x="T2" y="T3"/>
                </a:cxn>
                <a:cxn ang="T12">
                  <a:pos x="T4" y="T5"/>
                </a:cxn>
                <a:cxn ang="T13">
                  <a:pos x="T6" y="T7"/>
                </a:cxn>
                <a:cxn ang="T14">
                  <a:pos x="T8" y="T9"/>
                </a:cxn>
              </a:cxnLst>
              <a:rect l="T15" t="T16" r="T17" b="T18"/>
              <a:pathLst>
                <a:path w="1086" h="375">
                  <a:moveTo>
                    <a:pt x="0" y="343"/>
                  </a:moveTo>
                  <a:lnTo>
                    <a:pt x="1085" y="0"/>
                  </a:lnTo>
                  <a:lnTo>
                    <a:pt x="1085" y="50"/>
                  </a:lnTo>
                  <a:lnTo>
                    <a:pt x="0" y="374"/>
                  </a:lnTo>
                  <a:lnTo>
                    <a:pt x="0" y="343"/>
                  </a:lnTo>
                </a:path>
              </a:pathLst>
            </a:custGeom>
            <a:solidFill>
              <a:srgbClr val="000000"/>
            </a:solidFill>
            <a:ln w="12700" cap="rnd">
              <a:solidFill>
                <a:srgbClr val="FFFFFF"/>
              </a:solidFill>
              <a:round/>
              <a:headEnd/>
              <a:tailEnd/>
            </a:ln>
          </p:spPr>
          <p:txBody>
            <a:bodyPr/>
            <a:lstStyle/>
            <a:p>
              <a:endParaRPr lang="el-GR"/>
            </a:p>
          </p:txBody>
        </p:sp>
        <p:sp>
          <p:nvSpPr>
            <p:cNvPr id="37901" name="Freeform 12"/>
            <p:cNvSpPr>
              <a:spLocks/>
            </p:cNvSpPr>
            <p:nvPr/>
          </p:nvSpPr>
          <p:spPr bwMode="auto">
            <a:xfrm>
              <a:off x="3801" y="2150"/>
              <a:ext cx="1086" cy="342"/>
            </a:xfrm>
            <a:custGeom>
              <a:avLst/>
              <a:gdLst>
                <a:gd name="T0" fmla="*/ 0 w 1086"/>
                <a:gd name="T1" fmla="*/ 308 h 342"/>
                <a:gd name="T2" fmla="*/ 1085 w 1086"/>
                <a:gd name="T3" fmla="*/ 0 h 342"/>
                <a:gd name="T4" fmla="*/ 1085 w 1086"/>
                <a:gd name="T5" fmla="*/ 46 h 342"/>
                <a:gd name="T6" fmla="*/ 0 w 1086"/>
                <a:gd name="T7" fmla="*/ 341 h 342"/>
                <a:gd name="T8" fmla="*/ 0 w 1086"/>
                <a:gd name="T9" fmla="*/ 308 h 342"/>
                <a:gd name="T10" fmla="*/ 0 60000 65536"/>
                <a:gd name="T11" fmla="*/ 0 60000 65536"/>
                <a:gd name="T12" fmla="*/ 0 60000 65536"/>
                <a:gd name="T13" fmla="*/ 0 60000 65536"/>
                <a:gd name="T14" fmla="*/ 0 60000 65536"/>
                <a:gd name="T15" fmla="*/ 0 w 1086"/>
                <a:gd name="T16" fmla="*/ 0 h 342"/>
                <a:gd name="T17" fmla="*/ 1086 w 1086"/>
                <a:gd name="T18" fmla="*/ 342 h 342"/>
              </a:gdLst>
              <a:ahLst/>
              <a:cxnLst>
                <a:cxn ang="T10">
                  <a:pos x="T0" y="T1"/>
                </a:cxn>
                <a:cxn ang="T11">
                  <a:pos x="T2" y="T3"/>
                </a:cxn>
                <a:cxn ang="T12">
                  <a:pos x="T4" y="T5"/>
                </a:cxn>
                <a:cxn ang="T13">
                  <a:pos x="T6" y="T7"/>
                </a:cxn>
                <a:cxn ang="T14">
                  <a:pos x="T8" y="T9"/>
                </a:cxn>
              </a:cxnLst>
              <a:rect l="T15" t="T16" r="T17" b="T18"/>
              <a:pathLst>
                <a:path w="1086" h="342">
                  <a:moveTo>
                    <a:pt x="0" y="308"/>
                  </a:moveTo>
                  <a:lnTo>
                    <a:pt x="1085" y="0"/>
                  </a:lnTo>
                  <a:lnTo>
                    <a:pt x="1085" y="46"/>
                  </a:lnTo>
                  <a:lnTo>
                    <a:pt x="0" y="341"/>
                  </a:lnTo>
                  <a:lnTo>
                    <a:pt x="0" y="308"/>
                  </a:lnTo>
                </a:path>
              </a:pathLst>
            </a:custGeom>
            <a:solidFill>
              <a:srgbClr val="000000"/>
            </a:solidFill>
            <a:ln w="12700" cap="rnd">
              <a:solidFill>
                <a:srgbClr val="FFFFFF"/>
              </a:solidFill>
              <a:round/>
              <a:headEnd/>
              <a:tailEnd/>
            </a:ln>
          </p:spPr>
          <p:txBody>
            <a:bodyPr/>
            <a:lstStyle/>
            <a:p>
              <a:endParaRPr lang="el-GR"/>
            </a:p>
          </p:txBody>
        </p:sp>
        <p:sp>
          <p:nvSpPr>
            <p:cNvPr id="37902" name="Freeform 13"/>
            <p:cNvSpPr>
              <a:spLocks/>
            </p:cNvSpPr>
            <p:nvPr/>
          </p:nvSpPr>
          <p:spPr bwMode="auto">
            <a:xfrm>
              <a:off x="3801" y="2248"/>
              <a:ext cx="1086" cy="321"/>
            </a:xfrm>
            <a:custGeom>
              <a:avLst/>
              <a:gdLst>
                <a:gd name="T0" fmla="*/ 0 w 1086"/>
                <a:gd name="T1" fmla="*/ 284 h 321"/>
                <a:gd name="T2" fmla="*/ 1085 w 1086"/>
                <a:gd name="T3" fmla="*/ 0 h 321"/>
                <a:gd name="T4" fmla="*/ 1085 w 1086"/>
                <a:gd name="T5" fmla="*/ 52 h 321"/>
                <a:gd name="T6" fmla="*/ 0 w 1086"/>
                <a:gd name="T7" fmla="*/ 320 h 321"/>
                <a:gd name="T8" fmla="*/ 0 w 1086"/>
                <a:gd name="T9" fmla="*/ 284 h 321"/>
                <a:gd name="T10" fmla="*/ 0 60000 65536"/>
                <a:gd name="T11" fmla="*/ 0 60000 65536"/>
                <a:gd name="T12" fmla="*/ 0 60000 65536"/>
                <a:gd name="T13" fmla="*/ 0 60000 65536"/>
                <a:gd name="T14" fmla="*/ 0 60000 65536"/>
                <a:gd name="T15" fmla="*/ 0 w 1086"/>
                <a:gd name="T16" fmla="*/ 0 h 321"/>
                <a:gd name="T17" fmla="*/ 1086 w 1086"/>
                <a:gd name="T18" fmla="*/ 321 h 321"/>
              </a:gdLst>
              <a:ahLst/>
              <a:cxnLst>
                <a:cxn ang="T10">
                  <a:pos x="T0" y="T1"/>
                </a:cxn>
                <a:cxn ang="T11">
                  <a:pos x="T2" y="T3"/>
                </a:cxn>
                <a:cxn ang="T12">
                  <a:pos x="T4" y="T5"/>
                </a:cxn>
                <a:cxn ang="T13">
                  <a:pos x="T6" y="T7"/>
                </a:cxn>
                <a:cxn ang="T14">
                  <a:pos x="T8" y="T9"/>
                </a:cxn>
              </a:cxnLst>
              <a:rect l="T15" t="T16" r="T17" b="T18"/>
              <a:pathLst>
                <a:path w="1086" h="321">
                  <a:moveTo>
                    <a:pt x="0" y="284"/>
                  </a:moveTo>
                  <a:lnTo>
                    <a:pt x="1085" y="0"/>
                  </a:lnTo>
                  <a:lnTo>
                    <a:pt x="1085" y="52"/>
                  </a:lnTo>
                  <a:lnTo>
                    <a:pt x="0" y="320"/>
                  </a:lnTo>
                  <a:lnTo>
                    <a:pt x="0" y="284"/>
                  </a:lnTo>
                </a:path>
              </a:pathLst>
            </a:custGeom>
            <a:solidFill>
              <a:srgbClr val="000000"/>
            </a:solidFill>
            <a:ln w="12700" cap="rnd">
              <a:solidFill>
                <a:srgbClr val="FFFFFF"/>
              </a:solidFill>
              <a:round/>
              <a:headEnd/>
              <a:tailEnd/>
            </a:ln>
          </p:spPr>
          <p:txBody>
            <a:bodyPr/>
            <a:lstStyle/>
            <a:p>
              <a:endParaRPr lang="el-GR"/>
            </a:p>
          </p:txBody>
        </p:sp>
        <p:sp>
          <p:nvSpPr>
            <p:cNvPr id="37903" name="Freeform 14"/>
            <p:cNvSpPr>
              <a:spLocks/>
            </p:cNvSpPr>
            <p:nvPr/>
          </p:nvSpPr>
          <p:spPr bwMode="auto">
            <a:xfrm>
              <a:off x="3801" y="2354"/>
              <a:ext cx="1086" cy="289"/>
            </a:xfrm>
            <a:custGeom>
              <a:avLst/>
              <a:gdLst>
                <a:gd name="T0" fmla="*/ 0 w 1086"/>
                <a:gd name="T1" fmla="*/ 254 h 289"/>
                <a:gd name="T2" fmla="*/ 1085 w 1086"/>
                <a:gd name="T3" fmla="*/ 0 h 289"/>
                <a:gd name="T4" fmla="*/ 1085 w 1086"/>
                <a:gd name="T5" fmla="*/ 52 h 289"/>
                <a:gd name="T6" fmla="*/ 0 w 1086"/>
                <a:gd name="T7" fmla="*/ 288 h 289"/>
                <a:gd name="T8" fmla="*/ 0 w 1086"/>
                <a:gd name="T9" fmla="*/ 254 h 289"/>
                <a:gd name="T10" fmla="*/ 0 60000 65536"/>
                <a:gd name="T11" fmla="*/ 0 60000 65536"/>
                <a:gd name="T12" fmla="*/ 0 60000 65536"/>
                <a:gd name="T13" fmla="*/ 0 60000 65536"/>
                <a:gd name="T14" fmla="*/ 0 60000 65536"/>
                <a:gd name="T15" fmla="*/ 0 w 1086"/>
                <a:gd name="T16" fmla="*/ 0 h 289"/>
                <a:gd name="T17" fmla="*/ 1086 w 1086"/>
                <a:gd name="T18" fmla="*/ 289 h 289"/>
              </a:gdLst>
              <a:ahLst/>
              <a:cxnLst>
                <a:cxn ang="T10">
                  <a:pos x="T0" y="T1"/>
                </a:cxn>
                <a:cxn ang="T11">
                  <a:pos x="T2" y="T3"/>
                </a:cxn>
                <a:cxn ang="T12">
                  <a:pos x="T4" y="T5"/>
                </a:cxn>
                <a:cxn ang="T13">
                  <a:pos x="T6" y="T7"/>
                </a:cxn>
                <a:cxn ang="T14">
                  <a:pos x="T8" y="T9"/>
                </a:cxn>
              </a:cxnLst>
              <a:rect l="T15" t="T16" r="T17" b="T18"/>
              <a:pathLst>
                <a:path w="1086" h="289">
                  <a:moveTo>
                    <a:pt x="0" y="254"/>
                  </a:moveTo>
                  <a:lnTo>
                    <a:pt x="1085" y="0"/>
                  </a:lnTo>
                  <a:lnTo>
                    <a:pt x="1085" y="52"/>
                  </a:lnTo>
                  <a:lnTo>
                    <a:pt x="0" y="288"/>
                  </a:lnTo>
                  <a:lnTo>
                    <a:pt x="0" y="254"/>
                  </a:lnTo>
                </a:path>
              </a:pathLst>
            </a:custGeom>
            <a:solidFill>
              <a:srgbClr val="000000"/>
            </a:solidFill>
            <a:ln w="12700" cap="rnd">
              <a:solidFill>
                <a:srgbClr val="FFFFFF"/>
              </a:solidFill>
              <a:round/>
              <a:headEnd/>
              <a:tailEnd/>
            </a:ln>
          </p:spPr>
          <p:txBody>
            <a:bodyPr/>
            <a:lstStyle/>
            <a:p>
              <a:endParaRPr lang="el-GR"/>
            </a:p>
          </p:txBody>
        </p:sp>
        <p:sp>
          <p:nvSpPr>
            <p:cNvPr id="37904" name="Freeform 15"/>
            <p:cNvSpPr>
              <a:spLocks/>
            </p:cNvSpPr>
            <p:nvPr/>
          </p:nvSpPr>
          <p:spPr bwMode="auto">
            <a:xfrm>
              <a:off x="3800" y="2580"/>
              <a:ext cx="506" cy="139"/>
            </a:xfrm>
            <a:custGeom>
              <a:avLst/>
              <a:gdLst>
                <a:gd name="T0" fmla="*/ 505 w 506"/>
                <a:gd name="T1" fmla="*/ 0 h 139"/>
                <a:gd name="T2" fmla="*/ 0 w 506"/>
                <a:gd name="T3" fmla="*/ 102 h 139"/>
                <a:gd name="T4" fmla="*/ 0 w 506"/>
                <a:gd name="T5" fmla="*/ 138 h 139"/>
                <a:gd name="T6" fmla="*/ 503 w 506"/>
                <a:gd name="T7" fmla="*/ 47 h 139"/>
                <a:gd name="T8" fmla="*/ 505 w 506"/>
                <a:gd name="T9" fmla="*/ 0 h 139"/>
                <a:gd name="T10" fmla="*/ 0 60000 65536"/>
                <a:gd name="T11" fmla="*/ 0 60000 65536"/>
                <a:gd name="T12" fmla="*/ 0 60000 65536"/>
                <a:gd name="T13" fmla="*/ 0 60000 65536"/>
                <a:gd name="T14" fmla="*/ 0 60000 65536"/>
                <a:gd name="T15" fmla="*/ 0 w 506"/>
                <a:gd name="T16" fmla="*/ 0 h 139"/>
                <a:gd name="T17" fmla="*/ 506 w 506"/>
                <a:gd name="T18" fmla="*/ 139 h 139"/>
              </a:gdLst>
              <a:ahLst/>
              <a:cxnLst>
                <a:cxn ang="T10">
                  <a:pos x="T0" y="T1"/>
                </a:cxn>
                <a:cxn ang="T11">
                  <a:pos x="T2" y="T3"/>
                </a:cxn>
                <a:cxn ang="T12">
                  <a:pos x="T4" y="T5"/>
                </a:cxn>
                <a:cxn ang="T13">
                  <a:pos x="T6" y="T7"/>
                </a:cxn>
                <a:cxn ang="T14">
                  <a:pos x="T8" y="T9"/>
                </a:cxn>
              </a:cxnLst>
              <a:rect l="T15" t="T16" r="T17" b="T18"/>
              <a:pathLst>
                <a:path w="506" h="139">
                  <a:moveTo>
                    <a:pt x="505" y="0"/>
                  </a:moveTo>
                  <a:lnTo>
                    <a:pt x="0" y="102"/>
                  </a:lnTo>
                  <a:lnTo>
                    <a:pt x="0" y="138"/>
                  </a:lnTo>
                  <a:lnTo>
                    <a:pt x="503" y="47"/>
                  </a:lnTo>
                  <a:lnTo>
                    <a:pt x="505" y="0"/>
                  </a:lnTo>
                </a:path>
              </a:pathLst>
            </a:custGeom>
            <a:solidFill>
              <a:srgbClr val="000000"/>
            </a:solidFill>
            <a:ln w="12700" cap="rnd">
              <a:solidFill>
                <a:srgbClr val="FFFFFF"/>
              </a:solidFill>
              <a:round/>
              <a:headEnd/>
              <a:tailEnd/>
            </a:ln>
          </p:spPr>
          <p:txBody>
            <a:bodyPr/>
            <a:lstStyle/>
            <a:p>
              <a:endParaRPr lang="el-GR"/>
            </a:p>
          </p:txBody>
        </p:sp>
        <p:sp>
          <p:nvSpPr>
            <p:cNvPr id="37905" name="Freeform 16"/>
            <p:cNvSpPr>
              <a:spLocks/>
            </p:cNvSpPr>
            <p:nvPr/>
          </p:nvSpPr>
          <p:spPr bwMode="auto">
            <a:xfrm>
              <a:off x="3801" y="2685"/>
              <a:ext cx="440" cy="110"/>
            </a:xfrm>
            <a:custGeom>
              <a:avLst/>
              <a:gdLst>
                <a:gd name="T0" fmla="*/ 0 w 440"/>
                <a:gd name="T1" fmla="*/ 74 h 110"/>
                <a:gd name="T2" fmla="*/ 433 w 440"/>
                <a:gd name="T3" fmla="*/ 0 h 110"/>
                <a:gd name="T4" fmla="*/ 439 w 440"/>
                <a:gd name="T5" fmla="*/ 40 h 110"/>
                <a:gd name="T6" fmla="*/ 0 w 440"/>
                <a:gd name="T7" fmla="*/ 109 h 110"/>
                <a:gd name="T8" fmla="*/ 0 w 440"/>
                <a:gd name="T9" fmla="*/ 74 h 110"/>
                <a:gd name="T10" fmla="*/ 0 60000 65536"/>
                <a:gd name="T11" fmla="*/ 0 60000 65536"/>
                <a:gd name="T12" fmla="*/ 0 60000 65536"/>
                <a:gd name="T13" fmla="*/ 0 60000 65536"/>
                <a:gd name="T14" fmla="*/ 0 60000 65536"/>
                <a:gd name="T15" fmla="*/ 0 w 440"/>
                <a:gd name="T16" fmla="*/ 0 h 110"/>
                <a:gd name="T17" fmla="*/ 440 w 440"/>
                <a:gd name="T18" fmla="*/ 110 h 110"/>
              </a:gdLst>
              <a:ahLst/>
              <a:cxnLst>
                <a:cxn ang="T10">
                  <a:pos x="T0" y="T1"/>
                </a:cxn>
                <a:cxn ang="T11">
                  <a:pos x="T2" y="T3"/>
                </a:cxn>
                <a:cxn ang="T12">
                  <a:pos x="T4" y="T5"/>
                </a:cxn>
                <a:cxn ang="T13">
                  <a:pos x="T6" y="T7"/>
                </a:cxn>
                <a:cxn ang="T14">
                  <a:pos x="T8" y="T9"/>
                </a:cxn>
              </a:cxnLst>
              <a:rect l="T15" t="T16" r="T17" b="T18"/>
              <a:pathLst>
                <a:path w="440" h="110">
                  <a:moveTo>
                    <a:pt x="0" y="74"/>
                  </a:moveTo>
                  <a:lnTo>
                    <a:pt x="433" y="0"/>
                  </a:lnTo>
                  <a:lnTo>
                    <a:pt x="439" y="40"/>
                  </a:lnTo>
                  <a:lnTo>
                    <a:pt x="0" y="109"/>
                  </a:lnTo>
                  <a:lnTo>
                    <a:pt x="0" y="74"/>
                  </a:lnTo>
                </a:path>
              </a:pathLst>
            </a:custGeom>
            <a:solidFill>
              <a:srgbClr val="000000"/>
            </a:solidFill>
            <a:ln w="12700" cap="rnd">
              <a:solidFill>
                <a:srgbClr val="FFFFFF"/>
              </a:solidFill>
              <a:round/>
              <a:headEnd/>
              <a:tailEnd/>
            </a:ln>
          </p:spPr>
          <p:txBody>
            <a:bodyPr/>
            <a:lstStyle/>
            <a:p>
              <a:endParaRPr lang="el-GR"/>
            </a:p>
          </p:txBody>
        </p:sp>
        <p:sp>
          <p:nvSpPr>
            <p:cNvPr id="37906" name="Freeform 17"/>
            <p:cNvSpPr>
              <a:spLocks/>
            </p:cNvSpPr>
            <p:nvPr/>
          </p:nvSpPr>
          <p:spPr bwMode="auto">
            <a:xfrm>
              <a:off x="3801" y="2770"/>
              <a:ext cx="434" cy="101"/>
            </a:xfrm>
            <a:custGeom>
              <a:avLst/>
              <a:gdLst>
                <a:gd name="T0" fmla="*/ 0 w 434"/>
                <a:gd name="T1" fmla="*/ 64 h 101"/>
                <a:gd name="T2" fmla="*/ 433 w 434"/>
                <a:gd name="T3" fmla="*/ 0 h 101"/>
                <a:gd name="T4" fmla="*/ 433 w 434"/>
                <a:gd name="T5" fmla="*/ 42 h 101"/>
                <a:gd name="T6" fmla="*/ 0 w 434"/>
                <a:gd name="T7" fmla="*/ 100 h 101"/>
                <a:gd name="T8" fmla="*/ 0 w 434"/>
                <a:gd name="T9" fmla="*/ 64 h 101"/>
                <a:gd name="T10" fmla="*/ 0 60000 65536"/>
                <a:gd name="T11" fmla="*/ 0 60000 65536"/>
                <a:gd name="T12" fmla="*/ 0 60000 65536"/>
                <a:gd name="T13" fmla="*/ 0 60000 65536"/>
                <a:gd name="T14" fmla="*/ 0 60000 65536"/>
                <a:gd name="T15" fmla="*/ 0 w 434"/>
                <a:gd name="T16" fmla="*/ 0 h 101"/>
                <a:gd name="T17" fmla="*/ 434 w 434"/>
                <a:gd name="T18" fmla="*/ 101 h 101"/>
              </a:gdLst>
              <a:ahLst/>
              <a:cxnLst>
                <a:cxn ang="T10">
                  <a:pos x="T0" y="T1"/>
                </a:cxn>
                <a:cxn ang="T11">
                  <a:pos x="T2" y="T3"/>
                </a:cxn>
                <a:cxn ang="T12">
                  <a:pos x="T4" y="T5"/>
                </a:cxn>
                <a:cxn ang="T13">
                  <a:pos x="T6" y="T7"/>
                </a:cxn>
                <a:cxn ang="T14">
                  <a:pos x="T8" y="T9"/>
                </a:cxn>
              </a:cxnLst>
              <a:rect l="T15" t="T16" r="T17" b="T18"/>
              <a:pathLst>
                <a:path w="434" h="101">
                  <a:moveTo>
                    <a:pt x="0" y="64"/>
                  </a:moveTo>
                  <a:lnTo>
                    <a:pt x="433" y="0"/>
                  </a:lnTo>
                  <a:lnTo>
                    <a:pt x="433" y="42"/>
                  </a:lnTo>
                  <a:lnTo>
                    <a:pt x="0" y="100"/>
                  </a:lnTo>
                  <a:lnTo>
                    <a:pt x="0" y="64"/>
                  </a:lnTo>
                </a:path>
              </a:pathLst>
            </a:custGeom>
            <a:solidFill>
              <a:srgbClr val="000000"/>
            </a:solidFill>
            <a:ln w="12700" cap="rnd">
              <a:solidFill>
                <a:srgbClr val="FFFFFF"/>
              </a:solidFill>
              <a:round/>
              <a:headEnd/>
              <a:tailEnd/>
            </a:ln>
          </p:spPr>
          <p:txBody>
            <a:bodyPr/>
            <a:lstStyle/>
            <a:p>
              <a:endParaRPr lang="el-GR"/>
            </a:p>
          </p:txBody>
        </p:sp>
        <p:sp>
          <p:nvSpPr>
            <p:cNvPr id="37907" name="Freeform 18"/>
            <p:cNvSpPr>
              <a:spLocks/>
            </p:cNvSpPr>
            <p:nvPr/>
          </p:nvSpPr>
          <p:spPr bwMode="auto">
            <a:xfrm>
              <a:off x="3866" y="2865"/>
              <a:ext cx="363" cy="73"/>
            </a:xfrm>
            <a:custGeom>
              <a:avLst/>
              <a:gdLst>
                <a:gd name="T0" fmla="*/ 0 w 363"/>
                <a:gd name="T1" fmla="*/ 41 h 73"/>
                <a:gd name="T2" fmla="*/ 362 w 363"/>
                <a:gd name="T3" fmla="*/ 0 h 73"/>
                <a:gd name="T4" fmla="*/ 362 w 363"/>
                <a:gd name="T5" fmla="*/ 42 h 73"/>
                <a:gd name="T6" fmla="*/ 54 w 363"/>
                <a:gd name="T7" fmla="*/ 72 h 73"/>
                <a:gd name="T8" fmla="*/ 0 w 363"/>
                <a:gd name="T9" fmla="*/ 41 h 73"/>
                <a:gd name="T10" fmla="*/ 0 60000 65536"/>
                <a:gd name="T11" fmla="*/ 0 60000 65536"/>
                <a:gd name="T12" fmla="*/ 0 60000 65536"/>
                <a:gd name="T13" fmla="*/ 0 60000 65536"/>
                <a:gd name="T14" fmla="*/ 0 60000 65536"/>
                <a:gd name="T15" fmla="*/ 0 w 363"/>
                <a:gd name="T16" fmla="*/ 0 h 73"/>
                <a:gd name="T17" fmla="*/ 363 w 363"/>
                <a:gd name="T18" fmla="*/ 73 h 73"/>
              </a:gdLst>
              <a:ahLst/>
              <a:cxnLst>
                <a:cxn ang="T10">
                  <a:pos x="T0" y="T1"/>
                </a:cxn>
                <a:cxn ang="T11">
                  <a:pos x="T2" y="T3"/>
                </a:cxn>
                <a:cxn ang="T12">
                  <a:pos x="T4" y="T5"/>
                </a:cxn>
                <a:cxn ang="T13">
                  <a:pos x="T6" y="T7"/>
                </a:cxn>
                <a:cxn ang="T14">
                  <a:pos x="T8" y="T9"/>
                </a:cxn>
              </a:cxnLst>
              <a:rect l="T15" t="T16" r="T17" b="T18"/>
              <a:pathLst>
                <a:path w="363" h="73">
                  <a:moveTo>
                    <a:pt x="0" y="41"/>
                  </a:moveTo>
                  <a:lnTo>
                    <a:pt x="362" y="0"/>
                  </a:lnTo>
                  <a:lnTo>
                    <a:pt x="362" y="42"/>
                  </a:lnTo>
                  <a:lnTo>
                    <a:pt x="54" y="72"/>
                  </a:lnTo>
                  <a:lnTo>
                    <a:pt x="0" y="41"/>
                  </a:lnTo>
                </a:path>
              </a:pathLst>
            </a:custGeom>
            <a:solidFill>
              <a:srgbClr val="000000"/>
            </a:solidFill>
            <a:ln w="12700" cap="rnd">
              <a:solidFill>
                <a:srgbClr val="FFFFFF"/>
              </a:solidFill>
              <a:round/>
              <a:headEnd/>
              <a:tailEnd/>
            </a:ln>
          </p:spPr>
          <p:txBody>
            <a:bodyPr/>
            <a:lstStyle/>
            <a:p>
              <a:endParaRPr lang="el-GR"/>
            </a:p>
          </p:txBody>
        </p:sp>
        <p:sp>
          <p:nvSpPr>
            <p:cNvPr id="37908" name="Freeform 19"/>
            <p:cNvSpPr>
              <a:spLocks/>
            </p:cNvSpPr>
            <p:nvPr/>
          </p:nvSpPr>
          <p:spPr bwMode="auto">
            <a:xfrm>
              <a:off x="4222" y="2592"/>
              <a:ext cx="87" cy="663"/>
            </a:xfrm>
            <a:custGeom>
              <a:avLst/>
              <a:gdLst>
                <a:gd name="T0" fmla="*/ 0 w 87"/>
                <a:gd name="T1" fmla="*/ 662 h 663"/>
                <a:gd name="T2" fmla="*/ 0 w 87"/>
                <a:gd name="T3" fmla="*/ 17 h 663"/>
                <a:gd name="T4" fmla="*/ 83 w 87"/>
                <a:gd name="T5" fmla="*/ 0 h 663"/>
                <a:gd name="T6" fmla="*/ 86 w 87"/>
                <a:gd name="T7" fmla="*/ 652 h 663"/>
                <a:gd name="T8" fmla="*/ 0 w 87"/>
                <a:gd name="T9" fmla="*/ 662 h 663"/>
                <a:gd name="T10" fmla="*/ 0 60000 65536"/>
                <a:gd name="T11" fmla="*/ 0 60000 65536"/>
                <a:gd name="T12" fmla="*/ 0 60000 65536"/>
                <a:gd name="T13" fmla="*/ 0 60000 65536"/>
                <a:gd name="T14" fmla="*/ 0 60000 65536"/>
                <a:gd name="T15" fmla="*/ 0 w 87"/>
                <a:gd name="T16" fmla="*/ 0 h 663"/>
                <a:gd name="T17" fmla="*/ 87 w 87"/>
                <a:gd name="T18" fmla="*/ 663 h 663"/>
              </a:gdLst>
              <a:ahLst/>
              <a:cxnLst>
                <a:cxn ang="T10">
                  <a:pos x="T0" y="T1"/>
                </a:cxn>
                <a:cxn ang="T11">
                  <a:pos x="T2" y="T3"/>
                </a:cxn>
                <a:cxn ang="T12">
                  <a:pos x="T4" y="T5"/>
                </a:cxn>
                <a:cxn ang="T13">
                  <a:pos x="T6" y="T7"/>
                </a:cxn>
                <a:cxn ang="T14">
                  <a:pos x="T8" y="T9"/>
                </a:cxn>
              </a:cxnLst>
              <a:rect l="T15" t="T16" r="T17" b="T18"/>
              <a:pathLst>
                <a:path w="87" h="663">
                  <a:moveTo>
                    <a:pt x="0" y="662"/>
                  </a:moveTo>
                  <a:lnTo>
                    <a:pt x="0" y="17"/>
                  </a:lnTo>
                  <a:lnTo>
                    <a:pt x="83" y="0"/>
                  </a:lnTo>
                  <a:lnTo>
                    <a:pt x="86" y="652"/>
                  </a:lnTo>
                  <a:lnTo>
                    <a:pt x="0" y="662"/>
                  </a:lnTo>
                </a:path>
              </a:pathLst>
            </a:custGeom>
            <a:solidFill>
              <a:srgbClr val="A8A8A8"/>
            </a:solidFill>
            <a:ln w="12700" cap="rnd">
              <a:solidFill>
                <a:srgbClr val="000000"/>
              </a:solidFill>
              <a:round/>
              <a:headEnd/>
              <a:tailEnd/>
            </a:ln>
          </p:spPr>
          <p:txBody>
            <a:bodyPr/>
            <a:lstStyle/>
            <a:p>
              <a:endParaRPr lang="el-GR"/>
            </a:p>
          </p:txBody>
        </p:sp>
        <p:sp>
          <p:nvSpPr>
            <p:cNvPr id="37909" name="Freeform 20"/>
            <p:cNvSpPr>
              <a:spLocks/>
            </p:cNvSpPr>
            <p:nvPr/>
          </p:nvSpPr>
          <p:spPr bwMode="auto">
            <a:xfrm>
              <a:off x="4299" y="2538"/>
              <a:ext cx="148" cy="724"/>
            </a:xfrm>
            <a:custGeom>
              <a:avLst/>
              <a:gdLst>
                <a:gd name="T0" fmla="*/ 145 w 148"/>
                <a:gd name="T1" fmla="*/ 0 h 724"/>
                <a:gd name="T2" fmla="*/ 0 w 148"/>
                <a:gd name="T3" fmla="*/ 30 h 724"/>
                <a:gd name="T4" fmla="*/ 0 w 148"/>
                <a:gd name="T5" fmla="*/ 723 h 724"/>
                <a:gd name="T6" fmla="*/ 18 w 148"/>
                <a:gd name="T7" fmla="*/ 711 h 724"/>
                <a:gd name="T8" fmla="*/ 18 w 148"/>
                <a:gd name="T9" fmla="*/ 42 h 724"/>
                <a:gd name="T10" fmla="*/ 147 w 148"/>
                <a:gd name="T11" fmla="*/ 17 h 724"/>
                <a:gd name="T12" fmla="*/ 145 w 148"/>
                <a:gd name="T13" fmla="*/ 0 h 724"/>
                <a:gd name="T14" fmla="*/ 0 60000 65536"/>
                <a:gd name="T15" fmla="*/ 0 60000 65536"/>
                <a:gd name="T16" fmla="*/ 0 60000 65536"/>
                <a:gd name="T17" fmla="*/ 0 60000 65536"/>
                <a:gd name="T18" fmla="*/ 0 60000 65536"/>
                <a:gd name="T19" fmla="*/ 0 60000 65536"/>
                <a:gd name="T20" fmla="*/ 0 60000 65536"/>
                <a:gd name="T21" fmla="*/ 0 w 148"/>
                <a:gd name="T22" fmla="*/ 0 h 724"/>
                <a:gd name="T23" fmla="*/ 148 w 148"/>
                <a:gd name="T24" fmla="*/ 724 h 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724">
                  <a:moveTo>
                    <a:pt x="145" y="0"/>
                  </a:moveTo>
                  <a:lnTo>
                    <a:pt x="0" y="30"/>
                  </a:lnTo>
                  <a:lnTo>
                    <a:pt x="0" y="723"/>
                  </a:lnTo>
                  <a:lnTo>
                    <a:pt x="18" y="711"/>
                  </a:lnTo>
                  <a:lnTo>
                    <a:pt x="18" y="42"/>
                  </a:lnTo>
                  <a:lnTo>
                    <a:pt x="147" y="17"/>
                  </a:lnTo>
                  <a:lnTo>
                    <a:pt x="145" y="0"/>
                  </a:lnTo>
                </a:path>
              </a:pathLst>
            </a:custGeom>
            <a:solidFill>
              <a:srgbClr val="000000"/>
            </a:solidFill>
            <a:ln w="12700" cap="rnd">
              <a:solidFill>
                <a:srgbClr val="FFFFFF"/>
              </a:solidFill>
              <a:round/>
              <a:headEnd/>
              <a:tailEnd/>
            </a:ln>
          </p:spPr>
          <p:txBody>
            <a:bodyPr/>
            <a:lstStyle/>
            <a:p>
              <a:endParaRPr lang="el-GR"/>
            </a:p>
          </p:txBody>
        </p:sp>
        <p:sp>
          <p:nvSpPr>
            <p:cNvPr id="37910" name="Freeform 21"/>
            <p:cNvSpPr>
              <a:spLocks/>
            </p:cNvSpPr>
            <p:nvPr/>
          </p:nvSpPr>
          <p:spPr bwMode="auto">
            <a:xfrm>
              <a:off x="3590" y="2865"/>
              <a:ext cx="687" cy="428"/>
            </a:xfrm>
            <a:custGeom>
              <a:avLst/>
              <a:gdLst>
                <a:gd name="T0" fmla="*/ 86 w 687"/>
                <a:gd name="T1" fmla="*/ 378 h 428"/>
                <a:gd name="T2" fmla="*/ 56 w 687"/>
                <a:gd name="T3" fmla="*/ 367 h 428"/>
                <a:gd name="T4" fmla="*/ 65 w 687"/>
                <a:gd name="T5" fmla="*/ 331 h 428"/>
                <a:gd name="T6" fmla="*/ 39 w 687"/>
                <a:gd name="T7" fmla="*/ 314 h 428"/>
                <a:gd name="T8" fmla="*/ 51 w 687"/>
                <a:gd name="T9" fmla="*/ 285 h 428"/>
                <a:gd name="T10" fmla="*/ 21 w 687"/>
                <a:gd name="T11" fmla="*/ 268 h 428"/>
                <a:gd name="T12" fmla="*/ 21 w 687"/>
                <a:gd name="T13" fmla="*/ 233 h 428"/>
                <a:gd name="T14" fmla="*/ 0 w 687"/>
                <a:gd name="T15" fmla="*/ 219 h 428"/>
                <a:gd name="T16" fmla="*/ 24 w 687"/>
                <a:gd name="T17" fmla="*/ 196 h 428"/>
                <a:gd name="T18" fmla="*/ 10 w 687"/>
                <a:gd name="T19" fmla="*/ 172 h 428"/>
                <a:gd name="T20" fmla="*/ 49 w 687"/>
                <a:gd name="T21" fmla="*/ 156 h 428"/>
                <a:gd name="T22" fmla="*/ 79 w 687"/>
                <a:gd name="T23" fmla="*/ 142 h 428"/>
                <a:gd name="T24" fmla="*/ 80 w 687"/>
                <a:gd name="T25" fmla="*/ 122 h 428"/>
                <a:gd name="T26" fmla="*/ 67 w 687"/>
                <a:gd name="T27" fmla="*/ 102 h 428"/>
                <a:gd name="T28" fmla="*/ 81 w 687"/>
                <a:gd name="T29" fmla="*/ 69 h 428"/>
                <a:gd name="T30" fmla="*/ 98 w 687"/>
                <a:gd name="T31" fmla="*/ 47 h 428"/>
                <a:gd name="T32" fmla="*/ 133 w 687"/>
                <a:gd name="T33" fmla="*/ 35 h 428"/>
                <a:gd name="T34" fmla="*/ 169 w 687"/>
                <a:gd name="T35" fmla="*/ 23 h 428"/>
                <a:gd name="T36" fmla="*/ 205 w 687"/>
                <a:gd name="T37" fmla="*/ 14 h 428"/>
                <a:gd name="T38" fmla="*/ 215 w 687"/>
                <a:gd name="T39" fmla="*/ 42 h 428"/>
                <a:gd name="T40" fmla="*/ 246 w 687"/>
                <a:gd name="T41" fmla="*/ 29 h 428"/>
                <a:gd name="T42" fmla="*/ 276 w 687"/>
                <a:gd name="T43" fmla="*/ 47 h 428"/>
                <a:gd name="T44" fmla="*/ 307 w 687"/>
                <a:gd name="T45" fmla="*/ 29 h 428"/>
                <a:gd name="T46" fmla="*/ 334 w 687"/>
                <a:gd name="T47" fmla="*/ 53 h 428"/>
                <a:gd name="T48" fmla="*/ 348 w 687"/>
                <a:gd name="T49" fmla="*/ 85 h 428"/>
                <a:gd name="T50" fmla="*/ 340 w 687"/>
                <a:gd name="T51" fmla="*/ 113 h 428"/>
                <a:gd name="T52" fmla="*/ 383 w 687"/>
                <a:gd name="T53" fmla="*/ 122 h 428"/>
                <a:gd name="T54" fmla="*/ 397 w 687"/>
                <a:gd name="T55" fmla="*/ 81 h 428"/>
                <a:gd name="T56" fmla="*/ 412 w 687"/>
                <a:gd name="T57" fmla="*/ 64 h 428"/>
                <a:gd name="T58" fmla="*/ 428 w 687"/>
                <a:gd name="T59" fmla="*/ 38 h 428"/>
                <a:gd name="T60" fmla="*/ 430 w 687"/>
                <a:gd name="T61" fmla="*/ 6 h 428"/>
                <a:gd name="T62" fmla="*/ 454 w 687"/>
                <a:gd name="T63" fmla="*/ 11 h 428"/>
                <a:gd name="T64" fmla="*/ 454 w 687"/>
                <a:gd name="T65" fmla="*/ 35 h 428"/>
                <a:gd name="T66" fmla="*/ 462 w 687"/>
                <a:gd name="T67" fmla="*/ 56 h 428"/>
                <a:gd name="T68" fmla="*/ 467 w 687"/>
                <a:gd name="T69" fmla="*/ 79 h 428"/>
                <a:gd name="T70" fmla="*/ 478 w 687"/>
                <a:gd name="T71" fmla="*/ 99 h 428"/>
                <a:gd name="T72" fmla="*/ 516 w 687"/>
                <a:gd name="T73" fmla="*/ 101 h 428"/>
                <a:gd name="T74" fmla="*/ 542 w 687"/>
                <a:gd name="T75" fmla="*/ 77 h 428"/>
                <a:gd name="T76" fmla="*/ 561 w 687"/>
                <a:gd name="T77" fmla="*/ 87 h 428"/>
                <a:gd name="T78" fmla="*/ 596 w 687"/>
                <a:gd name="T79" fmla="*/ 93 h 428"/>
                <a:gd name="T80" fmla="*/ 600 w 687"/>
                <a:gd name="T81" fmla="*/ 125 h 428"/>
                <a:gd name="T82" fmla="*/ 603 w 687"/>
                <a:gd name="T83" fmla="*/ 152 h 428"/>
                <a:gd name="T84" fmla="*/ 632 w 687"/>
                <a:gd name="T85" fmla="*/ 163 h 428"/>
                <a:gd name="T86" fmla="*/ 662 w 687"/>
                <a:gd name="T87" fmla="*/ 180 h 428"/>
                <a:gd name="T88" fmla="*/ 668 w 687"/>
                <a:gd name="T89" fmla="*/ 198 h 428"/>
                <a:gd name="T90" fmla="*/ 683 w 687"/>
                <a:gd name="T91" fmla="*/ 220 h 428"/>
                <a:gd name="T92" fmla="*/ 686 w 687"/>
                <a:gd name="T93" fmla="*/ 256 h 428"/>
                <a:gd name="T94" fmla="*/ 672 w 687"/>
                <a:gd name="T95" fmla="*/ 284 h 428"/>
                <a:gd name="T96" fmla="*/ 674 w 687"/>
                <a:gd name="T97" fmla="*/ 308 h 428"/>
                <a:gd name="T98" fmla="*/ 668 w 687"/>
                <a:gd name="T99" fmla="*/ 331 h 428"/>
                <a:gd name="T100" fmla="*/ 667 w 687"/>
                <a:gd name="T101" fmla="*/ 355 h 428"/>
                <a:gd name="T102" fmla="*/ 656 w 687"/>
                <a:gd name="T103" fmla="*/ 364 h 428"/>
                <a:gd name="T104" fmla="*/ 183 w 687"/>
                <a:gd name="T105" fmla="*/ 427 h 4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87"/>
                <a:gd name="T160" fmla="*/ 0 h 428"/>
                <a:gd name="T161" fmla="*/ 687 w 687"/>
                <a:gd name="T162" fmla="*/ 428 h 4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87" h="428">
                  <a:moveTo>
                    <a:pt x="183" y="427"/>
                  </a:moveTo>
                  <a:lnTo>
                    <a:pt x="86" y="384"/>
                  </a:lnTo>
                  <a:lnTo>
                    <a:pt x="86" y="378"/>
                  </a:lnTo>
                  <a:lnTo>
                    <a:pt x="74" y="372"/>
                  </a:lnTo>
                  <a:lnTo>
                    <a:pt x="63" y="374"/>
                  </a:lnTo>
                  <a:lnTo>
                    <a:pt x="56" y="367"/>
                  </a:lnTo>
                  <a:lnTo>
                    <a:pt x="62" y="355"/>
                  </a:lnTo>
                  <a:lnTo>
                    <a:pt x="61" y="343"/>
                  </a:lnTo>
                  <a:lnTo>
                    <a:pt x="65" y="331"/>
                  </a:lnTo>
                  <a:lnTo>
                    <a:pt x="70" y="319"/>
                  </a:lnTo>
                  <a:lnTo>
                    <a:pt x="51" y="320"/>
                  </a:lnTo>
                  <a:lnTo>
                    <a:pt x="39" y="314"/>
                  </a:lnTo>
                  <a:lnTo>
                    <a:pt x="33" y="303"/>
                  </a:lnTo>
                  <a:lnTo>
                    <a:pt x="39" y="291"/>
                  </a:lnTo>
                  <a:lnTo>
                    <a:pt x="51" y="285"/>
                  </a:lnTo>
                  <a:lnTo>
                    <a:pt x="45" y="273"/>
                  </a:lnTo>
                  <a:lnTo>
                    <a:pt x="33" y="273"/>
                  </a:lnTo>
                  <a:lnTo>
                    <a:pt x="21" y="268"/>
                  </a:lnTo>
                  <a:lnTo>
                    <a:pt x="15" y="256"/>
                  </a:lnTo>
                  <a:lnTo>
                    <a:pt x="15" y="244"/>
                  </a:lnTo>
                  <a:lnTo>
                    <a:pt x="21" y="233"/>
                  </a:lnTo>
                  <a:lnTo>
                    <a:pt x="9" y="227"/>
                  </a:lnTo>
                  <a:lnTo>
                    <a:pt x="0" y="227"/>
                  </a:lnTo>
                  <a:lnTo>
                    <a:pt x="0" y="219"/>
                  </a:lnTo>
                  <a:lnTo>
                    <a:pt x="9" y="215"/>
                  </a:lnTo>
                  <a:lnTo>
                    <a:pt x="15" y="204"/>
                  </a:lnTo>
                  <a:lnTo>
                    <a:pt x="24" y="196"/>
                  </a:lnTo>
                  <a:lnTo>
                    <a:pt x="20" y="187"/>
                  </a:lnTo>
                  <a:lnTo>
                    <a:pt x="18" y="177"/>
                  </a:lnTo>
                  <a:lnTo>
                    <a:pt x="10" y="172"/>
                  </a:lnTo>
                  <a:lnTo>
                    <a:pt x="16" y="163"/>
                  </a:lnTo>
                  <a:lnTo>
                    <a:pt x="27" y="157"/>
                  </a:lnTo>
                  <a:lnTo>
                    <a:pt x="49" y="156"/>
                  </a:lnTo>
                  <a:lnTo>
                    <a:pt x="62" y="151"/>
                  </a:lnTo>
                  <a:lnTo>
                    <a:pt x="68" y="141"/>
                  </a:lnTo>
                  <a:lnTo>
                    <a:pt x="79" y="142"/>
                  </a:lnTo>
                  <a:lnTo>
                    <a:pt x="80" y="134"/>
                  </a:lnTo>
                  <a:lnTo>
                    <a:pt x="71" y="127"/>
                  </a:lnTo>
                  <a:lnTo>
                    <a:pt x="80" y="122"/>
                  </a:lnTo>
                  <a:lnTo>
                    <a:pt x="85" y="109"/>
                  </a:lnTo>
                  <a:lnTo>
                    <a:pt x="74" y="105"/>
                  </a:lnTo>
                  <a:lnTo>
                    <a:pt x="67" y="102"/>
                  </a:lnTo>
                  <a:lnTo>
                    <a:pt x="68" y="93"/>
                  </a:lnTo>
                  <a:lnTo>
                    <a:pt x="77" y="82"/>
                  </a:lnTo>
                  <a:lnTo>
                    <a:pt x="81" y="69"/>
                  </a:lnTo>
                  <a:lnTo>
                    <a:pt x="80" y="58"/>
                  </a:lnTo>
                  <a:lnTo>
                    <a:pt x="86" y="47"/>
                  </a:lnTo>
                  <a:lnTo>
                    <a:pt x="98" y="47"/>
                  </a:lnTo>
                  <a:lnTo>
                    <a:pt x="111" y="49"/>
                  </a:lnTo>
                  <a:lnTo>
                    <a:pt x="122" y="47"/>
                  </a:lnTo>
                  <a:lnTo>
                    <a:pt x="133" y="35"/>
                  </a:lnTo>
                  <a:lnTo>
                    <a:pt x="146" y="35"/>
                  </a:lnTo>
                  <a:lnTo>
                    <a:pt x="158" y="23"/>
                  </a:lnTo>
                  <a:lnTo>
                    <a:pt x="169" y="23"/>
                  </a:lnTo>
                  <a:lnTo>
                    <a:pt x="181" y="17"/>
                  </a:lnTo>
                  <a:lnTo>
                    <a:pt x="193" y="17"/>
                  </a:lnTo>
                  <a:lnTo>
                    <a:pt x="205" y="14"/>
                  </a:lnTo>
                  <a:lnTo>
                    <a:pt x="212" y="20"/>
                  </a:lnTo>
                  <a:lnTo>
                    <a:pt x="216" y="32"/>
                  </a:lnTo>
                  <a:lnTo>
                    <a:pt x="215" y="42"/>
                  </a:lnTo>
                  <a:lnTo>
                    <a:pt x="223" y="47"/>
                  </a:lnTo>
                  <a:lnTo>
                    <a:pt x="229" y="35"/>
                  </a:lnTo>
                  <a:lnTo>
                    <a:pt x="246" y="29"/>
                  </a:lnTo>
                  <a:lnTo>
                    <a:pt x="258" y="23"/>
                  </a:lnTo>
                  <a:lnTo>
                    <a:pt x="270" y="35"/>
                  </a:lnTo>
                  <a:lnTo>
                    <a:pt x="276" y="47"/>
                  </a:lnTo>
                  <a:lnTo>
                    <a:pt x="282" y="35"/>
                  </a:lnTo>
                  <a:lnTo>
                    <a:pt x="294" y="29"/>
                  </a:lnTo>
                  <a:lnTo>
                    <a:pt x="307" y="29"/>
                  </a:lnTo>
                  <a:lnTo>
                    <a:pt x="313" y="39"/>
                  </a:lnTo>
                  <a:lnTo>
                    <a:pt x="324" y="43"/>
                  </a:lnTo>
                  <a:lnTo>
                    <a:pt x="334" y="53"/>
                  </a:lnTo>
                  <a:lnTo>
                    <a:pt x="336" y="66"/>
                  </a:lnTo>
                  <a:lnTo>
                    <a:pt x="344" y="75"/>
                  </a:lnTo>
                  <a:lnTo>
                    <a:pt x="348" y="85"/>
                  </a:lnTo>
                  <a:lnTo>
                    <a:pt x="346" y="93"/>
                  </a:lnTo>
                  <a:lnTo>
                    <a:pt x="338" y="105"/>
                  </a:lnTo>
                  <a:lnTo>
                    <a:pt x="340" y="113"/>
                  </a:lnTo>
                  <a:lnTo>
                    <a:pt x="352" y="115"/>
                  </a:lnTo>
                  <a:lnTo>
                    <a:pt x="368" y="115"/>
                  </a:lnTo>
                  <a:lnTo>
                    <a:pt x="383" y="122"/>
                  </a:lnTo>
                  <a:lnTo>
                    <a:pt x="383" y="101"/>
                  </a:lnTo>
                  <a:lnTo>
                    <a:pt x="393" y="93"/>
                  </a:lnTo>
                  <a:lnTo>
                    <a:pt x="397" y="81"/>
                  </a:lnTo>
                  <a:lnTo>
                    <a:pt x="407" y="81"/>
                  </a:lnTo>
                  <a:lnTo>
                    <a:pt x="416" y="75"/>
                  </a:lnTo>
                  <a:lnTo>
                    <a:pt x="412" y="64"/>
                  </a:lnTo>
                  <a:lnTo>
                    <a:pt x="422" y="53"/>
                  </a:lnTo>
                  <a:lnTo>
                    <a:pt x="420" y="46"/>
                  </a:lnTo>
                  <a:lnTo>
                    <a:pt x="428" y="38"/>
                  </a:lnTo>
                  <a:lnTo>
                    <a:pt x="424" y="29"/>
                  </a:lnTo>
                  <a:lnTo>
                    <a:pt x="425" y="17"/>
                  </a:lnTo>
                  <a:lnTo>
                    <a:pt x="430" y="6"/>
                  </a:lnTo>
                  <a:lnTo>
                    <a:pt x="442" y="8"/>
                  </a:lnTo>
                  <a:lnTo>
                    <a:pt x="454" y="0"/>
                  </a:lnTo>
                  <a:lnTo>
                    <a:pt x="454" y="11"/>
                  </a:lnTo>
                  <a:lnTo>
                    <a:pt x="452" y="21"/>
                  </a:lnTo>
                  <a:lnTo>
                    <a:pt x="448" y="31"/>
                  </a:lnTo>
                  <a:lnTo>
                    <a:pt x="454" y="35"/>
                  </a:lnTo>
                  <a:lnTo>
                    <a:pt x="456" y="45"/>
                  </a:lnTo>
                  <a:lnTo>
                    <a:pt x="466" y="47"/>
                  </a:lnTo>
                  <a:lnTo>
                    <a:pt x="462" y="56"/>
                  </a:lnTo>
                  <a:lnTo>
                    <a:pt x="472" y="58"/>
                  </a:lnTo>
                  <a:lnTo>
                    <a:pt x="472" y="70"/>
                  </a:lnTo>
                  <a:lnTo>
                    <a:pt x="467" y="79"/>
                  </a:lnTo>
                  <a:lnTo>
                    <a:pt x="465" y="93"/>
                  </a:lnTo>
                  <a:lnTo>
                    <a:pt x="469" y="105"/>
                  </a:lnTo>
                  <a:lnTo>
                    <a:pt x="478" y="99"/>
                  </a:lnTo>
                  <a:lnTo>
                    <a:pt x="492" y="101"/>
                  </a:lnTo>
                  <a:lnTo>
                    <a:pt x="506" y="109"/>
                  </a:lnTo>
                  <a:lnTo>
                    <a:pt x="516" y="101"/>
                  </a:lnTo>
                  <a:lnTo>
                    <a:pt x="534" y="97"/>
                  </a:lnTo>
                  <a:lnTo>
                    <a:pt x="537" y="87"/>
                  </a:lnTo>
                  <a:lnTo>
                    <a:pt x="542" y="77"/>
                  </a:lnTo>
                  <a:lnTo>
                    <a:pt x="548" y="80"/>
                  </a:lnTo>
                  <a:lnTo>
                    <a:pt x="553" y="85"/>
                  </a:lnTo>
                  <a:lnTo>
                    <a:pt x="561" y="87"/>
                  </a:lnTo>
                  <a:lnTo>
                    <a:pt x="573" y="99"/>
                  </a:lnTo>
                  <a:lnTo>
                    <a:pt x="584" y="99"/>
                  </a:lnTo>
                  <a:lnTo>
                    <a:pt x="596" y="93"/>
                  </a:lnTo>
                  <a:lnTo>
                    <a:pt x="602" y="105"/>
                  </a:lnTo>
                  <a:lnTo>
                    <a:pt x="596" y="116"/>
                  </a:lnTo>
                  <a:lnTo>
                    <a:pt x="600" y="125"/>
                  </a:lnTo>
                  <a:lnTo>
                    <a:pt x="590" y="134"/>
                  </a:lnTo>
                  <a:lnTo>
                    <a:pt x="604" y="136"/>
                  </a:lnTo>
                  <a:lnTo>
                    <a:pt x="603" y="152"/>
                  </a:lnTo>
                  <a:lnTo>
                    <a:pt x="604" y="165"/>
                  </a:lnTo>
                  <a:lnTo>
                    <a:pt x="614" y="169"/>
                  </a:lnTo>
                  <a:lnTo>
                    <a:pt x="632" y="163"/>
                  </a:lnTo>
                  <a:lnTo>
                    <a:pt x="650" y="161"/>
                  </a:lnTo>
                  <a:lnTo>
                    <a:pt x="650" y="175"/>
                  </a:lnTo>
                  <a:lnTo>
                    <a:pt x="662" y="180"/>
                  </a:lnTo>
                  <a:lnTo>
                    <a:pt x="682" y="181"/>
                  </a:lnTo>
                  <a:lnTo>
                    <a:pt x="680" y="192"/>
                  </a:lnTo>
                  <a:lnTo>
                    <a:pt x="668" y="198"/>
                  </a:lnTo>
                  <a:lnTo>
                    <a:pt x="664" y="207"/>
                  </a:lnTo>
                  <a:lnTo>
                    <a:pt x="677" y="214"/>
                  </a:lnTo>
                  <a:lnTo>
                    <a:pt x="683" y="220"/>
                  </a:lnTo>
                  <a:lnTo>
                    <a:pt x="680" y="233"/>
                  </a:lnTo>
                  <a:lnTo>
                    <a:pt x="678" y="244"/>
                  </a:lnTo>
                  <a:lnTo>
                    <a:pt x="686" y="256"/>
                  </a:lnTo>
                  <a:lnTo>
                    <a:pt x="683" y="266"/>
                  </a:lnTo>
                  <a:lnTo>
                    <a:pt x="674" y="273"/>
                  </a:lnTo>
                  <a:lnTo>
                    <a:pt x="672" y="284"/>
                  </a:lnTo>
                  <a:lnTo>
                    <a:pt x="680" y="291"/>
                  </a:lnTo>
                  <a:lnTo>
                    <a:pt x="682" y="301"/>
                  </a:lnTo>
                  <a:lnTo>
                    <a:pt x="674" y="308"/>
                  </a:lnTo>
                  <a:lnTo>
                    <a:pt x="668" y="320"/>
                  </a:lnTo>
                  <a:lnTo>
                    <a:pt x="662" y="325"/>
                  </a:lnTo>
                  <a:lnTo>
                    <a:pt x="668" y="331"/>
                  </a:lnTo>
                  <a:lnTo>
                    <a:pt x="670" y="340"/>
                  </a:lnTo>
                  <a:lnTo>
                    <a:pt x="662" y="343"/>
                  </a:lnTo>
                  <a:lnTo>
                    <a:pt x="667" y="355"/>
                  </a:lnTo>
                  <a:lnTo>
                    <a:pt x="669" y="364"/>
                  </a:lnTo>
                  <a:lnTo>
                    <a:pt x="662" y="367"/>
                  </a:lnTo>
                  <a:lnTo>
                    <a:pt x="656" y="364"/>
                  </a:lnTo>
                  <a:lnTo>
                    <a:pt x="656" y="372"/>
                  </a:lnTo>
                  <a:lnTo>
                    <a:pt x="650" y="384"/>
                  </a:lnTo>
                  <a:lnTo>
                    <a:pt x="183" y="427"/>
                  </a:lnTo>
                </a:path>
              </a:pathLst>
            </a:custGeom>
            <a:solidFill>
              <a:srgbClr val="00A800"/>
            </a:solidFill>
            <a:ln w="12700" cap="rnd">
              <a:solidFill>
                <a:srgbClr val="000000"/>
              </a:solidFill>
              <a:round/>
              <a:headEnd/>
              <a:tailEnd/>
            </a:ln>
          </p:spPr>
          <p:txBody>
            <a:bodyPr/>
            <a:lstStyle/>
            <a:p>
              <a:endParaRPr lang="el-GR"/>
            </a:p>
          </p:txBody>
        </p:sp>
        <p:sp>
          <p:nvSpPr>
            <p:cNvPr id="37911" name="Freeform 22"/>
            <p:cNvSpPr>
              <a:spLocks/>
            </p:cNvSpPr>
            <p:nvPr/>
          </p:nvSpPr>
          <p:spPr bwMode="auto">
            <a:xfrm>
              <a:off x="3552" y="3237"/>
              <a:ext cx="748" cy="65"/>
            </a:xfrm>
            <a:custGeom>
              <a:avLst/>
              <a:gdLst>
                <a:gd name="T0" fmla="*/ 747 w 748"/>
                <a:gd name="T1" fmla="*/ 24 h 65"/>
                <a:gd name="T2" fmla="*/ 231 w 748"/>
                <a:gd name="T3" fmla="*/ 64 h 65"/>
                <a:gd name="T4" fmla="*/ 0 w 748"/>
                <a:gd name="T5" fmla="*/ 41 h 65"/>
                <a:gd name="T6" fmla="*/ 0 w 748"/>
                <a:gd name="T7" fmla="*/ 0 h 65"/>
                <a:gd name="T8" fmla="*/ 231 w 748"/>
                <a:gd name="T9" fmla="*/ 20 h 65"/>
                <a:gd name="T10" fmla="*/ 232 w 748"/>
                <a:gd name="T11" fmla="*/ 20 h 65"/>
                <a:gd name="T12" fmla="*/ 747 w 748"/>
                <a:gd name="T13" fmla="*/ 0 h 65"/>
                <a:gd name="T14" fmla="*/ 747 w 748"/>
                <a:gd name="T15" fmla="*/ 24 h 65"/>
                <a:gd name="T16" fmla="*/ 0 60000 65536"/>
                <a:gd name="T17" fmla="*/ 0 60000 65536"/>
                <a:gd name="T18" fmla="*/ 0 60000 65536"/>
                <a:gd name="T19" fmla="*/ 0 60000 65536"/>
                <a:gd name="T20" fmla="*/ 0 60000 65536"/>
                <a:gd name="T21" fmla="*/ 0 60000 65536"/>
                <a:gd name="T22" fmla="*/ 0 60000 65536"/>
                <a:gd name="T23" fmla="*/ 0 60000 65536"/>
                <a:gd name="T24" fmla="*/ 0 w 748"/>
                <a:gd name="T25" fmla="*/ 0 h 65"/>
                <a:gd name="T26" fmla="*/ 748 w 748"/>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8" h="65">
                  <a:moveTo>
                    <a:pt x="747" y="24"/>
                  </a:moveTo>
                  <a:lnTo>
                    <a:pt x="231" y="64"/>
                  </a:lnTo>
                  <a:lnTo>
                    <a:pt x="0" y="41"/>
                  </a:lnTo>
                  <a:lnTo>
                    <a:pt x="0" y="0"/>
                  </a:lnTo>
                  <a:lnTo>
                    <a:pt x="231" y="20"/>
                  </a:lnTo>
                  <a:lnTo>
                    <a:pt x="232" y="20"/>
                  </a:lnTo>
                  <a:lnTo>
                    <a:pt x="747" y="0"/>
                  </a:lnTo>
                  <a:lnTo>
                    <a:pt x="747" y="24"/>
                  </a:lnTo>
                </a:path>
              </a:pathLst>
            </a:custGeom>
            <a:solidFill>
              <a:srgbClr val="000000"/>
            </a:solidFill>
            <a:ln w="12700" cap="rnd">
              <a:solidFill>
                <a:srgbClr val="FFFFFF"/>
              </a:solidFill>
              <a:round/>
              <a:headEnd/>
              <a:tailEnd/>
            </a:ln>
          </p:spPr>
          <p:txBody>
            <a:bodyPr/>
            <a:lstStyle/>
            <a:p>
              <a:endParaRPr lang="el-GR"/>
            </a:p>
          </p:txBody>
        </p:sp>
        <p:sp>
          <p:nvSpPr>
            <p:cNvPr id="37912" name="Freeform 23"/>
            <p:cNvSpPr>
              <a:spLocks/>
            </p:cNvSpPr>
            <p:nvPr/>
          </p:nvSpPr>
          <p:spPr bwMode="auto">
            <a:xfrm>
              <a:off x="3783" y="3257"/>
              <a:ext cx="1" cy="45"/>
            </a:xfrm>
            <a:custGeom>
              <a:avLst/>
              <a:gdLst>
                <a:gd name="T0" fmla="*/ 0 w 1"/>
                <a:gd name="T1" fmla="*/ 44 h 45"/>
                <a:gd name="T2" fmla="*/ 0 w 1"/>
                <a:gd name="T3" fmla="*/ 0 h 45"/>
                <a:gd name="T4" fmla="*/ 0 60000 65536"/>
                <a:gd name="T5" fmla="*/ 0 60000 65536"/>
                <a:gd name="T6" fmla="*/ 0 w 1"/>
                <a:gd name="T7" fmla="*/ 0 h 45"/>
                <a:gd name="T8" fmla="*/ 1 w 1"/>
                <a:gd name="T9" fmla="*/ 45 h 45"/>
              </a:gdLst>
              <a:ahLst/>
              <a:cxnLst>
                <a:cxn ang="T4">
                  <a:pos x="T0" y="T1"/>
                </a:cxn>
                <a:cxn ang="T5">
                  <a:pos x="T2" y="T3"/>
                </a:cxn>
              </a:cxnLst>
              <a:rect l="T6" t="T7" r="T8" b="T9"/>
              <a:pathLst>
                <a:path w="1" h="45">
                  <a:moveTo>
                    <a:pt x="0" y="44"/>
                  </a:moveTo>
                  <a:lnTo>
                    <a:pt x="0" y="0"/>
                  </a:lnTo>
                </a:path>
              </a:pathLst>
            </a:custGeom>
            <a:noFill/>
            <a:ln w="12700" cap="rnd">
              <a:solidFill>
                <a:srgbClr val="FFFFFF"/>
              </a:solidFill>
              <a:round/>
              <a:headEnd type="none" w="sm" len="sm"/>
              <a:tailEnd type="none" w="sm" len="sm"/>
            </a:ln>
          </p:spPr>
          <p:txBody>
            <a:bodyPr/>
            <a:lstStyle/>
            <a:p>
              <a:endParaRPr lang="el-GR"/>
            </a:p>
          </p:txBody>
        </p:sp>
        <p:sp>
          <p:nvSpPr>
            <p:cNvPr id="37913" name="Freeform 24"/>
            <p:cNvSpPr>
              <a:spLocks/>
            </p:cNvSpPr>
            <p:nvPr/>
          </p:nvSpPr>
          <p:spPr bwMode="auto">
            <a:xfrm>
              <a:off x="5077" y="1944"/>
              <a:ext cx="1" cy="474"/>
            </a:xfrm>
            <a:custGeom>
              <a:avLst/>
              <a:gdLst>
                <a:gd name="T0" fmla="*/ 0 w 1"/>
                <a:gd name="T1" fmla="*/ 0 h 474"/>
                <a:gd name="T2" fmla="*/ 0 w 1"/>
                <a:gd name="T3" fmla="*/ 473 h 474"/>
                <a:gd name="T4" fmla="*/ 0 60000 65536"/>
                <a:gd name="T5" fmla="*/ 0 60000 65536"/>
                <a:gd name="T6" fmla="*/ 0 w 1"/>
                <a:gd name="T7" fmla="*/ 0 h 474"/>
                <a:gd name="T8" fmla="*/ 1 w 1"/>
                <a:gd name="T9" fmla="*/ 474 h 474"/>
              </a:gdLst>
              <a:ahLst/>
              <a:cxnLst>
                <a:cxn ang="T4">
                  <a:pos x="T0" y="T1"/>
                </a:cxn>
                <a:cxn ang="T5">
                  <a:pos x="T2" y="T3"/>
                </a:cxn>
              </a:cxnLst>
              <a:rect l="T6" t="T7" r="T8" b="T9"/>
              <a:pathLst>
                <a:path w="1" h="474">
                  <a:moveTo>
                    <a:pt x="0" y="0"/>
                  </a:moveTo>
                  <a:lnTo>
                    <a:pt x="0" y="473"/>
                  </a:lnTo>
                </a:path>
              </a:pathLst>
            </a:custGeom>
            <a:noFill/>
            <a:ln w="12700" cap="rnd">
              <a:solidFill>
                <a:srgbClr val="000000"/>
              </a:solidFill>
              <a:round/>
              <a:headEnd type="none" w="sm" len="sm"/>
              <a:tailEnd type="none" w="sm" len="sm"/>
            </a:ln>
          </p:spPr>
          <p:txBody>
            <a:bodyPr/>
            <a:lstStyle/>
            <a:p>
              <a:endParaRPr lang="el-GR"/>
            </a:p>
          </p:txBody>
        </p:sp>
        <p:sp>
          <p:nvSpPr>
            <p:cNvPr id="37914" name="Freeform 25"/>
            <p:cNvSpPr>
              <a:spLocks/>
            </p:cNvSpPr>
            <p:nvPr/>
          </p:nvSpPr>
          <p:spPr bwMode="auto">
            <a:xfrm>
              <a:off x="5053" y="1932"/>
              <a:ext cx="1" cy="486"/>
            </a:xfrm>
            <a:custGeom>
              <a:avLst/>
              <a:gdLst>
                <a:gd name="T0" fmla="*/ 0 w 1"/>
                <a:gd name="T1" fmla="*/ 0 h 486"/>
                <a:gd name="T2" fmla="*/ 0 w 1"/>
                <a:gd name="T3" fmla="*/ 485 h 486"/>
                <a:gd name="T4" fmla="*/ 0 60000 65536"/>
                <a:gd name="T5" fmla="*/ 0 60000 65536"/>
                <a:gd name="T6" fmla="*/ 0 w 1"/>
                <a:gd name="T7" fmla="*/ 0 h 486"/>
                <a:gd name="T8" fmla="*/ 1 w 1"/>
                <a:gd name="T9" fmla="*/ 486 h 486"/>
              </a:gdLst>
              <a:ahLst/>
              <a:cxnLst>
                <a:cxn ang="T4">
                  <a:pos x="T0" y="T1"/>
                </a:cxn>
                <a:cxn ang="T5">
                  <a:pos x="T2" y="T3"/>
                </a:cxn>
              </a:cxnLst>
              <a:rect l="T6" t="T7" r="T8" b="T9"/>
              <a:pathLst>
                <a:path w="1" h="486">
                  <a:moveTo>
                    <a:pt x="0" y="0"/>
                  </a:moveTo>
                  <a:lnTo>
                    <a:pt x="0" y="485"/>
                  </a:lnTo>
                </a:path>
              </a:pathLst>
            </a:custGeom>
            <a:noFill/>
            <a:ln w="12700" cap="rnd">
              <a:solidFill>
                <a:srgbClr val="000000"/>
              </a:solidFill>
              <a:round/>
              <a:headEnd type="none" w="sm" len="sm"/>
              <a:tailEnd type="none" w="sm" len="sm"/>
            </a:ln>
          </p:spPr>
          <p:txBody>
            <a:bodyPr/>
            <a:lstStyle/>
            <a:p>
              <a:endParaRPr lang="el-GR"/>
            </a:p>
          </p:txBody>
        </p:sp>
        <p:sp>
          <p:nvSpPr>
            <p:cNvPr id="37915" name="Freeform 26"/>
            <p:cNvSpPr>
              <a:spLocks/>
            </p:cNvSpPr>
            <p:nvPr/>
          </p:nvSpPr>
          <p:spPr bwMode="auto">
            <a:xfrm>
              <a:off x="4442" y="2359"/>
              <a:ext cx="1068" cy="915"/>
            </a:xfrm>
            <a:custGeom>
              <a:avLst/>
              <a:gdLst>
                <a:gd name="T0" fmla="*/ 1067 w 1068"/>
                <a:gd name="T1" fmla="*/ 885 h 915"/>
                <a:gd name="T2" fmla="*/ 1067 w 1068"/>
                <a:gd name="T3" fmla="*/ 52 h 915"/>
                <a:gd name="T4" fmla="*/ 854 w 1068"/>
                <a:gd name="T5" fmla="*/ 0 h 915"/>
                <a:gd name="T6" fmla="*/ 0 w 1068"/>
                <a:gd name="T7" fmla="*/ 174 h 915"/>
                <a:gd name="T8" fmla="*/ 0 w 1068"/>
                <a:gd name="T9" fmla="*/ 914 h 915"/>
                <a:gd name="T10" fmla="*/ 1067 w 1068"/>
                <a:gd name="T11" fmla="*/ 885 h 915"/>
                <a:gd name="T12" fmla="*/ 0 60000 65536"/>
                <a:gd name="T13" fmla="*/ 0 60000 65536"/>
                <a:gd name="T14" fmla="*/ 0 60000 65536"/>
                <a:gd name="T15" fmla="*/ 0 60000 65536"/>
                <a:gd name="T16" fmla="*/ 0 60000 65536"/>
                <a:gd name="T17" fmla="*/ 0 60000 65536"/>
                <a:gd name="T18" fmla="*/ 0 w 1068"/>
                <a:gd name="T19" fmla="*/ 0 h 915"/>
                <a:gd name="T20" fmla="*/ 1068 w 1068"/>
                <a:gd name="T21" fmla="*/ 915 h 915"/>
              </a:gdLst>
              <a:ahLst/>
              <a:cxnLst>
                <a:cxn ang="T12">
                  <a:pos x="T0" y="T1"/>
                </a:cxn>
                <a:cxn ang="T13">
                  <a:pos x="T2" y="T3"/>
                </a:cxn>
                <a:cxn ang="T14">
                  <a:pos x="T4" y="T5"/>
                </a:cxn>
                <a:cxn ang="T15">
                  <a:pos x="T6" y="T7"/>
                </a:cxn>
                <a:cxn ang="T16">
                  <a:pos x="T8" y="T9"/>
                </a:cxn>
                <a:cxn ang="T17">
                  <a:pos x="T10" y="T11"/>
                </a:cxn>
              </a:cxnLst>
              <a:rect l="T18" t="T19" r="T20" b="T21"/>
              <a:pathLst>
                <a:path w="1068" h="915">
                  <a:moveTo>
                    <a:pt x="1067" y="885"/>
                  </a:moveTo>
                  <a:lnTo>
                    <a:pt x="1067" y="52"/>
                  </a:lnTo>
                  <a:lnTo>
                    <a:pt x="854" y="0"/>
                  </a:lnTo>
                  <a:lnTo>
                    <a:pt x="0" y="174"/>
                  </a:lnTo>
                  <a:lnTo>
                    <a:pt x="0" y="914"/>
                  </a:lnTo>
                  <a:lnTo>
                    <a:pt x="1067" y="885"/>
                  </a:lnTo>
                </a:path>
              </a:pathLst>
            </a:custGeom>
            <a:solidFill>
              <a:srgbClr val="A8A8A8"/>
            </a:solidFill>
            <a:ln w="12700" cap="rnd">
              <a:solidFill>
                <a:srgbClr val="000000"/>
              </a:solidFill>
              <a:round/>
              <a:headEnd/>
              <a:tailEnd/>
            </a:ln>
          </p:spPr>
          <p:txBody>
            <a:bodyPr/>
            <a:lstStyle/>
            <a:p>
              <a:endParaRPr lang="el-GR"/>
            </a:p>
          </p:txBody>
        </p:sp>
        <p:sp>
          <p:nvSpPr>
            <p:cNvPr id="37916" name="Freeform 27"/>
            <p:cNvSpPr>
              <a:spLocks/>
            </p:cNvSpPr>
            <p:nvPr/>
          </p:nvSpPr>
          <p:spPr bwMode="auto">
            <a:xfrm>
              <a:off x="5344" y="2929"/>
              <a:ext cx="249" cy="303"/>
            </a:xfrm>
            <a:custGeom>
              <a:avLst/>
              <a:gdLst>
                <a:gd name="T0" fmla="*/ 94 w 249"/>
                <a:gd name="T1" fmla="*/ 291 h 303"/>
                <a:gd name="T2" fmla="*/ 76 w 249"/>
                <a:gd name="T3" fmla="*/ 279 h 303"/>
                <a:gd name="T4" fmla="*/ 58 w 249"/>
                <a:gd name="T5" fmla="*/ 262 h 303"/>
                <a:gd name="T6" fmla="*/ 47 w 249"/>
                <a:gd name="T7" fmla="*/ 244 h 303"/>
                <a:gd name="T8" fmla="*/ 17 w 249"/>
                <a:gd name="T9" fmla="*/ 233 h 303"/>
                <a:gd name="T10" fmla="*/ 5 w 249"/>
                <a:gd name="T11" fmla="*/ 215 h 303"/>
                <a:gd name="T12" fmla="*/ 0 w 249"/>
                <a:gd name="T13" fmla="*/ 195 h 303"/>
                <a:gd name="T14" fmla="*/ 10 w 249"/>
                <a:gd name="T15" fmla="*/ 127 h 303"/>
                <a:gd name="T16" fmla="*/ 24 w 249"/>
                <a:gd name="T17" fmla="*/ 113 h 303"/>
                <a:gd name="T18" fmla="*/ 21 w 249"/>
                <a:gd name="T19" fmla="*/ 93 h 303"/>
                <a:gd name="T20" fmla="*/ 20 w 249"/>
                <a:gd name="T21" fmla="*/ 68 h 303"/>
                <a:gd name="T22" fmla="*/ 42 w 249"/>
                <a:gd name="T23" fmla="*/ 74 h 303"/>
                <a:gd name="T24" fmla="*/ 63 w 249"/>
                <a:gd name="T25" fmla="*/ 80 h 303"/>
                <a:gd name="T26" fmla="*/ 62 w 249"/>
                <a:gd name="T27" fmla="*/ 59 h 303"/>
                <a:gd name="T28" fmla="*/ 73 w 249"/>
                <a:gd name="T29" fmla="*/ 30 h 303"/>
                <a:gd name="T30" fmla="*/ 94 w 249"/>
                <a:gd name="T31" fmla="*/ 35 h 303"/>
                <a:gd name="T32" fmla="*/ 106 w 249"/>
                <a:gd name="T33" fmla="*/ 35 h 303"/>
                <a:gd name="T34" fmla="*/ 130 w 249"/>
                <a:gd name="T35" fmla="*/ 35 h 303"/>
                <a:gd name="T36" fmla="*/ 157 w 249"/>
                <a:gd name="T37" fmla="*/ 30 h 303"/>
                <a:gd name="T38" fmla="*/ 165 w 249"/>
                <a:gd name="T39" fmla="*/ 12 h 303"/>
                <a:gd name="T40" fmla="*/ 184 w 249"/>
                <a:gd name="T41" fmla="*/ 0 h 303"/>
                <a:gd name="T42" fmla="*/ 196 w 249"/>
                <a:gd name="T43" fmla="*/ 11 h 303"/>
                <a:gd name="T44" fmla="*/ 195 w 249"/>
                <a:gd name="T45" fmla="*/ 35 h 303"/>
                <a:gd name="T46" fmla="*/ 207 w 249"/>
                <a:gd name="T47" fmla="*/ 52 h 303"/>
                <a:gd name="T48" fmla="*/ 212 w 249"/>
                <a:gd name="T49" fmla="*/ 71 h 303"/>
                <a:gd name="T50" fmla="*/ 213 w 249"/>
                <a:gd name="T51" fmla="*/ 93 h 303"/>
                <a:gd name="T52" fmla="*/ 225 w 249"/>
                <a:gd name="T53" fmla="*/ 122 h 303"/>
                <a:gd name="T54" fmla="*/ 246 w 249"/>
                <a:gd name="T55" fmla="*/ 118 h 303"/>
                <a:gd name="T56" fmla="*/ 237 w 249"/>
                <a:gd name="T57" fmla="*/ 140 h 303"/>
                <a:gd name="T58" fmla="*/ 225 w 249"/>
                <a:gd name="T59" fmla="*/ 163 h 303"/>
                <a:gd name="T60" fmla="*/ 213 w 249"/>
                <a:gd name="T61" fmla="*/ 180 h 303"/>
                <a:gd name="T62" fmla="*/ 228 w 249"/>
                <a:gd name="T63" fmla="*/ 191 h 303"/>
                <a:gd name="T64" fmla="*/ 247 w 249"/>
                <a:gd name="T65" fmla="*/ 200 h 303"/>
                <a:gd name="T66" fmla="*/ 239 w 249"/>
                <a:gd name="T67" fmla="*/ 218 h 303"/>
                <a:gd name="T68" fmla="*/ 231 w 249"/>
                <a:gd name="T69" fmla="*/ 244 h 303"/>
                <a:gd name="T70" fmla="*/ 213 w 249"/>
                <a:gd name="T71" fmla="*/ 262 h 303"/>
                <a:gd name="T72" fmla="*/ 207 w 249"/>
                <a:gd name="T73" fmla="*/ 279 h 303"/>
                <a:gd name="T74" fmla="*/ 94 w 249"/>
                <a:gd name="T75" fmla="*/ 297 h 3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9"/>
                <a:gd name="T115" fmla="*/ 0 h 303"/>
                <a:gd name="T116" fmla="*/ 249 w 249"/>
                <a:gd name="T117" fmla="*/ 303 h 3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9" h="303">
                  <a:moveTo>
                    <a:pt x="94" y="297"/>
                  </a:moveTo>
                  <a:lnTo>
                    <a:pt x="94" y="291"/>
                  </a:lnTo>
                  <a:lnTo>
                    <a:pt x="88" y="279"/>
                  </a:lnTo>
                  <a:lnTo>
                    <a:pt x="76" y="279"/>
                  </a:lnTo>
                  <a:lnTo>
                    <a:pt x="65" y="273"/>
                  </a:lnTo>
                  <a:lnTo>
                    <a:pt x="58" y="262"/>
                  </a:lnTo>
                  <a:lnTo>
                    <a:pt x="48" y="254"/>
                  </a:lnTo>
                  <a:lnTo>
                    <a:pt x="47" y="244"/>
                  </a:lnTo>
                  <a:lnTo>
                    <a:pt x="43" y="235"/>
                  </a:lnTo>
                  <a:lnTo>
                    <a:pt x="17" y="233"/>
                  </a:lnTo>
                  <a:lnTo>
                    <a:pt x="5" y="227"/>
                  </a:lnTo>
                  <a:lnTo>
                    <a:pt x="5" y="215"/>
                  </a:lnTo>
                  <a:lnTo>
                    <a:pt x="9" y="203"/>
                  </a:lnTo>
                  <a:lnTo>
                    <a:pt x="0" y="195"/>
                  </a:lnTo>
                  <a:lnTo>
                    <a:pt x="0" y="131"/>
                  </a:lnTo>
                  <a:lnTo>
                    <a:pt x="10" y="127"/>
                  </a:lnTo>
                  <a:lnTo>
                    <a:pt x="11" y="116"/>
                  </a:lnTo>
                  <a:lnTo>
                    <a:pt x="24" y="113"/>
                  </a:lnTo>
                  <a:lnTo>
                    <a:pt x="27" y="103"/>
                  </a:lnTo>
                  <a:lnTo>
                    <a:pt x="21" y="93"/>
                  </a:lnTo>
                  <a:lnTo>
                    <a:pt x="17" y="81"/>
                  </a:lnTo>
                  <a:lnTo>
                    <a:pt x="20" y="68"/>
                  </a:lnTo>
                  <a:lnTo>
                    <a:pt x="31" y="66"/>
                  </a:lnTo>
                  <a:lnTo>
                    <a:pt x="42" y="74"/>
                  </a:lnTo>
                  <a:lnTo>
                    <a:pt x="53" y="76"/>
                  </a:lnTo>
                  <a:lnTo>
                    <a:pt x="63" y="80"/>
                  </a:lnTo>
                  <a:lnTo>
                    <a:pt x="65" y="69"/>
                  </a:lnTo>
                  <a:lnTo>
                    <a:pt x="62" y="59"/>
                  </a:lnTo>
                  <a:lnTo>
                    <a:pt x="70" y="51"/>
                  </a:lnTo>
                  <a:lnTo>
                    <a:pt x="73" y="30"/>
                  </a:lnTo>
                  <a:lnTo>
                    <a:pt x="83" y="24"/>
                  </a:lnTo>
                  <a:lnTo>
                    <a:pt x="94" y="35"/>
                  </a:lnTo>
                  <a:lnTo>
                    <a:pt x="100" y="43"/>
                  </a:lnTo>
                  <a:lnTo>
                    <a:pt x="106" y="35"/>
                  </a:lnTo>
                  <a:lnTo>
                    <a:pt x="118" y="29"/>
                  </a:lnTo>
                  <a:lnTo>
                    <a:pt x="130" y="35"/>
                  </a:lnTo>
                  <a:lnTo>
                    <a:pt x="142" y="35"/>
                  </a:lnTo>
                  <a:lnTo>
                    <a:pt x="157" y="30"/>
                  </a:lnTo>
                  <a:lnTo>
                    <a:pt x="164" y="23"/>
                  </a:lnTo>
                  <a:lnTo>
                    <a:pt x="165" y="12"/>
                  </a:lnTo>
                  <a:lnTo>
                    <a:pt x="178" y="8"/>
                  </a:lnTo>
                  <a:lnTo>
                    <a:pt x="184" y="0"/>
                  </a:lnTo>
                  <a:lnTo>
                    <a:pt x="195" y="3"/>
                  </a:lnTo>
                  <a:lnTo>
                    <a:pt x="196" y="11"/>
                  </a:lnTo>
                  <a:lnTo>
                    <a:pt x="190" y="23"/>
                  </a:lnTo>
                  <a:lnTo>
                    <a:pt x="195" y="35"/>
                  </a:lnTo>
                  <a:lnTo>
                    <a:pt x="198" y="46"/>
                  </a:lnTo>
                  <a:lnTo>
                    <a:pt x="207" y="52"/>
                  </a:lnTo>
                  <a:lnTo>
                    <a:pt x="215" y="60"/>
                  </a:lnTo>
                  <a:lnTo>
                    <a:pt x="212" y="71"/>
                  </a:lnTo>
                  <a:lnTo>
                    <a:pt x="207" y="81"/>
                  </a:lnTo>
                  <a:lnTo>
                    <a:pt x="213" y="93"/>
                  </a:lnTo>
                  <a:lnTo>
                    <a:pt x="214" y="115"/>
                  </a:lnTo>
                  <a:lnTo>
                    <a:pt x="225" y="122"/>
                  </a:lnTo>
                  <a:lnTo>
                    <a:pt x="237" y="116"/>
                  </a:lnTo>
                  <a:lnTo>
                    <a:pt x="246" y="118"/>
                  </a:lnTo>
                  <a:lnTo>
                    <a:pt x="247" y="132"/>
                  </a:lnTo>
                  <a:lnTo>
                    <a:pt x="237" y="140"/>
                  </a:lnTo>
                  <a:lnTo>
                    <a:pt x="228" y="151"/>
                  </a:lnTo>
                  <a:lnTo>
                    <a:pt x="225" y="163"/>
                  </a:lnTo>
                  <a:lnTo>
                    <a:pt x="223" y="175"/>
                  </a:lnTo>
                  <a:lnTo>
                    <a:pt x="213" y="180"/>
                  </a:lnTo>
                  <a:lnTo>
                    <a:pt x="215" y="189"/>
                  </a:lnTo>
                  <a:lnTo>
                    <a:pt x="228" y="191"/>
                  </a:lnTo>
                  <a:lnTo>
                    <a:pt x="237" y="198"/>
                  </a:lnTo>
                  <a:lnTo>
                    <a:pt x="247" y="200"/>
                  </a:lnTo>
                  <a:lnTo>
                    <a:pt x="248" y="209"/>
                  </a:lnTo>
                  <a:lnTo>
                    <a:pt x="239" y="218"/>
                  </a:lnTo>
                  <a:lnTo>
                    <a:pt x="232" y="231"/>
                  </a:lnTo>
                  <a:lnTo>
                    <a:pt x="231" y="244"/>
                  </a:lnTo>
                  <a:lnTo>
                    <a:pt x="225" y="255"/>
                  </a:lnTo>
                  <a:lnTo>
                    <a:pt x="213" y="262"/>
                  </a:lnTo>
                  <a:lnTo>
                    <a:pt x="205" y="268"/>
                  </a:lnTo>
                  <a:lnTo>
                    <a:pt x="207" y="279"/>
                  </a:lnTo>
                  <a:lnTo>
                    <a:pt x="201" y="302"/>
                  </a:lnTo>
                  <a:lnTo>
                    <a:pt x="94" y="297"/>
                  </a:lnTo>
                </a:path>
              </a:pathLst>
            </a:custGeom>
            <a:solidFill>
              <a:srgbClr val="00A800"/>
            </a:solidFill>
            <a:ln w="12700" cap="rnd">
              <a:solidFill>
                <a:srgbClr val="000000"/>
              </a:solidFill>
              <a:round/>
              <a:headEnd/>
              <a:tailEnd/>
            </a:ln>
          </p:spPr>
          <p:txBody>
            <a:bodyPr/>
            <a:lstStyle/>
            <a:p>
              <a:endParaRPr lang="el-GR"/>
            </a:p>
          </p:txBody>
        </p:sp>
        <p:sp>
          <p:nvSpPr>
            <p:cNvPr id="37917" name="Freeform 28"/>
            <p:cNvSpPr>
              <a:spLocks/>
            </p:cNvSpPr>
            <p:nvPr/>
          </p:nvSpPr>
          <p:spPr bwMode="auto">
            <a:xfrm>
              <a:off x="5101" y="2446"/>
              <a:ext cx="19" cy="221"/>
            </a:xfrm>
            <a:custGeom>
              <a:avLst/>
              <a:gdLst>
                <a:gd name="T0" fmla="*/ 0 w 19"/>
                <a:gd name="T1" fmla="*/ 3 h 221"/>
                <a:gd name="T2" fmla="*/ 0 w 19"/>
                <a:gd name="T3" fmla="*/ 220 h 221"/>
                <a:gd name="T4" fmla="*/ 18 w 19"/>
                <a:gd name="T5" fmla="*/ 218 h 221"/>
                <a:gd name="T6" fmla="*/ 18 w 19"/>
                <a:gd name="T7" fmla="*/ 0 h 221"/>
                <a:gd name="T8" fmla="*/ 0 w 19"/>
                <a:gd name="T9" fmla="*/ 3 h 221"/>
                <a:gd name="T10" fmla="*/ 0 60000 65536"/>
                <a:gd name="T11" fmla="*/ 0 60000 65536"/>
                <a:gd name="T12" fmla="*/ 0 60000 65536"/>
                <a:gd name="T13" fmla="*/ 0 60000 65536"/>
                <a:gd name="T14" fmla="*/ 0 60000 65536"/>
                <a:gd name="T15" fmla="*/ 0 w 19"/>
                <a:gd name="T16" fmla="*/ 0 h 221"/>
                <a:gd name="T17" fmla="*/ 19 w 19"/>
                <a:gd name="T18" fmla="*/ 221 h 221"/>
              </a:gdLst>
              <a:ahLst/>
              <a:cxnLst>
                <a:cxn ang="T10">
                  <a:pos x="T0" y="T1"/>
                </a:cxn>
                <a:cxn ang="T11">
                  <a:pos x="T2" y="T3"/>
                </a:cxn>
                <a:cxn ang="T12">
                  <a:pos x="T4" y="T5"/>
                </a:cxn>
                <a:cxn ang="T13">
                  <a:pos x="T6" y="T7"/>
                </a:cxn>
                <a:cxn ang="T14">
                  <a:pos x="T8" y="T9"/>
                </a:cxn>
              </a:cxnLst>
              <a:rect l="T15" t="T16" r="T17" b="T18"/>
              <a:pathLst>
                <a:path w="19" h="221">
                  <a:moveTo>
                    <a:pt x="0" y="3"/>
                  </a:moveTo>
                  <a:lnTo>
                    <a:pt x="0" y="220"/>
                  </a:lnTo>
                  <a:lnTo>
                    <a:pt x="18" y="218"/>
                  </a:lnTo>
                  <a:lnTo>
                    <a:pt x="18" y="0"/>
                  </a:lnTo>
                  <a:lnTo>
                    <a:pt x="0" y="3"/>
                  </a:lnTo>
                </a:path>
              </a:pathLst>
            </a:custGeom>
            <a:solidFill>
              <a:srgbClr val="000000"/>
            </a:solidFill>
            <a:ln w="12700" cap="rnd">
              <a:solidFill>
                <a:srgbClr val="FFFFFF"/>
              </a:solidFill>
              <a:round/>
              <a:headEnd/>
              <a:tailEnd/>
            </a:ln>
          </p:spPr>
          <p:txBody>
            <a:bodyPr/>
            <a:lstStyle/>
            <a:p>
              <a:endParaRPr lang="el-GR"/>
            </a:p>
          </p:txBody>
        </p:sp>
        <p:sp>
          <p:nvSpPr>
            <p:cNvPr id="37918" name="Freeform 29"/>
            <p:cNvSpPr>
              <a:spLocks/>
            </p:cNvSpPr>
            <p:nvPr/>
          </p:nvSpPr>
          <p:spPr bwMode="auto">
            <a:xfrm>
              <a:off x="4966" y="2471"/>
              <a:ext cx="17" cy="213"/>
            </a:xfrm>
            <a:custGeom>
              <a:avLst/>
              <a:gdLst>
                <a:gd name="T0" fmla="*/ 0 w 17"/>
                <a:gd name="T1" fmla="*/ 3 h 213"/>
                <a:gd name="T2" fmla="*/ 0 w 17"/>
                <a:gd name="T3" fmla="*/ 212 h 213"/>
                <a:gd name="T4" fmla="*/ 16 w 17"/>
                <a:gd name="T5" fmla="*/ 210 h 213"/>
                <a:gd name="T6" fmla="*/ 16 w 17"/>
                <a:gd name="T7" fmla="*/ 0 h 213"/>
                <a:gd name="T8" fmla="*/ 0 w 17"/>
                <a:gd name="T9" fmla="*/ 3 h 213"/>
                <a:gd name="T10" fmla="*/ 0 60000 65536"/>
                <a:gd name="T11" fmla="*/ 0 60000 65536"/>
                <a:gd name="T12" fmla="*/ 0 60000 65536"/>
                <a:gd name="T13" fmla="*/ 0 60000 65536"/>
                <a:gd name="T14" fmla="*/ 0 60000 65536"/>
                <a:gd name="T15" fmla="*/ 0 w 17"/>
                <a:gd name="T16" fmla="*/ 0 h 213"/>
                <a:gd name="T17" fmla="*/ 17 w 17"/>
                <a:gd name="T18" fmla="*/ 213 h 213"/>
              </a:gdLst>
              <a:ahLst/>
              <a:cxnLst>
                <a:cxn ang="T10">
                  <a:pos x="T0" y="T1"/>
                </a:cxn>
                <a:cxn ang="T11">
                  <a:pos x="T2" y="T3"/>
                </a:cxn>
                <a:cxn ang="T12">
                  <a:pos x="T4" y="T5"/>
                </a:cxn>
                <a:cxn ang="T13">
                  <a:pos x="T6" y="T7"/>
                </a:cxn>
                <a:cxn ang="T14">
                  <a:pos x="T8" y="T9"/>
                </a:cxn>
              </a:cxnLst>
              <a:rect l="T15" t="T16" r="T17" b="T18"/>
              <a:pathLst>
                <a:path w="17" h="213">
                  <a:moveTo>
                    <a:pt x="0" y="3"/>
                  </a:moveTo>
                  <a:lnTo>
                    <a:pt x="0" y="212"/>
                  </a:lnTo>
                  <a:lnTo>
                    <a:pt x="16" y="210"/>
                  </a:lnTo>
                  <a:lnTo>
                    <a:pt x="16" y="0"/>
                  </a:lnTo>
                  <a:lnTo>
                    <a:pt x="0" y="3"/>
                  </a:lnTo>
                </a:path>
              </a:pathLst>
            </a:custGeom>
            <a:solidFill>
              <a:srgbClr val="000000"/>
            </a:solidFill>
            <a:ln w="12700" cap="rnd">
              <a:solidFill>
                <a:srgbClr val="FFFFFF"/>
              </a:solidFill>
              <a:round/>
              <a:headEnd/>
              <a:tailEnd/>
            </a:ln>
          </p:spPr>
          <p:txBody>
            <a:bodyPr/>
            <a:lstStyle/>
            <a:p>
              <a:endParaRPr lang="el-GR"/>
            </a:p>
          </p:txBody>
        </p:sp>
        <p:sp>
          <p:nvSpPr>
            <p:cNvPr id="37919" name="Freeform 30"/>
            <p:cNvSpPr>
              <a:spLocks/>
            </p:cNvSpPr>
            <p:nvPr/>
          </p:nvSpPr>
          <p:spPr bwMode="auto">
            <a:xfrm>
              <a:off x="4831" y="2497"/>
              <a:ext cx="17" cy="204"/>
            </a:xfrm>
            <a:custGeom>
              <a:avLst/>
              <a:gdLst>
                <a:gd name="T0" fmla="*/ 0 w 17"/>
                <a:gd name="T1" fmla="*/ 3 h 204"/>
                <a:gd name="T2" fmla="*/ 0 w 17"/>
                <a:gd name="T3" fmla="*/ 203 h 204"/>
                <a:gd name="T4" fmla="*/ 16 w 17"/>
                <a:gd name="T5" fmla="*/ 201 h 204"/>
                <a:gd name="T6" fmla="*/ 16 w 17"/>
                <a:gd name="T7" fmla="*/ 0 h 204"/>
                <a:gd name="T8" fmla="*/ 0 w 17"/>
                <a:gd name="T9" fmla="*/ 3 h 204"/>
                <a:gd name="T10" fmla="*/ 0 60000 65536"/>
                <a:gd name="T11" fmla="*/ 0 60000 65536"/>
                <a:gd name="T12" fmla="*/ 0 60000 65536"/>
                <a:gd name="T13" fmla="*/ 0 60000 65536"/>
                <a:gd name="T14" fmla="*/ 0 60000 65536"/>
                <a:gd name="T15" fmla="*/ 0 w 17"/>
                <a:gd name="T16" fmla="*/ 0 h 204"/>
                <a:gd name="T17" fmla="*/ 17 w 17"/>
                <a:gd name="T18" fmla="*/ 204 h 204"/>
              </a:gdLst>
              <a:ahLst/>
              <a:cxnLst>
                <a:cxn ang="T10">
                  <a:pos x="T0" y="T1"/>
                </a:cxn>
                <a:cxn ang="T11">
                  <a:pos x="T2" y="T3"/>
                </a:cxn>
                <a:cxn ang="T12">
                  <a:pos x="T4" y="T5"/>
                </a:cxn>
                <a:cxn ang="T13">
                  <a:pos x="T6" y="T7"/>
                </a:cxn>
                <a:cxn ang="T14">
                  <a:pos x="T8" y="T9"/>
                </a:cxn>
              </a:cxnLst>
              <a:rect l="T15" t="T16" r="T17" b="T18"/>
              <a:pathLst>
                <a:path w="17" h="204">
                  <a:moveTo>
                    <a:pt x="0" y="3"/>
                  </a:moveTo>
                  <a:lnTo>
                    <a:pt x="0" y="203"/>
                  </a:lnTo>
                  <a:lnTo>
                    <a:pt x="16" y="201"/>
                  </a:lnTo>
                  <a:lnTo>
                    <a:pt x="16" y="0"/>
                  </a:lnTo>
                  <a:lnTo>
                    <a:pt x="0" y="3"/>
                  </a:lnTo>
                </a:path>
              </a:pathLst>
            </a:custGeom>
            <a:solidFill>
              <a:srgbClr val="000000"/>
            </a:solidFill>
            <a:ln w="12700" cap="rnd">
              <a:solidFill>
                <a:srgbClr val="FFFFFF"/>
              </a:solidFill>
              <a:round/>
              <a:headEnd/>
              <a:tailEnd/>
            </a:ln>
          </p:spPr>
          <p:txBody>
            <a:bodyPr/>
            <a:lstStyle/>
            <a:p>
              <a:endParaRPr lang="el-GR"/>
            </a:p>
          </p:txBody>
        </p:sp>
        <p:sp>
          <p:nvSpPr>
            <p:cNvPr id="37920" name="Freeform 31"/>
            <p:cNvSpPr>
              <a:spLocks/>
            </p:cNvSpPr>
            <p:nvPr/>
          </p:nvSpPr>
          <p:spPr bwMode="auto">
            <a:xfrm>
              <a:off x="4696" y="2522"/>
              <a:ext cx="17" cy="196"/>
            </a:xfrm>
            <a:custGeom>
              <a:avLst/>
              <a:gdLst>
                <a:gd name="T0" fmla="*/ 0 w 17"/>
                <a:gd name="T1" fmla="*/ 3 h 196"/>
                <a:gd name="T2" fmla="*/ 0 w 17"/>
                <a:gd name="T3" fmla="*/ 195 h 196"/>
                <a:gd name="T4" fmla="*/ 16 w 17"/>
                <a:gd name="T5" fmla="*/ 193 h 196"/>
                <a:gd name="T6" fmla="*/ 16 w 17"/>
                <a:gd name="T7" fmla="*/ 0 h 196"/>
                <a:gd name="T8" fmla="*/ 0 w 17"/>
                <a:gd name="T9" fmla="*/ 3 h 196"/>
                <a:gd name="T10" fmla="*/ 0 60000 65536"/>
                <a:gd name="T11" fmla="*/ 0 60000 65536"/>
                <a:gd name="T12" fmla="*/ 0 60000 65536"/>
                <a:gd name="T13" fmla="*/ 0 60000 65536"/>
                <a:gd name="T14" fmla="*/ 0 60000 65536"/>
                <a:gd name="T15" fmla="*/ 0 w 17"/>
                <a:gd name="T16" fmla="*/ 0 h 196"/>
                <a:gd name="T17" fmla="*/ 17 w 17"/>
                <a:gd name="T18" fmla="*/ 196 h 196"/>
              </a:gdLst>
              <a:ahLst/>
              <a:cxnLst>
                <a:cxn ang="T10">
                  <a:pos x="T0" y="T1"/>
                </a:cxn>
                <a:cxn ang="T11">
                  <a:pos x="T2" y="T3"/>
                </a:cxn>
                <a:cxn ang="T12">
                  <a:pos x="T4" y="T5"/>
                </a:cxn>
                <a:cxn ang="T13">
                  <a:pos x="T6" y="T7"/>
                </a:cxn>
                <a:cxn ang="T14">
                  <a:pos x="T8" y="T9"/>
                </a:cxn>
              </a:cxnLst>
              <a:rect l="T15" t="T16" r="T17" b="T18"/>
              <a:pathLst>
                <a:path w="17" h="196">
                  <a:moveTo>
                    <a:pt x="0" y="3"/>
                  </a:moveTo>
                  <a:lnTo>
                    <a:pt x="0" y="195"/>
                  </a:lnTo>
                  <a:lnTo>
                    <a:pt x="16" y="193"/>
                  </a:lnTo>
                  <a:lnTo>
                    <a:pt x="16" y="0"/>
                  </a:lnTo>
                  <a:lnTo>
                    <a:pt x="0" y="3"/>
                  </a:lnTo>
                </a:path>
              </a:pathLst>
            </a:custGeom>
            <a:solidFill>
              <a:srgbClr val="000000"/>
            </a:solidFill>
            <a:ln w="12700" cap="rnd">
              <a:solidFill>
                <a:srgbClr val="FFFFFF"/>
              </a:solidFill>
              <a:round/>
              <a:headEnd/>
              <a:tailEnd/>
            </a:ln>
          </p:spPr>
          <p:txBody>
            <a:bodyPr/>
            <a:lstStyle/>
            <a:p>
              <a:endParaRPr lang="el-GR"/>
            </a:p>
          </p:txBody>
        </p:sp>
        <p:sp>
          <p:nvSpPr>
            <p:cNvPr id="37921" name="Freeform 32"/>
            <p:cNvSpPr>
              <a:spLocks/>
            </p:cNvSpPr>
            <p:nvPr/>
          </p:nvSpPr>
          <p:spPr bwMode="auto">
            <a:xfrm>
              <a:off x="4562" y="2548"/>
              <a:ext cx="17" cy="187"/>
            </a:xfrm>
            <a:custGeom>
              <a:avLst/>
              <a:gdLst>
                <a:gd name="T0" fmla="*/ 0 w 17"/>
                <a:gd name="T1" fmla="*/ 2 h 187"/>
                <a:gd name="T2" fmla="*/ 0 w 17"/>
                <a:gd name="T3" fmla="*/ 186 h 187"/>
                <a:gd name="T4" fmla="*/ 16 w 17"/>
                <a:gd name="T5" fmla="*/ 184 h 187"/>
                <a:gd name="T6" fmla="*/ 16 w 17"/>
                <a:gd name="T7" fmla="*/ 0 h 187"/>
                <a:gd name="T8" fmla="*/ 0 w 17"/>
                <a:gd name="T9" fmla="*/ 2 h 187"/>
                <a:gd name="T10" fmla="*/ 0 60000 65536"/>
                <a:gd name="T11" fmla="*/ 0 60000 65536"/>
                <a:gd name="T12" fmla="*/ 0 60000 65536"/>
                <a:gd name="T13" fmla="*/ 0 60000 65536"/>
                <a:gd name="T14" fmla="*/ 0 60000 65536"/>
                <a:gd name="T15" fmla="*/ 0 w 17"/>
                <a:gd name="T16" fmla="*/ 0 h 187"/>
                <a:gd name="T17" fmla="*/ 17 w 17"/>
                <a:gd name="T18" fmla="*/ 187 h 187"/>
              </a:gdLst>
              <a:ahLst/>
              <a:cxnLst>
                <a:cxn ang="T10">
                  <a:pos x="T0" y="T1"/>
                </a:cxn>
                <a:cxn ang="T11">
                  <a:pos x="T2" y="T3"/>
                </a:cxn>
                <a:cxn ang="T12">
                  <a:pos x="T4" y="T5"/>
                </a:cxn>
                <a:cxn ang="T13">
                  <a:pos x="T6" y="T7"/>
                </a:cxn>
                <a:cxn ang="T14">
                  <a:pos x="T8" y="T9"/>
                </a:cxn>
              </a:cxnLst>
              <a:rect l="T15" t="T16" r="T17" b="T18"/>
              <a:pathLst>
                <a:path w="17" h="187">
                  <a:moveTo>
                    <a:pt x="0" y="2"/>
                  </a:moveTo>
                  <a:lnTo>
                    <a:pt x="0" y="186"/>
                  </a:lnTo>
                  <a:lnTo>
                    <a:pt x="16" y="184"/>
                  </a:lnTo>
                  <a:lnTo>
                    <a:pt x="16" y="0"/>
                  </a:lnTo>
                  <a:lnTo>
                    <a:pt x="0" y="2"/>
                  </a:lnTo>
                </a:path>
              </a:pathLst>
            </a:custGeom>
            <a:solidFill>
              <a:srgbClr val="000000"/>
            </a:solidFill>
            <a:ln w="12700" cap="rnd">
              <a:solidFill>
                <a:srgbClr val="FFFFFF"/>
              </a:solidFill>
              <a:round/>
              <a:headEnd/>
              <a:tailEnd/>
            </a:ln>
          </p:spPr>
          <p:txBody>
            <a:bodyPr/>
            <a:lstStyle/>
            <a:p>
              <a:endParaRPr lang="el-GR"/>
            </a:p>
          </p:txBody>
        </p:sp>
        <p:sp>
          <p:nvSpPr>
            <p:cNvPr id="37922" name="Freeform 33"/>
            <p:cNvSpPr>
              <a:spLocks/>
            </p:cNvSpPr>
            <p:nvPr/>
          </p:nvSpPr>
          <p:spPr bwMode="auto">
            <a:xfrm>
              <a:off x="5190" y="2674"/>
              <a:ext cx="19" cy="234"/>
            </a:xfrm>
            <a:custGeom>
              <a:avLst/>
              <a:gdLst>
                <a:gd name="T0" fmla="*/ 0 w 19"/>
                <a:gd name="T1" fmla="*/ 1 h 234"/>
                <a:gd name="T2" fmla="*/ 0 w 19"/>
                <a:gd name="T3" fmla="*/ 233 h 234"/>
                <a:gd name="T4" fmla="*/ 18 w 19"/>
                <a:gd name="T5" fmla="*/ 231 h 234"/>
                <a:gd name="T6" fmla="*/ 18 w 19"/>
                <a:gd name="T7" fmla="*/ 0 h 234"/>
                <a:gd name="T8" fmla="*/ 0 w 19"/>
                <a:gd name="T9" fmla="*/ 1 h 234"/>
                <a:gd name="T10" fmla="*/ 0 60000 65536"/>
                <a:gd name="T11" fmla="*/ 0 60000 65536"/>
                <a:gd name="T12" fmla="*/ 0 60000 65536"/>
                <a:gd name="T13" fmla="*/ 0 60000 65536"/>
                <a:gd name="T14" fmla="*/ 0 60000 65536"/>
                <a:gd name="T15" fmla="*/ 0 w 19"/>
                <a:gd name="T16" fmla="*/ 0 h 234"/>
                <a:gd name="T17" fmla="*/ 19 w 19"/>
                <a:gd name="T18" fmla="*/ 234 h 234"/>
              </a:gdLst>
              <a:ahLst/>
              <a:cxnLst>
                <a:cxn ang="T10">
                  <a:pos x="T0" y="T1"/>
                </a:cxn>
                <a:cxn ang="T11">
                  <a:pos x="T2" y="T3"/>
                </a:cxn>
                <a:cxn ang="T12">
                  <a:pos x="T4" y="T5"/>
                </a:cxn>
                <a:cxn ang="T13">
                  <a:pos x="T6" y="T7"/>
                </a:cxn>
                <a:cxn ang="T14">
                  <a:pos x="T8" y="T9"/>
                </a:cxn>
              </a:cxnLst>
              <a:rect l="T15" t="T16" r="T17" b="T18"/>
              <a:pathLst>
                <a:path w="19" h="234">
                  <a:moveTo>
                    <a:pt x="0" y="1"/>
                  </a:moveTo>
                  <a:lnTo>
                    <a:pt x="0" y="233"/>
                  </a:lnTo>
                  <a:lnTo>
                    <a:pt x="18" y="231"/>
                  </a:lnTo>
                  <a:lnTo>
                    <a:pt x="18" y="0"/>
                  </a:lnTo>
                  <a:lnTo>
                    <a:pt x="0" y="1"/>
                  </a:lnTo>
                </a:path>
              </a:pathLst>
            </a:custGeom>
            <a:solidFill>
              <a:srgbClr val="000000"/>
            </a:solidFill>
            <a:ln w="12700" cap="rnd">
              <a:solidFill>
                <a:srgbClr val="FFFFFF"/>
              </a:solidFill>
              <a:round/>
              <a:headEnd/>
              <a:tailEnd/>
            </a:ln>
          </p:spPr>
          <p:txBody>
            <a:bodyPr/>
            <a:lstStyle/>
            <a:p>
              <a:endParaRPr lang="el-GR"/>
            </a:p>
          </p:txBody>
        </p:sp>
        <p:sp>
          <p:nvSpPr>
            <p:cNvPr id="37923" name="Freeform 34"/>
            <p:cNvSpPr>
              <a:spLocks/>
            </p:cNvSpPr>
            <p:nvPr/>
          </p:nvSpPr>
          <p:spPr bwMode="auto">
            <a:xfrm>
              <a:off x="5055" y="2692"/>
              <a:ext cx="19" cy="225"/>
            </a:xfrm>
            <a:custGeom>
              <a:avLst/>
              <a:gdLst>
                <a:gd name="T0" fmla="*/ 0 w 19"/>
                <a:gd name="T1" fmla="*/ 1 h 225"/>
                <a:gd name="T2" fmla="*/ 0 w 19"/>
                <a:gd name="T3" fmla="*/ 224 h 225"/>
                <a:gd name="T4" fmla="*/ 18 w 19"/>
                <a:gd name="T5" fmla="*/ 223 h 225"/>
                <a:gd name="T6" fmla="*/ 18 w 19"/>
                <a:gd name="T7" fmla="*/ 0 h 225"/>
                <a:gd name="T8" fmla="*/ 0 w 19"/>
                <a:gd name="T9" fmla="*/ 1 h 225"/>
                <a:gd name="T10" fmla="*/ 0 60000 65536"/>
                <a:gd name="T11" fmla="*/ 0 60000 65536"/>
                <a:gd name="T12" fmla="*/ 0 60000 65536"/>
                <a:gd name="T13" fmla="*/ 0 60000 65536"/>
                <a:gd name="T14" fmla="*/ 0 60000 65536"/>
                <a:gd name="T15" fmla="*/ 0 w 19"/>
                <a:gd name="T16" fmla="*/ 0 h 225"/>
                <a:gd name="T17" fmla="*/ 19 w 19"/>
                <a:gd name="T18" fmla="*/ 225 h 225"/>
              </a:gdLst>
              <a:ahLst/>
              <a:cxnLst>
                <a:cxn ang="T10">
                  <a:pos x="T0" y="T1"/>
                </a:cxn>
                <a:cxn ang="T11">
                  <a:pos x="T2" y="T3"/>
                </a:cxn>
                <a:cxn ang="T12">
                  <a:pos x="T4" y="T5"/>
                </a:cxn>
                <a:cxn ang="T13">
                  <a:pos x="T6" y="T7"/>
                </a:cxn>
                <a:cxn ang="T14">
                  <a:pos x="T8" y="T9"/>
                </a:cxn>
              </a:cxnLst>
              <a:rect l="T15" t="T16" r="T17" b="T18"/>
              <a:pathLst>
                <a:path w="19" h="225">
                  <a:moveTo>
                    <a:pt x="0" y="1"/>
                  </a:moveTo>
                  <a:lnTo>
                    <a:pt x="0" y="224"/>
                  </a:lnTo>
                  <a:lnTo>
                    <a:pt x="18" y="223"/>
                  </a:lnTo>
                  <a:lnTo>
                    <a:pt x="18" y="0"/>
                  </a:lnTo>
                  <a:lnTo>
                    <a:pt x="0" y="1"/>
                  </a:lnTo>
                </a:path>
              </a:pathLst>
            </a:custGeom>
            <a:solidFill>
              <a:srgbClr val="000000"/>
            </a:solidFill>
            <a:ln w="12700" cap="rnd">
              <a:solidFill>
                <a:srgbClr val="FFFFFF"/>
              </a:solidFill>
              <a:round/>
              <a:headEnd/>
              <a:tailEnd/>
            </a:ln>
          </p:spPr>
          <p:txBody>
            <a:bodyPr/>
            <a:lstStyle/>
            <a:p>
              <a:endParaRPr lang="el-GR"/>
            </a:p>
          </p:txBody>
        </p:sp>
        <p:sp>
          <p:nvSpPr>
            <p:cNvPr id="37924" name="Freeform 35"/>
            <p:cNvSpPr>
              <a:spLocks/>
            </p:cNvSpPr>
            <p:nvPr/>
          </p:nvSpPr>
          <p:spPr bwMode="auto">
            <a:xfrm>
              <a:off x="4918" y="2710"/>
              <a:ext cx="17" cy="217"/>
            </a:xfrm>
            <a:custGeom>
              <a:avLst/>
              <a:gdLst>
                <a:gd name="T0" fmla="*/ 0 w 17"/>
                <a:gd name="T1" fmla="*/ 1 h 217"/>
                <a:gd name="T2" fmla="*/ 0 w 17"/>
                <a:gd name="T3" fmla="*/ 216 h 217"/>
                <a:gd name="T4" fmla="*/ 16 w 17"/>
                <a:gd name="T5" fmla="*/ 215 h 217"/>
                <a:gd name="T6" fmla="*/ 16 w 17"/>
                <a:gd name="T7" fmla="*/ 0 h 217"/>
                <a:gd name="T8" fmla="*/ 0 w 17"/>
                <a:gd name="T9" fmla="*/ 1 h 217"/>
                <a:gd name="T10" fmla="*/ 0 60000 65536"/>
                <a:gd name="T11" fmla="*/ 0 60000 65536"/>
                <a:gd name="T12" fmla="*/ 0 60000 65536"/>
                <a:gd name="T13" fmla="*/ 0 60000 65536"/>
                <a:gd name="T14" fmla="*/ 0 60000 65536"/>
                <a:gd name="T15" fmla="*/ 0 w 17"/>
                <a:gd name="T16" fmla="*/ 0 h 217"/>
                <a:gd name="T17" fmla="*/ 17 w 17"/>
                <a:gd name="T18" fmla="*/ 217 h 217"/>
              </a:gdLst>
              <a:ahLst/>
              <a:cxnLst>
                <a:cxn ang="T10">
                  <a:pos x="T0" y="T1"/>
                </a:cxn>
                <a:cxn ang="T11">
                  <a:pos x="T2" y="T3"/>
                </a:cxn>
                <a:cxn ang="T12">
                  <a:pos x="T4" y="T5"/>
                </a:cxn>
                <a:cxn ang="T13">
                  <a:pos x="T6" y="T7"/>
                </a:cxn>
                <a:cxn ang="T14">
                  <a:pos x="T8" y="T9"/>
                </a:cxn>
              </a:cxnLst>
              <a:rect l="T15" t="T16" r="T17" b="T18"/>
              <a:pathLst>
                <a:path w="17" h="217">
                  <a:moveTo>
                    <a:pt x="0" y="1"/>
                  </a:moveTo>
                  <a:lnTo>
                    <a:pt x="0" y="216"/>
                  </a:lnTo>
                  <a:lnTo>
                    <a:pt x="16" y="215"/>
                  </a:lnTo>
                  <a:lnTo>
                    <a:pt x="16" y="0"/>
                  </a:lnTo>
                  <a:lnTo>
                    <a:pt x="0" y="1"/>
                  </a:lnTo>
                </a:path>
              </a:pathLst>
            </a:custGeom>
            <a:solidFill>
              <a:srgbClr val="000000"/>
            </a:solidFill>
            <a:ln w="12700" cap="rnd">
              <a:solidFill>
                <a:srgbClr val="FFFFFF"/>
              </a:solidFill>
              <a:round/>
              <a:headEnd/>
              <a:tailEnd/>
            </a:ln>
          </p:spPr>
          <p:txBody>
            <a:bodyPr/>
            <a:lstStyle/>
            <a:p>
              <a:endParaRPr lang="el-GR"/>
            </a:p>
          </p:txBody>
        </p:sp>
        <p:sp>
          <p:nvSpPr>
            <p:cNvPr id="37925" name="Freeform 36"/>
            <p:cNvSpPr>
              <a:spLocks/>
            </p:cNvSpPr>
            <p:nvPr/>
          </p:nvSpPr>
          <p:spPr bwMode="auto">
            <a:xfrm>
              <a:off x="4780" y="2726"/>
              <a:ext cx="17" cy="234"/>
            </a:xfrm>
            <a:custGeom>
              <a:avLst/>
              <a:gdLst>
                <a:gd name="T0" fmla="*/ 0 w 17"/>
                <a:gd name="T1" fmla="*/ 2 h 234"/>
                <a:gd name="T2" fmla="*/ 0 w 17"/>
                <a:gd name="T3" fmla="*/ 233 h 234"/>
                <a:gd name="T4" fmla="*/ 16 w 17"/>
                <a:gd name="T5" fmla="*/ 231 h 234"/>
                <a:gd name="T6" fmla="*/ 16 w 17"/>
                <a:gd name="T7" fmla="*/ 0 h 234"/>
                <a:gd name="T8" fmla="*/ 0 w 17"/>
                <a:gd name="T9" fmla="*/ 2 h 234"/>
                <a:gd name="T10" fmla="*/ 0 60000 65536"/>
                <a:gd name="T11" fmla="*/ 0 60000 65536"/>
                <a:gd name="T12" fmla="*/ 0 60000 65536"/>
                <a:gd name="T13" fmla="*/ 0 60000 65536"/>
                <a:gd name="T14" fmla="*/ 0 60000 65536"/>
                <a:gd name="T15" fmla="*/ 0 w 17"/>
                <a:gd name="T16" fmla="*/ 0 h 234"/>
                <a:gd name="T17" fmla="*/ 17 w 17"/>
                <a:gd name="T18" fmla="*/ 234 h 234"/>
              </a:gdLst>
              <a:ahLst/>
              <a:cxnLst>
                <a:cxn ang="T10">
                  <a:pos x="T0" y="T1"/>
                </a:cxn>
                <a:cxn ang="T11">
                  <a:pos x="T2" y="T3"/>
                </a:cxn>
                <a:cxn ang="T12">
                  <a:pos x="T4" y="T5"/>
                </a:cxn>
                <a:cxn ang="T13">
                  <a:pos x="T6" y="T7"/>
                </a:cxn>
                <a:cxn ang="T14">
                  <a:pos x="T8" y="T9"/>
                </a:cxn>
              </a:cxnLst>
              <a:rect l="T15" t="T16" r="T17" b="T18"/>
              <a:pathLst>
                <a:path w="17" h="234">
                  <a:moveTo>
                    <a:pt x="0" y="2"/>
                  </a:moveTo>
                  <a:lnTo>
                    <a:pt x="0" y="233"/>
                  </a:lnTo>
                  <a:lnTo>
                    <a:pt x="16" y="231"/>
                  </a:lnTo>
                  <a:lnTo>
                    <a:pt x="16" y="0"/>
                  </a:lnTo>
                  <a:lnTo>
                    <a:pt x="0" y="2"/>
                  </a:lnTo>
                </a:path>
              </a:pathLst>
            </a:custGeom>
            <a:solidFill>
              <a:srgbClr val="000000"/>
            </a:solidFill>
            <a:ln w="12700" cap="rnd">
              <a:solidFill>
                <a:srgbClr val="FFFFFF"/>
              </a:solidFill>
              <a:round/>
              <a:headEnd/>
              <a:tailEnd/>
            </a:ln>
          </p:spPr>
          <p:txBody>
            <a:bodyPr/>
            <a:lstStyle/>
            <a:p>
              <a:endParaRPr lang="el-GR"/>
            </a:p>
          </p:txBody>
        </p:sp>
        <p:sp>
          <p:nvSpPr>
            <p:cNvPr id="37926" name="Freeform 37"/>
            <p:cNvSpPr>
              <a:spLocks/>
            </p:cNvSpPr>
            <p:nvPr/>
          </p:nvSpPr>
          <p:spPr bwMode="auto">
            <a:xfrm>
              <a:off x="4644" y="2744"/>
              <a:ext cx="17" cy="233"/>
            </a:xfrm>
            <a:custGeom>
              <a:avLst/>
              <a:gdLst>
                <a:gd name="T0" fmla="*/ 0 w 17"/>
                <a:gd name="T1" fmla="*/ 1 h 233"/>
                <a:gd name="T2" fmla="*/ 0 w 17"/>
                <a:gd name="T3" fmla="*/ 232 h 233"/>
                <a:gd name="T4" fmla="*/ 16 w 17"/>
                <a:gd name="T5" fmla="*/ 231 h 233"/>
                <a:gd name="T6" fmla="*/ 16 w 17"/>
                <a:gd name="T7" fmla="*/ 0 h 233"/>
                <a:gd name="T8" fmla="*/ 0 w 17"/>
                <a:gd name="T9" fmla="*/ 1 h 233"/>
                <a:gd name="T10" fmla="*/ 0 60000 65536"/>
                <a:gd name="T11" fmla="*/ 0 60000 65536"/>
                <a:gd name="T12" fmla="*/ 0 60000 65536"/>
                <a:gd name="T13" fmla="*/ 0 60000 65536"/>
                <a:gd name="T14" fmla="*/ 0 60000 65536"/>
                <a:gd name="T15" fmla="*/ 0 w 17"/>
                <a:gd name="T16" fmla="*/ 0 h 233"/>
                <a:gd name="T17" fmla="*/ 17 w 17"/>
                <a:gd name="T18" fmla="*/ 233 h 233"/>
              </a:gdLst>
              <a:ahLst/>
              <a:cxnLst>
                <a:cxn ang="T10">
                  <a:pos x="T0" y="T1"/>
                </a:cxn>
                <a:cxn ang="T11">
                  <a:pos x="T2" y="T3"/>
                </a:cxn>
                <a:cxn ang="T12">
                  <a:pos x="T4" y="T5"/>
                </a:cxn>
                <a:cxn ang="T13">
                  <a:pos x="T6" y="T7"/>
                </a:cxn>
                <a:cxn ang="T14">
                  <a:pos x="T8" y="T9"/>
                </a:cxn>
              </a:cxnLst>
              <a:rect l="T15" t="T16" r="T17" b="T18"/>
              <a:pathLst>
                <a:path w="17" h="233">
                  <a:moveTo>
                    <a:pt x="0" y="1"/>
                  </a:moveTo>
                  <a:lnTo>
                    <a:pt x="0" y="232"/>
                  </a:lnTo>
                  <a:lnTo>
                    <a:pt x="16" y="231"/>
                  </a:lnTo>
                  <a:lnTo>
                    <a:pt x="16" y="0"/>
                  </a:lnTo>
                  <a:lnTo>
                    <a:pt x="0" y="1"/>
                  </a:lnTo>
                </a:path>
              </a:pathLst>
            </a:custGeom>
            <a:solidFill>
              <a:srgbClr val="000000"/>
            </a:solidFill>
            <a:ln w="12700" cap="rnd">
              <a:solidFill>
                <a:srgbClr val="FFFFFF"/>
              </a:solidFill>
              <a:round/>
              <a:headEnd/>
              <a:tailEnd/>
            </a:ln>
          </p:spPr>
          <p:txBody>
            <a:bodyPr/>
            <a:lstStyle/>
            <a:p>
              <a:endParaRPr lang="el-GR"/>
            </a:p>
          </p:txBody>
        </p:sp>
        <p:sp>
          <p:nvSpPr>
            <p:cNvPr id="37927" name="Freeform 38"/>
            <p:cNvSpPr>
              <a:spLocks/>
            </p:cNvSpPr>
            <p:nvPr/>
          </p:nvSpPr>
          <p:spPr bwMode="auto">
            <a:xfrm>
              <a:off x="4507" y="2761"/>
              <a:ext cx="17" cy="234"/>
            </a:xfrm>
            <a:custGeom>
              <a:avLst/>
              <a:gdLst>
                <a:gd name="T0" fmla="*/ 0 w 17"/>
                <a:gd name="T1" fmla="*/ 2 h 234"/>
                <a:gd name="T2" fmla="*/ 0 w 17"/>
                <a:gd name="T3" fmla="*/ 233 h 234"/>
                <a:gd name="T4" fmla="*/ 16 w 17"/>
                <a:gd name="T5" fmla="*/ 231 h 234"/>
                <a:gd name="T6" fmla="*/ 16 w 17"/>
                <a:gd name="T7" fmla="*/ 0 h 234"/>
                <a:gd name="T8" fmla="*/ 0 w 17"/>
                <a:gd name="T9" fmla="*/ 2 h 234"/>
                <a:gd name="T10" fmla="*/ 0 60000 65536"/>
                <a:gd name="T11" fmla="*/ 0 60000 65536"/>
                <a:gd name="T12" fmla="*/ 0 60000 65536"/>
                <a:gd name="T13" fmla="*/ 0 60000 65536"/>
                <a:gd name="T14" fmla="*/ 0 60000 65536"/>
                <a:gd name="T15" fmla="*/ 0 w 17"/>
                <a:gd name="T16" fmla="*/ 0 h 234"/>
                <a:gd name="T17" fmla="*/ 17 w 17"/>
                <a:gd name="T18" fmla="*/ 234 h 234"/>
              </a:gdLst>
              <a:ahLst/>
              <a:cxnLst>
                <a:cxn ang="T10">
                  <a:pos x="T0" y="T1"/>
                </a:cxn>
                <a:cxn ang="T11">
                  <a:pos x="T2" y="T3"/>
                </a:cxn>
                <a:cxn ang="T12">
                  <a:pos x="T4" y="T5"/>
                </a:cxn>
                <a:cxn ang="T13">
                  <a:pos x="T6" y="T7"/>
                </a:cxn>
                <a:cxn ang="T14">
                  <a:pos x="T8" y="T9"/>
                </a:cxn>
              </a:cxnLst>
              <a:rect l="T15" t="T16" r="T17" b="T18"/>
              <a:pathLst>
                <a:path w="17" h="234">
                  <a:moveTo>
                    <a:pt x="0" y="2"/>
                  </a:moveTo>
                  <a:lnTo>
                    <a:pt x="0" y="233"/>
                  </a:lnTo>
                  <a:lnTo>
                    <a:pt x="16" y="231"/>
                  </a:lnTo>
                  <a:lnTo>
                    <a:pt x="16" y="0"/>
                  </a:lnTo>
                  <a:lnTo>
                    <a:pt x="0" y="2"/>
                  </a:lnTo>
                </a:path>
              </a:pathLst>
            </a:custGeom>
            <a:solidFill>
              <a:srgbClr val="000000"/>
            </a:solidFill>
            <a:ln w="12700" cap="rnd">
              <a:solidFill>
                <a:srgbClr val="FFFFFF"/>
              </a:solidFill>
              <a:round/>
              <a:headEnd/>
              <a:tailEnd/>
            </a:ln>
          </p:spPr>
          <p:txBody>
            <a:bodyPr/>
            <a:lstStyle/>
            <a:p>
              <a:endParaRPr lang="el-GR"/>
            </a:p>
          </p:txBody>
        </p:sp>
        <p:sp>
          <p:nvSpPr>
            <p:cNvPr id="37928" name="Freeform 39"/>
            <p:cNvSpPr>
              <a:spLocks/>
            </p:cNvSpPr>
            <p:nvPr/>
          </p:nvSpPr>
          <p:spPr bwMode="auto">
            <a:xfrm>
              <a:off x="5296" y="2359"/>
              <a:ext cx="1" cy="703"/>
            </a:xfrm>
            <a:custGeom>
              <a:avLst/>
              <a:gdLst>
                <a:gd name="T0" fmla="*/ 0 w 1"/>
                <a:gd name="T1" fmla="*/ 0 h 703"/>
                <a:gd name="T2" fmla="*/ 0 w 1"/>
                <a:gd name="T3" fmla="*/ 702 h 703"/>
                <a:gd name="T4" fmla="*/ 0 60000 65536"/>
                <a:gd name="T5" fmla="*/ 0 60000 65536"/>
                <a:gd name="T6" fmla="*/ 0 w 1"/>
                <a:gd name="T7" fmla="*/ 0 h 703"/>
                <a:gd name="T8" fmla="*/ 1 w 1"/>
                <a:gd name="T9" fmla="*/ 703 h 703"/>
              </a:gdLst>
              <a:ahLst/>
              <a:cxnLst>
                <a:cxn ang="T4">
                  <a:pos x="T0" y="T1"/>
                </a:cxn>
                <a:cxn ang="T5">
                  <a:pos x="T2" y="T3"/>
                </a:cxn>
              </a:cxnLst>
              <a:rect l="T6" t="T7" r="T8" b="T9"/>
              <a:pathLst>
                <a:path w="1" h="703">
                  <a:moveTo>
                    <a:pt x="0" y="0"/>
                  </a:moveTo>
                  <a:lnTo>
                    <a:pt x="0" y="702"/>
                  </a:lnTo>
                </a:path>
              </a:pathLst>
            </a:custGeom>
            <a:noFill/>
            <a:ln w="12700" cap="rnd">
              <a:solidFill>
                <a:srgbClr val="000000"/>
              </a:solidFill>
              <a:round/>
              <a:headEnd type="none" w="sm" len="sm"/>
              <a:tailEnd type="none" w="sm" len="sm"/>
            </a:ln>
          </p:spPr>
          <p:txBody>
            <a:bodyPr/>
            <a:lstStyle/>
            <a:p>
              <a:endParaRPr lang="el-GR"/>
            </a:p>
          </p:txBody>
        </p:sp>
        <p:sp>
          <p:nvSpPr>
            <p:cNvPr id="37929" name="Freeform 40"/>
            <p:cNvSpPr>
              <a:spLocks/>
            </p:cNvSpPr>
            <p:nvPr/>
          </p:nvSpPr>
          <p:spPr bwMode="auto">
            <a:xfrm>
              <a:off x="4930" y="2937"/>
              <a:ext cx="438" cy="330"/>
            </a:xfrm>
            <a:custGeom>
              <a:avLst/>
              <a:gdLst>
                <a:gd name="T0" fmla="*/ 87 w 438"/>
                <a:gd name="T1" fmla="*/ 295 h 330"/>
                <a:gd name="T2" fmla="*/ 63 w 438"/>
                <a:gd name="T3" fmla="*/ 283 h 330"/>
                <a:gd name="T4" fmla="*/ 50 w 438"/>
                <a:gd name="T5" fmla="*/ 269 h 330"/>
                <a:gd name="T6" fmla="*/ 40 w 438"/>
                <a:gd name="T7" fmla="*/ 248 h 330"/>
                <a:gd name="T8" fmla="*/ 22 w 438"/>
                <a:gd name="T9" fmla="*/ 235 h 330"/>
                <a:gd name="T10" fmla="*/ 6 w 438"/>
                <a:gd name="T11" fmla="*/ 219 h 330"/>
                <a:gd name="T12" fmla="*/ 4 w 438"/>
                <a:gd name="T13" fmla="*/ 155 h 330"/>
                <a:gd name="T14" fmla="*/ 1 w 438"/>
                <a:gd name="T15" fmla="*/ 137 h 330"/>
                <a:gd name="T16" fmla="*/ 34 w 438"/>
                <a:gd name="T17" fmla="*/ 129 h 330"/>
                <a:gd name="T18" fmla="*/ 36 w 438"/>
                <a:gd name="T19" fmla="*/ 118 h 330"/>
                <a:gd name="T20" fmla="*/ 32 w 438"/>
                <a:gd name="T21" fmla="*/ 102 h 330"/>
                <a:gd name="T22" fmla="*/ 20 w 438"/>
                <a:gd name="T23" fmla="*/ 86 h 330"/>
                <a:gd name="T24" fmla="*/ 48 w 438"/>
                <a:gd name="T25" fmla="*/ 76 h 330"/>
                <a:gd name="T26" fmla="*/ 67 w 438"/>
                <a:gd name="T27" fmla="*/ 81 h 330"/>
                <a:gd name="T28" fmla="*/ 87 w 438"/>
                <a:gd name="T29" fmla="*/ 91 h 330"/>
                <a:gd name="T30" fmla="*/ 111 w 438"/>
                <a:gd name="T31" fmla="*/ 97 h 330"/>
                <a:gd name="T32" fmla="*/ 117 w 438"/>
                <a:gd name="T33" fmla="*/ 77 h 330"/>
                <a:gd name="T34" fmla="*/ 140 w 438"/>
                <a:gd name="T35" fmla="*/ 68 h 330"/>
                <a:gd name="T36" fmla="*/ 158 w 438"/>
                <a:gd name="T37" fmla="*/ 56 h 330"/>
                <a:gd name="T38" fmla="*/ 164 w 438"/>
                <a:gd name="T39" fmla="*/ 27 h 330"/>
                <a:gd name="T40" fmla="*/ 176 w 438"/>
                <a:gd name="T41" fmla="*/ 21 h 330"/>
                <a:gd name="T42" fmla="*/ 186 w 438"/>
                <a:gd name="T43" fmla="*/ 4 h 330"/>
                <a:gd name="T44" fmla="*/ 199 w 438"/>
                <a:gd name="T45" fmla="*/ 17 h 330"/>
                <a:gd name="T46" fmla="*/ 209 w 438"/>
                <a:gd name="T47" fmla="*/ 39 h 330"/>
                <a:gd name="T48" fmla="*/ 212 w 438"/>
                <a:gd name="T49" fmla="*/ 62 h 330"/>
                <a:gd name="T50" fmla="*/ 218 w 438"/>
                <a:gd name="T51" fmla="*/ 73 h 330"/>
                <a:gd name="T52" fmla="*/ 232 w 438"/>
                <a:gd name="T53" fmla="*/ 79 h 330"/>
                <a:gd name="T54" fmla="*/ 240 w 438"/>
                <a:gd name="T55" fmla="*/ 102 h 330"/>
                <a:gd name="T56" fmla="*/ 256 w 438"/>
                <a:gd name="T57" fmla="*/ 103 h 330"/>
                <a:gd name="T58" fmla="*/ 264 w 438"/>
                <a:gd name="T59" fmla="*/ 86 h 330"/>
                <a:gd name="T60" fmla="*/ 278 w 438"/>
                <a:gd name="T61" fmla="*/ 74 h 330"/>
                <a:gd name="T62" fmla="*/ 289 w 438"/>
                <a:gd name="T63" fmla="*/ 68 h 330"/>
                <a:gd name="T64" fmla="*/ 306 w 438"/>
                <a:gd name="T65" fmla="*/ 56 h 330"/>
                <a:gd name="T66" fmla="*/ 324 w 438"/>
                <a:gd name="T67" fmla="*/ 44 h 330"/>
                <a:gd name="T68" fmla="*/ 343 w 438"/>
                <a:gd name="T69" fmla="*/ 42 h 330"/>
                <a:gd name="T70" fmla="*/ 360 w 438"/>
                <a:gd name="T71" fmla="*/ 56 h 330"/>
                <a:gd name="T72" fmla="*/ 366 w 438"/>
                <a:gd name="T73" fmla="*/ 68 h 330"/>
                <a:gd name="T74" fmla="*/ 379 w 438"/>
                <a:gd name="T75" fmla="*/ 79 h 330"/>
                <a:gd name="T76" fmla="*/ 413 w 438"/>
                <a:gd name="T77" fmla="*/ 86 h 330"/>
                <a:gd name="T78" fmla="*/ 411 w 438"/>
                <a:gd name="T79" fmla="*/ 101 h 330"/>
                <a:gd name="T80" fmla="*/ 412 w 438"/>
                <a:gd name="T81" fmla="*/ 113 h 330"/>
                <a:gd name="T82" fmla="*/ 419 w 438"/>
                <a:gd name="T83" fmla="*/ 132 h 330"/>
                <a:gd name="T84" fmla="*/ 425 w 438"/>
                <a:gd name="T85" fmla="*/ 149 h 330"/>
                <a:gd name="T86" fmla="*/ 437 w 438"/>
                <a:gd name="T87" fmla="*/ 161 h 330"/>
                <a:gd name="T88" fmla="*/ 422 w 438"/>
                <a:gd name="T89" fmla="*/ 174 h 330"/>
                <a:gd name="T90" fmla="*/ 410 w 438"/>
                <a:gd name="T91" fmla="*/ 189 h 330"/>
                <a:gd name="T92" fmla="*/ 411 w 438"/>
                <a:gd name="T93" fmla="*/ 212 h 330"/>
                <a:gd name="T94" fmla="*/ 396 w 438"/>
                <a:gd name="T95" fmla="*/ 231 h 330"/>
                <a:gd name="T96" fmla="*/ 396 w 438"/>
                <a:gd name="T97" fmla="*/ 245 h 330"/>
                <a:gd name="T98" fmla="*/ 422 w 438"/>
                <a:gd name="T99" fmla="*/ 251 h 330"/>
                <a:gd name="T100" fmla="*/ 426 w 438"/>
                <a:gd name="T101" fmla="*/ 267 h 330"/>
                <a:gd name="T102" fmla="*/ 420 w 438"/>
                <a:gd name="T103" fmla="*/ 329 h 3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8"/>
                <a:gd name="T157" fmla="*/ 0 h 330"/>
                <a:gd name="T158" fmla="*/ 438 w 438"/>
                <a:gd name="T159" fmla="*/ 330 h 3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8" h="330">
                  <a:moveTo>
                    <a:pt x="90" y="303"/>
                  </a:moveTo>
                  <a:lnTo>
                    <a:pt x="87" y="295"/>
                  </a:lnTo>
                  <a:lnTo>
                    <a:pt x="73" y="290"/>
                  </a:lnTo>
                  <a:lnTo>
                    <a:pt x="63" y="283"/>
                  </a:lnTo>
                  <a:lnTo>
                    <a:pt x="62" y="272"/>
                  </a:lnTo>
                  <a:lnTo>
                    <a:pt x="50" y="269"/>
                  </a:lnTo>
                  <a:lnTo>
                    <a:pt x="42" y="261"/>
                  </a:lnTo>
                  <a:lnTo>
                    <a:pt x="40" y="248"/>
                  </a:lnTo>
                  <a:lnTo>
                    <a:pt x="38" y="238"/>
                  </a:lnTo>
                  <a:lnTo>
                    <a:pt x="22" y="235"/>
                  </a:lnTo>
                  <a:lnTo>
                    <a:pt x="16" y="225"/>
                  </a:lnTo>
                  <a:lnTo>
                    <a:pt x="6" y="219"/>
                  </a:lnTo>
                  <a:lnTo>
                    <a:pt x="0" y="211"/>
                  </a:lnTo>
                  <a:lnTo>
                    <a:pt x="4" y="155"/>
                  </a:lnTo>
                  <a:lnTo>
                    <a:pt x="2" y="146"/>
                  </a:lnTo>
                  <a:lnTo>
                    <a:pt x="1" y="137"/>
                  </a:lnTo>
                  <a:lnTo>
                    <a:pt x="10" y="132"/>
                  </a:lnTo>
                  <a:lnTo>
                    <a:pt x="34" y="129"/>
                  </a:lnTo>
                  <a:lnTo>
                    <a:pt x="46" y="124"/>
                  </a:lnTo>
                  <a:lnTo>
                    <a:pt x="36" y="118"/>
                  </a:lnTo>
                  <a:lnTo>
                    <a:pt x="31" y="111"/>
                  </a:lnTo>
                  <a:lnTo>
                    <a:pt x="32" y="102"/>
                  </a:lnTo>
                  <a:lnTo>
                    <a:pt x="22" y="97"/>
                  </a:lnTo>
                  <a:lnTo>
                    <a:pt x="20" y="86"/>
                  </a:lnTo>
                  <a:lnTo>
                    <a:pt x="29" y="80"/>
                  </a:lnTo>
                  <a:lnTo>
                    <a:pt x="48" y="76"/>
                  </a:lnTo>
                  <a:lnTo>
                    <a:pt x="58" y="73"/>
                  </a:lnTo>
                  <a:lnTo>
                    <a:pt x="67" y="81"/>
                  </a:lnTo>
                  <a:lnTo>
                    <a:pt x="78" y="83"/>
                  </a:lnTo>
                  <a:lnTo>
                    <a:pt x="87" y="91"/>
                  </a:lnTo>
                  <a:lnTo>
                    <a:pt x="99" y="91"/>
                  </a:lnTo>
                  <a:lnTo>
                    <a:pt x="111" y="97"/>
                  </a:lnTo>
                  <a:lnTo>
                    <a:pt x="116" y="88"/>
                  </a:lnTo>
                  <a:lnTo>
                    <a:pt x="117" y="77"/>
                  </a:lnTo>
                  <a:lnTo>
                    <a:pt x="131" y="75"/>
                  </a:lnTo>
                  <a:lnTo>
                    <a:pt x="140" y="68"/>
                  </a:lnTo>
                  <a:lnTo>
                    <a:pt x="153" y="66"/>
                  </a:lnTo>
                  <a:lnTo>
                    <a:pt x="158" y="56"/>
                  </a:lnTo>
                  <a:lnTo>
                    <a:pt x="159" y="36"/>
                  </a:lnTo>
                  <a:lnTo>
                    <a:pt x="164" y="27"/>
                  </a:lnTo>
                  <a:lnTo>
                    <a:pt x="172" y="31"/>
                  </a:lnTo>
                  <a:lnTo>
                    <a:pt x="176" y="21"/>
                  </a:lnTo>
                  <a:lnTo>
                    <a:pt x="179" y="0"/>
                  </a:lnTo>
                  <a:lnTo>
                    <a:pt x="186" y="4"/>
                  </a:lnTo>
                  <a:lnTo>
                    <a:pt x="188" y="15"/>
                  </a:lnTo>
                  <a:lnTo>
                    <a:pt x="199" y="17"/>
                  </a:lnTo>
                  <a:lnTo>
                    <a:pt x="201" y="29"/>
                  </a:lnTo>
                  <a:lnTo>
                    <a:pt x="209" y="39"/>
                  </a:lnTo>
                  <a:lnTo>
                    <a:pt x="212" y="50"/>
                  </a:lnTo>
                  <a:lnTo>
                    <a:pt x="212" y="62"/>
                  </a:lnTo>
                  <a:lnTo>
                    <a:pt x="206" y="73"/>
                  </a:lnTo>
                  <a:lnTo>
                    <a:pt x="218" y="73"/>
                  </a:lnTo>
                  <a:lnTo>
                    <a:pt x="229" y="70"/>
                  </a:lnTo>
                  <a:lnTo>
                    <a:pt x="232" y="79"/>
                  </a:lnTo>
                  <a:lnTo>
                    <a:pt x="230" y="97"/>
                  </a:lnTo>
                  <a:lnTo>
                    <a:pt x="240" y="102"/>
                  </a:lnTo>
                  <a:lnTo>
                    <a:pt x="250" y="99"/>
                  </a:lnTo>
                  <a:lnTo>
                    <a:pt x="256" y="103"/>
                  </a:lnTo>
                  <a:lnTo>
                    <a:pt x="259" y="95"/>
                  </a:lnTo>
                  <a:lnTo>
                    <a:pt x="264" y="86"/>
                  </a:lnTo>
                  <a:lnTo>
                    <a:pt x="273" y="83"/>
                  </a:lnTo>
                  <a:lnTo>
                    <a:pt x="278" y="74"/>
                  </a:lnTo>
                  <a:lnTo>
                    <a:pt x="282" y="68"/>
                  </a:lnTo>
                  <a:lnTo>
                    <a:pt x="289" y="68"/>
                  </a:lnTo>
                  <a:lnTo>
                    <a:pt x="300" y="63"/>
                  </a:lnTo>
                  <a:lnTo>
                    <a:pt x="306" y="56"/>
                  </a:lnTo>
                  <a:lnTo>
                    <a:pt x="314" y="46"/>
                  </a:lnTo>
                  <a:lnTo>
                    <a:pt x="324" y="44"/>
                  </a:lnTo>
                  <a:lnTo>
                    <a:pt x="335" y="36"/>
                  </a:lnTo>
                  <a:lnTo>
                    <a:pt x="343" y="42"/>
                  </a:lnTo>
                  <a:lnTo>
                    <a:pt x="354" y="44"/>
                  </a:lnTo>
                  <a:lnTo>
                    <a:pt x="360" y="56"/>
                  </a:lnTo>
                  <a:lnTo>
                    <a:pt x="360" y="73"/>
                  </a:lnTo>
                  <a:lnTo>
                    <a:pt x="366" y="68"/>
                  </a:lnTo>
                  <a:lnTo>
                    <a:pt x="368" y="77"/>
                  </a:lnTo>
                  <a:lnTo>
                    <a:pt x="379" y="79"/>
                  </a:lnTo>
                  <a:lnTo>
                    <a:pt x="391" y="85"/>
                  </a:lnTo>
                  <a:lnTo>
                    <a:pt x="413" y="86"/>
                  </a:lnTo>
                  <a:lnTo>
                    <a:pt x="419" y="97"/>
                  </a:lnTo>
                  <a:lnTo>
                    <a:pt x="411" y="101"/>
                  </a:lnTo>
                  <a:lnTo>
                    <a:pt x="419" y="108"/>
                  </a:lnTo>
                  <a:lnTo>
                    <a:pt x="412" y="113"/>
                  </a:lnTo>
                  <a:lnTo>
                    <a:pt x="419" y="120"/>
                  </a:lnTo>
                  <a:lnTo>
                    <a:pt x="419" y="132"/>
                  </a:lnTo>
                  <a:lnTo>
                    <a:pt x="418" y="143"/>
                  </a:lnTo>
                  <a:lnTo>
                    <a:pt x="425" y="149"/>
                  </a:lnTo>
                  <a:lnTo>
                    <a:pt x="436" y="151"/>
                  </a:lnTo>
                  <a:lnTo>
                    <a:pt x="437" y="161"/>
                  </a:lnTo>
                  <a:lnTo>
                    <a:pt x="431" y="172"/>
                  </a:lnTo>
                  <a:lnTo>
                    <a:pt x="422" y="174"/>
                  </a:lnTo>
                  <a:lnTo>
                    <a:pt x="420" y="183"/>
                  </a:lnTo>
                  <a:lnTo>
                    <a:pt x="410" y="189"/>
                  </a:lnTo>
                  <a:lnTo>
                    <a:pt x="407" y="201"/>
                  </a:lnTo>
                  <a:lnTo>
                    <a:pt x="411" y="212"/>
                  </a:lnTo>
                  <a:lnTo>
                    <a:pt x="402" y="219"/>
                  </a:lnTo>
                  <a:lnTo>
                    <a:pt x="396" y="231"/>
                  </a:lnTo>
                  <a:lnTo>
                    <a:pt x="387" y="236"/>
                  </a:lnTo>
                  <a:lnTo>
                    <a:pt x="396" y="245"/>
                  </a:lnTo>
                  <a:lnTo>
                    <a:pt x="411" y="248"/>
                  </a:lnTo>
                  <a:lnTo>
                    <a:pt x="422" y="251"/>
                  </a:lnTo>
                  <a:lnTo>
                    <a:pt x="429" y="258"/>
                  </a:lnTo>
                  <a:lnTo>
                    <a:pt x="426" y="267"/>
                  </a:lnTo>
                  <a:lnTo>
                    <a:pt x="416" y="276"/>
                  </a:lnTo>
                  <a:lnTo>
                    <a:pt x="420" y="329"/>
                  </a:lnTo>
                  <a:lnTo>
                    <a:pt x="90" y="303"/>
                  </a:lnTo>
                </a:path>
              </a:pathLst>
            </a:custGeom>
            <a:solidFill>
              <a:srgbClr val="00A800"/>
            </a:solidFill>
            <a:ln w="12700" cap="rnd">
              <a:solidFill>
                <a:srgbClr val="000000"/>
              </a:solidFill>
              <a:round/>
              <a:headEnd/>
              <a:tailEnd/>
            </a:ln>
          </p:spPr>
          <p:txBody>
            <a:bodyPr/>
            <a:lstStyle/>
            <a:p>
              <a:endParaRPr lang="el-GR"/>
            </a:p>
          </p:txBody>
        </p:sp>
        <p:sp>
          <p:nvSpPr>
            <p:cNvPr id="37930" name="Freeform 41"/>
            <p:cNvSpPr>
              <a:spLocks/>
            </p:cNvSpPr>
            <p:nvPr/>
          </p:nvSpPr>
          <p:spPr bwMode="auto">
            <a:xfrm>
              <a:off x="4394" y="2784"/>
              <a:ext cx="549" cy="500"/>
            </a:xfrm>
            <a:custGeom>
              <a:avLst/>
              <a:gdLst>
                <a:gd name="T0" fmla="*/ 83 w 549"/>
                <a:gd name="T1" fmla="*/ 448 h 500"/>
                <a:gd name="T2" fmla="*/ 83 w 549"/>
                <a:gd name="T3" fmla="*/ 430 h 500"/>
                <a:gd name="T4" fmla="*/ 55 w 549"/>
                <a:gd name="T5" fmla="*/ 414 h 500"/>
                <a:gd name="T6" fmla="*/ 45 w 549"/>
                <a:gd name="T7" fmla="*/ 372 h 500"/>
                <a:gd name="T8" fmla="*/ 30 w 549"/>
                <a:gd name="T9" fmla="*/ 349 h 500"/>
                <a:gd name="T10" fmla="*/ 18 w 549"/>
                <a:gd name="T11" fmla="*/ 320 h 500"/>
                <a:gd name="T12" fmla="*/ 32 w 549"/>
                <a:gd name="T13" fmla="*/ 290 h 500"/>
                <a:gd name="T14" fmla="*/ 0 w 549"/>
                <a:gd name="T15" fmla="*/ 273 h 500"/>
                <a:gd name="T16" fmla="*/ 30 w 549"/>
                <a:gd name="T17" fmla="*/ 255 h 500"/>
                <a:gd name="T18" fmla="*/ 59 w 549"/>
                <a:gd name="T19" fmla="*/ 232 h 500"/>
                <a:gd name="T20" fmla="*/ 54 w 549"/>
                <a:gd name="T21" fmla="*/ 197 h 500"/>
                <a:gd name="T22" fmla="*/ 59 w 549"/>
                <a:gd name="T23" fmla="*/ 151 h 500"/>
                <a:gd name="T24" fmla="*/ 89 w 549"/>
                <a:gd name="T25" fmla="*/ 128 h 500"/>
                <a:gd name="T26" fmla="*/ 92 w 549"/>
                <a:gd name="T27" fmla="*/ 95 h 500"/>
                <a:gd name="T28" fmla="*/ 125 w 549"/>
                <a:gd name="T29" fmla="*/ 113 h 500"/>
                <a:gd name="T30" fmla="*/ 138 w 549"/>
                <a:gd name="T31" fmla="*/ 92 h 500"/>
                <a:gd name="T32" fmla="*/ 166 w 549"/>
                <a:gd name="T33" fmla="*/ 75 h 500"/>
                <a:gd name="T34" fmla="*/ 150 w 549"/>
                <a:gd name="T35" fmla="*/ 48 h 500"/>
                <a:gd name="T36" fmla="*/ 190 w 549"/>
                <a:gd name="T37" fmla="*/ 34 h 500"/>
                <a:gd name="T38" fmla="*/ 226 w 549"/>
                <a:gd name="T39" fmla="*/ 39 h 500"/>
                <a:gd name="T40" fmla="*/ 249 w 549"/>
                <a:gd name="T41" fmla="*/ 17 h 500"/>
                <a:gd name="T42" fmla="*/ 280 w 549"/>
                <a:gd name="T43" fmla="*/ 0 h 500"/>
                <a:gd name="T44" fmla="*/ 308 w 549"/>
                <a:gd name="T45" fmla="*/ 18 h 500"/>
                <a:gd name="T46" fmla="*/ 326 w 549"/>
                <a:gd name="T47" fmla="*/ 52 h 500"/>
                <a:gd name="T48" fmla="*/ 345 w 549"/>
                <a:gd name="T49" fmla="*/ 69 h 500"/>
                <a:gd name="T50" fmla="*/ 338 w 549"/>
                <a:gd name="T51" fmla="*/ 98 h 500"/>
                <a:gd name="T52" fmla="*/ 369 w 549"/>
                <a:gd name="T53" fmla="*/ 102 h 500"/>
                <a:gd name="T54" fmla="*/ 392 w 549"/>
                <a:gd name="T55" fmla="*/ 104 h 500"/>
                <a:gd name="T56" fmla="*/ 422 w 549"/>
                <a:gd name="T57" fmla="*/ 97 h 500"/>
                <a:gd name="T58" fmla="*/ 451 w 549"/>
                <a:gd name="T59" fmla="*/ 104 h 500"/>
                <a:gd name="T60" fmla="*/ 454 w 549"/>
                <a:gd name="T61" fmla="*/ 133 h 500"/>
                <a:gd name="T62" fmla="*/ 427 w 549"/>
                <a:gd name="T63" fmla="*/ 152 h 500"/>
                <a:gd name="T64" fmla="*/ 445 w 549"/>
                <a:gd name="T65" fmla="*/ 168 h 500"/>
                <a:gd name="T66" fmla="*/ 475 w 549"/>
                <a:gd name="T67" fmla="*/ 181 h 500"/>
                <a:gd name="T68" fmla="*/ 492 w 549"/>
                <a:gd name="T69" fmla="*/ 203 h 500"/>
                <a:gd name="T70" fmla="*/ 526 w 549"/>
                <a:gd name="T71" fmla="*/ 223 h 500"/>
                <a:gd name="T72" fmla="*/ 505 w 549"/>
                <a:gd name="T73" fmla="*/ 234 h 500"/>
                <a:gd name="T74" fmla="*/ 475 w 549"/>
                <a:gd name="T75" fmla="*/ 256 h 500"/>
                <a:gd name="T76" fmla="*/ 481 w 549"/>
                <a:gd name="T77" fmla="*/ 273 h 500"/>
                <a:gd name="T78" fmla="*/ 517 w 549"/>
                <a:gd name="T79" fmla="*/ 290 h 500"/>
                <a:gd name="T80" fmla="*/ 544 w 549"/>
                <a:gd name="T81" fmla="*/ 312 h 500"/>
                <a:gd name="T82" fmla="*/ 544 w 549"/>
                <a:gd name="T83" fmla="*/ 344 h 500"/>
                <a:gd name="T84" fmla="*/ 534 w 549"/>
                <a:gd name="T85" fmla="*/ 372 h 500"/>
                <a:gd name="T86" fmla="*/ 494 w 549"/>
                <a:gd name="T87" fmla="*/ 392 h 500"/>
                <a:gd name="T88" fmla="*/ 463 w 549"/>
                <a:gd name="T89" fmla="*/ 418 h 500"/>
                <a:gd name="T90" fmla="*/ 439 w 549"/>
                <a:gd name="T91" fmla="*/ 453 h 5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9"/>
                <a:gd name="T139" fmla="*/ 0 h 500"/>
                <a:gd name="T140" fmla="*/ 549 w 549"/>
                <a:gd name="T141" fmla="*/ 500 h 5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9" h="500">
                  <a:moveTo>
                    <a:pt x="89" y="460"/>
                  </a:moveTo>
                  <a:lnTo>
                    <a:pt x="96" y="453"/>
                  </a:lnTo>
                  <a:lnTo>
                    <a:pt x="83" y="448"/>
                  </a:lnTo>
                  <a:lnTo>
                    <a:pt x="84" y="439"/>
                  </a:lnTo>
                  <a:lnTo>
                    <a:pt x="95" y="436"/>
                  </a:lnTo>
                  <a:lnTo>
                    <a:pt x="83" y="430"/>
                  </a:lnTo>
                  <a:lnTo>
                    <a:pt x="72" y="431"/>
                  </a:lnTo>
                  <a:lnTo>
                    <a:pt x="65" y="424"/>
                  </a:lnTo>
                  <a:lnTo>
                    <a:pt x="55" y="414"/>
                  </a:lnTo>
                  <a:lnTo>
                    <a:pt x="54" y="395"/>
                  </a:lnTo>
                  <a:lnTo>
                    <a:pt x="48" y="384"/>
                  </a:lnTo>
                  <a:lnTo>
                    <a:pt x="45" y="372"/>
                  </a:lnTo>
                  <a:lnTo>
                    <a:pt x="31" y="370"/>
                  </a:lnTo>
                  <a:lnTo>
                    <a:pt x="24" y="360"/>
                  </a:lnTo>
                  <a:lnTo>
                    <a:pt x="30" y="349"/>
                  </a:lnTo>
                  <a:lnTo>
                    <a:pt x="29" y="337"/>
                  </a:lnTo>
                  <a:lnTo>
                    <a:pt x="18" y="331"/>
                  </a:lnTo>
                  <a:lnTo>
                    <a:pt x="18" y="320"/>
                  </a:lnTo>
                  <a:lnTo>
                    <a:pt x="24" y="308"/>
                  </a:lnTo>
                  <a:lnTo>
                    <a:pt x="24" y="296"/>
                  </a:lnTo>
                  <a:lnTo>
                    <a:pt x="32" y="290"/>
                  </a:lnTo>
                  <a:lnTo>
                    <a:pt x="24" y="285"/>
                  </a:lnTo>
                  <a:lnTo>
                    <a:pt x="4" y="281"/>
                  </a:lnTo>
                  <a:lnTo>
                    <a:pt x="0" y="273"/>
                  </a:lnTo>
                  <a:lnTo>
                    <a:pt x="6" y="262"/>
                  </a:lnTo>
                  <a:lnTo>
                    <a:pt x="18" y="261"/>
                  </a:lnTo>
                  <a:lnTo>
                    <a:pt x="30" y="255"/>
                  </a:lnTo>
                  <a:lnTo>
                    <a:pt x="45" y="252"/>
                  </a:lnTo>
                  <a:lnTo>
                    <a:pt x="55" y="244"/>
                  </a:lnTo>
                  <a:lnTo>
                    <a:pt x="59" y="232"/>
                  </a:lnTo>
                  <a:lnTo>
                    <a:pt x="59" y="221"/>
                  </a:lnTo>
                  <a:lnTo>
                    <a:pt x="54" y="209"/>
                  </a:lnTo>
                  <a:lnTo>
                    <a:pt x="54" y="197"/>
                  </a:lnTo>
                  <a:lnTo>
                    <a:pt x="62" y="191"/>
                  </a:lnTo>
                  <a:lnTo>
                    <a:pt x="58" y="169"/>
                  </a:lnTo>
                  <a:lnTo>
                    <a:pt x="59" y="151"/>
                  </a:lnTo>
                  <a:lnTo>
                    <a:pt x="68" y="142"/>
                  </a:lnTo>
                  <a:lnTo>
                    <a:pt x="85" y="138"/>
                  </a:lnTo>
                  <a:lnTo>
                    <a:pt x="89" y="128"/>
                  </a:lnTo>
                  <a:lnTo>
                    <a:pt x="83" y="116"/>
                  </a:lnTo>
                  <a:lnTo>
                    <a:pt x="83" y="104"/>
                  </a:lnTo>
                  <a:lnTo>
                    <a:pt x="92" y="95"/>
                  </a:lnTo>
                  <a:lnTo>
                    <a:pt x="107" y="93"/>
                  </a:lnTo>
                  <a:lnTo>
                    <a:pt x="113" y="104"/>
                  </a:lnTo>
                  <a:lnTo>
                    <a:pt x="125" y="113"/>
                  </a:lnTo>
                  <a:lnTo>
                    <a:pt x="137" y="114"/>
                  </a:lnTo>
                  <a:lnTo>
                    <a:pt x="142" y="104"/>
                  </a:lnTo>
                  <a:lnTo>
                    <a:pt x="138" y="92"/>
                  </a:lnTo>
                  <a:lnTo>
                    <a:pt x="148" y="87"/>
                  </a:lnTo>
                  <a:lnTo>
                    <a:pt x="161" y="85"/>
                  </a:lnTo>
                  <a:lnTo>
                    <a:pt x="166" y="75"/>
                  </a:lnTo>
                  <a:lnTo>
                    <a:pt x="160" y="64"/>
                  </a:lnTo>
                  <a:lnTo>
                    <a:pt x="148" y="58"/>
                  </a:lnTo>
                  <a:lnTo>
                    <a:pt x="150" y="48"/>
                  </a:lnTo>
                  <a:lnTo>
                    <a:pt x="160" y="46"/>
                  </a:lnTo>
                  <a:lnTo>
                    <a:pt x="169" y="35"/>
                  </a:lnTo>
                  <a:lnTo>
                    <a:pt x="190" y="34"/>
                  </a:lnTo>
                  <a:lnTo>
                    <a:pt x="202" y="30"/>
                  </a:lnTo>
                  <a:lnTo>
                    <a:pt x="216" y="34"/>
                  </a:lnTo>
                  <a:lnTo>
                    <a:pt x="226" y="39"/>
                  </a:lnTo>
                  <a:lnTo>
                    <a:pt x="237" y="38"/>
                  </a:lnTo>
                  <a:lnTo>
                    <a:pt x="243" y="28"/>
                  </a:lnTo>
                  <a:lnTo>
                    <a:pt x="249" y="17"/>
                  </a:lnTo>
                  <a:lnTo>
                    <a:pt x="261" y="11"/>
                  </a:lnTo>
                  <a:lnTo>
                    <a:pt x="273" y="11"/>
                  </a:lnTo>
                  <a:lnTo>
                    <a:pt x="280" y="0"/>
                  </a:lnTo>
                  <a:lnTo>
                    <a:pt x="291" y="0"/>
                  </a:lnTo>
                  <a:lnTo>
                    <a:pt x="297" y="11"/>
                  </a:lnTo>
                  <a:lnTo>
                    <a:pt x="308" y="18"/>
                  </a:lnTo>
                  <a:lnTo>
                    <a:pt x="309" y="40"/>
                  </a:lnTo>
                  <a:lnTo>
                    <a:pt x="306" y="49"/>
                  </a:lnTo>
                  <a:lnTo>
                    <a:pt x="326" y="52"/>
                  </a:lnTo>
                  <a:lnTo>
                    <a:pt x="338" y="56"/>
                  </a:lnTo>
                  <a:lnTo>
                    <a:pt x="347" y="60"/>
                  </a:lnTo>
                  <a:lnTo>
                    <a:pt x="345" y="69"/>
                  </a:lnTo>
                  <a:lnTo>
                    <a:pt x="346" y="80"/>
                  </a:lnTo>
                  <a:lnTo>
                    <a:pt x="338" y="87"/>
                  </a:lnTo>
                  <a:lnTo>
                    <a:pt x="338" y="98"/>
                  </a:lnTo>
                  <a:lnTo>
                    <a:pt x="350" y="98"/>
                  </a:lnTo>
                  <a:lnTo>
                    <a:pt x="362" y="95"/>
                  </a:lnTo>
                  <a:lnTo>
                    <a:pt x="369" y="102"/>
                  </a:lnTo>
                  <a:lnTo>
                    <a:pt x="380" y="98"/>
                  </a:lnTo>
                  <a:lnTo>
                    <a:pt x="389" y="97"/>
                  </a:lnTo>
                  <a:lnTo>
                    <a:pt x="392" y="104"/>
                  </a:lnTo>
                  <a:lnTo>
                    <a:pt x="404" y="92"/>
                  </a:lnTo>
                  <a:lnTo>
                    <a:pt x="416" y="90"/>
                  </a:lnTo>
                  <a:lnTo>
                    <a:pt x="422" y="97"/>
                  </a:lnTo>
                  <a:lnTo>
                    <a:pt x="433" y="98"/>
                  </a:lnTo>
                  <a:lnTo>
                    <a:pt x="445" y="96"/>
                  </a:lnTo>
                  <a:lnTo>
                    <a:pt x="451" y="104"/>
                  </a:lnTo>
                  <a:lnTo>
                    <a:pt x="451" y="116"/>
                  </a:lnTo>
                  <a:lnTo>
                    <a:pt x="446" y="125"/>
                  </a:lnTo>
                  <a:lnTo>
                    <a:pt x="454" y="133"/>
                  </a:lnTo>
                  <a:lnTo>
                    <a:pt x="451" y="145"/>
                  </a:lnTo>
                  <a:lnTo>
                    <a:pt x="439" y="151"/>
                  </a:lnTo>
                  <a:lnTo>
                    <a:pt x="427" y="152"/>
                  </a:lnTo>
                  <a:lnTo>
                    <a:pt x="423" y="162"/>
                  </a:lnTo>
                  <a:lnTo>
                    <a:pt x="433" y="168"/>
                  </a:lnTo>
                  <a:lnTo>
                    <a:pt x="445" y="168"/>
                  </a:lnTo>
                  <a:lnTo>
                    <a:pt x="457" y="172"/>
                  </a:lnTo>
                  <a:lnTo>
                    <a:pt x="464" y="178"/>
                  </a:lnTo>
                  <a:lnTo>
                    <a:pt x="475" y="181"/>
                  </a:lnTo>
                  <a:lnTo>
                    <a:pt x="476" y="190"/>
                  </a:lnTo>
                  <a:lnTo>
                    <a:pt x="485" y="193"/>
                  </a:lnTo>
                  <a:lnTo>
                    <a:pt x="492" y="203"/>
                  </a:lnTo>
                  <a:lnTo>
                    <a:pt x="506" y="211"/>
                  </a:lnTo>
                  <a:lnTo>
                    <a:pt x="518" y="215"/>
                  </a:lnTo>
                  <a:lnTo>
                    <a:pt x="526" y="223"/>
                  </a:lnTo>
                  <a:lnTo>
                    <a:pt x="525" y="234"/>
                  </a:lnTo>
                  <a:lnTo>
                    <a:pt x="515" y="237"/>
                  </a:lnTo>
                  <a:lnTo>
                    <a:pt x="505" y="234"/>
                  </a:lnTo>
                  <a:lnTo>
                    <a:pt x="499" y="244"/>
                  </a:lnTo>
                  <a:lnTo>
                    <a:pt x="488" y="252"/>
                  </a:lnTo>
                  <a:lnTo>
                    <a:pt x="475" y="256"/>
                  </a:lnTo>
                  <a:lnTo>
                    <a:pt x="465" y="255"/>
                  </a:lnTo>
                  <a:lnTo>
                    <a:pt x="475" y="261"/>
                  </a:lnTo>
                  <a:lnTo>
                    <a:pt x="481" y="273"/>
                  </a:lnTo>
                  <a:lnTo>
                    <a:pt x="493" y="282"/>
                  </a:lnTo>
                  <a:lnTo>
                    <a:pt x="508" y="286"/>
                  </a:lnTo>
                  <a:lnTo>
                    <a:pt x="517" y="290"/>
                  </a:lnTo>
                  <a:lnTo>
                    <a:pt x="522" y="302"/>
                  </a:lnTo>
                  <a:lnTo>
                    <a:pt x="535" y="304"/>
                  </a:lnTo>
                  <a:lnTo>
                    <a:pt x="544" y="312"/>
                  </a:lnTo>
                  <a:lnTo>
                    <a:pt x="548" y="321"/>
                  </a:lnTo>
                  <a:lnTo>
                    <a:pt x="542" y="332"/>
                  </a:lnTo>
                  <a:lnTo>
                    <a:pt x="544" y="344"/>
                  </a:lnTo>
                  <a:lnTo>
                    <a:pt x="542" y="356"/>
                  </a:lnTo>
                  <a:lnTo>
                    <a:pt x="536" y="364"/>
                  </a:lnTo>
                  <a:lnTo>
                    <a:pt x="534" y="372"/>
                  </a:lnTo>
                  <a:lnTo>
                    <a:pt x="525" y="382"/>
                  </a:lnTo>
                  <a:lnTo>
                    <a:pt x="505" y="386"/>
                  </a:lnTo>
                  <a:lnTo>
                    <a:pt x="494" y="392"/>
                  </a:lnTo>
                  <a:lnTo>
                    <a:pt x="487" y="404"/>
                  </a:lnTo>
                  <a:lnTo>
                    <a:pt x="478" y="411"/>
                  </a:lnTo>
                  <a:lnTo>
                    <a:pt x="463" y="418"/>
                  </a:lnTo>
                  <a:lnTo>
                    <a:pt x="453" y="431"/>
                  </a:lnTo>
                  <a:lnTo>
                    <a:pt x="450" y="446"/>
                  </a:lnTo>
                  <a:lnTo>
                    <a:pt x="439" y="453"/>
                  </a:lnTo>
                  <a:lnTo>
                    <a:pt x="413" y="499"/>
                  </a:lnTo>
                  <a:lnTo>
                    <a:pt x="89" y="460"/>
                  </a:lnTo>
                </a:path>
              </a:pathLst>
            </a:custGeom>
            <a:solidFill>
              <a:srgbClr val="00A800"/>
            </a:solidFill>
            <a:ln w="12700" cap="rnd">
              <a:solidFill>
                <a:srgbClr val="000000"/>
              </a:solidFill>
              <a:round/>
              <a:headEnd/>
              <a:tailEnd/>
            </a:ln>
          </p:spPr>
          <p:txBody>
            <a:bodyPr/>
            <a:lstStyle/>
            <a:p>
              <a:endParaRPr lang="el-GR"/>
            </a:p>
          </p:txBody>
        </p:sp>
        <p:sp>
          <p:nvSpPr>
            <p:cNvPr id="37931" name="Freeform 42"/>
            <p:cNvSpPr>
              <a:spLocks/>
            </p:cNvSpPr>
            <p:nvPr/>
          </p:nvSpPr>
          <p:spPr bwMode="auto">
            <a:xfrm>
              <a:off x="4323" y="3220"/>
              <a:ext cx="1276" cy="94"/>
            </a:xfrm>
            <a:custGeom>
              <a:avLst/>
              <a:gdLst>
                <a:gd name="T0" fmla="*/ 350 w 1276"/>
                <a:gd name="T1" fmla="*/ 30 h 94"/>
                <a:gd name="T2" fmla="*/ 1275 w 1276"/>
                <a:gd name="T3" fmla="*/ 0 h 94"/>
                <a:gd name="T4" fmla="*/ 1275 w 1276"/>
                <a:gd name="T5" fmla="*/ 35 h 94"/>
                <a:gd name="T6" fmla="*/ 350 w 1276"/>
                <a:gd name="T7" fmla="*/ 93 h 94"/>
                <a:gd name="T8" fmla="*/ 0 w 1276"/>
                <a:gd name="T9" fmla="*/ 70 h 94"/>
                <a:gd name="T10" fmla="*/ 0 w 1276"/>
                <a:gd name="T11" fmla="*/ 12 h 94"/>
                <a:gd name="T12" fmla="*/ 350 w 1276"/>
                <a:gd name="T13" fmla="*/ 30 h 94"/>
                <a:gd name="T14" fmla="*/ 0 60000 65536"/>
                <a:gd name="T15" fmla="*/ 0 60000 65536"/>
                <a:gd name="T16" fmla="*/ 0 60000 65536"/>
                <a:gd name="T17" fmla="*/ 0 60000 65536"/>
                <a:gd name="T18" fmla="*/ 0 60000 65536"/>
                <a:gd name="T19" fmla="*/ 0 60000 65536"/>
                <a:gd name="T20" fmla="*/ 0 60000 65536"/>
                <a:gd name="T21" fmla="*/ 0 w 1276"/>
                <a:gd name="T22" fmla="*/ 0 h 94"/>
                <a:gd name="T23" fmla="*/ 1276 w 1276"/>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6" h="94">
                  <a:moveTo>
                    <a:pt x="350" y="30"/>
                  </a:moveTo>
                  <a:lnTo>
                    <a:pt x="1275" y="0"/>
                  </a:lnTo>
                  <a:lnTo>
                    <a:pt x="1275" y="35"/>
                  </a:lnTo>
                  <a:lnTo>
                    <a:pt x="350" y="93"/>
                  </a:lnTo>
                  <a:lnTo>
                    <a:pt x="0" y="70"/>
                  </a:lnTo>
                  <a:lnTo>
                    <a:pt x="0" y="12"/>
                  </a:lnTo>
                  <a:lnTo>
                    <a:pt x="350" y="30"/>
                  </a:lnTo>
                </a:path>
              </a:pathLst>
            </a:custGeom>
            <a:solidFill>
              <a:srgbClr val="000000"/>
            </a:solidFill>
            <a:ln w="12700" cap="rnd">
              <a:solidFill>
                <a:srgbClr val="FFFFFF"/>
              </a:solidFill>
              <a:round/>
              <a:headEnd/>
              <a:tailEnd/>
            </a:ln>
          </p:spPr>
          <p:txBody>
            <a:bodyPr/>
            <a:lstStyle/>
            <a:p>
              <a:endParaRPr lang="el-GR"/>
            </a:p>
          </p:txBody>
        </p:sp>
        <p:sp>
          <p:nvSpPr>
            <p:cNvPr id="37932" name="Freeform 43"/>
            <p:cNvSpPr>
              <a:spLocks/>
            </p:cNvSpPr>
            <p:nvPr/>
          </p:nvSpPr>
          <p:spPr bwMode="auto">
            <a:xfrm>
              <a:off x="4673" y="3250"/>
              <a:ext cx="1" cy="64"/>
            </a:xfrm>
            <a:custGeom>
              <a:avLst/>
              <a:gdLst>
                <a:gd name="T0" fmla="*/ 0 w 1"/>
                <a:gd name="T1" fmla="*/ 63 h 64"/>
                <a:gd name="T2" fmla="*/ 0 w 1"/>
                <a:gd name="T3" fmla="*/ 0 h 64"/>
                <a:gd name="T4" fmla="*/ 0 60000 65536"/>
                <a:gd name="T5" fmla="*/ 0 60000 65536"/>
                <a:gd name="T6" fmla="*/ 0 w 1"/>
                <a:gd name="T7" fmla="*/ 0 h 64"/>
                <a:gd name="T8" fmla="*/ 1 w 1"/>
                <a:gd name="T9" fmla="*/ 64 h 64"/>
              </a:gdLst>
              <a:ahLst/>
              <a:cxnLst>
                <a:cxn ang="T4">
                  <a:pos x="T0" y="T1"/>
                </a:cxn>
                <a:cxn ang="T5">
                  <a:pos x="T2" y="T3"/>
                </a:cxn>
              </a:cxnLst>
              <a:rect l="T6" t="T7" r="T8" b="T9"/>
              <a:pathLst>
                <a:path w="1" h="64">
                  <a:moveTo>
                    <a:pt x="0" y="63"/>
                  </a:moveTo>
                  <a:lnTo>
                    <a:pt x="0" y="0"/>
                  </a:lnTo>
                </a:path>
              </a:pathLst>
            </a:custGeom>
            <a:noFill/>
            <a:ln w="12700" cap="rnd">
              <a:solidFill>
                <a:srgbClr val="FFFFFF"/>
              </a:solidFill>
              <a:round/>
              <a:headEnd type="none" w="sm" len="sm"/>
              <a:tailEnd type="none" w="sm" len="sm"/>
            </a:ln>
          </p:spPr>
          <p:txBody>
            <a:bodyPr/>
            <a:lstStyle/>
            <a:p>
              <a:endParaRPr lang="el-GR"/>
            </a:p>
          </p:txBody>
        </p:sp>
      </p:grpSp>
    </p:spTree>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r>
              <a:rPr lang="en-US" smtClean="0"/>
              <a:t>Αποτίμηση κτιρίου γραφείων</a:t>
            </a:r>
          </a:p>
        </p:txBody>
      </p:sp>
      <p:sp>
        <p:nvSpPr>
          <p:cNvPr id="8197" name="Rectangle 3"/>
          <p:cNvSpPr>
            <a:spLocks noGrp="1" noChangeArrowheads="1"/>
          </p:cNvSpPr>
          <p:nvPr>
            <p:ph type="body" idx="1"/>
          </p:nvPr>
        </p:nvSpPr>
        <p:spPr>
          <a:xfrm>
            <a:off x="762000" y="1828800"/>
            <a:ext cx="7239000" cy="4572000"/>
          </a:xfrm>
        </p:spPr>
        <p:txBody>
          <a:bodyPr/>
          <a:lstStyle/>
          <a:p>
            <a:pPr>
              <a:buFont typeface="Times New Roman" pitchFamily="18" charset="0"/>
              <a:buNone/>
            </a:pPr>
            <a:r>
              <a:rPr lang="en-US" sz="2400" b="1" i="1" smtClean="0">
                <a:solidFill>
                  <a:srgbClr val="000000"/>
                </a:solidFill>
              </a:rPr>
              <a:t>Βήμα 3:  Προεξόφληση μελλοντικών χρηματοροών</a:t>
            </a:r>
          </a:p>
          <a:p>
            <a:pPr>
              <a:buFont typeface="Times New Roman" pitchFamily="18" charset="0"/>
              <a:buNone/>
            </a:pPr>
            <a:endParaRPr lang="en-US" sz="2400" b="1" i="1" smtClean="0">
              <a:solidFill>
                <a:srgbClr val="000000"/>
              </a:solidFill>
            </a:endParaRPr>
          </a:p>
          <a:p>
            <a:pPr>
              <a:lnSpc>
                <a:spcPct val="134000"/>
              </a:lnSpc>
              <a:buFont typeface="Times New Roman" pitchFamily="18" charset="0"/>
              <a:buNone/>
            </a:pPr>
            <a:endParaRPr lang="en-US" sz="2400" b="1" i="1" smtClean="0">
              <a:solidFill>
                <a:srgbClr val="000000"/>
              </a:solidFill>
            </a:endParaRPr>
          </a:p>
          <a:p>
            <a:pPr>
              <a:buFont typeface="Times New Roman" pitchFamily="18" charset="0"/>
              <a:buNone/>
            </a:pPr>
            <a:endParaRPr lang="en-US" sz="2400" b="1" i="1" smtClean="0">
              <a:solidFill>
                <a:srgbClr val="000000"/>
              </a:solidFill>
            </a:endParaRPr>
          </a:p>
          <a:p>
            <a:pPr>
              <a:buFont typeface="Times New Roman" pitchFamily="18" charset="0"/>
              <a:buNone/>
            </a:pPr>
            <a:r>
              <a:rPr lang="en-US" sz="2400" b="1" i="1" smtClean="0"/>
              <a:t>Βήμα 4:  Το έργο προχωρά αν η PV της απόδοσης υπερβαίνει το κόστος επένδυσης</a:t>
            </a:r>
          </a:p>
        </p:txBody>
      </p:sp>
      <p:grpSp>
        <p:nvGrpSpPr>
          <p:cNvPr id="8198" name="Group 4"/>
          <p:cNvGrpSpPr>
            <a:grpSpLocks/>
          </p:cNvGrpSpPr>
          <p:nvPr/>
        </p:nvGrpSpPr>
        <p:grpSpPr bwMode="auto">
          <a:xfrm>
            <a:off x="6400800" y="4457700"/>
            <a:ext cx="2487613" cy="1870075"/>
            <a:chOff x="3552" y="1776"/>
            <a:chExt cx="2047" cy="1538"/>
          </a:xfrm>
        </p:grpSpPr>
        <p:sp>
          <p:nvSpPr>
            <p:cNvPr id="8200" name="Freeform 5"/>
            <p:cNvSpPr>
              <a:spLocks/>
            </p:cNvSpPr>
            <p:nvPr/>
          </p:nvSpPr>
          <p:spPr bwMode="auto">
            <a:xfrm>
              <a:off x="4273" y="2544"/>
              <a:ext cx="187" cy="729"/>
            </a:xfrm>
            <a:custGeom>
              <a:avLst/>
              <a:gdLst>
                <a:gd name="T0" fmla="*/ 1 w 187"/>
                <a:gd name="T1" fmla="*/ 718 h 729"/>
                <a:gd name="T2" fmla="*/ 45 w 187"/>
                <a:gd name="T3" fmla="*/ 705 h 729"/>
                <a:gd name="T4" fmla="*/ 51 w 187"/>
                <a:gd name="T5" fmla="*/ 705 h 729"/>
                <a:gd name="T6" fmla="*/ 186 w 187"/>
                <a:gd name="T7" fmla="*/ 728 h 729"/>
                <a:gd name="T8" fmla="*/ 186 w 187"/>
                <a:gd name="T9" fmla="*/ 0 h 729"/>
                <a:gd name="T10" fmla="*/ 0 w 187"/>
                <a:gd name="T11" fmla="*/ 0 h 729"/>
                <a:gd name="T12" fmla="*/ 1 w 187"/>
                <a:gd name="T13" fmla="*/ 718 h 729"/>
                <a:gd name="T14" fmla="*/ 0 60000 65536"/>
                <a:gd name="T15" fmla="*/ 0 60000 65536"/>
                <a:gd name="T16" fmla="*/ 0 60000 65536"/>
                <a:gd name="T17" fmla="*/ 0 60000 65536"/>
                <a:gd name="T18" fmla="*/ 0 60000 65536"/>
                <a:gd name="T19" fmla="*/ 0 60000 65536"/>
                <a:gd name="T20" fmla="*/ 0 60000 65536"/>
                <a:gd name="T21" fmla="*/ 0 w 187"/>
                <a:gd name="T22" fmla="*/ 0 h 729"/>
                <a:gd name="T23" fmla="*/ 187 w 187"/>
                <a:gd name="T24" fmla="*/ 729 h 7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 h="729">
                  <a:moveTo>
                    <a:pt x="1" y="718"/>
                  </a:moveTo>
                  <a:lnTo>
                    <a:pt x="45" y="705"/>
                  </a:lnTo>
                  <a:lnTo>
                    <a:pt x="51" y="705"/>
                  </a:lnTo>
                  <a:lnTo>
                    <a:pt x="186" y="728"/>
                  </a:lnTo>
                  <a:lnTo>
                    <a:pt x="186" y="0"/>
                  </a:lnTo>
                  <a:lnTo>
                    <a:pt x="0" y="0"/>
                  </a:lnTo>
                  <a:lnTo>
                    <a:pt x="1" y="718"/>
                  </a:lnTo>
                </a:path>
              </a:pathLst>
            </a:custGeom>
            <a:solidFill>
              <a:srgbClr val="000000"/>
            </a:solidFill>
            <a:ln w="12700" cap="rnd">
              <a:solidFill>
                <a:srgbClr val="FFFFFF"/>
              </a:solidFill>
              <a:round/>
              <a:headEnd/>
              <a:tailEnd/>
            </a:ln>
          </p:spPr>
          <p:txBody>
            <a:bodyPr/>
            <a:lstStyle/>
            <a:p>
              <a:endParaRPr lang="el-GR"/>
            </a:p>
          </p:txBody>
        </p:sp>
        <p:sp>
          <p:nvSpPr>
            <p:cNvPr id="8201" name="Freeform 6"/>
            <p:cNvSpPr>
              <a:spLocks/>
            </p:cNvSpPr>
            <p:nvPr/>
          </p:nvSpPr>
          <p:spPr bwMode="auto">
            <a:xfrm>
              <a:off x="4335" y="1776"/>
              <a:ext cx="707" cy="305"/>
            </a:xfrm>
            <a:custGeom>
              <a:avLst/>
              <a:gdLst>
                <a:gd name="T0" fmla="*/ 0 w 707"/>
                <a:gd name="T1" fmla="*/ 304 h 305"/>
                <a:gd name="T2" fmla="*/ 0 w 707"/>
                <a:gd name="T3" fmla="*/ 199 h 305"/>
                <a:gd name="T4" fmla="*/ 504 w 707"/>
                <a:gd name="T5" fmla="*/ 0 h 305"/>
                <a:gd name="T6" fmla="*/ 706 w 707"/>
                <a:gd name="T7" fmla="*/ 111 h 305"/>
                <a:gd name="T8" fmla="*/ 706 w 707"/>
                <a:gd name="T9" fmla="*/ 158 h 305"/>
                <a:gd name="T10" fmla="*/ 0 w 707"/>
                <a:gd name="T11" fmla="*/ 304 h 305"/>
                <a:gd name="T12" fmla="*/ 0 60000 65536"/>
                <a:gd name="T13" fmla="*/ 0 60000 65536"/>
                <a:gd name="T14" fmla="*/ 0 60000 65536"/>
                <a:gd name="T15" fmla="*/ 0 60000 65536"/>
                <a:gd name="T16" fmla="*/ 0 60000 65536"/>
                <a:gd name="T17" fmla="*/ 0 60000 65536"/>
                <a:gd name="T18" fmla="*/ 0 w 707"/>
                <a:gd name="T19" fmla="*/ 0 h 305"/>
                <a:gd name="T20" fmla="*/ 707 w 707"/>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707" h="305">
                  <a:moveTo>
                    <a:pt x="0" y="304"/>
                  </a:moveTo>
                  <a:lnTo>
                    <a:pt x="0" y="199"/>
                  </a:lnTo>
                  <a:lnTo>
                    <a:pt x="504" y="0"/>
                  </a:lnTo>
                  <a:lnTo>
                    <a:pt x="706" y="111"/>
                  </a:lnTo>
                  <a:lnTo>
                    <a:pt x="706" y="158"/>
                  </a:lnTo>
                  <a:lnTo>
                    <a:pt x="0" y="304"/>
                  </a:lnTo>
                </a:path>
              </a:pathLst>
            </a:custGeom>
            <a:solidFill>
              <a:srgbClr val="FFFFFF"/>
            </a:solidFill>
            <a:ln w="12700" cap="rnd">
              <a:solidFill>
                <a:srgbClr val="FFFFFF"/>
              </a:solidFill>
              <a:round/>
              <a:headEnd/>
              <a:tailEnd/>
            </a:ln>
          </p:spPr>
          <p:txBody>
            <a:bodyPr/>
            <a:lstStyle/>
            <a:p>
              <a:endParaRPr lang="el-GR"/>
            </a:p>
          </p:txBody>
        </p:sp>
        <p:sp>
          <p:nvSpPr>
            <p:cNvPr id="8202" name="Freeform 7"/>
            <p:cNvSpPr>
              <a:spLocks/>
            </p:cNvSpPr>
            <p:nvPr/>
          </p:nvSpPr>
          <p:spPr bwMode="auto">
            <a:xfrm>
              <a:off x="4839" y="1776"/>
              <a:ext cx="17" cy="113"/>
            </a:xfrm>
            <a:custGeom>
              <a:avLst/>
              <a:gdLst>
                <a:gd name="T0" fmla="*/ 0 w 17"/>
                <a:gd name="T1" fmla="*/ 0 h 113"/>
                <a:gd name="T2" fmla="*/ 0 w 17"/>
                <a:gd name="T3" fmla="*/ 112 h 113"/>
                <a:gd name="T4" fmla="*/ 16 w 17"/>
                <a:gd name="T5" fmla="*/ 112 h 113"/>
                <a:gd name="T6" fmla="*/ 16 w 17"/>
                <a:gd name="T7" fmla="*/ 2 h 113"/>
                <a:gd name="T8" fmla="*/ 0 w 17"/>
                <a:gd name="T9" fmla="*/ 0 h 113"/>
                <a:gd name="T10" fmla="*/ 0 60000 65536"/>
                <a:gd name="T11" fmla="*/ 0 60000 65536"/>
                <a:gd name="T12" fmla="*/ 0 60000 65536"/>
                <a:gd name="T13" fmla="*/ 0 60000 65536"/>
                <a:gd name="T14" fmla="*/ 0 60000 65536"/>
                <a:gd name="T15" fmla="*/ 0 w 17"/>
                <a:gd name="T16" fmla="*/ 0 h 113"/>
                <a:gd name="T17" fmla="*/ 17 w 17"/>
                <a:gd name="T18" fmla="*/ 113 h 113"/>
              </a:gdLst>
              <a:ahLst/>
              <a:cxnLst>
                <a:cxn ang="T10">
                  <a:pos x="T0" y="T1"/>
                </a:cxn>
                <a:cxn ang="T11">
                  <a:pos x="T2" y="T3"/>
                </a:cxn>
                <a:cxn ang="T12">
                  <a:pos x="T4" y="T5"/>
                </a:cxn>
                <a:cxn ang="T13">
                  <a:pos x="T6" y="T7"/>
                </a:cxn>
                <a:cxn ang="T14">
                  <a:pos x="T8" y="T9"/>
                </a:cxn>
              </a:cxnLst>
              <a:rect l="T15" t="T16" r="T17" b="T18"/>
              <a:pathLst>
                <a:path w="17" h="113">
                  <a:moveTo>
                    <a:pt x="0" y="0"/>
                  </a:moveTo>
                  <a:lnTo>
                    <a:pt x="0" y="112"/>
                  </a:lnTo>
                  <a:lnTo>
                    <a:pt x="16" y="112"/>
                  </a:lnTo>
                  <a:lnTo>
                    <a:pt x="16" y="2"/>
                  </a:lnTo>
                  <a:lnTo>
                    <a:pt x="0" y="0"/>
                  </a:lnTo>
                </a:path>
              </a:pathLst>
            </a:custGeom>
            <a:solidFill>
              <a:srgbClr val="000000"/>
            </a:solidFill>
            <a:ln w="12700" cap="rnd">
              <a:solidFill>
                <a:srgbClr val="000000"/>
              </a:solidFill>
              <a:round/>
              <a:headEnd/>
              <a:tailEnd/>
            </a:ln>
          </p:spPr>
          <p:txBody>
            <a:bodyPr/>
            <a:lstStyle/>
            <a:p>
              <a:endParaRPr lang="el-GR"/>
            </a:p>
          </p:txBody>
        </p:sp>
        <p:sp>
          <p:nvSpPr>
            <p:cNvPr id="8203" name="Freeform 8"/>
            <p:cNvSpPr>
              <a:spLocks/>
            </p:cNvSpPr>
            <p:nvPr/>
          </p:nvSpPr>
          <p:spPr bwMode="auto">
            <a:xfrm>
              <a:off x="3765" y="1858"/>
              <a:ext cx="1431" cy="1268"/>
            </a:xfrm>
            <a:custGeom>
              <a:avLst/>
              <a:gdLst>
                <a:gd name="T0" fmla="*/ 1145 w 1431"/>
                <a:gd name="T1" fmla="*/ 0 h 1268"/>
                <a:gd name="T2" fmla="*/ 0 w 1431"/>
                <a:gd name="T3" fmla="*/ 419 h 1268"/>
                <a:gd name="T4" fmla="*/ 0 w 1431"/>
                <a:gd name="T5" fmla="*/ 1267 h 1268"/>
                <a:gd name="T6" fmla="*/ 543 w 1431"/>
                <a:gd name="T7" fmla="*/ 1267 h 1268"/>
                <a:gd name="T8" fmla="*/ 543 w 1431"/>
                <a:gd name="T9" fmla="*/ 718 h 1268"/>
                <a:gd name="T10" fmla="*/ 1430 w 1431"/>
                <a:gd name="T11" fmla="*/ 547 h 1268"/>
                <a:gd name="T12" fmla="*/ 1430 w 1431"/>
                <a:gd name="T13" fmla="*/ 146 h 1268"/>
                <a:gd name="T14" fmla="*/ 1145 w 1431"/>
                <a:gd name="T15" fmla="*/ 0 h 1268"/>
                <a:gd name="T16" fmla="*/ 0 60000 65536"/>
                <a:gd name="T17" fmla="*/ 0 60000 65536"/>
                <a:gd name="T18" fmla="*/ 0 60000 65536"/>
                <a:gd name="T19" fmla="*/ 0 60000 65536"/>
                <a:gd name="T20" fmla="*/ 0 60000 65536"/>
                <a:gd name="T21" fmla="*/ 0 60000 65536"/>
                <a:gd name="T22" fmla="*/ 0 60000 65536"/>
                <a:gd name="T23" fmla="*/ 0 60000 65536"/>
                <a:gd name="T24" fmla="*/ 0 w 1431"/>
                <a:gd name="T25" fmla="*/ 0 h 1268"/>
                <a:gd name="T26" fmla="*/ 1431 w 1431"/>
                <a:gd name="T27" fmla="*/ 1268 h 12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1" h="1268">
                  <a:moveTo>
                    <a:pt x="1145" y="0"/>
                  </a:moveTo>
                  <a:lnTo>
                    <a:pt x="0" y="419"/>
                  </a:lnTo>
                  <a:lnTo>
                    <a:pt x="0" y="1267"/>
                  </a:lnTo>
                  <a:lnTo>
                    <a:pt x="543" y="1267"/>
                  </a:lnTo>
                  <a:lnTo>
                    <a:pt x="543" y="718"/>
                  </a:lnTo>
                  <a:lnTo>
                    <a:pt x="1430" y="547"/>
                  </a:lnTo>
                  <a:lnTo>
                    <a:pt x="1430" y="146"/>
                  </a:lnTo>
                  <a:lnTo>
                    <a:pt x="1145" y="0"/>
                  </a:lnTo>
                </a:path>
              </a:pathLst>
            </a:custGeom>
            <a:solidFill>
              <a:srgbClr val="A8A8A8"/>
            </a:solidFill>
            <a:ln w="12700" cap="rnd">
              <a:solidFill>
                <a:srgbClr val="000000"/>
              </a:solidFill>
              <a:round/>
              <a:headEnd/>
              <a:tailEnd/>
            </a:ln>
          </p:spPr>
          <p:txBody>
            <a:bodyPr/>
            <a:lstStyle/>
            <a:p>
              <a:endParaRPr lang="el-GR"/>
            </a:p>
          </p:txBody>
        </p:sp>
        <p:sp>
          <p:nvSpPr>
            <p:cNvPr id="8204" name="Freeform 9"/>
            <p:cNvSpPr>
              <a:spLocks/>
            </p:cNvSpPr>
            <p:nvPr/>
          </p:nvSpPr>
          <p:spPr bwMode="auto">
            <a:xfrm>
              <a:off x="4910" y="1858"/>
              <a:ext cx="1" cy="665"/>
            </a:xfrm>
            <a:custGeom>
              <a:avLst/>
              <a:gdLst>
                <a:gd name="T0" fmla="*/ 0 w 1"/>
                <a:gd name="T1" fmla="*/ 664 h 665"/>
                <a:gd name="T2" fmla="*/ 0 w 1"/>
                <a:gd name="T3" fmla="*/ 0 h 665"/>
                <a:gd name="T4" fmla="*/ 0 60000 65536"/>
                <a:gd name="T5" fmla="*/ 0 60000 65536"/>
                <a:gd name="T6" fmla="*/ 0 w 1"/>
                <a:gd name="T7" fmla="*/ 0 h 665"/>
                <a:gd name="T8" fmla="*/ 1 w 1"/>
                <a:gd name="T9" fmla="*/ 665 h 665"/>
              </a:gdLst>
              <a:ahLst/>
              <a:cxnLst>
                <a:cxn ang="T4">
                  <a:pos x="T0" y="T1"/>
                </a:cxn>
                <a:cxn ang="T5">
                  <a:pos x="T2" y="T3"/>
                </a:cxn>
              </a:cxnLst>
              <a:rect l="T6" t="T7" r="T8" b="T9"/>
              <a:pathLst>
                <a:path w="1" h="665">
                  <a:moveTo>
                    <a:pt x="0" y="664"/>
                  </a:moveTo>
                  <a:lnTo>
                    <a:pt x="0" y="0"/>
                  </a:lnTo>
                </a:path>
              </a:pathLst>
            </a:custGeom>
            <a:noFill/>
            <a:ln w="12700" cap="rnd">
              <a:solidFill>
                <a:srgbClr val="000000"/>
              </a:solidFill>
              <a:round/>
              <a:headEnd type="none" w="sm" len="sm"/>
              <a:tailEnd type="none" w="sm" len="sm"/>
            </a:ln>
          </p:spPr>
          <p:txBody>
            <a:bodyPr/>
            <a:lstStyle/>
            <a:p>
              <a:endParaRPr lang="el-GR"/>
            </a:p>
          </p:txBody>
        </p:sp>
        <p:sp>
          <p:nvSpPr>
            <p:cNvPr id="8205" name="Freeform 10"/>
            <p:cNvSpPr>
              <a:spLocks/>
            </p:cNvSpPr>
            <p:nvPr/>
          </p:nvSpPr>
          <p:spPr bwMode="auto">
            <a:xfrm>
              <a:off x="3801" y="1935"/>
              <a:ext cx="1086" cy="411"/>
            </a:xfrm>
            <a:custGeom>
              <a:avLst/>
              <a:gdLst>
                <a:gd name="T0" fmla="*/ 0 w 1086"/>
                <a:gd name="T1" fmla="*/ 379 h 411"/>
                <a:gd name="T2" fmla="*/ 1085 w 1086"/>
                <a:gd name="T3" fmla="*/ 0 h 411"/>
                <a:gd name="T4" fmla="*/ 1085 w 1086"/>
                <a:gd name="T5" fmla="*/ 57 h 411"/>
                <a:gd name="T6" fmla="*/ 0 w 1086"/>
                <a:gd name="T7" fmla="*/ 410 h 411"/>
                <a:gd name="T8" fmla="*/ 0 w 1086"/>
                <a:gd name="T9" fmla="*/ 379 h 411"/>
                <a:gd name="T10" fmla="*/ 0 60000 65536"/>
                <a:gd name="T11" fmla="*/ 0 60000 65536"/>
                <a:gd name="T12" fmla="*/ 0 60000 65536"/>
                <a:gd name="T13" fmla="*/ 0 60000 65536"/>
                <a:gd name="T14" fmla="*/ 0 60000 65536"/>
                <a:gd name="T15" fmla="*/ 0 w 1086"/>
                <a:gd name="T16" fmla="*/ 0 h 411"/>
                <a:gd name="T17" fmla="*/ 1086 w 1086"/>
                <a:gd name="T18" fmla="*/ 411 h 411"/>
              </a:gdLst>
              <a:ahLst/>
              <a:cxnLst>
                <a:cxn ang="T10">
                  <a:pos x="T0" y="T1"/>
                </a:cxn>
                <a:cxn ang="T11">
                  <a:pos x="T2" y="T3"/>
                </a:cxn>
                <a:cxn ang="T12">
                  <a:pos x="T4" y="T5"/>
                </a:cxn>
                <a:cxn ang="T13">
                  <a:pos x="T6" y="T7"/>
                </a:cxn>
                <a:cxn ang="T14">
                  <a:pos x="T8" y="T9"/>
                </a:cxn>
              </a:cxnLst>
              <a:rect l="T15" t="T16" r="T17" b="T18"/>
              <a:pathLst>
                <a:path w="1086" h="411">
                  <a:moveTo>
                    <a:pt x="0" y="379"/>
                  </a:moveTo>
                  <a:lnTo>
                    <a:pt x="1085" y="0"/>
                  </a:lnTo>
                  <a:lnTo>
                    <a:pt x="1085" y="57"/>
                  </a:lnTo>
                  <a:lnTo>
                    <a:pt x="0" y="410"/>
                  </a:lnTo>
                  <a:lnTo>
                    <a:pt x="0" y="379"/>
                  </a:lnTo>
                </a:path>
              </a:pathLst>
            </a:custGeom>
            <a:solidFill>
              <a:srgbClr val="000000"/>
            </a:solidFill>
            <a:ln w="12700" cap="rnd">
              <a:solidFill>
                <a:srgbClr val="FFFFFF"/>
              </a:solidFill>
              <a:round/>
              <a:headEnd/>
              <a:tailEnd/>
            </a:ln>
          </p:spPr>
          <p:txBody>
            <a:bodyPr/>
            <a:lstStyle/>
            <a:p>
              <a:endParaRPr lang="el-GR"/>
            </a:p>
          </p:txBody>
        </p:sp>
        <p:sp>
          <p:nvSpPr>
            <p:cNvPr id="8206" name="Freeform 11"/>
            <p:cNvSpPr>
              <a:spLocks/>
            </p:cNvSpPr>
            <p:nvPr/>
          </p:nvSpPr>
          <p:spPr bwMode="auto">
            <a:xfrm>
              <a:off x="3801" y="2041"/>
              <a:ext cx="1086" cy="375"/>
            </a:xfrm>
            <a:custGeom>
              <a:avLst/>
              <a:gdLst>
                <a:gd name="T0" fmla="*/ 0 w 1086"/>
                <a:gd name="T1" fmla="*/ 343 h 375"/>
                <a:gd name="T2" fmla="*/ 1085 w 1086"/>
                <a:gd name="T3" fmla="*/ 0 h 375"/>
                <a:gd name="T4" fmla="*/ 1085 w 1086"/>
                <a:gd name="T5" fmla="*/ 50 h 375"/>
                <a:gd name="T6" fmla="*/ 0 w 1086"/>
                <a:gd name="T7" fmla="*/ 374 h 375"/>
                <a:gd name="T8" fmla="*/ 0 w 1086"/>
                <a:gd name="T9" fmla="*/ 343 h 375"/>
                <a:gd name="T10" fmla="*/ 0 60000 65536"/>
                <a:gd name="T11" fmla="*/ 0 60000 65536"/>
                <a:gd name="T12" fmla="*/ 0 60000 65536"/>
                <a:gd name="T13" fmla="*/ 0 60000 65536"/>
                <a:gd name="T14" fmla="*/ 0 60000 65536"/>
                <a:gd name="T15" fmla="*/ 0 w 1086"/>
                <a:gd name="T16" fmla="*/ 0 h 375"/>
                <a:gd name="T17" fmla="*/ 1086 w 1086"/>
                <a:gd name="T18" fmla="*/ 375 h 375"/>
              </a:gdLst>
              <a:ahLst/>
              <a:cxnLst>
                <a:cxn ang="T10">
                  <a:pos x="T0" y="T1"/>
                </a:cxn>
                <a:cxn ang="T11">
                  <a:pos x="T2" y="T3"/>
                </a:cxn>
                <a:cxn ang="T12">
                  <a:pos x="T4" y="T5"/>
                </a:cxn>
                <a:cxn ang="T13">
                  <a:pos x="T6" y="T7"/>
                </a:cxn>
                <a:cxn ang="T14">
                  <a:pos x="T8" y="T9"/>
                </a:cxn>
              </a:cxnLst>
              <a:rect l="T15" t="T16" r="T17" b="T18"/>
              <a:pathLst>
                <a:path w="1086" h="375">
                  <a:moveTo>
                    <a:pt x="0" y="343"/>
                  </a:moveTo>
                  <a:lnTo>
                    <a:pt x="1085" y="0"/>
                  </a:lnTo>
                  <a:lnTo>
                    <a:pt x="1085" y="50"/>
                  </a:lnTo>
                  <a:lnTo>
                    <a:pt x="0" y="374"/>
                  </a:lnTo>
                  <a:lnTo>
                    <a:pt x="0" y="343"/>
                  </a:lnTo>
                </a:path>
              </a:pathLst>
            </a:custGeom>
            <a:solidFill>
              <a:srgbClr val="000000"/>
            </a:solidFill>
            <a:ln w="12700" cap="rnd">
              <a:solidFill>
                <a:srgbClr val="FFFFFF"/>
              </a:solidFill>
              <a:round/>
              <a:headEnd/>
              <a:tailEnd/>
            </a:ln>
          </p:spPr>
          <p:txBody>
            <a:bodyPr/>
            <a:lstStyle/>
            <a:p>
              <a:endParaRPr lang="el-GR"/>
            </a:p>
          </p:txBody>
        </p:sp>
        <p:sp>
          <p:nvSpPr>
            <p:cNvPr id="8207" name="Freeform 12"/>
            <p:cNvSpPr>
              <a:spLocks/>
            </p:cNvSpPr>
            <p:nvPr/>
          </p:nvSpPr>
          <p:spPr bwMode="auto">
            <a:xfrm>
              <a:off x="3801" y="2150"/>
              <a:ext cx="1086" cy="342"/>
            </a:xfrm>
            <a:custGeom>
              <a:avLst/>
              <a:gdLst>
                <a:gd name="T0" fmla="*/ 0 w 1086"/>
                <a:gd name="T1" fmla="*/ 308 h 342"/>
                <a:gd name="T2" fmla="*/ 1085 w 1086"/>
                <a:gd name="T3" fmla="*/ 0 h 342"/>
                <a:gd name="T4" fmla="*/ 1085 w 1086"/>
                <a:gd name="T5" fmla="*/ 46 h 342"/>
                <a:gd name="T6" fmla="*/ 0 w 1086"/>
                <a:gd name="T7" fmla="*/ 341 h 342"/>
                <a:gd name="T8" fmla="*/ 0 w 1086"/>
                <a:gd name="T9" fmla="*/ 308 h 342"/>
                <a:gd name="T10" fmla="*/ 0 60000 65536"/>
                <a:gd name="T11" fmla="*/ 0 60000 65536"/>
                <a:gd name="T12" fmla="*/ 0 60000 65536"/>
                <a:gd name="T13" fmla="*/ 0 60000 65536"/>
                <a:gd name="T14" fmla="*/ 0 60000 65536"/>
                <a:gd name="T15" fmla="*/ 0 w 1086"/>
                <a:gd name="T16" fmla="*/ 0 h 342"/>
                <a:gd name="T17" fmla="*/ 1086 w 1086"/>
                <a:gd name="T18" fmla="*/ 342 h 342"/>
              </a:gdLst>
              <a:ahLst/>
              <a:cxnLst>
                <a:cxn ang="T10">
                  <a:pos x="T0" y="T1"/>
                </a:cxn>
                <a:cxn ang="T11">
                  <a:pos x="T2" y="T3"/>
                </a:cxn>
                <a:cxn ang="T12">
                  <a:pos x="T4" y="T5"/>
                </a:cxn>
                <a:cxn ang="T13">
                  <a:pos x="T6" y="T7"/>
                </a:cxn>
                <a:cxn ang="T14">
                  <a:pos x="T8" y="T9"/>
                </a:cxn>
              </a:cxnLst>
              <a:rect l="T15" t="T16" r="T17" b="T18"/>
              <a:pathLst>
                <a:path w="1086" h="342">
                  <a:moveTo>
                    <a:pt x="0" y="308"/>
                  </a:moveTo>
                  <a:lnTo>
                    <a:pt x="1085" y="0"/>
                  </a:lnTo>
                  <a:lnTo>
                    <a:pt x="1085" y="46"/>
                  </a:lnTo>
                  <a:lnTo>
                    <a:pt x="0" y="341"/>
                  </a:lnTo>
                  <a:lnTo>
                    <a:pt x="0" y="308"/>
                  </a:lnTo>
                </a:path>
              </a:pathLst>
            </a:custGeom>
            <a:solidFill>
              <a:srgbClr val="000000"/>
            </a:solidFill>
            <a:ln w="12700" cap="rnd">
              <a:solidFill>
                <a:srgbClr val="FFFFFF"/>
              </a:solidFill>
              <a:round/>
              <a:headEnd/>
              <a:tailEnd/>
            </a:ln>
          </p:spPr>
          <p:txBody>
            <a:bodyPr/>
            <a:lstStyle/>
            <a:p>
              <a:endParaRPr lang="el-GR"/>
            </a:p>
          </p:txBody>
        </p:sp>
        <p:sp>
          <p:nvSpPr>
            <p:cNvPr id="8208" name="Freeform 13"/>
            <p:cNvSpPr>
              <a:spLocks/>
            </p:cNvSpPr>
            <p:nvPr/>
          </p:nvSpPr>
          <p:spPr bwMode="auto">
            <a:xfrm>
              <a:off x="3801" y="2248"/>
              <a:ext cx="1086" cy="321"/>
            </a:xfrm>
            <a:custGeom>
              <a:avLst/>
              <a:gdLst>
                <a:gd name="T0" fmla="*/ 0 w 1086"/>
                <a:gd name="T1" fmla="*/ 284 h 321"/>
                <a:gd name="T2" fmla="*/ 1085 w 1086"/>
                <a:gd name="T3" fmla="*/ 0 h 321"/>
                <a:gd name="T4" fmla="*/ 1085 w 1086"/>
                <a:gd name="T5" fmla="*/ 52 h 321"/>
                <a:gd name="T6" fmla="*/ 0 w 1086"/>
                <a:gd name="T7" fmla="*/ 320 h 321"/>
                <a:gd name="T8" fmla="*/ 0 w 1086"/>
                <a:gd name="T9" fmla="*/ 284 h 321"/>
                <a:gd name="T10" fmla="*/ 0 60000 65536"/>
                <a:gd name="T11" fmla="*/ 0 60000 65536"/>
                <a:gd name="T12" fmla="*/ 0 60000 65536"/>
                <a:gd name="T13" fmla="*/ 0 60000 65536"/>
                <a:gd name="T14" fmla="*/ 0 60000 65536"/>
                <a:gd name="T15" fmla="*/ 0 w 1086"/>
                <a:gd name="T16" fmla="*/ 0 h 321"/>
                <a:gd name="T17" fmla="*/ 1086 w 1086"/>
                <a:gd name="T18" fmla="*/ 321 h 321"/>
              </a:gdLst>
              <a:ahLst/>
              <a:cxnLst>
                <a:cxn ang="T10">
                  <a:pos x="T0" y="T1"/>
                </a:cxn>
                <a:cxn ang="T11">
                  <a:pos x="T2" y="T3"/>
                </a:cxn>
                <a:cxn ang="T12">
                  <a:pos x="T4" y="T5"/>
                </a:cxn>
                <a:cxn ang="T13">
                  <a:pos x="T6" y="T7"/>
                </a:cxn>
                <a:cxn ang="T14">
                  <a:pos x="T8" y="T9"/>
                </a:cxn>
              </a:cxnLst>
              <a:rect l="T15" t="T16" r="T17" b="T18"/>
              <a:pathLst>
                <a:path w="1086" h="321">
                  <a:moveTo>
                    <a:pt x="0" y="284"/>
                  </a:moveTo>
                  <a:lnTo>
                    <a:pt x="1085" y="0"/>
                  </a:lnTo>
                  <a:lnTo>
                    <a:pt x="1085" y="52"/>
                  </a:lnTo>
                  <a:lnTo>
                    <a:pt x="0" y="320"/>
                  </a:lnTo>
                  <a:lnTo>
                    <a:pt x="0" y="284"/>
                  </a:lnTo>
                </a:path>
              </a:pathLst>
            </a:custGeom>
            <a:solidFill>
              <a:srgbClr val="000000"/>
            </a:solidFill>
            <a:ln w="12700" cap="rnd">
              <a:solidFill>
                <a:srgbClr val="FFFFFF"/>
              </a:solidFill>
              <a:round/>
              <a:headEnd/>
              <a:tailEnd/>
            </a:ln>
          </p:spPr>
          <p:txBody>
            <a:bodyPr/>
            <a:lstStyle/>
            <a:p>
              <a:endParaRPr lang="el-GR"/>
            </a:p>
          </p:txBody>
        </p:sp>
        <p:sp>
          <p:nvSpPr>
            <p:cNvPr id="8209" name="Freeform 14"/>
            <p:cNvSpPr>
              <a:spLocks/>
            </p:cNvSpPr>
            <p:nvPr/>
          </p:nvSpPr>
          <p:spPr bwMode="auto">
            <a:xfrm>
              <a:off x="3801" y="2354"/>
              <a:ext cx="1086" cy="289"/>
            </a:xfrm>
            <a:custGeom>
              <a:avLst/>
              <a:gdLst>
                <a:gd name="T0" fmla="*/ 0 w 1086"/>
                <a:gd name="T1" fmla="*/ 254 h 289"/>
                <a:gd name="T2" fmla="*/ 1085 w 1086"/>
                <a:gd name="T3" fmla="*/ 0 h 289"/>
                <a:gd name="T4" fmla="*/ 1085 w 1086"/>
                <a:gd name="T5" fmla="*/ 52 h 289"/>
                <a:gd name="T6" fmla="*/ 0 w 1086"/>
                <a:gd name="T7" fmla="*/ 288 h 289"/>
                <a:gd name="T8" fmla="*/ 0 w 1086"/>
                <a:gd name="T9" fmla="*/ 254 h 289"/>
                <a:gd name="T10" fmla="*/ 0 60000 65536"/>
                <a:gd name="T11" fmla="*/ 0 60000 65536"/>
                <a:gd name="T12" fmla="*/ 0 60000 65536"/>
                <a:gd name="T13" fmla="*/ 0 60000 65536"/>
                <a:gd name="T14" fmla="*/ 0 60000 65536"/>
                <a:gd name="T15" fmla="*/ 0 w 1086"/>
                <a:gd name="T16" fmla="*/ 0 h 289"/>
                <a:gd name="T17" fmla="*/ 1086 w 1086"/>
                <a:gd name="T18" fmla="*/ 289 h 289"/>
              </a:gdLst>
              <a:ahLst/>
              <a:cxnLst>
                <a:cxn ang="T10">
                  <a:pos x="T0" y="T1"/>
                </a:cxn>
                <a:cxn ang="T11">
                  <a:pos x="T2" y="T3"/>
                </a:cxn>
                <a:cxn ang="T12">
                  <a:pos x="T4" y="T5"/>
                </a:cxn>
                <a:cxn ang="T13">
                  <a:pos x="T6" y="T7"/>
                </a:cxn>
                <a:cxn ang="T14">
                  <a:pos x="T8" y="T9"/>
                </a:cxn>
              </a:cxnLst>
              <a:rect l="T15" t="T16" r="T17" b="T18"/>
              <a:pathLst>
                <a:path w="1086" h="289">
                  <a:moveTo>
                    <a:pt x="0" y="254"/>
                  </a:moveTo>
                  <a:lnTo>
                    <a:pt x="1085" y="0"/>
                  </a:lnTo>
                  <a:lnTo>
                    <a:pt x="1085" y="52"/>
                  </a:lnTo>
                  <a:lnTo>
                    <a:pt x="0" y="288"/>
                  </a:lnTo>
                  <a:lnTo>
                    <a:pt x="0" y="254"/>
                  </a:lnTo>
                </a:path>
              </a:pathLst>
            </a:custGeom>
            <a:solidFill>
              <a:srgbClr val="000000"/>
            </a:solidFill>
            <a:ln w="12700" cap="rnd">
              <a:solidFill>
                <a:srgbClr val="FFFFFF"/>
              </a:solidFill>
              <a:round/>
              <a:headEnd/>
              <a:tailEnd/>
            </a:ln>
          </p:spPr>
          <p:txBody>
            <a:bodyPr/>
            <a:lstStyle/>
            <a:p>
              <a:endParaRPr lang="el-GR"/>
            </a:p>
          </p:txBody>
        </p:sp>
        <p:sp>
          <p:nvSpPr>
            <p:cNvPr id="8210" name="Freeform 15"/>
            <p:cNvSpPr>
              <a:spLocks/>
            </p:cNvSpPr>
            <p:nvPr/>
          </p:nvSpPr>
          <p:spPr bwMode="auto">
            <a:xfrm>
              <a:off x="3800" y="2580"/>
              <a:ext cx="506" cy="139"/>
            </a:xfrm>
            <a:custGeom>
              <a:avLst/>
              <a:gdLst>
                <a:gd name="T0" fmla="*/ 505 w 506"/>
                <a:gd name="T1" fmla="*/ 0 h 139"/>
                <a:gd name="T2" fmla="*/ 0 w 506"/>
                <a:gd name="T3" fmla="*/ 102 h 139"/>
                <a:gd name="T4" fmla="*/ 0 w 506"/>
                <a:gd name="T5" fmla="*/ 138 h 139"/>
                <a:gd name="T6" fmla="*/ 503 w 506"/>
                <a:gd name="T7" fmla="*/ 47 h 139"/>
                <a:gd name="T8" fmla="*/ 505 w 506"/>
                <a:gd name="T9" fmla="*/ 0 h 139"/>
                <a:gd name="T10" fmla="*/ 0 60000 65536"/>
                <a:gd name="T11" fmla="*/ 0 60000 65536"/>
                <a:gd name="T12" fmla="*/ 0 60000 65536"/>
                <a:gd name="T13" fmla="*/ 0 60000 65536"/>
                <a:gd name="T14" fmla="*/ 0 60000 65536"/>
                <a:gd name="T15" fmla="*/ 0 w 506"/>
                <a:gd name="T16" fmla="*/ 0 h 139"/>
                <a:gd name="T17" fmla="*/ 506 w 506"/>
                <a:gd name="T18" fmla="*/ 139 h 139"/>
              </a:gdLst>
              <a:ahLst/>
              <a:cxnLst>
                <a:cxn ang="T10">
                  <a:pos x="T0" y="T1"/>
                </a:cxn>
                <a:cxn ang="T11">
                  <a:pos x="T2" y="T3"/>
                </a:cxn>
                <a:cxn ang="T12">
                  <a:pos x="T4" y="T5"/>
                </a:cxn>
                <a:cxn ang="T13">
                  <a:pos x="T6" y="T7"/>
                </a:cxn>
                <a:cxn ang="T14">
                  <a:pos x="T8" y="T9"/>
                </a:cxn>
              </a:cxnLst>
              <a:rect l="T15" t="T16" r="T17" b="T18"/>
              <a:pathLst>
                <a:path w="506" h="139">
                  <a:moveTo>
                    <a:pt x="505" y="0"/>
                  </a:moveTo>
                  <a:lnTo>
                    <a:pt x="0" y="102"/>
                  </a:lnTo>
                  <a:lnTo>
                    <a:pt x="0" y="138"/>
                  </a:lnTo>
                  <a:lnTo>
                    <a:pt x="503" y="47"/>
                  </a:lnTo>
                  <a:lnTo>
                    <a:pt x="505" y="0"/>
                  </a:lnTo>
                </a:path>
              </a:pathLst>
            </a:custGeom>
            <a:solidFill>
              <a:srgbClr val="000000"/>
            </a:solidFill>
            <a:ln w="12700" cap="rnd">
              <a:solidFill>
                <a:srgbClr val="FFFFFF"/>
              </a:solidFill>
              <a:round/>
              <a:headEnd/>
              <a:tailEnd/>
            </a:ln>
          </p:spPr>
          <p:txBody>
            <a:bodyPr/>
            <a:lstStyle/>
            <a:p>
              <a:endParaRPr lang="el-GR"/>
            </a:p>
          </p:txBody>
        </p:sp>
        <p:sp>
          <p:nvSpPr>
            <p:cNvPr id="8211" name="Freeform 16"/>
            <p:cNvSpPr>
              <a:spLocks/>
            </p:cNvSpPr>
            <p:nvPr/>
          </p:nvSpPr>
          <p:spPr bwMode="auto">
            <a:xfrm>
              <a:off x="3801" y="2685"/>
              <a:ext cx="440" cy="110"/>
            </a:xfrm>
            <a:custGeom>
              <a:avLst/>
              <a:gdLst>
                <a:gd name="T0" fmla="*/ 0 w 440"/>
                <a:gd name="T1" fmla="*/ 74 h 110"/>
                <a:gd name="T2" fmla="*/ 433 w 440"/>
                <a:gd name="T3" fmla="*/ 0 h 110"/>
                <a:gd name="T4" fmla="*/ 439 w 440"/>
                <a:gd name="T5" fmla="*/ 40 h 110"/>
                <a:gd name="T6" fmla="*/ 0 w 440"/>
                <a:gd name="T7" fmla="*/ 109 h 110"/>
                <a:gd name="T8" fmla="*/ 0 w 440"/>
                <a:gd name="T9" fmla="*/ 74 h 110"/>
                <a:gd name="T10" fmla="*/ 0 60000 65536"/>
                <a:gd name="T11" fmla="*/ 0 60000 65536"/>
                <a:gd name="T12" fmla="*/ 0 60000 65536"/>
                <a:gd name="T13" fmla="*/ 0 60000 65536"/>
                <a:gd name="T14" fmla="*/ 0 60000 65536"/>
                <a:gd name="T15" fmla="*/ 0 w 440"/>
                <a:gd name="T16" fmla="*/ 0 h 110"/>
                <a:gd name="T17" fmla="*/ 440 w 440"/>
                <a:gd name="T18" fmla="*/ 110 h 110"/>
              </a:gdLst>
              <a:ahLst/>
              <a:cxnLst>
                <a:cxn ang="T10">
                  <a:pos x="T0" y="T1"/>
                </a:cxn>
                <a:cxn ang="T11">
                  <a:pos x="T2" y="T3"/>
                </a:cxn>
                <a:cxn ang="T12">
                  <a:pos x="T4" y="T5"/>
                </a:cxn>
                <a:cxn ang="T13">
                  <a:pos x="T6" y="T7"/>
                </a:cxn>
                <a:cxn ang="T14">
                  <a:pos x="T8" y="T9"/>
                </a:cxn>
              </a:cxnLst>
              <a:rect l="T15" t="T16" r="T17" b="T18"/>
              <a:pathLst>
                <a:path w="440" h="110">
                  <a:moveTo>
                    <a:pt x="0" y="74"/>
                  </a:moveTo>
                  <a:lnTo>
                    <a:pt x="433" y="0"/>
                  </a:lnTo>
                  <a:lnTo>
                    <a:pt x="439" y="40"/>
                  </a:lnTo>
                  <a:lnTo>
                    <a:pt x="0" y="109"/>
                  </a:lnTo>
                  <a:lnTo>
                    <a:pt x="0" y="74"/>
                  </a:lnTo>
                </a:path>
              </a:pathLst>
            </a:custGeom>
            <a:solidFill>
              <a:srgbClr val="000000"/>
            </a:solidFill>
            <a:ln w="12700" cap="rnd">
              <a:solidFill>
                <a:srgbClr val="FFFFFF"/>
              </a:solidFill>
              <a:round/>
              <a:headEnd/>
              <a:tailEnd/>
            </a:ln>
          </p:spPr>
          <p:txBody>
            <a:bodyPr/>
            <a:lstStyle/>
            <a:p>
              <a:endParaRPr lang="el-GR"/>
            </a:p>
          </p:txBody>
        </p:sp>
        <p:sp>
          <p:nvSpPr>
            <p:cNvPr id="8212" name="Freeform 17"/>
            <p:cNvSpPr>
              <a:spLocks/>
            </p:cNvSpPr>
            <p:nvPr/>
          </p:nvSpPr>
          <p:spPr bwMode="auto">
            <a:xfrm>
              <a:off x="3801" y="2770"/>
              <a:ext cx="434" cy="101"/>
            </a:xfrm>
            <a:custGeom>
              <a:avLst/>
              <a:gdLst>
                <a:gd name="T0" fmla="*/ 0 w 434"/>
                <a:gd name="T1" fmla="*/ 64 h 101"/>
                <a:gd name="T2" fmla="*/ 433 w 434"/>
                <a:gd name="T3" fmla="*/ 0 h 101"/>
                <a:gd name="T4" fmla="*/ 433 w 434"/>
                <a:gd name="T5" fmla="*/ 42 h 101"/>
                <a:gd name="T6" fmla="*/ 0 w 434"/>
                <a:gd name="T7" fmla="*/ 100 h 101"/>
                <a:gd name="T8" fmla="*/ 0 w 434"/>
                <a:gd name="T9" fmla="*/ 64 h 101"/>
                <a:gd name="T10" fmla="*/ 0 60000 65536"/>
                <a:gd name="T11" fmla="*/ 0 60000 65536"/>
                <a:gd name="T12" fmla="*/ 0 60000 65536"/>
                <a:gd name="T13" fmla="*/ 0 60000 65536"/>
                <a:gd name="T14" fmla="*/ 0 60000 65536"/>
                <a:gd name="T15" fmla="*/ 0 w 434"/>
                <a:gd name="T16" fmla="*/ 0 h 101"/>
                <a:gd name="T17" fmla="*/ 434 w 434"/>
                <a:gd name="T18" fmla="*/ 101 h 101"/>
              </a:gdLst>
              <a:ahLst/>
              <a:cxnLst>
                <a:cxn ang="T10">
                  <a:pos x="T0" y="T1"/>
                </a:cxn>
                <a:cxn ang="T11">
                  <a:pos x="T2" y="T3"/>
                </a:cxn>
                <a:cxn ang="T12">
                  <a:pos x="T4" y="T5"/>
                </a:cxn>
                <a:cxn ang="T13">
                  <a:pos x="T6" y="T7"/>
                </a:cxn>
                <a:cxn ang="T14">
                  <a:pos x="T8" y="T9"/>
                </a:cxn>
              </a:cxnLst>
              <a:rect l="T15" t="T16" r="T17" b="T18"/>
              <a:pathLst>
                <a:path w="434" h="101">
                  <a:moveTo>
                    <a:pt x="0" y="64"/>
                  </a:moveTo>
                  <a:lnTo>
                    <a:pt x="433" y="0"/>
                  </a:lnTo>
                  <a:lnTo>
                    <a:pt x="433" y="42"/>
                  </a:lnTo>
                  <a:lnTo>
                    <a:pt x="0" y="100"/>
                  </a:lnTo>
                  <a:lnTo>
                    <a:pt x="0" y="64"/>
                  </a:lnTo>
                </a:path>
              </a:pathLst>
            </a:custGeom>
            <a:solidFill>
              <a:srgbClr val="000000"/>
            </a:solidFill>
            <a:ln w="12700" cap="rnd">
              <a:solidFill>
                <a:srgbClr val="FFFFFF"/>
              </a:solidFill>
              <a:round/>
              <a:headEnd/>
              <a:tailEnd/>
            </a:ln>
          </p:spPr>
          <p:txBody>
            <a:bodyPr/>
            <a:lstStyle/>
            <a:p>
              <a:endParaRPr lang="el-GR"/>
            </a:p>
          </p:txBody>
        </p:sp>
        <p:sp>
          <p:nvSpPr>
            <p:cNvPr id="8213" name="Freeform 18"/>
            <p:cNvSpPr>
              <a:spLocks/>
            </p:cNvSpPr>
            <p:nvPr/>
          </p:nvSpPr>
          <p:spPr bwMode="auto">
            <a:xfrm>
              <a:off x="3866" y="2865"/>
              <a:ext cx="363" cy="73"/>
            </a:xfrm>
            <a:custGeom>
              <a:avLst/>
              <a:gdLst>
                <a:gd name="T0" fmla="*/ 0 w 363"/>
                <a:gd name="T1" fmla="*/ 41 h 73"/>
                <a:gd name="T2" fmla="*/ 362 w 363"/>
                <a:gd name="T3" fmla="*/ 0 h 73"/>
                <a:gd name="T4" fmla="*/ 362 w 363"/>
                <a:gd name="T5" fmla="*/ 42 h 73"/>
                <a:gd name="T6" fmla="*/ 54 w 363"/>
                <a:gd name="T7" fmla="*/ 72 h 73"/>
                <a:gd name="T8" fmla="*/ 0 w 363"/>
                <a:gd name="T9" fmla="*/ 41 h 73"/>
                <a:gd name="T10" fmla="*/ 0 60000 65536"/>
                <a:gd name="T11" fmla="*/ 0 60000 65536"/>
                <a:gd name="T12" fmla="*/ 0 60000 65536"/>
                <a:gd name="T13" fmla="*/ 0 60000 65536"/>
                <a:gd name="T14" fmla="*/ 0 60000 65536"/>
                <a:gd name="T15" fmla="*/ 0 w 363"/>
                <a:gd name="T16" fmla="*/ 0 h 73"/>
                <a:gd name="T17" fmla="*/ 363 w 363"/>
                <a:gd name="T18" fmla="*/ 73 h 73"/>
              </a:gdLst>
              <a:ahLst/>
              <a:cxnLst>
                <a:cxn ang="T10">
                  <a:pos x="T0" y="T1"/>
                </a:cxn>
                <a:cxn ang="T11">
                  <a:pos x="T2" y="T3"/>
                </a:cxn>
                <a:cxn ang="T12">
                  <a:pos x="T4" y="T5"/>
                </a:cxn>
                <a:cxn ang="T13">
                  <a:pos x="T6" y="T7"/>
                </a:cxn>
                <a:cxn ang="T14">
                  <a:pos x="T8" y="T9"/>
                </a:cxn>
              </a:cxnLst>
              <a:rect l="T15" t="T16" r="T17" b="T18"/>
              <a:pathLst>
                <a:path w="363" h="73">
                  <a:moveTo>
                    <a:pt x="0" y="41"/>
                  </a:moveTo>
                  <a:lnTo>
                    <a:pt x="362" y="0"/>
                  </a:lnTo>
                  <a:lnTo>
                    <a:pt x="362" y="42"/>
                  </a:lnTo>
                  <a:lnTo>
                    <a:pt x="54" y="72"/>
                  </a:lnTo>
                  <a:lnTo>
                    <a:pt x="0" y="41"/>
                  </a:lnTo>
                </a:path>
              </a:pathLst>
            </a:custGeom>
            <a:solidFill>
              <a:srgbClr val="000000"/>
            </a:solidFill>
            <a:ln w="12700" cap="rnd">
              <a:solidFill>
                <a:srgbClr val="FFFFFF"/>
              </a:solidFill>
              <a:round/>
              <a:headEnd/>
              <a:tailEnd/>
            </a:ln>
          </p:spPr>
          <p:txBody>
            <a:bodyPr/>
            <a:lstStyle/>
            <a:p>
              <a:endParaRPr lang="el-GR"/>
            </a:p>
          </p:txBody>
        </p:sp>
        <p:sp>
          <p:nvSpPr>
            <p:cNvPr id="8214" name="Freeform 19"/>
            <p:cNvSpPr>
              <a:spLocks/>
            </p:cNvSpPr>
            <p:nvPr/>
          </p:nvSpPr>
          <p:spPr bwMode="auto">
            <a:xfrm>
              <a:off x="4222" y="2592"/>
              <a:ext cx="87" cy="663"/>
            </a:xfrm>
            <a:custGeom>
              <a:avLst/>
              <a:gdLst>
                <a:gd name="T0" fmla="*/ 0 w 87"/>
                <a:gd name="T1" fmla="*/ 662 h 663"/>
                <a:gd name="T2" fmla="*/ 0 w 87"/>
                <a:gd name="T3" fmla="*/ 17 h 663"/>
                <a:gd name="T4" fmla="*/ 83 w 87"/>
                <a:gd name="T5" fmla="*/ 0 h 663"/>
                <a:gd name="T6" fmla="*/ 86 w 87"/>
                <a:gd name="T7" fmla="*/ 652 h 663"/>
                <a:gd name="T8" fmla="*/ 0 w 87"/>
                <a:gd name="T9" fmla="*/ 662 h 663"/>
                <a:gd name="T10" fmla="*/ 0 60000 65536"/>
                <a:gd name="T11" fmla="*/ 0 60000 65536"/>
                <a:gd name="T12" fmla="*/ 0 60000 65536"/>
                <a:gd name="T13" fmla="*/ 0 60000 65536"/>
                <a:gd name="T14" fmla="*/ 0 60000 65536"/>
                <a:gd name="T15" fmla="*/ 0 w 87"/>
                <a:gd name="T16" fmla="*/ 0 h 663"/>
                <a:gd name="T17" fmla="*/ 87 w 87"/>
                <a:gd name="T18" fmla="*/ 663 h 663"/>
              </a:gdLst>
              <a:ahLst/>
              <a:cxnLst>
                <a:cxn ang="T10">
                  <a:pos x="T0" y="T1"/>
                </a:cxn>
                <a:cxn ang="T11">
                  <a:pos x="T2" y="T3"/>
                </a:cxn>
                <a:cxn ang="T12">
                  <a:pos x="T4" y="T5"/>
                </a:cxn>
                <a:cxn ang="T13">
                  <a:pos x="T6" y="T7"/>
                </a:cxn>
                <a:cxn ang="T14">
                  <a:pos x="T8" y="T9"/>
                </a:cxn>
              </a:cxnLst>
              <a:rect l="T15" t="T16" r="T17" b="T18"/>
              <a:pathLst>
                <a:path w="87" h="663">
                  <a:moveTo>
                    <a:pt x="0" y="662"/>
                  </a:moveTo>
                  <a:lnTo>
                    <a:pt x="0" y="17"/>
                  </a:lnTo>
                  <a:lnTo>
                    <a:pt x="83" y="0"/>
                  </a:lnTo>
                  <a:lnTo>
                    <a:pt x="86" y="652"/>
                  </a:lnTo>
                  <a:lnTo>
                    <a:pt x="0" y="662"/>
                  </a:lnTo>
                </a:path>
              </a:pathLst>
            </a:custGeom>
            <a:solidFill>
              <a:srgbClr val="A8A8A8"/>
            </a:solidFill>
            <a:ln w="12700" cap="rnd">
              <a:solidFill>
                <a:srgbClr val="000000"/>
              </a:solidFill>
              <a:round/>
              <a:headEnd/>
              <a:tailEnd/>
            </a:ln>
          </p:spPr>
          <p:txBody>
            <a:bodyPr/>
            <a:lstStyle/>
            <a:p>
              <a:endParaRPr lang="el-GR"/>
            </a:p>
          </p:txBody>
        </p:sp>
        <p:sp>
          <p:nvSpPr>
            <p:cNvPr id="8215" name="Freeform 20"/>
            <p:cNvSpPr>
              <a:spLocks/>
            </p:cNvSpPr>
            <p:nvPr/>
          </p:nvSpPr>
          <p:spPr bwMode="auto">
            <a:xfrm>
              <a:off x="4299" y="2538"/>
              <a:ext cx="148" cy="724"/>
            </a:xfrm>
            <a:custGeom>
              <a:avLst/>
              <a:gdLst>
                <a:gd name="T0" fmla="*/ 145 w 148"/>
                <a:gd name="T1" fmla="*/ 0 h 724"/>
                <a:gd name="T2" fmla="*/ 0 w 148"/>
                <a:gd name="T3" fmla="*/ 30 h 724"/>
                <a:gd name="T4" fmla="*/ 0 w 148"/>
                <a:gd name="T5" fmla="*/ 723 h 724"/>
                <a:gd name="T6" fmla="*/ 18 w 148"/>
                <a:gd name="T7" fmla="*/ 711 h 724"/>
                <a:gd name="T8" fmla="*/ 18 w 148"/>
                <a:gd name="T9" fmla="*/ 42 h 724"/>
                <a:gd name="T10" fmla="*/ 147 w 148"/>
                <a:gd name="T11" fmla="*/ 17 h 724"/>
                <a:gd name="T12" fmla="*/ 145 w 148"/>
                <a:gd name="T13" fmla="*/ 0 h 724"/>
                <a:gd name="T14" fmla="*/ 0 60000 65536"/>
                <a:gd name="T15" fmla="*/ 0 60000 65536"/>
                <a:gd name="T16" fmla="*/ 0 60000 65536"/>
                <a:gd name="T17" fmla="*/ 0 60000 65536"/>
                <a:gd name="T18" fmla="*/ 0 60000 65536"/>
                <a:gd name="T19" fmla="*/ 0 60000 65536"/>
                <a:gd name="T20" fmla="*/ 0 60000 65536"/>
                <a:gd name="T21" fmla="*/ 0 w 148"/>
                <a:gd name="T22" fmla="*/ 0 h 724"/>
                <a:gd name="T23" fmla="*/ 148 w 148"/>
                <a:gd name="T24" fmla="*/ 724 h 7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724">
                  <a:moveTo>
                    <a:pt x="145" y="0"/>
                  </a:moveTo>
                  <a:lnTo>
                    <a:pt x="0" y="30"/>
                  </a:lnTo>
                  <a:lnTo>
                    <a:pt x="0" y="723"/>
                  </a:lnTo>
                  <a:lnTo>
                    <a:pt x="18" y="711"/>
                  </a:lnTo>
                  <a:lnTo>
                    <a:pt x="18" y="42"/>
                  </a:lnTo>
                  <a:lnTo>
                    <a:pt x="147" y="17"/>
                  </a:lnTo>
                  <a:lnTo>
                    <a:pt x="145" y="0"/>
                  </a:lnTo>
                </a:path>
              </a:pathLst>
            </a:custGeom>
            <a:solidFill>
              <a:srgbClr val="000000"/>
            </a:solidFill>
            <a:ln w="12700" cap="rnd">
              <a:solidFill>
                <a:srgbClr val="FFFFFF"/>
              </a:solidFill>
              <a:round/>
              <a:headEnd/>
              <a:tailEnd/>
            </a:ln>
          </p:spPr>
          <p:txBody>
            <a:bodyPr/>
            <a:lstStyle/>
            <a:p>
              <a:endParaRPr lang="el-GR"/>
            </a:p>
          </p:txBody>
        </p:sp>
        <p:sp>
          <p:nvSpPr>
            <p:cNvPr id="8216" name="Freeform 21"/>
            <p:cNvSpPr>
              <a:spLocks/>
            </p:cNvSpPr>
            <p:nvPr/>
          </p:nvSpPr>
          <p:spPr bwMode="auto">
            <a:xfrm>
              <a:off x="3590" y="2865"/>
              <a:ext cx="687" cy="428"/>
            </a:xfrm>
            <a:custGeom>
              <a:avLst/>
              <a:gdLst>
                <a:gd name="T0" fmla="*/ 86 w 687"/>
                <a:gd name="T1" fmla="*/ 378 h 428"/>
                <a:gd name="T2" fmla="*/ 56 w 687"/>
                <a:gd name="T3" fmla="*/ 367 h 428"/>
                <a:gd name="T4" fmla="*/ 65 w 687"/>
                <a:gd name="T5" fmla="*/ 331 h 428"/>
                <a:gd name="T6" fmla="*/ 39 w 687"/>
                <a:gd name="T7" fmla="*/ 314 h 428"/>
                <a:gd name="T8" fmla="*/ 51 w 687"/>
                <a:gd name="T9" fmla="*/ 285 h 428"/>
                <a:gd name="T10" fmla="*/ 21 w 687"/>
                <a:gd name="T11" fmla="*/ 268 h 428"/>
                <a:gd name="T12" fmla="*/ 21 w 687"/>
                <a:gd name="T13" fmla="*/ 233 h 428"/>
                <a:gd name="T14" fmla="*/ 0 w 687"/>
                <a:gd name="T15" fmla="*/ 219 h 428"/>
                <a:gd name="T16" fmla="*/ 24 w 687"/>
                <a:gd name="T17" fmla="*/ 196 h 428"/>
                <a:gd name="T18" fmla="*/ 10 w 687"/>
                <a:gd name="T19" fmla="*/ 172 h 428"/>
                <a:gd name="T20" fmla="*/ 49 w 687"/>
                <a:gd name="T21" fmla="*/ 156 h 428"/>
                <a:gd name="T22" fmla="*/ 79 w 687"/>
                <a:gd name="T23" fmla="*/ 142 h 428"/>
                <a:gd name="T24" fmla="*/ 80 w 687"/>
                <a:gd name="T25" fmla="*/ 122 h 428"/>
                <a:gd name="T26" fmla="*/ 67 w 687"/>
                <a:gd name="T27" fmla="*/ 102 h 428"/>
                <a:gd name="T28" fmla="*/ 81 w 687"/>
                <a:gd name="T29" fmla="*/ 69 h 428"/>
                <a:gd name="T30" fmla="*/ 98 w 687"/>
                <a:gd name="T31" fmla="*/ 47 h 428"/>
                <a:gd name="T32" fmla="*/ 133 w 687"/>
                <a:gd name="T33" fmla="*/ 35 h 428"/>
                <a:gd name="T34" fmla="*/ 169 w 687"/>
                <a:gd name="T35" fmla="*/ 23 h 428"/>
                <a:gd name="T36" fmla="*/ 205 w 687"/>
                <a:gd name="T37" fmla="*/ 14 h 428"/>
                <a:gd name="T38" fmla="*/ 215 w 687"/>
                <a:gd name="T39" fmla="*/ 42 h 428"/>
                <a:gd name="T40" fmla="*/ 246 w 687"/>
                <a:gd name="T41" fmla="*/ 29 h 428"/>
                <a:gd name="T42" fmla="*/ 276 w 687"/>
                <a:gd name="T43" fmla="*/ 47 h 428"/>
                <a:gd name="T44" fmla="*/ 307 w 687"/>
                <a:gd name="T45" fmla="*/ 29 h 428"/>
                <a:gd name="T46" fmla="*/ 334 w 687"/>
                <a:gd name="T47" fmla="*/ 53 h 428"/>
                <a:gd name="T48" fmla="*/ 348 w 687"/>
                <a:gd name="T49" fmla="*/ 85 h 428"/>
                <a:gd name="T50" fmla="*/ 340 w 687"/>
                <a:gd name="T51" fmla="*/ 113 h 428"/>
                <a:gd name="T52" fmla="*/ 383 w 687"/>
                <a:gd name="T53" fmla="*/ 122 h 428"/>
                <a:gd name="T54" fmla="*/ 397 w 687"/>
                <a:gd name="T55" fmla="*/ 81 h 428"/>
                <a:gd name="T56" fmla="*/ 412 w 687"/>
                <a:gd name="T57" fmla="*/ 64 h 428"/>
                <a:gd name="T58" fmla="*/ 428 w 687"/>
                <a:gd name="T59" fmla="*/ 38 h 428"/>
                <a:gd name="T60" fmla="*/ 430 w 687"/>
                <a:gd name="T61" fmla="*/ 6 h 428"/>
                <a:gd name="T62" fmla="*/ 454 w 687"/>
                <a:gd name="T63" fmla="*/ 11 h 428"/>
                <a:gd name="T64" fmla="*/ 454 w 687"/>
                <a:gd name="T65" fmla="*/ 35 h 428"/>
                <a:gd name="T66" fmla="*/ 462 w 687"/>
                <a:gd name="T67" fmla="*/ 56 h 428"/>
                <a:gd name="T68" fmla="*/ 467 w 687"/>
                <a:gd name="T69" fmla="*/ 79 h 428"/>
                <a:gd name="T70" fmla="*/ 478 w 687"/>
                <a:gd name="T71" fmla="*/ 99 h 428"/>
                <a:gd name="T72" fmla="*/ 516 w 687"/>
                <a:gd name="T73" fmla="*/ 101 h 428"/>
                <a:gd name="T74" fmla="*/ 542 w 687"/>
                <a:gd name="T75" fmla="*/ 77 h 428"/>
                <a:gd name="T76" fmla="*/ 561 w 687"/>
                <a:gd name="T77" fmla="*/ 87 h 428"/>
                <a:gd name="T78" fmla="*/ 596 w 687"/>
                <a:gd name="T79" fmla="*/ 93 h 428"/>
                <a:gd name="T80" fmla="*/ 600 w 687"/>
                <a:gd name="T81" fmla="*/ 125 h 428"/>
                <a:gd name="T82" fmla="*/ 603 w 687"/>
                <a:gd name="T83" fmla="*/ 152 h 428"/>
                <a:gd name="T84" fmla="*/ 632 w 687"/>
                <a:gd name="T85" fmla="*/ 163 h 428"/>
                <a:gd name="T86" fmla="*/ 662 w 687"/>
                <a:gd name="T87" fmla="*/ 180 h 428"/>
                <a:gd name="T88" fmla="*/ 668 w 687"/>
                <a:gd name="T89" fmla="*/ 198 h 428"/>
                <a:gd name="T90" fmla="*/ 683 w 687"/>
                <a:gd name="T91" fmla="*/ 220 h 428"/>
                <a:gd name="T92" fmla="*/ 686 w 687"/>
                <a:gd name="T93" fmla="*/ 256 h 428"/>
                <a:gd name="T94" fmla="*/ 672 w 687"/>
                <a:gd name="T95" fmla="*/ 284 h 428"/>
                <a:gd name="T96" fmla="*/ 674 w 687"/>
                <a:gd name="T97" fmla="*/ 308 h 428"/>
                <a:gd name="T98" fmla="*/ 668 w 687"/>
                <a:gd name="T99" fmla="*/ 331 h 428"/>
                <a:gd name="T100" fmla="*/ 667 w 687"/>
                <a:gd name="T101" fmla="*/ 355 h 428"/>
                <a:gd name="T102" fmla="*/ 656 w 687"/>
                <a:gd name="T103" fmla="*/ 364 h 428"/>
                <a:gd name="T104" fmla="*/ 183 w 687"/>
                <a:gd name="T105" fmla="*/ 427 h 4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87"/>
                <a:gd name="T160" fmla="*/ 0 h 428"/>
                <a:gd name="T161" fmla="*/ 687 w 687"/>
                <a:gd name="T162" fmla="*/ 428 h 4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87" h="428">
                  <a:moveTo>
                    <a:pt x="183" y="427"/>
                  </a:moveTo>
                  <a:lnTo>
                    <a:pt x="86" y="384"/>
                  </a:lnTo>
                  <a:lnTo>
                    <a:pt x="86" y="378"/>
                  </a:lnTo>
                  <a:lnTo>
                    <a:pt x="74" y="372"/>
                  </a:lnTo>
                  <a:lnTo>
                    <a:pt x="63" y="374"/>
                  </a:lnTo>
                  <a:lnTo>
                    <a:pt x="56" y="367"/>
                  </a:lnTo>
                  <a:lnTo>
                    <a:pt x="62" y="355"/>
                  </a:lnTo>
                  <a:lnTo>
                    <a:pt x="61" y="343"/>
                  </a:lnTo>
                  <a:lnTo>
                    <a:pt x="65" y="331"/>
                  </a:lnTo>
                  <a:lnTo>
                    <a:pt x="70" y="319"/>
                  </a:lnTo>
                  <a:lnTo>
                    <a:pt x="51" y="320"/>
                  </a:lnTo>
                  <a:lnTo>
                    <a:pt x="39" y="314"/>
                  </a:lnTo>
                  <a:lnTo>
                    <a:pt x="33" y="303"/>
                  </a:lnTo>
                  <a:lnTo>
                    <a:pt x="39" y="291"/>
                  </a:lnTo>
                  <a:lnTo>
                    <a:pt x="51" y="285"/>
                  </a:lnTo>
                  <a:lnTo>
                    <a:pt x="45" y="273"/>
                  </a:lnTo>
                  <a:lnTo>
                    <a:pt x="33" y="273"/>
                  </a:lnTo>
                  <a:lnTo>
                    <a:pt x="21" y="268"/>
                  </a:lnTo>
                  <a:lnTo>
                    <a:pt x="15" y="256"/>
                  </a:lnTo>
                  <a:lnTo>
                    <a:pt x="15" y="244"/>
                  </a:lnTo>
                  <a:lnTo>
                    <a:pt x="21" y="233"/>
                  </a:lnTo>
                  <a:lnTo>
                    <a:pt x="9" y="227"/>
                  </a:lnTo>
                  <a:lnTo>
                    <a:pt x="0" y="227"/>
                  </a:lnTo>
                  <a:lnTo>
                    <a:pt x="0" y="219"/>
                  </a:lnTo>
                  <a:lnTo>
                    <a:pt x="9" y="215"/>
                  </a:lnTo>
                  <a:lnTo>
                    <a:pt x="15" y="204"/>
                  </a:lnTo>
                  <a:lnTo>
                    <a:pt x="24" y="196"/>
                  </a:lnTo>
                  <a:lnTo>
                    <a:pt x="20" y="187"/>
                  </a:lnTo>
                  <a:lnTo>
                    <a:pt x="18" y="177"/>
                  </a:lnTo>
                  <a:lnTo>
                    <a:pt x="10" y="172"/>
                  </a:lnTo>
                  <a:lnTo>
                    <a:pt x="16" y="163"/>
                  </a:lnTo>
                  <a:lnTo>
                    <a:pt x="27" y="157"/>
                  </a:lnTo>
                  <a:lnTo>
                    <a:pt x="49" y="156"/>
                  </a:lnTo>
                  <a:lnTo>
                    <a:pt x="62" y="151"/>
                  </a:lnTo>
                  <a:lnTo>
                    <a:pt x="68" y="141"/>
                  </a:lnTo>
                  <a:lnTo>
                    <a:pt x="79" y="142"/>
                  </a:lnTo>
                  <a:lnTo>
                    <a:pt x="80" y="134"/>
                  </a:lnTo>
                  <a:lnTo>
                    <a:pt x="71" y="127"/>
                  </a:lnTo>
                  <a:lnTo>
                    <a:pt x="80" y="122"/>
                  </a:lnTo>
                  <a:lnTo>
                    <a:pt x="85" y="109"/>
                  </a:lnTo>
                  <a:lnTo>
                    <a:pt x="74" y="105"/>
                  </a:lnTo>
                  <a:lnTo>
                    <a:pt x="67" y="102"/>
                  </a:lnTo>
                  <a:lnTo>
                    <a:pt x="68" y="93"/>
                  </a:lnTo>
                  <a:lnTo>
                    <a:pt x="77" y="82"/>
                  </a:lnTo>
                  <a:lnTo>
                    <a:pt x="81" y="69"/>
                  </a:lnTo>
                  <a:lnTo>
                    <a:pt x="80" y="58"/>
                  </a:lnTo>
                  <a:lnTo>
                    <a:pt x="86" y="47"/>
                  </a:lnTo>
                  <a:lnTo>
                    <a:pt x="98" y="47"/>
                  </a:lnTo>
                  <a:lnTo>
                    <a:pt x="111" y="49"/>
                  </a:lnTo>
                  <a:lnTo>
                    <a:pt x="122" y="47"/>
                  </a:lnTo>
                  <a:lnTo>
                    <a:pt x="133" y="35"/>
                  </a:lnTo>
                  <a:lnTo>
                    <a:pt x="146" y="35"/>
                  </a:lnTo>
                  <a:lnTo>
                    <a:pt x="158" y="23"/>
                  </a:lnTo>
                  <a:lnTo>
                    <a:pt x="169" y="23"/>
                  </a:lnTo>
                  <a:lnTo>
                    <a:pt x="181" y="17"/>
                  </a:lnTo>
                  <a:lnTo>
                    <a:pt x="193" y="17"/>
                  </a:lnTo>
                  <a:lnTo>
                    <a:pt x="205" y="14"/>
                  </a:lnTo>
                  <a:lnTo>
                    <a:pt x="212" y="20"/>
                  </a:lnTo>
                  <a:lnTo>
                    <a:pt x="216" y="32"/>
                  </a:lnTo>
                  <a:lnTo>
                    <a:pt x="215" y="42"/>
                  </a:lnTo>
                  <a:lnTo>
                    <a:pt x="223" y="47"/>
                  </a:lnTo>
                  <a:lnTo>
                    <a:pt x="229" y="35"/>
                  </a:lnTo>
                  <a:lnTo>
                    <a:pt x="246" y="29"/>
                  </a:lnTo>
                  <a:lnTo>
                    <a:pt x="258" y="23"/>
                  </a:lnTo>
                  <a:lnTo>
                    <a:pt x="270" y="35"/>
                  </a:lnTo>
                  <a:lnTo>
                    <a:pt x="276" y="47"/>
                  </a:lnTo>
                  <a:lnTo>
                    <a:pt x="282" y="35"/>
                  </a:lnTo>
                  <a:lnTo>
                    <a:pt x="294" y="29"/>
                  </a:lnTo>
                  <a:lnTo>
                    <a:pt x="307" y="29"/>
                  </a:lnTo>
                  <a:lnTo>
                    <a:pt x="313" y="39"/>
                  </a:lnTo>
                  <a:lnTo>
                    <a:pt x="324" y="43"/>
                  </a:lnTo>
                  <a:lnTo>
                    <a:pt x="334" y="53"/>
                  </a:lnTo>
                  <a:lnTo>
                    <a:pt x="336" y="66"/>
                  </a:lnTo>
                  <a:lnTo>
                    <a:pt x="344" y="75"/>
                  </a:lnTo>
                  <a:lnTo>
                    <a:pt x="348" y="85"/>
                  </a:lnTo>
                  <a:lnTo>
                    <a:pt x="346" y="93"/>
                  </a:lnTo>
                  <a:lnTo>
                    <a:pt x="338" y="105"/>
                  </a:lnTo>
                  <a:lnTo>
                    <a:pt x="340" y="113"/>
                  </a:lnTo>
                  <a:lnTo>
                    <a:pt x="352" y="115"/>
                  </a:lnTo>
                  <a:lnTo>
                    <a:pt x="368" y="115"/>
                  </a:lnTo>
                  <a:lnTo>
                    <a:pt x="383" y="122"/>
                  </a:lnTo>
                  <a:lnTo>
                    <a:pt x="383" y="101"/>
                  </a:lnTo>
                  <a:lnTo>
                    <a:pt x="393" y="93"/>
                  </a:lnTo>
                  <a:lnTo>
                    <a:pt x="397" y="81"/>
                  </a:lnTo>
                  <a:lnTo>
                    <a:pt x="407" y="81"/>
                  </a:lnTo>
                  <a:lnTo>
                    <a:pt x="416" y="75"/>
                  </a:lnTo>
                  <a:lnTo>
                    <a:pt x="412" y="64"/>
                  </a:lnTo>
                  <a:lnTo>
                    <a:pt x="422" y="53"/>
                  </a:lnTo>
                  <a:lnTo>
                    <a:pt x="420" y="46"/>
                  </a:lnTo>
                  <a:lnTo>
                    <a:pt x="428" y="38"/>
                  </a:lnTo>
                  <a:lnTo>
                    <a:pt x="424" y="29"/>
                  </a:lnTo>
                  <a:lnTo>
                    <a:pt x="425" y="17"/>
                  </a:lnTo>
                  <a:lnTo>
                    <a:pt x="430" y="6"/>
                  </a:lnTo>
                  <a:lnTo>
                    <a:pt x="442" y="8"/>
                  </a:lnTo>
                  <a:lnTo>
                    <a:pt x="454" y="0"/>
                  </a:lnTo>
                  <a:lnTo>
                    <a:pt x="454" y="11"/>
                  </a:lnTo>
                  <a:lnTo>
                    <a:pt x="452" y="21"/>
                  </a:lnTo>
                  <a:lnTo>
                    <a:pt x="448" y="31"/>
                  </a:lnTo>
                  <a:lnTo>
                    <a:pt x="454" y="35"/>
                  </a:lnTo>
                  <a:lnTo>
                    <a:pt x="456" y="45"/>
                  </a:lnTo>
                  <a:lnTo>
                    <a:pt x="466" y="47"/>
                  </a:lnTo>
                  <a:lnTo>
                    <a:pt x="462" y="56"/>
                  </a:lnTo>
                  <a:lnTo>
                    <a:pt x="472" y="58"/>
                  </a:lnTo>
                  <a:lnTo>
                    <a:pt x="472" y="70"/>
                  </a:lnTo>
                  <a:lnTo>
                    <a:pt x="467" y="79"/>
                  </a:lnTo>
                  <a:lnTo>
                    <a:pt x="465" y="93"/>
                  </a:lnTo>
                  <a:lnTo>
                    <a:pt x="469" y="105"/>
                  </a:lnTo>
                  <a:lnTo>
                    <a:pt x="478" y="99"/>
                  </a:lnTo>
                  <a:lnTo>
                    <a:pt x="492" y="101"/>
                  </a:lnTo>
                  <a:lnTo>
                    <a:pt x="506" y="109"/>
                  </a:lnTo>
                  <a:lnTo>
                    <a:pt x="516" y="101"/>
                  </a:lnTo>
                  <a:lnTo>
                    <a:pt x="534" y="97"/>
                  </a:lnTo>
                  <a:lnTo>
                    <a:pt x="537" y="87"/>
                  </a:lnTo>
                  <a:lnTo>
                    <a:pt x="542" y="77"/>
                  </a:lnTo>
                  <a:lnTo>
                    <a:pt x="548" y="80"/>
                  </a:lnTo>
                  <a:lnTo>
                    <a:pt x="553" y="85"/>
                  </a:lnTo>
                  <a:lnTo>
                    <a:pt x="561" y="87"/>
                  </a:lnTo>
                  <a:lnTo>
                    <a:pt x="573" y="99"/>
                  </a:lnTo>
                  <a:lnTo>
                    <a:pt x="584" y="99"/>
                  </a:lnTo>
                  <a:lnTo>
                    <a:pt x="596" y="93"/>
                  </a:lnTo>
                  <a:lnTo>
                    <a:pt x="602" y="105"/>
                  </a:lnTo>
                  <a:lnTo>
                    <a:pt x="596" y="116"/>
                  </a:lnTo>
                  <a:lnTo>
                    <a:pt x="600" y="125"/>
                  </a:lnTo>
                  <a:lnTo>
                    <a:pt x="590" y="134"/>
                  </a:lnTo>
                  <a:lnTo>
                    <a:pt x="604" y="136"/>
                  </a:lnTo>
                  <a:lnTo>
                    <a:pt x="603" y="152"/>
                  </a:lnTo>
                  <a:lnTo>
                    <a:pt x="604" y="165"/>
                  </a:lnTo>
                  <a:lnTo>
                    <a:pt x="614" y="169"/>
                  </a:lnTo>
                  <a:lnTo>
                    <a:pt x="632" y="163"/>
                  </a:lnTo>
                  <a:lnTo>
                    <a:pt x="650" y="161"/>
                  </a:lnTo>
                  <a:lnTo>
                    <a:pt x="650" y="175"/>
                  </a:lnTo>
                  <a:lnTo>
                    <a:pt x="662" y="180"/>
                  </a:lnTo>
                  <a:lnTo>
                    <a:pt x="682" y="181"/>
                  </a:lnTo>
                  <a:lnTo>
                    <a:pt x="680" y="192"/>
                  </a:lnTo>
                  <a:lnTo>
                    <a:pt x="668" y="198"/>
                  </a:lnTo>
                  <a:lnTo>
                    <a:pt x="664" y="207"/>
                  </a:lnTo>
                  <a:lnTo>
                    <a:pt x="677" y="214"/>
                  </a:lnTo>
                  <a:lnTo>
                    <a:pt x="683" y="220"/>
                  </a:lnTo>
                  <a:lnTo>
                    <a:pt x="680" y="233"/>
                  </a:lnTo>
                  <a:lnTo>
                    <a:pt x="678" y="244"/>
                  </a:lnTo>
                  <a:lnTo>
                    <a:pt x="686" y="256"/>
                  </a:lnTo>
                  <a:lnTo>
                    <a:pt x="683" y="266"/>
                  </a:lnTo>
                  <a:lnTo>
                    <a:pt x="674" y="273"/>
                  </a:lnTo>
                  <a:lnTo>
                    <a:pt x="672" y="284"/>
                  </a:lnTo>
                  <a:lnTo>
                    <a:pt x="680" y="291"/>
                  </a:lnTo>
                  <a:lnTo>
                    <a:pt x="682" y="301"/>
                  </a:lnTo>
                  <a:lnTo>
                    <a:pt x="674" y="308"/>
                  </a:lnTo>
                  <a:lnTo>
                    <a:pt x="668" y="320"/>
                  </a:lnTo>
                  <a:lnTo>
                    <a:pt x="662" y="325"/>
                  </a:lnTo>
                  <a:lnTo>
                    <a:pt x="668" y="331"/>
                  </a:lnTo>
                  <a:lnTo>
                    <a:pt x="670" y="340"/>
                  </a:lnTo>
                  <a:lnTo>
                    <a:pt x="662" y="343"/>
                  </a:lnTo>
                  <a:lnTo>
                    <a:pt x="667" y="355"/>
                  </a:lnTo>
                  <a:lnTo>
                    <a:pt x="669" y="364"/>
                  </a:lnTo>
                  <a:lnTo>
                    <a:pt x="662" y="367"/>
                  </a:lnTo>
                  <a:lnTo>
                    <a:pt x="656" y="364"/>
                  </a:lnTo>
                  <a:lnTo>
                    <a:pt x="656" y="372"/>
                  </a:lnTo>
                  <a:lnTo>
                    <a:pt x="650" y="384"/>
                  </a:lnTo>
                  <a:lnTo>
                    <a:pt x="183" y="427"/>
                  </a:lnTo>
                </a:path>
              </a:pathLst>
            </a:custGeom>
            <a:solidFill>
              <a:srgbClr val="00A800"/>
            </a:solidFill>
            <a:ln w="12700" cap="rnd">
              <a:solidFill>
                <a:srgbClr val="000000"/>
              </a:solidFill>
              <a:round/>
              <a:headEnd/>
              <a:tailEnd/>
            </a:ln>
          </p:spPr>
          <p:txBody>
            <a:bodyPr/>
            <a:lstStyle/>
            <a:p>
              <a:endParaRPr lang="el-GR"/>
            </a:p>
          </p:txBody>
        </p:sp>
        <p:sp>
          <p:nvSpPr>
            <p:cNvPr id="8217" name="Freeform 22"/>
            <p:cNvSpPr>
              <a:spLocks/>
            </p:cNvSpPr>
            <p:nvPr/>
          </p:nvSpPr>
          <p:spPr bwMode="auto">
            <a:xfrm>
              <a:off x="3552" y="3237"/>
              <a:ext cx="748" cy="65"/>
            </a:xfrm>
            <a:custGeom>
              <a:avLst/>
              <a:gdLst>
                <a:gd name="T0" fmla="*/ 747 w 748"/>
                <a:gd name="T1" fmla="*/ 24 h 65"/>
                <a:gd name="T2" fmla="*/ 231 w 748"/>
                <a:gd name="T3" fmla="*/ 64 h 65"/>
                <a:gd name="T4" fmla="*/ 0 w 748"/>
                <a:gd name="T5" fmla="*/ 41 h 65"/>
                <a:gd name="T6" fmla="*/ 0 w 748"/>
                <a:gd name="T7" fmla="*/ 0 h 65"/>
                <a:gd name="T8" fmla="*/ 231 w 748"/>
                <a:gd name="T9" fmla="*/ 20 h 65"/>
                <a:gd name="T10" fmla="*/ 232 w 748"/>
                <a:gd name="T11" fmla="*/ 20 h 65"/>
                <a:gd name="T12" fmla="*/ 747 w 748"/>
                <a:gd name="T13" fmla="*/ 0 h 65"/>
                <a:gd name="T14" fmla="*/ 747 w 748"/>
                <a:gd name="T15" fmla="*/ 24 h 65"/>
                <a:gd name="T16" fmla="*/ 0 60000 65536"/>
                <a:gd name="T17" fmla="*/ 0 60000 65536"/>
                <a:gd name="T18" fmla="*/ 0 60000 65536"/>
                <a:gd name="T19" fmla="*/ 0 60000 65536"/>
                <a:gd name="T20" fmla="*/ 0 60000 65536"/>
                <a:gd name="T21" fmla="*/ 0 60000 65536"/>
                <a:gd name="T22" fmla="*/ 0 60000 65536"/>
                <a:gd name="T23" fmla="*/ 0 60000 65536"/>
                <a:gd name="T24" fmla="*/ 0 w 748"/>
                <a:gd name="T25" fmla="*/ 0 h 65"/>
                <a:gd name="T26" fmla="*/ 748 w 748"/>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8" h="65">
                  <a:moveTo>
                    <a:pt x="747" y="24"/>
                  </a:moveTo>
                  <a:lnTo>
                    <a:pt x="231" y="64"/>
                  </a:lnTo>
                  <a:lnTo>
                    <a:pt x="0" y="41"/>
                  </a:lnTo>
                  <a:lnTo>
                    <a:pt x="0" y="0"/>
                  </a:lnTo>
                  <a:lnTo>
                    <a:pt x="231" y="20"/>
                  </a:lnTo>
                  <a:lnTo>
                    <a:pt x="232" y="20"/>
                  </a:lnTo>
                  <a:lnTo>
                    <a:pt x="747" y="0"/>
                  </a:lnTo>
                  <a:lnTo>
                    <a:pt x="747" y="24"/>
                  </a:lnTo>
                </a:path>
              </a:pathLst>
            </a:custGeom>
            <a:solidFill>
              <a:srgbClr val="000000"/>
            </a:solidFill>
            <a:ln w="12700" cap="rnd">
              <a:solidFill>
                <a:srgbClr val="FFFFFF"/>
              </a:solidFill>
              <a:round/>
              <a:headEnd/>
              <a:tailEnd/>
            </a:ln>
          </p:spPr>
          <p:txBody>
            <a:bodyPr/>
            <a:lstStyle/>
            <a:p>
              <a:endParaRPr lang="el-GR"/>
            </a:p>
          </p:txBody>
        </p:sp>
        <p:sp>
          <p:nvSpPr>
            <p:cNvPr id="8218" name="Freeform 23"/>
            <p:cNvSpPr>
              <a:spLocks/>
            </p:cNvSpPr>
            <p:nvPr/>
          </p:nvSpPr>
          <p:spPr bwMode="auto">
            <a:xfrm>
              <a:off x="3783" y="3257"/>
              <a:ext cx="1" cy="45"/>
            </a:xfrm>
            <a:custGeom>
              <a:avLst/>
              <a:gdLst>
                <a:gd name="T0" fmla="*/ 0 w 1"/>
                <a:gd name="T1" fmla="*/ 44 h 45"/>
                <a:gd name="T2" fmla="*/ 0 w 1"/>
                <a:gd name="T3" fmla="*/ 0 h 45"/>
                <a:gd name="T4" fmla="*/ 0 60000 65536"/>
                <a:gd name="T5" fmla="*/ 0 60000 65536"/>
                <a:gd name="T6" fmla="*/ 0 w 1"/>
                <a:gd name="T7" fmla="*/ 0 h 45"/>
                <a:gd name="T8" fmla="*/ 1 w 1"/>
                <a:gd name="T9" fmla="*/ 45 h 45"/>
              </a:gdLst>
              <a:ahLst/>
              <a:cxnLst>
                <a:cxn ang="T4">
                  <a:pos x="T0" y="T1"/>
                </a:cxn>
                <a:cxn ang="T5">
                  <a:pos x="T2" y="T3"/>
                </a:cxn>
              </a:cxnLst>
              <a:rect l="T6" t="T7" r="T8" b="T9"/>
              <a:pathLst>
                <a:path w="1" h="45">
                  <a:moveTo>
                    <a:pt x="0" y="44"/>
                  </a:moveTo>
                  <a:lnTo>
                    <a:pt x="0" y="0"/>
                  </a:lnTo>
                </a:path>
              </a:pathLst>
            </a:custGeom>
            <a:noFill/>
            <a:ln w="12700" cap="rnd">
              <a:solidFill>
                <a:srgbClr val="FFFFFF"/>
              </a:solidFill>
              <a:round/>
              <a:headEnd type="none" w="sm" len="sm"/>
              <a:tailEnd type="none" w="sm" len="sm"/>
            </a:ln>
          </p:spPr>
          <p:txBody>
            <a:bodyPr/>
            <a:lstStyle/>
            <a:p>
              <a:endParaRPr lang="el-GR"/>
            </a:p>
          </p:txBody>
        </p:sp>
        <p:sp>
          <p:nvSpPr>
            <p:cNvPr id="8219" name="Freeform 24"/>
            <p:cNvSpPr>
              <a:spLocks/>
            </p:cNvSpPr>
            <p:nvPr/>
          </p:nvSpPr>
          <p:spPr bwMode="auto">
            <a:xfrm>
              <a:off x="5077" y="1944"/>
              <a:ext cx="1" cy="474"/>
            </a:xfrm>
            <a:custGeom>
              <a:avLst/>
              <a:gdLst>
                <a:gd name="T0" fmla="*/ 0 w 1"/>
                <a:gd name="T1" fmla="*/ 0 h 474"/>
                <a:gd name="T2" fmla="*/ 0 w 1"/>
                <a:gd name="T3" fmla="*/ 473 h 474"/>
                <a:gd name="T4" fmla="*/ 0 60000 65536"/>
                <a:gd name="T5" fmla="*/ 0 60000 65536"/>
                <a:gd name="T6" fmla="*/ 0 w 1"/>
                <a:gd name="T7" fmla="*/ 0 h 474"/>
                <a:gd name="T8" fmla="*/ 1 w 1"/>
                <a:gd name="T9" fmla="*/ 474 h 474"/>
              </a:gdLst>
              <a:ahLst/>
              <a:cxnLst>
                <a:cxn ang="T4">
                  <a:pos x="T0" y="T1"/>
                </a:cxn>
                <a:cxn ang="T5">
                  <a:pos x="T2" y="T3"/>
                </a:cxn>
              </a:cxnLst>
              <a:rect l="T6" t="T7" r="T8" b="T9"/>
              <a:pathLst>
                <a:path w="1" h="474">
                  <a:moveTo>
                    <a:pt x="0" y="0"/>
                  </a:moveTo>
                  <a:lnTo>
                    <a:pt x="0" y="473"/>
                  </a:lnTo>
                </a:path>
              </a:pathLst>
            </a:custGeom>
            <a:noFill/>
            <a:ln w="12700" cap="rnd">
              <a:solidFill>
                <a:srgbClr val="000000"/>
              </a:solidFill>
              <a:round/>
              <a:headEnd type="none" w="sm" len="sm"/>
              <a:tailEnd type="none" w="sm" len="sm"/>
            </a:ln>
          </p:spPr>
          <p:txBody>
            <a:bodyPr/>
            <a:lstStyle/>
            <a:p>
              <a:endParaRPr lang="el-GR"/>
            </a:p>
          </p:txBody>
        </p:sp>
        <p:sp>
          <p:nvSpPr>
            <p:cNvPr id="8220" name="Freeform 25"/>
            <p:cNvSpPr>
              <a:spLocks/>
            </p:cNvSpPr>
            <p:nvPr/>
          </p:nvSpPr>
          <p:spPr bwMode="auto">
            <a:xfrm>
              <a:off x="5053" y="1932"/>
              <a:ext cx="1" cy="486"/>
            </a:xfrm>
            <a:custGeom>
              <a:avLst/>
              <a:gdLst>
                <a:gd name="T0" fmla="*/ 0 w 1"/>
                <a:gd name="T1" fmla="*/ 0 h 486"/>
                <a:gd name="T2" fmla="*/ 0 w 1"/>
                <a:gd name="T3" fmla="*/ 485 h 486"/>
                <a:gd name="T4" fmla="*/ 0 60000 65536"/>
                <a:gd name="T5" fmla="*/ 0 60000 65536"/>
                <a:gd name="T6" fmla="*/ 0 w 1"/>
                <a:gd name="T7" fmla="*/ 0 h 486"/>
                <a:gd name="T8" fmla="*/ 1 w 1"/>
                <a:gd name="T9" fmla="*/ 486 h 486"/>
              </a:gdLst>
              <a:ahLst/>
              <a:cxnLst>
                <a:cxn ang="T4">
                  <a:pos x="T0" y="T1"/>
                </a:cxn>
                <a:cxn ang="T5">
                  <a:pos x="T2" y="T3"/>
                </a:cxn>
              </a:cxnLst>
              <a:rect l="T6" t="T7" r="T8" b="T9"/>
              <a:pathLst>
                <a:path w="1" h="486">
                  <a:moveTo>
                    <a:pt x="0" y="0"/>
                  </a:moveTo>
                  <a:lnTo>
                    <a:pt x="0" y="485"/>
                  </a:lnTo>
                </a:path>
              </a:pathLst>
            </a:custGeom>
            <a:noFill/>
            <a:ln w="12700" cap="rnd">
              <a:solidFill>
                <a:srgbClr val="000000"/>
              </a:solidFill>
              <a:round/>
              <a:headEnd type="none" w="sm" len="sm"/>
              <a:tailEnd type="none" w="sm" len="sm"/>
            </a:ln>
          </p:spPr>
          <p:txBody>
            <a:bodyPr/>
            <a:lstStyle/>
            <a:p>
              <a:endParaRPr lang="el-GR"/>
            </a:p>
          </p:txBody>
        </p:sp>
        <p:sp>
          <p:nvSpPr>
            <p:cNvPr id="8221" name="Freeform 26"/>
            <p:cNvSpPr>
              <a:spLocks/>
            </p:cNvSpPr>
            <p:nvPr/>
          </p:nvSpPr>
          <p:spPr bwMode="auto">
            <a:xfrm>
              <a:off x="4442" y="2359"/>
              <a:ext cx="1068" cy="915"/>
            </a:xfrm>
            <a:custGeom>
              <a:avLst/>
              <a:gdLst>
                <a:gd name="T0" fmla="*/ 1067 w 1068"/>
                <a:gd name="T1" fmla="*/ 885 h 915"/>
                <a:gd name="T2" fmla="*/ 1067 w 1068"/>
                <a:gd name="T3" fmla="*/ 52 h 915"/>
                <a:gd name="T4" fmla="*/ 854 w 1068"/>
                <a:gd name="T5" fmla="*/ 0 h 915"/>
                <a:gd name="T6" fmla="*/ 0 w 1068"/>
                <a:gd name="T7" fmla="*/ 174 h 915"/>
                <a:gd name="T8" fmla="*/ 0 w 1068"/>
                <a:gd name="T9" fmla="*/ 914 h 915"/>
                <a:gd name="T10" fmla="*/ 1067 w 1068"/>
                <a:gd name="T11" fmla="*/ 885 h 915"/>
                <a:gd name="T12" fmla="*/ 0 60000 65536"/>
                <a:gd name="T13" fmla="*/ 0 60000 65536"/>
                <a:gd name="T14" fmla="*/ 0 60000 65536"/>
                <a:gd name="T15" fmla="*/ 0 60000 65536"/>
                <a:gd name="T16" fmla="*/ 0 60000 65536"/>
                <a:gd name="T17" fmla="*/ 0 60000 65536"/>
                <a:gd name="T18" fmla="*/ 0 w 1068"/>
                <a:gd name="T19" fmla="*/ 0 h 915"/>
                <a:gd name="T20" fmla="*/ 1068 w 1068"/>
                <a:gd name="T21" fmla="*/ 915 h 915"/>
              </a:gdLst>
              <a:ahLst/>
              <a:cxnLst>
                <a:cxn ang="T12">
                  <a:pos x="T0" y="T1"/>
                </a:cxn>
                <a:cxn ang="T13">
                  <a:pos x="T2" y="T3"/>
                </a:cxn>
                <a:cxn ang="T14">
                  <a:pos x="T4" y="T5"/>
                </a:cxn>
                <a:cxn ang="T15">
                  <a:pos x="T6" y="T7"/>
                </a:cxn>
                <a:cxn ang="T16">
                  <a:pos x="T8" y="T9"/>
                </a:cxn>
                <a:cxn ang="T17">
                  <a:pos x="T10" y="T11"/>
                </a:cxn>
              </a:cxnLst>
              <a:rect l="T18" t="T19" r="T20" b="T21"/>
              <a:pathLst>
                <a:path w="1068" h="915">
                  <a:moveTo>
                    <a:pt x="1067" y="885"/>
                  </a:moveTo>
                  <a:lnTo>
                    <a:pt x="1067" y="52"/>
                  </a:lnTo>
                  <a:lnTo>
                    <a:pt x="854" y="0"/>
                  </a:lnTo>
                  <a:lnTo>
                    <a:pt x="0" y="174"/>
                  </a:lnTo>
                  <a:lnTo>
                    <a:pt x="0" y="914"/>
                  </a:lnTo>
                  <a:lnTo>
                    <a:pt x="1067" y="885"/>
                  </a:lnTo>
                </a:path>
              </a:pathLst>
            </a:custGeom>
            <a:solidFill>
              <a:srgbClr val="A8A8A8"/>
            </a:solidFill>
            <a:ln w="12700" cap="rnd">
              <a:solidFill>
                <a:srgbClr val="000000"/>
              </a:solidFill>
              <a:round/>
              <a:headEnd/>
              <a:tailEnd/>
            </a:ln>
          </p:spPr>
          <p:txBody>
            <a:bodyPr/>
            <a:lstStyle/>
            <a:p>
              <a:endParaRPr lang="el-GR"/>
            </a:p>
          </p:txBody>
        </p:sp>
        <p:sp>
          <p:nvSpPr>
            <p:cNvPr id="8222" name="Freeform 27"/>
            <p:cNvSpPr>
              <a:spLocks/>
            </p:cNvSpPr>
            <p:nvPr/>
          </p:nvSpPr>
          <p:spPr bwMode="auto">
            <a:xfrm>
              <a:off x="5344" y="2929"/>
              <a:ext cx="249" cy="303"/>
            </a:xfrm>
            <a:custGeom>
              <a:avLst/>
              <a:gdLst>
                <a:gd name="T0" fmla="*/ 94 w 249"/>
                <a:gd name="T1" fmla="*/ 291 h 303"/>
                <a:gd name="T2" fmla="*/ 76 w 249"/>
                <a:gd name="T3" fmla="*/ 279 h 303"/>
                <a:gd name="T4" fmla="*/ 58 w 249"/>
                <a:gd name="T5" fmla="*/ 262 h 303"/>
                <a:gd name="T6" fmla="*/ 47 w 249"/>
                <a:gd name="T7" fmla="*/ 244 h 303"/>
                <a:gd name="T8" fmla="*/ 17 w 249"/>
                <a:gd name="T9" fmla="*/ 233 h 303"/>
                <a:gd name="T10" fmla="*/ 5 w 249"/>
                <a:gd name="T11" fmla="*/ 215 h 303"/>
                <a:gd name="T12" fmla="*/ 0 w 249"/>
                <a:gd name="T13" fmla="*/ 195 h 303"/>
                <a:gd name="T14" fmla="*/ 10 w 249"/>
                <a:gd name="T15" fmla="*/ 127 h 303"/>
                <a:gd name="T16" fmla="*/ 24 w 249"/>
                <a:gd name="T17" fmla="*/ 113 h 303"/>
                <a:gd name="T18" fmla="*/ 21 w 249"/>
                <a:gd name="T19" fmla="*/ 93 h 303"/>
                <a:gd name="T20" fmla="*/ 20 w 249"/>
                <a:gd name="T21" fmla="*/ 68 h 303"/>
                <a:gd name="T22" fmla="*/ 42 w 249"/>
                <a:gd name="T23" fmla="*/ 74 h 303"/>
                <a:gd name="T24" fmla="*/ 63 w 249"/>
                <a:gd name="T25" fmla="*/ 80 h 303"/>
                <a:gd name="T26" fmla="*/ 62 w 249"/>
                <a:gd name="T27" fmla="*/ 59 h 303"/>
                <a:gd name="T28" fmla="*/ 73 w 249"/>
                <a:gd name="T29" fmla="*/ 30 h 303"/>
                <a:gd name="T30" fmla="*/ 94 w 249"/>
                <a:gd name="T31" fmla="*/ 35 h 303"/>
                <a:gd name="T32" fmla="*/ 106 w 249"/>
                <a:gd name="T33" fmla="*/ 35 h 303"/>
                <a:gd name="T34" fmla="*/ 130 w 249"/>
                <a:gd name="T35" fmla="*/ 35 h 303"/>
                <a:gd name="T36" fmla="*/ 157 w 249"/>
                <a:gd name="T37" fmla="*/ 30 h 303"/>
                <a:gd name="T38" fmla="*/ 165 w 249"/>
                <a:gd name="T39" fmla="*/ 12 h 303"/>
                <a:gd name="T40" fmla="*/ 184 w 249"/>
                <a:gd name="T41" fmla="*/ 0 h 303"/>
                <a:gd name="T42" fmla="*/ 196 w 249"/>
                <a:gd name="T43" fmla="*/ 11 h 303"/>
                <a:gd name="T44" fmla="*/ 195 w 249"/>
                <a:gd name="T45" fmla="*/ 35 h 303"/>
                <a:gd name="T46" fmla="*/ 207 w 249"/>
                <a:gd name="T47" fmla="*/ 52 h 303"/>
                <a:gd name="T48" fmla="*/ 212 w 249"/>
                <a:gd name="T49" fmla="*/ 71 h 303"/>
                <a:gd name="T50" fmla="*/ 213 w 249"/>
                <a:gd name="T51" fmla="*/ 93 h 303"/>
                <a:gd name="T52" fmla="*/ 225 w 249"/>
                <a:gd name="T53" fmla="*/ 122 h 303"/>
                <a:gd name="T54" fmla="*/ 246 w 249"/>
                <a:gd name="T55" fmla="*/ 118 h 303"/>
                <a:gd name="T56" fmla="*/ 237 w 249"/>
                <a:gd name="T57" fmla="*/ 140 h 303"/>
                <a:gd name="T58" fmla="*/ 225 w 249"/>
                <a:gd name="T59" fmla="*/ 163 h 303"/>
                <a:gd name="T60" fmla="*/ 213 w 249"/>
                <a:gd name="T61" fmla="*/ 180 h 303"/>
                <a:gd name="T62" fmla="*/ 228 w 249"/>
                <a:gd name="T63" fmla="*/ 191 h 303"/>
                <a:gd name="T64" fmla="*/ 247 w 249"/>
                <a:gd name="T65" fmla="*/ 200 h 303"/>
                <a:gd name="T66" fmla="*/ 239 w 249"/>
                <a:gd name="T67" fmla="*/ 218 h 303"/>
                <a:gd name="T68" fmla="*/ 231 w 249"/>
                <a:gd name="T69" fmla="*/ 244 h 303"/>
                <a:gd name="T70" fmla="*/ 213 w 249"/>
                <a:gd name="T71" fmla="*/ 262 h 303"/>
                <a:gd name="T72" fmla="*/ 207 w 249"/>
                <a:gd name="T73" fmla="*/ 279 h 303"/>
                <a:gd name="T74" fmla="*/ 94 w 249"/>
                <a:gd name="T75" fmla="*/ 297 h 3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9"/>
                <a:gd name="T115" fmla="*/ 0 h 303"/>
                <a:gd name="T116" fmla="*/ 249 w 249"/>
                <a:gd name="T117" fmla="*/ 303 h 3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9" h="303">
                  <a:moveTo>
                    <a:pt x="94" y="297"/>
                  </a:moveTo>
                  <a:lnTo>
                    <a:pt x="94" y="291"/>
                  </a:lnTo>
                  <a:lnTo>
                    <a:pt x="88" y="279"/>
                  </a:lnTo>
                  <a:lnTo>
                    <a:pt x="76" y="279"/>
                  </a:lnTo>
                  <a:lnTo>
                    <a:pt x="65" y="273"/>
                  </a:lnTo>
                  <a:lnTo>
                    <a:pt x="58" y="262"/>
                  </a:lnTo>
                  <a:lnTo>
                    <a:pt x="48" y="254"/>
                  </a:lnTo>
                  <a:lnTo>
                    <a:pt x="47" y="244"/>
                  </a:lnTo>
                  <a:lnTo>
                    <a:pt x="43" y="235"/>
                  </a:lnTo>
                  <a:lnTo>
                    <a:pt x="17" y="233"/>
                  </a:lnTo>
                  <a:lnTo>
                    <a:pt x="5" y="227"/>
                  </a:lnTo>
                  <a:lnTo>
                    <a:pt x="5" y="215"/>
                  </a:lnTo>
                  <a:lnTo>
                    <a:pt x="9" y="203"/>
                  </a:lnTo>
                  <a:lnTo>
                    <a:pt x="0" y="195"/>
                  </a:lnTo>
                  <a:lnTo>
                    <a:pt x="0" y="131"/>
                  </a:lnTo>
                  <a:lnTo>
                    <a:pt x="10" y="127"/>
                  </a:lnTo>
                  <a:lnTo>
                    <a:pt x="11" y="116"/>
                  </a:lnTo>
                  <a:lnTo>
                    <a:pt x="24" y="113"/>
                  </a:lnTo>
                  <a:lnTo>
                    <a:pt x="27" y="103"/>
                  </a:lnTo>
                  <a:lnTo>
                    <a:pt x="21" y="93"/>
                  </a:lnTo>
                  <a:lnTo>
                    <a:pt x="17" y="81"/>
                  </a:lnTo>
                  <a:lnTo>
                    <a:pt x="20" y="68"/>
                  </a:lnTo>
                  <a:lnTo>
                    <a:pt x="31" y="66"/>
                  </a:lnTo>
                  <a:lnTo>
                    <a:pt x="42" y="74"/>
                  </a:lnTo>
                  <a:lnTo>
                    <a:pt x="53" y="76"/>
                  </a:lnTo>
                  <a:lnTo>
                    <a:pt x="63" y="80"/>
                  </a:lnTo>
                  <a:lnTo>
                    <a:pt x="65" y="69"/>
                  </a:lnTo>
                  <a:lnTo>
                    <a:pt x="62" y="59"/>
                  </a:lnTo>
                  <a:lnTo>
                    <a:pt x="70" y="51"/>
                  </a:lnTo>
                  <a:lnTo>
                    <a:pt x="73" y="30"/>
                  </a:lnTo>
                  <a:lnTo>
                    <a:pt x="83" y="24"/>
                  </a:lnTo>
                  <a:lnTo>
                    <a:pt x="94" y="35"/>
                  </a:lnTo>
                  <a:lnTo>
                    <a:pt x="100" y="43"/>
                  </a:lnTo>
                  <a:lnTo>
                    <a:pt x="106" y="35"/>
                  </a:lnTo>
                  <a:lnTo>
                    <a:pt x="118" y="29"/>
                  </a:lnTo>
                  <a:lnTo>
                    <a:pt x="130" y="35"/>
                  </a:lnTo>
                  <a:lnTo>
                    <a:pt x="142" y="35"/>
                  </a:lnTo>
                  <a:lnTo>
                    <a:pt x="157" y="30"/>
                  </a:lnTo>
                  <a:lnTo>
                    <a:pt x="164" y="23"/>
                  </a:lnTo>
                  <a:lnTo>
                    <a:pt x="165" y="12"/>
                  </a:lnTo>
                  <a:lnTo>
                    <a:pt x="178" y="8"/>
                  </a:lnTo>
                  <a:lnTo>
                    <a:pt x="184" y="0"/>
                  </a:lnTo>
                  <a:lnTo>
                    <a:pt x="195" y="3"/>
                  </a:lnTo>
                  <a:lnTo>
                    <a:pt x="196" y="11"/>
                  </a:lnTo>
                  <a:lnTo>
                    <a:pt x="190" y="23"/>
                  </a:lnTo>
                  <a:lnTo>
                    <a:pt x="195" y="35"/>
                  </a:lnTo>
                  <a:lnTo>
                    <a:pt x="198" y="46"/>
                  </a:lnTo>
                  <a:lnTo>
                    <a:pt x="207" y="52"/>
                  </a:lnTo>
                  <a:lnTo>
                    <a:pt x="215" y="60"/>
                  </a:lnTo>
                  <a:lnTo>
                    <a:pt x="212" y="71"/>
                  </a:lnTo>
                  <a:lnTo>
                    <a:pt x="207" y="81"/>
                  </a:lnTo>
                  <a:lnTo>
                    <a:pt x="213" y="93"/>
                  </a:lnTo>
                  <a:lnTo>
                    <a:pt x="214" y="115"/>
                  </a:lnTo>
                  <a:lnTo>
                    <a:pt x="225" y="122"/>
                  </a:lnTo>
                  <a:lnTo>
                    <a:pt x="237" y="116"/>
                  </a:lnTo>
                  <a:lnTo>
                    <a:pt x="246" y="118"/>
                  </a:lnTo>
                  <a:lnTo>
                    <a:pt x="247" y="132"/>
                  </a:lnTo>
                  <a:lnTo>
                    <a:pt x="237" y="140"/>
                  </a:lnTo>
                  <a:lnTo>
                    <a:pt x="228" y="151"/>
                  </a:lnTo>
                  <a:lnTo>
                    <a:pt x="225" y="163"/>
                  </a:lnTo>
                  <a:lnTo>
                    <a:pt x="223" y="175"/>
                  </a:lnTo>
                  <a:lnTo>
                    <a:pt x="213" y="180"/>
                  </a:lnTo>
                  <a:lnTo>
                    <a:pt x="215" y="189"/>
                  </a:lnTo>
                  <a:lnTo>
                    <a:pt x="228" y="191"/>
                  </a:lnTo>
                  <a:lnTo>
                    <a:pt x="237" y="198"/>
                  </a:lnTo>
                  <a:lnTo>
                    <a:pt x="247" y="200"/>
                  </a:lnTo>
                  <a:lnTo>
                    <a:pt x="248" y="209"/>
                  </a:lnTo>
                  <a:lnTo>
                    <a:pt x="239" y="218"/>
                  </a:lnTo>
                  <a:lnTo>
                    <a:pt x="232" y="231"/>
                  </a:lnTo>
                  <a:lnTo>
                    <a:pt x="231" y="244"/>
                  </a:lnTo>
                  <a:lnTo>
                    <a:pt x="225" y="255"/>
                  </a:lnTo>
                  <a:lnTo>
                    <a:pt x="213" y="262"/>
                  </a:lnTo>
                  <a:lnTo>
                    <a:pt x="205" y="268"/>
                  </a:lnTo>
                  <a:lnTo>
                    <a:pt x="207" y="279"/>
                  </a:lnTo>
                  <a:lnTo>
                    <a:pt x="201" y="302"/>
                  </a:lnTo>
                  <a:lnTo>
                    <a:pt x="94" y="297"/>
                  </a:lnTo>
                </a:path>
              </a:pathLst>
            </a:custGeom>
            <a:solidFill>
              <a:srgbClr val="00A800"/>
            </a:solidFill>
            <a:ln w="12700" cap="rnd">
              <a:solidFill>
                <a:srgbClr val="000000"/>
              </a:solidFill>
              <a:round/>
              <a:headEnd/>
              <a:tailEnd/>
            </a:ln>
          </p:spPr>
          <p:txBody>
            <a:bodyPr/>
            <a:lstStyle/>
            <a:p>
              <a:endParaRPr lang="el-GR"/>
            </a:p>
          </p:txBody>
        </p:sp>
        <p:sp>
          <p:nvSpPr>
            <p:cNvPr id="8223" name="Freeform 28"/>
            <p:cNvSpPr>
              <a:spLocks/>
            </p:cNvSpPr>
            <p:nvPr/>
          </p:nvSpPr>
          <p:spPr bwMode="auto">
            <a:xfrm>
              <a:off x="5101" y="2446"/>
              <a:ext cx="19" cy="221"/>
            </a:xfrm>
            <a:custGeom>
              <a:avLst/>
              <a:gdLst>
                <a:gd name="T0" fmla="*/ 0 w 19"/>
                <a:gd name="T1" fmla="*/ 3 h 221"/>
                <a:gd name="T2" fmla="*/ 0 w 19"/>
                <a:gd name="T3" fmla="*/ 220 h 221"/>
                <a:gd name="T4" fmla="*/ 18 w 19"/>
                <a:gd name="T5" fmla="*/ 218 h 221"/>
                <a:gd name="T6" fmla="*/ 18 w 19"/>
                <a:gd name="T7" fmla="*/ 0 h 221"/>
                <a:gd name="T8" fmla="*/ 0 w 19"/>
                <a:gd name="T9" fmla="*/ 3 h 221"/>
                <a:gd name="T10" fmla="*/ 0 60000 65536"/>
                <a:gd name="T11" fmla="*/ 0 60000 65536"/>
                <a:gd name="T12" fmla="*/ 0 60000 65536"/>
                <a:gd name="T13" fmla="*/ 0 60000 65536"/>
                <a:gd name="T14" fmla="*/ 0 60000 65536"/>
                <a:gd name="T15" fmla="*/ 0 w 19"/>
                <a:gd name="T16" fmla="*/ 0 h 221"/>
                <a:gd name="T17" fmla="*/ 19 w 19"/>
                <a:gd name="T18" fmla="*/ 221 h 221"/>
              </a:gdLst>
              <a:ahLst/>
              <a:cxnLst>
                <a:cxn ang="T10">
                  <a:pos x="T0" y="T1"/>
                </a:cxn>
                <a:cxn ang="T11">
                  <a:pos x="T2" y="T3"/>
                </a:cxn>
                <a:cxn ang="T12">
                  <a:pos x="T4" y="T5"/>
                </a:cxn>
                <a:cxn ang="T13">
                  <a:pos x="T6" y="T7"/>
                </a:cxn>
                <a:cxn ang="T14">
                  <a:pos x="T8" y="T9"/>
                </a:cxn>
              </a:cxnLst>
              <a:rect l="T15" t="T16" r="T17" b="T18"/>
              <a:pathLst>
                <a:path w="19" h="221">
                  <a:moveTo>
                    <a:pt x="0" y="3"/>
                  </a:moveTo>
                  <a:lnTo>
                    <a:pt x="0" y="220"/>
                  </a:lnTo>
                  <a:lnTo>
                    <a:pt x="18" y="218"/>
                  </a:lnTo>
                  <a:lnTo>
                    <a:pt x="18" y="0"/>
                  </a:lnTo>
                  <a:lnTo>
                    <a:pt x="0" y="3"/>
                  </a:lnTo>
                </a:path>
              </a:pathLst>
            </a:custGeom>
            <a:solidFill>
              <a:srgbClr val="000000"/>
            </a:solidFill>
            <a:ln w="12700" cap="rnd">
              <a:solidFill>
                <a:srgbClr val="FFFFFF"/>
              </a:solidFill>
              <a:round/>
              <a:headEnd/>
              <a:tailEnd/>
            </a:ln>
          </p:spPr>
          <p:txBody>
            <a:bodyPr/>
            <a:lstStyle/>
            <a:p>
              <a:endParaRPr lang="el-GR"/>
            </a:p>
          </p:txBody>
        </p:sp>
        <p:sp>
          <p:nvSpPr>
            <p:cNvPr id="8224" name="Freeform 29"/>
            <p:cNvSpPr>
              <a:spLocks/>
            </p:cNvSpPr>
            <p:nvPr/>
          </p:nvSpPr>
          <p:spPr bwMode="auto">
            <a:xfrm>
              <a:off x="4966" y="2471"/>
              <a:ext cx="17" cy="213"/>
            </a:xfrm>
            <a:custGeom>
              <a:avLst/>
              <a:gdLst>
                <a:gd name="T0" fmla="*/ 0 w 17"/>
                <a:gd name="T1" fmla="*/ 3 h 213"/>
                <a:gd name="T2" fmla="*/ 0 w 17"/>
                <a:gd name="T3" fmla="*/ 212 h 213"/>
                <a:gd name="T4" fmla="*/ 16 w 17"/>
                <a:gd name="T5" fmla="*/ 210 h 213"/>
                <a:gd name="T6" fmla="*/ 16 w 17"/>
                <a:gd name="T7" fmla="*/ 0 h 213"/>
                <a:gd name="T8" fmla="*/ 0 w 17"/>
                <a:gd name="T9" fmla="*/ 3 h 213"/>
                <a:gd name="T10" fmla="*/ 0 60000 65536"/>
                <a:gd name="T11" fmla="*/ 0 60000 65536"/>
                <a:gd name="T12" fmla="*/ 0 60000 65536"/>
                <a:gd name="T13" fmla="*/ 0 60000 65536"/>
                <a:gd name="T14" fmla="*/ 0 60000 65536"/>
                <a:gd name="T15" fmla="*/ 0 w 17"/>
                <a:gd name="T16" fmla="*/ 0 h 213"/>
                <a:gd name="T17" fmla="*/ 17 w 17"/>
                <a:gd name="T18" fmla="*/ 213 h 213"/>
              </a:gdLst>
              <a:ahLst/>
              <a:cxnLst>
                <a:cxn ang="T10">
                  <a:pos x="T0" y="T1"/>
                </a:cxn>
                <a:cxn ang="T11">
                  <a:pos x="T2" y="T3"/>
                </a:cxn>
                <a:cxn ang="T12">
                  <a:pos x="T4" y="T5"/>
                </a:cxn>
                <a:cxn ang="T13">
                  <a:pos x="T6" y="T7"/>
                </a:cxn>
                <a:cxn ang="T14">
                  <a:pos x="T8" y="T9"/>
                </a:cxn>
              </a:cxnLst>
              <a:rect l="T15" t="T16" r="T17" b="T18"/>
              <a:pathLst>
                <a:path w="17" h="213">
                  <a:moveTo>
                    <a:pt x="0" y="3"/>
                  </a:moveTo>
                  <a:lnTo>
                    <a:pt x="0" y="212"/>
                  </a:lnTo>
                  <a:lnTo>
                    <a:pt x="16" y="210"/>
                  </a:lnTo>
                  <a:lnTo>
                    <a:pt x="16" y="0"/>
                  </a:lnTo>
                  <a:lnTo>
                    <a:pt x="0" y="3"/>
                  </a:lnTo>
                </a:path>
              </a:pathLst>
            </a:custGeom>
            <a:solidFill>
              <a:srgbClr val="000000"/>
            </a:solidFill>
            <a:ln w="12700" cap="rnd">
              <a:solidFill>
                <a:srgbClr val="FFFFFF"/>
              </a:solidFill>
              <a:round/>
              <a:headEnd/>
              <a:tailEnd/>
            </a:ln>
          </p:spPr>
          <p:txBody>
            <a:bodyPr/>
            <a:lstStyle/>
            <a:p>
              <a:endParaRPr lang="el-GR"/>
            </a:p>
          </p:txBody>
        </p:sp>
        <p:sp>
          <p:nvSpPr>
            <p:cNvPr id="8225" name="Freeform 30"/>
            <p:cNvSpPr>
              <a:spLocks/>
            </p:cNvSpPr>
            <p:nvPr/>
          </p:nvSpPr>
          <p:spPr bwMode="auto">
            <a:xfrm>
              <a:off x="4831" y="2497"/>
              <a:ext cx="17" cy="204"/>
            </a:xfrm>
            <a:custGeom>
              <a:avLst/>
              <a:gdLst>
                <a:gd name="T0" fmla="*/ 0 w 17"/>
                <a:gd name="T1" fmla="*/ 3 h 204"/>
                <a:gd name="T2" fmla="*/ 0 w 17"/>
                <a:gd name="T3" fmla="*/ 203 h 204"/>
                <a:gd name="T4" fmla="*/ 16 w 17"/>
                <a:gd name="T5" fmla="*/ 201 h 204"/>
                <a:gd name="T6" fmla="*/ 16 w 17"/>
                <a:gd name="T7" fmla="*/ 0 h 204"/>
                <a:gd name="T8" fmla="*/ 0 w 17"/>
                <a:gd name="T9" fmla="*/ 3 h 204"/>
                <a:gd name="T10" fmla="*/ 0 60000 65536"/>
                <a:gd name="T11" fmla="*/ 0 60000 65536"/>
                <a:gd name="T12" fmla="*/ 0 60000 65536"/>
                <a:gd name="T13" fmla="*/ 0 60000 65536"/>
                <a:gd name="T14" fmla="*/ 0 60000 65536"/>
                <a:gd name="T15" fmla="*/ 0 w 17"/>
                <a:gd name="T16" fmla="*/ 0 h 204"/>
                <a:gd name="T17" fmla="*/ 17 w 17"/>
                <a:gd name="T18" fmla="*/ 204 h 204"/>
              </a:gdLst>
              <a:ahLst/>
              <a:cxnLst>
                <a:cxn ang="T10">
                  <a:pos x="T0" y="T1"/>
                </a:cxn>
                <a:cxn ang="T11">
                  <a:pos x="T2" y="T3"/>
                </a:cxn>
                <a:cxn ang="T12">
                  <a:pos x="T4" y="T5"/>
                </a:cxn>
                <a:cxn ang="T13">
                  <a:pos x="T6" y="T7"/>
                </a:cxn>
                <a:cxn ang="T14">
                  <a:pos x="T8" y="T9"/>
                </a:cxn>
              </a:cxnLst>
              <a:rect l="T15" t="T16" r="T17" b="T18"/>
              <a:pathLst>
                <a:path w="17" h="204">
                  <a:moveTo>
                    <a:pt x="0" y="3"/>
                  </a:moveTo>
                  <a:lnTo>
                    <a:pt x="0" y="203"/>
                  </a:lnTo>
                  <a:lnTo>
                    <a:pt x="16" y="201"/>
                  </a:lnTo>
                  <a:lnTo>
                    <a:pt x="16" y="0"/>
                  </a:lnTo>
                  <a:lnTo>
                    <a:pt x="0" y="3"/>
                  </a:lnTo>
                </a:path>
              </a:pathLst>
            </a:custGeom>
            <a:solidFill>
              <a:srgbClr val="000000"/>
            </a:solidFill>
            <a:ln w="12700" cap="rnd">
              <a:solidFill>
                <a:srgbClr val="FFFFFF"/>
              </a:solidFill>
              <a:round/>
              <a:headEnd/>
              <a:tailEnd/>
            </a:ln>
          </p:spPr>
          <p:txBody>
            <a:bodyPr/>
            <a:lstStyle/>
            <a:p>
              <a:endParaRPr lang="el-GR"/>
            </a:p>
          </p:txBody>
        </p:sp>
        <p:sp>
          <p:nvSpPr>
            <p:cNvPr id="8226" name="Freeform 31"/>
            <p:cNvSpPr>
              <a:spLocks/>
            </p:cNvSpPr>
            <p:nvPr/>
          </p:nvSpPr>
          <p:spPr bwMode="auto">
            <a:xfrm>
              <a:off x="4696" y="2522"/>
              <a:ext cx="17" cy="196"/>
            </a:xfrm>
            <a:custGeom>
              <a:avLst/>
              <a:gdLst>
                <a:gd name="T0" fmla="*/ 0 w 17"/>
                <a:gd name="T1" fmla="*/ 3 h 196"/>
                <a:gd name="T2" fmla="*/ 0 w 17"/>
                <a:gd name="T3" fmla="*/ 195 h 196"/>
                <a:gd name="T4" fmla="*/ 16 w 17"/>
                <a:gd name="T5" fmla="*/ 193 h 196"/>
                <a:gd name="T6" fmla="*/ 16 w 17"/>
                <a:gd name="T7" fmla="*/ 0 h 196"/>
                <a:gd name="T8" fmla="*/ 0 w 17"/>
                <a:gd name="T9" fmla="*/ 3 h 196"/>
                <a:gd name="T10" fmla="*/ 0 60000 65536"/>
                <a:gd name="T11" fmla="*/ 0 60000 65536"/>
                <a:gd name="T12" fmla="*/ 0 60000 65536"/>
                <a:gd name="T13" fmla="*/ 0 60000 65536"/>
                <a:gd name="T14" fmla="*/ 0 60000 65536"/>
                <a:gd name="T15" fmla="*/ 0 w 17"/>
                <a:gd name="T16" fmla="*/ 0 h 196"/>
                <a:gd name="T17" fmla="*/ 17 w 17"/>
                <a:gd name="T18" fmla="*/ 196 h 196"/>
              </a:gdLst>
              <a:ahLst/>
              <a:cxnLst>
                <a:cxn ang="T10">
                  <a:pos x="T0" y="T1"/>
                </a:cxn>
                <a:cxn ang="T11">
                  <a:pos x="T2" y="T3"/>
                </a:cxn>
                <a:cxn ang="T12">
                  <a:pos x="T4" y="T5"/>
                </a:cxn>
                <a:cxn ang="T13">
                  <a:pos x="T6" y="T7"/>
                </a:cxn>
                <a:cxn ang="T14">
                  <a:pos x="T8" y="T9"/>
                </a:cxn>
              </a:cxnLst>
              <a:rect l="T15" t="T16" r="T17" b="T18"/>
              <a:pathLst>
                <a:path w="17" h="196">
                  <a:moveTo>
                    <a:pt x="0" y="3"/>
                  </a:moveTo>
                  <a:lnTo>
                    <a:pt x="0" y="195"/>
                  </a:lnTo>
                  <a:lnTo>
                    <a:pt x="16" y="193"/>
                  </a:lnTo>
                  <a:lnTo>
                    <a:pt x="16" y="0"/>
                  </a:lnTo>
                  <a:lnTo>
                    <a:pt x="0" y="3"/>
                  </a:lnTo>
                </a:path>
              </a:pathLst>
            </a:custGeom>
            <a:solidFill>
              <a:srgbClr val="000000"/>
            </a:solidFill>
            <a:ln w="12700" cap="rnd">
              <a:solidFill>
                <a:srgbClr val="FFFFFF"/>
              </a:solidFill>
              <a:round/>
              <a:headEnd/>
              <a:tailEnd/>
            </a:ln>
          </p:spPr>
          <p:txBody>
            <a:bodyPr/>
            <a:lstStyle/>
            <a:p>
              <a:endParaRPr lang="el-GR"/>
            </a:p>
          </p:txBody>
        </p:sp>
        <p:sp>
          <p:nvSpPr>
            <p:cNvPr id="8227" name="Freeform 32"/>
            <p:cNvSpPr>
              <a:spLocks/>
            </p:cNvSpPr>
            <p:nvPr/>
          </p:nvSpPr>
          <p:spPr bwMode="auto">
            <a:xfrm>
              <a:off x="4562" y="2548"/>
              <a:ext cx="17" cy="187"/>
            </a:xfrm>
            <a:custGeom>
              <a:avLst/>
              <a:gdLst>
                <a:gd name="T0" fmla="*/ 0 w 17"/>
                <a:gd name="T1" fmla="*/ 2 h 187"/>
                <a:gd name="T2" fmla="*/ 0 w 17"/>
                <a:gd name="T3" fmla="*/ 186 h 187"/>
                <a:gd name="T4" fmla="*/ 16 w 17"/>
                <a:gd name="T5" fmla="*/ 184 h 187"/>
                <a:gd name="T6" fmla="*/ 16 w 17"/>
                <a:gd name="T7" fmla="*/ 0 h 187"/>
                <a:gd name="T8" fmla="*/ 0 w 17"/>
                <a:gd name="T9" fmla="*/ 2 h 187"/>
                <a:gd name="T10" fmla="*/ 0 60000 65536"/>
                <a:gd name="T11" fmla="*/ 0 60000 65536"/>
                <a:gd name="T12" fmla="*/ 0 60000 65536"/>
                <a:gd name="T13" fmla="*/ 0 60000 65536"/>
                <a:gd name="T14" fmla="*/ 0 60000 65536"/>
                <a:gd name="T15" fmla="*/ 0 w 17"/>
                <a:gd name="T16" fmla="*/ 0 h 187"/>
                <a:gd name="T17" fmla="*/ 17 w 17"/>
                <a:gd name="T18" fmla="*/ 187 h 187"/>
              </a:gdLst>
              <a:ahLst/>
              <a:cxnLst>
                <a:cxn ang="T10">
                  <a:pos x="T0" y="T1"/>
                </a:cxn>
                <a:cxn ang="T11">
                  <a:pos x="T2" y="T3"/>
                </a:cxn>
                <a:cxn ang="T12">
                  <a:pos x="T4" y="T5"/>
                </a:cxn>
                <a:cxn ang="T13">
                  <a:pos x="T6" y="T7"/>
                </a:cxn>
                <a:cxn ang="T14">
                  <a:pos x="T8" y="T9"/>
                </a:cxn>
              </a:cxnLst>
              <a:rect l="T15" t="T16" r="T17" b="T18"/>
              <a:pathLst>
                <a:path w="17" h="187">
                  <a:moveTo>
                    <a:pt x="0" y="2"/>
                  </a:moveTo>
                  <a:lnTo>
                    <a:pt x="0" y="186"/>
                  </a:lnTo>
                  <a:lnTo>
                    <a:pt x="16" y="184"/>
                  </a:lnTo>
                  <a:lnTo>
                    <a:pt x="16" y="0"/>
                  </a:lnTo>
                  <a:lnTo>
                    <a:pt x="0" y="2"/>
                  </a:lnTo>
                </a:path>
              </a:pathLst>
            </a:custGeom>
            <a:solidFill>
              <a:srgbClr val="000000"/>
            </a:solidFill>
            <a:ln w="12700" cap="rnd">
              <a:solidFill>
                <a:srgbClr val="FFFFFF"/>
              </a:solidFill>
              <a:round/>
              <a:headEnd/>
              <a:tailEnd/>
            </a:ln>
          </p:spPr>
          <p:txBody>
            <a:bodyPr/>
            <a:lstStyle/>
            <a:p>
              <a:endParaRPr lang="el-GR"/>
            </a:p>
          </p:txBody>
        </p:sp>
        <p:sp>
          <p:nvSpPr>
            <p:cNvPr id="8228" name="Freeform 33"/>
            <p:cNvSpPr>
              <a:spLocks/>
            </p:cNvSpPr>
            <p:nvPr/>
          </p:nvSpPr>
          <p:spPr bwMode="auto">
            <a:xfrm>
              <a:off x="5190" y="2674"/>
              <a:ext cx="19" cy="234"/>
            </a:xfrm>
            <a:custGeom>
              <a:avLst/>
              <a:gdLst>
                <a:gd name="T0" fmla="*/ 0 w 19"/>
                <a:gd name="T1" fmla="*/ 1 h 234"/>
                <a:gd name="T2" fmla="*/ 0 w 19"/>
                <a:gd name="T3" fmla="*/ 233 h 234"/>
                <a:gd name="T4" fmla="*/ 18 w 19"/>
                <a:gd name="T5" fmla="*/ 231 h 234"/>
                <a:gd name="T6" fmla="*/ 18 w 19"/>
                <a:gd name="T7" fmla="*/ 0 h 234"/>
                <a:gd name="T8" fmla="*/ 0 w 19"/>
                <a:gd name="T9" fmla="*/ 1 h 234"/>
                <a:gd name="T10" fmla="*/ 0 60000 65536"/>
                <a:gd name="T11" fmla="*/ 0 60000 65536"/>
                <a:gd name="T12" fmla="*/ 0 60000 65536"/>
                <a:gd name="T13" fmla="*/ 0 60000 65536"/>
                <a:gd name="T14" fmla="*/ 0 60000 65536"/>
                <a:gd name="T15" fmla="*/ 0 w 19"/>
                <a:gd name="T16" fmla="*/ 0 h 234"/>
                <a:gd name="T17" fmla="*/ 19 w 19"/>
                <a:gd name="T18" fmla="*/ 234 h 234"/>
              </a:gdLst>
              <a:ahLst/>
              <a:cxnLst>
                <a:cxn ang="T10">
                  <a:pos x="T0" y="T1"/>
                </a:cxn>
                <a:cxn ang="T11">
                  <a:pos x="T2" y="T3"/>
                </a:cxn>
                <a:cxn ang="T12">
                  <a:pos x="T4" y="T5"/>
                </a:cxn>
                <a:cxn ang="T13">
                  <a:pos x="T6" y="T7"/>
                </a:cxn>
                <a:cxn ang="T14">
                  <a:pos x="T8" y="T9"/>
                </a:cxn>
              </a:cxnLst>
              <a:rect l="T15" t="T16" r="T17" b="T18"/>
              <a:pathLst>
                <a:path w="19" h="234">
                  <a:moveTo>
                    <a:pt x="0" y="1"/>
                  </a:moveTo>
                  <a:lnTo>
                    <a:pt x="0" y="233"/>
                  </a:lnTo>
                  <a:lnTo>
                    <a:pt x="18" y="231"/>
                  </a:lnTo>
                  <a:lnTo>
                    <a:pt x="18" y="0"/>
                  </a:lnTo>
                  <a:lnTo>
                    <a:pt x="0" y="1"/>
                  </a:lnTo>
                </a:path>
              </a:pathLst>
            </a:custGeom>
            <a:solidFill>
              <a:srgbClr val="000000"/>
            </a:solidFill>
            <a:ln w="12700" cap="rnd">
              <a:solidFill>
                <a:srgbClr val="FFFFFF"/>
              </a:solidFill>
              <a:round/>
              <a:headEnd/>
              <a:tailEnd/>
            </a:ln>
          </p:spPr>
          <p:txBody>
            <a:bodyPr/>
            <a:lstStyle/>
            <a:p>
              <a:endParaRPr lang="el-GR"/>
            </a:p>
          </p:txBody>
        </p:sp>
        <p:sp>
          <p:nvSpPr>
            <p:cNvPr id="8229" name="Freeform 34"/>
            <p:cNvSpPr>
              <a:spLocks/>
            </p:cNvSpPr>
            <p:nvPr/>
          </p:nvSpPr>
          <p:spPr bwMode="auto">
            <a:xfrm>
              <a:off x="5055" y="2692"/>
              <a:ext cx="19" cy="225"/>
            </a:xfrm>
            <a:custGeom>
              <a:avLst/>
              <a:gdLst>
                <a:gd name="T0" fmla="*/ 0 w 19"/>
                <a:gd name="T1" fmla="*/ 1 h 225"/>
                <a:gd name="T2" fmla="*/ 0 w 19"/>
                <a:gd name="T3" fmla="*/ 224 h 225"/>
                <a:gd name="T4" fmla="*/ 18 w 19"/>
                <a:gd name="T5" fmla="*/ 223 h 225"/>
                <a:gd name="T6" fmla="*/ 18 w 19"/>
                <a:gd name="T7" fmla="*/ 0 h 225"/>
                <a:gd name="T8" fmla="*/ 0 w 19"/>
                <a:gd name="T9" fmla="*/ 1 h 225"/>
                <a:gd name="T10" fmla="*/ 0 60000 65536"/>
                <a:gd name="T11" fmla="*/ 0 60000 65536"/>
                <a:gd name="T12" fmla="*/ 0 60000 65536"/>
                <a:gd name="T13" fmla="*/ 0 60000 65536"/>
                <a:gd name="T14" fmla="*/ 0 60000 65536"/>
                <a:gd name="T15" fmla="*/ 0 w 19"/>
                <a:gd name="T16" fmla="*/ 0 h 225"/>
                <a:gd name="T17" fmla="*/ 19 w 19"/>
                <a:gd name="T18" fmla="*/ 225 h 225"/>
              </a:gdLst>
              <a:ahLst/>
              <a:cxnLst>
                <a:cxn ang="T10">
                  <a:pos x="T0" y="T1"/>
                </a:cxn>
                <a:cxn ang="T11">
                  <a:pos x="T2" y="T3"/>
                </a:cxn>
                <a:cxn ang="T12">
                  <a:pos x="T4" y="T5"/>
                </a:cxn>
                <a:cxn ang="T13">
                  <a:pos x="T6" y="T7"/>
                </a:cxn>
                <a:cxn ang="T14">
                  <a:pos x="T8" y="T9"/>
                </a:cxn>
              </a:cxnLst>
              <a:rect l="T15" t="T16" r="T17" b="T18"/>
              <a:pathLst>
                <a:path w="19" h="225">
                  <a:moveTo>
                    <a:pt x="0" y="1"/>
                  </a:moveTo>
                  <a:lnTo>
                    <a:pt x="0" y="224"/>
                  </a:lnTo>
                  <a:lnTo>
                    <a:pt x="18" y="223"/>
                  </a:lnTo>
                  <a:lnTo>
                    <a:pt x="18" y="0"/>
                  </a:lnTo>
                  <a:lnTo>
                    <a:pt x="0" y="1"/>
                  </a:lnTo>
                </a:path>
              </a:pathLst>
            </a:custGeom>
            <a:solidFill>
              <a:srgbClr val="000000"/>
            </a:solidFill>
            <a:ln w="12700" cap="rnd">
              <a:solidFill>
                <a:srgbClr val="FFFFFF"/>
              </a:solidFill>
              <a:round/>
              <a:headEnd/>
              <a:tailEnd/>
            </a:ln>
          </p:spPr>
          <p:txBody>
            <a:bodyPr/>
            <a:lstStyle/>
            <a:p>
              <a:endParaRPr lang="el-GR"/>
            </a:p>
          </p:txBody>
        </p:sp>
        <p:sp>
          <p:nvSpPr>
            <p:cNvPr id="8230" name="Freeform 35"/>
            <p:cNvSpPr>
              <a:spLocks/>
            </p:cNvSpPr>
            <p:nvPr/>
          </p:nvSpPr>
          <p:spPr bwMode="auto">
            <a:xfrm>
              <a:off x="4918" y="2710"/>
              <a:ext cx="17" cy="217"/>
            </a:xfrm>
            <a:custGeom>
              <a:avLst/>
              <a:gdLst>
                <a:gd name="T0" fmla="*/ 0 w 17"/>
                <a:gd name="T1" fmla="*/ 1 h 217"/>
                <a:gd name="T2" fmla="*/ 0 w 17"/>
                <a:gd name="T3" fmla="*/ 216 h 217"/>
                <a:gd name="T4" fmla="*/ 16 w 17"/>
                <a:gd name="T5" fmla="*/ 215 h 217"/>
                <a:gd name="T6" fmla="*/ 16 w 17"/>
                <a:gd name="T7" fmla="*/ 0 h 217"/>
                <a:gd name="T8" fmla="*/ 0 w 17"/>
                <a:gd name="T9" fmla="*/ 1 h 217"/>
                <a:gd name="T10" fmla="*/ 0 60000 65536"/>
                <a:gd name="T11" fmla="*/ 0 60000 65536"/>
                <a:gd name="T12" fmla="*/ 0 60000 65536"/>
                <a:gd name="T13" fmla="*/ 0 60000 65536"/>
                <a:gd name="T14" fmla="*/ 0 60000 65536"/>
                <a:gd name="T15" fmla="*/ 0 w 17"/>
                <a:gd name="T16" fmla="*/ 0 h 217"/>
                <a:gd name="T17" fmla="*/ 17 w 17"/>
                <a:gd name="T18" fmla="*/ 217 h 217"/>
              </a:gdLst>
              <a:ahLst/>
              <a:cxnLst>
                <a:cxn ang="T10">
                  <a:pos x="T0" y="T1"/>
                </a:cxn>
                <a:cxn ang="T11">
                  <a:pos x="T2" y="T3"/>
                </a:cxn>
                <a:cxn ang="T12">
                  <a:pos x="T4" y="T5"/>
                </a:cxn>
                <a:cxn ang="T13">
                  <a:pos x="T6" y="T7"/>
                </a:cxn>
                <a:cxn ang="T14">
                  <a:pos x="T8" y="T9"/>
                </a:cxn>
              </a:cxnLst>
              <a:rect l="T15" t="T16" r="T17" b="T18"/>
              <a:pathLst>
                <a:path w="17" h="217">
                  <a:moveTo>
                    <a:pt x="0" y="1"/>
                  </a:moveTo>
                  <a:lnTo>
                    <a:pt x="0" y="216"/>
                  </a:lnTo>
                  <a:lnTo>
                    <a:pt x="16" y="215"/>
                  </a:lnTo>
                  <a:lnTo>
                    <a:pt x="16" y="0"/>
                  </a:lnTo>
                  <a:lnTo>
                    <a:pt x="0" y="1"/>
                  </a:lnTo>
                </a:path>
              </a:pathLst>
            </a:custGeom>
            <a:solidFill>
              <a:srgbClr val="000000"/>
            </a:solidFill>
            <a:ln w="12700" cap="rnd">
              <a:solidFill>
                <a:srgbClr val="FFFFFF"/>
              </a:solidFill>
              <a:round/>
              <a:headEnd/>
              <a:tailEnd/>
            </a:ln>
          </p:spPr>
          <p:txBody>
            <a:bodyPr/>
            <a:lstStyle/>
            <a:p>
              <a:endParaRPr lang="el-GR"/>
            </a:p>
          </p:txBody>
        </p:sp>
        <p:sp>
          <p:nvSpPr>
            <p:cNvPr id="8231" name="Freeform 36"/>
            <p:cNvSpPr>
              <a:spLocks/>
            </p:cNvSpPr>
            <p:nvPr/>
          </p:nvSpPr>
          <p:spPr bwMode="auto">
            <a:xfrm>
              <a:off x="4780" y="2726"/>
              <a:ext cx="17" cy="234"/>
            </a:xfrm>
            <a:custGeom>
              <a:avLst/>
              <a:gdLst>
                <a:gd name="T0" fmla="*/ 0 w 17"/>
                <a:gd name="T1" fmla="*/ 2 h 234"/>
                <a:gd name="T2" fmla="*/ 0 w 17"/>
                <a:gd name="T3" fmla="*/ 233 h 234"/>
                <a:gd name="T4" fmla="*/ 16 w 17"/>
                <a:gd name="T5" fmla="*/ 231 h 234"/>
                <a:gd name="T6" fmla="*/ 16 w 17"/>
                <a:gd name="T7" fmla="*/ 0 h 234"/>
                <a:gd name="T8" fmla="*/ 0 w 17"/>
                <a:gd name="T9" fmla="*/ 2 h 234"/>
                <a:gd name="T10" fmla="*/ 0 60000 65536"/>
                <a:gd name="T11" fmla="*/ 0 60000 65536"/>
                <a:gd name="T12" fmla="*/ 0 60000 65536"/>
                <a:gd name="T13" fmla="*/ 0 60000 65536"/>
                <a:gd name="T14" fmla="*/ 0 60000 65536"/>
                <a:gd name="T15" fmla="*/ 0 w 17"/>
                <a:gd name="T16" fmla="*/ 0 h 234"/>
                <a:gd name="T17" fmla="*/ 17 w 17"/>
                <a:gd name="T18" fmla="*/ 234 h 234"/>
              </a:gdLst>
              <a:ahLst/>
              <a:cxnLst>
                <a:cxn ang="T10">
                  <a:pos x="T0" y="T1"/>
                </a:cxn>
                <a:cxn ang="T11">
                  <a:pos x="T2" y="T3"/>
                </a:cxn>
                <a:cxn ang="T12">
                  <a:pos x="T4" y="T5"/>
                </a:cxn>
                <a:cxn ang="T13">
                  <a:pos x="T6" y="T7"/>
                </a:cxn>
                <a:cxn ang="T14">
                  <a:pos x="T8" y="T9"/>
                </a:cxn>
              </a:cxnLst>
              <a:rect l="T15" t="T16" r="T17" b="T18"/>
              <a:pathLst>
                <a:path w="17" h="234">
                  <a:moveTo>
                    <a:pt x="0" y="2"/>
                  </a:moveTo>
                  <a:lnTo>
                    <a:pt x="0" y="233"/>
                  </a:lnTo>
                  <a:lnTo>
                    <a:pt x="16" y="231"/>
                  </a:lnTo>
                  <a:lnTo>
                    <a:pt x="16" y="0"/>
                  </a:lnTo>
                  <a:lnTo>
                    <a:pt x="0" y="2"/>
                  </a:lnTo>
                </a:path>
              </a:pathLst>
            </a:custGeom>
            <a:solidFill>
              <a:srgbClr val="000000"/>
            </a:solidFill>
            <a:ln w="12700" cap="rnd">
              <a:solidFill>
                <a:srgbClr val="FFFFFF"/>
              </a:solidFill>
              <a:round/>
              <a:headEnd/>
              <a:tailEnd/>
            </a:ln>
          </p:spPr>
          <p:txBody>
            <a:bodyPr/>
            <a:lstStyle/>
            <a:p>
              <a:endParaRPr lang="el-GR"/>
            </a:p>
          </p:txBody>
        </p:sp>
        <p:sp>
          <p:nvSpPr>
            <p:cNvPr id="8232" name="Freeform 37"/>
            <p:cNvSpPr>
              <a:spLocks/>
            </p:cNvSpPr>
            <p:nvPr/>
          </p:nvSpPr>
          <p:spPr bwMode="auto">
            <a:xfrm>
              <a:off x="4644" y="2744"/>
              <a:ext cx="17" cy="233"/>
            </a:xfrm>
            <a:custGeom>
              <a:avLst/>
              <a:gdLst>
                <a:gd name="T0" fmla="*/ 0 w 17"/>
                <a:gd name="T1" fmla="*/ 1 h 233"/>
                <a:gd name="T2" fmla="*/ 0 w 17"/>
                <a:gd name="T3" fmla="*/ 232 h 233"/>
                <a:gd name="T4" fmla="*/ 16 w 17"/>
                <a:gd name="T5" fmla="*/ 231 h 233"/>
                <a:gd name="T6" fmla="*/ 16 w 17"/>
                <a:gd name="T7" fmla="*/ 0 h 233"/>
                <a:gd name="T8" fmla="*/ 0 w 17"/>
                <a:gd name="T9" fmla="*/ 1 h 233"/>
                <a:gd name="T10" fmla="*/ 0 60000 65536"/>
                <a:gd name="T11" fmla="*/ 0 60000 65536"/>
                <a:gd name="T12" fmla="*/ 0 60000 65536"/>
                <a:gd name="T13" fmla="*/ 0 60000 65536"/>
                <a:gd name="T14" fmla="*/ 0 60000 65536"/>
                <a:gd name="T15" fmla="*/ 0 w 17"/>
                <a:gd name="T16" fmla="*/ 0 h 233"/>
                <a:gd name="T17" fmla="*/ 17 w 17"/>
                <a:gd name="T18" fmla="*/ 233 h 233"/>
              </a:gdLst>
              <a:ahLst/>
              <a:cxnLst>
                <a:cxn ang="T10">
                  <a:pos x="T0" y="T1"/>
                </a:cxn>
                <a:cxn ang="T11">
                  <a:pos x="T2" y="T3"/>
                </a:cxn>
                <a:cxn ang="T12">
                  <a:pos x="T4" y="T5"/>
                </a:cxn>
                <a:cxn ang="T13">
                  <a:pos x="T6" y="T7"/>
                </a:cxn>
                <a:cxn ang="T14">
                  <a:pos x="T8" y="T9"/>
                </a:cxn>
              </a:cxnLst>
              <a:rect l="T15" t="T16" r="T17" b="T18"/>
              <a:pathLst>
                <a:path w="17" h="233">
                  <a:moveTo>
                    <a:pt x="0" y="1"/>
                  </a:moveTo>
                  <a:lnTo>
                    <a:pt x="0" y="232"/>
                  </a:lnTo>
                  <a:lnTo>
                    <a:pt x="16" y="231"/>
                  </a:lnTo>
                  <a:lnTo>
                    <a:pt x="16" y="0"/>
                  </a:lnTo>
                  <a:lnTo>
                    <a:pt x="0" y="1"/>
                  </a:lnTo>
                </a:path>
              </a:pathLst>
            </a:custGeom>
            <a:solidFill>
              <a:srgbClr val="000000"/>
            </a:solidFill>
            <a:ln w="12700" cap="rnd">
              <a:solidFill>
                <a:srgbClr val="FFFFFF"/>
              </a:solidFill>
              <a:round/>
              <a:headEnd/>
              <a:tailEnd/>
            </a:ln>
          </p:spPr>
          <p:txBody>
            <a:bodyPr/>
            <a:lstStyle/>
            <a:p>
              <a:endParaRPr lang="el-GR"/>
            </a:p>
          </p:txBody>
        </p:sp>
        <p:sp>
          <p:nvSpPr>
            <p:cNvPr id="8233" name="Freeform 38"/>
            <p:cNvSpPr>
              <a:spLocks/>
            </p:cNvSpPr>
            <p:nvPr/>
          </p:nvSpPr>
          <p:spPr bwMode="auto">
            <a:xfrm>
              <a:off x="4507" y="2761"/>
              <a:ext cx="17" cy="234"/>
            </a:xfrm>
            <a:custGeom>
              <a:avLst/>
              <a:gdLst>
                <a:gd name="T0" fmla="*/ 0 w 17"/>
                <a:gd name="T1" fmla="*/ 2 h 234"/>
                <a:gd name="T2" fmla="*/ 0 w 17"/>
                <a:gd name="T3" fmla="*/ 233 h 234"/>
                <a:gd name="T4" fmla="*/ 16 w 17"/>
                <a:gd name="T5" fmla="*/ 231 h 234"/>
                <a:gd name="T6" fmla="*/ 16 w 17"/>
                <a:gd name="T7" fmla="*/ 0 h 234"/>
                <a:gd name="T8" fmla="*/ 0 w 17"/>
                <a:gd name="T9" fmla="*/ 2 h 234"/>
                <a:gd name="T10" fmla="*/ 0 60000 65536"/>
                <a:gd name="T11" fmla="*/ 0 60000 65536"/>
                <a:gd name="T12" fmla="*/ 0 60000 65536"/>
                <a:gd name="T13" fmla="*/ 0 60000 65536"/>
                <a:gd name="T14" fmla="*/ 0 60000 65536"/>
                <a:gd name="T15" fmla="*/ 0 w 17"/>
                <a:gd name="T16" fmla="*/ 0 h 234"/>
                <a:gd name="T17" fmla="*/ 17 w 17"/>
                <a:gd name="T18" fmla="*/ 234 h 234"/>
              </a:gdLst>
              <a:ahLst/>
              <a:cxnLst>
                <a:cxn ang="T10">
                  <a:pos x="T0" y="T1"/>
                </a:cxn>
                <a:cxn ang="T11">
                  <a:pos x="T2" y="T3"/>
                </a:cxn>
                <a:cxn ang="T12">
                  <a:pos x="T4" y="T5"/>
                </a:cxn>
                <a:cxn ang="T13">
                  <a:pos x="T6" y="T7"/>
                </a:cxn>
                <a:cxn ang="T14">
                  <a:pos x="T8" y="T9"/>
                </a:cxn>
              </a:cxnLst>
              <a:rect l="T15" t="T16" r="T17" b="T18"/>
              <a:pathLst>
                <a:path w="17" h="234">
                  <a:moveTo>
                    <a:pt x="0" y="2"/>
                  </a:moveTo>
                  <a:lnTo>
                    <a:pt x="0" y="233"/>
                  </a:lnTo>
                  <a:lnTo>
                    <a:pt x="16" y="231"/>
                  </a:lnTo>
                  <a:lnTo>
                    <a:pt x="16" y="0"/>
                  </a:lnTo>
                  <a:lnTo>
                    <a:pt x="0" y="2"/>
                  </a:lnTo>
                </a:path>
              </a:pathLst>
            </a:custGeom>
            <a:solidFill>
              <a:srgbClr val="000000"/>
            </a:solidFill>
            <a:ln w="12700" cap="rnd">
              <a:solidFill>
                <a:srgbClr val="FFFFFF"/>
              </a:solidFill>
              <a:round/>
              <a:headEnd/>
              <a:tailEnd/>
            </a:ln>
          </p:spPr>
          <p:txBody>
            <a:bodyPr/>
            <a:lstStyle/>
            <a:p>
              <a:endParaRPr lang="el-GR"/>
            </a:p>
          </p:txBody>
        </p:sp>
        <p:sp>
          <p:nvSpPr>
            <p:cNvPr id="8234" name="Freeform 39"/>
            <p:cNvSpPr>
              <a:spLocks/>
            </p:cNvSpPr>
            <p:nvPr/>
          </p:nvSpPr>
          <p:spPr bwMode="auto">
            <a:xfrm>
              <a:off x="5296" y="2359"/>
              <a:ext cx="1" cy="703"/>
            </a:xfrm>
            <a:custGeom>
              <a:avLst/>
              <a:gdLst>
                <a:gd name="T0" fmla="*/ 0 w 1"/>
                <a:gd name="T1" fmla="*/ 0 h 703"/>
                <a:gd name="T2" fmla="*/ 0 w 1"/>
                <a:gd name="T3" fmla="*/ 702 h 703"/>
                <a:gd name="T4" fmla="*/ 0 60000 65536"/>
                <a:gd name="T5" fmla="*/ 0 60000 65536"/>
                <a:gd name="T6" fmla="*/ 0 w 1"/>
                <a:gd name="T7" fmla="*/ 0 h 703"/>
                <a:gd name="T8" fmla="*/ 1 w 1"/>
                <a:gd name="T9" fmla="*/ 703 h 703"/>
              </a:gdLst>
              <a:ahLst/>
              <a:cxnLst>
                <a:cxn ang="T4">
                  <a:pos x="T0" y="T1"/>
                </a:cxn>
                <a:cxn ang="T5">
                  <a:pos x="T2" y="T3"/>
                </a:cxn>
              </a:cxnLst>
              <a:rect l="T6" t="T7" r="T8" b="T9"/>
              <a:pathLst>
                <a:path w="1" h="703">
                  <a:moveTo>
                    <a:pt x="0" y="0"/>
                  </a:moveTo>
                  <a:lnTo>
                    <a:pt x="0" y="702"/>
                  </a:lnTo>
                </a:path>
              </a:pathLst>
            </a:custGeom>
            <a:noFill/>
            <a:ln w="12700" cap="rnd">
              <a:solidFill>
                <a:srgbClr val="000000"/>
              </a:solidFill>
              <a:round/>
              <a:headEnd type="none" w="sm" len="sm"/>
              <a:tailEnd type="none" w="sm" len="sm"/>
            </a:ln>
          </p:spPr>
          <p:txBody>
            <a:bodyPr/>
            <a:lstStyle/>
            <a:p>
              <a:endParaRPr lang="el-GR"/>
            </a:p>
          </p:txBody>
        </p:sp>
        <p:sp>
          <p:nvSpPr>
            <p:cNvPr id="8235" name="Freeform 40"/>
            <p:cNvSpPr>
              <a:spLocks/>
            </p:cNvSpPr>
            <p:nvPr/>
          </p:nvSpPr>
          <p:spPr bwMode="auto">
            <a:xfrm>
              <a:off x="4930" y="2937"/>
              <a:ext cx="438" cy="330"/>
            </a:xfrm>
            <a:custGeom>
              <a:avLst/>
              <a:gdLst>
                <a:gd name="T0" fmla="*/ 87 w 438"/>
                <a:gd name="T1" fmla="*/ 295 h 330"/>
                <a:gd name="T2" fmla="*/ 63 w 438"/>
                <a:gd name="T3" fmla="*/ 283 h 330"/>
                <a:gd name="T4" fmla="*/ 50 w 438"/>
                <a:gd name="T5" fmla="*/ 269 h 330"/>
                <a:gd name="T6" fmla="*/ 40 w 438"/>
                <a:gd name="T7" fmla="*/ 248 h 330"/>
                <a:gd name="T8" fmla="*/ 22 w 438"/>
                <a:gd name="T9" fmla="*/ 235 h 330"/>
                <a:gd name="T10" fmla="*/ 6 w 438"/>
                <a:gd name="T11" fmla="*/ 219 h 330"/>
                <a:gd name="T12" fmla="*/ 4 w 438"/>
                <a:gd name="T13" fmla="*/ 155 h 330"/>
                <a:gd name="T14" fmla="*/ 1 w 438"/>
                <a:gd name="T15" fmla="*/ 137 h 330"/>
                <a:gd name="T16" fmla="*/ 34 w 438"/>
                <a:gd name="T17" fmla="*/ 129 h 330"/>
                <a:gd name="T18" fmla="*/ 36 w 438"/>
                <a:gd name="T19" fmla="*/ 118 h 330"/>
                <a:gd name="T20" fmla="*/ 32 w 438"/>
                <a:gd name="T21" fmla="*/ 102 h 330"/>
                <a:gd name="T22" fmla="*/ 20 w 438"/>
                <a:gd name="T23" fmla="*/ 86 h 330"/>
                <a:gd name="T24" fmla="*/ 48 w 438"/>
                <a:gd name="T25" fmla="*/ 76 h 330"/>
                <a:gd name="T26" fmla="*/ 67 w 438"/>
                <a:gd name="T27" fmla="*/ 81 h 330"/>
                <a:gd name="T28" fmla="*/ 87 w 438"/>
                <a:gd name="T29" fmla="*/ 91 h 330"/>
                <a:gd name="T30" fmla="*/ 111 w 438"/>
                <a:gd name="T31" fmla="*/ 97 h 330"/>
                <a:gd name="T32" fmla="*/ 117 w 438"/>
                <a:gd name="T33" fmla="*/ 77 h 330"/>
                <a:gd name="T34" fmla="*/ 140 w 438"/>
                <a:gd name="T35" fmla="*/ 68 h 330"/>
                <a:gd name="T36" fmla="*/ 158 w 438"/>
                <a:gd name="T37" fmla="*/ 56 h 330"/>
                <a:gd name="T38" fmla="*/ 164 w 438"/>
                <a:gd name="T39" fmla="*/ 27 h 330"/>
                <a:gd name="T40" fmla="*/ 176 w 438"/>
                <a:gd name="T41" fmla="*/ 21 h 330"/>
                <a:gd name="T42" fmla="*/ 186 w 438"/>
                <a:gd name="T43" fmla="*/ 4 h 330"/>
                <a:gd name="T44" fmla="*/ 199 w 438"/>
                <a:gd name="T45" fmla="*/ 17 h 330"/>
                <a:gd name="T46" fmla="*/ 209 w 438"/>
                <a:gd name="T47" fmla="*/ 39 h 330"/>
                <a:gd name="T48" fmla="*/ 212 w 438"/>
                <a:gd name="T49" fmla="*/ 62 h 330"/>
                <a:gd name="T50" fmla="*/ 218 w 438"/>
                <a:gd name="T51" fmla="*/ 73 h 330"/>
                <a:gd name="T52" fmla="*/ 232 w 438"/>
                <a:gd name="T53" fmla="*/ 79 h 330"/>
                <a:gd name="T54" fmla="*/ 240 w 438"/>
                <a:gd name="T55" fmla="*/ 102 h 330"/>
                <a:gd name="T56" fmla="*/ 256 w 438"/>
                <a:gd name="T57" fmla="*/ 103 h 330"/>
                <a:gd name="T58" fmla="*/ 264 w 438"/>
                <a:gd name="T59" fmla="*/ 86 h 330"/>
                <a:gd name="T60" fmla="*/ 278 w 438"/>
                <a:gd name="T61" fmla="*/ 74 h 330"/>
                <a:gd name="T62" fmla="*/ 289 w 438"/>
                <a:gd name="T63" fmla="*/ 68 h 330"/>
                <a:gd name="T64" fmla="*/ 306 w 438"/>
                <a:gd name="T65" fmla="*/ 56 h 330"/>
                <a:gd name="T66" fmla="*/ 324 w 438"/>
                <a:gd name="T67" fmla="*/ 44 h 330"/>
                <a:gd name="T68" fmla="*/ 343 w 438"/>
                <a:gd name="T69" fmla="*/ 42 h 330"/>
                <a:gd name="T70" fmla="*/ 360 w 438"/>
                <a:gd name="T71" fmla="*/ 56 h 330"/>
                <a:gd name="T72" fmla="*/ 366 w 438"/>
                <a:gd name="T73" fmla="*/ 68 h 330"/>
                <a:gd name="T74" fmla="*/ 379 w 438"/>
                <a:gd name="T75" fmla="*/ 79 h 330"/>
                <a:gd name="T76" fmla="*/ 413 w 438"/>
                <a:gd name="T77" fmla="*/ 86 h 330"/>
                <a:gd name="T78" fmla="*/ 411 w 438"/>
                <a:gd name="T79" fmla="*/ 101 h 330"/>
                <a:gd name="T80" fmla="*/ 412 w 438"/>
                <a:gd name="T81" fmla="*/ 113 h 330"/>
                <a:gd name="T82" fmla="*/ 419 w 438"/>
                <a:gd name="T83" fmla="*/ 132 h 330"/>
                <a:gd name="T84" fmla="*/ 425 w 438"/>
                <a:gd name="T85" fmla="*/ 149 h 330"/>
                <a:gd name="T86" fmla="*/ 437 w 438"/>
                <a:gd name="T87" fmla="*/ 161 h 330"/>
                <a:gd name="T88" fmla="*/ 422 w 438"/>
                <a:gd name="T89" fmla="*/ 174 h 330"/>
                <a:gd name="T90" fmla="*/ 410 w 438"/>
                <a:gd name="T91" fmla="*/ 189 h 330"/>
                <a:gd name="T92" fmla="*/ 411 w 438"/>
                <a:gd name="T93" fmla="*/ 212 h 330"/>
                <a:gd name="T94" fmla="*/ 396 w 438"/>
                <a:gd name="T95" fmla="*/ 231 h 330"/>
                <a:gd name="T96" fmla="*/ 396 w 438"/>
                <a:gd name="T97" fmla="*/ 245 h 330"/>
                <a:gd name="T98" fmla="*/ 422 w 438"/>
                <a:gd name="T99" fmla="*/ 251 h 330"/>
                <a:gd name="T100" fmla="*/ 426 w 438"/>
                <a:gd name="T101" fmla="*/ 267 h 330"/>
                <a:gd name="T102" fmla="*/ 420 w 438"/>
                <a:gd name="T103" fmla="*/ 329 h 3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8"/>
                <a:gd name="T157" fmla="*/ 0 h 330"/>
                <a:gd name="T158" fmla="*/ 438 w 438"/>
                <a:gd name="T159" fmla="*/ 330 h 3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8" h="330">
                  <a:moveTo>
                    <a:pt x="90" y="303"/>
                  </a:moveTo>
                  <a:lnTo>
                    <a:pt x="87" y="295"/>
                  </a:lnTo>
                  <a:lnTo>
                    <a:pt x="73" y="290"/>
                  </a:lnTo>
                  <a:lnTo>
                    <a:pt x="63" y="283"/>
                  </a:lnTo>
                  <a:lnTo>
                    <a:pt x="62" y="272"/>
                  </a:lnTo>
                  <a:lnTo>
                    <a:pt x="50" y="269"/>
                  </a:lnTo>
                  <a:lnTo>
                    <a:pt x="42" y="261"/>
                  </a:lnTo>
                  <a:lnTo>
                    <a:pt x="40" y="248"/>
                  </a:lnTo>
                  <a:lnTo>
                    <a:pt x="38" y="238"/>
                  </a:lnTo>
                  <a:lnTo>
                    <a:pt x="22" y="235"/>
                  </a:lnTo>
                  <a:lnTo>
                    <a:pt x="16" y="225"/>
                  </a:lnTo>
                  <a:lnTo>
                    <a:pt x="6" y="219"/>
                  </a:lnTo>
                  <a:lnTo>
                    <a:pt x="0" y="211"/>
                  </a:lnTo>
                  <a:lnTo>
                    <a:pt x="4" y="155"/>
                  </a:lnTo>
                  <a:lnTo>
                    <a:pt x="2" y="146"/>
                  </a:lnTo>
                  <a:lnTo>
                    <a:pt x="1" y="137"/>
                  </a:lnTo>
                  <a:lnTo>
                    <a:pt x="10" y="132"/>
                  </a:lnTo>
                  <a:lnTo>
                    <a:pt x="34" y="129"/>
                  </a:lnTo>
                  <a:lnTo>
                    <a:pt x="46" y="124"/>
                  </a:lnTo>
                  <a:lnTo>
                    <a:pt x="36" y="118"/>
                  </a:lnTo>
                  <a:lnTo>
                    <a:pt x="31" y="111"/>
                  </a:lnTo>
                  <a:lnTo>
                    <a:pt x="32" y="102"/>
                  </a:lnTo>
                  <a:lnTo>
                    <a:pt x="22" y="97"/>
                  </a:lnTo>
                  <a:lnTo>
                    <a:pt x="20" y="86"/>
                  </a:lnTo>
                  <a:lnTo>
                    <a:pt x="29" y="80"/>
                  </a:lnTo>
                  <a:lnTo>
                    <a:pt x="48" y="76"/>
                  </a:lnTo>
                  <a:lnTo>
                    <a:pt x="58" y="73"/>
                  </a:lnTo>
                  <a:lnTo>
                    <a:pt x="67" y="81"/>
                  </a:lnTo>
                  <a:lnTo>
                    <a:pt x="78" y="83"/>
                  </a:lnTo>
                  <a:lnTo>
                    <a:pt x="87" y="91"/>
                  </a:lnTo>
                  <a:lnTo>
                    <a:pt x="99" y="91"/>
                  </a:lnTo>
                  <a:lnTo>
                    <a:pt x="111" y="97"/>
                  </a:lnTo>
                  <a:lnTo>
                    <a:pt x="116" y="88"/>
                  </a:lnTo>
                  <a:lnTo>
                    <a:pt x="117" y="77"/>
                  </a:lnTo>
                  <a:lnTo>
                    <a:pt x="131" y="75"/>
                  </a:lnTo>
                  <a:lnTo>
                    <a:pt x="140" y="68"/>
                  </a:lnTo>
                  <a:lnTo>
                    <a:pt x="153" y="66"/>
                  </a:lnTo>
                  <a:lnTo>
                    <a:pt x="158" y="56"/>
                  </a:lnTo>
                  <a:lnTo>
                    <a:pt x="159" y="36"/>
                  </a:lnTo>
                  <a:lnTo>
                    <a:pt x="164" y="27"/>
                  </a:lnTo>
                  <a:lnTo>
                    <a:pt x="172" y="31"/>
                  </a:lnTo>
                  <a:lnTo>
                    <a:pt x="176" y="21"/>
                  </a:lnTo>
                  <a:lnTo>
                    <a:pt x="179" y="0"/>
                  </a:lnTo>
                  <a:lnTo>
                    <a:pt x="186" y="4"/>
                  </a:lnTo>
                  <a:lnTo>
                    <a:pt x="188" y="15"/>
                  </a:lnTo>
                  <a:lnTo>
                    <a:pt x="199" y="17"/>
                  </a:lnTo>
                  <a:lnTo>
                    <a:pt x="201" y="29"/>
                  </a:lnTo>
                  <a:lnTo>
                    <a:pt x="209" y="39"/>
                  </a:lnTo>
                  <a:lnTo>
                    <a:pt x="212" y="50"/>
                  </a:lnTo>
                  <a:lnTo>
                    <a:pt x="212" y="62"/>
                  </a:lnTo>
                  <a:lnTo>
                    <a:pt x="206" y="73"/>
                  </a:lnTo>
                  <a:lnTo>
                    <a:pt x="218" y="73"/>
                  </a:lnTo>
                  <a:lnTo>
                    <a:pt x="229" y="70"/>
                  </a:lnTo>
                  <a:lnTo>
                    <a:pt x="232" y="79"/>
                  </a:lnTo>
                  <a:lnTo>
                    <a:pt x="230" y="97"/>
                  </a:lnTo>
                  <a:lnTo>
                    <a:pt x="240" y="102"/>
                  </a:lnTo>
                  <a:lnTo>
                    <a:pt x="250" y="99"/>
                  </a:lnTo>
                  <a:lnTo>
                    <a:pt x="256" y="103"/>
                  </a:lnTo>
                  <a:lnTo>
                    <a:pt x="259" y="95"/>
                  </a:lnTo>
                  <a:lnTo>
                    <a:pt x="264" y="86"/>
                  </a:lnTo>
                  <a:lnTo>
                    <a:pt x="273" y="83"/>
                  </a:lnTo>
                  <a:lnTo>
                    <a:pt x="278" y="74"/>
                  </a:lnTo>
                  <a:lnTo>
                    <a:pt x="282" y="68"/>
                  </a:lnTo>
                  <a:lnTo>
                    <a:pt x="289" y="68"/>
                  </a:lnTo>
                  <a:lnTo>
                    <a:pt x="300" y="63"/>
                  </a:lnTo>
                  <a:lnTo>
                    <a:pt x="306" y="56"/>
                  </a:lnTo>
                  <a:lnTo>
                    <a:pt x="314" y="46"/>
                  </a:lnTo>
                  <a:lnTo>
                    <a:pt x="324" y="44"/>
                  </a:lnTo>
                  <a:lnTo>
                    <a:pt x="335" y="36"/>
                  </a:lnTo>
                  <a:lnTo>
                    <a:pt x="343" y="42"/>
                  </a:lnTo>
                  <a:lnTo>
                    <a:pt x="354" y="44"/>
                  </a:lnTo>
                  <a:lnTo>
                    <a:pt x="360" y="56"/>
                  </a:lnTo>
                  <a:lnTo>
                    <a:pt x="360" y="73"/>
                  </a:lnTo>
                  <a:lnTo>
                    <a:pt x="366" y="68"/>
                  </a:lnTo>
                  <a:lnTo>
                    <a:pt x="368" y="77"/>
                  </a:lnTo>
                  <a:lnTo>
                    <a:pt x="379" y="79"/>
                  </a:lnTo>
                  <a:lnTo>
                    <a:pt x="391" y="85"/>
                  </a:lnTo>
                  <a:lnTo>
                    <a:pt x="413" y="86"/>
                  </a:lnTo>
                  <a:lnTo>
                    <a:pt x="419" y="97"/>
                  </a:lnTo>
                  <a:lnTo>
                    <a:pt x="411" y="101"/>
                  </a:lnTo>
                  <a:lnTo>
                    <a:pt x="419" y="108"/>
                  </a:lnTo>
                  <a:lnTo>
                    <a:pt x="412" y="113"/>
                  </a:lnTo>
                  <a:lnTo>
                    <a:pt x="419" y="120"/>
                  </a:lnTo>
                  <a:lnTo>
                    <a:pt x="419" y="132"/>
                  </a:lnTo>
                  <a:lnTo>
                    <a:pt x="418" y="143"/>
                  </a:lnTo>
                  <a:lnTo>
                    <a:pt x="425" y="149"/>
                  </a:lnTo>
                  <a:lnTo>
                    <a:pt x="436" y="151"/>
                  </a:lnTo>
                  <a:lnTo>
                    <a:pt x="437" y="161"/>
                  </a:lnTo>
                  <a:lnTo>
                    <a:pt x="431" y="172"/>
                  </a:lnTo>
                  <a:lnTo>
                    <a:pt x="422" y="174"/>
                  </a:lnTo>
                  <a:lnTo>
                    <a:pt x="420" y="183"/>
                  </a:lnTo>
                  <a:lnTo>
                    <a:pt x="410" y="189"/>
                  </a:lnTo>
                  <a:lnTo>
                    <a:pt x="407" y="201"/>
                  </a:lnTo>
                  <a:lnTo>
                    <a:pt x="411" y="212"/>
                  </a:lnTo>
                  <a:lnTo>
                    <a:pt x="402" y="219"/>
                  </a:lnTo>
                  <a:lnTo>
                    <a:pt x="396" y="231"/>
                  </a:lnTo>
                  <a:lnTo>
                    <a:pt x="387" y="236"/>
                  </a:lnTo>
                  <a:lnTo>
                    <a:pt x="396" y="245"/>
                  </a:lnTo>
                  <a:lnTo>
                    <a:pt x="411" y="248"/>
                  </a:lnTo>
                  <a:lnTo>
                    <a:pt x="422" y="251"/>
                  </a:lnTo>
                  <a:lnTo>
                    <a:pt x="429" y="258"/>
                  </a:lnTo>
                  <a:lnTo>
                    <a:pt x="426" y="267"/>
                  </a:lnTo>
                  <a:lnTo>
                    <a:pt x="416" y="276"/>
                  </a:lnTo>
                  <a:lnTo>
                    <a:pt x="420" y="329"/>
                  </a:lnTo>
                  <a:lnTo>
                    <a:pt x="90" y="303"/>
                  </a:lnTo>
                </a:path>
              </a:pathLst>
            </a:custGeom>
            <a:solidFill>
              <a:srgbClr val="00A800"/>
            </a:solidFill>
            <a:ln w="12700" cap="rnd">
              <a:solidFill>
                <a:srgbClr val="000000"/>
              </a:solidFill>
              <a:round/>
              <a:headEnd/>
              <a:tailEnd/>
            </a:ln>
          </p:spPr>
          <p:txBody>
            <a:bodyPr/>
            <a:lstStyle/>
            <a:p>
              <a:endParaRPr lang="el-GR"/>
            </a:p>
          </p:txBody>
        </p:sp>
        <p:sp>
          <p:nvSpPr>
            <p:cNvPr id="8236" name="Freeform 41"/>
            <p:cNvSpPr>
              <a:spLocks/>
            </p:cNvSpPr>
            <p:nvPr/>
          </p:nvSpPr>
          <p:spPr bwMode="auto">
            <a:xfrm>
              <a:off x="4394" y="2784"/>
              <a:ext cx="549" cy="500"/>
            </a:xfrm>
            <a:custGeom>
              <a:avLst/>
              <a:gdLst>
                <a:gd name="T0" fmla="*/ 83 w 549"/>
                <a:gd name="T1" fmla="*/ 448 h 500"/>
                <a:gd name="T2" fmla="*/ 83 w 549"/>
                <a:gd name="T3" fmla="*/ 430 h 500"/>
                <a:gd name="T4" fmla="*/ 55 w 549"/>
                <a:gd name="T5" fmla="*/ 414 h 500"/>
                <a:gd name="T6" fmla="*/ 45 w 549"/>
                <a:gd name="T7" fmla="*/ 372 h 500"/>
                <a:gd name="T8" fmla="*/ 30 w 549"/>
                <a:gd name="T9" fmla="*/ 349 h 500"/>
                <a:gd name="T10" fmla="*/ 18 w 549"/>
                <a:gd name="T11" fmla="*/ 320 h 500"/>
                <a:gd name="T12" fmla="*/ 32 w 549"/>
                <a:gd name="T13" fmla="*/ 290 h 500"/>
                <a:gd name="T14" fmla="*/ 0 w 549"/>
                <a:gd name="T15" fmla="*/ 273 h 500"/>
                <a:gd name="T16" fmla="*/ 30 w 549"/>
                <a:gd name="T17" fmla="*/ 255 h 500"/>
                <a:gd name="T18" fmla="*/ 59 w 549"/>
                <a:gd name="T19" fmla="*/ 232 h 500"/>
                <a:gd name="T20" fmla="*/ 54 w 549"/>
                <a:gd name="T21" fmla="*/ 197 h 500"/>
                <a:gd name="T22" fmla="*/ 59 w 549"/>
                <a:gd name="T23" fmla="*/ 151 h 500"/>
                <a:gd name="T24" fmla="*/ 89 w 549"/>
                <a:gd name="T25" fmla="*/ 128 h 500"/>
                <a:gd name="T26" fmla="*/ 92 w 549"/>
                <a:gd name="T27" fmla="*/ 95 h 500"/>
                <a:gd name="T28" fmla="*/ 125 w 549"/>
                <a:gd name="T29" fmla="*/ 113 h 500"/>
                <a:gd name="T30" fmla="*/ 138 w 549"/>
                <a:gd name="T31" fmla="*/ 92 h 500"/>
                <a:gd name="T32" fmla="*/ 166 w 549"/>
                <a:gd name="T33" fmla="*/ 75 h 500"/>
                <a:gd name="T34" fmla="*/ 150 w 549"/>
                <a:gd name="T35" fmla="*/ 48 h 500"/>
                <a:gd name="T36" fmla="*/ 190 w 549"/>
                <a:gd name="T37" fmla="*/ 34 h 500"/>
                <a:gd name="T38" fmla="*/ 226 w 549"/>
                <a:gd name="T39" fmla="*/ 39 h 500"/>
                <a:gd name="T40" fmla="*/ 249 w 549"/>
                <a:gd name="T41" fmla="*/ 17 h 500"/>
                <a:gd name="T42" fmla="*/ 280 w 549"/>
                <a:gd name="T43" fmla="*/ 0 h 500"/>
                <a:gd name="T44" fmla="*/ 308 w 549"/>
                <a:gd name="T45" fmla="*/ 18 h 500"/>
                <a:gd name="T46" fmla="*/ 326 w 549"/>
                <a:gd name="T47" fmla="*/ 52 h 500"/>
                <a:gd name="T48" fmla="*/ 345 w 549"/>
                <a:gd name="T49" fmla="*/ 69 h 500"/>
                <a:gd name="T50" fmla="*/ 338 w 549"/>
                <a:gd name="T51" fmla="*/ 98 h 500"/>
                <a:gd name="T52" fmla="*/ 369 w 549"/>
                <a:gd name="T53" fmla="*/ 102 h 500"/>
                <a:gd name="T54" fmla="*/ 392 w 549"/>
                <a:gd name="T55" fmla="*/ 104 h 500"/>
                <a:gd name="T56" fmla="*/ 422 w 549"/>
                <a:gd name="T57" fmla="*/ 97 h 500"/>
                <a:gd name="T58" fmla="*/ 451 w 549"/>
                <a:gd name="T59" fmla="*/ 104 h 500"/>
                <a:gd name="T60" fmla="*/ 454 w 549"/>
                <a:gd name="T61" fmla="*/ 133 h 500"/>
                <a:gd name="T62" fmla="*/ 427 w 549"/>
                <a:gd name="T63" fmla="*/ 152 h 500"/>
                <a:gd name="T64" fmla="*/ 445 w 549"/>
                <a:gd name="T65" fmla="*/ 168 h 500"/>
                <a:gd name="T66" fmla="*/ 475 w 549"/>
                <a:gd name="T67" fmla="*/ 181 h 500"/>
                <a:gd name="T68" fmla="*/ 492 w 549"/>
                <a:gd name="T69" fmla="*/ 203 h 500"/>
                <a:gd name="T70" fmla="*/ 526 w 549"/>
                <a:gd name="T71" fmla="*/ 223 h 500"/>
                <a:gd name="T72" fmla="*/ 505 w 549"/>
                <a:gd name="T73" fmla="*/ 234 h 500"/>
                <a:gd name="T74" fmla="*/ 475 w 549"/>
                <a:gd name="T75" fmla="*/ 256 h 500"/>
                <a:gd name="T76" fmla="*/ 481 w 549"/>
                <a:gd name="T77" fmla="*/ 273 h 500"/>
                <a:gd name="T78" fmla="*/ 517 w 549"/>
                <a:gd name="T79" fmla="*/ 290 h 500"/>
                <a:gd name="T80" fmla="*/ 544 w 549"/>
                <a:gd name="T81" fmla="*/ 312 h 500"/>
                <a:gd name="T82" fmla="*/ 544 w 549"/>
                <a:gd name="T83" fmla="*/ 344 h 500"/>
                <a:gd name="T84" fmla="*/ 534 w 549"/>
                <a:gd name="T85" fmla="*/ 372 h 500"/>
                <a:gd name="T86" fmla="*/ 494 w 549"/>
                <a:gd name="T87" fmla="*/ 392 h 500"/>
                <a:gd name="T88" fmla="*/ 463 w 549"/>
                <a:gd name="T89" fmla="*/ 418 h 500"/>
                <a:gd name="T90" fmla="*/ 439 w 549"/>
                <a:gd name="T91" fmla="*/ 453 h 5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9"/>
                <a:gd name="T139" fmla="*/ 0 h 500"/>
                <a:gd name="T140" fmla="*/ 549 w 549"/>
                <a:gd name="T141" fmla="*/ 500 h 5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9" h="500">
                  <a:moveTo>
                    <a:pt x="89" y="460"/>
                  </a:moveTo>
                  <a:lnTo>
                    <a:pt x="96" y="453"/>
                  </a:lnTo>
                  <a:lnTo>
                    <a:pt x="83" y="448"/>
                  </a:lnTo>
                  <a:lnTo>
                    <a:pt x="84" y="439"/>
                  </a:lnTo>
                  <a:lnTo>
                    <a:pt x="95" y="436"/>
                  </a:lnTo>
                  <a:lnTo>
                    <a:pt x="83" y="430"/>
                  </a:lnTo>
                  <a:lnTo>
                    <a:pt x="72" y="431"/>
                  </a:lnTo>
                  <a:lnTo>
                    <a:pt x="65" y="424"/>
                  </a:lnTo>
                  <a:lnTo>
                    <a:pt x="55" y="414"/>
                  </a:lnTo>
                  <a:lnTo>
                    <a:pt x="54" y="395"/>
                  </a:lnTo>
                  <a:lnTo>
                    <a:pt x="48" y="384"/>
                  </a:lnTo>
                  <a:lnTo>
                    <a:pt x="45" y="372"/>
                  </a:lnTo>
                  <a:lnTo>
                    <a:pt x="31" y="370"/>
                  </a:lnTo>
                  <a:lnTo>
                    <a:pt x="24" y="360"/>
                  </a:lnTo>
                  <a:lnTo>
                    <a:pt x="30" y="349"/>
                  </a:lnTo>
                  <a:lnTo>
                    <a:pt x="29" y="337"/>
                  </a:lnTo>
                  <a:lnTo>
                    <a:pt x="18" y="331"/>
                  </a:lnTo>
                  <a:lnTo>
                    <a:pt x="18" y="320"/>
                  </a:lnTo>
                  <a:lnTo>
                    <a:pt x="24" y="308"/>
                  </a:lnTo>
                  <a:lnTo>
                    <a:pt x="24" y="296"/>
                  </a:lnTo>
                  <a:lnTo>
                    <a:pt x="32" y="290"/>
                  </a:lnTo>
                  <a:lnTo>
                    <a:pt x="24" y="285"/>
                  </a:lnTo>
                  <a:lnTo>
                    <a:pt x="4" y="281"/>
                  </a:lnTo>
                  <a:lnTo>
                    <a:pt x="0" y="273"/>
                  </a:lnTo>
                  <a:lnTo>
                    <a:pt x="6" y="262"/>
                  </a:lnTo>
                  <a:lnTo>
                    <a:pt x="18" y="261"/>
                  </a:lnTo>
                  <a:lnTo>
                    <a:pt x="30" y="255"/>
                  </a:lnTo>
                  <a:lnTo>
                    <a:pt x="45" y="252"/>
                  </a:lnTo>
                  <a:lnTo>
                    <a:pt x="55" y="244"/>
                  </a:lnTo>
                  <a:lnTo>
                    <a:pt x="59" y="232"/>
                  </a:lnTo>
                  <a:lnTo>
                    <a:pt x="59" y="221"/>
                  </a:lnTo>
                  <a:lnTo>
                    <a:pt x="54" y="209"/>
                  </a:lnTo>
                  <a:lnTo>
                    <a:pt x="54" y="197"/>
                  </a:lnTo>
                  <a:lnTo>
                    <a:pt x="62" y="191"/>
                  </a:lnTo>
                  <a:lnTo>
                    <a:pt x="58" y="169"/>
                  </a:lnTo>
                  <a:lnTo>
                    <a:pt x="59" y="151"/>
                  </a:lnTo>
                  <a:lnTo>
                    <a:pt x="68" y="142"/>
                  </a:lnTo>
                  <a:lnTo>
                    <a:pt x="85" y="138"/>
                  </a:lnTo>
                  <a:lnTo>
                    <a:pt x="89" y="128"/>
                  </a:lnTo>
                  <a:lnTo>
                    <a:pt x="83" y="116"/>
                  </a:lnTo>
                  <a:lnTo>
                    <a:pt x="83" y="104"/>
                  </a:lnTo>
                  <a:lnTo>
                    <a:pt x="92" y="95"/>
                  </a:lnTo>
                  <a:lnTo>
                    <a:pt x="107" y="93"/>
                  </a:lnTo>
                  <a:lnTo>
                    <a:pt x="113" y="104"/>
                  </a:lnTo>
                  <a:lnTo>
                    <a:pt x="125" y="113"/>
                  </a:lnTo>
                  <a:lnTo>
                    <a:pt x="137" y="114"/>
                  </a:lnTo>
                  <a:lnTo>
                    <a:pt x="142" y="104"/>
                  </a:lnTo>
                  <a:lnTo>
                    <a:pt x="138" y="92"/>
                  </a:lnTo>
                  <a:lnTo>
                    <a:pt x="148" y="87"/>
                  </a:lnTo>
                  <a:lnTo>
                    <a:pt x="161" y="85"/>
                  </a:lnTo>
                  <a:lnTo>
                    <a:pt x="166" y="75"/>
                  </a:lnTo>
                  <a:lnTo>
                    <a:pt x="160" y="64"/>
                  </a:lnTo>
                  <a:lnTo>
                    <a:pt x="148" y="58"/>
                  </a:lnTo>
                  <a:lnTo>
                    <a:pt x="150" y="48"/>
                  </a:lnTo>
                  <a:lnTo>
                    <a:pt x="160" y="46"/>
                  </a:lnTo>
                  <a:lnTo>
                    <a:pt x="169" y="35"/>
                  </a:lnTo>
                  <a:lnTo>
                    <a:pt x="190" y="34"/>
                  </a:lnTo>
                  <a:lnTo>
                    <a:pt x="202" y="30"/>
                  </a:lnTo>
                  <a:lnTo>
                    <a:pt x="216" y="34"/>
                  </a:lnTo>
                  <a:lnTo>
                    <a:pt x="226" y="39"/>
                  </a:lnTo>
                  <a:lnTo>
                    <a:pt x="237" y="38"/>
                  </a:lnTo>
                  <a:lnTo>
                    <a:pt x="243" y="28"/>
                  </a:lnTo>
                  <a:lnTo>
                    <a:pt x="249" y="17"/>
                  </a:lnTo>
                  <a:lnTo>
                    <a:pt x="261" y="11"/>
                  </a:lnTo>
                  <a:lnTo>
                    <a:pt x="273" y="11"/>
                  </a:lnTo>
                  <a:lnTo>
                    <a:pt x="280" y="0"/>
                  </a:lnTo>
                  <a:lnTo>
                    <a:pt x="291" y="0"/>
                  </a:lnTo>
                  <a:lnTo>
                    <a:pt x="297" y="11"/>
                  </a:lnTo>
                  <a:lnTo>
                    <a:pt x="308" y="18"/>
                  </a:lnTo>
                  <a:lnTo>
                    <a:pt x="309" y="40"/>
                  </a:lnTo>
                  <a:lnTo>
                    <a:pt x="306" y="49"/>
                  </a:lnTo>
                  <a:lnTo>
                    <a:pt x="326" y="52"/>
                  </a:lnTo>
                  <a:lnTo>
                    <a:pt x="338" y="56"/>
                  </a:lnTo>
                  <a:lnTo>
                    <a:pt x="347" y="60"/>
                  </a:lnTo>
                  <a:lnTo>
                    <a:pt x="345" y="69"/>
                  </a:lnTo>
                  <a:lnTo>
                    <a:pt x="346" y="80"/>
                  </a:lnTo>
                  <a:lnTo>
                    <a:pt x="338" y="87"/>
                  </a:lnTo>
                  <a:lnTo>
                    <a:pt x="338" y="98"/>
                  </a:lnTo>
                  <a:lnTo>
                    <a:pt x="350" y="98"/>
                  </a:lnTo>
                  <a:lnTo>
                    <a:pt x="362" y="95"/>
                  </a:lnTo>
                  <a:lnTo>
                    <a:pt x="369" y="102"/>
                  </a:lnTo>
                  <a:lnTo>
                    <a:pt x="380" y="98"/>
                  </a:lnTo>
                  <a:lnTo>
                    <a:pt x="389" y="97"/>
                  </a:lnTo>
                  <a:lnTo>
                    <a:pt x="392" y="104"/>
                  </a:lnTo>
                  <a:lnTo>
                    <a:pt x="404" y="92"/>
                  </a:lnTo>
                  <a:lnTo>
                    <a:pt x="416" y="90"/>
                  </a:lnTo>
                  <a:lnTo>
                    <a:pt x="422" y="97"/>
                  </a:lnTo>
                  <a:lnTo>
                    <a:pt x="433" y="98"/>
                  </a:lnTo>
                  <a:lnTo>
                    <a:pt x="445" y="96"/>
                  </a:lnTo>
                  <a:lnTo>
                    <a:pt x="451" y="104"/>
                  </a:lnTo>
                  <a:lnTo>
                    <a:pt x="451" y="116"/>
                  </a:lnTo>
                  <a:lnTo>
                    <a:pt x="446" y="125"/>
                  </a:lnTo>
                  <a:lnTo>
                    <a:pt x="454" y="133"/>
                  </a:lnTo>
                  <a:lnTo>
                    <a:pt x="451" y="145"/>
                  </a:lnTo>
                  <a:lnTo>
                    <a:pt x="439" y="151"/>
                  </a:lnTo>
                  <a:lnTo>
                    <a:pt x="427" y="152"/>
                  </a:lnTo>
                  <a:lnTo>
                    <a:pt x="423" y="162"/>
                  </a:lnTo>
                  <a:lnTo>
                    <a:pt x="433" y="168"/>
                  </a:lnTo>
                  <a:lnTo>
                    <a:pt x="445" y="168"/>
                  </a:lnTo>
                  <a:lnTo>
                    <a:pt x="457" y="172"/>
                  </a:lnTo>
                  <a:lnTo>
                    <a:pt x="464" y="178"/>
                  </a:lnTo>
                  <a:lnTo>
                    <a:pt x="475" y="181"/>
                  </a:lnTo>
                  <a:lnTo>
                    <a:pt x="476" y="190"/>
                  </a:lnTo>
                  <a:lnTo>
                    <a:pt x="485" y="193"/>
                  </a:lnTo>
                  <a:lnTo>
                    <a:pt x="492" y="203"/>
                  </a:lnTo>
                  <a:lnTo>
                    <a:pt x="506" y="211"/>
                  </a:lnTo>
                  <a:lnTo>
                    <a:pt x="518" y="215"/>
                  </a:lnTo>
                  <a:lnTo>
                    <a:pt x="526" y="223"/>
                  </a:lnTo>
                  <a:lnTo>
                    <a:pt x="525" y="234"/>
                  </a:lnTo>
                  <a:lnTo>
                    <a:pt x="515" y="237"/>
                  </a:lnTo>
                  <a:lnTo>
                    <a:pt x="505" y="234"/>
                  </a:lnTo>
                  <a:lnTo>
                    <a:pt x="499" y="244"/>
                  </a:lnTo>
                  <a:lnTo>
                    <a:pt x="488" y="252"/>
                  </a:lnTo>
                  <a:lnTo>
                    <a:pt x="475" y="256"/>
                  </a:lnTo>
                  <a:lnTo>
                    <a:pt x="465" y="255"/>
                  </a:lnTo>
                  <a:lnTo>
                    <a:pt x="475" y="261"/>
                  </a:lnTo>
                  <a:lnTo>
                    <a:pt x="481" y="273"/>
                  </a:lnTo>
                  <a:lnTo>
                    <a:pt x="493" y="282"/>
                  </a:lnTo>
                  <a:lnTo>
                    <a:pt x="508" y="286"/>
                  </a:lnTo>
                  <a:lnTo>
                    <a:pt x="517" y="290"/>
                  </a:lnTo>
                  <a:lnTo>
                    <a:pt x="522" y="302"/>
                  </a:lnTo>
                  <a:lnTo>
                    <a:pt x="535" y="304"/>
                  </a:lnTo>
                  <a:lnTo>
                    <a:pt x="544" y="312"/>
                  </a:lnTo>
                  <a:lnTo>
                    <a:pt x="548" y="321"/>
                  </a:lnTo>
                  <a:lnTo>
                    <a:pt x="542" y="332"/>
                  </a:lnTo>
                  <a:lnTo>
                    <a:pt x="544" y="344"/>
                  </a:lnTo>
                  <a:lnTo>
                    <a:pt x="542" y="356"/>
                  </a:lnTo>
                  <a:lnTo>
                    <a:pt x="536" y="364"/>
                  </a:lnTo>
                  <a:lnTo>
                    <a:pt x="534" y="372"/>
                  </a:lnTo>
                  <a:lnTo>
                    <a:pt x="525" y="382"/>
                  </a:lnTo>
                  <a:lnTo>
                    <a:pt x="505" y="386"/>
                  </a:lnTo>
                  <a:lnTo>
                    <a:pt x="494" y="392"/>
                  </a:lnTo>
                  <a:lnTo>
                    <a:pt x="487" y="404"/>
                  </a:lnTo>
                  <a:lnTo>
                    <a:pt x="478" y="411"/>
                  </a:lnTo>
                  <a:lnTo>
                    <a:pt x="463" y="418"/>
                  </a:lnTo>
                  <a:lnTo>
                    <a:pt x="453" y="431"/>
                  </a:lnTo>
                  <a:lnTo>
                    <a:pt x="450" y="446"/>
                  </a:lnTo>
                  <a:lnTo>
                    <a:pt x="439" y="453"/>
                  </a:lnTo>
                  <a:lnTo>
                    <a:pt x="413" y="499"/>
                  </a:lnTo>
                  <a:lnTo>
                    <a:pt x="89" y="460"/>
                  </a:lnTo>
                </a:path>
              </a:pathLst>
            </a:custGeom>
            <a:solidFill>
              <a:srgbClr val="00A800"/>
            </a:solidFill>
            <a:ln w="12700" cap="rnd">
              <a:solidFill>
                <a:srgbClr val="000000"/>
              </a:solidFill>
              <a:round/>
              <a:headEnd/>
              <a:tailEnd/>
            </a:ln>
          </p:spPr>
          <p:txBody>
            <a:bodyPr/>
            <a:lstStyle/>
            <a:p>
              <a:endParaRPr lang="el-GR"/>
            </a:p>
          </p:txBody>
        </p:sp>
        <p:sp>
          <p:nvSpPr>
            <p:cNvPr id="8237" name="Freeform 42"/>
            <p:cNvSpPr>
              <a:spLocks/>
            </p:cNvSpPr>
            <p:nvPr/>
          </p:nvSpPr>
          <p:spPr bwMode="auto">
            <a:xfrm>
              <a:off x="4323" y="3220"/>
              <a:ext cx="1276" cy="94"/>
            </a:xfrm>
            <a:custGeom>
              <a:avLst/>
              <a:gdLst>
                <a:gd name="T0" fmla="*/ 350 w 1276"/>
                <a:gd name="T1" fmla="*/ 30 h 94"/>
                <a:gd name="T2" fmla="*/ 1275 w 1276"/>
                <a:gd name="T3" fmla="*/ 0 h 94"/>
                <a:gd name="T4" fmla="*/ 1275 w 1276"/>
                <a:gd name="T5" fmla="*/ 35 h 94"/>
                <a:gd name="T6" fmla="*/ 350 w 1276"/>
                <a:gd name="T7" fmla="*/ 93 h 94"/>
                <a:gd name="T8" fmla="*/ 0 w 1276"/>
                <a:gd name="T9" fmla="*/ 70 h 94"/>
                <a:gd name="T10" fmla="*/ 0 w 1276"/>
                <a:gd name="T11" fmla="*/ 12 h 94"/>
                <a:gd name="T12" fmla="*/ 350 w 1276"/>
                <a:gd name="T13" fmla="*/ 30 h 94"/>
                <a:gd name="T14" fmla="*/ 0 60000 65536"/>
                <a:gd name="T15" fmla="*/ 0 60000 65536"/>
                <a:gd name="T16" fmla="*/ 0 60000 65536"/>
                <a:gd name="T17" fmla="*/ 0 60000 65536"/>
                <a:gd name="T18" fmla="*/ 0 60000 65536"/>
                <a:gd name="T19" fmla="*/ 0 60000 65536"/>
                <a:gd name="T20" fmla="*/ 0 60000 65536"/>
                <a:gd name="T21" fmla="*/ 0 w 1276"/>
                <a:gd name="T22" fmla="*/ 0 h 94"/>
                <a:gd name="T23" fmla="*/ 1276 w 1276"/>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6" h="94">
                  <a:moveTo>
                    <a:pt x="350" y="30"/>
                  </a:moveTo>
                  <a:lnTo>
                    <a:pt x="1275" y="0"/>
                  </a:lnTo>
                  <a:lnTo>
                    <a:pt x="1275" y="35"/>
                  </a:lnTo>
                  <a:lnTo>
                    <a:pt x="350" y="93"/>
                  </a:lnTo>
                  <a:lnTo>
                    <a:pt x="0" y="70"/>
                  </a:lnTo>
                  <a:lnTo>
                    <a:pt x="0" y="12"/>
                  </a:lnTo>
                  <a:lnTo>
                    <a:pt x="350" y="30"/>
                  </a:lnTo>
                </a:path>
              </a:pathLst>
            </a:custGeom>
            <a:solidFill>
              <a:srgbClr val="000000"/>
            </a:solidFill>
            <a:ln w="12700" cap="rnd">
              <a:solidFill>
                <a:srgbClr val="FFFFFF"/>
              </a:solidFill>
              <a:round/>
              <a:headEnd/>
              <a:tailEnd/>
            </a:ln>
          </p:spPr>
          <p:txBody>
            <a:bodyPr/>
            <a:lstStyle/>
            <a:p>
              <a:endParaRPr lang="el-GR"/>
            </a:p>
          </p:txBody>
        </p:sp>
        <p:sp>
          <p:nvSpPr>
            <p:cNvPr id="8238" name="Freeform 43"/>
            <p:cNvSpPr>
              <a:spLocks/>
            </p:cNvSpPr>
            <p:nvPr/>
          </p:nvSpPr>
          <p:spPr bwMode="auto">
            <a:xfrm>
              <a:off x="4673" y="3250"/>
              <a:ext cx="1" cy="64"/>
            </a:xfrm>
            <a:custGeom>
              <a:avLst/>
              <a:gdLst>
                <a:gd name="T0" fmla="*/ 0 w 1"/>
                <a:gd name="T1" fmla="*/ 63 h 64"/>
                <a:gd name="T2" fmla="*/ 0 w 1"/>
                <a:gd name="T3" fmla="*/ 0 h 64"/>
                <a:gd name="T4" fmla="*/ 0 60000 65536"/>
                <a:gd name="T5" fmla="*/ 0 60000 65536"/>
                <a:gd name="T6" fmla="*/ 0 w 1"/>
                <a:gd name="T7" fmla="*/ 0 h 64"/>
                <a:gd name="T8" fmla="*/ 1 w 1"/>
                <a:gd name="T9" fmla="*/ 64 h 64"/>
              </a:gdLst>
              <a:ahLst/>
              <a:cxnLst>
                <a:cxn ang="T4">
                  <a:pos x="T0" y="T1"/>
                </a:cxn>
                <a:cxn ang="T5">
                  <a:pos x="T2" y="T3"/>
                </a:cxn>
              </a:cxnLst>
              <a:rect l="T6" t="T7" r="T8" b="T9"/>
              <a:pathLst>
                <a:path w="1" h="64">
                  <a:moveTo>
                    <a:pt x="0" y="63"/>
                  </a:moveTo>
                  <a:lnTo>
                    <a:pt x="0" y="0"/>
                  </a:lnTo>
                </a:path>
              </a:pathLst>
            </a:custGeom>
            <a:noFill/>
            <a:ln w="12700" cap="rnd">
              <a:solidFill>
                <a:srgbClr val="FFFFFF"/>
              </a:solidFill>
              <a:round/>
              <a:headEnd type="none" w="sm" len="sm"/>
              <a:tailEnd type="none" w="sm" len="sm"/>
            </a:ln>
          </p:spPr>
          <p:txBody>
            <a:bodyPr/>
            <a:lstStyle/>
            <a:p>
              <a:endParaRPr lang="el-GR"/>
            </a:p>
          </p:txBody>
        </p:sp>
      </p:grpSp>
      <p:graphicFrame>
        <p:nvGraphicFramePr>
          <p:cNvPr id="8194" name="Object 44">
            <a:hlinkClick r:id="" action="ppaction://ole?verb=0"/>
          </p:cNvPr>
          <p:cNvGraphicFramePr>
            <a:graphicFrameLocks/>
          </p:cNvGraphicFramePr>
          <p:nvPr/>
        </p:nvGraphicFramePr>
        <p:xfrm>
          <a:off x="1128713" y="2490788"/>
          <a:ext cx="6183312" cy="982662"/>
        </p:xfrm>
        <a:graphic>
          <a:graphicData uri="http://schemas.openxmlformats.org/presentationml/2006/ole">
            <p:oleObj spid="_x0000_s8194" name="Εξίσωση" r:id="rId3" imgW="1790640" imgH="266400" progId="Equation.3">
              <p:embed/>
            </p:oleObj>
          </a:graphicData>
        </a:graphic>
      </p:graphicFrame>
      <p:graphicFrame>
        <p:nvGraphicFramePr>
          <p:cNvPr id="8195" name="Object 45">
            <a:hlinkClick r:id="" action="ppaction://ole?verb=0"/>
          </p:cNvPr>
          <p:cNvGraphicFramePr>
            <a:graphicFrameLocks/>
          </p:cNvGraphicFramePr>
          <p:nvPr/>
        </p:nvGraphicFramePr>
        <p:xfrm>
          <a:off x="1420813" y="4740275"/>
          <a:ext cx="4252912" cy="1066800"/>
        </p:xfrm>
        <a:graphic>
          <a:graphicData uri="http://schemas.openxmlformats.org/presentationml/2006/ole">
            <p:oleObj spid="_x0000_s8195" name="Εξίσωση" r:id="rId4" imgW="1638000" imgH="406080" progId="Equation.3">
              <p:embed/>
            </p:oleObj>
          </a:graphicData>
        </a:graphic>
      </p:graphicFrame>
      <p:sp>
        <p:nvSpPr>
          <p:cNvPr id="46" name="Text Box 10"/>
          <p:cNvSpPr txBox="1">
            <a:spLocks noChangeArrowheads="1"/>
          </p:cNvSpPr>
          <p:nvPr/>
        </p:nvSpPr>
        <p:spPr bwMode="auto">
          <a:xfrm>
            <a:off x="6596063" y="6554788"/>
            <a:ext cx="2355850" cy="153987"/>
          </a:xfrm>
          <a:prstGeom prst="rect">
            <a:avLst/>
          </a:prstGeom>
          <a:noFill/>
          <a:ln w="9525" algn="ctr">
            <a:noFill/>
            <a:miter lim="800000"/>
            <a:headEnd/>
            <a:tailEnd/>
          </a:ln>
        </p:spPr>
        <p:txBody>
          <a:bodyPr wrap="none" lIns="0" tIns="0" rIns="0" bIns="0" anchor="b">
            <a:spAutoFit/>
          </a:bodyPr>
          <a:lstStyle/>
          <a:p>
            <a:pPr algn="r">
              <a:buSzPct val="100000"/>
              <a:defRPr/>
            </a:pPr>
            <a:r>
              <a:rPr lang="en-US" sz="1000" b="1" kern="0" dirty="0"/>
              <a:t>2013 Utopia Publishing</a:t>
            </a:r>
            <a:r>
              <a:rPr lang="el-GR" sz="1000" b="1" kern="0" dirty="0"/>
              <a:t>,</a:t>
            </a:r>
            <a:r>
              <a:rPr lang="en-US" sz="1000" b="1" kern="0" dirty="0"/>
              <a:t> All rights reserved</a:t>
            </a:r>
            <a:endParaRPr lang="en-US" sz="1000" b="1" i="1" dirty="0">
              <a:solidFill>
                <a:srgbClr val="FFFFFF"/>
              </a:solidFill>
            </a:endParaRPr>
          </a:p>
        </p:txBody>
      </p:sp>
    </p:spTree>
  </p:cSld>
  <p:clrMapOvr>
    <a:masterClrMapping/>
  </p:clrMapOvr>
  <p:transition>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mtClean="0"/>
              <a:t>Καθαρή παρούσα αξία</a:t>
            </a:r>
          </a:p>
        </p:txBody>
      </p:sp>
      <p:graphicFrame>
        <p:nvGraphicFramePr>
          <p:cNvPr id="9218" name="Object 3">
            <a:hlinkClick r:id="" action="ppaction://ole?verb=0"/>
          </p:cNvPr>
          <p:cNvGraphicFramePr>
            <a:graphicFrameLocks/>
          </p:cNvGraphicFramePr>
          <p:nvPr/>
        </p:nvGraphicFramePr>
        <p:xfrm>
          <a:off x="995363" y="2057400"/>
          <a:ext cx="7477125" cy="2836863"/>
        </p:xfrm>
        <a:graphic>
          <a:graphicData uri="http://schemas.openxmlformats.org/presentationml/2006/ole">
            <p:oleObj spid="_x0000_s9218" name="Εξίσωση" r:id="rId3" imgW="2209680" imgH="838080" progId="Equation.3">
              <p:embed/>
            </p:oleObj>
          </a:graphicData>
        </a:graphic>
      </p:graphicFrame>
      <p:sp>
        <p:nvSpPr>
          <p:cNvPr id="4" name="Text Box 10"/>
          <p:cNvSpPr txBox="1">
            <a:spLocks noChangeArrowheads="1"/>
          </p:cNvSpPr>
          <p:nvPr/>
        </p:nvSpPr>
        <p:spPr bwMode="auto">
          <a:xfrm>
            <a:off x="6596063" y="6554788"/>
            <a:ext cx="2355850" cy="153987"/>
          </a:xfrm>
          <a:prstGeom prst="rect">
            <a:avLst/>
          </a:prstGeom>
          <a:noFill/>
          <a:ln w="9525" algn="ctr">
            <a:noFill/>
            <a:miter lim="800000"/>
            <a:headEnd/>
            <a:tailEnd/>
          </a:ln>
        </p:spPr>
        <p:txBody>
          <a:bodyPr wrap="none" lIns="0" tIns="0" rIns="0" bIns="0" anchor="b">
            <a:spAutoFit/>
          </a:bodyPr>
          <a:lstStyle/>
          <a:p>
            <a:pPr algn="r">
              <a:buSzPct val="100000"/>
              <a:defRPr/>
            </a:pPr>
            <a:r>
              <a:rPr lang="en-US" sz="1000" b="1" kern="0" dirty="0"/>
              <a:t>2013 Utopia Publishing</a:t>
            </a:r>
            <a:r>
              <a:rPr lang="el-GR" sz="1000" b="1" kern="0" dirty="0"/>
              <a:t>,</a:t>
            </a:r>
            <a:r>
              <a:rPr lang="en-US" sz="1000" b="1" kern="0" dirty="0"/>
              <a:t> All rights reserved</a:t>
            </a:r>
            <a:endParaRPr lang="en-US" sz="1000" b="1" i="1" dirty="0">
              <a:solidFill>
                <a:srgbClr val="FFFFFF"/>
              </a:solidFill>
            </a:endParaRPr>
          </a:p>
        </p:txBody>
      </p:sp>
    </p:spTree>
  </p:cSld>
  <p:clrMapOvr>
    <a:masterClrMapping/>
  </p:clrMapOvr>
  <p:transition>
    <p:dissolv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smtClean="0"/>
              <a:t>Κίνδυνος και παρούσα αξία</a:t>
            </a:r>
          </a:p>
        </p:txBody>
      </p:sp>
      <p:sp>
        <p:nvSpPr>
          <p:cNvPr id="10244" name="Rectangle 3"/>
          <p:cNvSpPr>
            <a:spLocks noGrp="1" noChangeArrowheads="1"/>
          </p:cNvSpPr>
          <p:nvPr>
            <p:ph type="body" idx="1"/>
          </p:nvPr>
        </p:nvSpPr>
        <p:spPr>
          <a:xfrm>
            <a:off x="685800" y="1219200"/>
            <a:ext cx="7699375" cy="2286000"/>
          </a:xfrm>
        </p:spPr>
        <p:txBody>
          <a:bodyPr/>
          <a:lstStyle/>
          <a:p>
            <a:r>
              <a:rPr lang="en-US" smtClean="0"/>
              <a:t>Έργα υψηλότερου κινδύνου απαιτούν υψηλότερο συντελεστή απόδοσης</a:t>
            </a:r>
          </a:p>
          <a:p>
            <a:r>
              <a:rPr lang="en-US" smtClean="0"/>
              <a:t>Υψηλότερος απαιτούμενος συντελεστής απόδοσης οδηγεί σε μείωση της PV</a:t>
            </a:r>
          </a:p>
        </p:txBody>
      </p:sp>
      <p:graphicFrame>
        <p:nvGraphicFramePr>
          <p:cNvPr id="10242" name="Object 4">
            <a:hlinkClick r:id="" action="ppaction://ole?verb=0"/>
          </p:cNvPr>
          <p:cNvGraphicFramePr>
            <a:graphicFrameLocks/>
          </p:cNvGraphicFramePr>
          <p:nvPr/>
        </p:nvGraphicFramePr>
        <p:xfrm>
          <a:off x="2921000" y="4111625"/>
          <a:ext cx="4598988" cy="1844675"/>
        </p:xfrm>
        <a:graphic>
          <a:graphicData uri="http://schemas.openxmlformats.org/presentationml/2006/ole">
            <p:oleObj spid="_x0000_s10242" name="Εξίσωση" r:id="rId3" imgW="1358640" imgH="545760" progId="Equation.3">
              <p:embed/>
            </p:oleObj>
          </a:graphicData>
        </a:graphic>
      </p:graphicFrame>
      <p:sp>
        <p:nvSpPr>
          <p:cNvPr id="5" name="Text Box 10"/>
          <p:cNvSpPr txBox="1">
            <a:spLocks noChangeArrowheads="1"/>
          </p:cNvSpPr>
          <p:nvPr/>
        </p:nvSpPr>
        <p:spPr bwMode="auto">
          <a:xfrm>
            <a:off x="6596063" y="6554788"/>
            <a:ext cx="2355850" cy="153987"/>
          </a:xfrm>
          <a:prstGeom prst="rect">
            <a:avLst/>
          </a:prstGeom>
          <a:noFill/>
          <a:ln w="9525" algn="ctr">
            <a:noFill/>
            <a:miter lim="800000"/>
            <a:headEnd/>
            <a:tailEnd/>
          </a:ln>
        </p:spPr>
        <p:txBody>
          <a:bodyPr wrap="none" lIns="0" tIns="0" rIns="0" bIns="0" anchor="b">
            <a:spAutoFit/>
          </a:bodyPr>
          <a:lstStyle/>
          <a:p>
            <a:pPr algn="r">
              <a:buSzPct val="100000"/>
              <a:defRPr/>
            </a:pPr>
            <a:r>
              <a:rPr lang="en-US" sz="1000" b="1" kern="0" dirty="0"/>
              <a:t>2013 Utopia Publishing</a:t>
            </a:r>
            <a:r>
              <a:rPr lang="el-GR" sz="1000" b="1" kern="0" dirty="0"/>
              <a:t>,</a:t>
            </a:r>
            <a:r>
              <a:rPr lang="en-US" sz="1000" b="1" kern="0" dirty="0"/>
              <a:t> All rights reserved</a:t>
            </a:r>
            <a:endParaRPr lang="en-US" sz="1000" b="1" i="1" dirty="0">
              <a:solidFill>
                <a:srgbClr val="FFFFFF"/>
              </a:solidFill>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a:xfrm>
            <a:off x="612775" y="228600"/>
            <a:ext cx="8153400" cy="990600"/>
          </a:xfrm>
        </p:spPr>
        <p:txBody>
          <a:bodyPr/>
          <a:lstStyle/>
          <a:p>
            <a:pPr eaLnBrk="1" hangingPunct="1"/>
            <a:r>
              <a:rPr lang="el-GR" sz="2800" b="1" dirty="0" smtClean="0">
                <a:effectLst>
                  <a:outerShdw blurRad="38100" dist="38100" dir="2700000" algn="tl">
                    <a:srgbClr val="000000">
                      <a:alpha val="43137"/>
                    </a:srgbClr>
                  </a:outerShdw>
                </a:effectLst>
                <a:latin typeface="Calibri" pitchFamily="34" charset="0"/>
                <a:cs typeface="Calibri" pitchFamily="34" charset="0"/>
              </a:rPr>
              <a:t>Πληθωρισμός</a:t>
            </a:r>
          </a:p>
        </p:txBody>
      </p:sp>
      <p:sp>
        <p:nvSpPr>
          <p:cNvPr id="3" name="2 - Θέση περιεχομένου"/>
          <p:cNvSpPr>
            <a:spLocks noGrp="1"/>
          </p:cNvSpPr>
          <p:nvPr>
            <p:ph sz="quarter" idx="1"/>
          </p:nvPr>
        </p:nvSpPr>
        <p:spPr>
          <a:xfrm>
            <a:off x="612775" y="1600200"/>
            <a:ext cx="8153400" cy="4495800"/>
          </a:xfrm>
        </p:spPr>
        <p:txBody>
          <a:bodyPr>
            <a:normAutofit/>
          </a:bodyPr>
          <a:lstStyle/>
          <a:p>
            <a:pPr marL="320040" indent="-320040" algn="just" eaLnBrk="1" fontAlgn="auto" hangingPunct="1">
              <a:spcAft>
                <a:spcPts val="0"/>
              </a:spcAft>
              <a:buFont typeface="Wingdings"/>
              <a:buChar char=""/>
              <a:defRPr/>
            </a:pPr>
            <a:r>
              <a:rPr lang="el-GR" sz="2400" b="1" dirty="0" smtClean="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Ο πληθωρισμός αναφέρεται στην γενικότερη αύξηση των τιμών (αγαθών και υπηρεσιών) στην οικονομία μιας χώρας</a:t>
            </a:r>
          </a:p>
          <a:p>
            <a:pPr marL="320040" indent="-320040" algn="just" eaLnBrk="1" fontAlgn="auto" hangingPunct="1">
              <a:spcAft>
                <a:spcPts val="0"/>
              </a:spcAft>
              <a:buFont typeface="Wingdings"/>
              <a:buChar char=""/>
              <a:defRPr/>
            </a:pPr>
            <a:r>
              <a:rPr lang="el-GR" sz="2400" b="1" dirty="0" smtClean="0">
                <a:effectLst>
                  <a:outerShdw blurRad="38100" dist="38100" dir="2700000" algn="tl">
                    <a:srgbClr val="000000">
                      <a:alpha val="43137"/>
                    </a:srgbClr>
                  </a:outerShdw>
                </a:effectLst>
                <a:latin typeface="Calibri" pitchFamily="34" charset="0"/>
                <a:cs typeface="Calibri" pitchFamily="34" charset="0"/>
              </a:rPr>
              <a:t>Ο πληθωρισμός μετριέται από την Εθνική Στατιστική Υπηρεσία λαμβάνοντας υπόψη ένα σύνολο προϊόντων ανάλογα με τον βαθμό κατανάλωσής των </a:t>
            </a:r>
          </a:p>
          <a:p>
            <a:pPr marL="320040" indent="-320040" algn="just" eaLnBrk="1" fontAlgn="auto" hangingPunct="1">
              <a:spcAft>
                <a:spcPts val="0"/>
              </a:spcAft>
              <a:buFont typeface="Wingdings"/>
              <a:buChar char=""/>
              <a:defRPr/>
            </a:pPr>
            <a:r>
              <a:rPr lang="el-GR" sz="2400" b="1" dirty="0" smtClean="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Η αγοραστική αξία του χρήματος μειώνεται ανάλογα με τον πληθωρισμό (πχ 100 ευρώ σήμερα με πρόβλεψη πληθωρισμού 3% θα αξίζει 97 ευρώ σε ένα έτος)</a:t>
            </a:r>
            <a:endParaRPr lang="el-GR" sz="2400" b="1" dirty="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4 - Θέση αριθμού διαφάνειας"/>
          <p:cNvSpPr>
            <a:spLocks noGrp="1"/>
          </p:cNvSpPr>
          <p:nvPr>
            <p:ph type="sldNum" sz="quarter" idx="4294967295"/>
          </p:nvPr>
        </p:nvSpPr>
        <p:spPr>
          <a:xfrm>
            <a:off x="0" y="1271588"/>
            <a:ext cx="533400" cy="244475"/>
          </a:xfrm>
          <a:prstGeom prst="rect">
            <a:avLst/>
          </a:prstGeom>
        </p:spPr>
        <p:txBody>
          <a:bodyPr>
            <a:normAutofit fontScale="47500" lnSpcReduction="20000"/>
          </a:bodyPr>
          <a:lstStyle/>
          <a:p>
            <a:pPr>
              <a:defRPr/>
            </a:pPr>
            <a:fld id="{4884D389-86E8-4E00-8A26-CAF21424C5AE}" type="slidenum">
              <a:rPr lang="el-GR"/>
              <a:pPr>
                <a:defRPr/>
              </a:pPr>
              <a:t>8</a:t>
            </a:fld>
            <a:endParaRPr lang="el-G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en-US" smtClean="0"/>
              <a:t>Κίνδυνος και παρούσα αξία</a:t>
            </a:r>
          </a:p>
        </p:txBody>
      </p:sp>
      <p:graphicFrame>
        <p:nvGraphicFramePr>
          <p:cNvPr id="11266" name="Object 3">
            <a:hlinkClick r:id="" action="ppaction://ole?verb=0"/>
          </p:cNvPr>
          <p:cNvGraphicFramePr>
            <a:graphicFrameLocks/>
          </p:cNvGraphicFramePr>
          <p:nvPr/>
        </p:nvGraphicFramePr>
        <p:xfrm>
          <a:off x="4484688" y="4302125"/>
          <a:ext cx="3911600" cy="1598613"/>
        </p:xfrm>
        <a:graphic>
          <a:graphicData uri="http://schemas.openxmlformats.org/presentationml/2006/ole">
            <p:oleObj spid="_x0000_s11266" name="Εξίσωση" r:id="rId3" imgW="1333440" imgH="545760" progId="Equation.3">
              <p:embed/>
            </p:oleObj>
          </a:graphicData>
        </a:graphic>
      </p:graphicFrame>
      <p:grpSp>
        <p:nvGrpSpPr>
          <p:cNvPr id="2" name="Group 4"/>
          <p:cNvGrpSpPr>
            <a:grpSpLocks/>
          </p:cNvGrpSpPr>
          <p:nvPr/>
        </p:nvGrpSpPr>
        <p:grpSpPr bwMode="auto">
          <a:xfrm>
            <a:off x="1401763" y="1639888"/>
            <a:ext cx="5608637" cy="2093912"/>
            <a:chOff x="883" y="1033"/>
            <a:chExt cx="3533" cy="1319"/>
          </a:xfrm>
        </p:grpSpPr>
        <p:graphicFrame>
          <p:nvGraphicFramePr>
            <p:cNvPr id="11267" name="Object 5">
              <a:hlinkClick r:id="" action="ppaction://ole?verb=0"/>
            </p:cNvPr>
            <p:cNvGraphicFramePr>
              <a:graphicFrameLocks/>
            </p:cNvGraphicFramePr>
            <p:nvPr/>
          </p:nvGraphicFramePr>
          <p:xfrm>
            <a:off x="883" y="1033"/>
            <a:ext cx="2313" cy="913"/>
          </p:xfrm>
          <a:graphic>
            <a:graphicData uri="http://schemas.openxmlformats.org/presentationml/2006/ole">
              <p:oleObj spid="_x0000_s11267" name="Εξίσωση" r:id="rId4" imgW="1384200" imgH="545760" progId="Equation.3">
                <p:embed/>
              </p:oleObj>
            </a:graphicData>
          </a:graphic>
        </p:graphicFrame>
        <p:sp>
          <p:nvSpPr>
            <p:cNvPr id="11271" name="AutoShape 6"/>
            <p:cNvSpPr>
              <a:spLocks noChangeArrowheads="1"/>
            </p:cNvSpPr>
            <p:nvPr/>
          </p:nvSpPr>
          <p:spPr bwMode="auto">
            <a:xfrm flipH="1">
              <a:off x="3696" y="1056"/>
              <a:ext cx="720" cy="129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0 w 21600"/>
                <a:gd name="T13" fmla="*/ 3850 h 21600"/>
                <a:gd name="T14" fmla="*/ 18780 w 21600"/>
                <a:gd name="T15" fmla="*/ 8317 h 21600"/>
              </a:gdLst>
              <a:ahLst/>
              <a:cxnLst>
                <a:cxn ang="T8">
                  <a:pos x="T0" y="T1"/>
                </a:cxn>
                <a:cxn ang="T9">
                  <a:pos x="T2" y="T3"/>
                </a:cxn>
                <a:cxn ang="T10">
                  <a:pos x="T4" y="T5"/>
                </a:cxn>
                <a:cxn ang="T11">
                  <a:pos x="T6" y="T7"/>
                </a:cxn>
              </a:cxnLst>
              <a:rect l="T12" t="T13" r="T14" b="T15"/>
              <a:pathLst>
                <a:path w="21600" h="21600">
                  <a:moveTo>
                    <a:pt x="21600" y="6079"/>
                  </a:moveTo>
                  <a:lnTo>
                    <a:pt x="13915" y="0"/>
                  </a:lnTo>
                  <a:lnTo>
                    <a:pt x="13915" y="3847"/>
                  </a:lnTo>
                  <a:lnTo>
                    <a:pt x="12427" y="3847"/>
                  </a:lnTo>
                  <a:cubicBezTo>
                    <a:pt x="5564" y="3847"/>
                    <a:pt x="0" y="7568"/>
                    <a:pt x="0" y="12158"/>
                  </a:cubicBezTo>
                  <a:lnTo>
                    <a:pt x="0" y="21600"/>
                  </a:lnTo>
                  <a:lnTo>
                    <a:pt x="4563" y="21600"/>
                  </a:lnTo>
                  <a:lnTo>
                    <a:pt x="4563" y="12158"/>
                  </a:lnTo>
                  <a:cubicBezTo>
                    <a:pt x="4563" y="10033"/>
                    <a:pt x="8084" y="8311"/>
                    <a:pt x="12427" y="8311"/>
                  </a:cubicBezTo>
                  <a:lnTo>
                    <a:pt x="13915" y="8311"/>
                  </a:lnTo>
                  <a:lnTo>
                    <a:pt x="13915" y="12158"/>
                  </a:lnTo>
                  <a:close/>
                </a:path>
              </a:pathLst>
            </a:custGeom>
            <a:solidFill>
              <a:srgbClr val="000080"/>
            </a:solidFill>
            <a:ln w="9525">
              <a:solidFill>
                <a:schemeClr val="tx1"/>
              </a:solidFill>
              <a:miter lim="800000"/>
              <a:headEnd/>
              <a:tailEnd/>
            </a:ln>
          </p:spPr>
          <p:txBody>
            <a:bodyPr wrap="none" anchor="ctr"/>
            <a:lstStyle/>
            <a:p>
              <a:endParaRPr lang="el-GR"/>
            </a:p>
          </p:txBody>
        </p:sp>
      </p:grpSp>
      <p:sp>
        <p:nvSpPr>
          <p:cNvPr id="7" name="Text Box 10"/>
          <p:cNvSpPr txBox="1">
            <a:spLocks noChangeArrowheads="1"/>
          </p:cNvSpPr>
          <p:nvPr/>
        </p:nvSpPr>
        <p:spPr bwMode="auto">
          <a:xfrm>
            <a:off x="6596063" y="6554788"/>
            <a:ext cx="2355850" cy="153987"/>
          </a:xfrm>
          <a:prstGeom prst="rect">
            <a:avLst/>
          </a:prstGeom>
          <a:noFill/>
          <a:ln w="9525" algn="ctr">
            <a:noFill/>
            <a:miter lim="800000"/>
            <a:headEnd/>
            <a:tailEnd/>
          </a:ln>
        </p:spPr>
        <p:txBody>
          <a:bodyPr wrap="none" lIns="0" tIns="0" rIns="0" bIns="0" anchor="b">
            <a:spAutoFit/>
          </a:bodyPr>
          <a:lstStyle/>
          <a:p>
            <a:pPr algn="r">
              <a:buSzPct val="100000"/>
              <a:defRPr/>
            </a:pPr>
            <a:r>
              <a:rPr lang="en-US" sz="1000" b="1" kern="0" dirty="0"/>
              <a:t>2013 Utopia Publishing</a:t>
            </a:r>
            <a:r>
              <a:rPr lang="el-GR" sz="1000" b="1" kern="0" dirty="0"/>
              <a:t>,</a:t>
            </a:r>
            <a:r>
              <a:rPr lang="en-US" sz="1000" b="1" kern="0" dirty="0"/>
              <a:t> All rights reserved</a:t>
            </a:r>
            <a:endParaRPr lang="en-US" sz="1000" b="1" i="1" dirty="0">
              <a:solidFill>
                <a:srgbClr val="FFFFF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sz="2800" b="1" dirty="0" err="1" smtClean="0">
                <a:effectLst>
                  <a:outerShdw blurRad="38100" dist="38100" dir="2700000" algn="tl">
                    <a:srgbClr val="000000">
                      <a:alpha val="43137"/>
                    </a:srgbClr>
                  </a:outerShdw>
                </a:effectLst>
                <a:latin typeface="Calibri" pitchFamily="34" charset="0"/>
                <a:cs typeface="Calibri" pitchFamily="34" charset="0"/>
              </a:rPr>
              <a:t>Κίνδυνος</a:t>
            </a:r>
            <a:r>
              <a:rPr lang="en-US" sz="2800" b="1" dirty="0" smtClean="0">
                <a:effectLst>
                  <a:outerShdw blurRad="38100" dist="38100" dir="2700000" algn="tl">
                    <a:srgbClr val="000000">
                      <a:alpha val="43137"/>
                    </a:srgbClr>
                  </a:outerShdw>
                </a:effectLst>
                <a:latin typeface="Calibri" pitchFamily="34" charset="0"/>
                <a:cs typeface="Calibri" pitchFamily="34" charset="0"/>
              </a:rPr>
              <a:t> </a:t>
            </a:r>
            <a:r>
              <a:rPr lang="en-US" sz="2800" b="1" dirty="0" err="1" smtClean="0">
                <a:effectLst>
                  <a:outerShdw blurRad="38100" dist="38100" dir="2700000" algn="tl">
                    <a:srgbClr val="000000">
                      <a:alpha val="43137"/>
                    </a:srgbClr>
                  </a:outerShdw>
                </a:effectLst>
                <a:latin typeface="Calibri" pitchFamily="34" charset="0"/>
                <a:cs typeface="Calibri" pitchFamily="34" charset="0"/>
              </a:rPr>
              <a:t>και</a:t>
            </a:r>
            <a:r>
              <a:rPr lang="en-US" sz="2800" b="1" dirty="0" smtClean="0">
                <a:effectLst>
                  <a:outerShdw blurRad="38100" dist="38100" dir="2700000" algn="tl">
                    <a:srgbClr val="000000">
                      <a:alpha val="43137"/>
                    </a:srgbClr>
                  </a:outerShdw>
                </a:effectLst>
                <a:latin typeface="Calibri" pitchFamily="34" charset="0"/>
                <a:cs typeface="Calibri" pitchFamily="34" charset="0"/>
              </a:rPr>
              <a:t> </a:t>
            </a:r>
            <a:r>
              <a:rPr lang="en-US" sz="2800" b="1" dirty="0" err="1" smtClean="0">
                <a:effectLst>
                  <a:outerShdw blurRad="38100" dist="38100" dir="2700000" algn="tl">
                    <a:srgbClr val="000000">
                      <a:alpha val="43137"/>
                    </a:srgbClr>
                  </a:outerShdw>
                </a:effectLst>
                <a:latin typeface="Calibri" pitchFamily="34" charset="0"/>
                <a:cs typeface="Calibri" pitchFamily="34" charset="0"/>
              </a:rPr>
              <a:t>καθαρή</a:t>
            </a:r>
            <a:r>
              <a:rPr lang="en-US" sz="2800" b="1" dirty="0" smtClean="0">
                <a:effectLst>
                  <a:outerShdw blurRad="38100" dist="38100" dir="2700000" algn="tl">
                    <a:srgbClr val="000000">
                      <a:alpha val="43137"/>
                    </a:srgbClr>
                  </a:outerShdw>
                </a:effectLst>
                <a:latin typeface="Calibri" pitchFamily="34" charset="0"/>
                <a:cs typeface="Calibri" pitchFamily="34" charset="0"/>
              </a:rPr>
              <a:t> </a:t>
            </a:r>
            <a:r>
              <a:rPr lang="en-US" sz="2800" b="1" dirty="0" err="1" smtClean="0">
                <a:effectLst>
                  <a:outerShdw blurRad="38100" dist="38100" dir="2700000" algn="tl">
                    <a:srgbClr val="000000">
                      <a:alpha val="43137"/>
                    </a:srgbClr>
                  </a:outerShdw>
                </a:effectLst>
                <a:latin typeface="Calibri" pitchFamily="34" charset="0"/>
                <a:cs typeface="Calibri" pitchFamily="34" charset="0"/>
              </a:rPr>
              <a:t>παρούσα</a:t>
            </a:r>
            <a:r>
              <a:rPr lang="en-US" sz="2800" b="1" dirty="0" smtClean="0">
                <a:effectLst>
                  <a:outerShdw blurRad="38100" dist="38100" dir="2700000" algn="tl">
                    <a:srgbClr val="000000">
                      <a:alpha val="43137"/>
                    </a:srgbClr>
                  </a:outerShdw>
                </a:effectLst>
                <a:latin typeface="Calibri" pitchFamily="34" charset="0"/>
                <a:cs typeface="Calibri" pitchFamily="34" charset="0"/>
              </a:rPr>
              <a:t> </a:t>
            </a:r>
            <a:r>
              <a:rPr lang="en-US" sz="2800" b="1" dirty="0" err="1" smtClean="0">
                <a:effectLst>
                  <a:outerShdw blurRad="38100" dist="38100" dir="2700000" algn="tl">
                    <a:srgbClr val="000000">
                      <a:alpha val="43137"/>
                    </a:srgbClr>
                  </a:outerShdw>
                </a:effectLst>
                <a:latin typeface="Calibri" pitchFamily="34" charset="0"/>
                <a:cs typeface="Calibri" pitchFamily="34" charset="0"/>
              </a:rPr>
              <a:t>αξία</a:t>
            </a:r>
            <a:endParaRPr lang="en-US" sz="2800" b="1" dirty="0" smtClean="0">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12290" name="Object 3">
            <a:hlinkClick r:id="" action="ppaction://ole?verb=0"/>
          </p:cNvPr>
          <p:cNvGraphicFramePr>
            <a:graphicFrameLocks/>
          </p:cNvGraphicFramePr>
          <p:nvPr/>
        </p:nvGraphicFramePr>
        <p:xfrm>
          <a:off x="995363" y="2014538"/>
          <a:ext cx="7477125" cy="2921000"/>
        </p:xfrm>
        <a:graphic>
          <a:graphicData uri="http://schemas.openxmlformats.org/presentationml/2006/ole">
            <p:oleObj spid="_x0000_s12290" name="Εξίσωση" r:id="rId3" imgW="2209680" imgH="863280" progId="Equation.3">
              <p:embed/>
            </p:oleObj>
          </a:graphicData>
        </a:graphic>
      </p:graphicFrame>
      <p:sp>
        <p:nvSpPr>
          <p:cNvPr id="4" name="Text Box 10"/>
          <p:cNvSpPr txBox="1">
            <a:spLocks noChangeArrowheads="1"/>
          </p:cNvSpPr>
          <p:nvPr/>
        </p:nvSpPr>
        <p:spPr bwMode="auto">
          <a:xfrm>
            <a:off x="6596063" y="6554788"/>
            <a:ext cx="2355850" cy="153987"/>
          </a:xfrm>
          <a:prstGeom prst="rect">
            <a:avLst/>
          </a:prstGeom>
          <a:noFill/>
          <a:ln w="9525" algn="ctr">
            <a:noFill/>
            <a:miter lim="800000"/>
            <a:headEnd/>
            <a:tailEnd/>
          </a:ln>
        </p:spPr>
        <p:txBody>
          <a:bodyPr wrap="none" lIns="0" tIns="0" rIns="0" bIns="0" anchor="b">
            <a:spAutoFit/>
          </a:bodyPr>
          <a:lstStyle/>
          <a:p>
            <a:pPr algn="r">
              <a:buSzPct val="100000"/>
              <a:defRPr/>
            </a:pPr>
            <a:r>
              <a:rPr lang="en-US" sz="1000" b="1" kern="0" dirty="0"/>
              <a:t>2013 Utopia Publishing</a:t>
            </a:r>
            <a:r>
              <a:rPr lang="el-GR" sz="1000" b="1" kern="0" dirty="0"/>
              <a:t>,</a:t>
            </a:r>
            <a:r>
              <a:rPr lang="en-US" sz="1000" b="1" kern="0" dirty="0"/>
              <a:t> All rights reserved</a:t>
            </a:r>
            <a:endParaRPr lang="en-US" sz="1000" b="1" i="1" dirty="0">
              <a:solidFill>
                <a:srgbClr val="FFFFFF"/>
              </a:solidFill>
            </a:endParaRPr>
          </a:p>
        </p:txBody>
      </p:sp>
    </p:spTree>
  </p:cSld>
  <p:clrMapOvr>
    <a:masterClrMapping/>
  </p:clrMapOvr>
  <p:transition>
    <p:dissolv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2841625"/>
            <a:ext cx="8001000" cy="3254375"/>
          </a:xfrm>
          <a:prstGeom prst="rect">
            <a:avLst/>
          </a:prstGeom>
          <a:solidFill>
            <a:srgbClr val="FFFF99">
              <a:alpha val="50195"/>
            </a:srgbClr>
          </a:solidFill>
          <a:ln w="28575">
            <a:solidFill>
              <a:schemeClr val="tx1"/>
            </a:solidFill>
            <a:prstDash val="sysDot"/>
            <a:miter lim="800000"/>
            <a:headEnd/>
            <a:tailEnd/>
          </a:ln>
        </p:spPr>
        <p:txBody>
          <a:bodyPr wrap="none" anchor="ctr"/>
          <a:lstStyle/>
          <a:p>
            <a:endParaRPr lang="el-GR"/>
          </a:p>
        </p:txBody>
      </p:sp>
      <p:sp>
        <p:nvSpPr>
          <p:cNvPr id="13316" name="Rectangle 3"/>
          <p:cNvSpPr>
            <a:spLocks noGrp="1" noChangeArrowheads="1"/>
          </p:cNvSpPr>
          <p:nvPr>
            <p:ph type="title"/>
          </p:nvPr>
        </p:nvSpPr>
        <p:spPr/>
        <p:txBody>
          <a:bodyPr/>
          <a:lstStyle/>
          <a:p>
            <a:r>
              <a:rPr lang="en-US" sz="2800" b="1" dirty="0" err="1" smtClean="0">
                <a:effectLst>
                  <a:outerShdw blurRad="38100" dist="38100" dir="2700000" algn="tl">
                    <a:srgbClr val="000000">
                      <a:alpha val="43137"/>
                    </a:srgbClr>
                  </a:outerShdw>
                </a:effectLst>
                <a:latin typeface="Calibri" pitchFamily="34" charset="0"/>
                <a:cs typeface="Calibri" pitchFamily="34" charset="0"/>
              </a:rPr>
              <a:t>Κανόνας</a:t>
            </a:r>
            <a:r>
              <a:rPr lang="en-US" sz="2800" b="1" dirty="0" smtClean="0">
                <a:effectLst>
                  <a:outerShdw blurRad="38100" dist="38100" dir="2700000" algn="tl">
                    <a:srgbClr val="000000">
                      <a:alpha val="43137"/>
                    </a:srgbClr>
                  </a:outerShdw>
                </a:effectLst>
                <a:latin typeface="Calibri" pitchFamily="34" charset="0"/>
                <a:cs typeface="Calibri" pitchFamily="34" charset="0"/>
              </a:rPr>
              <a:t> </a:t>
            </a:r>
            <a:r>
              <a:rPr lang="en-US" sz="2800" b="1" dirty="0" err="1" smtClean="0">
                <a:effectLst>
                  <a:outerShdw blurRad="38100" dist="38100" dir="2700000" algn="tl">
                    <a:srgbClr val="000000">
                      <a:alpha val="43137"/>
                    </a:srgbClr>
                  </a:outerShdw>
                </a:effectLst>
                <a:latin typeface="Calibri" pitchFamily="34" charset="0"/>
                <a:cs typeface="Calibri" pitchFamily="34" charset="0"/>
              </a:rPr>
              <a:t>καθαρής</a:t>
            </a:r>
            <a:r>
              <a:rPr lang="en-US" sz="2800" b="1" dirty="0" smtClean="0">
                <a:effectLst>
                  <a:outerShdw blurRad="38100" dist="38100" dir="2700000" algn="tl">
                    <a:srgbClr val="000000">
                      <a:alpha val="43137"/>
                    </a:srgbClr>
                  </a:outerShdw>
                </a:effectLst>
                <a:latin typeface="Calibri" pitchFamily="34" charset="0"/>
                <a:cs typeface="Calibri" pitchFamily="34" charset="0"/>
              </a:rPr>
              <a:t> </a:t>
            </a:r>
            <a:r>
              <a:rPr lang="en-US" sz="2800" b="1" dirty="0" err="1" smtClean="0">
                <a:effectLst>
                  <a:outerShdw blurRad="38100" dist="38100" dir="2700000" algn="tl">
                    <a:srgbClr val="000000">
                      <a:alpha val="43137"/>
                    </a:srgbClr>
                  </a:outerShdw>
                </a:effectLst>
                <a:latin typeface="Calibri" pitchFamily="34" charset="0"/>
                <a:cs typeface="Calibri" pitchFamily="34" charset="0"/>
              </a:rPr>
              <a:t>παρούσας</a:t>
            </a:r>
            <a:r>
              <a:rPr lang="en-US" sz="2800" b="1" dirty="0" smtClean="0">
                <a:effectLst>
                  <a:outerShdw blurRad="38100" dist="38100" dir="2700000" algn="tl">
                    <a:srgbClr val="000000">
                      <a:alpha val="43137"/>
                    </a:srgbClr>
                  </a:outerShdw>
                </a:effectLst>
                <a:latin typeface="Calibri" pitchFamily="34" charset="0"/>
                <a:cs typeface="Calibri" pitchFamily="34" charset="0"/>
              </a:rPr>
              <a:t> </a:t>
            </a:r>
            <a:r>
              <a:rPr lang="en-US" sz="2800" b="1" dirty="0" err="1" smtClean="0">
                <a:effectLst>
                  <a:outerShdw blurRad="38100" dist="38100" dir="2700000" algn="tl">
                    <a:srgbClr val="000000">
                      <a:alpha val="43137"/>
                    </a:srgbClr>
                  </a:outerShdw>
                </a:effectLst>
                <a:latin typeface="Calibri" pitchFamily="34" charset="0"/>
                <a:cs typeface="Calibri" pitchFamily="34" charset="0"/>
              </a:rPr>
              <a:t>αξίας</a:t>
            </a:r>
            <a:endParaRPr lang="en-US" sz="2800" b="1"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13317" name="Rectangle 4"/>
          <p:cNvSpPr>
            <a:spLocks noGrp="1" noChangeArrowheads="1"/>
          </p:cNvSpPr>
          <p:nvPr>
            <p:ph type="body" idx="1"/>
          </p:nvPr>
        </p:nvSpPr>
        <p:spPr>
          <a:xfrm>
            <a:off x="685800" y="1219200"/>
            <a:ext cx="7405688" cy="4646613"/>
          </a:xfrm>
        </p:spPr>
        <p:txBody>
          <a:bodyPr/>
          <a:lstStyle/>
          <a:p>
            <a:r>
              <a:rPr lang="en-US" smtClean="0"/>
              <a:t>Αποδεχόμαστε επενδύσεις με θετική καθαρή παρούσα αξία</a:t>
            </a:r>
          </a:p>
        </p:txBody>
      </p:sp>
      <p:sp>
        <p:nvSpPr>
          <p:cNvPr id="25605" name="Rectangle 5"/>
          <p:cNvSpPr>
            <a:spLocks noChangeArrowheads="1"/>
          </p:cNvSpPr>
          <p:nvPr/>
        </p:nvSpPr>
        <p:spPr bwMode="auto">
          <a:xfrm>
            <a:off x="898525" y="2822575"/>
            <a:ext cx="7559675" cy="2816225"/>
          </a:xfrm>
          <a:prstGeom prst="rect">
            <a:avLst/>
          </a:prstGeom>
          <a:noFill/>
          <a:ln w="9525">
            <a:noFill/>
            <a:miter lim="800000"/>
            <a:headEnd/>
            <a:tailEnd/>
          </a:ln>
        </p:spPr>
        <p:txBody>
          <a:bodyPr lIns="92075" tIns="46038" rIns="92075" bIns="46038"/>
          <a:lstStyle/>
          <a:p>
            <a:pPr marL="342900" indent="-342900">
              <a:spcBef>
                <a:spcPct val="20000"/>
              </a:spcBef>
              <a:buSzPct val="100000"/>
            </a:pPr>
            <a:r>
              <a:rPr lang="en-US" sz="2800" i="1" u="sng">
                <a:solidFill>
                  <a:srgbClr val="000000"/>
                </a:solidFill>
              </a:rPr>
              <a:t>Παράδειγμα</a:t>
            </a:r>
          </a:p>
          <a:p>
            <a:pPr marL="342900" indent="-342900">
              <a:spcBef>
                <a:spcPct val="20000"/>
              </a:spcBef>
              <a:buSzPct val="100000"/>
            </a:pPr>
            <a:r>
              <a:rPr lang="en-US" sz="2800" i="1">
                <a:solidFill>
                  <a:srgbClr val="000000"/>
                </a:solidFill>
              </a:rPr>
              <a:t>	Χρησιμοποιήστε το αρχικό παράδειγμα. Πρέπει να αποδεχτούμε το έργο, με δεδομένη μια αναμενόμενη απόδοση 10%;</a:t>
            </a:r>
          </a:p>
          <a:p>
            <a:pPr marL="342900" indent="-342900">
              <a:spcBef>
                <a:spcPct val="20000"/>
              </a:spcBef>
              <a:buSzPct val="100000"/>
            </a:pPr>
            <a:endParaRPr lang="en-US" sz="2800" i="1">
              <a:solidFill>
                <a:srgbClr val="000000"/>
              </a:solidFill>
            </a:endParaRPr>
          </a:p>
        </p:txBody>
      </p:sp>
      <p:graphicFrame>
        <p:nvGraphicFramePr>
          <p:cNvPr id="25606" name="Object 6"/>
          <p:cNvGraphicFramePr>
            <a:graphicFrameLocks/>
          </p:cNvGraphicFramePr>
          <p:nvPr/>
        </p:nvGraphicFramePr>
        <p:xfrm>
          <a:off x="838200" y="4606925"/>
          <a:ext cx="7646988" cy="1387475"/>
        </p:xfrm>
        <a:graphic>
          <a:graphicData uri="http://schemas.openxmlformats.org/presentationml/2006/ole">
            <p:oleObj spid="_x0000_s13314" name="Εξίσωση" r:id="rId3" imgW="2361960" imgH="419040" progId="Equation.3">
              <p:embed/>
            </p:oleObj>
          </a:graphicData>
        </a:graphic>
      </p:graphicFrame>
      <p:sp>
        <p:nvSpPr>
          <p:cNvPr id="7" name="Text Box 10"/>
          <p:cNvSpPr txBox="1">
            <a:spLocks noChangeArrowheads="1"/>
          </p:cNvSpPr>
          <p:nvPr/>
        </p:nvSpPr>
        <p:spPr bwMode="auto">
          <a:xfrm>
            <a:off x="6596063" y="6554788"/>
            <a:ext cx="2355850" cy="153987"/>
          </a:xfrm>
          <a:prstGeom prst="rect">
            <a:avLst/>
          </a:prstGeom>
          <a:noFill/>
          <a:ln w="9525" algn="ctr">
            <a:noFill/>
            <a:miter lim="800000"/>
            <a:headEnd/>
            <a:tailEnd/>
          </a:ln>
        </p:spPr>
        <p:txBody>
          <a:bodyPr wrap="none" lIns="0" tIns="0" rIns="0" bIns="0" anchor="b">
            <a:spAutoFit/>
          </a:bodyPr>
          <a:lstStyle/>
          <a:p>
            <a:pPr algn="r">
              <a:buSzPct val="100000"/>
              <a:defRPr/>
            </a:pPr>
            <a:r>
              <a:rPr lang="en-US" sz="1000" b="1" kern="0" dirty="0"/>
              <a:t>2013 Utopia Publishing</a:t>
            </a:r>
            <a:r>
              <a:rPr lang="el-GR" sz="1000" b="1" kern="0" dirty="0"/>
              <a:t>,</a:t>
            </a:r>
            <a:r>
              <a:rPr lang="en-US" sz="1000" b="1" kern="0" dirty="0"/>
              <a:t> All rights reserved</a:t>
            </a:r>
            <a:endParaRPr lang="en-US" sz="1000" b="1" i="1" dirty="0">
              <a:solidFill>
                <a:srgbClr val="FFFFF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ppt_w</p:attrName>
                                        </p:attrNameLst>
                                      </p:cBhvr>
                                      <p:tavLst>
                                        <p:tav tm="0">
                                          <p:val>
                                            <p:strVal val="#ppt_w*0.70"/>
                                          </p:val>
                                        </p:tav>
                                        <p:tav tm="100000">
                                          <p:val>
                                            <p:strVal val="#ppt_w"/>
                                          </p:val>
                                        </p:tav>
                                      </p:tavLst>
                                    </p:anim>
                                    <p:anim calcmode="lin" valueType="num">
                                      <p:cBhvr>
                                        <p:cTn id="8" dur="1000" fill="hold"/>
                                        <p:tgtEl>
                                          <p:spTgt spid="25602"/>
                                        </p:tgtEl>
                                        <p:attrNameLst>
                                          <p:attrName>ppt_h</p:attrName>
                                        </p:attrNameLst>
                                      </p:cBhvr>
                                      <p:tavLst>
                                        <p:tav tm="0">
                                          <p:val>
                                            <p:strVal val="#ppt_h"/>
                                          </p:val>
                                        </p:tav>
                                        <p:tav tm="100000">
                                          <p:val>
                                            <p:strVal val="#ppt_h"/>
                                          </p:val>
                                        </p:tav>
                                      </p:tavLst>
                                    </p:anim>
                                    <p:animEffect transition="in" filter="fade">
                                      <p:cBhvr>
                                        <p:cTn id="9" dur="1000"/>
                                        <p:tgtEl>
                                          <p:spTgt spid="2560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5605"/>
                                        </p:tgtEl>
                                        <p:attrNameLst>
                                          <p:attrName>style.visibility</p:attrName>
                                        </p:attrNameLst>
                                      </p:cBhvr>
                                      <p:to>
                                        <p:strVal val="visible"/>
                                      </p:to>
                                    </p:set>
                                    <p:anim calcmode="lin" valueType="num">
                                      <p:cBhvr>
                                        <p:cTn id="12" dur="1000" fill="hold"/>
                                        <p:tgtEl>
                                          <p:spTgt spid="25605"/>
                                        </p:tgtEl>
                                        <p:attrNameLst>
                                          <p:attrName>ppt_w</p:attrName>
                                        </p:attrNameLst>
                                      </p:cBhvr>
                                      <p:tavLst>
                                        <p:tav tm="0">
                                          <p:val>
                                            <p:strVal val="#ppt_w*0.70"/>
                                          </p:val>
                                        </p:tav>
                                        <p:tav tm="100000">
                                          <p:val>
                                            <p:strVal val="#ppt_w"/>
                                          </p:val>
                                        </p:tav>
                                      </p:tavLst>
                                    </p:anim>
                                    <p:anim calcmode="lin" valueType="num">
                                      <p:cBhvr>
                                        <p:cTn id="13" dur="1000" fill="hold"/>
                                        <p:tgtEl>
                                          <p:spTgt spid="25605"/>
                                        </p:tgtEl>
                                        <p:attrNameLst>
                                          <p:attrName>ppt_h</p:attrName>
                                        </p:attrNameLst>
                                      </p:cBhvr>
                                      <p:tavLst>
                                        <p:tav tm="0">
                                          <p:val>
                                            <p:strVal val="#ppt_h"/>
                                          </p:val>
                                        </p:tav>
                                        <p:tav tm="100000">
                                          <p:val>
                                            <p:strVal val="#ppt_h"/>
                                          </p:val>
                                        </p:tav>
                                      </p:tavLst>
                                    </p:anim>
                                    <p:animEffect transition="in" filter="fade">
                                      <p:cBhvr>
                                        <p:cTn id="14" dur="1000"/>
                                        <p:tgtEl>
                                          <p:spTgt spid="25605"/>
                                        </p:tgtEl>
                                      </p:cBhvr>
                                    </p:animEffect>
                                  </p:childTnLst>
                                </p:cTn>
                              </p:par>
                              <p:par>
                                <p:cTn id="15" presetID="55" presetClass="entr" presetSubtype="0" fill="hold" nodeType="withEffect">
                                  <p:stCondLst>
                                    <p:cond delay="0"/>
                                  </p:stCondLst>
                                  <p:childTnLst>
                                    <p:set>
                                      <p:cBhvr>
                                        <p:cTn id="16" dur="1" fill="hold">
                                          <p:stCondLst>
                                            <p:cond delay="0"/>
                                          </p:stCondLst>
                                        </p:cTn>
                                        <p:tgtEl>
                                          <p:spTgt spid="25606"/>
                                        </p:tgtEl>
                                        <p:attrNameLst>
                                          <p:attrName>style.visibility</p:attrName>
                                        </p:attrNameLst>
                                      </p:cBhvr>
                                      <p:to>
                                        <p:strVal val="visible"/>
                                      </p:to>
                                    </p:set>
                                    <p:anim calcmode="lin" valueType="num">
                                      <p:cBhvr>
                                        <p:cTn id="17" dur="1000" fill="hold"/>
                                        <p:tgtEl>
                                          <p:spTgt spid="25606"/>
                                        </p:tgtEl>
                                        <p:attrNameLst>
                                          <p:attrName>ppt_w</p:attrName>
                                        </p:attrNameLst>
                                      </p:cBhvr>
                                      <p:tavLst>
                                        <p:tav tm="0">
                                          <p:val>
                                            <p:strVal val="#ppt_w*0.70"/>
                                          </p:val>
                                        </p:tav>
                                        <p:tav tm="100000">
                                          <p:val>
                                            <p:strVal val="#ppt_w"/>
                                          </p:val>
                                        </p:tav>
                                      </p:tavLst>
                                    </p:anim>
                                    <p:anim calcmode="lin" valueType="num">
                                      <p:cBhvr>
                                        <p:cTn id="18" dur="1000" fill="hold"/>
                                        <p:tgtEl>
                                          <p:spTgt spid="25606"/>
                                        </p:tgtEl>
                                        <p:attrNameLst>
                                          <p:attrName>ppt_h</p:attrName>
                                        </p:attrNameLst>
                                      </p:cBhvr>
                                      <p:tavLst>
                                        <p:tav tm="0">
                                          <p:val>
                                            <p:strVal val="#ppt_h"/>
                                          </p:val>
                                        </p:tav>
                                        <p:tav tm="100000">
                                          <p:val>
                                            <p:strVal val="#ppt_h"/>
                                          </p:val>
                                        </p:tav>
                                      </p:tavLst>
                                    </p:anim>
                                    <p:animEffect transition="in" filter="fade">
                                      <p:cBhvr>
                                        <p:cTn id="19" dur="1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09600" y="3048000"/>
            <a:ext cx="8153400" cy="3048000"/>
          </a:xfrm>
          <a:prstGeom prst="rect">
            <a:avLst/>
          </a:prstGeom>
          <a:solidFill>
            <a:srgbClr val="FFFF99">
              <a:alpha val="50195"/>
            </a:srgbClr>
          </a:solidFill>
          <a:ln w="28575">
            <a:solidFill>
              <a:schemeClr val="tx1"/>
            </a:solidFill>
            <a:prstDash val="sysDot"/>
            <a:miter lim="800000"/>
            <a:headEnd/>
            <a:tailEnd/>
          </a:ln>
        </p:spPr>
        <p:txBody>
          <a:bodyPr wrap="none" anchor="ctr"/>
          <a:lstStyle/>
          <a:p>
            <a:endParaRPr lang="el-GR"/>
          </a:p>
        </p:txBody>
      </p:sp>
      <p:sp>
        <p:nvSpPr>
          <p:cNvPr id="14340" name="Rectangle 3"/>
          <p:cNvSpPr>
            <a:spLocks noGrp="1" noChangeArrowheads="1"/>
          </p:cNvSpPr>
          <p:nvPr>
            <p:ph type="title"/>
          </p:nvPr>
        </p:nvSpPr>
        <p:spPr/>
        <p:txBody>
          <a:bodyPr/>
          <a:lstStyle/>
          <a:p>
            <a:r>
              <a:rPr lang="en-US" sz="2800" b="1" dirty="0" err="1" smtClean="0">
                <a:effectLst>
                  <a:outerShdw blurRad="38100" dist="38100" dir="2700000" algn="tl">
                    <a:srgbClr val="000000">
                      <a:alpha val="43137"/>
                    </a:srgbClr>
                  </a:outerShdw>
                </a:effectLst>
                <a:latin typeface="Calibri" pitchFamily="34" charset="0"/>
                <a:cs typeface="Calibri" pitchFamily="34" charset="0"/>
              </a:rPr>
              <a:t>Κανόνας</a:t>
            </a:r>
            <a:r>
              <a:rPr lang="en-US" sz="2800" b="1" dirty="0" smtClean="0">
                <a:effectLst>
                  <a:outerShdw blurRad="38100" dist="38100" dir="2700000" algn="tl">
                    <a:srgbClr val="000000">
                      <a:alpha val="43137"/>
                    </a:srgbClr>
                  </a:outerShdw>
                </a:effectLst>
                <a:latin typeface="Calibri" pitchFamily="34" charset="0"/>
                <a:cs typeface="Calibri" pitchFamily="34" charset="0"/>
              </a:rPr>
              <a:t> </a:t>
            </a:r>
            <a:r>
              <a:rPr lang="en-US" sz="2800" b="1" dirty="0" err="1" smtClean="0">
                <a:effectLst>
                  <a:outerShdw blurRad="38100" dist="38100" dir="2700000" algn="tl">
                    <a:srgbClr val="000000">
                      <a:alpha val="43137"/>
                    </a:srgbClr>
                  </a:outerShdw>
                </a:effectLst>
                <a:latin typeface="Calibri" pitchFamily="34" charset="0"/>
                <a:cs typeface="Calibri" pitchFamily="34" charset="0"/>
              </a:rPr>
              <a:t>του</a:t>
            </a:r>
            <a:r>
              <a:rPr lang="en-US" sz="2800" b="1" dirty="0" smtClean="0">
                <a:effectLst>
                  <a:outerShdw blurRad="38100" dist="38100" dir="2700000" algn="tl">
                    <a:srgbClr val="000000">
                      <a:alpha val="43137"/>
                    </a:srgbClr>
                  </a:outerShdw>
                </a:effectLst>
                <a:latin typeface="Calibri" pitchFamily="34" charset="0"/>
                <a:cs typeface="Calibri" pitchFamily="34" charset="0"/>
              </a:rPr>
              <a:t> </a:t>
            </a:r>
            <a:r>
              <a:rPr lang="en-US" sz="2800" b="1" dirty="0" err="1" smtClean="0">
                <a:effectLst>
                  <a:outerShdw blurRad="38100" dist="38100" dir="2700000" algn="tl">
                    <a:srgbClr val="000000">
                      <a:alpha val="43137"/>
                    </a:srgbClr>
                  </a:outerShdw>
                </a:effectLst>
                <a:latin typeface="Calibri" pitchFamily="34" charset="0"/>
                <a:cs typeface="Calibri" pitchFamily="34" charset="0"/>
              </a:rPr>
              <a:t>συντελεστή</a:t>
            </a:r>
            <a:r>
              <a:rPr lang="en-US" sz="2800" b="1" dirty="0" smtClean="0">
                <a:effectLst>
                  <a:outerShdw blurRad="38100" dist="38100" dir="2700000" algn="tl">
                    <a:srgbClr val="000000">
                      <a:alpha val="43137"/>
                    </a:srgbClr>
                  </a:outerShdw>
                </a:effectLst>
                <a:latin typeface="Calibri" pitchFamily="34" charset="0"/>
                <a:cs typeface="Calibri" pitchFamily="34" charset="0"/>
              </a:rPr>
              <a:t> </a:t>
            </a:r>
            <a:r>
              <a:rPr lang="en-US" sz="2800" b="1" dirty="0" err="1" smtClean="0">
                <a:effectLst>
                  <a:outerShdw blurRad="38100" dist="38100" dir="2700000" algn="tl">
                    <a:srgbClr val="000000">
                      <a:alpha val="43137"/>
                    </a:srgbClr>
                  </a:outerShdw>
                </a:effectLst>
                <a:latin typeface="Calibri" pitchFamily="34" charset="0"/>
                <a:cs typeface="Calibri" pitchFamily="34" charset="0"/>
              </a:rPr>
              <a:t>απόδοσης</a:t>
            </a:r>
            <a:endParaRPr lang="en-US" sz="2800" b="1"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14341" name="Rectangle 4"/>
          <p:cNvSpPr>
            <a:spLocks noGrp="1" noChangeArrowheads="1"/>
          </p:cNvSpPr>
          <p:nvPr>
            <p:ph type="body" idx="1"/>
          </p:nvPr>
        </p:nvSpPr>
        <p:spPr>
          <a:xfrm>
            <a:off x="685800" y="1219200"/>
            <a:ext cx="7772400" cy="1295400"/>
          </a:xfrm>
        </p:spPr>
        <p:txBody>
          <a:bodyPr/>
          <a:lstStyle/>
          <a:p>
            <a:r>
              <a:rPr lang="en-US" sz="2800" smtClean="0"/>
              <a:t>Αποδεχόμαστε επενδύσεις που προσφέρουν συντελεστές απόδοσης οι οποίοι υπερβαίνουν το αντίστοιχο κόστος ευκαιρίας του κεφαλαίου</a:t>
            </a:r>
          </a:p>
        </p:txBody>
      </p:sp>
      <p:sp>
        <p:nvSpPr>
          <p:cNvPr id="24581" name="Text Box 5"/>
          <p:cNvSpPr txBox="1">
            <a:spLocks noChangeArrowheads="1"/>
          </p:cNvSpPr>
          <p:nvPr/>
        </p:nvSpPr>
        <p:spPr bwMode="auto">
          <a:xfrm>
            <a:off x="758825" y="2963863"/>
            <a:ext cx="8080375" cy="1587500"/>
          </a:xfrm>
          <a:prstGeom prst="rect">
            <a:avLst/>
          </a:prstGeom>
          <a:noFill/>
          <a:ln w="9525">
            <a:noFill/>
            <a:miter lim="800000"/>
            <a:headEnd/>
            <a:tailEnd/>
          </a:ln>
        </p:spPr>
        <p:txBody>
          <a:bodyPr>
            <a:spAutoFit/>
          </a:bodyPr>
          <a:lstStyle/>
          <a:p>
            <a:pPr>
              <a:spcBef>
                <a:spcPct val="50000"/>
              </a:spcBef>
              <a:buSzPct val="100000"/>
            </a:pPr>
            <a:r>
              <a:rPr lang="en-US" sz="2800" i="1" u="sng">
                <a:solidFill>
                  <a:srgbClr val="000000"/>
                </a:solidFill>
              </a:rPr>
              <a:t>Παράδειγμα</a:t>
            </a:r>
          </a:p>
          <a:p>
            <a:pPr lvl="1">
              <a:spcBef>
                <a:spcPct val="50000"/>
              </a:spcBef>
              <a:buSzPct val="100000"/>
            </a:pPr>
            <a:r>
              <a:rPr lang="en-US" sz="2800" i="1">
                <a:solidFill>
                  <a:srgbClr val="000000"/>
                </a:solidFill>
              </a:rPr>
              <a:t>Στο έργο που παρατίθεται παρακάτω, η διαφυγούσα επενδυτική ευκαιρία είναι 12%.  Πρέπει να προχωρήσουμε στο έργο;</a:t>
            </a:r>
          </a:p>
        </p:txBody>
      </p:sp>
      <p:graphicFrame>
        <p:nvGraphicFramePr>
          <p:cNvPr id="24582" name="Object 6"/>
          <p:cNvGraphicFramePr>
            <a:graphicFrameLocks noChangeAspect="1"/>
          </p:cNvGraphicFramePr>
          <p:nvPr/>
        </p:nvGraphicFramePr>
        <p:xfrm>
          <a:off x="1262063" y="5027613"/>
          <a:ext cx="6745287" cy="833437"/>
        </p:xfrm>
        <a:graphic>
          <a:graphicData uri="http://schemas.openxmlformats.org/presentationml/2006/ole">
            <p:oleObj spid="_x0000_s14338" name="Εξίσωση" r:id="rId3" imgW="3085920" imgH="380880" progId="Equation.3">
              <p:embed/>
            </p:oleObj>
          </a:graphicData>
        </a:graphic>
      </p:graphicFrame>
      <p:sp>
        <p:nvSpPr>
          <p:cNvPr id="7" name="Text Box 10"/>
          <p:cNvSpPr txBox="1">
            <a:spLocks noChangeArrowheads="1"/>
          </p:cNvSpPr>
          <p:nvPr/>
        </p:nvSpPr>
        <p:spPr bwMode="auto">
          <a:xfrm>
            <a:off x="6596063" y="6554788"/>
            <a:ext cx="2355850" cy="153987"/>
          </a:xfrm>
          <a:prstGeom prst="rect">
            <a:avLst/>
          </a:prstGeom>
          <a:noFill/>
          <a:ln w="9525" algn="ctr">
            <a:noFill/>
            <a:miter lim="800000"/>
            <a:headEnd/>
            <a:tailEnd/>
          </a:ln>
        </p:spPr>
        <p:txBody>
          <a:bodyPr wrap="none" lIns="0" tIns="0" rIns="0" bIns="0" anchor="b">
            <a:spAutoFit/>
          </a:bodyPr>
          <a:lstStyle/>
          <a:p>
            <a:pPr algn="r">
              <a:buSzPct val="100000"/>
              <a:defRPr/>
            </a:pPr>
            <a:r>
              <a:rPr lang="en-US" sz="1000" b="1" kern="0" dirty="0"/>
              <a:t>2013 Utopia Publishing</a:t>
            </a:r>
            <a:r>
              <a:rPr lang="el-GR" sz="1000" b="1" kern="0" dirty="0"/>
              <a:t>,</a:t>
            </a:r>
            <a:r>
              <a:rPr lang="en-US" sz="1000" b="1" kern="0" dirty="0"/>
              <a:t> All rights reserved</a:t>
            </a:r>
            <a:endParaRPr lang="en-US" sz="1000" b="1" i="1" dirty="0">
              <a:solidFill>
                <a:srgbClr val="FFFFF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ppt_w</p:attrName>
                                        </p:attrNameLst>
                                      </p:cBhvr>
                                      <p:tavLst>
                                        <p:tav tm="0">
                                          <p:val>
                                            <p:strVal val="#ppt_w*0.70"/>
                                          </p:val>
                                        </p:tav>
                                        <p:tav tm="100000">
                                          <p:val>
                                            <p:strVal val="#ppt_w"/>
                                          </p:val>
                                        </p:tav>
                                      </p:tavLst>
                                    </p:anim>
                                    <p:anim calcmode="lin" valueType="num">
                                      <p:cBhvr>
                                        <p:cTn id="8" dur="1000" fill="hold"/>
                                        <p:tgtEl>
                                          <p:spTgt spid="24578"/>
                                        </p:tgtEl>
                                        <p:attrNameLst>
                                          <p:attrName>ppt_h</p:attrName>
                                        </p:attrNameLst>
                                      </p:cBhvr>
                                      <p:tavLst>
                                        <p:tav tm="0">
                                          <p:val>
                                            <p:strVal val="#ppt_h"/>
                                          </p:val>
                                        </p:tav>
                                        <p:tav tm="100000">
                                          <p:val>
                                            <p:strVal val="#ppt_h"/>
                                          </p:val>
                                        </p:tav>
                                      </p:tavLst>
                                    </p:anim>
                                    <p:animEffect transition="in" filter="fade">
                                      <p:cBhvr>
                                        <p:cTn id="9" dur="1000"/>
                                        <p:tgtEl>
                                          <p:spTgt spid="2457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4581"/>
                                        </p:tgtEl>
                                        <p:attrNameLst>
                                          <p:attrName>style.visibility</p:attrName>
                                        </p:attrNameLst>
                                      </p:cBhvr>
                                      <p:to>
                                        <p:strVal val="visible"/>
                                      </p:to>
                                    </p:set>
                                    <p:anim calcmode="lin" valueType="num">
                                      <p:cBhvr>
                                        <p:cTn id="12" dur="1000" fill="hold"/>
                                        <p:tgtEl>
                                          <p:spTgt spid="24581"/>
                                        </p:tgtEl>
                                        <p:attrNameLst>
                                          <p:attrName>ppt_w</p:attrName>
                                        </p:attrNameLst>
                                      </p:cBhvr>
                                      <p:tavLst>
                                        <p:tav tm="0">
                                          <p:val>
                                            <p:strVal val="#ppt_w*0.70"/>
                                          </p:val>
                                        </p:tav>
                                        <p:tav tm="100000">
                                          <p:val>
                                            <p:strVal val="#ppt_w"/>
                                          </p:val>
                                        </p:tav>
                                      </p:tavLst>
                                    </p:anim>
                                    <p:anim calcmode="lin" valueType="num">
                                      <p:cBhvr>
                                        <p:cTn id="13" dur="1000" fill="hold"/>
                                        <p:tgtEl>
                                          <p:spTgt spid="24581"/>
                                        </p:tgtEl>
                                        <p:attrNameLst>
                                          <p:attrName>ppt_h</p:attrName>
                                        </p:attrNameLst>
                                      </p:cBhvr>
                                      <p:tavLst>
                                        <p:tav tm="0">
                                          <p:val>
                                            <p:strVal val="#ppt_h"/>
                                          </p:val>
                                        </p:tav>
                                        <p:tav tm="100000">
                                          <p:val>
                                            <p:strVal val="#ppt_h"/>
                                          </p:val>
                                        </p:tav>
                                      </p:tavLst>
                                    </p:anim>
                                    <p:animEffect transition="in" filter="fade">
                                      <p:cBhvr>
                                        <p:cTn id="14" dur="1000"/>
                                        <p:tgtEl>
                                          <p:spTgt spid="24581"/>
                                        </p:tgtEl>
                                      </p:cBhvr>
                                    </p:animEffect>
                                  </p:childTnLst>
                                </p:cTn>
                              </p:par>
                              <p:par>
                                <p:cTn id="15" presetID="55" presetClass="entr" presetSubtype="0" fill="hold" nodeType="withEffect">
                                  <p:stCondLst>
                                    <p:cond delay="0"/>
                                  </p:stCondLst>
                                  <p:childTnLst>
                                    <p:set>
                                      <p:cBhvr>
                                        <p:cTn id="16" dur="1" fill="hold">
                                          <p:stCondLst>
                                            <p:cond delay="0"/>
                                          </p:stCondLst>
                                        </p:cTn>
                                        <p:tgtEl>
                                          <p:spTgt spid="24582"/>
                                        </p:tgtEl>
                                        <p:attrNameLst>
                                          <p:attrName>style.visibility</p:attrName>
                                        </p:attrNameLst>
                                      </p:cBhvr>
                                      <p:to>
                                        <p:strVal val="visible"/>
                                      </p:to>
                                    </p:set>
                                    <p:anim calcmode="lin" valueType="num">
                                      <p:cBhvr>
                                        <p:cTn id="17" dur="1000" fill="hold"/>
                                        <p:tgtEl>
                                          <p:spTgt spid="24582"/>
                                        </p:tgtEl>
                                        <p:attrNameLst>
                                          <p:attrName>ppt_w</p:attrName>
                                        </p:attrNameLst>
                                      </p:cBhvr>
                                      <p:tavLst>
                                        <p:tav tm="0">
                                          <p:val>
                                            <p:strVal val="#ppt_w*0.70"/>
                                          </p:val>
                                        </p:tav>
                                        <p:tav tm="100000">
                                          <p:val>
                                            <p:strVal val="#ppt_w"/>
                                          </p:val>
                                        </p:tav>
                                      </p:tavLst>
                                    </p:anim>
                                    <p:anim calcmode="lin" valueType="num">
                                      <p:cBhvr>
                                        <p:cTn id="18" dur="1000" fill="hold"/>
                                        <p:tgtEl>
                                          <p:spTgt spid="24582"/>
                                        </p:tgtEl>
                                        <p:attrNameLst>
                                          <p:attrName>ppt_h</p:attrName>
                                        </p:attrNameLst>
                                      </p:cBhvr>
                                      <p:tavLst>
                                        <p:tav tm="0">
                                          <p:val>
                                            <p:strVal val="#ppt_h"/>
                                          </p:val>
                                        </p:tav>
                                        <p:tav tm="100000">
                                          <p:val>
                                            <p:strVal val="#ppt_h"/>
                                          </p:val>
                                        </p:tav>
                                      </p:tavLst>
                                    </p:anim>
                                    <p:animEffect transition="in" filter="fade">
                                      <p:cBhvr>
                                        <p:cTn id="19" dur="10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8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r>
              <a:rPr lang="en-US" smtClean="0"/>
              <a:t>Πολλαπλές χρηματοροές</a:t>
            </a:r>
          </a:p>
        </p:txBody>
      </p:sp>
      <p:sp>
        <p:nvSpPr>
          <p:cNvPr id="1029" name="Rectangle 5"/>
          <p:cNvSpPr>
            <a:spLocks noGrp="1" noChangeArrowheads="1"/>
          </p:cNvSpPr>
          <p:nvPr>
            <p:ph type="body" idx="1"/>
          </p:nvPr>
        </p:nvSpPr>
        <p:spPr>
          <a:xfrm>
            <a:off x="609600" y="1219200"/>
            <a:ext cx="8229600" cy="1066800"/>
          </a:xfrm>
        </p:spPr>
        <p:txBody>
          <a:bodyPr/>
          <a:lstStyle/>
          <a:p>
            <a:pPr>
              <a:buFont typeface="Times New Roman" pitchFamily="18" charset="0"/>
              <a:buNone/>
            </a:pPr>
            <a:r>
              <a:rPr lang="en-US" sz="2400" smtClean="0"/>
              <a:t>Για πολλαπλές περιόδους έχουμε τον </a:t>
            </a:r>
          </a:p>
          <a:p>
            <a:pPr>
              <a:buFont typeface="Times New Roman" pitchFamily="18" charset="0"/>
              <a:buNone/>
            </a:pPr>
            <a:r>
              <a:rPr lang="en-US" sz="2400" smtClean="0"/>
              <a:t>τύπο της </a:t>
            </a:r>
            <a:r>
              <a:rPr lang="en-US" sz="2400" u="sng" smtClean="0">
                <a:solidFill>
                  <a:srgbClr val="000000"/>
                </a:solidFill>
              </a:rPr>
              <a:t>Προεξόφλησης ταμειακής ροής (DCF)</a:t>
            </a:r>
          </a:p>
        </p:txBody>
      </p:sp>
      <p:graphicFrame>
        <p:nvGraphicFramePr>
          <p:cNvPr id="15362" name="Object 1024"/>
          <p:cNvGraphicFramePr>
            <a:graphicFrameLocks/>
          </p:cNvGraphicFramePr>
          <p:nvPr/>
        </p:nvGraphicFramePr>
        <p:xfrm>
          <a:off x="1676400" y="2819400"/>
          <a:ext cx="6334125" cy="1008063"/>
        </p:xfrm>
        <a:graphic>
          <a:graphicData uri="http://schemas.openxmlformats.org/presentationml/2006/ole">
            <p:oleObj spid="_x0000_s15362" name="Equation" r:id="rId4" imgW="1790640" imgH="291960" progId="Equation.3">
              <p:embed/>
            </p:oleObj>
          </a:graphicData>
        </a:graphic>
      </p:graphicFrame>
      <p:graphicFrame>
        <p:nvGraphicFramePr>
          <p:cNvPr id="15363" name="Object 3"/>
          <p:cNvGraphicFramePr>
            <a:graphicFrameLocks/>
          </p:cNvGraphicFramePr>
          <p:nvPr/>
        </p:nvGraphicFramePr>
        <p:xfrm>
          <a:off x="2133600" y="4648200"/>
          <a:ext cx="4583113" cy="1490663"/>
        </p:xfrm>
        <a:graphic>
          <a:graphicData uri="http://schemas.openxmlformats.org/presentationml/2006/ole">
            <p:oleObj spid="_x0000_s15363" name="Equation" r:id="rId5" imgW="1295280" imgH="431640" progId="Equation.3">
              <p:embed/>
            </p:oleObj>
          </a:graphicData>
        </a:graphic>
      </p:graphicFrame>
      <p:sp>
        <p:nvSpPr>
          <p:cNvPr id="6" name="Text Box 10"/>
          <p:cNvSpPr txBox="1">
            <a:spLocks noChangeArrowheads="1"/>
          </p:cNvSpPr>
          <p:nvPr/>
        </p:nvSpPr>
        <p:spPr bwMode="auto">
          <a:xfrm>
            <a:off x="6596063" y="6554788"/>
            <a:ext cx="2355850" cy="153987"/>
          </a:xfrm>
          <a:prstGeom prst="rect">
            <a:avLst/>
          </a:prstGeom>
          <a:noFill/>
          <a:ln w="9525" algn="ctr">
            <a:noFill/>
            <a:miter lim="800000"/>
            <a:headEnd/>
            <a:tailEnd/>
          </a:ln>
        </p:spPr>
        <p:txBody>
          <a:bodyPr wrap="none" lIns="0" tIns="0" rIns="0" bIns="0" anchor="b">
            <a:spAutoFit/>
          </a:bodyPr>
          <a:lstStyle/>
          <a:p>
            <a:pPr algn="r">
              <a:buSzPct val="100000"/>
              <a:defRPr/>
            </a:pPr>
            <a:r>
              <a:rPr lang="en-US" sz="1000" b="1" kern="0" dirty="0"/>
              <a:t>2013 Utopia Publishing</a:t>
            </a:r>
            <a:r>
              <a:rPr lang="el-GR" sz="1000" b="1" kern="0" dirty="0"/>
              <a:t>,</a:t>
            </a:r>
            <a:r>
              <a:rPr lang="en-US" sz="1000" b="1" kern="0" dirty="0"/>
              <a:t> All rights reserved</a:t>
            </a:r>
            <a:endParaRPr lang="en-US" sz="1000" b="1" i="1" dirty="0">
              <a:solidFill>
                <a:srgbClr val="FFFFF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animEffect transition="in" filter="checkerboard(across)">
                                      <p:cBhvr>
                                        <p:cTn id="7" dur="500"/>
                                        <p:tgtEl>
                                          <p:spTgt spid="10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9">
                                            <p:txEl>
                                              <p:pRg st="1" end="1"/>
                                            </p:txEl>
                                          </p:spTgt>
                                        </p:tgtEl>
                                        <p:attrNameLst>
                                          <p:attrName>style.visibility</p:attrName>
                                        </p:attrNameLst>
                                      </p:cBhvr>
                                      <p:to>
                                        <p:strVal val="visible"/>
                                      </p:to>
                                    </p:set>
                                    <p:animEffect transition="in" filter="checkerboard(across)">
                                      <p:cBhvr>
                                        <p:cTn id="12" dur="500"/>
                                        <p:tgtEl>
                                          <p:spTgt spid="10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4000" smtClean="0"/>
              <a:t>Καθαρές παρούσες αξίες</a:t>
            </a:r>
          </a:p>
        </p:txBody>
      </p:sp>
      <p:sp>
        <p:nvSpPr>
          <p:cNvPr id="38915" name="Text Box 3"/>
          <p:cNvSpPr txBox="1">
            <a:spLocks noChangeArrowheads="1"/>
          </p:cNvSpPr>
          <p:nvPr/>
        </p:nvSpPr>
        <p:spPr bwMode="auto">
          <a:xfrm>
            <a:off x="990600" y="2590800"/>
            <a:ext cx="1524000" cy="2446338"/>
          </a:xfrm>
          <a:prstGeom prst="rect">
            <a:avLst/>
          </a:prstGeom>
          <a:noFill/>
          <a:ln w="9525">
            <a:noFill/>
            <a:miter lim="800000"/>
            <a:headEnd/>
            <a:tailEnd/>
          </a:ln>
        </p:spPr>
        <p:txBody>
          <a:bodyPr>
            <a:spAutoFit/>
          </a:bodyPr>
          <a:lstStyle/>
          <a:p>
            <a:pPr>
              <a:spcBef>
                <a:spcPct val="50000"/>
              </a:spcBef>
              <a:buSzPct val="100000"/>
            </a:pPr>
            <a:r>
              <a:rPr lang="en-US" sz="1800">
                <a:solidFill>
                  <a:srgbClr val="000000"/>
                </a:solidFill>
                <a:cs typeface="Times New Roman" pitchFamily="18" charset="0"/>
              </a:rPr>
              <a:t>Παρούσα Αξία</a:t>
            </a:r>
          </a:p>
          <a:p>
            <a:pPr>
              <a:spcBef>
                <a:spcPct val="50000"/>
              </a:spcBef>
              <a:buSzPct val="100000"/>
            </a:pPr>
            <a:r>
              <a:rPr lang="en-US" sz="1800" u="sng">
                <a:solidFill>
                  <a:srgbClr val="000000"/>
                </a:solidFill>
                <a:cs typeface="Times New Roman" pitchFamily="18" charset="0"/>
              </a:rPr>
              <a:t>Έτος 0</a:t>
            </a:r>
          </a:p>
          <a:p>
            <a:pPr>
              <a:spcBef>
                <a:spcPct val="50000"/>
              </a:spcBef>
              <a:buSzPct val="100000"/>
            </a:pPr>
            <a:endParaRPr lang="en-US" sz="1800" u="sng">
              <a:solidFill>
                <a:srgbClr val="000000"/>
              </a:solidFill>
              <a:cs typeface="Times New Roman" pitchFamily="18" charset="0"/>
            </a:endParaRPr>
          </a:p>
          <a:p>
            <a:pPr>
              <a:spcBef>
                <a:spcPct val="50000"/>
              </a:spcBef>
              <a:buSzPct val="100000"/>
            </a:pPr>
            <a:r>
              <a:rPr lang="en-US" sz="1800">
                <a:solidFill>
                  <a:srgbClr val="000000"/>
                </a:solidFill>
                <a:cs typeface="Times New Roman" pitchFamily="18" charset="0"/>
              </a:rPr>
              <a:t>   20.000/1,12</a:t>
            </a:r>
          </a:p>
          <a:p>
            <a:pPr>
              <a:spcBef>
                <a:spcPct val="50000"/>
              </a:spcBef>
              <a:buSzPct val="100000"/>
            </a:pPr>
            <a:r>
              <a:rPr lang="en-US" sz="1800">
                <a:solidFill>
                  <a:srgbClr val="000000"/>
                </a:solidFill>
                <a:cs typeface="Times New Roman" pitchFamily="18" charset="0"/>
              </a:rPr>
              <a:t>420.000/1,12</a:t>
            </a:r>
            <a:r>
              <a:rPr lang="en-US" sz="1800" baseline="30000">
                <a:solidFill>
                  <a:srgbClr val="000000"/>
                </a:solidFill>
                <a:cs typeface="Times New Roman" pitchFamily="18" charset="0"/>
              </a:rPr>
              <a:t>2</a:t>
            </a:r>
          </a:p>
          <a:p>
            <a:pPr>
              <a:spcBef>
                <a:spcPct val="50000"/>
              </a:spcBef>
              <a:buSzPct val="100000"/>
            </a:pPr>
            <a:r>
              <a:rPr lang="en-US" sz="1800">
                <a:solidFill>
                  <a:srgbClr val="000000"/>
                </a:solidFill>
                <a:cs typeface="Times New Roman" pitchFamily="18" charset="0"/>
              </a:rPr>
              <a:t>               Σύνολο</a:t>
            </a:r>
          </a:p>
        </p:txBody>
      </p:sp>
      <p:sp>
        <p:nvSpPr>
          <p:cNvPr id="38916" name="Text Box 4"/>
          <p:cNvSpPr txBox="1">
            <a:spLocks noChangeArrowheads="1"/>
          </p:cNvSpPr>
          <p:nvPr/>
        </p:nvSpPr>
        <p:spPr bwMode="auto">
          <a:xfrm>
            <a:off x="2438400" y="2590800"/>
            <a:ext cx="1524000" cy="2446338"/>
          </a:xfrm>
          <a:prstGeom prst="rect">
            <a:avLst/>
          </a:prstGeom>
          <a:noFill/>
          <a:ln w="9525">
            <a:noFill/>
            <a:miter lim="800000"/>
            <a:headEnd/>
            <a:tailEnd/>
          </a:ln>
        </p:spPr>
        <p:txBody>
          <a:bodyPr>
            <a:spAutoFit/>
          </a:bodyPr>
          <a:lstStyle/>
          <a:p>
            <a:pPr>
              <a:spcBef>
                <a:spcPct val="50000"/>
              </a:spcBef>
              <a:buSzPct val="100000"/>
            </a:pPr>
            <a:endParaRPr lang="en-US" sz="1800">
              <a:solidFill>
                <a:srgbClr val="000000"/>
              </a:solidFill>
              <a:cs typeface="Times New Roman" pitchFamily="18" charset="0"/>
            </a:endParaRPr>
          </a:p>
          <a:p>
            <a:pPr>
              <a:spcBef>
                <a:spcPct val="50000"/>
              </a:spcBef>
              <a:buSzPct val="100000"/>
            </a:pPr>
            <a:endParaRPr lang="en-US" sz="1800">
              <a:solidFill>
                <a:srgbClr val="000000"/>
              </a:solidFill>
              <a:cs typeface="Times New Roman" pitchFamily="18" charset="0"/>
            </a:endParaRPr>
          </a:p>
          <a:p>
            <a:pPr>
              <a:spcBef>
                <a:spcPct val="50000"/>
              </a:spcBef>
              <a:buSzPct val="100000"/>
            </a:pPr>
            <a:endParaRPr lang="en-US" sz="1800">
              <a:solidFill>
                <a:srgbClr val="000000"/>
              </a:solidFill>
              <a:cs typeface="Times New Roman" pitchFamily="18" charset="0"/>
            </a:endParaRPr>
          </a:p>
          <a:p>
            <a:pPr>
              <a:spcBef>
                <a:spcPct val="50000"/>
              </a:spcBef>
              <a:buSzPct val="100000"/>
            </a:pPr>
            <a:r>
              <a:rPr lang="en-US" sz="1800">
                <a:solidFill>
                  <a:srgbClr val="000000"/>
                </a:solidFill>
                <a:cs typeface="Times New Roman" pitchFamily="18" charset="0"/>
              </a:rPr>
              <a:t>=   17.900 $</a:t>
            </a:r>
          </a:p>
          <a:p>
            <a:pPr>
              <a:spcBef>
                <a:spcPct val="50000"/>
              </a:spcBef>
              <a:buSzPct val="100000"/>
            </a:pPr>
            <a:r>
              <a:rPr lang="en-US" sz="1800" u="sng">
                <a:solidFill>
                  <a:srgbClr val="000000"/>
                </a:solidFill>
                <a:cs typeface="Times New Roman" pitchFamily="18" charset="0"/>
              </a:rPr>
              <a:t>= 334.800 $</a:t>
            </a:r>
          </a:p>
          <a:p>
            <a:pPr>
              <a:spcBef>
                <a:spcPct val="50000"/>
              </a:spcBef>
              <a:buSzPct val="100000"/>
            </a:pPr>
            <a:r>
              <a:rPr lang="en-US" sz="1800">
                <a:solidFill>
                  <a:srgbClr val="000000"/>
                </a:solidFill>
                <a:cs typeface="Times New Roman" pitchFamily="18" charset="0"/>
              </a:rPr>
              <a:t>= - 17.300 $</a:t>
            </a:r>
          </a:p>
        </p:txBody>
      </p:sp>
      <p:sp>
        <p:nvSpPr>
          <p:cNvPr id="38917" name="Line 5"/>
          <p:cNvSpPr>
            <a:spLocks noChangeShapeType="1"/>
          </p:cNvSpPr>
          <p:nvPr/>
        </p:nvSpPr>
        <p:spPr bwMode="auto">
          <a:xfrm>
            <a:off x="3124200" y="2819400"/>
            <a:ext cx="4724400" cy="0"/>
          </a:xfrm>
          <a:prstGeom prst="line">
            <a:avLst/>
          </a:prstGeom>
          <a:noFill/>
          <a:ln w="9525">
            <a:solidFill>
              <a:schemeClr val="tx1"/>
            </a:solidFill>
            <a:round/>
            <a:headEnd/>
            <a:tailEnd/>
          </a:ln>
        </p:spPr>
        <p:txBody>
          <a:bodyPr/>
          <a:lstStyle/>
          <a:p>
            <a:endParaRPr lang="el-GR"/>
          </a:p>
        </p:txBody>
      </p:sp>
      <p:sp>
        <p:nvSpPr>
          <p:cNvPr id="38918" name="Line 6"/>
          <p:cNvSpPr>
            <a:spLocks noChangeShapeType="1"/>
          </p:cNvSpPr>
          <p:nvPr/>
        </p:nvSpPr>
        <p:spPr bwMode="auto">
          <a:xfrm flipV="1">
            <a:off x="5486400" y="2362200"/>
            <a:ext cx="0" cy="457200"/>
          </a:xfrm>
          <a:prstGeom prst="line">
            <a:avLst/>
          </a:prstGeom>
          <a:noFill/>
          <a:ln w="9525">
            <a:solidFill>
              <a:schemeClr val="tx1"/>
            </a:solidFill>
            <a:round/>
            <a:headEnd/>
            <a:tailEnd type="triangle" w="med" len="med"/>
          </a:ln>
        </p:spPr>
        <p:txBody>
          <a:bodyPr/>
          <a:lstStyle/>
          <a:p>
            <a:endParaRPr lang="el-GR"/>
          </a:p>
        </p:txBody>
      </p:sp>
      <p:sp>
        <p:nvSpPr>
          <p:cNvPr id="38919" name="Line 7"/>
          <p:cNvSpPr>
            <a:spLocks noChangeShapeType="1"/>
          </p:cNvSpPr>
          <p:nvPr/>
        </p:nvSpPr>
        <p:spPr bwMode="auto">
          <a:xfrm flipV="1">
            <a:off x="3124200" y="1752600"/>
            <a:ext cx="0" cy="1066800"/>
          </a:xfrm>
          <a:prstGeom prst="line">
            <a:avLst/>
          </a:prstGeom>
          <a:noFill/>
          <a:ln w="9525">
            <a:solidFill>
              <a:schemeClr val="tx1"/>
            </a:solidFill>
            <a:round/>
            <a:headEnd/>
            <a:tailEnd type="triangle" w="med" len="med"/>
          </a:ln>
        </p:spPr>
        <p:txBody>
          <a:bodyPr/>
          <a:lstStyle/>
          <a:p>
            <a:endParaRPr lang="el-GR"/>
          </a:p>
        </p:txBody>
      </p:sp>
      <p:sp>
        <p:nvSpPr>
          <p:cNvPr id="38920" name="Text Box 8"/>
          <p:cNvSpPr txBox="1">
            <a:spLocks noChangeArrowheads="1"/>
          </p:cNvSpPr>
          <p:nvPr/>
        </p:nvSpPr>
        <p:spPr bwMode="auto">
          <a:xfrm>
            <a:off x="4953000" y="1828800"/>
            <a:ext cx="1143000" cy="369888"/>
          </a:xfrm>
          <a:prstGeom prst="rect">
            <a:avLst/>
          </a:prstGeom>
          <a:noFill/>
          <a:ln w="9525">
            <a:noFill/>
            <a:miter lim="800000"/>
            <a:headEnd/>
            <a:tailEnd/>
          </a:ln>
        </p:spPr>
        <p:txBody>
          <a:bodyPr>
            <a:spAutoFit/>
          </a:bodyPr>
          <a:lstStyle/>
          <a:p>
            <a:pPr>
              <a:spcBef>
                <a:spcPct val="50000"/>
              </a:spcBef>
              <a:buSzPct val="100000"/>
            </a:pPr>
            <a:r>
              <a:rPr lang="en-US" sz="1800">
                <a:solidFill>
                  <a:srgbClr val="000000"/>
                </a:solidFill>
              </a:rPr>
              <a:t>20.000 $</a:t>
            </a:r>
          </a:p>
        </p:txBody>
      </p:sp>
      <p:sp>
        <p:nvSpPr>
          <p:cNvPr id="38921" name="Text Box 9"/>
          <p:cNvSpPr txBox="1">
            <a:spLocks noChangeArrowheads="1"/>
          </p:cNvSpPr>
          <p:nvPr/>
        </p:nvSpPr>
        <p:spPr bwMode="auto">
          <a:xfrm>
            <a:off x="2590800" y="1295400"/>
            <a:ext cx="1371600" cy="369888"/>
          </a:xfrm>
          <a:prstGeom prst="rect">
            <a:avLst/>
          </a:prstGeom>
          <a:noFill/>
          <a:ln w="9525">
            <a:noFill/>
            <a:miter lim="800000"/>
            <a:headEnd/>
            <a:tailEnd/>
          </a:ln>
        </p:spPr>
        <p:txBody>
          <a:bodyPr>
            <a:spAutoFit/>
          </a:bodyPr>
          <a:lstStyle/>
          <a:p>
            <a:pPr>
              <a:spcBef>
                <a:spcPct val="50000"/>
              </a:spcBef>
              <a:buSzPct val="100000"/>
            </a:pPr>
            <a:r>
              <a:rPr lang="en-US" sz="1800">
                <a:solidFill>
                  <a:srgbClr val="000000"/>
                </a:solidFill>
              </a:rPr>
              <a:t>- 370.000 $</a:t>
            </a:r>
          </a:p>
        </p:txBody>
      </p:sp>
      <p:sp>
        <p:nvSpPr>
          <p:cNvPr id="38922" name="Text Box 10"/>
          <p:cNvSpPr txBox="1">
            <a:spLocks noChangeArrowheads="1"/>
          </p:cNvSpPr>
          <p:nvPr/>
        </p:nvSpPr>
        <p:spPr bwMode="auto">
          <a:xfrm>
            <a:off x="8001000" y="2667000"/>
            <a:ext cx="914400" cy="369888"/>
          </a:xfrm>
          <a:prstGeom prst="rect">
            <a:avLst/>
          </a:prstGeom>
          <a:noFill/>
          <a:ln w="9525">
            <a:noFill/>
            <a:miter lim="800000"/>
            <a:headEnd/>
            <a:tailEnd/>
          </a:ln>
        </p:spPr>
        <p:txBody>
          <a:bodyPr>
            <a:spAutoFit/>
          </a:bodyPr>
          <a:lstStyle/>
          <a:p>
            <a:pPr>
              <a:spcBef>
                <a:spcPct val="50000"/>
              </a:spcBef>
              <a:buSzPct val="100000"/>
            </a:pPr>
            <a:r>
              <a:rPr lang="en-US" sz="1800">
                <a:solidFill>
                  <a:srgbClr val="000000"/>
                </a:solidFill>
              </a:rPr>
              <a:t>Έτος</a:t>
            </a:r>
          </a:p>
        </p:txBody>
      </p:sp>
      <p:sp>
        <p:nvSpPr>
          <p:cNvPr id="38923" name="Text Box 11"/>
          <p:cNvSpPr txBox="1">
            <a:spLocks noChangeArrowheads="1"/>
          </p:cNvSpPr>
          <p:nvPr/>
        </p:nvSpPr>
        <p:spPr bwMode="auto">
          <a:xfrm>
            <a:off x="3048000" y="2895600"/>
            <a:ext cx="5029200" cy="276225"/>
          </a:xfrm>
          <a:prstGeom prst="rect">
            <a:avLst/>
          </a:prstGeom>
          <a:noFill/>
          <a:ln w="9525">
            <a:noFill/>
            <a:miter lim="800000"/>
            <a:headEnd/>
            <a:tailEnd/>
          </a:ln>
        </p:spPr>
        <p:txBody>
          <a:bodyPr>
            <a:spAutoFit/>
          </a:bodyPr>
          <a:lstStyle/>
          <a:p>
            <a:pPr>
              <a:spcBef>
                <a:spcPct val="50000"/>
              </a:spcBef>
              <a:buSzPct val="100000"/>
            </a:pPr>
            <a:r>
              <a:rPr lang="en-US" sz="1200">
                <a:solidFill>
                  <a:srgbClr val="000000"/>
                </a:solidFill>
              </a:rPr>
              <a:t>0		        1			2</a:t>
            </a:r>
          </a:p>
        </p:txBody>
      </p:sp>
      <p:sp>
        <p:nvSpPr>
          <p:cNvPr id="38924" name="Line 12"/>
          <p:cNvSpPr>
            <a:spLocks noChangeShapeType="1"/>
          </p:cNvSpPr>
          <p:nvPr/>
        </p:nvSpPr>
        <p:spPr bwMode="auto">
          <a:xfrm>
            <a:off x="3200400" y="3276600"/>
            <a:ext cx="0" cy="228600"/>
          </a:xfrm>
          <a:prstGeom prst="line">
            <a:avLst/>
          </a:prstGeom>
          <a:noFill/>
          <a:ln w="9525">
            <a:solidFill>
              <a:schemeClr val="tx1"/>
            </a:solidFill>
            <a:prstDash val="dash"/>
            <a:round/>
            <a:headEnd/>
            <a:tailEnd type="triangle" w="med" len="med"/>
          </a:ln>
        </p:spPr>
        <p:txBody>
          <a:bodyPr/>
          <a:lstStyle/>
          <a:p>
            <a:endParaRPr lang="el-GR"/>
          </a:p>
        </p:txBody>
      </p:sp>
      <p:sp>
        <p:nvSpPr>
          <p:cNvPr id="38925" name="Line 13"/>
          <p:cNvSpPr>
            <a:spLocks noChangeShapeType="1"/>
          </p:cNvSpPr>
          <p:nvPr/>
        </p:nvSpPr>
        <p:spPr bwMode="auto">
          <a:xfrm flipH="1">
            <a:off x="3733800" y="3962400"/>
            <a:ext cx="1752600" cy="0"/>
          </a:xfrm>
          <a:prstGeom prst="line">
            <a:avLst/>
          </a:prstGeom>
          <a:noFill/>
          <a:ln w="9525">
            <a:solidFill>
              <a:schemeClr val="tx1"/>
            </a:solidFill>
            <a:prstDash val="dash"/>
            <a:round/>
            <a:headEnd/>
            <a:tailEnd type="triangle" w="med" len="med"/>
          </a:ln>
        </p:spPr>
        <p:txBody>
          <a:bodyPr/>
          <a:lstStyle/>
          <a:p>
            <a:endParaRPr lang="el-GR"/>
          </a:p>
        </p:txBody>
      </p:sp>
      <p:sp>
        <p:nvSpPr>
          <p:cNvPr id="38926" name="Line 14"/>
          <p:cNvSpPr>
            <a:spLocks noChangeShapeType="1"/>
          </p:cNvSpPr>
          <p:nvPr/>
        </p:nvSpPr>
        <p:spPr bwMode="auto">
          <a:xfrm flipH="1">
            <a:off x="3733800" y="4419600"/>
            <a:ext cx="3962400" cy="0"/>
          </a:xfrm>
          <a:prstGeom prst="line">
            <a:avLst/>
          </a:prstGeom>
          <a:noFill/>
          <a:ln w="9525">
            <a:solidFill>
              <a:schemeClr val="tx1"/>
            </a:solidFill>
            <a:prstDash val="dash"/>
            <a:round/>
            <a:headEnd/>
            <a:tailEnd type="triangle" w="med" len="med"/>
          </a:ln>
        </p:spPr>
        <p:txBody>
          <a:bodyPr/>
          <a:lstStyle/>
          <a:p>
            <a:endParaRPr lang="el-GR"/>
          </a:p>
        </p:txBody>
      </p:sp>
      <p:sp>
        <p:nvSpPr>
          <p:cNvPr id="38927" name="Line 15"/>
          <p:cNvSpPr>
            <a:spLocks noChangeShapeType="1"/>
          </p:cNvSpPr>
          <p:nvPr/>
        </p:nvSpPr>
        <p:spPr bwMode="auto">
          <a:xfrm>
            <a:off x="5486400" y="3429000"/>
            <a:ext cx="0" cy="533400"/>
          </a:xfrm>
          <a:prstGeom prst="line">
            <a:avLst/>
          </a:prstGeom>
          <a:noFill/>
          <a:ln w="9525">
            <a:solidFill>
              <a:schemeClr val="tx1"/>
            </a:solidFill>
            <a:prstDash val="dash"/>
            <a:round/>
            <a:headEnd/>
            <a:tailEnd/>
          </a:ln>
        </p:spPr>
        <p:txBody>
          <a:bodyPr/>
          <a:lstStyle/>
          <a:p>
            <a:endParaRPr lang="el-GR"/>
          </a:p>
        </p:txBody>
      </p:sp>
      <p:sp>
        <p:nvSpPr>
          <p:cNvPr id="38928" name="Line 16"/>
          <p:cNvSpPr>
            <a:spLocks noChangeShapeType="1"/>
          </p:cNvSpPr>
          <p:nvPr/>
        </p:nvSpPr>
        <p:spPr bwMode="auto">
          <a:xfrm>
            <a:off x="7696200" y="3429000"/>
            <a:ext cx="0" cy="990600"/>
          </a:xfrm>
          <a:prstGeom prst="line">
            <a:avLst/>
          </a:prstGeom>
          <a:noFill/>
          <a:ln w="9525">
            <a:solidFill>
              <a:schemeClr val="tx1"/>
            </a:solidFill>
            <a:prstDash val="dash"/>
            <a:round/>
            <a:headEnd/>
            <a:tailEnd/>
          </a:ln>
        </p:spPr>
        <p:txBody>
          <a:bodyPr/>
          <a:lstStyle/>
          <a:p>
            <a:endParaRPr lang="el-GR"/>
          </a:p>
        </p:txBody>
      </p:sp>
      <p:sp>
        <p:nvSpPr>
          <p:cNvPr id="38929" name="Line 6"/>
          <p:cNvSpPr>
            <a:spLocks noChangeShapeType="1"/>
          </p:cNvSpPr>
          <p:nvPr/>
        </p:nvSpPr>
        <p:spPr bwMode="auto">
          <a:xfrm flipV="1">
            <a:off x="7848600" y="2362200"/>
            <a:ext cx="0" cy="457200"/>
          </a:xfrm>
          <a:prstGeom prst="line">
            <a:avLst/>
          </a:prstGeom>
          <a:noFill/>
          <a:ln w="9525">
            <a:solidFill>
              <a:schemeClr val="tx1"/>
            </a:solidFill>
            <a:round/>
            <a:headEnd/>
            <a:tailEnd type="triangle" w="med" len="med"/>
          </a:ln>
        </p:spPr>
        <p:txBody>
          <a:bodyPr/>
          <a:lstStyle/>
          <a:p>
            <a:endParaRPr lang="el-GR"/>
          </a:p>
        </p:txBody>
      </p:sp>
      <p:sp>
        <p:nvSpPr>
          <p:cNvPr id="38930" name="Text Box 8"/>
          <p:cNvSpPr txBox="1">
            <a:spLocks noChangeArrowheads="1"/>
          </p:cNvSpPr>
          <p:nvPr/>
        </p:nvSpPr>
        <p:spPr bwMode="auto">
          <a:xfrm>
            <a:off x="7315200" y="1828800"/>
            <a:ext cx="1143000" cy="369888"/>
          </a:xfrm>
          <a:prstGeom prst="rect">
            <a:avLst/>
          </a:prstGeom>
          <a:noFill/>
          <a:ln w="9525">
            <a:noFill/>
            <a:miter lim="800000"/>
            <a:headEnd/>
            <a:tailEnd/>
          </a:ln>
        </p:spPr>
        <p:txBody>
          <a:bodyPr>
            <a:spAutoFit/>
          </a:bodyPr>
          <a:lstStyle/>
          <a:p>
            <a:pPr>
              <a:spcBef>
                <a:spcPct val="50000"/>
              </a:spcBef>
              <a:buSzPct val="100000"/>
            </a:pPr>
            <a:r>
              <a:rPr lang="en-US" sz="1800">
                <a:solidFill>
                  <a:srgbClr val="000000"/>
                </a:solidFill>
              </a:rPr>
              <a:t>420.000 $</a:t>
            </a:r>
          </a:p>
        </p:txBody>
      </p:sp>
      <p:sp>
        <p:nvSpPr>
          <p:cNvPr id="38931" name="Text Box 9"/>
          <p:cNvSpPr txBox="1">
            <a:spLocks noChangeArrowheads="1"/>
          </p:cNvSpPr>
          <p:nvPr/>
        </p:nvSpPr>
        <p:spPr bwMode="auto">
          <a:xfrm>
            <a:off x="2514600" y="3429000"/>
            <a:ext cx="1143000" cy="369888"/>
          </a:xfrm>
          <a:prstGeom prst="rect">
            <a:avLst/>
          </a:prstGeom>
          <a:noFill/>
          <a:ln w="9525">
            <a:noFill/>
            <a:miter lim="800000"/>
            <a:headEnd/>
            <a:tailEnd/>
          </a:ln>
        </p:spPr>
        <p:txBody>
          <a:bodyPr>
            <a:spAutoFit/>
          </a:bodyPr>
          <a:lstStyle/>
          <a:p>
            <a:pPr>
              <a:spcBef>
                <a:spcPct val="50000"/>
              </a:spcBef>
              <a:buSzPct val="100000"/>
            </a:pPr>
            <a:r>
              <a:rPr lang="en-US" sz="1800">
                <a:solidFill>
                  <a:srgbClr val="000000"/>
                </a:solidFill>
              </a:rPr>
              <a:t>-370.000 $</a:t>
            </a:r>
          </a:p>
        </p:txBody>
      </p:sp>
      <p:sp>
        <p:nvSpPr>
          <p:cNvPr id="20" name="Text Box 10"/>
          <p:cNvSpPr txBox="1">
            <a:spLocks noChangeArrowheads="1"/>
          </p:cNvSpPr>
          <p:nvPr/>
        </p:nvSpPr>
        <p:spPr bwMode="auto">
          <a:xfrm>
            <a:off x="6596063" y="6554788"/>
            <a:ext cx="2355850" cy="153987"/>
          </a:xfrm>
          <a:prstGeom prst="rect">
            <a:avLst/>
          </a:prstGeom>
          <a:noFill/>
          <a:ln w="9525" algn="ctr">
            <a:noFill/>
            <a:miter lim="800000"/>
            <a:headEnd/>
            <a:tailEnd/>
          </a:ln>
        </p:spPr>
        <p:txBody>
          <a:bodyPr wrap="none" lIns="0" tIns="0" rIns="0" bIns="0" anchor="b">
            <a:spAutoFit/>
          </a:bodyPr>
          <a:lstStyle/>
          <a:p>
            <a:pPr algn="r">
              <a:buSzPct val="100000"/>
              <a:defRPr/>
            </a:pPr>
            <a:r>
              <a:rPr lang="en-US" sz="1000" b="1" kern="0" dirty="0"/>
              <a:t>2013 Utopia Publishing</a:t>
            </a:r>
            <a:r>
              <a:rPr lang="el-GR" sz="1000" b="1" kern="0" dirty="0"/>
              <a:t>,</a:t>
            </a:r>
            <a:r>
              <a:rPr lang="en-US" sz="1000" b="1" kern="0" dirty="0"/>
              <a:t> All rights reserved</a:t>
            </a:r>
            <a:endParaRPr lang="en-US" sz="1000" b="1" i="1" dirty="0">
              <a:solidFill>
                <a:srgbClr val="FFFFFF"/>
              </a:solidFill>
            </a:endParaRPr>
          </a:p>
        </p:txBody>
      </p:sp>
    </p:spTree>
  </p:cSld>
  <p:clrMapOvr>
    <a:masterClrMapping/>
  </p:clrMapOvr>
  <p:transition>
    <p:dissolv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838200"/>
          </a:xfrm>
        </p:spPr>
        <p:txBody>
          <a:bodyPr/>
          <a:lstStyle/>
          <a:p>
            <a:r>
              <a:rPr lang="en-US" smtClean="0"/>
              <a:t>Πηγές στο διαδίκτυο</a:t>
            </a:r>
          </a:p>
        </p:txBody>
      </p:sp>
      <p:sp>
        <p:nvSpPr>
          <p:cNvPr id="93188" name="Text Box 4"/>
          <p:cNvSpPr txBox="1">
            <a:spLocks noChangeArrowheads="1"/>
          </p:cNvSpPr>
          <p:nvPr/>
        </p:nvSpPr>
        <p:spPr bwMode="auto">
          <a:xfrm>
            <a:off x="914400" y="1524000"/>
            <a:ext cx="3048000" cy="639763"/>
          </a:xfrm>
          <a:prstGeom prst="rect">
            <a:avLst/>
          </a:prstGeom>
          <a:noFill/>
          <a:ln w="12700">
            <a:solidFill>
              <a:srgbClr val="339966"/>
            </a:solidFill>
            <a:miter lim="800000"/>
            <a:headEnd/>
            <a:tailEnd/>
          </a:ln>
          <a:effectLst/>
        </p:spPr>
        <p:txBody>
          <a:bodyPr>
            <a:spAutoFit/>
          </a:bodyPr>
          <a:lstStyle/>
          <a:p>
            <a:pPr>
              <a:lnSpc>
                <a:spcPct val="85000"/>
              </a:lnSpc>
              <a:spcBef>
                <a:spcPct val="45000"/>
              </a:spcBef>
              <a:buSzPct val="100000"/>
              <a:defRPr/>
            </a:pPr>
            <a:r>
              <a:rPr lang="en-US" sz="1800" i="1">
                <a:solidFill>
                  <a:srgbClr val="000000"/>
                </a:solidFill>
                <a:effectLst>
                  <a:outerShdw blurRad="38100" dist="38100" dir="2700000" algn="tl">
                    <a:srgbClr val="FFFFFF"/>
                  </a:outerShdw>
                </a:effectLst>
              </a:rPr>
              <a:t>Κάντε κλικ για να μεταβείτε στους ιστότοπους</a:t>
            </a:r>
          </a:p>
          <a:p>
            <a:pPr>
              <a:lnSpc>
                <a:spcPct val="65000"/>
              </a:lnSpc>
              <a:spcBef>
                <a:spcPct val="45000"/>
              </a:spcBef>
              <a:buSzPct val="100000"/>
              <a:defRPr/>
            </a:pPr>
            <a:r>
              <a:rPr lang="en-US" sz="1800" i="1">
                <a:solidFill>
                  <a:srgbClr val="000000"/>
                </a:solidFill>
                <a:effectLst>
                  <a:outerShdw blurRad="38100" dist="38100" dir="2700000" algn="tl">
                    <a:srgbClr val="FFFFFF"/>
                  </a:outerShdw>
                </a:effectLst>
              </a:rPr>
              <a:t>Απαραίτητη η σύνδεση στο Internet</a:t>
            </a:r>
          </a:p>
        </p:txBody>
      </p:sp>
      <p:pic>
        <p:nvPicPr>
          <p:cNvPr id="45060" name="Picture 9" descr="C:\Users\Matt Will\AppData\Local\Microsoft\Windows\Temporary Internet Files\Content.IE5\RI40IMKB\MCDD00072_0000[1].wmf"/>
          <p:cNvPicPr>
            <a:picLocks noChangeAspect="1" noChangeArrowheads="1"/>
          </p:cNvPicPr>
          <p:nvPr/>
        </p:nvPicPr>
        <p:blipFill>
          <a:blip r:embed="rId2" cstate="print"/>
          <a:srcRect/>
          <a:stretch>
            <a:fillRect/>
          </a:stretch>
        </p:blipFill>
        <p:spPr bwMode="auto">
          <a:xfrm>
            <a:off x="7467600" y="1219200"/>
            <a:ext cx="1223963" cy="1270000"/>
          </a:xfrm>
          <a:prstGeom prst="rect">
            <a:avLst/>
          </a:prstGeom>
          <a:noFill/>
          <a:ln w="9525">
            <a:noFill/>
            <a:miter lim="800000"/>
            <a:headEnd/>
            <a:tailEnd/>
          </a:ln>
        </p:spPr>
      </p:pic>
      <p:sp>
        <p:nvSpPr>
          <p:cNvPr id="45061" name="Rectangle 17"/>
          <p:cNvSpPr txBox="1">
            <a:spLocks noChangeArrowheads="1"/>
          </p:cNvSpPr>
          <p:nvPr/>
        </p:nvSpPr>
        <p:spPr bwMode="auto">
          <a:xfrm>
            <a:off x="1219200" y="2667000"/>
            <a:ext cx="6934200" cy="2743200"/>
          </a:xfrm>
          <a:prstGeom prst="rect">
            <a:avLst/>
          </a:prstGeom>
          <a:noFill/>
          <a:ln w="12700">
            <a:noFill/>
            <a:miter lim="800000"/>
            <a:headEnd/>
            <a:tailEnd/>
          </a:ln>
        </p:spPr>
        <p:txBody>
          <a:bodyPr lIns="90488" tIns="44450" rIns="90488" bIns="44450"/>
          <a:lstStyle/>
          <a:p>
            <a:pPr marL="342900" indent="-342900">
              <a:spcBef>
                <a:spcPct val="20000"/>
              </a:spcBef>
              <a:buSzPct val="100000"/>
            </a:pPr>
            <a:r>
              <a:rPr lang="en-US" sz="1800" b="1">
                <a:solidFill>
                  <a:srgbClr val="000000"/>
                </a:solidFill>
                <a:hlinkClick r:id="rId3"/>
              </a:rPr>
              <a:t>www.smartmoney.com</a:t>
            </a:r>
            <a:r>
              <a:rPr lang="en-US" sz="1800" b="1">
                <a:solidFill>
                  <a:srgbClr val="000000"/>
                </a:solidFill>
              </a:rPr>
              <a:t> </a:t>
            </a:r>
          </a:p>
          <a:p>
            <a:pPr marL="342900" indent="-342900">
              <a:spcBef>
                <a:spcPct val="20000"/>
              </a:spcBef>
              <a:buSzPct val="100000"/>
            </a:pPr>
            <a:r>
              <a:rPr lang="en-US" sz="1800" b="1">
                <a:solidFill>
                  <a:srgbClr val="000000"/>
                </a:solidFill>
                <a:hlinkClick r:id="rId4"/>
              </a:rPr>
              <a:t>http://finance.yahoo.com</a:t>
            </a:r>
            <a:r>
              <a:rPr lang="en-US" sz="1800" b="1">
                <a:solidFill>
                  <a:srgbClr val="000000"/>
                </a:solidFill>
              </a:rPr>
              <a:t>    </a:t>
            </a:r>
          </a:p>
          <a:p>
            <a:pPr marL="342900" indent="-342900">
              <a:spcBef>
                <a:spcPct val="20000"/>
              </a:spcBef>
              <a:buSzPct val="100000"/>
            </a:pPr>
            <a:r>
              <a:rPr lang="en-US" sz="1800" b="1">
                <a:solidFill>
                  <a:srgbClr val="000000"/>
                </a:solidFill>
                <a:hlinkClick r:id="rId5"/>
              </a:rPr>
              <a:t>www.in.gov/ifa/files/TollRoadFinancialAnalysis.pdf</a:t>
            </a:r>
            <a:r>
              <a:rPr lang="en-US" sz="1800" b="1">
                <a:solidFill>
                  <a:srgbClr val="000000"/>
                </a:solidFill>
              </a:rPr>
              <a:t> </a:t>
            </a:r>
          </a:p>
          <a:p>
            <a:pPr marL="342900" indent="-342900">
              <a:spcBef>
                <a:spcPct val="20000"/>
              </a:spcBef>
              <a:buSzPct val="100000"/>
            </a:pPr>
            <a:r>
              <a:rPr lang="en-US" sz="1800" b="1">
                <a:solidFill>
                  <a:srgbClr val="000000"/>
                </a:solidFill>
                <a:hlinkClick r:id="rId6"/>
              </a:rPr>
              <a:t>www.mhhe.com/bma</a:t>
            </a:r>
            <a:r>
              <a:rPr lang="en-US" sz="1800" b="1">
                <a:solidFill>
                  <a:srgbClr val="000000"/>
                </a:solidFill>
              </a:rPr>
              <a:t> </a:t>
            </a:r>
          </a:p>
          <a:p>
            <a:pPr marL="342900" indent="-342900">
              <a:buSzPct val="100000"/>
            </a:pPr>
            <a:endParaRPr lang="en-US" sz="1800" b="1">
              <a:solidFill>
                <a:srgbClr val="000000"/>
              </a:solidFill>
            </a:endParaRPr>
          </a:p>
          <a:p>
            <a:pPr marL="342900" indent="-342900">
              <a:buSzPct val="100000"/>
            </a:pPr>
            <a:endParaRPr lang="en-US" sz="1800" b="1">
              <a:solidFill>
                <a:srgbClr val="000000"/>
              </a:solidFill>
            </a:endParaRPr>
          </a:p>
        </p:txBody>
      </p:sp>
      <p:sp>
        <p:nvSpPr>
          <p:cNvPr id="6" name="Text Box 10"/>
          <p:cNvSpPr txBox="1">
            <a:spLocks noChangeArrowheads="1"/>
          </p:cNvSpPr>
          <p:nvPr/>
        </p:nvSpPr>
        <p:spPr bwMode="auto">
          <a:xfrm>
            <a:off x="6596063" y="6554788"/>
            <a:ext cx="2355850" cy="153987"/>
          </a:xfrm>
          <a:prstGeom prst="rect">
            <a:avLst/>
          </a:prstGeom>
          <a:noFill/>
          <a:ln w="9525" algn="ctr">
            <a:noFill/>
            <a:miter lim="800000"/>
            <a:headEnd/>
            <a:tailEnd/>
          </a:ln>
        </p:spPr>
        <p:txBody>
          <a:bodyPr wrap="none" lIns="0" tIns="0" rIns="0" bIns="0" anchor="b">
            <a:spAutoFit/>
          </a:bodyPr>
          <a:lstStyle/>
          <a:p>
            <a:pPr algn="r">
              <a:buSzPct val="100000"/>
              <a:defRPr/>
            </a:pPr>
            <a:r>
              <a:rPr lang="en-US" sz="1000" b="1" kern="0" dirty="0"/>
              <a:t>2013 Utopia Publishing</a:t>
            </a:r>
            <a:r>
              <a:rPr lang="el-GR" sz="1000" b="1" kern="0" dirty="0"/>
              <a:t>,</a:t>
            </a:r>
            <a:r>
              <a:rPr lang="en-US" sz="1000" b="1" kern="0" dirty="0"/>
              <a:t> All rights reserved</a:t>
            </a:r>
            <a:endParaRPr lang="en-US" sz="1000" b="1" i="1" dirty="0">
              <a:solidFill>
                <a:srgbClr val="FFFFFF"/>
              </a:solidFill>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612775" y="228600"/>
            <a:ext cx="8153400" cy="609600"/>
          </a:xfrm>
        </p:spPr>
        <p:txBody>
          <a:bodyPr/>
          <a:lstStyle/>
          <a:p>
            <a:pPr eaLnBrk="1" hangingPunct="1"/>
            <a:r>
              <a:rPr lang="el-GR" sz="2800" b="1" dirty="0" smtClean="0">
                <a:effectLst>
                  <a:outerShdw blurRad="38100" dist="38100" dir="2700000" algn="tl">
                    <a:srgbClr val="000000">
                      <a:alpha val="43137"/>
                    </a:srgbClr>
                  </a:outerShdw>
                </a:effectLst>
                <a:latin typeface="Calibri" pitchFamily="34" charset="0"/>
                <a:cs typeface="Calibri" pitchFamily="34" charset="0"/>
              </a:rPr>
              <a:t>Κίνδυνος </a:t>
            </a:r>
            <a:r>
              <a:rPr lang="en-US" sz="2800" b="1" dirty="0" smtClean="0">
                <a:effectLst>
                  <a:outerShdw blurRad="38100" dist="38100" dir="2700000" algn="tl">
                    <a:srgbClr val="000000">
                      <a:alpha val="43137"/>
                    </a:srgbClr>
                  </a:outerShdw>
                </a:effectLst>
                <a:latin typeface="Calibri" pitchFamily="34" charset="0"/>
                <a:cs typeface="Calibri" pitchFamily="34" charset="0"/>
              </a:rPr>
              <a:t>(risk)</a:t>
            </a:r>
            <a:endParaRPr lang="el-GR" sz="2800" b="1"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19459" name="2 - Θέση περιεχομένου"/>
          <p:cNvSpPr>
            <a:spLocks noGrp="1"/>
          </p:cNvSpPr>
          <p:nvPr>
            <p:ph sz="quarter" idx="1"/>
          </p:nvPr>
        </p:nvSpPr>
        <p:spPr>
          <a:xfrm>
            <a:off x="609600" y="990600"/>
            <a:ext cx="8156575" cy="5105400"/>
          </a:xfrm>
        </p:spPr>
        <p:txBody>
          <a:bodyPr/>
          <a:lstStyle/>
          <a:p>
            <a:pPr algn="just" eaLnBrk="1" hangingPunct="1"/>
            <a:r>
              <a:rPr lang="el-GR" sz="2400" b="1" dirty="0" smtClean="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Κίνδυνος θεωρείται η πιθανότητα να υπάρξει ζημία ή κέρδος από την επένδυση σε κάποιο περιουσιακό στοιχείο ή πρόγραμμα.</a:t>
            </a:r>
            <a:endParaRPr lang="en-US" sz="2400" b="1" dirty="0" smtClean="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just" eaLnBrk="1" hangingPunct="1">
              <a:buNone/>
            </a:pPr>
            <a:r>
              <a:rPr lang="el-GR" sz="2200" b="1" dirty="0" smtClean="0">
                <a:effectLst>
                  <a:outerShdw blurRad="38100" dist="38100" dir="2700000" algn="tl">
                    <a:srgbClr val="000000">
                      <a:alpha val="43137"/>
                    </a:srgbClr>
                  </a:outerShdw>
                </a:effectLst>
                <a:latin typeface="Calibri" pitchFamily="34" charset="0"/>
                <a:cs typeface="Calibri" pitchFamily="34" charset="0"/>
              </a:rPr>
              <a:t>Η δέσμευση ενός ποσού τώρα, λόγω επένδυσής του, εμπεριέχει τον κίνδυνο, αυτό το ποσό να χαθεί οριστικά για ποικίλους λόγους (π.χ. αποτυχία επένδυσης, οικονομικό περιβάλλον κλπ.). Αυτό το ρίσκο πρέπει να το πληρωθεί ο επενδυτής. </a:t>
            </a:r>
            <a:endParaRPr lang="en-US" sz="2200" b="1" dirty="0" smtClean="0">
              <a:effectLst>
                <a:outerShdw blurRad="38100" dist="38100" dir="2700000" algn="tl">
                  <a:srgbClr val="000000">
                    <a:alpha val="43137"/>
                  </a:srgbClr>
                </a:outerShdw>
              </a:effectLst>
              <a:latin typeface="Calibri" pitchFamily="34" charset="0"/>
              <a:cs typeface="Calibri" pitchFamily="34" charset="0"/>
            </a:endParaRPr>
          </a:p>
          <a:p>
            <a:pPr algn="just" eaLnBrk="1" hangingPunct="1">
              <a:buNone/>
            </a:pPr>
            <a:r>
              <a:rPr lang="el-GR" sz="2200" b="1" dirty="0" smtClean="0">
                <a:effectLst>
                  <a:outerShdw blurRad="38100" dist="38100" dir="2700000" algn="tl">
                    <a:srgbClr val="000000">
                      <a:alpha val="43137"/>
                    </a:srgbClr>
                  </a:outerShdw>
                </a:effectLst>
                <a:latin typeface="Calibri" pitchFamily="34" charset="0"/>
                <a:cs typeface="Calibri" pitchFamily="34" charset="0"/>
              </a:rPr>
              <a:t>Επιπλέον αποκλείει την εναλλακτική χρησιμοποίησή του (κόστος ευκαιρίας).</a:t>
            </a:r>
            <a:endParaRPr lang="el-GR" sz="2200" b="1" dirty="0" smtClean="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a:p>
            <a:pPr algn="just"/>
            <a:r>
              <a:rPr lang="el-GR" sz="2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Ο  κίνδυνος περιέχει δύο συνιστώσες:</a:t>
            </a:r>
          </a:p>
          <a:p>
            <a:pPr algn="just">
              <a:buNone/>
            </a:pPr>
            <a:r>
              <a:rPr lang="el-GR" sz="2200" b="1" i="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Το εύρος της μεταβλητότητας </a:t>
            </a:r>
            <a:r>
              <a:rPr lang="en-US" sz="2200" b="1" i="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(Volatility)</a:t>
            </a:r>
            <a:r>
              <a:rPr lang="el-GR" sz="2200" b="1" i="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el-GR" sz="2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Είναι το ποσό της διακύμανσης που προκύπτει σε μία αποδεκτή τιμή (πχ μέση τιμή ή αναμενόμενη τιμή).</a:t>
            </a:r>
          </a:p>
          <a:p>
            <a:pPr algn="just">
              <a:buNone/>
            </a:pPr>
            <a:r>
              <a:rPr lang="el-GR" sz="2200" b="1" i="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Τον Κίνδυνο του χρόνου</a:t>
            </a:r>
            <a:r>
              <a:rPr lang="el-GR" sz="2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 </a:t>
            </a:r>
            <a:r>
              <a:rPr lang="en-US" sz="2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el-GR" sz="2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Το μέλλον είναι άγνωστο!! </a:t>
            </a:r>
            <a:endParaRPr lang="en-US" sz="2200"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endParaRPr>
          </a:p>
          <a:p>
            <a:pPr algn="just" eaLnBrk="1" hangingPunct="1"/>
            <a:endParaRPr lang="el-GR" sz="2400" b="1" dirty="0" smtClean="0">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4 - Θέση αριθμού διαφάνειας"/>
          <p:cNvSpPr>
            <a:spLocks noGrp="1"/>
          </p:cNvSpPr>
          <p:nvPr>
            <p:ph type="sldNum" sz="quarter" idx="4294967295"/>
          </p:nvPr>
        </p:nvSpPr>
        <p:spPr>
          <a:xfrm>
            <a:off x="0" y="1271588"/>
            <a:ext cx="533400" cy="244475"/>
          </a:xfrm>
          <a:prstGeom prst="rect">
            <a:avLst/>
          </a:prstGeom>
        </p:spPr>
        <p:txBody>
          <a:bodyPr>
            <a:normAutofit fontScale="47500" lnSpcReduction="20000"/>
          </a:bodyPr>
          <a:lstStyle/>
          <a:p>
            <a:pPr>
              <a:defRPr/>
            </a:pPr>
            <a:fld id="{ACD6CFF6-5358-4110-BBED-AC55471C6861}" type="slidenum">
              <a:rPr lang="el-GR"/>
              <a:pPr>
                <a:defRPr/>
              </a:pPr>
              <a:t>9</a:t>
            </a:fld>
            <a:endParaRPr lang="el-GR"/>
          </a:p>
        </p:txBody>
      </p:sp>
    </p:spTree>
  </p:cSld>
  <p:clrMapOvr>
    <a:masterClrMapping/>
  </p:clrMapOvr>
</p:sld>
</file>

<file path=ppt/theme/theme1.xml><?xml version="1.0" encoding="utf-8"?>
<a:theme xmlns:a="http://schemas.openxmlformats.org/drawingml/2006/main" name="BMM4e">
  <a:themeElements>
    <a:clrScheme name="">
      <a:dk1>
        <a:srgbClr val="000000"/>
      </a:dk1>
      <a:lt1>
        <a:srgbClr val="FFCC66"/>
      </a:lt1>
      <a:dk2>
        <a:srgbClr val="000000"/>
      </a:dk2>
      <a:lt2>
        <a:srgbClr val="9F9F9F"/>
      </a:lt2>
      <a:accent1>
        <a:srgbClr val="FFCC66"/>
      </a:accent1>
      <a:accent2>
        <a:srgbClr val="0000FF"/>
      </a:accent2>
      <a:accent3>
        <a:srgbClr val="FFE2B8"/>
      </a:accent3>
      <a:accent4>
        <a:srgbClr val="000000"/>
      </a:accent4>
      <a:accent5>
        <a:srgbClr val="FFE2B8"/>
      </a:accent5>
      <a:accent6>
        <a:srgbClr val="0000E7"/>
      </a:accent6>
      <a:hlink>
        <a:srgbClr val="CC00CC"/>
      </a:hlink>
      <a:folHlink>
        <a:srgbClr val="C0C0C0"/>
      </a:folHlink>
    </a:clrScheme>
    <a:fontScheme name="BMM4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MM4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MM4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MM4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MM4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MM4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MM4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MM4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C:\WINDOWS\Application Data\Microsoft\Templates\BMM4e.pot</Template>
  <TotalTime>2276</TotalTime>
  <Pages>8923980</Pages>
  <Words>4200</Words>
  <Application>Microsoft Office PowerPoint</Application>
  <PresentationFormat>Προβολή στην οθόνη (4:3)</PresentationFormat>
  <Paragraphs>759</Paragraphs>
  <Slides>86</Slides>
  <Notes>11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3</vt:i4>
      </vt:variant>
      <vt:variant>
        <vt:lpstr>Τίτλοι διαφανειών</vt:lpstr>
      </vt:variant>
      <vt:variant>
        <vt:i4>86</vt:i4>
      </vt:variant>
    </vt:vector>
  </HeadingPairs>
  <TitlesOfParts>
    <vt:vector size="90" baseType="lpstr">
      <vt:lpstr>BMM4e</vt:lpstr>
      <vt:lpstr>Equation</vt:lpstr>
      <vt:lpstr>Microsoft Equation 3.0</vt:lpstr>
      <vt:lpstr>Εξίσωση</vt:lpstr>
      <vt:lpstr>Διαφάνεια 1</vt:lpstr>
      <vt:lpstr>Θέματα που καλύπτονται</vt:lpstr>
      <vt:lpstr>Οι τέσσερις βασικές αρχές της Χρηματοοικονομικής:</vt:lpstr>
      <vt:lpstr>Οι τέσσερις βασικές αρχές της Χρηματοοικονομικής:</vt:lpstr>
      <vt:lpstr>Οι τέσσερις βασικές αρχές της Χρηματοοικονομικής:</vt:lpstr>
      <vt:lpstr>Οι τέσσερις βασικές αρχές της Χρηματοοικονομικής:</vt:lpstr>
      <vt:lpstr>Γιατί αλλάζει η αξία του χρήματος με της πάροδο του χρόνου?</vt:lpstr>
      <vt:lpstr>Πληθωρισμός</vt:lpstr>
      <vt:lpstr>Κίνδυνος (risk)</vt:lpstr>
      <vt:lpstr>Κίνδυνος και αξία του χρήματος</vt:lpstr>
      <vt:lpstr>Προτίμηση για ρευστότητα</vt:lpstr>
      <vt:lpstr>Το επιχειρηματικό ρίσκο</vt:lpstr>
      <vt:lpstr>Διαφάνεια 13</vt:lpstr>
      <vt:lpstr>Προσδιορισμός προεξοφλητικών επιτοκίων</vt:lpstr>
      <vt:lpstr>Διαφάνεια 15</vt:lpstr>
      <vt:lpstr>Προϋπολογισμός επενδύσεων κεφαλαίου</vt:lpstr>
      <vt:lpstr>Επενδύσεις κεφαλαίου Βασικές έννοιες</vt:lpstr>
      <vt:lpstr>Διαφάνεια 18</vt:lpstr>
      <vt:lpstr>Επενδύσεις και στοιχεία που απαιτούνται για την αξιολόγηση τους</vt:lpstr>
      <vt:lpstr>Διαφάνεια 20</vt:lpstr>
      <vt:lpstr>Διαφάνεια 21</vt:lpstr>
      <vt:lpstr>Μέθοδοι Αξιολόγησης Επενδύσεων</vt:lpstr>
      <vt:lpstr>Μέθοδοι που λαμβάνουν υπόψη τη χρονική αξία του χρήματος</vt:lpstr>
      <vt:lpstr>Διαφάνεια 24</vt:lpstr>
      <vt:lpstr>Καθαρή Παρούσα Αξία   ΚΠΑ (NPV)</vt:lpstr>
      <vt:lpstr>Καθαρή Παρούσα Αξία   ΚΠΑ (NPV)</vt:lpstr>
      <vt:lpstr>Κίνδυνος και ΚΠΑ</vt:lpstr>
      <vt:lpstr>Κίνδυνος και ΚΠΑ – Προφίλ ΚΠΑ έργου</vt:lpstr>
      <vt:lpstr>Διαφάνεια 29</vt:lpstr>
      <vt:lpstr>Διαφάνεια 30</vt:lpstr>
      <vt:lpstr>Διαφάνεια 31</vt:lpstr>
      <vt:lpstr>Καθαρή Παρούσα Αξία (ΚΠΑ)</vt:lpstr>
      <vt:lpstr>ΚΠΑ</vt:lpstr>
      <vt:lpstr>Διαφάνεια 34</vt:lpstr>
      <vt:lpstr>Διαφάνεια 35</vt:lpstr>
      <vt:lpstr>Διαφάνεια 36</vt:lpstr>
      <vt:lpstr>Διαφάνεια 37</vt:lpstr>
      <vt:lpstr>Παράδειγμα</vt:lpstr>
      <vt:lpstr>Λύση</vt:lpstr>
      <vt:lpstr>Άρα:</vt:lpstr>
      <vt:lpstr>Παράδειγμα </vt:lpstr>
      <vt:lpstr>Παράδειγμα </vt:lpstr>
      <vt:lpstr>Παράδειγμα </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ΚΠΑ - Παράδειγμα</vt:lpstr>
      <vt:lpstr>ΚΠΑ - Παράδειγμα</vt:lpstr>
      <vt:lpstr>ΚΠΑ - Παράδειγμα</vt:lpstr>
      <vt:lpstr>ΚΠΑ με ίσες ΚΤΡοές</vt:lpstr>
      <vt:lpstr>ΚΠΑ με άνισες ΚΤΡοές</vt:lpstr>
      <vt:lpstr>Μελλοντική και παρούσα αξία</vt:lpstr>
      <vt:lpstr>Μελλοντικές αξίες</vt:lpstr>
      <vt:lpstr>Μελλοντικές αξίες</vt:lpstr>
      <vt:lpstr>Παρούσα Αξία</vt:lpstr>
      <vt:lpstr>Παρούσα Αξία</vt:lpstr>
      <vt:lpstr>Αποτίμηση κτιρίου γραφείων</vt:lpstr>
      <vt:lpstr>Αποτίμηση κτιρίου γραφείων</vt:lpstr>
      <vt:lpstr>Καθαρή παρούσα αξία</vt:lpstr>
      <vt:lpstr>Κίνδυνος και παρούσα αξία</vt:lpstr>
      <vt:lpstr>Κίνδυνος και παρούσα αξία</vt:lpstr>
      <vt:lpstr>Κίνδυνος και καθαρή παρούσα αξία</vt:lpstr>
      <vt:lpstr>Κανόνας καθαρής παρούσας αξίας</vt:lpstr>
      <vt:lpstr>Κανόνας του συντελεστή απόδοσης</vt:lpstr>
      <vt:lpstr>Πολλαπλές χρηματοροές</vt:lpstr>
      <vt:lpstr>Καθαρές παρούσες αξίες</vt:lpstr>
      <vt:lpstr>Πηγές στο διαδίκτυο</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Firm and  The Financial Manager</dc:title>
  <dc:creator>Matt Will</dc:creator>
  <cp:lastModifiedBy>user</cp:lastModifiedBy>
  <cp:revision>191</cp:revision>
  <dcterms:created xsi:type="dcterms:W3CDTF">1997-10-06T19:15:22Z</dcterms:created>
  <dcterms:modified xsi:type="dcterms:W3CDTF">2020-03-30T12:25:53Z</dcterms:modified>
</cp:coreProperties>
</file>