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5" r:id="rId1"/>
    <p:sldMasterId id="2147484395" r:id="rId2"/>
    <p:sldMasterId id="2147484431" r:id="rId3"/>
  </p:sldMasterIdLst>
  <p:notesMasterIdLst>
    <p:notesMasterId r:id="rId139"/>
  </p:notesMasterIdLst>
  <p:sldIdLst>
    <p:sldId id="384" r:id="rId4"/>
    <p:sldId id="1110" r:id="rId5"/>
    <p:sldId id="738" r:id="rId6"/>
    <p:sldId id="1002" r:id="rId7"/>
    <p:sldId id="744" r:id="rId8"/>
    <p:sldId id="745" r:id="rId9"/>
    <p:sldId id="1003" r:id="rId10"/>
    <p:sldId id="732" r:id="rId11"/>
    <p:sldId id="746" r:id="rId12"/>
    <p:sldId id="747" r:id="rId13"/>
    <p:sldId id="1008" r:id="rId14"/>
    <p:sldId id="1009" r:id="rId15"/>
    <p:sldId id="748" r:id="rId16"/>
    <p:sldId id="682" r:id="rId17"/>
    <p:sldId id="683" r:id="rId18"/>
    <p:sldId id="749" r:id="rId19"/>
    <p:sldId id="705" r:id="rId20"/>
    <p:sldId id="1106" r:id="rId21"/>
    <p:sldId id="671" r:id="rId22"/>
    <p:sldId id="672" r:id="rId23"/>
    <p:sldId id="307" r:id="rId24"/>
    <p:sldId id="286" r:id="rId25"/>
    <p:sldId id="282" r:id="rId26"/>
    <p:sldId id="284" r:id="rId27"/>
    <p:sldId id="283" r:id="rId28"/>
    <p:sldId id="293" r:id="rId29"/>
    <p:sldId id="308" r:id="rId30"/>
    <p:sldId id="309" r:id="rId31"/>
    <p:sldId id="636" r:id="rId32"/>
    <p:sldId id="992" r:id="rId33"/>
    <p:sldId id="638" r:id="rId34"/>
    <p:sldId id="988" r:id="rId35"/>
    <p:sldId id="991" r:id="rId36"/>
    <p:sldId id="639" r:id="rId37"/>
    <p:sldId id="990" r:id="rId38"/>
    <p:sldId id="989" r:id="rId39"/>
    <p:sldId id="640" r:id="rId40"/>
    <p:sldId id="993" r:id="rId41"/>
    <p:sldId id="994" r:id="rId42"/>
    <p:sldId id="678" r:id="rId43"/>
    <p:sldId id="641" r:id="rId44"/>
    <p:sldId id="642" r:id="rId45"/>
    <p:sldId id="1005" r:id="rId46"/>
    <p:sldId id="1006" r:id="rId47"/>
    <p:sldId id="1004" r:id="rId48"/>
    <p:sldId id="1007" r:id="rId49"/>
    <p:sldId id="643" r:id="rId50"/>
    <p:sldId id="644" r:id="rId51"/>
    <p:sldId id="263" r:id="rId52"/>
    <p:sldId id="1099" r:id="rId53"/>
    <p:sldId id="1100" r:id="rId54"/>
    <p:sldId id="995" r:id="rId55"/>
    <p:sldId id="997" r:id="rId56"/>
    <p:sldId id="998" r:id="rId57"/>
    <p:sldId id="710" r:id="rId58"/>
    <p:sldId id="999" r:id="rId59"/>
    <p:sldId id="711" r:id="rId60"/>
    <p:sldId id="996" r:id="rId61"/>
    <p:sldId id="1000" r:id="rId62"/>
    <p:sldId id="713" r:id="rId63"/>
    <p:sldId id="708" r:id="rId64"/>
    <p:sldId id="714" r:id="rId65"/>
    <p:sldId id="709" r:id="rId66"/>
    <p:sldId id="1010" r:id="rId67"/>
    <p:sldId id="1001" r:id="rId68"/>
    <p:sldId id="648" r:id="rId69"/>
    <p:sldId id="1077" r:id="rId70"/>
    <p:sldId id="1083" r:id="rId71"/>
    <p:sldId id="1078" r:id="rId72"/>
    <p:sldId id="649" r:id="rId73"/>
    <p:sldId id="1074" r:id="rId74"/>
    <p:sldId id="1075" r:id="rId75"/>
    <p:sldId id="1076" r:id="rId76"/>
    <p:sldId id="1066" r:id="rId77"/>
    <p:sldId id="1073" r:id="rId78"/>
    <p:sldId id="650" r:id="rId79"/>
    <p:sldId id="1067" r:id="rId80"/>
    <p:sldId id="1068" r:id="rId81"/>
    <p:sldId id="276" r:id="rId82"/>
    <p:sldId id="651" r:id="rId83"/>
    <p:sldId id="273" r:id="rId84"/>
    <p:sldId id="1079" r:id="rId85"/>
    <p:sldId id="1080" r:id="rId86"/>
    <p:sldId id="269" r:id="rId87"/>
    <p:sldId id="1081" r:id="rId88"/>
    <p:sldId id="270" r:id="rId89"/>
    <p:sldId id="1082" r:id="rId90"/>
    <p:sldId id="280" r:id="rId91"/>
    <p:sldId id="1101" r:id="rId92"/>
    <p:sldId id="272" r:id="rId93"/>
    <p:sldId id="1102" r:id="rId94"/>
    <p:sldId id="1103" r:id="rId95"/>
    <p:sldId id="1104" r:id="rId96"/>
    <p:sldId id="1105" r:id="rId97"/>
    <p:sldId id="1107" r:id="rId98"/>
    <p:sldId id="712" r:id="rId99"/>
    <p:sldId id="1012" r:id="rId100"/>
    <p:sldId id="1013" r:id="rId101"/>
    <p:sldId id="716" r:id="rId102"/>
    <p:sldId id="1014" r:id="rId103"/>
    <p:sldId id="1015" r:id="rId104"/>
    <p:sldId id="1084" r:id="rId105"/>
    <p:sldId id="1085" r:id="rId106"/>
    <p:sldId id="1086" r:id="rId107"/>
    <p:sldId id="1087" r:id="rId108"/>
    <p:sldId id="1088" r:id="rId109"/>
    <p:sldId id="734" r:id="rId110"/>
    <p:sldId id="735" r:id="rId111"/>
    <p:sldId id="736" r:id="rId112"/>
    <p:sldId id="717" r:id="rId113"/>
    <p:sldId id="718" r:id="rId114"/>
    <p:sldId id="719" r:id="rId115"/>
    <p:sldId id="1011" r:id="rId116"/>
    <p:sldId id="688" r:id="rId117"/>
    <p:sldId id="687" r:id="rId118"/>
    <p:sldId id="796" r:id="rId119"/>
    <p:sldId id="689" r:id="rId120"/>
    <p:sldId id="778" r:id="rId121"/>
    <p:sldId id="1108" r:id="rId122"/>
    <p:sldId id="829" r:id="rId123"/>
    <p:sldId id="830" r:id="rId124"/>
    <p:sldId id="831" r:id="rId125"/>
    <p:sldId id="832" r:id="rId126"/>
    <p:sldId id="833" r:id="rId127"/>
    <p:sldId id="1098" r:id="rId128"/>
    <p:sldId id="1109" r:id="rId129"/>
    <p:sldId id="1111" r:id="rId130"/>
    <p:sldId id="1115" r:id="rId131"/>
    <p:sldId id="1116" r:id="rId132"/>
    <p:sldId id="1117" r:id="rId133"/>
    <p:sldId id="1118" r:id="rId134"/>
    <p:sldId id="1119" r:id="rId135"/>
    <p:sldId id="785" r:id="rId136"/>
    <p:sldId id="1120" r:id="rId137"/>
    <p:sldId id="1121" r:id="rId1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Χρήστης των Windows" initials="ΧτW" lastIdx="1" clrIdx="0">
    <p:extLst>
      <p:ext uri="{19B8F6BF-5375-455C-9EA6-DF929625EA0E}">
        <p15:presenceInfo xmlns:p15="http://schemas.microsoft.com/office/powerpoint/2012/main" userId="Χρήστης των Windows" providerId="None"/>
      </p:ext>
    </p:extLst>
  </p:cmAuthor>
  <p:cmAuthor id="2" name="kypriot@gmail.com" initials="k" lastIdx="1" clrIdx="1">
    <p:extLst>
      <p:ext uri="{19B8F6BF-5375-455C-9EA6-DF929625EA0E}">
        <p15:presenceInfo xmlns:p15="http://schemas.microsoft.com/office/powerpoint/2012/main" userId="63399e1f6a87fa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8080"/>
    <a:srgbClr val="FFCC66"/>
    <a:srgbClr val="854888"/>
    <a:srgbClr val="FF9933"/>
    <a:srgbClr val="FFFFFF"/>
    <a:srgbClr val="FFFFCC"/>
    <a:srgbClr val="CDEE42"/>
    <a:srgbClr val="441BC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CE8E08-D40D-4EF6-BA1A-69001CE459B3}" v="5" dt="2024-01-02T15:38:04.830"/>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76167" autoAdjust="0"/>
  </p:normalViewPr>
  <p:slideViewPr>
    <p:cSldViewPr snapToGrid="0">
      <p:cViewPr varScale="1">
        <p:scale>
          <a:sx n="63" d="100"/>
          <a:sy n="63" d="100"/>
        </p:scale>
        <p:origin x="1469" y="67"/>
      </p:cViewPr>
      <p:guideLst/>
    </p:cSldViewPr>
  </p:slideViewPr>
  <p:notesTextViewPr>
    <p:cViewPr>
      <p:scale>
        <a:sx n="3" d="2"/>
        <a:sy n="3" d="2"/>
      </p:scale>
      <p:origin x="0" y="0"/>
    </p:cViewPr>
  </p:notesTextViewPr>
  <p:sorterViewPr>
    <p:cViewPr>
      <p:scale>
        <a:sx n="100" d="100"/>
        <a:sy n="100" d="100"/>
      </p:scale>
      <p:origin x="0" y="-296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63" Type="http://schemas.openxmlformats.org/officeDocument/2006/relationships/slide" Target="slides/slide60.xml"/><Relationship Id="rId84" Type="http://schemas.openxmlformats.org/officeDocument/2006/relationships/slide" Target="slides/slide81.xml"/><Relationship Id="rId138" Type="http://schemas.openxmlformats.org/officeDocument/2006/relationships/slide" Target="slides/slide135.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53" Type="http://schemas.openxmlformats.org/officeDocument/2006/relationships/slide" Target="slides/slide50.xml"/><Relationship Id="rId74" Type="http://schemas.openxmlformats.org/officeDocument/2006/relationships/slide" Target="slides/slide71.xml"/><Relationship Id="rId128" Type="http://schemas.openxmlformats.org/officeDocument/2006/relationships/slide" Target="slides/slide125.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134" Type="http://schemas.openxmlformats.org/officeDocument/2006/relationships/slide" Target="slides/slide131.xml"/><Relationship Id="rId139" Type="http://schemas.openxmlformats.org/officeDocument/2006/relationships/notesMaster" Target="notesMasters/notesMaster1.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slide" Target="slides/slide121.xml"/><Relationship Id="rId129" Type="http://schemas.openxmlformats.org/officeDocument/2006/relationships/slide" Target="slides/slide126.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40" Type="http://schemas.openxmlformats.org/officeDocument/2006/relationships/commentAuthors" Target="commentAuthors.xml"/><Relationship Id="rId14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0" Type="http://schemas.openxmlformats.org/officeDocument/2006/relationships/slide" Target="slides/slide127.xml"/><Relationship Id="rId135" Type="http://schemas.openxmlformats.org/officeDocument/2006/relationships/slide" Target="slides/slide132.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slide" Target="slides/slide122.xml"/><Relationship Id="rId141" Type="http://schemas.openxmlformats.org/officeDocument/2006/relationships/presProps" Target="presProps.xml"/><Relationship Id="rId146" Type="http://schemas.microsoft.com/office/2015/10/relationships/revisionInfo" Target="revisionInfo.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131" Type="http://schemas.openxmlformats.org/officeDocument/2006/relationships/slide" Target="slides/slide128.xml"/><Relationship Id="rId136" Type="http://schemas.openxmlformats.org/officeDocument/2006/relationships/slide" Target="slides/slide133.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slide" Target="slides/slide123.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142" Type="http://schemas.openxmlformats.org/officeDocument/2006/relationships/viewProps" Target="viewProps.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137" Type="http://schemas.openxmlformats.org/officeDocument/2006/relationships/slide" Target="slides/slide134.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32" Type="http://schemas.openxmlformats.org/officeDocument/2006/relationships/slide" Target="slides/slide129.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slide" Target="slides/slide124.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143"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 Id="rId47" Type="http://schemas.openxmlformats.org/officeDocument/2006/relationships/slide" Target="slides/slide44.xml"/><Relationship Id="rId68" Type="http://schemas.openxmlformats.org/officeDocument/2006/relationships/slide" Target="slides/slide65.xml"/><Relationship Id="rId89" Type="http://schemas.openxmlformats.org/officeDocument/2006/relationships/slide" Target="slides/slide86.xml"/><Relationship Id="rId112" Type="http://schemas.openxmlformats.org/officeDocument/2006/relationships/slide" Target="slides/slide109.xml"/><Relationship Id="rId133" Type="http://schemas.openxmlformats.org/officeDocument/2006/relationships/slide" Target="slides/slide130.xml"/><Relationship Id="rId16" Type="http://schemas.openxmlformats.org/officeDocument/2006/relationships/slide" Target="slides/slide13.xml"/><Relationship Id="rId37" Type="http://schemas.openxmlformats.org/officeDocument/2006/relationships/slide" Target="slides/slide34.xml"/><Relationship Id="rId58" Type="http://schemas.openxmlformats.org/officeDocument/2006/relationships/slide" Target="slides/slide55.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4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ΕΥΣΤΡΑΤΙΟΣ ΚΥΠΡΙΩΤΕΛΗΣ" userId="73446046-6521-4714-9560-9efbeca7d0fe" providerId="ADAL" clId="{32CE8E08-D40D-4EF6-BA1A-69001CE459B3}"/>
    <pc:docChg chg="custSel modSld">
      <pc:chgData name="ΕΥΣΤΡΑΤΙΟΣ ΚΥΠΡΙΩΤΕΛΗΣ" userId="73446046-6521-4714-9560-9efbeca7d0fe" providerId="ADAL" clId="{32CE8E08-D40D-4EF6-BA1A-69001CE459B3}" dt="2024-01-02T18:42:14.829" v="601" actId="108"/>
      <pc:docMkLst>
        <pc:docMk/>
      </pc:docMkLst>
      <pc:sldChg chg="modSp mod">
        <pc:chgData name="ΕΥΣΤΡΑΤΙΟΣ ΚΥΠΡΙΩΤΕΛΗΣ" userId="73446046-6521-4714-9560-9efbeca7d0fe" providerId="ADAL" clId="{32CE8E08-D40D-4EF6-BA1A-69001CE459B3}" dt="2024-01-02T15:45:00.354" v="580" actId="108"/>
        <pc:sldMkLst>
          <pc:docMk/>
          <pc:sldMk cId="978837981" sldId="263"/>
        </pc:sldMkLst>
        <pc:spChg chg="mod">
          <ac:chgData name="ΕΥΣΤΡΑΤΙΟΣ ΚΥΠΡΙΩΤΕΛΗΣ" userId="73446046-6521-4714-9560-9efbeca7d0fe" providerId="ADAL" clId="{32CE8E08-D40D-4EF6-BA1A-69001CE459B3}" dt="2024-01-02T15:45:00.354" v="580" actId="108"/>
          <ac:spMkLst>
            <pc:docMk/>
            <pc:sldMk cId="978837981" sldId="263"/>
            <ac:spMk id="6" creationId="{00000000-0000-0000-0000-000000000000}"/>
          </ac:spMkLst>
        </pc:spChg>
      </pc:sldChg>
      <pc:sldChg chg="modSp mod">
        <pc:chgData name="ΕΥΣΤΡΑΤΙΟΣ ΚΥΠΡΙΩΤΕΛΗΣ" userId="73446046-6521-4714-9560-9efbeca7d0fe" providerId="ADAL" clId="{32CE8E08-D40D-4EF6-BA1A-69001CE459B3}" dt="2024-01-02T15:43:00.537" v="551" actId="108"/>
        <pc:sldMkLst>
          <pc:docMk/>
          <pc:sldMk cId="3155747891" sldId="269"/>
        </pc:sldMkLst>
        <pc:spChg chg="mod">
          <ac:chgData name="ΕΥΣΤΡΑΤΙΟΣ ΚΥΠΡΙΩΤΕΛΗΣ" userId="73446046-6521-4714-9560-9efbeca7d0fe" providerId="ADAL" clId="{32CE8E08-D40D-4EF6-BA1A-69001CE459B3}" dt="2024-01-02T15:43:00.537" v="551" actId="108"/>
          <ac:spMkLst>
            <pc:docMk/>
            <pc:sldMk cId="3155747891" sldId="269"/>
            <ac:spMk id="6" creationId="{00000000-0000-0000-0000-000000000000}"/>
          </ac:spMkLst>
        </pc:spChg>
      </pc:sldChg>
      <pc:sldChg chg="modSp mod">
        <pc:chgData name="ΕΥΣΤΡΑΤΙΟΣ ΚΥΠΡΙΩΤΕΛΗΣ" userId="73446046-6521-4714-9560-9efbeca7d0fe" providerId="ADAL" clId="{32CE8E08-D40D-4EF6-BA1A-69001CE459B3}" dt="2024-01-02T15:43:07.466" v="553" actId="108"/>
        <pc:sldMkLst>
          <pc:docMk/>
          <pc:sldMk cId="2921519685" sldId="270"/>
        </pc:sldMkLst>
        <pc:spChg chg="mod">
          <ac:chgData name="ΕΥΣΤΡΑΤΙΟΣ ΚΥΠΡΙΩΤΕΛΗΣ" userId="73446046-6521-4714-9560-9efbeca7d0fe" providerId="ADAL" clId="{32CE8E08-D40D-4EF6-BA1A-69001CE459B3}" dt="2024-01-02T15:43:07.466" v="553" actId="108"/>
          <ac:spMkLst>
            <pc:docMk/>
            <pc:sldMk cId="2921519685" sldId="270"/>
            <ac:spMk id="6" creationId="{00000000-0000-0000-0000-000000000000}"/>
          </ac:spMkLst>
        </pc:spChg>
      </pc:sldChg>
      <pc:sldChg chg="modSp mod">
        <pc:chgData name="ΕΥΣΤΡΑΤΙΟΣ ΚΥΠΡΙΩΤΕΛΗΣ" userId="73446046-6521-4714-9560-9efbeca7d0fe" providerId="ADAL" clId="{32CE8E08-D40D-4EF6-BA1A-69001CE459B3}" dt="2024-01-02T15:43:20.958" v="557" actId="108"/>
        <pc:sldMkLst>
          <pc:docMk/>
          <pc:sldMk cId="4067513976" sldId="272"/>
        </pc:sldMkLst>
        <pc:spChg chg="mod">
          <ac:chgData name="ΕΥΣΤΡΑΤΙΟΣ ΚΥΠΡΙΩΤΕΛΗΣ" userId="73446046-6521-4714-9560-9efbeca7d0fe" providerId="ADAL" clId="{32CE8E08-D40D-4EF6-BA1A-69001CE459B3}" dt="2024-01-02T15:43:20.958" v="557" actId="108"/>
          <ac:spMkLst>
            <pc:docMk/>
            <pc:sldMk cId="4067513976" sldId="272"/>
            <ac:spMk id="6" creationId="{00000000-0000-0000-0000-000000000000}"/>
          </ac:spMkLst>
        </pc:spChg>
      </pc:sldChg>
      <pc:sldChg chg="modSp mod">
        <pc:chgData name="ΕΥΣΤΡΑΤΙΟΣ ΚΥΠΡΙΩΤΕΛΗΣ" userId="73446046-6521-4714-9560-9efbeca7d0fe" providerId="ADAL" clId="{32CE8E08-D40D-4EF6-BA1A-69001CE459B3}" dt="2024-01-02T15:42:50.055" v="548" actId="108"/>
        <pc:sldMkLst>
          <pc:docMk/>
          <pc:sldMk cId="2778517845" sldId="273"/>
        </pc:sldMkLst>
        <pc:spChg chg="mod">
          <ac:chgData name="ΕΥΣΤΡΑΤΙΟΣ ΚΥΠΡΙΩΤΕΛΗΣ" userId="73446046-6521-4714-9560-9efbeca7d0fe" providerId="ADAL" clId="{32CE8E08-D40D-4EF6-BA1A-69001CE459B3}" dt="2024-01-02T15:42:50.055" v="548" actId="108"/>
          <ac:spMkLst>
            <pc:docMk/>
            <pc:sldMk cId="2778517845" sldId="273"/>
            <ac:spMk id="6" creationId="{00000000-0000-0000-0000-000000000000}"/>
          </ac:spMkLst>
        </pc:spChg>
      </pc:sldChg>
      <pc:sldChg chg="modSp mod">
        <pc:chgData name="ΕΥΣΤΡΑΤΙΟΣ ΚΥΠΡΙΩΤΕΛΗΣ" userId="73446046-6521-4714-9560-9efbeca7d0fe" providerId="ADAL" clId="{32CE8E08-D40D-4EF6-BA1A-69001CE459B3}" dt="2024-01-02T15:42:42.151" v="546" actId="108"/>
        <pc:sldMkLst>
          <pc:docMk/>
          <pc:sldMk cId="4269357891" sldId="276"/>
        </pc:sldMkLst>
        <pc:spChg chg="mod">
          <ac:chgData name="ΕΥΣΤΡΑΤΙΟΣ ΚΥΠΡΙΩΤΕΛΗΣ" userId="73446046-6521-4714-9560-9efbeca7d0fe" providerId="ADAL" clId="{32CE8E08-D40D-4EF6-BA1A-69001CE459B3}" dt="2024-01-02T15:42:42.151" v="546" actId="108"/>
          <ac:spMkLst>
            <pc:docMk/>
            <pc:sldMk cId="4269357891" sldId="276"/>
            <ac:spMk id="6" creationId="{00000000-0000-0000-0000-000000000000}"/>
          </ac:spMkLst>
        </pc:spChg>
      </pc:sldChg>
      <pc:sldChg chg="modSp mod">
        <pc:chgData name="ΕΥΣΤΡΑΤΙΟΣ ΚΥΠΡΙΩΤΕΛΗΣ" userId="73446046-6521-4714-9560-9efbeca7d0fe" providerId="ADAL" clId="{32CE8E08-D40D-4EF6-BA1A-69001CE459B3}" dt="2024-01-02T15:43:13.628" v="555" actId="108"/>
        <pc:sldMkLst>
          <pc:docMk/>
          <pc:sldMk cId="3802741955" sldId="280"/>
        </pc:sldMkLst>
        <pc:spChg chg="mod">
          <ac:chgData name="ΕΥΣΤΡΑΤΙΟΣ ΚΥΠΡΙΩΤΕΛΗΣ" userId="73446046-6521-4714-9560-9efbeca7d0fe" providerId="ADAL" clId="{32CE8E08-D40D-4EF6-BA1A-69001CE459B3}" dt="2024-01-02T15:43:13.628" v="555" actId="108"/>
          <ac:spMkLst>
            <pc:docMk/>
            <pc:sldMk cId="3802741955" sldId="280"/>
            <ac:spMk id="6" creationId="{00000000-0000-0000-0000-000000000000}"/>
          </ac:spMkLst>
        </pc:spChg>
      </pc:sldChg>
      <pc:sldChg chg="modSp mod">
        <pc:chgData name="ΕΥΣΤΡΑΤΙΟΣ ΚΥΠΡΙΩΤΕΛΗΣ" userId="73446046-6521-4714-9560-9efbeca7d0fe" providerId="ADAL" clId="{32CE8E08-D40D-4EF6-BA1A-69001CE459B3}" dt="2024-01-02T12:33:51.428" v="25" actId="108"/>
        <pc:sldMkLst>
          <pc:docMk/>
          <pc:sldMk cId="1378735324" sldId="282"/>
        </pc:sldMkLst>
        <pc:spChg chg="mod">
          <ac:chgData name="ΕΥΣΤΡΑΤΙΟΣ ΚΥΠΡΙΩΤΕΛΗΣ" userId="73446046-6521-4714-9560-9efbeca7d0fe" providerId="ADAL" clId="{32CE8E08-D40D-4EF6-BA1A-69001CE459B3}" dt="2024-01-02T12:33:51.428" v="25" actId="108"/>
          <ac:spMkLst>
            <pc:docMk/>
            <pc:sldMk cId="1378735324" sldId="282"/>
            <ac:spMk id="6" creationId="{00000000-0000-0000-0000-000000000000}"/>
          </ac:spMkLst>
        </pc:spChg>
      </pc:sldChg>
      <pc:sldChg chg="modSp mod">
        <pc:chgData name="ΕΥΣΤΡΑΤΙΟΣ ΚΥΠΡΙΩΤΕΛΗΣ" userId="73446046-6521-4714-9560-9efbeca7d0fe" providerId="ADAL" clId="{32CE8E08-D40D-4EF6-BA1A-69001CE459B3}" dt="2024-01-02T12:33:59.095" v="27" actId="108"/>
        <pc:sldMkLst>
          <pc:docMk/>
          <pc:sldMk cId="4220700814" sldId="283"/>
        </pc:sldMkLst>
        <pc:spChg chg="mod">
          <ac:chgData name="ΕΥΣΤΡΑΤΙΟΣ ΚΥΠΡΙΩΤΕΛΗΣ" userId="73446046-6521-4714-9560-9efbeca7d0fe" providerId="ADAL" clId="{32CE8E08-D40D-4EF6-BA1A-69001CE459B3}" dt="2024-01-02T12:33:59.095" v="27" actId="108"/>
          <ac:spMkLst>
            <pc:docMk/>
            <pc:sldMk cId="4220700814" sldId="283"/>
            <ac:spMk id="6" creationId="{00000000-0000-0000-0000-000000000000}"/>
          </ac:spMkLst>
        </pc:spChg>
      </pc:sldChg>
      <pc:sldChg chg="modSp mod">
        <pc:chgData name="ΕΥΣΤΡΑΤΙΟΣ ΚΥΠΡΙΩΤΕΛΗΣ" userId="73446046-6521-4714-9560-9efbeca7d0fe" providerId="ADAL" clId="{32CE8E08-D40D-4EF6-BA1A-69001CE459B3}" dt="2024-01-02T12:33:56.053" v="26" actId="108"/>
        <pc:sldMkLst>
          <pc:docMk/>
          <pc:sldMk cId="971047345" sldId="284"/>
        </pc:sldMkLst>
        <pc:spChg chg="mod">
          <ac:chgData name="ΕΥΣΤΡΑΤΙΟΣ ΚΥΠΡΙΩΤΕΛΗΣ" userId="73446046-6521-4714-9560-9efbeca7d0fe" providerId="ADAL" clId="{32CE8E08-D40D-4EF6-BA1A-69001CE459B3}" dt="2024-01-02T12:33:56.053" v="26" actId="108"/>
          <ac:spMkLst>
            <pc:docMk/>
            <pc:sldMk cId="971047345" sldId="284"/>
            <ac:spMk id="6" creationId="{00000000-0000-0000-0000-000000000000}"/>
          </ac:spMkLst>
        </pc:spChg>
      </pc:sldChg>
      <pc:sldChg chg="modSp mod">
        <pc:chgData name="ΕΥΣΤΡΑΤΙΟΣ ΚΥΠΡΙΩΤΕΛΗΣ" userId="73446046-6521-4714-9560-9efbeca7d0fe" providerId="ADAL" clId="{32CE8E08-D40D-4EF6-BA1A-69001CE459B3}" dt="2024-01-02T12:33:47.413" v="24" actId="108"/>
        <pc:sldMkLst>
          <pc:docMk/>
          <pc:sldMk cId="1143354345" sldId="286"/>
        </pc:sldMkLst>
        <pc:spChg chg="mod">
          <ac:chgData name="ΕΥΣΤΡΑΤΙΟΣ ΚΥΠΡΙΩΤΕΛΗΣ" userId="73446046-6521-4714-9560-9efbeca7d0fe" providerId="ADAL" clId="{32CE8E08-D40D-4EF6-BA1A-69001CE459B3}" dt="2024-01-02T12:33:47.413" v="24" actId="108"/>
          <ac:spMkLst>
            <pc:docMk/>
            <pc:sldMk cId="1143354345" sldId="286"/>
            <ac:spMk id="6" creationId="{00000000-0000-0000-0000-000000000000}"/>
          </ac:spMkLst>
        </pc:spChg>
      </pc:sldChg>
      <pc:sldChg chg="modSp mod">
        <pc:chgData name="ΕΥΣΤΡΑΤΙΟΣ ΚΥΠΡΙΩΤΕΛΗΣ" userId="73446046-6521-4714-9560-9efbeca7d0fe" providerId="ADAL" clId="{32CE8E08-D40D-4EF6-BA1A-69001CE459B3}" dt="2024-01-02T12:34:03.004" v="28" actId="108"/>
        <pc:sldMkLst>
          <pc:docMk/>
          <pc:sldMk cId="2688839757" sldId="293"/>
        </pc:sldMkLst>
        <pc:spChg chg="mod">
          <ac:chgData name="ΕΥΣΤΡΑΤΙΟΣ ΚΥΠΡΙΩΤΕΛΗΣ" userId="73446046-6521-4714-9560-9efbeca7d0fe" providerId="ADAL" clId="{32CE8E08-D40D-4EF6-BA1A-69001CE459B3}" dt="2024-01-02T12:34:03.004" v="28" actId="108"/>
          <ac:spMkLst>
            <pc:docMk/>
            <pc:sldMk cId="2688839757" sldId="293"/>
            <ac:spMk id="6" creationId="{00000000-0000-0000-0000-000000000000}"/>
          </ac:spMkLst>
        </pc:spChg>
      </pc:sldChg>
      <pc:sldChg chg="modSp mod">
        <pc:chgData name="ΕΥΣΤΡΑΤΙΟΣ ΚΥΠΡΙΩΤΕΛΗΣ" userId="73446046-6521-4714-9560-9efbeca7d0fe" providerId="ADAL" clId="{32CE8E08-D40D-4EF6-BA1A-69001CE459B3}" dt="2024-01-02T12:33:43.158" v="23" actId="108"/>
        <pc:sldMkLst>
          <pc:docMk/>
          <pc:sldMk cId="3844644609" sldId="307"/>
        </pc:sldMkLst>
        <pc:spChg chg="mod">
          <ac:chgData name="ΕΥΣΤΡΑΤΙΟΣ ΚΥΠΡΙΩΤΕΛΗΣ" userId="73446046-6521-4714-9560-9efbeca7d0fe" providerId="ADAL" clId="{32CE8E08-D40D-4EF6-BA1A-69001CE459B3}" dt="2024-01-02T12:33:43.158" v="23" actId="108"/>
          <ac:spMkLst>
            <pc:docMk/>
            <pc:sldMk cId="3844644609" sldId="307"/>
            <ac:spMk id="6" creationId="{00000000-0000-0000-0000-000000000000}"/>
          </ac:spMkLst>
        </pc:spChg>
      </pc:sldChg>
      <pc:sldChg chg="modSp mod">
        <pc:chgData name="ΕΥΣΤΡΑΤΙΟΣ ΚΥΠΡΙΩΤΕΛΗΣ" userId="73446046-6521-4714-9560-9efbeca7d0fe" providerId="ADAL" clId="{32CE8E08-D40D-4EF6-BA1A-69001CE459B3}" dt="2024-01-02T12:34:06.390" v="29" actId="108"/>
        <pc:sldMkLst>
          <pc:docMk/>
          <pc:sldMk cId="2046832930" sldId="308"/>
        </pc:sldMkLst>
        <pc:spChg chg="mod">
          <ac:chgData name="ΕΥΣΤΡΑΤΙΟΣ ΚΥΠΡΙΩΤΕΛΗΣ" userId="73446046-6521-4714-9560-9efbeca7d0fe" providerId="ADAL" clId="{32CE8E08-D40D-4EF6-BA1A-69001CE459B3}" dt="2024-01-02T12:34:06.390" v="29" actId="108"/>
          <ac:spMkLst>
            <pc:docMk/>
            <pc:sldMk cId="2046832930" sldId="308"/>
            <ac:spMk id="6" creationId="{00000000-0000-0000-0000-000000000000}"/>
          </ac:spMkLst>
        </pc:spChg>
      </pc:sldChg>
      <pc:sldChg chg="modSp mod">
        <pc:chgData name="ΕΥΣΤΡΑΤΙΟΣ ΚΥΠΡΙΩΤΕΛΗΣ" userId="73446046-6521-4714-9560-9efbeca7d0fe" providerId="ADAL" clId="{32CE8E08-D40D-4EF6-BA1A-69001CE459B3}" dt="2024-01-02T12:34:10.285" v="30" actId="108"/>
        <pc:sldMkLst>
          <pc:docMk/>
          <pc:sldMk cId="2576961325" sldId="309"/>
        </pc:sldMkLst>
        <pc:spChg chg="mod">
          <ac:chgData name="ΕΥΣΤΡΑΤΙΟΣ ΚΥΠΡΙΩΤΕΛΗΣ" userId="73446046-6521-4714-9560-9efbeca7d0fe" providerId="ADAL" clId="{32CE8E08-D40D-4EF6-BA1A-69001CE459B3}" dt="2024-01-02T12:34:10.285" v="30" actId="108"/>
          <ac:spMkLst>
            <pc:docMk/>
            <pc:sldMk cId="2576961325" sldId="309"/>
            <ac:spMk id="6" creationId="{00000000-0000-0000-0000-000000000000}"/>
          </ac:spMkLst>
        </pc:spChg>
      </pc:sldChg>
      <pc:sldChg chg="delSp mod">
        <pc:chgData name="ΕΥΣΤΡΑΤΙΟΣ ΚΥΠΡΙΩΤΕΛΗΣ" userId="73446046-6521-4714-9560-9efbeca7d0fe" providerId="ADAL" clId="{32CE8E08-D40D-4EF6-BA1A-69001CE459B3}" dt="2024-01-02T12:30:10.302" v="0" actId="478"/>
        <pc:sldMkLst>
          <pc:docMk/>
          <pc:sldMk cId="505540945" sldId="384"/>
        </pc:sldMkLst>
        <pc:spChg chg="del">
          <ac:chgData name="ΕΥΣΤΡΑΤΙΟΣ ΚΥΠΡΙΩΤΕΛΗΣ" userId="73446046-6521-4714-9560-9efbeca7d0fe" providerId="ADAL" clId="{32CE8E08-D40D-4EF6-BA1A-69001CE459B3}" dt="2024-01-02T12:30:10.302" v="0" actId="478"/>
          <ac:spMkLst>
            <pc:docMk/>
            <pc:sldMk cId="505540945" sldId="384"/>
            <ac:spMk id="10" creationId="{00000000-0000-0000-0000-000000000000}"/>
          </ac:spMkLst>
        </pc:spChg>
      </pc:sldChg>
      <pc:sldChg chg="modSp mod">
        <pc:chgData name="ΕΥΣΤΡΑΤΙΟΣ ΚΥΠΡΙΩΤΕΛΗΣ" userId="73446046-6521-4714-9560-9efbeca7d0fe" providerId="ADAL" clId="{32CE8E08-D40D-4EF6-BA1A-69001CE459B3}" dt="2024-01-02T12:34:14.060" v="31" actId="108"/>
        <pc:sldMkLst>
          <pc:docMk/>
          <pc:sldMk cId="2097182413" sldId="636"/>
        </pc:sldMkLst>
        <pc:spChg chg="mod">
          <ac:chgData name="ΕΥΣΤΡΑΤΙΟΣ ΚΥΠΡΙΩΤΕΛΗΣ" userId="73446046-6521-4714-9560-9efbeca7d0fe" providerId="ADAL" clId="{32CE8E08-D40D-4EF6-BA1A-69001CE459B3}" dt="2024-01-02T12:34:14.060" v="31" actId="108"/>
          <ac:spMkLst>
            <pc:docMk/>
            <pc:sldMk cId="2097182413" sldId="636"/>
            <ac:spMk id="6" creationId="{00000000-0000-0000-0000-000000000000}"/>
          </ac:spMkLst>
        </pc:spChg>
      </pc:sldChg>
      <pc:sldChg chg="modSp mod">
        <pc:chgData name="ΕΥΣΤΡΑΤΙΟΣ ΚΥΠΡΙΩΤΕΛΗΣ" userId="73446046-6521-4714-9560-9efbeca7d0fe" providerId="ADAL" clId="{32CE8E08-D40D-4EF6-BA1A-69001CE459B3}" dt="2024-01-02T12:34:21.568" v="33" actId="108"/>
        <pc:sldMkLst>
          <pc:docMk/>
          <pc:sldMk cId="2327597847" sldId="638"/>
        </pc:sldMkLst>
        <pc:spChg chg="mod">
          <ac:chgData name="ΕΥΣΤΡΑΤΙΟΣ ΚΥΠΡΙΩΤΕΛΗΣ" userId="73446046-6521-4714-9560-9efbeca7d0fe" providerId="ADAL" clId="{32CE8E08-D40D-4EF6-BA1A-69001CE459B3}" dt="2024-01-02T12:34:21.568" v="33" actId="108"/>
          <ac:spMkLst>
            <pc:docMk/>
            <pc:sldMk cId="2327597847" sldId="638"/>
            <ac:spMk id="6" creationId="{00000000-0000-0000-0000-000000000000}"/>
          </ac:spMkLst>
        </pc:spChg>
      </pc:sldChg>
      <pc:sldChg chg="modSp mod">
        <pc:chgData name="ΕΥΣΤΡΑΤΙΟΣ ΚΥΠΡΙΩΤΕΛΗΣ" userId="73446046-6521-4714-9560-9efbeca7d0fe" providerId="ADAL" clId="{32CE8E08-D40D-4EF6-BA1A-69001CE459B3}" dt="2024-01-02T12:34:33.029" v="36" actId="108"/>
        <pc:sldMkLst>
          <pc:docMk/>
          <pc:sldMk cId="3038346683" sldId="639"/>
        </pc:sldMkLst>
        <pc:spChg chg="mod">
          <ac:chgData name="ΕΥΣΤΡΑΤΙΟΣ ΚΥΠΡΙΩΤΕΛΗΣ" userId="73446046-6521-4714-9560-9efbeca7d0fe" providerId="ADAL" clId="{32CE8E08-D40D-4EF6-BA1A-69001CE459B3}" dt="2024-01-02T12:34:33.029" v="36" actId="108"/>
          <ac:spMkLst>
            <pc:docMk/>
            <pc:sldMk cId="3038346683" sldId="639"/>
            <ac:spMk id="6" creationId="{00000000-0000-0000-0000-000000000000}"/>
          </ac:spMkLst>
        </pc:spChg>
      </pc:sldChg>
      <pc:sldChg chg="modSp mod">
        <pc:chgData name="ΕΥΣΤΡΑΤΙΟΣ ΚΥΠΡΙΩΤΕΛΗΣ" userId="73446046-6521-4714-9560-9efbeca7d0fe" providerId="ADAL" clId="{32CE8E08-D40D-4EF6-BA1A-69001CE459B3}" dt="2024-01-02T12:34:44.101" v="39" actId="108"/>
        <pc:sldMkLst>
          <pc:docMk/>
          <pc:sldMk cId="1142087314" sldId="640"/>
        </pc:sldMkLst>
        <pc:spChg chg="mod">
          <ac:chgData name="ΕΥΣΤΡΑΤΙΟΣ ΚΥΠΡΙΩΤΕΛΗΣ" userId="73446046-6521-4714-9560-9efbeca7d0fe" providerId="ADAL" clId="{32CE8E08-D40D-4EF6-BA1A-69001CE459B3}" dt="2024-01-02T12:34:44.101" v="39" actId="108"/>
          <ac:spMkLst>
            <pc:docMk/>
            <pc:sldMk cId="1142087314" sldId="640"/>
            <ac:spMk id="6" creationId="{00000000-0000-0000-0000-000000000000}"/>
          </ac:spMkLst>
        </pc:spChg>
      </pc:sldChg>
      <pc:sldChg chg="modSp mod">
        <pc:chgData name="ΕΥΣΤΡΑΤΙΟΣ ΚΥΠΡΙΩΤΕΛΗΣ" userId="73446046-6521-4714-9560-9efbeca7d0fe" providerId="ADAL" clId="{32CE8E08-D40D-4EF6-BA1A-69001CE459B3}" dt="2024-01-02T12:34:58.872" v="43" actId="108"/>
        <pc:sldMkLst>
          <pc:docMk/>
          <pc:sldMk cId="3571107209" sldId="641"/>
        </pc:sldMkLst>
        <pc:spChg chg="mod">
          <ac:chgData name="ΕΥΣΤΡΑΤΙΟΣ ΚΥΠΡΙΩΤΕΛΗΣ" userId="73446046-6521-4714-9560-9efbeca7d0fe" providerId="ADAL" clId="{32CE8E08-D40D-4EF6-BA1A-69001CE459B3}" dt="2024-01-02T12:34:58.872" v="43" actId="108"/>
          <ac:spMkLst>
            <pc:docMk/>
            <pc:sldMk cId="3571107209" sldId="641"/>
            <ac:spMk id="6" creationId="{00000000-0000-0000-0000-000000000000}"/>
          </ac:spMkLst>
        </pc:spChg>
      </pc:sldChg>
      <pc:sldChg chg="modSp mod">
        <pc:chgData name="ΕΥΣΤΡΑΤΙΟΣ ΚΥΠΡΙΩΤΕΛΗΣ" userId="73446046-6521-4714-9560-9efbeca7d0fe" providerId="ADAL" clId="{32CE8E08-D40D-4EF6-BA1A-69001CE459B3}" dt="2024-01-02T12:35:01.759" v="44" actId="108"/>
        <pc:sldMkLst>
          <pc:docMk/>
          <pc:sldMk cId="3522980210" sldId="642"/>
        </pc:sldMkLst>
        <pc:spChg chg="mod">
          <ac:chgData name="ΕΥΣΤΡΑΤΙΟΣ ΚΥΠΡΙΩΤΕΛΗΣ" userId="73446046-6521-4714-9560-9efbeca7d0fe" providerId="ADAL" clId="{32CE8E08-D40D-4EF6-BA1A-69001CE459B3}" dt="2024-01-02T12:35:01.759" v="44" actId="108"/>
          <ac:spMkLst>
            <pc:docMk/>
            <pc:sldMk cId="3522980210" sldId="642"/>
            <ac:spMk id="6" creationId="{00000000-0000-0000-0000-000000000000}"/>
          </ac:spMkLst>
        </pc:spChg>
      </pc:sldChg>
      <pc:sldChg chg="modSp mod">
        <pc:chgData name="ΕΥΣΤΡΑΤΙΟΣ ΚΥΠΡΙΩΤΕΛΗΣ" userId="73446046-6521-4714-9560-9efbeca7d0fe" providerId="ADAL" clId="{32CE8E08-D40D-4EF6-BA1A-69001CE459B3}" dt="2024-01-02T12:35:19.785" v="49" actId="108"/>
        <pc:sldMkLst>
          <pc:docMk/>
          <pc:sldMk cId="582065817" sldId="643"/>
        </pc:sldMkLst>
        <pc:spChg chg="mod">
          <ac:chgData name="ΕΥΣΤΡΑΤΙΟΣ ΚΥΠΡΙΩΤΕΛΗΣ" userId="73446046-6521-4714-9560-9efbeca7d0fe" providerId="ADAL" clId="{32CE8E08-D40D-4EF6-BA1A-69001CE459B3}" dt="2024-01-02T12:35:19.785" v="49" actId="108"/>
          <ac:spMkLst>
            <pc:docMk/>
            <pc:sldMk cId="582065817" sldId="643"/>
            <ac:spMk id="6" creationId="{00000000-0000-0000-0000-000000000000}"/>
          </ac:spMkLst>
        </pc:spChg>
      </pc:sldChg>
      <pc:sldChg chg="modSp mod">
        <pc:chgData name="ΕΥΣΤΡΑΤΙΟΣ ΚΥΠΡΙΩΤΕΛΗΣ" userId="73446046-6521-4714-9560-9efbeca7d0fe" providerId="ADAL" clId="{32CE8E08-D40D-4EF6-BA1A-69001CE459B3}" dt="2024-01-02T12:35:23.717" v="50" actId="108"/>
        <pc:sldMkLst>
          <pc:docMk/>
          <pc:sldMk cId="2465622110" sldId="644"/>
        </pc:sldMkLst>
        <pc:spChg chg="mod">
          <ac:chgData name="ΕΥΣΤΡΑΤΙΟΣ ΚΥΠΡΙΩΤΕΛΗΣ" userId="73446046-6521-4714-9560-9efbeca7d0fe" providerId="ADAL" clId="{32CE8E08-D40D-4EF6-BA1A-69001CE459B3}" dt="2024-01-02T12:35:23.717" v="50" actId="108"/>
          <ac:spMkLst>
            <pc:docMk/>
            <pc:sldMk cId="2465622110" sldId="644"/>
            <ac:spMk id="6" creationId="{00000000-0000-0000-0000-000000000000}"/>
          </ac:spMkLst>
        </pc:spChg>
      </pc:sldChg>
      <pc:sldChg chg="modSp mod">
        <pc:chgData name="ΕΥΣΤΡΑΤΙΟΣ ΚΥΠΡΙΩΤΕΛΗΣ" userId="73446046-6521-4714-9560-9efbeca7d0fe" providerId="ADAL" clId="{32CE8E08-D40D-4EF6-BA1A-69001CE459B3}" dt="2024-01-02T15:41:59.011" v="533" actId="108"/>
        <pc:sldMkLst>
          <pc:docMk/>
          <pc:sldMk cId="3309063277" sldId="648"/>
        </pc:sldMkLst>
        <pc:spChg chg="mod">
          <ac:chgData name="ΕΥΣΤΡΑΤΙΟΣ ΚΥΠΡΙΩΤΕΛΗΣ" userId="73446046-6521-4714-9560-9efbeca7d0fe" providerId="ADAL" clId="{32CE8E08-D40D-4EF6-BA1A-69001CE459B3}" dt="2024-01-02T15:41:59.011" v="533" actId="108"/>
          <ac:spMkLst>
            <pc:docMk/>
            <pc:sldMk cId="3309063277" sldId="648"/>
            <ac:spMk id="6" creationId="{00000000-0000-0000-0000-000000000000}"/>
          </ac:spMkLst>
        </pc:spChg>
      </pc:sldChg>
      <pc:sldChg chg="modSp mod">
        <pc:chgData name="ΕΥΣΤΡΑΤΙΟΣ ΚΥΠΡΙΩΤΕΛΗΣ" userId="73446046-6521-4714-9560-9efbeca7d0fe" providerId="ADAL" clId="{32CE8E08-D40D-4EF6-BA1A-69001CE459B3}" dt="2024-01-02T15:42:13.561" v="537" actId="108"/>
        <pc:sldMkLst>
          <pc:docMk/>
          <pc:sldMk cId="2767002771" sldId="649"/>
        </pc:sldMkLst>
        <pc:spChg chg="mod">
          <ac:chgData name="ΕΥΣΤΡΑΤΙΟΣ ΚΥΠΡΙΩΤΕΛΗΣ" userId="73446046-6521-4714-9560-9efbeca7d0fe" providerId="ADAL" clId="{32CE8E08-D40D-4EF6-BA1A-69001CE459B3}" dt="2024-01-02T15:42:13.561" v="537" actId="108"/>
          <ac:spMkLst>
            <pc:docMk/>
            <pc:sldMk cId="2767002771" sldId="649"/>
            <ac:spMk id="6" creationId="{00000000-0000-0000-0000-000000000000}"/>
          </ac:spMkLst>
        </pc:spChg>
      </pc:sldChg>
      <pc:sldChg chg="modSp mod">
        <pc:chgData name="ΕΥΣΤΡΑΤΙΟΣ ΚΥΠΡΙΩΤΕΛΗΣ" userId="73446046-6521-4714-9560-9efbeca7d0fe" providerId="ADAL" clId="{32CE8E08-D40D-4EF6-BA1A-69001CE459B3}" dt="2024-01-02T15:42:32.775" v="543" actId="108"/>
        <pc:sldMkLst>
          <pc:docMk/>
          <pc:sldMk cId="3993270546" sldId="650"/>
        </pc:sldMkLst>
        <pc:spChg chg="mod">
          <ac:chgData name="ΕΥΣΤΡΑΤΙΟΣ ΚΥΠΡΙΩΤΕΛΗΣ" userId="73446046-6521-4714-9560-9efbeca7d0fe" providerId="ADAL" clId="{32CE8E08-D40D-4EF6-BA1A-69001CE459B3}" dt="2024-01-02T15:42:32.775" v="543" actId="108"/>
          <ac:spMkLst>
            <pc:docMk/>
            <pc:sldMk cId="3993270546" sldId="650"/>
            <ac:spMk id="6" creationId="{00000000-0000-0000-0000-000000000000}"/>
          </ac:spMkLst>
        </pc:spChg>
      </pc:sldChg>
      <pc:sldChg chg="modSp mod">
        <pc:chgData name="ΕΥΣΤΡΑΤΙΟΣ ΚΥΠΡΙΩΤΕΛΗΣ" userId="73446046-6521-4714-9560-9efbeca7d0fe" providerId="ADAL" clId="{32CE8E08-D40D-4EF6-BA1A-69001CE459B3}" dt="2024-01-02T15:42:46.088" v="547" actId="108"/>
        <pc:sldMkLst>
          <pc:docMk/>
          <pc:sldMk cId="2880565292" sldId="651"/>
        </pc:sldMkLst>
        <pc:spChg chg="mod">
          <ac:chgData name="ΕΥΣΤΡΑΤΙΟΣ ΚΥΠΡΙΩΤΕΛΗΣ" userId="73446046-6521-4714-9560-9efbeca7d0fe" providerId="ADAL" clId="{32CE8E08-D40D-4EF6-BA1A-69001CE459B3}" dt="2024-01-02T15:42:46.088" v="547" actId="108"/>
          <ac:spMkLst>
            <pc:docMk/>
            <pc:sldMk cId="2880565292" sldId="651"/>
            <ac:spMk id="6" creationId="{00000000-0000-0000-0000-000000000000}"/>
          </ac:spMkLst>
        </pc:spChg>
      </pc:sldChg>
      <pc:sldChg chg="modSp mod">
        <pc:chgData name="ΕΥΣΤΡΑΤΙΟΣ ΚΥΠΡΙΩΤΕΛΗΣ" userId="73446046-6521-4714-9560-9efbeca7d0fe" providerId="ADAL" clId="{32CE8E08-D40D-4EF6-BA1A-69001CE459B3}" dt="2024-01-02T12:33:33.643" v="21" actId="108"/>
        <pc:sldMkLst>
          <pc:docMk/>
          <pc:sldMk cId="2591316165" sldId="671"/>
        </pc:sldMkLst>
        <pc:spChg chg="mod">
          <ac:chgData name="ΕΥΣΤΡΑΤΙΟΣ ΚΥΠΡΙΩΤΕΛΗΣ" userId="73446046-6521-4714-9560-9efbeca7d0fe" providerId="ADAL" clId="{32CE8E08-D40D-4EF6-BA1A-69001CE459B3}" dt="2024-01-02T12:33:33.643" v="21" actId="108"/>
          <ac:spMkLst>
            <pc:docMk/>
            <pc:sldMk cId="2591316165" sldId="671"/>
            <ac:spMk id="6" creationId="{00000000-0000-0000-0000-000000000000}"/>
          </ac:spMkLst>
        </pc:spChg>
      </pc:sldChg>
      <pc:sldChg chg="modSp mod">
        <pc:chgData name="ΕΥΣΤΡΑΤΙΟΣ ΚΥΠΡΙΩΤΕΛΗΣ" userId="73446046-6521-4714-9560-9efbeca7d0fe" providerId="ADAL" clId="{32CE8E08-D40D-4EF6-BA1A-69001CE459B3}" dt="2024-01-02T15:38:04.828" v="519" actId="114"/>
        <pc:sldMkLst>
          <pc:docMk/>
          <pc:sldMk cId="1126801673" sldId="672"/>
        </pc:sldMkLst>
        <pc:spChg chg="mod">
          <ac:chgData name="ΕΥΣΤΡΑΤΙΟΣ ΚΥΠΡΙΩΤΕΛΗΣ" userId="73446046-6521-4714-9560-9efbeca7d0fe" providerId="ADAL" clId="{32CE8E08-D40D-4EF6-BA1A-69001CE459B3}" dt="2024-01-02T15:38:04.828" v="519" actId="114"/>
          <ac:spMkLst>
            <pc:docMk/>
            <pc:sldMk cId="1126801673" sldId="672"/>
            <ac:spMk id="5" creationId="{00000000-0000-0000-0000-000000000000}"/>
          </ac:spMkLst>
        </pc:spChg>
        <pc:spChg chg="mod">
          <ac:chgData name="ΕΥΣΤΡΑΤΙΟΣ ΚΥΠΡΙΩΤΕΛΗΣ" userId="73446046-6521-4714-9560-9efbeca7d0fe" providerId="ADAL" clId="{32CE8E08-D40D-4EF6-BA1A-69001CE459B3}" dt="2024-01-02T12:33:37.978" v="22" actId="108"/>
          <ac:spMkLst>
            <pc:docMk/>
            <pc:sldMk cId="1126801673" sldId="672"/>
            <ac:spMk id="6" creationId="{00000000-0000-0000-0000-000000000000}"/>
          </ac:spMkLst>
        </pc:spChg>
      </pc:sldChg>
      <pc:sldChg chg="modSp mod">
        <pc:chgData name="ΕΥΣΤΡΑΤΙΟΣ ΚΥΠΡΙΩΤΕΛΗΣ" userId="73446046-6521-4714-9560-9efbeca7d0fe" providerId="ADAL" clId="{32CE8E08-D40D-4EF6-BA1A-69001CE459B3}" dt="2024-01-02T12:34:54.772" v="42" actId="108"/>
        <pc:sldMkLst>
          <pc:docMk/>
          <pc:sldMk cId="2231768099" sldId="678"/>
        </pc:sldMkLst>
        <pc:spChg chg="mod">
          <ac:chgData name="ΕΥΣΤΡΑΤΙΟΣ ΚΥΠΡΙΩΤΕΛΗΣ" userId="73446046-6521-4714-9560-9efbeca7d0fe" providerId="ADAL" clId="{32CE8E08-D40D-4EF6-BA1A-69001CE459B3}" dt="2024-01-02T12:34:54.772" v="42" actId="108"/>
          <ac:spMkLst>
            <pc:docMk/>
            <pc:sldMk cId="2231768099" sldId="678"/>
            <ac:spMk id="6" creationId="{00000000-0000-0000-0000-000000000000}"/>
          </ac:spMkLst>
        </pc:spChg>
      </pc:sldChg>
      <pc:sldChg chg="modSp mod">
        <pc:chgData name="ΕΥΣΤΡΑΤΙΟΣ ΚΥΠΡΙΩΤΕΛΗΣ" userId="73446046-6521-4714-9560-9efbeca7d0fe" providerId="ADAL" clId="{32CE8E08-D40D-4EF6-BA1A-69001CE459B3}" dt="2024-01-02T12:33:12.362" v="16" actId="108"/>
        <pc:sldMkLst>
          <pc:docMk/>
          <pc:sldMk cId="973440852" sldId="682"/>
        </pc:sldMkLst>
        <pc:spChg chg="mod">
          <ac:chgData name="ΕΥΣΤΡΑΤΙΟΣ ΚΥΠΡΙΩΤΕΛΗΣ" userId="73446046-6521-4714-9560-9efbeca7d0fe" providerId="ADAL" clId="{32CE8E08-D40D-4EF6-BA1A-69001CE459B3}" dt="2024-01-02T12:33:12.362" v="16" actId="108"/>
          <ac:spMkLst>
            <pc:docMk/>
            <pc:sldMk cId="973440852" sldId="682"/>
            <ac:spMk id="6" creationId="{00000000-0000-0000-0000-000000000000}"/>
          </ac:spMkLst>
        </pc:spChg>
      </pc:sldChg>
      <pc:sldChg chg="modSp mod">
        <pc:chgData name="ΕΥΣΤΡΑΤΙΟΣ ΚΥΠΡΙΩΤΕΛΗΣ" userId="73446046-6521-4714-9560-9efbeca7d0fe" providerId="ADAL" clId="{32CE8E08-D40D-4EF6-BA1A-69001CE459B3}" dt="2024-01-02T12:54:07.977" v="514" actId="20577"/>
        <pc:sldMkLst>
          <pc:docMk/>
          <pc:sldMk cId="3568607876" sldId="683"/>
        </pc:sldMkLst>
        <pc:spChg chg="mod">
          <ac:chgData name="ΕΥΣΤΡΑΤΙΟΣ ΚΥΠΡΙΩΤΕΛΗΣ" userId="73446046-6521-4714-9560-9efbeca7d0fe" providerId="ADAL" clId="{32CE8E08-D40D-4EF6-BA1A-69001CE459B3}" dt="2024-01-02T12:33:16.966" v="17" actId="108"/>
          <ac:spMkLst>
            <pc:docMk/>
            <pc:sldMk cId="3568607876" sldId="683"/>
            <ac:spMk id="6" creationId="{00000000-0000-0000-0000-000000000000}"/>
          </ac:spMkLst>
        </pc:spChg>
        <pc:graphicFrameChg chg="modGraphic">
          <ac:chgData name="ΕΥΣΤΡΑΤΙΟΣ ΚΥΠΡΙΩΤΕΛΗΣ" userId="73446046-6521-4714-9560-9efbeca7d0fe" providerId="ADAL" clId="{32CE8E08-D40D-4EF6-BA1A-69001CE459B3}" dt="2024-01-02T12:54:07.977" v="514" actId="20577"/>
          <ac:graphicFrameMkLst>
            <pc:docMk/>
            <pc:sldMk cId="3568607876" sldId="683"/>
            <ac:graphicFrameMk id="3" creationId="{00000000-0000-0000-0000-000000000000}"/>
          </ac:graphicFrameMkLst>
        </pc:graphicFrameChg>
      </pc:sldChg>
      <pc:sldChg chg="modSp mod">
        <pc:chgData name="ΕΥΣΤΡΑΤΙΟΣ ΚΥΠΡΙΩΤΕΛΗΣ" userId="73446046-6521-4714-9560-9efbeca7d0fe" providerId="ADAL" clId="{32CE8E08-D40D-4EF6-BA1A-69001CE459B3}" dt="2024-01-02T18:41:01.536" v="582" actId="108"/>
        <pc:sldMkLst>
          <pc:docMk/>
          <pc:sldMk cId="2138741544" sldId="687"/>
        </pc:sldMkLst>
        <pc:spChg chg="mod">
          <ac:chgData name="ΕΥΣΤΡΑΤΙΟΣ ΚΥΠΡΙΩΤΕΛΗΣ" userId="73446046-6521-4714-9560-9efbeca7d0fe" providerId="ADAL" clId="{32CE8E08-D40D-4EF6-BA1A-69001CE459B3}" dt="2024-01-02T18:41:01.536" v="582" actId="108"/>
          <ac:spMkLst>
            <pc:docMk/>
            <pc:sldMk cId="2138741544" sldId="687"/>
            <ac:spMk id="6" creationId="{00000000-0000-0000-0000-000000000000}"/>
          </ac:spMkLst>
        </pc:spChg>
      </pc:sldChg>
      <pc:sldChg chg="modSp mod">
        <pc:chgData name="ΕΥΣΤΡΑΤΙΟΣ ΚΥΠΡΙΩΤΕΛΗΣ" userId="73446046-6521-4714-9560-9efbeca7d0fe" providerId="ADAL" clId="{32CE8E08-D40D-4EF6-BA1A-69001CE459B3}" dt="2024-01-02T18:40:57.464" v="581" actId="108"/>
        <pc:sldMkLst>
          <pc:docMk/>
          <pc:sldMk cId="3011905643" sldId="688"/>
        </pc:sldMkLst>
        <pc:spChg chg="mod">
          <ac:chgData name="ΕΥΣΤΡΑΤΙΟΣ ΚΥΠΡΙΩΤΕΛΗΣ" userId="73446046-6521-4714-9560-9efbeca7d0fe" providerId="ADAL" clId="{32CE8E08-D40D-4EF6-BA1A-69001CE459B3}" dt="2024-01-02T18:40:57.464" v="581" actId="108"/>
          <ac:spMkLst>
            <pc:docMk/>
            <pc:sldMk cId="3011905643" sldId="688"/>
            <ac:spMk id="6" creationId="{00000000-0000-0000-0000-000000000000}"/>
          </ac:spMkLst>
        </pc:spChg>
      </pc:sldChg>
      <pc:sldChg chg="modSp mod">
        <pc:chgData name="ΕΥΣΤΡΑΤΙΟΣ ΚΥΠΡΙΩΤΕΛΗΣ" userId="73446046-6521-4714-9560-9efbeca7d0fe" providerId="ADAL" clId="{32CE8E08-D40D-4EF6-BA1A-69001CE459B3}" dt="2024-01-02T18:41:09.328" v="584" actId="108"/>
        <pc:sldMkLst>
          <pc:docMk/>
          <pc:sldMk cId="919058296" sldId="689"/>
        </pc:sldMkLst>
        <pc:spChg chg="mod">
          <ac:chgData name="ΕΥΣΤΡΑΤΙΟΣ ΚΥΠΡΙΩΤΕΛΗΣ" userId="73446046-6521-4714-9560-9efbeca7d0fe" providerId="ADAL" clId="{32CE8E08-D40D-4EF6-BA1A-69001CE459B3}" dt="2024-01-02T18:41:09.328" v="584" actId="108"/>
          <ac:spMkLst>
            <pc:docMk/>
            <pc:sldMk cId="919058296" sldId="689"/>
            <ac:spMk id="6" creationId="{00000000-0000-0000-0000-000000000000}"/>
          </ac:spMkLst>
        </pc:spChg>
      </pc:sldChg>
      <pc:sldChg chg="modSp mod">
        <pc:chgData name="ΕΥΣΤΡΑΤΙΟΣ ΚΥΠΡΙΩΤΕΛΗΣ" userId="73446046-6521-4714-9560-9efbeca7d0fe" providerId="ADAL" clId="{32CE8E08-D40D-4EF6-BA1A-69001CE459B3}" dt="2024-01-02T12:33:24.784" v="19" actId="108"/>
        <pc:sldMkLst>
          <pc:docMk/>
          <pc:sldMk cId="1650801085" sldId="705"/>
        </pc:sldMkLst>
        <pc:spChg chg="mod">
          <ac:chgData name="ΕΥΣΤΡΑΤΙΟΣ ΚΥΠΡΙΩΤΕΛΗΣ" userId="73446046-6521-4714-9560-9efbeca7d0fe" providerId="ADAL" clId="{32CE8E08-D40D-4EF6-BA1A-69001CE459B3}" dt="2024-01-02T12:33:24.784" v="19" actId="108"/>
          <ac:spMkLst>
            <pc:docMk/>
            <pc:sldMk cId="1650801085" sldId="705"/>
            <ac:spMk id="6" creationId="{00000000-0000-0000-0000-000000000000}"/>
          </ac:spMkLst>
        </pc:spChg>
      </pc:sldChg>
      <pc:sldChg chg="modSp mod">
        <pc:chgData name="ΕΥΣΤΡΑΤΙΟΣ ΚΥΠΡΙΩΤΕΛΗΣ" userId="73446046-6521-4714-9560-9efbeca7d0fe" providerId="ADAL" clId="{32CE8E08-D40D-4EF6-BA1A-69001CE459B3}" dt="2024-01-02T15:41:41.591" v="528" actId="108"/>
        <pc:sldMkLst>
          <pc:docMk/>
          <pc:sldMk cId="3469499102" sldId="708"/>
        </pc:sldMkLst>
        <pc:spChg chg="mod">
          <ac:chgData name="ΕΥΣΤΡΑΤΙΟΣ ΚΥΠΡΙΩΤΕΛΗΣ" userId="73446046-6521-4714-9560-9efbeca7d0fe" providerId="ADAL" clId="{32CE8E08-D40D-4EF6-BA1A-69001CE459B3}" dt="2024-01-02T15:41:41.591" v="528" actId="108"/>
          <ac:spMkLst>
            <pc:docMk/>
            <pc:sldMk cId="3469499102" sldId="708"/>
            <ac:spMk id="6" creationId="{00000000-0000-0000-0000-000000000000}"/>
          </ac:spMkLst>
        </pc:spChg>
      </pc:sldChg>
      <pc:sldChg chg="modSp mod">
        <pc:chgData name="ΕΥΣΤΡΑΤΙΟΣ ΚΥΠΡΙΩΤΕΛΗΣ" userId="73446046-6521-4714-9560-9efbeca7d0fe" providerId="ADAL" clId="{32CE8E08-D40D-4EF6-BA1A-69001CE459B3}" dt="2024-01-02T15:41:47.942" v="530" actId="108"/>
        <pc:sldMkLst>
          <pc:docMk/>
          <pc:sldMk cId="3780191636" sldId="709"/>
        </pc:sldMkLst>
        <pc:spChg chg="mod">
          <ac:chgData name="ΕΥΣΤΡΑΤΙΟΣ ΚΥΠΡΙΩΤΕΛΗΣ" userId="73446046-6521-4714-9560-9efbeca7d0fe" providerId="ADAL" clId="{32CE8E08-D40D-4EF6-BA1A-69001CE459B3}" dt="2024-01-02T15:41:47.942" v="530" actId="108"/>
          <ac:spMkLst>
            <pc:docMk/>
            <pc:sldMk cId="3780191636" sldId="709"/>
            <ac:spMk id="6" creationId="{00000000-0000-0000-0000-000000000000}"/>
          </ac:spMkLst>
        </pc:spChg>
      </pc:sldChg>
      <pc:sldChg chg="modSp mod">
        <pc:chgData name="ΕΥΣΤΡΑΤΙΟΣ ΚΥΠΡΙΩΤΕΛΗΣ" userId="73446046-6521-4714-9560-9efbeca7d0fe" providerId="ADAL" clId="{32CE8E08-D40D-4EF6-BA1A-69001CE459B3}" dt="2024-01-02T15:41:20.793" v="522" actId="108"/>
        <pc:sldMkLst>
          <pc:docMk/>
          <pc:sldMk cId="1005686048" sldId="710"/>
        </pc:sldMkLst>
        <pc:spChg chg="mod">
          <ac:chgData name="ΕΥΣΤΡΑΤΙΟΣ ΚΥΠΡΙΩΤΕΛΗΣ" userId="73446046-6521-4714-9560-9efbeca7d0fe" providerId="ADAL" clId="{32CE8E08-D40D-4EF6-BA1A-69001CE459B3}" dt="2024-01-02T15:41:20.793" v="522" actId="108"/>
          <ac:spMkLst>
            <pc:docMk/>
            <pc:sldMk cId="1005686048" sldId="710"/>
            <ac:spMk id="6" creationId="{00000000-0000-0000-0000-000000000000}"/>
          </ac:spMkLst>
        </pc:spChg>
      </pc:sldChg>
      <pc:sldChg chg="modSp mod">
        <pc:chgData name="ΕΥΣΤΡΑΤΙΟΣ ΚΥΠΡΙΩΤΕΛΗΣ" userId="73446046-6521-4714-9560-9efbeca7d0fe" providerId="ADAL" clId="{32CE8E08-D40D-4EF6-BA1A-69001CE459B3}" dt="2024-01-02T15:41:27.964" v="524" actId="108"/>
        <pc:sldMkLst>
          <pc:docMk/>
          <pc:sldMk cId="565792227" sldId="711"/>
        </pc:sldMkLst>
        <pc:spChg chg="mod">
          <ac:chgData name="ΕΥΣΤΡΑΤΙΟΣ ΚΥΠΡΙΩΤΕΛΗΣ" userId="73446046-6521-4714-9560-9efbeca7d0fe" providerId="ADAL" clId="{32CE8E08-D40D-4EF6-BA1A-69001CE459B3}" dt="2024-01-02T15:41:27.964" v="524" actId="108"/>
          <ac:spMkLst>
            <pc:docMk/>
            <pc:sldMk cId="565792227" sldId="711"/>
            <ac:spMk id="6" creationId="{00000000-0000-0000-0000-000000000000}"/>
          </ac:spMkLst>
        </pc:spChg>
      </pc:sldChg>
      <pc:sldChg chg="modSp mod">
        <pc:chgData name="ΕΥΣΤΡΑΤΙΟΣ ΚΥΠΡΙΩΤΕΛΗΣ" userId="73446046-6521-4714-9560-9efbeca7d0fe" providerId="ADAL" clId="{32CE8E08-D40D-4EF6-BA1A-69001CE459B3}" dt="2024-01-02T15:43:41.554" v="563" actId="108"/>
        <pc:sldMkLst>
          <pc:docMk/>
          <pc:sldMk cId="3587377622" sldId="712"/>
        </pc:sldMkLst>
        <pc:spChg chg="mod">
          <ac:chgData name="ΕΥΣΤΡΑΤΙΟΣ ΚΥΠΡΙΩΤΕΛΗΣ" userId="73446046-6521-4714-9560-9efbeca7d0fe" providerId="ADAL" clId="{32CE8E08-D40D-4EF6-BA1A-69001CE459B3}" dt="2024-01-02T15:43:41.554" v="563" actId="108"/>
          <ac:spMkLst>
            <pc:docMk/>
            <pc:sldMk cId="3587377622" sldId="712"/>
            <ac:spMk id="6" creationId="{00000000-0000-0000-0000-000000000000}"/>
          </ac:spMkLst>
        </pc:spChg>
      </pc:sldChg>
      <pc:sldChg chg="modSp mod">
        <pc:chgData name="ΕΥΣΤΡΑΤΙΟΣ ΚΥΠΡΙΩΤΕΛΗΣ" userId="73446046-6521-4714-9560-9efbeca7d0fe" providerId="ADAL" clId="{32CE8E08-D40D-4EF6-BA1A-69001CE459B3}" dt="2024-01-02T15:41:37.829" v="527" actId="108"/>
        <pc:sldMkLst>
          <pc:docMk/>
          <pc:sldMk cId="3371387102" sldId="713"/>
        </pc:sldMkLst>
        <pc:spChg chg="mod">
          <ac:chgData name="ΕΥΣΤΡΑΤΙΟΣ ΚΥΠΡΙΩΤΕΛΗΣ" userId="73446046-6521-4714-9560-9efbeca7d0fe" providerId="ADAL" clId="{32CE8E08-D40D-4EF6-BA1A-69001CE459B3}" dt="2024-01-02T15:41:37.829" v="527" actId="108"/>
          <ac:spMkLst>
            <pc:docMk/>
            <pc:sldMk cId="3371387102" sldId="713"/>
            <ac:spMk id="6" creationId="{00000000-0000-0000-0000-000000000000}"/>
          </ac:spMkLst>
        </pc:spChg>
      </pc:sldChg>
      <pc:sldChg chg="modSp mod">
        <pc:chgData name="ΕΥΣΤΡΑΤΙΟΣ ΚΥΠΡΙΩΤΕΛΗΣ" userId="73446046-6521-4714-9560-9efbeca7d0fe" providerId="ADAL" clId="{32CE8E08-D40D-4EF6-BA1A-69001CE459B3}" dt="2024-01-02T15:41:44.551" v="529" actId="108"/>
        <pc:sldMkLst>
          <pc:docMk/>
          <pc:sldMk cId="2971367349" sldId="714"/>
        </pc:sldMkLst>
        <pc:spChg chg="mod">
          <ac:chgData name="ΕΥΣΤΡΑΤΙΟΣ ΚΥΠΡΙΩΤΕΛΗΣ" userId="73446046-6521-4714-9560-9efbeca7d0fe" providerId="ADAL" clId="{32CE8E08-D40D-4EF6-BA1A-69001CE459B3}" dt="2024-01-02T15:41:44.551" v="529" actId="108"/>
          <ac:spMkLst>
            <pc:docMk/>
            <pc:sldMk cId="2971367349" sldId="714"/>
            <ac:spMk id="6" creationId="{00000000-0000-0000-0000-000000000000}"/>
          </ac:spMkLst>
        </pc:spChg>
      </pc:sldChg>
      <pc:sldChg chg="modSp mod">
        <pc:chgData name="ΕΥΣΤΡΑΤΙΟΣ ΚΥΠΡΙΩΤΕΛΗΣ" userId="73446046-6521-4714-9560-9efbeca7d0fe" providerId="ADAL" clId="{32CE8E08-D40D-4EF6-BA1A-69001CE459B3}" dt="2024-01-02T15:43:52.356" v="566" actId="108"/>
        <pc:sldMkLst>
          <pc:docMk/>
          <pc:sldMk cId="406969753" sldId="716"/>
        </pc:sldMkLst>
        <pc:spChg chg="mod">
          <ac:chgData name="ΕΥΣΤΡΑΤΙΟΣ ΚΥΠΡΙΩΤΕΛΗΣ" userId="73446046-6521-4714-9560-9efbeca7d0fe" providerId="ADAL" clId="{32CE8E08-D40D-4EF6-BA1A-69001CE459B3}" dt="2024-01-02T15:43:52.356" v="566" actId="108"/>
          <ac:spMkLst>
            <pc:docMk/>
            <pc:sldMk cId="406969753" sldId="716"/>
            <ac:spMk id="6" creationId="{00000000-0000-0000-0000-000000000000}"/>
          </ac:spMkLst>
        </pc:spChg>
      </pc:sldChg>
      <pc:sldChg chg="modSp mod">
        <pc:chgData name="ΕΥΣΤΡΑΤΙΟΣ ΚΥΠΡΙΩΤΕΛΗΣ" userId="73446046-6521-4714-9560-9efbeca7d0fe" providerId="ADAL" clId="{32CE8E08-D40D-4EF6-BA1A-69001CE459B3}" dt="2024-01-02T15:44:29.440" v="577" actId="108"/>
        <pc:sldMkLst>
          <pc:docMk/>
          <pc:sldMk cId="1471409035" sldId="717"/>
        </pc:sldMkLst>
        <pc:spChg chg="mod">
          <ac:chgData name="ΕΥΣΤΡΑΤΙΟΣ ΚΥΠΡΙΩΤΕΛΗΣ" userId="73446046-6521-4714-9560-9efbeca7d0fe" providerId="ADAL" clId="{32CE8E08-D40D-4EF6-BA1A-69001CE459B3}" dt="2024-01-02T15:44:29.440" v="577" actId="108"/>
          <ac:spMkLst>
            <pc:docMk/>
            <pc:sldMk cId="1471409035" sldId="717"/>
            <ac:spMk id="6" creationId="{00000000-0000-0000-0000-000000000000}"/>
          </ac:spMkLst>
        </pc:spChg>
      </pc:sldChg>
      <pc:sldChg chg="modSp mod">
        <pc:chgData name="ΕΥΣΤΡΑΤΙΟΣ ΚΥΠΡΙΩΤΕΛΗΣ" userId="73446046-6521-4714-9560-9efbeca7d0fe" providerId="ADAL" clId="{32CE8E08-D40D-4EF6-BA1A-69001CE459B3}" dt="2024-01-02T15:44:33.496" v="578" actId="108"/>
        <pc:sldMkLst>
          <pc:docMk/>
          <pc:sldMk cId="4014620155" sldId="718"/>
        </pc:sldMkLst>
        <pc:spChg chg="mod">
          <ac:chgData name="ΕΥΣΤΡΑΤΙΟΣ ΚΥΠΡΙΩΤΕΛΗΣ" userId="73446046-6521-4714-9560-9efbeca7d0fe" providerId="ADAL" clId="{32CE8E08-D40D-4EF6-BA1A-69001CE459B3}" dt="2024-01-02T15:44:33.496" v="578" actId="108"/>
          <ac:spMkLst>
            <pc:docMk/>
            <pc:sldMk cId="4014620155" sldId="718"/>
            <ac:spMk id="6" creationId="{00000000-0000-0000-0000-000000000000}"/>
          </ac:spMkLst>
        </pc:spChg>
      </pc:sldChg>
      <pc:sldChg chg="modSp mod">
        <pc:chgData name="ΕΥΣΤΡΑΤΙΟΣ ΚΥΠΡΙΩΤΕΛΗΣ" userId="73446046-6521-4714-9560-9efbeca7d0fe" providerId="ADAL" clId="{32CE8E08-D40D-4EF6-BA1A-69001CE459B3}" dt="2024-01-02T15:44:36.577" v="579" actId="108"/>
        <pc:sldMkLst>
          <pc:docMk/>
          <pc:sldMk cId="712892088" sldId="719"/>
        </pc:sldMkLst>
        <pc:spChg chg="mod">
          <ac:chgData name="ΕΥΣΤΡΑΤΙΟΣ ΚΥΠΡΙΩΤΕΛΗΣ" userId="73446046-6521-4714-9560-9efbeca7d0fe" providerId="ADAL" clId="{32CE8E08-D40D-4EF6-BA1A-69001CE459B3}" dt="2024-01-02T15:44:36.577" v="579" actId="108"/>
          <ac:spMkLst>
            <pc:docMk/>
            <pc:sldMk cId="712892088" sldId="719"/>
            <ac:spMk id="6" creationId="{00000000-0000-0000-0000-000000000000}"/>
          </ac:spMkLst>
        </pc:spChg>
      </pc:sldChg>
      <pc:sldChg chg="modSp mod">
        <pc:chgData name="ΕΥΣΤΡΑΤΙΟΣ ΚΥΠΡΙΩΤΕΛΗΣ" userId="73446046-6521-4714-9560-9efbeca7d0fe" providerId="ADAL" clId="{32CE8E08-D40D-4EF6-BA1A-69001CE459B3}" dt="2024-01-02T12:52:19.214" v="330" actId="20577"/>
        <pc:sldMkLst>
          <pc:docMk/>
          <pc:sldMk cId="2365330353" sldId="732"/>
        </pc:sldMkLst>
        <pc:spChg chg="mod">
          <ac:chgData name="ΕΥΣΤΡΑΤΙΟΣ ΚΥΠΡΙΩΤΕΛΗΣ" userId="73446046-6521-4714-9560-9efbeca7d0fe" providerId="ADAL" clId="{32CE8E08-D40D-4EF6-BA1A-69001CE459B3}" dt="2024-01-02T12:32:50.649" v="10" actId="108"/>
          <ac:spMkLst>
            <pc:docMk/>
            <pc:sldMk cId="2365330353" sldId="732"/>
            <ac:spMk id="6" creationId="{00000000-0000-0000-0000-000000000000}"/>
          </ac:spMkLst>
        </pc:spChg>
        <pc:graphicFrameChg chg="modGraphic">
          <ac:chgData name="ΕΥΣΤΡΑΤΙΟΣ ΚΥΠΡΙΩΤΕΛΗΣ" userId="73446046-6521-4714-9560-9efbeca7d0fe" providerId="ADAL" clId="{32CE8E08-D40D-4EF6-BA1A-69001CE459B3}" dt="2024-01-02T12:52:19.214" v="330" actId="20577"/>
          <ac:graphicFrameMkLst>
            <pc:docMk/>
            <pc:sldMk cId="2365330353" sldId="732"/>
            <ac:graphicFrameMk id="9" creationId="{00000000-0000-0000-0000-000000000000}"/>
          </ac:graphicFrameMkLst>
        </pc:graphicFrameChg>
      </pc:sldChg>
      <pc:sldChg chg="modSp mod">
        <pc:chgData name="ΕΥΣΤΡΑΤΙΟΣ ΚΥΠΡΙΩΤΕΛΗΣ" userId="73446046-6521-4714-9560-9efbeca7d0fe" providerId="ADAL" clId="{32CE8E08-D40D-4EF6-BA1A-69001CE459B3}" dt="2024-01-02T15:44:19.742" v="574" actId="108"/>
        <pc:sldMkLst>
          <pc:docMk/>
          <pc:sldMk cId="1865622747" sldId="734"/>
        </pc:sldMkLst>
        <pc:spChg chg="mod">
          <ac:chgData name="ΕΥΣΤΡΑΤΙΟΣ ΚΥΠΡΙΩΤΕΛΗΣ" userId="73446046-6521-4714-9560-9efbeca7d0fe" providerId="ADAL" clId="{32CE8E08-D40D-4EF6-BA1A-69001CE459B3}" dt="2024-01-02T15:44:19.742" v="574" actId="108"/>
          <ac:spMkLst>
            <pc:docMk/>
            <pc:sldMk cId="1865622747" sldId="734"/>
            <ac:spMk id="6" creationId="{00000000-0000-0000-0000-000000000000}"/>
          </ac:spMkLst>
        </pc:spChg>
      </pc:sldChg>
      <pc:sldChg chg="modSp mod">
        <pc:chgData name="ΕΥΣΤΡΑΤΙΟΣ ΚΥΠΡΙΩΤΕΛΗΣ" userId="73446046-6521-4714-9560-9efbeca7d0fe" providerId="ADAL" clId="{32CE8E08-D40D-4EF6-BA1A-69001CE459B3}" dt="2024-01-02T15:44:23.681" v="575" actId="108"/>
        <pc:sldMkLst>
          <pc:docMk/>
          <pc:sldMk cId="4211375326" sldId="735"/>
        </pc:sldMkLst>
        <pc:spChg chg="mod">
          <ac:chgData name="ΕΥΣΤΡΑΤΙΟΣ ΚΥΠΡΙΩΤΕΛΗΣ" userId="73446046-6521-4714-9560-9efbeca7d0fe" providerId="ADAL" clId="{32CE8E08-D40D-4EF6-BA1A-69001CE459B3}" dt="2024-01-02T15:44:23.681" v="575" actId="108"/>
          <ac:spMkLst>
            <pc:docMk/>
            <pc:sldMk cId="4211375326" sldId="735"/>
            <ac:spMk id="6" creationId="{00000000-0000-0000-0000-000000000000}"/>
          </ac:spMkLst>
        </pc:spChg>
      </pc:sldChg>
      <pc:sldChg chg="modSp mod">
        <pc:chgData name="ΕΥΣΤΡΑΤΙΟΣ ΚΥΠΡΙΩΤΕΛΗΣ" userId="73446046-6521-4714-9560-9efbeca7d0fe" providerId="ADAL" clId="{32CE8E08-D40D-4EF6-BA1A-69001CE459B3}" dt="2024-01-02T15:44:26.568" v="576" actId="108"/>
        <pc:sldMkLst>
          <pc:docMk/>
          <pc:sldMk cId="2490539566" sldId="736"/>
        </pc:sldMkLst>
        <pc:spChg chg="mod">
          <ac:chgData name="ΕΥΣΤΡΑΤΙΟΣ ΚΥΠΡΙΩΤΕΛΗΣ" userId="73446046-6521-4714-9560-9efbeca7d0fe" providerId="ADAL" clId="{32CE8E08-D40D-4EF6-BA1A-69001CE459B3}" dt="2024-01-02T15:44:26.568" v="576" actId="108"/>
          <ac:spMkLst>
            <pc:docMk/>
            <pc:sldMk cId="2490539566" sldId="736"/>
            <ac:spMk id="6" creationId="{00000000-0000-0000-0000-000000000000}"/>
          </ac:spMkLst>
        </pc:spChg>
      </pc:sldChg>
      <pc:sldChg chg="modSp mod">
        <pc:chgData name="ΕΥΣΤΡΑΤΙΟΣ ΚΥΠΡΙΩΤΕΛΗΣ" userId="73446046-6521-4714-9560-9efbeca7d0fe" providerId="ADAL" clId="{32CE8E08-D40D-4EF6-BA1A-69001CE459B3}" dt="2024-01-02T12:32:33.055" v="6" actId="108"/>
        <pc:sldMkLst>
          <pc:docMk/>
          <pc:sldMk cId="1692747156" sldId="738"/>
        </pc:sldMkLst>
        <pc:spChg chg="mod">
          <ac:chgData name="ΕΥΣΤΡΑΤΙΟΣ ΚΥΠΡΙΩΤΕΛΗΣ" userId="73446046-6521-4714-9560-9efbeca7d0fe" providerId="ADAL" clId="{32CE8E08-D40D-4EF6-BA1A-69001CE459B3}" dt="2024-01-02T12:32:33.055" v="6" actId="108"/>
          <ac:spMkLst>
            <pc:docMk/>
            <pc:sldMk cId="1692747156" sldId="738"/>
            <ac:spMk id="6" creationId="{00000000-0000-0000-0000-000000000000}"/>
          </ac:spMkLst>
        </pc:spChg>
      </pc:sldChg>
      <pc:sldChg chg="modSp mod">
        <pc:chgData name="ΕΥΣΤΡΑΤΙΟΣ ΚΥΠΡΙΩΤΕΛΗΣ" userId="73446046-6521-4714-9560-9efbeca7d0fe" providerId="ADAL" clId="{32CE8E08-D40D-4EF6-BA1A-69001CE459B3}" dt="2024-01-02T12:50:53.585" v="136" actId="20577"/>
        <pc:sldMkLst>
          <pc:docMk/>
          <pc:sldMk cId="3941954076" sldId="744"/>
        </pc:sldMkLst>
        <pc:spChg chg="mod">
          <ac:chgData name="ΕΥΣΤΡΑΤΙΟΣ ΚΥΠΡΙΩΤΕΛΗΣ" userId="73446046-6521-4714-9560-9efbeca7d0fe" providerId="ADAL" clId="{32CE8E08-D40D-4EF6-BA1A-69001CE459B3}" dt="2024-01-02T12:32:38.849" v="7" actId="108"/>
          <ac:spMkLst>
            <pc:docMk/>
            <pc:sldMk cId="3941954076" sldId="744"/>
            <ac:spMk id="6" creationId="{00000000-0000-0000-0000-000000000000}"/>
          </ac:spMkLst>
        </pc:spChg>
        <pc:graphicFrameChg chg="modGraphic">
          <ac:chgData name="ΕΥΣΤΡΑΤΙΟΣ ΚΥΠΡΙΩΤΕΛΗΣ" userId="73446046-6521-4714-9560-9efbeca7d0fe" providerId="ADAL" clId="{32CE8E08-D40D-4EF6-BA1A-69001CE459B3}" dt="2024-01-02T12:50:53.585" v="136" actId="20577"/>
          <ac:graphicFrameMkLst>
            <pc:docMk/>
            <pc:sldMk cId="3941954076" sldId="744"/>
            <ac:graphicFrameMk id="9" creationId="{00000000-0000-0000-0000-000000000000}"/>
          </ac:graphicFrameMkLst>
        </pc:graphicFrameChg>
      </pc:sldChg>
      <pc:sldChg chg="modSp mod">
        <pc:chgData name="ΕΥΣΤΡΑΤΙΟΣ ΚΥΠΡΙΩΤΕΛΗΣ" userId="73446046-6521-4714-9560-9efbeca7d0fe" providerId="ADAL" clId="{32CE8E08-D40D-4EF6-BA1A-69001CE459B3}" dt="2024-01-02T12:51:37.635" v="235" actId="20577"/>
        <pc:sldMkLst>
          <pc:docMk/>
          <pc:sldMk cId="3589873017" sldId="745"/>
        </pc:sldMkLst>
        <pc:spChg chg="mod">
          <ac:chgData name="ΕΥΣΤΡΑΤΙΟΣ ΚΥΠΡΙΩΤΕΛΗΣ" userId="73446046-6521-4714-9560-9efbeca7d0fe" providerId="ADAL" clId="{32CE8E08-D40D-4EF6-BA1A-69001CE459B3}" dt="2024-01-02T12:32:43.331" v="8" actId="108"/>
          <ac:spMkLst>
            <pc:docMk/>
            <pc:sldMk cId="3589873017" sldId="745"/>
            <ac:spMk id="6" creationId="{00000000-0000-0000-0000-000000000000}"/>
          </ac:spMkLst>
        </pc:spChg>
        <pc:graphicFrameChg chg="modGraphic">
          <ac:chgData name="ΕΥΣΤΡΑΤΙΟΣ ΚΥΠΡΙΩΤΕΛΗΣ" userId="73446046-6521-4714-9560-9efbeca7d0fe" providerId="ADAL" clId="{32CE8E08-D40D-4EF6-BA1A-69001CE459B3}" dt="2024-01-02T12:51:37.635" v="235" actId="20577"/>
          <ac:graphicFrameMkLst>
            <pc:docMk/>
            <pc:sldMk cId="3589873017" sldId="745"/>
            <ac:graphicFrameMk id="9" creationId="{00000000-0000-0000-0000-000000000000}"/>
          </ac:graphicFrameMkLst>
        </pc:graphicFrameChg>
      </pc:sldChg>
      <pc:sldChg chg="modSp mod">
        <pc:chgData name="ΕΥΣΤΡΑΤΙΟΣ ΚΥΠΡΙΩΤΕΛΗΣ" userId="73446046-6521-4714-9560-9efbeca7d0fe" providerId="ADAL" clId="{32CE8E08-D40D-4EF6-BA1A-69001CE459B3}" dt="2024-01-02T12:52:45.585" v="401" actId="20577"/>
        <pc:sldMkLst>
          <pc:docMk/>
          <pc:sldMk cId="1486925798" sldId="746"/>
        </pc:sldMkLst>
        <pc:spChg chg="mod">
          <ac:chgData name="ΕΥΣΤΡΑΤΙΟΣ ΚΥΠΡΙΩΤΕΛΗΣ" userId="73446046-6521-4714-9560-9efbeca7d0fe" providerId="ADAL" clId="{32CE8E08-D40D-4EF6-BA1A-69001CE459B3}" dt="2024-01-02T12:32:55.036" v="11" actId="108"/>
          <ac:spMkLst>
            <pc:docMk/>
            <pc:sldMk cId="1486925798" sldId="746"/>
            <ac:spMk id="6" creationId="{00000000-0000-0000-0000-000000000000}"/>
          </ac:spMkLst>
        </pc:spChg>
        <pc:graphicFrameChg chg="modGraphic">
          <ac:chgData name="ΕΥΣΤΡΑΤΙΟΣ ΚΥΠΡΙΩΤΕΛΗΣ" userId="73446046-6521-4714-9560-9efbeca7d0fe" providerId="ADAL" clId="{32CE8E08-D40D-4EF6-BA1A-69001CE459B3}" dt="2024-01-02T12:52:45.585" v="401" actId="20577"/>
          <ac:graphicFrameMkLst>
            <pc:docMk/>
            <pc:sldMk cId="1486925798" sldId="746"/>
            <ac:graphicFrameMk id="9" creationId="{00000000-0000-0000-0000-000000000000}"/>
          </ac:graphicFrameMkLst>
        </pc:graphicFrameChg>
      </pc:sldChg>
      <pc:sldChg chg="modSp mod">
        <pc:chgData name="ΕΥΣΤΡΑΤΙΟΣ ΚΥΠΡΙΩΤΕΛΗΣ" userId="73446046-6521-4714-9560-9efbeca7d0fe" providerId="ADAL" clId="{32CE8E08-D40D-4EF6-BA1A-69001CE459B3}" dt="2024-01-02T12:32:59.218" v="12" actId="108"/>
        <pc:sldMkLst>
          <pc:docMk/>
          <pc:sldMk cId="666937173" sldId="747"/>
        </pc:sldMkLst>
        <pc:spChg chg="mod">
          <ac:chgData name="ΕΥΣΤΡΑΤΙΟΣ ΚΥΠΡΙΩΤΕΛΗΣ" userId="73446046-6521-4714-9560-9efbeca7d0fe" providerId="ADAL" clId="{32CE8E08-D40D-4EF6-BA1A-69001CE459B3}" dt="2024-01-02T12:32:59.218" v="12" actId="108"/>
          <ac:spMkLst>
            <pc:docMk/>
            <pc:sldMk cId="666937173" sldId="747"/>
            <ac:spMk id="6" creationId="{00000000-0000-0000-0000-000000000000}"/>
          </ac:spMkLst>
        </pc:spChg>
      </pc:sldChg>
      <pc:sldChg chg="modSp mod">
        <pc:chgData name="ΕΥΣΤΡΑΤΙΟΣ ΚΥΠΡΙΩΤΕΛΗΣ" userId="73446046-6521-4714-9560-9efbeca7d0fe" providerId="ADAL" clId="{32CE8E08-D40D-4EF6-BA1A-69001CE459B3}" dt="2024-01-02T12:53:33.828" v="510" actId="20577"/>
        <pc:sldMkLst>
          <pc:docMk/>
          <pc:sldMk cId="2641783818" sldId="748"/>
        </pc:sldMkLst>
        <pc:spChg chg="mod">
          <ac:chgData name="ΕΥΣΤΡΑΤΙΟΣ ΚΥΠΡΙΩΤΕΛΗΣ" userId="73446046-6521-4714-9560-9efbeca7d0fe" providerId="ADAL" clId="{32CE8E08-D40D-4EF6-BA1A-69001CE459B3}" dt="2024-01-02T12:33:09.531" v="15" actId="108"/>
          <ac:spMkLst>
            <pc:docMk/>
            <pc:sldMk cId="2641783818" sldId="748"/>
            <ac:spMk id="6" creationId="{00000000-0000-0000-0000-000000000000}"/>
          </ac:spMkLst>
        </pc:spChg>
        <pc:graphicFrameChg chg="modGraphic">
          <ac:chgData name="ΕΥΣΤΡΑΤΙΟΣ ΚΥΠΡΙΩΤΕΛΗΣ" userId="73446046-6521-4714-9560-9efbeca7d0fe" providerId="ADAL" clId="{32CE8E08-D40D-4EF6-BA1A-69001CE459B3}" dt="2024-01-02T12:53:33.828" v="510" actId="20577"/>
          <ac:graphicFrameMkLst>
            <pc:docMk/>
            <pc:sldMk cId="2641783818" sldId="748"/>
            <ac:graphicFrameMk id="9" creationId="{00000000-0000-0000-0000-000000000000}"/>
          </ac:graphicFrameMkLst>
        </pc:graphicFrameChg>
      </pc:sldChg>
      <pc:sldChg chg="modSp mod">
        <pc:chgData name="ΕΥΣΤΡΑΤΙΟΣ ΚΥΠΡΙΩΤΕΛΗΣ" userId="73446046-6521-4714-9560-9efbeca7d0fe" providerId="ADAL" clId="{32CE8E08-D40D-4EF6-BA1A-69001CE459B3}" dt="2024-01-02T12:33:21.514" v="18" actId="108"/>
        <pc:sldMkLst>
          <pc:docMk/>
          <pc:sldMk cId="4218540848" sldId="749"/>
        </pc:sldMkLst>
        <pc:spChg chg="mod">
          <ac:chgData name="ΕΥΣΤΡΑΤΙΟΣ ΚΥΠΡΙΩΤΕΛΗΣ" userId="73446046-6521-4714-9560-9efbeca7d0fe" providerId="ADAL" clId="{32CE8E08-D40D-4EF6-BA1A-69001CE459B3}" dt="2024-01-02T12:33:21.514" v="18" actId="108"/>
          <ac:spMkLst>
            <pc:docMk/>
            <pc:sldMk cId="4218540848" sldId="749"/>
            <ac:spMk id="6" creationId="{00000000-0000-0000-0000-000000000000}"/>
          </ac:spMkLst>
        </pc:spChg>
      </pc:sldChg>
      <pc:sldChg chg="modSp mod">
        <pc:chgData name="ΕΥΣΤΡΑΤΙΟΣ ΚΥΠΡΙΩΤΕΛΗΣ" userId="73446046-6521-4714-9560-9efbeca7d0fe" providerId="ADAL" clId="{32CE8E08-D40D-4EF6-BA1A-69001CE459B3}" dt="2024-01-02T18:41:13.612" v="585" actId="108"/>
        <pc:sldMkLst>
          <pc:docMk/>
          <pc:sldMk cId="4040299257" sldId="778"/>
        </pc:sldMkLst>
        <pc:spChg chg="mod">
          <ac:chgData name="ΕΥΣΤΡΑΤΙΟΣ ΚΥΠΡΙΩΤΕΛΗΣ" userId="73446046-6521-4714-9560-9efbeca7d0fe" providerId="ADAL" clId="{32CE8E08-D40D-4EF6-BA1A-69001CE459B3}" dt="2024-01-02T18:41:13.612" v="585" actId="108"/>
          <ac:spMkLst>
            <pc:docMk/>
            <pc:sldMk cId="4040299257" sldId="778"/>
            <ac:spMk id="6" creationId="{00000000-0000-0000-0000-000000000000}"/>
          </ac:spMkLst>
        </pc:spChg>
      </pc:sldChg>
      <pc:sldChg chg="modSp mod">
        <pc:chgData name="ΕΥΣΤΡΑΤΙΟΣ ΚΥΠΡΙΩΤΕΛΗΣ" userId="73446046-6521-4714-9560-9efbeca7d0fe" providerId="ADAL" clId="{32CE8E08-D40D-4EF6-BA1A-69001CE459B3}" dt="2024-01-02T18:42:08.715" v="599" actId="108"/>
        <pc:sldMkLst>
          <pc:docMk/>
          <pc:sldMk cId="2122878421" sldId="785"/>
        </pc:sldMkLst>
        <pc:spChg chg="mod">
          <ac:chgData name="ΕΥΣΤΡΑΤΙΟΣ ΚΥΠΡΙΩΤΕΛΗΣ" userId="73446046-6521-4714-9560-9efbeca7d0fe" providerId="ADAL" clId="{32CE8E08-D40D-4EF6-BA1A-69001CE459B3}" dt="2024-01-02T18:42:08.715" v="599" actId="108"/>
          <ac:spMkLst>
            <pc:docMk/>
            <pc:sldMk cId="2122878421" sldId="785"/>
            <ac:spMk id="6" creationId="{00000000-0000-0000-0000-000000000000}"/>
          </ac:spMkLst>
        </pc:spChg>
      </pc:sldChg>
      <pc:sldChg chg="modSp mod">
        <pc:chgData name="ΕΥΣΤΡΑΤΙΟΣ ΚΥΠΡΙΩΤΕΛΗΣ" userId="73446046-6521-4714-9560-9efbeca7d0fe" providerId="ADAL" clId="{32CE8E08-D40D-4EF6-BA1A-69001CE459B3}" dt="2024-01-02T18:41:06.270" v="583" actId="108"/>
        <pc:sldMkLst>
          <pc:docMk/>
          <pc:sldMk cId="1888749058" sldId="796"/>
        </pc:sldMkLst>
        <pc:spChg chg="mod">
          <ac:chgData name="ΕΥΣΤΡΑΤΙΟΣ ΚΥΠΡΙΩΤΕΛΗΣ" userId="73446046-6521-4714-9560-9efbeca7d0fe" providerId="ADAL" clId="{32CE8E08-D40D-4EF6-BA1A-69001CE459B3}" dt="2024-01-02T18:41:06.270" v="583" actId="108"/>
          <ac:spMkLst>
            <pc:docMk/>
            <pc:sldMk cId="1888749058" sldId="796"/>
            <ac:spMk id="6" creationId="{00000000-0000-0000-0000-000000000000}"/>
          </ac:spMkLst>
        </pc:spChg>
      </pc:sldChg>
      <pc:sldChg chg="modSp mod">
        <pc:chgData name="ΕΥΣΤΡΑΤΙΟΣ ΚΥΠΡΙΩΤΕΛΗΣ" userId="73446046-6521-4714-9560-9efbeca7d0fe" providerId="ADAL" clId="{32CE8E08-D40D-4EF6-BA1A-69001CE459B3}" dt="2024-01-02T18:41:20.854" v="587" actId="108"/>
        <pc:sldMkLst>
          <pc:docMk/>
          <pc:sldMk cId="3084635582" sldId="829"/>
        </pc:sldMkLst>
        <pc:spChg chg="mod">
          <ac:chgData name="ΕΥΣΤΡΑΤΙΟΣ ΚΥΠΡΙΩΤΕΛΗΣ" userId="73446046-6521-4714-9560-9efbeca7d0fe" providerId="ADAL" clId="{32CE8E08-D40D-4EF6-BA1A-69001CE459B3}" dt="2024-01-02T18:41:20.854" v="587" actId="108"/>
          <ac:spMkLst>
            <pc:docMk/>
            <pc:sldMk cId="3084635582" sldId="829"/>
            <ac:spMk id="6" creationId="{00000000-0000-0000-0000-000000000000}"/>
          </ac:spMkLst>
        </pc:spChg>
      </pc:sldChg>
      <pc:sldChg chg="modSp mod">
        <pc:chgData name="ΕΥΣΤΡΑΤΙΟΣ ΚΥΠΡΙΩΤΕΛΗΣ" userId="73446046-6521-4714-9560-9efbeca7d0fe" providerId="ADAL" clId="{32CE8E08-D40D-4EF6-BA1A-69001CE459B3}" dt="2024-01-02T18:41:24.416" v="588" actId="108"/>
        <pc:sldMkLst>
          <pc:docMk/>
          <pc:sldMk cId="363941912" sldId="830"/>
        </pc:sldMkLst>
        <pc:spChg chg="mod">
          <ac:chgData name="ΕΥΣΤΡΑΤΙΟΣ ΚΥΠΡΙΩΤΕΛΗΣ" userId="73446046-6521-4714-9560-9efbeca7d0fe" providerId="ADAL" clId="{32CE8E08-D40D-4EF6-BA1A-69001CE459B3}" dt="2024-01-02T18:41:24.416" v="588" actId="108"/>
          <ac:spMkLst>
            <pc:docMk/>
            <pc:sldMk cId="363941912" sldId="830"/>
            <ac:spMk id="6" creationId="{00000000-0000-0000-0000-000000000000}"/>
          </ac:spMkLst>
        </pc:spChg>
      </pc:sldChg>
      <pc:sldChg chg="modSp mod">
        <pc:chgData name="ΕΥΣΤΡΑΤΙΟΣ ΚΥΠΡΙΩΤΕΛΗΣ" userId="73446046-6521-4714-9560-9efbeca7d0fe" providerId="ADAL" clId="{32CE8E08-D40D-4EF6-BA1A-69001CE459B3}" dt="2024-01-02T18:41:27.266" v="589" actId="108"/>
        <pc:sldMkLst>
          <pc:docMk/>
          <pc:sldMk cId="2011362204" sldId="831"/>
        </pc:sldMkLst>
        <pc:spChg chg="mod">
          <ac:chgData name="ΕΥΣΤΡΑΤΙΟΣ ΚΥΠΡΙΩΤΕΛΗΣ" userId="73446046-6521-4714-9560-9efbeca7d0fe" providerId="ADAL" clId="{32CE8E08-D40D-4EF6-BA1A-69001CE459B3}" dt="2024-01-02T18:41:27.266" v="589" actId="108"/>
          <ac:spMkLst>
            <pc:docMk/>
            <pc:sldMk cId="2011362204" sldId="831"/>
            <ac:spMk id="6" creationId="{00000000-0000-0000-0000-000000000000}"/>
          </ac:spMkLst>
        </pc:spChg>
      </pc:sldChg>
      <pc:sldChg chg="modSp mod">
        <pc:chgData name="ΕΥΣΤΡΑΤΙΟΣ ΚΥΠΡΙΩΤΕΛΗΣ" userId="73446046-6521-4714-9560-9efbeca7d0fe" providerId="ADAL" clId="{32CE8E08-D40D-4EF6-BA1A-69001CE459B3}" dt="2024-01-02T18:41:31.396" v="590" actId="108"/>
        <pc:sldMkLst>
          <pc:docMk/>
          <pc:sldMk cId="2461373034" sldId="832"/>
        </pc:sldMkLst>
        <pc:spChg chg="mod">
          <ac:chgData name="ΕΥΣΤΡΑΤΙΟΣ ΚΥΠΡΙΩΤΕΛΗΣ" userId="73446046-6521-4714-9560-9efbeca7d0fe" providerId="ADAL" clId="{32CE8E08-D40D-4EF6-BA1A-69001CE459B3}" dt="2024-01-02T18:41:31.396" v="590" actId="108"/>
          <ac:spMkLst>
            <pc:docMk/>
            <pc:sldMk cId="2461373034" sldId="832"/>
            <ac:spMk id="6" creationId="{00000000-0000-0000-0000-000000000000}"/>
          </ac:spMkLst>
        </pc:spChg>
      </pc:sldChg>
      <pc:sldChg chg="modSp mod">
        <pc:chgData name="ΕΥΣΤΡΑΤΙΟΣ ΚΥΠΡΙΩΤΕΛΗΣ" userId="73446046-6521-4714-9560-9efbeca7d0fe" providerId="ADAL" clId="{32CE8E08-D40D-4EF6-BA1A-69001CE459B3}" dt="2024-01-02T18:41:34.718" v="591" actId="108"/>
        <pc:sldMkLst>
          <pc:docMk/>
          <pc:sldMk cId="2037287653" sldId="833"/>
        </pc:sldMkLst>
        <pc:spChg chg="mod">
          <ac:chgData name="ΕΥΣΤΡΑΤΙΟΣ ΚΥΠΡΙΩΤΕΛΗΣ" userId="73446046-6521-4714-9560-9efbeca7d0fe" providerId="ADAL" clId="{32CE8E08-D40D-4EF6-BA1A-69001CE459B3}" dt="2024-01-02T18:41:34.718" v="591" actId="108"/>
          <ac:spMkLst>
            <pc:docMk/>
            <pc:sldMk cId="2037287653" sldId="833"/>
            <ac:spMk id="6" creationId="{00000000-0000-0000-0000-000000000000}"/>
          </ac:spMkLst>
        </pc:spChg>
      </pc:sldChg>
      <pc:sldChg chg="modSp mod">
        <pc:chgData name="ΕΥΣΤΡΑΤΙΟΣ ΚΥΠΡΙΩΤΕΛΗΣ" userId="73446046-6521-4714-9560-9efbeca7d0fe" providerId="ADAL" clId="{32CE8E08-D40D-4EF6-BA1A-69001CE459B3}" dt="2024-01-02T12:34:24.876" v="34" actId="108"/>
        <pc:sldMkLst>
          <pc:docMk/>
          <pc:sldMk cId="1300673528" sldId="988"/>
        </pc:sldMkLst>
        <pc:spChg chg="mod">
          <ac:chgData name="ΕΥΣΤΡΑΤΙΟΣ ΚΥΠΡΙΩΤΕΛΗΣ" userId="73446046-6521-4714-9560-9efbeca7d0fe" providerId="ADAL" clId="{32CE8E08-D40D-4EF6-BA1A-69001CE459B3}" dt="2024-01-02T12:34:24.876" v="34" actId="108"/>
          <ac:spMkLst>
            <pc:docMk/>
            <pc:sldMk cId="1300673528" sldId="988"/>
            <ac:spMk id="6" creationId="{00000000-0000-0000-0000-000000000000}"/>
          </ac:spMkLst>
        </pc:spChg>
      </pc:sldChg>
      <pc:sldChg chg="modSp mod">
        <pc:chgData name="ΕΥΣΤΡΑΤΙΟΣ ΚΥΠΡΙΩΤΕΛΗΣ" userId="73446046-6521-4714-9560-9efbeca7d0fe" providerId="ADAL" clId="{32CE8E08-D40D-4EF6-BA1A-69001CE459B3}" dt="2024-01-02T12:34:40.571" v="38" actId="108"/>
        <pc:sldMkLst>
          <pc:docMk/>
          <pc:sldMk cId="2161100456" sldId="989"/>
        </pc:sldMkLst>
        <pc:spChg chg="mod">
          <ac:chgData name="ΕΥΣΤΡΑΤΙΟΣ ΚΥΠΡΙΩΤΕΛΗΣ" userId="73446046-6521-4714-9560-9efbeca7d0fe" providerId="ADAL" clId="{32CE8E08-D40D-4EF6-BA1A-69001CE459B3}" dt="2024-01-02T12:34:40.571" v="38" actId="108"/>
          <ac:spMkLst>
            <pc:docMk/>
            <pc:sldMk cId="2161100456" sldId="989"/>
            <ac:spMk id="6" creationId="{00000000-0000-0000-0000-000000000000}"/>
          </ac:spMkLst>
        </pc:spChg>
      </pc:sldChg>
      <pc:sldChg chg="modSp mod">
        <pc:chgData name="ΕΥΣΤΡΑΤΙΟΣ ΚΥΠΡΙΩΤΕΛΗΣ" userId="73446046-6521-4714-9560-9efbeca7d0fe" providerId="ADAL" clId="{32CE8E08-D40D-4EF6-BA1A-69001CE459B3}" dt="2024-01-02T12:34:36.039" v="37" actId="108"/>
        <pc:sldMkLst>
          <pc:docMk/>
          <pc:sldMk cId="4019731958" sldId="990"/>
        </pc:sldMkLst>
        <pc:spChg chg="mod">
          <ac:chgData name="ΕΥΣΤΡΑΤΙΟΣ ΚΥΠΡΙΩΤΕΛΗΣ" userId="73446046-6521-4714-9560-9efbeca7d0fe" providerId="ADAL" clId="{32CE8E08-D40D-4EF6-BA1A-69001CE459B3}" dt="2024-01-02T12:34:36.039" v="37" actId="108"/>
          <ac:spMkLst>
            <pc:docMk/>
            <pc:sldMk cId="4019731958" sldId="990"/>
            <ac:spMk id="6" creationId="{00000000-0000-0000-0000-000000000000}"/>
          </ac:spMkLst>
        </pc:spChg>
      </pc:sldChg>
      <pc:sldChg chg="modSp mod">
        <pc:chgData name="ΕΥΣΤΡΑΤΙΟΣ ΚΥΠΡΙΩΤΕΛΗΣ" userId="73446046-6521-4714-9560-9efbeca7d0fe" providerId="ADAL" clId="{32CE8E08-D40D-4EF6-BA1A-69001CE459B3}" dt="2024-01-02T12:34:28.470" v="35" actId="108"/>
        <pc:sldMkLst>
          <pc:docMk/>
          <pc:sldMk cId="627583614" sldId="991"/>
        </pc:sldMkLst>
        <pc:spChg chg="mod">
          <ac:chgData name="ΕΥΣΤΡΑΤΙΟΣ ΚΥΠΡΙΩΤΕΛΗΣ" userId="73446046-6521-4714-9560-9efbeca7d0fe" providerId="ADAL" clId="{32CE8E08-D40D-4EF6-BA1A-69001CE459B3}" dt="2024-01-02T12:34:28.470" v="35" actId="108"/>
          <ac:spMkLst>
            <pc:docMk/>
            <pc:sldMk cId="627583614" sldId="991"/>
            <ac:spMk id="6" creationId="{00000000-0000-0000-0000-000000000000}"/>
          </ac:spMkLst>
        </pc:spChg>
      </pc:sldChg>
      <pc:sldChg chg="modSp mod">
        <pc:chgData name="ΕΥΣΤΡΑΤΙΟΣ ΚΥΠΡΙΩΤΕΛΗΣ" userId="73446046-6521-4714-9560-9efbeca7d0fe" providerId="ADAL" clId="{32CE8E08-D40D-4EF6-BA1A-69001CE459B3}" dt="2024-01-02T12:34:17.746" v="32" actId="108"/>
        <pc:sldMkLst>
          <pc:docMk/>
          <pc:sldMk cId="1376397917" sldId="992"/>
        </pc:sldMkLst>
        <pc:spChg chg="mod">
          <ac:chgData name="ΕΥΣΤΡΑΤΙΟΣ ΚΥΠΡΙΩΤΕΛΗΣ" userId="73446046-6521-4714-9560-9efbeca7d0fe" providerId="ADAL" clId="{32CE8E08-D40D-4EF6-BA1A-69001CE459B3}" dt="2024-01-02T12:34:17.746" v="32" actId="108"/>
          <ac:spMkLst>
            <pc:docMk/>
            <pc:sldMk cId="1376397917" sldId="992"/>
            <ac:spMk id="6" creationId="{00000000-0000-0000-0000-000000000000}"/>
          </ac:spMkLst>
        </pc:spChg>
      </pc:sldChg>
      <pc:sldChg chg="modSp mod">
        <pc:chgData name="ΕΥΣΤΡΑΤΙΟΣ ΚΥΠΡΙΩΤΕΛΗΣ" userId="73446046-6521-4714-9560-9efbeca7d0fe" providerId="ADAL" clId="{32CE8E08-D40D-4EF6-BA1A-69001CE459B3}" dt="2024-01-02T12:34:47.874" v="40" actId="108"/>
        <pc:sldMkLst>
          <pc:docMk/>
          <pc:sldMk cId="4014375033" sldId="993"/>
        </pc:sldMkLst>
        <pc:spChg chg="mod">
          <ac:chgData name="ΕΥΣΤΡΑΤΙΟΣ ΚΥΠΡΙΩΤΕΛΗΣ" userId="73446046-6521-4714-9560-9efbeca7d0fe" providerId="ADAL" clId="{32CE8E08-D40D-4EF6-BA1A-69001CE459B3}" dt="2024-01-02T12:34:47.874" v="40" actId="108"/>
          <ac:spMkLst>
            <pc:docMk/>
            <pc:sldMk cId="4014375033" sldId="993"/>
            <ac:spMk id="6" creationId="{00000000-0000-0000-0000-000000000000}"/>
          </ac:spMkLst>
        </pc:spChg>
      </pc:sldChg>
      <pc:sldChg chg="modSp mod">
        <pc:chgData name="ΕΥΣΤΡΑΤΙΟΣ ΚΥΠΡΙΩΤΕΛΗΣ" userId="73446046-6521-4714-9560-9efbeca7d0fe" providerId="ADAL" clId="{32CE8E08-D40D-4EF6-BA1A-69001CE459B3}" dt="2024-01-02T12:34:51.489" v="41" actId="108"/>
        <pc:sldMkLst>
          <pc:docMk/>
          <pc:sldMk cId="1492920320" sldId="994"/>
        </pc:sldMkLst>
        <pc:spChg chg="mod">
          <ac:chgData name="ΕΥΣΤΡΑΤΙΟΣ ΚΥΠΡΙΩΤΕΛΗΣ" userId="73446046-6521-4714-9560-9efbeca7d0fe" providerId="ADAL" clId="{32CE8E08-D40D-4EF6-BA1A-69001CE459B3}" dt="2024-01-02T12:34:51.489" v="41" actId="108"/>
          <ac:spMkLst>
            <pc:docMk/>
            <pc:sldMk cId="1492920320" sldId="994"/>
            <ac:spMk id="6" creationId="{00000000-0000-0000-0000-000000000000}"/>
          </ac:spMkLst>
        </pc:spChg>
      </pc:sldChg>
      <pc:sldChg chg="modSp mod">
        <pc:chgData name="ΕΥΣΤΡΑΤΙΟΣ ΚΥΠΡΙΩΤΕΛΗΣ" userId="73446046-6521-4714-9560-9efbeca7d0fe" providerId="ADAL" clId="{32CE8E08-D40D-4EF6-BA1A-69001CE459B3}" dt="2024-01-02T12:35:36.468" v="53" actId="108"/>
        <pc:sldMkLst>
          <pc:docMk/>
          <pc:sldMk cId="2105870662" sldId="995"/>
        </pc:sldMkLst>
        <pc:spChg chg="mod">
          <ac:chgData name="ΕΥΣΤΡΑΤΙΟΣ ΚΥΠΡΙΩΤΕΛΗΣ" userId="73446046-6521-4714-9560-9efbeca7d0fe" providerId="ADAL" clId="{32CE8E08-D40D-4EF6-BA1A-69001CE459B3}" dt="2024-01-02T12:35:36.468" v="53" actId="108"/>
          <ac:spMkLst>
            <pc:docMk/>
            <pc:sldMk cId="2105870662" sldId="995"/>
            <ac:spMk id="6" creationId="{00000000-0000-0000-0000-000000000000}"/>
          </ac:spMkLst>
        </pc:spChg>
      </pc:sldChg>
      <pc:sldChg chg="modSp mod">
        <pc:chgData name="ΕΥΣΤΡΑΤΙΟΣ ΚΥΠΡΙΩΤΕΛΗΣ" userId="73446046-6521-4714-9560-9efbeca7d0fe" providerId="ADAL" clId="{32CE8E08-D40D-4EF6-BA1A-69001CE459B3}" dt="2024-01-02T15:41:30.621" v="525" actId="108"/>
        <pc:sldMkLst>
          <pc:docMk/>
          <pc:sldMk cId="1750116241" sldId="996"/>
        </pc:sldMkLst>
        <pc:spChg chg="mod">
          <ac:chgData name="ΕΥΣΤΡΑΤΙΟΣ ΚΥΠΡΙΩΤΕΛΗΣ" userId="73446046-6521-4714-9560-9efbeca7d0fe" providerId="ADAL" clId="{32CE8E08-D40D-4EF6-BA1A-69001CE459B3}" dt="2024-01-02T15:41:30.621" v="525" actId="108"/>
          <ac:spMkLst>
            <pc:docMk/>
            <pc:sldMk cId="1750116241" sldId="996"/>
            <ac:spMk id="6" creationId="{00000000-0000-0000-0000-000000000000}"/>
          </ac:spMkLst>
        </pc:spChg>
      </pc:sldChg>
      <pc:sldChg chg="modSp mod">
        <pc:chgData name="ΕΥΣΤΡΑΤΙΟΣ ΚΥΠΡΙΩΤΕΛΗΣ" userId="73446046-6521-4714-9560-9efbeca7d0fe" providerId="ADAL" clId="{32CE8E08-D40D-4EF6-BA1A-69001CE459B3}" dt="2024-01-02T15:41:15.031" v="520" actId="108"/>
        <pc:sldMkLst>
          <pc:docMk/>
          <pc:sldMk cId="3238603102" sldId="997"/>
        </pc:sldMkLst>
        <pc:spChg chg="mod">
          <ac:chgData name="ΕΥΣΤΡΑΤΙΟΣ ΚΥΠΡΙΩΤΕΛΗΣ" userId="73446046-6521-4714-9560-9efbeca7d0fe" providerId="ADAL" clId="{32CE8E08-D40D-4EF6-BA1A-69001CE459B3}" dt="2024-01-02T15:41:15.031" v="520" actId="108"/>
          <ac:spMkLst>
            <pc:docMk/>
            <pc:sldMk cId="3238603102" sldId="997"/>
            <ac:spMk id="6" creationId="{00000000-0000-0000-0000-000000000000}"/>
          </ac:spMkLst>
        </pc:spChg>
      </pc:sldChg>
      <pc:sldChg chg="modSp mod">
        <pc:chgData name="ΕΥΣΤΡΑΤΙΟΣ ΚΥΠΡΙΩΤΕΛΗΣ" userId="73446046-6521-4714-9560-9efbeca7d0fe" providerId="ADAL" clId="{32CE8E08-D40D-4EF6-BA1A-69001CE459B3}" dt="2024-01-02T15:41:17.924" v="521" actId="108"/>
        <pc:sldMkLst>
          <pc:docMk/>
          <pc:sldMk cId="1604604080" sldId="998"/>
        </pc:sldMkLst>
        <pc:spChg chg="mod">
          <ac:chgData name="ΕΥΣΤΡΑΤΙΟΣ ΚΥΠΡΙΩΤΕΛΗΣ" userId="73446046-6521-4714-9560-9efbeca7d0fe" providerId="ADAL" clId="{32CE8E08-D40D-4EF6-BA1A-69001CE459B3}" dt="2024-01-02T15:41:17.924" v="521" actId="108"/>
          <ac:spMkLst>
            <pc:docMk/>
            <pc:sldMk cId="1604604080" sldId="998"/>
            <ac:spMk id="6" creationId="{00000000-0000-0000-0000-000000000000}"/>
          </ac:spMkLst>
        </pc:spChg>
      </pc:sldChg>
      <pc:sldChg chg="modSp mod">
        <pc:chgData name="ΕΥΣΤΡΑΤΙΟΣ ΚΥΠΡΙΩΤΕΛΗΣ" userId="73446046-6521-4714-9560-9efbeca7d0fe" providerId="ADAL" clId="{32CE8E08-D40D-4EF6-BA1A-69001CE459B3}" dt="2024-01-02T15:41:23.812" v="523" actId="108"/>
        <pc:sldMkLst>
          <pc:docMk/>
          <pc:sldMk cId="2157593834" sldId="999"/>
        </pc:sldMkLst>
        <pc:spChg chg="mod">
          <ac:chgData name="ΕΥΣΤΡΑΤΙΟΣ ΚΥΠΡΙΩΤΕΛΗΣ" userId="73446046-6521-4714-9560-9efbeca7d0fe" providerId="ADAL" clId="{32CE8E08-D40D-4EF6-BA1A-69001CE459B3}" dt="2024-01-02T15:41:23.812" v="523" actId="108"/>
          <ac:spMkLst>
            <pc:docMk/>
            <pc:sldMk cId="2157593834" sldId="999"/>
            <ac:spMk id="6" creationId="{00000000-0000-0000-0000-000000000000}"/>
          </ac:spMkLst>
        </pc:spChg>
      </pc:sldChg>
      <pc:sldChg chg="modSp mod">
        <pc:chgData name="ΕΥΣΤΡΑΤΙΟΣ ΚΥΠΡΙΩΤΕΛΗΣ" userId="73446046-6521-4714-9560-9efbeca7d0fe" providerId="ADAL" clId="{32CE8E08-D40D-4EF6-BA1A-69001CE459B3}" dt="2024-01-02T15:41:34.980" v="526" actId="108"/>
        <pc:sldMkLst>
          <pc:docMk/>
          <pc:sldMk cId="3560056344" sldId="1000"/>
        </pc:sldMkLst>
        <pc:spChg chg="mod">
          <ac:chgData name="ΕΥΣΤΡΑΤΙΟΣ ΚΥΠΡΙΩΤΕΛΗΣ" userId="73446046-6521-4714-9560-9efbeca7d0fe" providerId="ADAL" clId="{32CE8E08-D40D-4EF6-BA1A-69001CE459B3}" dt="2024-01-02T15:41:34.980" v="526" actId="108"/>
          <ac:spMkLst>
            <pc:docMk/>
            <pc:sldMk cId="3560056344" sldId="1000"/>
            <ac:spMk id="6" creationId="{00000000-0000-0000-0000-000000000000}"/>
          </ac:spMkLst>
        </pc:spChg>
      </pc:sldChg>
      <pc:sldChg chg="modSp mod">
        <pc:chgData name="ΕΥΣΤΡΑΤΙΟΣ ΚΥΠΡΙΩΤΕΛΗΣ" userId="73446046-6521-4714-9560-9efbeca7d0fe" providerId="ADAL" clId="{32CE8E08-D40D-4EF6-BA1A-69001CE459B3}" dt="2024-01-02T15:41:55.956" v="532" actId="108"/>
        <pc:sldMkLst>
          <pc:docMk/>
          <pc:sldMk cId="552314081" sldId="1001"/>
        </pc:sldMkLst>
        <pc:spChg chg="mod">
          <ac:chgData name="ΕΥΣΤΡΑΤΙΟΣ ΚΥΠΡΙΩΤΕΛΗΣ" userId="73446046-6521-4714-9560-9efbeca7d0fe" providerId="ADAL" clId="{32CE8E08-D40D-4EF6-BA1A-69001CE459B3}" dt="2024-01-02T15:41:55.956" v="532" actId="108"/>
          <ac:spMkLst>
            <pc:docMk/>
            <pc:sldMk cId="552314081" sldId="1001"/>
            <ac:spMk id="6" creationId="{00000000-0000-0000-0000-000000000000}"/>
          </ac:spMkLst>
        </pc:spChg>
      </pc:sldChg>
      <pc:sldChg chg="modSp mod">
        <pc:chgData name="ΕΥΣΤΡΑΤΙΟΣ ΚΥΠΡΙΩΤΕΛΗΣ" userId="73446046-6521-4714-9560-9efbeca7d0fe" providerId="ADAL" clId="{32CE8E08-D40D-4EF6-BA1A-69001CE459B3}" dt="2024-01-02T12:32:20.451" v="4" actId="207"/>
        <pc:sldMkLst>
          <pc:docMk/>
          <pc:sldMk cId="2826122866" sldId="1002"/>
        </pc:sldMkLst>
        <pc:spChg chg="mod">
          <ac:chgData name="ΕΥΣΤΡΑΤΙΟΣ ΚΥΠΡΙΩΤΕΛΗΣ" userId="73446046-6521-4714-9560-9efbeca7d0fe" providerId="ADAL" clId="{32CE8E08-D40D-4EF6-BA1A-69001CE459B3}" dt="2024-01-02T12:32:20.451" v="4" actId="207"/>
          <ac:spMkLst>
            <pc:docMk/>
            <pc:sldMk cId="2826122866" sldId="1002"/>
            <ac:spMk id="6" creationId="{00000000-0000-0000-0000-000000000000}"/>
          </ac:spMkLst>
        </pc:spChg>
      </pc:sldChg>
      <pc:sldChg chg="modSp mod">
        <pc:chgData name="ΕΥΣΤΡΑΤΙΟΣ ΚΥΠΡΙΩΤΕΛΗΣ" userId="73446046-6521-4714-9560-9efbeca7d0fe" providerId="ADAL" clId="{32CE8E08-D40D-4EF6-BA1A-69001CE459B3}" dt="2024-01-02T12:32:46.722" v="9" actId="108"/>
        <pc:sldMkLst>
          <pc:docMk/>
          <pc:sldMk cId="1135899587" sldId="1003"/>
        </pc:sldMkLst>
        <pc:spChg chg="mod">
          <ac:chgData name="ΕΥΣΤΡΑΤΙΟΣ ΚΥΠΡΙΩΤΕΛΗΣ" userId="73446046-6521-4714-9560-9efbeca7d0fe" providerId="ADAL" clId="{32CE8E08-D40D-4EF6-BA1A-69001CE459B3}" dt="2024-01-02T12:32:46.722" v="9" actId="108"/>
          <ac:spMkLst>
            <pc:docMk/>
            <pc:sldMk cId="1135899587" sldId="1003"/>
            <ac:spMk id="6" creationId="{00000000-0000-0000-0000-000000000000}"/>
          </ac:spMkLst>
        </pc:spChg>
      </pc:sldChg>
      <pc:sldChg chg="modSp mod">
        <pc:chgData name="ΕΥΣΤΡΑΤΙΟΣ ΚΥΠΡΙΩΤΕΛΗΣ" userId="73446046-6521-4714-9560-9efbeca7d0fe" providerId="ADAL" clId="{32CE8E08-D40D-4EF6-BA1A-69001CE459B3}" dt="2024-01-02T12:35:12.161" v="47" actId="108"/>
        <pc:sldMkLst>
          <pc:docMk/>
          <pc:sldMk cId="3524909907" sldId="1004"/>
        </pc:sldMkLst>
        <pc:spChg chg="mod">
          <ac:chgData name="ΕΥΣΤΡΑΤΙΟΣ ΚΥΠΡΙΩΤΕΛΗΣ" userId="73446046-6521-4714-9560-9efbeca7d0fe" providerId="ADAL" clId="{32CE8E08-D40D-4EF6-BA1A-69001CE459B3}" dt="2024-01-02T12:35:12.161" v="47" actId="108"/>
          <ac:spMkLst>
            <pc:docMk/>
            <pc:sldMk cId="3524909907" sldId="1004"/>
            <ac:spMk id="6" creationId="{00000000-0000-0000-0000-000000000000}"/>
          </ac:spMkLst>
        </pc:spChg>
      </pc:sldChg>
      <pc:sldChg chg="modSp mod">
        <pc:chgData name="ΕΥΣΤΡΑΤΙΟΣ ΚΥΠΡΙΩΤΕΛΗΣ" userId="73446046-6521-4714-9560-9efbeca7d0fe" providerId="ADAL" clId="{32CE8E08-D40D-4EF6-BA1A-69001CE459B3}" dt="2024-01-02T12:35:05.580" v="45" actId="108"/>
        <pc:sldMkLst>
          <pc:docMk/>
          <pc:sldMk cId="3339277474" sldId="1005"/>
        </pc:sldMkLst>
        <pc:spChg chg="mod">
          <ac:chgData name="ΕΥΣΤΡΑΤΙΟΣ ΚΥΠΡΙΩΤΕΛΗΣ" userId="73446046-6521-4714-9560-9efbeca7d0fe" providerId="ADAL" clId="{32CE8E08-D40D-4EF6-BA1A-69001CE459B3}" dt="2024-01-02T12:35:05.580" v="45" actId="108"/>
          <ac:spMkLst>
            <pc:docMk/>
            <pc:sldMk cId="3339277474" sldId="1005"/>
            <ac:spMk id="6" creationId="{00000000-0000-0000-0000-000000000000}"/>
          </ac:spMkLst>
        </pc:spChg>
      </pc:sldChg>
      <pc:sldChg chg="modSp mod">
        <pc:chgData name="ΕΥΣΤΡΑΤΙΟΣ ΚΥΠΡΙΩΤΕΛΗΣ" userId="73446046-6521-4714-9560-9efbeca7d0fe" providerId="ADAL" clId="{32CE8E08-D40D-4EF6-BA1A-69001CE459B3}" dt="2024-01-02T12:35:08.495" v="46" actId="108"/>
        <pc:sldMkLst>
          <pc:docMk/>
          <pc:sldMk cId="841134135" sldId="1006"/>
        </pc:sldMkLst>
        <pc:spChg chg="mod">
          <ac:chgData name="ΕΥΣΤΡΑΤΙΟΣ ΚΥΠΡΙΩΤΕΛΗΣ" userId="73446046-6521-4714-9560-9efbeca7d0fe" providerId="ADAL" clId="{32CE8E08-D40D-4EF6-BA1A-69001CE459B3}" dt="2024-01-02T12:35:08.495" v="46" actId="108"/>
          <ac:spMkLst>
            <pc:docMk/>
            <pc:sldMk cId="841134135" sldId="1006"/>
            <ac:spMk id="6" creationId="{00000000-0000-0000-0000-000000000000}"/>
          </ac:spMkLst>
        </pc:spChg>
      </pc:sldChg>
      <pc:sldChg chg="modSp mod">
        <pc:chgData name="ΕΥΣΤΡΑΤΙΟΣ ΚΥΠΡΙΩΤΕΛΗΣ" userId="73446046-6521-4714-9560-9efbeca7d0fe" providerId="ADAL" clId="{32CE8E08-D40D-4EF6-BA1A-69001CE459B3}" dt="2024-01-02T12:35:16.253" v="48" actId="108"/>
        <pc:sldMkLst>
          <pc:docMk/>
          <pc:sldMk cId="2305677684" sldId="1007"/>
        </pc:sldMkLst>
        <pc:spChg chg="mod">
          <ac:chgData name="ΕΥΣΤΡΑΤΙΟΣ ΚΥΠΡΙΩΤΕΛΗΣ" userId="73446046-6521-4714-9560-9efbeca7d0fe" providerId="ADAL" clId="{32CE8E08-D40D-4EF6-BA1A-69001CE459B3}" dt="2024-01-02T12:35:16.253" v="48" actId="108"/>
          <ac:spMkLst>
            <pc:docMk/>
            <pc:sldMk cId="2305677684" sldId="1007"/>
            <ac:spMk id="6" creationId="{00000000-0000-0000-0000-000000000000}"/>
          </ac:spMkLst>
        </pc:spChg>
      </pc:sldChg>
      <pc:sldChg chg="modSp mod">
        <pc:chgData name="ΕΥΣΤΡΑΤΙΟΣ ΚΥΠΡΙΩΤΕΛΗΣ" userId="73446046-6521-4714-9560-9efbeca7d0fe" providerId="ADAL" clId="{32CE8E08-D40D-4EF6-BA1A-69001CE459B3}" dt="2024-01-02T12:33:02.349" v="13" actId="108"/>
        <pc:sldMkLst>
          <pc:docMk/>
          <pc:sldMk cId="1621818282" sldId="1008"/>
        </pc:sldMkLst>
        <pc:spChg chg="mod">
          <ac:chgData name="ΕΥΣΤΡΑΤΙΟΣ ΚΥΠΡΙΩΤΕΛΗΣ" userId="73446046-6521-4714-9560-9efbeca7d0fe" providerId="ADAL" clId="{32CE8E08-D40D-4EF6-BA1A-69001CE459B3}" dt="2024-01-02T12:33:02.349" v="13" actId="108"/>
          <ac:spMkLst>
            <pc:docMk/>
            <pc:sldMk cId="1621818282" sldId="1008"/>
            <ac:spMk id="6" creationId="{00000000-0000-0000-0000-000000000000}"/>
          </ac:spMkLst>
        </pc:spChg>
      </pc:sldChg>
      <pc:sldChg chg="modSp mod">
        <pc:chgData name="ΕΥΣΤΡΑΤΙΟΣ ΚΥΠΡΙΩΤΕΛΗΣ" userId="73446046-6521-4714-9560-9efbeca7d0fe" providerId="ADAL" clId="{32CE8E08-D40D-4EF6-BA1A-69001CE459B3}" dt="2024-01-02T12:33:05.382" v="14" actId="108"/>
        <pc:sldMkLst>
          <pc:docMk/>
          <pc:sldMk cId="1912132366" sldId="1009"/>
        </pc:sldMkLst>
        <pc:spChg chg="mod">
          <ac:chgData name="ΕΥΣΤΡΑΤΙΟΣ ΚΥΠΡΙΩΤΕΛΗΣ" userId="73446046-6521-4714-9560-9efbeca7d0fe" providerId="ADAL" clId="{32CE8E08-D40D-4EF6-BA1A-69001CE459B3}" dt="2024-01-02T12:33:05.382" v="14" actId="108"/>
          <ac:spMkLst>
            <pc:docMk/>
            <pc:sldMk cId="1912132366" sldId="1009"/>
            <ac:spMk id="6" creationId="{00000000-0000-0000-0000-000000000000}"/>
          </ac:spMkLst>
        </pc:spChg>
      </pc:sldChg>
      <pc:sldChg chg="modSp mod">
        <pc:chgData name="ΕΥΣΤΡΑΤΙΟΣ ΚΥΠΡΙΩΤΕΛΗΣ" userId="73446046-6521-4714-9560-9efbeca7d0fe" providerId="ADAL" clId="{32CE8E08-D40D-4EF6-BA1A-69001CE459B3}" dt="2024-01-02T15:41:52.144" v="531" actId="108"/>
        <pc:sldMkLst>
          <pc:docMk/>
          <pc:sldMk cId="1455748258" sldId="1010"/>
        </pc:sldMkLst>
        <pc:spChg chg="mod">
          <ac:chgData name="ΕΥΣΤΡΑΤΙΟΣ ΚΥΠΡΙΩΤΕΛΗΣ" userId="73446046-6521-4714-9560-9efbeca7d0fe" providerId="ADAL" clId="{32CE8E08-D40D-4EF6-BA1A-69001CE459B3}" dt="2024-01-02T15:41:52.144" v="531" actId="108"/>
          <ac:spMkLst>
            <pc:docMk/>
            <pc:sldMk cId="1455748258" sldId="1010"/>
            <ac:spMk id="6" creationId="{00000000-0000-0000-0000-000000000000}"/>
          </ac:spMkLst>
        </pc:spChg>
      </pc:sldChg>
      <pc:sldChg chg="modSp mod">
        <pc:chgData name="ΕΥΣΤΡΑΤΙΟΣ ΚΥΠΡΙΩΤΕΛΗΣ" userId="73446046-6521-4714-9560-9efbeca7d0fe" providerId="ADAL" clId="{32CE8E08-D40D-4EF6-BA1A-69001CE459B3}" dt="2024-01-02T15:43:44.870" v="564" actId="108"/>
        <pc:sldMkLst>
          <pc:docMk/>
          <pc:sldMk cId="1086346239" sldId="1012"/>
        </pc:sldMkLst>
        <pc:spChg chg="mod">
          <ac:chgData name="ΕΥΣΤΡΑΤΙΟΣ ΚΥΠΡΙΩΤΕΛΗΣ" userId="73446046-6521-4714-9560-9efbeca7d0fe" providerId="ADAL" clId="{32CE8E08-D40D-4EF6-BA1A-69001CE459B3}" dt="2024-01-02T15:43:44.870" v="564" actId="108"/>
          <ac:spMkLst>
            <pc:docMk/>
            <pc:sldMk cId="1086346239" sldId="1012"/>
            <ac:spMk id="6" creationId="{00000000-0000-0000-0000-000000000000}"/>
          </ac:spMkLst>
        </pc:spChg>
      </pc:sldChg>
      <pc:sldChg chg="modSp mod">
        <pc:chgData name="ΕΥΣΤΡΑΤΙΟΣ ΚΥΠΡΙΩΤΕΛΗΣ" userId="73446046-6521-4714-9560-9efbeca7d0fe" providerId="ADAL" clId="{32CE8E08-D40D-4EF6-BA1A-69001CE459B3}" dt="2024-01-02T15:43:47.712" v="565" actId="108"/>
        <pc:sldMkLst>
          <pc:docMk/>
          <pc:sldMk cId="2439127099" sldId="1013"/>
        </pc:sldMkLst>
        <pc:spChg chg="mod">
          <ac:chgData name="ΕΥΣΤΡΑΤΙΟΣ ΚΥΠΡΙΩΤΕΛΗΣ" userId="73446046-6521-4714-9560-9efbeca7d0fe" providerId="ADAL" clId="{32CE8E08-D40D-4EF6-BA1A-69001CE459B3}" dt="2024-01-02T15:43:47.712" v="565" actId="108"/>
          <ac:spMkLst>
            <pc:docMk/>
            <pc:sldMk cId="2439127099" sldId="1013"/>
            <ac:spMk id="6" creationId="{00000000-0000-0000-0000-000000000000}"/>
          </ac:spMkLst>
        </pc:spChg>
      </pc:sldChg>
      <pc:sldChg chg="modSp mod">
        <pc:chgData name="ΕΥΣΤΡΑΤΙΟΣ ΚΥΠΡΙΩΤΕΛΗΣ" userId="73446046-6521-4714-9560-9efbeca7d0fe" providerId="ADAL" clId="{32CE8E08-D40D-4EF6-BA1A-69001CE459B3}" dt="2024-01-02T15:43:54.950" v="567" actId="108"/>
        <pc:sldMkLst>
          <pc:docMk/>
          <pc:sldMk cId="1148835584" sldId="1014"/>
        </pc:sldMkLst>
        <pc:spChg chg="mod">
          <ac:chgData name="ΕΥΣΤΡΑΤΙΟΣ ΚΥΠΡΙΩΤΕΛΗΣ" userId="73446046-6521-4714-9560-9efbeca7d0fe" providerId="ADAL" clId="{32CE8E08-D40D-4EF6-BA1A-69001CE459B3}" dt="2024-01-02T15:43:54.950" v="567" actId="108"/>
          <ac:spMkLst>
            <pc:docMk/>
            <pc:sldMk cId="1148835584" sldId="1014"/>
            <ac:spMk id="6" creationId="{00000000-0000-0000-0000-000000000000}"/>
          </ac:spMkLst>
        </pc:spChg>
      </pc:sldChg>
      <pc:sldChg chg="modSp mod">
        <pc:chgData name="ΕΥΣΤΡΑΤΙΟΣ ΚΥΠΡΙΩΤΕΛΗΣ" userId="73446046-6521-4714-9560-9efbeca7d0fe" providerId="ADAL" clId="{32CE8E08-D40D-4EF6-BA1A-69001CE459B3}" dt="2024-01-02T15:43:59.405" v="568" actId="108"/>
        <pc:sldMkLst>
          <pc:docMk/>
          <pc:sldMk cId="218160182" sldId="1015"/>
        </pc:sldMkLst>
        <pc:spChg chg="mod">
          <ac:chgData name="ΕΥΣΤΡΑΤΙΟΣ ΚΥΠΡΙΩΤΕΛΗΣ" userId="73446046-6521-4714-9560-9efbeca7d0fe" providerId="ADAL" clId="{32CE8E08-D40D-4EF6-BA1A-69001CE459B3}" dt="2024-01-02T15:43:59.405" v="568" actId="108"/>
          <ac:spMkLst>
            <pc:docMk/>
            <pc:sldMk cId="218160182" sldId="1015"/>
            <ac:spMk id="6" creationId="{00000000-0000-0000-0000-000000000000}"/>
          </ac:spMkLst>
        </pc:spChg>
      </pc:sldChg>
      <pc:sldChg chg="modSp mod">
        <pc:chgData name="ΕΥΣΤΡΑΤΙΟΣ ΚΥΠΡΙΩΤΕΛΗΣ" userId="73446046-6521-4714-9560-9efbeca7d0fe" providerId="ADAL" clId="{32CE8E08-D40D-4EF6-BA1A-69001CE459B3}" dt="2024-01-02T15:42:26.354" v="541" actId="108"/>
        <pc:sldMkLst>
          <pc:docMk/>
          <pc:sldMk cId="847513771" sldId="1066"/>
        </pc:sldMkLst>
        <pc:spChg chg="mod">
          <ac:chgData name="ΕΥΣΤΡΑΤΙΟΣ ΚΥΠΡΙΩΤΕΛΗΣ" userId="73446046-6521-4714-9560-9efbeca7d0fe" providerId="ADAL" clId="{32CE8E08-D40D-4EF6-BA1A-69001CE459B3}" dt="2024-01-02T15:42:26.354" v="541" actId="108"/>
          <ac:spMkLst>
            <pc:docMk/>
            <pc:sldMk cId="847513771" sldId="1066"/>
            <ac:spMk id="6" creationId="{00000000-0000-0000-0000-000000000000}"/>
          </ac:spMkLst>
        </pc:spChg>
      </pc:sldChg>
      <pc:sldChg chg="modSp mod">
        <pc:chgData name="ΕΥΣΤΡΑΤΙΟΣ ΚΥΠΡΙΩΤΕΛΗΣ" userId="73446046-6521-4714-9560-9efbeca7d0fe" providerId="ADAL" clId="{32CE8E08-D40D-4EF6-BA1A-69001CE459B3}" dt="2024-01-02T15:42:35.746" v="544" actId="108"/>
        <pc:sldMkLst>
          <pc:docMk/>
          <pc:sldMk cId="1676250611" sldId="1067"/>
        </pc:sldMkLst>
        <pc:spChg chg="mod">
          <ac:chgData name="ΕΥΣΤΡΑΤΙΟΣ ΚΥΠΡΙΩΤΕΛΗΣ" userId="73446046-6521-4714-9560-9efbeca7d0fe" providerId="ADAL" clId="{32CE8E08-D40D-4EF6-BA1A-69001CE459B3}" dt="2024-01-02T15:42:35.746" v="544" actId="108"/>
          <ac:spMkLst>
            <pc:docMk/>
            <pc:sldMk cId="1676250611" sldId="1067"/>
            <ac:spMk id="6" creationId="{00000000-0000-0000-0000-000000000000}"/>
          </ac:spMkLst>
        </pc:spChg>
      </pc:sldChg>
      <pc:sldChg chg="modSp mod">
        <pc:chgData name="ΕΥΣΤΡΑΤΙΟΣ ΚΥΠΡΙΩΤΕΛΗΣ" userId="73446046-6521-4714-9560-9efbeca7d0fe" providerId="ADAL" clId="{32CE8E08-D40D-4EF6-BA1A-69001CE459B3}" dt="2024-01-02T15:42:39.348" v="545" actId="108"/>
        <pc:sldMkLst>
          <pc:docMk/>
          <pc:sldMk cId="2535306309" sldId="1068"/>
        </pc:sldMkLst>
        <pc:spChg chg="mod">
          <ac:chgData name="ΕΥΣΤΡΑΤΙΟΣ ΚΥΠΡΙΩΤΕΛΗΣ" userId="73446046-6521-4714-9560-9efbeca7d0fe" providerId="ADAL" clId="{32CE8E08-D40D-4EF6-BA1A-69001CE459B3}" dt="2024-01-02T15:42:39.348" v="545" actId="108"/>
          <ac:spMkLst>
            <pc:docMk/>
            <pc:sldMk cId="2535306309" sldId="1068"/>
            <ac:spMk id="6" creationId="{00000000-0000-0000-0000-000000000000}"/>
          </ac:spMkLst>
        </pc:spChg>
      </pc:sldChg>
      <pc:sldChg chg="modSp mod">
        <pc:chgData name="ΕΥΣΤΡΑΤΙΟΣ ΚΥΠΡΙΩΤΕΛΗΣ" userId="73446046-6521-4714-9560-9efbeca7d0fe" providerId="ADAL" clId="{32CE8E08-D40D-4EF6-BA1A-69001CE459B3}" dt="2024-01-02T15:42:30.118" v="542" actId="108"/>
        <pc:sldMkLst>
          <pc:docMk/>
          <pc:sldMk cId="3215442970" sldId="1073"/>
        </pc:sldMkLst>
        <pc:spChg chg="mod">
          <ac:chgData name="ΕΥΣΤΡΑΤΙΟΣ ΚΥΠΡΙΩΤΕΛΗΣ" userId="73446046-6521-4714-9560-9efbeca7d0fe" providerId="ADAL" clId="{32CE8E08-D40D-4EF6-BA1A-69001CE459B3}" dt="2024-01-02T15:42:30.118" v="542" actId="108"/>
          <ac:spMkLst>
            <pc:docMk/>
            <pc:sldMk cId="3215442970" sldId="1073"/>
            <ac:spMk id="6" creationId="{00000000-0000-0000-0000-000000000000}"/>
          </ac:spMkLst>
        </pc:spChg>
      </pc:sldChg>
      <pc:sldChg chg="modSp mod">
        <pc:chgData name="ΕΥΣΤΡΑΤΙΟΣ ΚΥΠΡΙΩΤΕΛΗΣ" userId="73446046-6521-4714-9560-9efbeca7d0fe" providerId="ADAL" clId="{32CE8E08-D40D-4EF6-BA1A-69001CE459B3}" dt="2024-01-02T15:42:16.620" v="538" actId="108"/>
        <pc:sldMkLst>
          <pc:docMk/>
          <pc:sldMk cId="2378429689" sldId="1074"/>
        </pc:sldMkLst>
        <pc:spChg chg="mod">
          <ac:chgData name="ΕΥΣΤΡΑΤΙΟΣ ΚΥΠΡΙΩΤΕΛΗΣ" userId="73446046-6521-4714-9560-9efbeca7d0fe" providerId="ADAL" clId="{32CE8E08-D40D-4EF6-BA1A-69001CE459B3}" dt="2024-01-02T15:42:16.620" v="538" actId="108"/>
          <ac:spMkLst>
            <pc:docMk/>
            <pc:sldMk cId="2378429689" sldId="1074"/>
            <ac:spMk id="6" creationId="{00000000-0000-0000-0000-000000000000}"/>
          </ac:spMkLst>
        </pc:spChg>
      </pc:sldChg>
      <pc:sldChg chg="modSp mod">
        <pc:chgData name="ΕΥΣΤΡΑΤΙΟΣ ΚΥΠΡΙΩΤΕΛΗΣ" userId="73446046-6521-4714-9560-9efbeca7d0fe" providerId="ADAL" clId="{32CE8E08-D40D-4EF6-BA1A-69001CE459B3}" dt="2024-01-02T15:42:19.261" v="539" actId="108"/>
        <pc:sldMkLst>
          <pc:docMk/>
          <pc:sldMk cId="2922957430" sldId="1075"/>
        </pc:sldMkLst>
        <pc:spChg chg="mod">
          <ac:chgData name="ΕΥΣΤΡΑΤΙΟΣ ΚΥΠΡΙΩΤΕΛΗΣ" userId="73446046-6521-4714-9560-9efbeca7d0fe" providerId="ADAL" clId="{32CE8E08-D40D-4EF6-BA1A-69001CE459B3}" dt="2024-01-02T15:42:19.261" v="539" actId="108"/>
          <ac:spMkLst>
            <pc:docMk/>
            <pc:sldMk cId="2922957430" sldId="1075"/>
            <ac:spMk id="6" creationId="{00000000-0000-0000-0000-000000000000}"/>
          </ac:spMkLst>
        </pc:spChg>
      </pc:sldChg>
      <pc:sldChg chg="modSp mod">
        <pc:chgData name="ΕΥΣΤΡΑΤΙΟΣ ΚΥΠΡΙΩΤΕΛΗΣ" userId="73446046-6521-4714-9560-9efbeca7d0fe" providerId="ADAL" clId="{32CE8E08-D40D-4EF6-BA1A-69001CE459B3}" dt="2024-01-02T15:42:23.115" v="540" actId="108"/>
        <pc:sldMkLst>
          <pc:docMk/>
          <pc:sldMk cId="2343685888" sldId="1076"/>
        </pc:sldMkLst>
        <pc:spChg chg="mod">
          <ac:chgData name="ΕΥΣΤΡΑΤΙΟΣ ΚΥΠΡΙΩΤΕΛΗΣ" userId="73446046-6521-4714-9560-9efbeca7d0fe" providerId="ADAL" clId="{32CE8E08-D40D-4EF6-BA1A-69001CE459B3}" dt="2024-01-02T15:42:23.115" v="540" actId="108"/>
          <ac:spMkLst>
            <pc:docMk/>
            <pc:sldMk cId="2343685888" sldId="1076"/>
            <ac:spMk id="6" creationId="{00000000-0000-0000-0000-000000000000}"/>
          </ac:spMkLst>
        </pc:spChg>
      </pc:sldChg>
      <pc:sldChg chg="modSp mod">
        <pc:chgData name="ΕΥΣΤΡΑΤΙΟΣ ΚΥΠΡΙΩΤΕΛΗΣ" userId="73446046-6521-4714-9560-9efbeca7d0fe" providerId="ADAL" clId="{32CE8E08-D40D-4EF6-BA1A-69001CE459B3}" dt="2024-01-02T15:42:01.969" v="534" actId="108"/>
        <pc:sldMkLst>
          <pc:docMk/>
          <pc:sldMk cId="3070986358" sldId="1077"/>
        </pc:sldMkLst>
        <pc:spChg chg="mod">
          <ac:chgData name="ΕΥΣΤΡΑΤΙΟΣ ΚΥΠΡΙΩΤΕΛΗΣ" userId="73446046-6521-4714-9560-9efbeca7d0fe" providerId="ADAL" clId="{32CE8E08-D40D-4EF6-BA1A-69001CE459B3}" dt="2024-01-02T15:42:01.969" v="534" actId="108"/>
          <ac:spMkLst>
            <pc:docMk/>
            <pc:sldMk cId="3070986358" sldId="1077"/>
            <ac:spMk id="6" creationId="{00000000-0000-0000-0000-000000000000}"/>
          </ac:spMkLst>
        </pc:spChg>
      </pc:sldChg>
      <pc:sldChg chg="modSp mod">
        <pc:chgData name="ΕΥΣΤΡΑΤΙΟΣ ΚΥΠΡΙΩΤΕΛΗΣ" userId="73446046-6521-4714-9560-9efbeca7d0fe" providerId="ADAL" clId="{32CE8E08-D40D-4EF6-BA1A-69001CE459B3}" dt="2024-01-02T15:42:09.750" v="536" actId="108"/>
        <pc:sldMkLst>
          <pc:docMk/>
          <pc:sldMk cId="264222155" sldId="1078"/>
        </pc:sldMkLst>
        <pc:spChg chg="mod">
          <ac:chgData name="ΕΥΣΤΡΑΤΙΟΣ ΚΥΠΡΙΩΤΕΛΗΣ" userId="73446046-6521-4714-9560-9efbeca7d0fe" providerId="ADAL" clId="{32CE8E08-D40D-4EF6-BA1A-69001CE459B3}" dt="2024-01-02T15:42:09.750" v="536" actId="108"/>
          <ac:spMkLst>
            <pc:docMk/>
            <pc:sldMk cId="264222155" sldId="1078"/>
            <ac:spMk id="6" creationId="{00000000-0000-0000-0000-000000000000}"/>
          </ac:spMkLst>
        </pc:spChg>
      </pc:sldChg>
      <pc:sldChg chg="modSp mod">
        <pc:chgData name="ΕΥΣΤΡΑΤΙΟΣ ΚΥΠΡΙΩΤΕΛΗΣ" userId="73446046-6521-4714-9560-9efbeca7d0fe" providerId="ADAL" clId="{32CE8E08-D40D-4EF6-BA1A-69001CE459B3}" dt="2024-01-02T15:42:52.886" v="549" actId="108"/>
        <pc:sldMkLst>
          <pc:docMk/>
          <pc:sldMk cId="3252380626" sldId="1079"/>
        </pc:sldMkLst>
        <pc:spChg chg="mod">
          <ac:chgData name="ΕΥΣΤΡΑΤΙΟΣ ΚΥΠΡΙΩΤΕΛΗΣ" userId="73446046-6521-4714-9560-9efbeca7d0fe" providerId="ADAL" clId="{32CE8E08-D40D-4EF6-BA1A-69001CE459B3}" dt="2024-01-02T15:42:52.886" v="549" actId="108"/>
          <ac:spMkLst>
            <pc:docMk/>
            <pc:sldMk cId="3252380626" sldId="1079"/>
            <ac:spMk id="6" creationId="{00000000-0000-0000-0000-000000000000}"/>
          </ac:spMkLst>
        </pc:spChg>
      </pc:sldChg>
      <pc:sldChg chg="modSp mod">
        <pc:chgData name="ΕΥΣΤΡΑΤΙΟΣ ΚΥΠΡΙΩΤΕΛΗΣ" userId="73446046-6521-4714-9560-9efbeca7d0fe" providerId="ADAL" clId="{32CE8E08-D40D-4EF6-BA1A-69001CE459B3}" dt="2024-01-02T15:42:56.320" v="550" actId="108"/>
        <pc:sldMkLst>
          <pc:docMk/>
          <pc:sldMk cId="2936786690" sldId="1080"/>
        </pc:sldMkLst>
        <pc:spChg chg="mod">
          <ac:chgData name="ΕΥΣΤΡΑΤΙΟΣ ΚΥΠΡΙΩΤΕΛΗΣ" userId="73446046-6521-4714-9560-9efbeca7d0fe" providerId="ADAL" clId="{32CE8E08-D40D-4EF6-BA1A-69001CE459B3}" dt="2024-01-02T15:42:56.320" v="550" actId="108"/>
          <ac:spMkLst>
            <pc:docMk/>
            <pc:sldMk cId="2936786690" sldId="1080"/>
            <ac:spMk id="6" creationId="{00000000-0000-0000-0000-000000000000}"/>
          </ac:spMkLst>
        </pc:spChg>
      </pc:sldChg>
      <pc:sldChg chg="modSp mod">
        <pc:chgData name="ΕΥΣΤΡΑΤΙΟΣ ΚΥΠΡΙΩΤΕΛΗΣ" userId="73446046-6521-4714-9560-9efbeca7d0fe" providerId="ADAL" clId="{32CE8E08-D40D-4EF6-BA1A-69001CE459B3}" dt="2024-01-02T15:43:04.308" v="552" actId="108"/>
        <pc:sldMkLst>
          <pc:docMk/>
          <pc:sldMk cId="3025015430" sldId="1081"/>
        </pc:sldMkLst>
        <pc:spChg chg="mod">
          <ac:chgData name="ΕΥΣΤΡΑΤΙΟΣ ΚΥΠΡΙΩΤΕΛΗΣ" userId="73446046-6521-4714-9560-9efbeca7d0fe" providerId="ADAL" clId="{32CE8E08-D40D-4EF6-BA1A-69001CE459B3}" dt="2024-01-02T15:43:04.308" v="552" actId="108"/>
          <ac:spMkLst>
            <pc:docMk/>
            <pc:sldMk cId="3025015430" sldId="1081"/>
            <ac:spMk id="6" creationId="{00000000-0000-0000-0000-000000000000}"/>
          </ac:spMkLst>
        </pc:spChg>
      </pc:sldChg>
      <pc:sldChg chg="modSp mod">
        <pc:chgData name="ΕΥΣΤΡΑΤΙΟΣ ΚΥΠΡΙΩΤΕΛΗΣ" userId="73446046-6521-4714-9560-9efbeca7d0fe" providerId="ADAL" clId="{32CE8E08-D40D-4EF6-BA1A-69001CE459B3}" dt="2024-01-02T15:43:10.744" v="554" actId="108"/>
        <pc:sldMkLst>
          <pc:docMk/>
          <pc:sldMk cId="3336250298" sldId="1082"/>
        </pc:sldMkLst>
        <pc:spChg chg="mod">
          <ac:chgData name="ΕΥΣΤΡΑΤΙΟΣ ΚΥΠΡΙΩΤΕΛΗΣ" userId="73446046-6521-4714-9560-9efbeca7d0fe" providerId="ADAL" clId="{32CE8E08-D40D-4EF6-BA1A-69001CE459B3}" dt="2024-01-02T15:43:10.744" v="554" actId="108"/>
          <ac:spMkLst>
            <pc:docMk/>
            <pc:sldMk cId="3336250298" sldId="1082"/>
            <ac:spMk id="6" creationId="{00000000-0000-0000-0000-000000000000}"/>
          </ac:spMkLst>
        </pc:spChg>
      </pc:sldChg>
      <pc:sldChg chg="modSp mod">
        <pc:chgData name="ΕΥΣΤΡΑΤΙΟΣ ΚΥΠΡΙΩΤΕΛΗΣ" userId="73446046-6521-4714-9560-9efbeca7d0fe" providerId="ADAL" clId="{32CE8E08-D40D-4EF6-BA1A-69001CE459B3}" dt="2024-01-02T15:42:06.832" v="535" actId="108"/>
        <pc:sldMkLst>
          <pc:docMk/>
          <pc:sldMk cId="564532056" sldId="1083"/>
        </pc:sldMkLst>
        <pc:spChg chg="mod">
          <ac:chgData name="ΕΥΣΤΡΑΤΙΟΣ ΚΥΠΡΙΩΤΕΛΗΣ" userId="73446046-6521-4714-9560-9efbeca7d0fe" providerId="ADAL" clId="{32CE8E08-D40D-4EF6-BA1A-69001CE459B3}" dt="2024-01-02T15:42:06.832" v="535" actId="108"/>
          <ac:spMkLst>
            <pc:docMk/>
            <pc:sldMk cId="564532056" sldId="1083"/>
            <ac:spMk id="6" creationId="{00000000-0000-0000-0000-000000000000}"/>
          </ac:spMkLst>
        </pc:spChg>
      </pc:sldChg>
      <pc:sldChg chg="modSp mod">
        <pc:chgData name="ΕΥΣΤΡΑΤΙΟΣ ΚΥΠΡΙΩΤΕΛΗΣ" userId="73446046-6521-4714-9560-9efbeca7d0fe" providerId="ADAL" clId="{32CE8E08-D40D-4EF6-BA1A-69001CE459B3}" dt="2024-01-02T15:44:02.248" v="569" actId="108"/>
        <pc:sldMkLst>
          <pc:docMk/>
          <pc:sldMk cId="1291881806" sldId="1084"/>
        </pc:sldMkLst>
        <pc:spChg chg="mod">
          <ac:chgData name="ΕΥΣΤΡΑΤΙΟΣ ΚΥΠΡΙΩΤΕΛΗΣ" userId="73446046-6521-4714-9560-9efbeca7d0fe" providerId="ADAL" clId="{32CE8E08-D40D-4EF6-BA1A-69001CE459B3}" dt="2024-01-02T15:44:02.248" v="569" actId="108"/>
          <ac:spMkLst>
            <pc:docMk/>
            <pc:sldMk cId="1291881806" sldId="1084"/>
            <ac:spMk id="6" creationId="{00000000-0000-0000-0000-000000000000}"/>
          </ac:spMkLst>
        </pc:spChg>
      </pc:sldChg>
      <pc:sldChg chg="modSp mod">
        <pc:chgData name="ΕΥΣΤΡΑΤΙΟΣ ΚΥΠΡΙΩΤΕΛΗΣ" userId="73446046-6521-4714-9560-9efbeca7d0fe" providerId="ADAL" clId="{32CE8E08-D40D-4EF6-BA1A-69001CE459B3}" dt="2024-01-02T15:44:05.136" v="570" actId="108"/>
        <pc:sldMkLst>
          <pc:docMk/>
          <pc:sldMk cId="3462767015" sldId="1085"/>
        </pc:sldMkLst>
        <pc:spChg chg="mod">
          <ac:chgData name="ΕΥΣΤΡΑΤΙΟΣ ΚΥΠΡΙΩΤΕΛΗΣ" userId="73446046-6521-4714-9560-9efbeca7d0fe" providerId="ADAL" clId="{32CE8E08-D40D-4EF6-BA1A-69001CE459B3}" dt="2024-01-02T15:44:05.136" v="570" actId="108"/>
          <ac:spMkLst>
            <pc:docMk/>
            <pc:sldMk cId="3462767015" sldId="1085"/>
            <ac:spMk id="6" creationId="{00000000-0000-0000-0000-000000000000}"/>
          </ac:spMkLst>
        </pc:spChg>
      </pc:sldChg>
      <pc:sldChg chg="modSp mod">
        <pc:chgData name="ΕΥΣΤΡΑΤΙΟΣ ΚΥΠΡΙΩΤΕΛΗΣ" userId="73446046-6521-4714-9560-9efbeca7d0fe" providerId="ADAL" clId="{32CE8E08-D40D-4EF6-BA1A-69001CE459B3}" dt="2024-01-02T15:44:09.224" v="571" actId="108"/>
        <pc:sldMkLst>
          <pc:docMk/>
          <pc:sldMk cId="521543674" sldId="1086"/>
        </pc:sldMkLst>
        <pc:spChg chg="mod">
          <ac:chgData name="ΕΥΣΤΡΑΤΙΟΣ ΚΥΠΡΙΩΤΕΛΗΣ" userId="73446046-6521-4714-9560-9efbeca7d0fe" providerId="ADAL" clId="{32CE8E08-D40D-4EF6-BA1A-69001CE459B3}" dt="2024-01-02T15:44:09.224" v="571" actId="108"/>
          <ac:spMkLst>
            <pc:docMk/>
            <pc:sldMk cId="521543674" sldId="1086"/>
            <ac:spMk id="6" creationId="{00000000-0000-0000-0000-000000000000}"/>
          </ac:spMkLst>
        </pc:spChg>
      </pc:sldChg>
      <pc:sldChg chg="modSp mod">
        <pc:chgData name="ΕΥΣΤΡΑΤΙΟΣ ΚΥΠΡΙΩΤΕΛΗΣ" userId="73446046-6521-4714-9560-9efbeca7d0fe" providerId="ADAL" clId="{32CE8E08-D40D-4EF6-BA1A-69001CE459B3}" dt="2024-01-02T15:44:12.739" v="572" actId="108"/>
        <pc:sldMkLst>
          <pc:docMk/>
          <pc:sldMk cId="1433450881" sldId="1087"/>
        </pc:sldMkLst>
        <pc:spChg chg="mod">
          <ac:chgData name="ΕΥΣΤΡΑΤΙΟΣ ΚΥΠΡΙΩΤΕΛΗΣ" userId="73446046-6521-4714-9560-9efbeca7d0fe" providerId="ADAL" clId="{32CE8E08-D40D-4EF6-BA1A-69001CE459B3}" dt="2024-01-02T15:44:12.739" v="572" actId="108"/>
          <ac:spMkLst>
            <pc:docMk/>
            <pc:sldMk cId="1433450881" sldId="1087"/>
            <ac:spMk id="6" creationId="{00000000-0000-0000-0000-000000000000}"/>
          </ac:spMkLst>
        </pc:spChg>
      </pc:sldChg>
      <pc:sldChg chg="modSp mod">
        <pc:chgData name="ΕΥΣΤΡΑΤΙΟΣ ΚΥΠΡΙΩΤΕΛΗΣ" userId="73446046-6521-4714-9560-9efbeca7d0fe" providerId="ADAL" clId="{32CE8E08-D40D-4EF6-BA1A-69001CE459B3}" dt="2024-01-02T15:44:16.672" v="573" actId="108"/>
        <pc:sldMkLst>
          <pc:docMk/>
          <pc:sldMk cId="3244714732" sldId="1088"/>
        </pc:sldMkLst>
        <pc:spChg chg="mod">
          <ac:chgData name="ΕΥΣΤΡΑΤΙΟΣ ΚΥΠΡΙΩΤΕΛΗΣ" userId="73446046-6521-4714-9560-9efbeca7d0fe" providerId="ADAL" clId="{32CE8E08-D40D-4EF6-BA1A-69001CE459B3}" dt="2024-01-02T15:44:16.672" v="573" actId="108"/>
          <ac:spMkLst>
            <pc:docMk/>
            <pc:sldMk cId="3244714732" sldId="1088"/>
            <ac:spMk id="6" creationId="{00000000-0000-0000-0000-000000000000}"/>
          </ac:spMkLst>
        </pc:spChg>
      </pc:sldChg>
      <pc:sldChg chg="modSp mod">
        <pc:chgData name="ΕΥΣΤΡΑΤΙΟΣ ΚΥΠΡΙΩΤΕΛΗΣ" userId="73446046-6521-4714-9560-9efbeca7d0fe" providerId="ADAL" clId="{32CE8E08-D40D-4EF6-BA1A-69001CE459B3}" dt="2024-01-02T18:41:37.866" v="592" actId="108"/>
        <pc:sldMkLst>
          <pc:docMk/>
          <pc:sldMk cId="5963804" sldId="1098"/>
        </pc:sldMkLst>
        <pc:spChg chg="mod">
          <ac:chgData name="ΕΥΣΤΡΑΤΙΟΣ ΚΥΠΡΙΩΤΕΛΗΣ" userId="73446046-6521-4714-9560-9efbeca7d0fe" providerId="ADAL" clId="{32CE8E08-D40D-4EF6-BA1A-69001CE459B3}" dt="2024-01-02T18:41:37.866" v="592" actId="108"/>
          <ac:spMkLst>
            <pc:docMk/>
            <pc:sldMk cId="5963804" sldId="1098"/>
            <ac:spMk id="6" creationId="{00000000-0000-0000-0000-000000000000}"/>
          </ac:spMkLst>
        </pc:spChg>
      </pc:sldChg>
      <pc:sldChg chg="modSp mod">
        <pc:chgData name="ΕΥΣΤΡΑΤΙΟΣ ΚΥΠΡΙΩΤΕΛΗΣ" userId="73446046-6521-4714-9560-9efbeca7d0fe" providerId="ADAL" clId="{32CE8E08-D40D-4EF6-BA1A-69001CE459B3}" dt="2024-01-02T12:35:29.438" v="51" actId="108"/>
        <pc:sldMkLst>
          <pc:docMk/>
          <pc:sldMk cId="3822350938" sldId="1099"/>
        </pc:sldMkLst>
        <pc:spChg chg="mod">
          <ac:chgData name="ΕΥΣΤΡΑΤΙΟΣ ΚΥΠΡΙΩΤΕΛΗΣ" userId="73446046-6521-4714-9560-9efbeca7d0fe" providerId="ADAL" clId="{32CE8E08-D40D-4EF6-BA1A-69001CE459B3}" dt="2024-01-02T12:35:29.438" v="51" actId="108"/>
          <ac:spMkLst>
            <pc:docMk/>
            <pc:sldMk cId="3822350938" sldId="1099"/>
            <ac:spMk id="6" creationId="{00000000-0000-0000-0000-000000000000}"/>
          </ac:spMkLst>
        </pc:spChg>
      </pc:sldChg>
      <pc:sldChg chg="modSp mod">
        <pc:chgData name="ΕΥΣΤΡΑΤΙΟΣ ΚΥΠΡΙΩΤΕΛΗΣ" userId="73446046-6521-4714-9560-9efbeca7d0fe" providerId="ADAL" clId="{32CE8E08-D40D-4EF6-BA1A-69001CE459B3}" dt="2024-01-02T12:35:32.173" v="52" actId="108"/>
        <pc:sldMkLst>
          <pc:docMk/>
          <pc:sldMk cId="2057339544" sldId="1100"/>
        </pc:sldMkLst>
        <pc:spChg chg="mod">
          <ac:chgData name="ΕΥΣΤΡΑΤΙΟΣ ΚΥΠΡΙΩΤΕΛΗΣ" userId="73446046-6521-4714-9560-9efbeca7d0fe" providerId="ADAL" clId="{32CE8E08-D40D-4EF6-BA1A-69001CE459B3}" dt="2024-01-02T12:35:32.173" v="52" actId="108"/>
          <ac:spMkLst>
            <pc:docMk/>
            <pc:sldMk cId="2057339544" sldId="1100"/>
            <ac:spMk id="6" creationId="{00000000-0000-0000-0000-000000000000}"/>
          </ac:spMkLst>
        </pc:spChg>
      </pc:sldChg>
      <pc:sldChg chg="modSp mod">
        <pc:chgData name="ΕΥΣΤΡΑΤΙΟΣ ΚΥΠΡΙΩΤΕΛΗΣ" userId="73446046-6521-4714-9560-9efbeca7d0fe" providerId="ADAL" clId="{32CE8E08-D40D-4EF6-BA1A-69001CE459B3}" dt="2024-01-02T15:43:17.775" v="556" actId="108"/>
        <pc:sldMkLst>
          <pc:docMk/>
          <pc:sldMk cId="2475019926" sldId="1101"/>
        </pc:sldMkLst>
        <pc:spChg chg="mod">
          <ac:chgData name="ΕΥΣΤΡΑΤΙΟΣ ΚΥΠΡΙΩΤΕΛΗΣ" userId="73446046-6521-4714-9560-9efbeca7d0fe" providerId="ADAL" clId="{32CE8E08-D40D-4EF6-BA1A-69001CE459B3}" dt="2024-01-02T15:43:17.775" v="556" actId="108"/>
          <ac:spMkLst>
            <pc:docMk/>
            <pc:sldMk cId="2475019926" sldId="1101"/>
            <ac:spMk id="6" creationId="{00000000-0000-0000-0000-000000000000}"/>
          </ac:spMkLst>
        </pc:spChg>
      </pc:sldChg>
      <pc:sldChg chg="modSp mod">
        <pc:chgData name="ΕΥΣΤΡΑΤΙΟΣ ΚΥΠΡΙΩΤΕΛΗΣ" userId="73446046-6521-4714-9560-9efbeca7d0fe" providerId="ADAL" clId="{32CE8E08-D40D-4EF6-BA1A-69001CE459B3}" dt="2024-01-02T15:43:25.034" v="558" actId="108"/>
        <pc:sldMkLst>
          <pc:docMk/>
          <pc:sldMk cId="1652827089" sldId="1102"/>
        </pc:sldMkLst>
        <pc:spChg chg="mod">
          <ac:chgData name="ΕΥΣΤΡΑΤΙΟΣ ΚΥΠΡΙΩΤΕΛΗΣ" userId="73446046-6521-4714-9560-9efbeca7d0fe" providerId="ADAL" clId="{32CE8E08-D40D-4EF6-BA1A-69001CE459B3}" dt="2024-01-02T15:43:25.034" v="558" actId="108"/>
          <ac:spMkLst>
            <pc:docMk/>
            <pc:sldMk cId="1652827089" sldId="1102"/>
            <ac:spMk id="6" creationId="{00000000-0000-0000-0000-000000000000}"/>
          </ac:spMkLst>
        </pc:spChg>
      </pc:sldChg>
      <pc:sldChg chg="modSp mod">
        <pc:chgData name="ΕΥΣΤΡΑΤΙΟΣ ΚΥΠΡΙΩΤΕΛΗΣ" userId="73446046-6521-4714-9560-9efbeca7d0fe" providerId="ADAL" clId="{32CE8E08-D40D-4EF6-BA1A-69001CE459B3}" dt="2024-01-02T15:43:27.698" v="559" actId="108"/>
        <pc:sldMkLst>
          <pc:docMk/>
          <pc:sldMk cId="3400544920" sldId="1103"/>
        </pc:sldMkLst>
        <pc:spChg chg="mod">
          <ac:chgData name="ΕΥΣΤΡΑΤΙΟΣ ΚΥΠΡΙΩΤΕΛΗΣ" userId="73446046-6521-4714-9560-9efbeca7d0fe" providerId="ADAL" clId="{32CE8E08-D40D-4EF6-BA1A-69001CE459B3}" dt="2024-01-02T15:43:27.698" v="559" actId="108"/>
          <ac:spMkLst>
            <pc:docMk/>
            <pc:sldMk cId="3400544920" sldId="1103"/>
            <ac:spMk id="6" creationId="{00000000-0000-0000-0000-000000000000}"/>
          </ac:spMkLst>
        </pc:spChg>
      </pc:sldChg>
      <pc:sldChg chg="modSp mod">
        <pc:chgData name="ΕΥΣΤΡΑΤΙΟΣ ΚΥΠΡΙΩΤΕΛΗΣ" userId="73446046-6521-4714-9560-9efbeca7d0fe" providerId="ADAL" clId="{32CE8E08-D40D-4EF6-BA1A-69001CE459B3}" dt="2024-01-02T15:43:31.670" v="560" actId="108"/>
        <pc:sldMkLst>
          <pc:docMk/>
          <pc:sldMk cId="2482115454" sldId="1104"/>
        </pc:sldMkLst>
        <pc:spChg chg="mod">
          <ac:chgData name="ΕΥΣΤΡΑΤΙΟΣ ΚΥΠΡΙΩΤΕΛΗΣ" userId="73446046-6521-4714-9560-9efbeca7d0fe" providerId="ADAL" clId="{32CE8E08-D40D-4EF6-BA1A-69001CE459B3}" dt="2024-01-02T15:43:31.670" v="560" actId="108"/>
          <ac:spMkLst>
            <pc:docMk/>
            <pc:sldMk cId="2482115454" sldId="1104"/>
            <ac:spMk id="6" creationId="{00000000-0000-0000-0000-000000000000}"/>
          </ac:spMkLst>
        </pc:spChg>
      </pc:sldChg>
      <pc:sldChg chg="modSp mod">
        <pc:chgData name="ΕΥΣΤΡΑΤΙΟΣ ΚΥΠΡΙΩΤΕΛΗΣ" userId="73446046-6521-4714-9560-9efbeca7d0fe" providerId="ADAL" clId="{32CE8E08-D40D-4EF6-BA1A-69001CE459B3}" dt="2024-01-02T15:43:34.424" v="561" actId="108"/>
        <pc:sldMkLst>
          <pc:docMk/>
          <pc:sldMk cId="2865909291" sldId="1105"/>
        </pc:sldMkLst>
        <pc:spChg chg="mod">
          <ac:chgData name="ΕΥΣΤΡΑΤΙΟΣ ΚΥΠΡΙΩΤΕΛΗΣ" userId="73446046-6521-4714-9560-9efbeca7d0fe" providerId="ADAL" clId="{32CE8E08-D40D-4EF6-BA1A-69001CE459B3}" dt="2024-01-02T15:43:34.424" v="561" actId="108"/>
          <ac:spMkLst>
            <pc:docMk/>
            <pc:sldMk cId="2865909291" sldId="1105"/>
            <ac:spMk id="6" creationId="{00000000-0000-0000-0000-000000000000}"/>
          </ac:spMkLst>
        </pc:spChg>
      </pc:sldChg>
      <pc:sldChg chg="modSp mod">
        <pc:chgData name="ΕΥΣΤΡΑΤΙΟΣ ΚΥΠΡΙΩΤΕΛΗΣ" userId="73446046-6521-4714-9560-9efbeca7d0fe" providerId="ADAL" clId="{32CE8E08-D40D-4EF6-BA1A-69001CE459B3}" dt="2024-01-02T12:33:29.266" v="20" actId="108"/>
        <pc:sldMkLst>
          <pc:docMk/>
          <pc:sldMk cId="716025829" sldId="1106"/>
        </pc:sldMkLst>
        <pc:spChg chg="mod">
          <ac:chgData name="ΕΥΣΤΡΑΤΙΟΣ ΚΥΠΡΙΩΤΕΛΗΣ" userId="73446046-6521-4714-9560-9efbeca7d0fe" providerId="ADAL" clId="{32CE8E08-D40D-4EF6-BA1A-69001CE459B3}" dt="2024-01-02T12:33:29.266" v="20" actId="108"/>
          <ac:spMkLst>
            <pc:docMk/>
            <pc:sldMk cId="716025829" sldId="1106"/>
            <ac:spMk id="6" creationId="{00000000-0000-0000-0000-000000000000}"/>
          </ac:spMkLst>
        </pc:spChg>
      </pc:sldChg>
      <pc:sldChg chg="modSp mod">
        <pc:chgData name="ΕΥΣΤΡΑΤΙΟΣ ΚΥΠΡΙΩΤΕΛΗΣ" userId="73446046-6521-4714-9560-9efbeca7d0fe" providerId="ADAL" clId="{32CE8E08-D40D-4EF6-BA1A-69001CE459B3}" dt="2024-01-02T15:43:37.431" v="562" actId="108"/>
        <pc:sldMkLst>
          <pc:docMk/>
          <pc:sldMk cId="2231357568" sldId="1107"/>
        </pc:sldMkLst>
        <pc:spChg chg="mod">
          <ac:chgData name="ΕΥΣΤΡΑΤΙΟΣ ΚΥΠΡΙΩΤΕΛΗΣ" userId="73446046-6521-4714-9560-9efbeca7d0fe" providerId="ADAL" clId="{32CE8E08-D40D-4EF6-BA1A-69001CE459B3}" dt="2024-01-02T15:43:37.431" v="562" actId="108"/>
          <ac:spMkLst>
            <pc:docMk/>
            <pc:sldMk cId="2231357568" sldId="1107"/>
            <ac:spMk id="6" creationId="{00000000-0000-0000-0000-000000000000}"/>
          </ac:spMkLst>
        </pc:spChg>
      </pc:sldChg>
      <pc:sldChg chg="modSp mod">
        <pc:chgData name="ΕΥΣΤΡΑΤΙΟΣ ΚΥΠΡΙΩΤΕΛΗΣ" userId="73446046-6521-4714-9560-9efbeca7d0fe" providerId="ADAL" clId="{32CE8E08-D40D-4EF6-BA1A-69001CE459B3}" dt="2024-01-02T18:41:16.733" v="586" actId="108"/>
        <pc:sldMkLst>
          <pc:docMk/>
          <pc:sldMk cId="1345768573" sldId="1108"/>
        </pc:sldMkLst>
        <pc:spChg chg="mod">
          <ac:chgData name="ΕΥΣΤΡΑΤΙΟΣ ΚΥΠΡΙΩΤΕΛΗΣ" userId="73446046-6521-4714-9560-9efbeca7d0fe" providerId="ADAL" clId="{32CE8E08-D40D-4EF6-BA1A-69001CE459B3}" dt="2024-01-02T18:41:16.733" v="586" actId="108"/>
          <ac:spMkLst>
            <pc:docMk/>
            <pc:sldMk cId="1345768573" sldId="1108"/>
            <ac:spMk id="6" creationId="{00000000-0000-0000-0000-000000000000}"/>
          </ac:spMkLst>
        </pc:spChg>
      </pc:sldChg>
      <pc:sldChg chg="modSp mod">
        <pc:chgData name="ΕΥΣΤΡΑΤΙΟΣ ΚΥΠΡΙΩΤΕΛΗΣ" userId="73446046-6521-4714-9560-9efbeca7d0fe" providerId="ADAL" clId="{32CE8E08-D40D-4EF6-BA1A-69001CE459B3}" dt="2024-01-02T18:41:42.375" v="593" actId="108"/>
        <pc:sldMkLst>
          <pc:docMk/>
          <pc:sldMk cId="4053192206" sldId="1109"/>
        </pc:sldMkLst>
        <pc:spChg chg="mod">
          <ac:chgData name="ΕΥΣΤΡΑΤΙΟΣ ΚΥΠΡΙΩΤΕΛΗΣ" userId="73446046-6521-4714-9560-9efbeca7d0fe" providerId="ADAL" clId="{32CE8E08-D40D-4EF6-BA1A-69001CE459B3}" dt="2024-01-02T18:41:42.375" v="593" actId="108"/>
          <ac:spMkLst>
            <pc:docMk/>
            <pc:sldMk cId="4053192206" sldId="1109"/>
            <ac:spMk id="6" creationId="{00000000-0000-0000-0000-000000000000}"/>
          </ac:spMkLst>
        </pc:spChg>
      </pc:sldChg>
      <pc:sldChg chg="modSp mod">
        <pc:chgData name="ΕΥΣΤΡΑΤΙΟΣ ΚΥΠΡΙΩΤΕΛΗΣ" userId="73446046-6521-4714-9560-9efbeca7d0fe" providerId="ADAL" clId="{32CE8E08-D40D-4EF6-BA1A-69001CE459B3}" dt="2024-01-02T12:32:29.576" v="5" actId="108"/>
        <pc:sldMkLst>
          <pc:docMk/>
          <pc:sldMk cId="2344562909" sldId="1110"/>
        </pc:sldMkLst>
        <pc:spChg chg="mod">
          <ac:chgData name="ΕΥΣΤΡΑΤΙΟΣ ΚΥΠΡΙΩΤΕΛΗΣ" userId="73446046-6521-4714-9560-9efbeca7d0fe" providerId="ADAL" clId="{32CE8E08-D40D-4EF6-BA1A-69001CE459B3}" dt="2024-01-02T12:32:29.576" v="5" actId="108"/>
          <ac:spMkLst>
            <pc:docMk/>
            <pc:sldMk cId="2344562909" sldId="1110"/>
            <ac:spMk id="6" creationId="{00000000-0000-0000-0000-000000000000}"/>
          </ac:spMkLst>
        </pc:spChg>
      </pc:sldChg>
      <pc:sldChg chg="modSp mod">
        <pc:chgData name="ΕΥΣΤΡΑΤΙΟΣ ΚΥΠΡΙΩΤΕΛΗΣ" userId="73446046-6521-4714-9560-9efbeca7d0fe" providerId="ADAL" clId="{32CE8E08-D40D-4EF6-BA1A-69001CE459B3}" dt="2024-01-02T18:41:50.643" v="594" actId="108"/>
        <pc:sldMkLst>
          <pc:docMk/>
          <pc:sldMk cId="1334945142" sldId="1115"/>
        </pc:sldMkLst>
        <pc:spChg chg="mod">
          <ac:chgData name="ΕΥΣΤΡΑΤΙΟΣ ΚΥΠΡΙΩΤΕΛΗΣ" userId="73446046-6521-4714-9560-9efbeca7d0fe" providerId="ADAL" clId="{32CE8E08-D40D-4EF6-BA1A-69001CE459B3}" dt="2024-01-02T18:41:50.643" v="594" actId="108"/>
          <ac:spMkLst>
            <pc:docMk/>
            <pc:sldMk cId="1334945142" sldId="1115"/>
            <ac:spMk id="6" creationId="{00000000-0000-0000-0000-000000000000}"/>
          </ac:spMkLst>
        </pc:spChg>
      </pc:sldChg>
      <pc:sldChg chg="modSp mod">
        <pc:chgData name="ΕΥΣΤΡΑΤΙΟΣ ΚΥΠΡΙΩΤΕΛΗΣ" userId="73446046-6521-4714-9560-9efbeca7d0fe" providerId="ADAL" clId="{32CE8E08-D40D-4EF6-BA1A-69001CE459B3}" dt="2024-01-02T18:41:53.793" v="595" actId="108"/>
        <pc:sldMkLst>
          <pc:docMk/>
          <pc:sldMk cId="1668451630" sldId="1116"/>
        </pc:sldMkLst>
        <pc:spChg chg="mod">
          <ac:chgData name="ΕΥΣΤΡΑΤΙΟΣ ΚΥΠΡΙΩΤΕΛΗΣ" userId="73446046-6521-4714-9560-9efbeca7d0fe" providerId="ADAL" clId="{32CE8E08-D40D-4EF6-BA1A-69001CE459B3}" dt="2024-01-02T18:41:53.793" v="595" actId="108"/>
          <ac:spMkLst>
            <pc:docMk/>
            <pc:sldMk cId="1668451630" sldId="1116"/>
            <ac:spMk id="6" creationId="{00000000-0000-0000-0000-000000000000}"/>
          </ac:spMkLst>
        </pc:spChg>
      </pc:sldChg>
      <pc:sldChg chg="modSp mod">
        <pc:chgData name="ΕΥΣΤΡΑΤΙΟΣ ΚΥΠΡΙΩΤΕΛΗΣ" userId="73446046-6521-4714-9560-9efbeca7d0fe" providerId="ADAL" clId="{32CE8E08-D40D-4EF6-BA1A-69001CE459B3}" dt="2024-01-02T18:41:57.303" v="596" actId="108"/>
        <pc:sldMkLst>
          <pc:docMk/>
          <pc:sldMk cId="1324769292" sldId="1117"/>
        </pc:sldMkLst>
        <pc:spChg chg="mod">
          <ac:chgData name="ΕΥΣΤΡΑΤΙΟΣ ΚΥΠΡΙΩΤΕΛΗΣ" userId="73446046-6521-4714-9560-9efbeca7d0fe" providerId="ADAL" clId="{32CE8E08-D40D-4EF6-BA1A-69001CE459B3}" dt="2024-01-02T18:41:57.303" v="596" actId="108"/>
          <ac:spMkLst>
            <pc:docMk/>
            <pc:sldMk cId="1324769292" sldId="1117"/>
            <ac:spMk id="6" creationId="{00000000-0000-0000-0000-000000000000}"/>
          </ac:spMkLst>
        </pc:spChg>
      </pc:sldChg>
      <pc:sldChg chg="modSp mod">
        <pc:chgData name="ΕΥΣΤΡΑΤΙΟΣ ΚΥΠΡΙΩΤΕΛΗΣ" userId="73446046-6521-4714-9560-9efbeca7d0fe" providerId="ADAL" clId="{32CE8E08-D40D-4EF6-BA1A-69001CE459B3}" dt="2024-01-02T18:42:01.178" v="597" actId="108"/>
        <pc:sldMkLst>
          <pc:docMk/>
          <pc:sldMk cId="3452201606" sldId="1118"/>
        </pc:sldMkLst>
        <pc:spChg chg="mod">
          <ac:chgData name="ΕΥΣΤΡΑΤΙΟΣ ΚΥΠΡΙΩΤΕΛΗΣ" userId="73446046-6521-4714-9560-9efbeca7d0fe" providerId="ADAL" clId="{32CE8E08-D40D-4EF6-BA1A-69001CE459B3}" dt="2024-01-02T18:42:01.178" v="597" actId="108"/>
          <ac:spMkLst>
            <pc:docMk/>
            <pc:sldMk cId="3452201606" sldId="1118"/>
            <ac:spMk id="6" creationId="{00000000-0000-0000-0000-000000000000}"/>
          </ac:spMkLst>
        </pc:spChg>
      </pc:sldChg>
      <pc:sldChg chg="modSp mod">
        <pc:chgData name="ΕΥΣΤΡΑΤΙΟΣ ΚΥΠΡΙΩΤΕΛΗΣ" userId="73446046-6521-4714-9560-9efbeca7d0fe" providerId="ADAL" clId="{32CE8E08-D40D-4EF6-BA1A-69001CE459B3}" dt="2024-01-02T18:42:04.631" v="598" actId="108"/>
        <pc:sldMkLst>
          <pc:docMk/>
          <pc:sldMk cId="3484830190" sldId="1119"/>
        </pc:sldMkLst>
        <pc:spChg chg="mod">
          <ac:chgData name="ΕΥΣΤΡΑΤΙΟΣ ΚΥΠΡΙΩΤΕΛΗΣ" userId="73446046-6521-4714-9560-9efbeca7d0fe" providerId="ADAL" clId="{32CE8E08-D40D-4EF6-BA1A-69001CE459B3}" dt="2024-01-02T18:42:04.631" v="598" actId="108"/>
          <ac:spMkLst>
            <pc:docMk/>
            <pc:sldMk cId="3484830190" sldId="1119"/>
            <ac:spMk id="6" creationId="{00000000-0000-0000-0000-000000000000}"/>
          </ac:spMkLst>
        </pc:spChg>
      </pc:sldChg>
      <pc:sldChg chg="modSp mod">
        <pc:chgData name="ΕΥΣΤΡΑΤΙΟΣ ΚΥΠΡΙΩΤΕΛΗΣ" userId="73446046-6521-4714-9560-9efbeca7d0fe" providerId="ADAL" clId="{32CE8E08-D40D-4EF6-BA1A-69001CE459B3}" dt="2024-01-02T18:42:11.849" v="600" actId="108"/>
        <pc:sldMkLst>
          <pc:docMk/>
          <pc:sldMk cId="1857620885" sldId="1120"/>
        </pc:sldMkLst>
        <pc:spChg chg="mod">
          <ac:chgData name="ΕΥΣΤΡΑΤΙΟΣ ΚΥΠΡΙΩΤΕΛΗΣ" userId="73446046-6521-4714-9560-9efbeca7d0fe" providerId="ADAL" clId="{32CE8E08-D40D-4EF6-BA1A-69001CE459B3}" dt="2024-01-02T18:42:11.849" v="600" actId="108"/>
          <ac:spMkLst>
            <pc:docMk/>
            <pc:sldMk cId="1857620885" sldId="1120"/>
            <ac:spMk id="6" creationId="{00000000-0000-0000-0000-000000000000}"/>
          </ac:spMkLst>
        </pc:spChg>
      </pc:sldChg>
      <pc:sldChg chg="modSp mod">
        <pc:chgData name="ΕΥΣΤΡΑΤΙΟΣ ΚΥΠΡΙΩΤΕΛΗΣ" userId="73446046-6521-4714-9560-9efbeca7d0fe" providerId="ADAL" clId="{32CE8E08-D40D-4EF6-BA1A-69001CE459B3}" dt="2024-01-02T18:42:14.829" v="601" actId="108"/>
        <pc:sldMkLst>
          <pc:docMk/>
          <pc:sldMk cId="2181366961" sldId="1121"/>
        </pc:sldMkLst>
        <pc:spChg chg="mod">
          <ac:chgData name="ΕΥΣΤΡΑΤΙΟΣ ΚΥΠΡΙΩΤΕΛΗΣ" userId="73446046-6521-4714-9560-9efbeca7d0fe" providerId="ADAL" clId="{32CE8E08-D40D-4EF6-BA1A-69001CE459B3}" dt="2024-01-02T18:42:14.829" v="601" actId="108"/>
          <ac:spMkLst>
            <pc:docMk/>
            <pc:sldMk cId="2181366961" sldId="1121"/>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09CCE-A2BB-42D3-9AE0-964110F3EFFA}" type="datetimeFigureOut">
              <a:rPr lang="el-GR" smtClean="0"/>
              <a:t>2/1/2024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CDE29-F0BA-4E86-B0D1-1983702B874C}" type="slidenum">
              <a:rPr lang="el-GR" smtClean="0"/>
              <a:t>‹#›</a:t>
            </a:fld>
            <a:endParaRPr lang="el-GR"/>
          </a:p>
        </p:txBody>
      </p:sp>
    </p:spTree>
    <p:extLst>
      <p:ext uri="{BB962C8B-B14F-4D97-AF65-F5344CB8AC3E}">
        <p14:creationId xmlns:p14="http://schemas.microsoft.com/office/powerpoint/2010/main" val="1772664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283CDE29-F0BA-4E86-B0D1-1983702B874C}" type="slidenum">
              <a:rPr lang="el-GR" smtClean="0"/>
              <a:t>1</a:t>
            </a:fld>
            <a:endParaRPr lang="el-GR"/>
          </a:p>
        </p:txBody>
      </p:sp>
    </p:spTree>
    <p:extLst>
      <p:ext uri="{BB962C8B-B14F-4D97-AF65-F5344CB8AC3E}">
        <p14:creationId xmlns:p14="http://schemas.microsoft.com/office/powerpoint/2010/main" val="2644893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4301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66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7729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088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2075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0400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2018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1975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7380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8051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42049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88195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5343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2696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4930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22284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10228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03668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43829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77813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806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3338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42895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20550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35929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75513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6491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7427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36232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92975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9830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0427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32493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73212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74921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49824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112259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37106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125</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21239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49355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66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2908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0472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0981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2025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977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7100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262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93543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805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3185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6821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52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7773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344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343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66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562084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04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39668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037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2E9E525F-3CA9-4D27-8E1E-7AD10C4409EE}"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2982380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E9E525F-3CA9-4D27-8E1E-7AD10C4409EE}"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3349581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2E9E525F-3CA9-4D27-8E1E-7AD10C4409EE}"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4101596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2E9E525F-3CA9-4D27-8E1E-7AD10C4409EE}"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32862704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2E9E525F-3CA9-4D27-8E1E-7AD10C4409EE}" type="datetimeFigureOut">
              <a:rPr lang="el-GR" smtClean="0"/>
              <a:t>2/1/2024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18652449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2E9E525F-3CA9-4D27-8E1E-7AD10C4409EE}" type="datetimeFigureOut">
              <a:rPr lang="el-GR" smtClean="0"/>
              <a:t>2/1/2024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3436971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E9E525F-3CA9-4D27-8E1E-7AD10C4409EE}" type="datetimeFigureOut">
              <a:rPr lang="el-GR" smtClean="0"/>
              <a:t>2/1/2024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134557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19446111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2E9E525F-3CA9-4D27-8E1E-7AD10C4409EE}"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32513216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2E9E525F-3CA9-4D27-8E1E-7AD10C4409EE}"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6298485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E9E525F-3CA9-4D27-8E1E-7AD10C4409EE}"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38435779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E9E525F-3CA9-4D27-8E1E-7AD10C4409EE}" type="datetimeFigureOut">
              <a:rPr lang="el-GR" smtClean="0"/>
              <a:t>2/1/2024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B66FF4-00E6-46AC-8E81-8D92DD50BD4D}" type="slidenum">
              <a:rPr lang="el-GR" smtClean="0"/>
              <a:t>‹#›</a:t>
            </a:fld>
            <a:endParaRPr lang="el-GR"/>
          </a:p>
        </p:txBody>
      </p:sp>
    </p:spTree>
    <p:extLst>
      <p:ext uri="{BB962C8B-B14F-4D97-AF65-F5344CB8AC3E}">
        <p14:creationId xmlns:p14="http://schemas.microsoft.com/office/powerpoint/2010/main" val="265188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88815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0485C917-8AB2-4572-BCBF-82080EFDEAF8}" type="datetimeFigureOut">
              <a:rPr lang="el-GR" smtClean="0"/>
              <a:t>2/1/2024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51133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0485C917-8AB2-4572-BCBF-82080EFDEAF8}" type="datetimeFigureOut">
              <a:rPr lang="el-GR" smtClean="0"/>
              <a:t>2/1/2024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14161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485C917-8AB2-4572-BCBF-82080EFDEAF8}" type="datetimeFigureOut">
              <a:rPr lang="el-GR" smtClean="0"/>
              <a:t>2/1/2024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83828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415143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2/1/2024</a:t>
            </a:fld>
            <a:endParaRPr lang="el-GR"/>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40512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5C917-8AB2-4572-BCBF-82080EFDEAF8}" type="datetimeFigureOut">
              <a:rPr lang="el-GR" smtClean="0"/>
              <a:t>2/1/2024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124C6-EE72-4D26-A815-24D04BA08D2C}" type="slidenum">
              <a:rPr lang="el-GR" smtClean="0"/>
              <a:t>‹#›</a:t>
            </a:fld>
            <a:endParaRPr lang="el-GR"/>
          </a:p>
        </p:txBody>
      </p:sp>
    </p:spTree>
    <p:extLst>
      <p:ext uri="{BB962C8B-B14F-4D97-AF65-F5344CB8AC3E}">
        <p14:creationId xmlns:p14="http://schemas.microsoft.com/office/powerpoint/2010/main" val="2394111773"/>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2/1/2024</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747985"/>
      </p:ext>
    </p:extLst>
  </p:cSld>
  <p:clrMap bg1="lt1" tx1="dk1" bg2="lt2" tx2="dk2" accent1="accent1" accent2="accent2" accent3="accent3" accent4="accent4" accent5="accent5" accent6="accent6" hlink="hlink" folHlink="folHlink"/>
  <p:sldLayoutIdLst>
    <p:sldLayoutId id="2147484396" r:id="rId1"/>
    <p:sldLayoutId id="2147484397" r:id="rId2"/>
    <p:sldLayoutId id="2147484398" r:id="rId3"/>
    <p:sldLayoutId id="2147484399" r:id="rId4"/>
    <p:sldLayoutId id="2147484400" r:id="rId5"/>
    <p:sldLayoutId id="2147484401" r:id="rId6"/>
    <p:sldLayoutId id="2147484402" r:id="rId7"/>
    <p:sldLayoutId id="2147484403" r:id="rId8"/>
    <p:sldLayoutId id="2147484404" r:id="rId9"/>
    <p:sldLayoutId id="2147484405" r:id="rId10"/>
    <p:sldLayoutId id="21474844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9E525F-3CA9-4D27-8E1E-7AD10C4409EE}" type="datetimeFigureOut">
              <a:rPr lang="el-GR" smtClean="0"/>
              <a:t>2/1/2024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66FF4-00E6-46AC-8E81-8D92DD50BD4D}" type="slidenum">
              <a:rPr lang="el-GR" smtClean="0"/>
              <a:t>‹#›</a:t>
            </a:fld>
            <a:endParaRPr lang="el-GR"/>
          </a:p>
        </p:txBody>
      </p:sp>
    </p:spTree>
    <p:extLst>
      <p:ext uri="{BB962C8B-B14F-4D97-AF65-F5344CB8AC3E}">
        <p14:creationId xmlns:p14="http://schemas.microsoft.com/office/powerpoint/2010/main" val="1593986574"/>
      </p:ext>
    </p:extLst>
  </p:cSld>
  <p:clrMap bg1="lt1" tx1="dk1" bg2="lt2" tx2="dk2" accent1="accent1" accent2="accent2" accent3="accent3" accent4="accent4" accent5="accent5" accent6="accent6" hlink="hlink" folHlink="folHlink"/>
  <p:sldLayoutIdLst>
    <p:sldLayoutId id="2147484432" r:id="rId1"/>
    <p:sldLayoutId id="2147484433" r:id="rId2"/>
    <p:sldLayoutId id="2147484434" r:id="rId3"/>
    <p:sldLayoutId id="2147484435" r:id="rId4"/>
    <p:sldLayoutId id="2147484436" r:id="rId5"/>
    <p:sldLayoutId id="2147484437" r:id="rId6"/>
    <p:sldLayoutId id="2147484438" r:id="rId7"/>
    <p:sldLayoutId id="2147484439" r:id="rId8"/>
    <p:sldLayoutId id="2147484440" r:id="rId9"/>
    <p:sldLayoutId id="2147484441" r:id="rId10"/>
    <p:sldLayoutId id="21474844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5.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buNone/>
            </a:pPr>
            <a:r>
              <a:rPr lang="el-GR" sz="4000" b="1" cap="small" dirty="0" err="1">
                <a:latin typeface="Calibri" panose="020F0502020204030204" pitchFamily="34" charset="0"/>
              </a:rPr>
              <a:t>Χρηματοοικονομικη</a:t>
            </a:r>
            <a:r>
              <a:rPr lang="el-GR" sz="4000" b="1" cap="small" dirty="0">
                <a:latin typeface="Calibri" panose="020F0502020204030204" pitchFamily="34" charset="0"/>
              </a:rPr>
              <a:t> και </a:t>
            </a:r>
            <a:r>
              <a:rPr lang="el-GR" sz="4000" b="1" cap="small" dirty="0" err="1">
                <a:latin typeface="Calibri" panose="020F0502020204030204" pitchFamily="34" charset="0"/>
              </a:rPr>
              <a:t>διοικητικη</a:t>
            </a:r>
            <a:r>
              <a:rPr lang="el-GR" sz="4000" b="1" cap="small" dirty="0">
                <a:latin typeface="Calibri" panose="020F0502020204030204" pitchFamily="34" charset="0"/>
              </a:rPr>
              <a:t> </a:t>
            </a:r>
            <a:r>
              <a:rPr lang="el-GR" sz="4000" b="1" cap="small" dirty="0" err="1">
                <a:latin typeface="Calibri" panose="020F0502020204030204" pitchFamily="34" charset="0"/>
              </a:rPr>
              <a:t>λογιστικη</a:t>
            </a:r>
            <a:endParaRPr lang="el-GR" sz="4000" b="1" cap="small" dirty="0">
              <a:latin typeface="Calibri" panose="020F0502020204030204" pitchFamily="34" charset="0"/>
            </a:endParaRPr>
          </a:p>
          <a:p>
            <a:pPr marL="0" indent="0" algn="ctr">
              <a:buNone/>
            </a:pPr>
            <a:endParaRPr lang="en-US" sz="4000" b="1" cap="small" dirty="0">
              <a:latin typeface="Calibri" panose="020F0502020204030204" pitchFamily="34" charset="0"/>
            </a:endParaRPr>
          </a:p>
          <a:p>
            <a:pPr marL="0" indent="0" algn="ctr">
              <a:lnSpc>
                <a:spcPct val="210000"/>
              </a:lnSpc>
              <a:buNone/>
            </a:pPr>
            <a:r>
              <a:rPr lang="el-GR" dirty="0"/>
              <a:t>Ευστράτιος Κυπριωτέλης</a:t>
            </a:r>
            <a:endParaRPr lang="en-US" dirty="0"/>
          </a:p>
        </p:txBody>
      </p:sp>
      <p:cxnSp>
        <p:nvCxnSpPr>
          <p:cNvPr id="13" name="Ευθεία γραμμή σύνδεσης 12"/>
          <p:cNvCxnSpPr/>
          <p:nvPr/>
        </p:nvCxnSpPr>
        <p:spPr>
          <a:xfrm flipV="1">
            <a:off x="1463040" y="3474720"/>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0"/>
            <a:ext cx="6691256"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5540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68580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Ισοζύγιο</a:t>
            </a:r>
          </a:p>
        </p:txBody>
      </p:sp>
      <p:sp>
        <p:nvSpPr>
          <p:cNvPr id="7" name="Ορθογώνιο 6"/>
          <p:cNvSpPr/>
          <p:nvPr/>
        </p:nvSpPr>
        <p:spPr>
          <a:xfrm>
            <a:off x="6858000" y="0"/>
            <a:ext cx="53340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698103981"/>
              </p:ext>
            </p:extLst>
          </p:nvPr>
        </p:nvGraphicFramePr>
        <p:xfrm>
          <a:off x="711921" y="489527"/>
          <a:ext cx="10340889" cy="4021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r>
                        <a:rPr lang="el-GR" sz="2000" b="0" dirty="0"/>
                        <a:t>Υπόλοιπο</a:t>
                      </a:r>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r>
                        <a:rPr lang="el-GR" sz="2000" b="1" dirty="0"/>
                        <a:t>Χρεωστικό</a:t>
                      </a:r>
                      <a:r>
                        <a:rPr lang="el-GR" sz="2000" b="1" baseline="0" dirty="0"/>
                        <a:t> </a:t>
                      </a:r>
                      <a:endParaRPr lang="el-GR" sz="2000" b="1" dirty="0"/>
                    </a:p>
                  </a:txBody>
                  <a:tcPr/>
                </a:tc>
                <a:tc>
                  <a:txBody>
                    <a:bodyPr/>
                    <a:lstStyle/>
                    <a:p>
                      <a:pPr algn="r"/>
                      <a:r>
                        <a:rPr lang="el-GR" sz="2000" b="1" dirty="0"/>
                        <a:t>Πιστωτικό</a:t>
                      </a:r>
                    </a:p>
                  </a:txBody>
                  <a:tcPr/>
                </a:tc>
                <a:extLst>
                  <a:ext uri="{0D108BD9-81ED-4DB2-BD59-A6C34878D82A}">
                    <a16:rowId xmlns:a16="http://schemas.microsoft.com/office/drawing/2014/main" val="506552899"/>
                  </a:ext>
                </a:extLst>
              </a:tr>
              <a:tr h="410556">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b="1" baseline="0" dirty="0">
                          <a:solidFill>
                            <a:schemeClr val="tx1"/>
                          </a:solidFill>
                        </a:rPr>
                        <a:t>Αποτέλεσμα</a:t>
                      </a:r>
                    </a:p>
                  </a:txBody>
                  <a:tcPr>
                    <a:lnB w="38100" cap="flat" cmpd="sng" algn="ctr">
                      <a:solidFill>
                        <a:schemeClr val="tx1"/>
                      </a:solidFill>
                      <a:prstDash val="solid"/>
                      <a:round/>
                      <a:headEnd type="none" w="med" len="med"/>
                      <a:tailEnd type="none" w="med" len="med"/>
                    </a:lnB>
                  </a:tcPr>
                </a:tc>
                <a:tc hMerge="1">
                  <a:txBody>
                    <a:bodyPr/>
                    <a:lstStyle/>
                    <a:p>
                      <a:pPr algn="r"/>
                      <a:endParaRPr lang="el-GR" sz="2400" b="0" dirty="0"/>
                    </a:p>
                  </a:txBody>
                  <a:tcPr>
                    <a:lnB w="12700" cap="flat" cmpd="sng" algn="ctr">
                      <a:solidFill>
                        <a:srgbClr val="FF0000"/>
                      </a:solidFill>
                      <a:prstDash val="solid"/>
                      <a:round/>
                      <a:headEnd type="none" w="med" len="med"/>
                      <a:tailEnd type="none" w="med" len="med"/>
                    </a:lnB>
                  </a:tcPr>
                </a:tc>
                <a:tc hMerge="1">
                  <a:txBody>
                    <a:bodyPr/>
                    <a:lstStyle/>
                    <a:p>
                      <a:pPr algn="r"/>
                      <a:endParaRPr lang="el-GR" sz="2400" b="0" dirty="0"/>
                    </a:p>
                  </a:txBody>
                  <a:tcP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3672133"/>
                  </a:ext>
                </a:extLst>
              </a:tr>
              <a:tr h="410556">
                <a:tc>
                  <a:txBody>
                    <a:bodyPr/>
                    <a:lstStyle/>
                    <a:p>
                      <a:r>
                        <a:rPr lang="el-GR" sz="2400" b="0" baseline="0" dirty="0">
                          <a:solidFill>
                            <a:schemeClr val="tx1"/>
                          </a:solidFill>
                        </a:rPr>
                        <a:t>Έσοδα παροχής υπηρεσιών</a:t>
                      </a:r>
                    </a:p>
                  </a:txBody>
                  <a:tcPr>
                    <a:lnT w="38100" cap="flat" cmpd="sng" algn="ctr">
                      <a:solidFill>
                        <a:schemeClr val="tx1"/>
                      </a:solidFill>
                      <a:prstDash val="solid"/>
                      <a:round/>
                      <a:headEnd type="none" w="med" len="med"/>
                      <a:tailEnd type="none" w="med" len="med"/>
                    </a:lnT>
                  </a:tcPr>
                </a:tc>
                <a:tc>
                  <a:txBody>
                    <a:bodyPr/>
                    <a:lstStyle/>
                    <a:p>
                      <a:pPr algn="r"/>
                      <a:endParaRPr lang="el-GR" sz="2400" b="0" dirty="0">
                        <a:solidFill>
                          <a:srgbClr val="FF0000"/>
                        </a:solidFill>
                      </a:endParaRP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l-GR" sz="2400" b="0" dirty="0">
                          <a:solidFill>
                            <a:schemeClr val="tx1"/>
                          </a:solidFill>
                        </a:rPr>
                        <a:t>10.000</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31329"/>
                  </a:ext>
                </a:extLst>
              </a:tr>
              <a:tr h="410556">
                <a:tc>
                  <a:txBody>
                    <a:bodyPr/>
                    <a:lstStyle/>
                    <a:p>
                      <a:r>
                        <a:rPr lang="el-GR" sz="2400" b="0" baseline="0" dirty="0">
                          <a:solidFill>
                            <a:schemeClr val="tx1"/>
                          </a:solidFill>
                        </a:rPr>
                        <a:t>Ενοίκια </a:t>
                      </a:r>
                    </a:p>
                  </a:txBody>
                  <a:tcPr/>
                </a:tc>
                <a:tc>
                  <a:txBody>
                    <a:bodyPr/>
                    <a:lstStyle/>
                    <a:p>
                      <a:pPr algn="r"/>
                      <a:r>
                        <a:rPr lang="el-GR" sz="2400" b="0" dirty="0">
                          <a:solidFill>
                            <a:schemeClr val="tx1"/>
                          </a:solidFill>
                        </a:rPr>
                        <a:t>1.100</a:t>
                      </a: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endParaRPr lang="el-GR" sz="2400" b="0" dirty="0">
                        <a:solidFill>
                          <a:schemeClr val="tx1"/>
                        </a:solidFill>
                      </a:endParaRPr>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54149157"/>
                  </a:ext>
                </a:extLst>
              </a:tr>
              <a:tr h="410556">
                <a:tc>
                  <a:txBody>
                    <a:bodyPr/>
                    <a:lstStyle/>
                    <a:p>
                      <a:r>
                        <a:rPr lang="el-GR" sz="2400" b="0" baseline="0" dirty="0">
                          <a:solidFill>
                            <a:schemeClr val="tx1"/>
                          </a:solidFill>
                        </a:rPr>
                        <a:t>Αμοιβές προσωπικού</a:t>
                      </a:r>
                    </a:p>
                  </a:txBody>
                  <a:tcPr/>
                </a:tc>
                <a:tc>
                  <a:txBody>
                    <a:bodyPr/>
                    <a:lstStyle/>
                    <a:p>
                      <a:pPr algn="r"/>
                      <a:r>
                        <a:rPr lang="el-GR" sz="2400" b="0" dirty="0">
                          <a:solidFill>
                            <a:schemeClr val="tx1"/>
                          </a:solidFill>
                        </a:rPr>
                        <a:t>1.200</a:t>
                      </a:r>
                    </a:p>
                  </a:txBody>
                  <a:tcPr>
                    <a:lnR w="38100" cap="flat" cmpd="sng" algn="ctr">
                      <a:solidFill>
                        <a:schemeClr val="tx1"/>
                      </a:solidFill>
                      <a:prstDash val="solid"/>
                      <a:round/>
                      <a:headEnd type="none" w="med" len="med"/>
                      <a:tailEnd type="none" w="med" len="med"/>
                    </a:lnR>
                  </a:tcPr>
                </a:tc>
                <a:tc>
                  <a:txBody>
                    <a:bodyPr/>
                    <a:lstStyle/>
                    <a:p>
                      <a:pPr algn="r"/>
                      <a:endParaRPr lang="el-GR" sz="2400" b="0" dirty="0">
                        <a:solidFill>
                          <a:schemeClr val="tx1"/>
                        </a:solidFill>
                      </a:endParaRPr>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79066189"/>
                  </a:ext>
                </a:extLst>
              </a:tr>
              <a:tr h="410556">
                <a:tc>
                  <a:txBody>
                    <a:bodyPr/>
                    <a:lstStyle/>
                    <a:p>
                      <a:r>
                        <a:rPr lang="el-GR" sz="2400" b="0" baseline="0" dirty="0">
                          <a:solidFill>
                            <a:schemeClr val="tx1"/>
                          </a:solidFill>
                        </a:rPr>
                        <a:t>Παροχές τρίτων</a:t>
                      </a:r>
                    </a:p>
                  </a:txBody>
                  <a:tcPr/>
                </a:tc>
                <a:tc>
                  <a:txBody>
                    <a:bodyPr/>
                    <a:lstStyle/>
                    <a:p>
                      <a:pPr algn="r"/>
                      <a:r>
                        <a:rPr lang="el-GR" sz="2400" b="0" dirty="0">
                          <a:solidFill>
                            <a:schemeClr val="tx1"/>
                          </a:solidFill>
                        </a:rPr>
                        <a:t>400</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r"/>
                      <a:endParaRPr lang="el-GR" sz="2400" b="0" dirty="0">
                        <a:solidFill>
                          <a:schemeClr val="tx1"/>
                        </a:solidFill>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0368332"/>
                  </a:ext>
                </a:extLst>
              </a:tr>
              <a:tr h="410556">
                <a:tc>
                  <a:txBody>
                    <a:bodyPr/>
                    <a:lstStyle/>
                    <a:p>
                      <a:endParaRPr lang="el-GR" sz="2400" b="0" baseline="0" dirty="0">
                        <a:solidFill>
                          <a:schemeClr val="tx1"/>
                        </a:solidFill>
                      </a:endParaRPr>
                    </a:p>
                  </a:txBody>
                  <a:tcPr/>
                </a:tc>
                <a:tc>
                  <a:txBody>
                    <a:bodyPr/>
                    <a:lstStyle/>
                    <a:p>
                      <a:pPr algn="r"/>
                      <a:r>
                        <a:rPr lang="el-GR" sz="2400" b="1" dirty="0"/>
                        <a:t>2.700</a:t>
                      </a: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a:r>
                        <a:rPr lang="el-GR" sz="2400" b="1" dirty="0"/>
                        <a:t>10.000</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9580843"/>
                  </a:ext>
                </a:extLst>
              </a:tr>
              <a:tr h="410556">
                <a:tc>
                  <a:txBody>
                    <a:bodyPr/>
                    <a:lstStyle/>
                    <a:p>
                      <a:endParaRPr lang="el-GR" sz="2400" b="0" baseline="0" dirty="0">
                        <a:solidFill>
                          <a:schemeClr val="tx1"/>
                        </a:solidFill>
                      </a:endParaRPr>
                    </a:p>
                  </a:txBody>
                  <a:tcPr/>
                </a:tc>
                <a:tc>
                  <a:txBody>
                    <a:bodyPr/>
                    <a:lstStyle/>
                    <a:p>
                      <a:pPr algn="r"/>
                      <a:endParaRPr lang="el-GR" sz="2400" b="1" dirty="0"/>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r"/>
                      <a:r>
                        <a:rPr lang="el-GR" sz="2400" b="1" dirty="0"/>
                        <a:t>7.300</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80160687"/>
                  </a:ext>
                </a:extLst>
              </a:tr>
            </a:tbl>
          </a:graphicData>
        </a:graphic>
      </p:graphicFrame>
    </p:spTree>
    <p:extLst>
      <p:ext uri="{BB962C8B-B14F-4D97-AF65-F5344CB8AC3E}">
        <p14:creationId xmlns:p14="http://schemas.microsoft.com/office/powerpoint/2010/main" val="66693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50000"/>
                  </a:lnSpc>
                  <a:buFontTx/>
                  <a:buNone/>
                </a:pPr>
                <a:r>
                  <a:rPr lang="el-GR" altLang="el-GR" b="1" dirty="0">
                    <a:solidFill>
                      <a:srgbClr val="002060"/>
                    </a:solidFill>
                  </a:rPr>
                  <a:t>Μέθοδος μέσου κόστους</a:t>
                </a:r>
              </a:p>
              <a:p>
                <a:pPr algn="just">
                  <a:lnSpc>
                    <a:spcPct val="150000"/>
                  </a:lnSpc>
                  <a:buFontTx/>
                  <a:buNone/>
                </a:pPr>
                <a:r>
                  <a:rPr lang="el-GR" altLang="el-GR" b="1" dirty="0">
                    <a:solidFill>
                      <a:srgbClr val="002060"/>
                    </a:solidFill>
                  </a:rPr>
                  <a:t>Μέσο κόστος ανά μονάδα </a:t>
                </a:r>
                <a14:m>
                  <m:oMath xmlns:m="http://schemas.openxmlformats.org/officeDocument/2006/math">
                    <m:r>
                      <a:rPr lang="el-GR" altLang="el-GR" b="1" i="0" smtClean="0">
                        <a:solidFill>
                          <a:srgbClr val="002060"/>
                        </a:solidFill>
                        <a:latin typeface="Cambria Math" panose="02040503050406030204" pitchFamily="18" charset="0"/>
                      </a:rPr>
                      <m:t>= </m:t>
                    </m:r>
                    <m:f>
                      <m:fPr>
                        <m:ctrlPr>
                          <a:rPr lang="el-GR" altLang="el-GR" b="1" i="1" smtClean="0">
                            <a:solidFill>
                              <a:srgbClr val="002060"/>
                            </a:solidFill>
                            <a:latin typeface="Cambria Math" panose="02040503050406030204" pitchFamily="18" charset="0"/>
                          </a:rPr>
                        </m:ctrlPr>
                      </m:fPr>
                      <m:num>
                        <m:r>
                          <m:rPr>
                            <m:nor/>
                          </m:rPr>
                          <a:rPr lang="el-GR" altLang="el-GR" b="1" i="1" dirty="0">
                            <a:solidFill>
                              <a:srgbClr val="002060"/>
                            </a:solidFill>
                          </a:rPr>
                          <m:t>Κόστος</m:t>
                        </m:r>
                        <m:r>
                          <m:rPr>
                            <m:nor/>
                          </m:rPr>
                          <a:rPr lang="el-GR" altLang="el-GR" b="1" i="1" dirty="0">
                            <a:solidFill>
                              <a:srgbClr val="002060"/>
                            </a:solidFill>
                          </a:rPr>
                          <m:t> </m:t>
                        </m:r>
                        <m:r>
                          <m:rPr>
                            <m:nor/>
                          </m:rPr>
                          <a:rPr lang="el-GR" altLang="el-GR" b="1" i="1" dirty="0">
                            <a:solidFill>
                              <a:srgbClr val="002060"/>
                            </a:solidFill>
                          </a:rPr>
                          <m:t>διαθέσιμων</m:t>
                        </m:r>
                        <m:r>
                          <m:rPr>
                            <m:nor/>
                          </m:rPr>
                          <a:rPr lang="el-GR" altLang="el-GR" b="1" i="1" dirty="0">
                            <a:solidFill>
                              <a:srgbClr val="002060"/>
                            </a:solidFill>
                          </a:rPr>
                          <m:t> </m:t>
                        </m:r>
                        <m:r>
                          <m:rPr>
                            <m:nor/>
                          </m:rPr>
                          <a:rPr lang="el-GR" altLang="el-GR" b="1" i="1" dirty="0">
                            <a:solidFill>
                              <a:srgbClr val="002060"/>
                            </a:solidFill>
                          </a:rPr>
                          <m:t>αγαθών</m:t>
                        </m:r>
                      </m:num>
                      <m:den>
                        <m:r>
                          <m:rPr>
                            <m:nor/>
                          </m:rPr>
                          <a:rPr lang="el-GR" altLang="el-GR" b="1" i="1" dirty="0">
                            <a:solidFill>
                              <a:srgbClr val="002060"/>
                            </a:solidFill>
                          </a:rPr>
                          <m:t>Αριθμός</m:t>
                        </m:r>
                        <m:r>
                          <m:rPr>
                            <m:nor/>
                          </m:rPr>
                          <a:rPr lang="el-GR" altLang="el-GR" b="1" i="1" dirty="0">
                            <a:solidFill>
                              <a:srgbClr val="002060"/>
                            </a:solidFill>
                          </a:rPr>
                          <m:t> </m:t>
                        </m:r>
                        <m:r>
                          <m:rPr>
                            <m:nor/>
                          </m:rPr>
                          <a:rPr lang="el-GR" altLang="el-GR" b="1" i="1" dirty="0">
                            <a:solidFill>
                              <a:srgbClr val="002060"/>
                            </a:solidFill>
                          </a:rPr>
                          <m:t>διαθέσιμων</m:t>
                        </m:r>
                        <m:r>
                          <m:rPr>
                            <m:nor/>
                          </m:rPr>
                          <a:rPr lang="el-GR" altLang="el-GR" b="1" i="1" dirty="0">
                            <a:solidFill>
                              <a:srgbClr val="002060"/>
                            </a:solidFill>
                          </a:rPr>
                          <m:t> </m:t>
                        </m:r>
                        <m:r>
                          <m:rPr>
                            <m:nor/>
                          </m:rPr>
                          <a:rPr lang="el-GR" altLang="el-GR" b="1" i="1" dirty="0">
                            <a:solidFill>
                              <a:srgbClr val="002060"/>
                            </a:solidFill>
                          </a:rPr>
                          <m:t>μονάδων</m:t>
                        </m:r>
                      </m:den>
                    </m:f>
                  </m:oMath>
                </a14:m>
                <a:endParaRPr lang="el-GR" altLang="el-GR" b="1" dirty="0">
                  <a:solidFill>
                    <a:srgbClr val="FF0000"/>
                  </a:solidFill>
                  <a:effectLst>
                    <a:outerShdw blurRad="38100" dist="38100" dir="2700000" algn="tl">
                      <a:srgbClr val="000000">
                        <a:alpha val="43137"/>
                      </a:srgbClr>
                    </a:outerShdw>
                  </a:effectLst>
                </a:endParaRPr>
              </a:p>
              <a:p>
                <a:pPr algn="just">
                  <a:lnSpc>
                    <a:spcPct val="100000"/>
                  </a:lnSpc>
                  <a:buFontTx/>
                  <a:buNone/>
                </a:pPr>
                <a:r>
                  <a:rPr lang="el-GR" altLang="el-GR" dirty="0"/>
                  <a:t>Παράδειγμα: </a:t>
                </a:r>
              </a:p>
              <a:p>
                <a:pPr algn="just">
                  <a:lnSpc>
                    <a:spcPct val="100000"/>
                  </a:lnSpc>
                  <a:buFontTx/>
                  <a:buNone/>
                </a:pPr>
                <a:r>
                  <a:rPr lang="el-GR" altLang="el-GR" dirty="0"/>
                  <a:t>Μια επιχείρηση αγόρασε 60 μονάδες με διαφορετικές τιμές</a:t>
                </a:r>
              </a:p>
              <a:p>
                <a:pPr algn="just">
                  <a:lnSpc>
                    <a:spcPct val="100000"/>
                  </a:lnSpc>
                  <a:buFontTx/>
                  <a:buNone/>
                </a:pPr>
                <a:r>
                  <a:rPr lang="el-GR" altLang="el-GR" dirty="0"/>
                  <a:t>Η συνολική αξία των αγορών είναι 900 €.</a:t>
                </a:r>
              </a:p>
              <a:p>
                <a:pPr algn="just">
                  <a:lnSpc>
                    <a:spcPct val="100000"/>
                  </a:lnSpc>
                  <a:buFontTx/>
                  <a:buNone/>
                </a:pPr>
                <a:r>
                  <a:rPr lang="el-GR" altLang="el-GR" dirty="0"/>
                  <a:t>Πούλησε συνολικά 40 μονάδες και έμειναν 20 </a:t>
                </a:r>
              </a:p>
              <a:p>
                <a:pPr algn="just">
                  <a:lnSpc>
                    <a:spcPct val="100000"/>
                  </a:lnSpc>
                  <a:buFontTx/>
                  <a:buNone/>
                </a:pPr>
                <a:r>
                  <a:rPr lang="el-GR" altLang="el-GR" dirty="0"/>
                  <a:t>Πόσο είναι το κόστος πωληθέντων και πόσο η αξία του αποθέματος;</a:t>
                </a:r>
              </a:p>
            </p:txBody>
          </p:sp>
        </mc:Choice>
        <mc:Fallback xmlns="">
          <p:sp>
            <p:nvSpPr>
              <p:cNvPr id="5" name="Θέση περιεχομένου 4"/>
              <p:cNvSpPr>
                <a:spLocks noGrp="1" noRot="1" noChangeAspect="1" noMove="1" noResize="1" noEditPoints="1" noAdjustHandles="1" noChangeArrowheads="1" noChangeShapeType="1" noTextEdit="1"/>
              </p:cNvSpPr>
              <p:nvPr>
                <p:ph idx="1"/>
              </p:nvPr>
            </p:nvSpPr>
            <p:spPr>
              <a:xfrm>
                <a:off x="823966" y="489526"/>
                <a:ext cx="10962750" cy="6368473"/>
              </a:xfrm>
              <a:blipFill>
                <a:blip r:embed="rId2"/>
                <a:stretch>
                  <a:fillRect l="-1112"/>
                </a:stretch>
              </a:blipFill>
            </p:spPr>
            <p:txBody>
              <a:bodyPr/>
              <a:lstStyle/>
              <a:p>
                <a:r>
                  <a:rPr lang="el-GR">
                    <a:noFill/>
                  </a:rPr>
                  <a:t> </a:t>
                </a:r>
              </a:p>
            </p:txBody>
          </p:sp>
        </mc:Fallback>
      </mc:AlternateContent>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8835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50000"/>
                  </a:lnSpc>
                  <a:buFontTx/>
                  <a:buNone/>
                </a:pPr>
                <a:r>
                  <a:rPr lang="el-GR" altLang="el-GR" dirty="0"/>
                  <a:t>Το κόστος ανά μονάδα είναι:</a:t>
                </a:r>
              </a:p>
              <a:p>
                <a:pPr algn="just">
                  <a:lnSpc>
                    <a:spcPct val="150000"/>
                  </a:lnSpc>
                  <a:buFontTx/>
                  <a:buNone/>
                </a:pPr>
                <a:r>
                  <a:rPr lang="el-GR" altLang="el-GR" b="1" dirty="0">
                    <a:solidFill>
                      <a:srgbClr val="002060"/>
                    </a:solidFill>
                  </a:rPr>
                  <a:t>Μέσο κόστος ανά μονάδα </a:t>
                </a:r>
                <a14:m>
                  <m:oMath xmlns:m="http://schemas.openxmlformats.org/officeDocument/2006/math">
                    <m:r>
                      <a:rPr lang="el-GR" altLang="el-GR" b="1" i="0" smtClean="0">
                        <a:solidFill>
                          <a:srgbClr val="002060"/>
                        </a:solidFill>
                        <a:latin typeface="Cambria Math" panose="02040503050406030204" pitchFamily="18" charset="0"/>
                      </a:rPr>
                      <m:t>= </m:t>
                    </m:r>
                    <m:f>
                      <m:fPr>
                        <m:ctrlPr>
                          <a:rPr lang="el-GR" altLang="el-GR" b="1" i="1" smtClean="0">
                            <a:solidFill>
                              <a:srgbClr val="002060"/>
                            </a:solidFill>
                            <a:latin typeface="Cambria Math" panose="02040503050406030204" pitchFamily="18" charset="0"/>
                          </a:rPr>
                        </m:ctrlPr>
                      </m:fPr>
                      <m:num>
                        <m:r>
                          <a:rPr lang="el-GR" altLang="el-GR" b="1" i="1" smtClean="0">
                            <a:solidFill>
                              <a:srgbClr val="002060"/>
                            </a:solidFill>
                            <a:latin typeface="Cambria Math" panose="02040503050406030204" pitchFamily="18" charset="0"/>
                          </a:rPr>
                          <m:t>𝟗𝟎𝟎</m:t>
                        </m:r>
                      </m:num>
                      <m:den>
                        <m:r>
                          <a:rPr lang="el-GR" altLang="el-GR" b="1" i="1" smtClean="0">
                            <a:solidFill>
                              <a:srgbClr val="002060"/>
                            </a:solidFill>
                            <a:latin typeface="Cambria Math" panose="02040503050406030204" pitchFamily="18" charset="0"/>
                          </a:rPr>
                          <m:t>𝟔𝟎</m:t>
                        </m:r>
                      </m:den>
                    </m:f>
                  </m:oMath>
                </a14:m>
                <a:r>
                  <a:rPr lang="el-GR" altLang="el-GR" b="1" dirty="0">
                    <a:solidFill>
                      <a:srgbClr val="FF0000"/>
                    </a:solidFill>
                    <a:effectLst>
                      <a:outerShdw blurRad="38100" dist="38100" dir="2700000" algn="tl">
                        <a:srgbClr val="000000">
                          <a:alpha val="43137"/>
                        </a:srgbClr>
                      </a:outerShdw>
                    </a:effectLst>
                  </a:rPr>
                  <a:t> </a:t>
                </a:r>
                <a:r>
                  <a:rPr lang="el-GR" altLang="el-GR" dirty="0"/>
                  <a:t>= 15/€ ανά μονάδα</a:t>
                </a:r>
              </a:p>
              <a:p>
                <a:pPr algn="just">
                  <a:lnSpc>
                    <a:spcPct val="100000"/>
                  </a:lnSpc>
                  <a:buFontTx/>
                  <a:buNone/>
                </a:pPr>
                <a:r>
                  <a:rPr lang="el-GR" altLang="el-GR" dirty="0"/>
                  <a:t>Κόστος πωληθέντων 40 Χ 15 = 600</a:t>
                </a:r>
              </a:p>
              <a:p>
                <a:pPr algn="just">
                  <a:lnSpc>
                    <a:spcPct val="100000"/>
                  </a:lnSpc>
                  <a:buFontTx/>
                  <a:buNone/>
                </a:pPr>
                <a:r>
                  <a:rPr lang="el-GR" altLang="el-GR" dirty="0"/>
                  <a:t>Αποθέματα λήξης 20 Χ 15 = 300 </a:t>
                </a:r>
              </a:p>
              <a:p>
                <a:pPr algn="just">
                  <a:lnSpc>
                    <a:spcPct val="100000"/>
                  </a:lnSpc>
                  <a:buFontTx/>
                  <a:buNone/>
                </a:pPr>
                <a:r>
                  <a:rPr lang="el-GR" altLang="el-GR" dirty="0"/>
                  <a:t>Από τα αποθέματα που αγόρασε η επιχείρηση, αποθέματα αξίας 600 € πουλήθηκαν (κόστος πωληθέντων)</a:t>
                </a:r>
              </a:p>
              <a:p>
                <a:pPr algn="just">
                  <a:lnSpc>
                    <a:spcPct val="100000"/>
                  </a:lnSpc>
                  <a:buFontTx/>
                  <a:buNone/>
                </a:pPr>
                <a:r>
                  <a:rPr lang="el-GR" altLang="el-GR" dirty="0"/>
                  <a:t>Και η αξία των αποθεμάτων απογραφής λήξης είναι 300 €</a:t>
                </a:r>
              </a:p>
              <a:p>
                <a:pPr algn="just">
                  <a:lnSpc>
                    <a:spcPct val="100000"/>
                  </a:lnSpc>
                  <a:buFontTx/>
                  <a:buNone/>
                </a:pPr>
                <a:r>
                  <a:rPr lang="el-GR" altLang="el-GR" dirty="0"/>
                  <a:t>Το ποσό των 300 € θα εμφανιστεί στον Ισολογισμό (Ενεργητικό) ως περιουσιακό στοιχείο της επιχείρησης</a:t>
                </a:r>
              </a:p>
            </p:txBody>
          </p:sp>
        </mc:Choice>
        <mc:Fallback xmlns="">
          <p:sp>
            <p:nvSpPr>
              <p:cNvPr id="5" name="Θέση περιεχομένου 4"/>
              <p:cNvSpPr>
                <a:spLocks noGrp="1" noRot="1" noChangeAspect="1" noMove="1" noResize="1" noEditPoints="1" noAdjustHandles="1" noChangeArrowheads="1" noChangeShapeType="1" noTextEdit="1"/>
              </p:cNvSpPr>
              <p:nvPr>
                <p:ph idx="1"/>
              </p:nvPr>
            </p:nvSpPr>
            <p:spPr>
              <a:xfrm>
                <a:off x="823966" y="489526"/>
                <a:ext cx="10962750" cy="6368473"/>
              </a:xfrm>
              <a:blipFill>
                <a:blip r:embed="rId2"/>
                <a:stretch>
                  <a:fillRect l="-1112" r="-1112"/>
                </a:stretch>
              </a:blipFill>
            </p:spPr>
            <p:txBody>
              <a:bodyPr/>
              <a:lstStyle/>
              <a:p>
                <a:r>
                  <a:rPr lang="el-GR">
                    <a:noFill/>
                  </a:rPr>
                  <a:t> </a:t>
                </a:r>
              </a:p>
            </p:txBody>
          </p:sp>
        </mc:Fallback>
      </mc:AlternateContent>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16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50000"/>
              </a:lnSpc>
              <a:buFontTx/>
              <a:buNone/>
            </a:pPr>
            <a:r>
              <a:rPr lang="el-GR" altLang="el-GR" b="1" dirty="0">
                <a:solidFill>
                  <a:srgbClr val="002060"/>
                </a:solidFill>
              </a:rPr>
              <a:t>Σειρά εξάντλησης αποθεμάτων (</a:t>
            </a:r>
            <a:r>
              <a:rPr lang="en-US" altLang="el-GR" b="1" dirty="0">
                <a:solidFill>
                  <a:srgbClr val="002060"/>
                </a:solidFill>
              </a:rPr>
              <a:t>FIFO)</a:t>
            </a:r>
          </a:p>
          <a:p>
            <a:pPr marL="0" lvl="0" indent="0" algn="just">
              <a:buNone/>
            </a:pPr>
            <a:r>
              <a:rPr lang="el-GR" dirty="0">
                <a:solidFill>
                  <a:prstClr val="black"/>
                </a:solidFill>
              </a:rPr>
              <a:t>Σύμφωνα με την μέθοδο αυτή, γίνεται η υπόθεση ότι οι μονάδες ενός αγαθού που μπήκαν χρονικά πρώτες στην αποθήκη θα είναι και οι πρώτες που θα χρησιμοποιηθούν </a:t>
            </a:r>
          </a:p>
          <a:p>
            <a:pPr marL="0" lvl="0" indent="0" algn="just">
              <a:buNone/>
            </a:pPr>
            <a:r>
              <a:rPr lang="el-GR" dirty="0">
                <a:solidFill>
                  <a:prstClr val="black"/>
                </a:solidFill>
              </a:rPr>
              <a:t>Υπόθεση από την οποία πήρε το όνομά της (πρώτη εισαγωγή – πρώτη εξαγωγή)</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88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448829" y="489526"/>
            <a:ext cx="5389263" cy="6368473"/>
          </a:xfrm>
        </p:spPr>
        <p:txBody>
          <a:bodyPr>
            <a:normAutofit/>
          </a:bodyPr>
          <a:lstStyle/>
          <a:p>
            <a:pPr algn="just">
              <a:lnSpc>
                <a:spcPct val="100000"/>
              </a:lnSpc>
              <a:buFontTx/>
              <a:buNone/>
            </a:pPr>
            <a:r>
              <a:rPr lang="el-GR" altLang="el-GR" dirty="0"/>
              <a:t>Υπόλοιπο έναρξης  10 Χ 10 € = 100</a:t>
            </a:r>
          </a:p>
          <a:p>
            <a:pPr algn="just">
              <a:lnSpc>
                <a:spcPct val="100000"/>
              </a:lnSpc>
              <a:buFontTx/>
              <a:buNone/>
            </a:pPr>
            <a:r>
              <a:rPr lang="el-GR" altLang="el-GR" dirty="0"/>
              <a:t>Αγορές</a:t>
            </a:r>
          </a:p>
          <a:p>
            <a:pPr algn="just">
              <a:lnSpc>
                <a:spcPct val="100000"/>
              </a:lnSpc>
              <a:buFontTx/>
              <a:buNone/>
            </a:pPr>
            <a:r>
              <a:rPr lang="el-GR" altLang="el-GR" dirty="0"/>
              <a:t>1</a:t>
            </a:r>
            <a:r>
              <a:rPr lang="el-GR" altLang="el-GR" baseline="30000" dirty="0"/>
              <a:t>η                    </a:t>
            </a:r>
            <a:r>
              <a:rPr lang="el-GR" altLang="el-GR" dirty="0"/>
              <a:t>                  25 Χ 14 € = 350 </a:t>
            </a:r>
          </a:p>
          <a:p>
            <a:pPr algn="just">
              <a:lnSpc>
                <a:spcPct val="100000"/>
              </a:lnSpc>
              <a:buFontTx/>
              <a:buNone/>
            </a:pPr>
            <a:r>
              <a:rPr lang="el-GR" altLang="el-GR" dirty="0"/>
              <a:t>2</a:t>
            </a:r>
            <a:r>
              <a:rPr lang="el-GR" altLang="el-GR" baseline="30000" dirty="0"/>
              <a:t>η                   </a:t>
            </a:r>
            <a:r>
              <a:rPr lang="el-GR" altLang="el-GR" dirty="0"/>
              <a:t>                   25 Χ 18 € = 450</a:t>
            </a:r>
          </a:p>
          <a:p>
            <a:pPr algn="just">
              <a:lnSpc>
                <a:spcPct val="100000"/>
              </a:lnSpc>
              <a:buFontTx/>
              <a:buNone/>
            </a:pPr>
            <a:r>
              <a:rPr lang="el-GR" altLang="el-GR" dirty="0"/>
              <a:t>Συνολική αξία </a:t>
            </a:r>
          </a:p>
          <a:p>
            <a:pPr algn="just">
              <a:lnSpc>
                <a:spcPct val="100000"/>
              </a:lnSpc>
              <a:buFontTx/>
              <a:buNone/>
            </a:pPr>
            <a:r>
              <a:rPr lang="el-GR" altLang="el-GR" dirty="0"/>
              <a:t>Διαθεσίμων αγαθών                   900</a:t>
            </a:r>
            <a:endParaRPr lang="en-US" altLang="el-GR" dirty="0"/>
          </a:p>
        </p:txBody>
      </p:sp>
      <p:sp>
        <p:nvSpPr>
          <p:cNvPr id="6" name="Ορθογώνιο 5"/>
          <p:cNvSpPr/>
          <p:nvPr/>
        </p:nvSpPr>
        <p:spPr>
          <a:xfrm>
            <a:off x="-1" y="0"/>
            <a:ext cx="867507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Σειρά εξάντλησης </a:t>
            </a:r>
            <a:r>
              <a:rPr lang="el-GR" sz="2800" b="1">
                <a:solidFill>
                  <a:prstClr val="white"/>
                </a:solidFill>
                <a:latin typeface="Calibri" panose="020F0502020204030204"/>
              </a:rPr>
              <a:t>αποθεμάτων </a:t>
            </a:r>
            <a:r>
              <a:rPr lang="en-US" sz="2800" b="1" dirty="0">
                <a:solidFill>
                  <a:prstClr val="white"/>
                </a:solidFill>
                <a:latin typeface="Calibri" panose="020F0502020204030204"/>
              </a:rPr>
              <a:t>FIFO</a:t>
            </a:r>
            <a:endParaRPr lang="el-GR" sz="2800" b="1" dirty="0">
              <a:solidFill>
                <a:prstClr val="white"/>
              </a:solidFill>
              <a:latin typeface="Calibri" panose="020F0502020204030204"/>
            </a:endParaRPr>
          </a:p>
        </p:txBody>
      </p:sp>
      <p:sp>
        <p:nvSpPr>
          <p:cNvPr id="7" name="Ορθογώνιο 6"/>
          <p:cNvSpPr/>
          <p:nvPr/>
        </p:nvSpPr>
        <p:spPr>
          <a:xfrm>
            <a:off x="8675077" y="0"/>
            <a:ext cx="351692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a:extLst>
              <a:ext uri="{FF2B5EF4-FFF2-40B4-BE49-F238E27FC236}">
                <a16:creationId xmlns:a16="http://schemas.microsoft.com/office/drawing/2014/main" id="{18FDEDBC-091F-4655-BCA7-29E83A818244}"/>
              </a:ext>
            </a:extLst>
          </p:cNvPr>
          <p:cNvSpPr txBox="1">
            <a:spLocks/>
          </p:cNvSpPr>
          <p:nvPr/>
        </p:nvSpPr>
        <p:spPr>
          <a:xfrm>
            <a:off x="6096000" y="489527"/>
            <a:ext cx="5647171" cy="636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FontTx/>
              <a:buNone/>
            </a:pPr>
            <a:r>
              <a:rPr lang="el-GR" altLang="el-GR" dirty="0"/>
              <a:t>Πουλήθηκαν                  40 μονάδες</a:t>
            </a:r>
          </a:p>
          <a:p>
            <a:pPr algn="just">
              <a:lnSpc>
                <a:spcPct val="100000"/>
              </a:lnSpc>
              <a:buFontTx/>
              <a:buNone/>
            </a:pPr>
            <a:r>
              <a:rPr lang="el-GR" altLang="el-GR" dirty="0"/>
              <a:t>Αποθέματα λήξης         20 μονάδες</a:t>
            </a:r>
          </a:p>
          <a:p>
            <a:pPr algn="just">
              <a:lnSpc>
                <a:spcPct val="100000"/>
              </a:lnSpc>
              <a:buFontTx/>
              <a:buNone/>
            </a:pPr>
            <a:r>
              <a:rPr lang="el-GR" altLang="el-GR" dirty="0"/>
              <a:t>Πουλήθηκαν με την σειρά:</a:t>
            </a:r>
          </a:p>
          <a:p>
            <a:pPr algn="just">
              <a:lnSpc>
                <a:spcPct val="100000"/>
              </a:lnSpc>
              <a:buFontTx/>
              <a:buNone/>
            </a:pPr>
            <a:r>
              <a:rPr lang="el-GR" altLang="el-GR" dirty="0"/>
              <a:t>10 Χ 10 = 100</a:t>
            </a:r>
          </a:p>
          <a:p>
            <a:pPr algn="just">
              <a:lnSpc>
                <a:spcPct val="100000"/>
              </a:lnSpc>
              <a:buFontTx/>
              <a:buNone/>
            </a:pPr>
            <a:r>
              <a:rPr lang="el-GR" altLang="el-GR" dirty="0"/>
              <a:t>25 Χ 14 = 350</a:t>
            </a:r>
          </a:p>
          <a:p>
            <a:pPr algn="just">
              <a:lnSpc>
                <a:spcPct val="100000"/>
              </a:lnSpc>
              <a:buFontTx/>
              <a:buNone/>
            </a:pPr>
            <a:r>
              <a:rPr lang="el-GR" altLang="el-GR" dirty="0"/>
              <a:t>   5 Χ 18 =  90 </a:t>
            </a:r>
          </a:p>
          <a:p>
            <a:pPr algn="just">
              <a:lnSpc>
                <a:spcPct val="100000"/>
              </a:lnSpc>
              <a:buFontTx/>
              <a:buNone/>
            </a:pPr>
            <a:r>
              <a:rPr lang="el-GR" altLang="el-GR" dirty="0"/>
              <a:t>                  540</a:t>
            </a:r>
          </a:p>
          <a:p>
            <a:pPr algn="just">
              <a:lnSpc>
                <a:spcPct val="100000"/>
              </a:lnSpc>
              <a:buFontTx/>
              <a:buNone/>
            </a:pPr>
            <a:r>
              <a:rPr lang="el-GR" altLang="el-GR" dirty="0"/>
              <a:t>Απογραφή λήξης </a:t>
            </a:r>
          </a:p>
          <a:p>
            <a:pPr algn="just">
              <a:lnSpc>
                <a:spcPct val="100000"/>
              </a:lnSpc>
              <a:buFontTx/>
              <a:buNone/>
            </a:pPr>
            <a:r>
              <a:rPr lang="el-GR" altLang="el-GR" dirty="0"/>
              <a:t>20 Χ 18 = 360</a:t>
            </a:r>
          </a:p>
        </p:txBody>
      </p:sp>
      <p:cxnSp>
        <p:nvCxnSpPr>
          <p:cNvPr id="3" name="Ευθεία γραμμή σύνδεσης 2">
            <a:extLst>
              <a:ext uri="{FF2B5EF4-FFF2-40B4-BE49-F238E27FC236}">
                <a16:creationId xmlns:a16="http://schemas.microsoft.com/office/drawing/2014/main" id="{15C57D89-C060-4654-B88E-9E4A75B98351}"/>
              </a:ext>
            </a:extLst>
          </p:cNvPr>
          <p:cNvCxnSpPr/>
          <p:nvPr/>
        </p:nvCxnSpPr>
        <p:spPr>
          <a:xfrm>
            <a:off x="7608277" y="3786554"/>
            <a:ext cx="617971" cy="0"/>
          </a:xfrm>
          <a:prstGeom prst="line">
            <a:avLst/>
          </a:prstGeom>
          <a:ln w="317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627670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50000"/>
              </a:lnSpc>
              <a:buFontTx/>
              <a:buNone/>
            </a:pPr>
            <a:r>
              <a:rPr lang="el-GR" altLang="el-GR" b="1" dirty="0">
                <a:solidFill>
                  <a:srgbClr val="002060"/>
                </a:solidFill>
              </a:rPr>
              <a:t>Αντίστροφη σειρά εξάντλησης αποθεμάτων (</a:t>
            </a:r>
            <a:r>
              <a:rPr lang="en-US" altLang="el-GR" b="1" dirty="0">
                <a:solidFill>
                  <a:srgbClr val="002060"/>
                </a:solidFill>
              </a:rPr>
              <a:t>LIFO)</a:t>
            </a:r>
          </a:p>
          <a:p>
            <a:pPr marL="0" lvl="0" indent="0" algn="just">
              <a:buNone/>
            </a:pPr>
            <a:r>
              <a:rPr lang="el-GR" dirty="0">
                <a:solidFill>
                  <a:prstClr val="black"/>
                </a:solidFill>
                <a:highlight>
                  <a:srgbClr val="FFFF00"/>
                </a:highlight>
              </a:rPr>
              <a:t>Σύμφωνα με την μέθοδο αυτή, γίνεται η υπόθεση ότι οι μονάδες ενός αγαθού που μπήκαν χρονικά πρώτες στην αποθήκη θα είναι και οι πρώτες που θα χρησιμοποιηθούν </a:t>
            </a:r>
          </a:p>
          <a:p>
            <a:pPr marL="0" lvl="0" indent="0" algn="just">
              <a:buNone/>
            </a:pPr>
            <a:r>
              <a:rPr lang="el-GR" dirty="0">
                <a:solidFill>
                  <a:prstClr val="black"/>
                </a:solidFill>
              </a:rPr>
              <a:t>Υπόθεση από την οποία πήρε το όνομά της (τελευταία εισαγωγή – πρώτη εξαγωγή)</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154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448829" y="489526"/>
            <a:ext cx="5389263" cy="6368473"/>
          </a:xfrm>
        </p:spPr>
        <p:txBody>
          <a:bodyPr>
            <a:normAutofit/>
          </a:bodyPr>
          <a:lstStyle/>
          <a:p>
            <a:pPr algn="just">
              <a:lnSpc>
                <a:spcPct val="100000"/>
              </a:lnSpc>
              <a:buFontTx/>
              <a:buNone/>
            </a:pPr>
            <a:r>
              <a:rPr lang="el-GR" altLang="el-GR" dirty="0"/>
              <a:t>Υπόλοιπο έναρξης  10 Χ 10 € = 100</a:t>
            </a:r>
          </a:p>
          <a:p>
            <a:pPr algn="just">
              <a:lnSpc>
                <a:spcPct val="100000"/>
              </a:lnSpc>
              <a:buFontTx/>
              <a:buNone/>
            </a:pPr>
            <a:r>
              <a:rPr lang="el-GR" altLang="el-GR" dirty="0"/>
              <a:t>Αγορές</a:t>
            </a:r>
          </a:p>
          <a:p>
            <a:pPr algn="just">
              <a:lnSpc>
                <a:spcPct val="100000"/>
              </a:lnSpc>
              <a:buFontTx/>
              <a:buNone/>
            </a:pPr>
            <a:r>
              <a:rPr lang="el-GR" altLang="el-GR" dirty="0"/>
              <a:t>1</a:t>
            </a:r>
            <a:r>
              <a:rPr lang="el-GR" altLang="el-GR" baseline="30000" dirty="0"/>
              <a:t>η                    </a:t>
            </a:r>
            <a:r>
              <a:rPr lang="el-GR" altLang="el-GR" dirty="0"/>
              <a:t>                  25 Χ 14 € = 350 </a:t>
            </a:r>
          </a:p>
          <a:p>
            <a:pPr algn="just">
              <a:lnSpc>
                <a:spcPct val="100000"/>
              </a:lnSpc>
              <a:buFontTx/>
              <a:buNone/>
            </a:pPr>
            <a:r>
              <a:rPr lang="el-GR" altLang="el-GR" dirty="0"/>
              <a:t>2</a:t>
            </a:r>
            <a:r>
              <a:rPr lang="el-GR" altLang="el-GR" baseline="30000" dirty="0"/>
              <a:t>η                   </a:t>
            </a:r>
            <a:r>
              <a:rPr lang="el-GR" altLang="el-GR" dirty="0"/>
              <a:t>                   25 Χ 18 € = 450</a:t>
            </a:r>
          </a:p>
          <a:p>
            <a:pPr algn="just">
              <a:lnSpc>
                <a:spcPct val="100000"/>
              </a:lnSpc>
              <a:buFontTx/>
              <a:buNone/>
            </a:pPr>
            <a:r>
              <a:rPr lang="el-GR" altLang="el-GR" dirty="0"/>
              <a:t>Συνολική αξία </a:t>
            </a:r>
          </a:p>
          <a:p>
            <a:pPr algn="just">
              <a:lnSpc>
                <a:spcPct val="100000"/>
              </a:lnSpc>
              <a:buFontTx/>
              <a:buNone/>
            </a:pPr>
            <a:r>
              <a:rPr lang="el-GR" altLang="el-GR" dirty="0"/>
              <a:t>Διαθεσίμων αγαθών                   900</a:t>
            </a:r>
            <a:endParaRPr lang="en-US" altLang="el-GR" dirty="0"/>
          </a:p>
        </p:txBody>
      </p:sp>
      <p:sp>
        <p:nvSpPr>
          <p:cNvPr id="6" name="Ορθογώνιο 5"/>
          <p:cNvSpPr/>
          <p:nvPr/>
        </p:nvSpPr>
        <p:spPr>
          <a:xfrm>
            <a:off x="-1" y="0"/>
            <a:ext cx="867507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Σειρά εξάντλησης </a:t>
            </a:r>
            <a:r>
              <a:rPr lang="el-GR" sz="2800" b="1">
                <a:solidFill>
                  <a:prstClr val="white"/>
                </a:solidFill>
                <a:latin typeface="Calibri" panose="020F0502020204030204"/>
              </a:rPr>
              <a:t>αποθεμάτων </a:t>
            </a:r>
            <a:r>
              <a:rPr lang="en-US" sz="2800" b="1" dirty="0">
                <a:solidFill>
                  <a:prstClr val="white"/>
                </a:solidFill>
                <a:latin typeface="Calibri" panose="020F0502020204030204"/>
              </a:rPr>
              <a:t>LIFO</a:t>
            </a:r>
            <a:endParaRPr lang="el-GR" sz="2800" b="1" dirty="0">
              <a:solidFill>
                <a:prstClr val="white"/>
              </a:solidFill>
              <a:latin typeface="Calibri" panose="020F0502020204030204"/>
            </a:endParaRPr>
          </a:p>
        </p:txBody>
      </p:sp>
      <p:sp>
        <p:nvSpPr>
          <p:cNvPr id="7" name="Ορθογώνιο 6"/>
          <p:cNvSpPr/>
          <p:nvPr/>
        </p:nvSpPr>
        <p:spPr>
          <a:xfrm>
            <a:off x="8675077" y="0"/>
            <a:ext cx="351692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a:extLst>
              <a:ext uri="{FF2B5EF4-FFF2-40B4-BE49-F238E27FC236}">
                <a16:creationId xmlns:a16="http://schemas.microsoft.com/office/drawing/2014/main" id="{18FDEDBC-091F-4655-BCA7-29E83A818244}"/>
              </a:ext>
            </a:extLst>
          </p:cNvPr>
          <p:cNvSpPr txBox="1">
            <a:spLocks/>
          </p:cNvSpPr>
          <p:nvPr/>
        </p:nvSpPr>
        <p:spPr>
          <a:xfrm>
            <a:off x="6096000" y="489527"/>
            <a:ext cx="5647171" cy="636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Πουλήθηκαν                  40 μονάδες</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Αποθέματα λήξης         20 μονάδες</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Πουλήθηκαν με την σειρά:</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lang="el-GR" altLang="el-GR" dirty="0">
                <a:solidFill>
                  <a:prstClr val="black"/>
                </a:solidFill>
                <a:latin typeface="Calibri" panose="020F0502020204030204"/>
              </a:rPr>
              <a:t>25</a:t>
            </a: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 Χ 18 = 450</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15 Χ 14 = 210</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                  660</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Απογραφή λήξης </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10 Χ 14 = 140</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lang="el-GR" altLang="el-GR" dirty="0">
                <a:solidFill>
                  <a:prstClr val="black"/>
                </a:solidFill>
                <a:latin typeface="Calibri" panose="020F0502020204030204"/>
              </a:rPr>
              <a:t>10 Χ 10 = 100</a:t>
            </a:r>
          </a:p>
          <a:p>
            <a:pPr marL="228600" marR="0" lvl="0" indent="-228600" algn="just" defTabSz="914400" rtl="0" eaLnBrk="1" fontAlgn="auto" latinLnBrk="0" hangingPunct="1">
              <a:lnSpc>
                <a:spcPct val="100000"/>
              </a:lnSpc>
              <a:spcBef>
                <a:spcPts val="1000"/>
              </a:spcBef>
              <a:spcAft>
                <a:spcPts val="0"/>
              </a:spcAft>
              <a:buClrTx/>
              <a:buSzTx/>
              <a:buFontTx/>
              <a:buNone/>
              <a:tabLst/>
              <a:defRPr/>
            </a:pPr>
            <a:r>
              <a:rPr kumimoji="0" lang="el-GR" altLang="el-GR" sz="2800" b="0" i="0" u="none" strike="noStrike" kern="1200" cap="none" spc="0" normalizeH="0" baseline="0" noProof="0" dirty="0">
                <a:ln>
                  <a:noFill/>
                </a:ln>
                <a:solidFill>
                  <a:prstClr val="black"/>
                </a:solidFill>
                <a:effectLst/>
                <a:uLnTx/>
                <a:uFillTx/>
                <a:latin typeface="Calibri" panose="020F0502020204030204"/>
                <a:ea typeface="+mn-ea"/>
                <a:cs typeface="+mn-cs"/>
              </a:rPr>
              <a:t>                  240</a:t>
            </a:r>
          </a:p>
        </p:txBody>
      </p:sp>
      <p:cxnSp>
        <p:nvCxnSpPr>
          <p:cNvPr id="3" name="Ευθεία γραμμή σύνδεσης 2">
            <a:extLst>
              <a:ext uri="{FF2B5EF4-FFF2-40B4-BE49-F238E27FC236}">
                <a16:creationId xmlns:a16="http://schemas.microsoft.com/office/drawing/2014/main" id="{15C57D89-C060-4654-B88E-9E4A75B98351}"/>
              </a:ext>
            </a:extLst>
          </p:cNvPr>
          <p:cNvCxnSpPr/>
          <p:nvPr/>
        </p:nvCxnSpPr>
        <p:spPr>
          <a:xfrm>
            <a:off x="7573107" y="3247292"/>
            <a:ext cx="617971" cy="0"/>
          </a:xfrm>
          <a:prstGeom prst="line">
            <a:avLst/>
          </a:prstGeom>
          <a:ln w="31750"/>
        </p:spPr>
        <p:style>
          <a:lnRef idx="3">
            <a:schemeClr val="dk1"/>
          </a:lnRef>
          <a:fillRef idx="0">
            <a:schemeClr val="dk1"/>
          </a:fillRef>
          <a:effectRef idx="2">
            <a:schemeClr val="dk1"/>
          </a:effectRef>
          <a:fontRef idx="minor">
            <a:schemeClr val="tx1"/>
          </a:fontRef>
        </p:style>
      </p:cxnSp>
      <p:cxnSp>
        <p:nvCxnSpPr>
          <p:cNvPr id="9" name="Ευθεία γραμμή σύνδεσης 8">
            <a:extLst>
              <a:ext uri="{FF2B5EF4-FFF2-40B4-BE49-F238E27FC236}">
                <a16:creationId xmlns:a16="http://schemas.microsoft.com/office/drawing/2014/main" id="{826AF150-24D3-41E6-8926-E5C50F3C7A5C}"/>
              </a:ext>
            </a:extLst>
          </p:cNvPr>
          <p:cNvCxnSpPr/>
          <p:nvPr/>
        </p:nvCxnSpPr>
        <p:spPr>
          <a:xfrm>
            <a:off x="7573107" y="5392616"/>
            <a:ext cx="617971" cy="0"/>
          </a:xfrm>
          <a:prstGeom prst="line">
            <a:avLst/>
          </a:prstGeom>
          <a:ln w="317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334508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95643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Σύγκριση μεθόδων απογραφής</a:t>
            </a:r>
          </a:p>
        </p:txBody>
      </p:sp>
      <p:sp>
        <p:nvSpPr>
          <p:cNvPr id="7" name="Ορθογώνιο 6"/>
          <p:cNvSpPr/>
          <p:nvPr/>
        </p:nvSpPr>
        <p:spPr>
          <a:xfrm>
            <a:off x="8956431" y="0"/>
            <a:ext cx="323556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1050629696"/>
              </p:ext>
            </p:extLst>
          </p:nvPr>
        </p:nvGraphicFramePr>
        <p:xfrm>
          <a:off x="711920" y="489527"/>
          <a:ext cx="9826540" cy="6149596"/>
        </p:xfrm>
        <a:graphic>
          <a:graphicData uri="http://schemas.openxmlformats.org/drawingml/2006/table">
            <a:tbl>
              <a:tblPr firstRow="1" bandRow="1">
                <a:tableStyleId>{D7AC3CCA-C797-4891-BE02-D94E43425B78}</a:tableStyleId>
              </a:tblPr>
              <a:tblGrid>
                <a:gridCol w="3484942">
                  <a:extLst>
                    <a:ext uri="{9D8B030D-6E8A-4147-A177-3AD203B41FA5}">
                      <a16:colId xmlns:a16="http://schemas.microsoft.com/office/drawing/2014/main" val="2453963297"/>
                    </a:ext>
                  </a:extLst>
                </a:gridCol>
                <a:gridCol w="2133600">
                  <a:extLst>
                    <a:ext uri="{9D8B030D-6E8A-4147-A177-3AD203B41FA5}">
                      <a16:colId xmlns:a16="http://schemas.microsoft.com/office/drawing/2014/main" val="1910919357"/>
                    </a:ext>
                  </a:extLst>
                </a:gridCol>
                <a:gridCol w="2192215">
                  <a:extLst>
                    <a:ext uri="{9D8B030D-6E8A-4147-A177-3AD203B41FA5}">
                      <a16:colId xmlns:a16="http://schemas.microsoft.com/office/drawing/2014/main" val="3374731724"/>
                    </a:ext>
                  </a:extLst>
                </a:gridCol>
                <a:gridCol w="2015783">
                  <a:extLst>
                    <a:ext uri="{9D8B030D-6E8A-4147-A177-3AD203B41FA5}">
                      <a16:colId xmlns:a16="http://schemas.microsoft.com/office/drawing/2014/main" val="1657538655"/>
                    </a:ext>
                  </a:extLst>
                </a:gridCol>
              </a:tblGrid>
              <a:tr h="608548">
                <a:tc>
                  <a:txBody>
                    <a:bodyPr/>
                    <a:lstStyle/>
                    <a:p>
                      <a:pPr algn="just"/>
                      <a:endParaRPr lang="el-GR" sz="2000" dirty="0"/>
                    </a:p>
                  </a:txBody>
                  <a:tcPr/>
                </a:tc>
                <a:tc>
                  <a:txBody>
                    <a:bodyPr/>
                    <a:lstStyle/>
                    <a:p>
                      <a:pPr algn="ctr"/>
                      <a:r>
                        <a:rPr lang="en-US" sz="2800" dirty="0"/>
                        <a:t>FIFO</a:t>
                      </a:r>
                      <a:endParaRPr lang="el-GR" sz="2800" dirty="0"/>
                    </a:p>
                  </a:txBody>
                  <a:tcPr/>
                </a:tc>
                <a:tc>
                  <a:txBody>
                    <a:bodyPr/>
                    <a:lstStyle/>
                    <a:p>
                      <a:pPr algn="ctr"/>
                      <a:r>
                        <a:rPr lang="en-US" sz="2800" dirty="0"/>
                        <a:t>LIFO</a:t>
                      </a:r>
                      <a:endParaRPr lang="el-GR" sz="2800" dirty="0"/>
                    </a:p>
                  </a:txBody>
                  <a:tcPr/>
                </a:tc>
                <a:tc>
                  <a:txBody>
                    <a:bodyPr/>
                    <a:lstStyle/>
                    <a:p>
                      <a:pPr algn="ctr"/>
                      <a:r>
                        <a:rPr lang="el-GR" sz="2800" dirty="0"/>
                        <a:t>Μέσο Κόστος</a:t>
                      </a:r>
                    </a:p>
                  </a:txBody>
                  <a:tcPr/>
                </a:tc>
                <a:extLst>
                  <a:ext uri="{0D108BD9-81ED-4DB2-BD59-A6C34878D82A}">
                    <a16:rowId xmlns:a16="http://schemas.microsoft.com/office/drawing/2014/main" val="3380851613"/>
                  </a:ext>
                </a:extLst>
              </a:tr>
              <a:tr h="608548">
                <a:tc>
                  <a:txBody>
                    <a:bodyPr/>
                    <a:lstStyle/>
                    <a:p>
                      <a:r>
                        <a:rPr lang="el-GR" sz="2800" b="0" dirty="0"/>
                        <a:t>Καθαρές πωλήσεις</a:t>
                      </a:r>
                    </a:p>
                  </a:txBody>
                  <a:tcPr/>
                </a:tc>
                <a:tc>
                  <a:txBody>
                    <a:bodyPr/>
                    <a:lstStyle/>
                    <a:p>
                      <a:pPr algn="r"/>
                      <a:r>
                        <a:rPr lang="en-US" sz="2800" b="0" dirty="0"/>
                        <a:t>1.000</a:t>
                      </a:r>
                      <a:endParaRPr lang="el-GR" sz="2800" b="0" dirty="0"/>
                    </a:p>
                  </a:txBody>
                  <a:tcPr/>
                </a:tc>
                <a:tc>
                  <a:txBody>
                    <a:bodyPr/>
                    <a:lstStyle/>
                    <a:p>
                      <a:pPr algn="r"/>
                      <a:r>
                        <a:rPr lang="el-GR" sz="2800" b="0" dirty="0"/>
                        <a:t>1.000</a:t>
                      </a:r>
                    </a:p>
                  </a:txBody>
                  <a:tcPr/>
                </a:tc>
                <a:tc>
                  <a:txBody>
                    <a:bodyPr/>
                    <a:lstStyle/>
                    <a:p>
                      <a:pPr algn="r"/>
                      <a:r>
                        <a:rPr lang="el-GR" sz="2800" b="0" dirty="0"/>
                        <a:t>1.000</a:t>
                      </a:r>
                    </a:p>
                  </a:txBody>
                  <a:tcPr/>
                </a:tc>
                <a:extLst>
                  <a:ext uri="{0D108BD9-81ED-4DB2-BD59-A6C34878D82A}">
                    <a16:rowId xmlns:a16="http://schemas.microsoft.com/office/drawing/2014/main" val="1316855114"/>
                  </a:ext>
                </a:extLst>
              </a:tr>
              <a:tr h="608548">
                <a:tc>
                  <a:txBody>
                    <a:bodyPr/>
                    <a:lstStyle/>
                    <a:p>
                      <a:r>
                        <a:rPr lang="el-GR" sz="2800" baseline="0" dirty="0">
                          <a:solidFill>
                            <a:schemeClr val="tx1"/>
                          </a:solidFill>
                        </a:rPr>
                        <a:t>Κόστος Πωληθέντων</a:t>
                      </a:r>
                    </a:p>
                  </a:txBody>
                  <a:tcPr/>
                </a:tc>
                <a:tc>
                  <a:txBody>
                    <a:bodyPr/>
                    <a:lstStyle/>
                    <a:p>
                      <a:pPr algn="r"/>
                      <a:r>
                        <a:rPr lang="en-US" sz="2800" dirty="0"/>
                        <a:t>540</a:t>
                      </a:r>
                      <a:endParaRPr lang="el-GR" sz="2800" dirty="0"/>
                    </a:p>
                  </a:txBody>
                  <a:tcPr>
                    <a:lnB w="38100" cap="flat" cmpd="sng" algn="ctr">
                      <a:solidFill>
                        <a:srgbClr val="C00000"/>
                      </a:solidFill>
                      <a:prstDash val="solid"/>
                      <a:round/>
                      <a:headEnd type="none" w="med" len="med"/>
                      <a:tailEnd type="none" w="med" len="med"/>
                    </a:lnB>
                  </a:tcPr>
                </a:tc>
                <a:tc>
                  <a:txBody>
                    <a:bodyPr/>
                    <a:lstStyle/>
                    <a:p>
                      <a:pPr algn="r"/>
                      <a:r>
                        <a:rPr lang="en-US" sz="2800" dirty="0"/>
                        <a:t>660</a:t>
                      </a:r>
                      <a:endParaRPr lang="el-GR" sz="2800" dirty="0"/>
                    </a:p>
                  </a:txBody>
                  <a:tcPr>
                    <a:lnB w="38100" cap="flat" cmpd="sng" algn="ctr">
                      <a:solidFill>
                        <a:srgbClr val="C00000"/>
                      </a:solidFill>
                      <a:prstDash val="solid"/>
                      <a:round/>
                      <a:headEnd type="none" w="med" len="med"/>
                      <a:tailEnd type="none" w="med" len="med"/>
                    </a:lnB>
                  </a:tcPr>
                </a:tc>
                <a:tc>
                  <a:txBody>
                    <a:bodyPr/>
                    <a:lstStyle/>
                    <a:p>
                      <a:pPr algn="r"/>
                      <a:r>
                        <a:rPr lang="el-GR" sz="2800" dirty="0"/>
                        <a:t>600</a:t>
                      </a:r>
                    </a:p>
                  </a:txBody>
                  <a:tcPr>
                    <a:lnB w="381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22231302"/>
                  </a:ext>
                </a:extLst>
              </a:tr>
              <a:tr h="608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800" baseline="0" dirty="0">
                          <a:solidFill>
                            <a:schemeClr val="tx1"/>
                          </a:solidFill>
                        </a:rPr>
                        <a:t>Μικτό κέρδος</a:t>
                      </a:r>
                    </a:p>
                  </a:txBody>
                  <a:tcPr/>
                </a:tc>
                <a:tc>
                  <a:txBody>
                    <a:bodyPr/>
                    <a:lstStyle/>
                    <a:p>
                      <a:pPr algn="r"/>
                      <a:r>
                        <a:rPr lang="el-GR" sz="2800" dirty="0"/>
                        <a:t>460</a:t>
                      </a:r>
                    </a:p>
                  </a:txBody>
                  <a:tcPr>
                    <a:lnT w="38100" cap="flat" cmpd="sng" algn="ctr">
                      <a:solidFill>
                        <a:srgbClr val="C00000"/>
                      </a:solidFill>
                      <a:prstDash val="solid"/>
                      <a:round/>
                      <a:headEnd type="none" w="med" len="med"/>
                      <a:tailEnd type="none" w="med" len="med"/>
                    </a:lnT>
                  </a:tcPr>
                </a:tc>
                <a:tc>
                  <a:txBody>
                    <a:bodyPr/>
                    <a:lstStyle/>
                    <a:p>
                      <a:pPr algn="r"/>
                      <a:r>
                        <a:rPr lang="el-GR" sz="2800" dirty="0"/>
                        <a:t>340</a:t>
                      </a:r>
                    </a:p>
                  </a:txBody>
                  <a:tcPr>
                    <a:lnT w="38100" cap="flat" cmpd="sng" algn="ctr">
                      <a:solidFill>
                        <a:srgbClr val="C00000"/>
                      </a:solidFill>
                      <a:prstDash val="solid"/>
                      <a:round/>
                      <a:headEnd type="none" w="med" len="med"/>
                      <a:tailEnd type="none" w="med" len="med"/>
                    </a:lnT>
                  </a:tcPr>
                </a:tc>
                <a:tc>
                  <a:txBody>
                    <a:bodyPr/>
                    <a:lstStyle/>
                    <a:p>
                      <a:pPr algn="r"/>
                      <a:r>
                        <a:rPr lang="el-GR" sz="2800" dirty="0"/>
                        <a:t>400</a:t>
                      </a:r>
                    </a:p>
                  </a:txBody>
                  <a:tcPr>
                    <a:lnT w="38100" cap="flat" cmpd="sng" algn="ctr">
                      <a:solidFill>
                        <a:srgbClr val="C00000"/>
                      </a:solidFill>
                      <a:prstDash val="solid"/>
                      <a:round/>
                      <a:headEnd type="none" w="med" len="med"/>
                      <a:tailEnd type="none" w="med" len="med"/>
                    </a:lnT>
                  </a:tcPr>
                </a:tc>
                <a:extLst>
                  <a:ext uri="{0D108BD9-81ED-4DB2-BD59-A6C34878D82A}">
                    <a16:rowId xmlns:a16="http://schemas.microsoft.com/office/drawing/2014/main" val="2054728120"/>
                  </a:ext>
                </a:extLst>
              </a:tr>
              <a:tr h="608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2800" baseline="0" dirty="0">
                        <a:solidFill>
                          <a:schemeClr val="tx1"/>
                        </a:solidFill>
                      </a:endParaRPr>
                    </a:p>
                  </a:txBody>
                  <a:tcPr/>
                </a:tc>
                <a:tc>
                  <a:txBody>
                    <a:bodyPr/>
                    <a:lstStyle/>
                    <a:p>
                      <a:pPr algn="r"/>
                      <a:endParaRPr lang="el-GR" sz="2800" dirty="0"/>
                    </a:p>
                  </a:txBody>
                  <a:tcPr/>
                </a:tc>
                <a:tc>
                  <a:txBody>
                    <a:bodyPr/>
                    <a:lstStyle/>
                    <a:p>
                      <a:pPr algn="r"/>
                      <a:endParaRPr lang="el-GR" sz="2800" dirty="0"/>
                    </a:p>
                  </a:txBody>
                  <a:tcPr/>
                </a:tc>
                <a:tc>
                  <a:txBody>
                    <a:bodyPr/>
                    <a:lstStyle/>
                    <a:p>
                      <a:pPr algn="r"/>
                      <a:endParaRPr lang="el-GR" sz="2800" dirty="0"/>
                    </a:p>
                  </a:txBody>
                  <a:tcPr/>
                </a:tc>
                <a:extLst>
                  <a:ext uri="{0D108BD9-81ED-4DB2-BD59-A6C34878D82A}">
                    <a16:rowId xmlns:a16="http://schemas.microsoft.com/office/drawing/2014/main" val="23672133"/>
                  </a:ext>
                </a:extLst>
              </a:tr>
              <a:tr h="608548">
                <a:tc>
                  <a:txBody>
                    <a:bodyPr/>
                    <a:lstStyle/>
                    <a:p>
                      <a:r>
                        <a:rPr lang="el-GR" sz="2800" baseline="0" dirty="0">
                          <a:solidFill>
                            <a:schemeClr val="tx1"/>
                          </a:solidFill>
                        </a:rPr>
                        <a:t>Αξία αποθεμάτων τέλους</a:t>
                      </a:r>
                    </a:p>
                  </a:txBody>
                  <a:tcPr/>
                </a:tc>
                <a:tc>
                  <a:txBody>
                    <a:bodyPr/>
                    <a:lstStyle/>
                    <a:p>
                      <a:pPr algn="r"/>
                      <a:r>
                        <a:rPr lang="el-GR" sz="2800" b="1" dirty="0"/>
                        <a:t>360</a:t>
                      </a:r>
                    </a:p>
                  </a:txBody>
                  <a:tcPr/>
                </a:tc>
                <a:tc>
                  <a:txBody>
                    <a:bodyPr/>
                    <a:lstStyle/>
                    <a:p>
                      <a:pPr algn="r"/>
                      <a:r>
                        <a:rPr lang="el-GR" sz="2800" b="1" dirty="0"/>
                        <a:t>240</a:t>
                      </a:r>
                    </a:p>
                  </a:txBody>
                  <a:tcPr/>
                </a:tc>
                <a:tc>
                  <a:txBody>
                    <a:bodyPr/>
                    <a:lstStyle/>
                    <a:p>
                      <a:pPr algn="r"/>
                      <a:r>
                        <a:rPr lang="el-GR" sz="2800" b="1" dirty="0"/>
                        <a:t>300</a:t>
                      </a:r>
                    </a:p>
                  </a:txBody>
                  <a:tcPr/>
                </a:tc>
                <a:extLst>
                  <a:ext uri="{0D108BD9-81ED-4DB2-BD59-A6C34878D82A}">
                    <a16:rowId xmlns:a16="http://schemas.microsoft.com/office/drawing/2014/main" val="3502631329"/>
                  </a:ext>
                </a:extLst>
              </a:tr>
              <a:tr h="608548">
                <a:tc>
                  <a:txBody>
                    <a:bodyPr/>
                    <a:lstStyle/>
                    <a:p>
                      <a:endParaRPr lang="el-GR" sz="2000" b="1" baseline="0" dirty="0">
                        <a:solidFill>
                          <a:schemeClr val="tx1"/>
                        </a:solidFill>
                      </a:endParaRPr>
                    </a:p>
                  </a:txBody>
                  <a:tcPr/>
                </a:tc>
                <a:tc>
                  <a:txBody>
                    <a:bodyPr/>
                    <a:lstStyle/>
                    <a:p>
                      <a:pPr algn="r"/>
                      <a:endParaRPr lang="el-GR" sz="2800" b="1" dirty="0"/>
                    </a:p>
                  </a:txBody>
                  <a:tcPr/>
                </a:tc>
                <a:tc>
                  <a:txBody>
                    <a:bodyPr/>
                    <a:lstStyle/>
                    <a:p>
                      <a:pPr algn="r"/>
                      <a:endParaRPr lang="el-GR" sz="2800" b="1" dirty="0"/>
                    </a:p>
                  </a:txBody>
                  <a:tcPr/>
                </a:tc>
                <a:tc>
                  <a:txBody>
                    <a:bodyPr/>
                    <a:lstStyle/>
                    <a:p>
                      <a:pPr algn="r"/>
                      <a:endParaRPr lang="el-GR" sz="2800" b="1" dirty="0"/>
                    </a:p>
                  </a:txBody>
                  <a:tcPr/>
                </a:tc>
                <a:extLst>
                  <a:ext uri="{0D108BD9-81ED-4DB2-BD59-A6C34878D82A}">
                    <a16:rowId xmlns:a16="http://schemas.microsoft.com/office/drawing/2014/main" val="2354149157"/>
                  </a:ext>
                </a:extLst>
              </a:tr>
              <a:tr h="608548">
                <a:tc>
                  <a:txBody>
                    <a:bodyPr/>
                    <a:lstStyle/>
                    <a:p>
                      <a:endParaRPr lang="el-GR" sz="2000" b="1" baseline="0" dirty="0">
                        <a:solidFill>
                          <a:schemeClr val="tx1"/>
                        </a:solidFill>
                      </a:endParaRPr>
                    </a:p>
                  </a:txBody>
                  <a:tcPr/>
                </a:tc>
                <a:tc>
                  <a:txBody>
                    <a:bodyPr/>
                    <a:lstStyle/>
                    <a:p>
                      <a:pPr algn="r"/>
                      <a:endParaRPr lang="el-GR" sz="2800" dirty="0"/>
                    </a:p>
                  </a:txBody>
                  <a:tcPr/>
                </a:tc>
                <a:tc>
                  <a:txBody>
                    <a:bodyPr/>
                    <a:lstStyle/>
                    <a:p>
                      <a:pPr algn="r"/>
                      <a:endParaRPr lang="el-GR" sz="2800" dirty="0"/>
                    </a:p>
                  </a:txBody>
                  <a:tcPr/>
                </a:tc>
                <a:tc>
                  <a:txBody>
                    <a:bodyPr/>
                    <a:lstStyle/>
                    <a:p>
                      <a:pPr algn="r"/>
                      <a:endParaRPr lang="el-GR" sz="2800" dirty="0"/>
                    </a:p>
                  </a:txBody>
                  <a:tcPr/>
                </a:tc>
                <a:extLst>
                  <a:ext uri="{0D108BD9-81ED-4DB2-BD59-A6C34878D82A}">
                    <a16:rowId xmlns:a16="http://schemas.microsoft.com/office/drawing/2014/main" val="4279066189"/>
                  </a:ext>
                </a:extLst>
              </a:tr>
              <a:tr h="608548">
                <a:tc>
                  <a:txBody>
                    <a:bodyPr/>
                    <a:lstStyle/>
                    <a:p>
                      <a:endParaRPr lang="el-GR" sz="2000" b="1" baseline="0" dirty="0">
                        <a:solidFill>
                          <a:schemeClr val="tx1"/>
                        </a:solidFill>
                      </a:endParaRPr>
                    </a:p>
                  </a:txBody>
                  <a:tcPr/>
                </a:tc>
                <a:tc>
                  <a:txBody>
                    <a:bodyPr/>
                    <a:lstStyle/>
                    <a:p>
                      <a:pPr algn="r"/>
                      <a:endParaRPr lang="el-GR" sz="2800" b="1" dirty="0"/>
                    </a:p>
                  </a:txBody>
                  <a:tcPr/>
                </a:tc>
                <a:tc>
                  <a:txBody>
                    <a:bodyPr/>
                    <a:lstStyle/>
                    <a:p>
                      <a:pPr algn="r"/>
                      <a:endParaRPr lang="el-GR" sz="2800" b="1" dirty="0"/>
                    </a:p>
                  </a:txBody>
                  <a:tcPr/>
                </a:tc>
                <a:tc>
                  <a:txBody>
                    <a:bodyPr/>
                    <a:lstStyle/>
                    <a:p>
                      <a:pPr algn="r"/>
                      <a:endParaRPr lang="el-GR" sz="2800" b="1" dirty="0"/>
                    </a:p>
                  </a:txBody>
                  <a:tcPr/>
                </a:tc>
                <a:extLst>
                  <a:ext uri="{0D108BD9-81ED-4DB2-BD59-A6C34878D82A}">
                    <a16:rowId xmlns:a16="http://schemas.microsoft.com/office/drawing/2014/main" val="1475382708"/>
                  </a:ext>
                </a:extLst>
              </a:tr>
            </a:tbl>
          </a:graphicData>
        </a:graphic>
      </p:graphicFrame>
    </p:spTree>
    <p:extLst>
      <p:ext uri="{BB962C8B-B14F-4D97-AF65-F5344CB8AC3E}">
        <p14:creationId xmlns:p14="http://schemas.microsoft.com/office/powerpoint/2010/main" val="324471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Για εξάσκηση:</a:t>
            </a:r>
          </a:p>
          <a:p>
            <a:pPr marL="0" indent="0" algn="just">
              <a:buNone/>
            </a:pPr>
            <a:r>
              <a:rPr lang="el-GR" dirty="0"/>
              <a:t>Μια εταιρεία είχε στην αρχή της χρήσης 1.000 μονάδες εμπορεύματος τις οποίες είχε αποτιμήσει με 10 την κάθε μία. Κατά την διάρκεια της χρήσης αγόρασε τις παρακάτω ποσότητες με τις αντίστοιχες τιμές:</a:t>
            </a:r>
          </a:p>
          <a:p>
            <a:pPr marL="0" indent="0" algn="just">
              <a:buNone/>
            </a:pPr>
            <a:endParaRPr lang="el-GR" dirty="0"/>
          </a:p>
          <a:p>
            <a:pPr marL="0" indent="0" algn="just">
              <a:buNone/>
            </a:pPr>
            <a:r>
              <a:rPr lang="el-GR" dirty="0"/>
              <a:t>Ιανουάριος 1.000 μονάδες με 12 € την κάθε μία</a:t>
            </a:r>
          </a:p>
          <a:p>
            <a:pPr marL="0" indent="0" algn="just">
              <a:buNone/>
            </a:pPr>
            <a:r>
              <a:rPr lang="el-GR" dirty="0"/>
              <a:t>Ιούλιος        4.000 μονάδες με 14 € την κάθε μία</a:t>
            </a:r>
          </a:p>
          <a:p>
            <a:pPr marL="0" indent="0" algn="just">
              <a:buNone/>
            </a:pPr>
            <a:r>
              <a:rPr lang="el-GR" dirty="0"/>
              <a:t>Νοέμβριος  2.000 μονάδες με 16 € την κάθε μία</a:t>
            </a:r>
          </a:p>
          <a:p>
            <a:pPr marL="0" indent="0" algn="just">
              <a:buNone/>
            </a:pPr>
            <a:endParaRPr lang="el-GR" dirty="0"/>
          </a:p>
          <a:p>
            <a:pPr marL="0" indent="0" algn="just">
              <a:buNone/>
            </a:pPr>
            <a:r>
              <a:rPr lang="el-GR" dirty="0"/>
              <a:t>Αν κατά την διάρκεια της χρήσης πουλήθηκαν 6.000 μονάδες με 20 € η κάθε μία, τότε να υπολογιστεί το Κόστος </a:t>
            </a:r>
            <a:r>
              <a:rPr lang="el-GR" dirty="0" err="1"/>
              <a:t>Πωληθέντων</a:t>
            </a:r>
            <a:r>
              <a:rPr lang="el-GR" dirty="0"/>
              <a:t> και το μικτό αποτέλεσμα με την μέθοδο </a:t>
            </a:r>
            <a:r>
              <a:rPr lang="en-US" dirty="0"/>
              <a:t>F.I.F.O </a:t>
            </a:r>
            <a:r>
              <a:rPr lang="el-GR" dirty="0"/>
              <a:t>και με την μέθοδο L.I.F.O</a:t>
            </a:r>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79438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Μέθοδοι απογραφής</a:t>
            </a:r>
          </a:p>
        </p:txBody>
      </p:sp>
      <p:sp>
        <p:nvSpPr>
          <p:cNvPr id="7" name="Ορθογώνιο 6"/>
          <p:cNvSpPr/>
          <p:nvPr/>
        </p:nvSpPr>
        <p:spPr>
          <a:xfrm>
            <a:off x="7943850" y="0"/>
            <a:ext cx="42481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5622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Οι φορολογικές αρχές απαιτούν από όλες τις επιχειρήσεις να χρησιμοποιούν για φορολογικούς λόγους την ίδια μέθοδο αποτίμησης των αποθεμάτων που χρησιμοποιούν για την κατάρτιση των οικονομικών τους καταστάσεων.</a:t>
            </a:r>
          </a:p>
          <a:p>
            <a:pPr algn="just"/>
            <a:r>
              <a:rPr lang="el-GR" dirty="0"/>
              <a:t>Η επιλογή της μεθόδου αποτίμησης των αποθεμάτων επηρεάζει άμεσα τους φόρους εισοδήματος που πρέπει να πληρωθούν μετρητοίς.</a:t>
            </a:r>
          </a:p>
          <a:p>
            <a:pPr algn="just"/>
            <a:r>
              <a:rPr lang="el-GR" dirty="0"/>
              <a:t>Όταν οι τιμές αυξάνονται, η μέθοδος </a:t>
            </a:r>
            <a:r>
              <a:rPr lang="en-US" dirty="0"/>
              <a:t>L.I.F.O. </a:t>
            </a:r>
            <a:r>
              <a:rPr lang="el-GR" dirty="0"/>
              <a:t>έχει ως αποτέλεσμα μικρότερα φορολογητέα κέρδη και χαμηλότερο φόρο εισοδήματος από τις άλλες μεθόδους.</a:t>
            </a:r>
          </a:p>
          <a:p>
            <a:pPr algn="just"/>
            <a:r>
              <a:rPr lang="el-GR" dirty="0"/>
              <a:t>Αντίθετα όταν οι τιμές μειώνονται αυτό συμβαίνει με την μέθοδο </a:t>
            </a:r>
            <a:r>
              <a:rPr lang="en-US" dirty="0"/>
              <a:t>F.I.F.O</a:t>
            </a:r>
            <a:r>
              <a:rPr lang="el-GR" dirty="0"/>
              <a:t>.</a:t>
            </a:r>
            <a:r>
              <a:rPr lang="en-US" dirty="0"/>
              <a:t> </a:t>
            </a:r>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79438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Μέθοδοι απογραφής</a:t>
            </a:r>
          </a:p>
        </p:txBody>
      </p:sp>
      <p:sp>
        <p:nvSpPr>
          <p:cNvPr id="7" name="Ορθογώνιο 6"/>
          <p:cNvSpPr/>
          <p:nvPr/>
        </p:nvSpPr>
        <p:spPr>
          <a:xfrm>
            <a:off x="7943850" y="0"/>
            <a:ext cx="42481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137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651754" cy="6368473"/>
          </a:xfrm>
        </p:spPr>
        <p:txBody>
          <a:bodyPr>
            <a:normAutofit/>
          </a:bodyPr>
          <a:lstStyle/>
          <a:p>
            <a:pPr algn="just"/>
            <a:endParaRPr lang="el-GR" dirty="0"/>
          </a:p>
          <a:p>
            <a:pPr algn="just"/>
            <a:r>
              <a:rPr lang="el-GR" dirty="0"/>
              <a:t>Αν συγκρίνουμε τις μεθόδους </a:t>
            </a:r>
            <a:r>
              <a:rPr lang="en-US" dirty="0"/>
              <a:t>F.I.F.O. </a:t>
            </a:r>
            <a:r>
              <a:rPr lang="el-GR" dirty="0"/>
              <a:t>και </a:t>
            </a:r>
            <a:r>
              <a:rPr lang="en-US" dirty="0"/>
              <a:t>L.I.F.O.</a:t>
            </a:r>
            <a:r>
              <a:rPr lang="el-GR" dirty="0"/>
              <a:t> τότε:</a:t>
            </a:r>
          </a:p>
          <a:p>
            <a:pPr marL="514350" indent="-514350" algn="just">
              <a:buFont typeface="+mj-lt"/>
              <a:buAutoNum type="arabicPeriod"/>
            </a:pPr>
            <a:r>
              <a:rPr lang="el-GR" dirty="0"/>
              <a:t>Η μέθοδος </a:t>
            </a:r>
            <a:r>
              <a:rPr lang="en-US" dirty="0"/>
              <a:t>L.I.F.O. </a:t>
            </a:r>
            <a:r>
              <a:rPr lang="el-GR" dirty="0"/>
              <a:t>έχει ως αποτέλεσμα την πιο ρεαλιστική απεικόνιση των καθαρών κερδών, επειδή λαμβάνει το πιο πρόσφατο κόστος κτήσης των αποθεμάτων σαν έξοδο.</a:t>
            </a:r>
          </a:p>
          <a:p>
            <a:pPr marL="514350" indent="-514350" algn="just">
              <a:buFont typeface="+mj-lt"/>
              <a:buAutoNum type="arabicPeriod"/>
            </a:pPr>
            <a:r>
              <a:rPr lang="el-GR" dirty="0"/>
              <a:t>Αντίθετα η μέθοδος </a:t>
            </a:r>
            <a:r>
              <a:rPr lang="en-US" dirty="0"/>
              <a:t>F.I.F.O</a:t>
            </a:r>
            <a:r>
              <a:rPr lang="el-GR" dirty="0"/>
              <a:t>. συσχετίζει το κόστος κτήσης των παλαιότερων αποθεμάτων – ένα ανεπαρκές μέτρο των εξόδων – με τα έσοδα.</a:t>
            </a:r>
          </a:p>
          <a:p>
            <a:pPr marL="514350" indent="-514350" algn="just">
              <a:buFont typeface="+mj-lt"/>
              <a:buAutoNum type="arabicPeriod"/>
            </a:pPr>
            <a:r>
              <a:rPr lang="el-GR" dirty="0"/>
              <a:t>Η μέθοδος που αναφέρει στον ισολογισμό το πιο σωστό κόστος αποθεμάτων είναι η </a:t>
            </a:r>
            <a:r>
              <a:rPr lang="en-US" dirty="0"/>
              <a:t>F.I.F.O. </a:t>
            </a:r>
            <a:endParaRPr lang="el-GR" dirty="0"/>
          </a:p>
          <a:p>
            <a:pPr marL="514350" indent="-514350" algn="just">
              <a:buFont typeface="+mj-lt"/>
              <a:buAutoNum type="arabicPeriod"/>
            </a:pPr>
            <a:r>
              <a:rPr lang="el-GR" dirty="0"/>
              <a:t>Η μέθοδος </a:t>
            </a:r>
            <a:r>
              <a:rPr lang="en-US" dirty="0"/>
              <a:t>L.I.F.O.</a:t>
            </a:r>
            <a:r>
              <a:rPr lang="el-GR" dirty="0"/>
              <a:t> αποτιμάει τα αποθέματα με βάση πολύ παλιά κόστη, επειδή στα αποθέματα λήξης λαμβάνονται οι παλαιότερες τιμές.  </a:t>
            </a:r>
            <a:r>
              <a:rPr lang="en-US" dirty="0"/>
              <a:t> </a:t>
            </a:r>
            <a:endParaRPr lang="el-GR" dirty="0"/>
          </a:p>
          <a:p>
            <a:pPr algn="just">
              <a:lnSpc>
                <a:spcPct val="150000"/>
              </a:lnSpc>
              <a:buFontTx/>
              <a:buNone/>
            </a:pPr>
            <a:endParaRPr lang="el-GR" altLang="el-GR"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794385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Μέθοδοι απογραφής</a:t>
            </a:r>
          </a:p>
        </p:txBody>
      </p:sp>
      <p:sp>
        <p:nvSpPr>
          <p:cNvPr id="7" name="Ορθογώνιο 6"/>
          <p:cNvSpPr/>
          <p:nvPr/>
        </p:nvSpPr>
        <p:spPr>
          <a:xfrm>
            <a:off x="7943850" y="0"/>
            <a:ext cx="42481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053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522055" y="489526"/>
            <a:ext cx="11464290" cy="6368472"/>
          </a:xfrm>
        </p:spPr>
        <p:txBody>
          <a:bodyPr>
            <a:normAutofit/>
          </a:bodyPr>
          <a:lstStyle/>
          <a:p>
            <a:pPr marL="0" indent="0">
              <a:buNone/>
            </a:pPr>
            <a:r>
              <a:rPr lang="el-GR" sz="2400" dirty="0"/>
              <a:t>          Ενοίκια                    Αμοιβές προσωπικού                                 Πωλήσεις Υπηρεσιών</a:t>
            </a:r>
          </a:p>
          <a:p>
            <a:pPr marL="0" indent="0">
              <a:buNone/>
            </a:pPr>
            <a:r>
              <a:rPr lang="el-GR" sz="2400" dirty="0"/>
              <a:t>     1.100                               1.200                                                                                 7.000</a:t>
            </a:r>
          </a:p>
          <a:p>
            <a:pPr marL="0" indent="0">
              <a:buNone/>
            </a:pPr>
            <a:r>
              <a:rPr lang="el-GR" sz="2400" b="1" dirty="0">
                <a:solidFill>
                  <a:srgbClr val="002060"/>
                </a:solidFill>
              </a:rPr>
              <a:t>     1.100</a:t>
            </a:r>
            <a:r>
              <a:rPr lang="el-GR" sz="2400" dirty="0"/>
              <a:t>                               </a:t>
            </a:r>
            <a:r>
              <a:rPr lang="el-GR" sz="2400" b="1" dirty="0">
                <a:solidFill>
                  <a:srgbClr val="002060"/>
                </a:solidFill>
              </a:rPr>
              <a:t>1.200                                                                                 </a:t>
            </a:r>
            <a:r>
              <a:rPr lang="el-GR" sz="2400" dirty="0"/>
              <a:t>3.000</a:t>
            </a:r>
          </a:p>
          <a:p>
            <a:pPr marL="0" indent="0">
              <a:buNone/>
            </a:pPr>
            <a:r>
              <a:rPr lang="el-GR" sz="2400" dirty="0"/>
              <a:t>                                                                                                                                       </a:t>
            </a:r>
            <a:r>
              <a:rPr lang="el-GR" sz="2400" b="1" dirty="0">
                <a:solidFill>
                  <a:srgbClr val="C00000"/>
                </a:solidFill>
              </a:rPr>
              <a:t>10.000</a:t>
            </a:r>
          </a:p>
          <a:p>
            <a:pPr marL="0" indent="0">
              <a:buNone/>
            </a:pPr>
            <a:r>
              <a:rPr lang="el-GR" sz="2400" dirty="0"/>
              <a:t>       Παροχές Τρίτων                                          Αποτέλεσμα</a:t>
            </a:r>
          </a:p>
          <a:p>
            <a:pPr marL="0" indent="0">
              <a:buNone/>
            </a:pPr>
            <a:r>
              <a:rPr lang="el-GR" sz="2400" dirty="0"/>
              <a:t>         400                                                           </a:t>
            </a:r>
            <a:r>
              <a:rPr lang="el-GR" sz="2400" b="1" dirty="0">
                <a:solidFill>
                  <a:srgbClr val="002060"/>
                </a:solidFill>
              </a:rPr>
              <a:t>1.100 </a:t>
            </a:r>
            <a:r>
              <a:rPr lang="el-GR" sz="2400" dirty="0"/>
              <a:t>        </a:t>
            </a:r>
            <a:r>
              <a:rPr lang="el-GR" sz="2400" b="1" dirty="0">
                <a:solidFill>
                  <a:srgbClr val="C00000"/>
                </a:solidFill>
              </a:rPr>
              <a:t>10.000</a:t>
            </a:r>
          </a:p>
          <a:p>
            <a:pPr marL="0" indent="0">
              <a:buNone/>
            </a:pPr>
            <a:r>
              <a:rPr lang="el-GR" sz="2400" dirty="0"/>
              <a:t>         </a:t>
            </a:r>
            <a:r>
              <a:rPr lang="el-GR" sz="2400" b="1" dirty="0">
                <a:solidFill>
                  <a:srgbClr val="002060"/>
                </a:solidFill>
              </a:rPr>
              <a:t>400                                                           1.200</a:t>
            </a:r>
          </a:p>
          <a:p>
            <a:pPr marL="0" indent="0">
              <a:buNone/>
            </a:pPr>
            <a:r>
              <a:rPr lang="el-GR" sz="2400" b="1" dirty="0">
                <a:solidFill>
                  <a:srgbClr val="002060"/>
                </a:solidFill>
              </a:rPr>
              <a:t>                                                                              400</a:t>
            </a:r>
          </a:p>
          <a:p>
            <a:pPr marL="0" indent="0">
              <a:buNone/>
            </a:pPr>
            <a:r>
              <a:rPr lang="el-GR" sz="2400" b="1" dirty="0">
                <a:solidFill>
                  <a:srgbClr val="002060"/>
                </a:solidFill>
              </a:rPr>
              <a:t>                                                                          2.700          </a:t>
            </a:r>
            <a:r>
              <a:rPr lang="el-GR" sz="2400" b="1" dirty="0">
                <a:solidFill>
                  <a:srgbClr val="C00000"/>
                </a:solidFill>
              </a:rPr>
              <a:t>10.000</a:t>
            </a:r>
          </a:p>
          <a:p>
            <a:pPr marL="0" indent="0">
              <a:buNone/>
            </a:pPr>
            <a:r>
              <a:rPr lang="el-GR" sz="2400" b="1" dirty="0">
                <a:solidFill>
                  <a:srgbClr val="C00000"/>
                </a:solidFill>
              </a:rPr>
              <a:t>                                                                                                </a:t>
            </a:r>
            <a:r>
              <a:rPr lang="el-GR" b="1" dirty="0">
                <a:solidFill>
                  <a:srgbClr val="C00000"/>
                </a:solidFill>
              </a:rPr>
              <a:t>7.300</a:t>
            </a:r>
          </a:p>
        </p:txBody>
      </p:sp>
      <p:sp>
        <p:nvSpPr>
          <p:cNvPr id="6" name="Ορθογώνιο 5"/>
          <p:cNvSpPr/>
          <p:nvPr/>
        </p:nvSpPr>
        <p:spPr>
          <a:xfrm>
            <a:off x="0" y="0"/>
            <a:ext cx="10744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Μεταφορά των αποτελεσματικών λογαριασμών στο Αποτέλεσμα</a:t>
            </a:r>
          </a:p>
        </p:txBody>
      </p:sp>
      <p:sp>
        <p:nvSpPr>
          <p:cNvPr id="7" name="Ορθογώνιο 6"/>
          <p:cNvSpPr/>
          <p:nvPr/>
        </p:nvSpPr>
        <p:spPr>
          <a:xfrm>
            <a:off x="10744200" y="0"/>
            <a:ext cx="1447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 name="Ευθεία γραμμή σύνδεσης 2"/>
          <p:cNvCxnSpPr/>
          <p:nvPr/>
        </p:nvCxnSpPr>
        <p:spPr>
          <a:xfrm flipV="1">
            <a:off x="8228121" y="860215"/>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3456613" y="885648"/>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flipV="1">
            <a:off x="514062" y="864448"/>
            <a:ext cx="2700000" cy="57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480060" y="3599407"/>
            <a:ext cx="2844000" cy="114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9663545" y="867305"/>
            <a:ext cx="0" cy="165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1875868" y="3186696"/>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p:nvPr/>
        </p:nvCxnSpPr>
        <p:spPr>
          <a:xfrm flipH="1">
            <a:off x="6710167" y="2728208"/>
            <a:ext cx="0" cy="259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4819145" y="888505"/>
            <a:ext cx="0" cy="9382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p:cNvCxnSpPr/>
          <p:nvPr/>
        </p:nvCxnSpPr>
        <p:spPr>
          <a:xfrm>
            <a:off x="1864062" y="891363"/>
            <a:ext cx="0" cy="9324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flipV="1">
            <a:off x="5126167" y="2728208"/>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flipV="1">
            <a:off x="3456613" y="1333773"/>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Ευθεία γραμμή σύνδεσης 56"/>
          <p:cNvCxnSpPr/>
          <p:nvPr/>
        </p:nvCxnSpPr>
        <p:spPr>
          <a:xfrm flipV="1">
            <a:off x="480060" y="1333773"/>
            <a:ext cx="270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5199268" y="4533422"/>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flipV="1">
            <a:off x="8294167" y="1823861"/>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p:cNvCxnSpPr/>
          <p:nvPr/>
        </p:nvCxnSpPr>
        <p:spPr>
          <a:xfrm flipV="1">
            <a:off x="449975" y="3175265"/>
            <a:ext cx="2844000" cy="114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Ευθεία γραμμή σύνδεσης 45"/>
          <p:cNvCxnSpPr/>
          <p:nvPr/>
        </p:nvCxnSpPr>
        <p:spPr>
          <a:xfrm>
            <a:off x="5199268" y="4122696"/>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flipH="1" flipV="1">
            <a:off x="10206990" y="2351530"/>
            <a:ext cx="0" cy="59654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Ευθεία γραμμή σύνδεσης 60"/>
          <p:cNvCxnSpPr/>
          <p:nvPr/>
        </p:nvCxnSpPr>
        <p:spPr>
          <a:xfrm>
            <a:off x="4165560" y="3406094"/>
            <a:ext cx="0" cy="4680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Ευθεία γραμμή σύνδεσης 61"/>
          <p:cNvCxnSpPr/>
          <p:nvPr/>
        </p:nvCxnSpPr>
        <p:spPr>
          <a:xfrm flipH="1">
            <a:off x="4163040" y="1832957"/>
            <a:ext cx="1" cy="71928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a:off x="1971000" y="3406094"/>
            <a:ext cx="219204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Ευθύγραμμο βέλος σύνδεσης 63"/>
          <p:cNvCxnSpPr/>
          <p:nvPr/>
        </p:nvCxnSpPr>
        <p:spPr>
          <a:xfrm flipH="1">
            <a:off x="8202501" y="2936392"/>
            <a:ext cx="2016000"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Ευθύγραμμο βέλος σύνδεσης 64"/>
          <p:cNvCxnSpPr/>
          <p:nvPr/>
        </p:nvCxnSpPr>
        <p:spPr>
          <a:xfrm flipV="1">
            <a:off x="4163040" y="3851863"/>
            <a:ext cx="1574820" cy="11384"/>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Ευθύγραμμο βέλος σύνδεσης 65"/>
          <p:cNvCxnSpPr/>
          <p:nvPr/>
        </p:nvCxnSpPr>
        <p:spPr>
          <a:xfrm>
            <a:off x="4732020" y="3406094"/>
            <a:ext cx="803609"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Ευθεία γραμμή σύνδεσης 77"/>
          <p:cNvCxnSpPr/>
          <p:nvPr/>
        </p:nvCxnSpPr>
        <p:spPr>
          <a:xfrm>
            <a:off x="4151530" y="2552237"/>
            <a:ext cx="58126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Ευθεία γραμμή σύνδεσης 78"/>
          <p:cNvCxnSpPr/>
          <p:nvPr/>
        </p:nvCxnSpPr>
        <p:spPr>
          <a:xfrm flipH="1">
            <a:off x="4732020" y="2523305"/>
            <a:ext cx="1" cy="9000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Ευθεία γραμμή σύνδεσης 79"/>
          <p:cNvCxnSpPr/>
          <p:nvPr/>
        </p:nvCxnSpPr>
        <p:spPr>
          <a:xfrm flipH="1">
            <a:off x="1380659" y="1748892"/>
            <a:ext cx="0" cy="30470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Ευθεία γραμμή σύνδεσης 88"/>
          <p:cNvCxnSpPr/>
          <p:nvPr/>
        </p:nvCxnSpPr>
        <p:spPr>
          <a:xfrm>
            <a:off x="1380659" y="2053601"/>
            <a:ext cx="2296364"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Ευθεία γραμμή σύνδεσης 89"/>
          <p:cNvCxnSpPr/>
          <p:nvPr/>
        </p:nvCxnSpPr>
        <p:spPr>
          <a:xfrm flipH="1">
            <a:off x="3667148" y="2053601"/>
            <a:ext cx="1882" cy="91970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8" name="Ευθύγραμμο βέλος σύνδεσης 97"/>
          <p:cNvCxnSpPr/>
          <p:nvPr/>
        </p:nvCxnSpPr>
        <p:spPr>
          <a:xfrm flipV="1">
            <a:off x="3654752" y="2964451"/>
            <a:ext cx="1872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Ευθεία γραμμή σύνδεσης 34">
            <a:extLst>
              <a:ext uri="{FF2B5EF4-FFF2-40B4-BE49-F238E27FC236}">
                <a16:creationId xmlns:a16="http://schemas.microsoft.com/office/drawing/2014/main" id="{E2EB4BFC-81C1-415E-A095-3836ACC1D3C4}"/>
              </a:ext>
            </a:extLst>
          </p:cNvPr>
          <p:cNvCxnSpPr/>
          <p:nvPr/>
        </p:nvCxnSpPr>
        <p:spPr>
          <a:xfrm>
            <a:off x="5199268" y="4990204"/>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8182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r>
              <a:rPr lang="el-GR" altLang="el-GR" dirty="0"/>
              <a:t>Σε πολλές εκμεταλλεύσεις το απόθεμα περιλαμβάνει όχι μόνο έτοιμα αγαθά για μεταπώληση αλλά επίσης αποθέματα πρώτων υλών και αποθέματα μερικώς ολοκληρωμένων αγαθών τα οποία μπορούν να αποκληθούν «έργα ή εργασίες υπό εκτέλεση»</a:t>
            </a:r>
          </a:p>
          <a:p>
            <a:pPr algn="just"/>
            <a:r>
              <a:rPr lang="el-GR" altLang="el-GR" dirty="0"/>
              <a:t>Τα προϊόντα «περιέχουν» την αξία των πρώτων υλών από τις οποίες έχουν παραχθεί καθώς επίσης και την εργασία και άλλα έξοδα τα οποία είναι απαραίτητα για την παραγωγή τους.</a:t>
            </a:r>
          </a:p>
          <a:p>
            <a:pPr algn="just"/>
            <a:r>
              <a:rPr lang="el-GR" altLang="el-GR" dirty="0"/>
              <a:t>Συνεπώς για να υπολογιστεί το κόστος των παραχθέντων ή το «κόστος </a:t>
            </a:r>
            <a:r>
              <a:rPr lang="el-GR" altLang="el-GR" dirty="0" err="1"/>
              <a:t>πωληθέντων</a:t>
            </a:r>
            <a:r>
              <a:rPr lang="el-GR" altLang="el-GR" dirty="0"/>
              <a:t>» προϊόντων πρέπει να υπολογιστούν και τα παραπάνω έξοδα.</a:t>
            </a:r>
          </a:p>
          <a:p>
            <a:pPr algn="just"/>
            <a:r>
              <a:rPr lang="el-GR" altLang="el-GR" dirty="0"/>
              <a:t>Στην περίπτωση αυτή τα έξοδα τα οποία είναι απαραίτητα για την παραγωγή των προϊόντων ονομάζονται </a:t>
            </a:r>
            <a:r>
              <a:rPr lang="el-GR" altLang="el-GR" dirty="0">
                <a:solidFill>
                  <a:srgbClr val="C00000"/>
                </a:solidFill>
              </a:rPr>
              <a:t>έξοδα παραγωγής</a:t>
            </a:r>
            <a:r>
              <a:rPr lang="el-GR" altLang="el-GR" dirty="0"/>
              <a:t> ή </a:t>
            </a:r>
            <a:r>
              <a:rPr lang="el-GR" altLang="el-GR" dirty="0">
                <a:solidFill>
                  <a:srgbClr val="C00000"/>
                </a:solidFill>
              </a:rPr>
              <a:t>έξοδα λειτουργίας παραγωγής</a:t>
            </a:r>
            <a:r>
              <a:rPr lang="el-GR" altLang="el-GR" dirty="0"/>
              <a:t> ή </a:t>
            </a:r>
            <a:r>
              <a:rPr lang="el-GR" altLang="el-GR" dirty="0">
                <a:solidFill>
                  <a:srgbClr val="C00000"/>
                </a:solidFill>
              </a:rPr>
              <a:t>Γενικά Βιομηχανικά Έξοδα</a:t>
            </a:r>
            <a:r>
              <a:rPr lang="el-GR" altLang="el-GR" dirty="0"/>
              <a:t> (παλαιότερη ορολογία) και το κόστος των </a:t>
            </a:r>
            <a:r>
              <a:rPr lang="el-GR" altLang="el-GR" dirty="0" err="1"/>
              <a:t>πωληθέντων</a:t>
            </a:r>
            <a:r>
              <a:rPr lang="el-GR" altLang="el-GR" dirty="0"/>
              <a:t> προϊόντων ονομάζεται </a:t>
            </a:r>
            <a:r>
              <a:rPr lang="el-GR" altLang="el-GR" b="1" u="sng" dirty="0">
                <a:solidFill>
                  <a:srgbClr val="00B050"/>
                </a:solidFill>
              </a:rPr>
              <a:t>κόστος πωλήσεων</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Πωλήσεων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140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788670" y="489527"/>
            <a:ext cx="10755630" cy="6368473"/>
          </a:xfrm>
        </p:spPr>
        <p:txBody>
          <a:bodyPr>
            <a:normAutofit/>
          </a:bodyPr>
          <a:lstStyle/>
          <a:p>
            <a:pPr marL="0" indent="0" algn="just">
              <a:buNone/>
            </a:pPr>
            <a:r>
              <a:rPr lang="el-GR" sz="2400" b="1" dirty="0">
                <a:solidFill>
                  <a:srgbClr val="002060"/>
                </a:solidFill>
              </a:rPr>
              <a:t>Το κόστος </a:t>
            </a:r>
            <a:r>
              <a:rPr lang="el-GR" sz="2400" b="1" dirty="0" err="1">
                <a:solidFill>
                  <a:srgbClr val="002060"/>
                </a:solidFill>
              </a:rPr>
              <a:t>πωληθέντων</a:t>
            </a:r>
            <a:r>
              <a:rPr lang="el-GR" sz="2400" b="1" dirty="0">
                <a:solidFill>
                  <a:srgbClr val="002060"/>
                </a:solidFill>
              </a:rPr>
              <a:t> προϊόντων προκύπτει από το κόστος των αγαθών που πωλήθηκαν προσαυξημένο με το κόστος παραγωγής συν έξοδα πωλήσεων</a:t>
            </a:r>
          </a:p>
          <a:p>
            <a:pPr marL="0" indent="0" algn="just">
              <a:buNone/>
            </a:pPr>
            <a:endParaRPr lang="el-GR" sz="2400" b="1" dirty="0">
              <a:solidFill>
                <a:srgbClr val="002060"/>
              </a:solidFill>
            </a:endParaRPr>
          </a:p>
        </p:txBody>
      </p:sp>
      <p:sp>
        <p:nvSpPr>
          <p:cNvPr id="6" name="Ορθογώνιο 5"/>
          <p:cNvSpPr/>
          <p:nvPr/>
        </p:nvSpPr>
        <p:spPr>
          <a:xfrm>
            <a:off x="0" y="0"/>
            <a:ext cx="71894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πωλήσεων</a:t>
            </a:r>
          </a:p>
        </p:txBody>
      </p:sp>
      <p:sp>
        <p:nvSpPr>
          <p:cNvPr id="7" name="Ορθογώνιο 6"/>
          <p:cNvSpPr/>
          <p:nvPr/>
        </p:nvSpPr>
        <p:spPr>
          <a:xfrm>
            <a:off x="7189470" y="0"/>
            <a:ext cx="50025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Πίνακας 1"/>
          <p:cNvGraphicFramePr>
            <a:graphicFrameLocks noGrp="1"/>
          </p:cNvGraphicFramePr>
          <p:nvPr>
            <p:extLst>
              <p:ext uri="{D42A27DB-BD31-4B8C-83A1-F6EECF244321}">
                <p14:modId xmlns:p14="http://schemas.microsoft.com/office/powerpoint/2010/main" val="1669687003"/>
              </p:ext>
            </p:extLst>
          </p:nvPr>
        </p:nvGraphicFramePr>
        <p:xfrm>
          <a:off x="1234440" y="1657350"/>
          <a:ext cx="9326880" cy="4789168"/>
        </p:xfrm>
        <a:graphic>
          <a:graphicData uri="http://schemas.openxmlformats.org/drawingml/2006/table">
            <a:tbl>
              <a:tblPr firstRow="1" bandRow="1">
                <a:tableStyleId>{0505E3EF-67EA-436B-97B2-0124C06EBD24}</a:tableStyleId>
              </a:tblPr>
              <a:tblGrid>
                <a:gridCol w="1167317">
                  <a:extLst>
                    <a:ext uri="{9D8B030D-6E8A-4147-A177-3AD203B41FA5}">
                      <a16:colId xmlns:a16="http://schemas.microsoft.com/office/drawing/2014/main" val="1330472225"/>
                    </a:ext>
                  </a:extLst>
                </a:gridCol>
                <a:gridCol w="6524726">
                  <a:extLst>
                    <a:ext uri="{9D8B030D-6E8A-4147-A177-3AD203B41FA5}">
                      <a16:colId xmlns:a16="http://schemas.microsoft.com/office/drawing/2014/main" val="2436311122"/>
                    </a:ext>
                  </a:extLst>
                </a:gridCol>
                <a:gridCol w="1634837">
                  <a:extLst>
                    <a:ext uri="{9D8B030D-6E8A-4147-A177-3AD203B41FA5}">
                      <a16:colId xmlns:a16="http://schemas.microsoft.com/office/drawing/2014/main" val="3114746059"/>
                    </a:ext>
                  </a:extLst>
                </a:gridCol>
              </a:tblGrid>
              <a:tr h="598646">
                <a:tc>
                  <a:txBody>
                    <a:bodyPr/>
                    <a:lstStyle/>
                    <a:p>
                      <a:endParaRPr lang="el-GR" sz="2400" dirty="0"/>
                    </a:p>
                  </a:txBody>
                  <a:tcPr/>
                </a:tc>
                <a:tc>
                  <a:txBody>
                    <a:bodyPr/>
                    <a:lstStyle/>
                    <a:p>
                      <a:r>
                        <a:rPr lang="el-GR" sz="2400" b="1" dirty="0"/>
                        <a:t>Αποθέματα έναρξης</a:t>
                      </a:r>
                      <a:r>
                        <a:rPr lang="el-GR" sz="2400" b="1" baseline="0" dirty="0"/>
                        <a:t> </a:t>
                      </a:r>
                      <a:endParaRPr lang="el-GR" sz="2400" b="1" dirty="0"/>
                    </a:p>
                  </a:txBody>
                  <a:tcPr/>
                </a:tc>
                <a:tc>
                  <a:txBody>
                    <a:bodyPr/>
                    <a:lstStyle/>
                    <a:p>
                      <a:pPr algn="r"/>
                      <a:r>
                        <a:rPr lang="el-GR" sz="2400" b="1" dirty="0"/>
                        <a:t>40.000</a:t>
                      </a:r>
                    </a:p>
                  </a:txBody>
                  <a:tcPr/>
                </a:tc>
                <a:extLst>
                  <a:ext uri="{0D108BD9-81ED-4DB2-BD59-A6C34878D82A}">
                    <a16:rowId xmlns:a16="http://schemas.microsoft.com/office/drawing/2014/main" val="2024271527"/>
                  </a:ext>
                </a:extLst>
              </a:tr>
              <a:tr h="598646">
                <a:tc>
                  <a:txBody>
                    <a:bodyPr/>
                    <a:lstStyle/>
                    <a:p>
                      <a:r>
                        <a:rPr lang="el-GR" sz="2400" dirty="0"/>
                        <a:t>Πλέον </a:t>
                      </a:r>
                    </a:p>
                  </a:txBody>
                  <a:tcPr/>
                </a:tc>
                <a:tc>
                  <a:txBody>
                    <a:bodyPr/>
                    <a:lstStyle/>
                    <a:p>
                      <a:r>
                        <a:rPr lang="el-GR" sz="2400" b="1" dirty="0"/>
                        <a:t>Αγορές χρήσης</a:t>
                      </a:r>
                      <a:r>
                        <a:rPr lang="el-GR" sz="2400" b="1" baseline="0" dirty="0"/>
                        <a:t> </a:t>
                      </a:r>
                      <a:r>
                        <a:rPr lang="el-GR" sz="2400" b="1" dirty="0"/>
                        <a:t> </a:t>
                      </a:r>
                    </a:p>
                  </a:txBody>
                  <a:tcPr/>
                </a:tc>
                <a:tc>
                  <a:txBody>
                    <a:bodyPr/>
                    <a:lstStyle/>
                    <a:p>
                      <a:pPr algn="r"/>
                      <a:r>
                        <a:rPr lang="el-GR" sz="2400" b="1" dirty="0"/>
                        <a:t>180.000</a:t>
                      </a:r>
                    </a:p>
                  </a:txBody>
                  <a:tcPr/>
                </a:tc>
                <a:extLst>
                  <a:ext uri="{0D108BD9-81ED-4DB2-BD59-A6C34878D82A}">
                    <a16:rowId xmlns:a16="http://schemas.microsoft.com/office/drawing/2014/main" val="3416280314"/>
                  </a:ext>
                </a:extLst>
              </a:tr>
              <a:tr h="598646">
                <a:tc>
                  <a:txBody>
                    <a:bodyPr/>
                    <a:lstStyle/>
                    <a:p>
                      <a:endParaRPr lang="el-GR" sz="2400" dirty="0"/>
                    </a:p>
                  </a:txBody>
                  <a:tcPr/>
                </a:tc>
                <a:tc>
                  <a:txBody>
                    <a:bodyPr/>
                    <a:lstStyle/>
                    <a:p>
                      <a:endParaRPr lang="el-GR" sz="2400" b="1" dirty="0"/>
                    </a:p>
                  </a:txBody>
                  <a:tcPr/>
                </a:tc>
                <a:tc>
                  <a:txBody>
                    <a:bodyPr/>
                    <a:lstStyle/>
                    <a:p>
                      <a:pPr algn="r"/>
                      <a:r>
                        <a:rPr lang="el-GR" sz="2400" b="1" dirty="0"/>
                        <a:t>220.000</a:t>
                      </a:r>
                    </a:p>
                  </a:txBody>
                  <a:tcPr/>
                </a:tc>
                <a:extLst>
                  <a:ext uri="{0D108BD9-81ED-4DB2-BD59-A6C34878D82A}">
                    <a16:rowId xmlns:a16="http://schemas.microsoft.com/office/drawing/2014/main" val="201420571"/>
                  </a:ext>
                </a:extLst>
              </a:tr>
              <a:tr h="598646">
                <a:tc>
                  <a:txBody>
                    <a:bodyPr/>
                    <a:lstStyle/>
                    <a:p>
                      <a:r>
                        <a:rPr lang="el-GR" sz="2400" dirty="0"/>
                        <a:t>Πλέον</a:t>
                      </a:r>
                      <a:r>
                        <a:rPr lang="el-GR" sz="2400" baseline="0" dirty="0"/>
                        <a:t> </a:t>
                      </a:r>
                      <a:endParaRPr lang="el-GR" sz="2400" dirty="0"/>
                    </a:p>
                  </a:txBody>
                  <a:tcPr/>
                </a:tc>
                <a:tc>
                  <a:txBody>
                    <a:bodyPr/>
                    <a:lstStyle/>
                    <a:p>
                      <a:r>
                        <a:rPr lang="el-GR" sz="2400" b="1" dirty="0"/>
                        <a:t>Έξοδα που συνιστούν κόστος παραγωγής</a:t>
                      </a:r>
                    </a:p>
                  </a:txBody>
                  <a:tcPr/>
                </a:tc>
                <a:tc>
                  <a:txBody>
                    <a:bodyPr/>
                    <a:lstStyle/>
                    <a:p>
                      <a:pPr algn="r"/>
                      <a:r>
                        <a:rPr lang="el-GR" sz="2400" b="1" dirty="0"/>
                        <a:t>90.000</a:t>
                      </a:r>
                    </a:p>
                  </a:txBody>
                  <a:tcPr/>
                </a:tc>
                <a:extLst>
                  <a:ext uri="{0D108BD9-81ED-4DB2-BD59-A6C34878D82A}">
                    <a16:rowId xmlns:a16="http://schemas.microsoft.com/office/drawing/2014/main" val="4202450623"/>
                  </a:ext>
                </a:extLst>
              </a:tr>
              <a:tr h="598646">
                <a:tc>
                  <a:txBody>
                    <a:bodyPr/>
                    <a:lstStyle/>
                    <a:p>
                      <a:endParaRPr lang="el-GR" sz="2400" dirty="0"/>
                    </a:p>
                  </a:txBody>
                  <a:tcPr/>
                </a:tc>
                <a:tc>
                  <a:txBody>
                    <a:bodyPr/>
                    <a:lstStyle/>
                    <a:p>
                      <a:endParaRPr lang="el-GR" sz="2400" b="1" dirty="0"/>
                    </a:p>
                  </a:txBody>
                  <a:tcPr/>
                </a:tc>
                <a:tc>
                  <a:txBody>
                    <a:bodyPr/>
                    <a:lstStyle/>
                    <a:p>
                      <a:pPr algn="r"/>
                      <a:r>
                        <a:rPr lang="el-GR" sz="2400" b="1" dirty="0"/>
                        <a:t>310.000</a:t>
                      </a:r>
                    </a:p>
                  </a:txBody>
                  <a:tcPr/>
                </a:tc>
                <a:extLst>
                  <a:ext uri="{0D108BD9-81ED-4DB2-BD59-A6C34878D82A}">
                    <a16:rowId xmlns:a16="http://schemas.microsoft.com/office/drawing/2014/main" val="2554814704"/>
                  </a:ext>
                </a:extLst>
              </a:tr>
              <a:tr h="598646">
                <a:tc>
                  <a:txBody>
                    <a:bodyPr/>
                    <a:lstStyle/>
                    <a:p>
                      <a:r>
                        <a:rPr lang="el-GR" sz="2400" dirty="0"/>
                        <a:t>Μείον </a:t>
                      </a:r>
                    </a:p>
                  </a:txBody>
                  <a:tcPr/>
                </a:tc>
                <a:tc>
                  <a:txBody>
                    <a:bodyPr/>
                    <a:lstStyle/>
                    <a:p>
                      <a:r>
                        <a:rPr lang="el-GR" sz="2400" b="1" dirty="0"/>
                        <a:t>Τελική απογραφή </a:t>
                      </a:r>
                    </a:p>
                  </a:txBody>
                  <a:tcPr/>
                </a:tc>
                <a:tc>
                  <a:txBody>
                    <a:bodyPr/>
                    <a:lstStyle/>
                    <a:p>
                      <a:pPr algn="r"/>
                      <a:r>
                        <a:rPr lang="el-GR" sz="2400" b="1" dirty="0"/>
                        <a:t>30.000</a:t>
                      </a:r>
                    </a:p>
                  </a:txBody>
                  <a:tcPr/>
                </a:tc>
                <a:extLst>
                  <a:ext uri="{0D108BD9-81ED-4DB2-BD59-A6C34878D82A}">
                    <a16:rowId xmlns:a16="http://schemas.microsoft.com/office/drawing/2014/main" val="2237056013"/>
                  </a:ext>
                </a:extLst>
              </a:tr>
              <a:tr h="598646">
                <a:tc>
                  <a:txBody>
                    <a:bodyPr/>
                    <a:lstStyle/>
                    <a:p>
                      <a:endParaRPr lang="el-GR" sz="2400" dirty="0"/>
                    </a:p>
                  </a:txBody>
                  <a:tcPr/>
                </a:tc>
                <a:tc>
                  <a:txBody>
                    <a:bodyPr/>
                    <a:lstStyle/>
                    <a:p>
                      <a:r>
                        <a:rPr lang="el-GR" sz="2400" b="1" dirty="0"/>
                        <a:t>Κόστος </a:t>
                      </a:r>
                      <a:r>
                        <a:rPr lang="el-GR" sz="2400" b="1" dirty="0" err="1"/>
                        <a:t>πωληθέντων</a:t>
                      </a:r>
                      <a:endParaRPr lang="el-GR" sz="2400" b="1" dirty="0"/>
                    </a:p>
                  </a:txBody>
                  <a:tcPr/>
                </a:tc>
                <a:tc>
                  <a:txBody>
                    <a:bodyPr/>
                    <a:lstStyle/>
                    <a:p>
                      <a:pPr algn="r"/>
                      <a:r>
                        <a:rPr lang="el-GR" sz="2400" b="1" dirty="0"/>
                        <a:t>280.000</a:t>
                      </a:r>
                    </a:p>
                  </a:txBody>
                  <a:tcPr/>
                </a:tc>
                <a:extLst>
                  <a:ext uri="{0D108BD9-81ED-4DB2-BD59-A6C34878D82A}">
                    <a16:rowId xmlns:a16="http://schemas.microsoft.com/office/drawing/2014/main" val="1367819757"/>
                  </a:ext>
                </a:extLst>
              </a:tr>
              <a:tr h="598646">
                <a:tc>
                  <a:txBody>
                    <a:bodyPr/>
                    <a:lstStyle/>
                    <a:p>
                      <a:endParaRPr lang="el-GR" sz="2400" dirty="0"/>
                    </a:p>
                  </a:txBody>
                  <a:tcPr/>
                </a:tc>
                <a:tc>
                  <a:txBody>
                    <a:bodyPr/>
                    <a:lstStyle/>
                    <a:p>
                      <a:endParaRPr lang="el-GR" dirty="0"/>
                    </a:p>
                  </a:txBody>
                  <a:tcPr/>
                </a:tc>
                <a:tc>
                  <a:txBody>
                    <a:bodyPr/>
                    <a:lstStyle/>
                    <a:p>
                      <a:pPr algn="r"/>
                      <a:endParaRPr lang="el-GR" sz="2400" b="1" dirty="0"/>
                    </a:p>
                  </a:txBody>
                  <a:tcPr/>
                </a:tc>
                <a:extLst>
                  <a:ext uri="{0D108BD9-81ED-4DB2-BD59-A6C34878D82A}">
                    <a16:rowId xmlns:a16="http://schemas.microsoft.com/office/drawing/2014/main" val="3609314736"/>
                  </a:ext>
                </a:extLst>
              </a:tr>
            </a:tbl>
          </a:graphicData>
        </a:graphic>
      </p:graphicFrame>
      <p:cxnSp>
        <p:nvCxnSpPr>
          <p:cNvPr id="4" name="Ευθεία γραμμή σύνδεσης 3"/>
          <p:cNvCxnSpPr/>
          <p:nvPr/>
        </p:nvCxnSpPr>
        <p:spPr>
          <a:xfrm flipV="1">
            <a:off x="9052560" y="274320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flipV="1">
            <a:off x="9052560" y="515874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V="1">
            <a:off x="9052560" y="395097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6201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788670" y="489527"/>
            <a:ext cx="10755630" cy="6368473"/>
          </a:xfrm>
        </p:spPr>
        <p:txBody>
          <a:bodyPr>
            <a:normAutofit/>
          </a:bodyPr>
          <a:lstStyle/>
          <a:p>
            <a:pPr marL="0" indent="0" algn="just">
              <a:buNone/>
            </a:pPr>
            <a:r>
              <a:rPr lang="el-GR" sz="2400" b="1" dirty="0">
                <a:solidFill>
                  <a:srgbClr val="002060"/>
                </a:solidFill>
              </a:rPr>
              <a:t>Στην περίπτωση που αναλώθηκαν μόνο πρώτες ύλες τότε το κόστος </a:t>
            </a:r>
            <a:r>
              <a:rPr lang="el-GR" sz="2400" b="1" dirty="0" err="1">
                <a:solidFill>
                  <a:srgbClr val="002060"/>
                </a:solidFill>
              </a:rPr>
              <a:t>πωληθέντων</a:t>
            </a:r>
            <a:r>
              <a:rPr lang="el-GR" sz="2400" b="1" dirty="0">
                <a:solidFill>
                  <a:srgbClr val="002060"/>
                </a:solidFill>
              </a:rPr>
              <a:t> προϊόντων είναι το κόστος των πρώτων υλών που χρησιμοποιήθηκαν προσαυξημένο με το κόστος παραγωγής</a:t>
            </a:r>
          </a:p>
          <a:p>
            <a:pPr marL="0" indent="0" algn="just">
              <a:buNone/>
            </a:pPr>
            <a:endParaRPr lang="el-GR" sz="2400" b="1" dirty="0">
              <a:solidFill>
                <a:srgbClr val="002060"/>
              </a:solidFill>
            </a:endParaRPr>
          </a:p>
        </p:txBody>
      </p:sp>
      <p:sp>
        <p:nvSpPr>
          <p:cNvPr id="6" name="Ορθογώνιο 5"/>
          <p:cNvSpPr/>
          <p:nvPr/>
        </p:nvSpPr>
        <p:spPr>
          <a:xfrm>
            <a:off x="0" y="0"/>
            <a:ext cx="71894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πωλήσεων</a:t>
            </a:r>
          </a:p>
        </p:txBody>
      </p:sp>
      <p:sp>
        <p:nvSpPr>
          <p:cNvPr id="7" name="Ορθογώνιο 6"/>
          <p:cNvSpPr/>
          <p:nvPr/>
        </p:nvSpPr>
        <p:spPr>
          <a:xfrm>
            <a:off x="7189470" y="0"/>
            <a:ext cx="50025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Πίνακας 1"/>
          <p:cNvGraphicFramePr>
            <a:graphicFrameLocks noGrp="1"/>
          </p:cNvGraphicFramePr>
          <p:nvPr>
            <p:extLst>
              <p:ext uri="{D42A27DB-BD31-4B8C-83A1-F6EECF244321}">
                <p14:modId xmlns:p14="http://schemas.microsoft.com/office/powerpoint/2010/main" val="353942842"/>
              </p:ext>
            </p:extLst>
          </p:nvPr>
        </p:nvGraphicFramePr>
        <p:xfrm>
          <a:off x="1234440" y="1657350"/>
          <a:ext cx="9326880" cy="4789168"/>
        </p:xfrm>
        <a:graphic>
          <a:graphicData uri="http://schemas.openxmlformats.org/drawingml/2006/table">
            <a:tbl>
              <a:tblPr firstRow="1" bandRow="1">
                <a:tableStyleId>{0505E3EF-67EA-436B-97B2-0124C06EBD24}</a:tableStyleId>
              </a:tblPr>
              <a:tblGrid>
                <a:gridCol w="1167317">
                  <a:extLst>
                    <a:ext uri="{9D8B030D-6E8A-4147-A177-3AD203B41FA5}">
                      <a16:colId xmlns:a16="http://schemas.microsoft.com/office/drawing/2014/main" val="1330472225"/>
                    </a:ext>
                  </a:extLst>
                </a:gridCol>
                <a:gridCol w="6524726">
                  <a:extLst>
                    <a:ext uri="{9D8B030D-6E8A-4147-A177-3AD203B41FA5}">
                      <a16:colId xmlns:a16="http://schemas.microsoft.com/office/drawing/2014/main" val="2436311122"/>
                    </a:ext>
                  </a:extLst>
                </a:gridCol>
                <a:gridCol w="1634837">
                  <a:extLst>
                    <a:ext uri="{9D8B030D-6E8A-4147-A177-3AD203B41FA5}">
                      <a16:colId xmlns:a16="http://schemas.microsoft.com/office/drawing/2014/main" val="3114746059"/>
                    </a:ext>
                  </a:extLst>
                </a:gridCol>
              </a:tblGrid>
              <a:tr h="598646">
                <a:tc>
                  <a:txBody>
                    <a:bodyPr/>
                    <a:lstStyle/>
                    <a:p>
                      <a:endParaRPr lang="el-GR" sz="2400" dirty="0"/>
                    </a:p>
                  </a:txBody>
                  <a:tcPr/>
                </a:tc>
                <a:tc>
                  <a:txBody>
                    <a:bodyPr/>
                    <a:lstStyle/>
                    <a:p>
                      <a:r>
                        <a:rPr lang="el-GR" sz="2400" b="1" dirty="0"/>
                        <a:t>Αποθέματα έναρξης</a:t>
                      </a:r>
                      <a:r>
                        <a:rPr lang="el-GR" sz="2400" b="1" baseline="0" dirty="0"/>
                        <a:t> πρώτων υλών</a:t>
                      </a:r>
                      <a:endParaRPr lang="el-GR" sz="2400" b="1" dirty="0"/>
                    </a:p>
                  </a:txBody>
                  <a:tcPr/>
                </a:tc>
                <a:tc>
                  <a:txBody>
                    <a:bodyPr/>
                    <a:lstStyle/>
                    <a:p>
                      <a:pPr algn="r"/>
                      <a:r>
                        <a:rPr lang="el-GR" sz="2400" b="1" dirty="0"/>
                        <a:t>40.000</a:t>
                      </a:r>
                    </a:p>
                  </a:txBody>
                  <a:tcPr/>
                </a:tc>
                <a:extLst>
                  <a:ext uri="{0D108BD9-81ED-4DB2-BD59-A6C34878D82A}">
                    <a16:rowId xmlns:a16="http://schemas.microsoft.com/office/drawing/2014/main" val="2024271527"/>
                  </a:ext>
                </a:extLst>
              </a:tr>
              <a:tr h="598646">
                <a:tc>
                  <a:txBody>
                    <a:bodyPr/>
                    <a:lstStyle/>
                    <a:p>
                      <a:r>
                        <a:rPr lang="el-GR" sz="2400" dirty="0"/>
                        <a:t>Πλέον </a:t>
                      </a:r>
                    </a:p>
                  </a:txBody>
                  <a:tcPr/>
                </a:tc>
                <a:tc>
                  <a:txBody>
                    <a:bodyPr/>
                    <a:lstStyle/>
                    <a:p>
                      <a:r>
                        <a:rPr lang="el-GR" sz="2400" b="1" dirty="0"/>
                        <a:t>Αγορές χρήσης</a:t>
                      </a:r>
                      <a:r>
                        <a:rPr lang="el-GR" sz="2400" b="1" baseline="0" dirty="0"/>
                        <a:t> </a:t>
                      </a:r>
                      <a:r>
                        <a:rPr lang="el-GR" sz="2400" b="1" dirty="0"/>
                        <a:t> πρώτων υλών</a:t>
                      </a:r>
                    </a:p>
                  </a:txBody>
                  <a:tcPr/>
                </a:tc>
                <a:tc>
                  <a:txBody>
                    <a:bodyPr/>
                    <a:lstStyle/>
                    <a:p>
                      <a:pPr algn="r"/>
                      <a:r>
                        <a:rPr lang="el-GR" sz="2400" b="1" dirty="0"/>
                        <a:t>180.000</a:t>
                      </a:r>
                    </a:p>
                  </a:txBody>
                  <a:tcPr/>
                </a:tc>
                <a:extLst>
                  <a:ext uri="{0D108BD9-81ED-4DB2-BD59-A6C34878D82A}">
                    <a16:rowId xmlns:a16="http://schemas.microsoft.com/office/drawing/2014/main" val="3416280314"/>
                  </a:ext>
                </a:extLst>
              </a:tr>
              <a:tr h="598646">
                <a:tc>
                  <a:txBody>
                    <a:bodyPr/>
                    <a:lstStyle/>
                    <a:p>
                      <a:endParaRPr lang="el-GR" sz="2400" dirty="0"/>
                    </a:p>
                  </a:txBody>
                  <a:tcPr/>
                </a:tc>
                <a:tc>
                  <a:txBody>
                    <a:bodyPr/>
                    <a:lstStyle/>
                    <a:p>
                      <a:endParaRPr lang="el-GR" sz="2400" b="1" dirty="0"/>
                    </a:p>
                  </a:txBody>
                  <a:tcPr/>
                </a:tc>
                <a:tc>
                  <a:txBody>
                    <a:bodyPr/>
                    <a:lstStyle/>
                    <a:p>
                      <a:pPr algn="r"/>
                      <a:r>
                        <a:rPr lang="el-GR" sz="2400" b="1" dirty="0"/>
                        <a:t>220.000</a:t>
                      </a:r>
                    </a:p>
                  </a:txBody>
                  <a:tcPr/>
                </a:tc>
                <a:extLst>
                  <a:ext uri="{0D108BD9-81ED-4DB2-BD59-A6C34878D82A}">
                    <a16:rowId xmlns:a16="http://schemas.microsoft.com/office/drawing/2014/main" val="201420571"/>
                  </a:ext>
                </a:extLst>
              </a:tr>
              <a:tr h="598646">
                <a:tc>
                  <a:txBody>
                    <a:bodyPr/>
                    <a:lstStyle/>
                    <a:p>
                      <a:r>
                        <a:rPr lang="el-GR" sz="2400" dirty="0"/>
                        <a:t>Πλέον</a:t>
                      </a:r>
                      <a:r>
                        <a:rPr lang="el-GR" sz="2400" baseline="0" dirty="0"/>
                        <a:t> </a:t>
                      </a:r>
                      <a:endParaRPr lang="el-GR" sz="2400" dirty="0"/>
                    </a:p>
                  </a:txBody>
                  <a:tcPr/>
                </a:tc>
                <a:tc>
                  <a:txBody>
                    <a:bodyPr/>
                    <a:lstStyle/>
                    <a:p>
                      <a:r>
                        <a:rPr lang="el-GR" sz="2400" b="1" dirty="0"/>
                        <a:t>Έξοδα που συνιστούν κόστος παραγωγής</a:t>
                      </a:r>
                    </a:p>
                  </a:txBody>
                  <a:tcPr/>
                </a:tc>
                <a:tc>
                  <a:txBody>
                    <a:bodyPr/>
                    <a:lstStyle/>
                    <a:p>
                      <a:pPr algn="r"/>
                      <a:r>
                        <a:rPr lang="el-GR" sz="2400" b="1" dirty="0"/>
                        <a:t>90.000</a:t>
                      </a:r>
                    </a:p>
                  </a:txBody>
                  <a:tcPr/>
                </a:tc>
                <a:extLst>
                  <a:ext uri="{0D108BD9-81ED-4DB2-BD59-A6C34878D82A}">
                    <a16:rowId xmlns:a16="http://schemas.microsoft.com/office/drawing/2014/main" val="4202450623"/>
                  </a:ext>
                </a:extLst>
              </a:tr>
              <a:tr h="598646">
                <a:tc>
                  <a:txBody>
                    <a:bodyPr/>
                    <a:lstStyle/>
                    <a:p>
                      <a:endParaRPr lang="el-GR" sz="2400" dirty="0"/>
                    </a:p>
                  </a:txBody>
                  <a:tcPr/>
                </a:tc>
                <a:tc>
                  <a:txBody>
                    <a:bodyPr/>
                    <a:lstStyle/>
                    <a:p>
                      <a:endParaRPr lang="el-GR" sz="2400" b="1" dirty="0"/>
                    </a:p>
                  </a:txBody>
                  <a:tcPr/>
                </a:tc>
                <a:tc>
                  <a:txBody>
                    <a:bodyPr/>
                    <a:lstStyle/>
                    <a:p>
                      <a:pPr algn="r"/>
                      <a:r>
                        <a:rPr lang="el-GR" sz="2400" b="1" dirty="0"/>
                        <a:t>310.000</a:t>
                      </a:r>
                    </a:p>
                  </a:txBody>
                  <a:tcPr/>
                </a:tc>
                <a:extLst>
                  <a:ext uri="{0D108BD9-81ED-4DB2-BD59-A6C34878D82A}">
                    <a16:rowId xmlns:a16="http://schemas.microsoft.com/office/drawing/2014/main" val="2554814704"/>
                  </a:ext>
                </a:extLst>
              </a:tr>
              <a:tr h="598646">
                <a:tc>
                  <a:txBody>
                    <a:bodyPr/>
                    <a:lstStyle/>
                    <a:p>
                      <a:r>
                        <a:rPr lang="el-GR" sz="2400" dirty="0"/>
                        <a:t>Μείον </a:t>
                      </a:r>
                    </a:p>
                  </a:txBody>
                  <a:tcPr/>
                </a:tc>
                <a:tc>
                  <a:txBody>
                    <a:bodyPr/>
                    <a:lstStyle/>
                    <a:p>
                      <a:r>
                        <a:rPr lang="el-GR" sz="2400" b="1" dirty="0"/>
                        <a:t>Τελική απογραφή υλών </a:t>
                      </a:r>
                    </a:p>
                  </a:txBody>
                  <a:tcPr/>
                </a:tc>
                <a:tc>
                  <a:txBody>
                    <a:bodyPr/>
                    <a:lstStyle/>
                    <a:p>
                      <a:pPr algn="r"/>
                      <a:r>
                        <a:rPr lang="el-GR" sz="2400" b="1" dirty="0"/>
                        <a:t>30.000</a:t>
                      </a:r>
                    </a:p>
                  </a:txBody>
                  <a:tcPr/>
                </a:tc>
                <a:extLst>
                  <a:ext uri="{0D108BD9-81ED-4DB2-BD59-A6C34878D82A}">
                    <a16:rowId xmlns:a16="http://schemas.microsoft.com/office/drawing/2014/main" val="2237056013"/>
                  </a:ext>
                </a:extLst>
              </a:tr>
              <a:tr h="598646">
                <a:tc>
                  <a:txBody>
                    <a:bodyPr/>
                    <a:lstStyle/>
                    <a:p>
                      <a:endParaRPr lang="el-GR" sz="2400" dirty="0"/>
                    </a:p>
                  </a:txBody>
                  <a:tcPr/>
                </a:tc>
                <a:tc>
                  <a:txBody>
                    <a:bodyPr/>
                    <a:lstStyle/>
                    <a:p>
                      <a:r>
                        <a:rPr lang="el-GR" sz="2400" b="1" dirty="0"/>
                        <a:t>Κόστος </a:t>
                      </a:r>
                      <a:r>
                        <a:rPr lang="el-GR" sz="2400" b="1" dirty="0" err="1"/>
                        <a:t>πωληθέντων</a:t>
                      </a:r>
                      <a:r>
                        <a:rPr lang="el-GR" sz="2400" b="1" dirty="0"/>
                        <a:t> προϊόντων</a:t>
                      </a:r>
                    </a:p>
                  </a:txBody>
                  <a:tcPr/>
                </a:tc>
                <a:tc>
                  <a:txBody>
                    <a:bodyPr/>
                    <a:lstStyle/>
                    <a:p>
                      <a:pPr algn="r"/>
                      <a:r>
                        <a:rPr lang="el-GR" sz="2400" b="1" dirty="0"/>
                        <a:t>280.000</a:t>
                      </a:r>
                    </a:p>
                  </a:txBody>
                  <a:tcPr/>
                </a:tc>
                <a:extLst>
                  <a:ext uri="{0D108BD9-81ED-4DB2-BD59-A6C34878D82A}">
                    <a16:rowId xmlns:a16="http://schemas.microsoft.com/office/drawing/2014/main" val="1367819757"/>
                  </a:ext>
                </a:extLst>
              </a:tr>
              <a:tr h="598646">
                <a:tc>
                  <a:txBody>
                    <a:bodyPr/>
                    <a:lstStyle/>
                    <a:p>
                      <a:endParaRPr lang="el-GR" sz="2400" dirty="0"/>
                    </a:p>
                  </a:txBody>
                  <a:tcPr/>
                </a:tc>
                <a:tc>
                  <a:txBody>
                    <a:bodyPr/>
                    <a:lstStyle/>
                    <a:p>
                      <a:endParaRPr lang="el-GR" dirty="0"/>
                    </a:p>
                  </a:txBody>
                  <a:tcPr/>
                </a:tc>
                <a:tc>
                  <a:txBody>
                    <a:bodyPr/>
                    <a:lstStyle/>
                    <a:p>
                      <a:pPr algn="r"/>
                      <a:endParaRPr lang="el-GR" sz="2400" b="1" dirty="0"/>
                    </a:p>
                  </a:txBody>
                  <a:tcPr/>
                </a:tc>
                <a:extLst>
                  <a:ext uri="{0D108BD9-81ED-4DB2-BD59-A6C34878D82A}">
                    <a16:rowId xmlns:a16="http://schemas.microsoft.com/office/drawing/2014/main" val="3609314736"/>
                  </a:ext>
                </a:extLst>
              </a:tr>
            </a:tbl>
          </a:graphicData>
        </a:graphic>
      </p:graphicFrame>
      <p:cxnSp>
        <p:nvCxnSpPr>
          <p:cNvPr id="4" name="Ευθεία γραμμή σύνδεσης 3"/>
          <p:cNvCxnSpPr/>
          <p:nvPr/>
        </p:nvCxnSpPr>
        <p:spPr>
          <a:xfrm flipV="1">
            <a:off x="9052560" y="274320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flipV="1">
            <a:off x="9052560" y="515874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V="1">
            <a:off x="9052560" y="3950970"/>
            <a:ext cx="1508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28920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endParaRPr lang="el-GR" altLang="el-GR" b="1" dirty="0"/>
          </a:p>
          <a:p>
            <a:pPr algn="ctr">
              <a:lnSpc>
                <a:spcPct val="150000"/>
              </a:lnSpc>
              <a:buFontTx/>
              <a:buNone/>
            </a:pPr>
            <a:endParaRPr lang="el-GR" altLang="el-GR" b="1" dirty="0"/>
          </a:p>
          <a:p>
            <a:pPr algn="ctr">
              <a:lnSpc>
                <a:spcPct val="150000"/>
              </a:lnSpc>
              <a:buFontTx/>
              <a:buNone/>
            </a:pPr>
            <a:r>
              <a:rPr lang="el-GR" altLang="el-GR" sz="3200" b="1" dirty="0"/>
              <a:t>Μέτρηση και υπολογισμός του πάγιου ενεργητικού</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Ευθεία γραμμή σύνδεσης 2">
            <a:extLst>
              <a:ext uri="{FF2B5EF4-FFF2-40B4-BE49-F238E27FC236}">
                <a16:creationId xmlns:a16="http://schemas.microsoft.com/office/drawing/2014/main" id="{DC4EDECF-BCDB-48A3-9745-C244E409F95A}"/>
              </a:ext>
            </a:extLst>
          </p:cNvPr>
          <p:cNvCxnSpPr/>
          <p:nvPr/>
        </p:nvCxnSpPr>
        <p:spPr>
          <a:xfrm flipV="1">
            <a:off x="696000" y="3410585"/>
            <a:ext cx="108000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9995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endParaRPr lang="el-GR" dirty="0"/>
          </a:p>
          <a:p>
            <a:pPr algn="just"/>
            <a:r>
              <a:rPr lang="el-GR" dirty="0"/>
              <a:t>Με την αγορά ενός μηχανήματος ή εξοπλισμού, η εταιρεία ανοίγει ένα λογαριασμό για το περιουσιακό αυτό στοιχείο.</a:t>
            </a:r>
          </a:p>
          <a:p>
            <a:pPr algn="just"/>
            <a:r>
              <a:rPr lang="el-GR" dirty="0"/>
              <a:t>Τα μηχανήματα και ο εξοπλισμός χρησιμοποιούνται για την πραγματοποίηση εσόδων.</a:t>
            </a:r>
          </a:p>
          <a:p>
            <a:pPr algn="just"/>
            <a:r>
              <a:rPr lang="el-GR" dirty="0"/>
              <a:t>Το αντίστοιχο κόστος πρέπει να συσχετισθεί με το έσοδο.</a:t>
            </a:r>
          </a:p>
          <a:p>
            <a:pPr algn="just"/>
            <a:r>
              <a:rPr lang="el-GR" dirty="0"/>
              <a:t>Αυτό είναι μια έκφραση της αρχής της αναγνώρισης των εξόδων.</a:t>
            </a:r>
          </a:p>
          <a:p>
            <a:pPr algn="just">
              <a:buFont typeface="Wingdings" panose="05000000000000000000" pitchFamily="2" charset="2"/>
              <a:buChar char="Ø"/>
            </a:pPr>
            <a:r>
              <a:rPr lang="el-GR" dirty="0"/>
              <a:t> Το κόστος όμως που αντιστοιχεί στην συγκεκριμένη χρονική περίοδο.</a:t>
            </a:r>
          </a:p>
          <a:p>
            <a:pPr algn="just">
              <a:buFont typeface="Wingdings" panose="05000000000000000000" pitchFamily="2" charset="2"/>
              <a:buChar char="Ø"/>
            </a:pPr>
            <a:r>
              <a:rPr lang="el-GR" dirty="0"/>
              <a:t> Η περίοδος αυτή είναι η ίδια που πραγματοποιείται το έσοδο.</a:t>
            </a:r>
          </a:p>
          <a:p>
            <a:pPr algn="just">
              <a:buFont typeface="Wingdings" panose="05000000000000000000" pitchFamily="2" charset="2"/>
              <a:buChar char="Ø"/>
            </a:pPr>
            <a:r>
              <a:rPr lang="el-GR" dirty="0"/>
              <a:t> </a:t>
            </a:r>
            <a:r>
              <a:rPr lang="el-GR" dirty="0">
                <a:solidFill>
                  <a:srgbClr val="C00000"/>
                </a:solidFill>
              </a:rPr>
              <a:t>Με αυτό το τρόπο υπάρχει αντιστοίχιση των εσόδων και των εξόδων της συγκεκριμένης περιόδου.</a:t>
            </a:r>
          </a:p>
        </p:txBody>
      </p:sp>
      <p:sp>
        <p:nvSpPr>
          <p:cNvPr id="6" name="Ορθογώνιο 5"/>
          <p:cNvSpPr/>
          <p:nvPr/>
        </p:nvSpPr>
        <p:spPr>
          <a:xfrm>
            <a:off x="0" y="0"/>
            <a:ext cx="71894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Αποσβέσεις</a:t>
            </a:r>
          </a:p>
        </p:txBody>
      </p:sp>
      <p:sp>
        <p:nvSpPr>
          <p:cNvPr id="7" name="Ορθογώνιο 6"/>
          <p:cNvSpPr/>
          <p:nvPr/>
        </p:nvSpPr>
        <p:spPr>
          <a:xfrm>
            <a:off x="7189470" y="0"/>
            <a:ext cx="50025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190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p:cTn id="2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b="1" dirty="0"/>
              <a:t>Οι αποσβέσεις</a:t>
            </a:r>
          </a:p>
          <a:p>
            <a:pPr algn="just"/>
            <a:r>
              <a:rPr lang="el-GR" dirty="0"/>
              <a:t>Ο πάγιος εξοπλισμός χρησιμοποιείται στην παραγωγή των αγαθών και στην λειτουργία της οικονομικής μονάδας</a:t>
            </a:r>
          </a:p>
          <a:p>
            <a:pPr algn="just"/>
            <a:r>
              <a:rPr lang="el-GR" dirty="0"/>
              <a:t>Με την χρήση τους τα πάγια φθείρονται και μειώνεται η ποσοτική και ποιοτική τους απόδοση</a:t>
            </a:r>
          </a:p>
          <a:p>
            <a:pPr algn="just"/>
            <a:r>
              <a:rPr lang="el-GR" dirty="0"/>
              <a:t>Η οικονομική μονάδα θα χρειαστεί με την πάροδο του χρόνου να αντικαταστήσει τον πάγιο εξοπλισμό</a:t>
            </a:r>
          </a:p>
          <a:p>
            <a:pPr algn="just"/>
            <a:r>
              <a:rPr lang="el-GR" dirty="0"/>
              <a:t>Η αξία των παγίων που απαξιώθηκαν αποτελεί κόστος για την επιχείρηση</a:t>
            </a:r>
          </a:p>
          <a:p>
            <a:pPr algn="just"/>
            <a:r>
              <a:rPr lang="el-GR" dirty="0"/>
              <a:t>Η επιχείρηση ενσωματώνει το κόστος αυτό στην αξία των παραγόμενων αγαθών ή υπηρεσιών</a:t>
            </a:r>
          </a:p>
          <a:p>
            <a:pPr algn="just"/>
            <a:r>
              <a:rPr lang="el-GR" dirty="0"/>
              <a:t>Υπολογίζεται το κόστος αυτό με τον υπολογισμό της φθοράς των παγίων, που ονομάζεται </a:t>
            </a:r>
            <a:r>
              <a:rPr lang="el-GR" b="1" dirty="0">
                <a:solidFill>
                  <a:srgbClr val="002060"/>
                </a:solidFill>
              </a:rPr>
              <a:t>Απόσβεση</a:t>
            </a:r>
            <a:r>
              <a:rPr lang="el-GR" dirty="0"/>
              <a:t> ή </a:t>
            </a:r>
            <a:r>
              <a:rPr lang="el-GR" b="1" dirty="0" err="1">
                <a:solidFill>
                  <a:srgbClr val="002060"/>
                </a:solidFill>
              </a:rPr>
              <a:t>Απομείωση</a:t>
            </a:r>
            <a:r>
              <a:rPr lang="el-GR" b="1" dirty="0">
                <a:solidFill>
                  <a:srgbClr val="002060"/>
                </a:solidFill>
              </a:rPr>
              <a:t> Αξίας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874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lnSpcReduction="10000"/>
          </a:bodyPr>
          <a:lstStyle/>
          <a:p>
            <a:pPr marL="0" indent="0" algn="just">
              <a:buNone/>
            </a:pPr>
            <a:r>
              <a:rPr lang="el-GR" b="1" dirty="0"/>
              <a:t>Απόσβεση είναι:</a:t>
            </a:r>
          </a:p>
          <a:p>
            <a:pPr algn="just"/>
            <a:r>
              <a:rPr lang="el-GR" dirty="0"/>
              <a:t>Η χρονική κατανομή της </a:t>
            </a:r>
            <a:r>
              <a:rPr lang="el-GR" dirty="0" err="1"/>
              <a:t>αποσβεστέας</a:t>
            </a:r>
            <a:r>
              <a:rPr lang="el-GR" dirty="0"/>
              <a:t> αξίας του πάγιου περιουσιακού στοιχείου, που υπολογίζεται με βάση την ωφέλιμη διάρκεια ζωής του</a:t>
            </a:r>
          </a:p>
          <a:p>
            <a:pPr algn="just"/>
            <a:r>
              <a:rPr lang="el-GR" dirty="0"/>
              <a:t>Είναι η κατανομή και ο καταλογισμός σε κάθε χρήση, με την ενσωμάτωση ή μη στο λειτουργικό κόστος της αξίας του παγίου που αντιστοιχεί στην χρήση αυτή.</a:t>
            </a:r>
          </a:p>
          <a:p>
            <a:pPr marL="0" indent="0" algn="just">
              <a:buNone/>
            </a:pPr>
            <a:r>
              <a:rPr lang="el-GR" dirty="0"/>
              <a:t>Τα βασικά αίτια που προκαλούν τις αποσβέσεις είναι:</a:t>
            </a:r>
          </a:p>
          <a:p>
            <a:pPr algn="just">
              <a:buFont typeface="Wingdings" panose="05000000000000000000" pitchFamily="2" charset="2"/>
              <a:buChar char="Ø"/>
            </a:pPr>
            <a:r>
              <a:rPr lang="el-GR" dirty="0"/>
              <a:t> Η φθορά που επέρχεται από την παραγωγική χρήση του παγίου, αλλά και από την αδράνειά του</a:t>
            </a:r>
          </a:p>
          <a:p>
            <a:pPr algn="just">
              <a:buFont typeface="Wingdings" panose="05000000000000000000" pitchFamily="2" charset="2"/>
              <a:buChar char="Ø"/>
            </a:pPr>
            <a:r>
              <a:rPr lang="el-GR" dirty="0"/>
              <a:t> Η τεχνολογική απαξίωση με την αδυναμία των παγίων να ανταπεξέλθουν στην εξέλιξη και στις απαιτήσεις καθώς η οικονομία αναπτύσσεται</a:t>
            </a:r>
          </a:p>
          <a:p>
            <a:pPr algn="just">
              <a:buFont typeface="Wingdings" panose="05000000000000000000" pitchFamily="2" charset="2"/>
              <a:buChar char="Ø"/>
            </a:pPr>
            <a:r>
              <a:rPr lang="el-GR" dirty="0"/>
              <a:t>Η οικονομική απαξίωση, που συνδέεται με τις προηγούμενες αιτίες, που έχουν ως συνέπεια την μείωση της παραγωγικότητας, της ποιότητας και κατά συνέπεια την αύξηση του κόστους παραγωγής.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874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b="1" dirty="0"/>
              <a:t>Προσδιοριστικοί παράγοντες των αποσβέσεων:</a:t>
            </a:r>
          </a:p>
          <a:p>
            <a:pPr algn="just"/>
            <a:r>
              <a:rPr lang="el-GR" dirty="0"/>
              <a:t>Η </a:t>
            </a:r>
            <a:r>
              <a:rPr lang="el-GR" b="1" dirty="0">
                <a:solidFill>
                  <a:srgbClr val="002060"/>
                </a:solidFill>
              </a:rPr>
              <a:t>χρονική διάρκεια </a:t>
            </a:r>
            <a:r>
              <a:rPr lang="el-GR" dirty="0"/>
              <a:t>της χρησιμοποίησης του παγίου ή η συνολική παραγωγική απόδοση.</a:t>
            </a:r>
          </a:p>
          <a:p>
            <a:pPr algn="just"/>
            <a:r>
              <a:rPr lang="el-GR" dirty="0"/>
              <a:t>Η </a:t>
            </a:r>
            <a:r>
              <a:rPr lang="el-GR" b="1" dirty="0" err="1">
                <a:solidFill>
                  <a:srgbClr val="002060"/>
                </a:solidFill>
              </a:rPr>
              <a:t>αποσβεστέα</a:t>
            </a:r>
            <a:r>
              <a:rPr lang="el-GR" b="1" dirty="0">
                <a:solidFill>
                  <a:srgbClr val="002060"/>
                </a:solidFill>
              </a:rPr>
              <a:t> αξία του παγίου</a:t>
            </a:r>
            <a:r>
              <a:rPr lang="el-GR" dirty="0"/>
              <a:t>, με βάση την οποία προκύπτει το ποσό της ετήσιας επιβάρυνσης από την χρήση του.</a:t>
            </a:r>
          </a:p>
          <a:p>
            <a:pPr algn="just"/>
            <a:r>
              <a:rPr lang="el-GR" dirty="0"/>
              <a:t>Η </a:t>
            </a:r>
            <a:r>
              <a:rPr lang="el-GR" b="1" dirty="0">
                <a:solidFill>
                  <a:srgbClr val="002060"/>
                </a:solidFill>
              </a:rPr>
              <a:t>μέθοδος υπολογισμού </a:t>
            </a:r>
            <a:r>
              <a:rPr lang="el-GR" dirty="0"/>
              <a:t>της απόσβεσης.</a:t>
            </a:r>
          </a:p>
          <a:p>
            <a:pPr algn="just">
              <a:buFont typeface="Wingdings" panose="05000000000000000000" pitchFamily="2" charset="2"/>
              <a:buChar char="Ø"/>
            </a:pPr>
            <a:r>
              <a:rPr lang="el-GR" dirty="0"/>
              <a:t> Η χρονική διάρκεια της χρήσης εκφράζεται με τον </a:t>
            </a:r>
            <a:r>
              <a:rPr lang="el-GR" dirty="0">
                <a:solidFill>
                  <a:srgbClr val="C00000"/>
                </a:solidFill>
              </a:rPr>
              <a:t>συντελεστή απόσβεσης</a:t>
            </a:r>
          </a:p>
          <a:p>
            <a:pPr algn="just">
              <a:buFont typeface="Wingdings" panose="05000000000000000000" pitchFamily="2" charset="2"/>
              <a:buChar char="Ø"/>
            </a:pPr>
            <a:r>
              <a:rPr lang="el-GR" dirty="0"/>
              <a:t> Η </a:t>
            </a:r>
            <a:r>
              <a:rPr lang="el-GR" dirty="0" err="1"/>
              <a:t>αποσβεστέα</a:t>
            </a:r>
            <a:r>
              <a:rPr lang="el-GR" dirty="0"/>
              <a:t> αξία του παγίου εκφράζεται με την </a:t>
            </a:r>
            <a:r>
              <a:rPr lang="el-GR" dirty="0">
                <a:solidFill>
                  <a:srgbClr val="C00000"/>
                </a:solidFill>
              </a:rPr>
              <a:t>αξία κτήσης</a:t>
            </a:r>
          </a:p>
          <a:p>
            <a:pPr algn="just">
              <a:buFont typeface="Wingdings" panose="05000000000000000000" pitchFamily="2" charset="2"/>
              <a:buChar char="Ø"/>
            </a:pPr>
            <a:r>
              <a:rPr lang="el-GR" dirty="0"/>
              <a:t> Η μέθοδος υπολογισμού της απόσβεσης, προσδιορίζει το </a:t>
            </a:r>
            <a:r>
              <a:rPr lang="el-GR" dirty="0">
                <a:solidFill>
                  <a:srgbClr val="C00000"/>
                </a:solidFill>
              </a:rPr>
              <a:t>ποσό της απόσβεσης </a:t>
            </a:r>
            <a:r>
              <a:rPr lang="el-GR" dirty="0"/>
              <a:t>στην διαδρομή του χρόνου</a:t>
            </a:r>
          </a:p>
          <a:p>
            <a:pPr lvl="4" algn="just">
              <a:buFont typeface="Wingdings" panose="05000000000000000000" pitchFamily="2" charset="2"/>
              <a:buChar char="v"/>
            </a:pPr>
            <a:r>
              <a:rPr lang="el-GR" sz="2400" dirty="0"/>
              <a:t> Μέθοδος σταθερής απόσβεσης</a:t>
            </a:r>
          </a:p>
          <a:p>
            <a:pPr lvl="4" algn="just">
              <a:buFont typeface="Wingdings" panose="05000000000000000000" pitchFamily="2" charset="2"/>
              <a:buChar char="v"/>
            </a:pPr>
            <a:r>
              <a:rPr lang="el-GR" sz="2400" dirty="0"/>
              <a:t> Μέθοδος της φθίνουσας απόσβεσης </a:t>
            </a:r>
          </a:p>
          <a:p>
            <a:pPr lvl="4" algn="just">
              <a:buFont typeface="Wingdings" panose="05000000000000000000" pitchFamily="2" charset="2"/>
              <a:buChar char="v"/>
            </a:pPr>
            <a:r>
              <a:rPr lang="el-GR" sz="2400" dirty="0"/>
              <a:t> Μέθοδος της αύξουσας απόσβεσης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905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p:cTn id="49"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5">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5">
                                            <p:txEl>
                                              <p:pRg st="8" end="8"/>
                                            </p:txEl>
                                          </p:spTgt>
                                        </p:tgtEl>
                                        <p:attrNameLst>
                                          <p:attrName>style.visibility</p:attrName>
                                        </p:attrNameLst>
                                      </p:cBhvr>
                                      <p:to>
                                        <p:strVal val="visible"/>
                                      </p:to>
                                    </p:set>
                                    <p:anim calcmode="lin" valueType="num">
                                      <p:cBhvr>
                                        <p:cTn id="57"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8"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59"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60" dur="1000"/>
                                        <p:tgtEl>
                                          <p:spTgt spid="5">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 calcmode="lin" valueType="num">
                                      <p:cBhvr>
                                        <p:cTn id="65"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66"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67"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68"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marL="0" indent="0" algn="just">
              <a:lnSpc>
                <a:spcPct val="100000"/>
              </a:lnSpc>
              <a:buNone/>
            </a:pPr>
            <a:r>
              <a:rPr lang="el-GR" dirty="0"/>
              <a:t>Για να υπολογίσουμε τις αποσβέσεις ενός παγίου πρέπει να γνωρίζουμε:</a:t>
            </a:r>
          </a:p>
          <a:p>
            <a:pPr marL="514350" indent="-514350" algn="just">
              <a:lnSpc>
                <a:spcPct val="100000"/>
              </a:lnSpc>
              <a:buFont typeface="+mj-lt"/>
              <a:buAutoNum type="arabicPeriod"/>
            </a:pPr>
            <a:r>
              <a:rPr lang="el-GR" dirty="0"/>
              <a:t>Το κόστος του</a:t>
            </a:r>
          </a:p>
          <a:p>
            <a:pPr marL="514350" indent="-514350" algn="just">
              <a:lnSpc>
                <a:spcPct val="100000"/>
              </a:lnSpc>
              <a:buFont typeface="+mj-lt"/>
              <a:buAutoNum type="arabicPeriod"/>
            </a:pPr>
            <a:r>
              <a:rPr lang="el-GR" dirty="0"/>
              <a:t>Την εκτιμώμενη διάρκεια ζωής του</a:t>
            </a:r>
          </a:p>
          <a:p>
            <a:pPr marL="514350" indent="-514350" algn="just">
              <a:lnSpc>
                <a:spcPct val="100000"/>
              </a:lnSpc>
              <a:buFont typeface="+mj-lt"/>
              <a:buAutoNum type="arabicPeriod"/>
            </a:pPr>
            <a:r>
              <a:rPr lang="el-GR" dirty="0"/>
              <a:t>Την εκτιμώμενη υπολειμματική του αξία</a:t>
            </a:r>
          </a:p>
          <a:p>
            <a:pPr marL="0" indent="0" algn="just">
              <a:lnSpc>
                <a:spcPct val="100000"/>
              </a:lnSpc>
              <a:buNone/>
            </a:pPr>
            <a:r>
              <a:rPr lang="el-GR" dirty="0">
                <a:solidFill>
                  <a:srgbClr val="002060"/>
                </a:solidFill>
              </a:rPr>
              <a:t>Το κόστος του παγίου </a:t>
            </a:r>
            <a:r>
              <a:rPr lang="el-GR" dirty="0"/>
              <a:t>είναι το συνολικό κόστος απόκτησής του και τα τυχόν έξοδα μέχρι να καταστεί αυτό λειτουργικό για την επιχείρηση</a:t>
            </a:r>
          </a:p>
          <a:p>
            <a:pPr marL="0" indent="0" algn="just">
              <a:lnSpc>
                <a:spcPct val="100000"/>
              </a:lnSpc>
              <a:buNone/>
            </a:pPr>
            <a:r>
              <a:rPr lang="el-GR" dirty="0"/>
              <a:t>Η </a:t>
            </a:r>
            <a:r>
              <a:rPr lang="el-GR" dirty="0">
                <a:solidFill>
                  <a:srgbClr val="002060"/>
                </a:solidFill>
              </a:rPr>
              <a:t>εκτιμώμενη διάρκεια της ωφέλιμης ζωής </a:t>
            </a:r>
            <a:r>
              <a:rPr lang="el-GR" dirty="0"/>
              <a:t>ενός παγίου είναι το χρονικό διάστημα μέσα στο οποίο πιστεύεται ότι το πάγιο θα χρησιμοποιηθεί παραγωγικά από την εταιρεία</a:t>
            </a:r>
          </a:p>
          <a:p>
            <a:pPr marL="0" indent="0" algn="just">
              <a:lnSpc>
                <a:spcPct val="100000"/>
              </a:lnSpc>
              <a:buNone/>
            </a:pPr>
            <a:r>
              <a:rPr lang="el-GR" dirty="0"/>
              <a:t>Η </a:t>
            </a:r>
            <a:r>
              <a:rPr lang="el-GR" dirty="0">
                <a:solidFill>
                  <a:srgbClr val="002060"/>
                </a:solidFill>
              </a:rPr>
              <a:t>εκτιμώμενη υπολειμματική αξία </a:t>
            </a:r>
            <a:r>
              <a:rPr lang="el-GR" dirty="0"/>
              <a:t>ή αξία διάλυσης είναι η καθαρή αξία που αναμένεται να εισπραχθεί σε περίπτωση πώλησης στο τέλος της διάρκειας ζωής του</a:t>
            </a:r>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Μείωση της αξίας των παγίων - Αποσβέσεις</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029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marL="0" indent="0" algn="just">
              <a:lnSpc>
                <a:spcPct val="100000"/>
              </a:lnSpc>
              <a:buNone/>
            </a:pPr>
            <a:r>
              <a:rPr lang="el-GR" dirty="0"/>
              <a:t>Οι διάφορες μέθοδοι επιμερίζουν διαφορετικά ποσά αποσβέσεων σε κάθε περίοδο</a:t>
            </a:r>
          </a:p>
          <a:p>
            <a:pPr marL="0" indent="0" algn="just">
              <a:lnSpc>
                <a:spcPct val="100000"/>
              </a:lnSpc>
              <a:buNone/>
            </a:pPr>
            <a:r>
              <a:rPr lang="el-GR" dirty="0"/>
              <a:t>Όλες όμως καταλήγουν στο ίδιο συνολικό ποσό αποσβέσεων που είναι η </a:t>
            </a:r>
            <a:r>
              <a:rPr lang="el-GR" dirty="0" err="1"/>
              <a:t>αποσβεστέα</a:t>
            </a:r>
            <a:r>
              <a:rPr lang="el-GR" dirty="0"/>
              <a:t> αξία του παγίου</a:t>
            </a:r>
          </a:p>
          <a:p>
            <a:pPr marL="0" indent="0" algn="just">
              <a:lnSpc>
                <a:spcPct val="100000"/>
              </a:lnSpc>
              <a:buNone/>
            </a:pPr>
            <a:r>
              <a:rPr lang="el-GR" b="1" dirty="0">
                <a:solidFill>
                  <a:srgbClr val="002060"/>
                </a:solidFill>
              </a:rPr>
              <a:t>Προσδιοριστικοί παράγοντες των αποσβέσεων</a:t>
            </a:r>
            <a:r>
              <a:rPr lang="el-GR" dirty="0"/>
              <a:t>:</a:t>
            </a:r>
          </a:p>
          <a:p>
            <a:pPr marL="0" indent="0" algn="just">
              <a:lnSpc>
                <a:spcPct val="100000"/>
              </a:lnSpc>
              <a:buNone/>
            </a:pPr>
            <a:r>
              <a:rPr lang="el-GR" dirty="0"/>
              <a:t>Η </a:t>
            </a:r>
            <a:r>
              <a:rPr lang="el-GR" dirty="0">
                <a:solidFill>
                  <a:srgbClr val="C00000"/>
                </a:solidFill>
              </a:rPr>
              <a:t>χρονική διάρκεια </a:t>
            </a:r>
            <a:r>
              <a:rPr lang="el-GR" dirty="0"/>
              <a:t>της χρήσης κάθε παγίου ή η συνολική παραγωγική απόδοση. </a:t>
            </a:r>
          </a:p>
          <a:p>
            <a:pPr marL="0" indent="0" algn="just">
              <a:lnSpc>
                <a:spcPct val="100000"/>
              </a:lnSpc>
              <a:buNone/>
            </a:pPr>
            <a:r>
              <a:rPr lang="el-GR" dirty="0"/>
              <a:t>Η </a:t>
            </a:r>
            <a:r>
              <a:rPr lang="el-GR" dirty="0" err="1">
                <a:solidFill>
                  <a:srgbClr val="C00000"/>
                </a:solidFill>
              </a:rPr>
              <a:t>αποσβεστέα</a:t>
            </a:r>
            <a:r>
              <a:rPr lang="el-GR" dirty="0">
                <a:solidFill>
                  <a:srgbClr val="C00000"/>
                </a:solidFill>
              </a:rPr>
              <a:t> αξία του παγίου</a:t>
            </a:r>
            <a:r>
              <a:rPr lang="el-GR" dirty="0"/>
              <a:t>, με βάση την οποία προκύπτει το ποσό της ετήσιας επιβάρυνσης από τη χρήση του.</a:t>
            </a:r>
          </a:p>
          <a:p>
            <a:pPr marL="0" indent="0" algn="just">
              <a:lnSpc>
                <a:spcPct val="100000"/>
              </a:lnSpc>
              <a:buNone/>
            </a:pPr>
            <a:r>
              <a:rPr lang="el-GR" dirty="0"/>
              <a:t>Η </a:t>
            </a:r>
            <a:r>
              <a:rPr lang="el-GR" dirty="0">
                <a:solidFill>
                  <a:srgbClr val="C00000"/>
                </a:solidFill>
              </a:rPr>
              <a:t>μέθοδος</a:t>
            </a:r>
            <a:r>
              <a:rPr lang="el-GR" dirty="0"/>
              <a:t> υπολογισμού της απόσβεσης</a:t>
            </a:r>
          </a:p>
          <a:p>
            <a:pPr marL="0" indent="0" algn="just">
              <a:lnSpc>
                <a:spcPct val="100000"/>
              </a:lnSpc>
              <a:buNone/>
            </a:pPr>
            <a:endParaRPr lang="el-GR" dirty="0"/>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Μείωση της αξίας των παγίων - Αποσβέσεις</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576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endParaRPr lang="el-GR" dirty="0"/>
          </a:p>
          <a:p>
            <a:pPr algn="just"/>
            <a:r>
              <a:rPr lang="el-GR" dirty="0"/>
              <a:t>Με το κλείσιμο των Αποτελεσματικών Λογαριασμών και την μεταφορά τους στο </a:t>
            </a:r>
            <a:r>
              <a:rPr lang="el-GR" dirty="0">
                <a:solidFill>
                  <a:srgbClr val="C00000"/>
                </a:solidFill>
              </a:rPr>
              <a:t>Αποτέλεσμα </a:t>
            </a:r>
            <a:r>
              <a:rPr lang="el-GR" dirty="0"/>
              <a:t>μένουν μόνο ανοικτοί οι λογαριασμοί του Ισολογισμού και ο αποτελεσματικός λογαριασμός </a:t>
            </a:r>
            <a:r>
              <a:rPr lang="el-GR" dirty="0">
                <a:solidFill>
                  <a:srgbClr val="C00000"/>
                </a:solidFill>
              </a:rPr>
              <a:t>Αποτέλεσμα</a:t>
            </a:r>
          </a:p>
          <a:p>
            <a:pPr algn="just"/>
            <a:r>
              <a:rPr lang="el-GR" dirty="0"/>
              <a:t>Αν μεταφερθεί και το υπόλοιπο του λογαριασμού </a:t>
            </a:r>
            <a:r>
              <a:rPr lang="el-GR" dirty="0">
                <a:solidFill>
                  <a:srgbClr val="C00000"/>
                </a:solidFill>
              </a:rPr>
              <a:t>Αποτέλεσμα</a:t>
            </a:r>
            <a:r>
              <a:rPr lang="el-GR" dirty="0"/>
              <a:t> στον </a:t>
            </a:r>
            <a:r>
              <a:rPr lang="el-GR" dirty="0">
                <a:solidFill>
                  <a:srgbClr val="C00000"/>
                </a:solidFill>
              </a:rPr>
              <a:t>Λογαριασμό Αποτέλεσμα εις Νέο </a:t>
            </a:r>
          </a:p>
          <a:p>
            <a:pPr algn="just"/>
            <a:r>
              <a:rPr lang="el-GR" dirty="0"/>
              <a:t>Τότε μόνο οι λογαριασμοί του Ισολογισμού αφήνουν υπόλοιπα</a:t>
            </a:r>
          </a:p>
          <a:p>
            <a:pPr algn="just"/>
            <a:r>
              <a:rPr lang="el-GR" dirty="0"/>
              <a:t>Με βάση τα υπόλοιπα των λογαριασμών του Ισολογισμού συντάσσεται ο </a:t>
            </a:r>
            <a:r>
              <a:rPr lang="el-GR" dirty="0">
                <a:solidFill>
                  <a:srgbClr val="C00000"/>
                </a:solidFill>
              </a:rPr>
              <a:t>Ισολογισμός</a:t>
            </a:r>
          </a:p>
          <a:p>
            <a:pPr algn="just"/>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των λογαριασμών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213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623060" y="489526"/>
            <a:ext cx="10012680" cy="6368473"/>
          </a:xfrm>
        </p:spPr>
        <p:txBody>
          <a:bodyPr>
            <a:normAutofit/>
          </a:bodyPr>
          <a:lstStyle/>
          <a:p>
            <a:pPr algn="just">
              <a:lnSpc>
                <a:spcPct val="150000"/>
              </a:lnSpc>
            </a:pPr>
            <a:r>
              <a:rPr lang="el-GR" dirty="0"/>
              <a:t>Η χρονική διάρκεια της χρήσης εκφράζεται με τον </a:t>
            </a:r>
            <a:r>
              <a:rPr lang="el-GR" b="1" dirty="0">
                <a:solidFill>
                  <a:srgbClr val="FF0000"/>
                </a:solidFill>
              </a:rPr>
              <a:t>ΣΥΝΤΕΛΕΣΤΗ ΑΠΟΣΒΕΣΗΣ</a:t>
            </a:r>
          </a:p>
          <a:p>
            <a:pPr algn="just">
              <a:lnSpc>
                <a:spcPct val="150000"/>
              </a:lnSpc>
            </a:pPr>
            <a:r>
              <a:rPr lang="el-GR" dirty="0"/>
              <a:t>Η </a:t>
            </a:r>
            <a:r>
              <a:rPr lang="el-GR" dirty="0" err="1"/>
              <a:t>αποσβεστέα</a:t>
            </a:r>
            <a:r>
              <a:rPr lang="el-GR" dirty="0"/>
              <a:t> αξία του παγίου, εκφράζεται με την </a:t>
            </a:r>
            <a:r>
              <a:rPr lang="el-GR" b="1" dirty="0">
                <a:solidFill>
                  <a:srgbClr val="002060"/>
                </a:solidFill>
              </a:rPr>
              <a:t>ΑΞΙΑ ΚΤΗΣΗΣ</a:t>
            </a:r>
          </a:p>
          <a:p>
            <a:pPr algn="just">
              <a:lnSpc>
                <a:spcPct val="150000"/>
              </a:lnSpc>
            </a:pPr>
            <a:r>
              <a:rPr lang="el-GR" dirty="0"/>
              <a:t>Η μέθοδος υπολογισμού της απόσβεσης, προσδιορίζει το ποσό της απόσβεσης στην </a:t>
            </a:r>
            <a:r>
              <a:rPr lang="el-GR" u="sng" dirty="0">
                <a:solidFill>
                  <a:srgbClr val="C00000"/>
                </a:solidFill>
              </a:rPr>
              <a:t>διαδρομή του χρόνου</a:t>
            </a:r>
          </a:p>
          <a:p>
            <a:pPr marL="0" indent="0" algn="just">
              <a:lnSpc>
                <a:spcPct val="150000"/>
              </a:lnSpc>
              <a:buNone/>
            </a:pPr>
            <a:endParaRPr lang="el-GR" dirty="0"/>
          </a:p>
        </p:txBody>
      </p:sp>
      <p:sp>
        <p:nvSpPr>
          <p:cNvPr id="6" name="Ορθογώνιο 5"/>
          <p:cNvSpPr/>
          <p:nvPr/>
        </p:nvSpPr>
        <p:spPr>
          <a:xfrm>
            <a:off x="0" y="0"/>
            <a:ext cx="98298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των Αποσβέσεων</a:t>
            </a:r>
          </a:p>
        </p:txBody>
      </p:sp>
      <p:sp>
        <p:nvSpPr>
          <p:cNvPr id="7" name="Ορθογώνιο 6"/>
          <p:cNvSpPr/>
          <p:nvPr/>
        </p:nvSpPr>
        <p:spPr>
          <a:xfrm>
            <a:off x="9829800" y="0"/>
            <a:ext cx="23622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463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4390" y="489526"/>
            <a:ext cx="10801350" cy="6368473"/>
          </a:xfrm>
        </p:spPr>
        <p:txBody>
          <a:bodyPr>
            <a:normAutofit/>
          </a:bodyPr>
          <a:lstStyle/>
          <a:p>
            <a:pPr>
              <a:buFontTx/>
              <a:buNone/>
            </a:pPr>
            <a:r>
              <a:rPr lang="el-GR" altLang="el-GR" dirty="0"/>
              <a:t>Οι μέθοδοι του χρονικού προσδιορισμού</a:t>
            </a:r>
          </a:p>
          <a:p>
            <a:r>
              <a:rPr lang="el-GR" altLang="el-GR" dirty="0"/>
              <a:t>Η μέθοδος της </a:t>
            </a:r>
            <a:r>
              <a:rPr lang="el-GR" altLang="el-GR" b="1" dirty="0">
                <a:solidFill>
                  <a:srgbClr val="002060"/>
                </a:solidFill>
              </a:rPr>
              <a:t>σταθερής απόσβεσης</a:t>
            </a:r>
          </a:p>
          <a:p>
            <a:r>
              <a:rPr lang="el-GR" altLang="el-GR" dirty="0"/>
              <a:t>Η μέθοδος της </a:t>
            </a:r>
            <a:r>
              <a:rPr lang="el-GR" altLang="el-GR" b="1" dirty="0">
                <a:solidFill>
                  <a:srgbClr val="FF0000"/>
                </a:solidFill>
              </a:rPr>
              <a:t>φθίνουσας απόσβεσης</a:t>
            </a:r>
          </a:p>
          <a:p>
            <a:r>
              <a:rPr lang="el-GR" altLang="el-GR" dirty="0"/>
              <a:t>Η μέθοδος της </a:t>
            </a:r>
            <a:r>
              <a:rPr lang="el-GR" altLang="el-GR" b="1" dirty="0">
                <a:solidFill>
                  <a:srgbClr val="00B050"/>
                </a:solidFill>
              </a:rPr>
              <a:t>αύξουσας απόσβεσης</a:t>
            </a:r>
          </a:p>
          <a:p>
            <a:endParaRPr lang="el-GR" altLang="el-GR" dirty="0"/>
          </a:p>
          <a:p>
            <a:pPr marL="0" indent="0">
              <a:buNone/>
            </a:pPr>
            <a:r>
              <a:rPr lang="el-GR" altLang="el-GR" dirty="0"/>
              <a:t>Αξία παγίου Χ κρίσιμη μονάδα χρόνου / σύνολο ιδίων μονάδων χρόνου ωφέλιμης ζωής</a:t>
            </a:r>
          </a:p>
          <a:p>
            <a:pPr marL="0" indent="0">
              <a:buNone/>
            </a:pPr>
            <a:r>
              <a:rPr lang="el-GR" altLang="el-GR" dirty="0"/>
              <a:t>Αξία παγίου = 12.000</a:t>
            </a:r>
          </a:p>
          <a:p>
            <a:pPr marL="0" indent="0">
              <a:buNone/>
            </a:pPr>
            <a:r>
              <a:rPr lang="el-GR" altLang="el-GR" dirty="0"/>
              <a:t>Μονάδα = 1 έτος</a:t>
            </a:r>
          </a:p>
          <a:p>
            <a:pPr marL="0" indent="0">
              <a:buNone/>
            </a:pPr>
            <a:r>
              <a:rPr lang="el-GR" altLang="el-GR" dirty="0"/>
              <a:t>Διάρκεια ωφέλιμης ζωής του παγίου = 5 έτη</a:t>
            </a:r>
          </a:p>
          <a:p>
            <a:pPr marL="0" indent="0">
              <a:buNone/>
            </a:pPr>
            <a:r>
              <a:rPr lang="el-GR" altLang="el-GR" dirty="0"/>
              <a:t>Συντελεστής μηνιαίας απόσβεσης = 100 / 5 = 20%</a:t>
            </a:r>
          </a:p>
          <a:p>
            <a:pPr marL="0" indent="0">
              <a:buNone/>
            </a:pPr>
            <a:endParaRPr lang="el-GR" altLang="el-GR" b="1" dirty="0"/>
          </a:p>
          <a:p>
            <a:pPr marL="0" indent="0" algn="just">
              <a:lnSpc>
                <a:spcPct val="150000"/>
              </a:lnSpc>
              <a:buNone/>
            </a:pPr>
            <a:endParaRPr lang="el-GR" dirty="0"/>
          </a:p>
        </p:txBody>
      </p:sp>
      <p:sp>
        <p:nvSpPr>
          <p:cNvPr id="6" name="Ορθογώνιο 5"/>
          <p:cNvSpPr/>
          <p:nvPr/>
        </p:nvSpPr>
        <p:spPr>
          <a:xfrm>
            <a:off x="0" y="0"/>
            <a:ext cx="927354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Μέθοδοι Υπολογισμού των Αποσβέσεων</a:t>
            </a:r>
          </a:p>
        </p:txBody>
      </p:sp>
      <p:sp>
        <p:nvSpPr>
          <p:cNvPr id="7" name="Ορθογώνιο 6"/>
          <p:cNvSpPr/>
          <p:nvPr/>
        </p:nvSpPr>
        <p:spPr>
          <a:xfrm>
            <a:off x="9273540" y="0"/>
            <a:ext cx="291846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94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4390" y="489526"/>
            <a:ext cx="10801350" cy="6368473"/>
          </a:xfrm>
        </p:spPr>
        <p:txBody>
          <a:bodyPr>
            <a:normAutofit/>
          </a:bodyPr>
          <a:lstStyle/>
          <a:p>
            <a:pPr marL="0" indent="0">
              <a:buNone/>
            </a:pPr>
            <a:endParaRPr lang="el-GR" altLang="el-GR" b="1" dirty="0"/>
          </a:p>
          <a:p>
            <a:pPr marL="0" indent="0" algn="just">
              <a:lnSpc>
                <a:spcPct val="150000"/>
              </a:lnSpc>
              <a:buNone/>
            </a:pPr>
            <a:endParaRPr lang="el-GR" dirty="0"/>
          </a:p>
        </p:txBody>
      </p:sp>
      <p:sp>
        <p:nvSpPr>
          <p:cNvPr id="6" name="Ορθογώνιο 5"/>
          <p:cNvSpPr/>
          <p:nvPr/>
        </p:nvSpPr>
        <p:spPr>
          <a:xfrm>
            <a:off x="0" y="0"/>
            <a:ext cx="83667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Μέθοδος Σταθερής Απόσβεσης</a:t>
            </a:r>
          </a:p>
        </p:txBody>
      </p:sp>
      <p:sp>
        <p:nvSpPr>
          <p:cNvPr id="7" name="Ορθογώνιο 6"/>
          <p:cNvSpPr/>
          <p:nvPr/>
        </p:nvSpPr>
        <p:spPr>
          <a:xfrm>
            <a:off x="8366760" y="0"/>
            <a:ext cx="382524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Group 301"/>
          <p:cNvGraphicFramePr>
            <a:graphicFrameLocks/>
          </p:cNvGraphicFramePr>
          <p:nvPr>
            <p:extLst>
              <p:ext uri="{D42A27DB-BD31-4B8C-83A1-F6EECF244321}">
                <p14:modId xmlns:p14="http://schemas.microsoft.com/office/powerpoint/2010/main" val="1655314551"/>
              </p:ext>
            </p:extLst>
          </p:nvPr>
        </p:nvGraphicFramePr>
        <p:xfrm>
          <a:off x="834391" y="489524"/>
          <a:ext cx="10675618" cy="4984849"/>
        </p:xfrm>
        <a:graphic>
          <a:graphicData uri="http://schemas.openxmlformats.org/drawingml/2006/table">
            <a:tbl>
              <a:tblPr/>
              <a:tblGrid>
                <a:gridCol w="1485899">
                  <a:extLst>
                    <a:ext uri="{9D8B030D-6E8A-4147-A177-3AD203B41FA5}">
                      <a16:colId xmlns:a16="http://schemas.microsoft.com/office/drawing/2014/main" val="1013799324"/>
                    </a:ext>
                  </a:extLst>
                </a:gridCol>
                <a:gridCol w="1725930">
                  <a:extLst>
                    <a:ext uri="{9D8B030D-6E8A-4147-A177-3AD203B41FA5}">
                      <a16:colId xmlns:a16="http://schemas.microsoft.com/office/drawing/2014/main" val="155513607"/>
                    </a:ext>
                  </a:extLst>
                </a:gridCol>
                <a:gridCol w="2139576">
                  <a:extLst>
                    <a:ext uri="{9D8B030D-6E8A-4147-A177-3AD203B41FA5}">
                      <a16:colId xmlns:a16="http://schemas.microsoft.com/office/drawing/2014/main" val="710971527"/>
                    </a:ext>
                  </a:extLst>
                </a:gridCol>
                <a:gridCol w="1735085">
                  <a:extLst>
                    <a:ext uri="{9D8B030D-6E8A-4147-A177-3AD203B41FA5}">
                      <a16:colId xmlns:a16="http://schemas.microsoft.com/office/drawing/2014/main" val="517769780"/>
                    </a:ext>
                  </a:extLst>
                </a:gridCol>
                <a:gridCol w="1804760">
                  <a:extLst>
                    <a:ext uri="{9D8B030D-6E8A-4147-A177-3AD203B41FA5}">
                      <a16:colId xmlns:a16="http://schemas.microsoft.com/office/drawing/2014/main" val="1038368426"/>
                    </a:ext>
                  </a:extLst>
                </a:gridCol>
                <a:gridCol w="1784368">
                  <a:extLst>
                    <a:ext uri="{9D8B030D-6E8A-4147-A177-3AD203B41FA5}">
                      <a16:colId xmlns:a16="http://schemas.microsoft.com/office/drawing/2014/main" val="3052430636"/>
                    </a:ext>
                  </a:extLst>
                </a:gridCol>
              </a:tblGrid>
              <a:tr h="83396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Έτη</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Αξία κτήσης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Συντελεστής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ποσό απόσβεσης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Συσσωρευμένες αποσβέσεις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Αναπόσβεστη αξία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1233143"/>
                  </a:ext>
                </a:extLst>
              </a:tr>
              <a:tr h="691814">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2107224"/>
                  </a:ext>
                </a:extLst>
              </a:tr>
              <a:tr h="693709">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78740144"/>
                  </a:ext>
                </a:extLst>
              </a:tr>
              <a:tr h="689918">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9904186"/>
                  </a:ext>
                </a:extLst>
              </a:tr>
              <a:tr h="691814">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1311485"/>
                  </a:ext>
                </a:extLst>
              </a:tr>
              <a:tr h="691814">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rgbClr val="C00000"/>
                          </a:solidFill>
                          <a:effectLst/>
                          <a:latin typeface="Arial" panose="020B0604020202020204" pitchFamily="34" charset="0"/>
                          <a:cs typeface="Arial" panose="020B0604020202020204" pitchFamily="34" charset="0"/>
                        </a:rPr>
                        <a:t>19.999,99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99.999,99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0314780"/>
                  </a:ext>
                </a:extLst>
              </a:tr>
              <a:tr h="691814">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Με το πέρας των αποσβέσεων πρέπει να μένει ένα ελάχιστο υπόλοιπο με το οποίο θα εμφανίζεται το πάγιο στα βιβλία της επιχείρησης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342900" indent="-34290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5146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9718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4290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886200" indent="-228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5912251"/>
                  </a:ext>
                </a:extLst>
              </a:tr>
            </a:tbl>
          </a:graphicData>
        </a:graphic>
      </p:graphicFrame>
    </p:spTree>
    <p:extLst>
      <p:ext uri="{BB962C8B-B14F-4D97-AF65-F5344CB8AC3E}">
        <p14:creationId xmlns:p14="http://schemas.microsoft.com/office/powerpoint/2010/main" val="201136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4390" y="489526"/>
            <a:ext cx="10801350" cy="6368473"/>
          </a:xfrm>
        </p:spPr>
        <p:txBody>
          <a:bodyPr>
            <a:normAutofit/>
          </a:bodyPr>
          <a:lstStyle/>
          <a:p>
            <a:pPr marL="0" indent="0">
              <a:buNone/>
            </a:pPr>
            <a:endParaRPr lang="el-GR" altLang="el-GR" b="1" dirty="0"/>
          </a:p>
          <a:p>
            <a:pPr marL="0" indent="0" algn="just">
              <a:lnSpc>
                <a:spcPct val="150000"/>
              </a:lnSpc>
              <a:buNone/>
            </a:pPr>
            <a:endParaRPr lang="el-GR" dirty="0"/>
          </a:p>
        </p:txBody>
      </p:sp>
      <p:sp>
        <p:nvSpPr>
          <p:cNvPr id="6" name="Ορθογώνιο 5"/>
          <p:cNvSpPr/>
          <p:nvPr/>
        </p:nvSpPr>
        <p:spPr>
          <a:xfrm>
            <a:off x="0" y="0"/>
            <a:ext cx="83667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Μέθοδος Αύξουσας Απόσβεσης</a:t>
            </a:r>
          </a:p>
        </p:txBody>
      </p:sp>
      <p:sp>
        <p:nvSpPr>
          <p:cNvPr id="7" name="Ορθογώνιο 6"/>
          <p:cNvSpPr/>
          <p:nvPr/>
        </p:nvSpPr>
        <p:spPr>
          <a:xfrm>
            <a:off x="8366760" y="0"/>
            <a:ext cx="382524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Group 657"/>
          <p:cNvGraphicFramePr>
            <a:graphicFrameLocks/>
          </p:cNvGraphicFramePr>
          <p:nvPr>
            <p:extLst>
              <p:ext uri="{D42A27DB-BD31-4B8C-83A1-F6EECF244321}">
                <p14:modId xmlns:p14="http://schemas.microsoft.com/office/powerpoint/2010/main" val="955553277"/>
              </p:ext>
            </p:extLst>
          </p:nvPr>
        </p:nvGraphicFramePr>
        <p:xfrm>
          <a:off x="834391" y="489525"/>
          <a:ext cx="10309859" cy="4670015"/>
        </p:xfrm>
        <a:graphic>
          <a:graphicData uri="http://schemas.openxmlformats.org/drawingml/2006/table">
            <a:tbl>
              <a:tblPr/>
              <a:tblGrid>
                <a:gridCol w="1637921">
                  <a:extLst>
                    <a:ext uri="{9D8B030D-6E8A-4147-A177-3AD203B41FA5}">
                      <a16:colId xmlns:a16="http://schemas.microsoft.com/office/drawing/2014/main" val="710357914"/>
                    </a:ext>
                  </a:extLst>
                </a:gridCol>
                <a:gridCol w="1637921">
                  <a:extLst>
                    <a:ext uri="{9D8B030D-6E8A-4147-A177-3AD203B41FA5}">
                      <a16:colId xmlns:a16="http://schemas.microsoft.com/office/drawing/2014/main" val="2033807478"/>
                    </a:ext>
                  </a:extLst>
                </a:gridCol>
                <a:gridCol w="1453427">
                  <a:extLst>
                    <a:ext uri="{9D8B030D-6E8A-4147-A177-3AD203B41FA5}">
                      <a16:colId xmlns:a16="http://schemas.microsoft.com/office/drawing/2014/main" val="3264234007"/>
                    </a:ext>
                  </a:extLst>
                </a:gridCol>
                <a:gridCol w="1670803">
                  <a:extLst>
                    <a:ext uri="{9D8B030D-6E8A-4147-A177-3AD203B41FA5}">
                      <a16:colId xmlns:a16="http://schemas.microsoft.com/office/drawing/2014/main" val="1742533696"/>
                    </a:ext>
                  </a:extLst>
                </a:gridCol>
                <a:gridCol w="2054326">
                  <a:extLst>
                    <a:ext uri="{9D8B030D-6E8A-4147-A177-3AD203B41FA5}">
                      <a16:colId xmlns:a16="http://schemas.microsoft.com/office/drawing/2014/main" val="3578447857"/>
                    </a:ext>
                  </a:extLst>
                </a:gridCol>
                <a:gridCol w="1855461">
                  <a:extLst>
                    <a:ext uri="{9D8B030D-6E8A-4147-A177-3AD203B41FA5}">
                      <a16:colId xmlns:a16="http://schemas.microsoft.com/office/drawing/2014/main" val="2122686550"/>
                    </a:ext>
                  </a:extLst>
                </a:gridCol>
              </a:tblGrid>
              <a:tr h="83795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Έτη</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Αξία κτήσης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Συντελεστής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ποσό απόσβεσης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Συσσωρευμένες αποσβέσεις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Αναπόσβεστη αξία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5158252"/>
                  </a:ext>
                </a:extLst>
              </a:tr>
              <a:tr h="69131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4744898"/>
                  </a:ext>
                </a:extLst>
              </a:tr>
              <a:tr h="69306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22.000,00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42.000,00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58.000,00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04660309"/>
                  </a:ext>
                </a:extLst>
              </a:tr>
              <a:tr h="689569">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24,00%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24.000,00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66.000,00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34.000,00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9143228"/>
                  </a:ext>
                </a:extLst>
              </a:tr>
              <a:tr h="69131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26,00%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26.000,00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92.000,00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3932256"/>
                  </a:ext>
                </a:extLst>
              </a:tr>
              <a:tr h="69131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28,00%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28.000,00</a:t>
                      </a:r>
                      <a:r>
                        <a:rPr kumimoji="0" lang="en-US"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περιορίζεται στο ποσό των </a:t>
                      </a:r>
                      <a:r>
                        <a:rPr kumimoji="0" lang="el-GR" altLang="el-GR" sz="1600" b="1" i="0" u="none" strike="noStrike" cap="none" normalizeH="0" baseline="0" dirty="0">
                          <a:ln>
                            <a:noFill/>
                          </a:ln>
                          <a:solidFill>
                            <a:srgbClr val="C00000"/>
                          </a:solidFill>
                          <a:effectLst/>
                          <a:latin typeface="Arial" panose="020B0604020202020204" pitchFamily="34" charset="0"/>
                          <a:cs typeface="Arial" panose="020B0604020202020204" pitchFamily="34" charset="0"/>
                        </a:rPr>
                        <a:t>7.999,99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99.999,99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3428473"/>
                  </a:ext>
                </a:extLst>
              </a:tr>
            </a:tbl>
          </a:graphicData>
        </a:graphic>
      </p:graphicFrame>
    </p:spTree>
    <p:extLst>
      <p:ext uri="{BB962C8B-B14F-4D97-AF65-F5344CB8AC3E}">
        <p14:creationId xmlns:p14="http://schemas.microsoft.com/office/powerpoint/2010/main" val="24613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4390" y="489526"/>
            <a:ext cx="10801350" cy="6368473"/>
          </a:xfrm>
        </p:spPr>
        <p:txBody>
          <a:bodyPr>
            <a:normAutofit/>
          </a:bodyPr>
          <a:lstStyle/>
          <a:p>
            <a:pPr marL="0" indent="0">
              <a:buNone/>
            </a:pPr>
            <a:endParaRPr lang="el-GR" altLang="el-GR" b="1" dirty="0"/>
          </a:p>
          <a:p>
            <a:pPr marL="0" indent="0" algn="just">
              <a:lnSpc>
                <a:spcPct val="150000"/>
              </a:lnSpc>
              <a:buNone/>
            </a:pPr>
            <a:endParaRPr lang="el-GR" dirty="0"/>
          </a:p>
        </p:txBody>
      </p:sp>
      <p:sp>
        <p:nvSpPr>
          <p:cNvPr id="6" name="Ορθογώνιο 5"/>
          <p:cNvSpPr/>
          <p:nvPr/>
        </p:nvSpPr>
        <p:spPr>
          <a:xfrm>
            <a:off x="0" y="0"/>
            <a:ext cx="836676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Μέθοδος Φθίνουσας Απόσβεσης</a:t>
            </a:r>
          </a:p>
        </p:txBody>
      </p:sp>
      <p:sp>
        <p:nvSpPr>
          <p:cNvPr id="7" name="Ορθογώνιο 6"/>
          <p:cNvSpPr/>
          <p:nvPr/>
        </p:nvSpPr>
        <p:spPr>
          <a:xfrm>
            <a:off x="8366760" y="0"/>
            <a:ext cx="382524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Group 656"/>
          <p:cNvGraphicFramePr>
            <a:graphicFrameLocks/>
          </p:cNvGraphicFramePr>
          <p:nvPr>
            <p:extLst>
              <p:ext uri="{D42A27DB-BD31-4B8C-83A1-F6EECF244321}">
                <p14:modId xmlns:p14="http://schemas.microsoft.com/office/powerpoint/2010/main" val="3936472805"/>
              </p:ext>
            </p:extLst>
          </p:nvPr>
        </p:nvGraphicFramePr>
        <p:xfrm>
          <a:off x="834390" y="489527"/>
          <a:ext cx="10069830" cy="6368474"/>
        </p:xfrm>
        <a:graphic>
          <a:graphicData uri="http://schemas.openxmlformats.org/drawingml/2006/table">
            <a:tbl>
              <a:tblPr/>
              <a:tblGrid>
                <a:gridCol w="1371600">
                  <a:extLst>
                    <a:ext uri="{9D8B030D-6E8A-4147-A177-3AD203B41FA5}">
                      <a16:colId xmlns:a16="http://schemas.microsoft.com/office/drawing/2014/main" val="1506235756"/>
                    </a:ext>
                  </a:extLst>
                </a:gridCol>
                <a:gridCol w="2148513">
                  <a:extLst>
                    <a:ext uri="{9D8B030D-6E8A-4147-A177-3AD203B41FA5}">
                      <a16:colId xmlns:a16="http://schemas.microsoft.com/office/drawing/2014/main" val="2786086737"/>
                    </a:ext>
                  </a:extLst>
                </a:gridCol>
                <a:gridCol w="1527626">
                  <a:extLst>
                    <a:ext uri="{9D8B030D-6E8A-4147-A177-3AD203B41FA5}">
                      <a16:colId xmlns:a16="http://schemas.microsoft.com/office/drawing/2014/main" val="3431989346"/>
                    </a:ext>
                  </a:extLst>
                </a:gridCol>
                <a:gridCol w="1476331">
                  <a:extLst>
                    <a:ext uri="{9D8B030D-6E8A-4147-A177-3AD203B41FA5}">
                      <a16:colId xmlns:a16="http://schemas.microsoft.com/office/drawing/2014/main" val="1731087088"/>
                    </a:ext>
                  </a:extLst>
                </a:gridCol>
                <a:gridCol w="1862646">
                  <a:extLst>
                    <a:ext uri="{9D8B030D-6E8A-4147-A177-3AD203B41FA5}">
                      <a16:colId xmlns:a16="http://schemas.microsoft.com/office/drawing/2014/main" val="1137659740"/>
                    </a:ext>
                  </a:extLst>
                </a:gridCol>
                <a:gridCol w="1683114">
                  <a:extLst>
                    <a:ext uri="{9D8B030D-6E8A-4147-A177-3AD203B41FA5}">
                      <a16:colId xmlns:a16="http://schemas.microsoft.com/office/drawing/2014/main" val="3928033487"/>
                    </a:ext>
                  </a:extLst>
                </a:gridCol>
              </a:tblGrid>
              <a:tr h="85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Έτη</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Αξία κτήσης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Συντελεστής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ποσό απόσβεσης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Συσσωρευμένες αποσβέσεις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a:ln>
                            <a:noFill/>
                          </a:ln>
                          <a:solidFill>
                            <a:schemeClr val="tx1"/>
                          </a:solidFill>
                          <a:effectLst/>
                          <a:latin typeface="Arial" panose="020B0604020202020204" pitchFamily="34" charset="0"/>
                          <a:cs typeface="Arial" panose="020B0604020202020204" pitchFamily="34" charset="0"/>
                        </a:rPr>
                        <a:t>Αναπόσβεστη αξία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6929793"/>
                  </a:ext>
                </a:extLst>
              </a:tr>
              <a:tr h="688149">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p>
                      <a:pPr marL="0" marR="0" lvl="0" indent="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1606977"/>
                  </a:ext>
                </a:extLst>
              </a:tr>
              <a:tr h="68991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p>
                      <a:pPr marL="0" marR="0" lvl="0" indent="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20,00%</a:t>
                      </a:r>
                      <a:endPar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16.000,00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36.000,00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64.000,00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0185000"/>
                  </a:ext>
                </a:extLst>
              </a:tr>
              <a:tr h="68991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p>
                      <a:pPr marL="0" marR="0" lvl="0" indent="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64.000,00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12.800,00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48.800,00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51.200,00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0013064"/>
                  </a:ext>
                </a:extLst>
              </a:tr>
              <a:tr h="688149">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p>
                      <a:pPr marL="0" marR="0" lvl="0" indent="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51.200,00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20,00%</a:t>
                      </a:r>
                      <a:endPar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10.240,00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59.040,00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40.960,00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088900"/>
                  </a:ext>
                </a:extLst>
              </a:tr>
              <a:tr h="68638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a:t>
                      </a:r>
                    </a:p>
                    <a:p>
                      <a:pPr marL="0" marR="0" lvl="0" indent="0" algn="r" defTabSz="914400" rtl="0" eaLnBrk="1" fontAlgn="b" latinLnBrk="0" hangingPunct="1">
                        <a:lnSpc>
                          <a:spcPct val="100000"/>
                        </a:lnSpc>
                        <a:spcBef>
                          <a:spcPct val="0"/>
                        </a:spcBef>
                        <a:spcAft>
                          <a:spcPct val="0"/>
                        </a:spcAft>
                        <a:buClrTx/>
                        <a:buSzTx/>
                        <a:buFontTx/>
                        <a:buNone/>
                        <a:tabLst/>
                      </a:pPr>
                      <a:endPar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40.960,00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20,00%</a:t>
                      </a:r>
                      <a:endPar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8.192,00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67.232,00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32.677,00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193325"/>
                  </a:ext>
                </a:extLst>
              </a:tr>
              <a:tr h="68991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32.677,00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6.535,40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73.767,74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26.232,60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509020"/>
                  </a:ext>
                </a:extLst>
              </a:tr>
              <a:tr h="688149">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26.232,60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l-GR" altLang="el-G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5.246,52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79.014,26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20.985,74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4234174"/>
                  </a:ext>
                </a:extLst>
              </a:tr>
              <a:tr h="68991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20.985,74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4.197,15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83.211,41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cs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cs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cs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cs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l-GR" altLang="el-GR" sz="1600" b="1" i="0" u="none" strike="noStrike" cap="none" normalizeH="0" baseline="0" dirty="0">
                          <a:ln>
                            <a:noFill/>
                          </a:ln>
                          <a:solidFill>
                            <a:srgbClr val="C00000"/>
                          </a:solidFill>
                          <a:effectLst/>
                          <a:latin typeface="Arial" panose="020B0604020202020204" pitchFamily="34" charset="0"/>
                          <a:cs typeface="Arial" panose="020B0604020202020204" pitchFamily="34" charset="0"/>
                        </a:rPr>
                        <a:t>16.788,60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8169671"/>
                  </a:ext>
                </a:extLst>
              </a:tr>
            </a:tbl>
          </a:graphicData>
        </a:graphic>
      </p:graphicFrame>
    </p:spTree>
    <p:extLst>
      <p:ext uri="{BB962C8B-B14F-4D97-AF65-F5344CB8AC3E}">
        <p14:creationId xmlns:p14="http://schemas.microsoft.com/office/powerpoint/2010/main" val="203728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16916" y="720090"/>
          <a:ext cx="10857187" cy="276397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28608">
                <a:tc gridSpan="3">
                  <a:txBody>
                    <a:bodyPr/>
                    <a:lstStyle/>
                    <a:p>
                      <a:r>
                        <a:rPr lang="el-GR" sz="2400" b="0" baseline="0" dirty="0">
                          <a:solidFill>
                            <a:schemeClr val="tx1"/>
                          </a:solidFill>
                        </a:rPr>
                        <a:t>Το έξοδο των αποσβέσεων θα καταχωρηθεί ως εξής. (αποσβέσεις χρήσης = 24.000 Χ 20% = 4.800</a:t>
                      </a:r>
                    </a:p>
                  </a:txBody>
                  <a:tcPr/>
                </a:tc>
                <a:tc hMerge="1">
                  <a:txBody>
                    <a:bodyPr/>
                    <a:lstStyle/>
                    <a:p>
                      <a:pPr algn="r"/>
                      <a:endParaRPr lang="el-GR" sz="2400" dirty="0"/>
                    </a:p>
                  </a:txBody>
                  <a:tcPr/>
                </a:tc>
                <a:tc hMerge="1">
                  <a:txBody>
                    <a:bodyPr/>
                    <a:lstStyle/>
                    <a:p>
                      <a:pPr algn="r"/>
                      <a:endParaRPr lang="el-GR" sz="2400" dirty="0"/>
                    </a:p>
                  </a:txBody>
                  <a:tcPr/>
                </a:tc>
                <a:extLst>
                  <a:ext uri="{0D108BD9-81ED-4DB2-BD59-A6C34878D82A}">
                    <a16:rowId xmlns:a16="http://schemas.microsoft.com/office/drawing/2014/main" val="155580138"/>
                  </a:ext>
                </a:extLst>
              </a:tr>
              <a:tr h="828608">
                <a:tc>
                  <a:txBody>
                    <a:bodyPr/>
                    <a:lstStyle/>
                    <a:p>
                      <a:r>
                        <a:rPr lang="el-GR" sz="2400" dirty="0"/>
                        <a:t>Λογαριασμοί</a:t>
                      </a:r>
                      <a:r>
                        <a:rPr lang="el-GR" sz="2400" baseline="0" dirty="0"/>
                        <a:t> και αιτιολόγηση</a:t>
                      </a:r>
                      <a:endParaRPr lang="el-GR" sz="2400" baseline="0" dirty="0">
                        <a:solidFill>
                          <a:srgbClr val="C00000"/>
                        </a:solidFill>
                      </a:endParaRPr>
                    </a:p>
                  </a:txBody>
                  <a:tcPr/>
                </a:tc>
                <a:tc>
                  <a:txBody>
                    <a:bodyPr/>
                    <a:lstStyle/>
                    <a:p>
                      <a:pPr algn="r"/>
                      <a:r>
                        <a:rPr lang="el-GR" sz="2400" dirty="0"/>
                        <a:t>Χρέωση </a:t>
                      </a:r>
                    </a:p>
                  </a:txBody>
                  <a:tcPr/>
                </a:tc>
                <a:tc>
                  <a:txBody>
                    <a:bodyPr/>
                    <a:lstStyle/>
                    <a:p>
                      <a:pPr algn="r"/>
                      <a:r>
                        <a:rPr lang="el-GR" sz="2400" dirty="0"/>
                        <a:t>Πίστωση</a:t>
                      </a:r>
                    </a:p>
                  </a:txBody>
                  <a:tcPr/>
                </a:tc>
                <a:extLst>
                  <a:ext uri="{0D108BD9-81ED-4DB2-BD59-A6C34878D82A}">
                    <a16:rowId xmlns:a16="http://schemas.microsoft.com/office/drawing/2014/main" val="2179432254"/>
                  </a:ext>
                </a:extLst>
              </a:tr>
              <a:tr h="1106761">
                <a:tc>
                  <a:txBody>
                    <a:bodyPr/>
                    <a:lstStyle/>
                    <a:p>
                      <a:r>
                        <a:rPr lang="el-GR" sz="2400" baseline="0" dirty="0">
                          <a:solidFill>
                            <a:schemeClr val="tx1"/>
                          </a:solidFill>
                        </a:rPr>
                        <a:t>Αποσβέσεις εξοπλισμού (έξοδο)</a:t>
                      </a:r>
                    </a:p>
                    <a:p>
                      <a:r>
                        <a:rPr lang="el-GR" sz="2400" baseline="0" dirty="0">
                          <a:solidFill>
                            <a:schemeClr val="tx1"/>
                          </a:solidFill>
                        </a:rPr>
                        <a:t>                Συσσωρευμένες αποσβέσεις εξοπλισμού</a:t>
                      </a:r>
                    </a:p>
                  </a:txBody>
                  <a:tcPr/>
                </a:tc>
                <a:tc>
                  <a:txBody>
                    <a:bodyPr/>
                    <a:lstStyle/>
                    <a:p>
                      <a:pPr algn="r"/>
                      <a:r>
                        <a:rPr lang="el-GR" sz="2400" dirty="0"/>
                        <a:t>4.800</a:t>
                      </a:r>
                    </a:p>
                  </a:txBody>
                  <a:tcPr/>
                </a:tc>
                <a:tc>
                  <a:txBody>
                    <a:bodyPr/>
                    <a:lstStyle/>
                    <a:p>
                      <a:pPr algn="r"/>
                      <a:endParaRPr lang="el-GR" sz="2400" dirty="0"/>
                    </a:p>
                    <a:p>
                      <a:pPr algn="r"/>
                      <a:r>
                        <a:rPr lang="el-GR" sz="2400" dirty="0"/>
                        <a:t>4.800</a:t>
                      </a:r>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3143250"/>
            <a:ext cx="5553363" cy="3504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Συσσωρευμένες αποσβέσεις     εξοπλισμού</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4.800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p:nvPr/>
        </p:nvCxnSpPr>
        <p:spPr>
          <a:xfrm>
            <a:off x="7176712" y="4684395"/>
            <a:ext cx="328745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48072" y="46843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l-GR" dirty="0">
                <a:solidFill>
                  <a:prstClr val="black"/>
                </a:solidFill>
                <a:latin typeface="Calibri" panose="020F0502020204030204"/>
              </a:rPr>
              <a:t> </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Αποσβέσεις εξοπλισμού</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4.800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Γωνιώδης σύνδεση 20"/>
          <p:cNvCxnSpPr/>
          <p:nvPr/>
        </p:nvCxnSpPr>
        <p:spPr>
          <a:xfrm rot="10800000" flipV="1">
            <a:off x="2974281" y="2624048"/>
            <a:ext cx="5300664" cy="2271512"/>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Γωνιώδης σύνδεση 23"/>
          <p:cNvCxnSpPr/>
          <p:nvPr/>
        </p:nvCxnSpPr>
        <p:spPr>
          <a:xfrm rot="5400000">
            <a:off x="9845774" y="3392877"/>
            <a:ext cx="1458424" cy="1124612"/>
          </a:xfrm>
          <a:prstGeom prst="bentConnector3">
            <a:avLst>
              <a:gd name="adj1" fmla="val 64107"/>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 calcmode="lin" valueType="num">
                                      <p:cBhvr additive="base">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6">
                                            <p:txEl>
                                              <p:pRg st="3" end="3"/>
                                            </p:txEl>
                                          </p:spTgt>
                                        </p:tgtEl>
                                        <p:attrNameLst>
                                          <p:attrName>style.visibility</p:attrName>
                                        </p:attrNameLst>
                                      </p:cBhvr>
                                      <p:to>
                                        <p:strVal val="visible"/>
                                      </p:to>
                                    </p:set>
                                    <p:anim calcmode="lin" valueType="num">
                                      <p:cBhvr additive="base">
                                        <p:cTn id="34"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8">
                                            <p:txEl>
                                              <p:pRg st="2" end="2"/>
                                            </p:txEl>
                                          </p:spTgt>
                                        </p:tgtEl>
                                        <p:attrNameLst>
                                          <p:attrName>style.visibility</p:attrName>
                                        </p:attrNameLst>
                                      </p:cBhvr>
                                      <p:to>
                                        <p:strVal val="visible"/>
                                      </p:to>
                                    </p:set>
                                    <p:anim calcmode="lin" valueType="num">
                                      <p:cBhvr additive="base">
                                        <p:cTn id="38"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8">
                                            <p:txEl>
                                              <p:pRg st="1" end="1"/>
                                            </p:txEl>
                                          </p:spTgt>
                                        </p:tgtEl>
                                        <p:attrNameLst>
                                          <p:attrName>style.visibility</p:attrName>
                                        </p:attrNameLst>
                                      </p:cBhvr>
                                      <p:to>
                                        <p:strVal val="visible"/>
                                      </p:to>
                                    </p:set>
                                    <p:anim calcmode="lin" valueType="num">
                                      <p:cBhvr additive="base">
                                        <p:cTn id="44"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Ημερολογιακή εγγραφή</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6172200" y="489526"/>
            <a:ext cx="5553363" cy="61583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rPr>
              <a:t>Και θα</a:t>
            </a:r>
            <a:r>
              <a:rPr kumimoji="0" lang="el-GR" sz="2800" b="1" i="0" u="none" strike="noStrike" kern="1200" cap="none" spc="0" normalizeH="0" noProof="0" dirty="0">
                <a:ln>
                  <a:noFill/>
                </a:ln>
                <a:solidFill>
                  <a:srgbClr val="002060"/>
                </a:solidFill>
                <a:effectLst/>
                <a:uLnTx/>
                <a:uFillTx/>
                <a:latin typeface="Calibri" panose="020F0502020204030204"/>
                <a:ea typeface="+mn-ea"/>
                <a:cs typeface="+mn-cs"/>
              </a:rPr>
              <a:t> πιστωθεί ο λογαριασμός Σωρευμένες αποσβέσει που μειώνει την αξία του παγίου:</a:t>
            </a: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Εξοπλισμός    </a:t>
            </a:r>
            <a:endParaRPr lang="el-GR" dirty="0">
              <a:solidFill>
                <a:prstClr val="black"/>
              </a:solidFill>
              <a:latin typeface="Calibri" panose="020F0502020204030204"/>
            </a:endParaRPr>
          </a:p>
          <a:p>
            <a:pPr marL="0" marR="0" lvl="0" indent="0"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l-GR" dirty="0">
                <a:solidFill>
                  <a:prstClr val="black"/>
                </a:solidFill>
                <a:latin typeface="Calibri" panose="020F0502020204030204"/>
              </a:rPr>
              <a:t>          20.000</a:t>
            </a: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Συσσωρευμένες αποσβέσεις     εξοπλισμού</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4.800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9" name="Ευθεία γραμμή σύνδεσης 8"/>
          <p:cNvCxnSpPr>
            <a:cxnSpLocks/>
          </p:cNvCxnSpPr>
          <p:nvPr/>
        </p:nvCxnSpPr>
        <p:spPr>
          <a:xfrm>
            <a:off x="6729046" y="4836795"/>
            <a:ext cx="460716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8924626" y="483679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Θέση περιεχομένου 4"/>
          <p:cNvSpPr txBox="1">
            <a:spLocks/>
          </p:cNvSpPr>
          <p:nvPr/>
        </p:nvSpPr>
        <p:spPr>
          <a:xfrm>
            <a:off x="721620" y="3143249"/>
            <a:ext cx="4754880" cy="332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Αποσβέσεις εξοπλισμού</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4.800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cxnSp>
        <p:nvCxnSpPr>
          <p:cNvPr id="17" name="Ευθεία γραμμή σύνδεσης 16"/>
          <p:cNvCxnSpPr/>
          <p:nvPr/>
        </p:nvCxnSpPr>
        <p:spPr>
          <a:xfrm>
            <a:off x="1519293" y="4701540"/>
            <a:ext cx="33900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225741" y="4711065"/>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Θέση περιεχομένου 3">
            <a:extLst>
              <a:ext uri="{FF2B5EF4-FFF2-40B4-BE49-F238E27FC236}">
                <a16:creationId xmlns:a16="http://schemas.microsoft.com/office/drawing/2014/main" id="{16F78B9A-B0D4-4642-83D8-B1B3C95E83EE}"/>
              </a:ext>
            </a:extLst>
          </p:cNvPr>
          <p:cNvSpPr>
            <a:spLocks noGrp="1"/>
          </p:cNvSpPr>
          <p:nvPr>
            <p:ph sz="half" idx="1"/>
          </p:nvPr>
        </p:nvSpPr>
        <p:spPr>
          <a:xfrm>
            <a:off x="838200" y="489526"/>
            <a:ext cx="5181600" cy="6368473"/>
          </a:xfrm>
        </p:spPr>
        <p:txBody>
          <a:bodyPr/>
          <a:lstStyle/>
          <a:p>
            <a:r>
              <a:rPr lang="el-GR" dirty="0"/>
              <a:t>Το έξοδο θα μεταφερθεί στο αποτέλεσμα της χρήσης και ο λογαριασμός Αποσβέσεις θα μηδενιστεί</a:t>
            </a:r>
          </a:p>
          <a:p>
            <a:r>
              <a:rPr lang="el-GR" dirty="0"/>
              <a:t>Όπως όλοι οι λογαριασμοί των εξόδων στο τέλος της χρήσης</a:t>
            </a:r>
          </a:p>
        </p:txBody>
      </p:sp>
      <p:cxnSp>
        <p:nvCxnSpPr>
          <p:cNvPr id="19" name="Ευθεία γραμμή σύνδεσης 18">
            <a:extLst>
              <a:ext uri="{FF2B5EF4-FFF2-40B4-BE49-F238E27FC236}">
                <a16:creationId xmlns:a16="http://schemas.microsoft.com/office/drawing/2014/main" id="{D2599068-861B-4B38-9921-9E68D854BF0F}"/>
              </a:ext>
            </a:extLst>
          </p:cNvPr>
          <p:cNvCxnSpPr>
            <a:cxnSpLocks/>
          </p:cNvCxnSpPr>
          <p:nvPr/>
        </p:nvCxnSpPr>
        <p:spPr>
          <a:xfrm>
            <a:off x="7093527" y="2257718"/>
            <a:ext cx="40551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a:extLst>
              <a:ext uri="{FF2B5EF4-FFF2-40B4-BE49-F238E27FC236}">
                <a16:creationId xmlns:a16="http://schemas.microsoft.com/office/drawing/2014/main" id="{F289A9F4-E843-4A0A-8AD7-5107432A95C0}"/>
              </a:ext>
            </a:extLst>
          </p:cNvPr>
          <p:cNvCxnSpPr/>
          <p:nvPr/>
        </p:nvCxnSpPr>
        <p:spPr>
          <a:xfrm>
            <a:off x="9100472" y="2257718"/>
            <a:ext cx="0" cy="12992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Γωνιώδης σύνδεση 20">
            <a:extLst>
              <a:ext uri="{FF2B5EF4-FFF2-40B4-BE49-F238E27FC236}">
                <a16:creationId xmlns:a16="http://schemas.microsoft.com/office/drawing/2014/main" id="{32DB94C6-3954-49CA-8279-0C689280E519}"/>
              </a:ext>
            </a:extLst>
          </p:cNvPr>
          <p:cNvCxnSpPr>
            <a:cxnSpLocks/>
          </p:cNvCxnSpPr>
          <p:nvPr/>
        </p:nvCxnSpPr>
        <p:spPr>
          <a:xfrm rot="16200000" flipH="1">
            <a:off x="7705152" y="2851797"/>
            <a:ext cx="2167305" cy="2117166"/>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Γωνιώδης σύνδεση 20">
            <a:extLst>
              <a:ext uri="{FF2B5EF4-FFF2-40B4-BE49-F238E27FC236}">
                <a16:creationId xmlns:a16="http://schemas.microsoft.com/office/drawing/2014/main" id="{9C867548-3295-40BC-8A6D-0AE4C746D01F}"/>
              </a:ext>
            </a:extLst>
          </p:cNvPr>
          <p:cNvCxnSpPr>
            <a:cxnSpLocks/>
          </p:cNvCxnSpPr>
          <p:nvPr/>
        </p:nvCxnSpPr>
        <p:spPr>
          <a:xfrm rot="5400000">
            <a:off x="8938848" y="3604845"/>
            <a:ext cx="2450123" cy="328248"/>
          </a:xfrm>
          <a:prstGeom prst="bentConnector3">
            <a:avLst>
              <a:gd name="adj1" fmla="val 50000"/>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19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 calcmode="lin" valueType="num">
                                      <p:cBhvr additive="base">
                                        <p:cTn id="17"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barn(inVertical)">
                                      <p:cBhvr>
                                        <p:cTn id="35" dur="500"/>
                                        <p:tgtEl>
                                          <p:spTgt spid="16">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barn(inVertical)">
                                      <p:cBhvr>
                                        <p:cTn id="40" dur="500"/>
                                        <p:tgtEl>
                                          <p:spTgt spid="8">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8">
                                            <p:txEl>
                                              <p:pRg st="5" end="5"/>
                                            </p:txEl>
                                          </p:spTgt>
                                        </p:tgtEl>
                                        <p:attrNameLst>
                                          <p:attrName>style.visibility</p:attrName>
                                        </p:attrNameLst>
                                      </p:cBhvr>
                                      <p:to>
                                        <p:strVal val="visible"/>
                                      </p:to>
                                    </p:set>
                                    <p:animEffect transition="in" filter="barn(inVertical)">
                                      <p:cBhvr>
                                        <p:cTn id="45" dur="500"/>
                                        <p:tgtEl>
                                          <p:spTgt spid="8">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8">
                                            <p:txEl>
                                              <p:pRg st="6" end="6"/>
                                            </p:txEl>
                                          </p:spTgt>
                                        </p:tgtEl>
                                        <p:attrNameLst>
                                          <p:attrName>style.visibility</p:attrName>
                                        </p:attrNameLst>
                                      </p:cBhvr>
                                      <p:to>
                                        <p:strVal val="visible"/>
                                      </p:to>
                                    </p:set>
                                    <p:anim calcmode="lin" valueType="num">
                                      <p:cBhvr additive="base">
                                        <p:cTn id="62"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8">
                                            <p:txEl>
                                              <p:pRg st="1" end="1"/>
                                            </p:txEl>
                                          </p:spTgt>
                                        </p:tgtEl>
                                        <p:attrNameLst>
                                          <p:attrName>style.visibility</p:attrName>
                                        </p:attrNameLst>
                                      </p:cBhvr>
                                      <p:to>
                                        <p:strVal val="visible"/>
                                      </p:to>
                                    </p:set>
                                    <p:animEffect transition="in" filter="barn(inVertical)">
                                      <p:cBhvr>
                                        <p:cTn id="68" dur="500"/>
                                        <p:tgtEl>
                                          <p:spTgt spid="8">
                                            <p:txEl>
                                              <p:pRg st="1" end="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500" fill="hold"/>
                                        <p:tgtEl>
                                          <p:spTgt spid="19"/>
                                        </p:tgtEl>
                                        <p:attrNameLst>
                                          <p:attrName>ppt_x</p:attrName>
                                        </p:attrNameLst>
                                      </p:cBhvr>
                                      <p:tavLst>
                                        <p:tav tm="0">
                                          <p:val>
                                            <p:strVal val="#ppt_x"/>
                                          </p:val>
                                        </p:tav>
                                        <p:tav tm="100000">
                                          <p:val>
                                            <p:strVal val="#ppt_x"/>
                                          </p:val>
                                        </p:tav>
                                      </p:tavLst>
                                    </p:anim>
                                    <p:anim calcmode="lin" valueType="num">
                                      <p:cBhvr additive="base">
                                        <p:cTn id="7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500" fill="hold"/>
                                        <p:tgtEl>
                                          <p:spTgt spid="20"/>
                                        </p:tgtEl>
                                        <p:attrNameLst>
                                          <p:attrName>ppt_x</p:attrName>
                                        </p:attrNameLst>
                                      </p:cBhvr>
                                      <p:tavLst>
                                        <p:tav tm="0">
                                          <p:val>
                                            <p:strVal val="#ppt_x"/>
                                          </p:val>
                                        </p:tav>
                                        <p:tav tm="100000">
                                          <p:val>
                                            <p:strVal val="#ppt_x"/>
                                          </p:val>
                                        </p:tav>
                                      </p:tavLst>
                                    </p:anim>
                                    <p:anim calcmode="lin" valueType="num">
                                      <p:cBhvr additive="base">
                                        <p:cTn id="8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nodeType="clickEffect">
                                  <p:stCondLst>
                                    <p:cond delay="0"/>
                                  </p:stCondLst>
                                  <p:childTnLst>
                                    <p:set>
                                      <p:cBhvr>
                                        <p:cTn id="84" dur="1" fill="hold">
                                          <p:stCondLst>
                                            <p:cond delay="0"/>
                                          </p:stCondLst>
                                        </p:cTn>
                                        <p:tgtEl>
                                          <p:spTgt spid="8">
                                            <p:txEl>
                                              <p:pRg st="2" end="2"/>
                                            </p:txEl>
                                          </p:spTgt>
                                        </p:tgtEl>
                                        <p:attrNameLst>
                                          <p:attrName>style.visibility</p:attrName>
                                        </p:attrNameLst>
                                      </p:cBhvr>
                                      <p:to>
                                        <p:strVal val="visible"/>
                                      </p:to>
                                    </p:set>
                                    <p:animEffect transition="in" filter="barn(inVertical)">
                                      <p:cBhvr>
                                        <p:cTn id="85" dur="500"/>
                                        <p:tgtEl>
                                          <p:spTgt spid="8">
                                            <p:txEl>
                                              <p:pRg st="2" end="2"/>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nodeType="clickEffect">
                                  <p:stCondLst>
                                    <p:cond delay="0"/>
                                  </p:stCondLst>
                                  <p:childTnLst>
                                    <p:set>
                                      <p:cBhvr>
                                        <p:cTn id="89" dur="1" fill="hold">
                                          <p:stCondLst>
                                            <p:cond delay="0"/>
                                          </p:stCondLst>
                                        </p:cTn>
                                        <p:tgtEl>
                                          <p:spTgt spid="22"/>
                                        </p:tgtEl>
                                        <p:attrNameLst>
                                          <p:attrName>style.visibility</p:attrName>
                                        </p:attrNameLst>
                                      </p:cBhvr>
                                      <p:to>
                                        <p:strVal val="visible"/>
                                      </p:to>
                                    </p:set>
                                    <p:animEffect transition="in" filter="barn(inVertical)">
                                      <p:cBhvr>
                                        <p:cTn id="90" dur="500"/>
                                        <p:tgtEl>
                                          <p:spTgt spid="22"/>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nodeType="click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barn(inVertical)">
                                      <p:cBhvr>
                                        <p:cTn id="9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endParaRPr lang="el-GR" altLang="el-GR" b="1" dirty="0"/>
          </a:p>
          <a:p>
            <a:pPr algn="ctr">
              <a:lnSpc>
                <a:spcPct val="150000"/>
              </a:lnSpc>
              <a:buFontTx/>
              <a:buNone/>
            </a:pPr>
            <a:endParaRPr lang="el-GR" altLang="el-GR" b="1" dirty="0"/>
          </a:p>
          <a:p>
            <a:pPr algn="ctr">
              <a:lnSpc>
                <a:spcPct val="150000"/>
              </a:lnSpc>
              <a:buFontTx/>
              <a:buNone/>
            </a:pPr>
            <a:r>
              <a:rPr lang="el-GR" altLang="el-GR" sz="3200" b="1" dirty="0"/>
              <a:t>Κατάσταση αποτελεσμάτων και ποιότητα κερδών</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Κατάσταση Αποτελεσμάτων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Ευθεία γραμμή σύνδεσης 2">
            <a:extLst>
              <a:ext uri="{FF2B5EF4-FFF2-40B4-BE49-F238E27FC236}">
                <a16:creationId xmlns:a16="http://schemas.microsoft.com/office/drawing/2014/main" id="{DC4EDECF-BCDB-48A3-9745-C244E409F95A}"/>
              </a:ext>
            </a:extLst>
          </p:cNvPr>
          <p:cNvCxnSpPr/>
          <p:nvPr/>
        </p:nvCxnSpPr>
        <p:spPr>
          <a:xfrm flipV="1">
            <a:off x="696000" y="3410585"/>
            <a:ext cx="108000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15558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Πολλές από τις αποφάσεις που λαμβάνει η διοίκηση μιας εταιρείας εξαρτώνται από τις τάσεις των κερδών, των εσόδων και των δαπανών, των λειτουργικών κερδών </a:t>
            </a:r>
            <a:r>
              <a:rPr lang="el-GR" dirty="0" err="1"/>
              <a:t>κλπ</a:t>
            </a:r>
            <a:endParaRPr lang="el-GR" dirty="0"/>
          </a:p>
          <a:p>
            <a:pPr algn="just"/>
            <a:r>
              <a:rPr lang="el-GR" dirty="0"/>
              <a:t>Η αποτελεσματική ανάλυση μιας εταιρείας εξετάζοντας μόνο τα αριθμητικά δεδομένα μια χρήσης είναι πρακτικά αδύνατη</a:t>
            </a:r>
          </a:p>
          <a:p>
            <a:pPr algn="just"/>
            <a:r>
              <a:rPr lang="el-GR" dirty="0"/>
              <a:t>Η χρηματοοικονομική ανάλυση απαιτεί κάτι περισσότερο από απλούς υπολογισμούς </a:t>
            </a:r>
          </a:p>
          <a:p>
            <a:pPr algn="just"/>
            <a:r>
              <a:rPr lang="el-GR" dirty="0"/>
              <a:t>Η εκτενής ανάλυση της οικονομικής κατάστασης μιας εταιρείας ξεκινά από την κατανόηση της επιχείρησης και του κλάδου στον οποίο ανήκει</a:t>
            </a:r>
          </a:p>
          <a:p>
            <a:pPr algn="just"/>
            <a:r>
              <a:rPr lang="el-GR" dirty="0"/>
              <a:t>Η κατανόηση αυτή συνεπάγεται πολλή μελέτη και έρευνα σε βάθος </a:t>
            </a:r>
          </a:p>
          <a:p>
            <a:pPr algn="just"/>
            <a:r>
              <a:rPr lang="el-GR" dirty="0"/>
              <a:t>Η κατανόηση όμως έχει ως βάση τις χρηματοοικονομικές καταστάσεις </a:t>
            </a:r>
          </a:p>
          <a:p>
            <a:pPr algn="just"/>
            <a:r>
              <a:rPr lang="el-GR" dirty="0"/>
              <a:t>Αυτό σημαίνει γνώση για τις πληροφορίες που περιέχονται σε αυτές και ποια είναι τα γεγονότα που δημιούργησαν τις πληροφορίες αυτές</a:t>
            </a:r>
          </a:p>
        </p:txBody>
      </p:sp>
      <p:sp>
        <p:nvSpPr>
          <p:cNvPr id="6" name="Ορθογώνιο 5"/>
          <p:cNvSpPr/>
          <p:nvPr/>
        </p:nvSpPr>
        <p:spPr>
          <a:xfrm>
            <a:off x="0" y="0"/>
            <a:ext cx="85344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Κατάσταση Αποτελεσμάτων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94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Επομένως είναι αναγκαίο να γίνει κατανοητή η έννοια της ποιότητας των (λογιστικών) κερδών και του τρόπου με τον οποίο μπορεί να χρησιμοποιηθεί η κατάσταση αποτελεσμάτων χρήσεως</a:t>
            </a:r>
          </a:p>
          <a:p>
            <a:pPr algn="just"/>
            <a:r>
              <a:rPr lang="el-GR" dirty="0"/>
              <a:t>Επιπλέον υπάρχουν και άλλοι τρόποι μέτρησης της απόδοσης μιας εταιρείας που δεν συνδέονται άμεσα με τα κέρδη της</a:t>
            </a:r>
          </a:p>
          <a:p>
            <a:pPr algn="just"/>
            <a:r>
              <a:rPr lang="el-GR" dirty="0"/>
              <a:t>Θα ξεκινήσουμε με τις βασικές γνώσεις </a:t>
            </a:r>
          </a:p>
          <a:p>
            <a:pPr algn="just"/>
            <a:r>
              <a:rPr lang="el-GR" dirty="0"/>
              <a:t>Αναλύοντας:</a:t>
            </a:r>
          </a:p>
          <a:p>
            <a:pPr algn="just"/>
            <a:r>
              <a:rPr lang="el-GR" dirty="0"/>
              <a:t>Τα έσοδα</a:t>
            </a:r>
          </a:p>
          <a:p>
            <a:pPr algn="just"/>
            <a:r>
              <a:rPr lang="el-GR" dirty="0"/>
              <a:t>Τα έξοδα</a:t>
            </a:r>
          </a:p>
          <a:p>
            <a:pPr algn="just"/>
            <a:r>
              <a:rPr lang="el-GR" dirty="0"/>
              <a:t>Το κόστος πωληθέντων</a:t>
            </a:r>
          </a:p>
          <a:p>
            <a:pPr algn="just"/>
            <a:r>
              <a:rPr lang="el-GR" dirty="0"/>
              <a:t>Και τους υπόλοιπους παράγοντες που διαμορφώνουν την κατάσταση αποτελεσμάτων</a:t>
            </a:r>
          </a:p>
        </p:txBody>
      </p:sp>
      <p:sp>
        <p:nvSpPr>
          <p:cNvPr id="6" name="Ορθογώνιο 5"/>
          <p:cNvSpPr/>
          <p:nvPr/>
        </p:nvSpPr>
        <p:spPr>
          <a:xfrm>
            <a:off x="0" y="0"/>
            <a:ext cx="85344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Κατάσταση Αποτελεσμάτων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45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68580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Ισοζύγιο</a:t>
            </a:r>
          </a:p>
        </p:txBody>
      </p:sp>
      <p:sp>
        <p:nvSpPr>
          <p:cNvPr id="7" name="Ορθογώνιο 6"/>
          <p:cNvSpPr/>
          <p:nvPr/>
        </p:nvSpPr>
        <p:spPr>
          <a:xfrm>
            <a:off x="6858000" y="0"/>
            <a:ext cx="53340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1319196107"/>
              </p:ext>
            </p:extLst>
          </p:nvPr>
        </p:nvGraphicFramePr>
        <p:xfrm>
          <a:off x="711921" y="489527"/>
          <a:ext cx="10340889" cy="6307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r>
                        <a:rPr lang="el-GR" sz="2000" b="0" dirty="0"/>
                        <a:t>Υπόλοιπο</a:t>
                      </a:r>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r>
                        <a:rPr lang="el-GR" sz="2000" b="1" dirty="0"/>
                        <a:t>Χρεωστικό</a:t>
                      </a:r>
                      <a:r>
                        <a:rPr lang="el-GR" sz="2000" b="1" baseline="0" dirty="0"/>
                        <a:t> </a:t>
                      </a:r>
                      <a:endParaRPr lang="el-GR" sz="2000" b="1" dirty="0"/>
                    </a:p>
                  </a:txBody>
                  <a:tcPr/>
                </a:tc>
                <a:tc>
                  <a:txBody>
                    <a:bodyPr/>
                    <a:lstStyle/>
                    <a:p>
                      <a:pPr algn="r"/>
                      <a:r>
                        <a:rPr lang="el-GR" sz="2000" b="1" dirty="0"/>
                        <a:t>Πιστωτικό</a:t>
                      </a:r>
                    </a:p>
                  </a:txBody>
                  <a:tcPr/>
                </a:tc>
                <a:extLst>
                  <a:ext uri="{0D108BD9-81ED-4DB2-BD59-A6C34878D82A}">
                    <a16:rowId xmlns:a16="http://schemas.microsoft.com/office/drawing/2014/main" val="506552899"/>
                  </a:ext>
                </a:extLst>
              </a:tr>
              <a:tr h="410556">
                <a:tc>
                  <a:txBody>
                    <a:bodyPr/>
                    <a:lstStyle/>
                    <a:p>
                      <a:r>
                        <a:rPr lang="el-GR" sz="2400" b="0" dirty="0"/>
                        <a:t>Ταμειακά</a:t>
                      </a:r>
                      <a:r>
                        <a:rPr lang="el-GR" sz="2400" b="0" baseline="0" dirty="0"/>
                        <a:t> διαθέσιμα</a:t>
                      </a:r>
                      <a:endParaRPr lang="el-GR" sz="2400" b="0" dirty="0"/>
                    </a:p>
                  </a:txBody>
                  <a:tcPr/>
                </a:tc>
                <a:tc>
                  <a:txBody>
                    <a:bodyPr/>
                    <a:lstStyle/>
                    <a:p>
                      <a:pPr algn="r"/>
                      <a:r>
                        <a:rPr lang="el-GR" sz="2400" b="0" dirty="0"/>
                        <a:t>33.300</a:t>
                      </a:r>
                    </a:p>
                  </a:txBody>
                  <a:tcPr/>
                </a:tc>
                <a:tc>
                  <a:txBody>
                    <a:bodyPr/>
                    <a:lstStyle/>
                    <a:p>
                      <a:pPr algn="r"/>
                      <a:endParaRPr lang="el-GR" sz="2400" b="0" dirty="0"/>
                    </a:p>
                  </a:txBody>
                  <a:tcPr/>
                </a:tc>
                <a:extLst>
                  <a:ext uri="{0D108BD9-81ED-4DB2-BD59-A6C34878D82A}">
                    <a16:rowId xmlns:a16="http://schemas.microsoft.com/office/drawing/2014/main" val="1316855114"/>
                  </a:ext>
                </a:extLst>
              </a:tr>
              <a:tr h="410556">
                <a:tc>
                  <a:txBody>
                    <a:bodyPr/>
                    <a:lstStyle/>
                    <a:p>
                      <a:r>
                        <a:rPr lang="el-GR" sz="2400" b="0" dirty="0">
                          <a:solidFill>
                            <a:schemeClr val="tx1"/>
                          </a:solidFill>
                        </a:rPr>
                        <a:t>Απαιτήσεις</a:t>
                      </a:r>
                    </a:p>
                  </a:txBody>
                  <a:tcPr/>
                </a:tc>
                <a:tc>
                  <a:txBody>
                    <a:bodyPr/>
                    <a:lstStyle/>
                    <a:p>
                      <a:pPr algn="r"/>
                      <a:r>
                        <a:rPr lang="el-GR" sz="2400" dirty="0">
                          <a:solidFill>
                            <a:schemeClr val="tx1"/>
                          </a:solidFill>
                        </a:rPr>
                        <a:t>2.000</a:t>
                      </a: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400" b="0" baseline="0" dirty="0">
                          <a:solidFill>
                            <a:schemeClr val="tx1"/>
                          </a:solidFill>
                        </a:rPr>
                        <a:t>Αποθέματα</a:t>
                      </a:r>
                    </a:p>
                  </a:txBody>
                  <a:tcPr/>
                </a:tc>
                <a:tc>
                  <a:txBody>
                    <a:bodyPr/>
                    <a:lstStyle/>
                    <a:p>
                      <a:pPr algn="r"/>
                      <a:r>
                        <a:rPr lang="el-GR" sz="2400" b="0" dirty="0">
                          <a:solidFill>
                            <a:schemeClr val="tx1"/>
                          </a:solidFill>
                        </a:rPr>
                        <a:t>3.700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Γήπεδα</a:t>
                      </a:r>
                      <a:endParaRPr lang="el-GR" sz="2400" b="0" baseline="0" dirty="0">
                        <a:solidFill>
                          <a:srgbClr val="C00000"/>
                        </a:solidFill>
                      </a:endParaRPr>
                    </a:p>
                  </a:txBody>
                  <a:tcPr/>
                </a:tc>
                <a:tc>
                  <a:txBody>
                    <a:bodyPr/>
                    <a:lstStyle/>
                    <a:p>
                      <a:pPr algn="r"/>
                      <a:r>
                        <a:rPr lang="el-GR" sz="2400" b="0" dirty="0"/>
                        <a:t>18.000</a:t>
                      </a:r>
                    </a:p>
                  </a:txBody>
                  <a:tcPr/>
                </a:tc>
                <a:tc>
                  <a:txBody>
                    <a:bodyPr/>
                    <a:lstStyle/>
                    <a:p>
                      <a:pPr algn="r"/>
                      <a:endParaRPr lang="el-GR" sz="2400" b="0" dirty="0"/>
                    </a:p>
                  </a:txBody>
                  <a:tcPr/>
                </a:tc>
                <a:extLst>
                  <a:ext uri="{0D108BD9-81ED-4DB2-BD59-A6C34878D82A}">
                    <a16:rowId xmlns:a16="http://schemas.microsoft.com/office/drawing/2014/main" val="2315409145"/>
                  </a:ext>
                </a:extLst>
              </a:tr>
              <a:tr h="410556">
                <a:tc>
                  <a:txBody>
                    <a:bodyPr/>
                    <a:lstStyle/>
                    <a:p>
                      <a:r>
                        <a:rPr lang="el-GR" sz="2400" b="0" baseline="0" dirty="0">
                          <a:solidFill>
                            <a:schemeClr val="tx1"/>
                          </a:solidFill>
                        </a:rPr>
                        <a:t>Εξοπλισμός</a:t>
                      </a:r>
                    </a:p>
                  </a:txBody>
                  <a:tcPr/>
                </a:tc>
                <a:tc>
                  <a:txBody>
                    <a:bodyPr/>
                    <a:lstStyle/>
                    <a:p>
                      <a:pPr algn="r"/>
                      <a:r>
                        <a:rPr lang="el-GR" sz="2400" b="0" dirty="0"/>
                        <a:t>2.100</a:t>
                      </a:r>
                    </a:p>
                  </a:txBody>
                  <a:tcPr/>
                </a:tc>
                <a:tc>
                  <a:txBody>
                    <a:bodyPr/>
                    <a:lstStyle/>
                    <a:p>
                      <a:pPr algn="r"/>
                      <a:endParaRPr lang="el-GR" sz="2400" b="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Κεφάλαιο</a:t>
                      </a:r>
                    </a:p>
                  </a:txBody>
                  <a:tcPr/>
                </a:tc>
                <a:tc>
                  <a:txBody>
                    <a:bodyPr/>
                    <a:lstStyle/>
                    <a:p>
                      <a:pPr algn="r"/>
                      <a:endParaRPr lang="el-GR" sz="2400" b="0" dirty="0"/>
                    </a:p>
                  </a:txBody>
                  <a:tcPr/>
                </a:tc>
                <a:tc>
                  <a:txBody>
                    <a:bodyPr/>
                    <a:lstStyle/>
                    <a:p>
                      <a:pPr algn="r"/>
                      <a:r>
                        <a:rPr lang="el-GR" sz="2400" b="0" dirty="0"/>
                        <a:t>50.000</a:t>
                      </a:r>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Βραχυπρόθεσμες υποχρεώσεις</a:t>
                      </a:r>
                    </a:p>
                  </a:txBody>
                  <a:tcPr/>
                </a:tc>
                <a:tc>
                  <a:txBody>
                    <a:bodyPr/>
                    <a:lstStyle/>
                    <a:p>
                      <a:pPr algn="r"/>
                      <a:endParaRPr lang="el-GR" sz="2400" b="0" dirty="0"/>
                    </a:p>
                  </a:txBody>
                  <a:tcPr>
                    <a:lnB w="12700" cap="flat" cmpd="sng" algn="ctr">
                      <a:solidFill>
                        <a:schemeClr val="tx1"/>
                      </a:solidFill>
                      <a:prstDash val="solid"/>
                      <a:round/>
                      <a:headEnd type="none" w="med" len="med"/>
                      <a:tailEnd type="none" w="med" len="med"/>
                    </a:lnB>
                  </a:tcPr>
                </a:tc>
                <a:tc>
                  <a:txBody>
                    <a:bodyPr/>
                    <a:lstStyle/>
                    <a:p>
                      <a:pPr algn="r"/>
                      <a:r>
                        <a:rPr lang="el-GR" sz="2400" b="0" dirty="0"/>
                        <a:t>1.800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72133"/>
                  </a:ext>
                </a:extLst>
              </a:tr>
              <a:tr h="410556">
                <a:tc>
                  <a:txBody>
                    <a:bodyPr/>
                    <a:lstStyle/>
                    <a:p>
                      <a:r>
                        <a:rPr lang="el-GR" sz="2400" b="1" baseline="0" dirty="0">
                          <a:solidFill>
                            <a:srgbClr val="FF0000"/>
                          </a:solidFill>
                        </a:rPr>
                        <a:t>Αποτέλεσμα</a:t>
                      </a:r>
                    </a:p>
                  </a:txBody>
                  <a:tcPr/>
                </a:tc>
                <a:tc>
                  <a:txBody>
                    <a:bodyPr/>
                    <a:lstStyle/>
                    <a:p>
                      <a:pPr algn="r"/>
                      <a:endParaRPr lang="el-GR" sz="2400" b="0" dirty="0">
                        <a:solidFill>
                          <a:srgbClr val="FF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l-GR" sz="2400" b="1" dirty="0">
                          <a:solidFill>
                            <a:srgbClr val="FF0000"/>
                          </a:solidFill>
                        </a:rPr>
                        <a:t>7.300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31329"/>
                  </a:ext>
                </a:extLst>
              </a:tr>
              <a:tr h="410556">
                <a:tc>
                  <a:txBody>
                    <a:bodyPr/>
                    <a:lstStyle/>
                    <a:p>
                      <a:endParaRPr lang="el-GR" sz="2400" b="0" baseline="0" dirty="0">
                        <a:solidFill>
                          <a:schemeClr val="tx1"/>
                        </a:solidFill>
                      </a:endParaRPr>
                    </a:p>
                  </a:txBody>
                  <a:tcPr/>
                </a:tc>
                <a:tc>
                  <a:txBody>
                    <a:bodyPr/>
                    <a:lstStyle/>
                    <a:p>
                      <a:pPr algn="r"/>
                      <a:endParaRPr lang="el-GR" sz="2400" b="0" dirty="0">
                        <a:solidFill>
                          <a:srgbClr val="FF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endParaRPr lang="el-GR" sz="2400" b="0" dirty="0">
                        <a:solidFill>
                          <a:srgbClr val="FF000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54149157"/>
                  </a:ext>
                </a:extLst>
              </a:tr>
              <a:tr h="410556">
                <a:tc>
                  <a:txBody>
                    <a:bodyPr/>
                    <a:lstStyle/>
                    <a:p>
                      <a:endParaRPr lang="el-GR" sz="2400" b="0" baseline="0" dirty="0">
                        <a:solidFill>
                          <a:schemeClr val="tx1"/>
                        </a:solidFill>
                      </a:endParaRPr>
                    </a:p>
                  </a:txBody>
                  <a:tcPr/>
                </a:tc>
                <a:tc>
                  <a:txBody>
                    <a:bodyPr/>
                    <a:lstStyle/>
                    <a:p>
                      <a:pPr algn="r"/>
                      <a:endParaRPr lang="el-GR" sz="2400" b="0" dirty="0">
                        <a:solidFill>
                          <a:srgbClr val="FF0000"/>
                        </a:solidFill>
                      </a:endParaRPr>
                    </a:p>
                  </a:txBody>
                  <a:tcPr>
                    <a:lnR w="12700" cap="flat" cmpd="sng" algn="ctr">
                      <a:solidFill>
                        <a:schemeClr val="tx1"/>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79066189"/>
                  </a:ext>
                </a:extLst>
              </a:tr>
              <a:tr h="410556">
                <a:tc>
                  <a:txBody>
                    <a:bodyPr/>
                    <a:lstStyle/>
                    <a:p>
                      <a:endParaRPr lang="el-GR" sz="2400" b="0" baseline="0" dirty="0">
                        <a:solidFill>
                          <a:schemeClr val="tx1"/>
                        </a:solidFill>
                      </a:endParaRPr>
                    </a:p>
                  </a:txBody>
                  <a:tcPr/>
                </a:tc>
                <a:tc>
                  <a:txBody>
                    <a:bodyPr/>
                    <a:lstStyle/>
                    <a:p>
                      <a:pPr algn="r"/>
                      <a:endParaRPr lang="el-GR" sz="2400" b="0" dirty="0">
                        <a:solidFill>
                          <a:srgbClr val="FF0000"/>
                        </a:solidFill>
                      </a:endParaRPr>
                    </a:p>
                  </a:txBody>
                  <a:tcPr>
                    <a:lnR w="12700" cap="flat" cmpd="sng" algn="ctr">
                      <a:solidFill>
                        <a:schemeClr val="tx1"/>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20368332"/>
                  </a:ext>
                </a:extLst>
              </a:tr>
              <a:tr h="410556">
                <a:tc>
                  <a:txBody>
                    <a:bodyPr/>
                    <a:lstStyle/>
                    <a:p>
                      <a:r>
                        <a:rPr lang="el-GR" sz="2400" b="0" baseline="0" dirty="0">
                          <a:solidFill>
                            <a:schemeClr val="tx1"/>
                          </a:solidFill>
                        </a:rPr>
                        <a:t>ΣΥΝΟΛΟ</a:t>
                      </a:r>
                    </a:p>
                  </a:txBody>
                  <a:tcPr/>
                </a:tc>
                <a:tc>
                  <a:txBody>
                    <a:bodyPr/>
                    <a:lstStyle/>
                    <a:p>
                      <a:pPr algn="r"/>
                      <a:r>
                        <a:rPr lang="el-GR" sz="2400" b="1" dirty="0"/>
                        <a:t>59.100</a:t>
                      </a:r>
                    </a:p>
                  </a:txBody>
                  <a:tcPr/>
                </a:tc>
                <a:tc>
                  <a:txBody>
                    <a:bodyPr/>
                    <a:lstStyle/>
                    <a:p>
                      <a:pPr algn="r"/>
                      <a:r>
                        <a:rPr lang="el-GR" sz="2400" b="1" dirty="0"/>
                        <a:t>59.100</a:t>
                      </a:r>
                    </a:p>
                  </a:txBody>
                  <a:tcPr/>
                </a:tc>
                <a:extLst>
                  <a:ext uri="{0D108BD9-81ED-4DB2-BD59-A6C34878D82A}">
                    <a16:rowId xmlns:a16="http://schemas.microsoft.com/office/drawing/2014/main" val="3509580843"/>
                  </a:ext>
                </a:extLst>
              </a:tr>
            </a:tbl>
          </a:graphicData>
        </a:graphic>
      </p:graphicFrame>
      <p:cxnSp>
        <p:nvCxnSpPr>
          <p:cNvPr id="4" name="Ευθεία γραμμή σύνδεσης 3"/>
          <p:cNvCxnSpPr/>
          <p:nvPr/>
        </p:nvCxnSpPr>
        <p:spPr>
          <a:xfrm flipV="1">
            <a:off x="6572827"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flipV="1">
            <a:off x="8995410"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78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nvPr>
        </p:nvGraphicFramePr>
        <p:xfrm>
          <a:off x="667406" y="489527"/>
          <a:ext cx="10857187" cy="5700257"/>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478889">
                <a:tc gridSpan="3">
                  <a:txBody>
                    <a:bodyPr/>
                    <a:lstStyle/>
                    <a:p>
                      <a:pPr algn="ctr"/>
                      <a:r>
                        <a:rPr lang="el-GR" sz="2400" dirty="0"/>
                        <a:t>Κατάσταση Αποτελεσμάτων 31/12/2020</a:t>
                      </a:r>
                    </a:p>
                  </a:txBody>
                  <a:tcPr/>
                </a:tc>
                <a:tc hMerge="1">
                  <a:txBody>
                    <a:bodyPr/>
                    <a:lstStyle/>
                    <a:p>
                      <a:pPr algn="ctr"/>
                      <a:endParaRPr lang="el-GR" sz="2400" dirty="0"/>
                    </a:p>
                  </a:txBody>
                  <a:tcPr/>
                </a:tc>
                <a:tc hMerge="1">
                  <a:txBody>
                    <a:bodyPr/>
                    <a:lstStyle/>
                    <a:p>
                      <a:pPr algn="ctr"/>
                      <a:endParaRPr lang="el-GR" sz="2400" dirty="0"/>
                    </a:p>
                  </a:txBody>
                  <a:tcPr/>
                </a:tc>
                <a:extLst>
                  <a:ext uri="{0D108BD9-81ED-4DB2-BD59-A6C34878D82A}">
                    <a16:rowId xmlns:a16="http://schemas.microsoft.com/office/drawing/2014/main" val="3380851613"/>
                  </a:ext>
                </a:extLst>
              </a:tr>
              <a:tr h="524431">
                <a:tc>
                  <a:txBody>
                    <a:bodyPr/>
                    <a:lstStyle/>
                    <a:p>
                      <a:r>
                        <a:rPr lang="el-GR" sz="2400" b="1" dirty="0"/>
                        <a:t>Πωλήσεις</a:t>
                      </a:r>
                    </a:p>
                  </a:txBody>
                  <a:tcPr/>
                </a:tc>
                <a:tc>
                  <a:txBody>
                    <a:bodyPr/>
                    <a:lstStyle/>
                    <a:p>
                      <a:pPr algn="r"/>
                      <a:endParaRPr lang="el-GR" sz="2400" dirty="0"/>
                    </a:p>
                  </a:txBody>
                  <a:tcPr/>
                </a:tc>
                <a:tc>
                  <a:txBody>
                    <a:bodyPr/>
                    <a:lstStyle/>
                    <a:p>
                      <a:pPr algn="r"/>
                      <a:r>
                        <a:rPr lang="el-GR" sz="2400" dirty="0"/>
                        <a:t>100.000</a:t>
                      </a:r>
                    </a:p>
                  </a:txBody>
                  <a:tcPr/>
                </a:tc>
                <a:extLst>
                  <a:ext uri="{0D108BD9-81ED-4DB2-BD59-A6C34878D82A}">
                    <a16:rowId xmlns:a16="http://schemas.microsoft.com/office/drawing/2014/main" val="1316855114"/>
                  </a:ext>
                </a:extLst>
              </a:tr>
              <a:tr h="530459">
                <a:tc>
                  <a:txBody>
                    <a:bodyPr/>
                    <a:lstStyle/>
                    <a:p>
                      <a:r>
                        <a:rPr lang="el-GR" sz="2400" dirty="0">
                          <a:solidFill>
                            <a:srgbClr val="C00000"/>
                          </a:solidFill>
                        </a:rPr>
                        <a:t>Κόστος πωληθέντων</a:t>
                      </a:r>
                    </a:p>
                  </a:txBody>
                  <a:tcPr/>
                </a:tc>
                <a:tc>
                  <a:txBody>
                    <a:bodyPr/>
                    <a:lstStyle/>
                    <a:p>
                      <a:pPr algn="r"/>
                      <a:endParaRPr lang="el-GR" sz="2400" dirty="0"/>
                    </a:p>
                  </a:txBody>
                  <a:tcPr/>
                </a:tc>
                <a:tc>
                  <a:txBody>
                    <a:bodyPr/>
                    <a:lstStyle/>
                    <a:p>
                      <a:pPr algn="r"/>
                      <a:r>
                        <a:rPr lang="el-GR" sz="2400" dirty="0"/>
                        <a:t>45.000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3353305"/>
                  </a:ext>
                </a:extLst>
              </a:tr>
              <a:tr h="524431">
                <a:tc>
                  <a:txBody>
                    <a:bodyPr/>
                    <a:lstStyle/>
                    <a:p>
                      <a:r>
                        <a:rPr lang="el-GR" sz="2400" b="1" dirty="0">
                          <a:solidFill>
                            <a:schemeClr val="tx1"/>
                          </a:solidFill>
                        </a:rPr>
                        <a:t>Μικτό κέρδος</a:t>
                      </a:r>
                    </a:p>
                  </a:txBody>
                  <a:tcPr/>
                </a:tc>
                <a:tc>
                  <a:txBody>
                    <a:bodyPr/>
                    <a:lstStyle/>
                    <a:p>
                      <a:pPr algn="r"/>
                      <a:endParaRPr lang="el-GR" sz="2400" dirty="0"/>
                    </a:p>
                  </a:txBody>
                  <a:tcPr/>
                </a:tc>
                <a:tc>
                  <a:txBody>
                    <a:bodyPr/>
                    <a:lstStyle/>
                    <a:p>
                      <a:pPr algn="r"/>
                      <a:r>
                        <a:rPr lang="el-GR" sz="2400" dirty="0"/>
                        <a:t>55.000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9378706"/>
                  </a:ext>
                </a:extLst>
              </a:tr>
              <a:tr h="524431">
                <a:tc>
                  <a:txBody>
                    <a:bodyPr/>
                    <a:lstStyle/>
                    <a:p>
                      <a:r>
                        <a:rPr lang="el-GR" sz="2400" dirty="0"/>
                        <a:t>Έξοδα διοίκησης</a:t>
                      </a:r>
                      <a:endParaRPr lang="el-GR" sz="2400" baseline="0" dirty="0">
                        <a:solidFill>
                          <a:srgbClr val="C00000"/>
                        </a:solidFill>
                      </a:endParaRPr>
                    </a:p>
                  </a:txBody>
                  <a:tcPr/>
                </a:tc>
                <a:tc>
                  <a:txBody>
                    <a:bodyPr/>
                    <a:lstStyle/>
                    <a:p>
                      <a:pPr algn="r"/>
                      <a:r>
                        <a:rPr lang="el-GR" sz="2400" dirty="0"/>
                        <a:t>4.000</a:t>
                      </a:r>
                    </a:p>
                  </a:txBody>
                  <a:tcPr/>
                </a:tc>
                <a:tc>
                  <a:txBody>
                    <a:bodyPr/>
                    <a:lstStyle/>
                    <a:p>
                      <a:pPr algn="r"/>
                      <a:endParaRPr lang="el-GR" sz="2400" dirty="0"/>
                    </a:p>
                  </a:txBody>
                  <a:tcPr/>
                </a:tc>
                <a:extLst>
                  <a:ext uri="{0D108BD9-81ED-4DB2-BD59-A6C34878D82A}">
                    <a16:rowId xmlns:a16="http://schemas.microsoft.com/office/drawing/2014/main" val="2179432254"/>
                  </a:ext>
                </a:extLst>
              </a:tr>
              <a:tr h="491647">
                <a:tc>
                  <a:txBody>
                    <a:bodyPr/>
                    <a:lstStyle/>
                    <a:p>
                      <a:r>
                        <a:rPr lang="el-GR" sz="2400" baseline="0" dirty="0">
                          <a:solidFill>
                            <a:schemeClr val="tx1"/>
                          </a:solidFill>
                        </a:rPr>
                        <a:t>Έξοδα διάθεσης</a:t>
                      </a:r>
                    </a:p>
                  </a:txBody>
                  <a:tcPr/>
                </a:tc>
                <a:tc>
                  <a:txBody>
                    <a:bodyPr/>
                    <a:lstStyle/>
                    <a:p>
                      <a:pPr algn="r"/>
                      <a:r>
                        <a:rPr lang="el-GR" sz="2400" dirty="0"/>
                        <a:t>10.000</a:t>
                      </a:r>
                    </a:p>
                  </a:txBody>
                  <a:tcPr/>
                </a:tc>
                <a:tc>
                  <a:txBody>
                    <a:bodyPr/>
                    <a:lstStyle/>
                    <a:p>
                      <a:pPr algn="r"/>
                      <a:endParaRPr lang="el-GR" sz="2400" dirty="0"/>
                    </a:p>
                  </a:txBody>
                  <a:tcPr/>
                </a:tc>
                <a:extLst>
                  <a:ext uri="{0D108BD9-81ED-4DB2-BD59-A6C34878D82A}">
                    <a16:rowId xmlns:a16="http://schemas.microsoft.com/office/drawing/2014/main" val="2315409145"/>
                  </a:ext>
                </a:extLst>
              </a:tr>
              <a:tr h="515816">
                <a:tc>
                  <a:txBody>
                    <a:bodyPr/>
                    <a:lstStyle/>
                    <a:p>
                      <a:r>
                        <a:rPr lang="el-GR" sz="2400" baseline="0" dirty="0">
                          <a:solidFill>
                            <a:schemeClr val="tx1"/>
                          </a:solidFill>
                        </a:rPr>
                        <a:t>Χρηματοοικονομικά έξοδα</a:t>
                      </a:r>
                    </a:p>
                  </a:txBody>
                  <a:tcPr/>
                </a:tc>
                <a:tc>
                  <a:txBody>
                    <a:bodyPr/>
                    <a:lstStyle/>
                    <a:p>
                      <a:pPr algn="r"/>
                      <a:r>
                        <a:rPr lang="el-GR" sz="2400" dirty="0"/>
                        <a:t>400</a:t>
                      </a:r>
                    </a:p>
                  </a:txBody>
                  <a:tcPr/>
                </a:tc>
                <a:tc>
                  <a:txBody>
                    <a:bodyPr/>
                    <a:lstStyle/>
                    <a:p>
                      <a:pPr algn="r"/>
                      <a:endParaRPr lang="el-GR" sz="2400" dirty="0"/>
                    </a:p>
                  </a:txBody>
                  <a:tcPr/>
                </a:tc>
                <a:extLst>
                  <a:ext uri="{0D108BD9-81ED-4DB2-BD59-A6C34878D82A}">
                    <a16:rowId xmlns:a16="http://schemas.microsoft.com/office/drawing/2014/main" val="3922231302"/>
                  </a:ext>
                </a:extLst>
              </a:tr>
              <a:tr h="457200">
                <a:tc>
                  <a:txBody>
                    <a:bodyPr/>
                    <a:lstStyle/>
                    <a:p>
                      <a:r>
                        <a:rPr lang="el-GR" sz="2400" baseline="0" dirty="0">
                          <a:solidFill>
                            <a:schemeClr val="tx1"/>
                          </a:solidFill>
                        </a:rPr>
                        <a:t>Αποσβέσεις</a:t>
                      </a:r>
                    </a:p>
                  </a:txBody>
                  <a:tcPr/>
                </a:tc>
                <a:tc>
                  <a:txBody>
                    <a:bodyPr/>
                    <a:lstStyle/>
                    <a:p>
                      <a:pPr algn="r"/>
                      <a:r>
                        <a:rPr lang="el-GR" sz="2400" dirty="0"/>
                        <a:t>5.600</a:t>
                      </a:r>
                    </a:p>
                  </a:txBody>
                  <a:tcPr>
                    <a:lnB w="38100" cap="flat" cmpd="sng" algn="ctr">
                      <a:solidFill>
                        <a:schemeClr val="tx1"/>
                      </a:solidFill>
                      <a:prstDash val="solid"/>
                      <a:round/>
                      <a:headEnd type="none" w="med" len="med"/>
                      <a:tailEnd type="none" w="med" len="med"/>
                    </a:lnB>
                  </a:tcPr>
                </a:tc>
                <a:tc>
                  <a:txBody>
                    <a:bodyPr/>
                    <a:lstStyle/>
                    <a:p>
                      <a:pPr algn="r"/>
                      <a:r>
                        <a:rPr lang="el-GR" sz="2400" dirty="0"/>
                        <a:t>20.000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72133"/>
                  </a:ext>
                </a:extLst>
              </a:tr>
              <a:tr h="492369">
                <a:tc>
                  <a:txBody>
                    <a:bodyPr/>
                    <a:lstStyle/>
                    <a:p>
                      <a:r>
                        <a:rPr lang="el-GR" sz="2400" baseline="0" dirty="0">
                          <a:solidFill>
                            <a:schemeClr val="tx1"/>
                          </a:solidFill>
                        </a:rPr>
                        <a:t>Κέρδη προ φόρων</a:t>
                      </a:r>
                    </a:p>
                  </a:txBody>
                  <a:tcPr/>
                </a:tc>
                <a:tc>
                  <a:txBody>
                    <a:bodyPr/>
                    <a:lstStyle/>
                    <a:p>
                      <a:pPr algn="r"/>
                      <a:endParaRPr lang="el-GR" sz="2400" dirty="0"/>
                    </a:p>
                  </a:txBody>
                  <a:tcPr>
                    <a:lnT w="38100" cap="flat" cmpd="sng" algn="ctr">
                      <a:solidFill>
                        <a:schemeClr val="tx1"/>
                      </a:solidFill>
                      <a:prstDash val="solid"/>
                      <a:round/>
                      <a:headEnd type="none" w="med" len="med"/>
                      <a:tailEnd type="none" w="med" len="med"/>
                    </a:lnT>
                  </a:tcPr>
                </a:tc>
                <a:tc>
                  <a:txBody>
                    <a:bodyPr/>
                    <a:lstStyle/>
                    <a:p>
                      <a:pPr algn="r"/>
                      <a:r>
                        <a:rPr lang="el-GR" sz="2400" u="sng" dirty="0"/>
                        <a:t>35.000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79066189"/>
                  </a:ext>
                </a:extLst>
              </a:tr>
              <a:tr h="460110">
                <a:tc>
                  <a:txBody>
                    <a:bodyPr/>
                    <a:lstStyle/>
                    <a:p>
                      <a:r>
                        <a:rPr lang="el-GR" sz="2400" baseline="0" dirty="0">
                          <a:solidFill>
                            <a:schemeClr val="tx1"/>
                          </a:solidFill>
                        </a:rPr>
                        <a:t>Φόροι εισοδήματος</a:t>
                      </a:r>
                    </a:p>
                  </a:txBody>
                  <a:tcPr/>
                </a:tc>
                <a:tc>
                  <a:txBody>
                    <a:bodyPr/>
                    <a:lstStyle/>
                    <a:p>
                      <a:pPr algn="r"/>
                      <a:endParaRPr lang="el-GR" sz="2400" dirty="0"/>
                    </a:p>
                  </a:txBody>
                  <a:tcPr/>
                </a:tc>
                <a:tc>
                  <a:txBody>
                    <a:bodyPr/>
                    <a:lstStyle/>
                    <a:p>
                      <a:pPr algn="r"/>
                      <a:r>
                        <a:rPr lang="el-GR" sz="2400" u="none" dirty="0"/>
                        <a:t>7.000</a:t>
                      </a:r>
                    </a:p>
                  </a:txBody>
                  <a:tcPr/>
                </a:tc>
                <a:extLst>
                  <a:ext uri="{0D108BD9-81ED-4DB2-BD59-A6C34878D82A}">
                    <a16:rowId xmlns:a16="http://schemas.microsoft.com/office/drawing/2014/main" val="3897387542"/>
                  </a:ext>
                </a:extLst>
              </a:tr>
              <a:tr h="700474">
                <a:tc>
                  <a:txBody>
                    <a:bodyPr/>
                    <a:lstStyle/>
                    <a:p>
                      <a:r>
                        <a:rPr lang="el-GR" sz="2400" baseline="0" dirty="0">
                          <a:solidFill>
                            <a:schemeClr val="tx1"/>
                          </a:solidFill>
                        </a:rPr>
                        <a:t>Καθαρά κέρδη</a:t>
                      </a:r>
                    </a:p>
                  </a:txBody>
                  <a:tcPr/>
                </a:tc>
                <a:tc>
                  <a:txBody>
                    <a:bodyPr/>
                    <a:lstStyle/>
                    <a:p>
                      <a:pPr algn="r"/>
                      <a:endParaRPr lang="el-GR" sz="2400" dirty="0"/>
                    </a:p>
                  </a:txBody>
                  <a:tcPr/>
                </a:tc>
                <a:tc>
                  <a:txBody>
                    <a:bodyPr/>
                    <a:lstStyle/>
                    <a:p>
                      <a:pPr algn="r"/>
                      <a:r>
                        <a:rPr lang="el-GR" sz="2400" u="sng" dirty="0"/>
                        <a:t>28.000</a:t>
                      </a:r>
                    </a:p>
                  </a:txBody>
                  <a:tcPr/>
                </a:tc>
                <a:extLst>
                  <a:ext uri="{0D108BD9-81ED-4DB2-BD59-A6C34878D82A}">
                    <a16:rowId xmlns:a16="http://schemas.microsoft.com/office/drawing/2014/main" val="1899395303"/>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76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Τα μικτά κέρδη είναι η διαφορά μεταξύ των πωλήσεων και του κόστους πωληθέντων </a:t>
            </a:r>
          </a:p>
          <a:p>
            <a:pPr algn="just"/>
            <a:r>
              <a:rPr lang="el-GR" dirty="0"/>
              <a:t>Αποτελούν ένα βασικό δείκτη της ικανότητας που έχει μια εταιρεία να πουλάει με κέρδος</a:t>
            </a:r>
          </a:p>
          <a:p>
            <a:pPr algn="just"/>
            <a:r>
              <a:rPr lang="el-GR" dirty="0"/>
              <a:t>Οι εμπορικές επιχειρήσεις προσπαθούν να αυξήσουν το ποσοστό μικτού κέρδους (</a:t>
            </a:r>
            <a:r>
              <a:rPr lang="en-US" dirty="0"/>
              <a:t>gross margin percentage) </a:t>
            </a:r>
          </a:p>
          <a:p>
            <a:pPr algn="just"/>
            <a:r>
              <a:rPr lang="el-GR" dirty="0"/>
              <a:t>Το οποίο ονομάζεται επίσης ποσοστό μικτού περιθωρίου</a:t>
            </a:r>
          </a:p>
          <a:p>
            <a:pPr algn="just"/>
            <a:r>
              <a:rPr lang="el-GR" dirty="0"/>
              <a:t>Το ποσοστό του μικτού κέρδους παρακολουθείται στενά από τις επιχειρήσεις </a:t>
            </a:r>
          </a:p>
          <a:p>
            <a:pPr algn="just"/>
            <a:r>
              <a:rPr lang="el-GR" dirty="0"/>
              <a:t>Γιατί με αυτό θα καλυφθούν τα υπόλοιπα έξοδα της επιχείρησης</a:t>
            </a:r>
          </a:p>
          <a:p>
            <a:pPr algn="just"/>
            <a:r>
              <a:rPr lang="el-GR" dirty="0"/>
              <a:t>Για να προκύψει το κέρδος</a:t>
            </a:r>
          </a:p>
          <a:p>
            <a:pPr algn="just"/>
            <a:r>
              <a:rPr lang="el-GR" dirty="0"/>
              <a:t>Άρα το μικτό κέρδος θα πρέπει να είναι ικανό να καλύπτει τα έξοδα της επιχείρησης.</a:t>
            </a:r>
          </a:p>
        </p:txBody>
      </p:sp>
      <p:sp>
        <p:nvSpPr>
          <p:cNvPr id="6" name="Ορθογώνιο 5"/>
          <p:cNvSpPr/>
          <p:nvPr/>
        </p:nvSpPr>
        <p:spPr>
          <a:xfrm>
            <a:off x="0" y="0"/>
            <a:ext cx="85344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Κατάσταση Αποτελεσμάτων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220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Στο παραπάνω παράδειγμα το μικτό κέρδος είναι:                            55.000</a:t>
            </a:r>
          </a:p>
          <a:p>
            <a:pPr algn="just"/>
            <a:r>
              <a:rPr lang="el-GR" dirty="0"/>
              <a:t>Ή το ποσοστό του μικτού κέρδους είναι 55% των πωλήσεων</a:t>
            </a:r>
          </a:p>
          <a:p>
            <a:pPr algn="just"/>
            <a:r>
              <a:rPr lang="el-GR" dirty="0"/>
              <a:t>Τα έξοδα είναι:                                                                                           20.000</a:t>
            </a:r>
          </a:p>
          <a:p>
            <a:pPr algn="just"/>
            <a:r>
              <a:rPr lang="el-GR" dirty="0"/>
              <a:t>Επομένως το μικτό κέρδος καλύπτει τα έξοδα 2,75 φορές               </a:t>
            </a:r>
          </a:p>
          <a:p>
            <a:pPr algn="just"/>
            <a:r>
              <a:rPr lang="el-GR" dirty="0"/>
              <a:t>Μικτό κέρδος: 55.000</a:t>
            </a:r>
          </a:p>
          <a:p>
            <a:pPr algn="just"/>
            <a:r>
              <a:rPr lang="el-GR" dirty="0"/>
              <a:t>Μείον έξοδα</a:t>
            </a:r>
            <a:r>
              <a:rPr lang="el-GR" u="sng" dirty="0"/>
              <a:t>:   20.000</a:t>
            </a:r>
          </a:p>
          <a:p>
            <a:pPr algn="just"/>
            <a:r>
              <a:rPr lang="el-GR" dirty="0"/>
              <a:t>                           35.000</a:t>
            </a:r>
          </a:p>
          <a:p>
            <a:pPr algn="just"/>
            <a:r>
              <a:rPr lang="el-GR" dirty="0"/>
              <a:t>Η επιχείρηση έχει κέρδος γιατί το περιθώριο μικτού κέρδους είναι ικανό να καλύψει τα </a:t>
            </a:r>
            <a:r>
              <a:rPr lang="el-GR" dirty="0" err="1"/>
              <a:t>εξόδα</a:t>
            </a:r>
            <a:endParaRPr lang="el-GR" dirty="0"/>
          </a:p>
          <a:p>
            <a:pPr algn="just"/>
            <a:r>
              <a:rPr lang="el-GR" dirty="0"/>
              <a:t>Είναι όμως αυτό αρκετό για να αποφασίσει η εταιρεία αν τα αποθέματα που είχε διαθέσιμα μέσα στη χρήση ήταν αρκετά για να καλύψει την ζήτηση;</a:t>
            </a:r>
          </a:p>
          <a:p>
            <a:pPr algn="just"/>
            <a:endParaRPr lang="el-GR" dirty="0"/>
          </a:p>
          <a:p>
            <a:pPr algn="just"/>
            <a:endParaRPr lang="el-GR" dirty="0"/>
          </a:p>
        </p:txBody>
      </p:sp>
      <p:sp>
        <p:nvSpPr>
          <p:cNvPr id="6" name="Ορθογώνιο 5"/>
          <p:cNvSpPr/>
          <p:nvPr/>
        </p:nvSpPr>
        <p:spPr>
          <a:xfrm>
            <a:off x="0" y="0"/>
            <a:ext cx="85344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Κατάσταση Αποτελεσμάτων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483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marL="0" indent="0" algn="just">
              <a:buNone/>
            </a:pPr>
            <a:r>
              <a:rPr lang="el-GR" dirty="0"/>
              <a:t>1. Ποιο είναι το πιο σημαντικό ερώτημα που απασχολεί την εταιρεία;</a:t>
            </a:r>
          </a:p>
          <a:p>
            <a:pPr algn="just"/>
            <a:r>
              <a:rPr lang="el-GR" dirty="0"/>
              <a:t>Ποια εμπορεύματα πρέπει να προσφέρει στους πελάτες της; Αυτό το ερώτημα πρέπει να απασχολεί την διοίκηση. Αν η εταιρεία αποθηκεύει λάθος εμπορεύματα, οι πωλήσεις θα υποχωρήσουν το μικτό αποτέλεσμα θα μειωθεί.</a:t>
            </a:r>
          </a:p>
          <a:p>
            <a:pPr marL="0" indent="0" algn="just">
              <a:buNone/>
            </a:pPr>
            <a:r>
              <a:rPr lang="el-GR" dirty="0"/>
              <a:t>2. Ποιο είναι το δεύτερο σημαντικό ερώτημα;</a:t>
            </a:r>
          </a:p>
          <a:p>
            <a:pPr algn="just"/>
            <a:r>
              <a:rPr lang="el-GR" b="1" dirty="0"/>
              <a:t>Πόσα</a:t>
            </a:r>
            <a:r>
              <a:rPr lang="el-GR" dirty="0"/>
              <a:t> αποθέματα πρέπει να αγοράσει; Αυτό το ερώτημα αφορά την λογιστική και το αντιμετωπίζουν όλες οι εταιρείες</a:t>
            </a:r>
          </a:p>
          <a:p>
            <a:pPr algn="just"/>
            <a:r>
              <a:rPr lang="el-GR" dirty="0"/>
              <a:t>Η αγορά της σωστής ποσότητας αποθεμάτων είναι ένα κρίσιμο στοιχείο για την επιτυχία της εταιρείας</a:t>
            </a:r>
          </a:p>
          <a:p>
            <a:pPr algn="just"/>
            <a:r>
              <a:rPr lang="el-GR" dirty="0"/>
              <a:t>Γιατί αν η εταιρεία αγοράσει λιγότερα αποθέματα από όσα χρειάζεται θα έχει χαμηλότερες πωλήσεις, με αποτέλεσμα το μικτό κέρδος να μην είναι ικανό να καλύψει τα έξοδα</a:t>
            </a:r>
          </a:p>
          <a:p>
            <a:pPr algn="just"/>
            <a:r>
              <a:rPr lang="el-GR" dirty="0"/>
              <a:t>Αν αγοράσεις περισσότερα θα έχει ένα πλεονάζον περιουσιακό στοιχείο.</a:t>
            </a:r>
            <a:endParaRPr lang="en-US" dirty="0"/>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Μικτό κέρδος και Κόστος πωληθέντων</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287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15815" y="489526"/>
            <a:ext cx="11218985" cy="6368473"/>
          </a:xfrm>
        </p:spPr>
        <p:txBody>
          <a:bodyPr>
            <a:normAutofit/>
          </a:bodyPr>
          <a:lstStyle/>
          <a:p>
            <a:pPr marL="0" indent="0" algn="just">
              <a:buNone/>
            </a:pPr>
            <a:r>
              <a:rPr lang="el-GR" dirty="0"/>
              <a:t>Το ερώτημα αυτό μπορεί να απαντηθεί με το υπόδειγμα του κόστους πωληθέντων:</a:t>
            </a:r>
          </a:p>
          <a:p>
            <a:pPr marL="0" indent="0" algn="just">
              <a:buNone/>
            </a:pPr>
            <a:r>
              <a:rPr lang="el-GR" dirty="0"/>
              <a:t>Πόσα εμπορεύματα πρέπει να αγοραστούν μέσα στην χρονιά;</a:t>
            </a:r>
          </a:p>
          <a:p>
            <a:pPr marL="0" indent="0" algn="just">
              <a:buNone/>
            </a:pPr>
            <a:r>
              <a:rPr lang="el-GR" dirty="0"/>
              <a:t>Χρησιμοποιούμε την παρακάτω ανάλυση:</a:t>
            </a:r>
          </a:p>
          <a:p>
            <a:pPr marL="0" indent="0" algn="just">
              <a:buNone/>
            </a:pPr>
            <a:endParaRPr lang="el-GR" dirty="0"/>
          </a:p>
          <a:p>
            <a:pPr marL="514350" indent="-514350" algn="just">
              <a:buFont typeface="+mj-lt"/>
              <a:buAutoNum type="arabicPeriod"/>
            </a:pPr>
            <a:r>
              <a:rPr lang="el-GR" sz="2400" dirty="0"/>
              <a:t>Κόστος πωληθέντων (πρόγραμμα προηγούμενης περιόδου)                           6.000</a:t>
            </a:r>
          </a:p>
          <a:p>
            <a:pPr marL="514350" indent="-514350" algn="just">
              <a:buFont typeface="+mj-lt"/>
              <a:buAutoNum type="arabicPeriod"/>
            </a:pPr>
            <a:r>
              <a:rPr lang="el-GR" sz="2400" dirty="0"/>
              <a:t>+ Αποθέματα λήξης (με βάση τον πρόγραμμα της προηγ. Περιόδου)            1.500</a:t>
            </a:r>
          </a:p>
          <a:p>
            <a:pPr marL="514350" indent="-514350" algn="just">
              <a:buFont typeface="+mj-lt"/>
              <a:buAutoNum type="arabicPeriod"/>
            </a:pPr>
            <a:r>
              <a:rPr lang="el-GR" sz="2400" dirty="0"/>
              <a:t>= Κόστος αποθεμάτων για διάθεση (όπως προγραμματίστηκε)                       7.500</a:t>
            </a:r>
          </a:p>
          <a:p>
            <a:pPr marL="514350" indent="-514350" algn="just">
              <a:buFont typeface="+mj-lt"/>
              <a:buAutoNum type="arabicPeriod"/>
            </a:pPr>
            <a:r>
              <a:rPr lang="el-GR" sz="2400" dirty="0"/>
              <a:t>- Αποθέματα έναρξης (πραγματικό ποσό από την προηγ. Περίοδο)               (1.200)</a:t>
            </a:r>
          </a:p>
          <a:p>
            <a:pPr marL="514350" indent="-514350" algn="just">
              <a:buFont typeface="+mj-lt"/>
              <a:buAutoNum type="arabicPeriod"/>
            </a:pPr>
            <a:r>
              <a:rPr lang="el-GR" sz="2400" dirty="0"/>
              <a:t>= Αγορές χρήσης (ποσότητες που πρέπει να αγοράσει η εταιρεία)                   6.300</a:t>
            </a:r>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Σχεδίου Λογαριασμών</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762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arn(inVertic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arn(inVertical)">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15815" y="489526"/>
            <a:ext cx="11218985" cy="6368473"/>
          </a:xfrm>
        </p:spPr>
        <p:txBody>
          <a:bodyPr>
            <a:normAutofit/>
          </a:bodyPr>
          <a:lstStyle/>
          <a:p>
            <a:pPr marL="0" indent="0" algn="just">
              <a:buNone/>
            </a:pPr>
            <a:r>
              <a:rPr lang="el-GR" dirty="0"/>
              <a:t>Οι επιχειρήσεις συχνά θέλουν να προβλέψουν το απόθεμα που θα έχουν στο τέλος της περιόδου γιατί αυτό είναι ένα σημαντικό περιουσιακό στοιχείο</a:t>
            </a:r>
          </a:p>
          <a:p>
            <a:pPr marL="0" indent="0" algn="just">
              <a:buNone/>
            </a:pPr>
            <a:r>
              <a:rPr lang="el-GR" dirty="0"/>
              <a:t>Χρησιμοποιούμε το ποσοστό του μικτού κέρδους </a:t>
            </a:r>
          </a:p>
          <a:p>
            <a:pPr marL="0" indent="0" algn="just">
              <a:buNone/>
            </a:pPr>
            <a:endParaRPr lang="el-GR" dirty="0"/>
          </a:p>
        </p:txBody>
      </p:sp>
      <p:sp>
        <p:nvSpPr>
          <p:cNvPr id="6" name="Ορθογώνιο 5"/>
          <p:cNvSpPr/>
          <p:nvPr/>
        </p:nvSpPr>
        <p:spPr>
          <a:xfrm>
            <a:off x="0" y="0"/>
            <a:ext cx="920115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Σχεδίου Λογαριασμών</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Θέση περιεχομένου 2">
            <a:extLst>
              <a:ext uri="{FF2B5EF4-FFF2-40B4-BE49-F238E27FC236}">
                <a16:creationId xmlns:a16="http://schemas.microsoft.com/office/drawing/2014/main" id="{9291BAF3-B7F2-4B43-A3C5-3909968B613E}"/>
              </a:ext>
            </a:extLst>
          </p:cNvPr>
          <p:cNvGraphicFramePr>
            <a:graphicFrameLocks/>
          </p:cNvGraphicFramePr>
          <p:nvPr/>
        </p:nvGraphicFramePr>
        <p:xfrm>
          <a:off x="597877" y="2321206"/>
          <a:ext cx="11218986" cy="4258643"/>
        </p:xfrm>
        <a:graphic>
          <a:graphicData uri="http://schemas.openxmlformats.org/drawingml/2006/table">
            <a:tbl>
              <a:tblPr firstRow="1" bandRow="1">
                <a:tableStyleId>{D7AC3CCA-C797-4891-BE02-D94E43425B78}</a:tableStyleId>
              </a:tblPr>
              <a:tblGrid>
                <a:gridCol w="7127850">
                  <a:extLst>
                    <a:ext uri="{9D8B030D-6E8A-4147-A177-3AD203B41FA5}">
                      <a16:colId xmlns:a16="http://schemas.microsoft.com/office/drawing/2014/main" val="2453963297"/>
                    </a:ext>
                  </a:extLst>
                </a:gridCol>
                <a:gridCol w="1992923">
                  <a:extLst>
                    <a:ext uri="{9D8B030D-6E8A-4147-A177-3AD203B41FA5}">
                      <a16:colId xmlns:a16="http://schemas.microsoft.com/office/drawing/2014/main" val="935075600"/>
                    </a:ext>
                  </a:extLst>
                </a:gridCol>
                <a:gridCol w="2098213">
                  <a:extLst>
                    <a:ext uri="{9D8B030D-6E8A-4147-A177-3AD203B41FA5}">
                      <a16:colId xmlns:a16="http://schemas.microsoft.com/office/drawing/2014/main" val="1910919357"/>
                    </a:ext>
                  </a:extLst>
                </a:gridCol>
              </a:tblGrid>
              <a:tr h="474816">
                <a:tc>
                  <a:txBody>
                    <a:bodyPr/>
                    <a:lstStyle/>
                    <a:p>
                      <a:r>
                        <a:rPr lang="el-GR" sz="2400" b="0" dirty="0">
                          <a:solidFill>
                            <a:schemeClr val="tx1"/>
                          </a:solidFill>
                        </a:rPr>
                        <a:t>Αποθέματα έναρξης</a:t>
                      </a:r>
                      <a:endParaRPr lang="el-GR" sz="2400" b="0" baseline="0" dirty="0">
                        <a:solidFill>
                          <a:schemeClr val="tx1"/>
                        </a:solidFill>
                      </a:endParaRPr>
                    </a:p>
                  </a:txBody>
                  <a:tcPr/>
                </a:tc>
                <a:tc>
                  <a:txBody>
                    <a:bodyPr/>
                    <a:lstStyle/>
                    <a:p>
                      <a:pPr algn="r"/>
                      <a:endParaRPr lang="el-GR" sz="2400" b="0" dirty="0">
                        <a:solidFill>
                          <a:schemeClr val="tx1"/>
                        </a:solidFill>
                      </a:endParaRPr>
                    </a:p>
                  </a:txBody>
                  <a:tcPr/>
                </a:tc>
                <a:tc>
                  <a:txBody>
                    <a:bodyPr/>
                    <a:lstStyle/>
                    <a:p>
                      <a:pPr algn="r"/>
                      <a:r>
                        <a:rPr lang="el-GR" sz="2400" b="0" dirty="0">
                          <a:solidFill>
                            <a:schemeClr val="tx1"/>
                          </a:solidFill>
                        </a:rPr>
                        <a:t>38.000</a:t>
                      </a:r>
                    </a:p>
                  </a:txBody>
                  <a:tcPr/>
                </a:tc>
                <a:extLst>
                  <a:ext uri="{0D108BD9-81ED-4DB2-BD59-A6C34878D82A}">
                    <a16:rowId xmlns:a16="http://schemas.microsoft.com/office/drawing/2014/main" val="2179432254"/>
                  </a:ext>
                </a:extLst>
              </a:tr>
              <a:tr h="440932">
                <a:tc>
                  <a:txBody>
                    <a:bodyPr/>
                    <a:lstStyle/>
                    <a:p>
                      <a:r>
                        <a:rPr lang="el-GR" sz="2400" b="0" baseline="0" dirty="0">
                          <a:solidFill>
                            <a:schemeClr val="tx1"/>
                          </a:solidFill>
                        </a:rPr>
                        <a:t>Αγορές</a:t>
                      </a:r>
                    </a:p>
                  </a:txBody>
                  <a:tcPr/>
                </a:tc>
                <a:tc>
                  <a:txBody>
                    <a:bodyPr/>
                    <a:lstStyle/>
                    <a:p>
                      <a:pPr algn="r"/>
                      <a:endParaRPr lang="el-GR" sz="2400" b="0" dirty="0">
                        <a:solidFill>
                          <a:schemeClr val="tx1"/>
                        </a:solidFill>
                      </a:endParaRPr>
                    </a:p>
                  </a:txBody>
                  <a:tcPr/>
                </a:tc>
                <a:tc>
                  <a:txBody>
                    <a:bodyPr/>
                    <a:lstStyle/>
                    <a:p>
                      <a:pPr algn="r"/>
                      <a:r>
                        <a:rPr lang="el-GR" sz="2400" b="0" dirty="0">
                          <a:solidFill>
                            <a:schemeClr val="tx1"/>
                          </a:solidFill>
                        </a:rPr>
                        <a:t>72.000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8562220"/>
                  </a:ext>
                </a:extLst>
              </a:tr>
              <a:tr h="440932">
                <a:tc>
                  <a:txBody>
                    <a:bodyPr/>
                    <a:lstStyle/>
                    <a:p>
                      <a:r>
                        <a:rPr lang="el-GR" sz="2400" b="0" baseline="0" dirty="0">
                          <a:solidFill>
                            <a:schemeClr val="tx1"/>
                          </a:solidFill>
                        </a:rPr>
                        <a:t>Κόστος διαθεσίμων αποθεμάτων</a:t>
                      </a:r>
                    </a:p>
                  </a:txBody>
                  <a:tcPr/>
                </a:tc>
                <a:tc>
                  <a:txBody>
                    <a:bodyPr/>
                    <a:lstStyle/>
                    <a:p>
                      <a:pPr algn="r"/>
                      <a:endParaRPr lang="el-GR" sz="2400" b="0" dirty="0">
                        <a:solidFill>
                          <a:schemeClr val="tx1"/>
                        </a:solidFill>
                      </a:endParaRPr>
                    </a:p>
                  </a:txBody>
                  <a:tcPr/>
                </a:tc>
                <a:tc>
                  <a:txBody>
                    <a:bodyPr/>
                    <a:lstStyle/>
                    <a:p>
                      <a:pPr algn="r"/>
                      <a:r>
                        <a:rPr lang="el-GR" sz="2400" b="0" dirty="0">
                          <a:solidFill>
                            <a:schemeClr val="tx1"/>
                          </a:solidFill>
                        </a:rPr>
                        <a:t>110.000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65759626"/>
                  </a:ext>
                </a:extLst>
              </a:tr>
              <a:tr h="474850">
                <a:tc>
                  <a:txBody>
                    <a:bodyPr/>
                    <a:lstStyle/>
                    <a:p>
                      <a:r>
                        <a:rPr lang="el-GR" sz="2400" b="0" baseline="0" dirty="0">
                          <a:solidFill>
                            <a:schemeClr val="tx1"/>
                          </a:solidFill>
                        </a:rPr>
                        <a:t>Καθαρά έσοδα από πωλήσεις</a:t>
                      </a:r>
                    </a:p>
                  </a:txBody>
                  <a:tcPr/>
                </a:tc>
                <a:tc>
                  <a:txBody>
                    <a:bodyPr/>
                    <a:lstStyle/>
                    <a:p>
                      <a:pPr algn="r"/>
                      <a:r>
                        <a:rPr lang="el-GR" sz="2400" b="0" dirty="0">
                          <a:solidFill>
                            <a:schemeClr val="tx1"/>
                          </a:solidFill>
                        </a:rPr>
                        <a:t>100.000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458949883"/>
                  </a:ext>
                </a:extLst>
              </a:tr>
              <a:tr h="793678">
                <a:tc>
                  <a:txBody>
                    <a:bodyPr/>
                    <a:lstStyle/>
                    <a:p>
                      <a:r>
                        <a:rPr lang="el-GR" sz="2400" b="0" baseline="0" dirty="0">
                          <a:solidFill>
                            <a:schemeClr val="tx1"/>
                          </a:solidFill>
                        </a:rPr>
                        <a:t>Μείον εκτιμώμενο ποσοστό καθαρού κέρδους επί των πωλήσεων(35%) 100.000 Χ 35% = </a:t>
                      </a:r>
                    </a:p>
                  </a:txBody>
                  <a:tcPr/>
                </a:tc>
                <a:tc>
                  <a:txBody>
                    <a:bodyPr/>
                    <a:lstStyle/>
                    <a:p>
                      <a:pPr algn="r"/>
                      <a:r>
                        <a:rPr lang="el-GR" sz="2400" b="0" dirty="0">
                          <a:solidFill>
                            <a:schemeClr val="tx1"/>
                          </a:solidFill>
                        </a:rPr>
                        <a:t>35.000</a:t>
                      </a:r>
                    </a:p>
                  </a:txBody>
                  <a:tcPr>
                    <a:lnB w="38100" cap="flat" cmpd="sng" algn="ctr">
                      <a:solidFill>
                        <a:schemeClr val="tx1"/>
                      </a:solidFill>
                      <a:prstDash val="solid"/>
                      <a:round/>
                      <a:headEnd type="none" w="med" len="med"/>
                      <a:tailEnd type="none" w="med" len="med"/>
                    </a:lnB>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70193511"/>
                  </a:ext>
                </a:extLst>
              </a:tr>
              <a:tr h="868297">
                <a:tc>
                  <a:txBody>
                    <a:bodyPr/>
                    <a:lstStyle/>
                    <a:p>
                      <a:r>
                        <a:rPr lang="el-GR" sz="2400" b="0" baseline="0" dirty="0">
                          <a:solidFill>
                            <a:schemeClr val="tx1"/>
                          </a:solidFill>
                        </a:rPr>
                        <a:t>Εκτιμώμενο κόστος πωληθέντων </a:t>
                      </a:r>
                    </a:p>
                  </a:txBody>
                  <a:tcPr/>
                </a:tc>
                <a:tc>
                  <a:txBody>
                    <a:bodyPr/>
                    <a:lstStyle/>
                    <a:p>
                      <a:pPr algn="r"/>
                      <a:endParaRPr lang="el-GR" sz="2400" b="0" dirty="0">
                        <a:solidFill>
                          <a:schemeClr val="tx1"/>
                        </a:solidFill>
                      </a:endParaRPr>
                    </a:p>
                  </a:txBody>
                  <a:tcPr>
                    <a:lnT w="38100" cap="flat" cmpd="sng" algn="ctr">
                      <a:solidFill>
                        <a:schemeClr val="tx1"/>
                      </a:solidFill>
                      <a:prstDash val="solid"/>
                      <a:round/>
                      <a:headEnd type="none" w="med" len="med"/>
                      <a:tailEnd type="none" w="med" len="med"/>
                    </a:lnT>
                  </a:tcPr>
                </a:tc>
                <a:tc>
                  <a:txBody>
                    <a:bodyPr/>
                    <a:lstStyle/>
                    <a:p>
                      <a:pPr algn="r"/>
                      <a:r>
                        <a:rPr lang="el-GR" sz="2400" b="0" dirty="0">
                          <a:solidFill>
                            <a:schemeClr val="tx1"/>
                          </a:solidFill>
                        </a:rPr>
                        <a:t>65.000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1727693"/>
                  </a:ext>
                </a:extLst>
              </a:tr>
              <a:tr h="703320">
                <a:tc>
                  <a:txBody>
                    <a:bodyPr/>
                    <a:lstStyle/>
                    <a:p>
                      <a:r>
                        <a:rPr lang="el-GR" sz="2400" b="0" baseline="0" dirty="0">
                          <a:solidFill>
                            <a:schemeClr val="tx1"/>
                          </a:solidFill>
                        </a:rPr>
                        <a:t>Εκτιμώμενο κόστος αποθεμάτων λήξης</a:t>
                      </a:r>
                    </a:p>
                  </a:txBody>
                  <a:tcPr/>
                </a:tc>
                <a:tc>
                  <a:txBody>
                    <a:bodyPr/>
                    <a:lstStyle/>
                    <a:p>
                      <a:pPr algn="r"/>
                      <a:endParaRPr lang="el-GR" sz="2400" b="0" dirty="0">
                        <a:solidFill>
                          <a:schemeClr val="tx1"/>
                        </a:solidFill>
                      </a:endParaRPr>
                    </a:p>
                  </a:txBody>
                  <a:tcPr/>
                </a:tc>
                <a:tc>
                  <a:txBody>
                    <a:bodyPr/>
                    <a:lstStyle/>
                    <a:p>
                      <a:pPr algn="r"/>
                      <a:r>
                        <a:rPr lang="el-GR" sz="2400" b="0" dirty="0">
                          <a:solidFill>
                            <a:schemeClr val="tx1"/>
                          </a:solidFill>
                        </a:rPr>
                        <a:t>45.000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1212844"/>
                  </a:ext>
                </a:extLst>
              </a:tr>
            </a:tbl>
          </a:graphicData>
        </a:graphic>
      </p:graphicFrame>
    </p:spTree>
    <p:extLst>
      <p:ext uri="{BB962C8B-B14F-4D97-AF65-F5344CB8AC3E}">
        <p14:creationId xmlns:p14="http://schemas.microsoft.com/office/powerpoint/2010/main" val="218136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487586766"/>
              </p:ext>
            </p:extLst>
          </p:nvPr>
        </p:nvGraphicFramePr>
        <p:xfrm>
          <a:off x="754905" y="845819"/>
          <a:ext cx="10857187" cy="5802054"/>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896406">
                <a:tc>
                  <a:txBody>
                    <a:bodyPr/>
                    <a:lstStyle/>
                    <a:p>
                      <a:pPr algn="ctr"/>
                      <a:r>
                        <a:rPr lang="el-GR" sz="2400" dirty="0"/>
                        <a:t>Κατάσταση Αποτελεσμάτων</a:t>
                      </a:r>
                    </a:p>
                    <a:p>
                      <a:pPr algn="ctr"/>
                      <a:r>
                        <a:rPr lang="el-GR" sz="2400" dirty="0"/>
                        <a:t>31/12/2020</a:t>
                      </a:r>
                    </a:p>
                  </a:txBody>
                  <a:tcPr/>
                </a:tc>
                <a:tc>
                  <a:txBody>
                    <a:bodyPr/>
                    <a:lstStyle/>
                    <a:p>
                      <a:pPr algn="ctr"/>
                      <a:endParaRPr lang="el-GR" sz="2400" dirty="0"/>
                    </a:p>
                  </a:txBody>
                  <a:tcPr/>
                </a:tc>
                <a:tc>
                  <a:txBody>
                    <a:bodyPr/>
                    <a:lstStyle/>
                    <a:p>
                      <a:pPr algn="ctr"/>
                      <a:endParaRPr lang="el-GR" sz="2400" dirty="0"/>
                    </a:p>
                  </a:txBody>
                  <a:tcPr/>
                </a:tc>
                <a:extLst>
                  <a:ext uri="{0D108BD9-81ED-4DB2-BD59-A6C34878D82A}">
                    <a16:rowId xmlns:a16="http://schemas.microsoft.com/office/drawing/2014/main" val="3380851613"/>
                  </a:ext>
                </a:extLst>
              </a:tr>
              <a:tr h="524431">
                <a:tc>
                  <a:txBody>
                    <a:bodyPr/>
                    <a:lstStyle/>
                    <a:p>
                      <a:r>
                        <a:rPr lang="el-GR" sz="2400" b="1" dirty="0"/>
                        <a:t>Έσοδα</a:t>
                      </a:r>
                    </a:p>
                  </a:txBody>
                  <a:tcPr/>
                </a:tc>
                <a:tc>
                  <a:txBody>
                    <a:bodyPr/>
                    <a:lstStyle/>
                    <a:p>
                      <a:pPr algn="r"/>
                      <a:endParaRPr lang="el-GR" sz="2400" dirty="0"/>
                    </a:p>
                  </a:txBody>
                  <a:tcPr/>
                </a:tc>
                <a:tc>
                  <a:txBody>
                    <a:bodyPr/>
                    <a:lstStyle/>
                    <a:p>
                      <a:pPr algn="r"/>
                      <a:endParaRPr lang="el-GR" sz="2400" dirty="0"/>
                    </a:p>
                  </a:txBody>
                  <a:tcPr/>
                </a:tc>
                <a:extLst>
                  <a:ext uri="{0D108BD9-81ED-4DB2-BD59-A6C34878D82A}">
                    <a16:rowId xmlns:a16="http://schemas.microsoft.com/office/drawing/2014/main" val="1316855114"/>
                  </a:ext>
                </a:extLst>
              </a:tr>
              <a:tr h="530459">
                <a:tc>
                  <a:txBody>
                    <a:bodyPr/>
                    <a:lstStyle/>
                    <a:p>
                      <a:r>
                        <a:rPr lang="el-GR" sz="2400" dirty="0">
                          <a:solidFill>
                            <a:srgbClr val="C00000"/>
                          </a:solidFill>
                        </a:rPr>
                        <a:t>     Από παροχή υπηρεσιών</a:t>
                      </a:r>
                    </a:p>
                  </a:txBody>
                  <a:tcPr/>
                </a:tc>
                <a:tc>
                  <a:txBody>
                    <a:bodyPr/>
                    <a:lstStyle/>
                    <a:p>
                      <a:pPr algn="r"/>
                      <a:endParaRPr lang="el-GR" sz="2400" dirty="0"/>
                    </a:p>
                  </a:txBody>
                  <a:tcPr/>
                </a:tc>
                <a:tc>
                  <a:txBody>
                    <a:bodyPr/>
                    <a:lstStyle/>
                    <a:p>
                      <a:pPr algn="r"/>
                      <a:r>
                        <a:rPr lang="el-GR" sz="2400" dirty="0"/>
                        <a:t>10.000</a:t>
                      </a:r>
                    </a:p>
                  </a:txBody>
                  <a:tcPr/>
                </a:tc>
                <a:extLst>
                  <a:ext uri="{0D108BD9-81ED-4DB2-BD59-A6C34878D82A}">
                    <a16:rowId xmlns:a16="http://schemas.microsoft.com/office/drawing/2014/main" val="943353305"/>
                  </a:ext>
                </a:extLst>
              </a:tr>
              <a:tr h="524431">
                <a:tc>
                  <a:txBody>
                    <a:bodyPr/>
                    <a:lstStyle/>
                    <a:p>
                      <a:r>
                        <a:rPr lang="el-GR" sz="2400" b="1" dirty="0">
                          <a:solidFill>
                            <a:schemeClr val="tx1"/>
                          </a:solidFill>
                        </a:rPr>
                        <a:t>Έξοδα</a:t>
                      </a:r>
                    </a:p>
                  </a:txBody>
                  <a:tcPr/>
                </a:tc>
                <a:tc>
                  <a:txBody>
                    <a:bodyPr/>
                    <a:lstStyle/>
                    <a:p>
                      <a:pPr algn="r"/>
                      <a:endParaRPr lang="el-GR" sz="2400" dirty="0"/>
                    </a:p>
                  </a:txBody>
                  <a:tcPr/>
                </a:tc>
                <a:tc>
                  <a:txBody>
                    <a:bodyPr/>
                    <a:lstStyle/>
                    <a:p>
                      <a:pPr algn="r"/>
                      <a:endParaRPr lang="el-GR" sz="2400" dirty="0"/>
                    </a:p>
                  </a:txBody>
                  <a:tcPr/>
                </a:tc>
                <a:extLst>
                  <a:ext uri="{0D108BD9-81ED-4DB2-BD59-A6C34878D82A}">
                    <a16:rowId xmlns:a16="http://schemas.microsoft.com/office/drawing/2014/main" val="4189378706"/>
                  </a:ext>
                </a:extLst>
              </a:tr>
              <a:tr h="524431">
                <a:tc>
                  <a:txBody>
                    <a:bodyPr/>
                    <a:lstStyle/>
                    <a:p>
                      <a:r>
                        <a:rPr lang="el-GR" sz="2400" dirty="0"/>
                        <a:t>     Αμοιβές προσωπικού (μισθοί)</a:t>
                      </a:r>
                      <a:endParaRPr lang="el-GR" sz="2400" baseline="0" dirty="0">
                        <a:solidFill>
                          <a:srgbClr val="C00000"/>
                        </a:solidFill>
                      </a:endParaRPr>
                    </a:p>
                  </a:txBody>
                  <a:tcPr/>
                </a:tc>
                <a:tc>
                  <a:txBody>
                    <a:bodyPr/>
                    <a:lstStyle/>
                    <a:p>
                      <a:pPr algn="r"/>
                      <a:r>
                        <a:rPr lang="el-GR" sz="2400" dirty="0"/>
                        <a:t>1.200</a:t>
                      </a:r>
                    </a:p>
                  </a:txBody>
                  <a:tcPr/>
                </a:tc>
                <a:tc>
                  <a:txBody>
                    <a:bodyPr/>
                    <a:lstStyle/>
                    <a:p>
                      <a:pPr algn="r"/>
                      <a:endParaRPr lang="el-GR" sz="2400" dirty="0"/>
                    </a:p>
                  </a:txBody>
                  <a:tcPr/>
                </a:tc>
                <a:extLst>
                  <a:ext uri="{0D108BD9-81ED-4DB2-BD59-A6C34878D82A}">
                    <a16:rowId xmlns:a16="http://schemas.microsoft.com/office/drawing/2014/main" val="2179432254"/>
                  </a:ext>
                </a:extLst>
              </a:tr>
              <a:tr h="700474">
                <a:tc>
                  <a:txBody>
                    <a:bodyPr/>
                    <a:lstStyle/>
                    <a:p>
                      <a:r>
                        <a:rPr lang="el-GR" sz="2400" baseline="0" dirty="0">
                          <a:solidFill>
                            <a:schemeClr val="tx1"/>
                          </a:solidFill>
                        </a:rPr>
                        <a:t>     Ενοίκια</a:t>
                      </a:r>
                    </a:p>
                  </a:txBody>
                  <a:tcPr/>
                </a:tc>
                <a:tc>
                  <a:txBody>
                    <a:bodyPr/>
                    <a:lstStyle/>
                    <a:p>
                      <a:pPr algn="r"/>
                      <a:r>
                        <a:rPr lang="el-GR" sz="2400" dirty="0"/>
                        <a:t>1.100</a:t>
                      </a:r>
                    </a:p>
                  </a:txBody>
                  <a:tcPr/>
                </a:tc>
                <a:tc>
                  <a:txBody>
                    <a:bodyPr/>
                    <a:lstStyle/>
                    <a:p>
                      <a:pPr algn="r"/>
                      <a:endParaRPr lang="el-GR" sz="2400" dirty="0"/>
                    </a:p>
                  </a:txBody>
                  <a:tcPr/>
                </a:tc>
                <a:extLst>
                  <a:ext uri="{0D108BD9-81ED-4DB2-BD59-A6C34878D82A}">
                    <a16:rowId xmlns:a16="http://schemas.microsoft.com/office/drawing/2014/main" val="2315409145"/>
                  </a:ext>
                </a:extLst>
              </a:tr>
              <a:tr h="700474">
                <a:tc>
                  <a:txBody>
                    <a:bodyPr/>
                    <a:lstStyle/>
                    <a:p>
                      <a:r>
                        <a:rPr lang="el-GR" sz="2400" baseline="0" dirty="0">
                          <a:solidFill>
                            <a:schemeClr val="tx1"/>
                          </a:solidFill>
                        </a:rPr>
                        <a:t>     Παροχές τρίτων</a:t>
                      </a:r>
                    </a:p>
                  </a:txBody>
                  <a:tcPr/>
                </a:tc>
                <a:tc>
                  <a:txBody>
                    <a:bodyPr/>
                    <a:lstStyle/>
                    <a:p>
                      <a:pPr algn="r"/>
                      <a:r>
                        <a:rPr lang="el-GR" sz="2400" dirty="0"/>
                        <a:t>400</a:t>
                      </a:r>
                    </a:p>
                  </a:txBody>
                  <a:tcPr/>
                </a:tc>
                <a:tc>
                  <a:txBody>
                    <a:bodyPr/>
                    <a:lstStyle/>
                    <a:p>
                      <a:pPr algn="r"/>
                      <a:endParaRPr lang="el-GR" sz="2400" dirty="0"/>
                    </a:p>
                  </a:txBody>
                  <a:tcPr/>
                </a:tc>
                <a:extLst>
                  <a:ext uri="{0D108BD9-81ED-4DB2-BD59-A6C34878D82A}">
                    <a16:rowId xmlns:a16="http://schemas.microsoft.com/office/drawing/2014/main" val="3922231302"/>
                  </a:ext>
                </a:extLst>
              </a:tr>
              <a:tr h="700474">
                <a:tc>
                  <a:txBody>
                    <a:bodyPr/>
                    <a:lstStyle/>
                    <a:p>
                      <a:r>
                        <a:rPr lang="el-GR" sz="2400" baseline="0" dirty="0">
                          <a:solidFill>
                            <a:schemeClr val="tx1"/>
                          </a:solidFill>
                        </a:rPr>
                        <a:t>    Σύνολο εξόδων</a:t>
                      </a:r>
                    </a:p>
                  </a:txBody>
                  <a:tcPr/>
                </a:tc>
                <a:tc>
                  <a:txBody>
                    <a:bodyPr/>
                    <a:lstStyle/>
                    <a:p>
                      <a:pPr algn="r"/>
                      <a:endParaRPr lang="el-GR" sz="2400" dirty="0"/>
                    </a:p>
                  </a:txBody>
                  <a:tcPr/>
                </a:tc>
                <a:tc>
                  <a:txBody>
                    <a:bodyPr/>
                    <a:lstStyle/>
                    <a:p>
                      <a:pPr algn="r"/>
                      <a:r>
                        <a:rPr lang="el-GR" sz="2400" dirty="0"/>
                        <a:t>2.700</a:t>
                      </a:r>
                    </a:p>
                  </a:txBody>
                  <a:tcPr/>
                </a:tc>
                <a:extLst>
                  <a:ext uri="{0D108BD9-81ED-4DB2-BD59-A6C34878D82A}">
                    <a16:rowId xmlns:a16="http://schemas.microsoft.com/office/drawing/2014/main" val="23672133"/>
                  </a:ext>
                </a:extLst>
              </a:tr>
              <a:tr h="700474">
                <a:tc>
                  <a:txBody>
                    <a:bodyPr/>
                    <a:lstStyle/>
                    <a:p>
                      <a:r>
                        <a:rPr lang="el-GR" sz="2400" baseline="0" dirty="0">
                          <a:solidFill>
                            <a:schemeClr val="tx1"/>
                          </a:solidFill>
                        </a:rPr>
                        <a:t>Καθαρά κέρδη </a:t>
                      </a:r>
                    </a:p>
                  </a:txBody>
                  <a:tcPr/>
                </a:tc>
                <a:tc>
                  <a:txBody>
                    <a:bodyPr/>
                    <a:lstStyle/>
                    <a:p>
                      <a:pPr algn="r"/>
                      <a:endParaRPr lang="el-GR" sz="2400" dirty="0"/>
                    </a:p>
                  </a:txBody>
                  <a:tcPr/>
                </a:tc>
                <a:tc>
                  <a:txBody>
                    <a:bodyPr/>
                    <a:lstStyle/>
                    <a:p>
                      <a:pPr algn="r"/>
                      <a:r>
                        <a:rPr lang="el-GR" sz="2400" u="sng" dirty="0"/>
                        <a:t>7.300</a:t>
                      </a:r>
                    </a:p>
                  </a:txBody>
                  <a:tcPr/>
                </a:tc>
                <a:extLst>
                  <a:ext uri="{0D108BD9-81ED-4DB2-BD59-A6C34878D82A}">
                    <a16:rowId xmlns:a16="http://schemas.microsoft.com/office/drawing/2014/main" val="4279066189"/>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344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090822551"/>
              </p:ext>
            </p:extLst>
          </p:nvPr>
        </p:nvGraphicFramePr>
        <p:xfrm>
          <a:off x="616916" y="1169671"/>
          <a:ext cx="10857187" cy="4636768"/>
        </p:xfrm>
        <a:graphic>
          <a:graphicData uri="http://schemas.openxmlformats.org/drawingml/2006/table">
            <a:tbl>
              <a:tblPr firstRow="1" bandRow="1">
                <a:tableStyleId>{D7AC3CCA-C797-4891-BE02-D94E43425B78}</a:tableStyleId>
              </a:tblPr>
              <a:tblGrid>
                <a:gridCol w="6450365">
                  <a:extLst>
                    <a:ext uri="{9D8B030D-6E8A-4147-A177-3AD203B41FA5}">
                      <a16:colId xmlns:a16="http://schemas.microsoft.com/office/drawing/2014/main" val="2453963297"/>
                    </a:ext>
                  </a:extLst>
                </a:gridCol>
                <a:gridCol w="2196868">
                  <a:extLst>
                    <a:ext uri="{9D8B030D-6E8A-4147-A177-3AD203B41FA5}">
                      <a16:colId xmlns:a16="http://schemas.microsoft.com/office/drawing/2014/main" val="1910919357"/>
                    </a:ext>
                  </a:extLst>
                </a:gridCol>
                <a:gridCol w="2209954">
                  <a:extLst>
                    <a:ext uri="{9D8B030D-6E8A-4147-A177-3AD203B41FA5}">
                      <a16:colId xmlns:a16="http://schemas.microsoft.com/office/drawing/2014/main" val="1670653415"/>
                    </a:ext>
                  </a:extLst>
                </a:gridCol>
              </a:tblGrid>
              <a:tr h="926738">
                <a:tc>
                  <a:txBody>
                    <a:bodyPr/>
                    <a:lstStyle/>
                    <a:p>
                      <a:pPr algn="ctr"/>
                      <a:r>
                        <a:rPr lang="el-GR" sz="2400" dirty="0"/>
                        <a:t>Κατάσταση Αποτελεσμάτων σε νέο</a:t>
                      </a:r>
                    </a:p>
                  </a:txBody>
                  <a:tcPr/>
                </a:tc>
                <a:tc>
                  <a:txBody>
                    <a:bodyPr/>
                    <a:lstStyle/>
                    <a:p>
                      <a:pPr algn="ctr"/>
                      <a:endParaRPr lang="el-GR" sz="2400" dirty="0"/>
                    </a:p>
                  </a:txBody>
                  <a:tcPr/>
                </a:tc>
                <a:tc>
                  <a:txBody>
                    <a:bodyPr/>
                    <a:lstStyle/>
                    <a:p>
                      <a:pPr algn="ctr"/>
                      <a:endParaRPr lang="el-GR" sz="2400" dirty="0"/>
                    </a:p>
                  </a:txBody>
                  <a:tcPr/>
                </a:tc>
                <a:extLst>
                  <a:ext uri="{0D108BD9-81ED-4DB2-BD59-A6C34878D82A}">
                    <a16:rowId xmlns:a16="http://schemas.microsoft.com/office/drawing/2014/main" val="3380851613"/>
                  </a:ext>
                </a:extLst>
              </a:tr>
              <a:tr h="693829">
                <a:tc>
                  <a:txBody>
                    <a:bodyPr/>
                    <a:lstStyle/>
                    <a:p>
                      <a:r>
                        <a:rPr lang="el-GR" sz="2400" b="1" dirty="0"/>
                        <a:t>Αποτελέσματα προηγούμενης</a:t>
                      </a:r>
                      <a:r>
                        <a:rPr lang="el-GR" sz="2400" b="1" baseline="0" dirty="0"/>
                        <a:t> χρήσης</a:t>
                      </a:r>
                      <a:endParaRPr lang="el-GR" sz="2400" b="1" dirty="0"/>
                    </a:p>
                  </a:txBody>
                  <a:tcPr/>
                </a:tc>
                <a:tc>
                  <a:txBody>
                    <a:bodyPr/>
                    <a:lstStyle/>
                    <a:p>
                      <a:pPr algn="r"/>
                      <a:r>
                        <a:rPr lang="el-GR" sz="2400" dirty="0"/>
                        <a:t>0</a:t>
                      </a:r>
                    </a:p>
                  </a:txBody>
                  <a:tcPr/>
                </a:tc>
                <a:tc>
                  <a:txBody>
                    <a:bodyPr/>
                    <a:lstStyle/>
                    <a:p>
                      <a:pPr algn="r"/>
                      <a:endParaRPr lang="el-GR" sz="2400" dirty="0"/>
                    </a:p>
                  </a:txBody>
                  <a:tcPr/>
                </a:tc>
                <a:extLst>
                  <a:ext uri="{0D108BD9-81ED-4DB2-BD59-A6C34878D82A}">
                    <a16:rowId xmlns:a16="http://schemas.microsoft.com/office/drawing/2014/main" val="1316855114"/>
                  </a:ext>
                </a:extLst>
              </a:tr>
              <a:tr h="701805">
                <a:tc>
                  <a:txBody>
                    <a:bodyPr/>
                    <a:lstStyle/>
                    <a:p>
                      <a:r>
                        <a:rPr lang="el-GR" sz="2400" dirty="0">
                          <a:solidFill>
                            <a:srgbClr val="C00000"/>
                          </a:solidFill>
                        </a:rPr>
                        <a:t>Συνολικά καθαρά κέρδη χρήσης </a:t>
                      </a:r>
                    </a:p>
                  </a:txBody>
                  <a:tcPr/>
                </a:tc>
                <a:tc>
                  <a:txBody>
                    <a:bodyPr/>
                    <a:lstStyle/>
                    <a:p>
                      <a:pPr algn="r"/>
                      <a:r>
                        <a:rPr lang="el-GR" sz="2400" dirty="0"/>
                        <a:t>7.300</a:t>
                      </a:r>
                    </a:p>
                  </a:txBody>
                  <a:tcPr/>
                </a:tc>
                <a:tc>
                  <a:txBody>
                    <a:bodyPr/>
                    <a:lstStyle/>
                    <a:p>
                      <a:pPr algn="r"/>
                      <a:endParaRPr lang="el-GR" sz="2400" dirty="0"/>
                    </a:p>
                  </a:txBody>
                  <a:tcPr/>
                </a:tc>
                <a:extLst>
                  <a:ext uri="{0D108BD9-81ED-4DB2-BD59-A6C34878D82A}">
                    <a16:rowId xmlns:a16="http://schemas.microsoft.com/office/drawing/2014/main" val="943353305"/>
                  </a:ext>
                </a:extLst>
              </a:tr>
              <a:tr h="693829">
                <a:tc>
                  <a:txBody>
                    <a:bodyPr/>
                    <a:lstStyle/>
                    <a:p>
                      <a:r>
                        <a:rPr lang="el-GR" sz="2400" b="1" dirty="0">
                          <a:solidFill>
                            <a:schemeClr val="tx1"/>
                          </a:solidFill>
                        </a:rPr>
                        <a:t>Σύνολο καθαρών</a:t>
                      </a:r>
                      <a:r>
                        <a:rPr lang="el-GR" sz="2400" b="1" baseline="0" dirty="0">
                          <a:solidFill>
                            <a:schemeClr val="tx1"/>
                          </a:solidFill>
                        </a:rPr>
                        <a:t> κερδών </a:t>
                      </a:r>
                      <a:endParaRPr lang="el-GR" sz="2400" b="1" dirty="0">
                        <a:solidFill>
                          <a:schemeClr val="tx1"/>
                        </a:solidFill>
                      </a:endParaRPr>
                    </a:p>
                  </a:txBody>
                  <a:tcPr/>
                </a:tc>
                <a:tc>
                  <a:txBody>
                    <a:bodyPr/>
                    <a:lstStyle/>
                    <a:p>
                      <a:pPr algn="r"/>
                      <a:r>
                        <a:rPr lang="el-GR" sz="2400" dirty="0"/>
                        <a:t>7.300</a:t>
                      </a:r>
                    </a:p>
                  </a:txBody>
                  <a:tcPr/>
                </a:tc>
                <a:tc>
                  <a:txBody>
                    <a:bodyPr/>
                    <a:lstStyle/>
                    <a:p>
                      <a:pPr algn="r"/>
                      <a:endParaRPr lang="el-GR" sz="2400" dirty="0"/>
                    </a:p>
                  </a:txBody>
                  <a:tcPr/>
                </a:tc>
                <a:extLst>
                  <a:ext uri="{0D108BD9-81ED-4DB2-BD59-A6C34878D82A}">
                    <a16:rowId xmlns:a16="http://schemas.microsoft.com/office/drawing/2014/main" val="4189378706"/>
                  </a:ext>
                </a:extLst>
              </a:tr>
              <a:tr h="693829">
                <a:tc>
                  <a:txBody>
                    <a:bodyPr/>
                    <a:lstStyle/>
                    <a:p>
                      <a:r>
                        <a:rPr lang="el-GR" sz="2400" dirty="0"/>
                        <a:t>     Μείον μέρισμα</a:t>
                      </a:r>
                      <a:endParaRPr lang="el-GR" sz="2400" baseline="0" dirty="0">
                        <a:solidFill>
                          <a:srgbClr val="C00000"/>
                        </a:solidFill>
                      </a:endParaRPr>
                    </a:p>
                  </a:txBody>
                  <a:tcPr/>
                </a:tc>
                <a:tc>
                  <a:txBody>
                    <a:bodyPr/>
                    <a:lstStyle/>
                    <a:p>
                      <a:pPr algn="r"/>
                      <a:r>
                        <a:rPr lang="el-GR" sz="2400" dirty="0"/>
                        <a:t>3.100</a:t>
                      </a:r>
                    </a:p>
                  </a:txBody>
                  <a:tcPr/>
                </a:tc>
                <a:tc>
                  <a:txBody>
                    <a:bodyPr/>
                    <a:lstStyle/>
                    <a:p>
                      <a:pPr algn="r"/>
                      <a:endParaRPr lang="el-GR" sz="2400" dirty="0"/>
                    </a:p>
                  </a:txBody>
                  <a:tcPr/>
                </a:tc>
                <a:extLst>
                  <a:ext uri="{0D108BD9-81ED-4DB2-BD59-A6C34878D82A}">
                    <a16:rowId xmlns:a16="http://schemas.microsoft.com/office/drawing/2014/main" val="2179432254"/>
                  </a:ext>
                </a:extLst>
              </a:tr>
              <a:tr h="926738">
                <a:tc>
                  <a:txBody>
                    <a:bodyPr/>
                    <a:lstStyle/>
                    <a:p>
                      <a:r>
                        <a:rPr lang="el-GR" sz="2400" baseline="0" dirty="0">
                          <a:solidFill>
                            <a:schemeClr val="tx1"/>
                          </a:solidFill>
                        </a:rPr>
                        <a:t>     Αποτελέσματα σε νέο </a:t>
                      </a:r>
                    </a:p>
                  </a:txBody>
                  <a:tcPr/>
                </a:tc>
                <a:tc>
                  <a:txBody>
                    <a:bodyPr/>
                    <a:lstStyle/>
                    <a:p>
                      <a:pPr algn="r"/>
                      <a:r>
                        <a:rPr lang="el-GR" sz="2400" dirty="0"/>
                        <a:t>4.200</a:t>
                      </a:r>
                    </a:p>
                  </a:txBody>
                  <a:tcPr/>
                </a:tc>
                <a:tc>
                  <a:txBody>
                    <a:bodyPr/>
                    <a:lstStyle/>
                    <a:p>
                      <a:pPr algn="r"/>
                      <a:endParaRPr lang="el-GR" sz="2400" dirty="0"/>
                    </a:p>
                  </a:txBody>
                  <a:tcPr/>
                </a:tc>
                <a:extLst>
                  <a:ext uri="{0D108BD9-81ED-4DB2-BD59-A6C34878D82A}">
                    <a16:rowId xmlns:a16="http://schemas.microsoft.com/office/drawing/2014/main" val="2315409145"/>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4" name="Ευθεία γραμμή σύνδεσης 3"/>
          <p:cNvCxnSpPr/>
          <p:nvPr/>
        </p:nvCxnSpPr>
        <p:spPr>
          <a:xfrm>
            <a:off x="7189470" y="3314700"/>
            <a:ext cx="19888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a:off x="7216717" y="4061460"/>
            <a:ext cx="19888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a:off x="7216717" y="4690110"/>
            <a:ext cx="19888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860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lnSpc>
                <a:spcPct val="210000"/>
              </a:lnSpc>
              <a:buNone/>
            </a:pPr>
            <a:r>
              <a:rPr lang="el-GR" sz="3600" b="1" dirty="0"/>
              <a:t>Προσδιοριστικοί παράγοντες του Αποτελέσματος</a:t>
            </a:r>
            <a:endParaRPr lang="en-US" sz="3600" b="1" dirty="0"/>
          </a:p>
        </p:txBody>
      </p:sp>
      <p:cxnSp>
        <p:nvCxnSpPr>
          <p:cNvPr id="13" name="Ευθεία γραμμή σύνδεσης 12"/>
          <p:cNvCxnSpPr/>
          <p:nvPr/>
        </p:nvCxnSpPr>
        <p:spPr>
          <a:xfrm flipV="1">
            <a:off x="1310640" y="3615397"/>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6" name="Ορθογώνιο 5"/>
          <p:cNvSpPr/>
          <p:nvPr/>
        </p:nvSpPr>
        <p:spPr>
          <a:xfrm>
            <a:off x="0" y="-1"/>
            <a:ext cx="6691256" cy="504000"/>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l-GR" sz="2800" b="1" dirty="0">
              <a:solidFill>
                <a:prstClr val="white"/>
              </a:solidFill>
              <a:latin typeface="Calibri" panose="020F0502020204030204"/>
            </a:endParaRPr>
          </a:p>
        </p:txBody>
      </p:sp>
      <p:sp>
        <p:nvSpPr>
          <p:cNvPr id="2" name="Ορθογώνιο 1">
            <a:extLst>
              <a:ext uri="{FF2B5EF4-FFF2-40B4-BE49-F238E27FC236}">
                <a16:creationId xmlns:a16="http://schemas.microsoft.com/office/drawing/2014/main" id="{C140E359-FE23-4FE7-8330-A61776A37320}"/>
              </a:ext>
            </a:extLst>
          </p:cNvPr>
          <p:cNvSpPr/>
          <p:nvPr/>
        </p:nvSpPr>
        <p:spPr>
          <a:xfrm>
            <a:off x="6691256" y="-1"/>
            <a:ext cx="5500744" cy="504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218540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b="1" dirty="0"/>
              <a:t>Ο λογαριασμός Ίδια Κεφάλαια περιλαμβάνει ακόμα δύο κατηγορίες λογαριασμών από τα Αποτελέσματα Χρήσεως, τα Έσοδα και τα Έξοδα.</a:t>
            </a:r>
          </a:p>
          <a:p>
            <a:pPr lvl="3" algn="just">
              <a:lnSpc>
                <a:spcPct val="100000"/>
              </a:lnSpc>
              <a:buFont typeface="Wingdings" panose="05000000000000000000" pitchFamily="2" charset="2"/>
              <a:buChar char="§"/>
            </a:pPr>
            <a:r>
              <a:rPr lang="el-GR" sz="2800" b="1" dirty="0">
                <a:solidFill>
                  <a:srgbClr val="002060"/>
                </a:solidFill>
              </a:rPr>
              <a:t>Τα έσοδα είναι αυξήσεις των ιδίων κεφαλαίων ως αποτέλεσμα της πώλησης προϊόντων και υπηρεσιών.</a:t>
            </a:r>
          </a:p>
          <a:p>
            <a:pPr lvl="3" algn="just">
              <a:lnSpc>
                <a:spcPct val="100000"/>
              </a:lnSpc>
              <a:buFont typeface="Wingdings" panose="05000000000000000000" pitchFamily="2" charset="2"/>
              <a:buChar char="§"/>
            </a:pPr>
            <a:r>
              <a:rPr lang="el-GR" sz="2800" b="1" dirty="0">
                <a:solidFill>
                  <a:srgbClr val="C00000"/>
                </a:solidFill>
              </a:rPr>
              <a:t>Τα έξοδα είναι μειώσεις των ιδίων κεφαλαίων που οφείλονται στο κόστος λειτουργίας της επιχείρησης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Πρόσθετοι Λογαριασμοί των ιδίων κεφαλαίων </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Κύβος 7"/>
          <p:cNvSpPr/>
          <p:nvPr/>
        </p:nvSpPr>
        <p:spPr>
          <a:xfrm>
            <a:off x="2186941" y="4221164"/>
            <a:ext cx="1673115" cy="2079149"/>
          </a:xfrm>
          <a:prstGeom prst="cube">
            <a:avLst>
              <a:gd name="adj" fmla="val 1338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l-GR" dirty="0">
                <a:solidFill>
                  <a:prstClr val="white"/>
                </a:solidFill>
                <a:latin typeface="Calibri" panose="020F0502020204030204"/>
              </a:rPr>
              <a:t>Ενεργητικό</a:t>
            </a:r>
            <a:endParaRPr kumimoji="0" lang="el-G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Κύβος 8"/>
          <p:cNvSpPr/>
          <p:nvPr/>
        </p:nvSpPr>
        <p:spPr>
          <a:xfrm>
            <a:off x="4610444" y="5292252"/>
            <a:ext cx="1764095" cy="1008061"/>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1800" b="0" i="0" u="none" strike="noStrike" kern="1200" cap="none" spc="0" normalizeH="0" baseline="0" noProof="0" dirty="0">
                <a:ln>
                  <a:noFill/>
                </a:ln>
                <a:solidFill>
                  <a:srgbClr val="FF0000"/>
                </a:solidFill>
                <a:effectLst/>
                <a:uLnTx/>
                <a:uFillTx/>
                <a:latin typeface="Calibri" panose="020F0502020204030204"/>
                <a:ea typeface="+mn-ea"/>
                <a:cs typeface="+mn-cs"/>
              </a:rPr>
              <a:t>Καθαρή θέση</a:t>
            </a:r>
          </a:p>
        </p:txBody>
      </p:sp>
      <p:sp>
        <p:nvSpPr>
          <p:cNvPr id="10" name="Κύβος 9"/>
          <p:cNvSpPr/>
          <p:nvPr/>
        </p:nvSpPr>
        <p:spPr>
          <a:xfrm>
            <a:off x="4610445" y="4221164"/>
            <a:ext cx="1764095" cy="1296987"/>
          </a:xfrm>
          <a:prstGeom prst="cube">
            <a:avLst>
              <a:gd name="adj" fmla="val 1930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panose="020F0502020204030204"/>
                <a:ea typeface="+mn-ea"/>
                <a:cs typeface="+mn-cs"/>
              </a:rPr>
              <a:t>Υποχρεώσεις</a:t>
            </a:r>
          </a:p>
        </p:txBody>
      </p:sp>
      <p:sp>
        <p:nvSpPr>
          <p:cNvPr id="17" name="Επεξήγηση με γραμμή 1 (περίγραμμα και γραμμή έμφασης) 16"/>
          <p:cNvSpPr/>
          <p:nvPr/>
        </p:nvSpPr>
        <p:spPr>
          <a:xfrm>
            <a:off x="7326630" y="3874770"/>
            <a:ext cx="2834640" cy="1828800"/>
          </a:xfrm>
          <a:prstGeom prst="accentBorderCallout1">
            <a:avLst>
              <a:gd name="adj1" fmla="val 53444"/>
              <a:gd name="adj2" fmla="val -7398"/>
              <a:gd name="adj3" fmla="val 92827"/>
              <a:gd name="adj4" fmla="val -33220"/>
            </a:avLst>
          </a:prstGeom>
          <a:solidFill>
            <a:srgbClr val="00B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t>Κεφάλαιο</a:t>
            </a:r>
          </a:p>
          <a:p>
            <a:pPr algn="ctr"/>
            <a:r>
              <a:rPr lang="el-GR" sz="2400" b="1" dirty="0"/>
              <a:t>Αποθεματικά </a:t>
            </a:r>
          </a:p>
          <a:p>
            <a:pPr algn="ctr"/>
            <a:r>
              <a:rPr lang="el-GR" sz="2400" b="1" dirty="0"/>
              <a:t>Αποτέλεσμα</a:t>
            </a:r>
          </a:p>
          <a:p>
            <a:pPr algn="ctr"/>
            <a:r>
              <a:rPr lang="el-GR" sz="2400" b="1" dirty="0"/>
              <a:t>(Έσοδα – Έξοδα)</a:t>
            </a:r>
          </a:p>
        </p:txBody>
      </p:sp>
    </p:spTree>
    <p:extLst>
      <p:ext uri="{BB962C8B-B14F-4D97-AF65-F5344CB8AC3E}">
        <p14:creationId xmlns:p14="http://schemas.microsoft.com/office/powerpoint/2010/main" val="16508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heel(1)">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arn(inVertical)">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55802" y="489526"/>
            <a:ext cx="9794450" cy="6368473"/>
          </a:xfrm>
        </p:spPr>
        <p:txBody>
          <a:bodyPr>
            <a:normAutofit/>
          </a:bodyPr>
          <a:lstStyle/>
          <a:p>
            <a:pPr algn="just">
              <a:lnSpc>
                <a:spcPct val="100000"/>
              </a:lnSpc>
              <a:buFontTx/>
              <a:buNone/>
            </a:pPr>
            <a:endParaRPr lang="el-GR" altLang="el-GR" dirty="0">
              <a:sym typeface="Wingdings" panose="05000000000000000000" pitchFamily="2" charset="2"/>
            </a:endParaRPr>
          </a:p>
          <a:p>
            <a:pPr algn="just">
              <a:lnSpc>
                <a:spcPct val="100000"/>
              </a:lnSpc>
              <a:buFontTx/>
              <a:buNone/>
            </a:pPr>
            <a:r>
              <a:rPr lang="el-GR" altLang="el-GR" dirty="0">
                <a:sym typeface="Wingdings" panose="05000000000000000000" pitchFamily="2" charset="2"/>
              </a:rPr>
              <a:t>Το αποτέλεσμα διακρίνεται επίσης </a:t>
            </a:r>
            <a:r>
              <a:rPr lang="el-GR" altLang="el-GR" u="sng" dirty="0">
                <a:sym typeface="Wingdings" panose="05000000000000000000" pitchFamily="2" charset="2"/>
              </a:rPr>
              <a:t>ανάλογα με τον τρόπο</a:t>
            </a:r>
            <a:r>
              <a:rPr lang="el-GR" altLang="el-GR" dirty="0">
                <a:sym typeface="Wingdings" panose="05000000000000000000" pitchFamily="2" charset="2"/>
              </a:rPr>
              <a:t> με τον οποίο προσδιορίζεται:</a:t>
            </a:r>
          </a:p>
          <a:p>
            <a:pPr algn="just">
              <a:lnSpc>
                <a:spcPct val="100000"/>
              </a:lnSpc>
            </a:pPr>
            <a:r>
              <a:rPr lang="el-GR" altLang="el-GR" dirty="0">
                <a:sym typeface="Wingdings" panose="05000000000000000000" pitchFamily="2" charset="2"/>
              </a:rPr>
              <a:t>Σε </a:t>
            </a:r>
            <a:r>
              <a:rPr lang="el-GR" altLang="el-GR" b="1" dirty="0">
                <a:solidFill>
                  <a:srgbClr val="00B050"/>
                </a:solidFill>
                <a:sym typeface="Wingdings" panose="05000000000000000000" pitchFamily="2" charset="2"/>
              </a:rPr>
              <a:t>Ιστορικό</a:t>
            </a:r>
            <a:r>
              <a:rPr lang="el-GR" altLang="el-GR" b="1" dirty="0">
                <a:solidFill>
                  <a:srgbClr val="C00000"/>
                </a:solidFill>
                <a:sym typeface="Wingdings" panose="05000000000000000000" pitchFamily="2" charset="2"/>
              </a:rPr>
              <a:t> </a:t>
            </a:r>
            <a:r>
              <a:rPr lang="el-GR" altLang="el-GR" dirty="0">
                <a:sym typeface="Wingdings" panose="05000000000000000000" pitchFamily="2" charset="2"/>
              </a:rPr>
              <a:t>εάν οι αξίες απεικονίζονται με την λογιστική του ιστορικού κόστους</a:t>
            </a:r>
          </a:p>
          <a:p>
            <a:pPr algn="just">
              <a:lnSpc>
                <a:spcPct val="100000"/>
              </a:lnSpc>
            </a:pPr>
            <a:r>
              <a:rPr lang="el-GR" altLang="el-GR" dirty="0">
                <a:sym typeface="Wingdings" panose="05000000000000000000" pitchFamily="2" charset="2"/>
              </a:rPr>
              <a:t>Σε </a:t>
            </a:r>
            <a:r>
              <a:rPr lang="el-GR" altLang="el-GR" b="1" dirty="0">
                <a:solidFill>
                  <a:srgbClr val="002060"/>
                </a:solidFill>
                <a:sym typeface="Wingdings" panose="05000000000000000000" pitchFamily="2" charset="2"/>
              </a:rPr>
              <a:t>Προσαρμοσμένο</a:t>
            </a:r>
            <a:r>
              <a:rPr lang="el-GR" altLang="el-GR" dirty="0">
                <a:sym typeface="Wingdings" panose="05000000000000000000" pitchFamily="2" charset="2"/>
              </a:rPr>
              <a:t> αν οι αξίες έχουν προσαρμοστεί με την χρήση των απαραίτητων μεθόδων προσαρμογής</a:t>
            </a:r>
          </a:p>
          <a:p>
            <a:pPr algn="just">
              <a:lnSpc>
                <a:spcPct val="100000"/>
              </a:lnSpc>
            </a:pPr>
            <a:r>
              <a:rPr lang="el-GR" altLang="el-GR" dirty="0">
                <a:sym typeface="Wingdings" panose="05000000000000000000" pitchFamily="2" charset="2"/>
              </a:rPr>
              <a:t>Σε </a:t>
            </a:r>
            <a:r>
              <a:rPr lang="el-GR" altLang="el-GR" b="1" dirty="0">
                <a:solidFill>
                  <a:srgbClr val="C00000"/>
                </a:solidFill>
                <a:sym typeface="Wingdings" panose="05000000000000000000" pitchFamily="2" charset="2"/>
              </a:rPr>
              <a:t>Τρέχοντος κόστους </a:t>
            </a:r>
            <a:r>
              <a:rPr lang="el-GR" altLang="el-GR" dirty="0">
                <a:sym typeface="Wingdings" panose="05000000000000000000" pitchFamily="2" charset="2"/>
              </a:rPr>
              <a:t>αν οι αξίες απεικονίζονται στην εύλογη αξία </a:t>
            </a:r>
            <a:endParaRPr lang="el-GR" altLang="el-GR" b="1" dirty="0">
              <a:solidFill>
                <a:srgbClr val="C00000"/>
              </a:solidFill>
              <a:sym typeface="Wingdings" panose="05000000000000000000" pitchFamily="2" charset="2"/>
            </a:endParaRPr>
          </a:p>
          <a:p>
            <a:pPr algn="just">
              <a:lnSpc>
                <a:spcPct val="100000"/>
              </a:lnSpc>
              <a:buFontTx/>
              <a:buNone/>
            </a:pPr>
            <a:r>
              <a:rPr lang="el-GR" altLang="el-GR" dirty="0">
                <a:sym typeface="Wingdings" panose="05000000000000000000" pitchFamily="2" charset="2"/>
              </a:rPr>
              <a:t> </a:t>
            </a:r>
            <a:endParaRPr lang="el-GR" altLang="el-GR" dirty="0"/>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39928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Διακρίσεις του αποτελέσματος</a:t>
            </a:r>
          </a:p>
        </p:txBody>
      </p:sp>
      <p:sp>
        <p:nvSpPr>
          <p:cNvPr id="7" name="Ορθογώνιο 6"/>
          <p:cNvSpPr/>
          <p:nvPr/>
        </p:nvSpPr>
        <p:spPr>
          <a:xfrm>
            <a:off x="8399282" y="0"/>
            <a:ext cx="3792718"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602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marL="0" indent="0" algn="just">
              <a:buNone/>
            </a:pPr>
            <a:r>
              <a:rPr lang="el-GR" b="1" dirty="0"/>
              <a:t>Λογιστικά γεγονότα που επηρεάζουν την καθαρή θέση</a:t>
            </a:r>
          </a:p>
          <a:p>
            <a:pPr lvl="3" algn="just">
              <a:lnSpc>
                <a:spcPct val="150000"/>
              </a:lnSpc>
              <a:buFont typeface="Wingdings" panose="05000000000000000000" pitchFamily="2" charset="2"/>
              <a:buChar char="§"/>
            </a:pPr>
            <a:r>
              <a:rPr lang="el-GR" sz="2800" b="1" dirty="0">
                <a:solidFill>
                  <a:srgbClr val="C00000"/>
                </a:solidFill>
              </a:rPr>
              <a:t>Λογιστικά γεγονότα που προκαλούν έξοδα</a:t>
            </a:r>
          </a:p>
          <a:p>
            <a:pPr lvl="3" algn="just">
              <a:lnSpc>
                <a:spcPct val="150000"/>
              </a:lnSpc>
              <a:buFont typeface="Wingdings" panose="05000000000000000000" pitchFamily="2" charset="2"/>
              <a:buChar char="§"/>
            </a:pPr>
            <a:r>
              <a:rPr lang="el-GR" sz="2800" b="1" dirty="0">
                <a:solidFill>
                  <a:srgbClr val="7030A0"/>
                </a:solidFill>
              </a:rPr>
              <a:t>Λογιστικά γεγονότα που προκαλούν έσοδα</a:t>
            </a:r>
          </a:p>
          <a:p>
            <a:pPr lvl="3" algn="just">
              <a:lnSpc>
                <a:spcPct val="150000"/>
              </a:lnSpc>
              <a:buFont typeface="Wingdings" panose="05000000000000000000" pitchFamily="2" charset="2"/>
              <a:buChar char="§"/>
            </a:pPr>
            <a:r>
              <a:rPr lang="el-GR" sz="2800" b="1" dirty="0">
                <a:solidFill>
                  <a:srgbClr val="FF0000"/>
                </a:solidFill>
              </a:rPr>
              <a:t>Λογιστικά γεγονότα που προκαλούν μη λειτουργικές ζημιές </a:t>
            </a:r>
          </a:p>
          <a:p>
            <a:pPr lvl="3" algn="just">
              <a:lnSpc>
                <a:spcPct val="150000"/>
              </a:lnSpc>
              <a:buFont typeface="Wingdings" panose="05000000000000000000" pitchFamily="2" charset="2"/>
              <a:buChar char="§"/>
            </a:pPr>
            <a:r>
              <a:rPr lang="el-GR" sz="2800" b="1" dirty="0">
                <a:solidFill>
                  <a:srgbClr val="00B050"/>
                </a:solidFill>
              </a:rPr>
              <a:t>Λογιστικά γεγονότα που προκαλούν μη λειτουργικά κέρδη</a:t>
            </a:r>
          </a:p>
          <a:p>
            <a:pPr marL="0" indent="0" algn="ctr">
              <a:lnSpc>
                <a:spcPct val="150000"/>
              </a:lnSpc>
              <a:buNone/>
            </a:pPr>
            <a:r>
              <a:rPr lang="el-GR" b="1" dirty="0">
                <a:solidFill>
                  <a:srgbClr val="002060"/>
                </a:solidFill>
              </a:rPr>
              <a:t>Αποτέλεσμα = Συνολικά έσοδα και κέρδη – Συνολικά έξοδα και Ζημιές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131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480060" y="489526"/>
            <a:ext cx="11464290" cy="6368472"/>
          </a:xfrm>
        </p:spPr>
        <p:txBody>
          <a:bodyPr>
            <a:normAutofit/>
          </a:bodyPr>
          <a:lstStyle/>
          <a:p>
            <a:pPr marL="0" indent="0">
              <a:buNone/>
            </a:pPr>
            <a:r>
              <a:rPr lang="el-GR" sz="2400" dirty="0"/>
              <a:t>   Ταμειακά διαθέσιμα       </a:t>
            </a:r>
            <a:r>
              <a:rPr lang="el-GR" sz="2400" dirty="0" err="1"/>
              <a:t>Βραχ</a:t>
            </a:r>
            <a:r>
              <a:rPr lang="el-GR" sz="2400" dirty="0"/>
              <a:t>. Υποχρεώσεις            Κεφάλαιο                    Γήπεδα</a:t>
            </a:r>
          </a:p>
          <a:p>
            <a:pPr marL="0" indent="0">
              <a:buNone/>
            </a:pPr>
            <a:r>
              <a:rPr lang="el-GR" sz="2400" dirty="0"/>
              <a:t>   50.000     40.000               1.900          3.700                          50.000         40.000     22.000</a:t>
            </a:r>
          </a:p>
          <a:p>
            <a:pPr marL="0" indent="0">
              <a:buNone/>
            </a:pPr>
            <a:r>
              <a:rPr lang="el-GR" sz="2400" dirty="0"/>
              <a:t>     7.000        2.700                                   </a:t>
            </a:r>
            <a:r>
              <a:rPr lang="el-GR" sz="2400" b="1" dirty="0">
                <a:solidFill>
                  <a:srgbClr val="C00000"/>
                </a:solidFill>
              </a:rPr>
              <a:t>1.800</a:t>
            </a:r>
            <a:r>
              <a:rPr lang="el-GR" sz="2400" dirty="0"/>
              <a:t>                          </a:t>
            </a:r>
            <a:r>
              <a:rPr lang="el-GR" sz="2400" b="1" dirty="0">
                <a:solidFill>
                  <a:srgbClr val="C00000"/>
                </a:solidFill>
              </a:rPr>
              <a:t>50.000</a:t>
            </a:r>
            <a:r>
              <a:rPr lang="el-GR" sz="2400" dirty="0"/>
              <a:t>         </a:t>
            </a:r>
            <a:r>
              <a:rPr lang="el-GR" sz="2400" b="1" dirty="0">
                <a:solidFill>
                  <a:srgbClr val="002060"/>
                </a:solidFill>
              </a:rPr>
              <a:t>18.000</a:t>
            </a:r>
          </a:p>
          <a:p>
            <a:pPr marL="0" indent="0">
              <a:buNone/>
            </a:pPr>
            <a:r>
              <a:rPr lang="el-GR" sz="2400" dirty="0"/>
              <a:t>     1.000        1.900               Πωλήσεις Υπηρεσιών            Απαιτήσεις</a:t>
            </a:r>
          </a:p>
          <a:p>
            <a:pPr marL="0" indent="0">
              <a:buNone/>
            </a:pPr>
            <a:r>
              <a:rPr lang="el-GR" sz="2400" dirty="0"/>
              <a:t>   22.000        2.100                                   7.000                  3.000     1.000</a:t>
            </a:r>
          </a:p>
          <a:p>
            <a:pPr marL="0" indent="0">
              <a:buNone/>
            </a:pPr>
            <a:r>
              <a:rPr lang="el-GR" sz="2400" dirty="0"/>
              <a:t>  80.000       46.700                                   3.000                  </a:t>
            </a:r>
            <a:r>
              <a:rPr lang="el-GR" sz="2400" b="1" dirty="0">
                <a:solidFill>
                  <a:srgbClr val="002060"/>
                </a:solidFill>
              </a:rPr>
              <a:t>2.000</a:t>
            </a:r>
          </a:p>
          <a:p>
            <a:pPr marL="0" indent="0">
              <a:buNone/>
            </a:pPr>
            <a:r>
              <a:rPr lang="el-GR" sz="2400" dirty="0"/>
              <a:t>  </a:t>
            </a:r>
            <a:r>
              <a:rPr lang="el-GR" sz="2400" b="1" dirty="0">
                <a:solidFill>
                  <a:srgbClr val="002060"/>
                </a:solidFill>
              </a:rPr>
              <a:t>33.300</a:t>
            </a:r>
            <a:r>
              <a:rPr lang="el-GR" sz="2400" dirty="0"/>
              <a:t>                                                     </a:t>
            </a:r>
            <a:r>
              <a:rPr lang="el-GR" sz="2400" b="1" dirty="0">
                <a:solidFill>
                  <a:srgbClr val="C00000"/>
                </a:solidFill>
              </a:rPr>
              <a:t>10.000</a:t>
            </a:r>
          </a:p>
          <a:p>
            <a:pPr marL="0" indent="0">
              <a:buNone/>
            </a:pPr>
            <a:r>
              <a:rPr lang="el-GR" sz="2400" dirty="0"/>
              <a:t>           Ενοίκια                      Αμοιβές προσωπικού           Παροχές Τρίτων          </a:t>
            </a:r>
          </a:p>
          <a:p>
            <a:pPr marL="0" indent="0">
              <a:buNone/>
            </a:pPr>
            <a:r>
              <a:rPr lang="el-GR" sz="2400" dirty="0"/>
              <a:t>    1.100                                     1.200                                      400</a:t>
            </a:r>
          </a:p>
          <a:p>
            <a:pPr marL="0" indent="0">
              <a:buNone/>
            </a:pPr>
            <a:r>
              <a:rPr lang="el-GR" sz="2400" dirty="0"/>
              <a:t>    </a:t>
            </a:r>
            <a:r>
              <a:rPr lang="el-GR" sz="2400" b="1" dirty="0">
                <a:solidFill>
                  <a:srgbClr val="002060"/>
                </a:solidFill>
              </a:rPr>
              <a:t>1.100</a:t>
            </a:r>
            <a:r>
              <a:rPr lang="el-GR" sz="2400" dirty="0"/>
              <a:t>                                     </a:t>
            </a:r>
            <a:r>
              <a:rPr lang="el-GR" sz="2400" b="1" dirty="0">
                <a:solidFill>
                  <a:srgbClr val="002060"/>
                </a:solidFill>
              </a:rPr>
              <a:t>1.200</a:t>
            </a:r>
            <a:r>
              <a:rPr lang="el-GR" sz="2400" dirty="0"/>
              <a:t>                                      </a:t>
            </a:r>
            <a:r>
              <a:rPr lang="el-GR" sz="2400" b="1" dirty="0">
                <a:solidFill>
                  <a:srgbClr val="002060"/>
                </a:solidFill>
              </a:rPr>
              <a:t>400</a:t>
            </a:r>
          </a:p>
          <a:p>
            <a:pPr marL="0" indent="0">
              <a:buNone/>
            </a:pPr>
            <a:r>
              <a:rPr lang="el-GR" sz="2400" dirty="0"/>
              <a:t>        Αποθέματα                           Εξοπλισμός</a:t>
            </a:r>
          </a:p>
          <a:p>
            <a:pPr marL="0" indent="0">
              <a:buNone/>
            </a:pPr>
            <a:r>
              <a:rPr lang="el-GR" sz="2400" dirty="0"/>
              <a:t>    3.700                                     2.100</a:t>
            </a:r>
          </a:p>
          <a:p>
            <a:pPr marL="0" indent="0">
              <a:buNone/>
            </a:pPr>
            <a:r>
              <a:rPr lang="el-GR" sz="2400" dirty="0"/>
              <a:t>    </a:t>
            </a:r>
            <a:r>
              <a:rPr lang="el-GR" sz="2400" b="1" dirty="0">
                <a:solidFill>
                  <a:srgbClr val="002060"/>
                </a:solidFill>
              </a:rPr>
              <a:t>3.700</a:t>
            </a:r>
            <a:r>
              <a:rPr lang="el-GR" sz="2400" dirty="0"/>
              <a:t>                                     </a:t>
            </a:r>
            <a:r>
              <a:rPr lang="el-GR" sz="2400" b="1" dirty="0">
                <a:solidFill>
                  <a:srgbClr val="002060"/>
                </a:solidFill>
              </a:rPr>
              <a:t>2.100</a:t>
            </a:r>
          </a:p>
        </p:txBody>
      </p:sp>
      <p:sp>
        <p:nvSpPr>
          <p:cNvPr id="6" name="Ορθογώνιο 5"/>
          <p:cNvSpPr/>
          <p:nvPr/>
        </p:nvSpPr>
        <p:spPr>
          <a:xfrm>
            <a:off x="0" y="0"/>
            <a:ext cx="713232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Καθολικό</a:t>
            </a:r>
          </a:p>
        </p:txBody>
      </p:sp>
      <p:sp>
        <p:nvSpPr>
          <p:cNvPr id="7" name="Ορθογώνιο 6"/>
          <p:cNvSpPr/>
          <p:nvPr/>
        </p:nvSpPr>
        <p:spPr>
          <a:xfrm>
            <a:off x="7132320" y="0"/>
            <a:ext cx="505968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 name="Ευθεία γραμμή σύνδεσης 2"/>
          <p:cNvCxnSpPr/>
          <p:nvPr/>
        </p:nvCxnSpPr>
        <p:spPr>
          <a:xfrm flipV="1">
            <a:off x="480060" y="875056"/>
            <a:ext cx="2870848" cy="114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flipV="1">
            <a:off x="6983443" y="2274524"/>
            <a:ext cx="2160557" cy="38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6623973" y="886487"/>
            <a:ext cx="201710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flipV="1">
            <a:off x="3680460" y="875056"/>
            <a:ext cx="2700000" cy="57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9060" y="4105735"/>
            <a:ext cx="252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3566160" y="2274524"/>
            <a:ext cx="3168000" cy="114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9046035" y="886487"/>
            <a:ext cx="2268000" cy="97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flipV="1">
            <a:off x="3708224" y="5470542"/>
            <a:ext cx="266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Ευθεία γραμμή σύνδεσης 25"/>
          <p:cNvCxnSpPr/>
          <p:nvPr/>
        </p:nvCxnSpPr>
        <p:spPr>
          <a:xfrm>
            <a:off x="637484" y="5459730"/>
            <a:ext cx="255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a:off x="6871565" y="4115260"/>
            <a:ext cx="248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1885399" y="875056"/>
            <a:ext cx="551" cy="27139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p:cNvCxnSpPr/>
          <p:nvPr/>
        </p:nvCxnSpPr>
        <p:spPr>
          <a:xfrm>
            <a:off x="1885399" y="5459730"/>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Ευθεία γραμμή σύνδεσης 33"/>
          <p:cNvCxnSpPr/>
          <p:nvPr/>
        </p:nvCxnSpPr>
        <p:spPr>
          <a:xfrm flipH="1">
            <a:off x="8063443" y="4111450"/>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Ευθεία γραμμή σύνδεσης 34"/>
          <p:cNvCxnSpPr/>
          <p:nvPr/>
        </p:nvCxnSpPr>
        <p:spPr>
          <a:xfrm>
            <a:off x="8063443" y="2285954"/>
            <a:ext cx="0" cy="13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p:cNvCxnSpPr/>
          <p:nvPr/>
        </p:nvCxnSpPr>
        <p:spPr>
          <a:xfrm flipH="1">
            <a:off x="5040224" y="5459730"/>
            <a:ext cx="0" cy="995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1864989" y="4105735"/>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p:nvPr/>
        </p:nvCxnSpPr>
        <p:spPr>
          <a:xfrm flipH="1">
            <a:off x="4810932" y="2285954"/>
            <a:ext cx="0" cy="13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p:nvPr/>
        </p:nvCxnSpPr>
        <p:spPr>
          <a:xfrm flipH="1">
            <a:off x="10152555" y="885663"/>
            <a:ext cx="0" cy="9169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7601527" y="875056"/>
            <a:ext cx="0" cy="9382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p:cNvCxnSpPr/>
          <p:nvPr/>
        </p:nvCxnSpPr>
        <p:spPr>
          <a:xfrm>
            <a:off x="4819223" y="880771"/>
            <a:ext cx="0" cy="9324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Ευθεία γραμμή σύνδεσης 51"/>
          <p:cNvCxnSpPr/>
          <p:nvPr/>
        </p:nvCxnSpPr>
        <p:spPr>
          <a:xfrm flipV="1">
            <a:off x="3680460" y="5893901"/>
            <a:ext cx="266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Ευθεία γραμμή σύνδεσης 52"/>
          <p:cNvCxnSpPr/>
          <p:nvPr/>
        </p:nvCxnSpPr>
        <p:spPr>
          <a:xfrm flipV="1">
            <a:off x="633205" y="4522355"/>
            <a:ext cx="252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flipV="1">
            <a:off x="3566159" y="3141963"/>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Ευθεία γραμμή σύνδεσης 54"/>
          <p:cNvCxnSpPr/>
          <p:nvPr/>
        </p:nvCxnSpPr>
        <p:spPr>
          <a:xfrm>
            <a:off x="9046034" y="1344162"/>
            <a:ext cx="22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flipV="1">
            <a:off x="6623973" y="1333773"/>
            <a:ext cx="201710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Ευθεία γραμμή σύνδεσης 56"/>
          <p:cNvCxnSpPr/>
          <p:nvPr/>
        </p:nvCxnSpPr>
        <p:spPr>
          <a:xfrm flipV="1">
            <a:off x="3680460" y="1334003"/>
            <a:ext cx="270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Ευθεία γραμμή σύνδεσης 57"/>
          <p:cNvCxnSpPr/>
          <p:nvPr/>
        </p:nvCxnSpPr>
        <p:spPr>
          <a:xfrm>
            <a:off x="629060" y="5899616"/>
            <a:ext cx="255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Ευθεία γραμμή σύνδεσης 58"/>
          <p:cNvCxnSpPr/>
          <p:nvPr/>
        </p:nvCxnSpPr>
        <p:spPr>
          <a:xfrm flipV="1">
            <a:off x="6983443" y="2775447"/>
            <a:ext cx="21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Ευθεία γραμμή σύνδεσης 68"/>
          <p:cNvCxnSpPr/>
          <p:nvPr/>
        </p:nvCxnSpPr>
        <p:spPr>
          <a:xfrm>
            <a:off x="6871565" y="4551336"/>
            <a:ext cx="248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3734627" y="4100020"/>
            <a:ext cx="2808000" cy="114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p:cNvCxnSpPr/>
          <p:nvPr/>
        </p:nvCxnSpPr>
        <p:spPr>
          <a:xfrm>
            <a:off x="5030460" y="4100020"/>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flipV="1">
            <a:off x="480060" y="2672045"/>
            <a:ext cx="2870848" cy="114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p:cNvCxnSpPr/>
          <p:nvPr/>
        </p:nvCxnSpPr>
        <p:spPr>
          <a:xfrm flipV="1">
            <a:off x="480060" y="3130532"/>
            <a:ext cx="2870848" cy="114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Ευθεία γραμμή σύνδεσης 59"/>
          <p:cNvCxnSpPr/>
          <p:nvPr/>
        </p:nvCxnSpPr>
        <p:spPr>
          <a:xfrm flipV="1">
            <a:off x="3686229" y="4568020"/>
            <a:ext cx="280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562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lnSpcReduction="10000"/>
          </a:bodyPr>
          <a:lstStyle/>
          <a:p>
            <a:pPr marL="0" indent="0" algn="just">
              <a:buNone/>
            </a:pPr>
            <a:r>
              <a:rPr lang="el-GR" b="1" dirty="0">
                <a:solidFill>
                  <a:srgbClr val="002060"/>
                </a:solidFill>
              </a:rPr>
              <a:t>Τα έξοδα δεν πρόκειται να επιφέρουν κανένα μελλοντικό όφελος στην επιχείρηση.</a:t>
            </a:r>
          </a:p>
          <a:p>
            <a:pPr marL="0" indent="0" algn="just">
              <a:buNone/>
            </a:pPr>
            <a:r>
              <a:rPr lang="el-GR" dirty="0"/>
              <a:t>Για τον λόγο αυτό το έξοδο:</a:t>
            </a:r>
          </a:p>
          <a:p>
            <a:pPr marL="514350" indent="-514350" algn="just">
              <a:buAutoNum type="arabicParenR"/>
            </a:pPr>
            <a:r>
              <a:rPr lang="el-GR" dirty="0"/>
              <a:t>αφορά μια συγκεκριμένη χρονική περίοδο και πρέπει να προσδιοριστούν όλα τα έξοδα που πραγματοποιήθηκαν και αφορούν την περίοδο αυτή</a:t>
            </a:r>
          </a:p>
          <a:p>
            <a:pPr marL="514350" indent="-514350" algn="just">
              <a:buAutoNum type="arabicParenR"/>
            </a:pPr>
            <a:r>
              <a:rPr lang="el-GR" b="1" i="1" u="sng" dirty="0"/>
              <a:t>η μέτρηση των εξόδων και η αναγνώρισή τους στην ίδια περίοδο που πραγματοποιήθηκαν τα σχετικά έσοδα</a:t>
            </a:r>
            <a:r>
              <a:rPr lang="el-GR" dirty="0"/>
              <a:t>.</a:t>
            </a:r>
          </a:p>
          <a:p>
            <a:pPr marL="0" indent="0" algn="just">
              <a:buNone/>
            </a:pPr>
            <a:r>
              <a:rPr lang="el-GR" dirty="0"/>
              <a:t>Έξοδο είναι κάθε μείωση της καθαρής θέσης </a:t>
            </a:r>
          </a:p>
          <a:p>
            <a:pPr lvl="2" algn="just">
              <a:buFont typeface="Wingdings" panose="05000000000000000000" pitchFamily="2" charset="2"/>
              <a:buChar char="§"/>
            </a:pPr>
            <a:r>
              <a:rPr lang="el-GR" sz="2800" dirty="0"/>
              <a:t>από την διάθεση</a:t>
            </a:r>
          </a:p>
          <a:p>
            <a:pPr lvl="2" algn="just">
              <a:buFont typeface="Wingdings" panose="05000000000000000000" pitchFamily="2" charset="2"/>
              <a:buChar char="§"/>
            </a:pPr>
            <a:r>
              <a:rPr lang="el-GR" sz="2800" dirty="0"/>
              <a:t>ανάλωση </a:t>
            </a:r>
          </a:p>
          <a:p>
            <a:pPr lvl="2" algn="just">
              <a:buFont typeface="Wingdings" panose="05000000000000000000" pitchFamily="2" charset="2"/>
              <a:buChar char="§"/>
            </a:pPr>
            <a:r>
              <a:rPr lang="el-GR" sz="2800" dirty="0"/>
              <a:t>ή χρησιμοποίηση στοιχείων του ενεργητικού</a:t>
            </a:r>
          </a:p>
          <a:p>
            <a:pPr lvl="2" algn="just">
              <a:buFont typeface="Wingdings" panose="05000000000000000000" pitchFamily="2" charset="2"/>
              <a:buChar char="§"/>
            </a:pPr>
            <a:r>
              <a:rPr lang="el-GR" sz="2800" dirty="0"/>
              <a:t>ή χρησιμοποίηση υπηρεσιών τρίτων</a:t>
            </a:r>
          </a:p>
          <a:p>
            <a:pPr lvl="2" algn="just">
              <a:buFont typeface="Wingdings" panose="05000000000000000000" pitchFamily="2" charset="2"/>
              <a:buChar char="§"/>
            </a:pPr>
            <a:r>
              <a:rPr lang="el-GR" sz="2800" dirty="0"/>
              <a:t>και  ενέργειας</a:t>
            </a:r>
          </a:p>
          <a:p>
            <a:pPr marL="0" indent="0" algn="just">
              <a:buNone/>
            </a:pPr>
            <a:r>
              <a:rPr lang="el-GR" dirty="0"/>
              <a:t>για την κάλυψη των λειτουργικών αναγκών της λογιστικής μονάδας.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Αρχή της αναγνώρισης των εξόδων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680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p:cTn id="36"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p:cTn id="43"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5">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5">
                                            <p:txEl>
                                              <p:pRg st="6" end="6"/>
                                            </p:txEl>
                                          </p:spTgt>
                                        </p:tgtEl>
                                        <p:attrNameLst>
                                          <p:attrName>style.visibility</p:attrName>
                                        </p:attrNameLst>
                                      </p:cBhvr>
                                      <p:to>
                                        <p:strVal val="visible"/>
                                      </p:to>
                                    </p:set>
                                    <p:anim calcmode="lin" valueType="num">
                                      <p:cBhvr>
                                        <p:cTn id="51"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5">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5">
                                            <p:txEl>
                                              <p:pRg st="7" end="7"/>
                                            </p:txEl>
                                          </p:spTgt>
                                        </p:tgtEl>
                                        <p:attrNameLst>
                                          <p:attrName>style.visibility</p:attrName>
                                        </p:attrNameLst>
                                      </p:cBhvr>
                                      <p:to>
                                        <p:strVal val="visible"/>
                                      </p:to>
                                    </p:set>
                                    <p:anim calcmode="lin" valueType="num">
                                      <p:cBhvr>
                                        <p:cTn id="59"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0"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61"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62" dur="1000"/>
                                        <p:tgtEl>
                                          <p:spTgt spid="5">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nodeType="clickEffect">
                                  <p:stCondLst>
                                    <p:cond delay="0"/>
                                  </p:stCondLst>
                                  <p:childTnLst>
                                    <p:set>
                                      <p:cBhvr>
                                        <p:cTn id="66" dur="1" fill="hold">
                                          <p:stCondLst>
                                            <p:cond delay="0"/>
                                          </p:stCondLst>
                                        </p:cTn>
                                        <p:tgtEl>
                                          <p:spTgt spid="5">
                                            <p:txEl>
                                              <p:pRg st="8" end="8"/>
                                            </p:txEl>
                                          </p:spTgt>
                                        </p:tgtEl>
                                        <p:attrNameLst>
                                          <p:attrName>style.visibility</p:attrName>
                                        </p:attrNameLst>
                                      </p:cBhvr>
                                      <p:to>
                                        <p:strVal val="visible"/>
                                      </p:to>
                                    </p:set>
                                    <p:anim calcmode="lin" valueType="num">
                                      <p:cBhvr>
                                        <p:cTn id="67"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68"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69"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70" dur="1000"/>
                                        <p:tgtEl>
                                          <p:spTgt spid="5">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1" presetClass="entr" presetSubtype="0" fill="hold" nodeType="clickEffect">
                                  <p:stCondLst>
                                    <p:cond delay="0"/>
                                  </p:stCondLst>
                                  <p:childTnLst>
                                    <p:set>
                                      <p:cBhvr>
                                        <p:cTn id="74" dur="1" fill="hold">
                                          <p:stCondLst>
                                            <p:cond delay="0"/>
                                          </p:stCondLst>
                                        </p:cTn>
                                        <p:tgtEl>
                                          <p:spTgt spid="5">
                                            <p:txEl>
                                              <p:pRg st="9" end="9"/>
                                            </p:txEl>
                                          </p:spTgt>
                                        </p:tgtEl>
                                        <p:attrNameLst>
                                          <p:attrName>style.visibility</p:attrName>
                                        </p:attrNameLst>
                                      </p:cBhvr>
                                      <p:to>
                                        <p:strVal val="visible"/>
                                      </p:to>
                                    </p:set>
                                    <p:anim calcmode="lin" valueType="num">
                                      <p:cBhvr>
                                        <p:cTn id="75"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76"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77"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78" dur="1000"/>
                                        <p:tgtEl>
                                          <p:spTgt spid="5">
                                            <p:txEl>
                                              <p:pRg st="9" end="9"/>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nodeType="clickEffect">
                                  <p:stCondLst>
                                    <p:cond delay="0"/>
                                  </p:stCondLst>
                                  <p:childTnLst>
                                    <p:set>
                                      <p:cBhvr>
                                        <p:cTn id="82" dur="1" fill="hold">
                                          <p:stCondLst>
                                            <p:cond delay="0"/>
                                          </p:stCondLst>
                                        </p:cTn>
                                        <p:tgtEl>
                                          <p:spTgt spid="5">
                                            <p:txEl>
                                              <p:pRg st="10" end="10"/>
                                            </p:txEl>
                                          </p:spTgt>
                                        </p:tgtEl>
                                        <p:attrNameLst>
                                          <p:attrName>style.visibility</p:attrName>
                                        </p:attrNameLst>
                                      </p:cBhvr>
                                      <p:to>
                                        <p:strVal val="visible"/>
                                      </p:to>
                                    </p:set>
                                    <p:anim calcmode="lin" valueType="num">
                                      <p:cBhvr>
                                        <p:cTn id="83"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84"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85"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292086" y="489526"/>
            <a:ext cx="10028583" cy="6368473"/>
          </a:xfrm>
        </p:spPr>
        <p:txBody>
          <a:bodyPr>
            <a:normAutofit/>
          </a:bodyPr>
          <a:lstStyle/>
          <a:p>
            <a:pPr algn="just"/>
            <a:endParaRPr lang="el-GR" altLang="el-GR" dirty="0">
              <a:latin typeface="Calibri" panose="020F0502020204030204" pitchFamily="34" charset="0"/>
              <a:cs typeface="Calibri" panose="020F0502020204030204" pitchFamily="34" charset="0"/>
            </a:endParaRPr>
          </a:p>
          <a:p>
            <a:pPr algn="just"/>
            <a:r>
              <a:rPr lang="el-GR" altLang="el-GR" dirty="0">
                <a:latin typeface="Calibri" panose="020F0502020204030204" pitchFamily="34" charset="0"/>
                <a:cs typeface="Calibri" panose="020F0502020204030204" pitchFamily="34" charset="0"/>
              </a:rPr>
              <a:t>Για να θεωρηθεί ότι ένα λογιστικό γεγονός προκάλεσε έξοδα απαιτείται:</a:t>
            </a:r>
            <a:r>
              <a:rPr lang="el-GR" dirty="0"/>
              <a:t> </a:t>
            </a:r>
            <a:endParaRPr lang="el-GR" b="1" dirty="0">
              <a:solidFill>
                <a:srgbClr val="C00000"/>
              </a:solidFill>
            </a:endParaRPr>
          </a:p>
          <a:p>
            <a:pPr lvl="1" algn="just">
              <a:buFont typeface="Wingdings" panose="05000000000000000000" pitchFamily="2" charset="2"/>
              <a:buChar char="Ø"/>
            </a:pPr>
            <a:r>
              <a:rPr lang="el-GR" sz="2800" dirty="0"/>
              <a:t> Να δημιουργείται για την επίτευξη των αντικειμενικών σκοπών της οικονομικής μονάδας (οντότητας)</a:t>
            </a: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endParaRPr lang="el-GR" sz="2800" dirty="0"/>
          </a:p>
          <a:p>
            <a:pPr lvl="1" algn="just">
              <a:buFont typeface="Wingdings" panose="05000000000000000000" pitchFamily="2" charset="2"/>
              <a:buChar char="Ø"/>
            </a:pPr>
            <a:r>
              <a:rPr lang="el-GR" sz="2800" dirty="0"/>
              <a:t> Να έχει ως συνέπεια την διάθεση, την ανάλωση αγαθών ή την χρησιμοποίηση υπηρεσιών τρίτων</a:t>
            </a: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altLang="el-GR" sz="2800" dirty="0">
                <a:latin typeface="Calibri" panose="020F0502020204030204" pitchFamily="34" charset="0"/>
                <a:cs typeface="Calibri" panose="020F0502020204030204" pitchFamily="34" charset="0"/>
              </a:rPr>
              <a:t> Να επιφέρει μείωση της καθαρής θέσης</a:t>
            </a:r>
          </a:p>
          <a:p>
            <a:pPr lvl="1" algn="just">
              <a:buFont typeface="Wingdings" panose="05000000000000000000" pitchFamily="2" charset="2"/>
              <a:buChar char="Ø"/>
            </a:pP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altLang="el-GR" sz="2800" dirty="0">
                <a:latin typeface="Calibri" panose="020F0502020204030204" pitchFamily="34" charset="0"/>
                <a:cs typeface="Calibri" panose="020F0502020204030204" pitchFamily="34" charset="0"/>
              </a:rPr>
              <a:t> Να αφορά συγκεκριμένη λογιστική περίοδο</a:t>
            </a:r>
          </a:p>
          <a:p>
            <a:pPr marL="457200" lvl="1" indent="0" algn="just">
              <a:buNone/>
            </a:pPr>
            <a:endParaRPr lang="el-GR" sz="2800" dirty="0"/>
          </a:p>
          <a:p>
            <a:pPr marL="0" indent="0" algn="just">
              <a:buNone/>
            </a:pPr>
            <a:endParaRPr lang="el-GR" dirty="0"/>
          </a:p>
          <a:p>
            <a:pPr algn="just">
              <a:buFont typeface="Wingdings" panose="05000000000000000000" pitchFamily="2" charset="2"/>
              <a:buChar char="Ø"/>
            </a:pPr>
            <a:endParaRPr lang="el-GR" dirty="0"/>
          </a:p>
        </p:txBody>
      </p:sp>
      <p:sp>
        <p:nvSpPr>
          <p:cNvPr id="6" name="Ορθογώνιο 5"/>
          <p:cNvSpPr/>
          <p:nvPr/>
        </p:nvSpPr>
        <p:spPr>
          <a:xfrm>
            <a:off x="0" y="0"/>
            <a:ext cx="689775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Έξοδα</a:t>
            </a:r>
          </a:p>
        </p:txBody>
      </p:sp>
      <p:sp>
        <p:nvSpPr>
          <p:cNvPr id="7" name="Ορθογώνιο 6"/>
          <p:cNvSpPr/>
          <p:nvPr/>
        </p:nvSpPr>
        <p:spPr>
          <a:xfrm>
            <a:off x="6897758" y="0"/>
            <a:ext cx="529424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464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p:cTn id="20"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 calcmode="lin" valueType="num">
                                      <p:cBhvr>
                                        <p:cTn id="28"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 calcmode="lin" valueType="num">
                                      <p:cBhvr>
                                        <p:cTn id="36"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37" dur="1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38" dur="1000" fill="hold"/>
                                        <p:tgtEl>
                                          <p:spTgt spid="5">
                                            <p:txEl>
                                              <p:pRg st="8" end="8"/>
                                            </p:txEl>
                                          </p:spTgt>
                                        </p:tgtEl>
                                        <p:attrNameLst>
                                          <p:attrName>style.rotation</p:attrName>
                                        </p:attrNameLst>
                                      </p:cBhvr>
                                      <p:tavLst>
                                        <p:tav tm="0">
                                          <p:val>
                                            <p:fltVal val="90"/>
                                          </p:val>
                                        </p:tav>
                                        <p:tav tm="100000">
                                          <p:val>
                                            <p:fltVal val="0"/>
                                          </p:val>
                                        </p:tav>
                                      </p:tavLst>
                                    </p:anim>
                                    <p:animEffect transition="in" filter="fade">
                                      <p:cBhvr>
                                        <p:cTn id="39"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489527"/>
            <a:ext cx="10737916" cy="6368472"/>
          </a:xfrm>
        </p:spPr>
        <p:txBody>
          <a:bodyPr>
            <a:normAutofit/>
          </a:bodyPr>
          <a:lstStyle/>
          <a:p>
            <a:pPr marL="0" indent="0" algn="just">
              <a:buNone/>
            </a:pPr>
            <a:endParaRPr lang="el-GR" b="1" dirty="0">
              <a:solidFill>
                <a:srgbClr val="002060"/>
              </a:solidFill>
            </a:endParaRPr>
          </a:p>
          <a:p>
            <a:pPr>
              <a:buFontTx/>
              <a:buNone/>
            </a:pPr>
            <a:r>
              <a:rPr lang="el-GR" altLang="el-GR" dirty="0"/>
              <a:t>Ένα λογιστικό γεγονός για να είναι έξοδο πρέπει:</a:t>
            </a:r>
          </a:p>
          <a:p>
            <a:r>
              <a:rPr lang="el-GR" altLang="el-GR" dirty="0"/>
              <a:t>Να δημιουργείται για τις </a:t>
            </a:r>
            <a:r>
              <a:rPr lang="el-GR" altLang="el-GR" b="1" dirty="0">
                <a:solidFill>
                  <a:srgbClr val="C00000"/>
                </a:solidFill>
              </a:rPr>
              <a:t>λειτουργικές ανάγκες </a:t>
            </a:r>
            <a:r>
              <a:rPr lang="el-GR" altLang="el-GR" dirty="0"/>
              <a:t>της οικονομικής μονάδας</a:t>
            </a:r>
          </a:p>
          <a:p>
            <a:r>
              <a:rPr lang="el-GR" altLang="el-GR" dirty="0"/>
              <a:t>Να έχει ως συνέπεια την μείωση του ενεργητικού ή την χρησιμοποίηση υπηρεσιών τρίτων και ενέργειας</a:t>
            </a:r>
          </a:p>
          <a:p>
            <a:r>
              <a:rPr lang="el-GR" altLang="el-GR" dirty="0"/>
              <a:t>Να μειώνει την καθαρή θέση</a:t>
            </a:r>
          </a:p>
          <a:p>
            <a:r>
              <a:rPr lang="el-GR" altLang="el-GR" dirty="0"/>
              <a:t>Να πραγματοποιείται μέσα στην λογιστική χρήση</a:t>
            </a:r>
          </a:p>
          <a:p>
            <a:r>
              <a:rPr lang="el-GR" altLang="el-GR" dirty="0"/>
              <a:t>Τα έξοδα που δημιουργούνται για τις λειτουργικές ανάγκες της επιχείρησης ονομάζονται:</a:t>
            </a:r>
          </a:p>
          <a:p>
            <a:r>
              <a:rPr lang="el-GR" altLang="el-GR" b="1" dirty="0">
                <a:solidFill>
                  <a:srgbClr val="C00000"/>
                </a:solidFill>
              </a:rPr>
              <a:t>Λειτουργικά Έξοδα</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7739406"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7739406" y="0"/>
            <a:ext cx="4452594"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335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p:cTn id="36"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7"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8"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9" dur="1000"/>
                                        <p:tgtEl>
                                          <p:spTgt spid="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p:cTn id="44"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5"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46"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47" dur="1000"/>
                                        <p:tgtEl>
                                          <p:spTgt spid="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 calcmode="lin" valueType="num">
                                      <p:cBhvr>
                                        <p:cTn id="52"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3"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54"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55"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r>
              <a:rPr lang="el-GR" altLang="el-GR" dirty="0"/>
              <a:t>ΔΙΑΘΕΣΗ ΣΤΟΙΧΕΙΩΝ ΤΟΥ ΕΝΕΡΓΗΤΙΚΟΥ</a:t>
            </a:r>
          </a:p>
          <a:p>
            <a:pPr>
              <a:buFontTx/>
              <a:buNone/>
            </a:pPr>
            <a:endParaRPr lang="el-GR" altLang="el-GR" dirty="0"/>
          </a:p>
          <a:p>
            <a:r>
              <a:rPr lang="el-GR" altLang="el-GR" dirty="0"/>
              <a:t>(Μείωση ταμείου για πληρωμή μισθών)</a:t>
            </a:r>
            <a:endParaRPr 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r>
              <a:rPr lang="el-GR" altLang="el-GR" dirty="0"/>
              <a:t>ΜΕΙΩΣΗ ΚΑΘΑΡΗΣ ΘΕΣΗΣ</a:t>
            </a:r>
          </a:p>
          <a:p>
            <a:endParaRPr lang="el-GR" dirty="0"/>
          </a:p>
        </p:txBody>
      </p:sp>
      <p:sp>
        <p:nvSpPr>
          <p:cNvPr id="6" name="Ορθογώνιο 5"/>
          <p:cNvSpPr/>
          <p:nvPr/>
        </p:nvSpPr>
        <p:spPr>
          <a:xfrm>
            <a:off x="0" y="0"/>
            <a:ext cx="7601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7601527" y="0"/>
            <a:ext cx="4590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4" name="Ευθύγραμμο βέλος σύνδεσης 3">
            <a:extLst>
              <a:ext uri="{FF2B5EF4-FFF2-40B4-BE49-F238E27FC236}">
                <a16:creationId xmlns:a16="http://schemas.microsoft.com/office/drawing/2014/main" id="{DCF21FD8-D9A9-4A3B-9467-33F57B56EB57}"/>
              </a:ext>
            </a:extLst>
          </p:cNvPr>
          <p:cNvCxnSpPr/>
          <p:nvPr/>
        </p:nvCxnSpPr>
        <p:spPr>
          <a:xfrm>
            <a:off x="5005633" y="1234911"/>
            <a:ext cx="109036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73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additive="base">
                                        <p:cTn id="1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arn(inVertical)">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r>
              <a:rPr lang="el-GR" altLang="el-GR" dirty="0"/>
              <a:t>ΑΝΑΛΩΣΗ ΣΤΟΙΧΕΙΩΝ ΤΟΥ ΕΝΕΡΓΗΤΙΚΟΥ</a:t>
            </a:r>
          </a:p>
          <a:p>
            <a:endParaRPr lang="el-GR" altLang="el-GR" dirty="0"/>
          </a:p>
          <a:p>
            <a:r>
              <a:rPr lang="el-GR" altLang="el-GR" dirty="0"/>
              <a:t>(Αναλώσιμα υλικά χρησιμοποιούνται στην παραγωγή προϊόντων) </a:t>
            </a:r>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r>
              <a:rPr lang="el-GR" altLang="el-GR" dirty="0"/>
              <a:t>ΜΕΙΩΣΗ ΚΑΘΑΡΗΣ ΘΕΣΗΣ</a:t>
            </a:r>
          </a:p>
          <a:p>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 name="Ευθύγραμμο βέλος σύνδεσης 8">
            <a:extLst>
              <a:ext uri="{FF2B5EF4-FFF2-40B4-BE49-F238E27FC236}">
                <a16:creationId xmlns:a16="http://schemas.microsoft.com/office/drawing/2014/main" id="{4E045E55-5B43-422E-8F20-6274AD69C9FB}"/>
              </a:ext>
            </a:extLst>
          </p:cNvPr>
          <p:cNvCxnSpPr/>
          <p:nvPr/>
        </p:nvCxnSpPr>
        <p:spPr>
          <a:xfrm>
            <a:off x="5005633" y="1234911"/>
            <a:ext cx="109036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04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r>
              <a:rPr lang="el-GR" altLang="el-GR" dirty="0"/>
              <a:t>ΔΙΑΘΕΣΗ ΣΤΟΙΧΕΙΩΝ ΤΟΥ ΕΝΕΡΓΗΤΙΚΟΥ</a:t>
            </a:r>
          </a:p>
          <a:p>
            <a:pPr>
              <a:buFontTx/>
              <a:buNone/>
            </a:pPr>
            <a:endParaRPr lang="el-GR" altLang="el-GR" dirty="0"/>
          </a:p>
          <a:p>
            <a:r>
              <a:rPr lang="el-GR" altLang="el-GR" dirty="0"/>
              <a:t>(Μείωση των αποθεμάτων)</a:t>
            </a:r>
          </a:p>
          <a:p>
            <a:endParaRPr 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r>
              <a:rPr lang="el-GR" altLang="el-GR" dirty="0"/>
              <a:t>ΜΕΙΩΣΗ ΚΑΘΑΡΗΣ ΘΕΣΗΣ</a:t>
            </a:r>
          </a:p>
          <a:p>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 name="Ευθύγραμμο βέλος σύνδεσης 8">
            <a:extLst>
              <a:ext uri="{FF2B5EF4-FFF2-40B4-BE49-F238E27FC236}">
                <a16:creationId xmlns:a16="http://schemas.microsoft.com/office/drawing/2014/main" id="{A30FE607-A40D-4B14-B72B-2662416659B7}"/>
              </a:ext>
            </a:extLst>
          </p:cNvPr>
          <p:cNvCxnSpPr/>
          <p:nvPr/>
        </p:nvCxnSpPr>
        <p:spPr>
          <a:xfrm>
            <a:off x="5005633" y="1234911"/>
            <a:ext cx="109036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70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r>
              <a:rPr lang="el-GR" altLang="el-GR" dirty="0"/>
              <a:t>ΧΡΗΣΙΜΟΠΟΙΗΣΗ</a:t>
            </a:r>
          </a:p>
          <a:p>
            <a:r>
              <a:rPr lang="el-GR" altLang="el-GR" dirty="0"/>
              <a:t>εργασίας των εργατών</a:t>
            </a:r>
          </a:p>
          <a:p>
            <a:r>
              <a:rPr lang="el-GR" altLang="el-GR" dirty="0"/>
              <a:t>υπηρεσιών τρίτων</a:t>
            </a:r>
          </a:p>
          <a:p>
            <a:r>
              <a:rPr lang="el-GR" altLang="el-GR" dirty="0"/>
              <a:t>περιουσιακών στοιχείων</a:t>
            </a:r>
          </a:p>
          <a:p>
            <a:r>
              <a:rPr lang="el-GR" altLang="el-GR" dirty="0"/>
              <a:t>νοικιασμένων κτηρίων, μηχανημάτων κ.ά.</a:t>
            </a:r>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r>
              <a:rPr lang="el-GR" altLang="el-GR" dirty="0"/>
              <a:t>ΜΕΙΩΣΗ ΚΑΘΑΡΗΣ ΘΕΣΗΣ</a:t>
            </a:r>
          </a:p>
          <a:p>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 name="Ευθύγραμμο βέλος σύνδεσης 8">
            <a:extLst>
              <a:ext uri="{FF2B5EF4-FFF2-40B4-BE49-F238E27FC236}">
                <a16:creationId xmlns:a16="http://schemas.microsoft.com/office/drawing/2014/main" id="{C8B656A6-486C-4D84-8B30-9FD431C58AF6}"/>
              </a:ext>
            </a:extLst>
          </p:cNvPr>
          <p:cNvCxnSpPr/>
          <p:nvPr/>
        </p:nvCxnSpPr>
        <p:spPr>
          <a:xfrm>
            <a:off x="5005633" y="1234911"/>
            <a:ext cx="109036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83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barn(inVertical)">
                                      <p:cBhvr>
                                        <p:cTn id="3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43609" y="489526"/>
            <a:ext cx="10793895" cy="6368473"/>
          </a:xfrm>
        </p:spPr>
        <p:txBody>
          <a:bodyPr>
            <a:normAutofit/>
          </a:bodyPr>
          <a:lstStyle/>
          <a:p>
            <a:pPr algn="just"/>
            <a:r>
              <a:rPr lang="el-GR" altLang="el-GR" dirty="0"/>
              <a:t>Η δαπάνη έχει ως </a:t>
            </a:r>
            <a:r>
              <a:rPr lang="el-GR" altLang="el-GR" dirty="0" err="1"/>
              <a:t>αντίμορφη</a:t>
            </a:r>
            <a:r>
              <a:rPr lang="el-GR" altLang="el-GR" dirty="0"/>
              <a:t> έννοια την πρόσοδο</a:t>
            </a:r>
            <a:r>
              <a:rPr lang="el-GR" altLang="el-GR" dirty="0">
                <a:latin typeface="Calibri" panose="020F0502020204030204" pitchFamily="34" charset="0"/>
                <a:cs typeface="Calibri" panose="020F0502020204030204" pitchFamily="34" charset="0"/>
              </a:rPr>
              <a:t>:</a:t>
            </a:r>
            <a:r>
              <a:rPr lang="el-GR" dirty="0"/>
              <a:t> </a:t>
            </a:r>
          </a:p>
          <a:p>
            <a:pPr algn="just"/>
            <a:endParaRPr lang="el-GR" dirty="0"/>
          </a:p>
          <a:p>
            <a:pPr algn="just"/>
            <a:r>
              <a:rPr lang="el-GR" b="1" dirty="0">
                <a:solidFill>
                  <a:srgbClr val="002060"/>
                </a:solidFill>
              </a:rPr>
              <a:t>Πρόσοδος</a:t>
            </a:r>
            <a:r>
              <a:rPr lang="el-GR" dirty="0"/>
              <a:t> είναι οποιαδήποτε γεγονός ή οποιαδήποτε πράξη της επιχείρησης προκαλεί αύξηση του αποτελέσματος και, μάλιστα</a:t>
            </a:r>
          </a:p>
          <a:p>
            <a:pPr marL="0" indent="0" algn="just">
              <a:buNone/>
            </a:pPr>
            <a:endParaRPr lang="el-GR" dirty="0"/>
          </a:p>
          <a:p>
            <a:pPr lvl="1" algn="just">
              <a:buFont typeface="Wingdings" panose="05000000000000000000" pitchFamily="2" charset="2"/>
              <a:buChar char="Ø"/>
            </a:pPr>
            <a:r>
              <a:rPr lang="el-GR" dirty="0"/>
              <a:t> </a:t>
            </a:r>
            <a:r>
              <a:rPr lang="el-GR" sz="2800" dirty="0"/>
              <a:t>αύξηση του ενεργητικού δίχως αντίστοιχης ίσης μείωσης του ενεργητικού ή ίσης αύξησης του παθητικού</a:t>
            </a:r>
          </a:p>
          <a:p>
            <a:pPr lvl="1" algn="just">
              <a:buFont typeface="Wingdings" panose="05000000000000000000" pitchFamily="2" charset="2"/>
              <a:buChar char="Ø"/>
            </a:pPr>
            <a:endParaRPr lang="el-GR" altLang="el-GR" sz="2800" dirty="0"/>
          </a:p>
          <a:p>
            <a:pPr lvl="1" algn="just">
              <a:buFont typeface="Wingdings" panose="05000000000000000000" pitchFamily="2" charset="2"/>
              <a:buChar char="Ø"/>
            </a:pPr>
            <a:r>
              <a:rPr lang="el-GR" altLang="el-GR" sz="2800" dirty="0"/>
              <a:t>Είτε μείωσης του παθητικού δίχως αντίστοιχης ίσης αύξησης του παθητικού ή μείωσης του ενεργητικού</a:t>
            </a: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endParaRPr 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sz="2800" dirty="0"/>
              <a:t> </a:t>
            </a:r>
            <a:r>
              <a:rPr lang="el-GR" altLang="el-GR" sz="2800" dirty="0"/>
              <a:t>Άρα </a:t>
            </a:r>
            <a:r>
              <a:rPr lang="el-GR" altLang="el-GR" sz="2800" b="1" dirty="0">
                <a:solidFill>
                  <a:srgbClr val="C00000"/>
                </a:solidFill>
              </a:rPr>
              <a:t>αύξηση της καθαρής θέσης</a:t>
            </a:r>
            <a:r>
              <a:rPr lang="el-GR" altLang="el-GR" sz="2800" dirty="0"/>
              <a:t> που δεν προέρχεται από εισφορές του κεφαλαιούχου </a:t>
            </a:r>
            <a:endParaRPr lang="el-GR" altLang="el-GR" sz="2800" dirty="0">
              <a:latin typeface="Calibri" panose="020F0502020204030204" pitchFamily="34" charset="0"/>
              <a:cs typeface="Calibri" panose="020F0502020204030204" pitchFamily="34" charset="0"/>
            </a:endParaRPr>
          </a:p>
          <a:p>
            <a:pPr marL="457200" lvl="1" indent="0" algn="just">
              <a:buNone/>
            </a:pPr>
            <a:r>
              <a:rPr lang="el-GR" altLang="el-GR" sz="2800" dirty="0">
                <a:latin typeface="Calibri" panose="020F0502020204030204" pitchFamily="34" charset="0"/>
                <a:cs typeface="Calibri" panose="020F0502020204030204" pitchFamily="34" charset="0"/>
              </a:rPr>
              <a:t> </a:t>
            </a:r>
            <a:endParaRPr lang="el-GR" dirty="0"/>
          </a:p>
          <a:p>
            <a:pPr algn="just">
              <a:buFont typeface="Wingdings" panose="05000000000000000000" pitchFamily="2" charset="2"/>
              <a:buChar char="Ø"/>
            </a:pPr>
            <a:endParaRPr lang="el-GR" dirty="0"/>
          </a:p>
        </p:txBody>
      </p:sp>
      <p:sp>
        <p:nvSpPr>
          <p:cNvPr id="6" name="Ορθογώνιο 5"/>
          <p:cNvSpPr/>
          <p:nvPr/>
        </p:nvSpPr>
        <p:spPr>
          <a:xfrm>
            <a:off x="0" y="0"/>
            <a:ext cx="689775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Έσοδα</a:t>
            </a:r>
          </a:p>
        </p:txBody>
      </p:sp>
      <p:sp>
        <p:nvSpPr>
          <p:cNvPr id="7" name="Ορθογώνιο 6"/>
          <p:cNvSpPr/>
          <p:nvPr/>
        </p:nvSpPr>
        <p:spPr>
          <a:xfrm>
            <a:off x="6897758" y="0"/>
            <a:ext cx="529424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683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arn(inVertic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barn(inVertical)">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2107096" y="489526"/>
            <a:ext cx="9153938" cy="6368473"/>
          </a:xfrm>
        </p:spPr>
        <p:txBody>
          <a:bodyPr>
            <a:normAutofit/>
          </a:bodyPr>
          <a:lstStyle/>
          <a:p>
            <a:pPr algn="just"/>
            <a:endParaRPr lang="el-GR" dirty="0"/>
          </a:p>
          <a:p>
            <a:pPr algn="just"/>
            <a:r>
              <a:rPr lang="el-GR" dirty="0"/>
              <a:t>Ως </a:t>
            </a:r>
            <a:r>
              <a:rPr lang="el-GR" b="1" dirty="0">
                <a:solidFill>
                  <a:srgbClr val="002060"/>
                </a:solidFill>
              </a:rPr>
              <a:t>έσοδο</a:t>
            </a:r>
            <a:r>
              <a:rPr lang="el-GR" dirty="0"/>
              <a:t> θεωρείται:</a:t>
            </a:r>
          </a:p>
          <a:p>
            <a:pPr lvl="1" algn="just">
              <a:buFont typeface="Calibri" panose="020F0502020204030204" pitchFamily="34" charset="0"/>
              <a:buChar char="−"/>
            </a:pPr>
            <a:r>
              <a:rPr lang="el-GR" sz="2800" dirty="0"/>
              <a:t> κάθε αύξηση της καθαρής θέσης της οντότητας που προέρχεται:</a:t>
            </a:r>
          </a:p>
          <a:p>
            <a:pPr lvl="1" algn="just">
              <a:buFont typeface="Calibri" panose="020F0502020204030204" pitchFamily="34" charset="0"/>
              <a:buChar char="−"/>
            </a:pPr>
            <a:endParaRPr lang="el-GR" sz="2800" dirty="0"/>
          </a:p>
          <a:p>
            <a:pPr algn="just"/>
            <a:r>
              <a:rPr lang="el-GR" dirty="0"/>
              <a:t>Από την δραστηριότητά της κατά την διάρκεια μιας λογιστικής περιόδου</a:t>
            </a:r>
            <a:endParaRPr lang="el-GR" sz="2800" dirty="0"/>
          </a:p>
          <a:p>
            <a:pPr lvl="1" algn="just">
              <a:buFont typeface="Wingdings" panose="05000000000000000000" pitchFamily="2" charset="2"/>
              <a:buChar char="ü"/>
            </a:pPr>
            <a:endParaRPr lang="el-GR" sz="2800" dirty="0"/>
          </a:p>
          <a:p>
            <a:pPr marL="0" indent="0" algn="just">
              <a:buNone/>
            </a:pPr>
            <a:endParaRPr lang="el-GR" dirty="0"/>
          </a:p>
          <a:p>
            <a:pPr algn="just">
              <a:buFont typeface="Wingdings" panose="05000000000000000000" pitchFamily="2" charset="2"/>
              <a:buChar char="Ø"/>
            </a:pPr>
            <a:endParaRPr lang="el-GR" dirty="0"/>
          </a:p>
        </p:txBody>
      </p:sp>
      <p:sp>
        <p:nvSpPr>
          <p:cNvPr id="6" name="Ορθογώνιο 5"/>
          <p:cNvSpPr/>
          <p:nvPr/>
        </p:nvSpPr>
        <p:spPr>
          <a:xfrm>
            <a:off x="0" y="0"/>
            <a:ext cx="761076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Έσοδα</a:t>
            </a:r>
          </a:p>
        </p:txBody>
      </p:sp>
      <p:sp>
        <p:nvSpPr>
          <p:cNvPr id="7" name="Ορθογώνιο 6"/>
          <p:cNvSpPr/>
          <p:nvPr/>
        </p:nvSpPr>
        <p:spPr>
          <a:xfrm>
            <a:off x="7610764" y="0"/>
            <a:ext cx="4581236"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696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barn(inVertical)">
                                      <p:cBhvr>
                                        <p:cTn id="2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89527"/>
            <a:ext cx="11059048" cy="1201161"/>
          </a:xfrm>
        </p:spPr>
        <p:txBody>
          <a:bodyPr>
            <a:normAutofit fontScale="90000"/>
          </a:bodyPr>
          <a:lstStyle/>
          <a:p>
            <a:br>
              <a:rPr lang="el-GR" altLang="el-GR" sz="3100" dirty="0"/>
            </a:br>
            <a:r>
              <a:rPr lang="el-GR" altLang="el-GR" sz="3100" b="1" dirty="0">
                <a:solidFill>
                  <a:srgbClr val="002060"/>
                </a:solidFill>
              </a:rPr>
              <a:t>Είναι κάθε αύξηση της καθαρής θέσης της οικονομικής μονάδας, η οποία προέρχεται από την λειτουργία της.</a:t>
            </a:r>
            <a:br>
              <a:rPr lang="el-GR" altLang="el-GR" sz="3100" b="1" dirty="0">
                <a:solidFill>
                  <a:srgbClr val="002060"/>
                </a:solidFill>
              </a:rPr>
            </a:br>
            <a:endParaRPr lang="el-GR" sz="3100" b="1" dirty="0">
              <a:solidFill>
                <a:srgbClr val="002060"/>
              </a:solidFill>
            </a:endParaRPr>
          </a:p>
        </p:txBody>
      </p:sp>
      <p:sp>
        <p:nvSpPr>
          <p:cNvPr id="5" name="Θέση περιεχομένου 4"/>
          <p:cNvSpPr>
            <a:spLocks noGrp="1"/>
          </p:cNvSpPr>
          <p:nvPr>
            <p:ph sz="half" idx="1"/>
          </p:nvPr>
        </p:nvSpPr>
        <p:spPr>
          <a:xfrm>
            <a:off x="580292" y="1825625"/>
            <a:ext cx="5181600" cy="4351338"/>
          </a:xfrm>
        </p:spPr>
        <p:txBody>
          <a:bodyPr>
            <a:normAutofit/>
          </a:bodyPr>
          <a:lstStyle/>
          <a:p>
            <a:r>
              <a:rPr lang="el-GR" altLang="el-GR" dirty="0"/>
              <a:t>Αυξάνει τα χρηματικά διαθέσιμα</a:t>
            </a:r>
          </a:p>
          <a:p>
            <a:r>
              <a:rPr lang="el-GR" altLang="el-GR" dirty="0"/>
              <a:t>Αυξάνει τις απαιτήσεις</a:t>
            </a:r>
          </a:p>
          <a:p>
            <a:endParaRPr lang="el-GR" altLang="el-GR" dirty="0"/>
          </a:p>
          <a:p>
            <a:r>
              <a:rPr lang="el-GR" altLang="el-GR" b="1" u="sng" dirty="0"/>
              <a:t>Ενεργητικό </a:t>
            </a:r>
          </a:p>
          <a:p>
            <a:r>
              <a:rPr lang="el-GR" altLang="el-GR" dirty="0"/>
              <a:t>Αύξηση</a:t>
            </a:r>
          </a:p>
          <a:p>
            <a:endParaRPr lang="el-GR" altLang="el-GR" dirty="0"/>
          </a:p>
          <a:p>
            <a:pPr>
              <a:buFontTx/>
              <a:buNone/>
            </a:pPr>
            <a:endParaRPr lang="el-GR" altLang="el-GR" dirty="0"/>
          </a:p>
        </p:txBody>
      </p:sp>
      <p:sp>
        <p:nvSpPr>
          <p:cNvPr id="3" name="Θέση περιεχομένου 2"/>
          <p:cNvSpPr>
            <a:spLocks noGrp="1"/>
          </p:cNvSpPr>
          <p:nvPr>
            <p:ph sz="half" idx="2"/>
          </p:nvPr>
        </p:nvSpPr>
        <p:spPr>
          <a:xfrm>
            <a:off x="6715648" y="1825625"/>
            <a:ext cx="5181600" cy="4351338"/>
          </a:xfrm>
        </p:spPr>
        <p:txBody>
          <a:bodyPr/>
          <a:lstStyle/>
          <a:p>
            <a:pPr marL="0" indent="0" algn="ctr">
              <a:buNone/>
            </a:pPr>
            <a:r>
              <a:rPr lang="el-GR" altLang="el-GR" dirty="0"/>
              <a:t>Αύξηση της καθαρής θέσης</a:t>
            </a:r>
          </a:p>
          <a:p>
            <a:pPr marL="0" indent="0" algn="ctr">
              <a:buNone/>
            </a:pPr>
            <a:endParaRPr lang="el-GR" altLang="el-GR" dirty="0"/>
          </a:p>
          <a:p>
            <a:pPr marL="0" indent="0" algn="ctr">
              <a:buNone/>
            </a:pPr>
            <a:endParaRPr lang="el-GR" altLang="el-GR" dirty="0"/>
          </a:p>
          <a:p>
            <a:pPr marL="0" indent="0" algn="ctr">
              <a:buNone/>
            </a:pPr>
            <a:r>
              <a:rPr lang="el-GR" altLang="el-GR" b="1" u="sng" dirty="0"/>
              <a:t>Παθητικό</a:t>
            </a:r>
          </a:p>
          <a:p>
            <a:pPr algn="ctr"/>
            <a:r>
              <a:rPr lang="el-GR" dirty="0"/>
              <a:t>Σταθερό</a:t>
            </a:r>
          </a:p>
          <a:p>
            <a:pPr marL="0" indent="0" algn="ctr">
              <a:buNone/>
            </a:pPr>
            <a:r>
              <a:rPr lang="el-GR" b="1" u="sng" dirty="0"/>
              <a:t>Καθαρή Θέση</a:t>
            </a:r>
          </a:p>
          <a:p>
            <a:pPr algn="ctr"/>
            <a:r>
              <a:rPr lang="el-GR" dirty="0"/>
              <a:t>Αύξηση</a:t>
            </a:r>
          </a:p>
        </p:txBody>
      </p:sp>
      <p:sp>
        <p:nvSpPr>
          <p:cNvPr id="6" name="Ορθογώνιο 5"/>
          <p:cNvSpPr/>
          <p:nvPr/>
        </p:nvSpPr>
        <p:spPr>
          <a:xfrm>
            <a:off x="0" y="0"/>
            <a:ext cx="799513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εσόδου</a:t>
            </a:r>
          </a:p>
        </p:txBody>
      </p:sp>
      <p:sp>
        <p:nvSpPr>
          <p:cNvPr id="7" name="Ορθογώνιο 6"/>
          <p:cNvSpPr/>
          <p:nvPr/>
        </p:nvSpPr>
        <p:spPr>
          <a:xfrm>
            <a:off x="7995138" y="0"/>
            <a:ext cx="419686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 name="Ευθύγραμμο βέλος σύνδεσης 7">
            <a:extLst>
              <a:ext uri="{FF2B5EF4-FFF2-40B4-BE49-F238E27FC236}">
                <a16:creationId xmlns:a16="http://schemas.microsoft.com/office/drawing/2014/main" id="{2AD6C764-8CCB-49C6-AF2E-E1EFC4B2C066}"/>
              </a:ext>
            </a:extLst>
          </p:cNvPr>
          <p:cNvCxnSpPr/>
          <p:nvPr/>
        </p:nvCxnSpPr>
        <p:spPr>
          <a:xfrm>
            <a:off x="5930081" y="2137588"/>
            <a:ext cx="109036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18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barn(inVertical)">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barn(inVertical)">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barn(inVertical)">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barn(inVertical)">
                                      <p:cBhvr>
                                        <p:cTn id="52" dur="500"/>
                                        <p:tgtEl>
                                          <p:spTgt spid="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barn(inVertical)">
                                      <p:cBhvr>
                                        <p:cTn id="5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522055" y="489526"/>
            <a:ext cx="11464290" cy="6368472"/>
          </a:xfrm>
        </p:spPr>
        <p:txBody>
          <a:bodyPr>
            <a:normAutofit/>
          </a:bodyPr>
          <a:lstStyle/>
          <a:p>
            <a:pPr marL="0" indent="0">
              <a:buNone/>
            </a:pPr>
            <a:r>
              <a:rPr lang="el-GR" sz="2400" dirty="0"/>
              <a:t>          Ενοίκια                    Αμοιβές προσωπικού                                 Πωλήσεις Υπηρεσιών</a:t>
            </a:r>
          </a:p>
          <a:p>
            <a:pPr marL="0" indent="0">
              <a:buNone/>
            </a:pPr>
            <a:r>
              <a:rPr lang="el-GR" sz="2400" dirty="0"/>
              <a:t>     1.100                               1.200                                                                                 7.000</a:t>
            </a:r>
          </a:p>
          <a:p>
            <a:pPr marL="0" indent="0">
              <a:buNone/>
            </a:pPr>
            <a:r>
              <a:rPr lang="el-GR" sz="2400" b="1" dirty="0">
                <a:solidFill>
                  <a:srgbClr val="002060"/>
                </a:solidFill>
              </a:rPr>
              <a:t>     1.100</a:t>
            </a:r>
            <a:r>
              <a:rPr lang="el-GR" sz="2400" dirty="0"/>
              <a:t>                               </a:t>
            </a:r>
            <a:r>
              <a:rPr lang="el-GR" sz="2400" b="1" dirty="0">
                <a:solidFill>
                  <a:srgbClr val="002060"/>
                </a:solidFill>
              </a:rPr>
              <a:t>1.200                                                                                 </a:t>
            </a:r>
            <a:r>
              <a:rPr lang="el-GR" sz="2400" dirty="0"/>
              <a:t>3.000</a:t>
            </a:r>
          </a:p>
          <a:p>
            <a:pPr marL="0" indent="0">
              <a:buNone/>
            </a:pPr>
            <a:r>
              <a:rPr lang="el-GR" sz="2400" dirty="0"/>
              <a:t>                                                                                                                                       </a:t>
            </a:r>
            <a:r>
              <a:rPr lang="el-GR" sz="2400" b="1" dirty="0">
                <a:solidFill>
                  <a:srgbClr val="C00000"/>
                </a:solidFill>
              </a:rPr>
              <a:t>10.000</a:t>
            </a:r>
          </a:p>
          <a:p>
            <a:pPr marL="0" indent="0">
              <a:buNone/>
            </a:pPr>
            <a:r>
              <a:rPr lang="el-GR" sz="2400" dirty="0"/>
              <a:t>       Παροχές Τρίτων                                          Αποτέλεσμα</a:t>
            </a:r>
          </a:p>
          <a:p>
            <a:pPr marL="0" indent="0">
              <a:buNone/>
            </a:pPr>
            <a:r>
              <a:rPr lang="el-GR" sz="2400" dirty="0"/>
              <a:t>         400                                                           </a:t>
            </a:r>
            <a:r>
              <a:rPr lang="el-GR" sz="2400" b="1" dirty="0">
                <a:solidFill>
                  <a:srgbClr val="002060"/>
                </a:solidFill>
              </a:rPr>
              <a:t>1.100 </a:t>
            </a:r>
            <a:r>
              <a:rPr lang="el-GR" sz="2400" dirty="0"/>
              <a:t>        </a:t>
            </a:r>
            <a:r>
              <a:rPr lang="el-GR" sz="2400" b="1" dirty="0">
                <a:solidFill>
                  <a:srgbClr val="C00000"/>
                </a:solidFill>
              </a:rPr>
              <a:t>10.000</a:t>
            </a:r>
          </a:p>
          <a:p>
            <a:pPr marL="0" indent="0">
              <a:buNone/>
            </a:pPr>
            <a:r>
              <a:rPr lang="el-GR" sz="2400" dirty="0"/>
              <a:t>         </a:t>
            </a:r>
            <a:r>
              <a:rPr lang="el-GR" sz="2400" b="1" dirty="0">
                <a:solidFill>
                  <a:srgbClr val="002060"/>
                </a:solidFill>
              </a:rPr>
              <a:t>400                                                           1.200</a:t>
            </a:r>
          </a:p>
          <a:p>
            <a:pPr marL="0" indent="0">
              <a:buNone/>
            </a:pPr>
            <a:r>
              <a:rPr lang="el-GR" sz="2400" b="1" dirty="0">
                <a:solidFill>
                  <a:srgbClr val="002060"/>
                </a:solidFill>
              </a:rPr>
              <a:t>                                                                              400</a:t>
            </a:r>
          </a:p>
          <a:p>
            <a:pPr marL="0" indent="0">
              <a:buNone/>
            </a:pPr>
            <a:r>
              <a:rPr lang="el-GR" sz="2400" b="1" dirty="0">
                <a:solidFill>
                  <a:srgbClr val="002060"/>
                </a:solidFill>
              </a:rPr>
              <a:t>                                                                          2.700          </a:t>
            </a:r>
            <a:r>
              <a:rPr lang="el-GR" sz="2400" b="1" dirty="0">
                <a:solidFill>
                  <a:srgbClr val="C00000"/>
                </a:solidFill>
              </a:rPr>
              <a:t>10.000</a:t>
            </a:r>
          </a:p>
          <a:p>
            <a:pPr marL="0" indent="0">
              <a:buNone/>
            </a:pPr>
            <a:r>
              <a:rPr lang="el-GR" sz="2400" b="1" dirty="0">
                <a:solidFill>
                  <a:srgbClr val="C00000"/>
                </a:solidFill>
              </a:rPr>
              <a:t>                                                                                                </a:t>
            </a:r>
            <a:r>
              <a:rPr lang="el-GR" b="1" dirty="0">
                <a:solidFill>
                  <a:srgbClr val="C00000"/>
                </a:solidFill>
              </a:rPr>
              <a:t>7.300</a:t>
            </a:r>
          </a:p>
        </p:txBody>
      </p:sp>
      <p:sp>
        <p:nvSpPr>
          <p:cNvPr id="6" name="Ορθογώνιο 5"/>
          <p:cNvSpPr/>
          <p:nvPr/>
        </p:nvSpPr>
        <p:spPr>
          <a:xfrm>
            <a:off x="0" y="0"/>
            <a:ext cx="10744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Μεταφορά των αποτελεσματικών λογαριασμών στο Αποτέλεσμα</a:t>
            </a:r>
          </a:p>
        </p:txBody>
      </p:sp>
      <p:sp>
        <p:nvSpPr>
          <p:cNvPr id="7" name="Ορθογώνιο 6"/>
          <p:cNvSpPr/>
          <p:nvPr/>
        </p:nvSpPr>
        <p:spPr>
          <a:xfrm>
            <a:off x="10744200" y="0"/>
            <a:ext cx="1447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 name="Ευθεία γραμμή σύνδεσης 2"/>
          <p:cNvCxnSpPr/>
          <p:nvPr/>
        </p:nvCxnSpPr>
        <p:spPr>
          <a:xfrm flipV="1">
            <a:off x="8228121" y="860215"/>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3456613" y="885648"/>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flipV="1">
            <a:off x="514062" y="864448"/>
            <a:ext cx="2700000" cy="571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480060" y="3599407"/>
            <a:ext cx="2844000" cy="114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9663545" y="867305"/>
            <a:ext cx="0" cy="165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1875868" y="3186696"/>
            <a:ext cx="0" cy="93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p:nvPr/>
        </p:nvCxnSpPr>
        <p:spPr>
          <a:xfrm flipH="1">
            <a:off x="6710167" y="2728208"/>
            <a:ext cx="0" cy="259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4819145" y="888505"/>
            <a:ext cx="0" cy="9382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p:cNvCxnSpPr/>
          <p:nvPr/>
        </p:nvCxnSpPr>
        <p:spPr>
          <a:xfrm>
            <a:off x="1864062" y="891363"/>
            <a:ext cx="0" cy="9324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flipV="1">
            <a:off x="5126167" y="2728208"/>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flipV="1">
            <a:off x="3456613" y="1333773"/>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Ευθεία γραμμή σύνδεσης 56"/>
          <p:cNvCxnSpPr/>
          <p:nvPr/>
        </p:nvCxnSpPr>
        <p:spPr>
          <a:xfrm flipV="1">
            <a:off x="480060" y="1333773"/>
            <a:ext cx="270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5199268" y="4154456"/>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flipV="1">
            <a:off x="8294167" y="1823861"/>
            <a:ext cx="30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p:cNvCxnSpPr/>
          <p:nvPr/>
        </p:nvCxnSpPr>
        <p:spPr>
          <a:xfrm flipV="1">
            <a:off x="449975" y="3175265"/>
            <a:ext cx="2844000" cy="114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Ευθεία γραμμή σύνδεσης 45"/>
          <p:cNvCxnSpPr/>
          <p:nvPr/>
        </p:nvCxnSpPr>
        <p:spPr>
          <a:xfrm>
            <a:off x="5199268" y="4606984"/>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flipH="1" flipV="1">
            <a:off x="10206990" y="2351530"/>
            <a:ext cx="0" cy="59654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Ευθεία γραμμή σύνδεσης 60"/>
          <p:cNvCxnSpPr/>
          <p:nvPr/>
        </p:nvCxnSpPr>
        <p:spPr>
          <a:xfrm>
            <a:off x="4165560" y="3406094"/>
            <a:ext cx="0" cy="4680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Ευθεία γραμμή σύνδεσης 61"/>
          <p:cNvCxnSpPr/>
          <p:nvPr/>
        </p:nvCxnSpPr>
        <p:spPr>
          <a:xfrm flipH="1">
            <a:off x="4163040" y="1832957"/>
            <a:ext cx="1" cy="71928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a:off x="1971000" y="3406094"/>
            <a:ext cx="219204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Ευθύγραμμο βέλος σύνδεσης 63"/>
          <p:cNvCxnSpPr/>
          <p:nvPr/>
        </p:nvCxnSpPr>
        <p:spPr>
          <a:xfrm flipH="1">
            <a:off x="8202501" y="2936392"/>
            <a:ext cx="2016000"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Ευθύγραμμο βέλος σύνδεσης 64"/>
          <p:cNvCxnSpPr/>
          <p:nvPr/>
        </p:nvCxnSpPr>
        <p:spPr>
          <a:xfrm flipV="1">
            <a:off x="4163040" y="3851863"/>
            <a:ext cx="1574820" cy="11384"/>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Ευθύγραμμο βέλος σύνδεσης 65"/>
          <p:cNvCxnSpPr/>
          <p:nvPr/>
        </p:nvCxnSpPr>
        <p:spPr>
          <a:xfrm>
            <a:off x="4732020" y="3406094"/>
            <a:ext cx="803609"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Ευθεία γραμμή σύνδεσης 77"/>
          <p:cNvCxnSpPr/>
          <p:nvPr/>
        </p:nvCxnSpPr>
        <p:spPr>
          <a:xfrm>
            <a:off x="4151530" y="2552237"/>
            <a:ext cx="58126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Ευθεία γραμμή σύνδεσης 78"/>
          <p:cNvCxnSpPr/>
          <p:nvPr/>
        </p:nvCxnSpPr>
        <p:spPr>
          <a:xfrm flipH="1">
            <a:off x="4732020" y="2523305"/>
            <a:ext cx="1" cy="9000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Ευθεία γραμμή σύνδεσης 79"/>
          <p:cNvCxnSpPr/>
          <p:nvPr/>
        </p:nvCxnSpPr>
        <p:spPr>
          <a:xfrm flipH="1">
            <a:off x="1380659" y="1748892"/>
            <a:ext cx="0" cy="30470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Ευθεία γραμμή σύνδεσης 88"/>
          <p:cNvCxnSpPr/>
          <p:nvPr/>
        </p:nvCxnSpPr>
        <p:spPr>
          <a:xfrm>
            <a:off x="1380659" y="2053601"/>
            <a:ext cx="2296364"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Ευθεία γραμμή σύνδεσης 89"/>
          <p:cNvCxnSpPr/>
          <p:nvPr/>
        </p:nvCxnSpPr>
        <p:spPr>
          <a:xfrm flipH="1">
            <a:off x="3667148" y="2053601"/>
            <a:ext cx="1882" cy="91970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8" name="Ευθύγραμμο βέλος σύνδεσης 97"/>
          <p:cNvCxnSpPr/>
          <p:nvPr/>
        </p:nvCxnSpPr>
        <p:spPr>
          <a:xfrm flipV="1">
            <a:off x="3654752" y="2964451"/>
            <a:ext cx="1872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Ευθεία γραμμή σύνδεσης 34">
            <a:extLst>
              <a:ext uri="{FF2B5EF4-FFF2-40B4-BE49-F238E27FC236}">
                <a16:creationId xmlns:a16="http://schemas.microsoft.com/office/drawing/2014/main" id="{0A7B32CA-C3AB-42F3-AB0F-6EB41C0355C4}"/>
              </a:ext>
            </a:extLst>
          </p:cNvPr>
          <p:cNvCxnSpPr/>
          <p:nvPr/>
        </p:nvCxnSpPr>
        <p:spPr>
          <a:xfrm>
            <a:off x="5199268" y="5075907"/>
            <a:ext cx="316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2747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292086" y="489526"/>
            <a:ext cx="10028583" cy="6368473"/>
          </a:xfrm>
        </p:spPr>
        <p:txBody>
          <a:bodyPr>
            <a:normAutofit/>
          </a:bodyPr>
          <a:lstStyle/>
          <a:p>
            <a:pPr algn="just"/>
            <a:endParaRPr lang="el-GR" altLang="el-GR" dirty="0">
              <a:latin typeface="Calibri" panose="020F0502020204030204" pitchFamily="34" charset="0"/>
              <a:cs typeface="Calibri" panose="020F0502020204030204" pitchFamily="34" charset="0"/>
            </a:endParaRPr>
          </a:p>
          <a:p>
            <a:pPr algn="just"/>
            <a:r>
              <a:rPr lang="el-GR" altLang="el-GR" dirty="0">
                <a:latin typeface="Calibri" panose="020F0502020204030204" pitchFamily="34" charset="0"/>
                <a:cs typeface="Calibri" panose="020F0502020204030204" pitchFamily="34" charset="0"/>
              </a:rPr>
              <a:t>Για να θεωρηθεί ότι ένα λογιστικό γεγονός προκάλεσε έσοδο απαιτείται:</a:t>
            </a:r>
            <a:r>
              <a:rPr lang="el-GR" dirty="0"/>
              <a:t> </a:t>
            </a:r>
            <a:endParaRPr lang="el-GR" b="1" dirty="0">
              <a:solidFill>
                <a:srgbClr val="C00000"/>
              </a:solidFill>
            </a:endParaRPr>
          </a:p>
          <a:p>
            <a:pPr lvl="1" algn="just">
              <a:buFont typeface="Wingdings" panose="05000000000000000000" pitchFamily="2" charset="2"/>
              <a:buChar char="Ø"/>
            </a:pPr>
            <a:r>
              <a:rPr lang="el-GR" sz="2800" dirty="0"/>
              <a:t> Να δημιουργείται ως επακόλουθο των δραστηριοτήτων  λογιστικής μονάδας (οντότητας)</a:t>
            </a:r>
            <a:endParaRPr lang="el-GR" altLang="el-GR" sz="2800" dirty="0">
              <a:latin typeface="Calibri" panose="020F0502020204030204" pitchFamily="34" charset="0"/>
              <a:cs typeface="Calibri" panose="020F0502020204030204" pitchFamily="34" charset="0"/>
            </a:endParaRPr>
          </a:p>
          <a:p>
            <a:pPr lvl="1" algn="just">
              <a:buFont typeface="Wingdings" panose="05000000000000000000" pitchFamily="2" charset="2"/>
              <a:buChar char="Ø"/>
            </a:pPr>
            <a:endParaRPr lang="el-GR" sz="2800" dirty="0"/>
          </a:p>
          <a:p>
            <a:pPr lvl="1" algn="just">
              <a:buFont typeface="Wingdings" panose="05000000000000000000" pitchFamily="2" charset="2"/>
              <a:buChar char="Ø"/>
            </a:pPr>
            <a:r>
              <a:rPr lang="el-GR" sz="2800" dirty="0"/>
              <a:t> </a:t>
            </a:r>
            <a:r>
              <a:rPr lang="el-GR" altLang="el-GR" sz="2800" dirty="0">
                <a:latin typeface="Calibri" panose="020F0502020204030204" pitchFamily="34" charset="0"/>
                <a:cs typeface="Calibri" panose="020F0502020204030204" pitchFamily="34" charset="0"/>
              </a:rPr>
              <a:t> Τα έσοδα αυτά ονομάζονται:</a:t>
            </a:r>
          </a:p>
          <a:p>
            <a:pPr lvl="1" algn="just">
              <a:buFont typeface="Wingdings" panose="05000000000000000000" pitchFamily="2" charset="2"/>
              <a:buChar char="Ø"/>
            </a:pPr>
            <a:r>
              <a:rPr lang="el-GR" sz="2800" dirty="0">
                <a:latin typeface="Calibri" panose="020F0502020204030204" pitchFamily="34" charset="0"/>
                <a:cs typeface="Calibri" panose="020F0502020204030204" pitchFamily="34" charset="0"/>
              </a:rPr>
              <a:t> </a:t>
            </a:r>
            <a:r>
              <a:rPr lang="el-GR" sz="2800" b="1" dirty="0">
                <a:solidFill>
                  <a:srgbClr val="002060"/>
                </a:solidFill>
                <a:latin typeface="Calibri" panose="020F0502020204030204" pitchFamily="34" charset="0"/>
                <a:cs typeface="Calibri" panose="020F0502020204030204" pitchFamily="34" charset="0"/>
              </a:rPr>
              <a:t>Λειτουργικά Έσοδα</a:t>
            </a:r>
            <a:endParaRPr lang="el-GR" b="1" dirty="0">
              <a:solidFill>
                <a:srgbClr val="002060"/>
              </a:solidFill>
            </a:endParaRPr>
          </a:p>
          <a:p>
            <a:pPr algn="just">
              <a:buFont typeface="Wingdings" panose="05000000000000000000" pitchFamily="2" charset="2"/>
              <a:buChar char="Ø"/>
            </a:pPr>
            <a:endParaRPr lang="el-GR" dirty="0"/>
          </a:p>
        </p:txBody>
      </p:sp>
      <p:sp>
        <p:nvSpPr>
          <p:cNvPr id="6" name="Ορθογώνιο 5"/>
          <p:cNvSpPr/>
          <p:nvPr/>
        </p:nvSpPr>
        <p:spPr>
          <a:xfrm>
            <a:off x="0" y="0"/>
            <a:ext cx="689775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Έσοδα</a:t>
            </a:r>
          </a:p>
        </p:txBody>
      </p:sp>
      <p:sp>
        <p:nvSpPr>
          <p:cNvPr id="7" name="Ορθογώνιο 6"/>
          <p:cNvSpPr/>
          <p:nvPr/>
        </p:nvSpPr>
        <p:spPr>
          <a:xfrm>
            <a:off x="6897758" y="0"/>
            <a:ext cx="529424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639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p:cTn id="20"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p:cTn id="28"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817889" cy="6368472"/>
          </a:xfrm>
        </p:spPr>
        <p:txBody>
          <a:bodyPr>
            <a:normAutofit/>
          </a:bodyPr>
          <a:lstStyle/>
          <a:p>
            <a:pPr marL="0" indent="0" algn="just">
              <a:buNone/>
            </a:pPr>
            <a:endParaRPr lang="el-GR" b="1" dirty="0">
              <a:solidFill>
                <a:srgbClr val="002060"/>
              </a:solidFill>
            </a:endParaRPr>
          </a:p>
          <a:p>
            <a:pPr marL="609600" indent="-609600">
              <a:buFontTx/>
              <a:buNone/>
            </a:pPr>
            <a:r>
              <a:rPr lang="el-GR" altLang="el-GR" dirty="0"/>
              <a:t>Η διάκριση των εσόδων και των εξόδων είναι σημαντική γιατί:</a:t>
            </a:r>
          </a:p>
          <a:p>
            <a:pPr marL="609600" indent="-609600">
              <a:buFontTx/>
              <a:buAutoNum type="arabicPeriod"/>
            </a:pPr>
            <a:r>
              <a:rPr lang="el-GR" altLang="el-GR" dirty="0"/>
              <a:t>Συμβάλλουν στον υπολογισμό της αποδοτικότητας των δραστηριοτήτων</a:t>
            </a:r>
          </a:p>
          <a:p>
            <a:pPr marL="609600" indent="-609600">
              <a:buFontTx/>
              <a:buAutoNum type="arabicPeriod"/>
            </a:pPr>
            <a:r>
              <a:rPr lang="el-GR" altLang="el-GR" dirty="0"/>
              <a:t>Βοηθούν στην σύγκριση με άλλες επιχειρήσεις</a:t>
            </a:r>
          </a:p>
          <a:p>
            <a:pPr marL="609600" indent="-609600">
              <a:buFontTx/>
              <a:buAutoNum type="arabicPeriod"/>
            </a:pPr>
            <a:r>
              <a:rPr lang="el-GR" altLang="el-GR" dirty="0"/>
              <a:t>Δίνουν τις βασικές πληροφορίες στην διοίκηση </a:t>
            </a:r>
          </a:p>
          <a:p>
            <a:pPr marL="609600" indent="-609600">
              <a:buFontTx/>
              <a:buAutoNum type="arabicPeriod"/>
            </a:pPr>
            <a:r>
              <a:rPr lang="el-GR" altLang="el-GR" dirty="0"/>
              <a:t>Δίνουν την δυνατότητα οικονομικού προγραμματισμού</a:t>
            </a:r>
          </a:p>
          <a:p>
            <a:pPr marL="609600" indent="-609600">
              <a:buFontTx/>
              <a:buAutoNum type="arabicPeriod"/>
            </a:pPr>
            <a:r>
              <a:rPr lang="el-GR" altLang="el-GR" dirty="0"/>
              <a:t>Συμβάλλουν στην καθιέρωση προτύπων</a:t>
            </a:r>
          </a:p>
          <a:p>
            <a:pPr>
              <a:buFontTx/>
              <a:buNone/>
            </a:pPr>
            <a:endParaRPr lang="el-GR" altLang="el-GR" dirty="0"/>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διάκριση των εσόδων και των εξόδων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759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489527"/>
            <a:ext cx="10737916" cy="6368472"/>
          </a:xfrm>
        </p:spPr>
        <p:txBody>
          <a:bodyPr>
            <a:normAutofit/>
          </a:bodyPr>
          <a:lstStyle/>
          <a:p>
            <a:pPr marL="0" indent="0" algn="just">
              <a:buNone/>
            </a:pPr>
            <a:endParaRPr lang="el-GR" b="1" dirty="0">
              <a:solidFill>
                <a:srgbClr val="002060"/>
              </a:solidFill>
            </a:endParaRPr>
          </a:p>
          <a:p>
            <a:pPr>
              <a:buFontTx/>
              <a:buNone/>
            </a:pPr>
            <a:r>
              <a:rPr lang="el-GR" altLang="el-GR" dirty="0"/>
              <a:t>Εκτός από τα έξοδα που δημιουργούνται για τις </a:t>
            </a:r>
            <a:r>
              <a:rPr lang="el-GR" altLang="el-GR" b="1" dirty="0">
                <a:solidFill>
                  <a:srgbClr val="C00000"/>
                </a:solidFill>
              </a:rPr>
              <a:t>λειτουργικές ανάγκες </a:t>
            </a:r>
            <a:r>
              <a:rPr lang="el-GR" altLang="el-GR" dirty="0"/>
              <a:t>της οικονομικής μονάδας</a:t>
            </a:r>
          </a:p>
          <a:p>
            <a:r>
              <a:rPr lang="el-GR" altLang="el-GR" dirty="0"/>
              <a:t>Υπάρχουν και κάποια λογιστικά γεγονότα, τα οποία μειώνουν το ενεργητικό χωρίς ταυτόχρονη μείωση του παθητικού και δεν γίνονται για τις λειτουργικές ανάγκες της οικονομικής μονάδας</a:t>
            </a:r>
          </a:p>
          <a:p>
            <a:r>
              <a:rPr lang="el-GR" altLang="el-GR" dirty="0"/>
              <a:t>Τέτοια γεγονότα είναι για παράδειγμα οι Ζημιές</a:t>
            </a:r>
          </a:p>
          <a:p>
            <a:r>
              <a:rPr lang="el-GR" altLang="el-GR" dirty="0"/>
              <a:t>Ή διάφορες δαπάνες που δεν γίνονται για τις λειτουργικές ανάγκες</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δαπανών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067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1272619" y="489527"/>
            <a:ext cx="9238268" cy="6368472"/>
          </a:xfrm>
        </p:spPr>
        <p:txBody>
          <a:bodyPr>
            <a:normAutofit/>
          </a:bodyPr>
          <a:lstStyle/>
          <a:p>
            <a:pPr marL="0" indent="0" algn="just">
              <a:buNone/>
            </a:pPr>
            <a:endParaRPr lang="el-GR" b="1" dirty="0">
              <a:solidFill>
                <a:srgbClr val="002060"/>
              </a:solidFill>
            </a:endParaRPr>
          </a:p>
          <a:p>
            <a:pPr>
              <a:buFontTx/>
              <a:buNone/>
            </a:pPr>
            <a:r>
              <a:rPr lang="el-GR" altLang="el-GR" dirty="0"/>
              <a:t>Τα έξοδα αυτά προέρχονται από τυχαίες και συμπωματικές πράξεις συναλλαγές ή άλλες δραστηριότητες της επιχείρησης </a:t>
            </a:r>
          </a:p>
          <a:p>
            <a:r>
              <a:rPr lang="el-GR" altLang="el-GR" dirty="0"/>
              <a:t>Τα έξοδα αυτά ονομάζονται </a:t>
            </a:r>
            <a:r>
              <a:rPr lang="el-GR" altLang="el-GR" b="1" dirty="0">
                <a:solidFill>
                  <a:srgbClr val="C00000"/>
                </a:solidFill>
              </a:rPr>
              <a:t>Έκτακτα και Ανόργανα</a:t>
            </a:r>
          </a:p>
          <a:p>
            <a:r>
              <a:rPr lang="el-GR" altLang="el-GR" dirty="0"/>
              <a:t>Τέτοια γεγονότα είναι για παράδειγμα οι Ζημιές</a:t>
            </a:r>
          </a:p>
          <a:p>
            <a:r>
              <a:rPr lang="el-GR" altLang="el-GR" dirty="0"/>
              <a:t>Ή διάφορες δαπάνες που δεν γίνονται για τις λειτουργικές ανάγκες</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δαπανών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758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998759" cy="6368472"/>
          </a:xfrm>
        </p:spPr>
        <p:txBody>
          <a:bodyPr>
            <a:normAutofit lnSpcReduction="10000"/>
          </a:bodyPr>
          <a:lstStyle/>
          <a:p>
            <a:pPr marL="0" indent="0" algn="just">
              <a:buNone/>
            </a:pPr>
            <a:endParaRPr lang="el-GR" sz="1200" b="1" dirty="0">
              <a:solidFill>
                <a:srgbClr val="002060"/>
              </a:solidFill>
            </a:endParaRPr>
          </a:p>
          <a:p>
            <a:pPr>
              <a:buFontTx/>
              <a:buNone/>
            </a:pPr>
            <a:r>
              <a:rPr lang="el-GR" altLang="el-GR" dirty="0"/>
              <a:t>Είναι κάθε </a:t>
            </a:r>
            <a:r>
              <a:rPr lang="el-GR" altLang="el-GR" b="1" dirty="0">
                <a:solidFill>
                  <a:srgbClr val="C00000"/>
                </a:solidFill>
              </a:rPr>
              <a:t>μείωση</a:t>
            </a:r>
            <a:r>
              <a:rPr lang="el-GR" altLang="el-GR" dirty="0"/>
              <a:t> της </a:t>
            </a:r>
            <a:r>
              <a:rPr lang="el-GR" altLang="el-GR" b="1" i="1" dirty="0">
                <a:solidFill>
                  <a:srgbClr val="002060"/>
                </a:solidFill>
              </a:rPr>
              <a:t>καθαρής θέσης </a:t>
            </a:r>
            <a:r>
              <a:rPr lang="el-GR" altLang="el-GR" dirty="0"/>
              <a:t>της οικονομικής μονάδας, η οποία δεν προέρχεται από την κάλυψη των αναγκών της.</a:t>
            </a:r>
          </a:p>
          <a:p>
            <a:pPr>
              <a:buFontTx/>
              <a:buNone/>
            </a:pPr>
            <a:r>
              <a:rPr lang="el-GR" altLang="el-GR" dirty="0"/>
              <a:t>Για να αποτελεί ένα λογιστικό γεγονός </a:t>
            </a:r>
            <a:r>
              <a:rPr lang="el-GR" altLang="el-GR" b="1" dirty="0">
                <a:solidFill>
                  <a:srgbClr val="C00000"/>
                </a:solidFill>
              </a:rPr>
              <a:t>μη λειτουργική ζημία </a:t>
            </a:r>
            <a:r>
              <a:rPr lang="el-GR" altLang="el-GR" dirty="0"/>
              <a:t>πρέπει:</a:t>
            </a:r>
          </a:p>
          <a:p>
            <a:r>
              <a:rPr lang="el-GR" altLang="el-GR" dirty="0"/>
              <a:t>Να μειώνει την καθαρή θέση</a:t>
            </a:r>
          </a:p>
          <a:p>
            <a:r>
              <a:rPr lang="el-GR" altLang="el-GR" dirty="0"/>
              <a:t>Να μην είναι συνέπεια των λειτουργικών αναγκών της </a:t>
            </a:r>
          </a:p>
          <a:p>
            <a:r>
              <a:rPr lang="el-GR" altLang="el-GR" dirty="0"/>
              <a:t>Να πραγματοποιείται σε μια λογιστική χρήση</a:t>
            </a:r>
          </a:p>
          <a:p>
            <a:pPr>
              <a:buFontTx/>
              <a:buNone/>
            </a:pPr>
            <a:endParaRPr lang="el-GR" altLang="el-GR" sz="1200" dirty="0"/>
          </a:p>
          <a:p>
            <a:pPr>
              <a:buFontTx/>
              <a:buNone/>
            </a:pPr>
            <a:r>
              <a:rPr lang="el-GR" altLang="el-GR" dirty="0"/>
              <a:t>Υπάρχει διαφορά μεταξύ της </a:t>
            </a:r>
            <a:r>
              <a:rPr lang="el-GR" altLang="el-GR" b="1" dirty="0">
                <a:solidFill>
                  <a:srgbClr val="FF0000"/>
                </a:solidFill>
              </a:rPr>
              <a:t>μη λειτουργικής ζημιάς </a:t>
            </a:r>
            <a:r>
              <a:rPr lang="el-GR" altLang="el-GR" dirty="0"/>
              <a:t>και του </a:t>
            </a:r>
            <a:r>
              <a:rPr lang="el-GR" altLang="el-GR" b="1" dirty="0">
                <a:solidFill>
                  <a:srgbClr val="7030A0"/>
                </a:solidFill>
              </a:rPr>
              <a:t>μη λειτουργικού εξόδου</a:t>
            </a:r>
          </a:p>
          <a:p>
            <a:pPr>
              <a:buFontTx/>
              <a:buNone/>
            </a:pPr>
            <a:endParaRPr lang="el-GR" altLang="el-GR" sz="1200" dirty="0"/>
          </a:p>
          <a:p>
            <a:r>
              <a:rPr lang="el-GR" altLang="el-GR" dirty="0"/>
              <a:t>Η καταστροφή ενός στοιχείου του ενεργητικού είναι </a:t>
            </a:r>
            <a:r>
              <a:rPr lang="el-GR" altLang="el-GR" u="sng" dirty="0"/>
              <a:t>μη λειτουργική ζημιά</a:t>
            </a:r>
            <a:r>
              <a:rPr lang="el-GR" altLang="el-GR" dirty="0"/>
              <a:t> </a:t>
            </a:r>
          </a:p>
          <a:p>
            <a:r>
              <a:rPr lang="el-GR" altLang="el-GR" dirty="0"/>
              <a:t>Η επισκευή ενός στοιχείου του ενεργητικού λόγω καταστροφής είναι </a:t>
            </a:r>
            <a:r>
              <a:rPr lang="el-GR" altLang="el-GR" u="sng" dirty="0"/>
              <a:t>μη λειτουργικό έξοδο</a:t>
            </a:r>
          </a:p>
          <a:p>
            <a:endParaRPr lang="el-GR" altLang="el-GR" dirty="0"/>
          </a:p>
        </p:txBody>
      </p:sp>
      <p:sp>
        <p:nvSpPr>
          <p:cNvPr id="3" name="Θέση περιεχομένου 2"/>
          <p:cNvSpPr>
            <a:spLocks noGrp="1"/>
          </p:cNvSpPr>
          <p:nvPr>
            <p:ph sz="half" idx="2"/>
          </p:nvPr>
        </p:nvSpPr>
        <p:spPr>
          <a:xfrm>
            <a:off x="10098592" y="489526"/>
            <a:ext cx="1255207" cy="6368473"/>
          </a:xfrm>
        </p:spPr>
        <p:txBody>
          <a:bodyPr>
            <a:normAutofit lnSpcReduction="10000"/>
          </a:bodyPr>
          <a:lstStyle/>
          <a:p>
            <a:endParaRPr lang="el-GR" altLang="el-GR" dirty="0"/>
          </a:p>
          <a:p>
            <a:pPr marL="0" indent="0">
              <a:buNone/>
            </a:pPr>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λειτουργικές ζημιές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834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arn(inVertical)">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barn(inVertical)">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barn(inVertical)">
                                      <p:cBhvr>
                                        <p:cTn id="4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489527"/>
            <a:ext cx="10737916" cy="6368472"/>
          </a:xfrm>
        </p:spPr>
        <p:txBody>
          <a:bodyPr>
            <a:normAutofit/>
          </a:bodyPr>
          <a:lstStyle/>
          <a:p>
            <a:pPr marL="0" indent="0" algn="just">
              <a:buNone/>
            </a:pPr>
            <a:endParaRPr lang="el-GR" b="1" dirty="0">
              <a:solidFill>
                <a:srgbClr val="002060"/>
              </a:solidFill>
            </a:endParaRPr>
          </a:p>
          <a:p>
            <a:pPr>
              <a:buFontTx/>
              <a:buNone/>
            </a:pPr>
            <a:r>
              <a:rPr lang="el-GR" altLang="el-GR" dirty="0"/>
              <a:t>Παράδειγμα:</a:t>
            </a:r>
          </a:p>
          <a:p>
            <a:r>
              <a:rPr lang="el-GR" altLang="el-GR" dirty="0"/>
              <a:t>Ζημιά από την καταστροφή των εμπορευμάτων</a:t>
            </a:r>
          </a:p>
          <a:p>
            <a:r>
              <a:rPr lang="el-GR" altLang="el-GR" dirty="0"/>
              <a:t>Πρόστιμα σε βάρος της επιχείρησης</a:t>
            </a:r>
          </a:p>
          <a:p>
            <a:r>
              <a:rPr lang="el-GR" altLang="el-GR" dirty="0"/>
              <a:t>Ή διάφορες δαπάνες που δεν γίνονται για τις λειτουργικές ανάγκες</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δαπανών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973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489527"/>
            <a:ext cx="10737916" cy="6368472"/>
          </a:xfrm>
        </p:spPr>
        <p:txBody>
          <a:bodyPr>
            <a:normAutofit/>
          </a:bodyPr>
          <a:lstStyle/>
          <a:p>
            <a:pPr marL="0" indent="0" algn="just">
              <a:buNone/>
            </a:pPr>
            <a:endParaRPr lang="el-GR" b="1" dirty="0">
              <a:solidFill>
                <a:srgbClr val="002060"/>
              </a:solidFill>
            </a:endParaRPr>
          </a:p>
          <a:p>
            <a:pPr>
              <a:buFontTx/>
              <a:buNone/>
            </a:pPr>
            <a:r>
              <a:rPr lang="el-GR" altLang="el-GR" dirty="0"/>
              <a:t>Αντίστοιχα υπάρχουν και έσοδα που προκύπτουν ανεξάρτητα από τον αντικειμενικό σκοπό της οικονομικής μονάδας</a:t>
            </a:r>
          </a:p>
          <a:p>
            <a:r>
              <a:rPr lang="el-GR" altLang="el-GR" dirty="0"/>
              <a:t>Υπάρχουν και κάποια λογιστικά γεγονότα, τα οποία αυξάνουν το ενεργητικό χωρίς ταυτόχρονη αύξηση του παθητικού και δεν δημιουργούνται από τον αντικειμενικό σκοπό της οικονομικής μονάδας</a:t>
            </a:r>
          </a:p>
          <a:p>
            <a:r>
              <a:rPr lang="el-GR" altLang="el-GR" dirty="0"/>
              <a:t>Τέτοια γεγονότα είναι για παράδειγμα τα Κέρδη</a:t>
            </a:r>
          </a:p>
          <a:p>
            <a:r>
              <a:rPr lang="el-GR" altLang="el-GR" dirty="0"/>
              <a:t>Ή διάφοροι πρόσοδοι που δεν δημιουργούνται από  την λειτουργία της επιχείρησης με βάση τον αντικειμενικό σκοπό της </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εσόδων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110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653143" y="489527"/>
            <a:ext cx="11183815" cy="6368472"/>
          </a:xfrm>
        </p:spPr>
        <p:txBody>
          <a:bodyPr>
            <a:normAutofit/>
          </a:bodyPr>
          <a:lstStyle/>
          <a:p>
            <a:pPr marL="0" indent="0" algn="just">
              <a:buNone/>
            </a:pPr>
            <a:endParaRPr lang="el-GR" sz="1200" b="1" dirty="0">
              <a:solidFill>
                <a:srgbClr val="002060"/>
              </a:solidFill>
            </a:endParaRPr>
          </a:p>
          <a:p>
            <a:pPr>
              <a:buFontTx/>
              <a:buNone/>
            </a:pPr>
            <a:r>
              <a:rPr lang="el-GR" altLang="el-GR" dirty="0"/>
              <a:t>Είναι κάθε </a:t>
            </a:r>
            <a:r>
              <a:rPr lang="el-GR" altLang="el-GR" b="1" dirty="0">
                <a:solidFill>
                  <a:srgbClr val="002060"/>
                </a:solidFill>
              </a:rPr>
              <a:t>αύξηση</a:t>
            </a:r>
            <a:r>
              <a:rPr lang="el-GR" altLang="el-GR" dirty="0"/>
              <a:t> της </a:t>
            </a:r>
            <a:r>
              <a:rPr lang="el-GR" altLang="el-GR" b="1" i="1" dirty="0">
                <a:solidFill>
                  <a:srgbClr val="002060"/>
                </a:solidFill>
              </a:rPr>
              <a:t>καθαρής θέσης </a:t>
            </a:r>
            <a:r>
              <a:rPr lang="el-GR" altLang="el-GR" dirty="0"/>
              <a:t>της οικονομικής μονάδας, η οποία δεν προέρχεται από την άσκηση της δραστηριότητάς της</a:t>
            </a:r>
          </a:p>
          <a:p>
            <a:pPr>
              <a:buFontTx/>
              <a:buNone/>
            </a:pPr>
            <a:r>
              <a:rPr lang="el-GR" altLang="el-GR" dirty="0"/>
              <a:t>Για να αποτελεί ένα λογιστικό γεγονός </a:t>
            </a:r>
            <a:r>
              <a:rPr lang="el-GR" altLang="el-GR" b="1" dirty="0">
                <a:solidFill>
                  <a:srgbClr val="C00000"/>
                </a:solidFill>
              </a:rPr>
              <a:t>μη λειτουργικό κέρδος </a:t>
            </a:r>
            <a:r>
              <a:rPr lang="el-GR" altLang="el-GR" dirty="0"/>
              <a:t>πρέπει:</a:t>
            </a:r>
          </a:p>
          <a:p>
            <a:r>
              <a:rPr lang="el-GR" altLang="el-GR" dirty="0"/>
              <a:t>Να αυξάνει την καθαρή θέση</a:t>
            </a:r>
          </a:p>
          <a:p>
            <a:r>
              <a:rPr lang="el-GR" altLang="el-GR" dirty="0"/>
              <a:t>Να μην είναι συνέπεια της δραστηριότητας της οικονομικής μονάδας </a:t>
            </a:r>
          </a:p>
          <a:p>
            <a:r>
              <a:rPr lang="el-GR" altLang="el-GR" dirty="0"/>
              <a:t>Να πραγματοποιείται σε μια λογιστική χρήση</a:t>
            </a:r>
          </a:p>
          <a:p>
            <a:pPr>
              <a:buFontTx/>
              <a:buNone/>
            </a:pPr>
            <a:endParaRPr lang="el-GR" altLang="el-GR" sz="1000" dirty="0"/>
          </a:p>
          <a:p>
            <a:pPr>
              <a:buFontTx/>
              <a:buNone/>
            </a:pPr>
            <a:r>
              <a:rPr lang="el-GR" altLang="el-GR" dirty="0"/>
              <a:t>Υπάρχει διαφορά μεταξύ της </a:t>
            </a:r>
            <a:r>
              <a:rPr lang="el-GR" altLang="el-GR" b="1" dirty="0">
                <a:solidFill>
                  <a:srgbClr val="C00000"/>
                </a:solidFill>
              </a:rPr>
              <a:t>μη λειτουργικού κέρδους</a:t>
            </a:r>
            <a:r>
              <a:rPr lang="el-GR" altLang="el-GR" b="1" dirty="0"/>
              <a:t> </a:t>
            </a:r>
            <a:r>
              <a:rPr lang="el-GR" altLang="el-GR" dirty="0"/>
              <a:t>και του </a:t>
            </a:r>
            <a:r>
              <a:rPr lang="el-GR" altLang="el-GR" b="1" dirty="0">
                <a:solidFill>
                  <a:srgbClr val="7030A0"/>
                </a:solidFill>
              </a:rPr>
              <a:t>μη λειτουργικού εσόδου</a:t>
            </a:r>
          </a:p>
          <a:p>
            <a:pPr>
              <a:buFontTx/>
              <a:buNone/>
            </a:pPr>
            <a:endParaRPr lang="el-GR" altLang="el-GR" sz="1200" dirty="0"/>
          </a:p>
          <a:p>
            <a:r>
              <a:rPr lang="el-GR" altLang="el-GR" dirty="0"/>
              <a:t>Η είσπραξη μεγαλύτερου ποσού λόγω συναλλαγματικής διαφοράς είναι </a:t>
            </a:r>
            <a:r>
              <a:rPr lang="el-GR" altLang="el-GR" u="sng" dirty="0"/>
              <a:t>μη λειτουργικό έσοδο</a:t>
            </a:r>
          </a:p>
          <a:p>
            <a:r>
              <a:rPr lang="el-GR" altLang="el-GR" dirty="0"/>
              <a:t>Η πώληση ενός παγίου είναι </a:t>
            </a:r>
            <a:r>
              <a:rPr lang="el-GR" altLang="el-GR" u="sng" dirty="0"/>
              <a:t>μη λειτουργικό κέρδος</a:t>
            </a:r>
          </a:p>
          <a:p>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Μη λειτουργικά κέρδη</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208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arn(inVertical)">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barn(inVertical)">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barn(inVertical)">
                                      <p:cBhvr>
                                        <p:cTn id="4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2" y="489527"/>
            <a:ext cx="10106318" cy="6368472"/>
          </a:xfrm>
        </p:spPr>
        <p:txBody>
          <a:bodyPr>
            <a:normAutofit/>
          </a:bodyPr>
          <a:lstStyle/>
          <a:p>
            <a:pPr marL="0" indent="0" algn="just">
              <a:buNone/>
            </a:pPr>
            <a:endParaRPr lang="el-GR" b="1" dirty="0">
              <a:solidFill>
                <a:srgbClr val="002060"/>
              </a:solidFill>
            </a:endParaRPr>
          </a:p>
          <a:p>
            <a:pPr>
              <a:buFontTx/>
              <a:buNone/>
            </a:pPr>
            <a:r>
              <a:rPr lang="el-GR" altLang="el-GR" dirty="0"/>
              <a:t>Τα έσοδα αυτά προέρχονται από τυχαίες και συμπωματικές πράξεις συναλλαγές ή άλλες δραστηριότητες της επιχείρησης </a:t>
            </a:r>
          </a:p>
          <a:p>
            <a:r>
              <a:rPr lang="el-GR" altLang="el-GR" dirty="0"/>
              <a:t>Τα έσοδα αυτά ονομάζονται </a:t>
            </a:r>
            <a:r>
              <a:rPr lang="el-GR" altLang="el-GR" b="1" dirty="0">
                <a:solidFill>
                  <a:srgbClr val="C00000"/>
                </a:solidFill>
              </a:rPr>
              <a:t>Έκτακτα και Ανόργανα</a:t>
            </a:r>
          </a:p>
          <a:p>
            <a:r>
              <a:rPr lang="el-GR" altLang="el-GR" dirty="0"/>
              <a:t>Τέτοια γεγονότα είναι για παράδειγμα τα Κέρδη από δευτερεύουσες  δραστηριότητες και η πραγματοποίησή τους οφείλεται σε έκτακτα γεγονότα και περιστατικά</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εσόδων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437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489527"/>
            <a:ext cx="9568992" cy="6368472"/>
          </a:xfrm>
        </p:spPr>
        <p:txBody>
          <a:bodyPr>
            <a:normAutofit/>
          </a:bodyPr>
          <a:lstStyle/>
          <a:p>
            <a:pPr marL="0" indent="0" algn="just">
              <a:buNone/>
            </a:pPr>
            <a:endParaRPr lang="el-GR" b="1" dirty="0">
              <a:solidFill>
                <a:srgbClr val="002060"/>
              </a:solidFill>
            </a:endParaRPr>
          </a:p>
          <a:p>
            <a:pPr>
              <a:buFontTx/>
              <a:buNone/>
            </a:pPr>
            <a:r>
              <a:rPr lang="el-GR" altLang="el-GR" dirty="0"/>
              <a:t>Παράδειγμα:</a:t>
            </a:r>
          </a:p>
          <a:p>
            <a:r>
              <a:rPr lang="el-GR" altLang="el-GR" dirty="0"/>
              <a:t>Κέρδη από πώληση ακινήτου</a:t>
            </a:r>
          </a:p>
          <a:p>
            <a:r>
              <a:rPr lang="el-GR" altLang="el-GR" dirty="0"/>
              <a:t>Κέρδη από αγορά λαχείου</a:t>
            </a:r>
          </a:p>
          <a:p>
            <a:r>
              <a:rPr lang="el-GR" altLang="el-GR" dirty="0"/>
              <a:t>Έσοδα από συναλλαγματικές διαφορές</a:t>
            </a:r>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6915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των μη λειτουργικών δαπανών</a:t>
            </a:r>
          </a:p>
        </p:txBody>
      </p:sp>
      <p:sp>
        <p:nvSpPr>
          <p:cNvPr id="7" name="Ορθογώνιο 6"/>
          <p:cNvSpPr/>
          <p:nvPr/>
        </p:nvSpPr>
        <p:spPr>
          <a:xfrm>
            <a:off x="8691512" y="0"/>
            <a:ext cx="350048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92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r>
              <a:rPr lang="el-GR" dirty="0"/>
              <a:t>Το </a:t>
            </a:r>
            <a:r>
              <a:rPr lang="el-GR" dirty="0">
                <a:solidFill>
                  <a:srgbClr val="C00000"/>
                </a:solidFill>
              </a:rPr>
              <a:t>ημερολόγιο</a:t>
            </a:r>
            <a:r>
              <a:rPr lang="el-GR" dirty="0"/>
              <a:t> καταγράφει τα λογιστικά γεγονότα με την σειρά</a:t>
            </a:r>
          </a:p>
          <a:p>
            <a:pPr algn="just"/>
            <a:r>
              <a:rPr lang="el-GR" dirty="0"/>
              <a:t>Το </a:t>
            </a:r>
            <a:r>
              <a:rPr lang="el-GR" dirty="0">
                <a:solidFill>
                  <a:srgbClr val="C00000"/>
                </a:solidFill>
              </a:rPr>
              <a:t>καθολικό</a:t>
            </a:r>
            <a:r>
              <a:rPr lang="el-GR" dirty="0"/>
              <a:t> είναι μια συλλογή όλων των λογαριασμών της εταιρείας, το οποίο περιέχει περιληπτικά όλες τις οικονομικές συναλλαγές κατά τη διάρκεια μιας λογιστικής περιόδου</a:t>
            </a:r>
          </a:p>
          <a:p>
            <a:pPr algn="just"/>
            <a:r>
              <a:rPr lang="el-GR" dirty="0"/>
              <a:t>Η επιχείρηση χρησιμοποιεί ένα </a:t>
            </a:r>
            <a:r>
              <a:rPr lang="el-GR" dirty="0">
                <a:solidFill>
                  <a:srgbClr val="C00000"/>
                </a:solidFill>
              </a:rPr>
              <a:t>λογιστικό πίνακα </a:t>
            </a:r>
            <a:r>
              <a:rPr lang="el-GR" dirty="0"/>
              <a:t>στον οποίο μεταφέρονται και καταχωρούνται τα πληροφοριακά στοιχεία από τους Λογαριασμούς</a:t>
            </a:r>
          </a:p>
          <a:p>
            <a:pPr algn="just"/>
            <a:r>
              <a:rPr lang="el-GR" dirty="0"/>
              <a:t>Σκοπός της κατάρτισής του είναι σε πρώτη φάση, να εξασφαλίσει την ισότητα των </a:t>
            </a:r>
            <a:r>
              <a:rPr lang="el-GR" dirty="0">
                <a:solidFill>
                  <a:srgbClr val="002060"/>
                </a:solidFill>
              </a:rPr>
              <a:t>χρεώσεων</a:t>
            </a:r>
            <a:r>
              <a:rPr lang="el-GR" dirty="0"/>
              <a:t> και των </a:t>
            </a:r>
            <a:r>
              <a:rPr lang="el-GR" dirty="0">
                <a:solidFill>
                  <a:srgbClr val="002060"/>
                </a:solidFill>
              </a:rPr>
              <a:t>πιστώσεων</a:t>
            </a:r>
            <a:r>
              <a:rPr lang="el-GR" dirty="0"/>
              <a:t> μεταξύ τους κατά την κατάρτιση των οικονομικών καταστάσεων </a:t>
            </a:r>
          </a:p>
          <a:p>
            <a:pPr algn="just"/>
            <a:r>
              <a:rPr lang="el-GR" dirty="0"/>
              <a:t>Ο έλεγχος της ορθότητας των στοιχείων που έχουν μεταφερθεί από το </a:t>
            </a:r>
            <a:r>
              <a:rPr lang="el-GR" dirty="0">
                <a:solidFill>
                  <a:srgbClr val="C00000"/>
                </a:solidFill>
              </a:rPr>
              <a:t>Ημερολόγιο</a:t>
            </a:r>
            <a:r>
              <a:rPr lang="el-GR" dirty="0"/>
              <a:t> στο </a:t>
            </a:r>
            <a:r>
              <a:rPr lang="el-GR" dirty="0">
                <a:solidFill>
                  <a:srgbClr val="C00000"/>
                </a:solidFill>
              </a:rPr>
              <a:t>Καθολικό</a:t>
            </a:r>
          </a:p>
          <a:p>
            <a:pPr algn="just"/>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των λογαριασμών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612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10817889" cy="6368472"/>
          </a:xfrm>
        </p:spPr>
        <p:txBody>
          <a:bodyPr>
            <a:normAutofit/>
          </a:bodyPr>
          <a:lstStyle/>
          <a:p>
            <a:pPr marL="0" indent="0" algn="just">
              <a:buNone/>
            </a:pPr>
            <a:endParaRPr lang="el-GR" b="1" dirty="0">
              <a:solidFill>
                <a:srgbClr val="002060"/>
              </a:solidFill>
            </a:endParaRPr>
          </a:p>
          <a:p>
            <a:r>
              <a:rPr lang="el-GR" altLang="el-GR" dirty="0"/>
              <a:t>ΛΕΙΤΟΥΡΓΙΚΑ – ΜΗ ΛΕΙΤΟΥΡΓΙΚΑ</a:t>
            </a:r>
          </a:p>
          <a:p>
            <a:r>
              <a:rPr lang="el-GR" altLang="el-GR" dirty="0"/>
              <a:t>ΤΑΚΤΙΚΑ – ΕΚΤΑΚΤΑ</a:t>
            </a:r>
          </a:p>
          <a:p>
            <a:r>
              <a:rPr lang="el-GR" altLang="el-GR" dirty="0"/>
              <a:t>ΠΡΑΓΜΑΤΟΠΟΙΗΘΕΝΤΑ – ΥΠΟΛΟΓΙΣΤΙΚΑ</a:t>
            </a:r>
          </a:p>
          <a:p>
            <a:r>
              <a:rPr lang="el-GR" altLang="el-GR" dirty="0"/>
              <a:t>ΑΝΑΛΟΓΑ ΤΗΝ ΛΕΙΤΟΥΡΓΙΑ ΠΟΥ ΕΞΥΠΗΡΕΤΟΥΝ (Διοίκηση – Διάθεση – Παραγωγή – Χρηματοδότηση)</a:t>
            </a:r>
          </a:p>
          <a:p>
            <a:pPr>
              <a:buFontTx/>
              <a:buNone/>
            </a:pPr>
            <a:endParaRPr lang="el-GR" altLang="el-GR" dirty="0"/>
          </a:p>
        </p:txBody>
      </p:sp>
      <p:sp>
        <p:nvSpPr>
          <p:cNvPr id="3" name="Θέση περιεχομένου 2"/>
          <p:cNvSpPr>
            <a:spLocks noGrp="1"/>
          </p:cNvSpPr>
          <p:nvPr>
            <p:ph sz="half" idx="2"/>
          </p:nvPr>
        </p:nvSpPr>
        <p:spPr>
          <a:xfrm>
            <a:off x="10098592" y="489526"/>
            <a:ext cx="1255207" cy="6368473"/>
          </a:xfrm>
        </p:spPr>
        <p:txBody>
          <a:bodyPr/>
          <a:lstStyle/>
          <a:p>
            <a:endParaRPr lang="el-GR" altLang="el-GR" dirty="0"/>
          </a:p>
          <a:p>
            <a:pPr marL="0" indent="0">
              <a:buNone/>
            </a:pPr>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176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ΜΗ ΛΕΙΤΟΥΡΓΙΚΑ ΕΞΟΔΑ</a:t>
            </a:r>
          </a:p>
          <a:p>
            <a:r>
              <a:rPr lang="el-GR" altLang="el-GR" dirty="0"/>
              <a:t>Πρόστιμα</a:t>
            </a:r>
          </a:p>
          <a:p>
            <a:r>
              <a:rPr lang="el-GR" altLang="el-GR" dirty="0"/>
              <a:t>Συναλλαγματικές διαφορές</a:t>
            </a:r>
          </a:p>
          <a:p>
            <a:r>
              <a:rPr lang="el-GR" altLang="el-GR" dirty="0"/>
              <a:t>Δωρεά αποθεμάτων</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ΜΗ ΛΕΙΤΟΥΡΓΙΚΕΣ ΖΗΜΙΕΣ</a:t>
            </a:r>
          </a:p>
          <a:p>
            <a:r>
              <a:rPr lang="el-GR" altLang="el-GR" dirty="0"/>
              <a:t>Ζημιές από πώληση παγίων</a:t>
            </a:r>
          </a:p>
          <a:p>
            <a:r>
              <a:rPr lang="el-GR" altLang="el-GR" dirty="0"/>
              <a:t>Ζημιές από καταστροφή αποθεμάτων</a:t>
            </a:r>
          </a:p>
          <a:p>
            <a:r>
              <a:rPr lang="el-GR" altLang="el-GR" dirty="0"/>
              <a:t>Ζημιές από απαιτήσεις</a:t>
            </a:r>
          </a:p>
          <a:p>
            <a:pPr marL="0" indent="0">
              <a:buNone/>
            </a:pPr>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Λειτουργικά έξοδα και ζημιές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110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arn(inVertic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ΜΗ ΛΕΙΤΟΥΡΓΙΚΑ ΕΣΟΔΑ</a:t>
            </a:r>
          </a:p>
          <a:p>
            <a:r>
              <a:rPr lang="el-GR" altLang="el-GR" dirty="0"/>
              <a:t>Συναλλαγματικές διαφορές</a:t>
            </a:r>
          </a:p>
          <a:p>
            <a:r>
              <a:rPr lang="el-GR" altLang="el-GR" dirty="0"/>
              <a:t>Επιχορηγήσεις </a:t>
            </a:r>
          </a:p>
          <a:p>
            <a:r>
              <a:rPr lang="el-GR" altLang="el-GR" dirty="0"/>
              <a:t>Επιστροφές δασμών λόγω εξαγωγών</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ΜΗ ΛΕΙΤΟΥΡΓΙΚΑ ΚΕΡΔΗ</a:t>
            </a:r>
          </a:p>
          <a:p>
            <a:r>
              <a:rPr lang="el-GR" altLang="el-GR" dirty="0"/>
              <a:t>Κέρδη από πώληση παγίων</a:t>
            </a:r>
          </a:p>
          <a:p>
            <a:r>
              <a:rPr lang="el-GR" altLang="el-GR" dirty="0"/>
              <a:t>Κέρδη από ομολογιακά δάνεια</a:t>
            </a:r>
          </a:p>
          <a:p>
            <a:r>
              <a:rPr lang="el-GR" altLang="el-GR" dirty="0"/>
              <a:t>Κέρδη λαχνών</a:t>
            </a:r>
          </a:p>
          <a:p>
            <a:r>
              <a:rPr lang="el-GR" altLang="el-GR" dirty="0"/>
              <a:t>Παραγραφή υποχρεώσεως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29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arn(inVertic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barn(inVertical)">
                                      <p:cBhvr>
                                        <p:cTn id="4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ΜΗ ΛΕΙΤΟΥΡΓΙΚΑ ΕΣΟΔΑ</a:t>
            </a:r>
          </a:p>
          <a:p>
            <a:r>
              <a:rPr lang="el-GR" altLang="el-GR" dirty="0"/>
              <a:t>Συναλλαγματικές διαφορές</a:t>
            </a:r>
          </a:p>
          <a:p>
            <a:r>
              <a:rPr lang="el-GR" altLang="el-GR" dirty="0"/>
              <a:t>Επιχορηγήσεις </a:t>
            </a:r>
          </a:p>
          <a:p>
            <a:r>
              <a:rPr lang="el-GR" altLang="el-GR" dirty="0"/>
              <a:t>Επιστροφές δασμών λόγω εξαγωγών</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ΜΗ ΛΕΙΤΟΥΡΓΙΚΑ ΚΕΡΔΗ</a:t>
            </a:r>
          </a:p>
          <a:p>
            <a:r>
              <a:rPr lang="el-GR" altLang="el-GR" dirty="0"/>
              <a:t>Κέρδη από πώληση παγίων</a:t>
            </a:r>
          </a:p>
          <a:p>
            <a:r>
              <a:rPr lang="el-GR" altLang="el-GR" dirty="0"/>
              <a:t>Κέρδη από ομολογιακά δάνεια</a:t>
            </a:r>
          </a:p>
          <a:p>
            <a:r>
              <a:rPr lang="el-GR" altLang="el-GR" dirty="0"/>
              <a:t>Κέρδη λαχνών</a:t>
            </a:r>
          </a:p>
          <a:p>
            <a:r>
              <a:rPr lang="el-GR" altLang="el-GR" dirty="0"/>
              <a:t>Παραγραφή υποχρεώσεως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Η έννοια του εξόδου</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927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arn(inVertic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barn(inVertical)">
                                      <p:cBhvr>
                                        <p:cTn id="4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Ενεργητικό</a:t>
            </a:r>
          </a:p>
          <a:p>
            <a:r>
              <a:rPr lang="el-GR" altLang="el-GR" dirty="0"/>
              <a:t>Μειώνεται με την εξόφληση του εξόδου</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Παθητικό (Υποχρεώσεις)</a:t>
            </a:r>
          </a:p>
          <a:p>
            <a:r>
              <a:rPr lang="el-GR" altLang="el-GR" dirty="0"/>
              <a:t>Παραμένει σταθερό</a:t>
            </a:r>
          </a:p>
          <a:p>
            <a:endParaRPr lang="el-GR" altLang="el-GR" dirty="0"/>
          </a:p>
          <a:p>
            <a:pPr marL="0" indent="0">
              <a:buNone/>
            </a:pPr>
            <a:r>
              <a:rPr lang="el-GR" altLang="el-GR" u="sng" dirty="0"/>
              <a:t>Καθαρή θέση</a:t>
            </a:r>
          </a:p>
          <a:p>
            <a:pPr marL="0" indent="0">
              <a:buNone/>
            </a:pPr>
            <a:endParaRPr lang="el-GR" altLang="el-GR" u="sng" dirty="0"/>
          </a:p>
          <a:p>
            <a:r>
              <a:rPr lang="el-GR" altLang="el-GR" dirty="0"/>
              <a:t>Μειώνεται</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Έξοδο με άμεση μείωση του ενεργητικού</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113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Ενεργητικό</a:t>
            </a:r>
          </a:p>
          <a:p>
            <a:r>
              <a:rPr lang="el-GR" altLang="el-GR" dirty="0"/>
              <a:t>Παραμένει σταθερό</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Παθητικό (Υποχρεώσεις)</a:t>
            </a:r>
          </a:p>
          <a:p>
            <a:r>
              <a:rPr lang="el-GR" altLang="el-GR" dirty="0"/>
              <a:t>Αυξάνεται με την υποχρέωση να πληρωθεί το έξοδο</a:t>
            </a:r>
          </a:p>
          <a:p>
            <a:endParaRPr lang="el-GR" altLang="el-GR" dirty="0"/>
          </a:p>
          <a:p>
            <a:pPr marL="0" indent="0">
              <a:buNone/>
            </a:pPr>
            <a:r>
              <a:rPr lang="el-GR" altLang="el-GR" u="sng" dirty="0"/>
              <a:t>Καθαρή θέση</a:t>
            </a:r>
          </a:p>
          <a:p>
            <a:pPr marL="0" indent="0">
              <a:buNone/>
            </a:pPr>
            <a:endParaRPr lang="el-GR" altLang="el-GR" u="sng" dirty="0"/>
          </a:p>
          <a:p>
            <a:r>
              <a:rPr lang="el-GR" altLang="el-GR" dirty="0"/>
              <a:t>Μειώνεται</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Έξοδο με δημιουργία υποχρέωσης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490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199" y="489527"/>
            <a:ext cx="5090327" cy="6368472"/>
          </a:xfrm>
        </p:spPr>
        <p:txBody>
          <a:bodyPr>
            <a:normAutofit/>
          </a:bodyPr>
          <a:lstStyle/>
          <a:p>
            <a:pPr marL="0" indent="0" algn="just">
              <a:buNone/>
            </a:pPr>
            <a:endParaRPr lang="el-GR" b="1" dirty="0">
              <a:solidFill>
                <a:srgbClr val="002060"/>
              </a:solidFill>
            </a:endParaRPr>
          </a:p>
          <a:p>
            <a:pPr>
              <a:buFontTx/>
              <a:buNone/>
            </a:pPr>
            <a:r>
              <a:rPr lang="el-GR" altLang="el-GR" u="sng" dirty="0"/>
              <a:t>Ενεργητικό</a:t>
            </a:r>
          </a:p>
          <a:p>
            <a:r>
              <a:rPr lang="el-GR" altLang="el-GR" dirty="0"/>
              <a:t>Αυξάνεται με:</a:t>
            </a:r>
          </a:p>
          <a:p>
            <a:r>
              <a:rPr lang="el-GR" altLang="el-GR" dirty="0"/>
              <a:t>Μετρητά (Ταμειακά διαθέσιμα)</a:t>
            </a:r>
          </a:p>
          <a:p>
            <a:r>
              <a:rPr lang="el-GR" altLang="el-GR" dirty="0"/>
              <a:t>Δημιουργία απαίτησης</a:t>
            </a:r>
          </a:p>
          <a:p>
            <a:r>
              <a:rPr lang="el-GR" altLang="el-GR" dirty="0"/>
              <a:t>Με Γραμμάτια εισπρακτέα</a:t>
            </a:r>
          </a:p>
          <a:p>
            <a:r>
              <a:rPr lang="el-GR" altLang="el-GR" dirty="0"/>
              <a:t>Με επιταγές εισπρακτέες</a:t>
            </a:r>
          </a:p>
          <a:p>
            <a:r>
              <a:rPr lang="el-GR" altLang="el-GR" dirty="0"/>
              <a:t>Με την αύξηση οποιουδήποτε άλλου στοιχείου του ενεργητικού</a:t>
            </a:r>
          </a:p>
          <a:p>
            <a:pPr>
              <a:buFontTx/>
              <a:buNone/>
            </a:pPr>
            <a:endParaRPr lang="el-GR" altLang="el-GR" dirty="0"/>
          </a:p>
        </p:txBody>
      </p:sp>
      <p:sp>
        <p:nvSpPr>
          <p:cNvPr id="3" name="Θέση περιεχομένου 2"/>
          <p:cNvSpPr>
            <a:spLocks noGrp="1"/>
          </p:cNvSpPr>
          <p:nvPr>
            <p:ph sz="half" idx="2"/>
          </p:nvPr>
        </p:nvSpPr>
        <p:spPr>
          <a:xfrm>
            <a:off x="6172200" y="489526"/>
            <a:ext cx="5181600" cy="6368473"/>
          </a:xfrm>
        </p:spPr>
        <p:txBody>
          <a:bodyPr/>
          <a:lstStyle/>
          <a:p>
            <a:endParaRPr lang="el-GR" altLang="el-GR" dirty="0"/>
          </a:p>
          <a:p>
            <a:pPr>
              <a:buFontTx/>
              <a:buNone/>
            </a:pPr>
            <a:r>
              <a:rPr lang="el-GR" altLang="el-GR" u="sng" dirty="0"/>
              <a:t>Παθητικό (Υποχρεώσεις)</a:t>
            </a:r>
          </a:p>
          <a:p>
            <a:r>
              <a:rPr lang="el-GR" altLang="el-GR" dirty="0"/>
              <a:t>Παραμένει σταθερό</a:t>
            </a:r>
          </a:p>
          <a:p>
            <a:endParaRPr lang="el-GR" altLang="el-GR" dirty="0"/>
          </a:p>
          <a:p>
            <a:pPr marL="0" indent="0">
              <a:buNone/>
            </a:pPr>
            <a:r>
              <a:rPr lang="el-GR" altLang="el-GR" u="sng" dirty="0"/>
              <a:t>Καθαρή θέση</a:t>
            </a:r>
          </a:p>
          <a:p>
            <a:pPr marL="0" indent="0">
              <a:buNone/>
            </a:pPr>
            <a:endParaRPr lang="el-GR" altLang="el-GR" u="sng" dirty="0"/>
          </a:p>
          <a:p>
            <a:r>
              <a:rPr lang="el-GR" altLang="el-GR" dirty="0"/>
              <a:t>Αυξάνεται</a:t>
            </a:r>
          </a:p>
        </p:txBody>
      </p:sp>
      <p:sp>
        <p:nvSpPr>
          <p:cNvPr id="6" name="Ορθογώνιο 5"/>
          <p:cNvSpPr/>
          <p:nvPr/>
        </p:nvSpPr>
        <p:spPr>
          <a:xfrm>
            <a:off x="0" y="0"/>
            <a:ext cx="677593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Έσοδο </a:t>
            </a:r>
          </a:p>
        </p:txBody>
      </p:sp>
      <p:sp>
        <p:nvSpPr>
          <p:cNvPr id="7" name="Ορθογώνιο 6"/>
          <p:cNvSpPr/>
          <p:nvPr/>
        </p:nvSpPr>
        <p:spPr>
          <a:xfrm>
            <a:off x="6775938" y="0"/>
            <a:ext cx="541606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567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arn(inVertic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barn(inVertical)">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barn(inVertical)">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barn(inVertical)">
                                      <p:cBhvr>
                                        <p:cTn id="52" dur="5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barn(inVertical)">
                                      <p:cBhvr>
                                        <p:cTn id="5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r>
              <a:rPr lang="el-GR" altLang="el-GR" b="1" dirty="0">
                <a:solidFill>
                  <a:srgbClr val="002060"/>
                </a:solidFill>
              </a:rPr>
              <a:t>ΛΕΙΤΟΥΡΓΙΚΑ ΕΣΟΔΑ</a:t>
            </a:r>
          </a:p>
          <a:p>
            <a:pPr algn="ctr">
              <a:lnSpc>
                <a:spcPct val="150000"/>
              </a:lnSpc>
              <a:buFontTx/>
              <a:buNone/>
            </a:pPr>
            <a:r>
              <a:rPr lang="el-GR" altLang="el-GR" b="1" dirty="0"/>
              <a:t>ΜΕΙΟΝ</a:t>
            </a:r>
          </a:p>
          <a:p>
            <a:pPr algn="ctr">
              <a:lnSpc>
                <a:spcPct val="150000"/>
              </a:lnSpc>
              <a:buFontTx/>
              <a:buNone/>
            </a:pPr>
            <a:r>
              <a:rPr lang="el-GR" altLang="el-GR" b="1" dirty="0">
                <a:solidFill>
                  <a:srgbClr val="C00000"/>
                </a:solidFill>
              </a:rPr>
              <a:t>ΛΕΙΤΟΥΡΓΙΚΑ ΕΞΟΔΑ</a:t>
            </a:r>
          </a:p>
          <a:p>
            <a:pPr algn="ctr">
              <a:lnSpc>
                <a:spcPct val="150000"/>
              </a:lnSpc>
              <a:buFontTx/>
              <a:buNone/>
            </a:pPr>
            <a:r>
              <a:rPr lang="el-GR" altLang="el-GR" b="1" dirty="0"/>
              <a:t>ΙΣΟΝ </a:t>
            </a:r>
          </a:p>
          <a:p>
            <a:pPr algn="ctr">
              <a:lnSpc>
                <a:spcPct val="150000"/>
              </a:lnSpc>
              <a:buFontTx/>
              <a:buNone/>
            </a:pPr>
            <a:r>
              <a:rPr lang="el-GR" altLang="el-GR" b="1" dirty="0">
                <a:solidFill>
                  <a:srgbClr val="00B050"/>
                </a:solidFill>
              </a:rPr>
              <a:t>ΑΠΟΤΕΛΕΣΜΑ ΕΚΜΕΤΑΛΛΕΥΣΗΣ</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206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r>
              <a:rPr lang="el-GR" altLang="el-GR" b="1" dirty="0">
                <a:solidFill>
                  <a:srgbClr val="002060"/>
                </a:solidFill>
              </a:rPr>
              <a:t>ΛΕΙΤΟΥΡΓΙΚΑ + ΜΗ ΛΕΙΤΟΥΡΓΙΚΑ ΕΣΟΔΑ</a:t>
            </a:r>
          </a:p>
          <a:p>
            <a:pPr algn="ctr">
              <a:lnSpc>
                <a:spcPct val="150000"/>
              </a:lnSpc>
              <a:buFontTx/>
              <a:buNone/>
            </a:pPr>
            <a:r>
              <a:rPr lang="el-GR" altLang="el-GR" b="1" dirty="0"/>
              <a:t>ΜΕΙΟΝ</a:t>
            </a:r>
          </a:p>
          <a:p>
            <a:pPr algn="ctr">
              <a:lnSpc>
                <a:spcPct val="150000"/>
              </a:lnSpc>
              <a:buFontTx/>
              <a:buNone/>
            </a:pPr>
            <a:r>
              <a:rPr lang="el-GR" altLang="el-GR" b="1" dirty="0">
                <a:solidFill>
                  <a:srgbClr val="C00000"/>
                </a:solidFill>
              </a:rPr>
              <a:t>ΛΕΙΤΟΥΡΓΙΚΑ + ΜΗ ΛΕΙΤΟΥΡΓΙΚΑ ΕΞΟΔΑ</a:t>
            </a:r>
          </a:p>
          <a:p>
            <a:pPr algn="ctr">
              <a:lnSpc>
                <a:spcPct val="150000"/>
              </a:lnSpc>
              <a:buFontTx/>
              <a:buNone/>
            </a:pPr>
            <a:r>
              <a:rPr lang="el-GR" altLang="el-GR" b="1" dirty="0"/>
              <a:t>ΙΣΟΝ </a:t>
            </a:r>
          </a:p>
          <a:p>
            <a:pPr algn="ctr">
              <a:lnSpc>
                <a:spcPct val="150000"/>
              </a:lnSpc>
              <a:buFontTx/>
              <a:buNone/>
            </a:pPr>
            <a:r>
              <a:rPr lang="el-GR" altLang="el-GR" b="1" dirty="0">
                <a:solidFill>
                  <a:srgbClr val="00B050"/>
                </a:solidFill>
              </a:rPr>
              <a:t>ΑΠΟΤΕΛΕΣΜΑ ΧΡΗΣΗΣ</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62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93890" y="489526"/>
            <a:ext cx="11192826" cy="6368473"/>
          </a:xfrm>
        </p:spPr>
        <p:txBody>
          <a:bodyPr>
            <a:normAutofit/>
          </a:bodyPr>
          <a:lstStyle/>
          <a:p>
            <a:pPr marL="0" indent="0" algn="just">
              <a:buNone/>
            </a:pPr>
            <a:r>
              <a:rPr lang="el-GR" dirty="0"/>
              <a:t>Με βάση τα παραπάνω το αποτέλεσμα διακρίνεται:</a:t>
            </a:r>
          </a:p>
          <a:p>
            <a:pPr marL="0" indent="0" algn="ctr">
              <a:buNone/>
            </a:pPr>
            <a:endParaRPr lang="el-GR" b="1" dirty="0">
              <a:solidFill>
                <a:srgbClr val="002060"/>
              </a:solidFill>
            </a:endParaRPr>
          </a:p>
          <a:p>
            <a:pPr marL="0" indent="0" algn="ctr">
              <a:buNone/>
            </a:pPr>
            <a:endParaRPr lang="el-GR" b="1" dirty="0">
              <a:solidFill>
                <a:srgbClr val="002060"/>
              </a:solidFill>
            </a:endParaRPr>
          </a:p>
          <a:p>
            <a:pPr marL="0" indent="0" algn="ctr">
              <a:buNone/>
            </a:pPr>
            <a:r>
              <a:rPr lang="el-GR" b="1" dirty="0">
                <a:solidFill>
                  <a:srgbClr val="002060"/>
                </a:solidFill>
              </a:rPr>
              <a:t>Ανάλογα με την προέλευση</a:t>
            </a:r>
          </a:p>
          <a:p>
            <a:pPr marL="0" indent="0" algn="ctr">
              <a:buNone/>
            </a:pPr>
            <a:endParaRPr lang="el-GR" b="1" dirty="0">
              <a:solidFill>
                <a:srgbClr val="C00000"/>
              </a:solidFill>
            </a:endParaRPr>
          </a:p>
          <a:p>
            <a:pPr marL="0" indent="0" algn="ctr">
              <a:buNone/>
            </a:pPr>
            <a:endParaRPr lang="el-GR" b="1" dirty="0">
              <a:solidFill>
                <a:srgbClr val="C00000"/>
              </a:solidFill>
            </a:endParaRPr>
          </a:p>
          <a:p>
            <a:pPr marL="0" indent="0" algn="ctr">
              <a:buNone/>
            </a:pPr>
            <a:r>
              <a:rPr lang="el-GR" b="1" dirty="0">
                <a:solidFill>
                  <a:srgbClr val="C00000"/>
                </a:solidFill>
              </a:rPr>
              <a:t>Λειτουργικό          Μη Λειτουργικό</a:t>
            </a:r>
          </a:p>
          <a:p>
            <a:pPr marL="0" indent="0" algn="just">
              <a:buNone/>
            </a:pPr>
            <a:endParaRPr lang="el-GR" b="1" dirty="0">
              <a:solidFill>
                <a:srgbClr val="C00000"/>
              </a:solidFill>
            </a:endParaRPr>
          </a:p>
        </p:txBody>
      </p:sp>
      <p:sp>
        <p:nvSpPr>
          <p:cNvPr id="6" name="Ορθογώνιο 5"/>
          <p:cNvSpPr/>
          <p:nvPr/>
        </p:nvSpPr>
        <p:spPr>
          <a:xfrm>
            <a:off x="0" y="0"/>
            <a:ext cx="876692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Διακρίσεις αποτελέσματος</a:t>
            </a:r>
          </a:p>
        </p:txBody>
      </p:sp>
      <p:sp>
        <p:nvSpPr>
          <p:cNvPr id="7" name="Ορθογώνιο 6"/>
          <p:cNvSpPr/>
          <p:nvPr/>
        </p:nvSpPr>
        <p:spPr>
          <a:xfrm>
            <a:off x="8766928" y="0"/>
            <a:ext cx="3425072"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883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barn(inVertical)">
                                      <p:cBhvr>
                                        <p:cTn id="1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817098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Συνοπτικός πίνακας λογαριασμών</a:t>
            </a:r>
          </a:p>
        </p:txBody>
      </p:sp>
      <p:sp>
        <p:nvSpPr>
          <p:cNvPr id="7" name="Ορθογώνιο 6"/>
          <p:cNvSpPr/>
          <p:nvPr/>
        </p:nvSpPr>
        <p:spPr>
          <a:xfrm>
            <a:off x="8170984" y="0"/>
            <a:ext cx="40210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2645994067"/>
              </p:ext>
            </p:extLst>
          </p:nvPr>
        </p:nvGraphicFramePr>
        <p:xfrm>
          <a:off x="711921" y="489527"/>
          <a:ext cx="10340889" cy="6307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endParaRPr lang="el-GR" sz="2000" b="0" dirty="0"/>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endParaRPr lang="el-GR" sz="2000" b="1" dirty="0"/>
                    </a:p>
                  </a:txBody>
                  <a:tcPr/>
                </a:tc>
                <a:tc>
                  <a:txBody>
                    <a:bodyPr/>
                    <a:lstStyle/>
                    <a:p>
                      <a:pPr algn="r"/>
                      <a:endParaRPr lang="el-GR" sz="2000" b="1" dirty="0"/>
                    </a:p>
                  </a:txBody>
                  <a:tcPr/>
                </a:tc>
                <a:extLst>
                  <a:ext uri="{0D108BD9-81ED-4DB2-BD59-A6C34878D82A}">
                    <a16:rowId xmlns:a16="http://schemas.microsoft.com/office/drawing/2014/main" val="506552899"/>
                  </a:ext>
                </a:extLst>
              </a:tr>
              <a:tr h="410556">
                <a:tc>
                  <a:txBody>
                    <a:bodyPr/>
                    <a:lstStyle/>
                    <a:p>
                      <a:r>
                        <a:rPr lang="el-GR" sz="2400" b="0" dirty="0"/>
                        <a:t>Ταμειακά</a:t>
                      </a:r>
                      <a:r>
                        <a:rPr lang="el-GR" sz="2400" b="0" baseline="0" dirty="0"/>
                        <a:t> διαθέσιμα</a:t>
                      </a:r>
                      <a:endParaRPr lang="el-GR" sz="2400" b="0" dirty="0"/>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1316855114"/>
                  </a:ext>
                </a:extLst>
              </a:tr>
              <a:tr h="410556">
                <a:tc>
                  <a:txBody>
                    <a:bodyPr/>
                    <a:lstStyle/>
                    <a:p>
                      <a:r>
                        <a:rPr lang="el-GR" sz="2400" b="0" dirty="0">
                          <a:solidFill>
                            <a:schemeClr val="tx1"/>
                          </a:solidFill>
                        </a:rPr>
                        <a:t>Απαιτήσεις</a:t>
                      </a:r>
                    </a:p>
                  </a:txBody>
                  <a:tcPr/>
                </a:tc>
                <a:tc>
                  <a:txBody>
                    <a:bodyPr/>
                    <a:lstStyle/>
                    <a:p>
                      <a:pPr algn="r"/>
                      <a:endParaRPr lang="el-GR" sz="2400" dirty="0">
                        <a:solidFill>
                          <a:schemeClr val="tx1"/>
                        </a:solidFill>
                      </a:endParaRP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400" b="0" baseline="0" dirty="0">
                          <a:solidFill>
                            <a:schemeClr val="tx1"/>
                          </a:solidFill>
                        </a:rPr>
                        <a:t>Αποθέματα</a:t>
                      </a:r>
                    </a:p>
                  </a:txBody>
                  <a:tcPr/>
                </a:tc>
                <a:tc>
                  <a:txBody>
                    <a:bodyPr/>
                    <a:lstStyle/>
                    <a:p>
                      <a:pPr algn="r"/>
                      <a:endParaRPr lang="el-GR" sz="2400" b="0" dirty="0">
                        <a:solidFill>
                          <a:schemeClr val="tx1"/>
                        </a:solidFill>
                      </a:endParaRP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Γήπεδα</a:t>
                      </a:r>
                      <a:endParaRPr lang="el-GR" sz="2400" b="0" baseline="0" dirty="0">
                        <a:solidFill>
                          <a:srgbClr val="C00000"/>
                        </a:solidFill>
                      </a:endParaRP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315409145"/>
                  </a:ext>
                </a:extLst>
              </a:tr>
              <a:tr h="410556">
                <a:tc>
                  <a:txBody>
                    <a:bodyPr/>
                    <a:lstStyle/>
                    <a:p>
                      <a:r>
                        <a:rPr lang="el-GR" sz="2400" b="0" baseline="0" dirty="0">
                          <a:solidFill>
                            <a:schemeClr val="tx1"/>
                          </a:solidFill>
                        </a:rPr>
                        <a:t>Εξοπλισμός</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Κεφάλαιο</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Βραχυπρόθεσμες υποχρεώσεις</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3672133"/>
                  </a:ext>
                </a:extLst>
              </a:tr>
              <a:tr h="410556">
                <a:tc>
                  <a:txBody>
                    <a:bodyPr/>
                    <a:lstStyle/>
                    <a:p>
                      <a:r>
                        <a:rPr lang="el-GR" sz="2400" b="0" baseline="0" dirty="0">
                          <a:solidFill>
                            <a:schemeClr val="tx1"/>
                          </a:solidFill>
                        </a:rPr>
                        <a:t>Έσοδα παροχής υπηρεσιών</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3502631329"/>
                  </a:ext>
                </a:extLst>
              </a:tr>
              <a:tr h="410556">
                <a:tc>
                  <a:txBody>
                    <a:bodyPr/>
                    <a:lstStyle/>
                    <a:p>
                      <a:r>
                        <a:rPr lang="el-GR" sz="2400" b="0" baseline="0" dirty="0">
                          <a:solidFill>
                            <a:schemeClr val="tx1"/>
                          </a:solidFill>
                        </a:rPr>
                        <a:t>Ενοίκια </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354149157"/>
                  </a:ext>
                </a:extLst>
              </a:tr>
              <a:tr h="410556">
                <a:tc>
                  <a:txBody>
                    <a:bodyPr/>
                    <a:lstStyle/>
                    <a:p>
                      <a:r>
                        <a:rPr lang="el-GR" sz="2400" b="0" baseline="0" dirty="0">
                          <a:solidFill>
                            <a:schemeClr val="tx1"/>
                          </a:solidFill>
                        </a:rPr>
                        <a:t>Αμοιβές προσωπικού</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4279066189"/>
                  </a:ext>
                </a:extLst>
              </a:tr>
              <a:tr h="410556">
                <a:tc>
                  <a:txBody>
                    <a:bodyPr/>
                    <a:lstStyle/>
                    <a:p>
                      <a:r>
                        <a:rPr lang="el-GR" sz="2400" b="0" baseline="0" dirty="0">
                          <a:solidFill>
                            <a:schemeClr val="tx1"/>
                          </a:solidFill>
                        </a:rPr>
                        <a:t>Παροχές τρίτων</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320368332"/>
                  </a:ext>
                </a:extLst>
              </a:tr>
              <a:tr h="410556">
                <a:tc>
                  <a:txBody>
                    <a:bodyPr/>
                    <a:lstStyle/>
                    <a:p>
                      <a:r>
                        <a:rPr lang="el-GR" sz="2400" b="0" baseline="0" dirty="0">
                          <a:solidFill>
                            <a:schemeClr val="tx1"/>
                          </a:solidFill>
                        </a:rPr>
                        <a:t>ΣΥΝΟΛΟ</a:t>
                      </a:r>
                    </a:p>
                  </a:txBody>
                  <a:tcPr/>
                </a:tc>
                <a:tc>
                  <a:txBody>
                    <a:bodyPr/>
                    <a:lstStyle/>
                    <a:p>
                      <a:pPr algn="r"/>
                      <a:endParaRPr lang="el-GR" sz="2400" b="1" dirty="0"/>
                    </a:p>
                  </a:txBody>
                  <a:tcPr/>
                </a:tc>
                <a:tc>
                  <a:txBody>
                    <a:bodyPr/>
                    <a:lstStyle/>
                    <a:p>
                      <a:pPr algn="r"/>
                      <a:endParaRPr lang="el-GR" sz="2400" b="1" dirty="0"/>
                    </a:p>
                  </a:txBody>
                  <a:tcPr/>
                </a:tc>
                <a:extLst>
                  <a:ext uri="{0D108BD9-81ED-4DB2-BD59-A6C34878D82A}">
                    <a16:rowId xmlns:a16="http://schemas.microsoft.com/office/drawing/2014/main" val="3509580843"/>
                  </a:ext>
                </a:extLst>
              </a:tr>
            </a:tbl>
          </a:graphicData>
        </a:graphic>
      </p:graphicFrame>
    </p:spTree>
    <p:extLst>
      <p:ext uri="{BB962C8B-B14F-4D97-AF65-F5344CB8AC3E}">
        <p14:creationId xmlns:p14="http://schemas.microsoft.com/office/powerpoint/2010/main" val="394195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983680276"/>
              </p:ext>
            </p:extLst>
          </p:nvPr>
        </p:nvGraphicFramePr>
        <p:xfrm>
          <a:off x="754906" y="489527"/>
          <a:ext cx="10804047" cy="5932557"/>
        </p:xfrm>
        <a:graphic>
          <a:graphicData uri="http://schemas.openxmlformats.org/drawingml/2006/table">
            <a:tbl>
              <a:tblPr firstRow="1" bandRow="1">
                <a:tableStyleId>{D7AC3CCA-C797-4891-BE02-D94E43425B78}</a:tableStyleId>
              </a:tblPr>
              <a:tblGrid>
                <a:gridCol w="4414971">
                  <a:extLst>
                    <a:ext uri="{9D8B030D-6E8A-4147-A177-3AD203B41FA5}">
                      <a16:colId xmlns:a16="http://schemas.microsoft.com/office/drawing/2014/main" val="2453963297"/>
                    </a:ext>
                  </a:extLst>
                </a:gridCol>
                <a:gridCol w="1664677">
                  <a:extLst>
                    <a:ext uri="{9D8B030D-6E8A-4147-A177-3AD203B41FA5}">
                      <a16:colId xmlns:a16="http://schemas.microsoft.com/office/drawing/2014/main" val="1910919357"/>
                    </a:ext>
                  </a:extLst>
                </a:gridCol>
                <a:gridCol w="1512277">
                  <a:extLst>
                    <a:ext uri="{9D8B030D-6E8A-4147-A177-3AD203B41FA5}">
                      <a16:colId xmlns:a16="http://schemas.microsoft.com/office/drawing/2014/main" val="1670653415"/>
                    </a:ext>
                  </a:extLst>
                </a:gridCol>
                <a:gridCol w="1688123">
                  <a:extLst>
                    <a:ext uri="{9D8B030D-6E8A-4147-A177-3AD203B41FA5}">
                      <a16:colId xmlns:a16="http://schemas.microsoft.com/office/drawing/2014/main" val="1575530227"/>
                    </a:ext>
                  </a:extLst>
                </a:gridCol>
                <a:gridCol w="1523999">
                  <a:extLst>
                    <a:ext uri="{9D8B030D-6E8A-4147-A177-3AD203B41FA5}">
                      <a16:colId xmlns:a16="http://schemas.microsoft.com/office/drawing/2014/main" val="44700773"/>
                    </a:ext>
                  </a:extLst>
                </a:gridCol>
              </a:tblGrid>
              <a:tr h="483488">
                <a:tc gridSpan="5">
                  <a:txBody>
                    <a:bodyPr/>
                    <a:lstStyle/>
                    <a:p>
                      <a:pPr algn="ctr"/>
                      <a:r>
                        <a:rPr lang="el-GR" sz="2400" dirty="0"/>
                        <a:t>Κατάσταση Αποτελεσμάτων</a:t>
                      </a:r>
                    </a:p>
                  </a:txBody>
                  <a:tcPr/>
                </a:tc>
                <a:tc hMerge="1">
                  <a:txBody>
                    <a:bodyPr/>
                    <a:lstStyle/>
                    <a:p>
                      <a:pPr algn="ctr"/>
                      <a:endParaRPr lang="el-GR" sz="2400" dirty="0"/>
                    </a:p>
                  </a:txBody>
                  <a:tcPr/>
                </a:tc>
                <a:tc hMerge="1">
                  <a:txBody>
                    <a:bodyPr/>
                    <a:lstStyle/>
                    <a:p>
                      <a:pPr algn="ctr"/>
                      <a:endParaRPr lang="el-GR" sz="2400" dirty="0"/>
                    </a:p>
                  </a:txBody>
                  <a:tcPr/>
                </a:tc>
                <a:tc hMerge="1">
                  <a:txBody>
                    <a:bodyPr/>
                    <a:lstStyle/>
                    <a:p>
                      <a:pPr algn="ctr"/>
                      <a:endParaRPr lang="el-GR" sz="2400" dirty="0"/>
                    </a:p>
                  </a:txBody>
                  <a:tcPr/>
                </a:tc>
                <a:tc hMerge="1">
                  <a:txBody>
                    <a:bodyPr/>
                    <a:lstStyle/>
                    <a:p>
                      <a:pPr algn="ctr"/>
                      <a:endParaRPr lang="el-GR" sz="2400" dirty="0"/>
                    </a:p>
                  </a:txBody>
                  <a:tcPr/>
                </a:tc>
                <a:extLst>
                  <a:ext uri="{0D108BD9-81ED-4DB2-BD59-A6C34878D82A}">
                    <a16:rowId xmlns:a16="http://schemas.microsoft.com/office/drawing/2014/main" val="3380851613"/>
                  </a:ext>
                </a:extLst>
              </a:tr>
              <a:tr h="467076">
                <a:tc>
                  <a:txBody>
                    <a:bodyPr/>
                    <a:lstStyle/>
                    <a:p>
                      <a:endParaRPr lang="el-GR" sz="2400" b="1" dirty="0"/>
                    </a:p>
                  </a:txBody>
                  <a:tcPr/>
                </a:tc>
                <a:tc gridSpan="2">
                  <a:txBody>
                    <a:bodyPr/>
                    <a:lstStyle/>
                    <a:p>
                      <a:pPr algn="ctr"/>
                      <a:r>
                        <a:rPr lang="el-GR" sz="2400" b="1" dirty="0"/>
                        <a:t>31/12/2020</a:t>
                      </a:r>
                    </a:p>
                  </a:txBody>
                  <a:tcPr>
                    <a:lnR w="57150" cap="flat" cmpd="sng" algn="ctr">
                      <a:solidFill>
                        <a:srgbClr val="C00000"/>
                      </a:solidFill>
                      <a:prstDash val="solid"/>
                      <a:round/>
                      <a:headEnd type="none" w="med" len="med"/>
                      <a:tailEnd type="none" w="med" len="med"/>
                    </a:lnR>
                  </a:tcPr>
                </a:tc>
                <a:tc hMerge="1">
                  <a:txBody>
                    <a:bodyPr/>
                    <a:lstStyle/>
                    <a:p>
                      <a:pPr algn="r"/>
                      <a:endParaRPr lang="el-GR" sz="2400" dirty="0"/>
                    </a:p>
                  </a:txBody>
                  <a:tcPr>
                    <a:lnR w="57150" cap="flat" cmpd="sng" algn="ctr">
                      <a:solidFill>
                        <a:schemeClr val="tx1"/>
                      </a:solidFill>
                      <a:prstDash val="solid"/>
                      <a:round/>
                      <a:headEnd type="none" w="med" len="med"/>
                      <a:tailEnd type="none" w="med" len="med"/>
                    </a:lnR>
                  </a:tcPr>
                </a:tc>
                <a:tc gridSpan="2">
                  <a:txBody>
                    <a:bodyPr/>
                    <a:lstStyle/>
                    <a:p>
                      <a:pPr algn="ctr"/>
                      <a:r>
                        <a:rPr lang="el-GR" sz="2400" b="1" dirty="0"/>
                        <a:t>31/12/2019</a:t>
                      </a:r>
                    </a:p>
                  </a:txBody>
                  <a:tcPr>
                    <a:lnL w="57150" cap="flat" cmpd="sng" algn="ctr">
                      <a:solidFill>
                        <a:srgbClr val="C00000"/>
                      </a:solidFill>
                      <a:prstDash val="solid"/>
                      <a:round/>
                      <a:headEnd type="none" w="med" len="med"/>
                      <a:tailEnd type="none" w="med" len="med"/>
                    </a:lnL>
                  </a:tcPr>
                </a:tc>
                <a:tc hMerge="1">
                  <a:txBody>
                    <a:bodyPr/>
                    <a:lstStyle/>
                    <a:p>
                      <a:pPr algn="r"/>
                      <a:endParaRPr lang="el-GR" sz="2400" dirty="0"/>
                    </a:p>
                  </a:txBody>
                  <a:tcPr/>
                </a:tc>
                <a:extLst>
                  <a:ext uri="{0D108BD9-81ED-4DB2-BD59-A6C34878D82A}">
                    <a16:rowId xmlns:a16="http://schemas.microsoft.com/office/drawing/2014/main" val="3679587746"/>
                  </a:ext>
                </a:extLst>
              </a:tr>
              <a:tr h="467076">
                <a:tc>
                  <a:txBody>
                    <a:bodyPr/>
                    <a:lstStyle/>
                    <a:p>
                      <a:r>
                        <a:rPr lang="el-GR" sz="2400" b="1" dirty="0"/>
                        <a:t>Έσοδα</a:t>
                      </a:r>
                    </a:p>
                  </a:txBody>
                  <a:tcPr/>
                </a:tc>
                <a:tc>
                  <a:txBody>
                    <a:bodyPr/>
                    <a:lstStyle/>
                    <a:p>
                      <a:pPr algn="r"/>
                      <a:endParaRPr lang="el-GR" sz="2400" dirty="0"/>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1316855114"/>
                  </a:ext>
                </a:extLst>
              </a:tr>
              <a:tr h="563033">
                <a:tc>
                  <a:txBody>
                    <a:bodyPr/>
                    <a:lstStyle/>
                    <a:p>
                      <a:r>
                        <a:rPr lang="el-GR" sz="2400" dirty="0">
                          <a:solidFill>
                            <a:schemeClr val="tx1"/>
                          </a:solidFill>
                        </a:rPr>
                        <a:t>     Πωλήσεις</a:t>
                      </a:r>
                    </a:p>
                  </a:txBody>
                  <a:tcPr/>
                </a:tc>
                <a:tc>
                  <a:txBody>
                    <a:bodyPr/>
                    <a:lstStyle/>
                    <a:p>
                      <a:pPr algn="r"/>
                      <a:endParaRPr lang="el-GR" sz="2400" dirty="0"/>
                    </a:p>
                  </a:txBody>
                  <a:tcPr/>
                </a:tc>
                <a:tc>
                  <a:txBody>
                    <a:bodyPr/>
                    <a:lstStyle/>
                    <a:p>
                      <a:pPr algn="r"/>
                      <a:r>
                        <a:rPr lang="el-GR" sz="2400" dirty="0"/>
                        <a:t>1.000.000</a:t>
                      </a:r>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r>
                        <a:rPr lang="el-GR" sz="2400" dirty="0"/>
                        <a:t>1.100.000</a:t>
                      </a:r>
                    </a:p>
                  </a:txBody>
                  <a:tcPr/>
                </a:tc>
                <a:extLst>
                  <a:ext uri="{0D108BD9-81ED-4DB2-BD59-A6C34878D82A}">
                    <a16:rowId xmlns:a16="http://schemas.microsoft.com/office/drawing/2014/main" val="943353305"/>
                  </a:ext>
                </a:extLst>
              </a:tr>
              <a:tr h="414208">
                <a:tc>
                  <a:txBody>
                    <a:bodyPr/>
                    <a:lstStyle/>
                    <a:p>
                      <a:r>
                        <a:rPr lang="el-GR" sz="2400" b="1" dirty="0">
                          <a:solidFill>
                            <a:schemeClr val="tx1"/>
                          </a:solidFill>
                        </a:rPr>
                        <a:t>Έξοδα</a:t>
                      </a:r>
                    </a:p>
                  </a:txBody>
                  <a:tcPr/>
                </a:tc>
                <a:tc>
                  <a:txBody>
                    <a:bodyPr/>
                    <a:lstStyle/>
                    <a:p>
                      <a:pPr algn="r"/>
                      <a:endParaRPr lang="el-GR" sz="2400" dirty="0"/>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4189378706"/>
                  </a:ext>
                </a:extLst>
              </a:tr>
              <a:tr h="556635">
                <a:tc>
                  <a:txBody>
                    <a:bodyPr/>
                    <a:lstStyle/>
                    <a:p>
                      <a:r>
                        <a:rPr lang="el-GR" sz="2400" dirty="0"/>
                        <a:t>     Μισθοί</a:t>
                      </a:r>
                      <a:endParaRPr lang="el-GR" sz="2400" baseline="0" dirty="0">
                        <a:solidFill>
                          <a:srgbClr val="C00000"/>
                        </a:solidFill>
                      </a:endParaRPr>
                    </a:p>
                  </a:txBody>
                  <a:tcPr/>
                </a:tc>
                <a:tc>
                  <a:txBody>
                    <a:bodyPr/>
                    <a:lstStyle/>
                    <a:p>
                      <a:pPr algn="r"/>
                      <a:r>
                        <a:rPr lang="el-GR" sz="2400" dirty="0"/>
                        <a:t>90.000</a:t>
                      </a:r>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100.000</a:t>
                      </a:r>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2179432254"/>
                  </a:ext>
                </a:extLst>
              </a:tr>
              <a:tr h="382767">
                <a:tc>
                  <a:txBody>
                    <a:bodyPr/>
                    <a:lstStyle/>
                    <a:p>
                      <a:r>
                        <a:rPr lang="el-GR" sz="2400" baseline="0" dirty="0">
                          <a:solidFill>
                            <a:schemeClr val="tx1"/>
                          </a:solidFill>
                        </a:rPr>
                        <a:t>     Αμοιβές για υπηρεσίες</a:t>
                      </a:r>
                    </a:p>
                  </a:txBody>
                  <a:tcPr/>
                </a:tc>
                <a:tc>
                  <a:txBody>
                    <a:bodyPr/>
                    <a:lstStyle/>
                    <a:p>
                      <a:pPr algn="r"/>
                      <a:r>
                        <a:rPr lang="el-GR" sz="2400" dirty="0"/>
                        <a:t>140.000</a:t>
                      </a:r>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180.000</a:t>
                      </a:r>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2315409145"/>
                  </a:ext>
                </a:extLst>
              </a:tr>
              <a:tr h="455317">
                <a:tc>
                  <a:txBody>
                    <a:bodyPr/>
                    <a:lstStyle/>
                    <a:p>
                      <a:r>
                        <a:rPr lang="el-GR" sz="2400" baseline="0" dirty="0">
                          <a:solidFill>
                            <a:schemeClr val="tx1"/>
                          </a:solidFill>
                        </a:rPr>
                        <a:t>     Διάφορα λειτουργικά έξοδα</a:t>
                      </a:r>
                    </a:p>
                  </a:txBody>
                  <a:tcPr/>
                </a:tc>
                <a:tc>
                  <a:txBody>
                    <a:bodyPr/>
                    <a:lstStyle/>
                    <a:p>
                      <a:pPr algn="r"/>
                      <a:r>
                        <a:rPr lang="el-GR" sz="2400" dirty="0"/>
                        <a:t>400.000</a:t>
                      </a:r>
                    </a:p>
                  </a:txBody>
                  <a:tcPr>
                    <a:lnB w="57150" cap="flat" cmpd="sng" algn="ctr">
                      <a:solidFill>
                        <a:schemeClr val="tx1"/>
                      </a:solidFill>
                      <a:prstDash val="solid"/>
                      <a:round/>
                      <a:headEnd type="none" w="med" len="med"/>
                      <a:tailEnd type="none" w="med" len="med"/>
                    </a:lnB>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450.000</a:t>
                      </a:r>
                    </a:p>
                  </a:txBody>
                  <a:tcPr>
                    <a:lnL w="57150" cap="flat" cmpd="sng" algn="ctr">
                      <a:solidFill>
                        <a:srgbClr val="C00000"/>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algn="r"/>
                      <a:endParaRPr lang="el-GR" sz="2400" dirty="0"/>
                    </a:p>
                  </a:txBody>
                  <a:tcPr/>
                </a:tc>
                <a:extLst>
                  <a:ext uri="{0D108BD9-81ED-4DB2-BD59-A6C34878D82A}">
                    <a16:rowId xmlns:a16="http://schemas.microsoft.com/office/drawing/2014/main" val="3922231302"/>
                  </a:ext>
                </a:extLst>
              </a:tr>
              <a:tr h="349450">
                <a:tc>
                  <a:txBody>
                    <a:bodyPr/>
                    <a:lstStyle/>
                    <a:p>
                      <a:r>
                        <a:rPr lang="el-GR" sz="2400" baseline="0" dirty="0">
                          <a:solidFill>
                            <a:schemeClr val="tx1"/>
                          </a:solidFill>
                        </a:rPr>
                        <a:t>    Σύνολο εξόδων</a:t>
                      </a:r>
                    </a:p>
                  </a:txBody>
                  <a:tcPr/>
                </a:tc>
                <a:tc>
                  <a:txBody>
                    <a:bodyPr/>
                    <a:lstStyle/>
                    <a:p>
                      <a:pPr algn="r"/>
                      <a:endParaRPr lang="el-GR" sz="2400" dirty="0"/>
                    </a:p>
                  </a:txBody>
                  <a:tcPr>
                    <a:lnT w="57150" cap="flat" cmpd="sng" algn="ctr">
                      <a:solidFill>
                        <a:schemeClr val="tx1"/>
                      </a:solidFill>
                      <a:prstDash val="solid"/>
                      <a:round/>
                      <a:headEnd type="none" w="med" len="med"/>
                      <a:tailEnd type="none" w="med" len="med"/>
                    </a:lnT>
                  </a:tcPr>
                </a:tc>
                <a:tc>
                  <a:txBody>
                    <a:bodyPr/>
                    <a:lstStyle/>
                    <a:p>
                      <a:pPr algn="r"/>
                      <a:r>
                        <a:rPr lang="el-GR" sz="2400" dirty="0"/>
                        <a:t>630.000</a:t>
                      </a:r>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algn="r"/>
                      <a:r>
                        <a:rPr lang="el-GR" sz="2400" dirty="0"/>
                        <a:t>900.000</a:t>
                      </a:r>
                    </a:p>
                  </a:txBody>
                  <a:tcPr/>
                </a:tc>
                <a:extLst>
                  <a:ext uri="{0D108BD9-81ED-4DB2-BD59-A6C34878D82A}">
                    <a16:rowId xmlns:a16="http://schemas.microsoft.com/office/drawing/2014/main" val="23672133"/>
                  </a:ext>
                </a:extLst>
              </a:tr>
              <a:tr h="743489">
                <a:tc>
                  <a:txBody>
                    <a:bodyPr/>
                    <a:lstStyle/>
                    <a:p>
                      <a:r>
                        <a:rPr lang="el-GR" sz="2400" baseline="0" dirty="0">
                          <a:solidFill>
                            <a:schemeClr val="tx1"/>
                          </a:solidFill>
                        </a:rPr>
                        <a:t>Ασυνήθη έξοδα (έκτακτα και ανόργανα)</a:t>
                      </a:r>
                    </a:p>
                  </a:txBody>
                  <a:tcPr/>
                </a:tc>
                <a:tc>
                  <a:txBody>
                    <a:bodyPr/>
                    <a:lstStyle/>
                    <a:p>
                      <a:pPr algn="r"/>
                      <a:r>
                        <a:rPr lang="el-GR" sz="2400" dirty="0"/>
                        <a:t>400.000</a:t>
                      </a:r>
                    </a:p>
                  </a:txBody>
                  <a:tcPr>
                    <a:lnB w="57150" cap="flat" cmpd="sng" algn="ctr">
                      <a:solidFill>
                        <a:schemeClr val="tx1"/>
                      </a:solidFill>
                      <a:prstDash val="solid"/>
                      <a:round/>
                      <a:headEnd type="none" w="med" len="med"/>
                      <a:tailEnd type="none" w="med" len="med"/>
                    </a:lnB>
                  </a:tcPr>
                </a:tc>
                <a:tc>
                  <a:txBody>
                    <a:bodyPr/>
                    <a:lstStyle/>
                    <a:p>
                      <a:pPr algn="r"/>
                      <a:r>
                        <a:rPr lang="el-GR" sz="2400" u="sng" dirty="0"/>
                        <a:t>400.000</a:t>
                      </a:r>
                    </a:p>
                  </a:txBody>
                  <a:tcPr>
                    <a:lnR w="57150" cap="flat" cmpd="sng" algn="ctr">
                      <a:solidFill>
                        <a:srgbClr val="C00000"/>
                      </a:solidFill>
                      <a:prstDash val="solid"/>
                      <a:round/>
                      <a:headEnd type="none" w="med" len="med"/>
                      <a:tailEnd type="none" w="med" len="med"/>
                    </a:lnR>
                  </a:tcPr>
                </a:tc>
                <a:tc>
                  <a:txBody>
                    <a:bodyPr/>
                    <a:lstStyle/>
                    <a:p>
                      <a:pPr algn="r"/>
                      <a:r>
                        <a:rPr lang="el-GR" sz="2400" u="sng" dirty="0"/>
                        <a:t>0</a:t>
                      </a:r>
                    </a:p>
                  </a:txBody>
                  <a:tcPr>
                    <a:lnL w="57150" cap="flat" cmpd="sng" algn="ctr">
                      <a:solidFill>
                        <a:srgbClr val="C00000"/>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algn="r"/>
                      <a:r>
                        <a:rPr lang="el-GR" sz="2400" u="sng" dirty="0"/>
                        <a:t>0</a:t>
                      </a:r>
                    </a:p>
                  </a:txBody>
                  <a:tcPr/>
                </a:tc>
                <a:extLst>
                  <a:ext uri="{0D108BD9-81ED-4DB2-BD59-A6C34878D82A}">
                    <a16:rowId xmlns:a16="http://schemas.microsoft.com/office/drawing/2014/main" val="800037466"/>
                  </a:ext>
                </a:extLst>
              </a:tr>
              <a:tr h="743489">
                <a:tc>
                  <a:txBody>
                    <a:bodyPr/>
                    <a:lstStyle/>
                    <a:p>
                      <a:r>
                        <a:rPr lang="el-GR" sz="2400" baseline="0" dirty="0">
                          <a:solidFill>
                            <a:schemeClr val="tx1"/>
                          </a:solidFill>
                        </a:rPr>
                        <a:t>Καθαρά κέρδη </a:t>
                      </a:r>
                    </a:p>
                  </a:txBody>
                  <a:tcPr/>
                </a:tc>
                <a:tc>
                  <a:txBody>
                    <a:bodyPr/>
                    <a:lstStyle/>
                    <a:p>
                      <a:pPr algn="r"/>
                      <a:endParaRPr lang="el-GR" sz="2400" dirty="0"/>
                    </a:p>
                  </a:txBody>
                  <a:tcPr>
                    <a:lnT w="57150" cap="flat" cmpd="sng" algn="ctr">
                      <a:solidFill>
                        <a:schemeClr val="tx1"/>
                      </a:solidFill>
                      <a:prstDash val="solid"/>
                      <a:round/>
                      <a:headEnd type="none" w="med" len="med"/>
                      <a:tailEnd type="none" w="med" len="med"/>
                    </a:lnT>
                  </a:tcPr>
                </a:tc>
                <a:tc>
                  <a:txBody>
                    <a:bodyPr/>
                    <a:lstStyle/>
                    <a:p>
                      <a:pPr algn="r"/>
                      <a:r>
                        <a:rPr lang="el-GR" sz="2400" b="1" u="sng" dirty="0">
                          <a:solidFill>
                            <a:schemeClr val="tx1"/>
                          </a:solidFill>
                        </a:rPr>
                        <a:t>-30.000</a:t>
                      </a:r>
                    </a:p>
                  </a:txBody>
                  <a:tcPr>
                    <a:lnR w="57150" cap="flat" cmpd="sng" algn="ctr">
                      <a:solidFill>
                        <a:srgbClr val="C00000"/>
                      </a:solidFill>
                      <a:prstDash val="solid"/>
                      <a:round/>
                      <a:headEnd type="none" w="med" len="med"/>
                      <a:tailEnd type="none" w="med" len="med"/>
                    </a:lnR>
                  </a:tcPr>
                </a:tc>
                <a:tc>
                  <a:txBody>
                    <a:bodyPr/>
                    <a:lstStyle/>
                    <a:p>
                      <a:pPr algn="r"/>
                      <a:endParaRPr lang="el-GR" sz="2400" u="sng" dirty="0"/>
                    </a:p>
                  </a:txBody>
                  <a:tcPr>
                    <a:lnL w="57150" cap="flat" cmpd="sng" algn="ctr">
                      <a:solidFill>
                        <a:srgbClr val="C00000"/>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algn="r"/>
                      <a:r>
                        <a:rPr lang="el-GR" sz="2400" b="1" u="sng" dirty="0"/>
                        <a:t>200.000</a:t>
                      </a:r>
                    </a:p>
                  </a:txBody>
                  <a:tcPr/>
                </a:tc>
                <a:extLst>
                  <a:ext uri="{0D108BD9-81ED-4DB2-BD59-A6C34878D82A}">
                    <a16:rowId xmlns:a16="http://schemas.microsoft.com/office/drawing/2014/main" val="4279066189"/>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235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215267148"/>
              </p:ext>
            </p:extLst>
          </p:nvPr>
        </p:nvGraphicFramePr>
        <p:xfrm>
          <a:off x="754906" y="489527"/>
          <a:ext cx="10804047" cy="5932557"/>
        </p:xfrm>
        <a:graphic>
          <a:graphicData uri="http://schemas.openxmlformats.org/drawingml/2006/table">
            <a:tbl>
              <a:tblPr firstRow="1" bandRow="1">
                <a:tableStyleId>{D7AC3CCA-C797-4891-BE02-D94E43425B78}</a:tableStyleId>
              </a:tblPr>
              <a:tblGrid>
                <a:gridCol w="4414971">
                  <a:extLst>
                    <a:ext uri="{9D8B030D-6E8A-4147-A177-3AD203B41FA5}">
                      <a16:colId xmlns:a16="http://schemas.microsoft.com/office/drawing/2014/main" val="2453963297"/>
                    </a:ext>
                  </a:extLst>
                </a:gridCol>
                <a:gridCol w="1664677">
                  <a:extLst>
                    <a:ext uri="{9D8B030D-6E8A-4147-A177-3AD203B41FA5}">
                      <a16:colId xmlns:a16="http://schemas.microsoft.com/office/drawing/2014/main" val="1910919357"/>
                    </a:ext>
                  </a:extLst>
                </a:gridCol>
                <a:gridCol w="1512277">
                  <a:extLst>
                    <a:ext uri="{9D8B030D-6E8A-4147-A177-3AD203B41FA5}">
                      <a16:colId xmlns:a16="http://schemas.microsoft.com/office/drawing/2014/main" val="1670653415"/>
                    </a:ext>
                  </a:extLst>
                </a:gridCol>
                <a:gridCol w="1688123">
                  <a:extLst>
                    <a:ext uri="{9D8B030D-6E8A-4147-A177-3AD203B41FA5}">
                      <a16:colId xmlns:a16="http://schemas.microsoft.com/office/drawing/2014/main" val="1575530227"/>
                    </a:ext>
                  </a:extLst>
                </a:gridCol>
                <a:gridCol w="1523999">
                  <a:extLst>
                    <a:ext uri="{9D8B030D-6E8A-4147-A177-3AD203B41FA5}">
                      <a16:colId xmlns:a16="http://schemas.microsoft.com/office/drawing/2014/main" val="44700773"/>
                    </a:ext>
                  </a:extLst>
                </a:gridCol>
              </a:tblGrid>
              <a:tr h="483488">
                <a:tc gridSpan="5">
                  <a:txBody>
                    <a:bodyPr/>
                    <a:lstStyle/>
                    <a:p>
                      <a:pPr algn="ctr"/>
                      <a:r>
                        <a:rPr lang="el-GR" sz="2400" dirty="0"/>
                        <a:t>Κατάσταση Αποτελεσμάτων</a:t>
                      </a:r>
                    </a:p>
                  </a:txBody>
                  <a:tcPr/>
                </a:tc>
                <a:tc hMerge="1">
                  <a:txBody>
                    <a:bodyPr/>
                    <a:lstStyle/>
                    <a:p>
                      <a:pPr algn="ctr"/>
                      <a:endParaRPr lang="el-GR" sz="2400" dirty="0"/>
                    </a:p>
                  </a:txBody>
                  <a:tcPr/>
                </a:tc>
                <a:tc hMerge="1">
                  <a:txBody>
                    <a:bodyPr/>
                    <a:lstStyle/>
                    <a:p>
                      <a:pPr algn="ctr"/>
                      <a:endParaRPr lang="el-GR" sz="2400" dirty="0"/>
                    </a:p>
                  </a:txBody>
                  <a:tcPr/>
                </a:tc>
                <a:tc hMerge="1">
                  <a:txBody>
                    <a:bodyPr/>
                    <a:lstStyle/>
                    <a:p>
                      <a:pPr algn="ctr"/>
                      <a:endParaRPr lang="el-GR" sz="2400" dirty="0"/>
                    </a:p>
                  </a:txBody>
                  <a:tcPr/>
                </a:tc>
                <a:tc hMerge="1">
                  <a:txBody>
                    <a:bodyPr/>
                    <a:lstStyle/>
                    <a:p>
                      <a:pPr algn="ctr"/>
                      <a:endParaRPr lang="el-GR" sz="2400" dirty="0"/>
                    </a:p>
                  </a:txBody>
                  <a:tcPr/>
                </a:tc>
                <a:extLst>
                  <a:ext uri="{0D108BD9-81ED-4DB2-BD59-A6C34878D82A}">
                    <a16:rowId xmlns:a16="http://schemas.microsoft.com/office/drawing/2014/main" val="3380851613"/>
                  </a:ext>
                </a:extLst>
              </a:tr>
              <a:tr h="467076">
                <a:tc>
                  <a:txBody>
                    <a:bodyPr/>
                    <a:lstStyle/>
                    <a:p>
                      <a:endParaRPr lang="el-GR" sz="2400" b="1" dirty="0"/>
                    </a:p>
                  </a:txBody>
                  <a:tcPr/>
                </a:tc>
                <a:tc gridSpan="2">
                  <a:txBody>
                    <a:bodyPr/>
                    <a:lstStyle/>
                    <a:p>
                      <a:pPr algn="ctr"/>
                      <a:r>
                        <a:rPr lang="el-GR" sz="2400" b="1" dirty="0"/>
                        <a:t>31/12/2020</a:t>
                      </a:r>
                    </a:p>
                  </a:txBody>
                  <a:tcPr>
                    <a:lnR w="57150" cap="flat" cmpd="sng" algn="ctr">
                      <a:solidFill>
                        <a:srgbClr val="C00000"/>
                      </a:solidFill>
                      <a:prstDash val="solid"/>
                      <a:round/>
                      <a:headEnd type="none" w="med" len="med"/>
                      <a:tailEnd type="none" w="med" len="med"/>
                    </a:lnR>
                  </a:tcPr>
                </a:tc>
                <a:tc hMerge="1">
                  <a:txBody>
                    <a:bodyPr/>
                    <a:lstStyle/>
                    <a:p>
                      <a:pPr algn="r"/>
                      <a:endParaRPr lang="el-GR" sz="2400" dirty="0"/>
                    </a:p>
                  </a:txBody>
                  <a:tcPr>
                    <a:lnR w="57150" cap="flat" cmpd="sng" algn="ctr">
                      <a:solidFill>
                        <a:schemeClr val="tx1"/>
                      </a:solidFill>
                      <a:prstDash val="solid"/>
                      <a:round/>
                      <a:headEnd type="none" w="med" len="med"/>
                      <a:tailEnd type="none" w="med" len="med"/>
                    </a:lnR>
                  </a:tcPr>
                </a:tc>
                <a:tc gridSpan="2">
                  <a:txBody>
                    <a:bodyPr/>
                    <a:lstStyle/>
                    <a:p>
                      <a:pPr algn="ctr"/>
                      <a:r>
                        <a:rPr lang="el-GR" sz="2400" b="1" dirty="0"/>
                        <a:t>31/12/2019</a:t>
                      </a:r>
                    </a:p>
                  </a:txBody>
                  <a:tcPr>
                    <a:lnL w="57150" cap="flat" cmpd="sng" algn="ctr">
                      <a:solidFill>
                        <a:srgbClr val="C00000"/>
                      </a:solidFill>
                      <a:prstDash val="solid"/>
                      <a:round/>
                      <a:headEnd type="none" w="med" len="med"/>
                      <a:tailEnd type="none" w="med" len="med"/>
                    </a:lnL>
                  </a:tcPr>
                </a:tc>
                <a:tc hMerge="1">
                  <a:txBody>
                    <a:bodyPr/>
                    <a:lstStyle/>
                    <a:p>
                      <a:pPr algn="r"/>
                      <a:endParaRPr lang="el-GR" sz="2400" dirty="0"/>
                    </a:p>
                  </a:txBody>
                  <a:tcPr/>
                </a:tc>
                <a:extLst>
                  <a:ext uri="{0D108BD9-81ED-4DB2-BD59-A6C34878D82A}">
                    <a16:rowId xmlns:a16="http://schemas.microsoft.com/office/drawing/2014/main" val="3679587746"/>
                  </a:ext>
                </a:extLst>
              </a:tr>
              <a:tr h="467076">
                <a:tc>
                  <a:txBody>
                    <a:bodyPr/>
                    <a:lstStyle/>
                    <a:p>
                      <a:r>
                        <a:rPr lang="el-GR" sz="2400" b="1" dirty="0"/>
                        <a:t>Έσοδα</a:t>
                      </a:r>
                    </a:p>
                  </a:txBody>
                  <a:tcPr/>
                </a:tc>
                <a:tc>
                  <a:txBody>
                    <a:bodyPr/>
                    <a:lstStyle/>
                    <a:p>
                      <a:pPr algn="r"/>
                      <a:endParaRPr lang="el-GR" sz="2400" dirty="0"/>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1316855114"/>
                  </a:ext>
                </a:extLst>
              </a:tr>
              <a:tr h="563033">
                <a:tc>
                  <a:txBody>
                    <a:bodyPr/>
                    <a:lstStyle/>
                    <a:p>
                      <a:r>
                        <a:rPr lang="el-GR" sz="2400" dirty="0">
                          <a:solidFill>
                            <a:schemeClr val="tx1"/>
                          </a:solidFill>
                        </a:rPr>
                        <a:t>     Πωλήσεις</a:t>
                      </a:r>
                    </a:p>
                  </a:txBody>
                  <a:tcPr/>
                </a:tc>
                <a:tc>
                  <a:txBody>
                    <a:bodyPr/>
                    <a:lstStyle/>
                    <a:p>
                      <a:pPr algn="r"/>
                      <a:endParaRPr lang="el-GR" sz="2400" dirty="0"/>
                    </a:p>
                  </a:txBody>
                  <a:tcPr/>
                </a:tc>
                <a:tc>
                  <a:txBody>
                    <a:bodyPr/>
                    <a:lstStyle/>
                    <a:p>
                      <a:pPr algn="r"/>
                      <a:r>
                        <a:rPr lang="el-GR" sz="2400" dirty="0"/>
                        <a:t>900.000</a:t>
                      </a:r>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r>
                        <a:rPr lang="el-GR" sz="2400" dirty="0"/>
                        <a:t>1.000.000</a:t>
                      </a:r>
                    </a:p>
                  </a:txBody>
                  <a:tcPr/>
                </a:tc>
                <a:extLst>
                  <a:ext uri="{0D108BD9-81ED-4DB2-BD59-A6C34878D82A}">
                    <a16:rowId xmlns:a16="http://schemas.microsoft.com/office/drawing/2014/main" val="943353305"/>
                  </a:ext>
                </a:extLst>
              </a:tr>
              <a:tr h="414208">
                <a:tc>
                  <a:txBody>
                    <a:bodyPr/>
                    <a:lstStyle/>
                    <a:p>
                      <a:r>
                        <a:rPr lang="el-GR" sz="2400" b="1" dirty="0">
                          <a:solidFill>
                            <a:schemeClr val="tx1"/>
                          </a:solidFill>
                        </a:rPr>
                        <a:t>Έξοδα</a:t>
                      </a:r>
                    </a:p>
                  </a:txBody>
                  <a:tcPr/>
                </a:tc>
                <a:tc>
                  <a:txBody>
                    <a:bodyPr/>
                    <a:lstStyle/>
                    <a:p>
                      <a:pPr algn="r"/>
                      <a:endParaRPr lang="el-GR" sz="2400" dirty="0"/>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4189378706"/>
                  </a:ext>
                </a:extLst>
              </a:tr>
              <a:tr h="556635">
                <a:tc>
                  <a:txBody>
                    <a:bodyPr/>
                    <a:lstStyle/>
                    <a:p>
                      <a:r>
                        <a:rPr lang="el-GR" sz="2400" dirty="0"/>
                        <a:t>     Μισθοί</a:t>
                      </a:r>
                      <a:endParaRPr lang="el-GR" sz="2400" baseline="0" dirty="0">
                        <a:solidFill>
                          <a:srgbClr val="C00000"/>
                        </a:solidFill>
                      </a:endParaRPr>
                    </a:p>
                  </a:txBody>
                  <a:tcPr/>
                </a:tc>
                <a:tc>
                  <a:txBody>
                    <a:bodyPr/>
                    <a:lstStyle/>
                    <a:p>
                      <a:pPr algn="r"/>
                      <a:r>
                        <a:rPr lang="el-GR" sz="2400" dirty="0"/>
                        <a:t>90.000</a:t>
                      </a:r>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100.000</a:t>
                      </a:r>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2179432254"/>
                  </a:ext>
                </a:extLst>
              </a:tr>
              <a:tr h="382767">
                <a:tc>
                  <a:txBody>
                    <a:bodyPr/>
                    <a:lstStyle/>
                    <a:p>
                      <a:r>
                        <a:rPr lang="el-GR" sz="2400" baseline="0" dirty="0">
                          <a:solidFill>
                            <a:schemeClr val="tx1"/>
                          </a:solidFill>
                        </a:rPr>
                        <a:t>     Αμοιβές για υπηρεσίες</a:t>
                      </a:r>
                    </a:p>
                  </a:txBody>
                  <a:tcPr/>
                </a:tc>
                <a:tc>
                  <a:txBody>
                    <a:bodyPr/>
                    <a:lstStyle/>
                    <a:p>
                      <a:pPr algn="r"/>
                      <a:r>
                        <a:rPr lang="el-GR" sz="2400" dirty="0"/>
                        <a:t>240.000</a:t>
                      </a:r>
                    </a:p>
                  </a:txBody>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280.000</a:t>
                      </a:r>
                    </a:p>
                  </a:txBody>
                  <a:tcPr>
                    <a:lnL w="57150" cap="flat" cmpd="sng" algn="ctr">
                      <a:solidFill>
                        <a:srgbClr val="C00000"/>
                      </a:solidFill>
                      <a:prstDash val="solid"/>
                      <a:round/>
                      <a:headEnd type="none" w="med" len="med"/>
                      <a:tailEnd type="none" w="med" len="med"/>
                    </a:lnL>
                  </a:tcPr>
                </a:tc>
                <a:tc>
                  <a:txBody>
                    <a:bodyPr/>
                    <a:lstStyle/>
                    <a:p>
                      <a:pPr algn="r"/>
                      <a:endParaRPr lang="el-GR" sz="2400" dirty="0"/>
                    </a:p>
                  </a:txBody>
                  <a:tcPr/>
                </a:tc>
                <a:extLst>
                  <a:ext uri="{0D108BD9-81ED-4DB2-BD59-A6C34878D82A}">
                    <a16:rowId xmlns:a16="http://schemas.microsoft.com/office/drawing/2014/main" val="2315409145"/>
                  </a:ext>
                </a:extLst>
              </a:tr>
              <a:tr h="455317">
                <a:tc>
                  <a:txBody>
                    <a:bodyPr/>
                    <a:lstStyle/>
                    <a:p>
                      <a:r>
                        <a:rPr lang="el-GR" sz="2400" baseline="0" dirty="0">
                          <a:solidFill>
                            <a:schemeClr val="tx1"/>
                          </a:solidFill>
                        </a:rPr>
                        <a:t>     Διάφορα λειτουργικά έξοδα</a:t>
                      </a:r>
                    </a:p>
                  </a:txBody>
                  <a:tcPr/>
                </a:tc>
                <a:tc>
                  <a:txBody>
                    <a:bodyPr/>
                    <a:lstStyle/>
                    <a:p>
                      <a:pPr algn="r"/>
                      <a:r>
                        <a:rPr lang="el-GR" sz="2400" dirty="0"/>
                        <a:t>600.000</a:t>
                      </a:r>
                    </a:p>
                  </a:txBody>
                  <a:tcPr>
                    <a:lnB w="57150" cap="flat" cmpd="sng" algn="ctr">
                      <a:solidFill>
                        <a:schemeClr val="tx1"/>
                      </a:solidFill>
                      <a:prstDash val="solid"/>
                      <a:round/>
                      <a:headEnd type="none" w="med" len="med"/>
                      <a:tailEnd type="none" w="med" len="med"/>
                    </a:lnB>
                  </a:tcPr>
                </a:tc>
                <a:tc>
                  <a:txBody>
                    <a:bodyPr/>
                    <a:lstStyle/>
                    <a:p>
                      <a:pPr algn="r"/>
                      <a:endParaRPr lang="el-GR" sz="2400" dirty="0"/>
                    </a:p>
                  </a:txBody>
                  <a:tcPr>
                    <a:lnR w="57150" cap="flat" cmpd="sng" algn="ctr">
                      <a:solidFill>
                        <a:srgbClr val="C00000"/>
                      </a:solidFill>
                      <a:prstDash val="solid"/>
                      <a:round/>
                      <a:headEnd type="none" w="med" len="med"/>
                      <a:tailEnd type="none" w="med" len="med"/>
                    </a:lnR>
                  </a:tcPr>
                </a:tc>
                <a:tc>
                  <a:txBody>
                    <a:bodyPr/>
                    <a:lstStyle/>
                    <a:p>
                      <a:pPr algn="r"/>
                      <a:r>
                        <a:rPr lang="el-GR" sz="2400" dirty="0"/>
                        <a:t>650.000</a:t>
                      </a:r>
                    </a:p>
                  </a:txBody>
                  <a:tcPr>
                    <a:lnL w="57150" cap="flat" cmpd="sng" algn="ctr">
                      <a:solidFill>
                        <a:srgbClr val="C00000"/>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algn="r"/>
                      <a:endParaRPr lang="el-GR" sz="2400" dirty="0"/>
                    </a:p>
                  </a:txBody>
                  <a:tcPr/>
                </a:tc>
                <a:extLst>
                  <a:ext uri="{0D108BD9-81ED-4DB2-BD59-A6C34878D82A}">
                    <a16:rowId xmlns:a16="http://schemas.microsoft.com/office/drawing/2014/main" val="3922231302"/>
                  </a:ext>
                </a:extLst>
              </a:tr>
              <a:tr h="349450">
                <a:tc>
                  <a:txBody>
                    <a:bodyPr/>
                    <a:lstStyle/>
                    <a:p>
                      <a:r>
                        <a:rPr lang="el-GR" sz="2400" baseline="0" dirty="0">
                          <a:solidFill>
                            <a:schemeClr val="tx1"/>
                          </a:solidFill>
                        </a:rPr>
                        <a:t>    Σύνολο εξόδων</a:t>
                      </a:r>
                    </a:p>
                  </a:txBody>
                  <a:tcPr/>
                </a:tc>
                <a:tc>
                  <a:txBody>
                    <a:bodyPr/>
                    <a:lstStyle/>
                    <a:p>
                      <a:pPr algn="r"/>
                      <a:endParaRPr lang="el-GR" sz="2400" dirty="0"/>
                    </a:p>
                  </a:txBody>
                  <a:tcPr>
                    <a:lnT w="57150" cap="flat" cmpd="sng" algn="ctr">
                      <a:solidFill>
                        <a:schemeClr val="tx1"/>
                      </a:solidFill>
                      <a:prstDash val="solid"/>
                      <a:round/>
                      <a:headEnd type="none" w="med" len="med"/>
                      <a:tailEnd type="none" w="med" len="med"/>
                    </a:lnT>
                  </a:tcPr>
                </a:tc>
                <a:tc>
                  <a:txBody>
                    <a:bodyPr/>
                    <a:lstStyle/>
                    <a:p>
                      <a:pPr algn="r"/>
                      <a:r>
                        <a:rPr lang="el-GR" sz="2400" dirty="0"/>
                        <a:t>930.000</a:t>
                      </a:r>
                    </a:p>
                  </a:txBody>
                  <a:tcPr>
                    <a:lnR w="57150" cap="flat" cmpd="sng" algn="ctr">
                      <a:solidFill>
                        <a:srgbClr val="C00000"/>
                      </a:solidFill>
                      <a:prstDash val="solid"/>
                      <a:round/>
                      <a:headEnd type="none" w="med" len="med"/>
                      <a:tailEnd type="none" w="med" len="med"/>
                    </a:lnR>
                  </a:tcPr>
                </a:tc>
                <a:tc>
                  <a:txBody>
                    <a:bodyPr/>
                    <a:lstStyle/>
                    <a:p>
                      <a:pPr algn="r"/>
                      <a:endParaRPr lang="el-GR" sz="2400" dirty="0"/>
                    </a:p>
                  </a:txBody>
                  <a:tcPr>
                    <a:lnL w="57150" cap="flat" cmpd="sng" algn="ctr">
                      <a:solidFill>
                        <a:srgbClr val="C00000"/>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algn="r"/>
                      <a:r>
                        <a:rPr lang="el-GR" sz="2400" dirty="0"/>
                        <a:t>1.030.000</a:t>
                      </a:r>
                    </a:p>
                  </a:txBody>
                  <a:tcPr/>
                </a:tc>
                <a:extLst>
                  <a:ext uri="{0D108BD9-81ED-4DB2-BD59-A6C34878D82A}">
                    <a16:rowId xmlns:a16="http://schemas.microsoft.com/office/drawing/2014/main" val="23672133"/>
                  </a:ext>
                </a:extLst>
              </a:tr>
              <a:tr h="743489">
                <a:tc>
                  <a:txBody>
                    <a:bodyPr/>
                    <a:lstStyle/>
                    <a:p>
                      <a:r>
                        <a:rPr lang="el-GR" sz="2400" baseline="0" dirty="0">
                          <a:solidFill>
                            <a:schemeClr val="tx1"/>
                          </a:solidFill>
                        </a:rPr>
                        <a:t>Ασυνήθη έσοδα (έκτακτα και ανόργανα)</a:t>
                      </a:r>
                    </a:p>
                  </a:txBody>
                  <a:tcPr/>
                </a:tc>
                <a:tc>
                  <a:txBody>
                    <a:bodyPr/>
                    <a:lstStyle/>
                    <a:p>
                      <a:pPr algn="r"/>
                      <a:r>
                        <a:rPr lang="el-GR" sz="2400" dirty="0"/>
                        <a:t>400.000</a:t>
                      </a:r>
                    </a:p>
                  </a:txBody>
                  <a:tcPr>
                    <a:lnB w="57150" cap="flat" cmpd="sng" algn="ctr">
                      <a:solidFill>
                        <a:schemeClr val="tx1"/>
                      </a:solidFill>
                      <a:prstDash val="solid"/>
                      <a:round/>
                      <a:headEnd type="none" w="med" len="med"/>
                      <a:tailEnd type="none" w="med" len="med"/>
                    </a:lnB>
                  </a:tcPr>
                </a:tc>
                <a:tc>
                  <a:txBody>
                    <a:bodyPr/>
                    <a:lstStyle/>
                    <a:p>
                      <a:pPr algn="r"/>
                      <a:r>
                        <a:rPr lang="el-GR" sz="2400" u="sng" dirty="0"/>
                        <a:t>400.000</a:t>
                      </a:r>
                    </a:p>
                  </a:txBody>
                  <a:tcPr>
                    <a:lnR w="57150" cap="flat" cmpd="sng" algn="ctr">
                      <a:solidFill>
                        <a:srgbClr val="C00000"/>
                      </a:solidFill>
                      <a:prstDash val="solid"/>
                      <a:round/>
                      <a:headEnd type="none" w="med" len="med"/>
                      <a:tailEnd type="none" w="med" len="med"/>
                    </a:lnR>
                  </a:tcPr>
                </a:tc>
                <a:tc>
                  <a:txBody>
                    <a:bodyPr/>
                    <a:lstStyle/>
                    <a:p>
                      <a:pPr algn="r"/>
                      <a:r>
                        <a:rPr lang="el-GR" sz="2400" u="sng" dirty="0"/>
                        <a:t>0</a:t>
                      </a:r>
                    </a:p>
                  </a:txBody>
                  <a:tcPr>
                    <a:lnL w="57150" cap="flat" cmpd="sng" algn="ctr">
                      <a:solidFill>
                        <a:srgbClr val="C00000"/>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algn="r"/>
                      <a:r>
                        <a:rPr lang="el-GR" sz="2400" u="sng" dirty="0"/>
                        <a:t>0</a:t>
                      </a:r>
                    </a:p>
                  </a:txBody>
                  <a:tcPr/>
                </a:tc>
                <a:extLst>
                  <a:ext uri="{0D108BD9-81ED-4DB2-BD59-A6C34878D82A}">
                    <a16:rowId xmlns:a16="http://schemas.microsoft.com/office/drawing/2014/main" val="800037466"/>
                  </a:ext>
                </a:extLst>
              </a:tr>
              <a:tr h="743489">
                <a:tc>
                  <a:txBody>
                    <a:bodyPr/>
                    <a:lstStyle/>
                    <a:p>
                      <a:r>
                        <a:rPr lang="el-GR" sz="2400" baseline="0" dirty="0">
                          <a:solidFill>
                            <a:schemeClr val="tx1"/>
                          </a:solidFill>
                        </a:rPr>
                        <a:t>Καθαρά κέρδη </a:t>
                      </a:r>
                    </a:p>
                  </a:txBody>
                  <a:tcPr/>
                </a:tc>
                <a:tc>
                  <a:txBody>
                    <a:bodyPr/>
                    <a:lstStyle/>
                    <a:p>
                      <a:pPr algn="r"/>
                      <a:endParaRPr lang="el-GR" sz="2400" dirty="0"/>
                    </a:p>
                  </a:txBody>
                  <a:tcPr>
                    <a:lnT w="57150" cap="flat" cmpd="sng" algn="ctr">
                      <a:solidFill>
                        <a:schemeClr val="tx1"/>
                      </a:solidFill>
                      <a:prstDash val="solid"/>
                      <a:round/>
                      <a:headEnd type="none" w="med" len="med"/>
                      <a:tailEnd type="none" w="med" len="med"/>
                    </a:lnT>
                  </a:tcPr>
                </a:tc>
                <a:tc>
                  <a:txBody>
                    <a:bodyPr/>
                    <a:lstStyle/>
                    <a:p>
                      <a:pPr algn="r"/>
                      <a:r>
                        <a:rPr lang="el-GR" sz="2400" b="1" u="sng" dirty="0">
                          <a:solidFill>
                            <a:schemeClr val="tx1"/>
                          </a:solidFill>
                        </a:rPr>
                        <a:t>370.000</a:t>
                      </a:r>
                    </a:p>
                  </a:txBody>
                  <a:tcPr>
                    <a:lnR w="57150" cap="flat" cmpd="sng" algn="ctr">
                      <a:solidFill>
                        <a:srgbClr val="C00000"/>
                      </a:solidFill>
                      <a:prstDash val="solid"/>
                      <a:round/>
                      <a:headEnd type="none" w="med" len="med"/>
                      <a:tailEnd type="none" w="med" len="med"/>
                    </a:lnR>
                  </a:tcPr>
                </a:tc>
                <a:tc>
                  <a:txBody>
                    <a:bodyPr/>
                    <a:lstStyle/>
                    <a:p>
                      <a:pPr algn="r"/>
                      <a:endParaRPr lang="el-GR" sz="2400" u="sng" dirty="0"/>
                    </a:p>
                  </a:txBody>
                  <a:tcPr>
                    <a:lnL w="57150" cap="flat" cmpd="sng" algn="ctr">
                      <a:solidFill>
                        <a:srgbClr val="C00000"/>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algn="r"/>
                      <a:r>
                        <a:rPr lang="el-GR" sz="2400" b="1" u="sng" dirty="0"/>
                        <a:t>-30.000</a:t>
                      </a:r>
                    </a:p>
                  </a:txBody>
                  <a:tcPr/>
                </a:tc>
                <a:extLst>
                  <a:ext uri="{0D108BD9-81ED-4DB2-BD59-A6C34878D82A}">
                    <a16:rowId xmlns:a16="http://schemas.microsoft.com/office/drawing/2014/main" val="4279066189"/>
                  </a:ext>
                </a:extLst>
              </a:tr>
            </a:tbl>
          </a:graphicData>
        </a:graphic>
      </p:graphicFrame>
      <p:sp>
        <p:nvSpPr>
          <p:cNvPr id="6" name="Ορθογώνιο 5"/>
          <p:cNvSpPr/>
          <p:nvPr/>
        </p:nvSpPr>
        <p:spPr>
          <a:xfrm>
            <a:off x="0" y="0"/>
            <a:ext cx="709352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733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endParaRPr lang="el-GR" altLang="el-GR" b="1" dirty="0"/>
          </a:p>
          <a:p>
            <a:pPr algn="ctr">
              <a:lnSpc>
                <a:spcPct val="150000"/>
              </a:lnSpc>
              <a:buFontTx/>
              <a:buNone/>
            </a:pPr>
            <a:endParaRPr lang="el-GR" altLang="el-GR" b="1" dirty="0"/>
          </a:p>
          <a:p>
            <a:pPr algn="ctr">
              <a:lnSpc>
                <a:spcPct val="150000"/>
              </a:lnSpc>
              <a:buFontTx/>
              <a:buNone/>
            </a:pPr>
            <a:r>
              <a:rPr lang="el-GR" altLang="el-GR" sz="3200" b="1" dirty="0"/>
              <a:t>Αποθέματα και κόστος πωληθέντων</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Ευθεία γραμμή σύνδεσης 2">
            <a:extLst>
              <a:ext uri="{FF2B5EF4-FFF2-40B4-BE49-F238E27FC236}">
                <a16:creationId xmlns:a16="http://schemas.microsoft.com/office/drawing/2014/main" id="{DC4EDECF-BCDB-48A3-9745-C244E409F95A}"/>
              </a:ext>
            </a:extLst>
          </p:cNvPr>
          <p:cNvCxnSpPr/>
          <p:nvPr/>
        </p:nvCxnSpPr>
        <p:spPr>
          <a:xfrm flipV="1">
            <a:off x="696000" y="3410585"/>
            <a:ext cx="108000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8706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r>
              <a:rPr lang="el-GR" dirty="0"/>
              <a:t>Οι επιχειρήσεις αγοράζουν αποθέματα (εμπορεύματα), ένα στοιχείο του ενεργητικού (περιουσιακό στοιχείο)</a:t>
            </a:r>
          </a:p>
          <a:p>
            <a:pPr algn="just"/>
            <a:r>
              <a:rPr lang="el-GR" dirty="0"/>
              <a:t>Στους ισολογισμούς των εμπορικών (και των παραγωγικών) επιχειρήσεων υπάρχει ένα περιουσιακό στοιχείο σε σημαντικές ποσότητες και συχνά μεγάλης αξίας</a:t>
            </a:r>
          </a:p>
          <a:p>
            <a:pPr algn="just"/>
            <a:r>
              <a:rPr lang="el-GR" dirty="0"/>
              <a:t>Πολλές εμπορικές επιχειρήσεις έχουν στις αποθήκες τους μεγάλες ποσότητες εμπορευμάτων για πολλούς λόγους:</a:t>
            </a:r>
          </a:p>
          <a:p>
            <a:pPr lvl="1" algn="just">
              <a:buClr>
                <a:srgbClr val="C00000"/>
              </a:buClr>
              <a:buSzPct val="80000"/>
              <a:buFont typeface="Wingdings" panose="05000000000000000000" pitchFamily="2" charset="2"/>
              <a:buChar char="q"/>
            </a:pPr>
            <a:r>
              <a:rPr lang="el-GR" sz="2800" dirty="0"/>
              <a:t> Αγοράζοντας σε μεγάλες ποσότητες, επιτρέπει στις επιχειρήσεις να πετύχουν καλλίτερες τιμές από τους προμηθευτές</a:t>
            </a:r>
          </a:p>
          <a:p>
            <a:pPr lvl="1" algn="just">
              <a:buClr>
                <a:srgbClr val="C00000"/>
              </a:buClr>
              <a:buSzPct val="80000"/>
              <a:buFont typeface="Wingdings" panose="05000000000000000000" pitchFamily="2" charset="2"/>
              <a:buChar char="q"/>
            </a:pPr>
            <a:r>
              <a:rPr lang="el-GR" sz="2800" dirty="0"/>
              <a:t> Η τήρηση μεγάλου αποθέματος σε ανταγωνιστικές τιμές αποτελεί βασικό στοιχείο της εταιρικής στρατηγικής</a:t>
            </a:r>
          </a:p>
          <a:p>
            <a:pPr lvl="1" algn="just">
              <a:buClr>
                <a:srgbClr val="C00000"/>
              </a:buClr>
              <a:buSzPct val="80000"/>
              <a:buFont typeface="Wingdings" panose="05000000000000000000" pitchFamily="2" charset="2"/>
              <a:buChar char="q"/>
            </a:pPr>
            <a:r>
              <a:rPr lang="el-GR" sz="2800" dirty="0"/>
              <a:t> Η εταιρεία μπορεί να ανταποκριθεί σε περιόδους αυξημένης ζήτησης</a:t>
            </a:r>
            <a:endParaRPr lang="el-GR" dirty="0"/>
          </a:p>
          <a:p>
            <a:pPr algn="just"/>
            <a:endParaRPr lang="el-GR" dirty="0"/>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860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184031" y="489526"/>
            <a:ext cx="9800492" cy="6368473"/>
          </a:xfrm>
        </p:spPr>
        <p:txBody>
          <a:bodyPr>
            <a:normAutofit/>
          </a:bodyPr>
          <a:lstStyle/>
          <a:p>
            <a:pPr algn="just"/>
            <a:endParaRPr lang="el-GR" dirty="0"/>
          </a:p>
          <a:p>
            <a:pPr algn="just"/>
            <a:r>
              <a:rPr lang="el-GR" dirty="0"/>
              <a:t>Τα </a:t>
            </a:r>
            <a:r>
              <a:rPr lang="el-GR" dirty="0">
                <a:solidFill>
                  <a:srgbClr val="C00000"/>
                </a:solidFill>
              </a:rPr>
              <a:t>αποθέματα</a:t>
            </a:r>
            <a:r>
              <a:rPr lang="el-GR" dirty="0"/>
              <a:t> κατ’ αρχήν εμφανίζονται στον ισολογισμό</a:t>
            </a:r>
          </a:p>
          <a:p>
            <a:pPr algn="just"/>
            <a:r>
              <a:rPr lang="el-GR" dirty="0"/>
              <a:t>Τα αποθέματα είναι ένα περιουσιακό στοιχείο για το οποίο τα στελέχη μιας επιχείρησης θα πρέπει να αποφασίσουν πως θα το διαχειριστούν</a:t>
            </a:r>
          </a:p>
          <a:p>
            <a:pPr algn="just"/>
            <a:r>
              <a:rPr lang="el-GR" dirty="0"/>
              <a:t>Ο λογιστικός χειρισμός στα τέλος της χρήσης θα επηρεάσει το αποτέλεσμα της επιχείρησης</a:t>
            </a:r>
          </a:p>
          <a:p>
            <a:pPr algn="just"/>
            <a:r>
              <a:rPr lang="el-GR" dirty="0"/>
              <a:t>Επίσης τα αποθέματα θα καθορίσουν την </a:t>
            </a:r>
            <a:r>
              <a:rPr lang="el-GR" dirty="0">
                <a:solidFill>
                  <a:srgbClr val="C00000"/>
                </a:solidFill>
              </a:rPr>
              <a:t>ποιότητα τους αποτελέσματος</a:t>
            </a:r>
          </a:p>
          <a:p>
            <a:pPr algn="just"/>
            <a:r>
              <a:rPr lang="el-GR" dirty="0"/>
              <a:t>Είναι δυνατόν σε πολλές περιπτώσεις να οδηγήσουν σε λανθασμένα συμπεράσματα για την ποιότητα των κερδών και την </a:t>
            </a:r>
            <a:r>
              <a:rPr lang="el-GR" dirty="0">
                <a:solidFill>
                  <a:srgbClr val="C00000"/>
                </a:solidFill>
              </a:rPr>
              <a:t>απόδοση της επιχείρησης</a:t>
            </a:r>
          </a:p>
          <a:p>
            <a:pPr algn="just"/>
            <a:r>
              <a:rPr lang="el-GR" dirty="0"/>
              <a:t>Η μελέτη των αποθεμάτων ξεκινάει από τον ισολογισμό</a:t>
            </a:r>
          </a:p>
          <a:p>
            <a:pPr algn="just"/>
            <a:endParaRPr lang="el-GR" dirty="0"/>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460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92468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Ισολογισμός Εταιρεία Γενικού Εμπορίου (σε χιλ. $)</a:t>
            </a:r>
          </a:p>
        </p:txBody>
      </p:sp>
      <p:sp>
        <p:nvSpPr>
          <p:cNvPr id="7" name="Ορθογώνιο 6"/>
          <p:cNvSpPr/>
          <p:nvPr/>
        </p:nvSpPr>
        <p:spPr>
          <a:xfrm>
            <a:off x="9246870" y="0"/>
            <a:ext cx="29451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3213235456"/>
              </p:ext>
            </p:extLst>
          </p:nvPr>
        </p:nvGraphicFramePr>
        <p:xfrm>
          <a:off x="711921" y="489527"/>
          <a:ext cx="10923820" cy="6158340"/>
        </p:xfrm>
        <a:graphic>
          <a:graphicData uri="http://schemas.openxmlformats.org/drawingml/2006/table">
            <a:tbl>
              <a:tblPr firstRow="1" bandRow="1">
                <a:tableStyleId>{D7AC3CCA-C797-4891-BE02-D94E43425B78}</a:tableStyleId>
              </a:tblPr>
              <a:tblGrid>
                <a:gridCol w="5425989">
                  <a:extLst>
                    <a:ext uri="{9D8B030D-6E8A-4147-A177-3AD203B41FA5}">
                      <a16:colId xmlns:a16="http://schemas.microsoft.com/office/drawing/2014/main" val="2453963297"/>
                    </a:ext>
                  </a:extLst>
                </a:gridCol>
                <a:gridCol w="1828800">
                  <a:extLst>
                    <a:ext uri="{9D8B030D-6E8A-4147-A177-3AD203B41FA5}">
                      <a16:colId xmlns:a16="http://schemas.microsoft.com/office/drawing/2014/main" val="1910919357"/>
                    </a:ext>
                  </a:extLst>
                </a:gridCol>
                <a:gridCol w="1165860">
                  <a:extLst>
                    <a:ext uri="{9D8B030D-6E8A-4147-A177-3AD203B41FA5}">
                      <a16:colId xmlns:a16="http://schemas.microsoft.com/office/drawing/2014/main" val="4236420427"/>
                    </a:ext>
                  </a:extLst>
                </a:gridCol>
                <a:gridCol w="1383030">
                  <a:extLst>
                    <a:ext uri="{9D8B030D-6E8A-4147-A177-3AD203B41FA5}">
                      <a16:colId xmlns:a16="http://schemas.microsoft.com/office/drawing/2014/main" val="3374731724"/>
                    </a:ext>
                  </a:extLst>
                </a:gridCol>
                <a:gridCol w="1120141">
                  <a:extLst>
                    <a:ext uri="{9D8B030D-6E8A-4147-A177-3AD203B41FA5}">
                      <a16:colId xmlns:a16="http://schemas.microsoft.com/office/drawing/2014/main" val="4293778633"/>
                    </a:ext>
                  </a:extLst>
                </a:gridCol>
              </a:tblGrid>
              <a:tr h="410556">
                <a:tc>
                  <a:txBody>
                    <a:bodyPr/>
                    <a:lstStyle/>
                    <a:p>
                      <a:pPr algn="just"/>
                      <a:r>
                        <a:rPr lang="el-GR" sz="2000" dirty="0"/>
                        <a:t>Πάγια</a:t>
                      </a:r>
                    </a:p>
                  </a:txBody>
                  <a:tcPr/>
                </a:tc>
                <a:tc>
                  <a:txBody>
                    <a:bodyPr/>
                    <a:lstStyle/>
                    <a:p>
                      <a:pPr algn="ctr"/>
                      <a:r>
                        <a:rPr lang="el-GR" sz="2000" dirty="0"/>
                        <a:t>2012</a:t>
                      </a:r>
                    </a:p>
                  </a:txBody>
                  <a:tcPr/>
                </a:tc>
                <a:tc>
                  <a:txBody>
                    <a:bodyPr/>
                    <a:lstStyle/>
                    <a:p>
                      <a:pPr algn="ctr"/>
                      <a:endParaRPr lang="el-GR" sz="2000" dirty="0"/>
                    </a:p>
                  </a:txBody>
                  <a:tcPr/>
                </a:tc>
                <a:tc>
                  <a:txBody>
                    <a:bodyPr/>
                    <a:lstStyle/>
                    <a:p>
                      <a:pPr algn="ctr"/>
                      <a:r>
                        <a:rPr lang="el-GR" sz="2000" dirty="0"/>
                        <a:t>2011</a:t>
                      </a:r>
                    </a:p>
                  </a:txBody>
                  <a:tcPr/>
                </a:tc>
                <a:tc>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r>
                        <a:rPr lang="el-GR" sz="2000" b="0" dirty="0"/>
                        <a:t>        Καθαρά</a:t>
                      </a:r>
                      <a:r>
                        <a:rPr lang="el-GR" sz="2000" b="0" baseline="0" dirty="0"/>
                        <a:t> πάγια</a:t>
                      </a:r>
                      <a:endParaRPr lang="el-GR" sz="2000" b="0" dirty="0"/>
                    </a:p>
                  </a:txBody>
                  <a:tcPr/>
                </a:tc>
                <a:tc>
                  <a:txBody>
                    <a:bodyPr/>
                    <a:lstStyle/>
                    <a:p>
                      <a:pPr algn="r"/>
                      <a:r>
                        <a:rPr lang="el-GR" sz="2000" b="0" dirty="0"/>
                        <a:t>1.496.360</a:t>
                      </a:r>
                    </a:p>
                  </a:txBody>
                  <a:tcPr/>
                </a:tc>
                <a:tc>
                  <a:txBody>
                    <a:bodyPr/>
                    <a:lstStyle/>
                    <a:p>
                      <a:pPr algn="r"/>
                      <a:endParaRPr lang="el-GR" sz="2000" b="0" dirty="0"/>
                    </a:p>
                  </a:txBody>
                  <a:tcPr/>
                </a:tc>
                <a:tc>
                  <a:txBody>
                    <a:bodyPr/>
                    <a:lstStyle/>
                    <a:p>
                      <a:pPr algn="r"/>
                      <a:r>
                        <a:rPr lang="el-GR" sz="2000" b="0" dirty="0"/>
                        <a:t>1.280.589</a:t>
                      </a:r>
                    </a:p>
                  </a:txBody>
                  <a:tcPr/>
                </a:tc>
                <a:tc>
                  <a:txBody>
                    <a:bodyPr/>
                    <a:lstStyle/>
                    <a:p>
                      <a:pPr algn="r"/>
                      <a:endParaRPr lang="el-GR" sz="2000" b="0" dirty="0"/>
                    </a:p>
                  </a:txBody>
                  <a:tcPr/>
                </a:tc>
                <a:extLst>
                  <a:ext uri="{0D108BD9-81ED-4DB2-BD59-A6C34878D82A}">
                    <a16:rowId xmlns:a16="http://schemas.microsoft.com/office/drawing/2014/main" val="1316855114"/>
                  </a:ext>
                </a:extLst>
              </a:tr>
              <a:tr h="410556">
                <a:tc>
                  <a:txBody>
                    <a:bodyPr/>
                    <a:lstStyle/>
                    <a:p>
                      <a:r>
                        <a:rPr lang="el-GR" sz="2000" b="1" baseline="0" dirty="0">
                          <a:solidFill>
                            <a:srgbClr val="C00000"/>
                          </a:solidFill>
                        </a:rPr>
                        <a:t>        </a:t>
                      </a:r>
                      <a:r>
                        <a:rPr lang="el-GR" sz="2000" b="0" baseline="0" dirty="0">
                          <a:solidFill>
                            <a:schemeClr val="tx1"/>
                          </a:solidFill>
                        </a:rPr>
                        <a:t>Μακροπρόθεσμες επενδύσεις</a:t>
                      </a:r>
                      <a:endParaRPr lang="el-GR" sz="2000" b="0" dirty="0">
                        <a:solidFill>
                          <a:schemeClr val="tx1"/>
                        </a:solidFill>
                      </a:endParaRPr>
                    </a:p>
                  </a:txBody>
                  <a:tcPr/>
                </a:tc>
                <a:tc>
                  <a:txBody>
                    <a:bodyPr/>
                    <a:lstStyle/>
                    <a:p>
                      <a:pPr algn="r"/>
                      <a:r>
                        <a:rPr lang="el-GR" sz="2000" dirty="0">
                          <a:solidFill>
                            <a:schemeClr val="tx1"/>
                          </a:solidFill>
                        </a:rPr>
                        <a:t>108.535</a:t>
                      </a:r>
                    </a:p>
                  </a:txBody>
                  <a:tcPr/>
                </a:tc>
                <a:tc>
                  <a:txBody>
                    <a:bodyPr/>
                    <a:lstStyle/>
                    <a:p>
                      <a:pPr algn="r"/>
                      <a:endParaRPr lang="el-GR" sz="2000" dirty="0">
                        <a:solidFill>
                          <a:schemeClr val="tx1"/>
                        </a:solidFill>
                      </a:endParaRPr>
                    </a:p>
                  </a:txBody>
                  <a:tcPr/>
                </a:tc>
                <a:tc>
                  <a:txBody>
                    <a:bodyPr/>
                    <a:lstStyle/>
                    <a:p>
                      <a:pPr algn="r"/>
                      <a:r>
                        <a:rPr lang="el-GR" sz="2000" dirty="0">
                          <a:solidFill>
                            <a:schemeClr val="tx1"/>
                          </a:solidFill>
                        </a:rPr>
                        <a:t>181.772</a:t>
                      </a:r>
                    </a:p>
                  </a:txBody>
                  <a:tcPr/>
                </a:tc>
                <a:tc>
                  <a:txBody>
                    <a:bodyPr/>
                    <a:lstStyle/>
                    <a:p>
                      <a:pPr algn="r"/>
                      <a:endParaRPr lang="el-GR" sz="20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000" b="1" baseline="0" dirty="0">
                          <a:solidFill>
                            <a:schemeClr val="dk1"/>
                          </a:solidFill>
                        </a:rPr>
                        <a:t>Κυκλοφορούν ενεργητικό</a:t>
                      </a:r>
                      <a:endParaRPr lang="el-GR" sz="2000" b="1" baseline="0" dirty="0">
                        <a:solidFill>
                          <a:srgbClr val="002060"/>
                        </a:solidFill>
                      </a:endParaRPr>
                    </a:p>
                  </a:txBody>
                  <a:tcPr/>
                </a:tc>
                <a:tc>
                  <a:txBody>
                    <a:bodyPr/>
                    <a:lstStyle/>
                    <a:p>
                      <a:pPr algn="r"/>
                      <a:endParaRPr lang="el-GR" sz="2000" dirty="0"/>
                    </a:p>
                  </a:txBody>
                  <a:tcPr/>
                </a:tc>
                <a:tc>
                  <a:txBody>
                    <a:bodyPr/>
                    <a:lstStyle/>
                    <a:p>
                      <a:pPr algn="r"/>
                      <a:endParaRPr lang="el-GR" sz="2000" dirty="0"/>
                    </a:p>
                  </a:txBody>
                  <a:tcPr/>
                </a:tc>
                <a:tc>
                  <a:txBody>
                    <a:bodyPr/>
                    <a:lstStyle/>
                    <a:p>
                      <a:pPr algn="r"/>
                      <a:endParaRPr lang="el-GR" sz="2000" dirty="0"/>
                    </a:p>
                  </a:txBody>
                  <a:tcPr/>
                </a:tc>
                <a:tc>
                  <a:txBody>
                    <a:bodyPr/>
                    <a:lstStyle/>
                    <a:p>
                      <a:pPr algn="r"/>
                      <a:endParaRPr lang="el-GR" sz="2000" dirty="0"/>
                    </a:p>
                  </a:txBody>
                  <a:tcPr/>
                </a:tc>
                <a:extLst>
                  <a:ext uri="{0D108BD9-81ED-4DB2-BD59-A6C34878D82A}">
                    <a16:rowId xmlns:a16="http://schemas.microsoft.com/office/drawing/2014/main" val="2179432254"/>
                  </a:ext>
                </a:extLst>
              </a:tr>
              <a:tr h="410556">
                <a:tc>
                  <a:txBody>
                    <a:bodyPr/>
                    <a:lstStyle/>
                    <a:p>
                      <a:r>
                        <a:rPr lang="el-GR" sz="2000" b="1" baseline="0" dirty="0">
                          <a:solidFill>
                            <a:schemeClr val="tx1"/>
                          </a:solidFill>
                        </a:rPr>
                        <a:t>        </a:t>
                      </a:r>
                      <a:r>
                        <a:rPr lang="el-GR" sz="2000" b="1" baseline="0" dirty="0">
                          <a:solidFill>
                            <a:srgbClr val="C00000"/>
                          </a:solidFill>
                        </a:rPr>
                        <a:t>Αποθέματα</a:t>
                      </a:r>
                    </a:p>
                  </a:txBody>
                  <a:tcPr/>
                </a:tc>
                <a:tc>
                  <a:txBody>
                    <a:bodyPr/>
                    <a:lstStyle/>
                    <a:p>
                      <a:pPr algn="r"/>
                      <a:r>
                        <a:rPr lang="el-GR" sz="2000" b="1" dirty="0">
                          <a:solidFill>
                            <a:srgbClr val="C00000"/>
                          </a:solidFill>
                        </a:rPr>
                        <a:t>1.426.163</a:t>
                      </a:r>
                    </a:p>
                  </a:txBody>
                  <a:tcPr/>
                </a:tc>
                <a:tc>
                  <a:txBody>
                    <a:bodyPr/>
                    <a:lstStyle/>
                    <a:p>
                      <a:pPr algn="r"/>
                      <a:r>
                        <a:rPr lang="el-GR" sz="2000" b="1" dirty="0">
                          <a:solidFill>
                            <a:srgbClr val="C00000"/>
                          </a:solidFill>
                        </a:rPr>
                        <a:t>42,28%</a:t>
                      </a:r>
                    </a:p>
                  </a:txBody>
                  <a:tcPr/>
                </a:tc>
                <a:tc>
                  <a:txBody>
                    <a:bodyPr/>
                    <a:lstStyle/>
                    <a:p>
                      <a:pPr algn="r"/>
                      <a:r>
                        <a:rPr lang="el-GR" sz="2000" b="1" dirty="0">
                          <a:solidFill>
                            <a:srgbClr val="C00000"/>
                          </a:solidFill>
                        </a:rPr>
                        <a:t>1.154.660</a:t>
                      </a:r>
                    </a:p>
                  </a:txBody>
                  <a:tcPr/>
                </a:tc>
                <a:tc>
                  <a:txBody>
                    <a:bodyPr/>
                    <a:lstStyle/>
                    <a:p>
                      <a:pPr algn="r"/>
                      <a:r>
                        <a:rPr lang="el-GR" sz="2000" b="1" dirty="0">
                          <a:solidFill>
                            <a:srgbClr val="C00000"/>
                          </a:solidFill>
                        </a:rPr>
                        <a:t>38,53%</a:t>
                      </a: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a:t>        Απαιτήσεις</a:t>
                      </a:r>
                      <a:endParaRPr lang="el-GR" sz="2000" baseline="0" dirty="0">
                        <a:solidFill>
                          <a:srgbClr val="C00000"/>
                        </a:solidFill>
                      </a:endParaRPr>
                    </a:p>
                  </a:txBody>
                  <a:tcPr/>
                </a:tc>
                <a:tc>
                  <a:txBody>
                    <a:bodyPr/>
                    <a:lstStyle/>
                    <a:p>
                      <a:pPr algn="r"/>
                      <a:r>
                        <a:rPr lang="el-GR" sz="2000" dirty="0"/>
                        <a:t>69.518</a:t>
                      </a:r>
                    </a:p>
                  </a:txBody>
                  <a:tcPr/>
                </a:tc>
                <a:tc>
                  <a:txBody>
                    <a:bodyPr/>
                    <a:lstStyle/>
                    <a:p>
                      <a:pPr algn="r"/>
                      <a:endParaRPr lang="el-GR" sz="2000" dirty="0"/>
                    </a:p>
                  </a:txBody>
                  <a:tcPr/>
                </a:tc>
                <a:tc>
                  <a:txBody>
                    <a:bodyPr/>
                    <a:lstStyle/>
                    <a:p>
                      <a:pPr algn="r"/>
                      <a:r>
                        <a:rPr lang="el-GR" sz="2000" dirty="0"/>
                        <a:t>60.011</a:t>
                      </a:r>
                    </a:p>
                  </a:txBody>
                  <a:tcPr/>
                </a:tc>
                <a:tc>
                  <a:txBody>
                    <a:bodyPr/>
                    <a:lstStyle/>
                    <a:p>
                      <a:pPr algn="r"/>
                      <a:endParaRPr lang="el-GR" sz="2000" dirty="0"/>
                    </a:p>
                  </a:txBody>
                  <a:tcPr/>
                </a:tc>
                <a:extLst>
                  <a:ext uri="{0D108BD9-81ED-4DB2-BD59-A6C34878D82A}">
                    <a16:rowId xmlns:a16="http://schemas.microsoft.com/office/drawing/2014/main" val="2315409145"/>
                  </a:ext>
                </a:extLst>
              </a:tr>
              <a:tr h="410556">
                <a:tc>
                  <a:txBody>
                    <a:bodyPr/>
                    <a:lstStyle/>
                    <a:p>
                      <a:r>
                        <a:rPr lang="el-GR" sz="2000" baseline="0" dirty="0">
                          <a:solidFill>
                            <a:schemeClr val="tx1"/>
                          </a:solidFill>
                        </a:rPr>
                        <a:t>        Λογαριασμοί εισπρακτέοι</a:t>
                      </a:r>
                    </a:p>
                  </a:txBody>
                  <a:tcPr/>
                </a:tc>
                <a:tc>
                  <a:txBody>
                    <a:bodyPr/>
                    <a:lstStyle/>
                    <a:p>
                      <a:pPr algn="r"/>
                      <a:r>
                        <a:rPr lang="el-GR" sz="2000" dirty="0"/>
                        <a:t>0</a:t>
                      </a:r>
                    </a:p>
                  </a:txBody>
                  <a:tcPr/>
                </a:tc>
                <a:tc>
                  <a:txBody>
                    <a:bodyPr/>
                    <a:lstStyle/>
                    <a:p>
                      <a:pPr algn="r"/>
                      <a:endParaRPr lang="el-GR" sz="2000" dirty="0"/>
                    </a:p>
                  </a:txBody>
                  <a:tcPr/>
                </a:tc>
                <a:tc>
                  <a:txBody>
                    <a:bodyPr/>
                    <a:lstStyle/>
                    <a:p>
                      <a:pPr algn="r"/>
                      <a:r>
                        <a:rPr lang="el-GR" sz="2000" dirty="0"/>
                        <a:t>10.326</a:t>
                      </a:r>
                    </a:p>
                  </a:txBody>
                  <a:tcPr/>
                </a:tc>
                <a:tc>
                  <a:txBody>
                    <a:bodyPr/>
                    <a:lstStyle/>
                    <a:p>
                      <a:pPr algn="r"/>
                      <a:endParaRPr lang="el-GR" sz="200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        Προκαταβολές για αγορά αποθεμάτων</a:t>
                      </a:r>
                    </a:p>
                  </a:txBody>
                  <a:tcPr/>
                </a:tc>
                <a:tc>
                  <a:txBody>
                    <a:bodyPr/>
                    <a:lstStyle/>
                    <a:p>
                      <a:pPr algn="r"/>
                      <a:r>
                        <a:rPr lang="el-GR" sz="2000" dirty="0"/>
                        <a:t>47.604</a:t>
                      </a:r>
                    </a:p>
                  </a:txBody>
                  <a:tcPr/>
                </a:tc>
                <a:tc>
                  <a:txBody>
                    <a:bodyPr/>
                    <a:lstStyle/>
                    <a:p>
                      <a:pPr algn="r"/>
                      <a:endParaRPr lang="el-GR" sz="2000" dirty="0"/>
                    </a:p>
                  </a:txBody>
                  <a:tcPr/>
                </a:tc>
                <a:tc>
                  <a:txBody>
                    <a:bodyPr/>
                    <a:lstStyle/>
                    <a:p>
                      <a:pPr algn="r"/>
                      <a:r>
                        <a:rPr lang="el-GR" sz="2000" dirty="0"/>
                        <a:t>71.436</a:t>
                      </a:r>
                    </a:p>
                  </a:txBody>
                  <a:tcPr/>
                </a:tc>
                <a:tc>
                  <a:txBody>
                    <a:bodyPr/>
                    <a:lstStyle/>
                    <a:p>
                      <a:pPr algn="r"/>
                      <a:endParaRPr lang="el-GR" sz="2000" dirty="0"/>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        Ταμειακά διαθέσιμα και ισοδύναμα</a:t>
                      </a:r>
                    </a:p>
                  </a:txBody>
                  <a:tcPr/>
                </a:tc>
                <a:tc>
                  <a:txBody>
                    <a:bodyPr/>
                    <a:lstStyle/>
                    <a:p>
                      <a:pPr algn="r"/>
                      <a:r>
                        <a:rPr lang="el-GR" sz="2000" dirty="0"/>
                        <a:t>92.333</a:t>
                      </a:r>
                    </a:p>
                  </a:txBody>
                  <a:tcPr/>
                </a:tc>
                <a:tc>
                  <a:txBody>
                    <a:bodyPr/>
                    <a:lstStyle/>
                    <a:p>
                      <a:pPr algn="r"/>
                      <a:endParaRPr lang="el-GR" sz="2000" dirty="0"/>
                    </a:p>
                  </a:txBody>
                  <a:tcPr/>
                </a:tc>
                <a:tc>
                  <a:txBody>
                    <a:bodyPr/>
                    <a:lstStyle/>
                    <a:p>
                      <a:pPr algn="r"/>
                      <a:r>
                        <a:rPr lang="el-GR" sz="2000" dirty="0"/>
                        <a:t>141.405</a:t>
                      </a:r>
                    </a:p>
                  </a:txBody>
                  <a:tcPr/>
                </a:tc>
                <a:tc>
                  <a:txBody>
                    <a:bodyPr/>
                    <a:lstStyle/>
                    <a:p>
                      <a:pPr algn="r"/>
                      <a:endParaRPr lang="el-GR" sz="2000" dirty="0"/>
                    </a:p>
                  </a:txBody>
                  <a:tcPr/>
                </a:tc>
                <a:extLst>
                  <a:ext uri="{0D108BD9-81ED-4DB2-BD59-A6C34878D82A}">
                    <a16:rowId xmlns:a16="http://schemas.microsoft.com/office/drawing/2014/main" val="23672133"/>
                  </a:ext>
                </a:extLst>
              </a:tr>
              <a:tr h="410556">
                <a:tc>
                  <a:txBody>
                    <a:bodyPr/>
                    <a:lstStyle/>
                    <a:p>
                      <a:r>
                        <a:rPr lang="el-GR" sz="2000" baseline="0" dirty="0">
                          <a:solidFill>
                            <a:schemeClr val="tx1"/>
                          </a:solidFill>
                        </a:rPr>
                        <a:t>        Επενδύσεις σε χρεόγραφα</a:t>
                      </a:r>
                    </a:p>
                  </a:txBody>
                  <a:tcPr/>
                </a:tc>
                <a:tc>
                  <a:txBody>
                    <a:bodyPr/>
                    <a:lstStyle/>
                    <a:p>
                      <a:pPr algn="r"/>
                      <a:r>
                        <a:rPr lang="el-GR" sz="2000" dirty="0"/>
                        <a:t>132.552</a:t>
                      </a:r>
                    </a:p>
                  </a:txBody>
                  <a:tcPr/>
                </a:tc>
                <a:tc>
                  <a:txBody>
                    <a:bodyPr/>
                    <a:lstStyle/>
                    <a:p>
                      <a:pPr algn="r"/>
                      <a:endParaRPr lang="el-GR" sz="2000" dirty="0"/>
                    </a:p>
                  </a:txBody>
                  <a:tcPr/>
                </a:tc>
                <a:tc>
                  <a:txBody>
                    <a:bodyPr/>
                    <a:lstStyle/>
                    <a:p>
                      <a:pPr algn="r"/>
                      <a:r>
                        <a:rPr lang="el-GR" sz="2000" dirty="0"/>
                        <a:t>96.006</a:t>
                      </a:r>
                    </a:p>
                  </a:txBody>
                  <a:tcPr/>
                </a:tc>
                <a:tc>
                  <a:txBody>
                    <a:bodyPr/>
                    <a:lstStyle/>
                    <a:p>
                      <a:pPr algn="r"/>
                      <a:endParaRPr lang="el-GR" sz="2000" dirty="0"/>
                    </a:p>
                  </a:txBody>
                  <a:tcPr/>
                </a:tc>
                <a:extLst>
                  <a:ext uri="{0D108BD9-81ED-4DB2-BD59-A6C34878D82A}">
                    <a16:rowId xmlns:a16="http://schemas.microsoft.com/office/drawing/2014/main" val="3502631329"/>
                  </a:ext>
                </a:extLst>
              </a:tr>
              <a:tr h="410556">
                <a:tc>
                  <a:txBody>
                    <a:bodyPr/>
                    <a:lstStyle/>
                    <a:p>
                      <a:r>
                        <a:rPr lang="el-GR" sz="2000" b="1" baseline="0" dirty="0">
                          <a:solidFill>
                            <a:schemeClr val="tx1"/>
                          </a:solidFill>
                        </a:rPr>
                        <a:t>Σύνολο Ενεργητικού </a:t>
                      </a:r>
                    </a:p>
                  </a:txBody>
                  <a:tcPr/>
                </a:tc>
                <a:tc>
                  <a:txBody>
                    <a:bodyPr/>
                    <a:lstStyle/>
                    <a:p>
                      <a:pPr algn="r"/>
                      <a:r>
                        <a:rPr lang="el-GR" sz="2000" b="1" dirty="0"/>
                        <a:t>3.373.065</a:t>
                      </a:r>
                    </a:p>
                  </a:txBody>
                  <a:tcPr/>
                </a:tc>
                <a:tc>
                  <a:txBody>
                    <a:bodyPr/>
                    <a:lstStyle/>
                    <a:p>
                      <a:pPr algn="r"/>
                      <a:endParaRPr lang="el-GR" sz="2000" b="1" dirty="0"/>
                    </a:p>
                  </a:txBody>
                  <a:tcPr/>
                </a:tc>
                <a:tc>
                  <a:txBody>
                    <a:bodyPr/>
                    <a:lstStyle/>
                    <a:p>
                      <a:pPr algn="r"/>
                      <a:r>
                        <a:rPr lang="el-GR" sz="2000" b="1" dirty="0"/>
                        <a:t>2.996.205</a:t>
                      </a:r>
                    </a:p>
                  </a:txBody>
                  <a:tcPr/>
                </a:tc>
                <a:tc>
                  <a:txBody>
                    <a:bodyPr/>
                    <a:lstStyle/>
                    <a:p>
                      <a:pPr algn="r"/>
                      <a:endParaRPr lang="el-GR" sz="2000" b="1" dirty="0"/>
                    </a:p>
                  </a:txBody>
                  <a:tcPr/>
                </a:tc>
                <a:extLst>
                  <a:ext uri="{0D108BD9-81ED-4DB2-BD59-A6C34878D82A}">
                    <a16:rowId xmlns:a16="http://schemas.microsoft.com/office/drawing/2014/main" val="2354149157"/>
                  </a:ext>
                </a:extLst>
              </a:tr>
              <a:tr h="410556">
                <a:tc>
                  <a:txBody>
                    <a:bodyPr/>
                    <a:lstStyle/>
                    <a:p>
                      <a:r>
                        <a:rPr lang="el-GR" sz="2000" b="1" baseline="0" dirty="0">
                          <a:solidFill>
                            <a:schemeClr val="tx1"/>
                          </a:solidFill>
                        </a:rPr>
                        <a:t>Ίδια κεφάλαια και υποχρεώσεις</a:t>
                      </a:r>
                    </a:p>
                  </a:txBody>
                  <a:tcPr/>
                </a:tc>
                <a:tc>
                  <a:txBody>
                    <a:bodyPr/>
                    <a:lstStyle/>
                    <a:p>
                      <a:pPr algn="r"/>
                      <a:endParaRPr lang="el-GR" sz="2000" dirty="0"/>
                    </a:p>
                  </a:txBody>
                  <a:tcPr/>
                </a:tc>
                <a:tc>
                  <a:txBody>
                    <a:bodyPr/>
                    <a:lstStyle/>
                    <a:p>
                      <a:pPr algn="r"/>
                      <a:endParaRPr lang="el-GR" sz="2000" dirty="0"/>
                    </a:p>
                  </a:txBody>
                  <a:tcPr/>
                </a:tc>
                <a:tc>
                  <a:txBody>
                    <a:bodyPr/>
                    <a:lstStyle/>
                    <a:p>
                      <a:pPr algn="r"/>
                      <a:endParaRPr lang="el-GR" sz="2000" dirty="0"/>
                    </a:p>
                  </a:txBody>
                  <a:tcPr/>
                </a:tc>
                <a:tc>
                  <a:txBody>
                    <a:bodyPr/>
                    <a:lstStyle/>
                    <a:p>
                      <a:pPr algn="r"/>
                      <a:endParaRPr lang="el-GR" sz="2000" dirty="0"/>
                    </a:p>
                  </a:txBody>
                  <a:tcPr/>
                </a:tc>
                <a:extLst>
                  <a:ext uri="{0D108BD9-81ED-4DB2-BD59-A6C34878D82A}">
                    <a16:rowId xmlns:a16="http://schemas.microsoft.com/office/drawing/2014/main" val="4279066189"/>
                  </a:ext>
                </a:extLst>
              </a:tr>
              <a:tr h="410556">
                <a:tc>
                  <a:txBody>
                    <a:bodyPr/>
                    <a:lstStyle/>
                    <a:p>
                      <a:r>
                        <a:rPr lang="el-GR" sz="2000" baseline="0" dirty="0">
                          <a:solidFill>
                            <a:schemeClr val="tx1"/>
                          </a:solidFill>
                        </a:rPr>
                        <a:t>        Ίδια Κεφάλαια</a:t>
                      </a:r>
                    </a:p>
                  </a:txBody>
                  <a:tcPr/>
                </a:tc>
                <a:tc>
                  <a:txBody>
                    <a:bodyPr/>
                    <a:lstStyle/>
                    <a:p>
                      <a:pPr algn="r"/>
                      <a:r>
                        <a:rPr lang="el-GR" sz="2000" dirty="0"/>
                        <a:t>1.297.627</a:t>
                      </a:r>
                    </a:p>
                  </a:txBody>
                  <a:tcPr/>
                </a:tc>
                <a:tc>
                  <a:txBody>
                    <a:bodyPr/>
                    <a:lstStyle/>
                    <a:p>
                      <a:pPr algn="r"/>
                      <a:endParaRPr lang="el-GR" sz="2000" dirty="0"/>
                    </a:p>
                  </a:txBody>
                  <a:tcPr/>
                </a:tc>
                <a:tc>
                  <a:txBody>
                    <a:bodyPr/>
                    <a:lstStyle/>
                    <a:p>
                      <a:pPr algn="r"/>
                      <a:r>
                        <a:rPr lang="el-GR" sz="2000" dirty="0"/>
                        <a:t>1.087.074</a:t>
                      </a:r>
                    </a:p>
                  </a:txBody>
                  <a:tcPr/>
                </a:tc>
                <a:tc>
                  <a:txBody>
                    <a:bodyPr/>
                    <a:lstStyle/>
                    <a:p>
                      <a:pPr algn="r"/>
                      <a:endParaRPr lang="el-GR" sz="2000" dirty="0"/>
                    </a:p>
                  </a:txBody>
                  <a:tcPr/>
                </a:tc>
                <a:extLst>
                  <a:ext uri="{0D108BD9-81ED-4DB2-BD59-A6C34878D82A}">
                    <a16:rowId xmlns:a16="http://schemas.microsoft.com/office/drawing/2014/main" val="2320368332"/>
                  </a:ext>
                </a:extLst>
              </a:tr>
              <a:tr h="410556">
                <a:tc>
                  <a:txBody>
                    <a:bodyPr/>
                    <a:lstStyle/>
                    <a:p>
                      <a:r>
                        <a:rPr lang="el-GR" sz="2000" baseline="0" dirty="0">
                          <a:solidFill>
                            <a:schemeClr val="tx1"/>
                          </a:solidFill>
                        </a:rPr>
                        <a:t>        Υποχρεώσεις</a:t>
                      </a:r>
                    </a:p>
                  </a:txBody>
                  <a:tcPr/>
                </a:tc>
                <a:tc>
                  <a:txBody>
                    <a:bodyPr/>
                    <a:lstStyle/>
                    <a:p>
                      <a:pPr algn="r"/>
                      <a:r>
                        <a:rPr lang="el-GR" sz="2000" dirty="0"/>
                        <a:t>2.075.438</a:t>
                      </a:r>
                    </a:p>
                  </a:txBody>
                  <a:tcPr/>
                </a:tc>
                <a:tc>
                  <a:txBody>
                    <a:bodyPr/>
                    <a:lstStyle/>
                    <a:p>
                      <a:pPr algn="r"/>
                      <a:endParaRPr lang="el-GR" sz="2000" dirty="0"/>
                    </a:p>
                  </a:txBody>
                  <a:tcPr/>
                </a:tc>
                <a:tc>
                  <a:txBody>
                    <a:bodyPr/>
                    <a:lstStyle/>
                    <a:p>
                      <a:pPr algn="r"/>
                      <a:r>
                        <a:rPr lang="el-GR" sz="2000" dirty="0"/>
                        <a:t>1.909.131</a:t>
                      </a:r>
                    </a:p>
                  </a:txBody>
                  <a:tcPr/>
                </a:tc>
                <a:tc>
                  <a:txBody>
                    <a:bodyPr/>
                    <a:lstStyle/>
                    <a:p>
                      <a:pPr algn="r"/>
                      <a:endParaRPr lang="el-GR" sz="2000" dirty="0"/>
                    </a:p>
                  </a:txBody>
                  <a:tcPr/>
                </a:tc>
                <a:extLst>
                  <a:ext uri="{0D108BD9-81ED-4DB2-BD59-A6C34878D82A}">
                    <a16:rowId xmlns:a16="http://schemas.microsoft.com/office/drawing/2014/main" val="3509580843"/>
                  </a:ext>
                </a:extLst>
              </a:tr>
              <a:tr h="410556">
                <a:tc>
                  <a:txBody>
                    <a:bodyPr/>
                    <a:lstStyle/>
                    <a:p>
                      <a:r>
                        <a:rPr lang="el-GR" sz="2000" b="1" baseline="0" dirty="0">
                          <a:solidFill>
                            <a:schemeClr val="tx1"/>
                          </a:solidFill>
                        </a:rPr>
                        <a:t>Σύνολο Ιδίων κεφαλαίων και υποχρεώσεων</a:t>
                      </a:r>
                    </a:p>
                  </a:txBody>
                  <a:tcPr/>
                </a:tc>
                <a:tc>
                  <a:txBody>
                    <a:bodyPr/>
                    <a:lstStyle/>
                    <a:p>
                      <a:pPr algn="r"/>
                      <a:r>
                        <a:rPr lang="el-GR" sz="2000" b="1" dirty="0"/>
                        <a:t>3.373.065</a:t>
                      </a:r>
                    </a:p>
                  </a:txBody>
                  <a:tcPr/>
                </a:tc>
                <a:tc>
                  <a:txBody>
                    <a:bodyPr/>
                    <a:lstStyle/>
                    <a:p>
                      <a:pPr algn="r"/>
                      <a:endParaRPr lang="el-GR" sz="2000" b="1" dirty="0"/>
                    </a:p>
                  </a:txBody>
                  <a:tcPr/>
                </a:tc>
                <a:tc>
                  <a:txBody>
                    <a:bodyPr/>
                    <a:lstStyle/>
                    <a:p>
                      <a:pPr algn="r"/>
                      <a:r>
                        <a:rPr lang="el-GR" sz="2000" b="1" dirty="0"/>
                        <a:t>2.996.205</a:t>
                      </a:r>
                    </a:p>
                  </a:txBody>
                  <a:tcPr/>
                </a:tc>
                <a:tc>
                  <a:txBody>
                    <a:bodyPr/>
                    <a:lstStyle/>
                    <a:p>
                      <a:pPr algn="r"/>
                      <a:endParaRPr lang="el-GR" sz="2000" b="1" dirty="0"/>
                    </a:p>
                  </a:txBody>
                  <a:tcPr/>
                </a:tc>
                <a:extLst>
                  <a:ext uri="{0D108BD9-81ED-4DB2-BD59-A6C34878D82A}">
                    <a16:rowId xmlns:a16="http://schemas.microsoft.com/office/drawing/2014/main" val="1475382708"/>
                  </a:ext>
                </a:extLst>
              </a:tr>
            </a:tbl>
          </a:graphicData>
        </a:graphic>
      </p:graphicFrame>
    </p:spTree>
    <p:extLst>
      <p:ext uri="{BB962C8B-B14F-4D97-AF65-F5344CB8AC3E}">
        <p14:creationId xmlns:p14="http://schemas.microsoft.com/office/powerpoint/2010/main" val="100568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937846" y="489526"/>
            <a:ext cx="10046677" cy="6368473"/>
          </a:xfrm>
        </p:spPr>
        <p:txBody>
          <a:bodyPr>
            <a:normAutofit/>
          </a:bodyPr>
          <a:lstStyle/>
          <a:p>
            <a:pPr marL="0" indent="0" algn="just">
              <a:buNone/>
            </a:pPr>
            <a:endParaRPr lang="el-GR" dirty="0"/>
          </a:p>
          <a:p>
            <a:pPr marL="0" indent="0" algn="just">
              <a:buNone/>
            </a:pPr>
            <a:r>
              <a:rPr lang="el-GR" dirty="0"/>
              <a:t>Στον ισολογισμό της εταιρείας Γενικού Εμπορίου:</a:t>
            </a:r>
          </a:p>
          <a:p>
            <a:pPr algn="just"/>
            <a:r>
              <a:rPr lang="el-GR" dirty="0"/>
              <a:t>Τα αποθέματα αποτελούν το 38,53 το 2011 και 42,28 % το 2012 των περιουσιακών της στοιχείων</a:t>
            </a:r>
          </a:p>
          <a:p>
            <a:pPr algn="just"/>
            <a:r>
              <a:rPr lang="el-GR" dirty="0"/>
              <a:t>Το ποσό των αποθεμάτων δεν θα παραμείνει το ίδιο κατά την διάρκεια της χρήσης</a:t>
            </a:r>
          </a:p>
          <a:p>
            <a:pPr algn="just"/>
            <a:r>
              <a:rPr lang="el-GR" dirty="0"/>
              <a:t>Η επιχείρηση θα αγοράσει επιπλέον αποθέματα</a:t>
            </a:r>
          </a:p>
          <a:p>
            <a:pPr algn="just"/>
            <a:r>
              <a:rPr lang="el-GR" dirty="0"/>
              <a:t>Η επιχείρηση επίσης θα πουλήσει μέρος από αυτά τα αποθέματα</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759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114544" cy="6368473"/>
          </a:xfrm>
        </p:spPr>
        <p:txBody>
          <a:bodyPr>
            <a:normAutofit/>
          </a:bodyPr>
          <a:lstStyle/>
          <a:p>
            <a:pPr algn="just"/>
            <a:endParaRPr lang="el-GR" dirty="0"/>
          </a:p>
          <a:p>
            <a:pPr algn="just"/>
            <a:r>
              <a:rPr lang="el-GR" dirty="0"/>
              <a:t>Η τήρηση ενός μεγάλου αποθέματος προϊόντων σε ανταγωνιστικές τιμές αποτελεί ένα βασικό στοιχείο της εταιρικής στρατηγικής.</a:t>
            </a:r>
          </a:p>
          <a:p>
            <a:pPr algn="just"/>
            <a:r>
              <a:rPr lang="el-GR" dirty="0"/>
              <a:t>Μια προσεκτική ματιά στον ισολογισμό της εταιρείας δείχνει ότι μεταξύ των χρήσεων του 2011 και 2012, η εταιρεία αύξησε το επίπεδο των αποθεμάτων της κατά 271,5 εκατ. $ (23,5%).</a:t>
            </a:r>
          </a:p>
          <a:p>
            <a:pPr algn="just"/>
            <a:r>
              <a:rPr lang="el-GR" dirty="0"/>
              <a:t>Η συγκεκριμένη εταιρεία αύξησε τα αποθέματά της δεδομένου ότι η αμερικανική οικονομία προσπαθούσε να ανακάμψει από την κρίση του 2012 και οι πελάτες έψαχναν να βρουν φτηνά προϊόντα.</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Αποθέματα και 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579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endParaRPr lang="el-GR" dirty="0"/>
          </a:p>
          <a:p>
            <a:pPr algn="just"/>
            <a:r>
              <a:rPr lang="el-GR" dirty="0"/>
              <a:t>Οι επιχειρήσεις αγοράζουν αποθέματα (εμπορεύματα), ένα στοιχείο του ενεργητικού (περιουσιακό στοιχείο)</a:t>
            </a:r>
          </a:p>
          <a:p>
            <a:pPr algn="just"/>
            <a:r>
              <a:rPr lang="el-GR" dirty="0"/>
              <a:t>Τα αγαθά αυτά πουλιούνται για να δημιουργηθούν έσοδα</a:t>
            </a:r>
          </a:p>
          <a:p>
            <a:pPr algn="just"/>
            <a:r>
              <a:rPr lang="el-GR" dirty="0"/>
              <a:t>Τα αγαθά που πουλιούνται δεν είναι πια περιουσιακά στοιχεία της επιχείρησης</a:t>
            </a:r>
          </a:p>
          <a:p>
            <a:pPr algn="just"/>
            <a:r>
              <a:rPr lang="el-GR" dirty="0"/>
              <a:t>Το περιουσιακό στοιχείο όταν πουλιέται μεταβάλλεται</a:t>
            </a:r>
          </a:p>
          <a:p>
            <a:pPr algn="just"/>
            <a:r>
              <a:rPr lang="el-GR" dirty="0"/>
              <a:t>Η μείωση αυτή είναι «έξοδο-δαπάνη» για την επιχείρηση  </a:t>
            </a:r>
          </a:p>
          <a:p>
            <a:pPr algn="just"/>
            <a:r>
              <a:rPr lang="el-GR" dirty="0"/>
              <a:t>Τα αγαθά αυτά έχουν ένα κόστος για την επιχείρηση</a:t>
            </a:r>
          </a:p>
          <a:p>
            <a:pPr algn="just"/>
            <a:endParaRPr lang="el-GR" dirty="0"/>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011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430215" y="489526"/>
            <a:ext cx="9859108" cy="6368473"/>
          </a:xfrm>
        </p:spPr>
        <p:txBody>
          <a:bodyPr>
            <a:normAutofit/>
          </a:bodyPr>
          <a:lstStyle/>
          <a:p>
            <a:pPr algn="just"/>
            <a:endParaRPr lang="el-GR" dirty="0"/>
          </a:p>
          <a:p>
            <a:pPr algn="just"/>
            <a:r>
              <a:rPr lang="el-GR" dirty="0"/>
              <a:t>Αρχίζουμε την ανάλυση των αποθεμάτων με την κατάσταση μιας επιχείρησης η οποία παρέχει υπηρεσίες</a:t>
            </a:r>
          </a:p>
          <a:p>
            <a:pPr algn="just"/>
            <a:r>
              <a:rPr lang="el-GR" dirty="0"/>
              <a:t>Η επιχείρηση αυτή δεν πουλάει εμπορεύματα ή προϊόντα</a:t>
            </a:r>
          </a:p>
          <a:p>
            <a:pPr algn="just"/>
            <a:r>
              <a:rPr lang="el-GR" dirty="0"/>
              <a:t>Συνεπώς η επιχείρηση αυτή δεν αγοράζει εμπορεύματα ή πρώτες ύλες   </a:t>
            </a:r>
          </a:p>
          <a:p>
            <a:pPr algn="just"/>
            <a:r>
              <a:rPr lang="el-GR" dirty="0"/>
              <a:t>Στον ισολογισμό της δεν θα εμφανίζονται αποθέματα</a:t>
            </a:r>
          </a:p>
          <a:p>
            <a:pPr algn="just"/>
            <a:endParaRPr lang="el-GR" dirty="0"/>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005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68580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Ισοζύγιο</a:t>
            </a:r>
          </a:p>
        </p:txBody>
      </p:sp>
      <p:sp>
        <p:nvSpPr>
          <p:cNvPr id="7" name="Ορθογώνιο 6"/>
          <p:cNvSpPr/>
          <p:nvPr/>
        </p:nvSpPr>
        <p:spPr>
          <a:xfrm>
            <a:off x="6858000" y="0"/>
            <a:ext cx="53340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2597023140"/>
              </p:ext>
            </p:extLst>
          </p:nvPr>
        </p:nvGraphicFramePr>
        <p:xfrm>
          <a:off x="711921" y="489527"/>
          <a:ext cx="10340889" cy="6307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r>
                        <a:rPr lang="el-GR" sz="2000" b="0" dirty="0"/>
                        <a:t>Υπόλοιπο</a:t>
                      </a:r>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r>
                        <a:rPr lang="el-GR" sz="2000" b="1" dirty="0"/>
                        <a:t>Χρεωστικό</a:t>
                      </a:r>
                      <a:r>
                        <a:rPr lang="el-GR" sz="2000" b="1" baseline="0" dirty="0"/>
                        <a:t> </a:t>
                      </a:r>
                      <a:endParaRPr lang="el-GR" sz="2000" b="1" dirty="0"/>
                    </a:p>
                  </a:txBody>
                  <a:tcPr/>
                </a:tc>
                <a:tc>
                  <a:txBody>
                    <a:bodyPr/>
                    <a:lstStyle/>
                    <a:p>
                      <a:pPr algn="r"/>
                      <a:r>
                        <a:rPr lang="el-GR" sz="2000" b="1" dirty="0"/>
                        <a:t>Πιστωτικό</a:t>
                      </a:r>
                    </a:p>
                  </a:txBody>
                  <a:tcPr/>
                </a:tc>
                <a:extLst>
                  <a:ext uri="{0D108BD9-81ED-4DB2-BD59-A6C34878D82A}">
                    <a16:rowId xmlns:a16="http://schemas.microsoft.com/office/drawing/2014/main" val="506552899"/>
                  </a:ext>
                </a:extLst>
              </a:tr>
              <a:tr h="410556">
                <a:tc>
                  <a:txBody>
                    <a:bodyPr/>
                    <a:lstStyle/>
                    <a:p>
                      <a:r>
                        <a:rPr lang="el-GR" sz="2400" b="0" dirty="0"/>
                        <a:t>Ταμειακά</a:t>
                      </a:r>
                      <a:r>
                        <a:rPr lang="el-GR" sz="2400" b="0" baseline="0" dirty="0"/>
                        <a:t> διαθέσιμα</a:t>
                      </a:r>
                      <a:endParaRPr lang="el-GR" sz="2400" b="0" dirty="0"/>
                    </a:p>
                  </a:txBody>
                  <a:tcPr/>
                </a:tc>
                <a:tc>
                  <a:txBody>
                    <a:bodyPr/>
                    <a:lstStyle/>
                    <a:p>
                      <a:pPr algn="r"/>
                      <a:r>
                        <a:rPr lang="el-GR" sz="2400" b="0" dirty="0"/>
                        <a:t>33.300</a:t>
                      </a:r>
                    </a:p>
                  </a:txBody>
                  <a:tcPr/>
                </a:tc>
                <a:tc>
                  <a:txBody>
                    <a:bodyPr/>
                    <a:lstStyle/>
                    <a:p>
                      <a:pPr algn="r"/>
                      <a:endParaRPr lang="el-GR" sz="2400" b="0" dirty="0"/>
                    </a:p>
                  </a:txBody>
                  <a:tcPr/>
                </a:tc>
                <a:extLst>
                  <a:ext uri="{0D108BD9-81ED-4DB2-BD59-A6C34878D82A}">
                    <a16:rowId xmlns:a16="http://schemas.microsoft.com/office/drawing/2014/main" val="1316855114"/>
                  </a:ext>
                </a:extLst>
              </a:tr>
              <a:tr h="410556">
                <a:tc>
                  <a:txBody>
                    <a:bodyPr/>
                    <a:lstStyle/>
                    <a:p>
                      <a:r>
                        <a:rPr lang="el-GR" sz="2400" b="0" dirty="0">
                          <a:solidFill>
                            <a:schemeClr val="tx1"/>
                          </a:solidFill>
                        </a:rPr>
                        <a:t>Απαιτήσεις</a:t>
                      </a:r>
                    </a:p>
                  </a:txBody>
                  <a:tcPr/>
                </a:tc>
                <a:tc>
                  <a:txBody>
                    <a:bodyPr/>
                    <a:lstStyle/>
                    <a:p>
                      <a:pPr algn="r"/>
                      <a:r>
                        <a:rPr lang="el-GR" sz="2400" dirty="0">
                          <a:solidFill>
                            <a:schemeClr val="tx1"/>
                          </a:solidFill>
                        </a:rPr>
                        <a:t>2.000</a:t>
                      </a: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400" b="0" baseline="0" dirty="0">
                          <a:solidFill>
                            <a:schemeClr val="tx1"/>
                          </a:solidFill>
                        </a:rPr>
                        <a:t>Αποθέματα</a:t>
                      </a:r>
                    </a:p>
                  </a:txBody>
                  <a:tcPr/>
                </a:tc>
                <a:tc>
                  <a:txBody>
                    <a:bodyPr/>
                    <a:lstStyle/>
                    <a:p>
                      <a:pPr algn="r"/>
                      <a:r>
                        <a:rPr lang="el-GR" sz="2400" b="0" dirty="0">
                          <a:solidFill>
                            <a:schemeClr val="tx1"/>
                          </a:solidFill>
                        </a:rPr>
                        <a:t>3.700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Γήπεδα</a:t>
                      </a:r>
                      <a:endParaRPr lang="el-GR" sz="2400" b="0" baseline="0" dirty="0">
                        <a:solidFill>
                          <a:srgbClr val="C00000"/>
                        </a:solidFill>
                      </a:endParaRPr>
                    </a:p>
                  </a:txBody>
                  <a:tcPr/>
                </a:tc>
                <a:tc>
                  <a:txBody>
                    <a:bodyPr/>
                    <a:lstStyle/>
                    <a:p>
                      <a:pPr algn="r"/>
                      <a:r>
                        <a:rPr lang="el-GR" sz="2400" b="0" dirty="0"/>
                        <a:t>18.000</a:t>
                      </a:r>
                    </a:p>
                  </a:txBody>
                  <a:tcPr/>
                </a:tc>
                <a:tc>
                  <a:txBody>
                    <a:bodyPr/>
                    <a:lstStyle/>
                    <a:p>
                      <a:pPr algn="r"/>
                      <a:endParaRPr lang="el-GR" sz="2400" b="0" dirty="0"/>
                    </a:p>
                  </a:txBody>
                  <a:tcPr/>
                </a:tc>
                <a:extLst>
                  <a:ext uri="{0D108BD9-81ED-4DB2-BD59-A6C34878D82A}">
                    <a16:rowId xmlns:a16="http://schemas.microsoft.com/office/drawing/2014/main" val="2315409145"/>
                  </a:ext>
                </a:extLst>
              </a:tr>
              <a:tr h="410556">
                <a:tc>
                  <a:txBody>
                    <a:bodyPr/>
                    <a:lstStyle/>
                    <a:p>
                      <a:r>
                        <a:rPr lang="el-GR" sz="2400" b="0" baseline="0" dirty="0">
                          <a:solidFill>
                            <a:schemeClr val="tx1"/>
                          </a:solidFill>
                        </a:rPr>
                        <a:t>Εξοπλισμός</a:t>
                      </a:r>
                    </a:p>
                  </a:txBody>
                  <a:tcPr/>
                </a:tc>
                <a:tc>
                  <a:txBody>
                    <a:bodyPr/>
                    <a:lstStyle/>
                    <a:p>
                      <a:pPr algn="r"/>
                      <a:r>
                        <a:rPr lang="el-GR" sz="2400" b="0" dirty="0"/>
                        <a:t>2.100</a:t>
                      </a:r>
                    </a:p>
                  </a:txBody>
                  <a:tcPr/>
                </a:tc>
                <a:tc>
                  <a:txBody>
                    <a:bodyPr/>
                    <a:lstStyle/>
                    <a:p>
                      <a:pPr algn="r"/>
                      <a:endParaRPr lang="el-GR" sz="2400" b="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Κεφάλαιο</a:t>
                      </a:r>
                    </a:p>
                  </a:txBody>
                  <a:tcPr/>
                </a:tc>
                <a:tc>
                  <a:txBody>
                    <a:bodyPr/>
                    <a:lstStyle/>
                    <a:p>
                      <a:pPr algn="r"/>
                      <a:endParaRPr lang="el-GR" sz="2400" b="0" dirty="0"/>
                    </a:p>
                  </a:txBody>
                  <a:tcPr/>
                </a:tc>
                <a:tc>
                  <a:txBody>
                    <a:bodyPr/>
                    <a:lstStyle/>
                    <a:p>
                      <a:pPr algn="r"/>
                      <a:r>
                        <a:rPr lang="el-GR" sz="2400" b="0" dirty="0"/>
                        <a:t>50.000</a:t>
                      </a:r>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Βραχυπρόθεσμες υποχρεώσεις</a:t>
                      </a:r>
                    </a:p>
                  </a:txBody>
                  <a:tcPr/>
                </a:tc>
                <a:tc>
                  <a:txBody>
                    <a:bodyPr/>
                    <a:lstStyle/>
                    <a:p>
                      <a:pPr algn="r"/>
                      <a:endParaRPr lang="el-GR" sz="2400" b="0" dirty="0"/>
                    </a:p>
                  </a:txBody>
                  <a:tcPr/>
                </a:tc>
                <a:tc>
                  <a:txBody>
                    <a:bodyPr/>
                    <a:lstStyle/>
                    <a:p>
                      <a:pPr algn="r"/>
                      <a:r>
                        <a:rPr lang="el-GR" sz="2400" b="0" dirty="0"/>
                        <a:t>1.800</a:t>
                      </a:r>
                    </a:p>
                  </a:txBody>
                  <a:tcPr/>
                </a:tc>
                <a:extLst>
                  <a:ext uri="{0D108BD9-81ED-4DB2-BD59-A6C34878D82A}">
                    <a16:rowId xmlns:a16="http://schemas.microsoft.com/office/drawing/2014/main" val="23672133"/>
                  </a:ext>
                </a:extLst>
              </a:tr>
              <a:tr h="410556">
                <a:tc>
                  <a:txBody>
                    <a:bodyPr/>
                    <a:lstStyle/>
                    <a:p>
                      <a:r>
                        <a:rPr lang="el-GR" sz="2400" b="0" baseline="0" dirty="0">
                          <a:solidFill>
                            <a:schemeClr val="tx1"/>
                          </a:solidFill>
                        </a:rPr>
                        <a:t>Έσοδα παροχής υπηρεσιών</a:t>
                      </a:r>
                    </a:p>
                  </a:txBody>
                  <a:tcPr/>
                </a:tc>
                <a:tc>
                  <a:txBody>
                    <a:bodyPr/>
                    <a:lstStyle/>
                    <a:p>
                      <a:pPr algn="r"/>
                      <a:endParaRPr lang="el-GR" sz="2400" b="0" dirty="0"/>
                    </a:p>
                  </a:txBody>
                  <a:tcPr/>
                </a:tc>
                <a:tc>
                  <a:txBody>
                    <a:bodyPr/>
                    <a:lstStyle/>
                    <a:p>
                      <a:pPr algn="r"/>
                      <a:r>
                        <a:rPr lang="el-GR" sz="2400" b="0" dirty="0"/>
                        <a:t>10.000</a:t>
                      </a:r>
                    </a:p>
                  </a:txBody>
                  <a:tcPr/>
                </a:tc>
                <a:extLst>
                  <a:ext uri="{0D108BD9-81ED-4DB2-BD59-A6C34878D82A}">
                    <a16:rowId xmlns:a16="http://schemas.microsoft.com/office/drawing/2014/main" val="3502631329"/>
                  </a:ext>
                </a:extLst>
              </a:tr>
              <a:tr h="410556">
                <a:tc>
                  <a:txBody>
                    <a:bodyPr/>
                    <a:lstStyle/>
                    <a:p>
                      <a:r>
                        <a:rPr lang="el-GR" sz="2400" b="0" baseline="0" dirty="0">
                          <a:solidFill>
                            <a:schemeClr val="tx1"/>
                          </a:solidFill>
                        </a:rPr>
                        <a:t>Ενοίκια </a:t>
                      </a:r>
                    </a:p>
                  </a:txBody>
                  <a:tcPr/>
                </a:tc>
                <a:tc>
                  <a:txBody>
                    <a:bodyPr/>
                    <a:lstStyle/>
                    <a:p>
                      <a:pPr algn="r"/>
                      <a:r>
                        <a:rPr lang="el-GR" sz="2400" b="0" dirty="0"/>
                        <a:t>1.100</a:t>
                      </a:r>
                    </a:p>
                  </a:txBody>
                  <a:tcPr/>
                </a:tc>
                <a:tc>
                  <a:txBody>
                    <a:bodyPr/>
                    <a:lstStyle/>
                    <a:p>
                      <a:pPr algn="r"/>
                      <a:endParaRPr lang="el-GR" sz="2400" b="0" dirty="0"/>
                    </a:p>
                  </a:txBody>
                  <a:tcPr/>
                </a:tc>
                <a:extLst>
                  <a:ext uri="{0D108BD9-81ED-4DB2-BD59-A6C34878D82A}">
                    <a16:rowId xmlns:a16="http://schemas.microsoft.com/office/drawing/2014/main" val="2354149157"/>
                  </a:ext>
                </a:extLst>
              </a:tr>
              <a:tr h="410556">
                <a:tc>
                  <a:txBody>
                    <a:bodyPr/>
                    <a:lstStyle/>
                    <a:p>
                      <a:r>
                        <a:rPr lang="el-GR" sz="2400" b="0" baseline="0" dirty="0">
                          <a:solidFill>
                            <a:schemeClr val="tx1"/>
                          </a:solidFill>
                        </a:rPr>
                        <a:t>Αμοιβές προσωπικού</a:t>
                      </a:r>
                    </a:p>
                  </a:txBody>
                  <a:tcPr/>
                </a:tc>
                <a:tc>
                  <a:txBody>
                    <a:bodyPr/>
                    <a:lstStyle/>
                    <a:p>
                      <a:pPr algn="r"/>
                      <a:r>
                        <a:rPr lang="el-GR" sz="2400" b="0" dirty="0"/>
                        <a:t>1.200</a:t>
                      </a:r>
                    </a:p>
                  </a:txBody>
                  <a:tcPr/>
                </a:tc>
                <a:tc>
                  <a:txBody>
                    <a:bodyPr/>
                    <a:lstStyle/>
                    <a:p>
                      <a:pPr algn="r"/>
                      <a:endParaRPr lang="el-GR" sz="2400" b="0" dirty="0"/>
                    </a:p>
                  </a:txBody>
                  <a:tcPr/>
                </a:tc>
                <a:extLst>
                  <a:ext uri="{0D108BD9-81ED-4DB2-BD59-A6C34878D82A}">
                    <a16:rowId xmlns:a16="http://schemas.microsoft.com/office/drawing/2014/main" val="4279066189"/>
                  </a:ext>
                </a:extLst>
              </a:tr>
              <a:tr h="410556">
                <a:tc>
                  <a:txBody>
                    <a:bodyPr/>
                    <a:lstStyle/>
                    <a:p>
                      <a:r>
                        <a:rPr lang="el-GR" sz="2400" b="0" baseline="0" dirty="0">
                          <a:solidFill>
                            <a:schemeClr val="tx1"/>
                          </a:solidFill>
                        </a:rPr>
                        <a:t>Παροχές τρίτων</a:t>
                      </a:r>
                    </a:p>
                  </a:txBody>
                  <a:tcPr/>
                </a:tc>
                <a:tc>
                  <a:txBody>
                    <a:bodyPr/>
                    <a:lstStyle/>
                    <a:p>
                      <a:pPr algn="r"/>
                      <a:r>
                        <a:rPr lang="el-GR" sz="2400" b="0" dirty="0"/>
                        <a:t>400</a:t>
                      </a:r>
                    </a:p>
                  </a:txBody>
                  <a:tcPr/>
                </a:tc>
                <a:tc>
                  <a:txBody>
                    <a:bodyPr/>
                    <a:lstStyle/>
                    <a:p>
                      <a:pPr algn="r"/>
                      <a:endParaRPr lang="el-GR" sz="2400" b="0" dirty="0"/>
                    </a:p>
                  </a:txBody>
                  <a:tcPr/>
                </a:tc>
                <a:extLst>
                  <a:ext uri="{0D108BD9-81ED-4DB2-BD59-A6C34878D82A}">
                    <a16:rowId xmlns:a16="http://schemas.microsoft.com/office/drawing/2014/main" val="2320368332"/>
                  </a:ext>
                </a:extLst>
              </a:tr>
              <a:tr h="410556">
                <a:tc>
                  <a:txBody>
                    <a:bodyPr/>
                    <a:lstStyle/>
                    <a:p>
                      <a:r>
                        <a:rPr lang="el-GR" sz="2400" b="0" baseline="0" dirty="0">
                          <a:solidFill>
                            <a:schemeClr val="tx1"/>
                          </a:solidFill>
                        </a:rPr>
                        <a:t>ΣΥΝΟΛΟ</a:t>
                      </a:r>
                    </a:p>
                  </a:txBody>
                  <a:tcPr/>
                </a:tc>
                <a:tc>
                  <a:txBody>
                    <a:bodyPr/>
                    <a:lstStyle/>
                    <a:p>
                      <a:pPr algn="r"/>
                      <a:r>
                        <a:rPr lang="el-GR" sz="2400" b="1" dirty="0"/>
                        <a:t>61.800</a:t>
                      </a:r>
                    </a:p>
                  </a:txBody>
                  <a:tcPr/>
                </a:tc>
                <a:tc>
                  <a:txBody>
                    <a:bodyPr/>
                    <a:lstStyle/>
                    <a:p>
                      <a:pPr algn="r"/>
                      <a:r>
                        <a:rPr lang="el-GR" sz="2400" b="1" dirty="0"/>
                        <a:t>61.800</a:t>
                      </a:r>
                    </a:p>
                  </a:txBody>
                  <a:tcPr/>
                </a:tc>
                <a:extLst>
                  <a:ext uri="{0D108BD9-81ED-4DB2-BD59-A6C34878D82A}">
                    <a16:rowId xmlns:a16="http://schemas.microsoft.com/office/drawing/2014/main" val="3509580843"/>
                  </a:ext>
                </a:extLst>
              </a:tr>
            </a:tbl>
          </a:graphicData>
        </a:graphic>
      </p:graphicFrame>
      <p:cxnSp>
        <p:nvCxnSpPr>
          <p:cNvPr id="4" name="Ευθεία γραμμή σύνδεσης 3"/>
          <p:cNvCxnSpPr/>
          <p:nvPr/>
        </p:nvCxnSpPr>
        <p:spPr>
          <a:xfrm flipV="1">
            <a:off x="6572827"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flipV="1">
            <a:off x="8995410"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87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92468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Λογαριασμός Αποτελεσμάτων Χρήσεως</a:t>
            </a:r>
          </a:p>
        </p:txBody>
      </p:sp>
      <p:sp>
        <p:nvSpPr>
          <p:cNvPr id="7" name="Ορθογώνιο 6"/>
          <p:cNvSpPr/>
          <p:nvPr/>
        </p:nvSpPr>
        <p:spPr>
          <a:xfrm>
            <a:off x="9246870" y="0"/>
            <a:ext cx="29451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1963213837"/>
              </p:ext>
            </p:extLst>
          </p:nvPr>
        </p:nvGraphicFramePr>
        <p:xfrm>
          <a:off x="711920" y="489527"/>
          <a:ext cx="9826541" cy="5476932"/>
        </p:xfrm>
        <a:graphic>
          <a:graphicData uri="http://schemas.openxmlformats.org/drawingml/2006/table">
            <a:tbl>
              <a:tblPr firstRow="1" bandRow="1">
                <a:tableStyleId>{D7AC3CCA-C797-4891-BE02-D94E43425B78}</a:tableStyleId>
              </a:tblPr>
              <a:tblGrid>
                <a:gridCol w="5923767">
                  <a:extLst>
                    <a:ext uri="{9D8B030D-6E8A-4147-A177-3AD203B41FA5}">
                      <a16:colId xmlns:a16="http://schemas.microsoft.com/office/drawing/2014/main" val="2453963297"/>
                    </a:ext>
                  </a:extLst>
                </a:gridCol>
                <a:gridCol w="1852272">
                  <a:extLst>
                    <a:ext uri="{9D8B030D-6E8A-4147-A177-3AD203B41FA5}">
                      <a16:colId xmlns:a16="http://schemas.microsoft.com/office/drawing/2014/main" val="1910919357"/>
                    </a:ext>
                  </a:extLst>
                </a:gridCol>
                <a:gridCol w="2050502">
                  <a:extLst>
                    <a:ext uri="{9D8B030D-6E8A-4147-A177-3AD203B41FA5}">
                      <a16:colId xmlns:a16="http://schemas.microsoft.com/office/drawing/2014/main" val="3374731724"/>
                    </a:ext>
                  </a:extLst>
                </a:gridCol>
              </a:tblGrid>
              <a:tr h="608548">
                <a:tc>
                  <a:txBody>
                    <a:bodyPr/>
                    <a:lstStyle/>
                    <a:p>
                      <a:pPr algn="just"/>
                      <a:endParaRPr lang="el-GR" sz="2000" dirty="0"/>
                    </a:p>
                  </a:txBody>
                  <a:tcPr/>
                </a:tc>
                <a:tc>
                  <a:txBody>
                    <a:bodyPr/>
                    <a:lstStyle/>
                    <a:p>
                      <a:pPr algn="ctr"/>
                      <a:r>
                        <a:rPr lang="el-GR" sz="2000" dirty="0"/>
                        <a:t>2012</a:t>
                      </a:r>
                    </a:p>
                  </a:txBody>
                  <a:tcPr/>
                </a:tc>
                <a:tc>
                  <a:txBody>
                    <a:bodyPr/>
                    <a:lstStyle/>
                    <a:p>
                      <a:pPr algn="ctr"/>
                      <a:r>
                        <a:rPr lang="el-GR" sz="2000" dirty="0"/>
                        <a:t>2011</a:t>
                      </a:r>
                    </a:p>
                  </a:txBody>
                  <a:tcPr/>
                </a:tc>
                <a:extLst>
                  <a:ext uri="{0D108BD9-81ED-4DB2-BD59-A6C34878D82A}">
                    <a16:rowId xmlns:a16="http://schemas.microsoft.com/office/drawing/2014/main" val="3380851613"/>
                  </a:ext>
                </a:extLst>
              </a:tr>
              <a:tr h="608548">
                <a:tc>
                  <a:txBody>
                    <a:bodyPr/>
                    <a:lstStyle/>
                    <a:p>
                      <a:r>
                        <a:rPr lang="el-GR" sz="2000" b="0" dirty="0"/>
                        <a:t>Καθαρές πωλήσεις</a:t>
                      </a:r>
                    </a:p>
                  </a:txBody>
                  <a:tcPr/>
                </a:tc>
                <a:tc>
                  <a:txBody>
                    <a:bodyPr/>
                    <a:lstStyle/>
                    <a:p>
                      <a:pPr algn="r"/>
                      <a:r>
                        <a:rPr lang="el-GR" sz="2000" b="0" dirty="0"/>
                        <a:t>9.931.005</a:t>
                      </a:r>
                    </a:p>
                  </a:txBody>
                  <a:tcPr/>
                </a:tc>
                <a:tc>
                  <a:txBody>
                    <a:bodyPr/>
                    <a:lstStyle/>
                    <a:p>
                      <a:pPr algn="r"/>
                      <a:r>
                        <a:rPr lang="el-GR" sz="2000" b="0" dirty="0"/>
                        <a:t>8.547.835</a:t>
                      </a:r>
                    </a:p>
                  </a:txBody>
                  <a:tcPr/>
                </a:tc>
                <a:extLst>
                  <a:ext uri="{0D108BD9-81ED-4DB2-BD59-A6C34878D82A}">
                    <a16:rowId xmlns:a16="http://schemas.microsoft.com/office/drawing/2014/main" val="1316855114"/>
                  </a:ext>
                </a:extLst>
              </a:tr>
              <a:tr h="608548">
                <a:tc>
                  <a:txBody>
                    <a:bodyPr/>
                    <a:lstStyle/>
                    <a:p>
                      <a:r>
                        <a:rPr lang="el-GR" sz="2000" baseline="0" dirty="0">
                          <a:solidFill>
                            <a:schemeClr val="tx1"/>
                          </a:solidFill>
                        </a:rPr>
                        <a:t>Γενικά έξοδα διοίκησης, διάθεσης </a:t>
                      </a:r>
                      <a:r>
                        <a:rPr lang="el-GR" sz="2000" baseline="0" dirty="0" err="1">
                          <a:solidFill>
                            <a:schemeClr val="tx1"/>
                          </a:solidFill>
                        </a:rPr>
                        <a:t>κλπ</a:t>
                      </a:r>
                      <a:endParaRPr lang="el-GR" sz="2000" baseline="0" dirty="0">
                        <a:solidFill>
                          <a:schemeClr val="tx1"/>
                        </a:solidFill>
                      </a:endParaRPr>
                    </a:p>
                  </a:txBody>
                  <a:tcPr/>
                </a:tc>
                <a:tc>
                  <a:txBody>
                    <a:bodyPr/>
                    <a:lstStyle/>
                    <a:p>
                      <a:pPr algn="r"/>
                      <a:r>
                        <a:rPr lang="el-GR" sz="2000" dirty="0"/>
                        <a:t>2.571.846</a:t>
                      </a:r>
                    </a:p>
                  </a:txBody>
                  <a:tcPr/>
                </a:tc>
                <a:tc>
                  <a:txBody>
                    <a:bodyPr/>
                    <a:lstStyle/>
                    <a:p>
                      <a:pPr algn="r"/>
                      <a:r>
                        <a:rPr lang="el-GR" sz="2000" dirty="0"/>
                        <a:t>2.394.223</a:t>
                      </a:r>
                    </a:p>
                  </a:txBody>
                  <a:tcPr/>
                </a:tc>
                <a:extLst>
                  <a:ext uri="{0D108BD9-81ED-4DB2-BD59-A6C34878D82A}">
                    <a16:rowId xmlns:a16="http://schemas.microsoft.com/office/drawing/2014/main" val="3922231302"/>
                  </a:ext>
                </a:extLst>
              </a:tr>
              <a:tr h="608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Λειτουργικά κέρδη</a:t>
                      </a:r>
                    </a:p>
                  </a:txBody>
                  <a:tcPr/>
                </a:tc>
                <a:tc>
                  <a:txBody>
                    <a:bodyPr/>
                    <a:lstStyle/>
                    <a:p>
                      <a:pPr algn="r"/>
                      <a:r>
                        <a:rPr lang="el-GR" sz="2000" dirty="0"/>
                        <a:t>7.359.159</a:t>
                      </a:r>
                    </a:p>
                  </a:txBody>
                  <a:tcPr/>
                </a:tc>
                <a:tc>
                  <a:txBody>
                    <a:bodyPr/>
                    <a:lstStyle/>
                    <a:p>
                      <a:pPr algn="r"/>
                      <a:r>
                        <a:rPr lang="el-GR" sz="2000" dirty="0"/>
                        <a:t>6.153.612</a:t>
                      </a:r>
                    </a:p>
                  </a:txBody>
                  <a:tcPr/>
                </a:tc>
                <a:extLst>
                  <a:ext uri="{0D108BD9-81ED-4DB2-BD59-A6C34878D82A}">
                    <a16:rowId xmlns:a16="http://schemas.microsoft.com/office/drawing/2014/main" val="2054728120"/>
                  </a:ext>
                </a:extLst>
              </a:tr>
              <a:tr h="608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Άλλα έσοδα</a:t>
                      </a:r>
                    </a:p>
                  </a:txBody>
                  <a:tcPr/>
                </a:tc>
                <a:tc>
                  <a:txBody>
                    <a:bodyPr/>
                    <a:lstStyle/>
                    <a:p>
                      <a:pPr algn="r"/>
                      <a:r>
                        <a:rPr lang="el-GR" sz="2000" dirty="0"/>
                        <a:t>0</a:t>
                      </a:r>
                    </a:p>
                  </a:txBody>
                  <a:tcPr/>
                </a:tc>
                <a:tc>
                  <a:txBody>
                    <a:bodyPr/>
                    <a:lstStyle/>
                    <a:p>
                      <a:pPr algn="r"/>
                      <a:r>
                        <a:rPr lang="el-GR" sz="2000" dirty="0"/>
                        <a:t>0</a:t>
                      </a:r>
                    </a:p>
                  </a:txBody>
                  <a:tcPr/>
                </a:tc>
                <a:extLst>
                  <a:ext uri="{0D108BD9-81ED-4DB2-BD59-A6C34878D82A}">
                    <a16:rowId xmlns:a16="http://schemas.microsoft.com/office/drawing/2014/main" val="23672133"/>
                  </a:ext>
                </a:extLst>
              </a:tr>
              <a:tr h="608548">
                <a:tc>
                  <a:txBody>
                    <a:bodyPr/>
                    <a:lstStyle/>
                    <a:p>
                      <a:r>
                        <a:rPr lang="el-GR" sz="2000" baseline="0" dirty="0">
                          <a:solidFill>
                            <a:schemeClr val="tx1"/>
                          </a:solidFill>
                        </a:rPr>
                        <a:t>Άλλα έξοδα</a:t>
                      </a:r>
                    </a:p>
                  </a:txBody>
                  <a:tcPr/>
                </a:tc>
                <a:tc>
                  <a:txBody>
                    <a:bodyPr/>
                    <a:lstStyle/>
                    <a:p>
                      <a:pPr algn="r"/>
                      <a:r>
                        <a:rPr lang="el-GR" sz="2000" dirty="0"/>
                        <a:t>24.163</a:t>
                      </a:r>
                    </a:p>
                  </a:txBody>
                  <a:tcPr/>
                </a:tc>
                <a:tc>
                  <a:txBody>
                    <a:bodyPr/>
                    <a:lstStyle/>
                    <a:p>
                      <a:pPr algn="r"/>
                      <a:r>
                        <a:rPr lang="el-GR" sz="2000" dirty="0"/>
                        <a:t>20.914</a:t>
                      </a:r>
                    </a:p>
                  </a:txBody>
                  <a:tcPr/>
                </a:tc>
                <a:extLst>
                  <a:ext uri="{0D108BD9-81ED-4DB2-BD59-A6C34878D82A}">
                    <a16:rowId xmlns:a16="http://schemas.microsoft.com/office/drawing/2014/main" val="3502631329"/>
                  </a:ext>
                </a:extLst>
              </a:tr>
              <a:tr h="608548">
                <a:tc>
                  <a:txBody>
                    <a:bodyPr/>
                    <a:lstStyle/>
                    <a:p>
                      <a:r>
                        <a:rPr lang="el-GR" sz="2000" b="1" baseline="0" dirty="0">
                          <a:solidFill>
                            <a:schemeClr val="tx1"/>
                          </a:solidFill>
                        </a:rPr>
                        <a:t>Κέρδη προ φόρων</a:t>
                      </a:r>
                    </a:p>
                  </a:txBody>
                  <a:tcPr/>
                </a:tc>
                <a:tc>
                  <a:txBody>
                    <a:bodyPr/>
                    <a:lstStyle/>
                    <a:p>
                      <a:pPr algn="r"/>
                      <a:r>
                        <a:rPr lang="el-GR" sz="2000" b="1" dirty="0"/>
                        <a:t>7.334.996</a:t>
                      </a:r>
                    </a:p>
                  </a:txBody>
                  <a:tcPr/>
                </a:tc>
                <a:tc>
                  <a:txBody>
                    <a:bodyPr/>
                    <a:lstStyle/>
                    <a:p>
                      <a:pPr algn="r"/>
                      <a:r>
                        <a:rPr lang="el-GR" sz="2000" b="1" dirty="0"/>
                        <a:t>6.132.698</a:t>
                      </a:r>
                    </a:p>
                  </a:txBody>
                  <a:tcPr/>
                </a:tc>
                <a:extLst>
                  <a:ext uri="{0D108BD9-81ED-4DB2-BD59-A6C34878D82A}">
                    <a16:rowId xmlns:a16="http://schemas.microsoft.com/office/drawing/2014/main" val="2354149157"/>
                  </a:ext>
                </a:extLst>
              </a:tr>
              <a:tr h="608548">
                <a:tc>
                  <a:txBody>
                    <a:bodyPr/>
                    <a:lstStyle/>
                    <a:p>
                      <a:r>
                        <a:rPr lang="el-GR" sz="2000" b="1" baseline="0" dirty="0">
                          <a:solidFill>
                            <a:schemeClr val="tx1"/>
                          </a:solidFill>
                        </a:rPr>
                        <a:t>Φόροι εισοδήματος</a:t>
                      </a:r>
                    </a:p>
                  </a:txBody>
                  <a:tcPr/>
                </a:tc>
                <a:tc>
                  <a:txBody>
                    <a:bodyPr/>
                    <a:lstStyle/>
                    <a:p>
                      <a:pPr algn="r"/>
                      <a:r>
                        <a:rPr lang="el-GR" sz="2000" dirty="0"/>
                        <a:t>2.713.949</a:t>
                      </a:r>
                    </a:p>
                  </a:txBody>
                  <a:tcPr/>
                </a:tc>
                <a:tc>
                  <a:txBody>
                    <a:bodyPr/>
                    <a:lstStyle/>
                    <a:p>
                      <a:pPr algn="r"/>
                      <a:r>
                        <a:rPr lang="el-GR" sz="2000" dirty="0"/>
                        <a:t>2.269.098</a:t>
                      </a:r>
                    </a:p>
                  </a:txBody>
                  <a:tcPr/>
                </a:tc>
                <a:extLst>
                  <a:ext uri="{0D108BD9-81ED-4DB2-BD59-A6C34878D82A}">
                    <a16:rowId xmlns:a16="http://schemas.microsoft.com/office/drawing/2014/main" val="4279066189"/>
                  </a:ext>
                </a:extLst>
              </a:tr>
              <a:tr h="608548">
                <a:tc>
                  <a:txBody>
                    <a:bodyPr/>
                    <a:lstStyle/>
                    <a:p>
                      <a:r>
                        <a:rPr lang="el-GR" sz="2000" b="1" baseline="0" dirty="0">
                          <a:solidFill>
                            <a:schemeClr val="tx1"/>
                          </a:solidFill>
                        </a:rPr>
                        <a:t>Καθαρά κέρδη</a:t>
                      </a:r>
                    </a:p>
                  </a:txBody>
                  <a:tcPr/>
                </a:tc>
                <a:tc>
                  <a:txBody>
                    <a:bodyPr/>
                    <a:lstStyle/>
                    <a:p>
                      <a:pPr algn="r"/>
                      <a:r>
                        <a:rPr lang="el-GR" sz="2000" b="1" dirty="0"/>
                        <a:t>4.621.047</a:t>
                      </a:r>
                    </a:p>
                  </a:txBody>
                  <a:tcPr/>
                </a:tc>
                <a:tc>
                  <a:txBody>
                    <a:bodyPr/>
                    <a:lstStyle/>
                    <a:p>
                      <a:pPr algn="r"/>
                      <a:r>
                        <a:rPr lang="el-GR" sz="2000" b="1" dirty="0"/>
                        <a:t>3.863.600</a:t>
                      </a:r>
                    </a:p>
                  </a:txBody>
                  <a:tcPr/>
                </a:tc>
                <a:extLst>
                  <a:ext uri="{0D108BD9-81ED-4DB2-BD59-A6C34878D82A}">
                    <a16:rowId xmlns:a16="http://schemas.microsoft.com/office/drawing/2014/main" val="1475382708"/>
                  </a:ext>
                </a:extLst>
              </a:tr>
            </a:tbl>
          </a:graphicData>
        </a:graphic>
      </p:graphicFrame>
    </p:spTree>
    <p:extLst>
      <p:ext uri="{BB962C8B-B14F-4D97-AF65-F5344CB8AC3E}">
        <p14:creationId xmlns:p14="http://schemas.microsoft.com/office/powerpoint/2010/main" val="337138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114544" cy="6368473"/>
          </a:xfrm>
        </p:spPr>
        <p:txBody>
          <a:bodyPr>
            <a:normAutofit/>
          </a:bodyPr>
          <a:lstStyle/>
          <a:p>
            <a:pPr algn="just"/>
            <a:endParaRPr lang="el-GR" dirty="0"/>
          </a:p>
          <a:p>
            <a:pPr algn="just"/>
            <a:r>
              <a:rPr lang="el-GR" dirty="0"/>
              <a:t>Η επιχείρηση αγοράζει αποθέματα (εμπορεύματα), στοιχείο του ενεργητικού το οποίο καταχωρείται στα βιβλία με τιμή, η οποία είναι η τιμή κτήσης.</a:t>
            </a:r>
          </a:p>
          <a:p>
            <a:pPr algn="just"/>
            <a:r>
              <a:rPr lang="el-GR" dirty="0"/>
              <a:t>Τα αποθέματα που πωλούνται δεν είναι πια περιουσιακά στοιχεία της επιχείρησης. </a:t>
            </a:r>
          </a:p>
          <a:p>
            <a:pPr algn="just"/>
            <a:r>
              <a:rPr lang="el-GR" dirty="0"/>
              <a:t>Το κόστος των αποθεμάτων που πωλούνται μεταφέρεται στον λογαριασμό του αποτελέσματος.</a:t>
            </a:r>
          </a:p>
          <a:p>
            <a:pPr algn="just"/>
            <a:r>
              <a:rPr lang="el-GR" dirty="0"/>
              <a:t>Το κόστος των εμπορευμάτων που πουλήθηκαν είναι ένα σημαντικό κόστος για μια επιχείρηση που πουλάει αγαθά.</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94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114544" cy="6368473"/>
          </a:xfrm>
        </p:spPr>
        <p:txBody>
          <a:bodyPr>
            <a:normAutofit/>
          </a:bodyPr>
          <a:lstStyle/>
          <a:p>
            <a:pPr algn="just"/>
            <a:endParaRPr lang="el-GR" dirty="0"/>
          </a:p>
          <a:p>
            <a:pPr algn="just"/>
            <a:r>
              <a:rPr lang="el-GR" dirty="0"/>
              <a:t>Συγκρίνουμε δύο εταιρείες</a:t>
            </a:r>
          </a:p>
          <a:p>
            <a:pPr algn="just"/>
            <a:r>
              <a:rPr lang="el-GR" dirty="0"/>
              <a:t>Μια εταιρεία που παρέχει υπηρεσίες</a:t>
            </a:r>
          </a:p>
          <a:p>
            <a:pPr algn="just"/>
            <a:r>
              <a:rPr lang="el-GR" dirty="0"/>
              <a:t>Και μια εταιρεία που πουλάει εμπορεύματα</a:t>
            </a:r>
          </a:p>
          <a:p>
            <a:pPr algn="just"/>
            <a:r>
              <a:rPr lang="el-GR" dirty="0"/>
              <a:t>Υποθέτουμε ότι και οι δύο εταιρείες έχουν το ίδιο αποτέλεσμα</a:t>
            </a:r>
          </a:p>
          <a:p>
            <a:pPr algn="just"/>
            <a:r>
              <a:rPr lang="el-GR" dirty="0"/>
              <a:t>Μας ενδιαφέρει να μελετήσουμε πως διαμορφώθηκε το κόστος </a:t>
            </a:r>
          </a:p>
          <a:p>
            <a:pPr algn="just"/>
            <a:r>
              <a:rPr lang="el-GR" dirty="0"/>
              <a:t>Το οποίο μείωσε τα έσοδα για να μείνει το καθαρό αποτέλεσμα</a:t>
            </a:r>
          </a:p>
          <a:p>
            <a:pPr algn="just"/>
            <a:r>
              <a:rPr lang="el-GR" dirty="0"/>
              <a:t>Δηλαδή ποιοι παράγοντες διαμόρφωσαν το κόστος για να καταστεί δυνατό να πραγματοποιηθεί συγκεκριμένο ύψος εσόδων</a:t>
            </a:r>
          </a:p>
          <a:p>
            <a:pPr algn="just"/>
            <a:r>
              <a:rPr lang="el-GR" dirty="0"/>
              <a:t>Καθώς επίσης τι καθόρισε την διαφορά στο ύψος των πωλήσεων</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Αποθέματα και 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136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arn(inVertic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arn(inVertical)">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4129379265"/>
              </p:ext>
            </p:extLst>
          </p:nvPr>
        </p:nvGraphicFramePr>
        <p:xfrm>
          <a:off x="457725" y="489527"/>
          <a:ext cx="5210488" cy="5931937"/>
        </p:xfrm>
        <a:graphic>
          <a:graphicData uri="http://schemas.openxmlformats.org/drawingml/2006/table">
            <a:tbl>
              <a:tblPr firstRow="1" bandRow="1">
                <a:tableStyleId>{D7AC3CCA-C797-4891-BE02-D94E43425B78}</a:tableStyleId>
              </a:tblPr>
              <a:tblGrid>
                <a:gridCol w="3886740">
                  <a:extLst>
                    <a:ext uri="{9D8B030D-6E8A-4147-A177-3AD203B41FA5}">
                      <a16:colId xmlns:a16="http://schemas.microsoft.com/office/drawing/2014/main" val="2453963297"/>
                    </a:ext>
                  </a:extLst>
                </a:gridCol>
                <a:gridCol w="1323748">
                  <a:extLst>
                    <a:ext uri="{9D8B030D-6E8A-4147-A177-3AD203B41FA5}">
                      <a16:colId xmlns:a16="http://schemas.microsoft.com/office/drawing/2014/main" val="1910919357"/>
                    </a:ext>
                  </a:extLst>
                </a:gridCol>
              </a:tblGrid>
              <a:tr h="619183">
                <a:tc>
                  <a:txBody>
                    <a:bodyPr/>
                    <a:lstStyle/>
                    <a:p>
                      <a:pPr algn="ctr"/>
                      <a:r>
                        <a:rPr lang="el-GR" sz="2000" dirty="0"/>
                        <a:t>Εταιρία παροχής</a:t>
                      </a:r>
                      <a:r>
                        <a:rPr lang="el-GR" sz="2000" baseline="0" dirty="0"/>
                        <a:t> υπηρεσιών</a:t>
                      </a:r>
                      <a:endParaRPr lang="el-GR" sz="2000" dirty="0"/>
                    </a:p>
                  </a:txBody>
                  <a:tcPr/>
                </a:tc>
                <a:tc>
                  <a:txBody>
                    <a:bodyPr/>
                    <a:lstStyle/>
                    <a:p>
                      <a:pPr algn="ctr"/>
                      <a:endParaRPr lang="el-GR" sz="2000" dirty="0"/>
                    </a:p>
                  </a:txBody>
                  <a:tcPr/>
                </a:tc>
                <a:extLst>
                  <a:ext uri="{0D108BD9-81ED-4DB2-BD59-A6C34878D82A}">
                    <a16:rowId xmlns:a16="http://schemas.microsoft.com/office/drawing/2014/main" val="3380851613"/>
                  </a:ext>
                </a:extLst>
              </a:tr>
              <a:tr h="513670">
                <a:tc>
                  <a:txBody>
                    <a:bodyPr/>
                    <a:lstStyle/>
                    <a:p>
                      <a:r>
                        <a:rPr lang="el-GR" sz="2000" b="1" dirty="0"/>
                        <a:t>Έσοδα από παροχή υπηρεσιών</a:t>
                      </a:r>
                    </a:p>
                  </a:txBody>
                  <a:tcPr/>
                </a:tc>
                <a:tc>
                  <a:txBody>
                    <a:bodyPr/>
                    <a:lstStyle/>
                    <a:p>
                      <a:pPr algn="r"/>
                      <a:r>
                        <a:rPr lang="el-GR" sz="2000" b="1" dirty="0"/>
                        <a:t>10.000</a:t>
                      </a:r>
                    </a:p>
                  </a:txBody>
                  <a:tcPr/>
                </a:tc>
                <a:extLst>
                  <a:ext uri="{0D108BD9-81ED-4DB2-BD59-A6C34878D82A}">
                    <a16:rowId xmlns:a16="http://schemas.microsoft.com/office/drawing/2014/main" val="1316855114"/>
                  </a:ext>
                </a:extLst>
              </a:tr>
              <a:tr h="513670">
                <a:tc>
                  <a:txBody>
                    <a:bodyPr/>
                    <a:lstStyle/>
                    <a:p>
                      <a:endParaRPr lang="el-GR" sz="2000" b="1" dirty="0">
                        <a:solidFill>
                          <a:schemeClr val="tx1"/>
                        </a:solidFill>
                      </a:endParaRPr>
                    </a:p>
                  </a:txBody>
                  <a:tcPr/>
                </a:tc>
                <a:tc>
                  <a:txBody>
                    <a:bodyPr/>
                    <a:lstStyle/>
                    <a:p>
                      <a:pPr algn="r"/>
                      <a:endParaRPr lang="el-GR" sz="2000" dirty="0"/>
                    </a:p>
                  </a:txBody>
                  <a:tcPr/>
                </a:tc>
                <a:extLst>
                  <a:ext uri="{0D108BD9-81ED-4DB2-BD59-A6C34878D82A}">
                    <a16:rowId xmlns:a16="http://schemas.microsoft.com/office/drawing/2014/main" val="4163910419"/>
                  </a:ext>
                </a:extLst>
              </a:tr>
              <a:tr h="513670">
                <a:tc>
                  <a:txBody>
                    <a:bodyPr/>
                    <a:lstStyle/>
                    <a:p>
                      <a:endParaRPr lang="el-GR" sz="2000" b="1" dirty="0">
                        <a:solidFill>
                          <a:schemeClr val="tx1"/>
                        </a:solidFill>
                      </a:endParaRPr>
                    </a:p>
                  </a:txBody>
                  <a:tcPr/>
                </a:tc>
                <a:tc>
                  <a:txBody>
                    <a:bodyPr/>
                    <a:lstStyle/>
                    <a:p>
                      <a:pPr algn="r"/>
                      <a:endParaRPr lang="el-GR" sz="2000" dirty="0"/>
                    </a:p>
                  </a:txBody>
                  <a:tcPr/>
                </a:tc>
                <a:extLst>
                  <a:ext uri="{0D108BD9-81ED-4DB2-BD59-A6C34878D82A}">
                    <a16:rowId xmlns:a16="http://schemas.microsoft.com/office/drawing/2014/main" val="2951342335"/>
                  </a:ext>
                </a:extLst>
              </a:tr>
              <a:tr h="513670">
                <a:tc>
                  <a:txBody>
                    <a:bodyPr/>
                    <a:lstStyle/>
                    <a:p>
                      <a:r>
                        <a:rPr lang="el-GR" sz="2000" b="1" dirty="0">
                          <a:solidFill>
                            <a:schemeClr val="tx1"/>
                          </a:solidFill>
                        </a:rPr>
                        <a:t>Έξοδα</a:t>
                      </a:r>
                    </a:p>
                  </a:txBody>
                  <a:tcPr/>
                </a:tc>
                <a:tc>
                  <a:txBody>
                    <a:bodyPr/>
                    <a:lstStyle/>
                    <a:p>
                      <a:pPr algn="r"/>
                      <a:endParaRPr lang="el-GR" sz="2000" dirty="0"/>
                    </a:p>
                  </a:txBody>
                  <a:tcPr/>
                </a:tc>
                <a:extLst>
                  <a:ext uri="{0D108BD9-81ED-4DB2-BD59-A6C34878D82A}">
                    <a16:rowId xmlns:a16="http://schemas.microsoft.com/office/drawing/2014/main" val="4189378706"/>
                  </a:ext>
                </a:extLst>
              </a:tr>
              <a:tr h="513670">
                <a:tc>
                  <a:txBody>
                    <a:bodyPr/>
                    <a:lstStyle/>
                    <a:p>
                      <a:r>
                        <a:rPr lang="el-GR" sz="2000" dirty="0"/>
                        <a:t>     Αμοιβές προσωπικού (μισθοί)</a:t>
                      </a:r>
                      <a:endParaRPr lang="el-GR" sz="2000" baseline="0" dirty="0">
                        <a:solidFill>
                          <a:srgbClr val="C00000"/>
                        </a:solidFill>
                      </a:endParaRPr>
                    </a:p>
                  </a:txBody>
                  <a:tcPr/>
                </a:tc>
                <a:tc>
                  <a:txBody>
                    <a:bodyPr/>
                    <a:lstStyle/>
                    <a:p>
                      <a:pPr algn="r"/>
                      <a:r>
                        <a:rPr lang="el-GR" sz="2000" dirty="0"/>
                        <a:t>1.200</a:t>
                      </a:r>
                    </a:p>
                  </a:txBody>
                  <a:tcPr/>
                </a:tc>
                <a:extLst>
                  <a:ext uri="{0D108BD9-81ED-4DB2-BD59-A6C34878D82A}">
                    <a16:rowId xmlns:a16="http://schemas.microsoft.com/office/drawing/2014/main" val="2179432254"/>
                  </a:ext>
                </a:extLst>
              </a:tr>
              <a:tr h="686101">
                <a:tc>
                  <a:txBody>
                    <a:bodyPr/>
                    <a:lstStyle/>
                    <a:p>
                      <a:r>
                        <a:rPr lang="el-GR" sz="2000" baseline="0" dirty="0">
                          <a:solidFill>
                            <a:schemeClr val="tx1"/>
                          </a:solidFill>
                        </a:rPr>
                        <a:t>     Αποσβέσεις</a:t>
                      </a:r>
                    </a:p>
                  </a:txBody>
                  <a:tcPr/>
                </a:tc>
                <a:tc>
                  <a:txBody>
                    <a:bodyPr/>
                    <a:lstStyle/>
                    <a:p>
                      <a:pPr algn="r"/>
                      <a:r>
                        <a:rPr lang="el-GR" sz="2000" dirty="0"/>
                        <a:t>2.000</a:t>
                      </a:r>
                    </a:p>
                  </a:txBody>
                  <a:tcPr/>
                </a:tc>
                <a:extLst>
                  <a:ext uri="{0D108BD9-81ED-4DB2-BD59-A6C34878D82A}">
                    <a16:rowId xmlns:a16="http://schemas.microsoft.com/office/drawing/2014/main" val="2315409145"/>
                  </a:ext>
                </a:extLst>
              </a:tr>
              <a:tr h="686101">
                <a:tc>
                  <a:txBody>
                    <a:bodyPr/>
                    <a:lstStyle/>
                    <a:p>
                      <a:r>
                        <a:rPr lang="el-GR" sz="2000" baseline="0" dirty="0">
                          <a:solidFill>
                            <a:schemeClr val="tx1"/>
                          </a:solidFill>
                        </a:rPr>
                        <a:t>     Παροχές τρίτων</a:t>
                      </a:r>
                    </a:p>
                  </a:txBody>
                  <a:tcPr/>
                </a:tc>
                <a:tc>
                  <a:txBody>
                    <a:bodyPr/>
                    <a:lstStyle/>
                    <a:p>
                      <a:pPr algn="r"/>
                      <a:r>
                        <a:rPr lang="el-GR" sz="2000" dirty="0"/>
                        <a:t>500</a:t>
                      </a:r>
                    </a:p>
                  </a:txBody>
                  <a:tcPr/>
                </a:tc>
                <a:extLst>
                  <a:ext uri="{0D108BD9-81ED-4DB2-BD59-A6C34878D82A}">
                    <a16:rowId xmlns:a16="http://schemas.microsoft.com/office/drawing/2014/main" val="3922231302"/>
                  </a:ext>
                </a:extLst>
              </a:tr>
              <a:tr h="686101">
                <a:tc>
                  <a:txBody>
                    <a:bodyPr/>
                    <a:lstStyle/>
                    <a:p>
                      <a:r>
                        <a:rPr lang="el-GR" sz="2000" baseline="0" dirty="0">
                          <a:solidFill>
                            <a:schemeClr val="tx1"/>
                          </a:solidFill>
                        </a:rPr>
                        <a:t>     Αμοιβές τρίτων</a:t>
                      </a:r>
                    </a:p>
                  </a:txBody>
                  <a:tcPr/>
                </a:tc>
                <a:tc>
                  <a:txBody>
                    <a:bodyPr/>
                    <a:lstStyle/>
                    <a:p>
                      <a:pPr algn="r"/>
                      <a:r>
                        <a:rPr lang="el-GR" sz="2000" dirty="0"/>
                        <a:t>300</a:t>
                      </a:r>
                    </a:p>
                  </a:txBody>
                  <a:tcPr/>
                </a:tc>
                <a:extLst>
                  <a:ext uri="{0D108BD9-81ED-4DB2-BD59-A6C34878D82A}">
                    <a16:rowId xmlns:a16="http://schemas.microsoft.com/office/drawing/2014/main" val="2054728120"/>
                  </a:ext>
                </a:extLst>
              </a:tr>
              <a:tr h="686101">
                <a:tc>
                  <a:txBody>
                    <a:bodyPr/>
                    <a:lstStyle/>
                    <a:p>
                      <a:r>
                        <a:rPr lang="el-GR" sz="2000" baseline="0" dirty="0">
                          <a:solidFill>
                            <a:schemeClr val="tx1"/>
                          </a:solidFill>
                        </a:rPr>
                        <a:t>Καθαρά κέρδη </a:t>
                      </a:r>
                    </a:p>
                  </a:txBody>
                  <a:tcPr/>
                </a:tc>
                <a:tc>
                  <a:txBody>
                    <a:bodyPr/>
                    <a:lstStyle/>
                    <a:p>
                      <a:pPr algn="r"/>
                      <a:r>
                        <a:rPr lang="el-GR" sz="2000" dirty="0"/>
                        <a:t>6.000</a:t>
                      </a:r>
                    </a:p>
                  </a:txBody>
                  <a:tcPr/>
                </a:tc>
                <a:extLst>
                  <a:ext uri="{0D108BD9-81ED-4DB2-BD59-A6C34878D82A}">
                    <a16:rowId xmlns:a16="http://schemas.microsoft.com/office/drawing/2014/main" val="4279066189"/>
                  </a:ext>
                </a:extLst>
              </a:tr>
            </a:tbl>
          </a:graphicData>
        </a:graphic>
      </p:graphicFrame>
      <p:sp>
        <p:nvSpPr>
          <p:cNvPr id="6" name="Ορθογώνιο 5"/>
          <p:cNvSpPr/>
          <p:nvPr/>
        </p:nvSpPr>
        <p:spPr>
          <a:xfrm>
            <a:off x="0" y="0"/>
            <a:ext cx="92468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Σύγκριση αποτελεσμάτων δύο εταιρειών σε χιλ. $</a:t>
            </a:r>
          </a:p>
        </p:txBody>
      </p:sp>
      <p:sp>
        <p:nvSpPr>
          <p:cNvPr id="7" name="Ορθογώνιο 6"/>
          <p:cNvSpPr/>
          <p:nvPr/>
        </p:nvSpPr>
        <p:spPr>
          <a:xfrm>
            <a:off x="9246870" y="0"/>
            <a:ext cx="29451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1061110356"/>
              </p:ext>
            </p:extLst>
          </p:nvPr>
        </p:nvGraphicFramePr>
        <p:xfrm>
          <a:off x="6160770" y="489527"/>
          <a:ext cx="5538672" cy="5931938"/>
        </p:xfrm>
        <a:graphic>
          <a:graphicData uri="http://schemas.openxmlformats.org/drawingml/2006/table">
            <a:tbl>
              <a:tblPr firstRow="1" bandRow="1">
                <a:tableStyleId>{D7AC3CCA-C797-4891-BE02-D94E43425B78}</a:tableStyleId>
              </a:tblPr>
              <a:tblGrid>
                <a:gridCol w="4131548">
                  <a:extLst>
                    <a:ext uri="{9D8B030D-6E8A-4147-A177-3AD203B41FA5}">
                      <a16:colId xmlns:a16="http://schemas.microsoft.com/office/drawing/2014/main" val="2453963297"/>
                    </a:ext>
                  </a:extLst>
                </a:gridCol>
                <a:gridCol w="1407124">
                  <a:extLst>
                    <a:ext uri="{9D8B030D-6E8A-4147-A177-3AD203B41FA5}">
                      <a16:colId xmlns:a16="http://schemas.microsoft.com/office/drawing/2014/main" val="1910919357"/>
                    </a:ext>
                  </a:extLst>
                </a:gridCol>
              </a:tblGrid>
              <a:tr h="586242">
                <a:tc>
                  <a:txBody>
                    <a:bodyPr/>
                    <a:lstStyle/>
                    <a:p>
                      <a:pPr algn="ctr"/>
                      <a:r>
                        <a:rPr lang="el-GR" sz="2000" dirty="0"/>
                        <a:t>Εμπορική εταιρεία</a:t>
                      </a:r>
                    </a:p>
                  </a:txBody>
                  <a:tcPr/>
                </a:tc>
                <a:tc>
                  <a:txBody>
                    <a:bodyPr/>
                    <a:lstStyle/>
                    <a:p>
                      <a:pPr algn="ctr"/>
                      <a:endParaRPr lang="el-GR" sz="2000" dirty="0"/>
                    </a:p>
                  </a:txBody>
                  <a:tcPr/>
                </a:tc>
                <a:extLst>
                  <a:ext uri="{0D108BD9-81ED-4DB2-BD59-A6C34878D82A}">
                    <a16:rowId xmlns:a16="http://schemas.microsoft.com/office/drawing/2014/main" val="3380851613"/>
                  </a:ext>
                </a:extLst>
              </a:tr>
              <a:tr h="583171">
                <a:tc>
                  <a:txBody>
                    <a:bodyPr/>
                    <a:lstStyle/>
                    <a:p>
                      <a:r>
                        <a:rPr lang="el-GR" sz="2000" b="1" dirty="0"/>
                        <a:t>Έσοδα πωλήσεων</a:t>
                      </a:r>
                    </a:p>
                  </a:txBody>
                  <a:tcPr/>
                </a:tc>
                <a:tc>
                  <a:txBody>
                    <a:bodyPr/>
                    <a:lstStyle/>
                    <a:p>
                      <a:pPr algn="r"/>
                      <a:r>
                        <a:rPr lang="el-GR" sz="2000" b="1" dirty="0"/>
                        <a:t>80.000</a:t>
                      </a:r>
                    </a:p>
                  </a:txBody>
                  <a:tcPr/>
                </a:tc>
                <a:extLst>
                  <a:ext uri="{0D108BD9-81ED-4DB2-BD59-A6C34878D82A}">
                    <a16:rowId xmlns:a16="http://schemas.microsoft.com/office/drawing/2014/main" val="1316855114"/>
                  </a:ext>
                </a:extLst>
              </a:tr>
              <a:tr h="477528">
                <a:tc>
                  <a:txBody>
                    <a:bodyPr/>
                    <a:lstStyle/>
                    <a:p>
                      <a:r>
                        <a:rPr lang="el-GR" sz="2000" b="1" dirty="0">
                          <a:solidFill>
                            <a:srgbClr val="C00000"/>
                          </a:solidFill>
                        </a:rPr>
                        <a:t>Κόστος </a:t>
                      </a:r>
                      <a:r>
                        <a:rPr lang="el-GR" sz="2000" b="1" dirty="0" err="1">
                          <a:solidFill>
                            <a:srgbClr val="C00000"/>
                          </a:solidFill>
                        </a:rPr>
                        <a:t>πωληθέντων</a:t>
                      </a:r>
                      <a:endParaRPr lang="el-GR" sz="2000" b="1" dirty="0">
                        <a:solidFill>
                          <a:srgbClr val="C00000"/>
                        </a:solidFill>
                      </a:endParaRPr>
                    </a:p>
                  </a:txBody>
                  <a:tcPr/>
                </a:tc>
                <a:tc>
                  <a:txBody>
                    <a:bodyPr/>
                    <a:lstStyle/>
                    <a:p>
                      <a:pPr algn="r"/>
                      <a:r>
                        <a:rPr lang="el-GR" sz="2000" b="1" dirty="0">
                          <a:solidFill>
                            <a:srgbClr val="C00000"/>
                          </a:solidFill>
                        </a:rPr>
                        <a:t>70.000</a:t>
                      </a:r>
                    </a:p>
                  </a:txBody>
                  <a:tcPr/>
                </a:tc>
                <a:extLst>
                  <a:ext uri="{0D108BD9-81ED-4DB2-BD59-A6C34878D82A}">
                    <a16:rowId xmlns:a16="http://schemas.microsoft.com/office/drawing/2014/main" val="4189378706"/>
                  </a:ext>
                </a:extLst>
              </a:tr>
              <a:tr h="528079">
                <a:tc>
                  <a:txBody>
                    <a:bodyPr/>
                    <a:lstStyle/>
                    <a:p>
                      <a:r>
                        <a:rPr lang="el-GR" sz="2000" dirty="0"/>
                        <a:t>     </a:t>
                      </a:r>
                      <a:r>
                        <a:rPr lang="el-GR" sz="2000" b="1" dirty="0">
                          <a:solidFill>
                            <a:srgbClr val="002060"/>
                          </a:solidFill>
                        </a:rPr>
                        <a:t>Μικτά κέρδη</a:t>
                      </a:r>
                      <a:endParaRPr lang="el-GR" sz="2000" b="1" baseline="0" dirty="0">
                        <a:solidFill>
                          <a:srgbClr val="002060"/>
                        </a:solidFill>
                      </a:endParaRPr>
                    </a:p>
                  </a:txBody>
                  <a:tcPr/>
                </a:tc>
                <a:tc>
                  <a:txBody>
                    <a:bodyPr/>
                    <a:lstStyle/>
                    <a:p>
                      <a:pPr algn="r"/>
                      <a:r>
                        <a:rPr lang="el-GR" sz="2000" dirty="0"/>
                        <a:t>10.000</a:t>
                      </a:r>
                    </a:p>
                  </a:txBody>
                  <a:tcPr/>
                </a:tc>
                <a:extLst>
                  <a:ext uri="{0D108BD9-81ED-4DB2-BD59-A6C34878D82A}">
                    <a16:rowId xmlns:a16="http://schemas.microsoft.com/office/drawing/2014/main" val="2179432254"/>
                  </a:ext>
                </a:extLst>
              </a:tr>
              <a:tr h="543259">
                <a:tc>
                  <a:txBody>
                    <a:bodyPr/>
                    <a:lstStyle/>
                    <a:p>
                      <a:r>
                        <a:rPr lang="el-GR" sz="2000" b="1" baseline="0" dirty="0">
                          <a:solidFill>
                            <a:schemeClr val="tx1"/>
                          </a:solidFill>
                        </a:rPr>
                        <a:t>Λειτουργικά έξοδα</a:t>
                      </a:r>
                    </a:p>
                  </a:txBody>
                  <a:tcPr/>
                </a:tc>
                <a:tc>
                  <a:txBody>
                    <a:bodyPr/>
                    <a:lstStyle/>
                    <a:p>
                      <a:pPr algn="r"/>
                      <a:endParaRPr lang="el-GR" sz="2000" dirty="0"/>
                    </a:p>
                  </a:txBody>
                  <a:tcPr/>
                </a:tc>
                <a:extLst>
                  <a:ext uri="{0D108BD9-81ED-4DB2-BD59-A6C34878D82A}">
                    <a16:rowId xmlns:a16="http://schemas.microsoft.com/office/drawing/2014/main" val="1548996924"/>
                  </a:ext>
                </a:extLst>
              </a:tr>
              <a:tr h="520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a:t>    Αμοιβές προσωπικού (μισθοί)</a:t>
                      </a:r>
                      <a:endParaRPr lang="el-GR" sz="2000" baseline="0" dirty="0">
                        <a:solidFill>
                          <a:srgbClr val="C00000"/>
                        </a:solidFill>
                      </a:endParaRPr>
                    </a:p>
                  </a:txBody>
                  <a:tcPr/>
                </a:tc>
                <a:tc>
                  <a:txBody>
                    <a:bodyPr/>
                    <a:lstStyle/>
                    <a:p>
                      <a:pPr algn="r"/>
                      <a:r>
                        <a:rPr lang="el-GR" sz="2000" dirty="0"/>
                        <a:t>1.200</a:t>
                      </a:r>
                    </a:p>
                  </a:txBody>
                  <a:tcPr/>
                </a:tc>
                <a:extLst>
                  <a:ext uri="{0D108BD9-81ED-4DB2-BD59-A6C34878D82A}">
                    <a16:rowId xmlns:a16="http://schemas.microsoft.com/office/drawing/2014/main" val="2315409145"/>
                  </a:ext>
                </a:extLst>
              </a:tr>
              <a:tr h="637826">
                <a:tc>
                  <a:txBody>
                    <a:bodyPr/>
                    <a:lstStyle/>
                    <a:p>
                      <a:r>
                        <a:rPr lang="el-GR" sz="2000" baseline="0" dirty="0">
                          <a:solidFill>
                            <a:schemeClr val="tx1"/>
                          </a:solidFill>
                        </a:rPr>
                        <a:t>     Αποσβέσεις</a:t>
                      </a:r>
                    </a:p>
                  </a:txBody>
                  <a:tcPr/>
                </a:tc>
                <a:tc>
                  <a:txBody>
                    <a:bodyPr/>
                    <a:lstStyle/>
                    <a:p>
                      <a:pPr algn="r"/>
                      <a:r>
                        <a:rPr lang="el-GR" sz="2000" dirty="0"/>
                        <a:t>2.000</a:t>
                      </a:r>
                    </a:p>
                  </a:txBody>
                  <a:tcPr/>
                </a:tc>
                <a:extLst>
                  <a:ext uri="{0D108BD9-81ED-4DB2-BD59-A6C34878D82A}">
                    <a16:rowId xmlns:a16="http://schemas.microsoft.com/office/drawing/2014/main" val="3922231302"/>
                  </a:ext>
                </a:extLst>
              </a:tr>
              <a:tr h="708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     Παροχές τρίτων</a:t>
                      </a:r>
                    </a:p>
                    <a:p>
                      <a:endParaRPr lang="el-GR" sz="2000" baseline="0" dirty="0">
                        <a:solidFill>
                          <a:schemeClr val="tx1"/>
                        </a:solidFill>
                      </a:endParaRPr>
                    </a:p>
                  </a:txBody>
                  <a:tcPr/>
                </a:tc>
                <a:tc>
                  <a:txBody>
                    <a:bodyPr/>
                    <a:lstStyle/>
                    <a:p>
                      <a:pPr algn="r"/>
                      <a:r>
                        <a:rPr lang="el-GR" sz="2000" dirty="0"/>
                        <a:t>500</a:t>
                      </a:r>
                    </a:p>
                  </a:txBody>
                  <a:tcPr/>
                </a:tc>
                <a:extLst>
                  <a:ext uri="{0D108BD9-81ED-4DB2-BD59-A6C34878D82A}">
                    <a16:rowId xmlns:a16="http://schemas.microsoft.com/office/drawing/2014/main" val="2054728120"/>
                  </a:ext>
                </a:extLst>
              </a:tr>
              <a:tr h="708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Αμοιβές τρίτων</a:t>
                      </a:r>
                    </a:p>
                    <a:p>
                      <a:endParaRPr lang="el-GR" sz="2000" baseline="0" dirty="0">
                        <a:solidFill>
                          <a:schemeClr val="tx1"/>
                        </a:solidFill>
                      </a:endParaRPr>
                    </a:p>
                  </a:txBody>
                  <a:tcPr/>
                </a:tc>
                <a:tc>
                  <a:txBody>
                    <a:bodyPr/>
                    <a:lstStyle/>
                    <a:p>
                      <a:pPr algn="r"/>
                      <a:r>
                        <a:rPr lang="el-GR" sz="2000" dirty="0"/>
                        <a:t>300</a:t>
                      </a:r>
                    </a:p>
                  </a:txBody>
                  <a:tcPr/>
                </a:tc>
                <a:extLst>
                  <a:ext uri="{0D108BD9-81ED-4DB2-BD59-A6C34878D82A}">
                    <a16:rowId xmlns:a16="http://schemas.microsoft.com/office/drawing/2014/main" val="23672133"/>
                  </a:ext>
                </a:extLst>
              </a:tr>
              <a:tr h="637826">
                <a:tc>
                  <a:txBody>
                    <a:bodyPr/>
                    <a:lstStyle/>
                    <a:p>
                      <a:r>
                        <a:rPr lang="el-GR" sz="2000" baseline="0" dirty="0">
                          <a:solidFill>
                            <a:schemeClr val="tx1"/>
                          </a:solidFill>
                        </a:rPr>
                        <a:t>Καθαρά κέρδη </a:t>
                      </a:r>
                    </a:p>
                  </a:txBody>
                  <a:tcPr/>
                </a:tc>
                <a:tc>
                  <a:txBody>
                    <a:bodyPr/>
                    <a:lstStyle/>
                    <a:p>
                      <a:pPr algn="r"/>
                      <a:r>
                        <a:rPr lang="el-GR" sz="2000" dirty="0"/>
                        <a:t>6.000</a:t>
                      </a:r>
                    </a:p>
                  </a:txBody>
                  <a:tcPr/>
                </a:tc>
                <a:extLst>
                  <a:ext uri="{0D108BD9-81ED-4DB2-BD59-A6C34878D82A}">
                    <a16:rowId xmlns:a16="http://schemas.microsoft.com/office/drawing/2014/main" val="4279066189"/>
                  </a:ext>
                </a:extLst>
              </a:tr>
            </a:tbl>
          </a:graphicData>
        </a:graphic>
      </p:graphicFrame>
    </p:spTree>
    <p:extLst>
      <p:ext uri="{BB962C8B-B14F-4D97-AF65-F5344CB8AC3E}">
        <p14:creationId xmlns:p14="http://schemas.microsoft.com/office/powerpoint/2010/main" val="378019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114544" cy="6368473"/>
          </a:xfrm>
        </p:spPr>
        <p:txBody>
          <a:bodyPr>
            <a:normAutofit/>
          </a:bodyPr>
          <a:lstStyle/>
          <a:p>
            <a:pPr algn="just"/>
            <a:endParaRPr lang="el-GR" dirty="0"/>
          </a:p>
          <a:p>
            <a:pPr algn="just"/>
            <a:r>
              <a:rPr lang="el-GR" dirty="0"/>
              <a:t>Τα αγαθά που πωλούνται δεν είναι πια περιουσιακά στοιχεία της. Το κόστος των αποθεμάτων που πωλούνται αποτελεί το </a:t>
            </a:r>
            <a:r>
              <a:rPr lang="el-GR" dirty="0">
                <a:solidFill>
                  <a:srgbClr val="C00000"/>
                </a:solidFill>
              </a:rPr>
              <a:t>κόστος </a:t>
            </a:r>
            <a:r>
              <a:rPr lang="el-GR" dirty="0" err="1">
                <a:solidFill>
                  <a:srgbClr val="C00000"/>
                </a:solidFill>
              </a:rPr>
              <a:t>πωληθέντων</a:t>
            </a:r>
            <a:r>
              <a:rPr lang="el-GR" dirty="0"/>
              <a:t>.</a:t>
            </a:r>
          </a:p>
          <a:p>
            <a:pPr algn="just"/>
            <a:r>
              <a:rPr lang="el-GR" dirty="0"/>
              <a:t>Ένα μεγάλο μέρος των πωλήσεων της εμπορικής επιχείρησης περιέχει μια αξία</a:t>
            </a:r>
          </a:p>
          <a:p>
            <a:pPr algn="just"/>
            <a:r>
              <a:rPr lang="el-GR" dirty="0"/>
              <a:t>Την αξία των εμπορευμάτων που πουλήθηκαν</a:t>
            </a:r>
          </a:p>
          <a:p>
            <a:pPr algn="just"/>
            <a:r>
              <a:rPr lang="el-GR" dirty="0"/>
              <a:t>Το </a:t>
            </a:r>
            <a:r>
              <a:rPr lang="el-GR" dirty="0">
                <a:solidFill>
                  <a:srgbClr val="C00000"/>
                </a:solidFill>
              </a:rPr>
              <a:t>κόστος πωληθέντων </a:t>
            </a:r>
            <a:r>
              <a:rPr lang="el-GR" dirty="0"/>
              <a:t>είναι το πλέον σημαντικό έξοδο για μια εταιρεία που πουλάει αγαθά.</a:t>
            </a:r>
          </a:p>
          <a:p>
            <a:pPr algn="just"/>
            <a:r>
              <a:rPr lang="el-GR" dirty="0"/>
              <a:t>Το μικτό κέρδος (</a:t>
            </a:r>
            <a:r>
              <a:rPr lang="en-US" dirty="0"/>
              <a:t>gross profit) </a:t>
            </a:r>
            <a:r>
              <a:rPr lang="el-GR" dirty="0"/>
              <a:t>ή το μικτό περιθώριο </a:t>
            </a:r>
            <a:r>
              <a:rPr lang="en-US" dirty="0"/>
              <a:t>(gross margin) </a:t>
            </a:r>
            <a:r>
              <a:rPr lang="el-GR" dirty="0"/>
              <a:t>είναι η διαφορά μεταξύ των καθαρών πωλήσεων και του κόστους </a:t>
            </a:r>
            <a:r>
              <a:rPr lang="el-GR" dirty="0" err="1"/>
              <a:t>πωληθέντων</a:t>
            </a:r>
            <a:r>
              <a:rPr lang="el-GR" dirty="0"/>
              <a:t>.</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Αποθέματα και 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574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114544" cy="6368473"/>
          </a:xfrm>
        </p:spPr>
        <p:txBody>
          <a:bodyPr>
            <a:normAutofit/>
          </a:bodyPr>
          <a:lstStyle/>
          <a:p>
            <a:pPr algn="just"/>
            <a:endParaRPr lang="el-GR" dirty="0"/>
          </a:p>
          <a:p>
            <a:pPr algn="just"/>
            <a:r>
              <a:rPr lang="el-GR" dirty="0"/>
              <a:t>Ο αριθμός των διαθέσιμων μονάδων αποθεμάτων προσδιορίζεται από τα λογιστικά αρχεία της εταιρείας </a:t>
            </a:r>
          </a:p>
          <a:p>
            <a:pPr algn="just"/>
            <a:r>
              <a:rPr lang="el-GR" dirty="0"/>
              <a:t>Και επαληθεύεται από μια φυσική απογραφή στο τέλος του έτους.</a:t>
            </a:r>
          </a:p>
          <a:p>
            <a:pPr algn="just"/>
            <a:r>
              <a:rPr lang="el-GR" dirty="0"/>
              <a:t>Το ερώτημα ζήτημα που τίθεται είναι ο προσδιορισμός της αξίας των αποθεμάτων που πουλήθηκαν</a:t>
            </a:r>
          </a:p>
          <a:p>
            <a:pPr algn="just"/>
            <a:r>
              <a:rPr lang="el-GR" dirty="0"/>
              <a:t>Για να προσδιορίσει η εταιρεία την αξία των αποθεμάτων που πουλήθηκαν (</a:t>
            </a:r>
            <a:r>
              <a:rPr lang="el-GR" dirty="0">
                <a:solidFill>
                  <a:srgbClr val="C00000"/>
                </a:solidFill>
              </a:rPr>
              <a:t>κόστος πωληθέντων</a:t>
            </a:r>
            <a:r>
              <a:rPr lang="el-GR" dirty="0"/>
              <a:t>) </a:t>
            </a:r>
          </a:p>
          <a:p>
            <a:pPr algn="just"/>
            <a:r>
              <a:rPr lang="el-GR" dirty="0"/>
              <a:t>Αφαιρεί από το σύνολο των αγορών της μέσα στην χρήση την αξία του αποθέματος που έμεινε διαθέσιμο στο τέλος του έτους</a:t>
            </a:r>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Αποθέματα και 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231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lnSpc>
                <a:spcPct val="100000"/>
              </a:lnSpc>
              <a:buFontTx/>
              <a:buNone/>
            </a:pPr>
            <a:r>
              <a:rPr lang="el-GR" altLang="el-GR" dirty="0"/>
              <a:t>Για να προσδιορίσουμε το κόστος </a:t>
            </a:r>
            <a:r>
              <a:rPr lang="el-GR" altLang="el-GR" dirty="0" err="1"/>
              <a:t>πωληθέντων</a:t>
            </a:r>
            <a:r>
              <a:rPr lang="el-GR" altLang="el-GR" dirty="0"/>
              <a:t> πρέπει να γνωρίζουμε πόσα αποθέματα είχαμε διαθέσιμα για πώληση</a:t>
            </a:r>
          </a:p>
          <a:p>
            <a:pPr algn="just">
              <a:lnSpc>
                <a:spcPct val="100000"/>
              </a:lnSpc>
              <a:buFontTx/>
              <a:buNone/>
            </a:pPr>
            <a:endParaRPr lang="el-GR" altLang="el-GR" sz="1200" dirty="0"/>
          </a:p>
          <a:p>
            <a:pPr algn="just">
              <a:lnSpc>
                <a:spcPct val="100000"/>
              </a:lnSpc>
              <a:buFontTx/>
              <a:buNone/>
            </a:pPr>
            <a:r>
              <a:rPr lang="el-GR" altLang="el-GR" b="1" dirty="0">
                <a:solidFill>
                  <a:srgbClr val="002060"/>
                </a:solidFill>
              </a:rPr>
              <a:t>Διαθέσιμα αποθέματα για πώληση μέσα στην χρήση, είναι συνολικά:</a:t>
            </a:r>
          </a:p>
          <a:p>
            <a:pPr algn="just">
              <a:lnSpc>
                <a:spcPct val="100000"/>
              </a:lnSpc>
              <a:buFontTx/>
              <a:buNone/>
            </a:pPr>
            <a:r>
              <a:rPr lang="el-GR" altLang="el-GR" dirty="0">
                <a:solidFill>
                  <a:srgbClr val="C00000"/>
                </a:solidFill>
              </a:rPr>
              <a:t>1. </a:t>
            </a:r>
            <a:r>
              <a:rPr lang="el-GR" altLang="el-GR" dirty="0"/>
              <a:t>Τα αποθέματα που υπήρχαν στην αρχή της χρήσης ως απογραφή από την προηγούμενη χρήση </a:t>
            </a:r>
          </a:p>
          <a:p>
            <a:pPr algn="ctr">
              <a:lnSpc>
                <a:spcPct val="100000"/>
              </a:lnSpc>
              <a:buFontTx/>
              <a:buNone/>
            </a:pPr>
            <a:r>
              <a:rPr lang="el-GR" altLang="el-GR" b="1" dirty="0"/>
              <a:t>ΕΠΙΠΛΕΟΝ</a:t>
            </a:r>
          </a:p>
          <a:p>
            <a:pPr algn="just">
              <a:lnSpc>
                <a:spcPct val="100000"/>
              </a:lnSpc>
              <a:buFontTx/>
              <a:buNone/>
            </a:pPr>
            <a:r>
              <a:rPr lang="el-GR" altLang="el-GR" dirty="0">
                <a:solidFill>
                  <a:srgbClr val="C00000"/>
                </a:solidFill>
              </a:rPr>
              <a:t>2. </a:t>
            </a:r>
            <a:r>
              <a:rPr lang="el-GR" altLang="el-GR" dirty="0"/>
              <a:t>Το σύνολο των αγορών αποθεμάτων μέσα στην χρήση </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906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additive="base">
                                        <p:cTn id="28"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 calcmode="lin" valueType="num">
                                      <p:cBhvr>
                                        <p:cTn id="34"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1:</a:t>
            </a:r>
          </a:p>
          <a:p>
            <a:pPr algn="just">
              <a:lnSpc>
                <a:spcPct val="100000"/>
              </a:lnSpc>
              <a:buFontTx/>
              <a:buNone/>
            </a:pPr>
            <a:r>
              <a:rPr lang="el-GR" altLang="el-GR" dirty="0"/>
              <a:t>Η επιχείρηση Α στην αρχή της χρήσης δεν είχε αποθέματα (εμπορεύματα)</a:t>
            </a:r>
          </a:p>
          <a:p>
            <a:pPr algn="just">
              <a:lnSpc>
                <a:spcPct val="100000"/>
              </a:lnSpc>
              <a:buFontTx/>
              <a:buNone/>
            </a:pPr>
            <a:r>
              <a:rPr lang="el-GR" altLang="el-GR" dirty="0"/>
              <a:t>Κατά την διάρκεια της χρήσης αγόρασε συνολικά εμπορεύματα αξίας:</a:t>
            </a:r>
          </a:p>
          <a:p>
            <a:pPr algn="just">
              <a:lnSpc>
                <a:spcPct val="100000"/>
              </a:lnSpc>
              <a:buFontTx/>
              <a:buNone/>
            </a:pPr>
            <a:r>
              <a:rPr lang="el-GR" altLang="el-GR" dirty="0"/>
              <a:t>120.000 €</a:t>
            </a:r>
          </a:p>
          <a:p>
            <a:pPr algn="just">
              <a:lnSpc>
                <a:spcPct val="100000"/>
              </a:lnSpc>
              <a:buFontTx/>
              <a:buNone/>
            </a:pPr>
            <a:r>
              <a:rPr lang="el-GR" altLang="el-GR" dirty="0"/>
              <a:t>Πόσα εμπορεύματα είχε διαθέσιμα για να πουλήσει;</a:t>
            </a:r>
          </a:p>
          <a:p>
            <a:pPr algn="just">
              <a:lnSpc>
                <a:spcPct val="100000"/>
              </a:lnSpc>
              <a:buFontTx/>
              <a:buNone/>
            </a:pPr>
            <a:r>
              <a:rPr lang="el-GR" altLang="el-GR" dirty="0"/>
              <a:t>Η επιχείρηση είχε διαθέσιμα για πώληση όσα αγόρασε μέσα στη χρήση</a:t>
            </a:r>
          </a:p>
          <a:p>
            <a:pPr algn="just">
              <a:lnSpc>
                <a:spcPct val="100000"/>
              </a:lnSpc>
              <a:buFontTx/>
              <a:buNone/>
            </a:pPr>
            <a:r>
              <a:rPr lang="el-GR" altLang="el-GR" dirty="0"/>
              <a:t>Επομένως η αξία των εμπορευμάτων που ήταν διαθέσιμα για πώληση είναι :</a:t>
            </a:r>
          </a:p>
          <a:p>
            <a:pPr algn="just">
              <a:lnSpc>
                <a:spcPct val="100000"/>
              </a:lnSpc>
              <a:buFontTx/>
              <a:buNone/>
            </a:pPr>
            <a:r>
              <a:rPr lang="el-GR" altLang="el-GR" dirty="0"/>
              <a:t>120.000 €</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09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2:</a:t>
            </a:r>
          </a:p>
          <a:p>
            <a:pPr algn="just">
              <a:lnSpc>
                <a:spcPct val="100000"/>
              </a:lnSpc>
              <a:buFontTx/>
              <a:buNone/>
            </a:pPr>
            <a:r>
              <a:rPr lang="el-GR" altLang="el-GR" dirty="0"/>
              <a:t>Η επιχείρηση Α στην αρχή της χρήσης είχε αποθέματα εμπορευμάτων (τα αποθέματα αυτά είχε η επιχείρηση από την προηγούμενη χρήση):</a:t>
            </a:r>
          </a:p>
          <a:p>
            <a:pPr algn="just">
              <a:lnSpc>
                <a:spcPct val="100000"/>
              </a:lnSpc>
              <a:buFontTx/>
              <a:buNone/>
            </a:pPr>
            <a:r>
              <a:rPr lang="el-GR" altLang="el-GR" dirty="0"/>
              <a:t>80.000 €</a:t>
            </a:r>
          </a:p>
          <a:p>
            <a:pPr algn="just">
              <a:lnSpc>
                <a:spcPct val="100000"/>
              </a:lnSpc>
              <a:buFontTx/>
              <a:buNone/>
            </a:pPr>
            <a:r>
              <a:rPr lang="el-GR" altLang="el-GR" dirty="0"/>
              <a:t>Κατά την διάρκεια δεν αγόρασε κανένα εμπόρευμα.</a:t>
            </a:r>
          </a:p>
          <a:p>
            <a:pPr algn="just">
              <a:lnSpc>
                <a:spcPct val="100000"/>
              </a:lnSpc>
              <a:buFontTx/>
              <a:buNone/>
            </a:pPr>
            <a:r>
              <a:rPr lang="el-GR" altLang="el-GR" dirty="0"/>
              <a:t>Πόσα εμπορεύματα είχε διαθέσιμα για να πουλήσει;</a:t>
            </a:r>
          </a:p>
          <a:p>
            <a:pPr algn="just">
              <a:lnSpc>
                <a:spcPct val="100000"/>
              </a:lnSpc>
              <a:buFontTx/>
              <a:buNone/>
            </a:pPr>
            <a:r>
              <a:rPr lang="el-GR" altLang="el-GR" dirty="0"/>
              <a:t>Η επιχείρηση είχε διαθέσιμα για πώληση όσα είχε στην αρχή της χρήσης  </a:t>
            </a:r>
          </a:p>
          <a:p>
            <a:pPr algn="just">
              <a:lnSpc>
                <a:spcPct val="100000"/>
              </a:lnSpc>
              <a:buFontTx/>
              <a:buNone/>
            </a:pPr>
            <a:r>
              <a:rPr lang="el-GR" altLang="el-GR" dirty="0"/>
              <a:t>Επομένως η αξία των εμπορευμάτων που ήταν διαθέσιμα για πώληση είναι :</a:t>
            </a:r>
          </a:p>
          <a:p>
            <a:pPr algn="just">
              <a:lnSpc>
                <a:spcPct val="100000"/>
              </a:lnSpc>
              <a:buFontTx/>
              <a:buNone/>
            </a:pPr>
            <a:r>
              <a:rPr lang="el-GR" altLang="el-GR" dirty="0"/>
              <a:t>80.000 €</a:t>
            </a:r>
          </a:p>
          <a:p>
            <a:pPr algn="just">
              <a:lnSpc>
                <a:spcPct val="100000"/>
              </a:lnSpc>
              <a:buFontTx/>
              <a:buNone/>
            </a:pPr>
            <a:r>
              <a:rPr lang="el-GR" altLang="el-GR" dirty="0"/>
              <a:t>(Αυτά είναι τα εμπορεύματα που είχαν «περισσέψει» από την προηγούμενη χρήση)</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453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3:</a:t>
            </a:r>
          </a:p>
          <a:p>
            <a:pPr algn="just">
              <a:lnSpc>
                <a:spcPct val="100000"/>
              </a:lnSpc>
              <a:buFontTx/>
              <a:buNone/>
            </a:pPr>
            <a:r>
              <a:rPr lang="el-GR" altLang="el-GR" dirty="0"/>
              <a:t>Η επιχείρηση Α στην αρχή της χρήσης είχε αποθέματα εμπορευμάτων (τα αποθέματα αυτά είχε η επιχείρηση από την προηγούμενη χρήση): </a:t>
            </a:r>
          </a:p>
          <a:p>
            <a:pPr algn="just">
              <a:lnSpc>
                <a:spcPct val="100000"/>
              </a:lnSpc>
              <a:buFontTx/>
              <a:buNone/>
            </a:pPr>
            <a:r>
              <a:rPr lang="el-GR" altLang="el-GR" dirty="0"/>
              <a:t>20.000 €</a:t>
            </a:r>
          </a:p>
          <a:p>
            <a:pPr algn="just">
              <a:lnSpc>
                <a:spcPct val="100000"/>
              </a:lnSpc>
              <a:buFontTx/>
              <a:buNone/>
            </a:pPr>
            <a:r>
              <a:rPr lang="el-GR" altLang="el-GR" dirty="0"/>
              <a:t>Κατά την διάρκεια της χρήσης οι αγορές της επιχείρησης ανήλθαν σε:</a:t>
            </a:r>
          </a:p>
          <a:p>
            <a:pPr algn="just">
              <a:lnSpc>
                <a:spcPct val="100000"/>
              </a:lnSpc>
              <a:buFontTx/>
              <a:buNone/>
            </a:pPr>
            <a:r>
              <a:rPr lang="el-GR" altLang="el-GR" dirty="0"/>
              <a:t>160.000 €</a:t>
            </a:r>
          </a:p>
          <a:p>
            <a:pPr algn="just">
              <a:lnSpc>
                <a:spcPct val="100000"/>
              </a:lnSpc>
              <a:buFontTx/>
              <a:buNone/>
            </a:pPr>
            <a:r>
              <a:rPr lang="el-GR" altLang="el-GR" dirty="0"/>
              <a:t>Πόσα εμπορεύματα είχε διαθέσιμα για να πουλήσει;</a:t>
            </a:r>
          </a:p>
          <a:p>
            <a:pPr algn="just">
              <a:lnSpc>
                <a:spcPct val="100000"/>
              </a:lnSpc>
              <a:buFontTx/>
              <a:buNone/>
            </a:pPr>
            <a:r>
              <a:rPr lang="el-GR" altLang="el-GR" dirty="0"/>
              <a:t>Η επιχείρηση είχε διαθέσιμα για πώληση όσα είχε στην αρχή της χρήσης συν ότι αγόρασε στην διάρκεια της χρήσης </a:t>
            </a:r>
          </a:p>
          <a:p>
            <a:pPr algn="just">
              <a:lnSpc>
                <a:spcPct val="100000"/>
              </a:lnSpc>
              <a:buFontTx/>
              <a:buNone/>
            </a:pPr>
            <a:r>
              <a:rPr lang="el-GR" altLang="el-GR" dirty="0"/>
              <a:t>Επομένως η αξία των εμπορευμάτων που ήταν διαθέσιμα για πώληση είναι :</a:t>
            </a:r>
          </a:p>
          <a:p>
            <a:pPr algn="just">
              <a:lnSpc>
                <a:spcPct val="100000"/>
              </a:lnSpc>
              <a:buFontTx/>
              <a:buNone/>
            </a:pPr>
            <a:r>
              <a:rPr lang="el-GR" altLang="el-GR" dirty="0"/>
              <a:t>20.000 € + 160.000 € = 180.000 €</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2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endParaRPr lang="el-GR" dirty="0"/>
          </a:p>
          <a:p>
            <a:pPr algn="just"/>
            <a:r>
              <a:rPr lang="el-GR" dirty="0"/>
              <a:t>Εφόσον το </a:t>
            </a:r>
            <a:r>
              <a:rPr lang="el-GR" dirty="0">
                <a:solidFill>
                  <a:srgbClr val="C00000"/>
                </a:solidFill>
              </a:rPr>
              <a:t>Ισοζύγιο </a:t>
            </a:r>
            <a:r>
              <a:rPr lang="el-GR" dirty="0"/>
              <a:t>καταρτιστεί, οι χρεώσεις πρέπει να ισούνται με τις πιστώσεις</a:t>
            </a:r>
          </a:p>
          <a:p>
            <a:pPr algn="just"/>
            <a:r>
              <a:rPr lang="el-GR" dirty="0"/>
              <a:t>Εφόσον το ισοζύγιο που έχει καταρτιστεί δεν ισοζυγίζεται, οι δύο στήλες δεν έχουν το ίδιο ποσό ως άθροισμα τότε έχουν γίνει λάθη</a:t>
            </a:r>
          </a:p>
          <a:p>
            <a:pPr algn="just"/>
            <a:r>
              <a:rPr lang="el-GR" dirty="0"/>
              <a:t>Από την άλλη μεριά αν ένα ισοζύγιο ισοσκελίζεται, </a:t>
            </a:r>
            <a:r>
              <a:rPr lang="el-GR" dirty="0">
                <a:solidFill>
                  <a:srgbClr val="C00000"/>
                </a:solidFill>
              </a:rPr>
              <a:t>υποτίθεται </a:t>
            </a:r>
            <a:r>
              <a:rPr lang="el-GR" dirty="0"/>
              <a:t>ότι δεν έχουν γίνει λάθη</a:t>
            </a:r>
          </a:p>
          <a:p>
            <a:pPr algn="just"/>
            <a:r>
              <a:rPr lang="el-GR" dirty="0"/>
              <a:t>Το ισοζύγιο μας δίνει συνοπτικές πληροφορίες </a:t>
            </a:r>
          </a:p>
          <a:p>
            <a:pPr algn="just"/>
            <a:r>
              <a:rPr lang="el-GR" dirty="0"/>
              <a:t>Διευκολύνει την σύνταξη των Χρηματοοικονομικών Καταστάσεων </a:t>
            </a:r>
            <a:r>
              <a:rPr lang="el-GR" dirty="0">
                <a:solidFill>
                  <a:srgbClr val="C00000"/>
                </a:solidFill>
              </a:rPr>
              <a:t>Αποτέλεσμα </a:t>
            </a:r>
            <a:r>
              <a:rPr lang="el-GR" dirty="0"/>
              <a:t>και </a:t>
            </a:r>
            <a:r>
              <a:rPr lang="el-GR" dirty="0">
                <a:solidFill>
                  <a:srgbClr val="C00000"/>
                </a:solidFill>
              </a:rPr>
              <a:t>Ισολογισμό</a:t>
            </a:r>
          </a:p>
          <a:p>
            <a:pPr algn="just"/>
            <a:endParaRPr 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Συνοπτική παρουσίαση των λογαριασμών</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589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lnSpc>
                <a:spcPct val="100000"/>
              </a:lnSpc>
              <a:buFontTx/>
              <a:buNone/>
            </a:pPr>
            <a:r>
              <a:rPr lang="el-GR" altLang="el-GR" b="1" dirty="0"/>
              <a:t>Το κόστος </a:t>
            </a:r>
            <a:r>
              <a:rPr lang="el-GR" altLang="el-GR" b="1" dirty="0" err="1"/>
              <a:t>πωληθέντων</a:t>
            </a:r>
            <a:r>
              <a:rPr lang="el-GR" altLang="el-GR" b="1" dirty="0"/>
              <a:t> είναι το σύνολο των αποθεμάτων που πουληθήκαν μέσα στην χρήση.</a:t>
            </a:r>
          </a:p>
          <a:p>
            <a:pPr algn="just">
              <a:lnSpc>
                <a:spcPct val="100000"/>
              </a:lnSpc>
              <a:buFontTx/>
              <a:buNone/>
            </a:pPr>
            <a:endParaRPr lang="el-GR" altLang="el-GR" dirty="0"/>
          </a:p>
          <a:p>
            <a:pPr algn="just">
              <a:lnSpc>
                <a:spcPct val="100000"/>
              </a:lnSpc>
              <a:buFontTx/>
              <a:buNone/>
            </a:pPr>
            <a:r>
              <a:rPr lang="el-GR" altLang="el-GR" b="1" dirty="0">
                <a:solidFill>
                  <a:srgbClr val="002060"/>
                </a:solidFill>
              </a:rPr>
              <a:t>Πουλήθηκαν όσα αποθέματα ήταν διαθέσιμα για πώληση μέσα στην χρήση, εκτός από τα αποθέματα που τελικά έμειναν απούλητα:</a:t>
            </a:r>
          </a:p>
          <a:p>
            <a:pPr algn="just">
              <a:lnSpc>
                <a:spcPct val="100000"/>
              </a:lnSpc>
              <a:buFontTx/>
              <a:buNone/>
            </a:pPr>
            <a:endParaRPr lang="el-GR" altLang="el-GR" dirty="0"/>
          </a:p>
          <a:p>
            <a:pPr algn="just">
              <a:lnSpc>
                <a:spcPct val="100000"/>
              </a:lnSpc>
              <a:buFontTx/>
              <a:buNone/>
            </a:pPr>
            <a:r>
              <a:rPr lang="el-GR" altLang="el-GR" b="1" dirty="0">
                <a:solidFill>
                  <a:srgbClr val="C00000"/>
                </a:solidFill>
              </a:rPr>
              <a:t>Δηλαδή έμειναν απούλητα, όσα έμειναν στις αποθήκες τις επιχείρησης και υπολογίστηκαν με την </a:t>
            </a:r>
            <a:r>
              <a:rPr lang="el-GR" altLang="el-GR" b="1" i="1" u="sng" dirty="0">
                <a:solidFill>
                  <a:srgbClr val="002060"/>
                </a:solidFill>
              </a:rPr>
              <a:t>απογραφή στο τέλος (λήξης) </a:t>
            </a:r>
            <a:r>
              <a:rPr lang="el-GR" altLang="el-GR" b="1" dirty="0">
                <a:solidFill>
                  <a:srgbClr val="C00000"/>
                </a:solidFill>
              </a:rPr>
              <a:t>της χρήσης</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700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p:cTn id="21"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1:</a:t>
            </a:r>
          </a:p>
          <a:p>
            <a:pPr algn="just">
              <a:lnSpc>
                <a:spcPct val="100000"/>
              </a:lnSpc>
              <a:buFontTx/>
              <a:buNone/>
            </a:pPr>
            <a:r>
              <a:rPr lang="el-GR" altLang="el-GR" dirty="0"/>
              <a:t>Η επιχείρηση Α στην αρχή της χρήσης δεν είχε αποθέματα (εμπορεύματα)</a:t>
            </a:r>
          </a:p>
          <a:p>
            <a:pPr algn="just">
              <a:lnSpc>
                <a:spcPct val="100000"/>
              </a:lnSpc>
              <a:buFontTx/>
              <a:buNone/>
            </a:pPr>
            <a:r>
              <a:rPr lang="el-GR" altLang="el-GR" dirty="0"/>
              <a:t>Κατά την διάρκεια της χρήσης αγόρασε συνολικά εμπορεύματα αξίας:</a:t>
            </a:r>
          </a:p>
          <a:p>
            <a:pPr algn="just">
              <a:lnSpc>
                <a:spcPct val="100000"/>
              </a:lnSpc>
              <a:buFontTx/>
              <a:buNone/>
            </a:pPr>
            <a:r>
              <a:rPr lang="el-GR" altLang="el-GR" dirty="0"/>
              <a:t>120.000 €</a:t>
            </a:r>
          </a:p>
          <a:p>
            <a:pPr algn="just">
              <a:lnSpc>
                <a:spcPct val="100000"/>
              </a:lnSpc>
              <a:buFontTx/>
              <a:buNone/>
            </a:pPr>
            <a:r>
              <a:rPr lang="el-GR" altLang="el-GR" dirty="0"/>
              <a:t>Κατά την διάρκεια της χρήσης πούλησε εμπορεύματα.</a:t>
            </a:r>
          </a:p>
          <a:p>
            <a:pPr algn="just">
              <a:lnSpc>
                <a:spcPct val="100000"/>
              </a:lnSpc>
              <a:buFontTx/>
              <a:buNone/>
            </a:pPr>
            <a:r>
              <a:rPr lang="el-GR" altLang="el-GR" dirty="0"/>
              <a:t>Πόσα εμπορεύματα πούλησε κατά την διάρκεια της χρήσης;</a:t>
            </a:r>
          </a:p>
          <a:p>
            <a:pPr algn="just">
              <a:lnSpc>
                <a:spcPct val="100000"/>
              </a:lnSpc>
              <a:buFontTx/>
              <a:buNone/>
            </a:pPr>
            <a:r>
              <a:rPr lang="el-GR" altLang="el-GR" dirty="0"/>
              <a:t>Για να απαντήσουμε σε αυτό το ερώτημα πρέπει να γνωρίζουμε πόσα αποθέματα έχουν μείνει απούλητα, δηλαδή να γνωρίζουμε την απογραφή λήξης</a:t>
            </a:r>
          </a:p>
          <a:p>
            <a:pPr algn="just">
              <a:lnSpc>
                <a:spcPct val="100000"/>
              </a:lnSpc>
              <a:buFontTx/>
              <a:buNone/>
            </a:pPr>
            <a:r>
              <a:rPr lang="el-GR" altLang="el-GR" dirty="0"/>
              <a:t>Η απογραφή λήξης είναι 30.000 €</a:t>
            </a:r>
          </a:p>
          <a:p>
            <a:pPr algn="just">
              <a:lnSpc>
                <a:spcPct val="100000"/>
              </a:lnSpc>
              <a:buFontTx/>
              <a:buNone/>
            </a:pPr>
            <a:r>
              <a:rPr lang="el-GR" altLang="el-GR" dirty="0"/>
              <a:t>Επομένως η αξία των εμπορευμάτων που πουλήθηκαν είναι:</a:t>
            </a:r>
          </a:p>
          <a:p>
            <a:pPr algn="just">
              <a:lnSpc>
                <a:spcPct val="100000"/>
              </a:lnSpc>
              <a:buFontTx/>
              <a:buNone/>
            </a:pPr>
            <a:r>
              <a:rPr lang="el-GR" altLang="el-GR" dirty="0"/>
              <a:t>120.000 – 30.000 = 90.000</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842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2:</a:t>
            </a:r>
          </a:p>
          <a:p>
            <a:pPr algn="just">
              <a:lnSpc>
                <a:spcPct val="100000"/>
              </a:lnSpc>
              <a:buFontTx/>
              <a:buNone/>
            </a:pPr>
            <a:r>
              <a:rPr lang="el-GR" altLang="el-GR" dirty="0"/>
              <a:t>Η επιχείρηση Α στην αρχή της χρήσης είχε αποθέματα (εμπορεύματα) συνολικής αξίας:</a:t>
            </a:r>
          </a:p>
          <a:p>
            <a:pPr algn="just">
              <a:lnSpc>
                <a:spcPct val="100000"/>
              </a:lnSpc>
              <a:buFontTx/>
              <a:buNone/>
            </a:pPr>
            <a:r>
              <a:rPr lang="el-GR" altLang="el-GR" dirty="0"/>
              <a:t>80.000 €</a:t>
            </a:r>
          </a:p>
          <a:p>
            <a:pPr algn="just">
              <a:lnSpc>
                <a:spcPct val="100000"/>
              </a:lnSpc>
              <a:buFontTx/>
              <a:buNone/>
            </a:pPr>
            <a:r>
              <a:rPr lang="el-GR" altLang="el-GR" dirty="0"/>
              <a:t>Κατά την διάρκεια δεν αγόρασε κανένα εμπόρευμα.</a:t>
            </a:r>
          </a:p>
          <a:p>
            <a:pPr algn="just">
              <a:lnSpc>
                <a:spcPct val="100000"/>
              </a:lnSpc>
              <a:buFontTx/>
              <a:buNone/>
            </a:pPr>
            <a:r>
              <a:rPr lang="el-GR" altLang="el-GR" dirty="0"/>
              <a:t>Πόσα εμπορεύματα πούλησε κατά την διάρκεια της χρήσης;</a:t>
            </a:r>
          </a:p>
          <a:p>
            <a:pPr algn="just">
              <a:lnSpc>
                <a:spcPct val="100000"/>
              </a:lnSpc>
              <a:buFontTx/>
              <a:buNone/>
            </a:pPr>
            <a:r>
              <a:rPr lang="el-GR" altLang="el-GR" dirty="0"/>
              <a:t>Για να απαντήσουμε σε αυτό το ερώτημα πρέπει να γνωρίζουμε πόσα αποθέματα έχουν μείνει απούλητα, δηλαδή να γνωρίζουμε την απογραφή λήξης</a:t>
            </a:r>
          </a:p>
          <a:p>
            <a:pPr algn="just">
              <a:lnSpc>
                <a:spcPct val="100000"/>
              </a:lnSpc>
              <a:buFontTx/>
              <a:buNone/>
            </a:pPr>
            <a:r>
              <a:rPr lang="el-GR" altLang="el-GR" dirty="0"/>
              <a:t>Η απογραφή λήξης είναι 20.000 €</a:t>
            </a:r>
          </a:p>
          <a:p>
            <a:pPr algn="just">
              <a:lnSpc>
                <a:spcPct val="100000"/>
              </a:lnSpc>
              <a:buFontTx/>
              <a:buNone/>
            </a:pPr>
            <a:r>
              <a:rPr lang="el-GR" altLang="el-GR" dirty="0"/>
              <a:t>Επομένως η αξία των εμπορευμάτων που πουλήθηκαν είναι:</a:t>
            </a:r>
          </a:p>
          <a:p>
            <a:pPr algn="just">
              <a:lnSpc>
                <a:spcPct val="100000"/>
              </a:lnSpc>
              <a:buFontTx/>
              <a:buNone/>
            </a:pPr>
            <a:r>
              <a:rPr lang="el-GR" altLang="el-GR" dirty="0"/>
              <a:t>80.000 – 20.000 = 60.000</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295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dirty="0"/>
              <a:t>Παράδειγμα 3:</a:t>
            </a:r>
          </a:p>
          <a:p>
            <a:pPr algn="just">
              <a:lnSpc>
                <a:spcPct val="100000"/>
              </a:lnSpc>
              <a:buFontTx/>
              <a:buNone/>
            </a:pPr>
            <a:r>
              <a:rPr lang="el-GR" altLang="el-GR" dirty="0"/>
              <a:t>Η επιχείρηση Α στην αρχή της χρήσης είχε αποθέματα (εμπορεύματα) συνολικής αξίας:</a:t>
            </a:r>
          </a:p>
          <a:p>
            <a:pPr algn="just">
              <a:lnSpc>
                <a:spcPct val="100000"/>
              </a:lnSpc>
              <a:buFontTx/>
              <a:buNone/>
            </a:pPr>
            <a:r>
              <a:rPr lang="el-GR" altLang="el-GR" dirty="0"/>
              <a:t>25.000 €</a:t>
            </a:r>
          </a:p>
          <a:p>
            <a:pPr algn="just">
              <a:lnSpc>
                <a:spcPct val="100000"/>
              </a:lnSpc>
              <a:buFontTx/>
              <a:buNone/>
            </a:pPr>
            <a:r>
              <a:rPr lang="el-GR" altLang="el-GR" dirty="0"/>
              <a:t>Κατά την διάρκεια οι αγορές εμπορευμάτων ανήλθαν σε:</a:t>
            </a:r>
          </a:p>
          <a:p>
            <a:pPr algn="just">
              <a:lnSpc>
                <a:spcPct val="100000"/>
              </a:lnSpc>
              <a:buFontTx/>
              <a:buNone/>
            </a:pPr>
            <a:r>
              <a:rPr lang="el-GR" altLang="el-GR" dirty="0"/>
              <a:t>140.000 €</a:t>
            </a:r>
          </a:p>
          <a:p>
            <a:pPr algn="just">
              <a:lnSpc>
                <a:spcPct val="100000"/>
              </a:lnSpc>
              <a:buFontTx/>
              <a:buNone/>
            </a:pPr>
            <a:r>
              <a:rPr lang="el-GR" altLang="el-GR" dirty="0"/>
              <a:t>Πόσα εμπορεύματα πούλησε κατά την διάρκεια της χρήσης;</a:t>
            </a:r>
          </a:p>
          <a:p>
            <a:pPr algn="just">
              <a:lnSpc>
                <a:spcPct val="100000"/>
              </a:lnSpc>
              <a:buFontTx/>
              <a:buNone/>
            </a:pPr>
            <a:r>
              <a:rPr lang="el-GR" altLang="el-GR" dirty="0"/>
              <a:t>Η απογραφή λήξης είναι 20.000 €</a:t>
            </a:r>
          </a:p>
          <a:p>
            <a:pPr algn="just">
              <a:lnSpc>
                <a:spcPct val="100000"/>
              </a:lnSpc>
              <a:buFontTx/>
              <a:buNone/>
            </a:pPr>
            <a:r>
              <a:rPr lang="el-GR" altLang="el-GR" dirty="0"/>
              <a:t>Επομένως η αξία των εμπορευμάτων που πουλήθηκαν είναι:</a:t>
            </a:r>
          </a:p>
          <a:p>
            <a:pPr algn="just">
              <a:lnSpc>
                <a:spcPct val="100000"/>
              </a:lnSpc>
              <a:buFontTx/>
              <a:buNone/>
            </a:pPr>
            <a:r>
              <a:rPr lang="el-GR" altLang="el-GR" dirty="0"/>
              <a:t>25.000 + 140.000 = 165.000</a:t>
            </a:r>
          </a:p>
          <a:p>
            <a:pPr algn="just">
              <a:lnSpc>
                <a:spcPct val="100000"/>
              </a:lnSpc>
              <a:buFontTx/>
              <a:buNone/>
            </a:pPr>
            <a:r>
              <a:rPr lang="el-GR" altLang="el-GR" dirty="0"/>
              <a:t>165.000 – 20.000 = 145.000 </a:t>
            </a:r>
            <a:r>
              <a:rPr lang="el-GR" altLang="el-GR" dirty="0">
                <a:sym typeface="Wingdings" panose="05000000000000000000" pitchFamily="2" charset="2"/>
              </a:rPr>
              <a:t> πουλήθηκαν εμπορεύματα αξίας 145.000</a:t>
            </a:r>
            <a:r>
              <a:rPr lang="el-GR" altLang="el-GR" dirty="0"/>
              <a:t> </a:t>
            </a:r>
          </a:p>
          <a:p>
            <a:pPr algn="just">
              <a:lnSpc>
                <a:spcPct val="100000"/>
              </a:lnSpc>
              <a:buFontTx/>
              <a:buNone/>
            </a:pPr>
            <a:endParaRPr lang="el-GR" altLang="el-GR"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368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Δηλαδή το </a:t>
            </a:r>
            <a:r>
              <a:rPr lang="el-GR" altLang="el-GR" b="1" dirty="0">
                <a:solidFill>
                  <a:srgbClr val="FF0000"/>
                </a:solidFill>
              </a:rPr>
              <a:t>κόστος πωληθέντων </a:t>
            </a:r>
            <a:r>
              <a:rPr lang="el-GR" altLang="el-GR" dirty="0"/>
              <a:t>είναι το σύνολο των αποθεμάτων που είχαμε διαθέσιμα μέσα στην χρήση </a:t>
            </a:r>
            <a:r>
              <a:rPr lang="el-GR" altLang="el-GR" b="1" dirty="0">
                <a:solidFill>
                  <a:srgbClr val="FF0000"/>
                </a:solidFill>
              </a:rPr>
              <a:t>ΜΕΙΟΝ</a:t>
            </a:r>
            <a:r>
              <a:rPr lang="el-GR" altLang="el-GR" dirty="0"/>
              <a:t> αυτά που δεν πουληθήκαν και τα οποία υπολογίζονται με την </a:t>
            </a:r>
            <a:r>
              <a:rPr lang="el-GR" altLang="el-GR" b="1" dirty="0"/>
              <a:t>απογραφή</a:t>
            </a:r>
          </a:p>
          <a:p>
            <a:pPr algn="just">
              <a:lnSpc>
                <a:spcPct val="100000"/>
              </a:lnSpc>
              <a:buFontTx/>
              <a:buNone/>
            </a:pPr>
            <a:r>
              <a:rPr lang="el-GR" altLang="el-GR" dirty="0"/>
              <a:t>Διαθέσιμα για πώληση μέσα στη χρήση είναι:</a:t>
            </a:r>
          </a:p>
          <a:p>
            <a:pPr algn="just">
              <a:lnSpc>
                <a:spcPct val="100000"/>
              </a:lnSpc>
              <a:buFontTx/>
              <a:buNone/>
            </a:pPr>
            <a:r>
              <a:rPr lang="el-GR" altLang="el-GR" dirty="0"/>
              <a:t>Τα αποθέματα με τα οποία ξεκινάει η χρήση (Απογραφή Έναρξης)</a:t>
            </a:r>
          </a:p>
          <a:p>
            <a:pPr algn="just">
              <a:lnSpc>
                <a:spcPct val="100000"/>
              </a:lnSpc>
              <a:buFontTx/>
              <a:buNone/>
            </a:pPr>
            <a:r>
              <a:rPr lang="el-GR" altLang="el-GR" b="1" dirty="0">
                <a:solidFill>
                  <a:srgbClr val="00B050"/>
                </a:solidFill>
              </a:rPr>
              <a:t>Επιπλέον </a:t>
            </a:r>
            <a:r>
              <a:rPr lang="el-GR" altLang="el-GR" dirty="0"/>
              <a:t>τα αποθέματα που αγοράστηκαν μέσα στην χρήση (Αγορές Χρήσης)</a:t>
            </a:r>
          </a:p>
          <a:p>
            <a:pPr algn="just">
              <a:lnSpc>
                <a:spcPct val="100000"/>
              </a:lnSpc>
              <a:buFontTx/>
              <a:buNone/>
            </a:pPr>
            <a:r>
              <a:rPr lang="el-GR" altLang="el-GR" b="1" dirty="0">
                <a:solidFill>
                  <a:srgbClr val="002060"/>
                </a:solidFill>
              </a:rPr>
              <a:t>Α</a:t>
            </a:r>
            <a:r>
              <a:rPr lang="el-GR" altLang="el-GR" dirty="0"/>
              <a:t>πογραφή</a:t>
            </a:r>
            <a:r>
              <a:rPr lang="el-GR" altLang="el-GR" dirty="0">
                <a:solidFill>
                  <a:srgbClr val="002060"/>
                </a:solidFill>
              </a:rPr>
              <a:t> </a:t>
            </a:r>
            <a:r>
              <a:rPr lang="el-GR" altLang="el-GR" b="1" dirty="0">
                <a:solidFill>
                  <a:srgbClr val="002060"/>
                </a:solidFill>
              </a:rPr>
              <a:t>Έ</a:t>
            </a:r>
            <a:r>
              <a:rPr lang="el-GR" altLang="el-GR" dirty="0"/>
              <a:t>ναρξης</a:t>
            </a:r>
            <a:r>
              <a:rPr lang="el-GR" altLang="el-GR" dirty="0">
                <a:solidFill>
                  <a:srgbClr val="002060"/>
                </a:solidFill>
              </a:rPr>
              <a:t> </a:t>
            </a:r>
            <a:r>
              <a:rPr lang="el-GR" altLang="el-GR" b="1" dirty="0">
                <a:solidFill>
                  <a:srgbClr val="002060"/>
                </a:solidFill>
              </a:rPr>
              <a:t>(ΑΕ)</a:t>
            </a:r>
          </a:p>
          <a:p>
            <a:pPr algn="just">
              <a:lnSpc>
                <a:spcPct val="100000"/>
              </a:lnSpc>
              <a:buFontTx/>
              <a:buNone/>
            </a:pPr>
            <a:r>
              <a:rPr lang="el-GR" altLang="el-GR" b="1" dirty="0">
                <a:solidFill>
                  <a:srgbClr val="002060"/>
                </a:solidFill>
              </a:rPr>
              <a:t>Α</a:t>
            </a:r>
            <a:r>
              <a:rPr lang="el-GR" altLang="el-GR" dirty="0"/>
              <a:t>γορές</a:t>
            </a:r>
            <a:r>
              <a:rPr lang="el-GR" altLang="el-GR" dirty="0">
                <a:solidFill>
                  <a:srgbClr val="002060"/>
                </a:solidFill>
              </a:rPr>
              <a:t> </a:t>
            </a:r>
            <a:r>
              <a:rPr lang="el-GR" altLang="el-GR" b="1" dirty="0">
                <a:solidFill>
                  <a:srgbClr val="002060"/>
                </a:solidFill>
              </a:rPr>
              <a:t>Χ</a:t>
            </a:r>
            <a:r>
              <a:rPr lang="el-GR" altLang="el-GR" dirty="0"/>
              <a:t>ρήσης</a:t>
            </a:r>
            <a:r>
              <a:rPr lang="el-GR" altLang="el-GR" dirty="0">
                <a:solidFill>
                  <a:srgbClr val="002060"/>
                </a:solidFill>
              </a:rPr>
              <a:t> </a:t>
            </a:r>
            <a:r>
              <a:rPr lang="el-GR" altLang="el-GR" b="1" dirty="0">
                <a:solidFill>
                  <a:srgbClr val="002060"/>
                </a:solidFill>
              </a:rPr>
              <a:t>(ΑΧ)</a:t>
            </a:r>
          </a:p>
          <a:p>
            <a:pPr algn="just">
              <a:lnSpc>
                <a:spcPct val="100000"/>
              </a:lnSpc>
              <a:buFontTx/>
              <a:buNone/>
            </a:pPr>
            <a:r>
              <a:rPr lang="el-GR" altLang="el-GR" sz="4400" b="1" dirty="0">
                <a:solidFill>
                  <a:srgbClr val="002060"/>
                </a:solidFill>
              </a:rPr>
              <a:t>ΑΕ + ΑΧ</a:t>
            </a:r>
            <a:r>
              <a:rPr lang="el-GR" altLang="el-GR" b="1" dirty="0"/>
              <a:t>:</a:t>
            </a:r>
            <a:r>
              <a:rPr lang="el-GR" altLang="el-GR" b="1" dirty="0">
                <a:solidFill>
                  <a:srgbClr val="00B050"/>
                </a:solidFill>
              </a:rPr>
              <a:t> </a:t>
            </a:r>
            <a:r>
              <a:rPr lang="el-GR" altLang="el-GR" b="1" dirty="0"/>
              <a:t>(ΔΙΑΘΕΣΙΜΑ ΠΡΟΣ ΠΩΛΗΣΗ)</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751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Ότι μένει στο τέλος απούλητο προσδιορίζεται με μια διαδικασία φυσικής καταμέτρησης την οποία καλούμε </a:t>
            </a:r>
            <a:r>
              <a:rPr lang="el-GR" altLang="el-GR" b="1" dirty="0"/>
              <a:t>Απογραφή Λήξης</a:t>
            </a:r>
          </a:p>
          <a:p>
            <a:pPr algn="just">
              <a:lnSpc>
                <a:spcPct val="100000"/>
              </a:lnSpc>
              <a:buFontTx/>
              <a:buNone/>
            </a:pPr>
            <a:r>
              <a:rPr lang="el-GR" altLang="el-GR" b="1" dirty="0">
                <a:solidFill>
                  <a:srgbClr val="C00000"/>
                </a:solidFill>
              </a:rPr>
              <a:t>Α</a:t>
            </a:r>
            <a:r>
              <a:rPr lang="el-GR" altLang="el-GR" dirty="0"/>
              <a:t>πογραφή </a:t>
            </a:r>
            <a:r>
              <a:rPr lang="el-GR" altLang="el-GR" b="1" dirty="0">
                <a:solidFill>
                  <a:srgbClr val="C00000"/>
                </a:solidFill>
              </a:rPr>
              <a:t>Λ</a:t>
            </a:r>
            <a:r>
              <a:rPr lang="el-GR" altLang="el-GR" dirty="0"/>
              <a:t>ήξης (ΑΛ)</a:t>
            </a:r>
          </a:p>
          <a:p>
            <a:pPr algn="just">
              <a:lnSpc>
                <a:spcPct val="100000"/>
              </a:lnSpc>
              <a:buFontTx/>
              <a:buNone/>
            </a:pPr>
            <a:r>
              <a:rPr lang="el-GR" altLang="el-GR" sz="4400" b="1" dirty="0">
                <a:solidFill>
                  <a:srgbClr val="C00000"/>
                </a:solidFill>
              </a:rPr>
              <a:t>ΑΛ</a:t>
            </a:r>
            <a:r>
              <a:rPr lang="el-GR" altLang="el-GR" b="1" dirty="0">
                <a:solidFill>
                  <a:srgbClr val="00B050"/>
                </a:solidFill>
              </a:rPr>
              <a:t> </a:t>
            </a:r>
            <a:r>
              <a:rPr lang="el-GR" altLang="el-GR" b="1" dirty="0"/>
              <a:t>: (ΤΑ ΑΠΟΘΕΜΑΤΑ ΠΟΥ ΔΕΝ ΠΟΥΛΗΘΗΚΑΝ)</a:t>
            </a:r>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544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lnSpc>
                <a:spcPct val="100000"/>
              </a:lnSpc>
              <a:buFontTx/>
              <a:buNone/>
            </a:pPr>
            <a:r>
              <a:rPr lang="el-GR" altLang="el-GR" b="1" dirty="0"/>
              <a:t>Δηλαδή το κόστος </a:t>
            </a:r>
            <a:r>
              <a:rPr lang="el-GR" altLang="el-GR" b="1" dirty="0" err="1"/>
              <a:t>πωληθέντων</a:t>
            </a:r>
            <a:r>
              <a:rPr lang="el-GR" altLang="el-GR" b="1" dirty="0"/>
              <a:t> είναι το σύνολο των αποθεμάτων που είχαμε διαθέσιμα μέσα στην χρήση ΜΕΙΟΝ αυτά που δεν πουληθήκαν και τα οποία υπολογίζονται με την απογραφή</a:t>
            </a:r>
          </a:p>
          <a:p>
            <a:pPr algn="just">
              <a:lnSpc>
                <a:spcPct val="100000"/>
              </a:lnSpc>
              <a:buFontTx/>
              <a:buNone/>
            </a:pPr>
            <a:endParaRPr lang="el-GR" altLang="el-GR" b="1" dirty="0">
              <a:solidFill>
                <a:srgbClr val="00B050"/>
              </a:solidFill>
            </a:endParaRPr>
          </a:p>
          <a:p>
            <a:pPr algn="just">
              <a:lnSpc>
                <a:spcPct val="100000"/>
              </a:lnSpc>
              <a:buFontTx/>
              <a:buNone/>
            </a:pPr>
            <a:r>
              <a:rPr lang="el-GR" altLang="el-GR" sz="4400" b="1" dirty="0">
                <a:solidFill>
                  <a:srgbClr val="002060"/>
                </a:solidFill>
              </a:rPr>
              <a:t>ΑΕ + ΑΧ</a:t>
            </a:r>
            <a:r>
              <a:rPr lang="el-GR" altLang="el-GR" b="1" dirty="0"/>
              <a:t>:</a:t>
            </a:r>
            <a:r>
              <a:rPr lang="el-GR" altLang="el-GR" b="1" dirty="0">
                <a:solidFill>
                  <a:srgbClr val="00B050"/>
                </a:solidFill>
              </a:rPr>
              <a:t> </a:t>
            </a:r>
            <a:r>
              <a:rPr lang="el-GR" altLang="el-GR" b="1" dirty="0"/>
              <a:t>(ΔΙΑΘΕΣΙΜΑ ΠΡΟΣ ΠΩΛΗΣΗ)</a:t>
            </a:r>
          </a:p>
          <a:p>
            <a:pPr algn="just">
              <a:lnSpc>
                <a:spcPct val="100000"/>
              </a:lnSpc>
              <a:buFontTx/>
              <a:buNone/>
            </a:pPr>
            <a:r>
              <a:rPr lang="el-GR" altLang="el-GR" sz="4400" b="1" dirty="0">
                <a:solidFill>
                  <a:srgbClr val="C00000"/>
                </a:solidFill>
              </a:rPr>
              <a:t>ΑΛ</a:t>
            </a:r>
            <a:r>
              <a:rPr lang="el-GR" altLang="el-GR" b="1" dirty="0">
                <a:solidFill>
                  <a:srgbClr val="00B050"/>
                </a:solidFill>
              </a:rPr>
              <a:t> </a:t>
            </a:r>
            <a:r>
              <a:rPr lang="el-GR" altLang="el-GR" b="1" dirty="0"/>
              <a:t>: (ΤΑ ΑΠΟΘΕΜΑΤΑ ΠΟΥ ΔΕΝ ΠΟΥΛΗΘΗΚΑΝ)</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27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p:cTn id="15"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Παράδειγμα 1:</a:t>
            </a:r>
          </a:p>
          <a:p>
            <a:pPr algn="just">
              <a:lnSpc>
                <a:spcPct val="100000"/>
              </a:lnSpc>
              <a:buFontTx/>
              <a:buNone/>
            </a:pPr>
            <a:r>
              <a:rPr lang="el-GR" altLang="el-GR" dirty="0"/>
              <a:t>Η επιχείρηση ξεκίνησε την χρήση του 2020 έχοντας στον ισολογισμό Εμπορεύματα αξίας 10.000</a:t>
            </a:r>
          </a:p>
          <a:p>
            <a:pPr algn="just">
              <a:lnSpc>
                <a:spcPct val="100000"/>
              </a:lnSpc>
              <a:buFontTx/>
              <a:buNone/>
            </a:pPr>
            <a:r>
              <a:rPr lang="el-GR" altLang="el-GR" dirty="0"/>
              <a:t>Κατά την διάρκεια της χρήσης αγόρασε συνολικά εμπορεύματα αξίας 160.000 ευρώ</a:t>
            </a:r>
          </a:p>
          <a:p>
            <a:pPr algn="just">
              <a:lnSpc>
                <a:spcPct val="100000"/>
              </a:lnSpc>
              <a:buFontTx/>
              <a:buNone/>
            </a:pPr>
            <a:r>
              <a:rPr lang="el-GR" altLang="el-GR" dirty="0"/>
              <a:t>Πόσα εμπορεύματα είχε διαθέσιμα για πώληση μέσα στην χρήση του 2020;</a:t>
            </a:r>
          </a:p>
          <a:p>
            <a:pPr algn="just">
              <a:lnSpc>
                <a:spcPct val="100000"/>
              </a:lnSpc>
              <a:buFontTx/>
              <a:buNone/>
            </a:pPr>
            <a:r>
              <a:rPr lang="el-GR" altLang="el-GR" dirty="0"/>
              <a:t>Απάντηση:</a:t>
            </a:r>
          </a:p>
          <a:p>
            <a:pPr algn="just">
              <a:lnSpc>
                <a:spcPct val="100000"/>
              </a:lnSpc>
              <a:buFontTx/>
              <a:buNone/>
            </a:pPr>
            <a:r>
              <a:rPr lang="el-GR" altLang="el-GR" dirty="0"/>
              <a:t>Τα εμπορεύματα τα οποία είχαν μείνει από την προηγούμενη χρήση και με τα οποία ξεκίνησε η χρήση αυτή</a:t>
            </a:r>
          </a:p>
          <a:p>
            <a:pPr algn="just">
              <a:lnSpc>
                <a:spcPct val="100000"/>
              </a:lnSpc>
              <a:buFontTx/>
              <a:buNone/>
            </a:pPr>
            <a:r>
              <a:rPr lang="el-GR" altLang="el-GR" u="sng" dirty="0"/>
              <a:t>Επιπλέον</a:t>
            </a:r>
            <a:r>
              <a:rPr lang="el-GR" altLang="el-GR" dirty="0"/>
              <a:t> τα εμπορεύματα που αγόρασε συνολικά την χρήση του 2020</a:t>
            </a:r>
          </a:p>
          <a:p>
            <a:pPr algn="just">
              <a:lnSpc>
                <a:spcPct val="100000"/>
              </a:lnSpc>
              <a:buFontTx/>
              <a:buNone/>
            </a:pPr>
            <a:r>
              <a:rPr lang="el-GR" altLang="el-GR" dirty="0"/>
              <a:t>Απογραφή Έναρξης + Αγορές Χρήσης = 10.000 + 160.000 = 170.000</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625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Παράδειγμα 1:</a:t>
            </a:r>
          </a:p>
          <a:p>
            <a:pPr algn="just">
              <a:lnSpc>
                <a:spcPct val="100000"/>
              </a:lnSpc>
              <a:buFontTx/>
              <a:buNone/>
            </a:pPr>
            <a:r>
              <a:rPr lang="el-GR" altLang="el-GR" dirty="0"/>
              <a:t>Η επιχείρηση είχε διαθέσιμα στην χρήση του 2020 συνολικά εμπορεύματα αξίας 170.000 για να τα πουλήσει</a:t>
            </a:r>
          </a:p>
          <a:p>
            <a:pPr algn="just">
              <a:lnSpc>
                <a:spcPct val="100000"/>
              </a:lnSpc>
              <a:buFontTx/>
              <a:buNone/>
            </a:pPr>
            <a:r>
              <a:rPr lang="el-GR" altLang="el-GR" dirty="0"/>
              <a:t>Πως θα προσδιορίσουμε πόσο ακριβώς είναι η αξία των εμπορευμάτων που πουλήθηκαν;</a:t>
            </a:r>
          </a:p>
          <a:p>
            <a:pPr algn="just">
              <a:lnSpc>
                <a:spcPct val="100000"/>
              </a:lnSpc>
              <a:buFontTx/>
              <a:buNone/>
            </a:pPr>
            <a:r>
              <a:rPr lang="el-GR" altLang="el-GR" dirty="0"/>
              <a:t>Απάντηση:</a:t>
            </a:r>
          </a:p>
          <a:p>
            <a:pPr algn="just">
              <a:lnSpc>
                <a:spcPct val="100000"/>
              </a:lnSpc>
              <a:buFontTx/>
              <a:buNone/>
            </a:pPr>
            <a:r>
              <a:rPr lang="el-GR" altLang="el-GR" dirty="0"/>
              <a:t>Θα αφαιρέσουμε από την συνολική αξία των εμπορευμάτων που ήταν διαθέσιμα για πώληση 170.000</a:t>
            </a:r>
          </a:p>
          <a:p>
            <a:pPr algn="just">
              <a:lnSpc>
                <a:spcPct val="100000"/>
              </a:lnSpc>
              <a:buFontTx/>
              <a:buNone/>
            </a:pPr>
            <a:r>
              <a:rPr lang="el-GR" altLang="el-GR" dirty="0"/>
              <a:t>Τα εμπορεύματα τα οποία δεν έχουν πουληθεί</a:t>
            </a:r>
          </a:p>
          <a:p>
            <a:pPr algn="just">
              <a:lnSpc>
                <a:spcPct val="100000"/>
              </a:lnSpc>
              <a:buFontTx/>
              <a:buNone/>
            </a:pPr>
            <a:r>
              <a:rPr lang="el-GR" altLang="el-GR" dirty="0"/>
              <a:t>Πως θα προσδιορίσουμε την αξία των εμπορευμάτων που δεν έχουν πουληθεί</a:t>
            </a:r>
          </a:p>
          <a:p>
            <a:pPr algn="just">
              <a:lnSpc>
                <a:spcPct val="100000"/>
              </a:lnSpc>
              <a:buFontTx/>
              <a:buNone/>
            </a:pPr>
            <a:r>
              <a:rPr lang="el-GR" altLang="el-GR" dirty="0"/>
              <a:t>Απάντηση: θα τα μετρήσουμε στις αποθήκες της επιχείρησης (Απογραφή)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530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lnSpc>
                <a:spcPct val="100000"/>
              </a:lnSpc>
              <a:buFontTx/>
              <a:buNone/>
            </a:pPr>
            <a:r>
              <a:rPr lang="el-GR" altLang="el-GR" b="1" dirty="0"/>
              <a:t>Επομένως</a:t>
            </a:r>
          </a:p>
          <a:p>
            <a:pPr algn="just">
              <a:lnSpc>
                <a:spcPct val="100000"/>
              </a:lnSpc>
              <a:buFontTx/>
              <a:buNone/>
            </a:pPr>
            <a:endParaRPr lang="el-GR" altLang="el-GR" b="1" dirty="0">
              <a:solidFill>
                <a:srgbClr val="00B050"/>
              </a:solidFill>
            </a:endParaRPr>
          </a:p>
          <a:p>
            <a:pPr algn="just">
              <a:lnSpc>
                <a:spcPct val="100000"/>
              </a:lnSpc>
              <a:buFontTx/>
              <a:buNone/>
            </a:pPr>
            <a:r>
              <a:rPr lang="el-GR" altLang="el-GR" sz="4400" b="1" dirty="0">
                <a:solidFill>
                  <a:srgbClr val="002060"/>
                </a:solidFill>
              </a:rPr>
              <a:t>ΑΕ + ΑΧ</a:t>
            </a:r>
            <a:r>
              <a:rPr lang="el-GR" altLang="el-GR" b="1" dirty="0"/>
              <a:t>:</a:t>
            </a:r>
            <a:r>
              <a:rPr lang="el-GR" altLang="el-GR" b="1" dirty="0">
                <a:solidFill>
                  <a:srgbClr val="00B050"/>
                </a:solidFill>
              </a:rPr>
              <a:t> </a:t>
            </a:r>
            <a:r>
              <a:rPr lang="el-GR" altLang="el-GR" b="1" dirty="0"/>
              <a:t>(ΔΙΑΘΕΣΙΜΑ ΠΡΟΣ ΠΩΛΗΣΗ)</a:t>
            </a:r>
          </a:p>
          <a:p>
            <a:pPr algn="just">
              <a:lnSpc>
                <a:spcPct val="100000"/>
              </a:lnSpc>
              <a:buFontTx/>
              <a:buNone/>
            </a:pPr>
            <a:r>
              <a:rPr lang="el-GR" altLang="el-GR" sz="4400" b="1" dirty="0">
                <a:solidFill>
                  <a:srgbClr val="C00000"/>
                </a:solidFill>
              </a:rPr>
              <a:t>ΑΛ</a:t>
            </a:r>
            <a:r>
              <a:rPr lang="el-GR" altLang="el-GR" b="1" dirty="0">
                <a:solidFill>
                  <a:srgbClr val="00B050"/>
                </a:solidFill>
              </a:rPr>
              <a:t> </a:t>
            </a:r>
            <a:r>
              <a:rPr lang="el-GR" altLang="el-GR" b="1" dirty="0"/>
              <a:t>: (ΤΑ ΑΠΟΘΕΜΑΤΑ ΠΟΥ ΔΕΝ ΠΟΥΛΗΘΗΚΑΝ)</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935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p:cTn id="1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p:cTn id="23"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68580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Ισοζύγιο</a:t>
            </a:r>
          </a:p>
        </p:txBody>
      </p:sp>
      <p:sp>
        <p:nvSpPr>
          <p:cNvPr id="7" name="Ορθογώνιο 6"/>
          <p:cNvSpPr/>
          <p:nvPr/>
        </p:nvSpPr>
        <p:spPr>
          <a:xfrm>
            <a:off x="6858000" y="0"/>
            <a:ext cx="53340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1436937609"/>
              </p:ext>
            </p:extLst>
          </p:nvPr>
        </p:nvGraphicFramePr>
        <p:xfrm>
          <a:off x="711921" y="489527"/>
          <a:ext cx="10340889" cy="6307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r>
                        <a:rPr lang="el-GR" sz="2000" b="0" dirty="0"/>
                        <a:t>Υπόλοιπο</a:t>
                      </a:r>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r>
                        <a:rPr lang="el-GR" sz="2000" b="1" dirty="0"/>
                        <a:t>Χρεωστικό</a:t>
                      </a:r>
                      <a:r>
                        <a:rPr lang="el-GR" sz="2000" b="1" baseline="0" dirty="0"/>
                        <a:t> </a:t>
                      </a:r>
                      <a:endParaRPr lang="el-GR" sz="2000" b="1" dirty="0"/>
                    </a:p>
                  </a:txBody>
                  <a:tcPr/>
                </a:tc>
                <a:tc>
                  <a:txBody>
                    <a:bodyPr/>
                    <a:lstStyle/>
                    <a:p>
                      <a:pPr algn="r"/>
                      <a:r>
                        <a:rPr lang="el-GR" sz="2000" b="1" dirty="0"/>
                        <a:t>Πιστωτικό</a:t>
                      </a:r>
                    </a:p>
                  </a:txBody>
                  <a:tcPr/>
                </a:tc>
                <a:extLst>
                  <a:ext uri="{0D108BD9-81ED-4DB2-BD59-A6C34878D82A}">
                    <a16:rowId xmlns:a16="http://schemas.microsoft.com/office/drawing/2014/main" val="506552899"/>
                  </a:ext>
                </a:extLst>
              </a:tr>
              <a:tr h="410556">
                <a:tc>
                  <a:txBody>
                    <a:bodyPr/>
                    <a:lstStyle/>
                    <a:p>
                      <a:r>
                        <a:rPr lang="el-GR" sz="2400" b="0" dirty="0"/>
                        <a:t>Ταμειακά</a:t>
                      </a:r>
                      <a:r>
                        <a:rPr lang="el-GR" sz="2400" b="0" baseline="0" dirty="0"/>
                        <a:t> διαθέσιμα</a:t>
                      </a:r>
                      <a:endParaRPr lang="el-GR" sz="2400" b="0" dirty="0"/>
                    </a:p>
                  </a:txBody>
                  <a:tcPr/>
                </a:tc>
                <a:tc>
                  <a:txBody>
                    <a:bodyPr/>
                    <a:lstStyle/>
                    <a:p>
                      <a:pPr algn="r"/>
                      <a:r>
                        <a:rPr lang="el-GR" sz="2400" b="0" dirty="0"/>
                        <a:t>33.300</a:t>
                      </a:r>
                    </a:p>
                  </a:txBody>
                  <a:tcPr/>
                </a:tc>
                <a:tc>
                  <a:txBody>
                    <a:bodyPr/>
                    <a:lstStyle/>
                    <a:p>
                      <a:pPr algn="r"/>
                      <a:endParaRPr lang="el-GR" sz="2400" b="0" dirty="0"/>
                    </a:p>
                  </a:txBody>
                  <a:tcPr/>
                </a:tc>
                <a:extLst>
                  <a:ext uri="{0D108BD9-81ED-4DB2-BD59-A6C34878D82A}">
                    <a16:rowId xmlns:a16="http://schemas.microsoft.com/office/drawing/2014/main" val="1316855114"/>
                  </a:ext>
                </a:extLst>
              </a:tr>
              <a:tr h="410556">
                <a:tc>
                  <a:txBody>
                    <a:bodyPr/>
                    <a:lstStyle/>
                    <a:p>
                      <a:r>
                        <a:rPr lang="el-GR" sz="2400" b="0" dirty="0">
                          <a:solidFill>
                            <a:schemeClr val="tx1"/>
                          </a:solidFill>
                        </a:rPr>
                        <a:t>Απαιτήσεις</a:t>
                      </a:r>
                    </a:p>
                  </a:txBody>
                  <a:tcPr/>
                </a:tc>
                <a:tc>
                  <a:txBody>
                    <a:bodyPr/>
                    <a:lstStyle/>
                    <a:p>
                      <a:pPr algn="r"/>
                      <a:r>
                        <a:rPr lang="el-GR" sz="2400" dirty="0">
                          <a:solidFill>
                            <a:schemeClr val="tx1"/>
                          </a:solidFill>
                        </a:rPr>
                        <a:t>2.000</a:t>
                      </a: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400" b="0" baseline="0" dirty="0">
                          <a:solidFill>
                            <a:schemeClr val="tx1"/>
                          </a:solidFill>
                        </a:rPr>
                        <a:t>Αποθέματα</a:t>
                      </a:r>
                    </a:p>
                  </a:txBody>
                  <a:tcPr/>
                </a:tc>
                <a:tc>
                  <a:txBody>
                    <a:bodyPr/>
                    <a:lstStyle/>
                    <a:p>
                      <a:pPr algn="r"/>
                      <a:r>
                        <a:rPr lang="el-GR" sz="2400" b="0" dirty="0">
                          <a:solidFill>
                            <a:schemeClr val="tx1"/>
                          </a:solidFill>
                        </a:rPr>
                        <a:t>3.700</a:t>
                      </a: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Γήπεδα</a:t>
                      </a:r>
                      <a:endParaRPr lang="el-GR" sz="2400" b="0" baseline="0" dirty="0">
                        <a:solidFill>
                          <a:srgbClr val="C00000"/>
                        </a:solidFill>
                      </a:endParaRPr>
                    </a:p>
                  </a:txBody>
                  <a:tcPr/>
                </a:tc>
                <a:tc>
                  <a:txBody>
                    <a:bodyPr/>
                    <a:lstStyle/>
                    <a:p>
                      <a:pPr algn="r"/>
                      <a:r>
                        <a:rPr lang="el-GR" sz="2400" b="0" dirty="0"/>
                        <a:t>18.000</a:t>
                      </a:r>
                    </a:p>
                  </a:txBody>
                  <a:tcPr/>
                </a:tc>
                <a:tc>
                  <a:txBody>
                    <a:bodyPr/>
                    <a:lstStyle/>
                    <a:p>
                      <a:pPr algn="r"/>
                      <a:endParaRPr lang="el-GR" sz="2400" b="0" dirty="0"/>
                    </a:p>
                  </a:txBody>
                  <a:tcPr/>
                </a:tc>
                <a:extLst>
                  <a:ext uri="{0D108BD9-81ED-4DB2-BD59-A6C34878D82A}">
                    <a16:rowId xmlns:a16="http://schemas.microsoft.com/office/drawing/2014/main" val="2315409145"/>
                  </a:ext>
                </a:extLst>
              </a:tr>
              <a:tr h="410556">
                <a:tc>
                  <a:txBody>
                    <a:bodyPr/>
                    <a:lstStyle/>
                    <a:p>
                      <a:r>
                        <a:rPr lang="el-GR" sz="2400" b="0" baseline="0" dirty="0">
                          <a:solidFill>
                            <a:schemeClr val="tx1"/>
                          </a:solidFill>
                        </a:rPr>
                        <a:t>Εξοπλισμός</a:t>
                      </a:r>
                    </a:p>
                  </a:txBody>
                  <a:tcPr/>
                </a:tc>
                <a:tc>
                  <a:txBody>
                    <a:bodyPr/>
                    <a:lstStyle/>
                    <a:p>
                      <a:pPr algn="r"/>
                      <a:r>
                        <a:rPr lang="el-GR" sz="2400" b="0" dirty="0"/>
                        <a:t>2.100</a:t>
                      </a:r>
                    </a:p>
                  </a:txBody>
                  <a:tcPr/>
                </a:tc>
                <a:tc>
                  <a:txBody>
                    <a:bodyPr/>
                    <a:lstStyle/>
                    <a:p>
                      <a:pPr algn="r"/>
                      <a:endParaRPr lang="el-GR" sz="2400" b="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Κεφάλαιο</a:t>
                      </a:r>
                    </a:p>
                  </a:txBody>
                  <a:tcPr/>
                </a:tc>
                <a:tc>
                  <a:txBody>
                    <a:bodyPr/>
                    <a:lstStyle/>
                    <a:p>
                      <a:pPr algn="r"/>
                      <a:endParaRPr lang="el-GR" sz="2400" b="0" dirty="0"/>
                    </a:p>
                  </a:txBody>
                  <a:tcPr/>
                </a:tc>
                <a:tc>
                  <a:txBody>
                    <a:bodyPr/>
                    <a:lstStyle/>
                    <a:p>
                      <a:pPr algn="r"/>
                      <a:r>
                        <a:rPr lang="el-GR" sz="2400" b="0" dirty="0"/>
                        <a:t>50.000</a:t>
                      </a:r>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Βραχυπρόθεσμες υποχρεώσεις</a:t>
                      </a:r>
                    </a:p>
                  </a:txBody>
                  <a:tcPr/>
                </a:tc>
                <a:tc>
                  <a:txBody>
                    <a:bodyPr/>
                    <a:lstStyle/>
                    <a:p>
                      <a:pPr algn="r"/>
                      <a:endParaRPr lang="el-GR" sz="2400" b="0" dirty="0"/>
                    </a:p>
                  </a:txBody>
                  <a:tcPr>
                    <a:lnB w="12700" cap="flat" cmpd="sng" algn="ctr">
                      <a:solidFill>
                        <a:srgbClr val="FF0000"/>
                      </a:solidFill>
                      <a:prstDash val="solid"/>
                      <a:round/>
                      <a:headEnd type="none" w="med" len="med"/>
                      <a:tailEnd type="none" w="med" len="med"/>
                    </a:lnB>
                  </a:tcPr>
                </a:tc>
                <a:tc>
                  <a:txBody>
                    <a:bodyPr/>
                    <a:lstStyle/>
                    <a:p>
                      <a:pPr algn="r"/>
                      <a:r>
                        <a:rPr lang="el-GR" sz="2400" b="0" dirty="0"/>
                        <a:t>1.800</a:t>
                      </a:r>
                    </a:p>
                  </a:txBody>
                  <a:tcP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3672133"/>
                  </a:ext>
                </a:extLst>
              </a:tr>
              <a:tr h="410556">
                <a:tc>
                  <a:txBody>
                    <a:bodyPr/>
                    <a:lstStyle/>
                    <a:p>
                      <a:r>
                        <a:rPr lang="el-GR" sz="2400" b="0" baseline="0" dirty="0">
                          <a:solidFill>
                            <a:srgbClr val="FF0000"/>
                          </a:solidFill>
                        </a:rPr>
                        <a:t>Έσοδα παροχής υπηρεσιών</a:t>
                      </a:r>
                    </a:p>
                  </a:txBody>
                  <a:tcPr/>
                </a:tc>
                <a:tc>
                  <a:txBody>
                    <a:bodyPr/>
                    <a:lstStyle/>
                    <a:p>
                      <a:pPr algn="r"/>
                      <a:endParaRPr lang="el-GR" sz="2400" b="0" dirty="0">
                        <a:solidFill>
                          <a:srgbClr val="FF0000"/>
                        </a:solidFill>
                      </a:endParaRPr>
                    </a:p>
                  </a:txBody>
                  <a:tcPr>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l-GR" sz="2400" b="0" dirty="0">
                          <a:solidFill>
                            <a:srgbClr val="FF0000"/>
                          </a:solidFill>
                        </a:rPr>
                        <a:t>10.000</a:t>
                      </a:r>
                    </a:p>
                  </a:txBody>
                  <a:tcPr>
                    <a:lnL w="12700" cap="flat" cmpd="sng" algn="ctr">
                      <a:solidFill>
                        <a:srgbClr val="FF0000"/>
                      </a:solidFill>
                      <a:prstDash val="solid"/>
                      <a:round/>
                      <a:headEnd type="none" w="med" len="med"/>
                      <a:tailEnd type="none" w="med" len="med"/>
                    </a:lnL>
                    <a:lnT w="127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31329"/>
                  </a:ext>
                </a:extLst>
              </a:tr>
              <a:tr h="410556">
                <a:tc>
                  <a:txBody>
                    <a:bodyPr/>
                    <a:lstStyle/>
                    <a:p>
                      <a:r>
                        <a:rPr lang="el-GR" sz="2400" b="0" baseline="0" dirty="0">
                          <a:solidFill>
                            <a:srgbClr val="FF0000"/>
                          </a:solidFill>
                        </a:rPr>
                        <a:t>Ενοίκια </a:t>
                      </a:r>
                    </a:p>
                  </a:txBody>
                  <a:tcPr/>
                </a:tc>
                <a:tc>
                  <a:txBody>
                    <a:bodyPr/>
                    <a:lstStyle/>
                    <a:p>
                      <a:pPr algn="r"/>
                      <a:r>
                        <a:rPr lang="el-GR" sz="2400" b="0" dirty="0">
                          <a:solidFill>
                            <a:srgbClr val="FF0000"/>
                          </a:solidFill>
                        </a:rPr>
                        <a:t>1.100</a:t>
                      </a:r>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54149157"/>
                  </a:ext>
                </a:extLst>
              </a:tr>
              <a:tr h="410556">
                <a:tc>
                  <a:txBody>
                    <a:bodyPr/>
                    <a:lstStyle/>
                    <a:p>
                      <a:r>
                        <a:rPr lang="el-GR" sz="2400" b="0" baseline="0" dirty="0">
                          <a:solidFill>
                            <a:srgbClr val="FF0000"/>
                          </a:solidFill>
                        </a:rPr>
                        <a:t>Αμοιβές προσωπικού</a:t>
                      </a:r>
                    </a:p>
                  </a:txBody>
                  <a:tcPr/>
                </a:tc>
                <a:tc>
                  <a:txBody>
                    <a:bodyPr/>
                    <a:lstStyle/>
                    <a:p>
                      <a:pPr algn="r"/>
                      <a:r>
                        <a:rPr lang="el-GR" sz="2400" b="0" dirty="0">
                          <a:solidFill>
                            <a:srgbClr val="FF0000"/>
                          </a:solidFill>
                        </a:rPr>
                        <a:t>1.200</a:t>
                      </a:r>
                    </a:p>
                  </a:txBody>
                  <a:tcPr>
                    <a:lnR w="12700" cap="flat" cmpd="sng" algn="ctr">
                      <a:solidFill>
                        <a:srgbClr val="FF0000"/>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4279066189"/>
                  </a:ext>
                </a:extLst>
              </a:tr>
              <a:tr h="410556">
                <a:tc>
                  <a:txBody>
                    <a:bodyPr/>
                    <a:lstStyle/>
                    <a:p>
                      <a:r>
                        <a:rPr lang="el-GR" sz="2400" b="0" baseline="0" dirty="0">
                          <a:solidFill>
                            <a:srgbClr val="FF0000"/>
                          </a:solidFill>
                        </a:rPr>
                        <a:t>Παροχές τρίτων</a:t>
                      </a:r>
                    </a:p>
                  </a:txBody>
                  <a:tcPr/>
                </a:tc>
                <a:tc>
                  <a:txBody>
                    <a:bodyPr/>
                    <a:lstStyle/>
                    <a:p>
                      <a:pPr algn="r"/>
                      <a:r>
                        <a:rPr lang="el-GR" sz="2400" b="0" dirty="0">
                          <a:solidFill>
                            <a:srgbClr val="FF0000"/>
                          </a:solidFill>
                        </a:rPr>
                        <a:t>400</a:t>
                      </a:r>
                    </a:p>
                  </a:txBody>
                  <a:tcPr>
                    <a:lnR w="12700" cap="flat" cmpd="sng" algn="ctr">
                      <a:solidFill>
                        <a:srgbClr val="FF0000"/>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2320368332"/>
                  </a:ext>
                </a:extLst>
              </a:tr>
              <a:tr h="410556">
                <a:tc>
                  <a:txBody>
                    <a:bodyPr/>
                    <a:lstStyle/>
                    <a:p>
                      <a:r>
                        <a:rPr lang="el-GR" sz="2400" b="0" baseline="0" dirty="0">
                          <a:solidFill>
                            <a:schemeClr val="tx1"/>
                          </a:solidFill>
                        </a:rPr>
                        <a:t>ΣΥΝΟΛΟ</a:t>
                      </a:r>
                    </a:p>
                  </a:txBody>
                  <a:tcPr/>
                </a:tc>
                <a:tc>
                  <a:txBody>
                    <a:bodyPr/>
                    <a:lstStyle/>
                    <a:p>
                      <a:pPr algn="r"/>
                      <a:r>
                        <a:rPr lang="el-GR" sz="2400" b="1" dirty="0"/>
                        <a:t>61.800</a:t>
                      </a:r>
                    </a:p>
                  </a:txBody>
                  <a:tcPr/>
                </a:tc>
                <a:tc>
                  <a:txBody>
                    <a:bodyPr/>
                    <a:lstStyle/>
                    <a:p>
                      <a:pPr algn="r"/>
                      <a:r>
                        <a:rPr lang="el-GR" sz="2400" b="1" dirty="0"/>
                        <a:t>61.800</a:t>
                      </a:r>
                    </a:p>
                  </a:txBody>
                  <a:tcPr/>
                </a:tc>
                <a:extLst>
                  <a:ext uri="{0D108BD9-81ED-4DB2-BD59-A6C34878D82A}">
                    <a16:rowId xmlns:a16="http://schemas.microsoft.com/office/drawing/2014/main" val="3509580843"/>
                  </a:ext>
                </a:extLst>
              </a:tr>
            </a:tbl>
          </a:graphicData>
        </a:graphic>
      </p:graphicFrame>
      <p:cxnSp>
        <p:nvCxnSpPr>
          <p:cNvPr id="4" name="Ευθεία γραμμή σύνδεσης 3"/>
          <p:cNvCxnSpPr/>
          <p:nvPr/>
        </p:nvCxnSpPr>
        <p:spPr>
          <a:xfrm flipV="1">
            <a:off x="6572827"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flipV="1">
            <a:off x="8995410"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33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just">
              <a:lnSpc>
                <a:spcPct val="100000"/>
              </a:lnSpc>
              <a:buFontTx/>
              <a:buNone/>
            </a:pPr>
            <a:r>
              <a:rPr lang="el-GR" altLang="el-GR" b="1" dirty="0"/>
              <a:t>Επομένως: </a:t>
            </a:r>
          </a:p>
          <a:p>
            <a:pPr algn="just">
              <a:lnSpc>
                <a:spcPct val="100000"/>
              </a:lnSpc>
              <a:buFontTx/>
              <a:buNone/>
            </a:pPr>
            <a:endParaRPr lang="el-GR" altLang="el-GR" b="1" dirty="0">
              <a:solidFill>
                <a:srgbClr val="00B050"/>
              </a:solidFill>
            </a:endParaRPr>
          </a:p>
          <a:p>
            <a:pPr algn="just">
              <a:lnSpc>
                <a:spcPct val="100000"/>
              </a:lnSpc>
              <a:buFontTx/>
              <a:buNone/>
            </a:pPr>
            <a:r>
              <a:rPr lang="el-GR" altLang="el-GR" sz="4400" b="1" dirty="0">
                <a:solidFill>
                  <a:srgbClr val="FF0000"/>
                </a:solidFill>
              </a:rPr>
              <a:t>ΚΠ</a:t>
            </a:r>
            <a:r>
              <a:rPr lang="el-GR" altLang="el-GR" sz="4400" b="1" dirty="0">
                <a:solidFill>
                  <a:srgbClr val="002060"/>
                </a:solidFill>
              </a:rPr>
              <a:t> </a:t>
            </a:r>
            <a:r>
              <a:rPr lang="el-GR" altLang="el-GR" sz="4400" b="1" dirty="0"/>
              <a:t>= </a:t>
            </a:r>
            <a:r>
              <a:rPr lang="el-GR" altLang="el-GR" sz="4400" b="1" dirty="0">
                <a:solidFill>
                  <a:srgbClr val="002060"/>
                </a:solidFill>
              </a:rPr>
              <a:t>ΑΕ + ΑΧ</a:t>
            </a:r>
            <a:r>
              <a:rPr lang="el-GR" altLang="el-GR" b="1" dirty="0"/>
              <a:t>:</a:t>
            </a:r>
            <a:r>
              <a:rPr lang="el-GR" altLang="el-GR" b="1" dirty="0">
                <a:solidFill>
                  <a:srgbClr val="00B050"/>
                </a:solidFill>
              </a:rPr>
              <a:t> </a:t>
            </a:r>
            <a:r>
              <a:rPr lang="el-GR" altLang="el-GR" b="1" dirty="0"/>
              <a:t>(ΔΙΑΘΕΣΙΜΑ ΠΡΟΣ ΠΩΛΗΣΗ)</a:t>
            </a:r>
          </a:p>
          <a:p>
            <a:pPr algn="ctr">
              <a:lnSpc>
                <a:spcPct val="100000"/>
              </a:lnSpc>
              <a:buFontTx/>
              <a:buNone/>
            </a:pPr>
            <a:r>
              <a:rPr lang="el-GR" altLang="el-GR" b="1" dirty="0"/>
              <a:t>Μείον</a:t>
            </a:r>
          </a:p>
          <a:p>
            <a:pPr algn="just">
              <a:lnSpc>
                <a:spcPct val="100000"/>
              </a:lnSpc>
              <a:buFontTx/>
              <a:buNone/>
            </a:pPr>
            <a:r>
              <a:rPr lang="el-GR" altLang="el-GR" sz="4400" b="1" dirty="0">
                <a:solidFill>
                  <a:srgbClr val="C00000"/>
                </a:solidFill>
              </a:rPr>
              <a:t>ΑΛ</a:t>
            </a:r>
            <a:r>
              <a:rPr lang="el-GR" altLang="el-GR" b="1" dirty="0">
                <a:solidFill>
                  <a:srgbClr val="00B050"/>
                </a:solidFill>
              </a:rPr>
              <a:t> </a:t>
            </a:r>
            <a:r>
              <a:rPr lang="el-GR" altLang="el-GR" b="1" dirty="0"/>
              <a:t>:(ΤΑ ΑΠΟΘΕΜΑΤΑ ΠΟΥ ΔΕΝ ΠΟΥΛΗΘΗΚΑΝ)</a:t>
            </a:r>
          </a:p>
          <a:p>
            <a:pPr algn="just">
              <a:lnSpc>
                <a:spcPct val="100000"/>
              </a:lnSpc>
              <a:buFontTx/>
              <a:buNone/>
            </a:pPr>
            <a:endParaRPr lang="el-GR" altLang="el-GR" b="1" dirty="0"/>
          </a:p>
          <a:p>
            <a:pPr algn="ctr">
              <a:lnSpc>
                <a:spcPct val="100000"/>
              </a:lnSpc>
              <a:buFontTx/>
              <a:buNone/>
            </a:pPr>
            <a:r>
              <a:rPr lang="el-GR" altLang="el-GR" sz="4400" b="1" dirty="0"/>
              <a:t>ΚΠ = ΑΕ + ΑΧ – ΑΛ</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056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additive="base">
                                        <p:cTn id="1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p:cTn id="21"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23"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24" dur="10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 calcmode="lin" valueType="num">
                                      <p:cBhvr>
                                        <p:cTn id="29"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7" end="7"/>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a:p>
            <a:pPr algn="ctr">
              <a:buFontTx/>
              <a:buNone/>
            </a:pPr>
            <a:r>
              <a:rPr lang="el-GR" altLang="el-GR" b="1" dirty="0">
                <a:solidFill>
                  <a:srgbClr val="C00000"/>
                </a:solidFill>
              </a:rPr>
              <a:t>ΚΟΣΤΟΣ ΠΩΛΗΘΕΝΤΩΝ</a:t>
            </a:r>
          </a:p>
          <a:p>
            <a:pPr algn="ctr">
              <a:lnSpc>
                <a:spcPct val="150000"/>
              </a:lnSpc>
              <a:buFontTx/>
              <a:buNone/>
            </a:pPr>
            <a:r>
              <a:rPr lang="el-GR" altLang="el-GR" b="1" dirty="0"/>
              <a:t>ΙΣΟΝ </a:t>
            </a:r>
          </a:p>
          <a:p>
            <a:pPr algn="ctr">
              <a:lnSpc>
                <a:spcPct val="150000"/>
              </a:lnSpc>
              <a:buFontTx/>
              <a:buNone/>
            </a:pPr>
            <a:r>
              <a:rPr lang="el-GR" altLang="el-GR" b="1" dirty="0">
                <a:solidFill>
                  <a:srgbClr val="00B050"/>
                </a:solidFill>
              </a:rPr>
              <a:t>ΑΠΟΓΡΑΦΗ ΕΝΑΡΞΗΣ </a:t>
            </a:r>
            <a:r>
              <a:rPr lang="el-GR" altLang="el-GR" b="1" dirty="0"/>
              <a:t>+ </a:t>
            </a:r>
            <a:r>
              <a:rPr lang="el-GR" altLang="el-GR" b="1" dirty="0">
                <a:solidFill>
                  <a:srgbClr val="002060"/>
                </a:solidFill>
              </a:rPr>
              <a:t>ΑΓΟΡΕΣ ΧΡΗΣΗΣ </a:t>
            </a:r>
            <a:r>
              <a:rPr lang="el-GR" altLang="el-GR" b="1" dirty="0"/>
              <a:t>– </a:t>
            </a:r>
            <a:r>
              <a:rPr lang="el-GR" altLang="el-GR" b="1" dirty="0">
                <a:solidFill>
                  <a:srgbClr val="C00000"/>
                </a:solidFill>
              </a:rPr>
              <a:t>ΑΠΟΓΡΑΦΗ ΛΗΞΗΣ</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Πωληθέντων</a:t>
            </a: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Ορθογώνιο 7"/>
          <p:cNvSpPr/>
          <p:nvPr/>
        </p:nvSpPr>
        <p:spPr>
          <a:xfrm>
            <a:off x="3667329" y="1039090"/>
            <a:ext cx="5171872" cy="106208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ΚΠ = ΑΕ + ΑΧ – ΑΛ</a:t>
            </a:r>
          </a:p>
        </p:txBody>
      </p:sp>
    </p:spTree>
    <p:extLst>
      <p:ext uri="{BB962C8B-B14F-4D97-AF65-F5344CB8AC3E}">
        <p14:creationId xmlns:p14="http://schemas.microsoft.com/office/powerpoint/2010/main" val="277851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p:cTn id="12"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p:cTn id="20"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p:cTn id="28"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Αποτέλεσμα από την επιχειρηματική δραστηριότητα είναι η διαφορά μεταξύ των εσόδων και των εξόδων</a:t>
            </a:r>
          </a:p>
          <a:p>
            <a:pPr algn="just">
              <a:lnSpc>
                <a:spcPct val="100000"/>
              </a:lnSpc>
              <a:buNone/>
            </a:pPr>
            <a:r>
              <a:rPr lang="el-GR" altLang="el-GR" dirty="0"/>
              <a:t>Το Λογιστικό αποτέλεσμα μιας λογιστικής χρήσης ισούται με την διαφορά: </a:t>
            </a:r>
          </a:p>
          <a:p>
            <a:pPr algn="just">
              <a:lnSpc>
                <a:spcPct val="100000"/>
              </a:lnSpc>
              <a:buFontTx/>
              <a:buNone/>
            </a:pPr>
            <a:endParaRPr lang="el-GR" altLang="el-GR" dirty="0"/>
          </a:p>
          <a:p>
            <a:pPr algn="just">
              <a:lnSpc>
                <a:spcPct val="100000"/>
              </a:lnSpc>
              <a:buFontTx/>
              <a:buNone/>
            </a:pPr>
            <a:r>
              <a:rPr lang="el-GR" altLang="el-GR" dirty="0"/>
              <a:t>Αποτέλεσμα = Έσοδα – Έξοδα</a:t>
            </a:r>
          </a:p>
          <a:p>
            <a:pPr algn="just">
              <a:lnSpc>
                <a:spcPct val="100000"/>
              </a:lnSpc>
              <a:buFontTx/>
              <a:buNone/>
            </a:pPr>
            <a:r>
              <a:rPr lang="el-GR" altLang="el-GR" dirty="0"/>
              <a:t>Επομένως το αποτέλεσμα μιας χρήσης είναι:</a:t>
            </a:r>
          </a:p>
          <a:p>
            <a:pPr algn="just">
              <a:lnSpc>
                <a:spcPct val="100000"/>
              </a:lnSpc>
              <a:buFontTx/>
              <a:buNone/>
            </a:pPr>
            <a:endParaRPr lang="el-GR" altLang="el-GR" dirty="0"/>
          </a:p>
          <a:p>
            <a:pPr algn="just">
              <a:lnSpc>
                <a:spcPct val="100000"/>
              </a:lnSpc>
              <a:buFontTx/>
              <a:buNone/>
            </a:pPr>
            <a:r>
              <a:rPr lang="el-GR" altLang="el-GR" dirty="0"/>
              <a:t>					</a:t>
            </a:r>
            <a:r>
              <a:rPr lang="el-GR" altLang="el-GR" b="1" dirty="0">
                <a:solidFill>
                  <a:srgbClr val="002060"/>
                </a:solidFill>
              </a:rPr>
              <a:t>Έσοδα - Έξοδα</a:t>
            </a:r>
          </a:p>
          <a:p>
            <a:pPr algn="just">
              <a:lnSpc>
                <a:spcPct val="100000"/>
              </a:lnSpc>
              <a:buFontTx/>
              <a:buNone/>
            </a:pPr>
            <a:r>
              <a:rPr lang="el-GR" altLang="el-GR" dirty="0"/>
              <a:t>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19189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Προσδιορισμός του Αποτελέσματος</a:t>
            </a:r>
          </a:p>
        </p:txBody>
      </p:sp>
      <p:sp>
        <p:nvSpPr>
          <p:cNvPr id="7" name="Ορθογώνιο 6"/>
          <p:cNvSpPr/>
          <p:nvPr/>
        </p:nvSpPr>
        <p:spPr>
          <a:xfrm>
            <a:off x="8191893" y="0"/>
            <a:ext cx="400010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238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arn(inVertic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arn(inVertical)">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Αν επικεντρωθούμε στα λειτουργικά έσοδα και τα λειτουργικά έξοδα τότε η διαφορά μεταξύ τους θα είναι:</a:t>
            </a:r>
          </a:p>
          <a:p>
            <a:pPr algn="just">
              <a:lnSpc>
                <a:spcPct val="100000"/>
              </a:lnSpc>
              <a:buFontTx/>
              <a:buNone/>
            </a:pPr>
            <a:endParaRPr lang="el-GR" altLang="el-GR" dirty="0"/>
          </a:p>
          <a:p>
            <a:pPr algn="just">
              <a:lnSpc>
                <a:spcPct val="100000"/>
              </a:lnSpc>
              <a:buFontTx/>
              <a:buNone/>
            </a:pPr>
            <a:r>
              <a:rPr lang="el-GR" altLang="el-GR" dirty="0"/>
              <a:t>Λειτουργικά Έσοδα – Λειτουργικά Έξοδα = Λειτουργικό Αποτέλεσμα</a:t>
            </a:r>
          </a:p>
          <a:p>
            <a:pPr algn="just">
              <a:lnSpc>
                <a:spcPct val="100000"/>
              </a:lnSpc>
              <a:buFontTx/>
              <a:buNone/>
            </a:pPr>
            <a:r>
              <a:rPr lang="el-GR" altLang="el-GR" dirty="0"/>
              <a:t>Επομένως:</a:t>
            </a:r>
          </a:p>
          <a:p>
            <a:pPr algn="just">
              <a:lnSpc>
                <a:spcPct val="100000"/>
              </a:lnSpc>
              <a:buFontTx/>
              <a:buNone/>
            </a:pPr>
            <a:r>
              <a:rPr lang="el-GR" altLang="el-GR" dirty="0"/>
              <a:t> το </a:t>
            </a:r>
            <a:r>
              <a:rPr lang="el-GR" altLang="el-GR" b="1" dirty="0">
                <a:solidFill>
                  <a:srgbClr val="00B050"/>
                </a:solidFill>
              </a:rPr>
              <a:t>Λειτουργικό αποτέλεσμα </a:t>
            </a:r>
            <a:r>
              <a:rPr lang="el-GR" altLang="el-GR" dirty="0"/>
              <a:t>είναι ίσο με την διαφορά μεταξύ των </a:t>
            </a:r>
            <a:r>
              <a:rPr lang="el-GR" altLang="el-GR" b="1" dirty="0">
                <a:solidFill>
                  <a:srgbClr val="002060"/>
                </a:solidFill>
              </a:rPr>
              <a:t>Λειτουργικών Εσόδων </a:t>
            </a:r>
            <a:r>
              <a:rPr lang="el-GR" altLang="el-GR" dirty="0"/>
              <a:t>και των </a:t>
            </a:r>
            <a:r>
              <a:rPr lang="el-GR" altLang="el-GR" b="1" dirty="0">
                <a:solidFill>
                  <a:srgbClr val="FF0000"/>
                </a:solidFill>
              </a:rPr>
              <a:t>Λειτουργικών Εξόδων</a:t>
            </a:r>
          </a:p>
          <a:p>
            <a:pPr algn="just">
              <a:lnSpc>
                <a:spcPct val="100000"/>
              </a:lnSpc>
              <a:buFontTx/>
              <a:buNone/>
            </a:pPr>
            <a:r>
              <a:rPr lang="el-GR" altLang="el-GR" dirty="0"/>
              <a:t>Το λειτουργικό αποτέλεσμα ονομάζεται:</a:t>
            </a:r>
          </a:p>
          <a:p>
            <a:pPr algn="just">
              <a:lnSpc>
                <a:spcPct val="100000"/>
              </a:lnSpc>
              <a:buFontTx/>
              <a:buNone/>
            </a:pPr>
            <a:r>
              <a:rPr lang="el-GR" altLang="el-GR" dirty="0"/>
              <a:t>				</a:t>
            </a:r>
            <a:r>
              <a:rPr lang="el-GR" altLang="el-GR" b="1" dirty="0">
                <a:solidFill>
                  <a:srgbClr val="00B050"/>
                </a:solidFill>
              </a:rPr>
              <a:t>Αποτέλεσμα εκμετάλλευσης</a:t>
            </a:r>
          </a:p>
          <a:p>
            <a:pPr algn="just">
              <a:lnSpc>
                <a:spcPct val="100000"/>
              </a:lnSpc>
              <a:buFontTx/>
              <a:buNone/>
            </a:pPr>
            <a:endParaRPr lang="el-GR" altLang="el-GR" dirty="0"/>
          </a:p>
          <a:p>
            <a:pPr algn="just">
              <a:lnSpc>
                <a:spcPct val="100000"/>
              </a:lnSpc>
              <a:buFontTx/>
              <a:buNone/>
            </a:pPr>
            <a:r>
              <a:rPr lang="el-GR" altLang="el-GR" dirty="0"/>
              <a:t>					</a:t>
            </a:r>
            <a:endParaRPr lang="el-GR" altLang="el-GR" b="1" dirty="0">
              <a:solidFill>
                <a:srgbClr val="002060"/>
              </a:solidFill>
            </a:endParaRPr>
          </a:p>
          <a:p>
            <a:pPr algn="just">
              <a:lnSpc>
                <a:spcPct val="100000"/>
              </a:lnSpc>
              <a:buFontTx/>
              <a:buNone/>
            </a:pPr>
            <a:r>
              <a:rPr lang="el-GR" altLang="el-GR" dirty="0"/>
              <a:t>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38985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Προσδιορισμός του Αποτελέσματος</a:t>
            </a:r>
          </a:p>
        </p:txBody>
      </p:sp>
      <p:sp>
        <p:nvSpPr>
          <p:cNvPr id="7" name="Ορθογώνιο 6"/>
          <p:cNvSpPr/>
          <p:nvPr/>
        </p:nvSpPr>
        <p:spPr>
          <a:xfrm>
            <a:off x="8389856" y="0"/>
            <a:ext cx="3802144"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678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arn(inVertical)">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arn(inVertical)">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r>
              <a:rPr lang="el-GR" altLang="el-GR" b="1" dirty="0">
                <a:solidFill>
                  <a:srgbClr val="002060"/>
                </a:solidFill>
              </a:rPr>
              <a:t>ΛΕΙΤΟΥΡΓΙΚΑ ΕΣΟΔΑ</a:t>
            </a:r>
          </a:p>
          <a:p>
            <a:pPr algn="ctr">
              <a:lnSpc>
                <a:spcPct val="150000"/>
              </a:lnSpc>
              <a:buFontTx/>
              <a:buNone/>
            </a:pPr>
            <a:r>
              <a:rPr lang="el-GR" altLang="el-GR" b="1" dirty="0"/>
              <a:t>ΜΕΙΟΝ</a:t>
            </a:r>
          </a:p>
          <a:p>
            <a:pPr algn="ctr">
              <a:lnSpc>
                <a:spcPct val="150000"/>
              </a:lnSpc>
              <a:buFontTx/>
              <a:buNone/>
            </a:pPr>
            <a:r>
              <a:rPr lang="el-GR" altLang="el-GR" b="1" dirty="0">
                <a:solidFill>
                  <a:srgbClr val="C00000"/>
                </a:solidFill>
              </a:rPr>
              <a:t>ΛΕΙΤΟΥΡΓΙΚΑ ΕΞΟΔΑ</a:t>
            </a:r>
          </a:p>
          <a:p>
            <a:pPr algn="ctr">
              <a:lnSpc>
                <a:spcPct val="150000"/>
              </a:lnSpc>
              <a:buFontTx/>
              <a:buNone/>
            </a:pPr>
            <a:r>
              <a:rPr lang="el-GR" altLang="el-GR" b="1" dirty="0" err="1"/>
              <a:t>ΙΣΟΝ</a:t>
            </a:r>
            <a:r>
              <a:rPr lang="el-GR" altLang="el-GR" b="1" dirty="0"/>
              <a:t> </a:t>
            </a:r>
          </a:p>
          <a:p>
            <a:pPr algn="ctr">
              <a:lnSpc>
                <a:spcPct val="150000"/>
              </a:lnSpc>
              <a:buFontTx/>
              <a:buNone/>
            </a:pPr>
            <a:r>
              <a:rPr lang="el-GR" altLang="el-GR" b="1" dirty="0">
                <a:solidFill>
                  <a:srgbClr val="00B050"/>
                </a:solidFill>
              </a:rPr>
              <a:t>ΑΠΟΤΕΛΕΣΜΑ ΕΚΜΕΤΑΛΛΕΥΣΗΣ</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574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barn(inVertical)">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p:cTn id="33"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Αν προσθέσουμε τα </a:t>
            </a:r>
            <a:r>
              <a:rPr lang="el-GR" altLang="el-GR" b="1" dirty="0"/>
              <a:t>λειτουργικά </a:t>
            </a:r>
            <a:r>
              <a:rPr lang="el-GR" altLang="el-GR" dirty="0"/>
              <a:t>και τα </a:t>
            </a:r>
            <a:r>
              <a:rPr lang="el-GR" altLang="el-GR" b="1" dirty="0"/>
              <a:t>μη λειτουργικά </a:t>
            </a:r>
            <a:r>
              <a:rPr lang="el-GR" altLang="el-GR" dirty="0"/>
              <a:t>Έσοδα</a:t>
            </a:r>
          </a:p>
          <a:p>
            <a:pPr algn="just">
              <a:lnSpc>
                <a:spcPct val="100000"/>
              </a:lnSpc>
              <a:buNone/>
            </a:pPr>
            <a:r>
              <a:rPr lang="el-GR" altLang="el-GR" dirty="0"/>
              <a:t>Και τα </a:t>
            </a:r>
            <a:r>
              <a:rPr lang="el-GR" altLang="el-GR" b="1" dirty="0"/>
              <a:t>λειτουργικά</a:t>
            </a:r>
            <a:r>
              <a:rPr lang="el-GR" altLang="el-GR" dirty="0"/>
              <a:t> και τα </a:t>
            </a:r>
            <a:r>
              <a:rPr lang="el-GR" altLang="el-GR" b="1" dirty="0"/>
              <a:t>μη λειτουργικά </a:t>
            </a:r>
            <a:r>
              <a:rPr lang="el-GR" altLang="el-GR" dirty="0"/>
              <a:t>Έξοδα </a:t>
            </a:r>
          </a:p>
          <a:p>
            <a:pPr algn="just">
              <a:lnSpc>
                <a:spcPct val="100000"/>
              </a:lnSpc>
              <a:buFontTx/>
              <a:buNone/>
            </a:pPr>
            <a:r>
              <a:rPr lang="el-GR" altLang="el-GR" dirty="0"/>
              <a:t>Τότε θα έχουμε το σύνολο των εσόδων και το σύνολο των εξόδων </a:t>
            </a:r>
          </a:p>
          <a:p>
            <a:pPr algn="just">
              <a:lnSpc>
                <a:spcPct val="100000"/>
              </a:lnSpc>
              <a:buFontTx/>
              <a:buNone/>
            </a:pPr>
            <a:r>
              <a:rPr lang="el-GR" altLang="el-GR" dirty="0"/>
              <a:t>Η διαφορά μεταξύ των συνολικών εσόδων και των συνολικών εξόδων</a:t>
            </a:r>
          </a:p>
          <a:p>
            <a:pPr algn="just">
              <a:lnSpc>
                <a:spcPct val="100000"/>
              </a:lnSpc>
              <a:buFontTx/>
              <a:buNone/>
            </a:pPr>
            <a:r>
              <a:rPr lang="el-GR" altLang="el-GR" dirty="0"/>
              <a:t>Μας δίνει το συνολικό αποτέλεσμα από την επιχειρηματική δραστηριότητα</a:t>
            </a:r>
          </a:p>
          <a:p>
            <a:pPr algn="just">
              <a:lnSpc>
                <a:spcPct val="100000"/>
              </a:lnSpc>
              <a:buFontTx/>
              <a:buNone/>
            </a:pPr>
            <a:r>
              <a:rPr lang="el-GR" altLang="el-GR" b="1" dirty="0">
                <a:solidFill>
                  <a:srgbClr val="002060"/>
                </a:solidFill>
              </a:rPr>
              <a:t>Το συνολικό Λογιστικό Αποτέλεσμα ονομάζεται:</a:t>
            </a:r>
          </a:p>
          <a:p>
            <a:pPr algn="just">
              <a:lnSpc>
                <a:spcPct val="100000"/>
              </a:lnSpc>
              <a:buFontTx/>
              <a:buNone/>
            </a:pPr>
            <a:r>
              <a:rPr lang="el-GR" altLang="el-GR" b="1" dirty="0">
                <a:solidFill>
                  <a:srgbClr val="002060"/>
                </a:solidFill>
              </a:rPr>
              <a:t>				     </a:t>
            </a:r>
            <a:r>
              <a:rPr lang="el-GR" altLang="el-GR" b="1" dirty="0">
                <a:solidFill>
                  <a:srgbClr val="00B050"/>
                </a:solidFill>
              </a:rPr>
              <a:t>Αποτέλεσμα Χρήσης</a:t>
            </a:r>
          </a:p>
          <a:p>
            <a:pPr algn="just">
              <a:lnSpc>
                <a:spcPct val="100000"/>
              </a:lnSpc>
              <a:buFontTx/>
              <a:buNone/>
            </a:pPr>
            <a:r>
              <a:rPr lang="el-GR" altLang="el-GR" dirty="0"/>
              <a:t>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60667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Προσδιορισμός του Αποτελέσματος</a:t>
            </a:r>
          </a:p>
        </p:txBody>
      </p:sp>
      <p:sp>
        <p:nvSpPr>
          <p:cNvPr id="7" name="Ορθογώνιο 6"/>
          <p:cNvSpPr/>
          <p:nvPr/>
        </p:nvSpPr>
        <p:spPr>
          <a:xfrm>
            <a:off x="8606672" y="0"/>
            <a:ext cx="3585328"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501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r>
              <a:rPr lang="el-GR" altLang="el-GR" b="1" dirty="0">
                <a:solidFill>
                  <a:srgbClr val="002060"/>
                </a:solidFill>
              </a:rPr>
              <a:t>ΛΕΙΤΟΥΡΓΙΚΑ </a:t>
            </a:r>
            <a:r>
              <a:rPr lang="el-GR" altLang="el-GR" b="1" dirty="0"/>
              <a:t>+</a:t>
            </a:r>
            <a:r>
              <a:rPr lang="el-GR" altLang="el-GR" b="1" dirty="0">
                <a:solidFill>
                  <a:srgbClr val="7030A0"/>
                </a:solidFill>
              </a:rPr>
              <a:t> </a:t>
            </a:r>
            <a:r>
              <a:rPr lang="el-GR" altLang="el-GR" b="1" dirty="0">
                <a:solidFill>
                  <a:srgbClr val="002060"/>
                </a:solidFill>
              </a:rPr>
              <a:t>ΜΗ ΛΕΙΤΟΥΡΓΙΚΑ ΕΣΟΔΑ</a:t>
            </a:r>
          </a:p>
          <a:p>
            <a:pPr algn="ctr">
              <a:lnSpc>
                <a:spcPct val="150000"/>
              </a:lnSpc>
              <a:buFontTx/>
              <a:buNone/>
            </a:pPr>
            <a:r>
              <a:rPr lang="el-GR" altLang="el-GR" b="1" dirty="0"/>
              <a:t>ΜΕΙΟΝ</a:t>
            </a:r>
          </a:p>
          <a:p>
            <a:pPr algn="ctr">
              <a:lnSpc>
                <a:spcPct val="150000"/>
              </a:lnSpc>
              <a:buFontTx/>
              <a:buNone/>
            </a:pPr>
            <a:r>
              <a:rPr lang="el-GR" altLang="el-GR" b="1" dirty="0">
                <a:solidFill>
                  <a:srgbClr val="C00000"/>
                </a:solidFill>
              </a:rPr>
              <a:t>ΛΕΙΤΟΥΡΓΙΚΑ </a:t>
            </a:r>
            <a:r>
              <a:rPr lang="el-GR" altLang="el-GR" b="1" dirty="0"/>
              <a:t>+</a:t>
            </a:r>
            <a:r>
              <a:rPr lang="el-GR" altLang="el-GR" b="1" dirty="0">
                <a:solidFill>
                  <a:srgbClr val="C00000"/>
                </a:solidFill>
              </a:rPr>
              <a:t> ΜΗ ΛΕΙΤΟΥΡΓΙΚΑ ΕΞΟΔΑ</a:t>
            </a:r>
          </a:p>
          <a:p>
            <a:pPr algn="ctr">
              <a:lnSpc>
                <a:spcPct val="150000"/>
              </a:lnSpc>
              <a:buFontTx/>
              <a:buNone/>
            </a:pPr>
            <a:r>
              <a:rPr lang="el-GR" altLang="el-GR" b="1" dirty="0"/>
              <a:t>ΙΣΟΝ </a:t>
            </a:r>
          </a:p>
          <a:p>
            <a:pPr algn="ctr">
              <a:lnSpc>
                <a:spcPct val="150000"/>
              </a:lnSpc>
              <a:buFontTx/>
              <a:buNone/>
            </a:pPr>
            <a:r>
              <a:rPr lang="el-GR" altLang="el-GR" b="1" dirty="0">
                <a:solidFill>
                  <a:srgbClr val="00B050"/>
                </a:solidFill>
              </a:rPr>
              <a:t>ΑΠΟΤΕΛΕΣΜΑ ΧΡΗΣΗΣ</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151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barn(inVertical)">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p:cTn id="33"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Έξοδα με την ευρεία έννοια είναι το </a:t>
            </a:r>
            <a:r>
              <a:rPr lang="el-GR" altLang="el-GR" b="1" dirty="0"/>
              <a:t>σύνολο των δαπανών </a:t>
            </a:r>
            <a:r>
              <a:rPr lang="el-GR" altLang="el-GR" dirty="0"/>
              <a:t>που πραγματοποιεί η επιχείρηση για να δημιουργήσει τα έσοδά της</a:t>
            </a:r>
          </a:p>
          <a:p>
            <a:pPr algn="just">
              <a:lnSpc>
                <a:spcPct val="100000"/>
              </a:lnSpc>
              <a:buFontTx/>
              <a:buNone/>
            </a:pPr>
            <a:endParaRPr lang="el-GR" altLang="el-GR" dirty="0"/>
          </a:p>
          <a:p>
            <a:pPr algn="just">
              <a:lnSpc>
                <a:spcPct val="100000"/>
              </a:lnSpc>
              <a:buFontTx/>
              <a:buNone/>
            </a:pPr>
            <a:r>
              <a:rPr lang="el-GR" altLang="el-GR" dirty="0"/>
              <a:t>Στις συνολικές δαπάνες περιλαμβάνονται:</a:t>
            </a:r>
          </a:p>
          <a:p>
            <a:pPr algn="just">
              <a:lnSpc>
                <a:spcPct val="100000"/>
              </a:lnSpc>
              <a:buFontTx/>
              <a:buNone/>
            </a:pPr>
            <a:endParaRPr lang="el-GR" altLang="el-GR" dirty="0"/>
          </a:p>
          <a:p>
            <a:pPr algn="just">
              <a:lnSpc>
                <a:spcPct val="100000"/>
              </a:lnSpc>
              <a:buFontTx/>
              <a:buNone/>
            </a:pPr>
            <a:r>
              <a:rPr lang="el-GR" altLang="el-GR" b="1" dirty="0">
                <a:solidFill>
                  <a:srgbClr val="FF0000"/>
                </a:solidFill>
              </a:rPr>
              <a:t>Τα συνολικά έξοδα </a:t>
            </a:r>
            <a:r>
              <a:rPr lang="el-GR" altLang="el-GR" dirty="0"/>
              <a:t>και </a:t>
            </a:r>
          </a:p>
          <a:p>
            <a:pPr algn="just">
              <a:lnSpc>
                <a:spcPct val="100000"/>
              </a:lnSpc>
              <a:buFontTx/>
              <a:buNone/>
            </a:pPr>
            <a:r>
              <a:rPr lang="el-GR" altLang="el-GR" b="1" dirty="0">
                <a:solidFill>
                  <a:srgbClr val="002060"/>
                </a:solidFill>
              </a:rPr>
              <a:t>Το κόστος πωληθέντων</a:t>
            </a:r>
          </a:p>
          <a:p>
            <a:pPr algn="just">
              <a:lnSpc>
                <a:spcPct val="100000"/>
              </a:lnSpc>
              <a:buFontTx/>
              <a:buNone/>
            </a:pPr>
            <a:r>
              <a:rPr lang="el-GR" altLang="el-GR" b="1" dirty="0">
                <a:solidFill>
                  <a:srgbClr val="002060"/>
                </a:solidFill>
              </a:rPr>
              <a:t>	</a:t>
            </a:r>
            <a:endParaRPr lang="el-GR" altLang="el-GR" b="1" dirty="0">
              <a:solidFill>
                <a:srgbClr val="00B050"/>
              </a:solidFill>
            </a:endParaRPr>
          </a:p>
          <a:p>
            <a:pPr algn="just">
              <a:lnSpc>
                <a:spcPct val="100000"/>
              </a:lnSpc>
              <a:buFontTx/>
              <a:buNone/>
            </a:pPr>
            <a:r>
              <a:rPr lang="el-GR" altLang="el-GR" dirty="0"/>
              <a:t>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550112"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Προσδιορισμός του Αποτελέσματος</a:t>
            </a:r>
          </a:p>
        </p:txBody>
      </p:sp>
      <p:sp>
        <p:nvSpPr>
          <p:cNvPr id="7" name="Ορθογώνιο 6"/>
          <p:cNvSpPr/>
          <p:nvPr/>
        </p:nvSpPr>
        <p:spPr>
          <a:xfrm>
            <a:off x="8550111" y="0"/>
            <a:ext cx="364188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625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arn(inVertic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arn(inVertical)">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533400" indent="-533400" algn="ctr">
              <a:lnSpc>
                <a:spcPct val="150000"/>
              </a:lnSpc>
              <a:buFontTx/>
              <a:buNone/>
            </a:pPr>
            <a:r>
              <a:rPr lang="el-GR" altLang="el-GR" sz="4400" b="1" dirty="0">
                <a:solidFill>
                  <a:srgbClr val="C00000"/>
                </a:solidFill>
              </a:rPr>
              <a:t>ΕΞΟΔΑ</a:t>
            </a:r>
          </a:p>
          <a:p>
            <a:pPr marL="533400" indent="-533400" algn="ctr">
              <a:lnSpc>
                <a:spcPct val="150000"/>
              </a:lnSpc>
              <a:buFontTx/>
              <a:buNone/>
            </a:pPr>
            <a:r>
              <a:rPr lang="el-GR" altLang="el-GR" sz="4400" dirty="0"/>
              <a:t> = </a:t>
            </a:r>
          </a:p>
          <a:p>
            <a:pPr marL="533400" indent="-533400" algn="ctr">
              <a:lnSpc>
                <a:spcPct val="150000"/>
              </a:lnSpc>
              <a:buFontTx/>
              <a:buNone/>
            </a:pPr>
            <a:r>
              <a:rPr lang="el-GR" altLang="el-GR" sz="4400" b="1" dirty="0">
                <a:solidFill>
                  <a:srgbClr val="FF0000"/>
                </a:solidFill>
              </a:rPr>
              <a:t>ΕΞΟΔΑ</a:t>
            </a:r>
            <a:r>
              <a:rPr lang="el-GR" altLang="el-GR" sz="4400" dirty="0"/>
              <a:t> (με την στενή έννοια) </a:t>
            </a:r>
          </a:p>
          <a:p>
            <a:pPr marL="533400" indent="-533400" algn="ctr">
              <a:lnSpc>
                <a:spcPct val="150000"/>
              </a:lnSpc>
              <a:buFontTx/>
              <a:buNone/>
            </a:pPr>
            <a:r>
              <a:rPr lang="el-GR" altLang="el-GR" sz="4400" dirty="0"/>
              <a:t>+</a:t>
            </a:r>
          </a:p>
          <a:p>
            <a:pPr marL="533400" indent="-533400" algn="ctr">
              <a:lnSpc>
                <a:spcPct val="150000"/>
              </a:lnSpc>
              <a:buFontTx/>
              <a:buNone/>
            </a:pPr>
            <a:r>
              <a:rPr lang="el-GR" altLang="el-GR" sz="4400" dirty="0"/>
              <a:t> </a:t>
            </a:r>
            <a:r>
              <a:rPr lang="el-GR" altLang="el-GR" sz="4400" b="1" dirty="0">
                <a:solidFill>
                  <a:srgbClr val="002060"/>
                </a:solidFill>
              </a:rPr>
              <a:t>ΚΟΣΤΟΣ ΠΩΛΗΘΕΝΤΩΝ</a:t>
            </a:r>
          </a:p>
          <a:p>
            <a:pPr marL="533400" indent="-533400" algn="ctr">
              <a:buFontTx/>
              <a:buNone/>
            </a:pPr>
            <a:endParaRPr lang="el-GR" altLang="el-GR" dirty="0"/>
          </a:p>
          <a:p>
            <a:pPr marL="533400" indent="-533400" algn="ctr">
              <a:buFontTx/>
              <a:buNone/>
            </a:pPr>
            <a:endParaRPr lang="el-GR" altLang="el-GR" sz="4000" b="1" dirty="0"/>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154187"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154186" y="0"/>
            <a:ext cx="4037814"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274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barn(inVertical)">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barn(inVertical)">
                                      <p:cBhvr>
                                        <p:cTn id="2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Η εξίσωση του αποτελέσματος είναι:</a:t>
            </a:r>
          </a:p>
          <a:p>
            <a:pPr algn="just">
              <a:lnSpc>
                <a:spcPct val="100000"/>
              </a:lnSpc>
              <a:buFontTx/>
              <a:buNone/>
            </a:pPr>
            <a:endParaRPr lang="el-GR" altLang="el-GR" dirty="0"/>
          </a:p>
          <a:p>
            <a:pPr algn="ctr">
              <a:lnSpc>
                <a:spcPct val="100000"/>
              </a:lnSpc>
              <a:buFontTx/>
              <a:buNone/>
            </a:pPr>
            <a:r>
              <a:rPr lang="el-GR" altLang="el-GR" dirty="0"/>
              <a:t>Αποτέλεσμα = Έσοδα – Έξοδα (με την ευρεία έννοια)</a:t>
            </a:r>
          </a:p>
          <a:p>
            <a:pPr algn="ctr">
              <a:lnSpc>
                <a:spcPct val="100000"/>
              </a:lnSpc>
              <a:buFontTx/>
              <a:buNone/>
            </a:pPr>
            <a:r>
              <a:rPr lang="el-GR" altLang="el-GR" dirty="0"/>
              <a:t>Έξοδα (με την ευρεία έννοια) = Έξοδα + Κόστος πωληθέντων</a:t>
            </a:r>
          </a:p>
          <a:p>
            <a:pPr algn="ctr">
              <a:lnSpc>
                <a:spcPct val="100000"/>
              </a:lnSpc>
              <a:buFontTx/>
              <a:buNone/>
            </a:pPr>
            <a:endParaRPr lang="el-GR" altLang="el-GR" dirty="0"/>
          </a:p>
          <a:p>
            <a:pPr algn="just">
              <a:lnSpc>
                <a:spcPct val="100000"/>
              </a:lnSpc>
              <a:buFontTx/>
              <a:buNone/>
            </a:pPr>
            <a:endParaRPr lang="el-GR" altLang="el-GR" dirty="0"/>
          </a:p>
          <a:p>
            <a:pPr algn="ctr">
              <a:lnSpc>
                <a:spcPct val="100000"/>
              </a:lnSpc>
              <a:buFontTx/>
              <a:buNone/>
            </a:pPr>
            <a:r>
              <a:rPr lang="el-GR" altLang="el-GR" dirty="0"/>
              <a:t>Αποτέλεσμα = Έσοδα – (Έξοδα + Κόστος Πωληθέντων)</a:t>
            </a:r>
          </a:p>
          <a:p>
            <a:pPr algn="ctr">
              <a:lnSpc>
                <a:spcPct val="100000"/>
              </a:lnSpc>
              <a:buFontTx/>
              <a:buNone/>
            </a:pPr>
            <a:endParaRPr lang="el-GR" altLang="el-GR" dirty="0"/>
          </a:p>
          <a:p>
            <a:pPr algn="ctr">
              <a:lnSpc>
                <a:spcPct val="100000"/>
              </a:lnSpc>
              <a:buFontTx/>
              <a:buNone/>
            </a:pPr>
            <a:r>
              <a:rPr lang="el-GR" altLang="el-GR" b="1" dirty="0">
                <a:solidFill>
                  <a:srgbClr val="002060"/>
                </a:solidFill>
              </a:rPr>
              <a:t>Αποτέλεσμα = Έσοδα – Έξοδα – Κόστος Πωληθέντων</a:t>
            </a:r>
          </a:p>
          <a:p>
            <a:pPr algn="just">
              <a:lnSpc>
                <a:spcPct val="100000"/>
              </a:lnSpc>
              <a:buFontTx/>
              <a:buNone/>
            </a:pPr>
            <a:endParaRPr lang="el-GR" altLang="el-GR" b="1" dirty="0">
              <a:solidFill>
                <a:srgbClr val="00B050"/>
              </a:solidFill>
            </a:endParaRPr>
          </a:p>
          <a:p>
            <a:pPr algn="just">
              <a:lnSpc>
                <a:spcPct val="100000"/>
              </a:lnSpc>
              <a:buFontTx/>
              <a:buNone/>
            </a:pPr>
            <a:r>
              <a:rPr lang="el-GR" altLang="el-GR" dirty="0"/>
              <a:t> </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47469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του Αποτελέσματος</a:t>
            </a:r>
          </a:p>
        </p:txBody>
      </p:sp>
      <p:sp>
        <p:nvSpPr>
          <p:cNvPr id="7" name="Ορθογώνιο 6"/>
          <p:cNvSpPr/>
          <p:nvPr/>
        </p:nvSpPr>
        <p:spPr>
          <a:xfrm>
            <a:off x="8474697" y="0"/>
            <a:ext cx="371730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Βέλος: Δεξιό 1">
            <a:extLst>
              <a:ext uri="{FF2B5EF4-FFF2-40B4-BE49-F238E27FC236}">
                <a16:creationId xmlns:a16="http://schemas.microsoft.com/office/drawing/2014/main" id="{DCC2DD85-A986-4D71-A807-1775FA899019}"/>
              </a:ext>
            </a:extLst>
          </p:cNvPr>
          <p:cNvSpPr/>
          <p:nvPr/>
        </p:nvSpPr>
        <p:spPr>
          <a:xfrm>
            <a:off x="5318288" y="3069425"/>
            <a:ext cx="1555423" cy="48952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01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arn(inVertic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barn(inVertical)">
                                      <p:cBhvr>
                                        <p:cTn id="3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68580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Ισοζύγιο</a:t>
            </a:r>
          </a:p>
        </p:txBody>
      </p:sp>
      <p:sp>
        <p:nvSpPr>
          <p:cNvPr id="7" name="Ορθογώνιο 6"/>
          <p:cNvSpPr/>
          <p:nvPr/>
        </p:nvSpPr>
        <p:spPr>
          <a:xfrm>
            <a:off x="6858000" y="0"/>
            <a:ext cx="53340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954581399"/>
              </p:ext>
            </p:extLst>
          </p:nvPr>
        </p:nvGraphicFramePr>
        <p:xfrm>
          <a:off x="711921" y="489527"/>
          <a:ext cx="10340889" cy="6307512"/>
        </p:xfrm>
        <a:graphic>
          <a:graphicData uri="http://schemas.openxmlformats.org/drawingml/2006/table">
            <a:tbl>
              <a:tblPr firstRow="1" bandRow="1">
                <a:tableStyleId>{D7AC3CCA-C797-4891-BE02-D94E43425B78}</a:tableStyleId>
              </a:tblPr>
              <a:tblGrid>
                <a:gridCol w="5837469">
                  <a:extLst>
                    <a:ext uri="{9D8B030D-6E8A-4147-A177-3AD203B41FA5}">
                      <a16:colId xmlns:a16="http://schemas.microsoft.com/office/drawing/2014/main" val="2453963297"/>
                    </a:ext>
                  </a:extLst>
                </a:gridCol>
                <a:gridCol w="2125980">
                  <a:extLst>
                    <a:ext uri="{9D8B030D-6E8A-4147-A177-3AD203B41FA5}">
                      <a16:colId xmlns:a16="http://schemas.microsoft.com/office/drawing/2014/main" val="1910919357"/>
                    </a:ext>
                  </a:extLst>
                </a:gridCol>
                <a:gridCol w="2377440">
                  <a:extLst>
                    <a:ext uri="{9D8B030D-6E8A-4147-A177-3AD203B41FA5}">
                      <a16:colId xmlns:a16="http://schemas.microsoft.com/office/drawing/2014/main" val="4236420427"/>
                    </a:ext>
                  </a:extLst>
                </a:gridCol>
              </a:tblGrid>
              <a:tr h="410556">
                <a:tc>
                  <a:txBody>
                    <a:bodyPr/>
                    <a:lstStyle/>
                    <a:p>
                      <a:pPr algn="just"/>
                      <a:r>
                        <a:rPr lang="el-GR" sz="2000" b="0" dirty="0"/>
                        <a:t>Τίτλος</a:t>
                      </a:r>
                      <a:r>
                        <a:rPr lang="el-GR" sz="2000" b="0" baseline="0" dirty="0"/>
                        <a:t> λογαριασμού</a:t>
                      </a:r>
                      <a:endParaRPr lang="el-GR" sz="2000" b="0" dirty="0"/>
                    </a:p>
                  </a:txBody>
                  <a:tcPr/>
                </a:tc>
                <a:tc gridSpan="2">
                  <a:txBody>
                    <a:bodyPr/>
                    <a:lstStyle/>
                    <a:p>
                      <a:pPr algn="ctr"/>
                      <a:r>
                        <a:rPr lang="el-GR" sz="2000" b="0" dirty="0"/>
                        <a:t>Υπόλοιπο</a:t>
                      </a:r>
                    </a:p>
                  </a:txBody>
                  <a:tcPr/>
                </a:tc>
                <a:tc hMerge="1">
                  <a:txBody>
                    <a:bodyPr/>
                    <a:lstStyle/>
                    <a:p>
                      <a:pPr algn="ctr"/>
                      <a:endParaRPr lang="el-GR" sz="2000" dirty="0"/>
                    </a:p>
                  </a:txBody>
                  <a:tcPr/>
                </a:tc>
                <a:extLst>
                  <a:ext uri="{0D108BD9-81ED-4DB2-BD59-A6C34878D82A}">
                    <a16:rowId xmlns:a16="http://schemas.microsoft.com/office/drawing/2014/main" val="3380851613"/>
                  </a:ext>
                </a:extLst>
              </a:tr>
              <a:tr h="410556">
                <a:tc>
                  <a:txBody>
                    <a:bodyPr/>
                    <a:lstStyle/>
                    <a:p>
                      <a:endParaRPr lang="el-GR" sz="2000" b="0" dirty="0"/>
                    </a:p>
                  </a:txBody>
                  <a:tcPr/>
                </a:tc>
                <a:tc>
                  <a:txBody>
                    <a:bodyPr/>
                    <a:lstStyle/>
                    <a:p>
                      <a:pPr algn="r"/>
                      <a:r>
                        <a:rPr lang="el-GR" sz="2000" b="1" dirty="0"/>
                        <a:t>Χρεωστικό</a:t>
                      </a:r>
                      <a:r>
                        <a:rPr lang="el-GR" sz="2000" b="1" baseline="0" dirty="0"/>
                        <a:t> </a:t>
                      </a:r>
                      <a:endParaRPr lang="el-GR" sz="2000" b="1" dirty="0"/>
                    </a:p>
                  </a:txBody>
                  <a:tcPr/>
                </a:tc>
                <a:tc>
                  <a:txBody>
                    <a:bodyPr/>
                    <a:lstStyle/>
                    <a:p>
                      <a:pPr algn="r"/>
                      <a:r>
                        <a:rPr lang="el-GR" sz="2000" b="1" dirty="0"/>
                        <a:t>Πιστωτικό</a:t>
                      </a:r>
                    </a:p>
                  </a:txBody>
                  <a:tcPr/>
                </a:tc>
                <a:extLst>
                  <a:ext uri="{0D108BD9-81ED-4DB2-BD59-A6C34878D82A}">
                    <a16:rowId xmlns:a16="http://schemas.microsoft.com/office/drawing/2014/main" val="506552899"/>
                  </a:ext>
                </a:extLst>
              </a:tr>
              <a:tr h="410556">
                <a:tc>
                  <a:txBody>
                    <a:bodyPr/>
                    <a:lstStyle/>
                    <a:p>
                      <a:r>
                        <a:rPr lang="el-GR" sz="2400" b="0" dirty="0"/>
                        <a:t>Ταμειακά</a:t>
                      </a:r>
                      <a:r>
                        <a:rPr lang="el-GR" sz="2400" b="0" baseline="0" dirty="0"/>
                        <a:t> διαθέσιμα</a:t>
                      </a:r>
                      <a:endParaRPr lang="el-GR" sz="2400" b="0" dirty="0"/>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1316855114"/>
                  </a:ext>
                </a:extLst>
              </a:tr>
              <a:tr h="410556">
                <a:tc>
                  <a:txBody>
                    <a:bodyPr/>
                    <a:lstStyle/>
                    <a:p>
                      <a:r>
                        <a:rPr lang="el-GR" sz="2400" b="0" dirty="0">
                          <a:solidFill>
                            <a:schemeClr val="tx1"/>
                          </a:solidFill>
                        </a:rPr>
                        <a:t>Απαιτήσεις</a:t>
                      </a:r>
                    </a:p>
                  </a:txBody>
                  <a:tcPr/>
                </a:tc>
                <a:tc>
                  <a:txBody>
                    <a:bodyPr/>
                    <a:lstStyle/>
                    <a:p>
                      <a:pPr algn="r"/>
                      <a:endParaRPr lang="el-GR" sz="2400" dirty="0">
                        <a:solidFill>
                          <a:schemeClr val="tx1"/>
                        </a:solidFill>
                      </a:endParaRPr>
                    </a:p>
                  </a:txBody>
                  <a:tcPr/>
                </a:tc>
                <a:tc>
                  <a:txBody>
                    <a:bodyPr/>
                    <a:lstStyle/>
                    <a:p>
                      <a:pPr algn="r"/>
                      <a:endParaRPr lang="el-GR" sz="2400" dirty="0">
                        <a:solidFill>
                          <a:schemeClr val="tx1"/>
                        </a:solidFill>
                      </a:endParaRPr>
                    </a:p>
                  </a:txBody>
                  <a:tcPr/>
                </a:tc>
                <a:extLst>
                  <a:ext uri="{0D108BD9-81ED-4DB2-BD59-A6C34878D82A}">
                    <a16:rowId xmlns:a16="http://schemas.microsoft.com/office/drawing/2014/main" val="4189378706"/>
                  </a:ext>
                </a:extLst>
              </a:tr>
              <a:tr h="410556">
                <a:tc>
                  <a:txBody>
                    <a:bodyPr/>
                    <a:lstStyle/>
                    <a:p>
                      <a:r>
                        <a:rPr lang="el-GR" sz="2400" b="0" baseline="0" dirty="0">
                          <a:solidFill>
                            <a:schemeClr val="tx1"/>
                          </a:solidFill>
                        </a:rPr>
                        <a:t>Αποθέματα</a:t>
                      </a:r>
                    </a:p>
                  </a:txBody>
                  <a:tcPr/>
                </a:tc>
                <a:tc>
                  <a:txBody>
                    <a:bodyPr/>
                    <a:lstStyle/>
                    <a:p>
                      <a:pPr algn="r"/>
                      <a:endParaRPr lang="el-GR" sz="2400" b="0" dirty="0">
                        <a:solidFill>
                          <a:schemeClr val="tx1"/>
                        </a:solidFill>
                      </a:endParaRPr>
                    </a:p>
                  </a:txBody>
                  <a:tcPr/>
                </a:tc>
                <a:tc>
                  <a:txBody>
                    <a:bodyPr/>
                    <a:lstStyle/>
                    <a:p>
                      <a:pPr algn="r"/>
                      <a:endParaRPr lang="el-GR" sz="2400" b="0" dirty="0">
                        <a:solidFill>
                          <a:schemeClr val="tx1"/>
                        </a:solidFill>
                      </a:endParaRPr>
                    </a:p>
                  </a:txBody>
                  <a:tcPr/>
                </a:tc>
                <a:extLst>
                  <a:ext uri="{0D108BD9-81ED-4DB2-BD59-A6C34878D82A}">
                    <a16:rowId xmlns:a16="http://schemas.microsoft.com/office/drawing/2014/main" val="1548996924"/>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dk1"/>
                          </a:solidFill>
                        </a:rPr>
                        <a:t>Γήπεδα</a:t>
                      </a:r>
                      <a:endParaRPr lang="el-GR" sz="2400" b="0" baseline="0" dirty="0">
                        <a:solidFill>
                          <a:srgbClr val="C00000"/>
                        </a:solidFill>
                      </a:endParaRP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315409145"/>
                  </a:ext>
                </a:extLst>
              </a:tr>
              <a:tr h="410556">
                <a:tc>
                  <a:txBody>
                    <a:bodyPr/>
                    <a:lstStyle/>
                    <a:p>
                      <a:r>
                        <a:rPr lang="el-GR" sz="2400" b="0" baseline="0" dirty="0">
                          <a:solidFill>
                            <a:schemeClr val="tx1"/>
                          </a:solidFill>
                        </a:rPr>
                        <a:t>Εξοπλισμός</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3922231302"/>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Κεφάλαιο</a:t>
                      </a:r>
                    </a:p>
                  </a:txBody>
                  <a:tcPr/>
                </a:tc>
                <a:tc>
                  <a:txBody>
                    <a:bodyPr/>
                    <a:lstStyle/>
                    <a:p>
                      <a:pPr algn="r"/>
                      <a:endParaRPr lang="el-GR" sz="2400" b="0" dirty="0"/>
                    </a:p>
                  </a:txBody>
                  <a:tcPr/>
                </a:tc>
                <a:tc>
                  <a:txBody>
                    <a:bodyPr/>
                    <a:lstStyle/>
                    <a:p>
                      <a:pPr algn="r"/>
                      <a:endParaRPr lang="el-GR" sz="2400" b="0" dirty="0"/>
                    </a:p>
                  </a:txBody>
                  <a:tcPr/>
                </a:tc>
                <a:extLst>
                  <a:ext uri="{0D108BD9-81ED-4DB2-BD59-A6C34878D82A}">
                    <a16:rowId xmlns:a16="http://schemas.microsoft.com/office/drawing/2014/main" val="2054728120"/>
                  </a:ext>
                </a:extLst>
              </a:tr>
              <a:tr h="410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b="0" baseline="0" dirty="0">
                          <a:solidFill>
                            <a:schemeClr val="tx1"/>
                          </a:solidFill>
                        </a:rPr>
                        <a:t>Βραχυπρόθεσμες υποχρεώσεις</a:t>
                      </a:r>
                    </a:p>
                  </a:txBody>
                  <a:tcPr/>
                </a:tc>
                <a:tc>
                  <a:txBody>
                    <a:bodyPr/>
                    <a:lstStyle/>
                    <a:p>
                      <a:pPr algn="r"/>
                      <a:endParaRPr lang="el-GR" sz="2400" b="0" dirty="0"/>
                    </a:p>
                  </a:txBody>
                  <a:tcPr>
                    <a:lnB w="12700" cap="flat" cmpd="sng" algn="ctr">
                      <a:solidFill>
                        <a:srgbClr val="FF0000"/>
                      </a:solidFill>
                      <a:prstDash val="solid"/>
                      <a:round/>
                      <a:headEnd type="none" w="med" len="med"/>
                      <a:tailEnd type="none" w="med" len="med"/>
                    </a:lnB>
                  </a:tcPr>
                </a:tc>
                <a:tc>
                  <a:txBody>
                    <a:bodyPr/>
                    <a:lstStyle/>
                    <a:p>
                      <a:pPr algn="r"/>
                      <a:endParaRPr lang="el-GR" sz="2400" b="0" dirty="0"/>
                    </a:p>
                  </a:txBody>
                  <a:tcP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3672133"/>
                  </a:ext>
                </a:extLst>
              </a:tr>
              <a:tr h="410556">
                <a:tc>
                  <a:txBody>
                    <a:bodyPr/>
                    <a:lstStyle/>
                    <a:p>
                      <a:r>
                        <a:rPr lang="el-GR" sz="2400" b="0" baseline="0" dirty="0">
                          <a:solidFill>
                            <a:srgbClr val="FF0000"/>
                          </a:solidFill>
                        </a:rPr>
                        <a:t>Έσοδα παροχής υπηρεσιών</a:t>
                      </a:r>
                    </a:p>
                  </a:txBody>
                  <a:tcPr/>
                </a:tc>
                <a:tc>
                  <a:txBody>
                    <a:bodyPr/>
                    <a:lstStyle/>
                    <a:p>
                      <a:pPr algn="r"/>
                      <a:endParaRPr lang="el-GR" sz="2400" b="0" dirty="0">
                        <a:solidFill>
                          <a:srgbClr val="FF0000"/>
                        </a:solidFill>
                      </a:endParaRPr>
                    </a:p>
                  </a:txBody>
                  <a:tcPr>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r"/>
                      <a:r>
                        <a:rPr lang="el-GR" sz="2400" b="0" dirty="0">
                          <a:solidFill>
                            <a:srgbClr val="FF0000"/>
                          </a:solidFill>
                        </a:rPr>
                        <a:t>10.000</a:t>
                      </a:r>
                    </a:p>
                  </a:txBody>
                  <a:tcPr>
                    <a:lnL w="12700" cap="flat" cmpd="sng" algn="ctr">
                      <a:solidFill>
                        <a:srgbClr val="FF0000"/>
                      </a:solidFill>
                      <a:prstDash val="solid"/>
                      <a:round/>
                      <a:headEnd type="none" w="med" len="med"/>
                      <a:tailEnd type="none" w="med" len="med"/>
                    </a:lnL>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502631329"/>
                  </a:ext>
                </a:extLst>
              </a:tr>
              <a:tr h="410556">
                <a:tc>
                  <a:txBody>
                    <a:bodyPr/>
                    <a:lstStyle/>
                    <a:p>
                      <a:r>
                        <a:rPr lang="el-GR" sz="2400" b="0" baseline="0" dirty="0">
                          <a:solidFill>
                            <a:srgbClr val="FF0000"/>
                          </a:solidFill>
                        </a:rPr>
                        <a:t>Ενοίκια </a:t>
                      </a:r>
                    </a:p>
                  </a:txBody>
                  <a:tcPr/>
                </a:tc>
                <a:tc>
                  <a:txBody>
                    <a:bodyPr/>
                    <a:lstStyle/>
                    <a:p>
                      <a:pPr algn="r"/>
                      <a:r>
                        <a:rPr lang="el-GR" sz="2400" b="0" dirty="0">
                          <a:solidFill>
                            <a:srgbClr val="FF0000"/>
                          </a:solidFill>
                        </a:rPr>
                        <a:t>1.100</a:t>
                      </a:r>
                    </a:p>
                  </a:txBody>
                  <a:tcPr>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lnT w="127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354149157"/>
                  </a:ext>
                </a:extLst>
              </a:tr>
              <a:tr h="410556">
                <a:tc>
                  <a:txBody>
                    <a:bodyPr/>
                    <a:lstStyle/>
                    <a:p>
                      <a:r>
                        <a:rPr lang="el-GR" sz="2400" b="0" baseline="0" dirty="0">
                          <a:solidFill>
                            <a:srgbClr val="FF0000"/>
                          </a:solidFill>
                        </a:rPr>
                        <a:t>Αμοιβές προσωπικού</a:t>
                      </a:r>
                    </a:p>
                  </a:txBody>
                  <a:tcPr/>
                </a:tc>
                <a:tc>
                  <a:txBody>
                    <a:bodyPr/>
                    <a:lstStyle/>
                    <a:p>
                      <a:pPr algn="r"/>
                      <a:r>
                        <a:rPr lang="el-GR" sz="2400" b="0" dirty="0">
                          <a:solidFill>
                            <a:srgbClr val="FF0000"/>
                          </a:solidFill>
                        </a:rPr>
                        <a:t>1.200</a:t>
                      </a:r>
                    </a:p>
                  </a:txBody>
                  <a:tcPr>
                    <a:lnR w="12700" cap="flat" cmpd="sng" algn="ctr">
                      <a:solidFill>
                        <a:srgbClr val="FF0000"/>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4279066189"/>
                  </a:ext>
                </a:extLst>
              </a:tr>
              <a:tr h="410556">
                <a:tc>
                  <a:txBody>
                    <a:bodyPr/>
                    <a:lstStyle/>
                    <a:p>
                      <a:r>
                        <a:rPr lang="el-GR" sz="2400" b="0" baseline="0" dirty="0">
                          <a:solidFill>
                            <a:srgbClr val="FF0000"/>
                          </a:solidFill>
                        </a:rPr>
                        <a:t>Παροχές τρίτων</a:t>
                      </a:r>
                    </a:p>
                  </a:txBody>
                  <a:tcPr/>
                </a:tc>
                <a:tc>
                  <a:txBody>
                    <a:bodyPr/>
                    <a:lstStyle/>
                    <a:p>
                      <a:pPr algn="r"/>
                      <a:r>
                        <a:rPr lang="el-GR" sz="2400" b="0" dirty="0">
                          <a:solidFill>
                            <a:srgbClr val="FF0000"/>
                          </a:solidFill>
                        </a:rPr>
                        <a:t>400</a:t>
                      </a:r>
                    </a:p>
                  </a:txBody>
                  <a:tcPr>
                    <a:lnR w="12700" cap="flat" cmpd="sng" algn="ctr">
                      <a:solidFill>
                        <a:srgbClr val="FF0000"/>
                      </a:solidFill>
                      <a:prstDash val="solid"/>
                      <a:round/>
                      <a:headEnd type="none" w="med" len="med"/>
                      <a:tailEnd type="none" w="med" len="med"/>
                    </a:lnR>
                  </a:tcPr>
                </a:tc>
                <a:tc>
                  <a:txBody>
                    <a:bodyPr/>
                    <a:lstStyle/>
                    <a:p>
                      <a:pPr algn="r"/>
                      <a:endParaRPr lang="el-GR" sz="2400" b="0" dirty="0">
                        <a:solidFill>
                          <a:srgbClr val="FF0000"/>
                        </a:solidFill>
                      </a:endParaRP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2320368332"/>
                  </a:ext>
                </a:extLst>
              </a:tr>
              <a:tr h="410556">
                <a:tc>
                  <a:txBody>
                    <a:bodyPr/>
                    <a:lstStyle/>
                    <a:p>
                      <a:r>
                        <a:rPr lang="el-GR" sz="2400" b="0" baseline="0" dirty="0">
                          <a:solidFill>
                            <a:schemeClr val="tx1"/>
                          </a:solidFill>
                        </a:rPr>
                        <a:t>ΣΥΝΟΛΟ</a:t>
                      </a:r>
                    </a:p>
                  </a:txBody>
                  <a:tcPr/>
                </a:tc>
                <a:tc>
                  <a:txBody>
                    <a:bodyPr/>
                    <a:lstStyle/>
                    <a:p>
                      <a:pPr algn="r"/>
                      <a:endParaRPr lang="el-GR" sz="2400" b="1" dirty="0"/>
                    </a:p>
                  </a:txBody>
                  <a:tcPr/>
                </a:tc>
                <a:tc>
                  <a:txBody>
                    <a:bodyPr/>
                    <a:lstStyle/>
                    <a:p>
                      <a:pPr algn="r"/>
                      <a:endParaRPr lang="el-GR" sz="2400" b="1" dirty="0"/>
                    </a:p>
                  </a:txBody>
                  <a:tcPr/>
                </a:tc>
                <a:extLst>
                  <a:ext uri="{0D108BD9-81ED-4DB2-BD59-A6C34878D82A}">
                    <a16:rowId xmlns:a16="http://schemas.microsoft.com/office/drawing/2014/main" val="3509580843"/>
                  </a:ext>
                </a:extLst>
              </a:tr>
            </a:tbl>
          </a:graphicData>
        </a:graphic>
      </p:graphicFrame>
      <p:cxnSp>
        <p:nvCxnSpPr>
          <p:cNvPr id="4" name="Ευθεία γραμμή σύνδεσης 3"/>
          <p:cNvCxnSpPr/>
          <p:nvPr/>
        </p:nvCxnSpPr>
        <p:spPr>
          <a:xfrm flipV="1">
            <a:off x="6572827"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flipV="1">
            <a:off x="8995410" y="6252210"/>
            <a:ext cx="2057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92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endParaRPr lang="el-GR" b="1" dirty="0">
              <a:solidFill>
                <a:srgbClr val="002060"/>
              </a:solidFill>
            </a:endParaRPr>
          </a:p>
          <a:p>
            <a:pPr algn="ctr">
              <a:lnSpc>
                <a:spcPct val="150000"/>
              </a:lnSpc>
              <a:buFontTx/>
              <a:buNone/>
            </a:pPr>
            <a:r>
              <a:rPr lang="el-GR" altLang="el-GR" b="1" dirty="0">
                <a:solidFill>
                  <a:srgbClr val="002060"/>
                </a:solidFill>
              </a:rPr>
              <a:t>ΛΕΙΤΟΥΡΓΙΚΑ ΕΣΟΔΑ</a:t>
            </a:r>
          </a:p>
          <a:p>
            <a:pPr algn="ctr">
              <a:lnSpc>
                <a:spcPct val="150000"/>
              </a:lnSpc>
              <a:buFontTx/>
              <a:buNone/>
            </a:pPr>
            <a:r>
              <a:rPr lang="el-GR" altLang="el-GR" b="1" dirty="0"/>
              <a:t>ΜΕΙΟΝ</a:t>
            </a:r>
          </a:p>
          <a:p>
            <a:pPr algn="ctr">
              <a:lnSpc>
                <a:spcPct val="150000"/>
              </a:lnSpc>
              <a:buFontTx/>
              <a:buNone/>
            </a:pPr>
            <a:r>
              <a:rPr lang="el-GR" altLang="el-GR" b="1" dirty="0">
                <a:solidFill>
                  <a:srgbClr val="C00000"/>
                </a:solidFill>
              </a:rPr>
              <a:t>ΛΕΙΤΟΥΡΓΙΚΑ ΕΞΟΔΑ</a:t>
            </a:r>
          </a:p>
          <a:p>
            <a:pPr algn="ctr">
              <a:buFontTx/>
              <a:buNone/>
            </a:pPr>
            <a:r>
              <a:rPr lang="el-GR" altLang="el-GR" b="1" dirty="0"/>
              <a:t>ΜΕΙΟΝ</a:t>
            </a:r>
          </a:p>
          <a:p>
            <a:pPr algn="ctr">
              <a:lnSpc>
                <a:spcPct val="150000"/>
              </a:lnSpc>
              <a:buFontTx/>
              <a:buNone/>
            </a:pPr>
            <a:endParaRPr lang="el-GR" altLang="el-GR" b="1" dirty="0"/>
          </a:p>
          <a:p>
            <a:pPr algn="ctr">
              <a:lnSpc>
                <a:spcPct val="150000"/>
              </a:lnSpc>
              <a:buFontTx/>
              <a:buNone/>
            </a:pPr>
            <a:r>
              <a:rPr lang="el-GR" altLang="el-GR" b="1" dirty="0" err="1"/>
              <a:t>ΙΣΟΝ</a:t>
            </a:r>
            <a:r>
              <a:rPr lang="el-GR" altLang="el-GR" b="1" dirty="0"/>
              <a:t> </a:t>
            </a:r>
          </a:p>
          <a:p>
            <a:pPr algn="ctr">
              <a:lnSpc>
                <a:spcPct val="150000"/>
              </a:lnSpc>
              <a:buFontTx/>
              <a:buNone/>
            </a:pPr>
            <a:r>
              <a:rPr lang="el-GR" altLang="el-GR" b="1" dirty="0">
                <a:solidFill>
                  <a:srgbClr val="00B050"/>
                </a:solidFill>
              </a:rPr>
              <a:t>ΑΠΟΤΕΛΕΣΜΑ ΕΚΜΕΤΑΛΛΕΥΣΗΣ</a:t>
            </a:r>
          </a:p>
          <a:p>
            <a:pPr>
              <a:lnSpc>
                <a:spcPct val="150000"/>
              </a:lnSpc>
              <a:buFontTx/>
              <a:buNone/>
            </a:pPr>
            <a:endParaRPr lang="el-GR" altLang="el-GR" dirty="0"/>
          </a:p>
        </p:txBody>
      </p:sp>
      <p:sp>
        <p:nvSpPr>
          <p:cNvPr id="6" name="Ορθογώνιο 5"/>
          <p:cNvSpPr/>
          <p:nvPr/>
        </p:nvSpPr>
        <p:spPr>
          <a:xfrm>
            <a:off x="0" y="0"/>
            <a:ext cx="883920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Προσδιοριστικοί παράγοντες του αποτελέσματος</a:t>
            </a:r>
          </a:p>
        </p:txBody>
      </p:sp>
      <p:sp>
        <p:nvSpPr>
          <p:cNvPr id="7" name="Ορθογώνιο 6"/>
          <p:cNvSpPr/>
          <p:nvPr/>
        </p:nvSpPr>
        <p:spPr>
          <a:xfrm>
            <a:off x="8839200" y="0"/>
            <a:ext cx="33528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Ορθογώνιο 1"/>
          <p:cNvSpPr/>
          <p:nvPr/>
        </p:nvSpPr>
        <p:spPr>
          <a:xfrm>
            <a:off x="3879273" y="3880987"/>
            <a:ext cx="4959927" cy="609600"/>
          </a:xfrm>
          <a:prstGeom prst="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a:ea typeface="+mn-ea"/>
                <a:cs typeface="+mn-cs"/>
              </a:rPr>
              <a:t>ΚΟΣΤΟΣ ΠΩΛΗΘΕΝΤΩΝ</a:t>
            </a:r>
          </a:p>
        </p:txBody>
      </p:sp>
    </p:spTree>
    <p:extLst>
      <p:ext uri="{BB962C8B-B14F-4D97-AF65-F5344CB8AC3E}">
        <p14:creationId xmlns:p14="http://schemas.microsoft.com/office/powerpoint/2010/main" val="406751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heel(1)">
                                      <p:cBhvr>
                                        <p:cTn id="27" dur="2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arn(inVertic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arn(inVertical)">
                                      <p:cBhvr>
                                        <p:cTn id="3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Παράδειγμα 1:</a:t>
            </a:r>
          </a:p>
          <a:p>
            <a:pPr algn="just">
              <a:lnSpc>
                <a:spcPct val="100000"/>
              </a:lnSpc>
              <a:buFontTx/>
              <a:buNone/>
            </a:pPr>
            <a:r>
              <a:rPr lang="el-GR" altLang="el-GR" dirty="0"/>
              <a:t>Έσοδα: 210.000</a:t>
            </a:r>
          </a:p>
          <a:p>
            <a:pPr algn="just">
              <a:lnSpc>
                <a:spcPct val="100000"/>
              </a:lnSpc>
              <a:buFontTx/>
              <a:buNone/>
            </a:pPr>
            <a:r>
              <a:rPr lang="el-GR" altLang="el-GR" dirty="0"/>
              <a:t>Έξοδα: 40.000</a:t>
            </a:r>
          </a:p>
          <a:p>
            <a:pPr algn="just">
              <a:lnSpc>
                <a:spcPct val="100000"/>
              </a:lnSpc>
              <a:buFontTx/>
              <a:buNone/>
            </a:pPr>
            <a:r>
              <a:rPr lang="el-GR" altLang="el-GR" dirty="0"/>
              <a:t>Κόστος πωληθέντων: 120.000</a:t>
            </a:r>
          </a:p>
          <a:p>
            <a:pPr algn="just">
              <a:lnSpc>
                <a:spcPct val="100000"/>
              </a:lnSpc>
              <a:buFontTx/>
              <a:buNone/>
            </a:pPr>
            <a:r>
              <a:rPr lang="el-GR" altLang="el-GR" dirty="0"/>
              <a:t>Ποιο είναι το αποτέλεσμα;</a:t>
            </a:r>
          </a:p>
          <a:p>
            <a:pPr algn="just">
              <a:lnSpc>
                <a:spcPct val="100000"/>
              </a:lnSpc>
              <a:buFontTx/>
              <a:buNone/>
            </a:pPr>
            <a:r>
              <a:rPr lang="el-GR" altLang="el-GR" dirty="0"/>
              <a:t>Απάντηση: </a:t>
            </a:r>
          </a:p>
          <a:p>
            <a:pPr algn="just">
              <a:lnSpc>
                <a:spcPct val="100000"/>
              </a:lnSpc>
              <a:buFontTx/>
              <a:buNone/>
            </a:pPr>
            <a:r>
              <a:rPr lang="el-GR" altLang="el-GR" dirty="0"/>
              <a:t>210.000 – 40.000 – 120.000  = 50.000</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455844"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455843" y="0"/>
            <a:ext cx="3736157"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282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algn="just">
              <a:lnSpc>
                <a:spcPct val="100000"/>
              </a:lnSpc>
              <a:buFontTx/>
              <a:buNone/>
            </a:pPr>
            <a:r>
              <a:rPr lang="el-GR" altLang="el-GR" dirty="0"/>
              <a:t>Παράδειγμα 2:</a:t>
            </a:r>
          </a:p>
          <a:p>
            <a:pPr algn="just">
              <a:lnSpc>
                <a:spcPct val="100000"/>
              </a:lnSpc>
              <a:buFontTx/>
              <a:buNone/>
            </a:pPr>
            <a:r>
              <a:rPr lang="el-GR" altLang="el-GR" dirty="0"/>
              <a:t>Έσοδα: 300.000</a:t>
            </a:r>
          </a:p>
          <a:p>
            <a:pPr algn="just">
              <a:lnSpc>
                <a:spcPct val="100000"/>
              </a:lnSpc>
              <a:buFontTx/>
              <a:buNone/>
            </a:pPr>
            <a:r>
              <a:rPr lang="el-GR" altLang="el-GR" dirty="0"/>
              <a:t>Έξοδα: 60.000</a:t>
            </a:r>
          </a:p>
          <a:p>
            <a:pPr algn="just">
              <a:lnSpc>
                <a:spcPct val="100000"/>
              </a:lnSpc>
              <a:buFontTx/>
              <a:buNone/>
            </a:pPr>
            <a:r>
              <a:rPr lang="el-GR" altLang="el-GR" dirty="0"/>
              <a:t>Απογραφή έναρξης: 20.000</a:t>
            </a:r>
          </a:p>
          <a:p>
            <a:pPr algn="just">
              <a:lnSpc>
                <a:spcPct val="100000"/>
              </a:lnSpc>
              <a:buFontTx/>
              <a:buNone/>
            </a:pPr>
            <a:r>
              <a:rPr lang="el-GR" altLang="el-GR" dirty="0"/>
              <a:t>Αγορές Χρήσης: 240.000</a:t>
            </a:r>
          </a:p>
          <a:p>
            <a:pPr algn="just">
              <a:lnSpc>
                <a:spcPct val="100000"/>
              </a:lnSpc>
              <a:buFontTx/>
              <a:buNone/>
            </a:pPr>
            <a:r>
              <a:rPr lang="el-GR" altLang="el-GR" dirty="0"/>
              <a:t>Απογραφή λήξης: 30.000</a:t>
            </a:r>
          </a:p>
          <a:p>
            <a:pPr algn="just">
              <a:lnSpc>
                <a:spcPct val="100000"/>
              </a:lnSpc>
              <a:buFontTx/>
              <a:buNone/>
            </a:pPr>
            <a:r>
              <a:rPr lang="el-GR" altLang="el-GR" dirty="0"/>
              <a:t>Ποιο είναι το αποτέλεσμα;</a:t>
            </a:r>
          </a:p>
          <a:p>
            <a:pPr algn="just">
              <a:lnSpc>
                <a:spcPct val="100000"/>
              </a:lnSpc>
              <a:buFontTx/>
              <a:buNone/>
            </a:pPr>
            <a:r>
              <a:rPr lang="el-GR" altLang="el-GR" dirty="0"/>
              <a:t>Απάντηση: </a:t>
            </a:r>
          </a:p>
          <a:p>
            <a:pPr algn="just">
              <a:lnSpc>
                <a:spcPct val="100000"/>
              </a:lnSpc>
              <a:buFontTx/>
              <a:buNone/>
            </a:pPr>
            <a:r>
              <a:rPr lang="el-GR" altLang="el-GR" dirty="0"/>
              <a:t>300.000 – 60.000 – (20.000 + 240.000 – 30.000) = 10.000</a:t>
            </a:r>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474698"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474697" y="0"/>
            <a:ext cx="371730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054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lnSpcReduction="10000"/>
          </a:bodyPr>
          <a:lstStyle/>
          <a:p>
            <a:pPr algn="just">
              <a:lnSpc>
                <a:spcPct val="100000"/>
              </a:lnSpc>
              <a:buFontTx/>
              <a:buNone/>
            </a:pPr>
            <a:r>
              <a:rPr lang="el-GR" altLang="el-GR" dirty="0"/>
              <a:t>Παράδειγμα 3:</a:t>
            </a:r>
          </a:p>
          <a:p>
            <a:pPr algn="just">
              <a:lnSpc>
                <a:spcPct val="100000"/>
              </a:lnSpc>
              <a:buFontTx/>
              <a:buNone/>
            </a:pPr>
            <a:r>
              <a:rPr lang="el-GR" altLang="el-GR" dirty="0"/>
              <a:t>Έσοδα: 300.000</a:t>
            </a:r>
          </a:p>
          <a:p>
            <a:pPr algn="just">
              <a:lnSpc>
                <a:spcPct val="100000"/>
              </a:lnSpc>
              <a:buFontTx/>
              <a:buNone/>
            </a:pPr>
            <a:r>
              <a:rPr lang="el-GR" altLang="el-GR" dirty="0"/>
              <a:t>Έξοδα: 60.000</a:t>
            </a:r>
          </a:p>
          <a:p>
            <a:pPr algn="just">
              <a:lnSpc>
                <a:spcPct val="100000"/>
              </a:lnSpc>
              <a:buFontTx/>
              <a:buNone/>
            </a:pPr>
            <a:r>
              <a:rPr lang="el-GR" altLang="el-GR" dirty="0"/>
              <a:t>Απογραφή έναρξης: 40.000</a:t>
            </a:r>
          </a:p>
          <a:p>
            <a:pPr algn="just">
              <a:lnSpc>
                <a:spcPct val="100000"/>
              </a:lnSpc>
              <a:buFontTx/>
              <a:buNone/>
            </a:pPr>
            <a:r>
              <a:rPr lang="el-GR" altLang="el-GR" dirty="0"/>
              <a:t>Αγορές Χρήσης: 280.000</a:t>
            </a:r>
          </a:p>
          <a:p>
            <a:pPr algn="just">
              <a:lnSpc>
                <a:spcPct val="100000"/>
              </a:lnSpc>
              <a:buFontTx/>
              <a:buNone/>
            </a:pPr>
            <a:r>
              <a:rPr lang="el-GR" altLang="el-GR" dirty="0"/>
              <a:t>Απογραφή λήξης: </a:t>
            </a:r>
          </a:p>
          <a:p>
            <a:pPr algn="just">
              <a:lnSpc>
                <a:spcPct val="100000"/>
              </a:lnSpc>
              <a:buFontTx/>
              <a:buNone/>
            </a:pPr>
            <a:r>
              <a:rPr lang="el-GR" altLang="el-GR" dirty="0"/>
              <a:t>Πόσο πρέπει να είναι η απογραφή λήξης για να είναι το αποτέλεσμα μηδέν;</a:t>
            </a:r>
          </a:p>
          <a:p>
            <a:pPr algn="just">
              <a:lnSpc>
                <a:spcPct val="100000"/>
              </a:lnSpc>
              <a:buFontTx/>
              <a:buNone/>
            </a:pPr>
            <a:r>
              <a:rPr lang="el-GR" altLang="el-GR" dirty="0"/>
              <a:t>Απάντηση: </a:t>
            </a:r>
          </a:p>
          <a:p>
            <a:pPr algn="just">
              <a:lnSpc>
                <a:spcPct val="100000"/>
              </a:lnSpc>
              <a:buFontTx/>
              <a:buNone/>
            </a:pPr>
            <a:r>
              <a:rPr lang="el-GR" altLang="el-GR" dirty="0"/>
              <a:t>300.000 = 60.000 + (40.000 + 280.000 – ΑΛ) </a:t>
            </a:r>
            <a:r>
              <a:rPr lang="el-GR" altLang="el-GR" dirty="0">
                <a:sym typeface="Wingdings" panose="05000000000000000000" pitchFamily="2" charset="2"/>
              </a:rPr>
              <a:t></a:t>
            </a:r>
          </a:p>
          <a:p>
            <a:pPr algn="just">
              <a:lnSpc>
                <a:spcPct val="100000"/>
              </a:lnSpc>
              <a:buFontTx/>
              <a:buNone/>
            </a:pPr>
            <a:r>
              <a:rPr lang="el-GR" altLang="el-GR" dirty="0">
                <a:sym typeface="Wingdings" panose="05000000000000000000" pitchFamily="2" charset="2"/>
              </a:rPr>
              <a:t>300.000 – 60.000 = 40.000 + 280.000 – Αλ </a:t>
            </a:r>
          </a:p>
          <a:p>
            <a:pPr algn="just">
              <a:lnSpc>
                <a:spcPct val="100000"/>
              </a:lnSpc>
              <a:buFontTx/>
              <a:buNone/>
            </a:pPr>
            <a:r>
              <a:rPr lang="el-GR" altLang="el-GR" dirty="0">
                <a:sym typeface="Wingdings" panose="05000000000000000000" pitchFamily="2" charset="2"/>
              </a:rPr>
              <a:t>240.000 = 320.000 – ΑΛ  ΑΛ = 80.000</a:t>
            </a:r>
            <a:endParaRPr lang="el-GR" altLang="el-GR" dirty="0"/>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436991"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436990" y="0"/>
            <a:ext cx="375501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211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arn(inVertical)">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lnSpcReduction="10000"/>
          </a:bodyPr>
          <a:lstStyle/>
          <a:p>
            <a:pPr algn="just">
              <a:lnSpc>
                <a:spcPct val="100000"/>
              </a:lnSpc>
              <a:buFontTx/>
              <a:buNone/>
            </a:pPr>
            <a:r>
              <a:rPr lang="el-GR" altLang="el-GR" dirty="0"/>
              <a:t>Παράδειγμα 4:</a:t>
            </a:r>
          </a:p>
          <a:p>
            <a:pPr algn="just">
              <a:lnSpc>
                <a:spcPct val="100000"/>
              </a:lnSpc>
              <a:buFontTx/>
              <a:buNone/>
            </a:pPr>
            <a:r>
              <a:rPr lang="el-GR" altLang="el-GR" dirty="0"/>
              <a:t>Έσοδα: 300.000</a:t>
            </a:r>
          </a:p>
          <a:p>
            <a:pPr algn="just">
              <a:lnSpc>
                <a:spcPct val="100000"/>
              </a:lnSpc>
              <a:buFontTx/>
              <a:buNone/>
            </a:pPr>
            <a:r>
              <a:rPr lang="el-GR" altLang="el-GR" dirty="0"/>
              <a:t>Έξοδα: 60.000</a:t>
            </a:r>
          </a:p>
          <a:p>
            <a:pPr algn="just">
              <a:lnSpc>
                <a:spcPct val="100000"/>
              </a:lnSpc>
              <a:buFontTx/>
              <a:buNone/>
            </a:pPr>
            <a:r>
              <a:rPr lang="el-GR" altLang="el-GR" dirty="0"/>
              <a:t>Απογραφή έναρξης: 40.000</a:t>
            </a:r>
          </a:p>
          <a:p>
            <a:pPr algn="just">
              <a:lnSpc>
                <a:spcPct val="100000"/>
              </a:lnSpc>
              <a:buFontTx/>
              <a:buNone/>
            </a:pPr>
            <a:r>
              <a:rPr lang="el-GR" altLang="el-GR" dirty="0"/>
              <a:t>Αγορές Χρήσης: 280.000</a:t>
            </a:r>
          </a:p>
          <a:p>
            <a:pPr algn="just">
              <a:lnSpc>
                <a:spcPct val="100000"/>
              </a:lnSpc>
              <a:buFontTx/>
              <a:buNone/>
            </a:pPr>
            <a:r>
              <a:rPr lang="el-GR" altLang="el-GR" dirty="0"/>
              <a:t>Απογραφή λήξης: </a:t>
            </a:r>
          </a:p>
          <a:p>
            <a:pPr algn="just">
              <a:lnSpc>
                <a:spcPct val="100000"/>
              </a:lnSpc>
              <a:buFontTx/>
              <a:buNone/>
            </a:pPr>
            <a:r>
              <a:rPr lang="el-GR" altLang="el-GR" dirty="0"/>
              <a:t>Πόσο πρέπει να είναι η απογραφή λήξης για να είναι το αποτέλεσμα κέρδος 30.000;</a:t>
            </a:r>
          </a:p>
          <a:p>
            <a:pPr algn="just">
              <a:lnSpc>
                <a:spcPct val="100000"/>
              </a:lnSpc>
              <a:buFontTx/>
              <a:buNone/>
            </a:pPr>
            <a:r>
              <a:rPr lang="el-GR" altLang="el-GR" dirty="0"/>
              <a:t>Απάντηση: </a:t>
            </a:r>
          </a:p>
          <a:p>
            <a:pPr algn="just">
              <a:lnSpc>
                <a:spcPct val="100000"/>
              </a:lnSpc>
              <a:buFontTx/>
              <a:buNone/>
            </a:pPr>
            <a:r>
              <a:rPr lang="el-GR" altLang="el-GR" dirty="0"/>
              <a:t>300.000 – 60.000 – (40.000 + 280.000 – ΑΛ) = 30.000 </a:t>
            </a:r>
            <a:r>
              <a:rPr lang="el-GR" altLang="el-GR" dirty="0">
                <a:sym typeface="Wingdings" panose="05000000000000000000" pitchFamily="2" charset="2"/>
              </a:rPr>
              <a:t></a:t>
            </a:r>
          </a:p>
          <a:p>
            <a:pPr algn="just">
              <a:lnSpc>
                <a:spcPct val="100000"/>
              </a:lnSpc>
              <a:buFontTx/>
              <a:buNone/>
            </a:pPr>
            <a:r>
              <a:rPr lang="el-GR" altLang="el-GR" dirty="0">
                <a:sym typeface="Wingdings" panose="05000000000000000000" pitchFamily="2" charset="2"/>
              </a:rPr>
              <a:t>300.000 – 60.000 – 40.000 – 280.000 + ΑΛ = 30.000 </a:t>
            </a:r>
          </a:p>
          <a:p>
            <a:pPr algn="just">
              <a:lnSpc>
                <a:spcPct val="100000"/>
              </a:lnSpc>
              <a:buFontTx/>
              <a:buNone/>
            </a:pPr>
            <a:r>
              <a:rPr lang="el-GR" altLang="el-GR" dirty="0">
                <a:sym typeface="Wingdings" panose="05000000000000000000" pitchFamily="2" charset="2"/>
              </a:rPr>
              <a:t>ΑΛ = 30.000 – 300.000 + 60.000 + 40.000 + 280.000 = 110.000</a:t>
            </a:r>
            <a:endParaRPr lang="el-GR" altLang="el-GR" dirty="0"/>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39928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399282" y="0"/>
            <a:ext cx="3792718"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590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arn(inVertical)">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lnSpcReduction="10000"/>
          </a:bodyPr>
          <a:lstStyle/>
          <a:p>
            <a:pPr algn="just">
              <a:lnSpc>
                <a:spcPct val="100000"/>
              </a:lnSpc>
              <a:buFontTx/>
              <a:buNone/>
            </a:pPr>
            <a:r>
              <a:rPr lang="el-GR" altLang="el-GR" dirty="0"/>
              <a:t>Το κόστος πωληθέντων αποτελεί σημαντικό μέρος του συνολικού κόστους με βάση το οποίο διαμορφώθηκαν τα έσοδα της επιχείρησης</a:t>
            </a:r>
          </a:p>
          <a:p>
            <a:pPr algn="just">
              <a:lnSpc>
                <a:spcPct val="100000"/>
              </a:lnSpc>
              <a:buFontTx/>
              <a:buNone/>
            </a:pPr>
            <a:r>
              <a:rPr lang="el-GR" altLang="el-GR" dirty="0"/>
              <a:t>Η αξία της απογραφής στο τέλος της χρήσης είναι αυτή που τελικά διαμορφώνει το κόστος πωληθέντων</a:t>
            </a:r>
          </a:p>
          <a:p>
            <a:pPr algn="just">
              <a:lnSpc>
                <a:spcPct val="100000"/>
              </a:lnSpc>
              <a:buFontTx/>
              <a:buNone/>
            </a:pPr>
            <a:r>
              <a:rPr lang="el-GR" altLang="el-GR" dirty="0"/>
              <a:t>Το ερώτημα που τίθεται είναι:</a:t>
            </a:r>
          </a:p>
          <a:p>
            <a:pPr algn="just">
              <a:lnSpc>
                <a:spcPct val="100000"/>
              </a:lnSpc>
              <a:buFontTx/>
              <a:buNone/>
            </a:pPr>
            <a:r>
              <a:rPr lang="el-GR" altLang="el-GR" dirty="0"/>
              <a:t>Πως θα αποτιμήσει την αξία των αποθεμάτων τέλους (Απογραφή τέλους ή Απογραφή λήξης) η επιχείρηση</a:t>
            </a:r>
          </a:p>
          <a:p>
            <a:pPr algn="just">
              <a:lnSpc>
                <a:spcPct val="100000"/>
              </a:lnSpc>
              <a:buFontTx/>
              <a:buNone/>
            </a:pPr>
            <a:r>
              <a:rPr lang="el-GR" altLang="el-GR" dirty="0"/>
              <a:t>Γιατί:</a:t>
            </a:r>
          </a:p>
          <a:p>
            <a:pPr algn="just">
              <a:lnSpc>
                <a:spcPct val="100000"/>
              </a:lnSpc>
              <a:buFontTx/>
              <a:buNone/>
            </a:pPr>
            <a:r>
              <a:rPr lang="el-GR" altLang="el-GR" dirty="0"/>
              <a:t>Δεν υπάρχει μια ενιαία τιμή με την οποία αγοράζει τα αποθέματά της</a:t>
            </a:r>
          </a:p>
          <a:p>
            <a:pPr algn="just">
              <a:lnSpc>
                <a:spcPct val="100000"/>
              </a:lnSpc>
              <a:buFontTx/>
              <a:buNone/>
            </a:pPr>
            <a:r>
              <a:rPr lang="el-GR" altLang="el-GR" dirty="0"/>
              <a:t>Και υπάρχουν και άλλοι παράγοντες που διαφοροποιούν την αξία των αποθεμάτων που αγοράζονται:</a:t>
            </a:r>
          </a:p>
          <a:p>
            <a:pPr algn="just">
              <a:lnSpc>
                <a:spcPct val="100000"/>
              </a:lnSpc>
              <a:buFontTx/>
              <a:buNone/>
            </a:pPr>
            <a:r>
              <a:rPr lang="el-GR" altLang="el-GR" dirty="0"/>
              <a:t>Πχ διαφορετικοί προμηθευτές, διαφορετική ποιότητα, κόστος μεταφοράς </a:t>
            </a:r>
            <a:r>
              <a:rPr lang="el-GR" altLang="el-GR" dirty="0" err="1"/>
              <a:t>κλπ</a:t>
            </a:r>
            <a:endParaRPr lang="el-GR" altLang="el-GR" dirty="0"/>
          </a:p>
          <a:p>
            <a:pPr algn="just">
              <a:lnSpc>
                <a:spcPct val="10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8399283"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Εξίσωση αποτελέσματος</a:t>
            </a:r>
          </a:p>
        </p:txBody>
      </p:sp>
      <p:sp>
        <p:nvSpPr>
          <p:cNvPr id="7" name="Ορθογώνιο 6"/>
          <p:cNvSpPr/>
          <p:nvPr/>
        </p:nvSpPr>
        <p:spPr>
          <a:xfrm>
            <a:off x="8399282" y="0"/>
            <a:ext cx="3792718"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135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0" y="0"/>
            <a:ext cx="9246870"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Λογαριασμός Αποτελεσμάτων Χρήσεως</a:t>
            </a:r>
          </a:p>
        </p:txBody>
      </p:sp>
      <p:sp>
        <p:nvSpPr>
          <p:cNvPr id="7" name="Ορθογώνιο 6"/>
          <p:cNvSpPr/>
          <p:nvPr/>
        </p:nvSpPr>
        <p:spPr>
          <a:xfrm>
            <a:off x="9246870" y="0"/>
            <a:ext cx="294513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9" name="Θέση περιεχομένου 2"/>
          <p:cNvGraphicFramePr>
            <a:graphicFrameLocks noGrp="1"/>
          </p:cNvGraphicFramePr>
          <p:nvPr>
            <p:ph sz="half" idx="1"/>
            <p:extLst>
              <p:ext uri="{D42A27DB-BD31-4B8C-83A1-F6EECF244321}">
                <p14:modId xmlns:p14="http://schemas.microsoft.com/office/powerpoint/2010/main" val="2298943521"/>
              </p:ext>
            </p:extLst>
          </p:nvPr>
        </p:nvGraphicFramePr>
        <p:xfrm>
          <a:off x="711920" y="489527"/>
          <a:ext cx="10329460" cy="5544000"/>
        </p:xfrm>
        <a:graphic>
          <a:graphicData uri="http://schemas.openxmlformats.org/drawingml/2006/table">
            <a:tbl>
              <a:tblPr firstRow="1" bandRow="1">
                <a:tableStyleId>{D7AC3CCA-C797-4891-BE02-D94E43425B78}</a:tableStyleId>
              </a:tblPr>
              <a:tblGrid>
                <a:gridCol w="4443010">
                  <a:extLst>
                    <a:ext uri="{9D8B030D-6E8A-4147-A177-3AD203B41FA5}">
                      <a16:colId xmlns:a16="http://schemas.microsoft.com/office/drawing/2014/main" val="2453963297"/>
                    </a:ext>
                  </a:extLst>
                </a:gridCol>
                <a:gridCol w="1387771">
                  <a:extLst>
                    <a:ext uri="{9D8B030D-6E8A-4147-A177-3AD203B41FA5}">
                      <a16:colId xmlns:a16="http://schemas.microsoft.com/office/drawing/2014/main" val="1910919357"/>
                    </a:ext>
                  </a:extLst>
                </a:gridCol>
                <a:gridCol w="1537547">
                  <a:extLst>
                    <a:ext uri="{9D8B030D-6E8A-4147-A177-3AD203B41FA5}">
                      <a16:colId xmlns:a16="http://schemas.microsoft.com/office/drawing/2014/main" val="3374731724"/>
                    </a:ext>
                  </a:extLst>
                </a:gridCol>
                <a:gridCol w="1480566">
                  <a:extLst>
                    <a:ext uri="{9D8B030D-6E8A-4147-A177-3AD203B41FA5}">
                      <a16:colId xmlns:a16="http://schemas.microsoft.com/office/drawing/2014/main" val="4293778633"/>
                    </a:ext>
                  </a:extLst>
                </a:gridCol>
                <a:gridCol w="1480566">
                  <a:extLst>
                    <a:ext uri="{9D8B030D-6E8A-4147-A177-3AD203B41FA5}">
                      <a16:colId xmlns:a16="http://schemas.microsoft.com/office/drawing/2014/main" val="2543818894"/>
                    </a:ext>
                  </a:extLst>
                </a:gridCol>
              </a:tblGrid>
              <a:tr h="504000">
                <a:tc>
                  <a:txBody>
                    <a:bodyPr/>
                    <a:lstStyle/>
                    <a:p>
                      <a:pPr algn="just"/>
                      <a:endParaRPr lang="el-GR" sz="2000" dirty="0"/>
                    </a:p>
                  </a:txBody>
                  <a:tcPr/>
                </a:tc>
                <a:tc>
                  <a:txBody>
                    <a:bodyPr/>
                    <a:lstStyle/>
                    <a:p>
                      <a:pPr algn="ctr"/>
                      <a:r>
                        <a:rPr lang="el-GR" sz="2000" dirty="0"/>
                        <a:t>2012</a:t>
                      </a:r>
                    </a:p>
                  </a:txBody>
                  <a:tcPr/>
                </a:tc>
                <a:tc>
                  <a:txBody>
                    <a:bodyPr/>
                    <a:lstStyle/>
                    <a:p>
                      <a:pPr algn="ctr"/>
                      <a:r>
                        <a:rPr lang="el-GR" sz="2000" dirty="0"/>
                        <a:t>2011</a:t>
                      </a:r>
                    </a:p>
                  </a:txBody>
                  <a:tcPr/>
                </a:tc>
                <a:tc>
                  <a:txBody>
                    <a:bodyPr/>
                    <a:lstStyle/>
                    <a:p>
                      <a:pPr algn="ctr"/>
                      <a:r>
                        <a:rPr lang="el-GR" sz="2000" dirty="0"/>
                        <a:t>Μεταβολή</a:t>
                      </a:r>
                    </a:p>
                  </a:txBody>
                  <a:tcPr/>
                </a:tc>
                <a:tc>
                  <a:txBody>
                    <a:bodyPr/>
                    <a:lstStyle/>
                    <a:p>
                      <a:pPr algn="ctr"/>
                      <a:r>
                        <a:rPr lang="el-GR" sz="2000" dirty="0"/>
                        <a:t>%</a:t>
                      </a:r>
                    </a:p>
                  </a:txBody>
                  <a:tcPr/>
                </a:tc>
                <a:extLst>
                  <a:ext uri="{0D108BD9-81ED-4DB2-BD59-A6C34878D82A}">
                    <a16:rowId xmlns:a16="http://schemas.microsoft.com/office/drawing/2014/main" val="3380851613"/>
                  </a:ext>
                </a:extLst>
              </a:tr>
              <a:tr h="504000">
                <a:tc>
                  <a:txBody>
                    <a:bodyPr/>
                    <a:lstStyle/>
                    <a:p>
                      <a:r>
                        <a:rPr lang="el-GR" sz="2000" b="0" dirty="0"/>
                        <a:t>Καθαρές πωλήσεις</a:t>
                      </a:r>
                    </a:p>
                  </a:txBody>
                  <a:tcPr/>
                </a:tc>
                <a:tc>
                  <a:txBody>
                    <a:bodyPr/>
                    <a:lstStyle/>
                    <a:p>
                      <a:pPr algn="r"/>
                      <a:r>
                        <a:rPr lang="el-GR" sz="2000" b="0" dirty="0"/>
                        <a:t>9.931.005</a:t>
                      </a:r>
                    </a:p>
                  </a:txBody>
                  <a:tcPr/>
                </a:tc>
                <a:tc>
                  <a:txBody>
                    <a:bodyPr/>
                    <a:lstStyle/>
                    <a:p>
                      <a:pPr algn="r"/>
                      <a:r>
                        <a:rPr lang="el-GR" sz="2000" b="0" dirty="0"/>
                        <a:t>8.547.835</a:t>
                      </a:r>
                    </a:p>
                  </a:txBody>
                  <a:tcPr/>
                </a:tc>
                <a:tc>
                  <a:txBody>
                    <a:bodyPr/>
                    <a:lstStyle/>
                    <a:p>
                      <a:pPr algn="r"/>
                      <a:r>
                        <a:rPr lang="el-GR" sz="2000" b="0" dirty="0"/>
                        <a:t>783.170</a:t>
                      </a:r>
                    </a:p>
                  </a:txBody>
                  <a:tcPr/>
                </a:tc>
                <a:tc>
                  <a:txBody>
                    <a:bodyPr/>
                    <a:lstStyle/>
                    <a:p>
                      <a:pPr algn="r"/>
                      <a:r>
                        <a:rPr lang="el-GR" sz="2000" b="0" dirty="0"/>
                        <a:t>9,2</a:t>
                      </a:r>
                    </a:p>
                  </a:txBody>
                  <a:tcPr/>
                </a:tc>
                <a:extLst>
                  <a:ext uri="{0D108BD9-81ED-4DB2-BD59-A6C34878D82A}">
                    <a16:rowId xmlns:a16="http://schemas.microsoft.com/office/drawing/2014/main" val="1316855114"/>
                  </a:ext>
                </a:extLst>
              </a:tr>
              <a:tr h="504000">
                <a:tc>
                  <a:txBody>
                    <a:bodyPr/>
                    <a:lstStyle/>
                    <a:p>
                      <a:r>
                        <a:rPr lang="el-GR" sz="2000" b="1" baseline="0" dirty="0">
                          <a:solidFill>
                            <a:schemeClr val="tx1"/>
                          </a:solidFill>
                        </a:rPr>
                        <a:t>Κόστος </a:t>
                      </a:r>
                      <a:r>
                        <a:rPr lang="el-GR" sz="2000" b="1" baseline="0" dirty="0" err="1">
                          <a:solidFill>
                            <a:schemeClr val="tx1"/>
                          </a:solidFill>
                        </a:rPr>
                        <a:t>πωληθέντων</a:t>
                      </a:r>
                      <a:endParaRPr lang="el-GR" sz="2000" b="1" baseline="0" dirty="0">
                        <a:solidFill>
                          <a:srgbClr val="C00000"/>
                        </a:solidFill>
                      </a:endParaRPr>
                    </a:p>
                  </a:txBody>
                  <a:tcPr/>
                </a:tc>
                <a:tc>
                  <a:txBody>
                    <a:bodyPr/>
                    <a:lstStyle/>
                    <a:p>
                      <a:pPr algn="r"/>
                      <a:r>
                        <a:rPr lang="el-GR" sz="2000" b="1" dirty="0">
                          <a:solidFill>
                            <a:srgbClr val="C00000"/>
                          </a:solidFill>
                        </a:rPr>
                        <a:t>6.071.058</a:t>
                      </a:r>
                    </a:p>
                  </a:txBody>
                  <a:tcPr/>
                </a:tc>
                <a:tc>
                  <a:txBody>
                    <a:bodyPr/>
                    <a:lstStyle/>
                    <a:p>
                      <a:pPr algn="r"/>
                      <a:r>
                        <a:rPr lang="el-GR" sz="2000" b="1" dirty="0">
                          <a:solidFill>
                            <a:srgbClr val="C00000"/>
                          </a:solidFill>
                        </a:rPr>
                        <a:t>5.515.540</a:t>
                      </a:r>
                    </a:p>
                  </a:txBody>
                  <a:tcPr/>
                </a:tc>
                <a:tc>
                  <a:txBody>
                    <a:bodyPr/>
                    <a:lstStyle/>
                    <a:p>
                      <a:pPr algn="r"/>
                      <a:r>
                        <a:rPr lang="el-GR" sz="2000" b="1" dirty="0">
                          <a:solidFill>
                            <a:srgbClr val="C00000"/>
                          </a:solidFill>
                        </a:rPr>
                        <a:t>555.518</a:t>
                      </a:r>
                    </a:p>
                  </a:txBody>
                  <a:tcPr/>
                </a:tc>
                <a:tc>
                  <a:txBody>
                    <a:bodyPr/>
                    <a:lstStyle/>
                    <a:p>
                      <a:pPr algn="r"/>
                      <a:r>
                        <a:rPr lang="el-GR" sz="2000" b="1" dirty="0">
                          <a:solidFill>
                            <a:srgbClr val="C00000"/>
                          </a:solidFill>
                        </a:rPr>
                        <a:t>10,1</a:t>
                      </a:r>
                    </a:p>
                  </a:txBody>
                  <a:tcPr/>
                </a:tc>
                <a:extLst>
                  <a:ext uri="{0D108BD9-81ED-4DB2-BD59-A6C34878D82A}">
                    <a16:rowId xmlns:a16="http://schemas.microsoft.com/office/drawing/2014/main" val="1548996924"/>
                  </a:ext>
                </a:extLst>
              </a:tr>
              <a:tr h="50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dk1"/>
                          </a:solidFill>
                        </a:rPr>
                        <a:t>Μικτό περιθώριο κέρδους</a:t>
                      </a:r>
                      <a:endParaRPr lang="el-GR" sz="2000" baseline="0" dirty="0">
                        <a:solidFill>
                          <a:srgbClr val="C00000"/>
                        </a:solidFill>
                      </a:endParaRPr>
                    </a:p>
                  </a:txBody>
                  <a:tcPr/>
                </a:tc>
                <a:tc>
                  <a:txBody>
                    <a:bodyPr/>
                    <a:lstStyle/>
                    <a:p>
                      <a:pPr algn="r"/>
                      <a:r>
                        <a:rPr lang="el-GR" sz="2000" dirty="0"/>
                        <a:t>3.259.947</a:t>
                      </a:r>
                    </a:p>
                  </a:txBody>
                  <a:tcPr/>
                </a:tc>
                <a:tc>
                  <a:txBody>
                    <a:bodyPr/>
                    <a:lstStyle/>
                    <a:p>
                      <a:pPr algn="r"/>
                      <a:r>
                        <a:rPr lang="el-GR" sz="2000" dirty="0"/>
                        <a:t>3.032.295</a:t>
                      </a:r>
                    </a:p>
                  </a:txBody>
                  <a:tcPr/>
                </a:tc>
                <a:tc>
                  <a:txBody>
                    <a:bodyPr/>
                    <a:lstStyle/>
                    <a:p>
                      <a:pPr algn="r"/>
                      <a:r>
                        <a:rPr lang="el-GR" sz="2000" dirty="0"/>
                        <a:t>277.652</a:t>
                      </a:r>
                    </a:p>
                  </a:txBody>
                  <a:tcPr/>
                </a:tc>
                <a:tc>
                  <a:txBody>
                    <a:bodyPr/>
                    <a:lstStyle/>
                    <a:p>
                      <a:pPr algn="r"/>
                      <a:r>
                        <a:rPr lang="el-GR" sz="2000" dirty="0"/>
                        <a:t>7,5</a:t>
                      </a:r>
                    </a:p>
                  </a:txBody>
                  <a:tcPr/>
                </a:tc>
                <a:extLst>
                  <a:ext uri="{0D108BD9-81ED-4DB2-BD59-A6C34878D82A}">
                    <a16:rowId xmlns:a16="http://schemas.microsoft.com/office/drawing/2014/main" val="2315409145"/>
                  </a:ext>
                </a:extLst>
              </a:tr>
              <a:tr h="504000">
                <a:tc>
                  <a:txBody>
                    <a:bodyPr/>
                    <a:lstStyle/>
                    <a:p>
                      <a:r>
                        <a:rPr lang="el-GR" sz="2000" baseline="0" dirty="0">
                          <a:solidFill>
                            <a:schemeClr val="tx1"/>
                          </a:solidFill>
                        </a:rPr>
                        <a:t>Γενικά έξοδα διοίκησης, διάθεσης </a:t>
                      </a:r>
                      <a:r>
                        <a:rPr lang="el-GR" sz="2000" baseline="0" dirty="0" err="1">
                          <a:solidFill>
                            <a:schemeClr val="tx1"/>
                          </a:solidFill>
                        </a:rPr>
                        <a:t>κλπ</a:t>
                      </a:r>
                      <a:endParaRPr lang="el-GR" sz="2000" baseline="0" dirty="0">
                        <a:solidFill>
                          <a:schemeClr val="tx1"/>
                        </a:solidFill>
                      </a:endParaRPr>
                    </a:p>
                  </a:txBody>
                  <a:tcPr/>
                </a:tc>
                <a:tc>
                  <a:txBody>
                    <a:bodyPr/>
                    <a:lstStyle/>
                    <a:p>
                      <a:pPr algn="r"/>
                      <a:r>
                        <a:rPr lang="el-GR" sz="2000" dirty="0"/>
                        <a:t>2.571.846</a:t>
                      </a:r>
                    </a:p>
                  </a:txBody>
                  <a:tcPr/>
                </a:tc>
                <a:tc>
                  <a:txBody>
                    <a:bodyPr/>
                    <a:lstStyle/>
                    <a:p>
                      <a:pPr algn="r"/>
                      <a:r>
                        <a:rPr lang="el-GR" sz="2000" dirty="0"/>
                        <a:t>2.394.223</a:t>
                      </a:r>
                    </a:p>
                  </a:txBody>
                  <a:tcPr/>
                </a:tc>
                <a:tc>
                  <a:txBody>
                    <a:bodyPr/>
                    <a:lstStyle/>
                    <a:p>
                      <a:pPr algn="r"/>
                      <a:r>
                        <a:rPr lang="el-GR" sz="2000" dirty="0"/>
                        <a:t>177.623</a:t>
                      </a:r>
                    </a:p>
                  </a:txBody>
                  <a:tcPr/>
                </a:tc>
                <a:tc>
                  <a:txBody>
                    <a:bodyPr/>
                    <a:lstStyle/>
                    <a:p>
                      <a:pPr algn="r"/>
                      <a:r>
                        <a:rPr lang="el-GR" sz="2000" dirty="0"/>
                        <a:t>7,4</a:t>
                      </a:r>
                    </a:p>
                  </a:txBody>
                  <a:tcPr/>
                </a:tc>
                <a:extLst>
                  <a:ext uri="{0D108BD9-81ED-4DB2-BD59-A6C34878D82A}">
                    <a16:rowId xmlns:a16="http://schemas.microsoft.com/office/drawing/2014/main" val="3922231302"/>
                  </a:ext>
                </a:extLst>
              </a:tr>
              <a:tr h="50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Λειτουργικά κέρδη</a:t>
                      </a:r>
                    </a:p>
                  </a:txBody>
                  <a:tcPr/>
                </a:tc>
                <a:tc>
                  <a:txBody>
                    <a:bodyPr/>
                    <a:lstStyle/>
                    <a:p>
                      <a:pPr algn="r"/>
                      <a:r>
                        <a:rPr lang="el-GR" sz="2000" dirty="0"/>
                        <a:t>688.101</a:t>
                      </a:r>
                    </a:p>
                  </a:txBody>
                  <a:tcPr/>
                </a:tc>
                <a:tc>
                  <a:txBody>
                    <a:bodyPr/>
                    <a:lstStyle/>
                    <a:p>
                      <a:pPr algn="r"/>
                      <a:r>
                        <a:rPr lang="el-GR" sz="2000" dirty="0"/>
                        <a:t>638.072</a:t>
                      </a:r>
                    </a:p>
                  </a:txBody>
                  <a:tcPr/>
                </a:tc>
                <a:tc>
                  <a:txBody>
                    <a:bodyPr/>
                    <a:lstStyle/>
                    <a:p>
                      <a:pPr algn="r"/>
                      <a:r>
                        <a:rPr lang="el-GR" sz="2000" dirty="0"/>
                        <a:t>50.029</a:t>
                      </a:r>
                    </a:p>
                  </a:txBody>
                  <a:tcPr/>
                </a:tc>
                <a:tc>
                  <a:txBody>
                    <a:bodyPr/>
                    <a:lstStyle/>
                    <a:p>
                      <a:pPr algn="r"/>
                      <a:r>
                        <a:rPr lang="el-GR" sz="2000" dirty="0"/>
                        <a:t>7,8</a:t>
                      </a:r>
                    </a:p>
                  </a:txBody>
                  <a:tcPr/>
                </a:tc>
                <a:extLst>
                  <a:ext uri="{0D108BD9-81ED-4DB2-BD59-A6C34878D82A}">
                    <a16:rowId xmlns:a16="http://schemas.microsoft.com/office/drawing/2014/main" val="2054728120"/>
                  </a:ext>
                </a:extLst>
              </a:tr>
              <a:tr h="50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baseline="0" dirty="0">
                          <a:solidFill>
                            <a:schemeClr val="tx1"/>
                          </a:solidFill>
                        </a:rPr>
                        <a:t>Άλλα έσοδα</a:t>
                      </a:r>
                    </a:p>
                  </a:txBody>
                  <a:tcPr/>
                </a:tc>
                <a:tc>
                  <a:txBody>
                    <a:bodyPr/>
                    <a:lstStyle/>
                    <a:p>
                      <a:pPr algn="r"/>
                      <a:r>
                        <a:rPr lang="el-GR" sz="2000" dirty="0"/>
                        <a:t>0</a:t>
                      </a:r>
                    </a:p>
                  </a:txBody>
                  <a:tcPr/>
                </a:tc>
                <a:tc>
                  <a:txBody>
                    <a:bodyPr/>
                    <a:lstStyle/>
                    <a:p>
                      <a:pPr algn="r"/>
                      <a:r>
                        <a:rPr lang="el-GR" sz="2000" dirty="0"/>
                        <a:t>0</a:t>
                      </a:r>
                    </a:p>
                  </a:txBody>
                  <a:tcPr/>
                </a:tc>
                <a:tc>
                  <a:txBody>
                    <a:bodyPr/>
                    <a:lstStyle/>
                    <a:p>
                      <a:pPr algn="r"/>
                      <a:r>
                        <a:rPr lang="el-GR" sz="2000" dirty="0"/>
                        <a:t>0</a:t>
                      </a:r>
                    </a:p>
                  </a:txBody>
                  <a:tcPr/>
                </a:tc>
                <a:tc>
                  <a:txBody>
                    <a:bodyPr/>
                    <a:lstStyle/>
                    <a:p>
                      <a:pPr algn="r"/>
                      <a:r>
                        <a:rPr lang="el-GR" sz="2000" dirty="0"/>
                        <a:t>0</a:t>
                      </a:r>
                    </a:p>
                  </a:txBody>
                  <a:tcPr/>
                </a:tc>
                <a:extLst>
                  <a:ext uri="{0D108BD9-81ED-4DB2-BD59-A6C34878D82A}">
                    <a16:rowId xmlns:a16="http://schemas.microsoft.com/office/drawing/2014/main" val="23672133"/>
                  </a:ext>
                </a:extLst>
              </a:tr>
              <a:tr h="504000">
                <a:tc>
                  <a:txBody>
                    <a:bodyPr/>
                    <a:lstStyle/>
                    <a:p>
                      <a:r>
                        <a:rPr lang="el-GR" sz="2000" baseline="0" dirty="0">
                          <a:solidFill>
                            <a:schemeClr val="tx1"/>
                          </a:solidFill>
                        </a:rPr>
                        <a:t>Άλλα έξοδα</a:t>
                      </a:r>
                    </a:p>
                  </a:txBody>
                  <a:tcPr/>
                </a:tc>
                <a:tc>
                  <a:txBody>
                    <a:bodyPr/>
                    <a:lstStyle/>
                    <a:p>
                      <a:pPr algn="r"/>
                      <a:r>
                        <a:rPr lang="el-GR" sz="2000" dirty="0"/>
                        <a:t>24.163</a:t>
                      </a:r>
                    </a:p>
                  </a:txBody>
                  <a:tcPr/>
                </a:tc>
                <a:tc>
                  <a:txBody>
                    <a:bodyPr/>
                    <a:lstStyle/>
                    <a:p>
                      <a:pPr algn="r"/>
                      <a:r>
                        <a:rPr lang="el-GR" sz="2000" dirty="0"/>
                        <a:t>20.914</a:t>
                      </a:r>
                    </a:p>
                  </a:txBody>
                  <a:tcPr/>
                </a:tc>
                <a:tc>
                  <a:txBody>
                    <a:bodyPr/>
                    <a:lstStyle/>
                    <a:p>
                      <a:pPr algn="r"/>
                      <a:r>
                        <a:rPr lang="el-GR" sz="2000" dirty="0"/>
                        <a:t>3.249</a:t>
                      </a:r>
                    </a:p>
                  </a:txBody>
                  <a:tcPr/>
                </a:tc>
                <a:tc>
                  <a:txBody>
                    <a:bodyPr/>
                    <a:lstStyle/>
                    <a:p>
                      <a:pPr algn="r"/>
                      <a:r>
                        <a:rPr lang="el-GR" sz="2000" dirty="0"/>
                        <a:t>15,5</a:t>
                      </a:r>
                    </a:p>
                  </a:txBody>
                  <a:tcPr/>
                </a:tc>
                <a:extLst>
                  <a:ext uri="{0D108BD9-81ED-4DB2-BD59-A6C34878D82A}">
                    <a16:rowId xmlns:a16="http://schemas.microsoft.com/office/drawing/2014/main" val="3502631329"/>
                  </a:ext>
                </a:extLst>
              </a:tr>
              <a:tr h="504000">
                <a:tc>
                  <a:txBody>
                    <a:bodyPr/>
                    <a:lstStyle/>
                    <a:p>
                      <a:r>
                        <a:rPr lang="el-GR" sz="2000" b="1" baseline="0" dirty="0">
                          <a:solidFill>
                            <a:schemeClr val="tx1"/>
                          </a:solidFill>
                        </a:rPr>
                        <a:t>Κέρδη προ φόρων</a:t>
                      </a:r>
                    </a:p>
                  </a:txBody>
                  <a:tcPr/>
                </a:tc>
                <a:tc>
                  <a:txBody>
                    <a:bodyPr/>
                    <a:lstStyle/>
                    <a:p>
                      <a:pPr algn="r"/>
                      <a:r>
                        <a:rPr lang="el-GR" sz="2000" b="1" dirty="0"/>
                        <a:t>663.938</a:t>
                      </a:r>
                    </a:p>
                  </a:txBody>
                  <a:tcPr/>
                </a:tc>
                <a:tc>
                  <a:txBody>
                    <a:bodyPr/>
                    <a:lstStyle/>
                    <a:p>
                      <a:pPr algn="r"/>
                      <a:r>
                        <a:rPr lang="el-GR" sz="2000" b="1" dirty="0"/>
                        <a:t>617.158</a:t>
                      </a:r>
                    </a:p>
                  </a:txBody>
                  <a:tcPr/>
                </a:tc>
                <a:tc>
                  <a:txBody>
                    <a:bodyPr/>
                    <a:lstStyle/>
                    <a:p>
                      <a:pPr algn="r"/>
                      <a:r>
                        <a:rPr lang="el-GR" sz="2000" b="1" dirty="0"/>
                        <a:t>46.780</a:t>
                      </a:r>
                    </a:p>
                  </a:txBody>
                  <a:tcPr/>
                </a:tc>
                <a:tc>
                  <a:txBody>
                    <a:bodyPr/>
                    <a:lstStyle/>
                    <a:p>
                      <a:pPr algn="r"/>
                      <a:r>
                        <a:rPr lang="el-GR" sz="2000" b="1" dirty="0"/>
                        <a:t>7,6</a:t>
                      </a:r>
                    </a:p>
                  </a:txBody>
                  <a:tcPr/>
                </a:tc>
                <a:extLst>
                  <a:ext uri="{0D108BD9-81ED-4DB2-BD59-A6C34878D82A}">
                    <a16:rowId xmlns:a16="http://schemas.microsoft.com/office/drawing/2014/main" val="2354149157"/>
                  </a:ext>
                </a:extLst>
              </a:tr>
              <a:tr h="504000">
                <a:tc>
                  <a:txBody>
                    <a:bodyPr/>
                    <a:lstStyle/>
                    <a:p>
                      <a:r>
                        <a:rPr lang="el-GR" sz="2000" b="1" baseline="0" dirty="0">
                          <a:solidFill>
                            <a:schemeClr val="tx1"/>
                          </a:solidFill>
                        </a:rPr>
                        <a:t>Φόροι εισοδήματος</a:t>
                      </a:r>
                    </a:p>
                  </a:txBody>
                  <a:tcPr/>
                </a:tc>
                <a:tc>
                  <a:txBody>
                    <a:bodyPr/>
                    <a:lstStyle/>
                    <a:p>
                      <a:pPr algn="r"/>
                      <a:r>
                        <a:rPr lang="el-GR" sz="2000" dirty="0"/>
                        <a:t>241.698</a:t>
                      </a:r>
                    </a:p>
                  </a:txBody>
                  <a:tcPr/>
                </a:tc>
                <a:tc>
                  <a:txBody>
                    <a:bodyPr/>
                    <a:lstStyle/>
                    <a:p>
                      <a:pPr algn="r"/>
                      <a:r>
                        <a:rPr lang="el-GR" sz="2000" dirty="0"/>
                        <a:t>228.713</a:t>
                      </a:r>
                    </a:p>
                  </a:txBody>
                  <a:tcPr/>
                </a:tc>
                <a:tc>
                  <a:txBody>
                    <a:bodyPr/>
                    <a:lstStyle/>
                    <a:p>
                      <a:pPr algn="r"/>
                      <a:r>
                        <a:rPr lang="el-GR" sz="2000" dirty="0"/>
                        <a:t>12.985</a:t>
                      </a:r>
                    </a:p>
                  </a:txBody>
                  <a:tcPr/>
                </a:tc>
                <a:tc>
                  <a:txBody>
                    <a:bodyPr/>
                    <a:lstStyle/>
                    <a:p>
                      <a:pPr algn="r"/>
                      <a:r>
                        <a:rPr lang="el-GR" sz="2000" dirty="0"/>
                        <a:t>5,7</a:t>
                      </a:r>
                    </a:p>
                  </a:txBody>
                  <a:tcPr/>
                </a:tc>
                <a:extLst>
                  <a:ext uri="{0D108BD9-81ED-4DB2-BD59-A6C34878D82A}">
                    <a16:rowId xmlns:a16="http://schemas.microsoft.com/office/drawing/2014/main" val="4279066189"/>
                  </a:ext>
                </a:extLst>
              </a:tr>
              <a:tr h="504000">
                <a:tc>
                  <a:txBody>
                    <a:bodyPr/>
                    <a:lstStyle/>
                    <a:p>
                      <a:r>
                        <a:rPr lang="el-GR" sz="2000" b="1" baseline="0" dirty="0">
                          <a:solidFill>
                            <a:schemeClr val="tx1"/>
                          </a:solidFill>
                        </a:rPr>
                        <a:t>Καθαρά κέρδη</a:t>
                      </a:r>
                    </a:p>
                  </a:txBody>
                  <a:tcPr/>
                </a:tc>
                <a:tc>
                  <a:txBody>
                    <a:bodyPr/>
                    <a:lstStyle/>
                    <a:p>
                      <a:pPr algn="r"/>
                      <a:r>
                        <a:rPr lang="el-GR" sz="2000" b="1" dirty="0"/>
                        <a:t>422.240</a:t>
                      </a:r>
                    </a:p>
                  </a:txBody>
                  <a:tcPr/>
                </a:tc>
                <a:tc>
                  <a:txBody>
                    <a:bodyPr/>
                    <a:lstStyle/>
                    <a:p>
                      <a:pPr algn="r"/>
                      <a:r>
                        <a:rPr lang="el-GR" sz="2000" b="1" dirty="0"/>
                        <a:t>2.996.205</a:t>
                      </a:r>
                    </a:p>
                  </a:txBody>
                  <a:tcPr/>
                </a:tc>
                <a:tc>
                  <a:txBody>
                    <a:bodyPr/>
                    <a:lstStyle/>
                    <a:p>
                      <a:pPr algn="r"/>
                      <a:r>
                        <a:rPr lang="el-GR" sz="2000" b="1" dirty="0"/>
                        <a:t>33.795</a:t>
                      </a:r>
                    </a:p>
                  </a:txBody>
                  <a:tcPr/>
                </a:tc>
                <a:tc>
                  <a:txBody>
                    <a:bodyPr/>
                    <a:lstStyle/>
                    <a:p>
                      <a:pPr algn="r"/>
                      <a:r>
                        <a:rPr lang="el-GR" sz="2000" b="1" dirty="0"/>
                        <a:t>8,7</a:t>
                      </a:r>
                    </a:p>
                  </a:txBody>
                  <a:tcPr/>
                </a:tc>
                <a:extLst>
                  <a:ext uri="{0D108BD9-81ED-4DB2-BD59-A6C34878D82A}">
                    <a16:rowId xmlns:a16="http://schemas.microsoft.com/office/drawing/2014/main" val="1475382708"/>
                  </a:ext>
                </a:extLst>
              </a:tr>
            </a:tbl>
          </a:graphicData>
        </a:graphic>
      </p:graphicFrame>
    </p:spTree>
    <p:extLst>
      <p:ext uri="{BB962C8B-B14F-4D97-AF65-F5344CB8AC3E}">
        <p14:creationId xmlns:p14="http://schemas.microsoft.com/office/powerpoint/2010/main" val="358737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031603" cy="6368473"/>
          </a:xfrm>
        </p:spPr>
        <p:txBody>
          <a:bodyPr>
            <a:normAutofit/>
          </a:bodyPr>
          <a:lstStyle/>
          <a:p>
            <a:pPr marL="0" indent="0" algn="just">
              <a:buNone/>
            </a:pPr>
            <a:endParaRPr lang="el-GR" b="1" dirty="0">
              <a:solidFill>
                <a:srgbClr val="002060"/>
              </a:solidFill>
            </a:endParaRPr>
          </a:p>
          <a:p>
            <a:pPr marL="0" indent="0" algn="just">
              <a:buNone/>
            </a:pPr>
            <a:r>
              <a:rPr lang="el-GR" b="1" dirty="0">
                <a:solidFill>
                  <a:srgbClr val="002060"/>
                </a:solidFill>
              </a:rPr>
              <a:t>Κόστος ανά μονάδα αποθέματος.</a:t>
            </a:r>
          </a:p>
          <a:p>
            <a:pPr marL="0" indent="0" algn="just">
              <a:buNone/>
            </a:pPr>
            <a:r>
              <a:rPr lang="el-GR" dirty="0"/>
              <a:t>Το κόστος ανά μονάδα αποθέματος είναι μια πρόκληση επειδή οι εταιρείες αγοράζουν μέσα στον χρόνο αγαθά σε διαφορετικές τιμές. Με ποιες </a:t>
            </a:r>
            <a:r>
              <a:rPr lang="el-GR" dirty="0" err="1"/>
              <a:t>μοναδιαίες</a:t>
            </a:r>
            <a:r>
              <a:rPr lang="el-GR" dirty="0"/>
              <a:t> τιμές θα υπολογιστούν τα αποθέματα τέλους χρήσεως.</a:t>
            </a:r>
          </a:p>
          <a:p>
            <a:pPr marL="0" indent="0" algn="just">
              <a:buNone/>
            </a:pPr>
            <a:r>
              <a:rPr lang="el-GR" dirty="0"/>
              <a:t>Τα λογιστικά συστήματα παρακολούθησης των αποθεμάτων είναι δύο:</a:t>
            </a:r>
          </a:p>
          <a:p>
            <a:pPr marL="0" indent="0" algn="just">
              <a:buNone/>
            </a:pPr>
            <a:r>
              <a:rPr lang="el-GR" dirty="0"/>
              <a:t>Το </a:t>
            </a:r>
            <a:r>
              <a:rPr lang="el-GR" dirty="0">
                <a:solidFill>
                  <a:srgbClr val="C00000"/>
                </a:solidFill>
              </a:rPr>
              <a:t>περιοδικό σύστημα απογραφής </a:t>
            </a:r>
          </a:p>
          <a:p>
            <a:pPr marL="0" indent="0" algn="just">
              <a:buNone/>
            </a:pPr>
            <a:r>
              <a:rPr lang="el-GR" dirty="0"/>
              <a:t>Το </a:t>
            </a:r>
            <a:r>
              <a:rPr lang="el-GR" dirty="0">
                <a:solidFill>
                  <a:srgbClr val="C00000"/>
                </a:solidFill>
              </a:rPr>
              <a:t>σύστημα διαρκούς απογραφής</a:t>
            </a:r>
          </a:p>
          <a:p>
            <a:pPr algn="just">
              <a:lnSpc>
                <a:spcPct val="150000"/>
              </a:lnSpc>
              <a:buFontTx/>
              <a:buNone/>
            </a:pPr>
            <a:endParaRPr lang="el-GR" altLang="el-GR" b="1" dirty="0"/>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3462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a:bodyPr>
          <a:lstStyle/>
          <a:p>
            <a:pPr marL="0" indent="0" algn="just">
              <a:buNone/>
            </a:pPr>
            <a:r>
              <a:rPr lang="el-GR" b="1" dirty="0">
                <a:solidFill>
                  <a:srgbClr val="002060"/>
                </a:solidFill>
              </a:rPr>
              <a:t>Το περιοδικό σύστημα απογραφής</a:t>
            </a:r>
          </a:p>
          <a:p>
            <a:pPr marL="0" indent="0" algn="just">
              <a:buNone/>
            </a:pPr>
            <a:r>
              <a:rPr lang="el-GR" dirty="0"/>
              <a:t>Χρησιμοποιείται στην περίπτωση αγαθών χαμηλού κόστους ανά μονάδα.</a:t>
            </a:r>
          </a:p>
          <a:p>
            <a:pPr marL="0" indent="0" algn="just">
              <a:buNone/>
            </a:pPr>
            <a:r>
              <a:rPr lang="el-GR" dirty="0"/>
              <a:t>Πχ ένα κατάστημα πώλησης υφασμάτων ή ένα κατάστημα πώλησης σιδηρικών δεν μπορεί να κρατάει συνεχώς ενήμερο ένα αρχείο για κάθε κομμάτι υφάσματος ή κάθε βίδα που πουλάει.</a:t>
            </a:r>
            <a:endParaRPr lang="el-GR" altLang="el-GR" b="1" dirty="0"/>
          </a:p>
          <a:p>
            <a:pPr marL="0" indent="0" algn="just">
              <a:buNone/>
            </a:pPr>
            <a:r>
              <a:rPr lang="el-GR" b="1" dirty="0">
                <a:solidFill>
                  <a:srgbClr val="002060"/>
                </a:solidFill>
              </a:rPr>
              <a:t>Το σύστημα διαρκούς απογραφής</a:t>
            </a:r>
          </a:p>
          <a:p>
            <a:pPr marL="0" indent="0" algn="just">
              <a:buNone/>
            </a:pPr>
            <a:r>
              <a:rPr lang="el-GR" dirty="0"/>
              <a:t>Χρησιμοποιεί εξειδικευμένο λογισμικό για την τήρηση των αρχείων των αποθεμάτων.</a:t>
            </a:r>
          </a:p>
          <a:p>
            <a:pPr marL="0" indent="0" algn="just">
              <a:buNone/>
            </a:pPr>
            <a:r>
              <a:rPr lang="el-GR" dirty="0"/>
              <a:t>Πχ ένα κατάστημα πώλησης επίπλων, αυτοκινήτων, κοσμημάτων. Το σύστημα αυτό χρησιμοποιείται από τις περισσότερες μεγάλες σύγχρονες επιχειρήσεις</a:t>
            </a:r>
          </a:p>
          <a:p>
            <a:pPr marL="0" indent="0" algn="just">
              <a:buNone/>
            </a:pPr>
            <a:r>
              <a:rPr lang="el-GR" altLang="el-GR" b="1" dirty="0">
                <a:solidFill>
                  <a:srgbClr val="C00000"/>
                </a:solidFill>
                <a:effectLst>
                  <a:outerShdw blurRad="38100" dist="38100" dir="2700000" algn="tl">
                    <a:srgbClr val="000000">
                      <a:alpha val="43137"/>
                    </a:srgbClr>
                  </a:outerShdw>
                </a:effectLst>
              </a:rPr>
              <a:t>Σε κάθε περίπτωση η εταιρεία συνεχίζει να μετράει τα αποθέματά της στο τέλος της χρήσης. Η φυσική απογραφή είναι απαραίτητη σε όλες τις περιπτώσεις.</a:t>
            </a: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912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23966" y="489526"/>
            <a:ext cx="10962750" cy="6368473"/>
          </a:xfrm>
        </p:spPr>
        <p:txBody>
          <a:bodyPr>
            <a:normAutofit fontScale="92500" lnSpcReduction="10000"/>
          </a:bodyPr>
          <a:lstStyle/>
          <a:p>
            <a:pPr marL="0" indent="0" algn="just">
              <a:buNone/>
            </a:pPr>
            <a:r>
              <a:rPr lang="el-GR" dirty="0"/>
              <a:t>Ανεξάρτητα από το σύστημα απογραφής οι επιχειρήσεις πρέπει να αποτιμήσουν τα αποθέματα τέλους</a:t>
            </a:r>
          </a:p>
          <a:p>
            <a:pPr marL="0" indent="0" algn="just">
              <a:buNone/>
            </a:pPr>
            <a:r>
              <a:rPr lang="el-GR" dirty="0"/>
              <a:t>Από την αποτίμηση αυτή θα προκύψει και το κόστος των αποθεμάτων που πουλήθηκαν – κόστος πωληθέντων </a:t>
            </a:r>
          </a:p>
          <a:p>
            <a:pPr marL="0" indent="0" algn="just">
              <a:buNone/>
            </a:pPr>
            <a:r>
              <a:rPr lang="el-GR" dirty="0"/>
              <a:t>Ο προσδιορισμός του κόστους των αποθεμάτων όταν η τιμή μονάδας είναι σταθερή δεν χρειάζεται κάποιον υπολογισμό.</a:t>
            </a:r>
          </a:p>
          <a:p>
            <a:pPr marL="0" indent="0" algn="just">
              <a:buNone/>
            </a:pPr>
            <a:r>
              <a:rPr lang="el-GR" dirty="0"/>
              <a:t>Συνήθως όμως η τιμή μονάδας ενός εμπορεύματος ή μιας πρώτης ύλης κυμαίνεται.</a:t>
            </a:r>
          </a:p>
          <a:p>
            <a:pPr marL="0" indent="0" algn="just">
              <a:buNone/>
            </a:pPr>
            <a:r>
              <a:rPr lang="el-GR" dirty="0"/>
              <a:t>Για να υπολογίσουμε το κόστος πωληθέντων καθώς και το κόστος των διαθεσίμων αποθεμάτων τέλους χρήσεως πρέπει να προσδιορίσουμε μια τιμή μονάδας </a:t>
            </a:r>
          </a:p>
          <a:p>
            <a:pPr marL="0" indent="0" algn="just">
              <a:buNone/>
            </a:pPr>
            <a:r>
              <a:rPr lang="el-GR" dirty="0"/>
              <a:t>Η λογιστική χρησιμοποιεί τέσσερεις γενικά αποδεκτές μεθόδους αποτίμησης:</a:t>
            </a:r>
          </a:p>
          <a:p>
            <a:pPr algn="just">
              <a:buFont typeface="Wingdings" panose="05000000000000000000" pitchFamily="2" charset="2"/>
              <a:buChar char="§"/>
            </a:pPr>
            <a:r>
              <a:rPr lang="el-GR" dirty="0">
                <a:solidFill>
                  <a:srgbClr val="002060"/>
                </a:solidFill>
              </a:rPr>
              <a:t>Η μέθοδος του μέσου κόστους </a:t>
            </a:r>
          </a:p>
          <a:p>
            <a:pPr algn="just">
              <a:buFont typeface="Wingdings" panose="05000000000000000000" pitchFamily="2" charset="2"/>
              <a:buChar char="§"/>
            </a:pPr>
            <a:r>
              <a:rPr lang="el-GR" dirty="0">
                <a:solidFill>
                  <a:srgbClr val="002060"/>
                </a:solidFill>
              </a:rPr>
              <a:t>Σειρά εξάντλησης αποθεμάτων (μέθοδος </a:t>
            </a:r>
            <a:r>
              <a:rPr lang="en-US" dirty="0">
                <a:solidFill>
                  <a:srgbClr val="002060"/>
                </a:solidFill>
              </a:rPr>
              <a:t>FIFO</a:t>
            </a:r>
            <a:r>
              <a:rPr lang="el-GR" dirty="0">
                <a:solidFill>
                  <a:srgbClr val="002060"/>
                </a:solidFill>
              </a:rPr>
              <a:t>)</a:t>
            </a:r>
            <a:endParaRPr lang="en-US" dirty="0">
              <a:solidFill>
                <a:srgbClr val="002060"/>
              </a:solidFill>
            </a:endParaRPr>
          </a:p>
          <a:p>
            <a:pPr algn="just">
              <a:buFont typeface="Wingdings" panose="05000000000000000000" pitchFamily="2" charset="2"/>
              <a:buChar char="§"/>
            </a:pPr>
            <a:r>
              <a:rPr lang="el-GR" dirty="0">
                <a:solidFill>
                  <a:srgbClr val="002060"/>
                </a:solidFill>
              </a:rPr>
              <a:t>Αντίστροφη σειρά εξάντλησης αποθεμάτων (μέθοδος </a:t>
            </a:r>
            <a:r>
              <a:rPr lang="en-US" dirty="0">
                <a:solidFill>
                  <a:srgbClr val="002060"/>
                </a:solidFill>
              </a:rPr>
              <a:t>LIFO</a:t>
            </a:r>
            <a:r>
              <a:rPr lang="el-GR" dirty="0">
                <a:solidFill>
                  <a:srgbClr val="002060"/>
                </a:solidFill>
              </a:rPr>
              <a:t>)</a:t>
            </a:r>
          </a:p>
          <a:p>
            <a:pPr algn="just">
              <a:lnSpc>
                <a:spcPct val="150000"/>
              </a:lnSpc>
              <a:buFontTx/>
              <a:buNone/>
            </a:pPr>
            <a:endParaRPr lang="el-GR" altLang="el-GR" b="1" dirty="0">
              <a:solidFill>
                <a:srgbClr val="002060"/>
              </a:solidFill>
            </a:endParaRPr>
          </a:p>
          <a:p>
            <a:pPr algn="ctr">
              <a:buFontTx/>
              <a:buNone/>
            </a:pPr>
            <a:endParaRPr lang="el-GR" altLang="el-GR" b="1" dirty="0">
              <a:solidFill>
                <a:srgbClr val="FF0000"/>
              </a:solidFill>
              <a:effectLst>
                <a:outerShdw blurRad="38100" dist="38100" dir="2700000" algn="tl">
                  <a:srgbClr val="000000">
                    <a:alpha val="43137"/>
                  </a:srgbClr>
                </a:outerShdw>
              </a:effectLst>
            </a:endParaRPr>
          </a:p>
        </p:txBody>
      </p:sp>
      <p:sp>
        <p:nvSpPr>
          <p:cNvPr id="6" name="Ορθογώνιο 5"/>
          <p:cNvSpPr/>
          <p:nvPr/>
        </p:nvSpPr>
        <p:spPr>
          <a:xfrm>
            <a:off x="-1" y="0"/>
            <a:ext cx="6936509" cy="489527"/>
          </a:xfrm>
          <a:prstGeom prst="rect">
            <a:avLst/>
          </a:prstGeom>
          <a:solidFill>
            <a:srgbClr val="006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sz="2800" b="1" dirty="0">
                <a:solidFill>
                  <a:prstClr val="white"/>
                </a:solidFill>
                <a:latin typeface="Calibri" panose="020F0502020204030204"/>
              </a:rPr>
              <a:t>Κόστος </a:t>
            </a:r>
            <a:r>
              <a:rPr lang="el-GR" sz="2800" b="1" dirty="0" err="1">
                <a:solidFill>
                  <a:prstClr val="white"/>
                </a:solidFill>
                <a:latin typeface="Calibri" panose="020F0502020204030204"/>
              </a:rPr>
              <a:t>Πωληθέντων</a:t>
            </a:r>
            <a:endParaRPr lang="el-GR" sz="2800" b="1" dirty="0">
              <a:solidFill>
                <a:prstClr val="white"/>
              </a:solidFill>
              <a:latin typeface="Calibri" panose="020F0502020204030204"/>
            </a:endParaRPr>
          </a:p>
        </p:txBody>
      </p:sp>
      <p:sp>
        <p:nvSpPr>
          <p:cNvPr id="7" name="Ορθογώνιο 6"/>
          <p:cNvSpPr/>
          <p:nvPr/>
        </p:nvSpPr>
        <p:spPr>
          <a:xfrm>
            <a:off x="6936509" y="0"/>
            <a:ext cx="525549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96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22603</TotalTime>
  <Words>7700</Words>
  <Application>Microsoft Office PowerPoint</Application>
  <PresentationFormat>Ευρεία οθόνη</PresentationFormat>
  <Paragraphs>1633</Paragraphs>
  <Slides>135</Slides>
  <Notes>47</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3</vt:i4>
      </vt:variant>
      <vt:variant>
        <vt:lpstr>Τίτλοι διαφανειών</vt:lpstr>
      </vt:variant>
      <vt:variant>
        <vt:i4>135</vt:i4>
      </vt:variant>
    </vt:vector>
  </HeadingPairs>
  <TitlesOfParts>
    <vt:vector size="143" baseType="lpstr">
      <vt:lpstr>Arial</vt:lpstr>
      <vt:lpstr>Calibri</vt:lpstr>
      <vt:lpstr>Calibri Light</vt:lpstr>
      <vt:lpstr>Cambria Math</vt:lpstr>
      <vt:lpstr>Wingdings</vt:lpstr>
      <vt:lpstr>Θέμα του Office</vt:lpstr>
      <vt:lpstr>2_Θέμα του Office</vt:lpstr>
      <vt:lpstr>1_Θέμα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Είναι κάθε αύξηση της καθαρής θέσης της οικονομικής μονάδας, η οποία προέρχεται από την λειτουργία της.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ΕΥΣΤΡΑΤΙΟΣ ΚΥΠΡΙΩΤΕΛΗΣ</cp:lastModifiedBy>
  <cp:revision>959</cp:revision>
  <dcterms:created xsi:type="dcterms:W3CDTF">2018-06-01T07:02:54Z</dcterms:created>
  <dcterms:modified xsi:type="dcterms:W3CDTF">2024-01-02T18:42:17Z</dcterms:modified>
</cp:coreProperties>
</file>