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 snapToGrid="0">
      <p:cViewPr varScale="1">
        <p:scale>
          <a:sx n="63" d="100"/>
          <a:sy n="63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-30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5B4D3-BC6B-47D9-A3EF-6934608D2A7E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565A8-B9CB-4DB1-90D5-75C9ADA9F0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30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aseline="0" dirty="0"/>
              <a:t>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565A8-B9CB-4DB1-90D5-75C9ADA9F0F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58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3ED80B-FB6D-40A6-8251-6F65FCFE2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26EF5BD-E018-4778-ACCF-A77F76C5B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E494D2-0750-4A85-B359-715FB346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DFE8ED-E89F-46FA-A8C1-7B80CBC6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B9C8C6-8C08-45E8-B421-028C7D99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6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266570-2816-4B80-8EE7-C61F3EF8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556DB6-13DA-4E92-8D5C-E05443F4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5CB5AF-67C1-4FE8-829C-1C8B65A3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A05CAF-FA55-4F05-AEA9-BE7C2EE1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9C9263F-DEC7-4617-AC98-227AA30D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31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B4B78C8-DD37-4E20-B4FA-B18B300B2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9B52289-F751-4018-84BF-80EDB061C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6BCB46-56D4-409F-937D-F445D735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066B6E-6588-4D0A-A550-5E317921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06AB45-9045-423C-B30C-15F1EBA3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969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73CAFD-26E1-45E7-8591-27474AC5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F637D8-0C0B-408A-B963-BCDCB8EDD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54557B-21AE-47FA-B6AB-A6DC3AFE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EACCBC-438A-4C54-B495-8FD24184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72A158-2446-448A-BBD7-751EFCCC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12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A16A83-3FA8-47B0-93DC-07D2C80C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ECAB1D-86EA-4976-89D0-0AF631708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22EEE3-4088-47A2-9544-A0A5D89C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CA106C-2486-4F41-B65E-B0667856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34EBB6-04EF-4AAE-BD11-37C9C803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0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689098-347E-4E7F-8E0D-BA359C10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9AD5F7-CBD3-4369-BF63-3B6332F84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7DE4AD8-8C18-4491-9393-5F4E9C7F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2B113E-C0F9-4FFB-9029-6DB61CE6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7FE1214-8A89-4F15-8E62-1EA0835B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5D50839-3BCB-4B6A-9C27-70AE51CF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A1925F-975F-49D8-B03C-76E85EC0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65245A-0BEE-41D7-9F93-33CEE4EF4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8EB65C-D8A2-495D-9DED-AB947337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7275E73-58E7-4F1E-B8F9-339E399CF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AAA662D-2CF4-4196-A583-5B2D63413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C889F89-6CEC-4BE9-A009-790D917BB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52C566F-D18D-44BC-BA54-F28BC7CC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571E637-F8B3-4358-9C13-5C1AEA77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72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221A94-3DE2-41AF-BB3F-3015D369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C257515-FB5A-45B1-9DDD-DFC13624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A2F8431-1261-4243-8512-2D9225E9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9ED05A9-F8A8-4A50-9B87-C2C81B7F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198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A6AB3CB-2BD0-4678-B721-B4ED8D83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C6EB8E7-4DA3-4786-A344-233DE2BA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E70A32E-45E6-44A9-BCFC-7E532F15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049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D5F6EA-49E0-4758-98B7-F87EC541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84A771-665E-4D5E-B800-8A95D721F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A1D288-7FF0-4354-A352-6B70EF564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57B812-5E8D-4691-BE7F-DA5FA2E1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54CD01B-5901-4693-8470-80603F34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C27E2CE-E104-4549-8B74-8BF25795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75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82313C-C37E-4574-8239-07782F53C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44C0BE1-4FD1-4A5B-A2E4-4060E7C7C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DE5BB4E-6DA9-4023-AD64-27397B85D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D4A0F0-23C9-4250-8E54-DEDC1432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800C0F-FA23-4C2E-883B-4C3A2FCD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E6288A-350A-4EDC-A43E-568F2AD0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272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40D4AA5-AA48-43B1-99BE-5004D543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80272C3-F016-4A63-9879-8925BCE0D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A4977A-0536-46A4-AA53-7CAD09706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A27E-11BB-43F1-A7DA-CF0A718AD1B7}" type="datetimeFigureOut">
              <a:rPr lang="el-GR" smtClean="0"/>
              <a:t>15/10/2020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1DAEBF-596A-4FD3-BE24-DD4E6773C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63015B-D1FC-4814-8948-F98AED8B1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28FE-E199-4FF9-B12C-EDC7C399F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91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6C319C-C231-441E-A212-0A932E4E5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u="sng" dirty="0"/>
              <a:t>ΦΟΡΟΛΟΓΙΚΗ ΛΟΓΙΣΤΙΚΗ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3F81F4C-26BF-4DF9-8F40-17F175F116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u="sng" dirty="0"/>
              <a:t>ΑΣΚΗΣΗ 3</a:t>
            </a:r>
          </a:p>
        </p:txBody>
      </p:sp>
    </p:spTree>
    <p:extLst>
      <p:ext uri="{BB962C8B-B14F-4D97-AF65-F5344CB8AC3E}">
        <p14:creationId xmlns:p14="http://schemas.microsoft.com/office/powerpoint/2010/main" val="428360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6589F2-8812-46CA-8327-DBF8D18D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D53F04-631F-4787-89B9-18D0EFCA1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Η επιχείρηση &lt;&lt;Α. Ρουμελιώτης και </a:t>
            </a:r>
            <a:r>
              <a:rPr lang="el-GR" sz="3200" dirty="0" err="1"/>
              <a:t>Σια</a:t>
            </a:r>
            <a:r>
              <a:rPr lang="el-GR" sz="3200" dirty="0"/>
              <a:t> Ο.Ε&gt;&gt; δραστηριοποιείται στην Αθήνα </a:t>
            </a:r>
            <a:r>
              <a:rPr lang="el-GR" sz="3200" dirty="0" err="1"/>
              <a:t>επι</a:t>
            </a:r>
            <a:r>
              <a:rPr lang="el-GR" sz="3200" dirty="0"/>
              <a:t> της οδού Αρχ. Μουσείου 15 αρμοδιότητας της Α Δ.Ο.Υ. Αθηνών, με αντικείμενο εργασιών την εμπορία ειδών σούπερ </a:t>
            </a:r>
            <a:r>
              <a:rPr lang="el-GR" sz="3200" dirty="0" err="1"/>
              <a:t>μαρκετ</a:t>
            </a:r>
            <a:r>
              <a:rPr lang="el-GR" sz="3200" dirty="0"/>
              <a:t> και είναι ενταγμένη στο απλογραφικό σύστημα τήρησης βιβλίων των ΕΛΠ. Κατά τη χρήση 1/1 _ 31/12/20ΧΧ πραγματοποίησε ανά ημερολογιακό τρίμηνο τις εξής συγκεντρωτικές οικονομικές πράξεις</a:t>
            </a:r>
            <a:endParaRPr lang="en-US" sz="3200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DB4BD2-5025-47E2-8CAE-EF2D34BB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1/1- 31/3/20XX</a:t>
            </a:r>
            <a:r>
              <a:rPr lang="el-GR" dirty="0"/>
              <a:t> Εκροές με συντελεστή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215095-B549-40E5-88BD-DB43DA2B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                                                                             ΦΠΑ ΒΙΒΛΙΩΝ        ΦΠΑ ΠΟΛ/ΝΟ</a:t>
            </a:r>
          </a:p>
          <a:p>
            <a:r>
              <a:rPr lang="el-GR" dirty="0"/>
              <a:t>Εκροές με συντελεστή 6% 1.500€	                 90,02                        90,00</a:t>
            </a:r>
          </a:p>
          <a:p>
            <a:r>
              <a:rPr lang="el-GR" dirty="0"/>
              <a:t>Εκροές με συντελεστή 13% 100.000€             13.000,02                 13.000,02</a:t>
            </a:r>
          </a:p>
          <a:p>
            <a:r>
              <a:rPr lang="el-GR" dirty="0"/>
              <a:t>Εκροές με συντελεστή 24% 20.000€                 4.800,00                   4.800,00</a:t>
            </a:r>
          </a:p>
          <a:p>
            <a:r>
              <a:rPr lang="el-GR" dirty="0"/>
              <a:t>Εκροές με συντελεστή 6% 2.000€                         120,00                      120,00 </a:t>
            </a:r>
          </a:p>
          <a:p>
            <a:r>
              <a:rPr lang="el-GR" dirty="0"/>
              <a:t>Εκροές με συντελεστή 13% 90.000€               11.698,00                 11.700,00</a:t>
            </a:r>
          </a:p>
          <a:p>
            <a:r>
              <a:rPr lang="el-GR" dirty="0"/>
              <a:t> Εκροές με συντελεστή 24% 15.000€                 3.600,02                   3.600,00</a:t>
            </a:r>
          </a:p>
          <a:p>
            <a:r>
              <a:rPr lang="el-GR" dirty="0"/>
              <a:t>Δαπάνες 10.000€</a:t>
            </a:r>
          </a:p>
          <a:p>
            <a:r>
              <a:rPr lang="el-GR" dirty="0"/>
              <a:t>Φ.Π.Α  δαπανών 1.200€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780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9107D5-CE9F-48F2-802C-B46408AD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1/4- 30/6/20ΧΧ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BD2B49-A30E-4F8A-91C2-8F217CB9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                                                                              ΦΠΑ ΒΙΒΛΙΩΝ        ΦΠΑ ΠΟΛ/ΝΟ</a:t>
            </a:r>
          </a:p>
          <a:p>
            <a:r>
              <a:rPr lang="el-GR" dirty="0"/>
              <a:t>Εκροές με συντελεστή 6% 1.000€                              59,08                     60,00</a:t>
            </a:r>
          </a:p>
          <a:p>
            <a:r>
              <a:rPr lang="el-GR" dirty="0"/>
              <a:t>Εκροές με συντελεστή 13% 120.000€              150.601,00           150.600,00</a:t>
            </a:r>
          </a:p>
          <a:p>
            <a:r>
              <a:rPr lang="el-GR" dirty="0"/>
              <a:t>Εκροές με συντελεστή 24% 30.000€                     7.201,00               7.200,00</a:t>
            </a:r>
          </a:p>
          <a:p>
            <a:r>
              <a:rPr lang="el-GR" dirty="0"/>
              <a:t>Εκροές με συντελεστή 6% 1.000€                               60,20                     60,00</a:t>
            </a:r>
          </a:p>
          <a:p>
            <a:r>
              <a:rPr lang="el-GR" dirty="0"/>
              <a:t>Εκροές με συντελεστή 13% 100.000€                 13.002,00             13.000,00</a:t>
            </a:r>
          </a:p>
          <a:p>
            <a:r>
              <a:rPr lang="el-GR" dirty="0"/>
              <a:t> Εκροές με συντελεστή 24% 25.000€                    5.998,00               6.000,00</a:t>
            </a:r>
          </a:p>
          <a:p>
            <a:r>
              <a:rPr lang="el-GR" dirty="0"/>
              <a:t>Δαπάνες 30.000€</a:t>
            </a:r>
          </a:p>
          <a:p>
            <a:r>
              <a:rPr lang="el-GR" dirty="0"/>
              <a:t>Φ.Π.Α  δαπανών 4.100€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182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8656A0-C0A1-4E2D-B537-0179EEAA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1/7- 30/9/20ΧΧ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D7F230-B6DD-4FE7-A938-A4EE0DA9A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   </a:t>
            </a:r>
            <a:r>
              <a:rPr lang="en-US" dirty="0"/>
              <a:t>                                                        </a:t>
            </a:r>
            <a:r>
              <a:rPr lang="el-GR" dirty="0"/>
              <a:t> </a:t>
            </a:r>
            <a:r>
              <a:rPr lang="en-US" dirty="0"/>
              <a:t>       </a:t>
            </a:r>
            <a:r>
              <a:rPr lang="el-GR" dirty="0"/>
              <a:t>ΦΠΑ ΒΙΒΛΙΩΝ        ΦΠΑ ΠΟΛ/ΝΟ</a:t>
            </a:r>
          </a:p>
          <a:p>
            <a:r>
              <a:rPr lang="el-GR" dirty="0"/>
              <a:t>Εκροές με συντελεστή 6%</a:t>
            </a:r>
            <a:r>
              <a:rPr lang="en-US" dirty="0"/>
              <a:t> 2.500</a:t>
            </a:r>
            <a:r>
              <a:rPr lang="el-GR" dirty="0"/>
              <a:t>€</a:t>
            </a:r>
            <a:r>
              <a:rPr lang="en-US" dirty="0"/>
              <a:t>                   149,98                    150,00</a:t>
            </a:r>
            <a:endParaRPr lang="el-GR" dirty="0"/>
          </a:p>
          <a:p>
            <a:r>
              <a:rPr lang="el-GR" dirty="0"/>
              <a:t>Εκροές με συντελεστή 13% </a:t>
            </a:r>
            <a:r>
              <a:rPr lang="en-US" dirty="0"/>
              <a:t>130.000</a:t>
            </a:r>
            <a:r>
              <a:rPr lang="el-GR" dirty="0"/>
              <a:t>€</a:t>
            </a:r>
            <a:r>
              <a:rPr lang="en-US" dirty="0"/>
              <a:t>       16.900,00              16.900,00</a:t>
            </a:r>
            <a:endParaRPr lang="el-GR" dirty="0"/>
          </a:p>
          <a:p>
            <a:r>
              <a:rPr lang="el-GR" dirty="0"/>
              <a:t>Εκροές με συντελεστή 24% </a:t>
            </a:r>
            <a:r>
              <a:rPr lang="en-US" dirty="0"/>
              <a:t>15.000</a:t>
            </a:r>
            <a:r>
              <a:rPr lang="el-GR" dirty="0"/>
              <a:t>€</a:t>
            </a:r>
            <a:r>
              <a:rPr lang="en-US" dirty="0"/>
              <a:t>            3.598,00                3.600,00</a:t>
            </a:r>
            <a:endParaRPr lang="el-GR" dirty="0"/>
          </a:p>
          <a:p>
            <a:r>
              <a:rPr lang="el-GR" dirty="0"/>
              <a:t>Εκροές με συντελεστή 6% </a:t>
            </a:r>
            <a:r>
              <a:rPr lang="en-US" dirty="0"/>
              <a:t>8.000</a:t>
            </a:r>
            <a:r>
              <a:rPr lang="el-GR" dirty="0"/>
              <a:t>€</a:t>
            </a:r>
            <a:r>
              <a:rPr lang="en-US" dirty="0"/>
              <a:t>                    480,10                   480,00</a:t>
            </a:r>
            <a:endParaRPr lang="el-GR" dirty="0"/>
          </a:p>
          <a:p>
            <a:r>
              <a:rPr lang="el-GR" dirty="0"/>
              <a:t>Εκροές με συντελεστή 13% </a:t>
            </a:r>
            <a:r>
              <a:rPr lang="en-US" dirty="0"/>
              <a:t>120.000</a:t>
            </a:r>
            <a:r>
              <a:rPr lang="el-GR" dirty="0"/>
              <a:t>€</a:t>
            </a:r>
            <a:r>
              <a:rPr lang="en-US" dirty="0"/>
              <a:t>        15.600,10             15.600,00</a:t>
            </a:r>
            <a:endParaRPr lang="el-GR" dirty="0"/>
          </a:p>
          <a:p>
            <a:r>
              <a:rPr lang="el-GR" dirty="0"/>
              <a:t>Εκροές με συντελεστή 24% </a:t>
            </a:r>
            <a:r>
              <a:rPr lang="en-US" dirty="0"/>
              <a:t>12.000</a:t>
            </a:r>
            <a:r>
              <a:rPr lang="el-GR" dirty="0"/>
              <a:t>€</a:t>
            </a:r>
            <a:r>
              <a:rPr lang="en-US" dirty="0"/>
              <a:t>             2.881,00               2.880,00</a:t>
            </a:r>
            <a:endParaRPr lang="el-GR" dirty="0"/>
          </a:p>
          <a:p>
            <a:r>
              <a:rPr lang="el-GR" dirty="0"/>
              <a:t>Δαπάνες </a:t>
            </a:r>
            <a:r>
              <a:rPr lang="en-US" dirty="0"/>
              <a:t>90.000</a:t>
            </a:r>
            <a:r>
              <a:rPr lang="el-GR" dirty="0"/>
              <a:t>€</a:t>
            </a:r>
          </a:p>
          <a:p>
            <a:r>
              <a:rPr lang="el-GR" dirty="0"/>
              <a:t>Φ.Π.Α  δαπανών</a:t>
            </a:r>
            <a:r>
              <a:rPr lang="en-US" dirty="0"/>
              <a:t> 10.500</a:t>
            </a:r>
            <a:r>
              <a:rPr lang="el-GR" dirty="0"/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384826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C61272-8B4F-40FD-B3D4-19F03B1D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1/10- 31/12/20</a:t>
            </a:r>
            <a:r>
              <a:rPr lang="el-GR" dirty="0"/>
              <a:t>ΧΧ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6172FB-75C5-4D12-9226-AA3BF22F5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                                                                                         ΦΠΑ ΒΙΒΛΙΩΝ        ΦΠΑ ΠΟΛ/ΝΟ</a:t>
            </a:r>
          </a:p>
          <a:p>
            <a:r>
              <a:rPr lang="el-GR" dirty="0"/>
              <a:t>Εκροές με συντελεστή 6% 3.000€                                       180,00                   180,00</a:t>
            </a:r>
          </a:p>
          <a:p>
            <a:r>
              <a:rPr lang="el-GR" dirty="0"/>
              <a:t>Εκροές με συντελεστή 13% 150.000€                           19.447,00             19.500,00</a:t>
            </a:r>
          </a:p>
          <a:p>
            <a:r>
              <a:rPr lang="el-GR" dirty="0"/>
              <a:t>Εκροές με συντελεστή 24% 80.000€                             19.200,00             19.200,00</a:t>
            </a:r>
          </a:p>
          <a:p>
            <a:r>
              <a:rPr lang="el-GR" dirty="0"/>
              <a:t>Εκροές με συντελεστή 6% 2.000€                                       120,00                   120,00</a:t>
            </a:r>
          </a:p>
          <a:p>
            <a:r>
              <a:rPr lang="el-GR" dirty="0"/>
              <a:t>Εκροές με συντελεστή 13% 100.000€                           13.000,20             13.000,00</a:t>
            </a:r>
          </a:p>
          <a:p>
            <a:r>
              <a:rPr lang="el-GR" dirty="0"/>
              <a:t> Εκροές με συντελεστή 24% 15.000</a:t>
            </a:r>
            <a:r>
              <a:rPr lang="el-GR"/>
              <a:t>€                              </a:t>
            </a:r>
            <a:r>
              <a:rPr lang="el-GR" dirty="0"/>
              <a:t>3.599,70                3.600,00</a:t>
            </a:r>
          </a:p>
          <a:p>
            <a:r>
              <a:rPr lang="el-GR" dirty="0"/>
              <a:t>Δαπάνες 20.000€</a:t>
            </a:r>
          </a:p>
          <a:p>
            <a:r>
              <a:rPr lang="el-GR" dirty="0"/>
              <a:t>Φ.Π.Α  δαπανών 1.800€</a:t>
            </a:r>
          </a:p>
          <a:p>
            <a:pPr marL="0" indent="0">
              <a:buNone/>
            </a:pPr>
            <a:r>
              <a:rPr lang="el-GR" b="1" dirty="0"/>
              <a:t>Ζητείται να συνταχθούν οι περιοδικές δηλώσεις Φ.Π.Α για τη χρήση 1/1- 31/12/20ΧΧ  </a:t>
            </a:r>
          </a:p>
        </p:txBody>
      </p:sp>
    </p:spTree>
    <p:extLst>
      <p:ext uri="{BB962C8B-B14F-4D97-AF65-F5344CB8AC3E}">
        <p14:creationId xmlns:p14="http://schemas.microsoft.com/office/powerpoint/2010/main" val="38559057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396</Words>
  <Application>Microsoft Office PowerPoint</Application>
  <PresentationFormat>Ευρεία οθόνη</PresentationFormat>
  <Paragraphs>50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ΦΟΡΟΛΟΓΙΚΗ ΛΟΓΙΣΤΙΚΗ</vt:lpstr>
      <vt:lpstr> </vt:lpstr>
      <vt:lpstr>1/1- 31/3/20XX Εκροές με συντελεστή</vt:lpstr>
      <vt:lpstr>1/4- 30/6/20ΧΧ</vt:lpstr>
      <vt:lpstr>1/7- 30/9/20ΧΧ</vt:lpstr>
      <vt:lpstr>1/10- 31/12/20ΧΧ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ΦΟΡΟΛΟΓΙΚΗ ΛΟΓΙΣΤΙΚΗ</dc:title>
  <dc:creator>user</dc:creator>
  <cp:lastModifiedBy>user</cp:lastModifiedBy>
  <cp:revision>38</cp:revision>
  <dcterms:created xsi:type="dcterms:W3CDTF">2020-10-15T09:33:40Z</dcterms:created>
  <dcterms:modified xsi:type="dcterms:W3CDTF">2020-10-15T16:16:14Z</dcterms:modified>
</cp:coreProperties>
</file>