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theme/themeOverride1.xml" ContentType="application/vnd.openxmlformats-officedocument.themeOverride+xml"/>
  <Override PartName="/ppt/notesSlides/notesSlide46.xml" ContentType="application/vnd.openxmlformats-officedocument.presentationml.notesSlide+xml"/>
  <Override PartName="/ppt/theme/themeOverride2.xml" ContentType="application/vnd.openxmlformats-officedocument.themeOverr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5" r:id="rId1"/>
    <p:sldMasterId id="2147484395" r:id="rId2"/>
    <p:sldMasterId id="2147484407" r:id="rId3"/>
  </p:sldMasterIdLst>
  <p:notesMasterIdLst>
    <p:notesMasterId r:id="rId119"/>
  </p:notesMasterIdLst>
  <p:sldIdLst>
    <p:sldId id="384" r:id="rId4"/>
    <p:sldId id="1112" r:id="rId5"/>
    <p:sldId id="679" r:id="rId6"/>
    <p:sldId id="680" r:id="rId7"/>
    <p:sldId id="686" r:id="rId8"/>
    <p:sldId id="1136" r:id="rId9"/>
    <p:sldId id="1137" r:id="rId10"/>
    <p:sldId id="685" r:id="rId11"/>
    <p:sldId id="690" r:id="rId12"/>
    <p:sldId id="684" r:id="rId13"/>
    <p:sldId id="739" r:id="rId14"/>
    <p:sldId id="740" r:id="rId15"/>
    <p:sldId id="741" r:id="rId16"/>
    <p:sldId id="742" r:id="rId17"/>
    <p:sldId id="743" r:id="rId18"/>
    <p:sldId id="1089" r:id="rId19"/>
    <p:sldId id="1090" r:id="rId20"/>
    <p:sldId id="691" r:id="rId21"/>
    <p:sldId id="692" r:id="rId22"/>
    <p:sldId id="695" r:id="rId23"/>
    <p:sldId id="1091" r:id="rId24"/>
    <p:sldId id="1092" r:id="rId25"/>
    <p:sldId id="1093" r:id="rId26"/>
    <p:sldId id="1094" r:id="rId27"/>
    <p:sldId id="698" r:id="rId28"/>
    <p:sldId id="1095" r:id="rId29"/>
    <p:sldId id="696" r:id="rId30"/>
    <p:sldId id="1096" r:id="rId31"/>
    <p:sldId id="1097" r:id="rId32"/>
    <p:sldId id="763" r:id="rId33"/>
    <p:sldId id="764" r:id="rId34"/>
    <p:sldId id="1138" r:id="rId35"/>
    <p:sldId id="775" r:id="rId36"/>
    <p:sldId id="1119" r:id="rId37"/>
    <p:sldId id="776" r:id="rId38"/>
    <p:sldId id="777" r:id="rId39"/>
    <p:sldId id="779" r:id="rId40"/>
    <p:sldId id="781" r:id="rId41"/>
    <p:sldId id="794" r:id="rId42"/>
    <p:sldId id="782" r:id="rId43"/>
    <p:sldId id="783" r:id="rId44"/>
    <p:sldId id="1121" r:id="rId45"/>
    <p:sldId id="1122" r:id="rId46"/>
    <p:sldId id="1123" r:id="rId47"/>
    <p:sldId id="1124" r:id="rId48"/>
    <p:sldId id="1126" r:id="rId49"/>
    <p:sldId id="1139" r:id="rId50"/>
    <p:sldId id="1127" r:id="rId51"/>
    <p:sldId id="1128" r:id="rId52"/>
    <p:sldId id="1140" r:id="rId53"/>
    <p:sldId id="1141" r:id="rId54"/>
    <p:sldId id="795" r:id="rId55"/>
    <p:sldId id="793" r:id="rId56"/>
    <p:sldId id="1113" r:id="rId57"/>
    <p:sldId id="1098" r:id="rId58"/>
    <p:sldId id="693" r:id="rId59"/>
    <p:sldId id="699" r:id="rId60"/>
    <p:sldId id="1114" r:id="rId61"/>
    <p:sldId id="1099" r:id="rId62"/>
    <p:sldId id="701" r:id="rId63"/>
    <p:sldId id="1100" r:id="rId64"/>
    <p:sldId id="1101" r:id="rId65"/>
    <p:sldId id="1102" r:id="rId66"/>
    <p:sldId id="1103" r:id="rId67"/>
    <p:sldId id="1104" r:id="rId68"/>
    <p:sldId id="1105" r:id="rId69"/>
    <p:sldId id="1106" r:id="rId70"/>
    <p:sldId id="1107" r:id="rId71"/>
    <p:sldId id="1130" r:id="rId72"/>
    <p:sldId id="1131" r:id="rId73"/>
    <p:sldId id="1133" r:id="rId74"/>
    <p:sldId id="1134" r:id="rId75"/>
    <p:sldId id="786" r:id="rId76"/>
    <p:sldId id="1135" r:id="rId77"/>
    <p:sldId id="1111" r:id="rId78"/>
    <p:sldId id="975" r:id="rId79"/>
    <p:sldId id="977" r:id="rId80"/>
    <p:sldId id="978" r:id="rId81"/>
    <p:sldId id="979" r:id="rId82"/>
    <p:sldId id="980" r:id="rId83"/>
    <p:sldId id="981" r:id="rId84"/>
    <p:sldId id="982" r:id="rId85"/>
    <p:sldId id="983" r:id="rId86"/>
    <p:sldId id="984" r:id="rId87"/>
    <p:sldId id="962" r:id="rId88"/>
    <p:sldId id="985" r:id="rId89"/>
    <p:sldId id="767" r:id="rId90"/>
    <p:sldId id="768" r:id="rId91"/>
    <p:sldId id="769" r:id="rId92"/>
    <p:sldId id="770" r:id="rId93"/>
    <p:sldId id="772" r:id="rId94"/>
    <p:sldId id="771" r:id="rId95"/>
    <p:sldId id="986" r:id="rId96"/>
    <p:sldId id="987" r:id="rId97"/>
    <p:sldId id="946" r:id="rId98"/>
    <p:sldId id="723" r:id="rId99"/>
    <p:sldId id="947" r:id="rId100"/>
    <p:sldId id="948" r:id="rId101"/>
    <p:sldId id="949" r:id="rId102"/>
    <p:sldId id="953" r:id="rId103"/>
    <p:sldId id="950" r:id="rId104"/>
    <p:sldId id="951" r:id="rId105"/>
    <p:sldId id="952" r:id="rId106"/>
    <p:sldId id="1142" r:id="rId107"/>
    <p:sldId id="736" r:id="rId108"/>
    <p:sldId id="765" r:id="rId109"/>
    <p:sldId id="1108" r:id="rId110"/>
    <p:sldId id="748" r:id="rId111"/>
    <p:sldId id="729" r:id="rId112"/>
    <p:sldId id="749" r:id="rId113"/>
    <p:sldId id="750" r:id="rId114"/>
    <p:sldId id="751" r:id="rId115"/>
    <p:sldId id="752" r:id="rId116"/>
    <p:sldId id="773" r:id="rId117"/>
    <p:sldId id="541" r:id="rId1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Χρήστης των Windows" initials="ΧτW" lastIdx="1" clrIdx="0">
    <p:extLst>
      <p:ext uri="{19B8F6BF-5375-455C-9EA6-DF929625EA0E}">
        <p15:presenceInfo xmlns:p15="http://schemas.microsoft.com/office/powerpoint/2012/main" userId="Χρήστης των Windows" providerId="None"/>
      </p:ext>
    </p:extLst>
  </p:cmAuthor>
  <p:cmAuthor id="2" name="kypriot@gmail.com" initials="k" lastIdx="1" clrIdx="1">
    <p:extLst>
      <p:ext uri="{19B8F6BF-5375-455C-9EA6-DF929625EA0E}">
        <p15:presenceInfo xmlns:p15="http://schemas.microsoft.com/office/powerpoint/2012/main" userId="63399e1f6a87fa7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4888"/>
    <a:srgbClr val="FF9933"/>
    <a:srgbClr val="FFFFFF"/>
    <a:srgbClr val="FFFFCC"/>
    <a:srgbClr val="CDEE42"/>
    <a:srgbClr val="441BC9"/>
    <a:srgbClr val="FFCC66"/>
    <a:srgbClr val="CCFF99"/>
    <a:srgbClr val="60B8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3DF533-F53C-47A1-A232-30CA25DB4360}" v="24" dt="2024-01-11T21:17:45.158"/>
    <p1510:client id="{4D5552D4-A571-4CEA-9879-3CDC7DFE7441}" v="3" dt="2024-01-12T16:56:00.723"/>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2838BEF-8BB2-4498-84A7-C5851F593DF1}" styleName="Μεσαίο στυλ 4 - Έμφαση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Μεσαίο στυλ 4 - Έμφαση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76167" autoAdjust="0"/>
  </p:normalViewPr>
  <p:slideViewPr>
    <p:cSldViewPr snapToGrid="0">
      <p:cViewPr varScale="1">
        <p:scale>
          <a:sx n="65" d="100"/>
          <a:sy n="65" d="100"/>
        </p:scale>
        <p:origin x="1373" y="62"/>
      </p:cViewPr>
      <p:guideLst/>
    </p:cSldViewPr>
  </p:slideViewPr>
  <p:notesTextViewPr>
    <p:cViewPr>
      <p:scale>
        <a:sx n="3" d="2"/>
        <a:sy n="3" d="2"/>
      </p:scale>
      <p:origin x="0" y="0"/>
    </p:cViewPr>
  </p:notesTextViewPr>
  <p:sorterViewPr>
    <p:cViewPr>
      <p:scale>
        <a:sx n="100" d="100"/>
        <a:sy n="100" d="100"/>
      </p:scale>
      <p:origin x="0" y="-2962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117" Type="http://schemas.openxmlformats.org/officeDocument/2006/relationships/slide" Target="slides/slide114.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slide" Target="slides/slide86.xml"/><Relationship Id="rId112" Type="http://schemas.openxmlformats.org/officeDocument/2006/relationships/slide" Target="slides/slide109.xml"/><Relationship Id="rId16" Type="http://schemas.openxmlformats.org/officeDocument/2006/relationships/slide" Target="slides/slide13.xml"/><Relationship Id="rId107" Type="http://schemas.openxmlformats.org/officeDocument/2006/relationships/slide" Target="slides/slide104.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102" Type="http://schemas.openxmlformats.org/officeDocument/2006/relationships/slide" Target="slides/slide99.xml"/><Relationship Id="rId123" Type="http://schemas.openxmlformats.org/officeDocument/2006/relationships/theme" Target="theme/theme1.xml"/><Relationship Id="rId5" Type="http://schemas.openxmlformats.org/officeDocument/2006/relationships/slide" Target="slides/slide2.xml"/><Relationship Id="rId90" Type="http://schemas.openxmlformats.org/officeDocument/2006/relationships/slide" Target="slides/slide87.xml"/><Relationship Id="rId95" Type="http://schemas.openxmlformats.org/officeDocument/2006/relationships/slide" Target="slides/slide92.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slide" Target="slides/slide40.xml"/><Relationship Id="rId48" Type="http://schemas.openxmlformats.org/officeDocument/2006/relationships/slide" Target="slides/slide45.xml"/><Relationship Id="rId64" Type="http://schemas.openxmlformats.org/officeDocument/2006/relationships/slide" Target="slides/slide61.xml"/><Relationship Id="rId69" Type="http://schemas.openxmlformats.org/officeDocument/2006/relationships/slide" Target="slides/slide66.xml"/><Relationship Id="rId113" Type="http://schemas.openxmlformats.org/officeDocument/2006/relationships/slide" Target="slides/slide110.xml"/><Relationship Id="rId118" Type="http://schemas.openxmlformats.org/officeDocument/2006/relationships/slide" Target="slides/slide115.xml"/><Relationship Id="rId80" Type="http://schemas.openxmlformats.org/officeDocument/2006/relationships/slide" Target="slides/slide77.xml"/><Relationship Id="rId85" Type="http://schemas.openxmlformats.org/officeDocument/2006/relationships/slide" Target="slides/slide82.xml"/><Relationship Id="rId12" Type="http://schemas.openxmlformats.org/officeDocument/2006/relationships/slide" Target="slides/slide9.xml"/><Relationship Id="rId17" Type="http://schemas.openxmlformats.org/officeDocument/2006/relationships/slide" Target="slides/slide14.xml"/><Relationship Id="rId33" Type="http://schemas.openxmlformats.org/officeDocument/2006/relationships/slide" Target="slides/slide30.xml"/><Relationship Id="rId38" Type="http://schemas.openxmlformats.org/officeDocument/2006/relationships/slide" Target="slides/slide35.xml"/><Relationship Id="rId59" Type="http://schemas.openxmlformats.org/officeDocument/2006/relationships/slide" Target="slides/slide56.xml"/><Relationship Id="rId103" Type="http://schemas.openxmlformats.org/officeDocument/2006/relationships/slide" Target="slides/slide100.xml"/><Relationship Id="rId108" Type="http://schemas.openxmlformats.org/officeDocument/2006/relationships/slide" Target="slides/slide105.xml"/><Relationship Id="rId124" Type="http://schemas.openxmlformats.org/officeDocument/2006/relationships/tableStyles" Target="tableStyles.xml"/><Relationship Id="rId54" Type="http://schemas.openxmlformats.org/officeDocument/2006/relationships/slide" Target="slides/slide51.xml"/><Relationship Id="rId70" Type="http://schemas.openxmlformats.org/officeDocument/2006/relationships/slide" Target="slides/slide67.xml"/><Relationship Id="rId75" Type="http://schemas.openxmlformats.org/officeDocument/2006/relationships/slide" Target="slides/slide72.xml"/><Relationship Id="rId91" Type="http://schemas.openxmlformats.org/officeDocument/2006/relationships/slide" Target="slides/slide88.xml"/><Relationship Id="rId96" Type="http://schemas.openxmlformats.org/officeDocument/2006/relationships/slide" Target="slides/slide93.xml"/><Relationship Id="rId1" Type="http://schemas.openxmlformats.org/officeDocument/2006/relationships/slideMaster" Target="slideMasters/slideMaster1.xml"/><Relationship Id="rId6" Type="http://schemas.openxmlformats.org/officeDocument/2006/relationships/slide" Target="slides/slide3.xml"/><Relationship Id="rId23" Type="http://schemas.openxmlformats.org/officeDocument/2006/relationships/slide" Target="slides/slide20.xml"/><Relationship Id="rId28" Type="http://schemas.openxmlformats.org/officeDocument/2006/relationships/slide" Target="slides/slide25.xml"/><Relationship Id="rId49" Type="http://schemas.openxmlformats.org/officeDocument/2006/relationships/slide" Target="slides/slide46.xml"/><Relationship Id="rId114" Type="http://schemas.openxmlformats.org/officeDocument/2006/relationships/slide" Target="slides/slide111.xml"/><Relationship Id="rId119" Type="http://schemas.openxmlformats.org/officeDocument/2006/relationships/notesMaster" Target="notesMasters/notesMaster1.xml"/><Relationship Id="rId44" Type="http://schemas.openxmlformats.org/officeDocument/2006/relationships/slide" Target="slides/slide41.xml"/><Relationship Id="rId60" Type="http://schemas.openxmlformats.org/officeDocument/2006/relationships/slide" Target="slides/slide57.xml"/><Relationship Id="rId65" Type="http://schemas.openxmlformats.org/officeDocument/2006/relationships/slide" Target="slides/slide62.xml"/><Relationship Id="rId81" Type="http://schemas.openxmlformats.org/officeDocument/2006/relationships/slide" Target="slides/slide78.xml"/><Relationship Id="rId86" Type="http://schemas.openxmlformats.org/officeDocument/2006/relationships/slide" Target="slides/slide83.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109" Type="http://schemas.openxmlformats.org/officeDocument/2006/relationships/slide" Target="slides/slide10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04" Type="http://schemas.openxmlformats.org/officeDocument/2006/relationships/slide" Target="slides/slide101.xml"/><Relationship Id="rId120" Type="http://schemas.openxmlformats.org/officeDocument/2006/relationships/commentAuthors" Target="commentAuthors.xml"/><Relationship Id="rId125" Type="http://schemas.microsoft.com/office/2016/11/relationships/changesInfo" Target="changesInfos/changesInfo1.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110" Type="http://schemas.openxmlformats.org/officeDocument/2006/relationships/slide" Target="slides/slide107.xml"/><Relationship Id="rId115" Type="http://schemas.openxmlformats.org/officeDocument/2006/relationships/slide" Target="slides/slide112.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slide" Target="slides/slide102.xml"/><Relationship Id="rId126" Type="http://schemas.microsoft.com/office/2015/10/relationships/revisionInfo" Target="revisionInfo.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93" Type="http://schemas.openxmlformats.org/officeDocument/2006/relationships/slide" Target="slides/slide90.xml"/><Relationship Id="rId98" Type="http://schemas.openxmlformats.org/officeDocument/2006/relationships/slide" Target="slides/slide95.xml"/><Relationship Id="rId121" Type="http://schemas.openxmlformats.org/officeDocument/2006/relationships/presProps" Target="presProps.xml"/><Relationship Id="rId3" Type="http://schemas.openxmlformats.org/officeDocument/2006/relationships/slideMaster" Target="slideMasters/slideMaster3.xml"/><Relationship Id="rId25" Type="http://schemas.openxmlformats.org/officeDocument/2006/relationships/slide" Target="slides/slide22.xml"/><Relationship Id="rId46" Type="http://schemas.openxmlformats.org/officeDocument/2006/relationships/slide" Target="slides/slide43.xml"/><Relationship Id="rId67" Type="http://schemas.openxmlformats.org/officeDocument/2006/relationships/slide" Target="slides/slide64.xml"/><Relationship Id="rId116" Type="http://schemas.openxmlformats.org/officeDocument/2006/relationships/slide" Target="slides/slide113.xml"/><Relationship Id="rId20" Type="http://schemas.openxmlformats.org/officeDocument/2006/relationships/slide" Target="slides/slide17.xml"/><Relationship Id="rId41" Type="http://schemas.openxmlformats.org/officeDocument/2006/relationships/slide" Target="slides/slide38.xml"/><Relationship Id="rId62" Type="http://schemas.openxmlformats.org/officeDocument/2006/relationships/slide" Target="slides/slide59.xml"/><Relationship Id="rId83" Type="http://schemas.openxmlformats.org/officeDocument/2006/relationships/slide" Target="slides/slide80.xml"/><Relationship Id="rId88" Type="http://schemas.openxmlformats.org/officeDocument/2006/relationships/slide" Target="slides/slide85.xml"/><Relationship Id="rId111" Type="http://schemas.openxmlformats.org/officeDocument/2006/relationships/slide" Target="slides/slide108.xml"/><Relationship Id="rId15" Type="http://schemas.openxmlformats.org/officeDocument/2006/relationships/slide" Target="slides/slide12.xml"/><Relationship Id="rId36" Type="http://schemas.openxmlformats.org/officeDocument/2006/relationships/slide" Target="slides/slide33.xml"/><Relationship Id="rId57" Type="http://schemas.openxmlformats.org/officeDocument/2006/relationships/slide" Target="slides/slide54.xml"/><Relationship Id="rId106" Type="http://schemas.openxmlformats.org/officeDocument/2006/relationships/slide" Target="slides/slide103.xml"/><Relationship Id="rId10" Type="http://schemas.openxmlformats.org/officeDocument/2006/relationships/slide" Target="slides/slide7.xml"/><Relationship Id="rId31" Type="http://schemas.openxmlformats.org/officeDocument/2006/relationships/slide" Target="slides/slide28.xml"/><Relationship Id="rId52" Type="http://schemas.openxmlformats.org/officeDocument/2006/relationships/slide" Target="slides/slide49.xml"/><Relationship Id="rId73" Type="http://schemas.openxmlformats.org/officeDocument/2006/relationships/slide" Target="slides/slide70.xml"/><Relationship Id="rId78" Type="http://schemas.openxmlformats.org/officeDocument/2006/relationships/slide" Target="slides/slide75.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slide" Target="slides/slide98.xml"/><Relationship Id="rId122"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ΕΥΣΤΡΑΤΙΟΣ ΚΥΠΡΙΩΤΕΛΗΣ" userId="73446046-6521-4714-9560-9efbeca7d0fe" providerId="ADAL" clId="{2C3DF533-F53C-47A1-A232-30CA25DB4360}"/>
    <pc:docChg chg="custSel modSld">
      <pc:chgData name="ΕΥΣΤΡΑΤΙΟΣ ΚΥΠΡΙΩΤΕΛΗΣ" userId="73446046-6521-4714-9560-9efbeca7d0fe" providerId="ADAL" clId="{2C3DF533-F53C-47A1-A232-30CA25DB4360}" dt="2024-01-11T21:18:37.255" v="161" actId="108"/>
      <pc:docMkLst>
        <pc:docMk/>
      </pc:docMkLst>
      <pc:sldChg chg="modSp mod">
        <pc:chgData name="ΕΥΣΤΡΑΤΙΟΣ ΚΥΠΡΙΩΤΕΛΗΣ" userId="73446046-6521-4714-9560-9efbeca7d0fe" providerId="ADAL" clId="{2C3DF533-F53C-47A1-A232-30CA25DB4360}" dt="2024-01-11T21:18:37.255" v="161" actId="108"/>
        <pc:sldMkLst>
          <pc:docMk/>
          <pc:sldMk cId="1453299555" sldId="541"/>
        </pc:sldMkLst>
        <pc:spChg chg="mod">
          <ac:chgData name="ΕΥΣΤΡΑΤΙΟΣ ΚΥΠΡΙΩΤΕΛΗΣ" userId="73446046-6521-4714-9560-9efbeca7d0fe" providerId="ADAL" clId="{2C3DF533-F53C-47A1-A232-30CA25DB4360}" dt="2024-01-11T21:18:37.255" v="161" actId="108"/>
          <ac:spMkLst>
            <pc:docMk/>
            <pc:sldMk cId="1453299555" sldId="541"/>
            <ac:spMk id="6" creationId="{922B2F43-B6FB-47C0-845F-D9D5965B92CA}"/>
          </ac:spMkLst>
        </pc:spChg>
      </pc:sldChg>
      <pc:sldChg chg="modSp mod">
        <pc:chgData name="ΕΥΣΤΡΑΤΙΟΣ ΚΥΠΡΙΩΤΕΛΗΣ" userId="73446046-6521-4714-9560-9efbeca7d0fe" providerId="ADAL" clId="{2C3DF533-F53C-47A1-A232-30CA25DB4360}" dt="2024-01-11T20:11:32.071" v="1" actId="108"/>
        <pc:sldMkLst>
          <pc:docMk/>
          <pc:sldMk cId="3563113882" sldId="679"/>
        </pc:sldMkLst>
        <pc:spChg chg="mod">
          <ac:chgData name="ΕΥΣΤΡΑΤΙΟΣ ΚΥΠΡΙΩΤΕΛΗΣ" userId="73446046-6521-4714-9560-9efbeca7d0fe" providerId="ADAL" clId="{2C3DF533-F53C-47A1-A232-30CA25DB4360}" dt="2024-01-11T20:11:32.071" v="1" actId="108"/>
          <ac:spMkLst>
            <pc:docMk/>
            <pc:sldMk cId="3563113882" sldId="679"/>
            <ac:spMk id="6" creationId="{00000000-0000-0000-0000-000000000000}"/>
          </ac:spMkLst>
        </pc:spChg>
      </pc:sldChg>
      <pc:sldChg chg="modSp mod">
        <pc:chgData name="ΕΥΣΤΡΑΤΙΟΣ ΚΥΠΡΙΩΤΕΛΗΣ" userId="73446046-6521-4714-9560-9efbeca7d0fe" providerId="ADAL" clId="{2C3DF533-F53C-47A1-A232-30CA25DB4360}" dt="2024-01-11T20:11:35.840" v="2" actId="108"/>
        <pc:sldMkLst>
          <pc:docMk/>
          <pc:sldMk cId="1752401335" sldId="680"/>
        </pc:sldMkLst>
        <pc:spChg chg="mod">
          <ac:chgData name="ΕΥΣΤΡΑΤΙΟΣ ΚΥΠΡΙΩΤΕΛΗΣ" userId="73446046-6521-4714-9560-9efbeca7d0fe" providerId="ADAL" clId="{2C3DF533-F53C-47A1-A232-30CA25DB4360}" dt="2024-01-11T20:11:35.840" v="2" actId="108"/>
          <ac:spMkLst>
            <pc:docMk/>
            <pc:sldMk cId="1752401335" sldId="680"/>
            <ac:spMk id="6" creationId="{00000000-0000-0000-0000-000000000000}"/>
          </ac:spMkLst>
        </pc:spChg>
      </pc:sldChg>
      <pc:sldChg chg="modSp mod">
        <pc:chgData name="ΕΥΣΤΡΑΤΙΟΣ ΚΥΠΡΙΩΤΕΛΗΣ" userId="73446046-6521-4714-9560-9efbeca7d0fe" providerId="ADAL" clId="{2C3DF533-F53C-47A1-A232-30CA25DB4360}" dt="2024-01-11T20:11:56.315" v="8" actId="108"/>
        <pc:sldMkLst>
          <pc:docMk/>
          <pc:sldMk cId="1492967114" sldId="684"/>
        </pc:sldMkLst>
        <pc:spChg chg="mod">
          <ac:chgData name="ΕΥΣΤΡΑΤΙΟΣ ΚΥΠΡΙΩΤΕΛΗΣ" userId="73446046-6521-4714-9560-9efbeca7d0fe" providerId="ADAL" clId="{2C3DF533-F53C-47A1-A232-30CA25DB4360}" dt="2024-01-11T20:11:56.315" v="8" actId="108"/>
          <ac:spMkLst>
            <pc:docMk/>
            <pc:sldMk cId="1492967114" sldId="684"/>
            <ac:spMk id="6" creationId="{00000000-0000-0000-0000-000000000000}"/>
          </ac:spMkLst>
        </pc:spChg>
      </pc:sldChg>
      <pc:sldChg chg="modSp mod">
        <pc:chgData name="ΕΥΣΤΡΑΤΙΟΣ ΚΥΠΡΙΩΤΕΛΗΣ" userId="73446046-6521-4714-9560-9efbeca7d0fe" providerId="ADAL" clId="{2C3DF533-F53C-47A1-A232-30CA25DB4360}" dt="2024-01-11T20:11:49.224" v="6" actId="108"/>
        <pc:sldMkLst>
          <pc:docMk/>
          <pc:sldMk cId="3923965341" sldId="685"/>
        </pc:sldMkLst>
        <pc:spChg chg="mod">
          <ac:chgData name="ΕΥΣΤΡΑΤΙΟΣ ΚΥΠΡΙΩΤΕΛΗΣ" userId="73446046-6521-4714-9560-9efbeca7d0fe" providerId="ADAL" clId="{2C3DF533-F53C-47A1-A232-30CA25DB4360}" dt="2024-01-11T20:11:49.224" v="6" actId="108"/>
          <ac:spMkLst>
            <pc:docMk/>
            <pc:sldMk cId="3923965341" sldId="685"/>
            <ac:spMk id="6" creationId="{00000000-0000-0000-0000-000000000000}"/>
          </ac:spMkLst>
        </pc:spChg>
      </pc:sldChg>
      <pc:sldChg chg="modSp mod">
        <pc:chgData name="ΕΥΣΤΡΑΤΙΟΣ ΚΥΠΡΙΩΤΕΛΗΣ" userId="73446046-6521-4714-9560-9efbeca7d0fe" providerId="ADAL" clId="{2C3DF533-F53C-47A1-A232-30CA25DB4360}" dt="2024-01-11T20:11:38.628" v="3" actId="108"/>
        <pc:sldMkLst>
          <pc:docMk/>
          <pc:sldMk cId="1726515962" sldId="686"/>
        </pc:sldMkLst>
        <pc:spChg chg="mod">
          <ac:chgData name="ΕΥΣΤΡΑΤΙΟΣ ΚΥΠΡΙΩΤΕΛΗΣ" userId="73446046-6521-4714-9560-9efbeca7d0fe" providerId="ADAL" clId="{2C3DF533-F53C-47A1-A232-30CA25DB4360}" dt="2024-01-11T20:11:38.628" v="3" actId="108"/>
          <ac:spMkLst>
            <pc:docMk/>
            <pc:sldMk cId="1726515962" sldId="686"/>
            <ac:spMk id="5" creationId="{00000000-0000-0000-0000-000000000000}"/>
          </ac:spMkLst>
        </pc:spChg>
      </pc:sldChg>
      <pc:sldChg chg="modSp mod">
        <pc:chgData name="ΕΥΣΤΡΑΤΙΟΣ ΚΥΠΡΙΩΤΕΛΗΣ" userId="73446046-6521-4714-9560-9efbeca7d0fe" providerId="ADAL" clId="{2C3DF533-F53C-47A1-A232-30CA25DB4360}" dt="2024-01-11T20:11:52.969" v="7" actId="108"/>
        <pc:sldMkLst>
          <pc:docMk/>
          <pc:sldMk cId="802460727" sldId="690"/>
        </pc:sldMkLst>
        <pc:spChg chg="mod">
          <ac:chgData name="ΕΥΣΤΡΑΤΙΟΣ ΚΥΠΡΙΩΤΕΛΗΣ" userId="73446046-6521-4714-9560-9efbeca7d0fe" providerId="ADAL" clId="{2C3DF533-F53C-47A1-A232-30CA25DB4360}" dt="2024-01-11T20:11:52.969" v="7" actId="108"/>
          <ac:spMkLst>
            <pc:docMk/>
            <pc:sldMk cId="802460727" sldId="690"/>
            <ac:spMk id="6" creationId="{00000000-0000-0000-0000-000000000000}"/>
          </ac:spMkLst>
        </pc:spChg>
      </pc:sldChg>
      <pc:sldChg chg="modSp mod">
        <pc:chgData name="ΕΥΣΤΡΑΤΙΟΣ ΚΥΠΡΙΩΤΕΛΗΣ" userId="73446046-6521-4714-9560-9efbeca7d0fe" providerId="ADAL" clId="{2C3DF533-F53C-47A1-A232-30CA25DB4360}" dt="2024-01-11T20:12:22.086" v="16" actId="108"/>
        <pc:sldMkLst>
          <pc:docMk/>
          <pc:sldMk cId="2149419962" sldId="691"/>
        </pc:sldMkLst>
        <pc:spChg chg="mod">
          <ac:chgData name="ΕΥΣΤΡΑΤΙΟΣ ΚΥΠΡΙΩΤΕΛΗΣ" userId="73446046-6521-4714-9560-9efbeca7d0fe" providerId="ADAL" clId="{2C3DF533-F53C-47A1-A232-30CA25DB4360}" dt="2024-01-11T20:12:22.086" v="16" actId="108"/>
          <ac:spMkLst>
            <pc:docMk/>
            <pc:sldMk cId="2149419962" sldId="691"/>
            <ac:spMk id="6" creationId="{00000000-0000-0000-0000-000000000000}"/>
          </ac:spMkLst>
        </pc:spChg>
      </pc:sldChg>
      <pc:sldChg chg="modSp mod">
        <pc:chgData name="ΕΥΣΤΡΑΤΙΟΣ ΚΥΠΡΙΩΤΕΛΗΣ" userId="73446046-6521-4714-9560-9efbeca7d0fe" providerId="ADAL" clId="{2C3DF533-F53C-47A1-A232-30CA25DB4360}" dt="2024-01-11T20:12:25.144" v="17" actId="108"/>
        <pc:sldMkLst>
          <pc:docMk/>
          <pc:sldMk cId="2991259636" sldId="692"/>
        </pc:sldMkLst>
        <pc:spChg chg="mod">
          <ac:chgData name="ΕΥΣΤΡΑΤΙΟΣ ΚΥΠΡΙΩΤΕΛΗΣ" userId="73446046-6521-4714-9560-9efbeca7d0fe" providerId="ADAL" clId="{2C3DF533-F53C-47A1-A232-30CA25DB4360}" dt="2024-01-11T20:12:25.144" v="17" actId="108"/>
          <ac:spMkLst>
            <pc:docMk/>
            <pc:sldMk cId="2991259636" sldId="692"/>
            <ac:spMk id="6" creationId="{00000000-0000-0000-0000-000000000000}"/>
          </ac:spMkLst>
        </pc:spChg>
      </pc:sldChg>
      <pc:sldChg chg="modSp mod">
        <pc:chgData name="ΕΥΣΤΡΑΤΙΟΣ ΚΥΠΡΙΩΤΕΛΗΣ" userId="73446046-6521-4714-9560-9efbeca7d0fe" providerId="ADAL" clId="{2C3DF533-F53C-47A1-A232-30CA25DB4360}" dt="2024-01-11T20:55:13.282" v="73" actId="108"/>
        <pc:sldMkLst>
          <pc:docMk/>
          <pc:sldMk cId="3924012331" sldId="693"/>
        </pc:sldMkLst>
        <pc:spChg chg="mod">
          <ac:chgData name="ΕΥΣΤΡΑΤΙΟΣ ΚΥΠΡΙΩΤΕΛΗΣ" userId="73446046-6521-4714-9560-9efbeca7d0fe" providerId="ADAL" clId="{2C3DF533-F53C-47A1-A232-30CA25DB4360}" dt="2024-01-11T20:55:13.282" v="73" actId="108"/>
          <ac:spMkLst>
            <pc:docMk/>
            <pc:sldMk cId="3924012331" sldId="693"/>
            <ac:spMk id="6" creationId="{00000000-0000-0000-0000-000000000000}"/>
          </ac:spMkLst>
        </pc:spChg>
      </pc:sldChg>
      <pc:sldChg chg="modSp mod">
        <pc:chgData name="ΕΥΣΤΡΑΤΙΟΣ ΚΥΠΡΙΩΤΕΛΗΣ" userId="73446046-6521-4714-9560-9efbeca7d0fe" providerId="ADAL" clId="{2C3DF533-F53C-47A1-A232-30CA25DB4360}" dt="2024-01-11T20:45:14.804" v="22" actId="108"/>
        <pc:sldMkLst>
          <pc:docMk/>
          <pc:sldMk cId="1217386849" sldId="695"/>
        </pc:sldMkLst>
        <pc:spChg chg="mod">
          <ac:chgData name="ΕΥΣΤΡΑΤΙΟΣ ΚΥΠΡΙΩΤΕΛΗΣ" userId="73446046-6521-4714-9560-9efbeca7d0fe" providerId="ADAL" clId="{2C3DF533-F53C-47A1-A232-30CA25DB4360}" dt="2024-01-11T20:45:10.687" v="19" actId="108"/>
          <ac:spMkLst>
            <pc:docMk/>
            <pc:sldMk cId="1217386849" sldId="695"/>
            <ac:spMk id="2" creationId="{00000000-0000-0000-0000-000000000000}"/>
          </ac:spMkLst>
        </pc:spChg>
        <pc:spChg chg="mod">
          <ac:chgData name="ΕΥΣΤΡΑΤΙΟΣ ΚΥΠΡΙΩΤΕΛΗΣ" userId="73446046-6521-4714-9560-9efbeca7d0fe" providerId="ADAL" clId="{2C3DF533-F53C-47A1-A232-30CA25DB4360}" dt="2024-01-11T20:45:09.356" v="18" actId="108"/>
          <ac:spMkLst>
            <pc:docMk/>
            <pc:sldMk cId="1217386849" sldId="695"/>
            <ac:spMk id="6" creationId="{00000000-0000-0000-0000-000000000000}"/>
          </ac:spMkLst>
        </pc:spChg>
        <pc:spChg chg="mod">
          <ac:chgData name="ΕΥΣΤΡΑΤΙΟΣ ΚΥΠΡΙΩΤΕΛΗΣ" userId="73446046-6521-4714-9560-9efbeca7d0fe" providerId="ADAL" clId="{2C3DF533-F53C-47A1-A232-30CA25DB4360}" dt="2024-01-11T20:45:13.569" v="21" actId="108"/>
          <ac:spMkLst>
            <pc:docMk/>
            <pc:sldMk cId="1217386849" sldId="695"/>
            <ac:spMk id="8" creationId="{00000000-0000-0000-0000-000000000000}"/>
          </ac:spMkLst>
        </pc:spChg>
        <pc:spChg chg="mod">
          <ac:chgData name="ΕΥΣΤΡΑΤΙΟΣ ΚΥΠΡΙΩΤΕΛΗΣ" userId="73446046-6521-4714-9560-9efbeca7d0fe" providerId="ADAL" clId="{2C3DF533-F53C-47A1-A232-30CA25DB4360}" dt="2024-01-11T20:45:12.069" v="20" actId="108"/>
          <ac:spMkLst>
            <pc:docMk/>
            <pc:sldMk cId="1217386849" sldId="695"/>
            <ac:spMk id="9" creationId="{00000000-0000-0000-0000-000000000000}"/>
          </ac:spMkLst>
        </pc:spChg>
        <pc:spChg chg="mod">
          <ac:chgData name="ΕΥΣΤΡΑΤΙΟΣ ΚΥΠΡΙΩΤΕΛΗΣ" userId="73446046-6521-4714-9560-9efbeca7d0fe" providerId="ADAL" clId="{2C3DF533-F53C-47A1-A232-30CA25DB4360}" dt="2024-01-11T20:45:14.804" v="22" actId="108"/>
          <ac:spMkLst>
            <pc:docMk/>
            <pc:sldMk cId="1217386849" sldId="695"/>
            <ac:spMk id="10" creationId="{00000000-0000-0000-0000-000000000000}"/>
          </ac:spMkLst>
        </pc:spChg>
      </pc:sldChg>
      <pc:sldChg chg="modSp mod">
        <pc:chgData name="ΕΥΣΤΡΑΤΙΟΣ ΚΥΠΡΙΩΤΕΛΗΣ" userId="73446046-6521-4714-9560-9efbeca7d0fe" providerId="ADAL" clId="{2C3DF533-F53C-47A1-A232-30CA25DB4360}" dt="2024-01-11T20:45:38.047" v="29" actId="108"/>
        <pc:sldMkLst>
          <pc:docMk/>
          <pc:sldMk cId="3255319582" sldId="696"/>
        </pc:sldMkLst>
        <pc:spChg chg="mod">
          <ac:chgData name="ΕΥΣΤΡΑΤΙΟΣ ΚΥΠΡΙΩΤΕΛΗΣ" userId="73446046-6521-4714-9560-9efbeca7d0fe" providerId="ADAL" clId="{2C3DF533-F53C-47A1-A232-30CA25DB4360}" dt="2024-01-11T20:45:38.047" v="29" actId="108"/>
          <ac:spMkLst>
            <pc:docMk/>
            <pc:sldMk cId="3255319582" sldId="696"/>
            <ac:spMk id="6" creationId="{00000000-0000-0000-0000-000000000000}"/>
          </ac:spMkLst>
        </pc:spChg>
      </pc:sldChg>
      <pc:sldChg chg="modSp mod">
        <pc:chgData name="ΕΥΣΤΡΑΤΙΟΣ ΚΥΠΡΙΩΤΕΛΗΣ" userId="73446046-6521-4714-9560-9efbeca7d0fe" providerId="ADAL" clId="{2C3DF533-F53C-47A1-A232-30CA25DB4360}" dt="2024-01-11T20:45:31.957" v="27" actId="108"/>
        <pc:sldMkLst>
          <pc:docMk/>
          <pc:sldMk cId="2049498019" sldId="698"/>
        </pc:sldMkLst>
        <pc:spChg chg="mod">
          <ac:chgData name="ΕΥΣΤΡΑΤΙΟΣ ΚΥΠΡΙΩΤΕΛΗΣ" userId="73446046-6521-4714-9560-9efbeca7d0fe" providerId="ADAL" clId="{2C3DF533-F53C-47A1-A232-30CA25DB4360}" dt="2024-01-11T20:45:31.957" v="27" actId="108"/>
          <ac:spMkLst>
            <pc:docMk/>
            <pc:sldMk cId="2049498019" sldId="698"/>
            <ac:spMk id="6" creationId="{00000000-0000-0000-0000-000000000000}"/>
          </ac:spMkLst>
        </pc:spChg>
      </pc:sldChg>
      <pc:sldChg chg="modSp mod">
        <pc:chgData name="ΕΥΣΤΡΑΤΙΟΣ ΚΥΠΡΙΩΤΕΛΗΣ" userId="73446046-6521-4714-9560-9efbeca7d0fe" providerId="ADAL" clId="{2C3DF533-F53C-47A1-A232-30CA25DB4360}" dt="2024-01-11T20:55:19.629" v="74" actId="108"/>
        <pc:sldMkLst>
          <pc:docMk/>
          <pc:sldMk cId="3583942152" sldId="699"/>
        </pc:sldMkLst>
        <pc:spChg chg="mod">
          <ac:chgData name="ΕΥΣΤΡΑΤΙΟΣ ΚΥΠΡΙΩΤΕΛΗΣ" userId="73446046-6521-4714-9560-9efbeca7d0fe" providerId="ADAL" clId="{2C3DF533-F53C-47A1-A232-30CA25DB4360}" dt="2024-01-11T20:55:19.629" v="74" actId="108"/>
          <ac:spMkLst>
            <pc:docMk/>
            <pc:sldMk cId="3583942152" sldId="699"/>
            <ac:spMk id="6" creationId="{00000000-0000-0000-0000-000000000000}"/>
          </ac:spMkLst>
        </pc:spChg>
      </pc:sldChg>
      <pc:sldChg chg="modSp mod">
        <pc:chgData name="ΕΥΣΤΡΑΤΙΟΣ ΚΥΠΡΙΩΤΕΛΗΣ" userId="73446046-6521-4714-9560-9efbeca7d0fe" providerId="ADAL" clId="{2C3DF533-F53C-47A1-A232-30CA25DB4360}" dt="2024-01-11T20:55:29.651" v="77" actId="108"/>
        <pc:sldMkLst>
          <pc:docMk/>
          <pc:sldMk cId="650177097" sldId="701"/>
        </pc:sldMkLst>
        <pc:spChg chg="mod">
          <ac:chgData name="ΕΥΣΤΡΑΤΙΟΣ ΚΥΠΡΙΩΤΕΛΗΣ" userId="73446046-6521-4714-9560-9efbeca7d0fe" providerId="ADAL" clId="{2C3DF533-F53C-47A1-A232-30CA25DB4360}" dt="2024-01-11T20:55:29.651" v="77" actId="108"/>
          <ac:spMkLst>
            <pc:docMk/>
            <pc:sldMk cId="650177097" sldId="701"/>
            <ac:spMk id="6" creationId="{00000000-0000-0000-0000-000000000000}"/>
          </ac:spMkLst>
        </pc:spChg>
      </pc:sldChg>
      <pc:sldChg chg="modSp mod">
        <pc:chgData name="ΕΥΣΤΡΑΤΙΟΣ ΚΥΠΡΙΩΤΕΛΗΣ" userId="73446046-6521-4714-9560-9efbeca7d0fe" providerId="ADAL" clId="{2C3DF533-F53C-47A1-A232-30CA25DB4360}" dt="2024-01-11T21:15:52.441" v="139" actId="20577"/>
        <pc:sldMkLst>
          <pc:docMk/>
          <pc:sldMk cId="4082291006" sldId="723"/>
        </pc:sldMkLst>
        <pc:spChg chg="mod">
          <ac:chgData name="ΕΥΣΤΡΑΤΙΟΣ ΚΥΠΡΙΩΤΕΛΗΣ" userId="73446046-6521-4714-9560-9efbeca7d0fe" providerId="ADAL" clId="{2C3DF533-F53C-47A1-A232-30CA25DB4360}" dt="2024-01-11T21:11:51.903" v="126" actId="108"/>
          <ac:spMkLst>
            <pc:docMk/>
            <pc:sldMk cId="4082291006" sldId="723"/>
            <ac:spMk id="6" creationId="{00000000-0000-0000-0000-000000000000}"/>
          </ac:spMkLst>
        </pc:spChg>
        <pc:spChg chg="mod">
          <ac:chgData name="ΕΥΣΤΡΑΤΙΟΣ ΚΥΠΡΙΩΤΕΛΗΣ" userId="73446046-6521-4714-9560-9efbeca7d0fe" providerId="ADAL" clId="{2C3DF533-F53C-47A1-A232-30CA25DB4360}" dt="2024-01-11T21:15:52.441" v="139" actId="20577"/>
          <ac:spMkLst>
            <pc:docMk/>
            <pc:sldMk cId="4082291006" sldId="723"/>
            <ac:spMk id="8" creationId="{00000000-0000-0000-0000-000000000000}"/>
          </ac:spMkLst>
        </pc:spChg>
        <pc:graphicFrameChg chg="modGraphic">
          <ac:chgData name="ΕΥΣΤΡΑΤΙΟΣ ΚΥΠΡΙΩΤΕΛΗΣ" userId="73446046-6521-4714-9560-9efbeca7d0fe" providerId="ADAL" clId="{2C3DF533-F53C-47A1-A232-30CA25DB4360}" dt="2024-01-11T21:15:48.820" v="138" actId="20577"/>
          <ac:graphicFrameMkLst>
            <pc:docMk/>
            <pc:sldMk cId="4082291006" sldId="723"/>
            <ac:graphicFrameMk id="3" creationId="{00000000-0000-0000-0000-000000000000}"/>
          </ac:graphicFrameMkLst>
        </pc:graphicFrameChg>
      </pc:sldChg>
      <pc:sldChg chg="modSp mod">
        <pc:chgData name="ΕΥΣΤΡΑΤΙΟΣ ΚΥΠΡΙΩΤΕΛΗΣ" userId="73446046-6521-4714-9560-9efbeca7d0fe" providerId="ADAL" clId="{2C3DF533-F53C-47A1-A232-30CA25DB4360}" dt="2024-01-11T21:18:16.927" v="155" actId="108"/>
        <pc:sldMkLst>
          <pc:docMk/>
          <pc:sldMk cId="1283137275" sldId="729"/>
        </pc:sldMkLst>
        <pc:spChg chg="mod">
          <ac:chgData name="ΕΥΣΤΡΑΤΙΟΣ ΚΥΠΡΙΩΤΕΛΗΣ" userId="73446046-6521-4714-9560-9efbeca7d0fe" providerId="ADAL" clId="{2C3DF533-F53C-47A1-A232-30CA25DB4360}" dt="2024-01-11T21:18:16.927" v="155" actId="108"/>
          <ac:spMkLst>
            <pc:docMk/>
            <pc:sldMk cId="1283137275" sldId="729"/>
            <ac:spMk id="6" creationId="{00000000-0000-0000-0000-000000000000}"/>
          </ac:spMkLst>
        </pc:spChg>
      </pc:sldChg>
      <pc:sldChg chg="modSp mod setBg">
        <pc:chgData name="ΕΥΣΤΡΑΤΙΟΣ ΚΥΠΡΙΩΤΕΛΗΣ" userId="73446046-6521-4714-9560-9efbeca7d0fe" providerId="ADAL" clId="{2C3DF533-F53C-47A1-A232-30CA25DB4360}" dt="2024-01-11T21:17:58.745" v="151" actId="108"/>
        <pc:sldMkLst>
          <pc:docMk/>
          <pc:sldMk cId="2490539566" sldId="736"/>
        </pc:sldMkLst>
        <pc:spChg chg="mod">
          <ac:chgData name="ΕΥΣΤΡΑΤΙΟΣ ΚΥΠΡΙΩΤΕΛΗΣ" userId="73446046-6521-4714-9560-9efbeca7d0fe" providerId="ADAL" clId="{2C3DF533-F53C-47A1-A232-30CA25DB4360}" dt="2024-01-11T21:17:58.745" v="151" actId="108"/>
          <ac:spMkLst>
            <pc:docMk/>
            <pc:sldMk cId="2490539566" sldId="736"/>
            <ac:spMk id="6" creationId="{00000000-0000-0000-0000-000000000000}"/>
          </ac:spMkLst>
        </pc:spChg>
      </pc:sldChg>
      <pc:sldChg chg="modSp mod">
        <pc:chgData name="ΕΥΣΤΡΑΤΙΟΣ ΚΥΠΡΙΩΤΕΛΗΣ" userId="73446046-6521-4714-9560-9efbeca7d0fe" providerId="ADAL" clId="{2C3DF533-F53C-47A1-A232-30CA25DB4360}" dt="2024-01-11T20:11:59.615" v="9" actId="108"/>
        <pc:sldMkLst>
          <pc:docMk/>
          <pc:sldMk cId="3610367708" sldId="739"/>
        </pc:sldMkLst>
        <pc:spChg chg="mod">
          <ac:chgData name="ΕΥΣΤΡΑΤΙΟΣ ΚΥΠΡΙΩΤΕΛΗΣ" userId="73446046-6521-4714-9560-9efbeca7d0fe" providerId="ADAL" clId="{2C3DF533-F53C-47A1-A232-30CA25DB4360}" dt="2024-01-11T20:11:59.615" v="9" actId="108"/>
          <ac:spMkLst>
            <pc:docMk/>
            <pc:sldMk cId="3610367708" sldId="739"/>
            <ac:spMk id="6" creationId="{00000000-0000-0000-0000-000000000000}"/>
          </ac:spMkLst>
        </pc:spChg>
      </pc:sldChg>
      <pc:sldChg chg="modSp mod">
        <pc:chgData name="ΕΥΣΤΡΑΤΙΟΣ ΚΥΠΡΙΩΤΕΛΗΣ" userId="73446046-6521-4714-9560-9efbeca7d0fe" providerId="ADAL" clId="{2C3DF533-F53C-47A1-A232-30CA25DB4360}" dt="2024-01-11T20:12:03.522" v="10" actId="108"/>
        <pc:sldMkLst>
          <pc:docMk/>
          <pc:sldMk cId="2898255195" sldId="740"/>
        </pc:sldMkLst>
        <pc:spChg chg="mod">
          <ac:chgData name="ΕΥΣΤΡΑΤΙΟΣ ΚΥΠΡΙΩΤΕΛΗΣ" userId="73446046-6521-4714-9560-9efbeca7d0fe" providerId="ADAL" clId="{2C3DF533-F53C-47A1-A232-30CA25DB4360}" dt="2024-01-11T20:12:03.522" v="10" actId="108"/>
          <ac:spMkLst>
            <pc:docMk/>
            <pc:sldMk cId="2898255195" sldId="740"/>
            <ac:spMk id="6" creationId="{00000000-0000-0000-0000-000000000000}"/>
          </ac:spMkLst>
        </pc:spChg>
      </pc:sldChg>
      <pc:sldChg chg="modSp mod">
        <pc:chgData name="ΕΥΣΤΡΑΤΙΟΣ ΚΥΠΡΙΩΤΕΛΗΣ" userId="73446046-6521-4714-9560-9efbeca7d0fe" providerId="ADAL" clId="{2C3DF533-F53C-47A1-A232-30CA25DB4360}" dt="2024-01-11T20:12:06.354" v="11" actId="108"/>
        <pc:sldMkLst>
          <pc:docMk/>
          <pc:sldMk cId="1770145729" sldId="741"/>
        </pc:sldMkLst>
        <pc:spChg chg="mod">
          <ac:chgData name="ΕΥΣΤΡΑΤΙΟΣ ΚΥΠΡΙΩΤΕΛΗΣ" userId="73446046-6521-4714-9560-9efbeca7d0fe" providerId="ADAL" clId="{2C3DF533-F53C-47A1-A232-30CA25DB4360}" dt="2024-01-11T20:12:06.354" v="11" actId="108"/>
          <ac:spMkLst>
            <pc:docMk/>
            <pc:sldMk cId="1770145729" sldId="741"/>
            <ac:spMk id="6" creationId="{00000000-0000-0000-0000-000000000000}"/>
          </ac:spMkLst>
        </pc:spChg>
      </pc:sldChg>
      <pc:sldChg chg="modSp mod">
        <pc:chgData name="ΕΥΣΤΡΑΤΙΟΣ ΚΥΠΡΙΩΤΕΛΗΣ" userId="73446046-6521-4714-9560-9efbeca7d0fe" providerId="ADAL" clId="{2C3DF533-F53C-47A1-A232-30CA25DB4360}" dt="2024-01-11T20:12:10.211" v="12" actId="108"/>
        <pc:sldMkLst>
          <pc:docMk/>
          <pc:sldMk cId="2647714895" sldId="742"/>
        </pc:sldMkLst>
        <pc:spChg chg="mod">
          <ac:chgData name="ΕΥΣΤΡΑΤΙΟΣ ΚΥΠΡΙΩΤΕΛΗΣ" userId="73446046-6521-4714-9560-9efbeca7d0fe" providerId="ADAL" clId="{2C3DF533-F53C-47A1-A232-30CA25DB4360}" dt="2024-01-11T20:12:10.211" v="12" actId="108"/>
          <ac:spMkLst>
            <pc:docMk/>
            <pc:sldMk cId="2647714895" sldId="742"/>
            <ac:spMk id="6" creationId="{00000000-0000-0000-0000-000000000000}"/>
          </ac:spMkLst>
        </pc:spChg>
      </pc:sldChg>
      <pc:sldChg chg="modSp mod">
        <pc:chgData name="ΕΥΣΤΡΑΤΙΟΣ ΚΥΠΡΙΩΤΕΛΗΣ" userId="73446046-6521-4714-9560-9efbeca7d0fe" providerId="ADAL" clId="{2C3DF533-F53C-47A1-A232-30CA25DB4360}" dt="2024-01-11T20:12:12.814" v="13" actId="108"/>
        <pc:sldMkLst>
          <pc:docMk/>
          <pc:sldMk cId="2010079827" sldId="743"/>
        </pc:sldMkLst>
        <pc:spChg chg="mod">
          <ac:chgData name="ΕΥΣΤΡΑΤΙΟΣ ΚΥΠΡΙΩΤΕΛΗΣ" userId="73446046-6521-4714-9560-9efbeca7d0fe" providerId="ADAL" clId="{2C3DF533-F53C-47A1-A232-30CA25DB4360}" dt="2024-01-11T20:12:12.814" v="13" actId="108"/>
          <ac:spMkLst>
            <pc:docMk/>
            <pc:sldMk cId="2010079827" sldId="743"/>
            <ac:spMk id="6" creationId="{00000000-0000-0000-0000-000000000000}"/>
          </ac:spMkLst>
        </pc:spChg>
      </pc:sldChg>
      <pc:sldChg chg="modSp mod">
        <pc:chgData name="ΕΥΣΤΡΑΤΙΟΣ ΚΥΠΡΙΩΤΕΛΗΣ" userId="73446046-6521-4714-9560-9efbeca7d0fe" providerId="ADAL" clId="{2C3DF533-F53C-47A1-A232-30CA25DB4360}" dt="2024-01-11T21:18:12.936" v="154" actId="108"/>
        <pc:sldMkLst>
          <pc:docMk/>
          <pc:sldMk cId="4017662177" sldId="748"/>
        </pc:sldMkLst>
        <pc:spChg chg="mod">
          <ac:chgData name="ΕΥΣΤΡΑΤΙΟΣ ΚΥΠΡΙΩΤΕΛΗΣ" userId="73446046-6521-4714-9560-9efbeca7d0fe" providerId="ADAL" clId="{2C3DF533-F53C-47A1-A232-30CA25DB4360}" dt="2024-01-11T21:18:12.936" v="154" actId="108"/>
          <ac:spMkLst>
            <pc:docMk/>
            <pc:sldMk cId="4017662177" sldId="748"/>
            <ac:spMk id="6" creationId="{00000000-0000-0000-0000-000000000000}"/>
          </ac:spMkLst>
        </pc:spChg>
      </pc:sldChg>
      <pc:sldChg chg="modSp mod">
        <pc:chgData name="ΕΥΣΤΡΑΤΙΟΣ ΚΥΠΡΙΩΤΕΛΗΣ" userId="73446046-6521-4714-9560-9efbeca7d0fe" providerId="ADAL" clId="{2C3DF533-F53C-47A1-A232-30CA25DB4360}" dt="2024-01-11T21:18:20.621" v="156" actId="108"/>
        <pc:sldMkLst>
          <pc:docMk/>
          <pc:sldMk cId="4109941730" sldId="749"/>
        </pc:sldMkLst>
        <pc:spChg chg="mod">
          <ac:chgData name="ΕΥΣΤΡΑΤΙΟΣ ΚΥΠΡΙΩΤΕΛΗΣ" userId="73446046-6521-4714-9560-9efbeca7d0fe" providerId="ADAL" clId="{2C3DF533-F53C-47A1-A232-30CA25DB4360}" dt="2024-01-11T21:18:20.621" v="156" actId="108"/>
          <ac:spMkLst>
            <pc:docMk/>
            <pc:sldMk cId="4109941730" sldId="749"/>
            <ac:spMk id="6" creationId="{00000000-0000-0000-0000-000000000000}"/>
          </ac:spMkLst>
        </pc:spChg>
      </pc:sldChg>
      <pc:sldChg chg="modSp mod">
        <pc:chgData name="ΕΥΣΤΡΑΤΙΟΣ ΚΥΠΡΙΩΤΕΛΗΣ" userId="73446046-6521-4714-9560-9efbeca7d0fe" providerId="ADAL" clId="{2C3DF533-F53C-47A1-A232-30CA25DB4360}" dt="2024-01-11T21:18:23.349" v="157" actId="108"/>
        <pc:sldMkLst>
          <pc:docMk/>
          <pc:sldMk cId="1984926195" sldId="750"/>
        </pc:sldMkLst>
        <pc:spChg chg="mod">
          <ac:chgData name="ΕΥΣΤΡΑΤΙΟΣ ΚΥΠΡΙΩΤΕΛΗΣ" userId="73446046-6521-4714-9560-9efbeca7d0fe" providerId="ADAL" clId="{2C3DF533-F53C-47A1-A232-30CA25DB4360}" dt="2024-01-11T21:18:23.349" v="157" actId="108"/>
          <ac:spMkLst>
            <pc:docMk/>
            <pc:sldMk cId="1984926195" sldId="750"/>
            <ac:spMk id="6" creationId="{00000000-0000-0000-0000-000000000000}"/>
          </ac:spMkLst>
        </pc:spChg>
      </pc:sldChg>
      <pc:sldChg chg="modSp mod">
        <pc:chgData name="ΕΥΣΤΡΑΤΙΟΣ ΚΥΠΡΙΩΤΕΛΗΣ" userId="73446046-6521-4714-9560-9efbeca7d0fe" providerId="ADAL" clId="{2C3DF533-F53C-47A1-A232-30CA25DB4360}" dt="2024-01-11T21:18:27.736" v="158" actId="108"/>
        <pc:sldMkLst>
          <pc:docMk/>
          <pc:sldMk cId="2437952594" sldId="751"/>
        </pc:sldMkLst>
        <pc:spChg chg="mod">
          <ac:chgData name="ΕΥΣΤΡΑΤΙΟΣ ΚΥΠΡΙΩΤΕΛΗΣ" userId="73446046-6521-4714-9560-9efbeca7d0fe" providerId="ADAL" clId="{2C3DF533-F53C-47A1-A232-30CA25DB4360}" dt="2024-01-11T21:18:27.736" v="158" actId="108"/>
          <ac:spMkLst>
            <pc:docMk/>
            <pc:sldMk cId="2437952594" sldId="751"/>
            <ac:spMk id="6" creationId="{00000000-0000-0000-0000-000000000000}"/>
          </ac:spMkLst>
        </pc:spChg>
      </pc:sldChg>
      <pc:sldChg chg="modSp mod">
        <pc:chgData name="ΕΥΣΤΡΑΤΙΟΣ ΚΥΠΡΙΩΤΕΛΗΣ" userId="73446046-6521-4714-9560-9efbeca7d0fe" providerId="ADAL" clId="{2C3DF533-F53C-47A1-A232-30CA25DB4360}" dt="2024-01-11T21:18:30.336" v="159" actId="108"/>
        <pc:sldMkLst>
          <pc:docMk/>
          <pc:sldMk cId="1211911425" sldId="752"/>
        </pc:sldMkLst>
        <pc:spChg chg="mod">
          <ac:chgData name="ΕΥΣΤΡΑΤΙΟΣ ΚΥΠΡΙΩΤΕΛΗΣ" userId="73446046-6521-4714-9560-9efbeca7d0fe" providerId="ADAL" clId="{2C3DF533-F53C-47A1-A232-30CA25DB4360}" dt="2024-01-11T21:18:30.336" v="159" actId="108"/>
          <ac:spMkLst>
            <pc:docMk/>
            <pc:sldMk cId="1211911425" sldId="752"/>
            <ac:spMk id="6" creationId="{00000000-0000-0000-0000-000000000000}"/>
          </ac:spMkLst>
        </pc:spChg>
      </pc:sldChg>
      <pc:sldChg chg="modSp mod">
        <pc:chgData name="ΕΥΣΤΡΑΤΙΟΣ ΚΥΠΡΙΩΤΕΛΗΣ" userId="73446046-6521-4714-9560-9efbeca7d0fe" providerId="ADAL" clId="{2C3DF533-F53C-47A1-A232-30CA25DB4360}" dt="2024-01-11T20:45:48.615" v="32" actId="108"/>
        <pc:sldMkLst>
          <pc:docMk/>
          <pc:sldMk cId="29286117" sldId="763"/>
        </pc:sldMkLst>
        <pc:spChg chg="mod">
          <ac:chgData name="ΕΥΣΤΡΑΤΙΟΣ ΚΥΠΡΙΩΤΕΛΗΣ" userId="73446046-6521-4714-9560-9efbeca7d0fe" providerId="ADAL" clId="{2C3DF533-F53C-47A1-A232-30CA25DB4360}" dt="2024-01-11T20:45:48.615" v="32" actId="108"/>
          <ac:spMkLst>
            <pc:docMk/>
            <pc:sldMk cId="29286117" sldId="763"/>
            <ac:spMk id="6" creationId="{00000000-0000-0000-0000-000000000000}"/>
          </ac:spMkLst>
        </pc:spChg>
      </pc:sldChg>
      <pc:sldChg chg="modSp mod">
        <pc:chgData name="ΕΥΣΤΡΑΤΙΟΣ ΚΥΠΡΙΩΤΕΛΗΣ" userId="73446046-6521-4714-9560-9efbeca7d0fe" providerId="ADAL" clId="{2C3DF533-F53C-47A1-A232-30CA25DB4360}" dt="2024-01-11T20:45:52.514" v="33" actId="108"/>
        <pc:sldMkLst>
          <pc:docMk/>
          <pc:sldMk cId="1447343022" sldId="764"/>
        </pc:sldMkLst>
        <pc:spChg chg="mod">
          <ac:chgData name="ΕΥΣΤΡΑΤΙΟΣ ΚΥΠΡΙΩΤΕΛΗΣ" userId="73446046-6521-4714-9560-9efbeca7d0fe" providerId="ADAL" clId="{2C3DF533-F53C-47A1-A232-30CA25DB4360}" dt="2024-01-11T20:45:52.514" v="33" actId="108"/>
          <ac:spMkLst>
            <pc:docMk/>
            <pc:sldMk cId="1447343022" sldId="764"/>
            <ac:spMk id="6" creationId="{00000000-0000-0000-0000-000000000000}"/>
          </ac:spMkLst>
        </pc:spChg>
      </pc:sldChg>
      <pc:sldChg chg="modSp mod">
        <pc:chgData name="ΕΥΣΤΡΑΤΙΟΣ ΚΥΠΡΙΩΤΕΛΗΣ" userId="73446046-6521-4714-9560-9efbeca7d0fe" providerId="ADAL" clId="{2C3DF533-F53C-47A1-A232-30CA25DB4360}" dt="2024-01-11T21:18:06.576" v="152" actId="108"/>
        <pc:sldMkLst>
          <pc:docMk/>
          <pc:sldMk cId="1365028585" sldId="765"/>
        </pc:sldMkLst>
        <pc:spChg chg="mod">
          <ac:chgData name="ΕΥΣΤΡΑΤΙΟΣ ΚΥΠΡΙΩΤΕΛΗΣ" userId="73446046-6521-4714-9560-9efbeca7d0fe" providerId="ADAL" clId="{2C3DF533-F53C-47A1-A232-30CA25DB4360}" dt="2024-01-11T21:18:06.576" v="152" actId="108"/>
          <ac:spMkLst>
            <pc:docMk/>
            <pc:sldMk cId="1365028585" sldId="765"/>
            <ac:spMk id="6" creationId="{00000000-0000-0000-0000-000000000000}"/>
          </ac:spMkLst>
        </pc:spChg>
      </pc:sldChg>
      <pc:sldChg chg="modSp mod">
        <pc:chgData name="ΕΥΣΤΡΑΤΙΟΣ ΚΥΠΡΙΩΤΕΛΗΣ" userId="73446046-6521-4714-9560-9efbeca7d0fe" providerId="ADAL" clId="{2C3DF533-F53C-47A1-A232-30CA25DB4360}" dt="2024-01-11T21:03:30.002" v="111" actId="108"/>
        <pc:sldMkLst>
          <pc:docMk/>
          <pc:sldMk cId="2081890173" sldId="767"/>
        </pc:sldMkLst>
        <pc:spChg chg="mod">
          <ac:chgData name="ΕΥΣΤΡΑΤΙΟΣ ΚΥΠΡΙΩΤΕΛΗΣ" userId="73446046-6521-4714-9560-9efbeca7d0fe" providerId="ADAL" clId="{2C3DF533-F53C-47A1-A232-30CA25DB4360}" dt="2024-01-11T21:03:30.002" v="111" actId="108"/>
          <ac:spMkLst>
            <pc:docMk/>
            <pc:sldMk cId="2081890173" sldId="767"/>
            <ac:spMk id="6" creationId="{00000000-0000-0000-0000-000000000000}"/>
          </ac:spMkLst>
        </pc:spChg>
      </pc:sldChg>
      <pc:sldChg chg="modSp mod">
        <pc:chgData name="ΕΥΣΤΡΑΤΙΟΣ ΚΥΠΡΙΩΤΕΛΗΣ" userId="73446046-6521-4714-9560-9efbeca7d0fe" providerId="ADAL" clId="{2C3DF533-F53C-47A1-A232-30CA25DB4360}" dt="2024-01-11T21:03:33.521" v="112" actId="108"/>
        <pc:sldMkLst>
          <pc:docMk/>
          <pc:sldMk cId="2664685362" sldId="768"/>
        </pc:sldMkLst>
        <pc:spChg chg="mod">
          <ac:chgData name="ΕΥΣΤΡΑΤΙΟΣ ΚΥΠΡΙΩΤΕΛΗΣ" userId="73446046-6521-4714-9560-9efbeca7d0fe" providerId="ADAL" clId="{2C3DF533-F53C-47A1-A232-30CA25DB4360}" dt="2024-01-11T21:03:33.521" v="112" actId="108"/>
          <ac:spMkLst>
            <pc:docMk/>
            <pc:sldMk cId="2664685362" sldId="768"/>
            <ac:spMk id="6" creationId="{00000000-0000-0000-0000-000000000000}"/>
          </ac:spMkLst>
        </pc:spChg>
      </pc:sldChg>
      <pc:sldChg chg="modSp mod">
        <pc:chgData name="ΕΥΣΤΡΑΤΙΟΣ ΚΥΠΡΙΩΤΕΛΗΣ" userId="73446046-6521-4714-9560-9efbeca7d0fe" providerId="ADAL" clId="{2C3DF533-F53C-47A1-A232-30CA25DB4360}" dt="2024-01-11T21:03:36.305" v="113" actId="108"/>
        <pc:sldMkLst>
          <pc:docMk/>
          <pc:sldMk cId="2753735908" sldId="769"/>
        </pc:sldMkLst>
        <pc:spChg chg="mod">
          <ac:chgData name="ΕΥΣΤΡΑΤΙΟΣ ΚΥΠΡΙΩΤΕΛΗΣ" userId="73446046-6521-4714-9560-9efbeca7d0fe" providerId="ADAL" clId="{2C3DF533-F53C-47A1-A232-30CA25DB4360}" dt="2024-01-11T21:03:36.305" v="113" actId="108"/>
          <ac:spMkLst>
            <pc:docMk/>
            <pc:sldMk cId="2753735908" sldId="769"/>
            <ac:spMk id="6" creationId="{00000000-0000-0000-0000-000000000000}"/>
          </ac:spMkLst>
        </pc:spChg>
      </pc:sldChg>
      <pc:sldChg chg="modSp mod">
        <pc:chgData name="ΕΥΣΤΡΑΤΙΟΣ ΚΥΠΡΙΩΤΕΛΗΣ" userId="73446046-6521-4714-9560-9efbeca7d0fe" providerId="ADAL" clId="{2C3DF533-F53C-47A1-A232-30CA25DB4360}" dt="2024-01-11T21:03:40.067" v="114" actId="108"/>
        <pc:sldMkLst>
          <pc:docMk/>
          <pc:sldMk cId="1321293139" sldId="770"/>
        </pc:sldMkLst>
        <pc:spChg chg="mod">
          <ac:chgData name="ΕΥΣΤΡΑΤΙΟΣ ΚΥΠΡΙΩΤΕΛΗΣ" userId="73446046-6521-4714-9560-9efbeca7d0fe" providerId="ADAL" clId="{2C3DF533-F53C-47A1-A232-30CA25DB4360}" dt="2024-01-11T21:03:40.067" v="114" actId="108"/>
          <ac:spMkLst>
            <pc:docMk/>
            <pc:sldMk cId="1321293139" sldId="770"/>
            <ac:spMk id="6" creationId="{00000000-0000-0000-0000-000000000000}"/>
          </ac:spMkLst>
        </pc:spChg>
      </pc:sldChg>
      <pc:sldChg chg="modSp mod">
        <pc:chgData name="ΕΥΣΤΡΑΤΙΟΣ ΚΥΠΡΙΩΤΕΛΗΣ" userId="73446046-6521-4714-9560-9efbeca7d0fe" providerId="ADAL" clId="{2C3DF533-F53C-47A1-A232-30CA25DB4360}" dt="2024-01-11T21:03:46.795" v="116" actId="108"/>
        <pc:sldMkLst>
          <pc:docMk/>
          <pc:sldMk cId="449181361" sldId="771"/>
        </pc:sldMkLst>
        <pc:spChg chg="mod">
          <ac:chgData name="ΕΥΣΤΡΑΤΙΟΣ ΚΥΠΡΙΩΤΕΛΗΣ" userId="73446046-6521-4714-9560-9efbeca7d0fe" providerId="ADAL" clId="{2C3DF533-F53C-47A1-A232-30CA25DB4360}" dt="2024-01-11T21:03:46.795" v="116" actId="108"/>
          <ac:spMkLst>
            <pc:docMk/>
            <pc:sldMk cId="449181361" sldId="771"/>
            <ac:spMk id="6" creationId="{00000000-0000-0000-0000-000000000000}"/>
          </ac:spMkLst>
        </pc:spChg>
      </pc:sldChg>
      <pc:sldChg chg="modSp mod">
        <pc:chgData name="ΕΥΣΤΡΑΤΙΟΣ ΚΥΠΡΙΩΤΕΛΗΣ" userId="73446046-6521-4714-9560-9efbeca7d0fe" providerId="ADAL" clId="{2C3DF533-F53C-47A1-A232-30CA25DB4360}" dt="2024-01-11T21:03:42.856" v="115" actId="108"/>
        <pc:sldMkLst>
          <pc:docMk/>
          <pc:sldMk cId="1885823281" sldId="772"/>
        </pc:sldMkLst>
        <pc:spChg chg="mod">
          <ac:chgData name="ΕΥΣΤΡΑΤΙΟΣ ΚΥΠΡΙΩΤΕΛΗΣ" userId="73446046-6521-4714-9560-9efbeca7d0fe" providerId="ADAL" clId="{2C3DF533-F53C-47A1-A232-30CA25DB4360}" dt="2024-01-11T21:03:42.856" v="115" actId="108"/>
          <ac:spMkLst>
            <pc:docMk/>
            <pc:sldMk cId="1885823281" sldId="772"/>
            <ac:spMk id="6" creationId="{00000000-0000-0000-0000-000000000000}"/>
          </ac:spMkLst>
        </pc:spChg>
      </pc:sldChg>
      <pc:sldChg chg="modSp mod">
        <pc:chgData name="ΕΥΣΤΡΑΤΙΟΣ ΚΥΠΡΙΩΤΕΛΗΣ" userId="73446046-6521-4714-9560-9efbeca7d0fe" providerId="ADAL" clId="{2C3DF533-F53C-47A1-A232-30CA25DB4360}" dt="2024-01-11T21:18:33.133" v="160" actId="108"/>
        <pc:sldMkLst>
          <pc:docMk/>
          <pc:sldMk cId="287653015" sldId="773"/>
        </pc:sldMkLst>
        <pc:spChg chg="mod">
          <ac:chgData name="ΕΥΣΤΡΑΤΙΟΣ ΚΥΠΡΙΩΤΕΛΗΣ" userId="73446046-6521-4714-9560-9efbeca7d0fe" providerId="ADAL" clId="{2C3DF533-F53C-47A1-A232-30CA25DB4360}" dt="2024-01-11T21:18:33.133" v="160" actId="108"/>
          <ac:spMkLst>
            <pc:docMk/>
            <pc:sldMk cId="287653015" sldId="773"/>
            <ac:spMk id="6" creationId="{00000000-0000-0000-0000-000000000000}"/>
          </ac:spMkLst>
        </pc:spChg>
      </pc:sldChg>
      <pc:sldChg chg="modSp mod">
        <pc:chgData name="ΕΥΣΤΡΑΤΙΟΣ ΚΥΠΡΙΩΤΕΛΗΣ" userId="73446046-6521-4714-9560-9efbeca7d0fe" providerId="ADAL" clId="{2C3DF533-F53C-47A1-A232-30CA25DB4360}" dt="2024-01-11T20:46:00.587" v="35" actId="108"/>
        <pc:sldMkLst>
          <pc:docMk/>
          <pc:sldMk cId="1286539863" sldId="775"/>
        </pc:sldMkLst>
        <pc:spChg chg="mod">
          <ac:chgData name="ΕΥΣΤΡΑΤΙΟΣ ΚΥΠΡΙΩΤΕΛΗΣ" userId="73446046-6521-4714-9560-9efbeca7d0fe" providerId="ADAL" clId="{2C3DF533-F53C-47A1-A232-30CA25DB4360}" dt="2024-01-11T20:46:00.587" v="35" actId="108"/>
          <ac:spMkLst>
            <pc:docMk/>
            <pc:sldMk cId="1286539863" sldId="775"/>
            <ac:spMk id="6" creationId="{00000000-0000-0000-0000-000000000000}"/>
          </ac:spMkLst>
        </pc:spChg>
      </pc:sldChg>
      <pc:sldChg chg="modSp mod">
        <pc:chgData name="ΕΥΣΤΡΑΤΙΟΣ ΚΥΠΡΙΩΤΕΛΗΣ" userId="73446046-6521-4714-9560-9efbeca7d0fe" providerId="ADAL" clId="{2C3DF533-F53C-47A1-A232-30CA25DB4360}" dt="2024-01-11T20:46:07.205" v="37" actId="108"/>
        <pc:sldMkLst>
          <pc:docMk/>
          <pc:sldMk cId="1475050588" sldId="776"/>
        </pc:sldMkLst>
        <pc:spChg chg="mod">
          <ac:chgData name="ΕΥΣΤΡΑΤΙΟΣ ΚΥΠΡΙΩΤΕΛΗΣ" userId="73446046-6521-4714-9560-9efbeca7d0fe" providerId="ADAL" clId="{2C3DF533-F53C-47A1-A232-30CA25DB4360}" dt="2024-01-11T20:46:07.205" v="37" actId="108"/>
          <ac:spMkLst>
            <pc:docMk/>
            <pc:sldMk cId="1475050588" sldId="776"/>
            <ac:spMk id="6" creationId="{00000000-0000-0000-0000-000000000000}"/>
          </ac:spMkLst>
        </pc:spChg>
      </pc:sldChg>
      <pc:sldChg chg="modSp mod">
        <pc:chgData name="ΕΥΣΤΡΑΤΙΟΣ ΚΥΠΡΙΩΤΕΛΗΣ" userId="73446046-6521-4714-9560-9efbeca7d0fe" providerId="ADAL" clId="{2C3DF533-F53C-47A1-A232-30CA25DB4360}" dt="2024-01-11T20:46:09.469" v="38" actId="108"/>
        <pc:sldMkLst>
          <pc:docMk/>
          <pc:sldMk cId="1127941530" sldId="777"/>
        </pc:sldMkLst>
        <pc:spChg chg="mod">
          <ac:chgData name="ΕΥΣΤΡΑΤΙΟΣ ΚΥΠΡΙΩΤΕΛΗΣ" userId="73446046-6521-4714-9560-9efbeca7d0fe" providerId="ADAL" clId="{2C3DF533-F53C-47A1-A232-30CA25DB4360}" dt="2024-01-11T20:46:09.469" v="38" actId="108"/>
          <ac:spMkLst>
            <pc:docMk/>
            <pc:sldMk cId="1127941530" sldId="777"/>
            <ac:spMk id="6" creationId="{00000000-0000-0000-0000-000000000000}"/>
          </ac:spMkLst>
        </pc:spChg>
      </pc:sldChg>
      <pc:sldChg chg="modSp mod">
        <pc:chgData name="ΕΥΣΤΡΑΤΙΟΣ ΚΥΠΡΙΩΤΕΛΗΣ" userId="73446046-6521-4714-9560-9efbeca7d0fe" providerId="ADAL" clId="{2C3DF533-F53C-47A1-A232-30CA25DB4360}" dt="2024-01-11T20:46:12.135" v="39" actId="108"/>
        <pc:sldMkLst>
          <pc:docMk/>
          <pc:sldMk cId="1847234954" sldId="779"/>
        </pc:sldMkLst>
        <pc:spChg chg="mod">
          <ac:chgData name="ΕΥΣΤΡΑΤΙΟΣ ΚΥΠΡΙΩΤΕΛΗΣ" userId="73446046-6521-4714-9560-9efbeca7d0fe" providerId="ADAL" clId="{2C3DF533-F53C-47A1-A232-30CA25DB4360}" dt="2024-01-11T20:46:12.135" v="39" actId="108"/>
          <ac:spMkLst>
            <pc:docMk/>
            <pc:sldMk cId="1847234954" sldId="779"/>
            <ac:spMk id="6" creationId="{00000000-0000-0000-0000-000000000000}"/>
          </ac:spMkLst>
        </pc:spChg>
      </pc:sldChg>
      <pc:sldChg chg="modSp mod">
        <pc:chgData name="ΕΥΣΤΡΑΤΙΟΣ ΚΥΠΡΙΩΤΕΛΗΣ" userId="73446046-6521-4714-9560-9efbeca7d0fe" providerId="ADAL" clId="{2C3DF533-F53C-47A1-A232-30CA25DB4360}" dt="2024-01-11T20:46:15.763" v="40" actId="108"/>
        <pc:sldMkLst>
          <pc:docMk/>
          <pc:sldMk cId="1009143522" sldId="781"/>
        </pc:sldMkLst>
        <pc:spChg chg="mod">
          <ac:chgData name="ΕΥΣΤΡΑΤΙΟΣ ΚΥΠΡΙΩΤΕΛΗΣ" userId="73446046-6521-4714-9560-9efbeca7d0fe" providerId="ADAL" clId="{2C3DF533-F53C-47A1-A232-30CA25DB4360}" dt="2024-01-11T20:46:15.763" v="40" actId="108"/>
          <ac:spMkLst>
            <pc:docMk/>
            <pc:sldMk cId="1009143522" sldId="781"/>
            <ac:spMk id="6" creationId="{00000000-0000-0000-0000-000000000000}"/>
          </ac:spMkLst>
        </pc:spChg>
      </pc:sldChg>
      <pc:sldChg chg="modSp mod">
        <pc:chgData name="ΕΥΣΤΡΑΤΙΟΣ ΚΥΠΡΙΩΤΕΛΗΣ" userId="73446046-6521-4714-9560-9efbeca7d0fe" providerId="ADAL" clId="{2C3DF533-F53C-47A1-A232-30CA25DB4360}" dt="2024-01-11T20:46:21.536" v="42" actId="108"/>
        <pc:sldMkLst>
          <pc:docMk/>
          <pc:sldMk cId="2995642407" sldId="782"/>
        </pc:sldMkLst>
        <pc:spChg chg="mod">
          <ac:chgData name="ΕΥΣΤΡΑΤΙΟΣ ΚΥΠΡΙΩΤΕΛΗΣ" userId="73446046-6521-4714-9560-9efbeca7d0fe" providerId="ADAL" clId="{2C3DF533-F53C-47A1-A232-30CA25DB4360}" dt="2024-01-11T20:46:21.536" v="42" actId="108"/>
          <ac:spMkLst>
            <pc:docMk/>
            <pc:sldMk cId="2995642407" sldId="782"/>
            <ac:spMk id="6" creationId="{00000000-0000-0000-0000-000000000000}"/>
          </ac:spMkLst>
        </pc:spChg>
      </pc:sldChg>
      <pc:sldChg chg="modSp mod">
        <pc:chgData name="ΕΥΣΤΡΑΤΙΟΣ ΚΥΠΡΙΩΤΕΛΗΣ" userId="73446046-6521-4714-9560-9efbeca7d0fe" providerId="ADAL" clId="{2C3DF533-F53C-47A1-A232-30CA25DB4360}" dt="2024-01-11T20:46:25.371" v="43" actId="108"/>
        <pc:sldMkLst>
          <pc:docMk/>
          <pc:sldMk cId="2344785926" sldId="783"/>
        </pc:sldMkLst>
        <pc:spChg chg="mod">
          <ac:chgData name="ΕΥΣΤΡΑΤΙΟΣ ΚΥΠΡΙΩΤΕΛΗΣ" userId="73446046-6521-4714-9560-9efbeca7d0fe" providerId="ADAL" clId="{2C3DF533-F53C-47A1-A232-30CA25DB4360}" dt="2024-01-11T20:46:25.371" v="43" actId="108"/>
          <ac:spMkLst>
            <pc:docMk/>
            <pc:sldMk cId="2344785926" sldId="783"/>
            <ac:spMk id="6" creationId="{00000000-0000-0000-0000-000000000000}"/>
          </ac:spMkLst>
        </pc:spChg>
      </pc:sldChg>
      <pc:sldChg chg="modSp mod">
        <pc:chgData name="ΕΥΣΤΡΑΤΙΟΣ ΚΥΠΡΙΩΤΕΛΗΣ" userId="73446046-6521-4714-9560-9efbeca7d0fe" providerId="ADAL" clId="{2C3DF533-F53C-47A1-A232-30CA25DB4360}" dt="2024-01-11T21:02:31.502" v="97" actId="108"/>
        <pc:sldMkLst>
          <pc:docMk/>
          <pc:sldMk cId="625968224" sldId="786"/>
        </pc:sldMkLst>
        <pc:spChg chg="mod">
          <ac:chgData name="ΕΥΣΤΡΑΤΙΟΣ ΚΥΠΡΙΩΤΕΛΗΣ" userId="73446046-6521-4714-9560-9efbeca7d0fe" providerId="ADAL" clId="{2C3DF533-F53C-47A1-A232-30CA25DB4360}" dt="2024-01-11T21:02:31.502" v="97" actId="108"/>
          <ac:spMkLst>
            <pc:docMk/>
            <pc:sldMk cId="625968224" sldId="786"/>
            <ac:spMk id="6" creationId="{00000000-0000-0000-0000-000000000000}"/>
          </ac:spMkLst>
        </pc:spChg>
      </pc:sldChg>
      <pc:sldChg chg="modSp mod">
        <pc:chgData name="ΕΥΣΤΡΑΤΙΟΣ ΚΥΠΡΙΩΤΕΛΗΣ" userId="73446046-6521-4714-9560-9efbeca7d0fe" providerId="ADAL" clId="{2C3DF533-F53C-47A1-A232-30CA25DB4360}" dt="2024-01-11T20:54:24.129" v="67" actId="108"/>
        <pc:sldMkLst>
          <pc:docMk/>
          <pc:sldMk cId="2555821592" sldId="793"/>
        </pc:sldMkLst>
        <pc:spChg chg="mod">
          <ac:chgData name="ΕΥΣΤΡΑΤΙΟΣ ΚΥΠΡΙΩΤΕΛΗΣ" userId="73446046-6521-4714-9560-9efbeca7d0fe" providerId="ADAL" clId="{2C3DF533-F53C-47A1-A232-30CA25DB4360}" dt="2024-01-11T20:54:24.129" v="67" actId="108"/>
          <ac:spMkLst>
            <pc:docMk/>
            <pc:sldMk cId="2555821592" sldId="793"/>
            <ac:spMk id="6" creationId="{00000000-0000-0000-0000-000000000000}"/>
          </ac:spMkLst>
        </pc:spChg>
      </pc:sldChg>
      <pc:sldChg chg="modSp mod">
        <pc:chgData name="ΕΥΣΤΡΑΤΙΟΣ ΚΥΠΡΙΩΤΕΛΗΣ" userId="73446046-6521-4714-9560-9efbeca7d0fe" providerId="ADAL" clId="{2C3DF533-F53C-47A1-A232-30CA25DB4360}" dt="2024-01-11T20:46:18.284" v="41" actId="108"/>
        <pc:sldMkLst>
          <pc:docMk/>
          <pc:sldMk cId="3561622228" sldId="794"/>
        </pc:sldMkLst>
        <pc:spChg chg="mod">
          <ac:chgData name="ΕΥΣΤΡΑΤΙΟΣ ΚΥΠΡΙΩΤΕΛΗΣ" userId="73446046-6521-4714-9560-9efbeca7d0fe" providerId="ADAL" clId="{2C3DF533-F53C-47A1-A232-30CA25DB4360}" dt="2024-01-11T20:46:18.284" v="41" actId="108"/>
          <ac:spMkLst>
            <pc:docMk/>
            <pc:sldMk cId="3561622228" sldId="794"/>
            <ac:spMk id="6" creationId="{00000000-0000-0000-0000-000000000000}"/>
          </ac:spMkLst>
        </pc:spChg>
      </pc:sldChg>
      <pc:sldChg chg="modSp mod">
        <pc:chgData name="ΕΥΣΤΡΑΤΙΟΣ ΚΥΠΡΙΩΤΕΛΗΣ" userId="73446046-6521-4714-9560-9efbeca7d0fe" providerId="ADAL" clId="{2C3DF533-F53C-47A1-A232-30CA25DB4360}" dt="2024-01-11T20:54:15.536" v="66" actId="108"/>
        <pc:sldMkLst>
          <pc:docMk/>
          <pc:sldMk cId="4046115930" sldId="795"/>
        </pc:sldMkLst>
        <pc:spChg chg="mod">
          <ac:chgData name="ΕΥΣΤΡΑΤΙΟΣ ΚΥΠΡΙΩΤΕΛΗΣ" userId="73446046-6521-4714-9560-9efbeca7d0fe" providerId="ADAL" clId="{2C3DF533-F53C-47A1-A232-30CA25DB4360}" dt="2024-01-11T20:54:15.536" v="66" actId="108"/>
          <ac:spMkLst>
            <pc:docMk/>
            <pc:sldMk cId="4046115930" sldId="795"/>
            <ac:spMk id="6" creationId="{00000000-0000-0000-0000-000000000000}"/>
          </ac:spMkLst>
        </pc:spChg>
      </pc:sldChg>
      <pc:sldChg chg="modSp mod">
        <pc:chgData name="ΕΥΣΤΡΑΤΙΟΣ ΚΥΠΡΙΩΤΕΛΗΣ" userId="73446046-6521-4714-9560-9efbeca7d0fe" providerId="ADAL" clId="{2C3DF533-F53C-47A1-A232-30CA25DB4360}" dt="2024-01-11T21:03:56.769" v="119" actId="108"/>
        <pc:sldMkLst>
          <pc:docMk/>
          <pc:sldMk cId="2819300124" sldId="946"/>
        </pc:sldMkLst>
        <pc:spChg chg="mod">
          <ac:chgData name="ΕΥΣΤΡΑΤΙΟΣ ΚΥΠΡΙΩΤΕΛΗΣ" userId="73446046-6521-4714-9560-9efbeca7d0fe" providerId="ADAL" clId="{2C3DF533-F53C-47A1-A232-30CA25DB4360}" dt="2024-01-11T21:03:56.769" v="119" actId="108"/>
          <ac:spMkLst>
            <pc:docMk/>
            <pc:sldMk cId="2819300124" sldId="946"/>
            <ac:spMk id="6" creationId="{00000000-0000-0000-0000-000000000000}"/>
          </ac:spMkLst>
        </pc:spChg>
      </pc:sldChg>
      <pc:sldChg chg="modSp mod">
        <pc:chgData name="ΕΥΣΤΡΑΤΙΟΣ ΚΥΠΡΙΩΤΕΛΗΣ" userId="73446046-6521-4714-9560-9efbeca7d0fe" providerId="ADAL" clId="{2C3DF533-F53C-47A1-A232-30CA25DB4360}" dt="2024-01-11T21:11:55.970" v="127" actId="108"/>
        <pc:sldMkLst>
          <pc:docMk/>
          <pc:sldMk cId="3438494127" sldId="947"/>
        </pc:sldMkLst>
        <pc:spChg chg="mod">
          <ac:chgData name="ΕΥΣΤΡΑΤΙΟΣ ΚΥΠΡΙΩΤΕΛΗΣ" userId="73446046-6521-4714-9560-9efbeca7d0fe" providerId="ADAL" clId="{2C3DF533-F53C-47A1-A232-30CA25DB4360}" dt="2024-01-11T21:11:55.970" v="127" actId="108"/>
          <ac:spMkLst>
            <pc:docMk/>
            <pc:sldMk cId="3438494127" sldId="947"/>
            <ac:spMk id="6" creationId="{00000000-0000-0000-0000-000000000000}"/>
          </ac:spMkLst>
        </pc:spChg>
      </pc:sldChg>
      <pc:sldChg chg="modSp mod">
        <pc:chgData name="ΕΥΣΤΡΑΤΙΟΣ ΚΥΠΡΙΩΤΕΛΗΣ" userId="73446046-6521-4714-9560-9efbeca7d0fe" providerId="ADAL" clId="{2C3DF533-F53C-47A1-A232-30CA25DB4360}" dt="2024-01-11T21:12:00.263" v="128" actId="108"/>
        <pc:sldMkLst>
          <pc:docMk/>
          <pc:sldMk cId="1753529825" sldId="948"/>
        </pc:sldMkLst>
        <pc:spChg chg="mod">
          <ac:chgData name="ΕΥΣΤΡΑΤΙΟΣ ΚΥΠΡΙΩΤΕΛΗΣ" userId="73446046-6521-4714-9560-9efbeca7d0fe" providerId="ADAL" clId="{2C3DF533-F53C-47A1-A232-30CA25DB4360}" dt="2024-01-11T21:12:00.263" v="128" actId="108"/>
          <ac:spMkLst>
            <pc:docMk/>
            <pc:sldMk cId="1753529825" sldId="948"/>
            <ac:spMk id="6" creationId="{00000000-0000-0000-0000-000000000000}"/>
          </ac:spMkLst>
        </pc:spChg>
      </pc:sldChg>
      <pc:sldChg chg="modSp mod">
        <pc:chgData name="ΕΥΣΤΡΑΤΙΟΣ ΚΥΠΡΙΩΤΕΛΗΣ" userId="73446046-6521-4714-9560-9efbeca7d0fe" providerId="ADAL" clId="{2C3DF533-F53C-47A1-A232-30CA25DB4360}" dt="2024-01-11T21:12:02.637" v="129" actId="108"/>
        <pc:sldMkLst>
          <pc:docMk/>
          <pc:sldMk cId="3813455217" sldId="949"/>
        </pc:sldMkLst>
        <pc:spChg chg="mod">
          <ac:chgData name="ΕΥΣΤΡΑΤΙΟΣ ΚΥΠΡΙΩΤΕΛΗΣ" userId="73446046-6521-4714-9560-9efbeca7d0fe" providerId="ADAL" clId="{2C3DF533-F53C-47A1-A232-30CA25DB4360}" dt="2024-01-11T21:12:02.637" v="129" actId="108"/>
          <ac:spMkLst>
            <pc:docMk/>
            <pc:sldMk cId="3813455217" sldId="949"/>
            <ac:spMk id="6" creationId="{00000000-0000-0000-0000-000000000000}"/>
          </ac:spMkLst>
        </pc:spChg>
      </pc:sldChg>
      <pc:sldChg chg="modSp mod">
        <pc:chgData name="ΕΥΣΤΡΑΤΙΟΣ ΚΥΠΡΙΩΤΕΛΗΣ" userId="73446046-6521-4714-9560-9efbeca7d0fe" providerId="ADAL" clId="{2C3DF533-F53C-47A1-A232-30CA25DB4360}" dt="2024-01-11T21:12:09.268" v="131" actId="108"/>
        <pc:sldMkLst>
          <pc:docMk/>
          <pc:sldMk cId="2369431475" sldId="950"/>
        </pc:sldMkLst>
        <pc:spChg chg="mod">
          <ac:chgData name="ΕΥΣΤΡΑΤΙΟΣ ΚΥΠΡΙΩΤΕΛΗΣ" userId="73446046-6521-4714-9560-9efbeca7d0fe" providerId="ADAL" clId="{2C3DF533-F53C-47A1-A232-30CA25DB4360}" dt="2024-01-11T21:12:09.268" v="131" actId="108"/>
          <ac:spMkLst>
            <pc:docMk/>
            <pc:sldMk cId="2369431475" sldId="950"/>
            <ac:spMk id="6" creationId="{00000000-0000-0000-0000-000000000000}"/>
          </ac:spMkLst>
        </pc:spChg>
      </pc:sldChg>
      <pc:sldChg chg="modSp mod">
        <pc:chgData name="ΕΥΣΤΡΑΤΙΟΣ ΚΥΠΡΙΩΤΕΛΗΣ" userId="73446046-6521-4714-9560-9efbeca7d0fe" providerId="ADAL" clId="{2C3DF533-F53C-47A1-A232-30CA25DB4360}" dt="2024-01-11T21:12:13.037" v="132" actId="108"/>
        <pc:sldMkLst>
          <pc:docMk/>
          <pc:sldMk cId="619469026" sldId="951"/>
        </pc:sldMkLst>
        <pc:spChg chg="mod">
          <ac:chgData name="ΕΥΣΤΡΑΤΙΟΣ ΚΥΠΡΙΩΤΕΛΗΣ" userId="73446046-6521-4714-9560-9efbeca7d0fe" providerId="ADAL" clId="{2C3DF533-F53C-47A1-A232-30CA25DB4360}" dt="2024-01-11T21:12:13.037" v="132" actId="108"/>
          <ac:spMkLst>
            <pc:docMk/>
            <pc:sldMk cId="619469026" sldId="951"/>
            <ac:spMk id="6" creationId="{00000000-0000-0000-0000-000000000000}"/>
          </ac:spMkLst>
        </pc:spChg>
      </pc:sldChg>
      <pc:sldChg chg="modSp mod">
        <pc:chgData name="ΕΥΣΤΡΑΤΙΟΣ ΚΥΠΡΙΩΤΕΛΗΣ" userId="73446046-6521-4714-9560-9efbeca7d0fe" providerId="ADAL" clId="{2C3DF533-F53C-47A1-A232-30CA25DB4360}" dt="2024-01-11T21:16:36.284" v="147" actId="20577"/>
        <pc:sldMkLst>
          <pc:docMk/>
          <pc:sldMk cId="1808880556" sldId="952"/>
        </pc:sldMkLst>
        <pc:spChg chg="mod">
          <ac:chgData name="ΕΥΣΤΡΑΤΙΟΣ ΚΥΠΡΙΩΤΕΛΗΣ" userId="73446046-6521-4714-9560-9efbeca7d0fe" providerId="ADAL" clId="{2C3DF533-F53C-47A1-A232-30CA25DB4360}" dt="2024-01-11T21:12:15.748" v="133" actId="108"/>
          <ac:spMkLst>
            <pc:docMk/>
            <pc:sldMk cId="1808880556" sldId="952"/>
            <ac:spMk id="6" creationId="{00000000-0000-0000-0000-000000000000}"/>
          </ac:spMkLst>
        </pc:spChg>
        <pc:spChg chg="mod">
          <ac:chgData name="ΕΥΣΤΡΑΤΙΟΣ ΚΥΠΡΙΩΤΕΛΗΣ" userId="73446046-6521-4714-9560-9efbeca7d0fe" providerId="ADAL" clId="{2C3DF533-F53C-47A1-A232-30CA25DB4360}" dt="2024-01-11T21:16:36.284" v="147" actId="20577"/>
          <ac:spMkLst>
            <pc:docMk/>
            <pc:sldMk cId="1808880556" sldId="952"/>
            <ac:spMk id="16" creationId="{00000000-0000-0000-0000-000000000000}"/>
          </ac:spMkLst>
        </pc:spChg>
        <pc:graphicFrameChg chg="modGraphic">
          <ac:chgData name="ΕΥΣΤΡΑΤΙΟΣ ΚΥΠΡΙΩΤΕΛΗΣ" userId="73446046-6521-4714-9560-9efbeca7d0fe" providerId="ADAL" clId="{2C3DF533-F53C-47A1-A232-30CA25DB4360}" dt="2024-01-11T21:16:23.267" v="143" actId="20577"/>
          <ac:graphicFrameMkLst>
            <pc:docMk/>
            <pc:sldMk cId="1808880556" sldId="952"/>
            <ac:graphicFrameMk id="3" creationId="{00000000-0000-0000-0000-000000000000}"/>
          </ac:graphicFrameMkLst>
        </pc:graphicFrameChg>
      </pc:sldChg>
      <pc:sldChg chg="modSp mod">
        <pc:chgData name="ΕΥΣΤΡΑΤΙΟΣ ΚΥΠΡΙΩΤΕΛΗΣ" userId="73446046-6521-4714-9560-9efbeca7d0fe" providerId="ADAL" clId="{2C3DF533-F53C-47A1-A232-30CA25DB4360}" dt="2024-01-11T21:12:05.511" v="130" actId="108"/>
        <pc:sldMkLst>
          <pc:docMk/>
          <pc:sldMk cId="2047878350" sldId="953"/>
        </pc:sldMkLst>
        <pc:spChg chg="mod">
          <ac:chgData name="ΕΥΣΤΡΑΤΙΟΣ ΚΥΠΡΙΩΤΕΛΗΣ" userId="73446046-6521-4714-9560-9efbeca7d0fe" providerId="ADAL" clId="{2C3DF533-F53C-47A1-A232-30CA25DB4360}" dt="2024-01-11T21:12:05.511" v="130" actId="108"/>
          <ac:spMkLst>
            <pc:docMk/>
            <pc:sldMk cId="2047878350" sldId="953"/>
            <ac:spMk id="6" creationId="{00000000-0000-0000-0000-000000000000}"/>
          </ac:spMkLst>
        </pc:spChg>
      </pc:sldChg>
      <pc:sldChg chg="modSp mod">
        <pc:chgData name="ΕΥΣΤΡΑΤΙΟΣ ΚΥΠΡΙΩΤΕΛΗΣ" userId="73446046-6521-4714-9560-9efbeca7d0fe" providerId="ADAL" clId="{2C3DF533-F53C-47A1-A232-30CA25DB4360}" dt="2024-01-11T21:03:24.702" v="109" actId="108"/>
        <pc:sldMkLst>
          <pc:docMk/>
          <pc:sldMk cId="1708493437" sldId="962"/>
        </pc:sldMkLst>
        <pc:spChg chg="mod">
          <ac:chgData name="ΕΥΣΤΡΑΤΙΟΣ ΚΥΠΡΙΩΤΕΛΗΣ" userId="73446046-6521-4714-9560-9efbeca7d0fe" providerId="ADAL" clId="{2C3DF533-F53C-47A1-A232-30CA25DB4360}" dt="2024-01-11T21:03:24.702" v="109" actId="108"/>
          <ac:spMkLst>
            <pc:docMk/>
            <pc:sldMk cId="1708493437" sldId="962"/>
            <ac:spMk id="6" creationId="{00000000-0000-0000-0000-000000000000}"/>
          </ac:spMkLst>
        </pc:spChg>
      </pc:sldChg>
      <pc:sldChg chg="modSp mod">
        <pc:chgData name="ΕΥΣΤΡΑΤΙΟΣ ΚΥΠΡΙΩΤΕΛΗΣ" userId="73446046-6521-4714-9560-9efbeca7d0fe" providerId="ADAL" clId="{2C3DF533-F53C-47A1-A232-30CA25DB4360}" dt="2024-01-11T21:02:53.499" v="100" actId="108"/>
        <pc:sldMkLst>
          <pc:docMk/>
          <pc:sldMk cId="4145819348" sldId="975"/>
        </pc:sldMkLst>
        <pc:spChg chg="mod">
          <ac:chgData name="ΕΥΣΤΡΑΤΙΟΣ ΚΥΠΡΙΩΤΕΛΗΣ" userId="73446046-6521-4714-9560-9efbeca7d0fe" providerId="ADAL" clId="{2C3DF533-F53C-47A1-A232-30CA25DB4360}" dt="2024-01-11T21:02:53.499" v="100" actId="108"/>
          <ac:spMkLst>
            <pc:docMk/>
            <pc:sldMk cId="4145819348" sldId="975"/>
            <ac:spMk id="6" creationId="{00000000-0000-0000-0000-000000000000}"/>
          </ac:spMkLst>
        </pc:spChg>
      </pc:sldChg>
      <pc:sldChg chg="modSp mod">
        <pc:chgData name="ΕΥΣΤΡΑΤΙΟΣ ΚΥΠΡΙΩΤΕΛΗΣ" userId="73446046-6521-4714-9560-9efbeca7d0fe" providerId="ADAL" clId="{2C3DF533-F53C-47A1-A232-30CA25DB4360}" dt="2024-01-11T21:02:56.547" v="101" actId="108"/>
        <pc:sldMkLst>
          <pc:docMk/>
          <pc:sldMk cId="509891099" sldId="977"/>
        </pc:sldMkLst>
        <pc:spChg chg="mod">
          <ac:chgData name="ΕΥΣΤΡΑΤΙΟΣ ΚΥΠΡΙΩΤΕΛΗΣ" userId="73446046-6521-4714-9560-9efbeca7d0fe" providerId="ADAL" clId="{2C3DF533-F53C-47A1-A232-30CA25DB4360}" dt="2024-01-11T21:02:56.547" v="101" actId="108"/>
          <ac:spMkLst>
            <pc:docMk/>
            <pc:sldMk cId="509891099" sldId="977"/>
            <ac:spMk id="6" creationId="{00000000-0000-0000-0000-000000000000}"/>
          </ac:spMkLst>
        </pc:spChg>
      </pc:sldChg>
      <pc:sldChg chg="modSp mod">
        <pc:chgData name="ΕΥΣΤΡΑΤΙΟΣ ΚΥΠΡΙΩΤΕΛΗΣ" userId="73446046-6521-4714-9560-9efbeca7d0fe" providerId="ADAL" clId="{2C3DF533-F53C-47A1-A232-30CA25DB4360}" dt="2024-01-11T21:07:18.219" v="124" actId="6549"/>
        <pc:sldMkLst>
          <pc:docMk/>
          <pc:sldMk cId="2614864556" sldId="978"/>
        </pc:sldMkLst>
        <pc:spChg chg="mod">
          <ac:chgData name="ΕΥΣΤΡΑΤΙΟΣ ΚΥΠΡΙΩΤΕΛΗΣ" userId="73446046-6521-4714-9560-9efbeca7d0fe" providerId="ADAL" clId="{2C3DF533-F53C-47A1-A232-30CA25DB4360}" dt="2024-01-11T21:03:00.288" v="102" actId="108"/>
          <ac:spMkLst>
            <pc:docMk/>
            <pc:sldMk cId="2614864556" sldId="978"/>
            <ac:spMk id="6" creationId="{00000000-0000-0000-0000-000000000000}"/>
          </ac:spMkLst>
        </pc:spChg>
        <pc:graphicFrameChg chg="modGraphic">
          <ac:chgData name="ΕΥΣΤΡΑΤΙΟΣ ΚΥΠΡΙΩΤΕΛΗΣ" userId="73446046-6521-4714-9560-9efbeca7d0fe" providerId="ADAL" clId="{2C3DF533-F53C-47A1-A232-30CA25DB4360}" dt="2024-01-11T21:07:18.219" v="124" actId="6549"/>
          <ac:graphicFrameMkLst>
            <pc:docMk/>
            <pc:sldMk cId="2614864556" sldId="978"/>
            <ac:graphicFrameMk id="3" creationId="{00000000-0000-0000-0000-000000000000}"/>
          </ac:graphicFrameMkLst>
        </pc:graphicFrameChg>
      </pc:sldChg>
      <pc:sldChg chg="modSp mod">
        <pc:chgData name="ΕΥΣΤΡΑΤΙΟΣ ΚΥΠΡΙΩΤΕΛΗΣ" userId="73446046-6521-4714-9560-9efbeca7d0fe" providerId="ADAL" clId="{2C3DF533-F53C-47A1-A232-30CA25DB4360}" dt="2024-01-11T21:07:26.490" v="125" actId="6549"/>
        <pc:sldMkLst>
          <pc:docMk/>
          <pc:sldMk cId="2490029783" sldId="979"/>
        </pc:sldMkLst>
        <pc:spChg chg="mod">
          <ac:chgData name="ΕΥΣΤΡΑΤΙΟΣ ΚΥΠΡΙΩΤΕΛΗΣ" userId="73446046-6521-4714-9560-9efbeca7d0fe" providerId="ADAL" clId="{2C3DF533-F53C-47A1-A232-30CA25DB4360}" dt="2024-01-11T21:03:03.941" v="103" actId="108"/>
          <ac:spMkLst>
            <pc:docMk/>
            <pc:sldMk cId="2490029783" sldId="979"/>
            <ac:spMk id="6" creationId="{00000000-0000-0000-0000-000000000000}"/>
          </ac:spMkLst>
        </pc:spChg>
        <pc:graphicFrameChg chg="modGraphic">
          <ac:chgData name="ΕΥΣΤΡΑΤΙΟΣ ΚΥΠΡΙΩΤΕΛΗΣ" userId="73446046-6521-4714-9560-9efbeca7d0fe" providerId="ADAL" clId="{2C3DF533-F53C-47A1-A232-30CA25DB4360}" dt="2024-01-11T21:07:26.490" v="125" actId="6549"/>
          <ac:graphicFrameMkLst>
            <pc:docMk/>
            <pc:sldMk cId="2490029783" sldId="979"/>
            <ac:graphicFrameMk id="3" creationId="{00000000-0000-0000-0000-000000000000}"/>
          </ac:graphicFrameMkLst>
        </pc:graphicFrameChg>
      </pc:sldChg>
      <pc:sldChg chg="modSp mod">
        <pc:chgData name="ΕΥΣΤΡΑΤΙΟΣ ΚΥΠΡΙΩΤΕΛΗΣ" userId="73446046-6521-4714-9560-9efbeca7d0fe" providerId="ADAL" clId="{2C3DF533-F53C-47A1-A232-30CA25DB4360}" dt="2024-01-11T21:03:06.789" v="104" actId="108"/>
        <pc:sldMkLst>
          <pc:docMk/>
          <pc:sldMk cId="1350372227" sldId="980"/>
        </pc:sldMkLst>
        <pc:spChg chg="mod">
          <ac:chgData name="ΕΥΣΤΡΑΤΙΟΣ ΚΥΠΡΙΩΤΕΛΗΣ" userId="73446046-6521-4714-9560-9efbeca7d0fe" providerId="ADAL" clId="{2C3DF533-F53C-47A1-A232-30CA25DB4360}" dt="2024-01-11T21:03:06.789" v="104" actId="108"/>
          <ac:spMkLst>
            <pc:docMk/>
            <pc:sldMk cId="1350372227" sldId="980"/>
            <ac:spMk id="6" creationId="{00000000-0000-0000-0000-000000000000}"/>
          </ac:spMkLst>
        </pc:spChg>
      </pc:sldChg>
      <pc:sldChg chg="modSp mod">
        <pc:chgData name="ΕΥΣΤΡΑΤΙΟΣ ΚΥΠΡΙΩΤΕΛΗΣ" userId="73446046-6521-4714-9560-9efbeca7d0fe" providerId="ADAL" clId="{2C3DF533-F53C-47A1-A232-30CA25DB4360}" dt="2024-01-11T21:03:10.531" v="105" actId="108"/>
        <pc:sldMkLst>
          <pc:docMk/>
          <pc:sldMk cId="1495687439" sldId="981"/>
        </pc:sldMkLst>
        <pc:spChg chg="mod">
          <ac:chgData name="ΕΥΣΤΡΑΤΙΟΣ ΚΥΠΡΙΩΤΕΛΗΣ" userId="73446046-6521-4714-9560-9efbeca7d0fe" providerId="ADAL" clId="{2C3DF533-F53C-47A1-A232-30CA25DB4360}" dt="2024-01-11T21:03:10.531" v="105" actId="108"/>
          <ac:spMkLst>
            <pc:docMk/>
            <pc:sldMk cId="1495687439" sldId="981"/>
            <ac:spMk id="6" creationId="{00000000-0000-0000-0000-000000000000}"/>
          </ac:spMkLst>
        </pc:spChg>
      </pc:sldChg>
      <pc:sldChg chg="modSp mod">
        <pc:chgData name="ΕΥΣΤΡΑΤΙΟΣ ΚΥΠΡΙΩΤΕΛΗΣ" userId="73446046-6521-4714-9560-9efbeca7d0fe" providerId="ADAL" clId="{2C3DF533-F53C-47A1-A232-30CA25DB4360}" dt="2024-01-11T21:03:14.367" v="106" actId="108"/>
        <pc:sldMkLst>
          <pc:docMk/>
          <pc:sldMk cId="3856675874" sldId="982"/>
        </pc:sldMkLst>
        <pc:spChg chg="mod">
          <ac:chgData name="ΕΥΣΤΡΑΤΙΟΣ ΚΥΠΡΙΩΤΕΛΗΣ" userId="73446046-6521-4714-9560-9efbeca7d0fe" providerId="ADAL" clId="{2C3DF533-F53C-47A1-A232-30CA25DB4360}" dt="2024-01-11T21:03:14.367" v="106" actId="108"/>
          <ac:spMkLst>
            <pc:docMk/>
            <pc:sldMk cId="3856675874" sldId="982"/>
            <ac:spMk id="6" creationId="{00000000-0000-0000-0000-000000000000}"/>
          </ac:spMkLst>
        </pc:spChg>
      </pc:sldChg>
      <pc:sldChg chg="modSp mod">
        <pc:chgData name="ΕΥΣΤΡΑΤΙΟΣ ΚΥΠΡΙΩΤΕΛΗΣ" userId="73446046-6521-4714-9560-9efbeca7d0fe" providerId="ADAL" clId="{2C3DF533-F53C-47A1-A232-30CA25DB4360}" dt="2024-01-11T21:03:17.314" v="107" actId="108"/>
        <pc:sldMkLst>
          <pc:docMk/>
          <pc:sldMk cId="2597627142" sldId="983"/>
        </pc:sldMkLst>
        <pc:spChg chg="mod">
          <ac:chgData name="ΕΥΣΤΡΑΤΙΟΣ ΚΥΠΡΙΩΤΕΛΗΣ" userId="73446046-6521-4714-9560-9efbeca7d0fe" providerId="ADAL" clId="{2C3DF533-F53C-47A1-A232-30CA25DB4360}" dt="2024-01-11T21:03:17.314" v="107" actId="108"/>
          <ac:spMkLst>
            <pc:docMk/>
            <pc:sldMk cId="2597627142" sldId="983"/>
            <ac:spMk id="6" creationId="{00000000-0000-0000-0000-000000000000}"/>
          </ac:spMkLst>
        </pc:spChg>
      </pc:sldChg>
      <pc:sldChg chg="modSp mod">
        <pc:chgData name="ΕΥΣΤΡΑΤΙΟΣ ΚΥΠΡΙΩΤΕΛΗΣ" userId="73446046-6521-4714-9560-9efbeca7d0fe" providerId="ADAL" clId="{2C3DF533-F53C-47A1-A232-30CA25DB4360}" dt="2024-01-11T21:03:21.113" v="108" actId="108"/>
        <pc:sldMkLst>
          <pc:docMk/>
          <pc:sldMk cId="907489519" sldId="984"/>
        </pc:sldMkLst>
        <pc:spChg chg="mod">
          <ac:chgData name="ΕΥΣΤΡΑΤΙΟΣ ΚΥΠΡΙΩΤΕΛΗΣ" userId="73446046-6521-4714-9560-9efbeca7d0fe" providerId="ADAL" clId="{2C3DF533-F53C-47A1-A232-30CA25DB4360}" dt="2024-01-11T21:03:21.113" v="108" actId="108"/>
          <ac:spMkLst>
            <pc:docMk/>
            <pc:sldMk cId="907489519" sldId="984"/>
            <ac:spMk id="6" creationId="{00000000-0000-0000-0000-000000000000}"/>
          </ac:spMkLst>
        </pc:spChg>
      </pc:sldChg>
      <pc:sldChg chg="modSp mod">
        <pc:chgData name="ΕΥΣΤΡΑΤΙΟΣ ΚΥΠΡΙΩΤΕΛΗΣ" userId="73446046-6521-4714-9560-9efbeca7d0fe" providerId="ADAL" clId="{2C3DF533-F53C-47A1-A232-30CA25DB4360}" dt="2024-01-11T21:03:27.216" v="110" actId="108"/>
        <pc:sldMkLst>
          <pc:docMk/>
          <pc:sldMk cId="1291247698" sldId="985"/>
        </pc:sldMkLst>
        <pc:spChg chg="mod">
          <ac:chgData name="ΕΥΣΤΡΑΤΙΟΣ ΚΥΠΡΙΩΤΕΛΗΣ" userId="73446046-6521-4714-9560-9efbeca7d0fe" providerId="ADAL" clId="{2C3DF533-F53C-47A1-A232-30CA25DB4360}" dt="2024-01-11T21:03:27.216" v="110" actId="108"/>
          <ac:spMkLst>
            <pc:docMk/>
            <pc:sldMk cId="1291247698" sldId="985"/>
            <ac:spMk id="6" creationId="{00000000-0000-0000-0000-000000000000}"/>
          </ac:spMkLst>
        </pc:spChg>
      </pc:sldChg>
      <pc:sldChg chg="modSp mod">
        <pc:chgData name="ΕΥΣΤΡΑΤΙΟΣ ΚΥΠΡΙΩΤΕΛΗΣ" userId="73446046-6521-4714-9560-9efbeca7d0fe" providerId="ADAL" clId="{2C3DF533-F53C-47A1-A232-30CA25DB4360}" dt="2024-01-11T21:03:49.950" v="117" actId="108"/>
        <pc:sldMkLst>
          <pc:docMk/>
          <pc:sldMk cId="156847374" sldId="986"/>
        </pc:sldMkLst>
        <pc:spChg chg="mod">
          <ac:chgData name="ΕΥΣΤΡΑΤΙΟΣ ΚΥΠΡΙΩΤΕΛΗΣ" userId="73446046-6521-4714-9560-9efbeca7d0fe" providerId="ADAL" clId="{2C3DF533-F53C-47A1-A232-30CA25DB4360}" dt="2024-01-11T21:03:49.950" v="117" actId="108"/>
          <ac:spMkLst>
            <pc:docMk/>
            <pc:sldMk cId="156847374" sldId="986"/>
            <ac:spMk id="6" creationId="{00000000-0000-0000-0000-000000000000}"/>
          </ac:spMkLst>
        </pc:spChg>
      </pc:sldChg>
      <pc:sldChg chg="modSp mod">
        <pc:chgData name="ΕΥΣΤΡΑΤΙΟΣ ΚΥΠΡΙΩΤΕΛΗΣ" userId="73446046-6521-4714-9560-9efbeca7d0fe" providerId="ADAL" clId="{2C3DF533-F53C-47A1-A232-30CA25DB4360}" dt="2024-01-11T21:03:52.978" v="118" actId="108"/>
        <pc:sldMkLst>
          <pc:docMk/>
          <pc:sldMk cId="971106261" sldId="987"/>
        </pc:sldMkLst>
        <pc:spChg chg="mod">
          <ac:chgData name="ΕΥΣΤΡΑΤΙΟΣ ΚΥΠΡΙΩΤΕΛΗΣ" userId="73446046-6521-4714-9560-9efbeca7d0fe" providerId="ADAL" clId="{2C3DF533-F53C-47A1-A232-30CA25DB4360}" dt="2024-01-11T21:03:52.978" v="118" actId="108"/>
          <ac:spMkLst>
            <pc:docMk/>
            <pc:sldMk cId="971106261" sldId="987"/>
            <ac:spMk id="6" creationId="{00000000-0000-0000-0000-000000000000}"/>
          </ac:spMkLst>
        </pc:spChg>
      </pc:sldChg>
      <pc:sldChg chg="modSp mod">
        <pc:chgData name="ΕΥΣΤΡΑΤΙΟΣ ΚΥΠΡΙΩΤΕΛΗΣ" userId="73446046-6521-4714-9560-9efbeca7d0fe" providerId="ADAL" clId="{2C3DF533-F53C-47A1-A232-30CA25DB4360}" dt="2024-01-11T20:12:15.761" v="14" actId="108"/>
        <pc:sldMkLst>
          <pc:docMk/>
          <pc:sldMk cId="1296343201" sldId="1089"/>
        </pc:sldMkLst>
        <pc:spChg chg="mod">
          <ac:chgData name="ΕΥΣΤΡΑΤΙΟΣ ΚΥΠΡΙΩΤΕΛΗΣ" userId="73446046-6521-4714-9560-9efbeca7d0fe" providerId="ADAL" clId="{2C3DF533-F53C-47A1-A232-30CA25DB4360}" dt="2024-01-11T20:12:15.761" v="14" actId="108"/>
          <ac:spMkLst>
            <pc:docMk/>
            <pc:sldMk cId="1296343201" sldId="1089"/>
            <ac:spMk id="6" creationId="{00000000-0000-0000-0000-000000000000}"/>
          </ac:spMkLst>
        </pc:spChg>
      </pc:sldChg>
      <pc:sldChg chg="modSp mod">
        <pc:chgData name="ΕΥΣΤΡΑΤΙΟΣ ΚΥΠΡΙΩΤΕΛΗΣ" userId="73446046-6521-4714-9560-9efbeca7d0fe" providerId="ADAL" clId="{2C3DF533-F53C-47A1-A232-30CA25DB4360}" dt="2024-01-11T20:12:19.361" v="15" actId="108"/>
        <pc:sldMkLst>
          <pc:docMk/>
          <pc:sldMk cId="2815590365" sldId="1090"/>
        </pc:sldMkLst>
        <pc:spChg chg="mod">
          <ac:chgData name="ΕΥΣΤΡΑΤΙΟΣ ΚΥΠΡΙΩΤΕΛΗΣ" userId="73446046-6521-4714-9560-9efbeca7d0fe" providerId="ADAL" clId="{2C3DF533-F53C-47A1-A232-30CA25DB4360}" dt="2024-01-11T20:12:19.361" v="15" actId="108"/>
          <ac:spMkLst>
            <pc:docMk/>
            <pc:sldMk cId="2815590365" sldId="1090"/>
            <ac:spMk id="6" creationId="{00000000-0000-0000-0000-000000000000}"/>
          </ac:spMkLst>
        </pc:spChg>
      </pc:sldChg>
      <pc:sldChg chg="modSp mod">
        <pc:chgData name="ΕΥΣΤΡΑΤΙΟΣ ΚΥΠΡΙΩΤΕΛΗΣ" userId="73446046-6521-4714-9560-9efbeca7d0fe" providerId="ADAL" clId="{2C3DF533-F53C-47A1-A232-30CA25DB4360}" dt="2024-01-11T20:45:17.704" v="23" actId="108"/>
        <pc:sldMkLst>
          <pc:docMk/>
          <pc:sldMk cId="342002511" sldId="1091"/>
        </pc:sldMkLst>
        <pc:spChg chg="mod">
          <ac:chgData name="ΕΥΣΤΡΑΤΙΟΣ ΚΥΠΡΙΩΤΕΛΗΣ" userId="73446046-6521-4714-9560-9efbeca7d0fe" providerId="ADAL" clId="{2C3DF533-F53C-47A1-A232-30CA25DB4360}" dt="2024-01-11T20:45:17.704" v="23" actId="108"/>
          <ac:spMkLst>
            <pc:docMk/>
            <pc:sldMk cId="342002511" sldId="1091"/>
            <ac:spMk id="6" creationId="{00000000-0000-0000-0000-000000000000}"/>
          </ac:spMkLst>
        </pc:spChg>
      </pc:sldChg>
      <pc:sldChg chg="modSp mod">
        <pc:chgData name="ΕΥΣΤΡΑΤΙΟΣ ΚΥΠΡΙΩΤΕΛΗΣ" userId="73446046-6521-4714-9560-9efbeca7d0fe" providerId="ADAL" clId="{2C3DF533-F53C-47A1-A232-30CA25DB4360}" dt="2024-01-11T20:45:22.195" v="24" actId="108"/>
        <pc:sldMkLst>
          <pc:docMk/>
          <pc:sldMk cId="1863128580" sldId="1092"/>
        </pc:sldMkLst>
        <pc:spChg chg="mod">
          <ac:chgData name="ΕΥΣΤΡΑΤΙΟΣ ΚΥΠΡΙΩΤΕΛΗΣ" userId="73446046-6521-4714-9560-9efbeca7d0fe" providerId="ADAL" clId="{2C3DF533-F53C-47A1-A232-30CA25DB4360}" dt="2024-01-11T20:45:22.195" v="24" actId="108"/>
          <ac:spMkLst>
            <pc:docMk/>
            <pc:sldMk cId="1863128580" sldId="1092"/>
            <ac:spMk id="6" creationId="{00000000-0000-0000-0000-000000000000}"/>
          </ac:spMkLst>
        </pc:spChg>
      </pc:sldChg>
      <pc:sldChg chg="modSp mod">
        <pc:chgData name="ΕΥΣΤΡΑΤΙΟΣ ΚΥΠΡΙΩΤΕΛΗΣ" userId="73446046-6521-4714-9560-9efbeca7d0fe" providerId="ADAL" clId="{2C3DF533-F53C-47A1-A232-30CA25DB4360}" dt="2024-01-11T20:45:24.802" v="25" actId="108"/>
        <pc:sldMkLst>
          <pc:docMk/>
          <pc:sldMk cId="2485098483" sldId="1093"/>
        </pc:sldMkLst>
        <pc:spChg chg="mod">
          <ac:chgData name="ΕΥΣΤΡΑΤΙΟΣ ΚΥΠΡΙΩΤΕΛΗΣ" userId="73446046-6521-4714-9560-9efbeca7d0fe" providerId="ADAL" clId="{2C3DF533-F53C-47A1-A232-30CA25DB4360}" dt="2024-01-11T20:45:24.802" v="25" actId="108"/>
          <ac:spMkLst>
            <pc:docMk/>
            <pc:sldMk cId="2485098483" sldId="1093"/>
            <ac:spMk id="6" creationId="{00000000-0000-0000-0000-000000000000}"/>
          </ac:spMkLst>
        </pc:spChg>
      </pc:sldChg>
      <pc:sldChg chg="modSp mod">
        <pc:chgData name="ΕΥΣΤΡΑΤΙΟΣ ΚΥΠΡΙΩΤΕΛΗΣ" userId="73446046-6521-4714-9560-9efbeca7d0fe" providerId="ADAL" clId="{2C3DF533-F53C-47A1-A232-30CA25DB4360}" dt="2024-01-11T20:45:29.109" v="26" actId="108"/>
        <pc:sldMkLst>
          <pc:docMk/>
          <pc:sldMk cId="1416706733" sldId="1094"/>
        </pc:sldMkLst>
        <pc:spChg chg="mod">
          <ac:chgData name="ΕΥΣΤΡΑΤΙΟΣ ΚΥΠΡΙΩΤΕΛΗΣ" userId="73446046-6521-4714-9560-9efbeca7d0fe" providerId="ADAL" clId="{2C3DF533-F53C-47A1-A232-30CA25DB4360}" dt="2024-01-11T20:45:29.109" v="26" actId="108"/>
          <ac:spMkLst>
            <pc:docMk/>
            <pc:sldMk cId="1416706733" sldId="1094"/>
            <ac:spMk id="6" creationId="{00000000-0000-0000-0000-000000000000}"/>
          </ac:spMkLst>
        </pc:spChg>
      </pc:sldChg>
      <pc:sldChg chg="modSp mod">
        <pc:chgData name="ΕΥΣΤΡΑΤΙΟΣ ΚΥΠΡΙΩΤΕΛΗΣ" userId="73446046-6521-4714-9560-9efbeca7d0fe" providerId="ADAL" clId="{2C3DF533-F53C-47A1-A232-30CA25DB4360}" dt="2024-01-11T20:45:35.474" v="28" actId="108"/>
        <pc:sldMkLst>
          <pc:docMk/>
          <pc:sldMk cId="1452993092" sldId="1095"/>
        </pc:sldMkLst>
        <pc:spChg chg="mod">
          <ac:chgData name="ΕΥΣΤΡΑΤΙΟΣ ΚΥΠΡΙΩΤΕΛΗΣ" userId="73446046-6521-4714-9560-9efbeca7d0fe" providerId="ADAL" clId="{2C3DF533-F53C-47A1-A232-30CA25DB4360}" dt="2024-01-11T20:45:35.474" v="28" actId="108"/>
          <ac:spMkLst>
            <pc:docMk/>
            <pc:sldMk cId="1452993092" sldId="1095"/>
            <ac:spMk id="6" creationId="{00000000-0000-0000-0000-000000000000}"/>
          </ac:spMkLst>
        </pc:spChg>
      </pc:sldChg>
      <pc:sldChg chg="modSp mod">
        <pc:chgData name="ΕΥΣΤΡΑΤΙΟΣ ΚΥΠΡΙΩΤΕΛΗΣ" userId="73446046-6521-4714-9560-9efbeca7d0fe" providerId="ADAL" clId="{2C3DF533-F53C-47A1-A232-30CA25DB4360}" dt="2024-01-11T20:45:42.464" v="30" actId="108"/>
        <pc:sldMkLst>
          <pc:docMk/>
          <pc:sldMk cId="3606057537" sldId="1096"/>
        </pc:sldMkLst>
        <pc:spChg chg="mod">
          <ac:chgData name="ΕΥΣΤΡΑΤΙΟΣ ΚΥΠΡΙΩΤΕΛΗΣ" userId="73446046-6521-4714-9560-9efbeca7d0fe" providerId="ADAL" clId="{2C3DF533-F53C-47A1-A232-30CA25DB4360}" dt="2024-01-11T20:45:42.464" v="30" actId="108"/>
          <ac:spMkLst>
            <pc:docMk/>
            <pc:sldMk cId="3606057537" sldId="1096"/>
            <ac:spMk id="6" creationId="{00000000-0000-0000-0000-000000000000}"/>
          </ac:spMkLst>
        </pc:spChg>
      </pc:sldChg>
      <pc:sldChg chg="modSp mod">
        <pc:chgData name="ΕΥΣΤΡΑΤΙΟΣ ΚΥΠΡΙΩΤΕΛΗΣ" userId="73446046-6521-4714-9560-9efbeca7d0fe" providerId="ADAL" clId="{2C3DF533-F53C-47A1-A232-30CA25DB4360}" dt="2024-01-11T20:45:45.873" v="31" actId="108"/>
        <pc:sldMkLst>
          <pc:docMk/>
          <pc:sldMk cId="1012458394" sldId="1097"/>
        </pc:sldMkLst>
        <pc:spChg chg="mod">
          <ac:chgData name="ΕΥΣΤΡΑΤΙΟΣ ΚΥΠΡΙΩΤΕΛΗΣ" userId="73446046-6521-4714-9560-9efbeca7d0fe" providerId="ADAL" clId="{2C3DF533-F53C-47A1-A232-30CA25DB4360}" dt="2024-01-11T20:45:45.873" v="31" actId="108"/>
          <ac:spMkLst>
            <pc:docMk/>
            <pc:sldMk cId="1012458394" sldId="1097"/>
            <ac:spMk id="6" creationId="{00000000-0000-0000-0000-000000000000}"/>
          </ac:spMkLst>
        </pc:spChg>
      </pc:sldChg>
      <pc:sldChg chg="modSp mod">
        <pc:chgData name="ΕΥΣΤΡΑΤΙΟΣ ΚΥΠΡΙΩΤΕΛΗΣ" userId="73446046-6521-4714-9560-9efbeca7d0fe" providerId="ADAL" clId="{2C3DF533-F53C-47A1-A232-30CA25DB4360}" dt="2024-01-11T20:54:30.563" v="69" actId="108"/>
        <pc:sldMkLst>
          <pc:docMk/>
          <pc:sldMk cId="1412119280" sldId="1098"/>
        </pc:sldMkLst>
        <pc:spChg chg="mod">
          <ac:chgData name="ΕΥΣΤΡΑΤΙΟΣ ΚΥΠΡΙΩΤΕΛΗΣ" userId="73446046-6521-4714-9560-9efbeca7d0fe" providerId="ADAL" clId="{2C3DF533-F53C-47A1-A232-30CA25DB4360}" dt="2024-01-11T20:54:30.563" v="69" actId="108"/>
          <ac:spMkLst>
            <pc:docMk/>
            <pc:sldMk cId="1412119280" sldId="1098"/>
            <ac:spMk id="6" creationId="{00000000-0000-0000-0000-000000000000}"/>
          </ac:spMkLst>
        </pc:spChg>
      </pc:sldChg>
      <pc:sldChg chg="modSp mod">
        <pc:chgData name="ΕΥΣΤΡΑΤΙΟΣ ΚΥΠΡΙΩΤΕΛΗΣ" userId="73446046-6521-4714-9560-9efbeca7d0fe" providerId="ADAL" clId="{2C3DF533-F53C-47A1-A232-30CA25DB4360}" dt="2024-01-11T20:55:26.617" v="76" actId="108"/>
        <pc:sldMkLst>
          <pc:docMk/>
          <pc:sldMk cId="1456803040" sldId="1099"/>
        </pc:sldMkLst>
        <pc:spChg chg="mod">
          <ac:chgData name="ΕΥΣΤΡΑΤΙΟΣ ΚΥΠΡΙΩΤΕΛΗΣ" userId="73446046-6521-4714-9560-9efbeca7d0fe" providerId="ADAL" clId="{2C3DF533-F53C-47A1-A232-30CA25DB4360}" dt="2024-01-11T20:55:26.617" v="76" actId="108"/>
          <ac:spMkLst>
            <pc:docMk/>
            <pc:sldMk cId="1456803040" sldId="1099"/>
            <ac:spMk id="6" creationId="{00000000-0000-0000-0000-000000000000}"/>
          </ac:spMkLst>
        </pc:spChg>
      </pc:sldChg>
      <pc:sldChg chg="modSp mod">
        <pc:chgData name="ΕΥΣΤΡΑΤΙΟΣ ΚΥΠΡΙΩΤΕΛΗΣ" userId="73446046-6521-4714-9560-9efbeca7d0fe" providerId="ADAL" clId="{2C3DF533-F53C-47A1-A232-30CA25DB4360}" dt="2024-01-11T20:55:33.950" v="78" actId="108"/>
        <pc:sldMkLst>
          <pc:docMk/>
          <pc:sldMk cId="20043866" sldId="1100"/>
        </pc:sldMkLst>
        <pc:spChg chg="mod">
          <ac:chgData name="ΕΥΣΤΡΑΤΙΟΣ ΚΥΠΡΙΩΤΕΛΗΣ" userId="73446046-6521-4714-9560-9efbeca7d0fe" providerId="ADAL" clId="{2C3DF533-F53C-47A1-A232-30CA25DB4360}" dt="2024-01-11T20:55:33.950" v="78" actId="108"/>
          <ac:spMkLst>
            <pc:docMk/>
            <pc:sldMk cId="20043866" sldId="1100"/>
            <ac:spMk id="6" creationId="{00000000-0000-0000-0000-000000000000}"/>
          </ac:spMkLst>
        </pc:spChg>
      </pc:sldChg>
      <pc:sldChg chg="modSp mod">
        <pc:chgData name="ΕΥΣΤΡΑΤΙΟΣ ΚΥΠΡΙΩΤΕΛΗΣ" userId="73446046-6521-4714-9560-9efbeca7d0fe" providerId="ADAL" clId="{2C3DF533-F53C-47A1-A232-30CA25DB4360}" dt="2024-01-11T20:55:38.176" v="79" actId="108"/>
        <pc:sldMkLst>
          <pc:docMk/>
          <pc:sldMk cId="4134654620" sldId="1101"/>
        </pc:sldMkLst>
        <pc:spChg chg="mod">
          <ac:chgData name="ΕΥΣΤΡΑΤΙΟΣ ΚΥΠΡΙΩΤΕΛΗΣ" userId="73446046-6521-4714-9560-9efbeca7d0fe" providerId="ADAL" clId="{2C3DF533-F53C-47A1-A232-30CA25DB4360}" dt="2024-01-11T20:55:38.176" v="79" actId="108"/>
          <ac:spMkLst>
            <pc:docMk/>
            <pc:sldMk cId="4134654620" sldId="1101"/>
            <ac:spMk id="6" creationId="{00000000-0000-0000-0000-000000000000}"/>
          </ac:spMkLst>
        </pc:spChg>
      </pc:sldChg>
      <pc:sldChg chg="modSp mod">
        <pc:chgData name="ΕΥΣΤΡΑΤΙΟΣ ΚΥΠΡΙΩΤΕΛΗΣ" userId="73446046-6521-4714-9560-9efbeca7d0fe" providerId="ADAL" clId="{2C3DF533-F53C-47A1-A232-30CA25DB4360}" dt="2024-01-11T20:55:40.778" v="80" actId="108"/>
        <pc:sldMkLst>
          <pc:docMk/>
          <pc:sldMk cId="615934150" sldId="1102"/>
        </pc:sldMkLst>
        <pc:spChg chg="mod">
          <ac:chgData name="ΕΥΣΤΡΑΤΙΟΣ ΚΥΠΡΙΩΤΕΛΗΣ" userId="73446046-6521-4714-9560-9efbeca7d0fe" providerId="ADAL" clId="{2C3DF533-F53C-47A1-A232-30CA25DB4360}" dt="2024-01-11T20:55:40.778" v="80" actId="108"/>
          <ac:spMkLst>
            <pc:docMk/>
            <pc:sldMk cId="615934150" sldId="1102"/>
            <ac:spMk id="6" creationId="{00000000-0000-0000-0000-000000000000}"/>
          </ac:spMkLst>
        </pc:spChg>
      </pc:sldChg>
      <pc:sldChg chg="modSp mod">
        <pc:chgData name="ΕΥΣΤΡΑΤΙΟΣ ΚΥΠΡΙΩΤΕΛΗΣ" userId="73446046-6521-4714-9560-9efbeca7d0fe" providerId="ADAL" clId="{2C3DF533-F53C-47A1-A232-30CA25DB4360}" dt="2024-01-11T20:55:44.420" v="81" actId="108"/>
        <pc:sldMkLst>
          <pc:docMk/>
          <pc:sldMk cId="314649520" sldId="1103"/>
        </pc:sldMkLst>
        <pc:spChg chg="mod">
          <ac:chgData name="ΕΥΣΤΡΑΤΙΟΣ ΚΥΠΡΙΩΤΕΛΗΣ" userId="73446046-6521-4714-9560-9efbeca7d0fe" providerId="ADAL" clId="{2C3DF533-F53C-47A1-A232-30CA25DB4360}" dt="2024-01-11T20:55:44.420" v="81" actId="108"/>
          <ac:spMkLst>
            <pc:docMk/>
            <pc:sldMk cId="314649520" sldId="1103"/>
            <ac:spMk id="6" creationId="{00000000-0000-0000-0000-000000000000}"/>
          </ac:spMkLst>
        </pc:spChg>
      </pc:sldChg>
      <pc:sldChg chg="modSp mod">
        <pc:chgData name="ΕΥΣΤΡΑΤΙΟΣ ΚΥΠΡΙΩΤΕΛΗΣ" userId="73446046-6521-4714-9560-9efbeca7d0fe" providerId="ADAL" clId="{2C3DF533-F53C-47A1-A232-30CA25DB4360}" dt="2024-01-11T20:56:16.175" v="82" actId="108"/>
        <pc:sldMkLst>
          <pc:docMk/>
          <pc:sldMk cId="220513197" sldId="1104"/>
        </pc:sldMkLst>
        <pc:spChg chg="mod">
          <ac:chgData name="ΕΥΣΤΡΑΤΙΟΣ ΚΥΠΡΙΩΤΕΛΗΣ" userId="73446046-6521-4714-9560-9efbeca7d0fe" providerId="ADAL" clId="{2C3DF533-F53C-47A1-A232-30CA25DB4360}" dt="2024-01-11T20:56:16.175" v="82" actId="108"/>
          <ac:spMkLst>
            <pc:docMk/>
            <pc:sldMk cId="220513197" sldId="1104"/>
            <ac:spMk id="6" creationId="{00000000-0000-0000-0000-000000000000}"/>
          </ac:spMkLst>
        </pc:spChg>
      </pc:sldChg>
      <pc:sldChg chg="modSp mod">
        <pc:chgData name="ΕΥΣΤΡΑΤΙΟΣ ΚΥΠΡΙΩΤΕΛΗΣ" userId="73446046-6521-4714-9560-9efbeca7d0fe" providerId="ADAL" clId="{2C3DF533-F53C-47A1-A232-30CA25DB4360}" dt="2024-01-11T21:00:43.687" v="96" actId="20577"/>
        <pc:sldMkLst>
          <pc:docMk/>
          <pc:sldMk cId="764516575" sldId="1105"/>
        </pc:sldMkLst>
        <pc:spChg chg="mod">
          <ac:chgData name="ΕΥΣΤΡΑΤΙΟΣ ΚΥΠΡΙΩΤΕΛΗΣ" userId="73446046-6521-4714-9560-9efbeca7d0fe" providerId="ADAL" clId="{2C3DF533-F53C-47A1-A232-30CA25DB4360}" dt="2024-01-11T20:56:22.069" v="83" actId="108"/>
          <ac:spMkLst>
            <pc:docMk/>
            <pc:sldMk cId="764516575" sldId="1105"/>
            <ac:spMk id="6" creationId="{00000000-0000-0000-0000-000000000000}"/>
          </ac:spMkLst>
        </pc:spChg>
        <pc:graphicFrameChg chg="mod modGraphic">
          <ac:chgData name="ΕΥΣΤΡΑΤΙΟΣ ΚΥΠΡΙΩΤΕΛΗΣ" userId="73446046-6521-4714-9560-9efbeca7d0fe" providerId="ADAL" clId="{2C3DF533-F53C-47A1-A232-30CA25DB4360}" dt="2024-01-11T21:00:43.687" v="96" actId="20577"/>
          <ac:graphicFrameMkLst>
            <pc:docMk/>
            <pc:sldMk cId="764516575" sldId="1105"/>
            <ac:graphicFrameMk id="3" creationId="{00000000-0000-0000-0000-000000000000}"/>
          </ac:graphicFrameMkLst>
        </pc:graphicFrameChg>
      </pc:sldChg>
      <pc:sldChg chg="modSp mod">
        <pc:chgData name="ΕΥΣΤΡΑΤΙΟΣ ΚΥΠΡΙΩΤΕΛΗΣ" userId="73446046-6521-4714-9560-9efbeca7d0fe" providerId="ADAL" clId="{2C3DF533-F53C-47A1-A232-30CA25DB4360}" dt="2024-01-11T20:56:25.689" v="84" actId="108"/>
        <pc:sldMkLst>
          <pc:docMk/>
          <pc:sldMk cId="2344704300" sldId="1106"/>
        </pc:sldMkLst>
        <pc:spChg chg="mod">
          <ac:chgData name="ΕΥΣΤΡΑΤΙΟΣ ΚΥΠΡΙΩΤΕΛΗΣ" userId="73446046-6521-4714-9560-9efbeca7d0fe" providerId="ADAL" clId="{2C3DF533-F53C-47A1-A232-30CA25DB4360}" dt="2024-01-11T20:56:25.689" v="84" actId="108"/>
          <ac:spMkLst>
            <pc:docMk/>
            <pc:sldMk cId="2344704300" sldId="1106"/>
            <ac:spMk id="6" creationId="{00000000-0000-0000-0000-000000000000}"/>
          </ac:spMkLst>
        </pc:spChg>
      </pc:sldChg>
      <pc:sldChg chg="modSp mod">
        <pc:chgData name="ΕΥΣΤΡΑΤΙΟΣ ΚΥΠΡΙΩΤΕΛΗΣ" userId="73446046-6521-4714-9560-9efbeca7d0fe" providerId="ADAL" clId="{2C3DF533-F53C-47A1-A232-30CA25DB4360}" dt="2024-01-11T20:56:28.282" v="85" actId="108"/>
        <pc:sldMkLst>
          <pc:docMk/>
          <pc:sldMk cId="3920001404" sldId="1107"/>
        </pc:sldMkLst>
        <pc:spChg chg="mod">
          <ac:chgData name="ΕΥΣΤΡΑΤΙΟΣ ΚΥΠΡΙΩΤΕΛΗΣ" userId="73446046-6521-4714-9560-9efbeca7d0fe" providerId="ADAL" clId="{2C3DF533-F53C-47A1-A232-30CA25DB4360}" dt="2024-01-11T20:56:28.282" v="85" actId="108"/>
          <ac:spMkLst>
            <pc:docMk/>
            <pc:sldMk cId="3920001404" sldId="1107"/>
            <ac:spMk id="6" creationId="{00000000-0000-0000-0000-000000000000}"/>
          </ac:spMkLst>
        </pc:spChg>
      </pc:sldChg>
      <pc:sldChg chg="modSp mod">
        <pc:chgData name="ΕΥΣΤΡΑΤΙΟΣ ΚΥΠΡΙΩΤΕΛΗΣ" userId="73446046-6521-4714-9560-9efbeca7d0fe" providerId="ADAL" clId="{2C3DF533-F53C-47A1-A232-30CA25DB4360}" dt="2024-01-11T21:18:09.829" v="153" actId="108"/>
        <pc:sldMkLst>
          <pc:docMk/>
          <pc:sldMk cId="2746100270" sldId="1108"/>
        </pc:sldMkLst>
        <pc:spChg chg="mod">
          <ac:chgData name="ΕΥΣΤΡΑΤΙΟΣ ΚΥΠΡΙΩΤΕΛΗΣ" userId="73446046-6521-4714-9560-9efbeca7d0fe" providerId="ADAL" clId="{2C3DF533-F53C-47A1-A232-30CA25DB4360}" dt="2024-01-11T21:18:09.829" v="153" actId="108"/>
          <ac:spMkLst>
            <pc:docMk/>
            <pc:sldMk cId="2746100270" sldId="1108"/>
            <ac:spMk id="6" creationId="{00000000-0000-0000-0000-000000000000}"/>
          </ac:spMkLst>
        </pc:spChg>
      </pc:sldChg>
      <pc:sldChg chg="modSp mod">
        <pc:chgData name="ΕΥΣΤΡΑΤΙΟΣ ΚΥΠΡΙΩΤΕΛΗΣ" userId="73446046-6521-4714-9560-9efbeca7d0fe" providerId="ADAL" clId="{2C3DF533-F53C-47A1-A232-30CA25DB4360}" dt="2024-01-11T21:02:50.265" v="99" actId="108"/>
        <pc:sldMkLst>
          <pc:docMk/>
          <pc:sldMk cId="4268690976" sldId="1111"/>
        </pc:sldMkLst>
        <pc:spChg chg="mod">
          <ac:chgData name="ΕΥΣΤΡΑΤΙΟΣ ΚΥΠΡΙΩΤΕΛΗΣ" userId="73446046-6521-4714-9560-9efbeca7d0fe" providerId="ADAL" clId="{2C3DF533-F53C-47A1-A232-30CA25DB4360}" dt="2024-01-11T21:02:50.265" v="99" actId="108"/>
          <ac:spMkLst>
            <pc:docMk/>
            <pc:sldMk cId="4268690976" sldId="1111"/>
            <ac:spMk id="6" creationId="{00000000-0000-0000-0000-000000000000}"/>
          </ac:spMkLst>
        </pc:spChg>
      </pc:sldChg>
      <pc:sldChg chg="modSp mod">
        <pc:chgData name="ΕΥΣΤΡΑΤΙΟΣ ΚΥΠΡΙΩΤΕΛΗΣ" userId="73446046-6521-4714-9560-9efbeca7d0fe" providerId="ADAL" clId="{2C3DF533-F53C-47A1-A232-30CA25DB4360}" dt="2024-01-11T20:11:26.193" v="0" actId="108"/>
        <pc:sldMkLst>
          <pc:docMk/>
          <pc:sldMk cId="2679652793" sldId="1112"/>
        </pc:sldMkLst>
        <pc:spChg chg="mod">
          <ac:chgData name="ΕΥΣΤΡΑΤΙΟΣ ΚΥΠΡΙΩΤΕΛΗΣ" userId="73446046-6521-4714-9560-9efbeca7d0fe" providerId="ADAL" clId="{2C3DF533-F53C-47A1-A232-30CA25DB4360}" dt="2024-01-11T20:11:26.193" v="0" actId="108"/>
          <ac:spMkLst>
            <pc:docMk/>
            <pc:sldMk cId="2679652793" sldId="1112"/>
            <ac:spMk id="6" creationId="{00000000-0000-0000-0000-000000000000}"/>
          </ac:spMkLst>
        </pc:spChg>
      </pc:sldChg>
      <pc:sldChg chg="addSp delSp modSp mod">
        <pc:chgData name="ΕΥΣΤΡΑΤΙΟΣ ΚΥΠΡΙΩΤΕΛΗΣ" userId="73446046-6521-4714-9560-9efbeca7d0fe" providerId="ADAL" clId="{2C3DF533-F53C-47A1-A232-30CA25DB4360}" dt="2024-01-11T20:54:55.209" v="72" actId="207"/>
        <pc:sldMkLst>
          <pc:docMk/>
          <pc:sldMk cId="3727593378" sldId="1113"/>
        </pc:sldMkLst>
        <pc:spChg chg="add mod">
          <ac:chgData name="ΕΥΣΤΡΑΤΙΟΣ ΚΥΠΡΙΩΤΕΛΗΣ" userId="73446046-6521-4714-9560-9efbeca7d0fe" providerId="ADAL" clId="{2C3DF533-F53C-47A1-A232-30CA25DB4360}" dt="2024-01-11T20:54:55.209" v="72" actId="207"/>
          <ac:spMkLst>
            <pc:docMk/>
            <pc:sldMk cId="3727593378" sldId="1113"/>
            <ac:spMk id="2" creationId="{D08524BC-A449-61DA-636D-9033794AC957}"/>
          </ac:spMkLst>
        </pc:spChg>
        <pc:spChg chg="mod">
          <ac:chgData name="ΕΥΣΤΡΑΤΙΟΣ ΚΥΠΡΙΩΤΕΛΗΣ" userId="73446046-6521-4714-9560-9efbeca7d0fe" providerId="ADAL" clId="{2C3DF533-F53C-47A1-A232-30CA25DB4360}" dt="2024-01-11T20:54:26.827" v="68" actId="108"/>
          <ac:spMkLst>
            <pc:docMk/>
            <pc:sldMk cId="3727593378" sldId="1113"/>
            <ac:spMk id="6" creationId="{00000000-0000-0000-0000-000000000000}"/>
          </ac:spMkLst>
        </pc:spChg>
        <pc:spChg chg="del">
          <ac:chgData name="ΕΥΣΤΡΑΤΙΟΣ ΚΥΠΡΙΩΤΕΛΗΣ" userId="73446046-6521-4714-9560-9efbeca7d0fe" providerId="ADAL" clId="{2C3DF533-F53C-47A1-A232-30CA25DB4360}" dt="2024-01-11T20:54:38.033" v="70" actId="478"/>
          <ac:spMkLst>
            <pc:docMk/>
            <pc:sldMk cId="3727593378" sldId="1113"/>
            <ac:spMk id="10" creationId="{00000000-0000-0000-0000-000000000000}"/>
          </ac:spMkLst>
        </pc:spChg>
      </pc:sldChg>
      <pc:sldChg chg="modSp mod">
        <pc:chgData name="ΕΥΣΤΡΑΤΙΟΣ ΚΥΠΡΙΩΤΕΛΗΣ" userId="73446046-6521-4714-9560-9efbeca7d0fe" providerId="ADAL" clId="{2C3DF533-F53C-47A1-A232-30CA25DB4360}" dt="2024-01-11T20:55:22.540" v="75" actId="108"/>
        <pc:sldMkLst>
          <pc:docMk/>
          <pc:sldMk cId="4205490269" sldId="1114"/>
        </pc:sldMkLst>
        <pc:spChg chg="mod">
          <ac:chgData name="ΕΥΣΤΡΑΤΙΟΣ ΚΥΠΡΙΩΤΕΛΗΣ" userId="73446046-6521-4714-9560-9efbeca7d0fe" providerId="ADAL" clId="{2C3DF533-F53C-47A1-A232-30CA25DB4360}" dt="2024-01-11T20:55:22.540" v="75" actId="108"/>
          <ac:spMkLst>
            <pc:docMk/>
            <pc:sldMk cId="4205490269" sldId="1114"/>
            <ac:spMk id="6" creationId="{00000000-0000-0000-0000-000000000000}"/>
          </ac:spMkLst>
        </pc:spChg>
      </pc:sldChg>
      <pc:sldChg chg="modSp mod">
        <pc:chgData name="ΕΥΣΤΡΑΤΙΟΣ ΚΥΠΡΙΩΤΕΛΗΣ" userId="73446046-6521-4714-9560-9efbeca7d0fe" providerId="ADAL" clId="{2C3DF533-F53C-47A1-A232-30CA25DB4360}" dt="2024-01-11T20:46:03.373" v="36" actId="108"/>
        <pc:sldMkLst>
          <pc:docMk/>
          <pc:sldMk cId="2153576846" sldId="1119"/>
        </pc:sldMkLst>
        <pc:spChg chg="mod">
          <ac:chgData name="ΕΥΣΤΡΑΤΙΟΣ ΚΥΠΡΙΩΤΕΛΗΣ" userId="73446046-6521-4714-9560-9efbeca7d0fe" providerId="ADAL" clId="{2C3DF533-F53C-47A1-A232-30CA25DB4360}" dt="2024-01-11T20:46:03.373" v="36" actId="108"/>
          <ac:spMkLst>
            <pc:docMk/>
            <pc:sldMk cId="2153576846" sldId="1119"/>
            <ac:spMk id="6" creationId="{00000000-0000-0000-0000-000000000000}"/>
          </ac:spMkLst>
        </pc:spChg>
      </pc:sldChg>
      <pc:sldChg chg="modSp mod">
        <pc:chgData name="ΕΥΣΤΡΑΤΙΟΣ ΚΥΠΡΙΩΤΕΛΗΣ" userId="73446046-6521-4714-9560-9efbeca7d0fe" providerId="ADAL" clId="{2C3DF533-F53C-47A1-A232-30CA25DB4360}" dt="2024-01-11T20:46:27.843" v="44" actId="108"/>
        <pc:sldMkLst>
          <pc:docMk/>
          <pc:sldMk cId="3754581551" sldId="1121"/>
        </pc:sldMkLst>
        <pc:spChg chg="mod">
          <ac:chgData name="ΕΥΣΤΡΑΤΙΟΣ ΚΥΠΡΙΩΤΕΛΗΣ" userId="73446046-6521-4714-9560-9efbeca7d0fe" providerId="ADAL" clId="{2C3DF533-F53C-47A1-A232-30CA25DB4360}" dt="2024-01-11T20:46:27.843" v="44" actId="108"/>
          <ac:spMkLst>
            <pc:docMk/>
            <pc:sldMk cId="3754581551" sldId="1121"/>
            <ac:spMk id="6" creationId="{00000000-0000-0000-0000-000000000000}"/>
          </ac:spMkLst>
        </pc:spChg>
      </pc:sldChg>
      <pc:sldChg chg="modSp mod">
        <pc:chgData name="ΕΥΣΤΡΑΤΙΟΣ ΚΥΠΡΙΩΤΕΛΗΣ" userId="73446046-6521-4714-9560-9efbeca7d0fe" providerId="ADAL" clId="{2C3DF533-F53C-47A1-A232-30CA25DB4360}" dt="2024-01-11T20:46:31.466" v="45" actId="108"/>
        <pc:sldMkLst>
          <pc:docMk/>
          <pc:sldMk cId="435444991" sldId="1122"/>
        </pc:sldMkLst>
        <pc:spChg chg="mod">
          <ac:chgData name="ΕΥΣΤΡΑΤΙΟΣ ΚΥΠΡΙΩΤΕΛΗΣ" userId="73446046-6521-4714-9560-9efbeca7d0fe" providerId="ADAL" clId="{2C3DF533-F53C-47A1-A232-30CA25DB4360}" dt="2024-01-11T20:46:31.466" v="45" actId="108"/>
          <ac:spMkLst>
            <pc:docMk/>
            <pc:sldMk cId="435444991" sldId="1122"/>
            <ac:spMk id="6" creationId="{00000000-0000-0000-0000-000000000000}"/>
          </ac:spMkLst>
        </pc:spChg>
      </pc:sldChg>
      <pc:sldChg chg="modSp mod">
        <pc:chgData name="ΕΥΣΤΡΑΤΙΟΣ ΚΥΠΡΙΩΤΕΛΗΣ" userId="73446046-6521-4714-9560-9efbeca7d0fe" providerId="ADAL" clId="{2C3DF533-F53C-47A1-A232-30CA25DB4360}" dt="2024-01-11T20:46:34.012" v="46" actId="108"/>
        <pc:sldMkLst>
          <pc:docMk/>
          <pc:sldMk cId="811177038" sldId="1123"/>
        </pc:sldMkLst>
        <pc:spChg chg="mod">
          <ac:chgData name="ΕΥΣΤΡΑΤΙΟΣ ΚΥΠΡΙΩΤΕΛΗΣ" userId="73446046-6521-4714-9560-9efbeca7d0fe" providerId="ADAL" clId="{2C3DF533-F53C-47A1-A232-30CA25DB4360}" dt="2024-01-11T20:46:34.012" v="46" actId="108"/>
          <ac:spMkLst>
            <pc:docMk/>
            <pc:sldMk cId="811177038" sldId="1123"/>
            <ac:spMk id="6" creationId="{00000000-0000-0000-0000-000000000000}"/>
          </ac:spMkLst>
        </pc:spChg>
      </pc:sldChg>
      <pc:sldChg chg="modSp mod">
        <pc:chgData name="ΕΥΣΤΡΑΤΙΟΣ ΚΥΠΡΙΩΤΕΛΗΣ" userId="73446046-6521-4714-9560-9efbeca7d0fe" providerId="ADAL" clId="{2C3DF533-F53C-47A1-A232-30CA25DB4360}" dt="2024-01-11T20:46:37.298" v="47" actId="108"/>
        <pc:sldMkLst>
          <pc:docMk/>
          <pc:sldMk cId="2926197956" sldId="1124"/>
        </pc:sldMkLst>
        <pc:spChg chg="mod">
          <ac:chgData name="ΕΥΣΤΡΑΤΙΟΣ ΚΥΠΡΙΩΤΕΛΗΣ" userId="73446046-6521-4714-9560-9efbeca7d0fe" providerId="ADAL" clId="{2C3DF533-F53C-47A1-A232-30CA25DB4360}" dt="2024-01-11T20:46:37.298" v="47" actId="108"/>
          <ac:spMkLst>
            <pc:docMk/>
            <pc:sldMk cId="2926197956" sldId="1124"/>
            <ac:spMk id="6" creationId="{00000000-0000-0000-0000-000000000000}"/>
          </ac:spMkLst>
        </pc:spChg>
      </pc:sldChg>
      <pc:sldChg chg="modSp mod">
        <pc:chgData name="ΕΥΣΤΡΑΤΙΟΣ ΚΥΠΡΙΩΤΕΛΗΣ" userId="73446046-6521-4714-9560-9efbeca7d0fe" providerId="ADAL" clId="{2C3DF533-F53C-47A1-A232-30CA25DB4360}" dt="2024-01-11T20:46:41.133" v="48" actId="108"/>
        <pc:sldMkLst>
          <pc:docMk/>
          <pc:sldMk cId="3133750965" sldId="1126"/>
        </pc:sldMkLst>
        <pc:spChg chg="mod">
          <ac:chgData name="ΕΥΣΤΡΑΤΙΟΣ ΚΥΠΡΙΩΤΕΛΗΣ" userId="73446046-6521-4714-9560-9efbeca7d0fe" providerId="ADAL" clId="{2C3DF533-F53C-47A1-A232-30CA25DB4360}" dt="2024-01-11T20:46:41.133" v="48" actId="108"/>
          <ac:spMkLst>
            <pc:docMk/>
            <pc:sldMk cId="3133750965" sldId="1126"/>
            <ac:spMk id="6" creationId="{00000000-0000-0000-0000-000000000000}"/>
          </ac:spMkLst>
        </pc:spChg>
      </pc:sldChg>
      <pc:sldChg chg="modSp mod">
        <pc:chgData name="ΕΥΣΤΡΑΤΙΟΣ ΚΥΠΡΙΩΤΕΛΗΣ" userId="73446046-6521-4714-9560-9efbeca7d0fe" providerId="ADAL" clId="{2C3DF533-F53C-47A1-A232-30CA25DB4360}" dt="2024-01-11T20:46:48.283" v="50" actId="108"/>
        <pc:sldMkLst>
          <pc:docMk/>
          <pc:sldMk cId="3515034819" sldId="1127"/>
        </pc:sldMkLst>
        <pc:spChg chg="mod">
          <ac:chgData name="ΕΥΣΤΡΑΤΙΟΣ ΚΥΠΡΙΩΤΕΛΗΣ" userId="73446046-6521-4714-9560-9efbeca7d0fe" providerId="ADAL" clId="{2C3DF533-F53C-47A1-A232-30CA25DB4360}" dt="2024-01-11T20:46:48.283" v="50" actId="108"/>
          <ac:spMkLst>
            <pc:docMk/>
            <pc:sldMk cId="3515034819" sldId="1127"/>
            <ac:spMk id="6" creationId="{00000000-0000-0000-0000-000000000000}"/>
          </ac:spMkLst>
        </pc:spChg>
      </pc:sldChg>
      <pc:sldChg chg="modSp mod">
        <pc:chgData name="ΕΥΣΤΡΑΤΙΟΣ ΚΥΠΡΙΩΤΕΛΗΣ" userId="73446046-6521-4714-9560-9efbeca7d0fe" providerId="ADAL" clId="{2C3DF533-F53C-47A1-A232-30CA25DB4360}" dt="2024-01-11T20:46:51.031" v="51" actId="108"/>
        <pc:sldMkLst>
          <pc:docMk/>
          <pc:sldMk cId="3716882514" sldId="1128"/>
        </pc:sldMkLst>
        <pc:spChg chg="mod">
          <ac:chgData name="ΕΥΣΤΡΑΤΙΟΣ ΚΥΠΡΙΩΤΕΛΗΣ" userId="73446046-6521-4714-9560-9efbeca7d0fe" providerId="ADAL" clId="{2C3DF533-F53C-47A1-A232-30CA25DB4360}" dt="2024-01-11T20:46:51.031" v="51" actId="108"/>
          <ac:spMkLst>
            <pc:docMk/>
            <pc:sldMk cId="3716882514" sldId="1128"/>
            <ac:spMk id="6" creationId="{00000000-0000-0000-0000-000000000000}"/>
          </ac:spMkLst>
        </pc:spChg>
      </pc:sldChg>
      <pc:sldChg chg="modSp mod">
        <pc:chgData name="ΕΥΣΤΡΑΤΙΟΣ ΚΥΠΡΙΩΤΕΛΗΣ" userId="73446046-6521-4714-9560-9efbeca7d0fe" providerId="ADAL" clId="{2C3DF533-F53C-47A1-A232-30CA25DB4360}" dt="2024-01-11T20:56:30.802" v="86" actId="108"/>
        <pc:sldMkLst>
          <pc:docMk/>
          <pc:sldMk cId="811297843" sldId="1130"/>
        </pc:sldMkLst>
        <pc:spChg chg="mod">
          <ac:chgData name="ΕΥΣΤΡΑΤΙΟΣ ΚΥΠΡΙΩΤΕΛΗΣ" userId="73446046-6521-4714-9560-9efbeca7d0fe" providerId="ADAL" clId="{2C3DF533-F53C-47A1-A232-30CA25DB4360}" dt="2024-01-11T20:56:30.802" v="86" actId="108"/>
          <ac:spMkLst>
            <pc:docMk/>
            <pc:sldMk cId="811297843" sldId="1130"/>
            <ac:spMk id="6" creationId="{00000000-0000-0000-0000-000000000000}"/>
          </ac:spMkLst>
        </pc:spChg>
      </pc:sldChg>
      <pc:sldChg chg="modSp mod">
        <pc:chgData name="ΕΥΣΤΡΑΤΙΟΣ ΚΥΠΡΙΩΤΕΛΗΣ" userId="73446046-6521-4714-9560-9efbeca7d0fe" providerId="ADAL" clId="{2C3DF533-F53C-47A1-A232-30CA25DB4360}" dt="2024-01-11T20:56:34.700" v="87" actId="108"/>
        <pc:sldMkLst>
          <pc:docMk/>
          <pc:sldMk cId="3771634393" sldId="1131"/>
        </pc:sldMkLst>
        <pc:spChg chg="mod">
          <ac:chgData name="ΕΥΣΤΡΑΤΙΟΣ ΚΥΠΡΙΩΤΕΛΗΣ" userId="73446046-6521-4714-9560-9efbeca7d0fe" providerId="ADAL" clId="{2C3DF533-F53C-47A1-A232-30CA25DB4360}" dt="2024-01-11T20:56:34.700" v="87" actId="108"/>
          <ac:spMkLst>
            <pc:docMk/>
            <pc:sldMk cId="3771634393" sldId="1131"/>
            <ac:spMk id="6" creationId="{00000000-0000-0000-0000-000000000000}"/>
          </ac:spMkLst>
        </pc:spChg>
      </pc:sldChg>
      <pc:sldChg chg="modSp mod">
        <pc:chgData name="ΕΥΣΤΡΑΤΙΟΣ ΚΥΠΡΙΩΤΕΛΗΣ" userId="73446046-6521-4714-9560-9efbeca7d0fe" providerId="ADAL" clId="{2C3DF533-F53C-47A1-A232-30CA25DB4360}" dt="2024-01-11T20:56:38.321" v="88" actId="108"/>
        <pc:sldMkLst>
          <pc:docMk/>
          <pc:sldMk cId="77993230" sldId="1133"/>
        </pc:sldMkLst>
        <pc:spChg chg="mod">
          <ac:chgData name="ΕΥΣΤΡΑΤΙΟΣ ΚΥΠΡΙΩΤΕΛΗΣ" userId="73446046-6521-4714-9560-9efbeca7d0fe" providerId="ADAL" clId="{2C3DF533-F53C-47A1-A232-30CA25DB4360}" dt="2024-01-11T20:56:38.321" v="88" actId="108"/>
          <ac:spMkLst>
            <pc:docMk/>
            <pc:sldMk cId="77993230" sldId="1133"/>
            <ac:spMk id="6" creationId="{00000000-0000-0000-0000-000000000000}"/>
          </ac:spMkLst>
        </pc:spChg>
      </pc:sldChg>
      <pc:sldChg chg="addSp delSp modSp mod">
        <pc:chgData name="ΕΥΣΤΡΑΤΙΟΣ ΚΥΠΡΙΩΤΕΛΗΣ" userId="73446046-6521-4714-9560-9efbeca7d0fe" providerId="ADAL" clId="{2C3DF533-F53C-47A1-A232-30CA25DB4360}" dt="2024-01-11T20:56:58.961" v="92" actId="207"/>
        <pc:sldMkLst>
          <pc:docMk/>
          <pc:sldMk cId="783725939" sldId="1134"/>
        </pc:sldMkLst>
        <pc:spChg chg="add mod">
          <ac:chgData name="ΕΥΣΤΡΑΤΙΟΣ ΚΥΠΡΙΩΤΕΛΗΣ" userId="73446046-6521-4714-9560-9efbeca7d0fe" providerId="ADAL" clId="{2C3DF533-F53C-47A1-A232-30CA25DB4360}" dt="2024-01-11T20:56:58.961" v="92" actId="207"/>
          <ac:spMkLst>
            <pc:docMk/>
            <pc:sldMk cId="783725939" sldId="1134"/>
            <ac:spMk id="2" creationId="{3C6E3775-0B2A-B333-8242-EB4C5C9EEF30}"/>
          </ac:spMkLst>
        </pc:spChg>
        <pc:spChg chg="mod">
          <ac:chgData name="ΕΥΣΤΡΑΤΙΟΣ ΚΥΠΡΙΩΤΕΛΗΣ" userId="73446046-6521-4714-9560-9efbeca7d0fe" providerId="ADAL" clId="{2C3DF533-F53C-47A1-A232-30CA25DB4360}" dt="2024-01-11T20:56:41.197" v="89" actId="108"/>
          <ac:spMkLst>
            <pc:docMk/>
            <pc:sldMk cId="783725939" sldId="1134"/>
            <ac:spMk id="6" creationId="{00000000-0000-0000-0000-000000000000}"/>
          </ac:spMkLst>
        </pc:spChg>
        <pc:spChg chg="del">
          <ac:chgData name="ΕΥΣΤΡΑΤΙΟΣ ΚΥΠΡΙΩΤΕΛΗΣ" userId="73446046-6521-4714-9560-9efbeca7d0fe" providerId="ADAL" clId="{2C3DF533-F53C-47A1-A232-30CA25DB4360}" dt="2024-01-11T20:56:46.718" v="90" actId="478"/>
          <ac:spMkLst>
            <pc:docMk/>
            <pc:sldMk cId="783725939" sldId="1134"/>
            <ac:spMk id="10" creationId="{00000000-0000-0000-0000-000000000000}"/>
          </ac:spMkLst>
        </pc:spChg>
      </pc:sldChg>
      <pc:sldChg chg="modSp mod">
        <pc:chgData name="ΕΥΣΤΡΑΤΙΟΣ ΚΥΠΡΙΩΤΕΛΗΣ" userId="73446046-6521-4714-9560-9efbeca7d0fe" providerId="ADAL" clId="{2C3DF533-F53C-47A1-A232-30CA25DB4360}" dt="2024-01-11T21:04:26.367" v="123" actId="20577"/>
        <pc:sldMkLst>
          <pc:docMk/>
          <pc:sldMk cId="999021076" sldId="1135"/>
        </pc:sldMkLst>
        <pc:spChg chg="mod">
          <ac:chgData name="ΕΥΣΤΡΑΤΙΟΣ ΚΥΠΡΙΩΤΕΛΗΣ" userId="73446046-6521-4714-9560-9efbeca7d0fe" providerId="ADAL" clId="{2C3DF533-F53C-47A1-A232-30CA25DB4360}" dt="2024-01-11T21:04:26.367" v="123" actId="20577"/>
          <ac:spMkLst>
            <pc:docMk/>
            <pc:sldMk cId="999021076" sldId="1135"/>
            <ac:spMk id="5" creationId="{00000000-0000-0000-0000-000000000000}"/>
          </ac:spMkLst>
        </pc:spChg>
        <pc:spChg chg="mod">
          <ac:chgData name="ΕΥΣΤΡΑΤΙΟΣ ΚΥΠΡΙΩΤΕΛΗΣ" userId="73446046-6521-4714-9560-9efbeca7d0fe" providerId="ADAL" clId="{2C3DF533-F53C-47A1-A232-30CA25DB4360}" dt="2024-01-11T21:02:45.251" v="98" actId="108"/>
          <ac:spMkLst>
            <pc:docMk/>
            <pc:sldMk cId="999021076" sldId="1135"/>
            <ac:spMk id="6" creationId="{00000000-0000-0000-0000-000000000000}"/>
          </ac:spMkLst>
        </pc:spChg>
      </pc:sldChg>
      <pc:sldChg chg="modSp mod">
        <pc:chgData name="ΕΥΣΤΡΑΤΙΟΣ ΚΥΠΡΙΩΤΕΛΗΣ" userId="73446046-6521-4714-9560-9efbeca7d0fe" providerId="ADAL" clId="{2C3DF533-F53C-47A1-A232-30CA25DB4360}" dt="2024-01-11T20:11:41.939" v="4" actId="108"/>
        <pc:sldMkLst>
          <pc:docMk/>
          <pc:sldMk cId="178975660" sldId="1136"/>
        </pc:sldMkLst>
        <pc:spChg chg="mod">
          <ac:chgData name="ΕΥΣΤΡΑΤΙΟΣ ΚΥΠΡΙΩΤΕΛΗΣ" userId="73446046-6521-4714-9560-9efbeca7d0fe" providerId="ADAL" clId="{2C3DF533-F53C-47A1-A232-30CA25DB4360}" dt="2024-01-11T20:11:41.939" v="4" actId="108"/>
          <ac:spMkLst>
            <pc:docMk/>
            <pc:sldMk cId="178975660" sldId="1136"/>
            <ac:spMk id="5" creationId="{00000000-0000-0000-0000-000000000000}"/>
          </ac:spMkLst>
        </pc:spChg>
      </pc:sldChg>
      <pc:sldChg chg="modSp mod">
        <pc:chgData name="ΕΥΣΤΡΑΤΙΟΣ ΚΥΠΡΙΩΤΕΛΗΣ" userId="73446046-6521-4714-9560-9efbeca7d0fe" providerId="ADAL" clId="{2C3DF533-F53C-47A1-A232-30CA25DB4360}" dt="2024-01-11T20:11:46.259" v="5" actId="108"/>
        <pc:sldMkLst>
          <pc:docMk/>
          <pc:sldMk cId="1510603794" sldId="1137"/>
        </pc:sldMkLst>
        <pc:spChg chg="mod">
          <ac:chgData name="ΕΥΣΤΡΑΤΙΟΣ ΚΥΠΡΙΩΤΕΛΗΣ" userId="73446046-6521-4714-9560-9efbeca7d0fe" providerId="ADAL" clId="{2C3DF533-F53C-47A1-A232-30CA25DB4360}" dt="2024-01-11T20:11:46.259" v="5" actId="108"/>
          <ac:spMkLst>
            <pc:docMk/>
            <pc:sldMk cId="1510603794" sldId="1137"/>
            <ac:spMk id="5" creationId="{00000000-0000-0000-0000-000000000000}"/>
          </ac:spMkLst>
        </pc:spChg>
      </pc:sldChg>
      <pc:sldChg chg="modSp mod">
        <pc:chgData name="ΕΥΣΤΡΑΤΙΟΣ ΚΥΠΡΙΩΤΕΛΗΣ" userId="73446046-6521-4714-9560-9efbeca7d0fe" providerId="ADAL" clId="{2C3DF533-F53C-47A1-A232-30CA25DB4360}" dt="2024-01-11T20:50:12.966" v="64" actId="6549"/>
        <pc:sldMkLst>
          <pc:docMk/>
          <pc:sldMk cId="3000377520" sldId="1138"/>
        </pc:sldMkLst>
        <pc:spChg chg="mod">
          <ac:chgData name="ΕΥΣΤΡΑΤΙΟΣ ΚΥΠΡΙΩΤΕΛΗΣ" userId="73446046-6521-4714-9560-9efbeca7d0fe" providerId="ADAL" clId="{2C3DF533-F53C-47A1-A232-30CA25DB4360}" dt="2024-01-11T20:50:12.966" v="64" actId="6549"/>
          <ac:spMkLst>
            <pc:docMk/>
            <pc:sldMk cId="3000377520" sldId="1138"/>
            <ac:spMk id="5" creationId="{00000000-0000-0000-0000-000000000000}"/>
          </ac:spMkLst>
        </pc:spChg>
        <pc:spChg chg="mod">
          <ac:chgData name="ΕΥΣΤΡΑΤΙΟΣ ΚΥΠΡΙΩΤΕΛΗΣ" userId="73446046-6521-4714-9560-9efbeca7d0fe" providerId="ADAL" clId="{2C3DF533-F53C-47A1-A232-30CA25DB4360}" dt="2024-01-11T20:45:56.662" v="34" actId="108"/>
          <ac:spMkLst>
            <pc:docMk/>
            <pc:sldMk cId="3000377520" sldId="1138"/>
            <ac:spMk id="6" creationId="{00000000-0000-0000-0000-000000000000}"/>
          </ac:spMkLst>
        </pc:spChg>
      </pc:sldChg>
      <pc:sldChg chg="modSp mod">
        <pc:chgData name="ΕΥΣΤΡΑΤΙΟΣ ΚΥΠΡΙΩΤΕΛΗΣ" userId="73446046-6521-4714-9560-9efbeca7d0fe" providerId="ADAL" clId="{2C3DF533-F53C-47A1-A232-30CA25DB4360}" dt="2024-01-11T20:46:44.443" v="49" actId="108"/>
        <pc:sldMkLst>
          <pc:docMk/>
          <pc:sldMk cId="2836062235" sldId="1139"/>
        </pc:sldMkLst>
        <pc:spChg chg="mod">
          <ac:chgData name="ΕΥΣΤΡΑΤΙΟΣ ΚΥΠΡΙΩΤΕΛΗΣ" userId="73446046-6521-4714-9560-9efbeca7d0fe" providerId="ADAL" clId="{2C3DF533-F53C-47A1-A232-30CA25DB4360}" dt="2024-01-11T20:46:44.443" v="49" actId="108"/>
          <ac:spMkLst>
            <pc:docMk/>
            <pc:sldMk cId="2836062235" sldId="1139"/>
            <ac:spMk id="6" creationId="{00000000-0000-0000-0000-000000000000}"/>
          </ac:spMkLst>
        </pc:spChg>
      </pc:sldChg>
      <pc:sldChg chg="modSp mod">
        <pc:chgData name="ΕΥΣΤΡΑΤΙΟΣ ΚΥΠΡΙΩΤΕΛΗΣ" userId="73446046-6521-4714-9560-9efbeca7d0fe" providerId="ADAL" clId="{2C3DF533-F53C-47A1-A232-30CA25DB4360}" dt="2024-01-11T20:46:54.029" v="52" actId="108"/>
        <pc:sldMkLst>
          <pc:docMk/>
          <pc:sldMk cId="2427017030" sldId="1140"/>
        </pc:sldMkLst>
        <pc:spChg chg="mod">
          <ac:chgData name="ΕΥΣΤΡΑΤΙΟΣ ΚΥΠΡΙΩΤΕΛΗΣ" userId="73446046-6521-4714-9560-9efbeca7d0fe" providerId="ADAL" clId="{2C3DF533-F53C-47A1-A232-30CA25DB4360}" dt="2024-01-11T20:46:54.029" v="52" actId="108"/>
          <ac:spMkLst>
            <pc:docMk/>
            <pc:sldMk cId="2427017030" sldId="1140"/>
            <ac:spMk id="6" creationId="{00000000-0000-0000-0000-000000000000}"/>
          </ac:spMkLst>
        </pc:spChg>
      </pc:sldChg>
      <pc:sldChg chg="modSp mod">
        <pc:chgData name="ΕΥΣΤΡΑΤΙΟΣ ΚΥΠΡΙΩΤΕΛΗΣ" userId="73446046-6521-4714-9560-9efbeca7d0fe" providerId="ADAL" clId="{2C3DF533-F53C-47A1-A232-30CA25DB4360}" dt="2024-01-11T20:54:10.283" v="65" actId="108"/>
        <pc:sldMkLst>
          <pc:docMk/>
          <pc:sldMk cId="1509041892" sldId="1141"/>
        </pc:sldMkLst>
        <pc:spChg chg="mod">
          <ac:chgData name="ΕΥΣΤΡΑΤΙΟΣ ΚΥΠΡΙΩΤΕΛΗΣ" userId="73446046-6521-4714-9560-9efbeca7d0fe" providerId="ADAL" clId="{2C3DF533-F53C-47A1-A232-30CA25DB4360}" dt="2024-01-11T20:54:10.283" v="65" actId="108"/>
          <ac:spMkLst>
            <pc:docMk/>
            <pc:sldMk cId="1509041892" sldId="1141"/>
            <ac:spMk id="6" creationId="{00000000-0000-0000-0000-000000000000}"/>
          </ac:spMkLst>
        </pc:spChg>
      </pc:sldChg>
      <pc:sldChg chg="addSp delSp modSp mod setBg">
        <pc:chgData name="ΕΥΣΤΡΑΤΙΟΣ ΚΥΠΡΙΩΤΕΛΗΣ" userId="73446046-6521-4714-9560-9efbeca7d0fe" providerId="ADAL" clId="{2C3DF533-F53C-47A1-A232-30CA25DB4360}" dt="2024-01-11T21:17:43.212" v="149"/>
        <pc:sldMkLst>
          <pc:docMk/>
          <pc:sldMk cId="2927626726" sldId="1142"/>
        </pc:sldMkLst>
        <pc:spChg chg="add mod">
          <ac:chgData name="ΕΥΣΤΡΑΤΙΟΣ ΚΥΠΡΙΩΤΕΛΗΣ" userId="73446046-6521-4714-9560-9efbeca7d0fe" providerId="ADAL" clId="{2C3DF533-F53C-47A1-A232-30CA25DB4360}" dt="2024-01-11T21:12:37.625" v="137" actId="207"/>
          <ac:spMkLst>
            <pc:docMk/>
            <pc:sldMk cId="2927626726" sldId="1142"/>
            <ac:spMk id="2" creationId="{841DA218-3BC4-E793-ECA4-29050CB19B67}"/>
          </ac:spMkLst>
        </pc:spChg>
        <pc:spChg chg="mod">
          <ac:chgData name="ΕΥΣΤΡΑΤΙΟΣ ΚΥΠΡΙΩΤΕΛΗΣ" userId="73446046-6521-4714-9560-9efbeca7d0fe" providerId="ADAL" clId="{2C3DF533-F53C-47A1-A232-30CA25DB4360}" dt="2024-01-11T21:12:18.610" v="134" actId="108"/>
          <ac:spMkLst>
            <pc:docMk/>
            <pc:sldMk cId="2927626726" sldId="1142"/>
            <ac:spMk id="6" creationId="{00000000-0000-0000-0000-000000000000}"/>
          </ac:spMkLst>
        </pc:spChg>
        <pc:spChg chg="del">
          <ac:chgData name="ΕΥΣΤΡΑΤΙΟΣ ΚΥΠΡΙΩΤΕΛΗΣ" userId="73446046-6521-4714-9560-9efbeca7d0fe" providerId="ADAL" clId="{2C3DF533-F53C-47A1-A232-30CA25DB4360}" dt="2024-01-11T21:12:25.424" v="135" actId="478"/>
          <ac:spMkLst>
            <pc:docMk/>
            <pc:sldMk cId="2927626726" sldId="1142"/>
            <ac:spMk id="10" creationId="{00000000-0000-0000-0000-000000000000}"/>
          </ac:spMkLst>
        </pc:spChg>
      </pc:sldChg>
    </pc:docChg>
  </pc:docChgLst>
  <pc:docChgLst>
    <pc:chgData name="ΕΥΣΤΡΑΤΙΟΣ ΚΥΠΡΙΩΤΕΛΗΣ" userId="73446046-6521-4714-9560-9efbeca7d0fe" providerId="ADAL" clId="{4D5552D4-A571-4CEA-9879-3CDC7DFE7441}"/>
    <pc:docChg chg="modSld">
      <pc:chgData name="ΕΥΣΤΡΑΤΙΟΣ ΚΥΠΡΙΩΤΕΛΗΣ" userId="73446046-6521-4714-9560-9efbeca7d0fe" providerId="ADAL" clId="{4D5552D4-A571-4CEA-9879-3CDC7DFE7441}" dt="2024-01-12T17:56:40.214" v="5" actId="20577"/>
      <pc:docMkLst>
        <pc:docMk/>
      </pc:docMkLst>
      <pc:sldChg chg="modSp">
        <pc:chgData name="ΕΥΣΤΡΑΤΙΟΣ ΚΥΠΡΙΩΤΕΛΗΣ" userId="73446046-6521-4714-9560-9efbeca7d0fe" providerId="ADAL" clId="{4D5552D4-A571-4CEA-9879-3CDC7DFE7441}" dt="2024-01-12T16:56:00.723" v="2" actId="20577"/>
        <pc:sldMkLst>
          <pc:docMk/>
          <pc:sldMk cId="2153576846" sldId="1119"/>
        </pc:sldMkLst>
        <pc:spChg chg="mod">
          <ac:chgData name="ΕΥΣΤΡΑΤΙΟΣ ΚΥΠΡΙΩΤΕΛΗΣ" userId="73446046-6521-4714-9560-9efbeca7d0fe" providerId="ADAL" clId="{4D5552D4-A571-4CEA-9879-3CDC7DFE7441}" dt="2024-01-12T16:56:00.723" v="2" actId="20577"/>
          <ac:spMkLst>
            <pc:docMk/>
            <pc:sldMk cId="2153576846" sldId="1119"/>
            <ac:spMk id="12" creationId="{4FAE2968-8D4A-4894-8211-34870126D047}"/>
          </ac:spMkLst>
        </pc:spChg>
      </pc:sldChg>
      <pc:sldChg chg="modSp mod">
        <pc:chgData name="ΕΥΣΤΡΑΤΙΟΣ ΚΥΠΡΙΩΤΕΛΗΣ" userId="73446046-6521-4714-9560-9efbeca7d0fe" providerId="ADAL" clId="{4D5552D4-A571-4CEA-9879-3CDC7DFE7441}" dt="2024-01-12T17:56:40.214" v="5" actId="20577"/>
        <pc:sldMkLst>
          <pc:docMk/>
          <pc:sldMk cId="77993230" sldId="1133"/>
        </pc:sldMkLst>
        <pc:graphicFrameChg chg="modGraphic">
          <ac:chgData name="ΕΥΣΤΡΑΤΙΟΣ ΚΥΠΡΙΩΤΕΛΗΣ" userId="73446046-6521-4714-9560-9efbeca7d0fe" providerId="ADAL" clId="{4D5552D4-A571-4CEA-9879-3CDC7DFE7441}" dt="2024-01-12T17:56:40.214" v="5" actId="20577"/>
          <ac:graphicFrameMkLst>
            <pc:docMk/>
            <pc:sldMk cId="77993230" sldId="1133"/>
            <ac:graphicFrameMk id="3"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B09CCE-A2BB-42D3-9AE0-964110F3EFFA}" type="datetimeFigureOut">
              <a:rPr lang="el-GR" smtClean="0"/>
              <a:t>12/1/2024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3CDE29-F0BA-4E86-B0D1-1983702B874C}" type="slidenum">
              <a:rPr lang="el-GR" smtClean="0"/>
              <a:t>‹#›</a:t>
            </a:fld>
            <a:endParaRPr lang="el-GR"/>
          </a:p>
        </p:txBody>
      </p:sp>
    </p:spTree>
    <p:extLst>
      <p:ext uri="{BB962C8B-B14F-4D97-AF65-F5344CB8AC3E}">
        <p14:creationId xmlns:p14="http://schemas.microsoft.com/office/powerpoint/2010/main" val="1772664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283CDE29-F0BA-4E86-B0D1-1983702B874C}" type="slidenum">
              <a:rPr lang="el-GR" smtClean="0"/>
              <a:t>1</a:t>
            </a:fld>
            <a:endParaRPr lang="el-GR"/>
          </a:p>
        </p:txBody>
      </p:sp>
    </p:spTree>
    <p:extLst>
      <p:ext uri="{BB962C8B-B14F-4D97-AF65-F5344CB8AC3E}">
        <p14:creationId xmlns:p14="http://schemas.microsoft.com/office/powerpoint/2010/main" val="26448933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7644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433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66016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40466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41396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70159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3760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6502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15251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4330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3CDE29-F0BA-4E86-B0D1-1983702B874C}"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97162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15511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3CDE29-F0BA-4E86-B0D1-1983702B874C}"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76886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04721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192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9557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59947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40532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07257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01915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587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55816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80585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40575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41771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5579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3CDE29-F0BA-4E86-B0D1-1983702B874C}"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83726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77</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58779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78</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885070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79</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72564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84</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084828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90</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72026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273908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94</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0623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96</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599474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98</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981690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99</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094134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102</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159113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103</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738199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3CDE29-F0BA-4E86-B0D1-1983702B874C}"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104</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944347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107</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259642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109</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676412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110</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9894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462829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111</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636591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112</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1960551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113</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2873965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3CDE29-F0BA-4E86-B0D1-1983702B874C}"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115</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7872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814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1503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3551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6183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p>
            <a:fld id="{0485C917-8AB2-4572-BCBF-82080EFDEAF8}" type="datetimeFigureOut">
              <a:rPr lang="el-GR" smtClean="0"/>
              <a:t>12/1/2024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2071007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0485C917-8AB2-4572-BCBF-82080EFDEAF8}" type="datetimeFigureOut">
              <a:rPr lang="el-GR" smtClean="0"/>
              <a:t>12/1/2024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292629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0485C917-8AB2-4572-BCBF-82080EFDEAF8}" type="datetimeFigureOut">
              <a:rPr lang="el-GR" smtClean="0"/>
              <a:t>12/1/2024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2993543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38052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331857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68212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8252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Θέση υποσέλιδου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Θέση αριθμού διαφάνειας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77739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υποσέλιδου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αριθμού διαφάνειας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23448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Θέση υποσέλιδου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αριθμού διαφάνειας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13437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4663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0485C917-8AB2-4572-BCBF-82080EFDEAF8}" type="datetimeFigureOut">
              <a:rPr lang="el-GR" smtClean="0"/>
              <a:t>12/1/2024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35620846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21042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39668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50375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5" name="Θέση υποσέλιδου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6" name="Θέση αριθμού διαφάνειας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2678C97-5A6E-4E55-AD5C-EB987B2500E3}" type="slidenum">
              <a:rPr kumimoji="0" lang="el-GR" altLang="el-GR"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Tree>
    <p:extLst>
      <p:ext uri="{BB962C8B-B14F-4D97-AF65-F5344CB8AC3E}">
        <p14:creationId xmlns:p14="http://schemas.microsoft.com/office/powerpoint/2010/main" val="6257550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5" name="Θέση υποσέλιδου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6" name="Θέση αριθμού διαφάνειας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B7D4FBF-CB6E-4FA8-83A3-5C782F4A3B6D}" type="slidenum">
              <a:rPr kumimoji="0" lang="el-GR" altLang="el-GR"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Tree>
    <p:extLst>
      <p:ext uri="{BB962C8B-B14F-4D97-AF65-F5344CB8AC3E}">
        <p14:creationId xmlns:p14="http://schemas.microsoft.com/office/powerpoint/2010/main" val="31317881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1" y="1709739"/>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5" name="Θέση υποσέλιδου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6" name="Θέση αριθμού διαφάνειας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BADA1720-D3B0-4889-B844-69D0AB024B73}" type="slidenum">
              <a:rPr kumimoji="0" lang="el-GR" altLang="el-GR"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Tree>
    <p:extLst>
      <p:ext uri="{BB962C8B-B14F-4D97-AF65-F5344CB8AC3E}">
        <p14:creationId xmlns:p14="http://schemas.microsoft.com/office/powerpoint/2010/main" val="5900705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609600" y="1600201"/>
            <a:ext cx="5384800" cy="452596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97600" y="1600201"/>
            <a:ext cx="5384800" cy="452596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6" name="Θέση υποσέλιδου 5"/>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7" name="Θέση αριθμού διαφάνειας 6"/>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F0B6331-647C-4AB1-AC3F-5F0375599A9B}" type="slidenum">
              <a:rPr kumimoji="0" lang="el-GR" altLang="el-GR"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Tree>
    <p:extLst>
      <p:ext uri="{BB962C8B-B14F-4D97-AF65-F5344CB8AC3E}">
        <p14:creationId xmlns:p14="http://schemas.microsoft.com/office/powerpoint/2010/main" val="5336995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40317" y="365126"/>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40318" y="2505075"/>
            <a:ext cx="5158316"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71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8" name="Θέση υποσέλιδου 7"/>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9" name="Θέση αριθμού διαφάνειας 8"/>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428BBB18-FA78-4FF5-A176-9ED504D8A01A}" type="slidenum">
              <a:rPr kumimoji="0" lang="el-GR" altLang="el-GR"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Tree>
    <p:extLst>
      <p:ext uri="{BB962C8B-B14F-4D97-AF65-F5344CB8AC3E}">
        <p14:creationId xmlns:p14="http://schemas.microsoft.com/office/powerpoint/2010/main" val="41022002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4" name="Θέση υποσέλιδου 3"/>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5" name="Θέση αριθμού διαφάνειας 4"/>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140187F-2714-4B36-8146-599A36CA814C}" type="slidenum">
              <a:rPr kumimoji="0" lang="el-GR" altLang="el-GR"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Tree>
    <p:extLst>
      <p:ext uri="{BB962C8B-B14F-4D97-AF65-F5344CB8AC3E}">
        <p14:creationId xmlns:p14="http://schemas.microsoft.com/office/powerpoint/2010/main" val="24219933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3" name="Θέση υποσέλιδου 2"/>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4" name="Θέση αριθμού διαφάνειας 3"/>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45530E2D-9CCC-475B-B93E-F9366C9D4E91}" type="slidenum">
              <a:rPr kumimoji="0" lang="el-GR" altLang="el-GR"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Tree>
    <p:extLst>
      <p:ext uri="{BB962C8B-B14F-4D97-AF65-F5344CB8AC3E}">
        <p14:creationId xmlns:p14="http://schemas.microsoft.com/office/powerpoint/2010/main" val="3285550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p>
            <a:fld id="{0485C917-8AB2-4572-BCBF-82080EFDEAF8}" type="datetimeFigureOut">
              <a:rPr lang="el-GR" smtClean="0"/>
              <a:t>12/1/2024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19446111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40318" y="457200"/>
            <a:ext cx="393276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6" name="Θέση υποσέλιδου 5"/>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7" name="Θέση αριθμού διαφάνειας 6"/>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9F13AFCB-9094-4519-B548-FEB917B787AD}" type="slidenum">
              <a:rPr kumimoji="0" lang="el-GR" altLang="el-GR"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Tree>
    <p:extLst>
      <p:ext uri="{BB962C8B-B14F-4D97-AF65-F5344CB8AC3E}">
        <p14:creationId xmlns:p14="http://schemas.microsoft.com/office/powerpoint/2010/main" val="5339167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40318" y="457200"/>
            <a:ext cx="393276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6" name="Θέση υποσέλιδου 5"/>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7" name="Θέση αριθμού διαφάνειας 6"/>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4B7CDBF4-6693-46B7-A46E-169E3E581CF8}" type="slidenum">
              <a:rPr kumimoji="0" lang="el-GR" altLang="el-GR"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Tree>
    <p:extLst>
      <p:ext uri="{BB962C8B-B14F-4D97-AF65-F5344CB8AC3E}">
        <p14:creationId xmlns:p14="http://schemas.microsoft.com/office/powerpoint/2010/main" val="21718188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5" name="Θέση υποσέλιδου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6" name="Θέση αριθμού διαφάνειας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E1D0B38-9E1C-43C2-958E-3A5206610177}" type="slidenum">
              <a:rPr kumimoji="0" lang="el-GR" altLang="el-GR"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Tree>
    <p:extLst>
      <p:ext uri="{BB962C8B-B14F-4D97-AF65-F5344CB8AC3E}">
        <p14:creationId xmlns:p14="http://schemas.microsoft.com/office/powerpoint/2010/main" val="361794251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839200" y="274639"/>
            <a:ext cx="27432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609600" y="274639"/>
            <a:ext cx="8026400" cy="5851525"/>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5" name="Θέση υποσέλιδου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6" name="Θέση αριθμού διαφάνειας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74C5EB81-C22E-48BE-8164-23B818BA63C4}" type="slidenum">
              <a:rPr kumimoji="0" lang="el-GR" altLang="el-GR"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Tree>
    <p:extLst>
      <p:ext uri="{BB962C8B-B14F-4D97-AF65-F5344CB8AC3E}">
        <p14:creationId xmlns:p14="http://schemas.microsoft.com/office/powerpoint/2010/main" val="2441542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0485C917-8AB2-4572-BCBF-82080EFDEAF8}" type="datetimeFigureOut">
              <a:rPr lang="el-GR" smtClean="0"/>
              <a:t>12/1/2024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888157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0485C917-8AB2-4572-BCBF-82080EFDEAF8}" type="datetimeFigureOut">
              <a:rPr lang="el-GR" smtClean="0"/>
              <a:t>12/1/2024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2511337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0485C917-8AB2-4572-BCBF-82080EFDEAF8}" type="datetimeFigureOut">
              <a:rPr lang="el-GR" smtClean="0"/>
              <a:t>12/1/2024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2914161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485C917-8AB2-4572-BCBF-82080EFDEAF8}" type="datetimeFigureOut">
              <a:rPr lang="el-GR" smtClean="0"/>
              <a:t>12/1/2024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3838286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0485C917-8AB2-4572-BCBF-82080EFDEAF8}" type="datetimeFigureOut">
              <a:rPr lang="el-GR" smtClean="0"/>
              <a:t>12/1/2024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4151432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0485C917-8AB2-4572-BCBF-82080EFDEAF8}" type="datetimeFigureOut">
              <a:rPr lang="el-GR" smtClean="0"/>
              <a:t>12/1/2024</a:t>
            </a:fld>
            <a:endParaRPr lang="el-GR"/>
          </a:p>
        </p:txBody>
      </p:sp>
      <p:sp>
        <p:nvSpPr>
          <p:cNvPr id="6" name="Θέση υποσέλιδου 5"/>
          <p:cNvSpPr>
            <a:spLocks noGrp="1"/>
          </p:cNvSpPr>
          <p:nvPr>
            <p:ph type="ftr" sz="quarter" idx="11"/>
          </p:nvPr>
        </p:nvSpPr>
        <p:spPr/>
        <p:txBody>
          <a:bodyPr/>
          <a:lstStyle/>
          <a:p>
            <a:endParaRPr lang="en-US" dirty="0"/>
          </a:p>
        </p:txBody>
      </p:sp>
      <p:sp>
        <p:nvSpPr>
          <p:cNvPr id="7" name="Θέση αριθμού διαφάνειας 6"/>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2040512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85C917-8AB2-4572-BCBF-82080EFDEAF8}" type="datetimeFigureOut">
              <a:rPr lang="el-GR" smtClean="0"/>
              <a:t>12/1/2024</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7124C6-EE72-4D26-A815-24D04BA08D2C}" type="slidenum">
              <a:rPr lang="el-GR" smtClean="0"/>
              <a:t>‹#›</a:t>
            </a:fld>
            <a:endParaRPr lang="el-GR"/>
          </a:p>
        </p:txBody>
      </p:sp>
    </p:spTree>
    <p:extLst>
      <p:ext uri="{BB962C8B-B14F-4D97-AF65-F5344CB8AC3E}">
        <p14:creationId xmlns:p14="http://schemas.microsoft.com/office/powerpoint/2010/main" val="2394111773"/>
      </p:ext>
    </p:extLst>
  </p:cSld>
  <p:clrMap bg1="lt1" tx1="dk1" bg2="lt2" tx2="dk2" accent1="accent1" accent2="accent2" accent3="accent3" accent4="accent4" accent5="accent5" accent6="accent6" hlink="hlink" folHlink="folHlink"/>
  <p:sldLayoutIdLst>
    <p:sldLayoutId id="2147484026" r:id="rId1"/>
    <p:sldLayoutId id="2147484027" r:id="rId2"/>
    <p:sldLayoutId id="2147484028" r:id="rId3"/>
    <p:sldLayoutId id="2147484029" r:id="rId4"/>
    <p:sldLayoutId id="2147484030" r:id="rId5"/>
    <p:sldLayoutId id="2147484031" r:id="rId6"/>
    <p:sldLayoutId id="2147484032" r:id="rId7"/>
    <p:sldLayoutId id="2147484033" r:id="rId8"/>
    <p:sldLayoutId id="2147484034" r:id="rId9"/>
    <p:sldLayoutId id="2147484035" r:id="rId10"/>
    <p:sldLayoutId id="21474840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4747985"/>
      </p:ext>
    </p:extLst>
  </p:cSld>
  <p:clrMap bg1="lt1" tx1="dk1" bg2="lt2" tx2="dk2" accent1="accent1" accent2="accent2" accent3="accent3" accent4="accent4" accent5="accent5" accent6="accent6" hlink="hlink" folHlink="folHlink"/>
  <p:sldLayoutIdLst>
    <p:sldLayoutId id="2147484396" r:id="rId1"/>
    <p:sldLayoutId id="2147484397" r:id="rId2"/>
    <p:sldLayoutId id="2147484398" r:id="rId3"/>
    <p:sldLayoutId id="2147484399" r:id="rId4"/>
    <p:sldLayoutId id="2147484400" r:id="rId5"/>
    <p:sldLayoutId id="2147484401" r:id="rId6"/>
    <p:sldLayoutId id="2147484402" r:id="rId7"/>
    <p:sldLayoutId id="2147484403" r:id="rId8"/>
    <p:sldLayoutId id="2147484404" r:id="rId9"/>
    <p:sldLayoutId id="2147484405" r:id="rId10"/>
    <p:sldLayoutId id="214748440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altLang="el-GR"/>
              <a:t>Κάντε κλικ για επεξεργασία του τίτλου</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a:t>Κάντε κλικ για να επεξεργαστείτε τα στυλ κειμένου του υποδείγματος</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u="none" baseline="0">
                <a:solidFill>
                  <a:schemeClr val="tx1"/>
                </a:solidFill>
                <a:effectLst/>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u="none" baseline="0">
                <a:solidFill>
                  <a:schemeClr val="tx1"/>
                </a:solidFill>
                <a:effectLst/>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u="none" baseline="0">
                <a:solidFill>
                  <a:schemeClr val="tx1"/>
                </a:solidFill>
                <a:effectLst/>
                <a:latin typeface="+mn-lt"/>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0B1AD28-C137-4627-9352-1E6C9B209527}" type="slidenum">
              <a:rPr kumimoji="0" lang="el-GR" altLang="el-GR"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a:ln>
                <a:noFill/>
              </a:ln>
              <a:solidFill>
                <a:srgbClr val="000000"/>
              </a:solidFill>
              <a:effectLst/>
              <a:uLnTx/>
              <a:uFillTx/>
              <a:latin typeface="Arial"/>
              <a:ea typeface="+mn-ea"/>
              <a:cs typeface="Arial"/>
            </a:endParaRPr>
          </a:p>
        </p:txBody>
      </p:sp>
    </p:spTree>
    <p:extLst>
      <p:ext uri="{BB962C8B-B14F-4D97-AF65-F5344CB8AC3E}">
        <p14:creationId xmlns:p14="http://schemas.microsoft.com/office/powerpoint/2010/main" val="2828383193"/>
      </p:ext>
    </p:extLst>
  </p:cSld>
  <p:clrMap bg1="lt1" tx1="dk1" bg2="lt2" tx2="dk2" accent1="accent1" accent2="accent2" accent3="accent3" accent4="accent4" accent5="accent5" accent6="accent6" hlink="hlink" folHlink="folHlink"/>
  <p:sldLayoutIdLst>
    <p:sldLayoutId id="2147484408" r:id="rId1"/>
    <p:sldLayoutId id="2147484409" r:id="rId2"/>
    <p:sldLayoutId id="2147484410" r:id="rId3"/>
    <p:sldLayoutId id="2147484411" r:id="rId4"/>
    <p:sldLayoutId id="2147484412" r:id="rId5"/>
    <p:sldLayoutId id="2147484413" r:id="rId6"/>
    <p:sldLayoutId id="2147484414" r:id="rId7"/>
    <p:sldLayoutId id="2147484415" r:id="rId8"/>
    <p:sldLayoutId id="2147484416" r:id="rId9"/>
    <p:sldLayoutId id="2147484417" r:id="rId10"/>
    <p:sldLayoutId id="2147484418"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5.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5.xml"/></Relationships>
</file>

<file path=ppt/slides/_rels/slide104.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5.xml"/><Relationship Id="rId1" Type="http://schemas.openxmlformats.org/officeDocument/2006/relationships/themeOverride" Target="../theme/themeOverride1.xml"/></Relationships>
</file>

<file path=ppt/slides/_rels/slide10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5.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5.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5.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5.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5.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5.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5.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5.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5.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5.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5.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5.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5.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5.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Υπότιτλος 2"/>
          <p:cNvSpPr>
            <a:spLocks noGrp="1"/>
          </p:cNvSpPr>
          <p:nvPr>
            <p:ph sz="half" idx="2"/>
          </p:nvPr>
        </p:nvSpPr>
        <p:spPr>
          <a:xfrm>
            <a:off x="333487" y="1667433"/>
            <a:ext cx="11564471" cy="4324575"/>
          </a:xfrm>
        </p:spPr>
        <p:txBody>
          <a:bodyPr>
            <a:normAutofit/>
          </a:bodyPr>
          <a:lstStyle/>
          <a:p>
            <a:pPr marL="0" indent="0" algn="ctr">
              <a:buNone/>
            </a:pPr>
            <a:endParaRPr lang="el-GR" sz="4000" b="1" cap="small" dirty="0">
              <a:latin typeface="Calibri" panose="020F0502020204030204" pitchFamily="34" charset="0"/>
            </a:endParaRPr>
          </a:p>
          <a:p>
            <a:pPr marL="0" indent="0" algn="ctr">
              <a:buNone/>
            </a:pPr>
            <a:r>
              <a:rPr lang="el-GR" sz="4000" b="1" cap="small" dirty="0" err="1">
                <a:latin typeface="Calibri" panose="020F0502020204030204" pitchFamily="34" charset="0"/>
              </a:rPr>
              <a:t>Χρηματοοικονομικη</a:t>
            </a:r>
            <a:r>
              <a:rPr lang="el-GR" sz="4000" b="1" cap="small" dirty="0">
                <a:latin typeface="Calibri" panose="020F0502020204030204" pitchFamily="34" charset="0"/>
              </a:rPr>
              <a:t> και </a:t>
            </a:r>
            <a:r>
              <a:rPr lang="el-GR" sz="4000" b="1" cap="small" dirty="0" err="1">
                <a:latin typeface="Calibri" panose="020F0502020204030204" pitchFamily="34" charset="0"/>
              </a:rPr>
              <a:t>διοικητικη</a:t>
            </a:r>
            <a:r>
              <a:rPr lang="el-GR" sz="4000" b="1" cap="small" dirty="0">
                <a:latin typeface="Calibri" panose="020F0502020204030204" pitchFamily="34" charset="0"/>
              </a:rPr>
              <a:t> </a:t>
            </a:r>
            <a:r>
              <a:rPr lang="el-GR" sz="4000" b="1" cap="small" dirty="0" err="1">
                <a:latin typeface="Calibri" panose="020F0502020204030204" pitchFamily="34" charset="0"/>
              </a:rPr>
              <a:t>λογιστικη</a:t>
            </a:r>
            <a:endParaRPr lang="el-GR" sz="4000" b="1" cap="small" dirty="0">
              <a:latin typeface="Calibri" panose="020F0502020204030204" pitchFamily="34" charset="0"/>
            </a:endParaRPr>
          </a:p>
          <a:p>
            <a:pPr marL="0" indent="0" algn="ctr">
              <a:buNone/>
            </a:pPr>
            <a:endParaRPr lang="en-US" sz="4000" b="1" cap="small" dirty="0">
              <a:latin typeface="Calibri" panose="020F0502020204030204" pitchFamily="34" charset="0"/>
            </a:endParaRPr>
          </a:p>
          <a:p>
            <a:pPr marL="0" indent="0" algn="ctr">
              <a:lnSpc>
                <a:spcPct val="210000"/>
              </a:lnSpc>
              <a:buNone/>
            </a:pPr>
            <a:r>
              <a:rPr lang="el-GR" dirty="0"/>
              <a:t>Ευστράτιος Κυπριωτέλης</a:t>
            </a:r>
            <a:endParaRPr lang="en-US" dirty="0"/>
          </a:p>
        </p:txBody>
      </p:sp>
      <p:cxnSp>
        <p:nvCxnSpPr>
          <p:cNvPr id="13" name="Ευθεία γραμμή σύνδεσης 12"/>
          <p:cNvCxnSpPr/>
          <p:nvPr/>
        </p:nvCxnSpPr>
        <p:spPr>
          <a:xfrm flipV="1">
            <a:off x="1463040" y="3474720"/>
            <a:ext cx="10241280" cy="32273"/>
          </a:xfrm>
          <a:prstGeom prst="line">
            <a:avLst/>
          </a:prstGeom>
          <a:ln w="38100">
            <a:solidFill>
              <a:srgbClr val="002060"/>
            </a:solidFill>
            <a:round/>
          </a:ln>
        </p:spPr>
        <p:style>
          <a:lnRef idx="1">
            <a:schemeClr val="accent1"/>
          </a:lnRef>
          <a:fillRef idx="0">
            <a:schemeClr val="accent1"/>
          </a:fillRef>
          <a:effectRef idx="0">
            <a:schemeClr val="accent1"/>
          </a:effectRef>
          <a:fontRef idx="minor">
            <a:schemeClr val="tx1"/>
          </a:fontRef>
        </p:style>
      </p:cxnSp>
      <p:sp>
        <p:nvSpPr>
          <p:cNvPr id="4" name="Ορθογώνιο 3">
            <a:extLst>
              <a:ext uri="{FF2B5EF4-FFF2-40B4-BE49-F238E27FC236}">
                <a16:creationId xmlns:a16="http://schemas.microsoft.com/office/drawing/2014/main" id="{2A1D848D-AFB3-4624-B14B-385A8D765856}"/>
              </a:ext>
            </a:extLst>
          </p:cNvPr>
          <p:cNvSpPr/>
          <p:nvPr/>
        </p:nvSpPr>
        <p:spPr>
          <a:xfrm>
            <a:off x="6691256" y="0"/>
            <a:ext cx="5500744" cy="5040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Ορθογώνιο 6">
            <a:extLst>
              <a:ext uri="{FF2B5EF4-FFF2-40B4-BE49-F238E27FC236}">
                <a16:creationId xmlns:a16="http://schemas.microsoft.com/office/drawing/2014/main" id="{BC73E153-3EC9-4B75-A170-5BBDA29DFD42}"/>
              </a:ext>
            </a:extLst>
          </p:cNvPr>
          <p:cNvSpPr/>
          <p:nvPr/>
        </p:nvSpPr>
        <p:spPr>
          <a:xfrm>
            <a:off x="0" y="0"/>
            <a:ext cx="6691255" cy="5040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505540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endParaRPr lang="el-GR" b="1" dirty="0">
              <a:solidFill>
                <a:srgbClr val="002060"/>
              </a:solidFill>
            </a:endParaRPr>
          </a:p>
          <a:p>
            <a:pPr algn="just">
              <a:buFont typeface="Wingdings" panose="05000000000000000000" pitchFamily="2" charset="2"/>
              <a:buChar char="§"/>
            </a:pPr>
            <a:r>
              <a:rPr lang="el-GR" dirty="0"/>
              <a:t>Η </a:t>
            </a:r>
            <a:r>
              <a:rPr lang="el-GR" b="1" dirty="0"/>
              <a:t>λογιστική των δεδουλευμένων </a:t>
            </a:r>
            <a:r>
              <a:rPr lang="el-GR" dirty="0"/>
              <a:t>(</a:t>
            </a:r>
            <a:r>
              <a:rPr lang="en-US" dirty="0"/>
              <a:t>accrual accounting) </a:t>
            </a:r>
            <a:r>
              <a:rPr lang="el-GR" dirty="0"/>
              <a:t>απεικονίζει τις επιπτώσεις μιας συναλλαγής τη στιγμή που αυτή πραγματοποιείται.</a:t>
            </a:r>
          </a:p>
          <a:p>
            <a:pPr algn="just">
              <a:buFont typeface="Wingdings" panose="05000000000000000000" pitchFamily="2" charset="2"/>
              <a:buChar char="§"/>
            </a:pPr>
            <a:r>
              <a:rPr lang="el-GR" dirty="0"/>
              <a:t>Όταν η επιχείρηση παρέχει μια υπηρεσία, πραγματοποιεί μια πώληση ή ένα έξοδο, τότε καταχωρείται το γεγονός ακόμα και αν η επιχείρηση δεν εισέπραξε ή δεν πλήρωσε μετρητά.</a:t>
            </a:r>
          </a:p>
          <a:p>
            <a:pPr algn="just">
              <a:buFont typeface="Wingdings" panose="05000000000000000000" pitchFamily="2" charset="2"/>
              <a:buChar char="§"/>
            </a:pPr>
            <a:r>
              <a:rPr lang="el-GR" dirty="0"/>
              <a:t>Η </a:t>
            </a:r>
            <a:r>
              <a:rPr lang="el-GR" b="1" dirty="0"/>
              <a:t>ταμειακή λογιστική ή λογιστική της ταμειακής βάσης </a:t>
            </a:r>
            <a:r>
              <a:rPr lang="el-GR" dirty="0"/>
              <a:t>καταχωρεί μόνο τις συναλλαγές που πραγματοποιούνται ταμειακά – δηλαδή με χρηματικές πληρωμές και εισπράξεις.</a:t>
            </a:r>
          </a:p>
          <a:p>
            <a:pPr algn="just">
              <a:buFont typeface="Wingdings" panose="05000000000000000000" pitchFamily="2" charset="2"/>
              <a:buChar char="§"/>
            </a:pPr>
            <a:r>
              <a:rPr lang="el-GR" b="1" dirty="0"/>
              <a:t>Γ</a:t>
            </a:r>
            <a:r>
              <a:rPr lang="el-GR" dirty="0"/>
              <a:t>ενικά </a:t>
            </a:r>
            <a:r>
              <a:rPr lang="el-GR" b="1" dirty="0"/>
              <a:t>Π</a:t>
            </a:r>
            <a:r>
              <a:rPr lang="el-GR" dirty="0"/>
              <a:t>αραδεκτές </a:t>
            </a:r>
            <a:r>
              <a:rPr lang="el-GR" b="1" dirty="0"/>
              <a:t>Λ</a:t>
            </a:r>
            <a:r>
              <a:rPr lang="el-GR" dirty="0"/>
              <a:t>ογιστικές </a:t>
            </a:r>
            <a:r>
              <a:rPr lang="el-GR" b="1" dirty="0"/>
              <a:t>Α</a:t>
            </a:r>
            <a:r>
              <a:rPr lang="el-GR" dirty="0"/>
              <a:t>ρχές (</a:t>
            </a:r>
            <a:r>
              <a:rPr lang="en-US" b="1" dirty="0"/>
              <a:t>GAAP</a:t>
            </a:r>
            <a:r>
              <a:rPr lang="en-US" dirty="0"/>
              <a:t>)</a:t>
            </a:r>
            <a:r>
              <a:rPr lang="el-GR" dirty="0"/>
              <a:t>. Σύμφωνα με τις αρχές της λογιστικής των δεδουλευμένων, μια επιχείρηση εμφανίζει λογιστικά τα έσοδα και τα έξοδα κατά την ημερομηνία της πραγματοποίησης τους και όχι όταν γίνονται οι εισπράξεις και οι πληρωμές.</a:t>
            </a:r>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Η Λογιστική με βάση τα δεδουλευμένα</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2967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5">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 calcmode="lin" valueType="num">
                                      <p:cBhvr>
                                        <p:cTn id="14"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p:cTn id="21"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 calcmode="lin" valueType="num">
                                      <p:cBhvr>
                                        <p:cTn id="28"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773723" y="489526"/>
            <a:ext cx="10996246" cy="6368473"/>
          </a:xfrm>
        </p:spPr>
        <p:txBody>
          <a:bodyPr>
            <a:normAutofit fontScale="92500"/>
          </a:bodyPr>
          <a:lstStyle/>
          <a:p>
            <a:pPr algn="just">
              <a:lnSpc>
                <a:spcPct val="100000"/>
              </a:lnSpc>
            </a:pPr>
            <a:r>
              <a:rPr lang="el-GR" dirty="0"/>
              <a:t>Εξηγήσεις:</a:t>
            </a:r>
          </a:p>
          <a:p>
            <a:pPr algn="just">
              <a:lnSpc>
                <a:spcPct val="100000"/>
              </a:lnSpc>
            </a:pPr>
            <a:r>
              <a:rPr lang="el-GR" dirty="0"/>
              <a:t>Στη χρήση 2019 έχω σχηματίσει πρόβλεψη (έξοδο) 5.000</a:t>
            </a:r>
          </a:p>
          <a:p>
            <a:pPr algn="just">
              <a:lnSpc>
                <a:spcPct val="100000"/>
              </a:lnSpc>
            </a:pPr>
            <a:r>
              <a:rPr lang="el-GR" dirty="0"/>
              <a:t>Στη χρήση 2020 πραγματοποιείται το γεγονός και έχω έξοδα από το γεγονός αυτό 4.000</a:t>
            </a:r>
          </a:p>
          <a:p>
            <a:pPr algn="just">
              <a:lnSpc>
                <a:spcPct val="100000"/>
              </a:lnSpc>
            </a:pPr>
            <a:r>
              <a:rPr lang="el-GR" dirty="0"/>
              <a:t>Το συνολικό πραγματοποιημένο έξοδο είναι 4.000 και για τις δύο χρήσεις</a:t>
            </a:r>
          </a:p>
          <a:p>
            <a:pPr algn="just">
              <a:lnSpc>
                <a:spcPct val="100000"/>
              </a:lnSpc>
            </a:pPr>
            <a:r>
              <a:rPr lang="el-GR" dirty="0"/>
              <a:t>Στα βιβλία η επιχείρηση για τις δύο χρήσεις έχει συνολικά 9.000 έξοδα (5.000 από την πρόβλεψη και 4.000 από το ίδιο το γεγονός </a:t>
            </a:r>
          </a:p>
          <a:p>
            <a:pPr algn="just">
              <a:lnSpc>
                <a:spcPct val="100000"/>
              </a:lnSpc>
            </a:pPr>
            <a:r>
              <a:rPr lang="el-GR" dirty="0"/>
              <a:t>Επειδή δεν είναι δυνατόν να «γυρίσω» στη χρήση 2019 και να κάνω λογιστικές εγγραφές για να «διαγράψω» τις 5.000 του εξόδου που έχει γίνει εγγραφή στα βιβλία ως πρόβλεψη</a:t>
            </a:r>
          </a:p>
          <a:p>
            <a:pPr algn="just">
              <a:lnSpc>
                <a:spcPct val="100000"/>
              </a:lnSpc>
            </a:pPr>
            <a:r>
              <a:rPr lang="el-GR" dirty="0"/>
              <a:t>Δημιουργώ ένα έσοδο λογ. 76 (7 έσοδα) χρησιμοποιημένες προβλέψεις 5.000 </a:t>
            </a:r>
          </a:p>
          <a:p>
            <a:pPr algn="just">
              <a:lnSpc>
                <a:spcPct val="100000"/>
              </a:lnSpc>
            </a:pPr>
            <a:r>
              <a:rPr lang="el-GR" dirty="0"/>
              <a:t>Άρα συνολικά έσοδα για τις δύο χρήσεις 5.000 – συνολικά έξοδα για τις δύο χρήσεις 9.000 = 4.000 (έξοδα) = με το έξοδο που προκάλεσε το γεγονός.</a:t>
            </a:r>
          </a:p>
          <a:p>
            <a:pPr marL="514350" indent="-514350" algn="just">
              <a:lnSpc>
                <a:spcPct val="100000"/>
              </a:lnSpc>
              <a:buFont typeface="+mj-lt"/>
              <a:buAutoNum type="arabicParenR"/>
            </a:pPr>
            <a:endParaRPr lang="el-GR" dirty="0"/>
          </a:p>
          <a:p>
            <a:pPr marL="0" indent="0" algn="just">
              <a:lnSpc>
                <a:spcPct val="100000"/>
              </a:lnSpc>
              <a:buNone/>
            </a:pPr>
            <a:endParaRPr lang="el-GR" dirty="0"/>
          </a:p>
          <a:p>
            <a:pPr algn="just"/>
            <a:endParaRPr lang="el-GR" dirty="0"/>
          </a:p>
          <a:p>
            <a:pPr algn="just"/>
            <a:endParaRPr lang="el-GR" dirty="0"/>
          </a:p>
          <a:p>
            <a:pPr algn="just">
              <a:lnSpc>
                <a:spcPct val="150000"/>
              </a:lnSpc>
              <a:buFontTx/>
              <a:buNone/>
            </a:pPr>
            <a:endParaRPr lang="el-GR" altLang="el-GR"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953086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Λογιστικός χειρισμός των Προβλέψεων</a:t>
            </a:r>
          </a:p>
        </p:txBody>
      </p:sp>
      <p:sp>
        <p:nvSpPr>
          <p:cNvPr id="7" name="Ορθογώνιο 6"/>
          <p:cNvSpPr/>
          <p:nvPr/>
        </p:nvSpPr>
        <p:spPr>
          <a:xfrm>
            <a:off x="9530859" y="0"/>
            <a:ext cx="266114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787835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2004646" y="489526"/>
            <a:ext cx="7854462" cy="6368473"/>
          </a:xfrm>
        </p:spPr>
        <p:txBody>
          <a:bodyPr>
            <a:normAutofit/>
          </a:bodyPr>
          <a:lstStyle/>
          <a:p>
            <a:pPr algn="just">
              <a:lnSpc>
                <a:spcPct val="100000"/>
              </a:lnSpc>
            </a:pPr>
            <a:endParaRPr lang="el-GR" dirty="0"/>
          </a:p>
          <a:p>
            <a:pPr algn="just">
              <a:lnSpc>
                <a:spcPct val="100000"/>
              </a:lnSpc>
            </a:pPr>
            <a:endParaRPr lang="el-GR" dirty="0"/>
          </a:p>
          <a:p>
            <a:pPr algn="just">
              <a:lnSpc>
                <a:spcPct val="100000"/>
              </a:lnSpc>
            </a:pPr>
            <a:r>
              <a:rPr lang="el-GR" dirty="0"/>
              <a:t>Αν αντί για 4.000 €, το δικαστήριο δικαίωνε τη μεταφορική εταιρεία για ποσό μεγαλύτερο από το ποσό της πρόβλεψης (5.000 €), έστω για ποσό 7.000 €, τότε οι λογιστικές εγγραφές θα ήταν οι εξής:</a:t>
            </a:r>
          </a:p>
          <a:p>
            <a:pPr algn="just">
              <a:lnSpc>
                <a:spcPct val="100000"/>
              </a:lnSpc>
            </a:pPr>
            <a:endParaRPr lang="el-GR" dirty="0"/>
          </a:p>
          <a:p>
            <a:pPr marL="514350" indent="-514350" algn="just">
              <a:lnSpc>
                <a:spcPct val="100000"/>
              </a:lnSpc>
              <a:buFont typeface="+mj-lt"/>
              <a:buAutoNum type="arabicParenR"/>
            </a:pPr>
            <a:endParaRPr lang="el-GR" dirty="0"/>
          </a:p>
          <a:p>
            <a:pPr marL="0" indent="0" algn="just">
              <a:lnSpc>
                <a:spcPct val="100000"/>
              </a:lnSpc>
              <a:buNone/>
            </a:pPr>
            <a:endParaRPr lang="el-GR" dirty="0"/>
          </a:p>
          <a:p>
            <a:pPr algn="just"/>
            <a:endParaRPr lang="el-GR" dirty="0"/>
          </a:p>
          <a:p>
            <a:pPr algn="just"/>
            <a:endParaRPr lang="el-GR" dirty="0"/>
          </a:p>
          <a:p>
            <a:pPr algn="just">
              <a:lnSpc>
                <a:spcPct val="150000"/>
              </a:lnSpc>
              <a:buFontTx/>
              <a:buNone/>
            </a:pPr>
            <a:endParaRPr lang="el-GR" altLang="el-GR"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953086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Λογιστικός χειρισμός των Προβλέψεων</a:t>
            </a:r>
          </a:p>
        </p:txBody>
      </p:sp>
      <p:sp>
        <p:nvSpPr>
          <p:cNvPr id="7" name="Ορθογώνιο 6"/>
          <p:cNvSpPr/>
          <p:nvPr/>
        </p:nvSpPr>
        <p:spPr>
          <a:xfrm>
            <a:off x="9530859" y="0"/>
            <a:ext cx="266114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9431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p:cTn id="7"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nvPr>
        </p:nvGraphicFramePr>
        <p:xfrm>
          <a:off x="616916" y="720090"/>
          <a:ext cx="10857187" cy="2763977"/>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28608">
                <a:tc gridSpan="3">
                  <a:txBody>
                    <a:bodyPr/>
                    <a:lstStyle/>
                    <a:p>
                      <a:endParaRPr lang="el-GR" sz="2400" b="0" baseline="0" dirty="0">
                        <a:solidFill>
                          <a:schemeClr val="tx1"/>
                        </a:solidFill>
                      </a:endParaRP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2860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06761">
                <a:tc>
                  <a:txBody>
                    <a:bodyPr/>
                    <a:lstStyle/>
                    <a:p>
                      <a:r>
                        <a:rPr lang="el-GR" sz="2400" baseline="0" dirty="0">
                          <a:solidFill>
                            <a:schemeClr val="tx1"/>
                          </a:solidFill>
                        </a:rPr>
                        <a:t>64. Έξοδα μεταφορών</a:t>
                      </a:r>
                    </a:p>
                    <a:p>
                      <a:r>
                        <a:rPr lang="el-GR" sz="2400" baseline="0" dirty="0">
                          <a:solidFill>
                            <a:schemeClr val="tx1"/>
                          </a:solidFill>
                        </a:rPr>
                        <a:t>                   38. Χρηματικά διαθέσιμα</a:t>
                      </a:r>
                    </a:p>
                  </a:txBody>
                  <a:tcPr/>
                </a:tc>
                <a:tc>
                  <a:txBody>
                    <a:bodyPr/>
                    <a:lstStyle/>
                    <a:p>
                      <a:pPr algn="r"/>
                      <a:r>
                        <a:rPr lang="el-GR" sz="2400" dirty="0"/>
                        <a:t>7.000</a:t>
                      </a:r>
                    </a:p>
                  </a:txBody>
                  <a:tcPr/>
                </a:tc>
                <a:tc>
                  <a:txBody>
                    <a:bodyPr/>
                    <a:lstStyle/>
                    <a:p>
                      <a:pPr algn="r"/>
                      <a:endParaRPr lang="el-GR" sz="2400" dirty="0"/>
                    </a:p>
                    <a:p>
                      <a:pPr algn="r"/>
                      <a:r>
                        <a:rPr lang="el-GR" sz="2400" dirty="0"/>
                        <a:t>7.000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901354"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901354" y="0"/>
            <a:ext cx="4290646"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38. Χρηματικά διαθέσιμα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7.000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6720840" y="4684395"/>
            <a:ext cx="44577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616916" y="3143249"/>
            <a:ext cx="4859584"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64. Έξοδα μεταφορών</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7.000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a:cxnSpLocks/>
          </p:cNvCxnSpPr>
          <p:nvPr/>
        </p:nvCxnSpPr>
        <p:spPr>
          <a:xfrm flipV="1">
            <a:off x="937846" y="4684395"/>
            <a:ext cx="4538654" cy="1714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p:nvPr/>
        </p:nvCxnSpPr>
        <p:spPr>
          <a:xfrm rot="10800000" flipV="1">
            <a:off x="2974282" y="2617470"/>
            <a:ext cx="4763829" cy="2278090"/>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p:nvPr/>
        </p:nvCxnSpPr>
        <p:spPr>
          <a:xfrm rot="5400000">
            <a:off x="9431308" y="3437426"/>
            <a:ext cx="1577340" cy="1154430"/>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9469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6">
                                            <p:txEl>
                                              <p:pRg st="1" end="1"/>
                                            </p:txEl>
                                          </p:spTgt>
                                        </p:tgtEl>
                                        <p:attrNameLst>
                                          <p:attrName>style.visibility</p:attrName>
                                        </p:attrNameLst>
                                      </p:cBhvr>
                                      <p:to>
                                        <p:strVal val="visible"/>
                                      </p:to>
                                    </p:set>
                                    <p:anim calcmode="lin" valueType="num">
                                      <p:cBhvr additive="base">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6">
                                            <p:txEl>
                                              <p:pRg st="1" end="1"/>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 calcmode="lin" valueType="num">
                                      <p:cBhvr additive="base">
                                        <p:cTn id="2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6">
                                            <p:txEl>
                                              <p:pRg st="2" end="2"/>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16">
                                            <p:txEl>
                                              <p:pRg st="3" end="3"/>
                                            </p:txEl>
                                          </p:spTgt>
                                        </p:tgtEl>
                                        <p:attrNameLst>
                                          <p:attrName>style.visibility</p:attrName>
                                        </p:attrNameLst>
                                      </p:cBhvr>
                                      <p:to>
                                        <p:strVal val="visible"/>
                                      </p:to>
                                    </p:set>
                                    <p:anim calcmode="lin" valueType="num">
                                      <p:cBhvr additive="base">
                                        <p:cTn id="32"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6">
                                            <p:txEl>
                                              <p:pRg st="3" end="3"/>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6">
                                            <p:txEl>
                                              <p:pRg st="4" end="4"/>
                                            </p:txEl>
                                          </p:spTgt>
                                        </p:tgtEl>
                                        <p:attrNameLst>
                                          <p:attrName>style.visibility</p:attrName>
                                        </p:attrNameLst>
                                      </p:cBhvr>
                                      <p:to>
                                        <p:strVal val="visible"/>
                                      </p:to>
                                    </p:set>
                                    <p:anim calcmode="lin" valueType="num">
                                      <p:cBhvr additive="base">
                                        <p:cTn id="36"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8">
                                            <p:txEl>
                                              <p:pRg st="2" end="2"/>
                                            </p:txEl>
                                          </p:spTgt>
                                        </p:tgtEl>
                                        <p:attrNameLst>
                                          <p:attrName>style.visibility</p:attrName>
                                        </p:attrNameLst>
                                      </p:cBhvr>
                                      <p:to>
                                        <p:strVal val="visible"/>
                                      </p:to>
                                    </p:set>
                                    <p:anim calcmode="lin" valueType="num">
                                      <p:cBhvr additive="base">
                                        <p:cTn id="42"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8">
                                            <p:txEl>
                                              <p:pRg st="2" end="2"/>
                                            </p:txEl>
                                          </p:spTgt>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8">
                                            <p:txEl>
                                              <p:pRg st="3" end="3"/>
                                            </p:txEl>
                                          </p:spTgt>
                                        </p:tgtEl>
                                        <p:attrNameLst>
                                          <p:attrName>style.visibility</p:attrName>
                                        </p:attrNameLst>
                                      </p:cBhvr>
                                      <p:to>
                                        <p:strVal val="visible"/>
                                      </p:to>
                                    </p:set>
                                    <p:anim calcmode="lin" valueType="num">
                                      <p:cBhvr additive="base">
                                        <p:cTn id="46"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p:cTn id="52" dur="500" fill="hold"/>
                                        <p:tgtEl>
                                          <p:spTgt spid="21"/>
                                        </p:tgtEl>
                                        <p:attrNameLst>
                                          <p:attrName>ppt_w</p:attrName>
                                        </p:attrNameLst>
                                      </p:cBhvr>
                                      <p:tavLst>
                                        <p:tav tm="0">
                                          <p:val>
                                            <p:fltVal val="0"/>
                                          </p:val>
                                        </p:tav>
                                        <p:tav tm="100000">
                                          <p:val>
                                            <p:strVal val="#ppt_w"/>
                                          </p:val>
                                        </p:tav>
                                      </p:tavLst>
                                    </p:anim>
                                    <p:anim calcmode="lin" valueType="num">
                                      <p:cBhvr>
                                        <p:cTn id="53" dur="500" fill="hold"/>
                                        <p:tgtEl>
                                          <p:spTgt spid="21"/>
                                        </p:tgtEl>
                                        <p:attrNameLst>
                                          <p:attrName>ppt_h</p:attrName>
                                        </p:attrNameLst>
                                      </p:cBhvr>
                                      <p:tavLst>
                                        <p:tav tm="0">
                                          <p:val>
                                            <p:fltVal val="0"/>
                                          </p:val>
                                        </p:tav>
                                        <p:tav tm="100000">
                                          <p:val>
                                            <p:strVal val="#ppt_h"/>
                                          </p:val>
                                        </p:tav>
                                      </p:tavLst>
                                    </p:anim>
                                    <p:animEffect transition="in" filter="fade">
                                      <p:cBhvr>
                                        <p:cTn id="54" dur="500"/>
                                        <p:tgtEl>
                                          <p:spTgt spid="21"/>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nodeType="click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500" fill="hold"/>
                                        <p:tgtEl>
                                          <p:spTgt spid="24"/>
                                        </p:tgtEl>
                                        <p:attrNameLst>
                                          <p:attrName>ppt_w</p:attrName>
                                        </p:attrNameLst>
                                      </p:cBhvr>
                                      <p:tavLst>
                                        <p:tav tm="0">
                                          <p:val>
                                            <p:fltVal val="0"/>
                                          </p:val>
                                        </p:tav>
                                        <p:tav tm="100000">
                                          <p:val>
                                            <p:strVal val="#ppt_w"/>
                                          </p:val>
                                        </p:tav>
                                      </p:tavLst>
                                    </p:anim>
                                    <p:anim calcmode="lin" valueType="num">
                                      <p:cBhvr>
                                        <p:cTn id="60" dur="500" fill="hold"/>
                                        <p:tgtEl>
                                          <p:spTgt spid="24"/>
                                        </p:tgtEl>
                                        <p:attrNameLst>
                                          <p:attrName>ppt_h</p:attrName>
                                        </p:attrNameLst>
                                      </p:cBhvr>
                                      <p:tavLst>
                                        <p:tav tm="0">
                                          <p:val>
                                            <p:fltVal val="0"/>
                                          </p:val>
                                        </p:tav>
                                        <p:tav tm="100000">
                                          <p:val>
                                            <p:strVal val="#ppt_h"/>
                                          </p:val>
                                        </p:tav>
                                      </p:tavLst>
                                    </p:anim>
                                    <p:animEffect transition="in" filter="fade">
                                      <p:cBhvr>
                                        <p:cTn id="6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2454232126"/>
              </p:ext>
            </p:extLst>
          </p:nvPr>
        </p:nvGraphicFramePr>
        <p:xfrm>
          <a:off x="616916" y="720090"/>
          <a:ext cx="10857187" cy="2763977"/>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28608">
                <a:tc gridSpan="3">
                  <a:txBody>
                    <a:bodyPr/>
                    <a:lstStyle/>
                    <a:p>
                      <a:endParaRPr lang="el-GR" sz="2400" b="0" baseline="0" dirty="0">
                        <a:solidFill>
                          <a:schemeClr val="tx1"/>
                        </a:solidFill>
                      </a:endParaRP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2860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06761">
                <a:tc>
                  <a:txBody>
                    <a:bodyPr/>
                    <a:lstStyle/>
                    <a:p>
                      <a:r>
                        <a:rPr lang="el-GR" sz="2400" baseline="0" dirty="0">
                          <a:solidFill>
                            <a:schemeClr val="tx1"/>
                          </a:solidFill>
                        </a:rPr>
                        <a:t>57. Προβλέψεις</a:t>
                      </a:r>
                    </a:p>
                    <a:p>
                      <a:r>
                        <a:rPr lang="el-GR" sz="2400" baseline="0" dirty="0">
                          <a:solidFill>
                            <a:schemeClr val="tx1"/>
                          </a:solidFill>
                        </a:rPr>
                        <a:t>            76. Κέρδη από αναστροφή προβλέψεων</a:t>
                      </a:r>
                    </a:p>
                  </a:txBody>
                  <a:tcPr/>
                </a:tc>
                <a:tc>
                  <a:txBody>
                    <a:bodyPr/>
                    <a:lstStyle/>
                    <a:p>
                      <a:pPr algn="r"/>
                      <a:r>
                        <a:rPr lang="el-GR" sz="2400" dirty="0"/>
                        <a:t>5.000</a:t>
                      </a:r>
                    </a:p>
                  </a:txBody>
                  <a:tcPr/>
                </a:tc>
                <a:tc>
                  <a:txBody>
                    <a:bodyPr/>
                    <a:lstStyle/>
                    <a:p>
                      <a:pPr algn="r"/>
                      <a:endParaRPr lang="el-GR" sz="2400" dirty="0"/>
                    </a:p>
                    <a:p>
                      <a:pPr algn="r"/>
                      <a:r>
                        <a:rPr lang="el-GR" sz="2400" dirty="0"/>
                        <a:t>5.000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901354"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901354" y="0"/>
            <a:ext cx="4290646"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5727960" y="3143250"/>
            <a:ext cx="599760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76. Κέρδη από</a:t>
            </a:r>
            <a:r>
              <a:rPr kumimoji="0" lang="el-GR" sz="2800" b="0" i="0" u="none" strike="noStrike" kern="1200" cap="none" spc="0" normalizeH="0" noProof="0" dirty="0">
                <a:ln>
                  <a:noFill/>
                </a:ln>
                <a:solidFill>
                  <a:prstClr val="black"/>
                </a:solidFill>
                <a:effectLst/>
                <a:uLnTx/>
                <a:uFillTx/>
                <a:latin typeface="Calibri" panose="020F0502020204030204"/>
                <a:ea typeface="+mn-ea"/>
                <a:cs typeface="+mn-cs"/>
              </a:rPr>
              <a:t> </a:t>
            </a:r>
            <a:r>
              <a:rPr kumimoji="0" lang="el-GR" sz="2800" b="0" i="0" u="none" strike="noStrike" kern="1200" cap="none" spc="0" normalizeH="0" noProof="0" dirty="0" err="1">
                <a:ln>
                  <a:noFill/>
                </a:ln>
                <a:solidFill>
                  <a:prstClr val="black"/>
                </a:solidFill>
                <a:effectLst/>
                <a:uLnTx/>
                <a:uFillTx/>
                <a:latin typeface="Calibri" panose="020F0502020204030204"/>
                <a:ea typeface="+mn-ea"/>
                <a:cs typeface="+mn-cs"/>
              </a:rPr>
              <a:t>αναστρ</a:t>
            </a:r>
            <a:r>
              <a:rPr kumimoji="0" lang="el-GR" sz="2800" b="0" i="0" u="none" strike="noStrike" kern="1200" cap="none" spc="0" normalizeH="0" noProof="0" dirty="0">
                <a:ln>
                  <a:noFill/>
                </a:ln>
                <a:solidFill>
                  <a:prstClr val="black"/>
                </a:solidFill>
                <a:effectLst/>
                <a:uLnTx/>
                <a:uFillTx/>
                <a:latin typeface="Calibri" panose="020F0502020204030204"/>
                <a:ea typeface="+mn-ea"/>
                <a:cs typeface="+mn-cs"/>
              </a:rPr>
              <a:t>. προβλέψεων</a:t>
            </a: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6096000" y="4701540"/>
            <a:ext cx="529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616916" y="3143249"/>
            <a:ext cx="4859584"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l-GR" dirty="0">
                <a:solidFill>
                  <a:prstClr val="black"/>
                </a:solidFill>
                <a:latin typeface="Calibri" panose="020F0502020204030204"/>
              </a:rPr>
              <a:t>57</a:t>
            </a: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Προβλέψεις</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5.000         5.000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a:cxnSpLocks/>
          </p:cNvCxnSpPr>
          <p:nvPr/>
        </p:nvCxnSpPr>
        <p:spPr>
          <a:xfrm flipV="1">
            <a:off x="937846" y="4684395"/>
            <a:ext cx="4538654" cy="1714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p:nvPr/>
        </p:nvCxnSpPr>
        <p:spPr>
          <a:xfrm rot="10800000" flipV="1">
            <a:off x="2974282" y="2617470"/>
            <a:ext cx="4763829" cy="2278090"/>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a:cxnSpLocks/>
          </p:cNvCxnSpPr>
          <p:nvPr/>
        </p:nvCxnSpPr>
        <p:spPr>
          <a:xfrm rot="5400000">
            <a:off x="9949019" y="3862891"/>
            <a:ext cx="1485094" cy="211255"/>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8880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6">
                                            <p:txEl>
                                              <p:pRg st="1" end="1"/>
                                            </p:txEl>
                                          </p:spTgt>
                                        </p:tgtEl>
                                        <p:attrNameLst>
                                          <p:attrName>style.visibility</p:attrName>
                                        </p:attrNameLst>
                                      </p:cBhvr>
                                      <p:to>
                                        <p:strVal val="visible"/>
                                      </p:to>
                                    </p:set>
                                    <p:anim calcmode="lin" valueType="num">
                                      <p:cBhvr additive="base">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6">
                                            <p:txEl>
                                              <p:pRg st="1" end="1"/>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 calcmode="lin" valueType="num">
                                      <p:cBhvr additive="base">
                                        <p:cTn id="2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6">
                                            <p:txEl>
                                              <p:pRg st="2" end="2"/>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16">
                                            <p:txEl>
                                              <p:pRg st="3" end="3"/>
                                            </p:txEl>
                                          </p:spTgt>
                                        </p:tgtEl>
                                        <p:attrNameLst>
                                          <p:attrName>style.visibility</p:attrName>
                                        </p:attrNameLst>
                                      </p:cBhvr>
                                      <p:to>
                                        <p:strVal val="visible"/>
                                      </p:to>
                                    </p:set>
                                    <p:anim calcmode="lin" valueType="num">
                                      <p:cBhvr additive="base">
                                        <p:cTn id="32"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6">
                                            <p:txEl>
                                              <p:pRg st="3" end="3"/>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6">
                                            <p:txEl>
                                              <p:pRg st="4" end="4"/>
                                            </p:txEl>
                                          </p:spTgt>
                                        </p:tgtEl>
                                        <p:attrNameLst>
                                          <p:attrName>style.visibility</p:attrName>
                                        </p:attrNameLst>
                                      </p:cBhvr>
                                      <p:to>
                                        <p:strVal val="visible"/>
                                      </p:to>
                                    </p:set>
                                    <p:anim calcmode="lin" valueType="num">
                                      <p:cBhvr additive="base">
                                        <p:cTn id="36"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8">
                                            <p:txEl>
                                              <p:pRg st="2" end="2"/>
                                            </p:txEl>
                                          </p:spTgt>
                                        </p:tgtEl>
                                        <p:attrNameLst>
                                          <p:attrName>style.visibility</p:attrName>
                                        </p:attrNameLst>
                                      </p:cBhvr>
                                      <p:to>
                                        <p:strVal val="visible"/>
                                      </p:to>
                                    </p:set>
                                    <p:anim calcmode="lin" valueType="num">
                                      <p:cBhvr additive="base">
                                        <p:cTn id="42"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8">
                                            <p:txEl>
                                              <p:pRg st="3" end="3"/>
                                            </p:txEl>
                                          </p:spTgt>
                                        </p:tgtEl>
                                        <p:attrNameLst>
                                          <p:attrName>style.visibility</p:attrName>
                                        </p:attrNameLst>
                                      </p:cBhvr>
                                      <p:to>
                                        <p:strVal val="visible"/>
                                      </p:to>
                                    </p:set>
                                    <p:anim calcmode="lin" valueType="num">
                                      <p:cBhvr additive="base">
                                        <p:cTn id="48"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nodeType="clickEffect">
                                  <p:stCondLst>
                                    <p:cond delay="0"/>
                                  </p:stCondLst>
                                  <p:childTnLst>
                                    <p:set>
                                      <p:cBhvr>
                                        <p:cTn id="53" dur="1" fill="hold">
                                          <p:stCondLst>
                                            <p:cond delay="0"/>
                                          </p:stCondLst>
                                        </p:cTn>
                                        <p:tgtEl>
                                          <p:spTgt spid="21"/>
                                        </p:tgtEl>
                                        <p:attrNameLst>
                                          <p:attrName>style.visibility</p:attrName>
                                        </p:attrNameLst>
                                      </p:cBhvr>
                                      <p:to>
                                        <p:strVal val="visible"/>
                                      </p:to>
                                    </p:set>
                                    <p:anim calcmode="lin" valueType="num">
                                      <p:cBhvr>
                                        <p:cTn id="54" dur="500" fill="hold"/>
                                        <p:tgtEl>
                                          <p:spTgt spid="21"/>
                                        </p:tgtEl>
                                        <p:attrNameLst>
                                          <p:attrName>ppt_w</p:attrName>
                                        </p:attrNameLst>
                                      </p:cBhvr>
                                      <p:tavLst>
                                        <p:tav tm="0">
                                          <p:val>
                                            <p:fltVal val="0"/>
                                          </p:val>
                                        </p:tav>
                                        <p:tav tm="100000">
                                          <p:val>
                                            <p:strVal val="#ppt_w"/>
                                          </p:val>
                                        </p:tav>
                                      </p:tavLst>
                                    </p:anim>
                                    <p:anim calcmode="lin" valueType="num">
                                      <p:cBhvr>
                                        <p:cTn id="55" dur="500" fill="hold"/>
                                        <p:tgtEl>
                                          <p:spTgt spid="21"/>
                                        </p:tgtEl>
                                        <p:attrNameLst>
                                          <p:attrName>ppt_h</p:attrName>
                                        </p:attrNameLst>
                                      </p:cBhvr>
                                      <p:tavLst>
                                        <p:tav tm="0">
                                          <p:val>
                                            <p:fltVal val="0"/>
                                          </p:val>
                                        </p:tav>
                                        <p:tav tm="100000">
                                          <p:val>
                                            <p:strVal val="#ppt_h"/>
                                          </p:val>
                                        </p:tav>
                                      </p:tavLst>
                                    </p:anim>
                                    <p:animEffect transition="in" filter="fade">
                                      <p:cBhvr>
                                        <p:cTn id="56" dur="500"/>
                                        <p:tgtEl>
                                          <p:spTgt spid="21"/>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nodeType="clickEffect">
                                  <p:stCondLst>
                                    <p:cond delay="0"/>
                                  </p:stCondLst>
                                  <p:childTnLst>
                                    <p:set>
                                      <p:cBhvr>
                                        <p:cTn id="60" dur="1" fill="hold">
                                          <p:stCondLst>
                                            <p:cond delay="0"/>
                                          </p:stCondLst>
                                        </p:cTn>
                                        <p:tgtEl>
                                          <p:spTgt spid="24"/>
                                        </p:tgtEl>
                                        <p:attrNameLst>
                                          <p:attrName>style.visibility</p:attrName>
                                        </p:attrNameLst>
                                      </p:cBhvr>
                                      <p:to>
                                        <p:strVal val="visible"/>
                                      </p:to>
                                    </p:set>
                                    <p:anim calcmode="lin" valueType="num">
                                      <p:cBhvr>
                                        <p:cTn id="61" dur="500" fill="hold"/>
                                        <p:tgtEl>
                                          <p:spTgt spid="24"/>
                                        </p:tgtEl>
                                        <p:attrNameLst>
                                          <p:attrName>ppt_w</p:attrName>
                                        </p:attrNameLst>
                                      </p:cBhvr>
                                      <p:tavLst>
                                        <p:tav tm="0">
                                          <p:val>
                                            <p:fltVal val="0"/>
                                          </p:val>
                                        </p:tav>
                                        <p:tav tm="100000">
                                          <p:val>
                                            <p:strVal val="#ppt_w"/>
                                          </p:val>
                                        </p:tav>
                                      </p:tavLst>
                                    </p:anim>
                                    <p:anim calcmode="lin" valueType="num">
                                      <p:cBhvr>
                                        <p:cTn id="62" dur="500" fill="hold"/>
                                        <p:tgtEl>
                                          <p:spTgt spid="24"/>
                                        </p:tgtEl>
                                        <p:attrNameLst>
                                          <p:attrName>ppt_h</p:attrName>
                                        </p:attrNameLst>
                                      </p:cBhvr>
                                      <p:tavLst>
                                        <p:tav tm="0">
                                          <p:val>
                                            <p:fltVal val="0"/>
                                          </p:val>
                                        </p:tav>
                                        <p:tav tm="100000">
                                          <p:val>
                                            <p:strVal val="#ppt_h"/>
                                          </p:val>
                                        </p:tav>
                                      </p:tavLst>
                                    </p:anim>
                                    <p:animEffect transition="in" filter="fade">
                                      <p:cBhvr>
                                        <p:cTn id="6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Υπότιτλος 2"/>
          <p:cNvSpPr>
            <a:spLocks noGrp="1"/>
          </p:cNvSpPr>
          <p:nvPr>
            <p:ph sz="half" idx="2"/>
          </p:nvPr>
        </p:nvSpPr>
        <p:spPr>
          <a:xfrm>
            <a:off x="333487" y="1667433"/>
            <a:ext cx="11564471" cy="4324575"/>
          </a:xfrm>
        </p:spPr>
        <p:txBody>
          <a:bodyPr>
            <a:normAutofit/>
          </a:bodyPr>
          <a:lstStyle/>
          <a:p>
            <a:pPr marL="0" indent="0" algn="ctr">
              <a:buNone/>
            </a:pPr>
            <a:endParaRPr lang="el-GR" sz="4000" b="1" cap="small" dirty="0">
              <a:latin typeface="Calibri" panose="020F0502020204030204" pitchFamily="34" charset="0"/>
            </a:endParaRPr>
          </a:p>
          <a:p>
            <a:pPr marL="0" indent="0" algn="ctr">
              <a:lnSpc>
                <a:spcPct val="210000"/>
              </a:lnSpc>
              <a:buNone/>
            </a:pPr>
            <a:r>
              <a:rPr lang="el-GR" sz="3600" b="1" dirty="0"/>
              <a:t>Εισπρακτέοι Λογαριασμοί</a:t>
            </a:r>
            <a:endParaRPr lang="en-US" sz="3600" b="1" dirty="0"/>
          </a:p>
        </p:txBody>
      </p:sp>
      <p:cxnSp>
        <p:nvCxnSpPr>
          <p:cNvPr id="13" name="Ευθεία γραμμή σύνδεσης 12"/>
          <p:cNvCxnSpPr/>
          <p:nvPr/>
        </p:nvCxnSpPr>
        <p:spPr>
          <a:xfrm flipV="1">
            <a:off x="1310640" y="3615397"/>
            <a:ext cx="10241280" cy="32273"/>
          </a:xfrm>
          <a:prstGeom prst="line">
            <a:avLst/>
          </a:prstGeom>
          <a:ln w="38100">
            <a:solidFill>
              <a:srgbClr val="002060"/>
            </a:solidFill>
            <a:round/>
          </a:ln>
        </p:spPr>
        <p:style>
          <a:lnRef idx="1">
            <a:schemeClr val="accent1"/>
          </a:lnRef>
          <a:fillRef idx="0">
            <a:schemeClr val="accent1"/>
          </a:fillRef>
          <a:effectRef idx="0">
            <a:schemeClr val="accent1"/>
          </a:effectRef>
          <a:fontRef idx="minor">
            <a:schemeClr val="tx1"/>
          </a:fontRef>
        </p:style>
      </p:cxnSp>
      <p:sp>
        <p:nvSpPr>
          <p:cNvPr id="6" name="Ορθογώνιο 5"/>
          <p:cNvSpPr/>
          <p:nvPr/>
        </p:nvSpPr>
        <p:spPr>
          <a:xfrm>
            <a:off x="0" y="0"/>
            <a:ext cx="6691256"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l-GR" sz="2800" b="1" dirty="0">
              <a:solidFill>
                <a:prstClr val="white"/>
              </a:solidFill>
              <a:latin typeface="Calibri" panose="020F0502020204030204"/>
            </a:endParaRPr>
          </a:p>
        </p:txBody>
      </p:sp>
      <p:sp>
        <p:nvSpPr>
          <p:cNvPr id="2" name="Ορθογώνιο 1">
            <a:extLst>
              <a:ext uri="{FF2B5EF4-FFF2-40B4-BE49-F238E27FC236}">
                <a16:creationId xmlns:a16="http://schemas.microsoft.com/office/drawing/2014/main" id="{841DA218-3BC4-E793-ECA4-29050CB19B67}"/>
              </a:ext>
            </a:extLst>
          </p:cNvPr>
          <p:cNvSpPr/>
          <p:nvPr/>
        </p:nvSpPr>
        <p:spPr>
          <a:xfrm>
            <a:off x="6691256" y="0"/>
            <a:ext cx="5500744" cy="489527"/>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927626726"/>
      </p:ext>
    </p:extLst>
  </p:cSld>
  <p:clrMapOvr>
    <a:overrideClrMapping bg1="lt1" tx1="dk1" bg2="lt2" tx2="dk2" accent1="accent1" accent2="accent2" accent3="accent3" accent4="accent4" accent5="accent5" accent6="accent6" hlink="hlink" folHlink="folHlink"/>
  </p:clrMapOvr>
</p:sld>
</file>

<file path=ppt/slides/slide10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endParaRPr lang="el-GR" dirty="0"/>
          </a:p>
          <a:p>
            <a:pPr algn="just"/>
            <a:r>
              <a:rPr lang="el-GR" dirty="0"/>
              <a:t>Οι επιχειρήσεις πωλούν είτε έναντι μετρητών και εισπράττουν τα χρήματα, αυξάνοντας τα ταμειακά τους διαθέσιμα</a:t>
            </a:r>
          </a:p>
          <a:p>
            <a:pPr marL="514350" indent="-514350" algn="just">
              <a:buFont typeface="+mj-lt"/>
              <a:buAutoNum type="arabicPeriod"/>
            </a:pPr>
            <a:r>
              <a:rPr lang="el-GR" b="1" dirty="0">
                <a:solidFill>
                  <a:srgbClr val="00B050"/>
                </a:solidFill>
              </a:rPr>
              <a:t>Καταθέσεις στον λογαριασμό όψεως </a:t>
            </a:r>
          </a:p>
          <a:p>
            <a:pPr marL="514350" indent="-514350" algn="just">
              <a:buFont typeface="+mj-lt"/>
              <a:buAutoNum type="arabicPeriod"/>
            </a:pPr>
            <a:r>
              <a:rPr lang="el-GR" b="1" dirty="0">
                <a:solidFill>
                  <a:srgbClr val="00B050"/>
                </a:solidFill>
              </a:rPr>
              <a:t>Ταμείο  </a:t>
            </a:r>
            <a:r>
              <a:rPr lang="en-US" b="1" dirty="0">
                <a:solidFill>
                  <a:srgbClr val="00B050"/>
                </a:solidFill>
              </a:rPr>
              <a:t> </a:t>
            </a:r>
            <a:endParaRPr lang="el-GR" b="1" dirty="0">
              <a:solidFill>
                <a:srgbClr val="00B050"/>
              </a:solidFill>
            </a:endParaRPr>
          </a:p>
          <a:p>
            <a:pPr algn="just"/>
            <a:r>
              <a:rPr lang="el-GR" dirty="0"/>
              <a:t>Είτε με πίστωση και εισπράττουν το μεγαλύτερο μέρος των χρημάτων τους από λογαριασμούς απαιτήσεων</a:t>
            </a:r>
          </a:p>
          <a:p>
            <a:pPr marL="514350" indent="-514350" algn="just">
              <a:buFont typeface="+mj-lt"/>
              <a:buAutoNum type="arabicPeriod"/>
            </a:pPr>
            <a:r>
              <a:rPr lang="el-GR" b="1" dirty="0">
                <a:solidFill>
                  <a:srgbClr val="002060"/>
                </a:solidFill>
              </a:rPr>
              <a:t>Επιταγές εισπρακτέες</a:t>
            </a:r>
          </a:p>
          <a:p>
            <a:pPr marL="514350" indent="-514350" algn="just">
              <a:buFont typeface="+mj-lt"/>
              <a:buAutoNum type="arabicPeriod"/>
            </a:pPr>
            <a:r>
              <a:rPr lang="el-GR" b="1" dirty="0">
                <a:solidFill>
                  <a:srgbClr val="002060"/>
                </a:solidFill>
              </a:rPr>
              <a:t>Γραμμάτια εισπρακτέα</a:t>
            </a:r>
          </a:p>
          <a:p>
            <a:pPr marL="514350" indent="-514350" algn="just">
              <a:buFont typeface="+mj-lt"/>
              <a:buAutoNum type="arabicPeriod"/>
            </a:pPr>
            <a:r>
              <a:rPr lang="el-GR" b="1" dirty="0">
                <a:solidFill>
                  <a:srgbClr val="002060"/>
                </a:solidFill>
              </a:rPr>
              <a:t>Λογαριασμοί εισπρακτέοι (πελάτες)</a:t>
            </a:r>
          </a:p>
          <a:p>
            <a:pPr algn="just">
              <a:lnSpc>
                <a:spcPct val="150000"/>
              </a:lnSpc>
              <a:buFontTx/>
              <a:buNone/>
            </a:pPr>
            <a:endParaRPr lang="el-GR" altLang="el-GR"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1020699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Λογιστικός χειρισμός των εισπρακτέων λογαριασμών</a:t>
            </a:r>
          </a:p>
        </p:txBody>
      </p:sp>
      <p:sp>
        <p:nvSpPr>
          <p:cNvPr id="7" name="Ορθογώνιο 6"/>
          <p:cNvSpPr/>
          <p:nvPr/>
        </p:nvSpPr>
        <p:spPr>
          <a:xfrm>
            <a:off x="10206990" y="0"/>
            <a:ext cx="198501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053956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 calcmode="lin" valueType="num">
                                      <p:cBhvr additive="base">
                                        <p:cTn id="4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endParaRPr lang="el-GR" dirty="0"/>
          </a:p>
          <a:p>
            <a:pPr algn="just"/>
            <a:r>
              <a:rPr lang="el-GR" dirty="0"/>
              <a:t>Οι επιχειρήσεις πωλούν με πίστωση και δημιουργούνται χρηματικές αξιώσεις από τρίτους.</a:t>
            </a:r>
          </a:p>
          <a:p>
            <a:pPr algn="just"/>
            <a:r>
              <a:rPr lang="el-GR" dirty="0"/>
              <a:t>Οι απαιτήσεις δημιουργούνται από την πώληση αγαθών και υπηρεσιών.</a:t>
            </a:r>
          </a:p>
          <a:p>
            <a:pPr algn="just"/>
            <a:r>
              <a:rPr lang="el-GR" dirty="0"/>
              <a:t>Οι δύο βασικοί τύποι απαιτήσεων είναι οι </a:t>
            </a:r>
            <a:r>
              <a:rPr lang="el-GR" b="1" i="1" dirty="0">
                <a:solidFill>
                  <a:srgbClr val="C00000"/>
                </a:solidFill>
              </a:rPr>
              <a:t>Λογαριασμοί Εισπρακτέοι  </a:t>
            </a:r>
            <a:r>
              <a:rPr lang="el-GR" dirty="0"/>
              <a:t>και τα </a:t>
            </a:r>
            <a:r>
              <a:rPr lang="el-GR" b="1" i="1" dirty="0">
                <a:solidFill>
                  <a:srgbClr val="C00000"/>
                </a:solidFill>
              </a:rPr>
              <a:t>Γραμμάτια Εισπρακτέα</a:t>
            </a:r>
            <a:r>
              <a:rPr lang="el-GR" dirty="0"/>
              <a:t>.</a:t>
            </a:r>
          </a:p>
          <a:p>
            <a:pPr algn="just"/>
            <a:r>
              <a:rPr lang="el-GR" dirty="0"/>
              <a:t>Οι Λογαριασμοί Εισπρακτέοι αφορούν τα ποσά που θα εισπραχθούν από πελάτες για την πώληση αγαθών και υπηρεσιών.</a:t>
            </a:r>
          </a:p>
          <a:p>
            <a:pPr lvl="2" algn="just">
              <a:buFont typeface="Wingdings" panose="05000000000000000000" pitchFamily="2" charset="2"/>
              <a:buChar char="§"/>
            </a:pPr>
            <a:r>
              <a:rPr lang="el-GR" sz="2800" b="1" i="1" dirty="0">
                <a:solidFill>
                  <a:srgbClr val="C00000"/>
                </a:solidFill>
              </a:rPr>
              <a:t>Απαιτήσεις (</a:t>
            </a:r>
            <a:r>
              <a:rPr lang="en-US" sz="2800" b="1" i="1" dirty="0">
                <a:solidFill>
                  <a:srgbClr val="C00000"/>
                </a:solidFill>
              </a:rPr>
              <a:t>receivables)</a:t>
            </a:r>
            <a:endParaRPr lang="el-GR" sz="2800" b="1" i="1" dirty="0">
              <a:solidFill>
                <a:srgbClr val="C00000"/>
              </a:solidFill>
            </a:endParaRPr>
          </a:p>
          <a:p>
            <a:pPr lvl="2" algn="just">
              <a:buFont typeface="Wingdings" panose="05000000000000000000" pitchFamily="2" charset="2"/>
              <a:buChar char="§"/>
            </a:pPr>
            <a:r>
              <a:rPr lang="el-GR" sz="2800" b="1" i="1" dirty="0">
                <a:solidFill>
                  <a:srgbClr val="C00000"/>
                </a:solidFill>
              </a:rPr>
              <a:t>Πελάτες</a:t>
            </a:r>
            <a:r>
              <a:rPr lang="en-US" sz="2800" b="1" i="1" dirty="0">
                <a:solidFill>
                  <a:srgbClr val="C00000"/>
                </a:solidFill>
              </a:rPr>
              <a:t> (Customers)</a:t>
            </a:r>
            <a:endParaRPr lang="el-GR" altLang="el-GR" b="1" i="1" dirty="0">
              <a:solidFill>
                <a:srgbClr val="C00000"/>
              </a:solidFill>
              <a:effectLst>
                <a:outerShdw blurRad="38100" dist="38100" dir="2700000" algn="tl">
                  <a:srgbClr val="000000">
                    <a:alpha val="43137"/>
                  </a:srgbClr>
                </a:outerShdw>
              </a:effectLst>
            </a:endParaRPr>
          </a:p>
        </p:txBody>
      </p:sp>
      <p:sp>
        <p:nvSpPr>
          <p:cNvPr id="6" name="Ορθογώνιο 5"/>
          <p:cNvSpPr/>
          <p:nvPr/>
        </p:nvSpPr>
        <p:spPr>
          <a:xfrm>
            <a:off x="-1" y="0"/>
            <a:ext cx="814959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Προβλέψεις εκμετάλλευσης</a:t>
            </a:r>
          </a:p>
        </p:txBody>
      </p:sp>
      <p:sp>
        <p:nvSpPr>
          <p:cNvPr id="7" name="Ορθογώνιο 6"/>
          <p:cNvSpPr/>
          <p:nvPr/>
        </p:nvSpPr>
        <p:spPr>
          <a:xfrm>
            <a:off x="8149590" y="0"/>
            <a:ext cx="404241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5028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nvPr>
        </p:nvGraphicFramePr>
        <p:xfrm>
          <a:off x="365760" y="1575671"/>
          <a:ext cx="11567159" cy="2166073"/>
        </p:xfrm>
        <a:graphic>
          <a:graphicData uri="http://schemas.openxmlformats.org/drawingml/2006/table">
            <a:tbl>
              <a:tblPr firstRow="1" bandRow="1">
                <a:tableStyleId>{D7AC3CCA-C797-4891-BE02-D94E43425B78}</a:tableStyleId>
              </a:tblPr>
              <a:tblGrid>
                <a:gridCol w="6872167">
                  <a:extLst>
                    <a:ext uri="{9D8B030D-6E8A-4147-A177-3AD203B41FA5}">
                      <a16:colId xmlns:a16="http://schemas.microsoft.com/office/drawing/2014/main" val="2453963297"/>
                    </a:ext>
                  </a:extLst>
                </a:gridCol>
                <a:gridCol w="2340525">
                  <a:extLst>
                    <a:ext uri="{9D8B030D-6E8A-4147-A177-3AD203B41FA5}">
                      <a16:colId xmlns:a16="http://schemas.microsoft.com/office/drawing/2014/main" val="1910919357"/>
                    </a:ext>
                  </a:extLst>
                </a:gridCol>
                <a:gridCol w="2354467">
                  <a:extLst>
                    <a:ext uri="{9D8B030D-6E8A-4147-A177-3AD203B41FA5}">
                      <a16:colId xmlns:a16="http://schemas.microsoft.com/office/drawing/2014/main" val="1670653415"/>
                    </a:ext>
                  </a:extLst>
                </a:gridCol>
              </a:tblGrid>
              <a:tr h="649363">
                <a:tc gridSpan="3">
                  <a:txBody>
                    <a:bodyPr/>
                    <a:lstStyle/>
                    <a:p>
                      <a:r>
                        <a:rPr lang="el-GR" sz="2400" b="0" baseline="0" dirty="0">
                          <a:solidFill>
                            <a:schemeClr val="tx1"/>
                          </a:solidFill>
                        </a:rPr>
                        <a:t>Η επιχείρηση πώλησε αγαθά (ή/και υπηρεσίες) αξίας 18.000 € με πίστωση.</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649363">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867347">
                <a:tc>
                  <a:txBody>
                    <a:bodyPr/>
                    <a:lstStyle/>
                    <a:p>
                      <a:r>
                        <a:rPr lang="el-GR" sz="2400" baseline="0" dirty="0">
                          <a:solidFill>
                            <a:schemeClr val="tx1"/>
                          </a:solidFill>
                        </a:rPr>
                        <a:t>3. Λογαριασμοί εισπρακτέοι </a:t>
                      </a:r>
                    </a:p>
                    <a:p>
                      <a:r>
                        <a:rPr lang="el-GR" sz="2400" baseline="0" dirty="0">
                          <a:solidFill>
                            <a:schemeClr val="tx1"/>
                          </a:solidFill>
                        </a:rPr>
                        <a:t>                                          7.  Έσοδα</a:t>
                      </a:r>
                    </a:p>
                  </a:txBody>
                  <a:tcPr/>
                </a:tc>
                <a:tc>
                  <a:txBody>
                    <a:bodyPr/>
                    <a:lstStyle/>
                    <a:p>
                      <a:pPr algn="r"/>
                      <a:r>
                        <a:rPr lang="el-GR" sz="2400" baseline="0" dirty="0"/>
                        <a:t> 18.000</a:t>
                      </a:r>
                      <a:endParaRPr lang="el-GR" sz="2400" dirty="0"/>
                    </a:p>
                  </a:txBody>
                  <a:tcPr/>
                </a:tc>
                <a:tc>
                  <a:txBody>
                    <a:bodyPr/>
                    <a:lstStyle/>
                    <a:p>
                      <a:pPr algn="r"/>
                      <a:endParaRPr lang="el-GR" sz="2400" dirty="0"/>
                    </a:p>
                    <a:p>
                      <a:pPr algn="r"/>
                      <a:r>
                        <a:rPr lang="el-GR" sz="2400" dirty="0"/>
                        <a:t>18.000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9524"/>
            <a:ext cx="10036924"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Λογιστικός χειρισμός των εισπρακτέων λογαριασμών</a:t>
            </a:r>
          </a:p>
        </p:txBody>
      </p:sp>
      <p:sp>
        <p:nvSpPr>
          <p:cNvPr id="7" name="Ορθογώνιο 6"/>
          <p:cNvSpPr/>
          <p:nvPr/>
        </p:nvSpPr>
        <p:spPr>
          <a:xfrm>
            <a:off x="10036924" y="0"/>
            <a:ext cx="2155076"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1" y="651510"/>
            <a:ext cx="5006340" cy="59963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srgbClr val="002060"/>
                </a:solidFill>
                <a:effectLst/>
                <a:uLnTx/>
                <a:uFillTx/>
                <a:latin typeface="Calibri" panose="020F0502020204030204"/>
                <a:ea typeface="+mn-ea"/>
                <a:cs typeface="+mn-cs"/>
              </a:rPr>
              <a:t>Δημιουργούνται από την πώληση αγαθών και υπηρεσιών</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7. Έσοδα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18.000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6720841" y="4535805"/>
            <a:ext cx="44577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flipH="1">
            <a:off x="8948072" y="4535805"/>
            <a:ext cx="1618" cy="1447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21620" y="651510"/>
            <a:ext cx="5189220" cy="59963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srgbClr val="C00000"/>
                </a:solidFill>
                <a:effectLst/>
                <a:uLnTx/>
                <a:uFillTx/>
                <a:latin typeface="Calibri" panose="020F0502020204030204"/>
                <a:ea typeface="+mn-ea"/>
                <a:cs typeface="+mn-cs"/>
              </a:rPr>
              <a:t>Οι απαιτήσεις είναι χρηματικές αξιώσεις από τρίτους.</a:t>
            </a:r>
            <a:endParaRPr kumimoji="0" lang="el-GR" sz="2800" b="1" i="0" u="none" strike="noStrike" kern="1200" cap="none" spc="0" normalizeH="0" baseline="0" noProof="0" dirty="0">
              <a:ln>
                <a:noFill/>
              </a:ln>
              <a:solidFill>
                <a:srgbClr val="C0000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 Λογαριασμοί εισπρακτέοι</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18.000         </a:t>
            </a:r>
          </a:p>
        </p:txBody>
      </p:sp>
      <p:cxnSp>
        <p:nvCxnSpPr>
          <p:cNvPr id="17" name="Ευθεία γραμμή σύνδεσης 16"/>
          <p:cNvCxnSpPr/>
          <p:nvPr/>
        </p:nvCxnSpPr>
        <p:spPr>
          <a:xfrm>
            <a:off x="1291590" y="4815840"/>
            <a:ext cx="404622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3260" y="4815840"/>
            <a:ext cx="2481" cy="15392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p:nvPr/>
        </p:nvCxnSpPr>
        <p:spPr>
          <a:xfrm rot="10800000" flipV="1">
            <a:off x="3338510" y="3108960"/>
            <a:ext cx="4662490" cy="1977390"/>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p:nvPr/>
        </p:nvCxnSpPr>
        <p:spPr>
          <a:xfrm rot="5400000">
            <a:off x="10149431" y="3711203"/>
            <a:ext cx="1126817" cy="931402"/>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610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 calcmode="lin" valueType="num">
                                      <p:cBhvr additive="base">
                                        <p:cTn id="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circle(in)">
                                      <p:cBhvr>
                                        <p:cTn id="19" dur="20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7"/>
                                        </p:tgtEl>
                                        <p:attrNameLst>
                                          <p:attrName>style.visibility</p:attrName>
                                        </p:attrNameLst>
                                      </p:cBhvr>
                                      <p:to>
                                        <p:strVal val="visible"/>
                                      </p:to>
                                    </p:set>
                                    <p:anim calcmode="lin" valueType="num">
                                      <p:cBhvr additive="base">
                                        <p:cTn id="24" dur="500" fill="hold"/>
                                        <p:tgtEl>
                                          <p:spTgt spid="17"/>
                                        </p:tgtEl>
                                        <p:attrNameLst>
                                          <p:attrName>ppt_x</p:attrName>
                                        </p:attrNameLst>
                                      </p:cBhvr>
                                      <p:tavLst>
                                        <p:tav tm="0">
                                          <p:val>
                                            <p:strVal val="#ppt_x"/>
                                          </p:val>
                                        </p:tav>
                                        <p:tav tm="100000">
                                          <p:val>
                                            <p:strVal val="#ppt_x"/>
                                          </p:val>
                                        </p:tav>
                                      </p:tavLst>
                                    </p:anim>
                                    <p:anim calcmode="lin" valueType="num">
                                      <p:cBhvr additive="base">
                                        <p:cTn id="25" dur="500" fill="hold"/>
                                        <p:tgtEl>
                                          <p:spTgt spid="17"/>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500" fill="hold"/>
                                        <p:tgtEl>
                                          <p:spTgt spid="18"/>
                                        </p:tgtEl>
                                        <p:attrNameLst>
                                          <p:attrName>ppt_x</p:attrName>
                                        </p:attrNameLst>
                                      </p:cBhvr>
                                      <p:tavLst>
                                        <p:tav tm="0">
                                          <p:val>
                                            <p:strVal val="#ppt_x"/>
                                          </p:val>
                                        </p:tav>
                                        <p:tav tm="100000">
                                          <p:val>
                                            <p:strVal val="#ppt_x"/>
                                          </p:val>
                                        </p:tav>
                                      </p:tavLst>
                                    </p:anim>
                                    <p:anim calcmode="lin" valueType="num">
                                      <p:cBhvr additive="base">
                                        <p:cTn id="29" dur="500" fill="hold"/>
                                        <p:tgtEl>
                                          <p:spTgt spid="18"/>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ppt_x"/>
                                          </p:val>
                                        </p:tav>
                                        <p:tav tm="100000">
                                          <p:val>
                                            <p:strVal val="#ppt_x"/>
                                          </p:val>
                                        </p:tav>
                                      </p:tavLst>
                                    </p:anim>
                                    <p:anim calcmode="lin" valueType="num">
                                      <p:cBhvr additive="base">
                                        <p:cTn id="33" dur="500" fill="hold"/>
                                        <p:tgtEl>
                                          <p:spTgt spid="9"/>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500" fill="hold"/>
                                        <p:tgtEl>
                                          <p:spTgt spid="15"/>
                                        </p:tgtEl>
                                        <p:attrNameLst>
                                          <p:attrName>ppt_x</p:attrName>
                                        </p:attrNameLst>
                                      </p:cBhvr>
                                      <p:tavLst>
                                        <p:tav tm="0">
                                          <p:val>
                                            <p:strVal val="#ppt_x"/>
                                          </p:val>
                                        </p:tav>
                                        <p:tav tm="100000">
                                          <p:val>
                                            <p:strVal val="#ppt_x"/>
                                          </p:val>
                                        </p:tav>
                                      </p:tavLst>
                                    </p:anim>
                                    <p:anim calcmode="lin" valueType="num">
                                      <p:cBhvr additive="base">
                                        <p:cTn id="3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16">
                                            <p:txEl>
                                              <p:pRg st="8" end="8"/>
                                            </p:txEl>
                                          </p:spTgt>
                                        </p:tgtEl>
                                        <p:attrNameLst>
                                          <p:attrName>style.visibility</p:attrName>
                                        </p:attrNameLst>
                                      </p:cBhvr>
                                      <p:to>
                                        <p:strVal val="visible"/>
                                      </p:to>
                                    </p:set>
                                    <p:anim calcmode="lin" valueType="num">
                                      <p:cBhvr additive="base">
                                        <p:cTn id="46" dur="500" fill="hold"/>
                                        <p:tgtEl>
                                          <p:spTgt spid="16">
                                            <p:txEl>
                                              <p:pRg st="8" end="8"/>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1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8">
                                            <p:txEl>
                                              <p:pRg st="7" end="7"/>
                                            </p:txEl>
                                          </p:spTgt>
                                        </p:tgtEl>
                                        <p:attrNameLst>
                                          <p:attrName>style.visibility</p:attrName>
                                        </p:attrNameLst>
                                      </p:cBhvr>
                                      <p:to>
                                        <p:strVal val="visible"/>
                                      </p:to>
                                    </p:set>
                                    <p:anim calcmode="lin" valueType="num">
                                      <p:cBhvr additive="base">
                                        <p:cTn id="56"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nodeType="clickEffect">
                                  <p:stCondLst>
                                    <p:cond delay="0"/>
                                  </p:stCondLst>
                                  <p:childTnLst>
                                    <p:set>
                                      <p:cBhvr>
                                        <p:cTn id="61" dur="1" fill="hold">
                                          <p:stCondLst>
                                            <p:cond delay="0"/>
                                          </p:stCondLst>
                                        </p:cTn>
                                        <p:tgtEl>
                                          <p:spTgt spid="21"/>
                                        </p:tgtEl>
                                        <p:attrNameLst>
                                          <p:attrName>style.visibility</p:attrName>
                                        </p:attrNameLst>
                                      </p:cBhvr>
                                      <p:to>
                                        <p:strVal val="visible"/>
                                      </p:to>
                                    </p:set>
                                    <p:anim calcmode="lin" valueType="num">
                                      <p:cBhvr>
                                        <p:cTn id="62" dur="500" fill="hold"/>
                                        <p:tgtEl>
                                          <p:spTgt spid="21"/>
                                        </p:tgtEl>
                                        <p:attrNameLst>
                                          <p:attrName>ppt_w</p:attrName>
                                        </p:attrNameLst>
                                      </p:cBhvr>
                                      <p:tavLst>
                                        <p:tav tm="0">
                                          <p:val>
                                            <p:fltVal val="0"/>
                                          </p:val>
                                        </p:tav>
                                        <p:tav tm="100000">
                                          <p:val>
                                            <p:strVal val="#ppt_w"/>
                                          </p:val>
                                        </p:tav>
                                      </p:tavLst>
                                    </p:anim>
                                    <p:anim calcmode="lin" valueType="num">
                                      <p:cBhvr>
                                        <p:cTn id="63" dur="500" fill="hold"/>
                                        <p:tgtEl>
                                          <p:spTgt spid="21"/>
                                        </p:tgtEl>
                                        <p:attrNameLst>
                                          <p:attrName>ppt_h</p:attrName>
                                        </p:attrNameLst>
                                      </p:cBhvr>
                                      <p:tavLst>
                                        <p:tav tm="0">
                                          <p:val>
                                            <p:fltVal val="0"/>
                                          </p:val>
                                        </p:tav>
                                        <p:tav tm="100000">
                                          <p:val>
                                            <p:strVal val="#ppt_h"/>
                                          </p:val>
                                        </p:tav>
                                      </p:tavLst>
                                    </p:anim>
                                    <p:animEffect transition="in" filter="fade">
                                      <p:cBhvr>
                                        <p:cTn id="64" dur="500"/>
                                        <p:tgtEl>
                                          <p:spTgt spid="21"/>
                                        </p:tgtEl>
                                      </p:cBhvr>
                                    </p:animEffect>
                                  </p:childTnLst>
                                </p:cTn>
                              </p:par>
                            </p:childTnLst>
                          </p:cTn>
                        </p:par>
                      </p:childTnLst>
                    </p:cTn>
                  </p:par>
                  <p:par>
                    <p:cTn id="65" fill="hold">
                      <p:stCondLst>
                        <p:cond delay="indefinite"/>
                      </p:stCondLst>
                      <p:childTnLst>
                        <p:par>
                          <p:cTn id="66" fill="hold">
                            <p:stCondLst>
                              <p:cond delay="0"/>
                            </p:stCondLst>
                            <p:childTnLst>
                              <p:par>
                                <p:cTn id="67" presetID="53" presetClass="entr" presetSubtype="16" fill="hold" nodeType="clickEffect">
                                  <p:stCondLst>
                                    <p:cond delay="0"/>
                                  </p:stCondLst>
                                  <p:childTnLst>
                                    <p:set>
                                      <p:cBhvr>
                                        <p:cTn id="68" dur="1" fill="hold">
                                          <p:stCondLst>
                                            <p:cond delay="0"/>
                                          </p:stCondLst>
                                        </p:cTn>
                                        <p:tgtEl>
                                          <p:spTgt spid="24"/>
                                        </p:tgtEl>
                                        <p:attrNameLst>
                                          <p:attrName>style.visibility</p:attrName>
                                        </p:attrNameLst>
                                      </p:cBhvr>
                                      <p:to>
                                        <p:strVal val="visible"/>
                                      </p:to>
                                    </p:set>
                                    <p:anim calcmode="lin" valueType="num">
                                      <p:cBhvr>
                                        <p:cTn id="69" dur="500" fill="hold"/>
                                        <p:tgtEl>
                                          <p:spTgt spid="24"/>
                                        </p:tgtEl>
                                        <p:attrNameLst>
                                          <p:attrName>ppt_w</p:attrName>
                                        </p:attrNameLst>
                                      </p:cBhvr>
                                      <p:tavLst>
                                        <p:tav tm="0">
                                          <p:val>
                                            <p:fltVal val="0"/>
                                          </p:val>
                                        </p:tav>
                                        <p:tav tm="100000">
                                          <p:val>
                                            <p:strVal val="#ppt_w"/>
                                          </p:val>
                                        </p:tav>
                                      </p:tavLst>
                                    </p:anim>
                                    <p:anim calcmode="lin" valueType="num">
                                      <p:cBhvr>
                                        <p:cTn id="70" dur="500" fill="hold"/>
                                        <p:tgtEl>
                                          <p:spTgt spid="24"/>
                                        </p:tgtEl>
                                        <p:attrNameLst>
                                          <p:attrName>ppt_h</p:attrName>
                                        </p:attrNameLst>
                                      </p:cBhvr>
                                      <p:tavLst>
                                        <p:tav tm="0">
                                          <p:val>
                                            <p:fltVal val="0"/>
                                          </p:val>
                                        </p:tav>
                                        <p:tav tm="100000">
                                          <p:val>
                                            <p:strVal val="#ppt_h"/>
                                          </p:val>
                                        </p:tav>
                                      </p:tavLst>
                                    </p:anim>
                                    <p:animEffect transition="in" filter="fade">
                                      <p:cBhvr>
                                        <p:cTn id="7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lnSpcReduction="10000"/>
          </a:bodyPr>
          <a:lstStyle/>
          <a:p>
            <a:pPr marL="0" indent="0" algn="just">
              <a:buNone/>
            </a:pPr>
            <a:r>
              <a:rPr lang="el-GR" b="1" dirty="0">
                <a:solidFill>
                  <a:srgbClr val="002060"/>
                </a:solidFill>
              </a:rPr>
              <a:t>Γραμμάτια εισπρακτέα</a:t>
            </a:r>
          </a:p>
          <a:p>
            <a:pPr algn="just"/>
            <a:r>
              <a:rPr lang="el-GR" dirty="0"/>
              <a:t>Τα γραμμάτια εξοφλούνται στην λήξη τους και οι επιχειρήσεις λαμβάνουν σε χρήμα την αξία της συναλλαγματικής (γραμμάτιο)</a:t>
            </a:r>
          </a:p>
          <a:p>
            <a:pPr algn="just"/>
            <a:r>
              <a:rPr lang="el-GR" dirty="0"/>
              <a:t>Οι συναλλαγματικές μπορούν να </a:t>
            </a:r>
            <a:r>
              <a:rPr lang="el-GR" dirty="0">
                <a:solidFill>
                  <a:srgbClr val="C00000"/>
                </a:solidFill>
              </a:rPr>
              <a:t>αξιοποιηθούν</a:t>
            </a:r>
            <a:r>
              <a:rPr lang="el-GR" dirty="0"/>
              <a:t> από την επιχείρηση, είτε ως μέσο πληρωμής είτε ως πηγή χρηματοδότησης, πριν την λήξη τους</a:t>
            </a:r>
          </a:p>
          <a:p>
            <a:pPr algn="just"/>
            <a:r>
              <a:rPr lang="el-GR" dirty="0"/>
              <a:t>Οι διάφορες κατευθύνσεις που μπορεί να λάβει η αξιοποίηση των συναλλαγματικών, είναι οι εξής:</a:t>
            </a:r>
          </a:p>
          <a:p>
            <a:pPr marL="514350" indent="-514350" algn="just">
              <a:buFont typeface="+mj-lt"/>
              <a:buAutoNum type="arabicPeriod"/>
            </a:pPr>
            <a:r>
              <a:rPr lang="el-GR" dirty="0"/>
              <a:t>Ως μέσο πληρωμής</a:t>
            </a:r>
          </a:p>
          <a:p>
            <a:pPr marL="514350" indent="-514350" algn="just">
              <a:buFont typeface="+mj-lt"/>
              <a:buAutoNum type="arabicPeriod"/>
            </a:pPr>
            <a:r>
              <a:rPr lang="el-GR" dirty="0"/>
              <a:t>Σαν πηγή χρηματοδότησης</a:t>
            </a:r>
          </a:p>
          <a:p>
            <a:pPr marL="971550" lvl="1" indent="-514350" algn="just">
              <a:buFont typeface="+mj-lt"/>
              <a:buAutoNum type="alphaLcParenR"/>
            </a:pPr>
            <a:r>
              <a:rPr lang="el-GR" sz="2800" dirty="0"/>
              <a:t>Προεξόφληση </a:t>
            </a:r>
          </a:p>
          <a:p>
            <a:pPr marL="971550" lvl="1" indent="-514350" algn="just">
              <a:buFont typeface="+mj-lt"/>
              <a:buAutoNum type="alphaLcParenR"/>
            </a:pPr>
            <a:r>
              <a:rPr lang="el-GR" sz="2800" dirty="0"/>
              <a:t>Εγγύηση για δάνειο</a:t>
            </a:r>
          </a:p>
          <a:p>
            <a:pPr marL="514350" indent="-514350" algn="just">
              <a:buFont typeface="+mj-lt"/>
              <a:buAutoNum type="arabicPeriod"/>
            </a:pPr>
            <a:r>
              <a:rPr lang="el-GR" dirty="0"/>
              <a:t>Μεταβίβαση στην τράπεζα για είσπραξη</a:t>
            </a:r>
          </a:p>
          <a:p>
            <a:pPr marL="0" indent="0" algn="just">
              <a:buNone/>
            </a:pPr>
            <a:r>
              <a:rPr lang="el-GR" b="1" dirty="0">
                <a:solidFill>
                  <a:srgbClr val="00B050"/>
                </a:solidFill>
              </a:rPr>
              <a:t> </a:t>
            </a:r>
            <a:r>
              <a:rPr lang="en-US" b="1" dirty="0">
                <a:solidFill>
                  <a:srgbClr val="00B050"/>
                </a:solidFill>
              </a:rPr>
              <a:t> </a:t>
            </a:r>
            <a:endParaRPr lang="el-GR" b="1" dirty="0">
              <a:solidFill>
                <a:srgbClr val="00B050"/>
              </a:solidFill>
            </a:endParaRPr>
          </a:p>
          <a:p>
            <a:pPr algn="just">
              <a:lnSpc>
                <a:spcPct val="150000"/>
              </a:lnSpc>
              <a:buFontTx/>
              <a:buNone/>
            </a:pPr>
            <a:endParaRPr lang="el-GR" altLang="el-GR"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1020699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Λογιστικός χειρισμός των γραμματίων εισπρακτέων</a:t>
            </a:r>
          </a:p>
        </p:txBody>
      </p:sp>
      <p:sp>
        <p:nvSpPr>
          <p:cNvPr id="7" name="Ορθογώνιο 6"/>
          <p:cNvSpPr/>
          <p:nvPr/>
        </p:nvSpPr>
        <p:spPr>
          <a:xfrm>
            <a:off x="10206990" y="0"/>
            <a:ext cx="198501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7662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
                                            <p:txEl>
                                              <p:pRg st="9" end="9"/>
                                            </p:txEl>
                                          </p:spTgt>
                                        </p:tgtEl>
                                        <p:attrNameLst>
                                          <p:attrName>style.visibility</p:attrName>
                                        </p:attrNameLst>
                                      </p:cBhvr>
                                      <p:to>
                                        <p:strVal val="visible"/>
                                      </p:to>
                                    </p:set>
                                    <p:anim calcmode="lin" valueType="num">
                                      <p:cBhvr additive="base">
                                        <p:cTn id="6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3975731968"/>
              </p:ext>
            </p:extLst>
          </p:nvPr>
        </p:nvGraphicFramePr>
        <p:xfrm>
          <a:off x="582930" y="489526"/>
          <a:ext cx="10891173" cy="2830915"/>
        </p:xfrm>
        <a:graphic>
          <a:graphicData uri="http://schemas.openxmlformats.org/drawingml/2006/table">
            <a:tbl>
              <a:tblPr firstRow="1" bandRow="1">
                <a:tableStyleId>{D7AC3CCA-C797-4891-BE02-D94E43425B78}</a:tableStyleId>
              </a:tblPr>
              <a:tblGrid>
                <a:gridCol w="6470556">
                  <a:extLst>
                    <a:ext uri="{9D8B030D-6E8A-4147-A177-3AD203B41FA5}">
                      <a16:colId xmlns:a16="http://schemas.microsoft.com/office/drawing/2014/main" val="2453963297"/>
                    </a:ext>
                  </a:extLst>
                </a:gridCol>
                <a:gridCol w="2203745">
                  <a:extLst>
                    <a:ext uri="{9D8B030D-6E8A-4147-A177-3AD203B41FA5}">
                      <a16:colId xmlns:a16="http://schemas.microsoft.com/office/drawing/2014/main" val="1910919357"/>
                    </a:ext>
                  </a:extLst>
                </a:gridCol>
                <a:gridCol w="2216872">
                  <a:extLst>
                    <a:ext uri="{9D8B030D-6E8A-4147-A177-3AD203B41FA5}">
                      <a16:colId xmlns:a16="http://schemas.microsoft.com/office/drawing/2014/main" val="1670653415"/>
                    </a:ext>
                  </a:extLst>
                </a:gridCol>
              </a:tblGrid>
              <a:tr h="819235">
                <a:tc gridSpan="3">
                  <a:txBody>
                    <a:bodyPr/>
                    <a:lstStyle/>
                    <a:p>
                      <a:r>
                        <a:rPr lang="el-GR" sz="2400" b="0" baseline="0" dirty="0">
                          <a:solidFill>
                            <a:schemeClr val="tx1"/>
                          </a:solidFill>
                        </a:rPr>
                        <a:t>Η επιχείρηση έλαβε από πελάτη συναλλαγματική ύψους 2.100 € στην οποία περιλαμβάνονται 100 € τόκοι.</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19235">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75273">
                <a:tc>
                  <a:txBody>
                    <a:bodyPr/>
                    <a:lstStyle/>
                    <a:p>
                      <a:r>
                        <a:rPr lang="el-GR" sz="2400" baseline="0" dirty="0">
                          <a:solidFill>
                            <a:schemeClr val="tx1"/>
                          </a:solidFill>
                        </a:rPr>
                        <a:t>31. Γραμμάτια εισπρακτέα στο χαρτοφυλάκιο</a:t>
                      </a:r>
                    </a:p>
                    <a:p>
                      <a:r>
                        <a:rPr lang="el-GR" sz="2400" baseline="0" dirty="0">
                          <a:solidFill>
                            <a:schemeClr val="tx1"/>
                          </a:solidFill>
                        </a:rPr>
                        <a:t>                                30. Πελάτες</a:t>
                      </a:r>
                    </a:p>
                    <a:p>
                      <a:r>
                        <a:rPr lang="el-GR" sz="2400" baseline="0" dirty="0">
                          <a:solidFill>
                            <a:schemeClr val="tx1"/>
                          </a:solidFill>
                        </a:rPr>
                        <a:t>                                72. Τόκοι έσοδα</a:t>
                      </a:r>
                    </a:p>
                  </a:txBody>
                  <a:tcPr/>
                </a:tc>
                <a:tc>
                  <a:txBody>
                    <a:bodyPr/>
                    <a:lstStyle/>
                    <a:p>
                      <a:pPr algn="r"/>
                      <a:r>
                        <a:rPr lang="el-GR" sz="2400" baseline="0" dirty="0"/>
                        <a:t>2.1</a:t>
                      </a:r>
                      <a:r>
                        <a:rPr lang="el-GR" sz="2400" dirty="0"/>
                        <a:t>00</a:t>
                      </a:r>
                    </a:p>
                  </a:txBody>
                  <a:tcPr/>
                </a:tc>
                <a:tc>
                  <a:txBody>
                    <a:bodyPr/>
                    <a:lstStyle/>
                    <a:p>
                      <a:pPr algn="r"/>
                      <a:endParaRPr lang="el-GR" sz="2400" dirty="0"/>
                    </a:p>
                    <a:p>
                      <a:pPr algn="r"/>
                      <a:r>
                        <a:rPr lang="el-GR" sz="2400" dirty="0"/>
                        <a:t>2.000</a:t>
                      </a:r>
                    </a:p>
                    <a:p>
                      <a:pPr algn="r"/>
                      <a:r>
                        <a:rPr lang="el-GR" sz="2400" dirty="0"/>
                        <a:t>100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809244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Ως μέσο πληρωμής</a:t>
            </a:r>
          </a:p>
        </p:txBody>
      </p:sp>
      <p:sp>
        <p:nvSpPr>
          <p:cNvPr id="7" name="Ορθογώνιο 6"/>
          <p:cNvSpPr/>
          <p:nvPr/>
        </p:nvSpPr>
        <p:spPr>
          <a:xfrm>
            <a:off x="8092440" y="0"/>
            <a:ext cx="409956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16" name="Θέση περιεχομένου 4"/>
          <p:cNvSpPr txBox="1">
            <a:spLocks/>
          </p:cNvSpPr>
          <p:nvPr/>
        </p:nvSpPr>
        <p:spPr>
          <a:xfrm>
            <a:off x="721620" y="3143249"/>
            <a:ext cx="4754880" cy="35046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graphicFrame>
        <p:nvGraphicFramePr>
          <p:cNvPr id="13" name="Θέση περιεχομένου 2"/>
          <p:cNvGraphicFramePr>
            <a:graphicFrameLocks noGrp="1"/>
          </p:cNvGraphicFramePr>
          <p:nvPr>
            <p:ph sz="half" idx="1"/>
            <p:extLst>
              <p:ext uri="{D42A27DB-BD31-4B8C-83A1-F6EECF244321}">
                <p14:modId xmlns:p14="http://schemas.microsoft.com/office/powerpoint/2010/main" val="1172540616"/>
              </p:ext>
            </p:extLst>
          </p:nvPr>
        </p:nvGraphicFramePr>
        <p:xfrm>
          <a:off x="582930" y="3568698"/>
          <a:ext cx="10891173" cy="2714548"/>
        </p:xfrm>
        <a:graphic>
          <a:graphicData uri="http://schemas.openxmlformats.org/drawingml/2006/table">
            <a:tbl>
              <a:tblPr firstRow="1" bandRow="1">
                <a:tableStyleId>{D7AC3CCA-C797-4891-BE02-D94E43425B78}</a:tableStyleId>
              </a:tblPr>
              <a:tblGrid>
                <a:gridCol w="6470556">
                  <a:extLst>
                    <a:ext uri="{9D8B030D-6E8A-4147-A177-3AD203B41FA5}">
                      <a16:colId xmlns:a16="http://schemas.microsoft.com/office/drawing/2014/main" val="2453963297"/>
                    </a:ext>
                  </a:extLst>
                </a:gridCol>
                <a:gridCol w="2203745">
                  <a:extLst>
                    <a:ext uri="{9D8B030D-6E8A-4147-A177-3AD203B41FA5}">
                      <a16:colId xmlns:a16="http://schemas.microsoft.com/office/drawing/2014/main" val="1910919357"/>
                    </a:ext>
                  </a:extLst>
                </a:gridCol>
                <a:gridCol w="2216872">
                  <a:extLst>
                    <a:ext uri="{9D8B030D-6E8A-4147-A177-3AD203B41FA5}">
                      <a16:colId xmlns:a16="http://schemas.microsoft.com/office/drawing/2014/main" val="1670653415"/>
                    </a:ext>
                  </a:extLst>
                </a:gridCol>
              </a:tblGrid>
              <a:tr h="780494">
                <a:tc gridSpan="3">
                  <a:txBody>
                    <a:bodyPr/>
                    <a:lstStyle/>
                    <a:p>
                      <a:r>
                        <a:rPr lang="el-GR" sz="2400" b="0" baseline="0" dirty="0">
                          <a:solidFill>
                            <a:schemeClr val="tx1"/>
                          </a:solidFill>
                        </a:rPr>
                        <a:t>Η επιχείρηση μεταβιβάζει την συναλλαγματική 2.100 € σε προμηθευτή της έναντι λογαριασμού.</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776961">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14627">
                <a:tc>
                  <a:txBody>
                    <a:bodyPr/>
                    <a:lstStyle/>
                    <a:p>
                      <a:r>
                        <a:rPr lang="el-GR" sz="2400" baseline="0" dirty="0">
                          <a:solidFill>
                            <a:schemeClr val="tx1"/>
                          </a:solidFill>
                        </a:rPr>
                        <a:t>50. Προμηθευτές</a:t>
                      </a:r>
                    </a:p>
                    <a:p>
                      <a:r>
                        <a:rPr lang="el-GR" sz="2400" baseline="0" dirty="0">
                          <a:solidFill>
                            <a:schemeClr val="tx1"/>
                          </a:solidFill>
                        </a:rPr>
                        <a:t>          31.Γραμμάτια εισπρακτέα στο χαρτοφυλάκιο</a:t>
                      </a:r>
                    </a:p>
                  </a:txBody>
                  <a:tcPr/>
                </a:tc>
                <a:tc>
                  <a:txBody>
                    <a:bodyPr/>
                    <a:lstStyle/>
                    <a:p>
                      <a:pPr algn="r"/>
                      <a:r>
                        <a:rPr lang="el-GR" sz="2400" baseline="0" dirty="0"/>
                        <a:t>2.1</a:t>
                      </a:r>
                      <a:r>
                        <a:rPr lang="el-GR" sz="2400" dirty="0"/>
                        <a:t>00</a:t>
                      </a:r>
                    </a:p>
                  </a:txBody>
                  <a:tcPr/>
                </a:tc>
                <a:tc>
                  <a:txBody>
                    <a:bodyPr/>
                    <a:lstStyle/>
                    <a:p>
                      <a:pPr algn="r"/>
                      <a:endParaRPr lang="el-GR" sz="2400" dirty="0"/>
                    </a:p>
                    <a:p>
                      <a:pPr algn="r"/>
                      <a:r>
                        <a:rPr lang="el-GR" sz="2400" dirty="0"/>
                        <a:t>2.100</a:t>
                      </a:r>
                    </a:p>
                  </a:txBody>
                  <a:tcPr/>
                </a:tc>
                <a:extLst>
                  <a:ext uri="{0D108BD9-81ED-4DB2-BD59-A6C34878D82A}">
                    <a16:rowId xmlns:a16="http://schemas.microsoft.com/office/drawing/2014/main" val="2315409145"/>
                  </a:ext>
                </a:extLst>
              </a:tr>
            </a:tbl>
          </a:graphicData>
        </a:graphic>
      </p:graphicFrame>
    </p:spTree>
    <p:extLst>
      <p:ext uri="{BB962C8B-B14F-4D97-AF65-F5344CB8AC3E}">
        <p14:creationId xmlns:p14="http://schemas.microsoft.com/office/powerpoint/2010/main" val="128313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circle(in)">
                                      <p:cBhvr>
                                        <p:cTn id="1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721489" cy="6368473"/>
          </a:xfrm>
        </p:spPr>
        <p:txBody>
          <a:bodyPr>
            <a:normAutofit/>
          </a:bodyPr>
          <a:lstStyle/>
          <a:p>
            <a:pPr algn="just"/>
            <a:r>
              <a:rPr lang="el-GR" dirty="0"/>
              <a:t>Παράδειγμα:</a:t>
            </a:r>
          </a:p>
          <a:p>
            <a:pPr algn="just"/>
            <a:r>
              <a:rPr lang="el-GR" dirty="0"/>
              <a:t>Ας υποθέσουμε ότι πουλήσατε αποθέματα κόστους 500 € αντί 800 € με πίστωση και ότι θα εισπράξετε το ποσό των 800 € μετά από 30 μέρες.</a:t>
            </a:r>
          </a:p>
          <a:p>
            <a:pPr algn="just"/>
            <a:r>
              <a:rPr lang="el-GR" dirty="0"/>
              <a:t>Η πώληση και η συνεπαγόμενη είσπραξη των μετρητών αποτελούν στην πραγματικότητα δύο διαφορετικές συναλλαγές (λογιστικά γεγονότα)</a:t>
            </a:r>
          </a:p>
          <a:p>
            <a:pPr algn="just"/>
            <a:r>
              <a:rPr lang="el-GR" dirty="0"/>
              <a:t>Ποια από τις δύο αυξάνει τον πλούτο σας, η πώληση ή η είσπραξη;</a:t>
            </a:r>
          </a:p>
          <a:p>
            <a:pPr algn="just"/>
            <a:r>
              <a:rPr lang="el-GR" dirty="0"/>
              <a:t>Η πώληση αυξάνει τον πλούτο σας κατά 300 € αφού παραδώσατε τα αποθέματα που σας κόστισαν 500 € και θα εισπράξετε μια απαίτηση ύψους 800 €.</a:t>
            </a:r>
          </a:p>
          <a:p>
            <a:pPr algn="just"/>
            <a:r>
              <a:rPr lang="el-GR" dirty="0"/>
              <a:t>Η μεταγενέστερη είσπραξη των χρημάτων μετατρέπει απλά την απαίτηση (λογαριασμός Πελάτες) </a:t>
            </a:r>
          </a:p>
          <a:p>
            <a:pPr algn="just"/>
            <a:r>
              <a:rPr lang="el-GR" dirty="0"/>
              <a:t>Σε μετρητά (λογαριασμός Ταμειακά Διαθέσιμα)</a:t>
            </a:r>
          </a:p>
          <a:p>
            <a:pPr algn="just">
              <a:buFont typeface="Wingdings" panose="05000000000000000000" pitchFamily="2" charset="2"/>
              <a:buChar char="Ø"/>
            </a:pPr>
            <a:endParaRPr lang="el-GR" dirty="0"/>
          </a:p>
        </p:txBody>
      </p:sp>
      <p:sp>
        <p:nvSpPr>
          <p:cNvPr id="6" name="Ορθογώνιο 5"/>
          <p:cNvSpPr/>
          <p:nvPr/>
        </p:nvSpPr>
        <p:spPr>
          <a:xfrm>
            <a:off x="0" y="0"/>
            <a:ext cx="940190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Η λογιστική με βάση τα δεδουλευμένα</a:t>
            </a:r>
          </a:p>
        </p:txBody>
      </p:sp>
      <p:sp>
        <p:nvSpPr>
          <p:cNvPr id="7" name="Ορθογώνιο 6"/>
          <p:cNvSpPr/>
          <p:nvPr/>
        </p:nvSpPr>
        <p:spPr>
          <a:xfrm>
            <a:off x="9401908" y="0"/>
            <a:ext cx="2790092"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0367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p:cTn id="35"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 calcmode="lin" valueType="num">
                                      <p:cBhvr>
                                        <p:cTn id="42"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p:cTn id="49"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p:cNvSpPr/>
          <p:nvPr/>
        </p:nvSpPr>
        <p:spPr>
          <a:xfrm>
            <a:off x="0" y="0"/>
            <a:ext cx="809244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Σαν πηγή χρηματοδότησης</a:t>
            </a:r>
          </a:p>
        </p:txBody>
      </p:sp>
      <p:sp>
        <p:nvSpPr>
          <p:cNvPr id="7" name="Ορθογώνιο 6"/>
          <p:cNvSpPr/>
          <p:nvPr/>
        </p:nvSpPr>
        <p:spPr>
          <a:xfrm>
            <a:off x="8092440" y="0"/>
            <a:ext cx="409956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16" name="Θέση περιεχομένου 4"/>
          <p:cNvSpPr txBox="1">
            <a:spLocks/>
          </p:cNvSpPr>
          <p:nvPr/>
        </p:nvSpPr>
        <p:spPr>
          <a:xfrm>
            <a:off x="721620" y="3143249"/>
            <a:ext cx="4754880" cy="35046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graphicFrame>
        <p:nvGraphicFramePr>
          <p:cNvPr id="13" name="Θέση περιεχομένου 2"/>
          <p:cNvGraphicFramePr>
            <a:graphicFrameLocks noGrp="1"/>
          </p:cNvGraphicFramePr>
          <p:nvPr>
            <p:ph sz="half" idx="1"/>
            <p:extLst>
              <p:ext uri="{D42A27DB-BD31-4B8C-83A1-F6EECF244321}">
                <p14:modId xmlns:p14="http://schemas.microsoft.com/office/powerpoint/2010/main" val="1671721936"/>
              </p:ext>
            </p:extLst>
          </p:nvPr>
        </p:nvGraphicFramePr>
        <p:xfrm>
          <a:off x="721620" y="1711525"/>
          <a:ext cx="10891173" cy="2746175"/>
        </p:xfrm>
        <a:graphic>
          <a:graphicData uri="http://schemas.openxmlformats.org/drawingml/2006/table">
            <a:tbl>
              <a:tblPr firstRow="1" bandRow="1">
                <a:tableStyleId>{D7AC3CCA-C797-4891-BE02-D94E43425B78}</a:tableStyleId>
              </a:tblPr>
              <a:tblGrid>
                <a:gridCol w="6470556">
                  <a:extLst>
                    <a:ext uri="{9D8B030D-6E8A-4147-A177-3AD203B41FA5}">
                      <a16:colId xmlns:a16="http://schemas.microsoft.com/office/drawing/2014/main" val="2453963297"/>
                    </a:ext>
                  </a:extLst>
                </a:gridCol>
                <a:gridCol w="2203745">
                  <a:extLst>
                    <a:ext uri="{9D8B030D-6E8A-4147-A177-3AD203B41FA5}">
                      <a16:colId xmlns:a16="http://schemas.microsoft.com/office/drawing/2014/main" val="1910919357"/>
                    </a:ext>
                  </a:extLst>
                </a:gridCol>
                <a:gridCol w="2216872">
                  <a:extLst>
                    <a:ext uri="{9D8B030D-6E8A-4147-A177-3AD203B41FA5}">
                      <a16:colId xmlns:a16="http://schemas.microsoft.com/office/drawing/2014/main" val="1670653415"/>
                    </a:ext>
                  </a:extLst>
                </a:gridCol>
              </a:tblGrid>
              <a:tr h="780494">
                <a:tc gridSpan="3">
                  <a:txBody>
                    <a:bodyPr/>
                    <a:lstStyle/>
                    <a:p>
                      <a:r>
                        <a:rPr lang="el-GR" sz="2400" b="0" baseline="0" dirty="0">
                          <a:solidFill>
                            <a:schemeClr val="tx1"/>
                          </a:solidFill>
                        </a:rPr>
                        <a:t>Η επιχείρηση δίνει την συναλλαγματική 2.100 € στην τράπεζα για προεξόφληση.</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776961">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30084">
                <a:tc>
                  <a:txBody>
                    <a:bodyPr/>
                    <a:lstStyle/>
                    <a:p>
                      <a:r>
                        <a:rPr lang="el-GR" sz="2400" baseline="0" dirty="0">
                          <a:solidFill>
                            <a:schemeClr val="tx1"/>
                          </a:solidFill>
                        </a:rPr>
                        <a:t>31. Ταμειακά διαθέσιμα</a:t>
                      </a:r>
                    </a:p>
                    <a:p>
                      <a:r>
                        <a:rPr lang="el-GR" sz="2400" baseline="0" dirty="0">
                          <a:solidFill>
                            <a:schemeClr val="tx1"/>
                          </a:solidFill>
                        </a:rPr>
                        <a:t>65. Τόκοι και συναφή έξοδα</a:t>
                      </a:r>
                    </a:p>
                    <a:p>
                      <a:r>
                        <a:rPr lang="el-GR" sz="2400" baseline="0" dirty="0">
                          <a:solidFill>
                            <a:schemeClr val="tx1"/>
                          </a:solidFill>
                        </a:rPr>
                        <a:t>         31. Γραμμάτια εισπρακτέα στο χαρτοφυλάκιο</a:t>
                      </a:r>
                    </a:p>
                  </a:txBody>
                  <a:tcPr/>
                </a:tc>
                <a:tc>
                  <a:txBody>
                    <a:bodyPr/>
                    <a:lstStyle/>
                    <a:p>
                      <a:pPr algn="r"/>
                      <a:r>
                        <a:rPr lang="el-GR" sz="2400" baseline="0" dirty="0"/>
                        <a:t>1.9</a:t>
                      </a:r>
                      <a:r>
                        <a:rPr lang="el-GR" sz="2400" dirty="0"/>
                        <a:t>00</a:t>
                      </a:r>
                    </a:p>
                    <a:p>
                      <a:pPr algn="r"/>
                      <a:r>
                        <a:rPr lang="el-GR" sz="2400" dirty="0"/>
                        <a:t>200</a:t>
                      </a:r>
                    </a:p>
                  </a:txBody>
                  <a:tcPr/>
                </a:tc>
                <a:tc>
                  <a:txBody>
                    <a:bodyPr/>
                    <a:lstStyle/>
                    <a:p>
                      <a:pPr algn="r"/>
                      <a:endParaRPr lang="el-GR" sz="2400" dirty="0"/>
                    </a:p>
                    <a:p>
                      <a:pPr algn="r"/>
                      <a:endParaRPr lang="el-GR" sz="2400" dirty="0"/>
                    </a:p>
                    <a:p>
                      <a:pPr algn="r"/>
                      <a:r>
                        <a:rPr lang="el-GR" sz="2400" dirty="0"/>
                        <a:t>2.100</a:t>
                      </a:r>
                    </a:p>
                  </a:txBody>
                  <a:tcPr/>
                </a:tc>
                <a:extLst>
                  <a:ext uri="{0D108BD9-81ED-4DB2-BD59-A6C34878D82A}">
                    <a16:rowId xmlns:a16="http://schemas.microsoft.com/office/drawing/2014/main" val="2315409145"/>
                  </a:ext>
                </a:extLst>
              </a:tr>
            </a:tbl>
          </a:graphicData>
        </a:graphic>
      </p:graphicFrame>
    </p:spTree>
    <p:extLst>
      <p:ext uri="{BB962C8B-B14F-4D97-AF65-F5344CB8AC3E}">
        <p14:creationId xmlns:p14="http://schemas.microsoft.com/office/powerpoint/2010/main" val="4109941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p:cNvSpPr/>
          <p:nvPr/>
        </p:nvSpPr>
        <p:spPr>
          <a:xfrm>
            <a:off x="0" y="0"/>
            <a:ext cx="809244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Σαν πηγή χρηματοδότησης</a:t>
            </a:r>
          </a:p>
        </p:txBody>
      </p:sp>
      <p:sp>
        <p:nvSpPr>
          <p:cNvPr id="7" name="Ορθογώνιο 6"/>
          <p:cNvSpPr/>
          <p:nvPr/>
        </p:nvSpPr>
        <p:spPr>
          <a:xfrm>
            <a:off x="8092440" y="0"/>
            <a:ext cx="409956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16" name="Θέση περιεχομένου 4"/>
          <p:cNvSpPr txBox="1">
            <a:spLocks/>
          </p:cNvSpPr>
          <p:nvPr/>
        </p:nvSpPr>
        <p:spPr>
          <a:xfrm>
            <a:off x="721620" y="3143249"/>
            <a:ext cx="4754880" cy="35046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graphicFrame>
        <p:nvGraphicFramePr>
          <p:cNvPr id="13" name="Θέση περιεχομένου 2"/>
          <p:cNvGraphicFramePr>
            <a:graphicFrameLocks noGrp="1"/>
          </p:cNvGraphicFramePr>
          <p:nvPr>
            <p:ph sz="half" idx="1"/>
            <p:extLst>
              <p:ext uri="{D42A27DB-BD31-4B8C-83A1-F6EECF244321}">
                <p14:modId xmlns:p14="http://schemas.microsoft.com/office/powerpoint/2010/main" val="2624811084"/>
              </p:ext>
            </p:extLst>
          </p:nvPr>
        </p:nvGraphicFramePr>
        <p:xfrm>
          <a:off x="734580" y="609599"/>
          <a:ext cx="10891173" cy="2649416"/>
        </p:xfrm>
        <a:graphic>
          <a:graphicData uri="http://schemas.openxmlformats.org/drawingml/2006/table">
            <a:tbl>
              <a:tblPr firstRow="1" bandRow="1">
                <a:tableStyleId>{D7AC3CCA-C797-4891-BE02-D94E43425B78}</a:tableStyleId>
              </a:tblPr>
              <a:tblGrid>
                <a:gridCol w="6470556">
                  <a:extLst>
                    <a:ext uri="{9D8B030D-6E8A-4147-A177-3AD203B41FA5}">
                      <a16:colId xmlns:a16="http://schemas.microsoft.com/office/drawing/2014/main" val="2453963297"/>
                    </a:ext>
                  </a:extLst>
                </a:gridCol>
                <a:gridCol w="2203745">
                  <a:extLst>
                    <a:ext uri="{9D8B030D-6E8A-4147-A177-3AD203B41FA5}">
                      <a16:colId xmlns:a16="http://schemas.microsoft.com/office/drawing/2014/main" val="1910919357"/>
                    </a:ext>
                  </a:extLst>
                </a:gridCol>
                <a:gridCol w="2216872">
                  <a:extLst>
                    <a:ext uri="{9D8B030D-6E8A-4147-A177-3AD203B41FA5}">
                      <a16:colId xmlns:a16="http://schemas.microsoft.com/office/drawing/2014/main" val="1670653415"/>
                    </a:ext>
                  </a:extLst>
                </a:gridCol>
              </a:tblGrid>
              <a:tr h="873941">
                <a:tc gridSpan="3">
                  <a:txBody>
                    <a:bodyPr/>
                    <a:lstStyle/>
                    <a:p>
                      <a:r>
                        <a:rPr lang="el-GR" sz="2400" b="0" baseline="0" dirty="0">
                          <a:solidFill>
                            <a:schemeClr val="tx1"/>
                          </a:solidFill>
                        </a:rPr>
                        <a:t>Η επιχείρηση εκχωρεί στην τράπεζα την συναλλαγματική 2.100 € ως εγγύηση δανείου.</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72926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046207">
                <a:tc>
                  <a:txBody>
                    <a:bodyPr/>
                    <a:lstStyle/>
                    <a:p>
                      <a:r>
                        <a:rPr lang="el-GR" sz="2400" baseline="0" dirty="0">
                          <a:solidFill>
                            <a:schemeClr val="tx1"/>
                          </a:solidFill>
                        </a:rPr>
                        <a:t>31. Γραμμάτια στην τράπεζα ως εγγύηση</a:t>
                      </a:r>
                    </a:p>
                    <a:p>
                      <a:r>
                        <a:rPr lang="el-GR" sz="2400" baseline="0" dirty="0">
                          <a:solidFill>
                            <a:schemeClr val="tx1"/>
                          </a:solidFill>
                        </a:rPr>
                        <a:t>         31. Γραμμάτια εισπρακτέα στο χαρτοφυλάκιο</a:t>
                      </a:r>
                    </a:p>
                  </a:txBody>
                  <a:tcPr/>
                </a:tc>
                <a:tc>
                  <a:txBody>
                    <a:bodyPr/>
                    <a:lstStyle/>
                    <a:p>
                      <a:pPr algn="r"/>
                      <a:r>
                        <a:rPr lang="el-GR" sz="2400" dirty="0"/>
                        <a:t>2.100</a:t>
                      </a:r>
                    </a:p>
                  </a:txBody>
                  <a:tcPr/>
                </a:tc>
                <a:tc>
                  <a:txBody>
                    <a:bodyPr/>
                    <a:lstStyle/>
                    <a:p>
                      <a:pPr algn="r"/>
                      <a:endParaRPr lang="el-GR" sz="2400" dirty="0"/>
                    </a:p>
                    <a:p>
                      <a:pPr algn="r"/>
                      <a:r>
                        <a:rPr lang="el-GR" sz="2400" dirty="0"/>
                        <a:t>2.100</a:t>
                      </a:r>
                    </a:p>
                  </a:txBody>
                  <a:tcPr/>
                </a:tc>
                <a:extLst>
                  <a:ext uri="{0D108BD9-81ED-4DB2-BD59-A6C34878D82A}">
                    <a16:rowId xmlns:a16="http://schemas.microsoft.com/office/drawing/2014/main" val="2315409145"/>
                  </a:ext>
                </a:extLst>
              </a:tr>
            </a:tbl>
          </a:graphicData>
        </a:graphic>
      </p:graphicFrame>
      <p:graphicFrame>
        <p:nvGraphicFramePr>
          <p:cNvPr id="9" name="Θέση περιεχομένου 2"/>
          <p:cNvGraphicFramePr>
            <a:graphicFrameLocks noGrp="1"/>
          </p:cNvGraphicFramePr>
          <p:nvPr>
            <p:ph sz="half" idx="1"/>
            <p:extLst>
              <p:ext uri="{D42A27DB-BD31-4B8C-83A1-F6EECF244321}">
                <p14:modId xmlns:p14="http://schemas.microsoft.com/office/powerpoint/2010/main" val="3352853288"/>
              </p:ext>
            </p:extLst>
          </p:nvPr>
        </p:nvGraphicFramePr>
        <p:xfrm>
          <a:off x="734580" y="3407987"/>
          <a:ext cx="10891173" cy="2942346"/>
        </p:xfrm>
        <a:graphic>
          <a:graphicData uri="http://schemas.openxmlformats.org/drawingml/2006/table">
            <a:tbl>
              <a:tblPr firstRow="1" bandRow="1">
                <a:tableStyleId>{D7AC3CCA-C797-4891-BE02-D94E43425B78}</a:tableStyleId>
              </a:tblPr>
              <a:tblGrid>
                <a:gridCol w="6470556">
                  <a:extLst>
                    <a:ext uri="{9D8B030D-6E8A-4147-A177-3AD203B41FA5}">
                      <a16:colId xmlns:a16="http://schemas.microsoft.com/office/drawing/2014/main" val="2453963297"/>
                    </a:ext>
                  </a:extLst>
                </a:gridCol>
                <a:gridCol w="2203745">
                  <a:extLst>
                    <a:ext uri="{9D8B030D-6E8A-4147-A177-3AD203B41FA5}">
                      <a16:colId xmlns:a16="http://schemas.microsoft.com/office/drawing/2014/main" val="1910919357"/>
                    </a:ext>
                  </a:extLst>
                </a:gridCol>
                <a:gridCol w="2216872">
                  <a:extLst>
                    <a:ext uri="{9D8B030D-6E8A-4147-A177-3AD203B41FA5}">
                      <a16:colId xmlns:a16="http://schemas.microsoft.com/office/drawing/2014/main" val="1670653415"/>
                    </a:ext>
                  </a:extLst>
                </a:gridCol>
              </a:tblGrid>
              <a:tr h="762938">
                <a:tc gridSpan="3">
                  <a:txBody>
                    <a:bodyPr/>
                    <a:lstStyle/>
                    <a:p>
                      <a:r>
                        <a:rPr lang="el-GR" sz="2400" b="0" baseline="0" dirty="0">
                          <a:solidFill>
                            <a:schemeClr val="tx1"/>
                          </a:solidFill>
                        </a:rPr>
                        <a:t>Η επιχείρηση λαμβάνει δάνειο από την τράπεζα με εγγύηση συναλλαγματικές. Το ύψος του δανείου είναι ίσο με το ποσό των συναλλαγματικών μείον τους τόκους που χρεώνει η τράπεζα (έστω 200 €).</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720294">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033332">
                <a:tc>
                  <a:txBody>
                    <a:bodyPr/>
                    <a:lstStyle/>
                    <a:p>
                      <a:r>
                        <a:rPr lang="el-GR" sz="2400" baseline="0" dirty="0">
                          <a:solidFill>
                            <a:schemeClr val="tx1"/>
                          </a:solidFill>
                        </a:rPr>
                        <a:t>38. Ταμειακά διαθέσιμα</a:t>
                      </a:r>
                    </a:p>
                    <a:p>
                      <a:r>
                        <a:rPr lang="el-GR" sz="2400" baseline="0" dirty="0">
                          <a:solidFill>
                            <a:schemeClr val="tx1"/>
                          </a:solidFill>
                        </a:rPr>
                        <a:t>                                 52. Δάνειο</a:t>
                      </a:r>
                    </a:p>
                  </a:txBody>
                  <a:tcPr/>
                </a:tc>
                <a:tc>
                  <a:txBody>
                    <a:bodyPr/>
                    <a:lstStyle/>
                    <a:p>
                      <a:pPr algn="r"/>
                      <a:r>
                        <a:rPr lang="el-GR" sz="2400" dirty="0"/>
                        <a:t>1.900</a:t>
                      </a:r>
                    </a:p>
                  </a:txBody>
                  <a:tcPr/>
                </a:tc>
                <a:tc>
                  <a:txBody>
                    <a:bodyPr/>
                    <a:lstStyle/>
                    <a:p>
                      <a:pPr algn="r"/>
                      <a:endParaRPr lang="el-GR" sz="2400" dirty="0"/>
                    </a:p>
                    <a:p>
                      <a:pPr algn="r"/>
                      <a:r>
                        <a:rPr lang="el-GR" sz="2400" dirty="0"/>
                        <a:t>1.900</a:t>
                      </a:r>
                    </a:p>
                  </a:txBody>
                  <a:tcPr/>
                </a:tc>
                <a:extLst>
                  <a:ext uri="{0D108BD9-81ED-4DB2-BD59-A6C34878D82A}">
                    <a16:rowId xmlns:a16="http://schemas.microsoft.com/office/drawing/2014/main" val="2315409145"/>
                  </a:ext>
                </a:extLst>
              </a:tr>
            </a:tbl>
          </a:graphicData>
        </a:graphic>
      </p:graphicFrame>
    </p:spTree>
    <p:extLst>
      <p:ext uri="{BB962C8B-B14F-4D97-AF65-F5344CB8AC3E}">
        <p14:creationId xmlns:p14="http://schemas.microsoft.com/office/powerpoint/2010/main" val="1984926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p:cNvSpPr/>
          <p:nvPr/>
        </p:nvSpPr>
        <p:spPr>
          <a:xfrm>
            <a:off x="0" y="0"/>
            <a:ext cx="809244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Σαν πηγή χρηματοδότησης</a:t>
            </a:r>
          </a:p>
        </p:txBody>
      </p:sp>
      <p:sp>
        <p:nvSpPr>
          <p:cNvPr id="7" name="Ορθογώνιο 6"/>
          <p:cNvSpPr/>
          <p:nvPr/>
        </p:nvSpPr>
        <p:spPr>
          <a:xfrm>
            <a:off x="8092440" y="0"/>
            <a:ext cx="409956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16" name="Θέση περιεχομένου 4"/>
          <p:cNvSpPr txBox="1">
            <a:spLocks/>
          </p:cNvSpPr>
          <p:nvPr/>
        </p:nvSpPr>
        <p:spPr>
          <a:xfrm>
            <a:off x="721620" y="3143249"/>
            <a:ext cx="4754880" cy="35046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graphicFrame>
        <p:nvGraphicFramePr>
          <p:cNvPr id="13" name="Θέση περιεχομένου 2"/>
          <p:cNvGraphicFramePr>
            <a:graphicFrameLocks noGrp="1"/>
          </p:cNvGraphicFramePr>
          <p:nvPr>
            <p:ph sz="half" idx="1"/>
            <p:extLst>
              <p:ext uri="{D42A27DB-BD31-4B8C-83A1-F6EECF244321}">
                <p14:modId xmlns:p14="http://schemas.microsoft.com/office/powerpoint/2010/main" val="3894463293"/>
              </p:ext>
            </p:extLst>
          </p:nvPr>
        </p:nvGraphicFramePr>
        <p:xfrm>
          <a:off x="721620" y="1712537"/>
          <a:ext cx="10891173" cy="2671952"/>
        </p:xfrm>
        <a:graphic>
          <a:graphicData uri="http://schemas.openxmlformats.org/drawingml/2006/table">
            <a:tbl>
              <a:tblPr firstRow="1" bandRow="1">
                <a:tableStyleId>{D7AC3CCA-C797-4891-BE02-D94E43425B78}</a:tableStyleId>
              </a:tblPr>
              <a:tblGrid>
                <a:gridCol w="6470556">
                  <a:extLst>
                    <a:ext uri="{9D8B030D-6E8A-4147-A177-3AD203B41FA5}">
                      <a16:colId xmlns:a16="http://schemas.microsoft.com/office/drawing/2014/main" val="2453963297"/>
                    </a:ext>
                  </a:extLst>
                </a:gridCol>
                <a:gridCol w="2203745">
                  <a:extLst>
                    <a:ext uri="{9D8B030D-6E8A-4147-A177-3AD203B41FA5}">
                      <a16:colId xmlns:a16="http://schemas.microsoft.com/office/drawing/2014/main" val="1910919357"/>
                    </a:ext>
                  </a:extLst>
                </a:gridCol>
                <a:gridCol w="2216872">
                  <a:extLst>
                    <a:ext uri="{9D8B030D-6E8A-4147-A177-3AD203B41FA5}">
                      <a16:colId xmlns:a16="http://schemas.microsoft.com/office/drawing/2014/main" val="1670653415"/>
                    </a:ext>
                  </a:extLst>
                </a:gridCol>
              </a:tblGrid>
              <a:tr h="762938">
                <a:tc gridSpan="3">
                  <a:txBody>
                    <a:bodyPr/>
                    <a:lstStyle/>
                    <a:p>
                      <a:r>
                        <a:rPr lang="el-GR" sz="2400" b="0" baseline="0" dirty="0">
                          <a:solidFill>
                            <a:schemeClr val="tx1"/>
                          </a:solidFill>
                        </a:rPr>
                        <a:t>Κατά την λήξη των συναλλαγματικών</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720294">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033332">
                <a:tc>
                  <a:txBody>
                    <a:bodyPr/>
                    <a:lstStyle/>
                    <a:p>
                      <a:r>
                        <a:rPr lang="el-GR" sz="2400" baseline="0" dirty="0">
                          <a:solidFill>
                            <a:schemeClr val="tx1"/>
                          </a:solidFill>
                        </a:rPr>
                        <a:t>52. Δάνειο</a:t>
                      </a:r>
                    </a:p>
                    <a:p>
                      <a:r>
                        <a:rPr lang="el-GR" sz="2400" baseline="0" dirty="0">
                          <a:solidFill>
                            <a:schemeClr val="tx1"/>
                          </a:solidFill>
                        </a:rPr>
                        <a:t>65. Τόκοι και συναφή έξοδα</a:t>
                      </a:r>
                    </a:p>
                    <a:p>
                      <a:r>
                        <a:rPr lang="el-GR" sz="2400" baseline="0" dirty="0">
                          <a:solidFill>
                            <a:schemeClr val="tx1"/>
                          </a:solidFill>
                        </a:rPr>
                        <a:t>              31. Γραμμάτια στις τράπεζες για εγγύηση</a:t>
                      </a:r>
                    </a:p>
                  </a:txBody>
                  <a:tcPr/>
                </a:tc>
                <a:tc>
                  <a:txBody>
                    <a:bodyPr/>
                    <a:lstStyle/>
                    <a:p>
                      <a:pPr algn="r"/>
                      <a:r>
                        <a:rPr lang="el-GR" sz="2400" dirty="0"/>
                        <a:t>1.900</a:t>
                      </a:r>
                    </a:p>
                    <a:p>
                      <a:pPr algn="r"/>
                      <a:r>
                        <a:rPr lang="el-GR" sz="2400" dirty="0"/>
                        <a:t>200</a:t>
                      </a:r>
                    </a:p>
                  </a:txBody>
                  <a:tcPr/>
                </a:tc>
                <a:tc>
                  <a:txBody>
                    <a:bodyPr/>
                    <a:lstStyle/>
                    <a:p>
                      <a:pPr algn="r"/>
                      <a:endParaRPr lang="el-GR" sz="2400" dirty="0"/>
                    </a:p>
                    <a:p>
                      <a:pPr algn="r"/>
                      <a:endParaRPr lang="el-GR" sz="2400" dirty="0"/>
                    </a:p>
                    <a:p>
                      <a:pPr algn="r"/>
                      <a:r>
                        <a:rPr lang="el-GR" sz="2400" dirty="0"/>
                        <a:t>2.100</a:t>
                      </a:r>
                    </a:p>
                  </a:txBody>
                  <a:tcPr/>
                </a:tc>
                <a:extLst>
                  <a:ext uri="{0D108BD9-81ED-4DB2-BD59-A6C34878D82A}">
                    <a16:rowId xmlns:a16="http://schemas.microsoft.com/office/drawing/2014/main" val="2315409145"/>
                  </a:ext>
                </a:extLst>
              </a:tr>
            </a:tbl>
          </a:graphicData>
        </a:graphic>
      </p:graphicFrame>
    </p:spTree>
    <p:extLst>
      <p:ext uri="{BB962C8B-B14F-4D97-AF65-F5344CB8AC3E}">
        <p14:creationId xmlns:p14="http://schemas.microsoft.com/office/powerpoint/2010/main" val="2437952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p:cNvSpPr/>
          <p:nvPr/>
        </p:nvSpPr>
        <p:spPr>
          <a:xfrm>
            <a:off x="0" y="0"/>
            <a:ext cx="809244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Στην τράπεζα για είσπραξη</a:t>
            </a:r>
          </a:p>
        </p:txBody>
      </p:sp>
      <p:sp>
        <p:nvSpPr>
          <p:cNvPr id="7" name="Ορθογώνιο 6"/>
          <p:cNvSpPr/>
          <p:nvPr/>
        </p:nvSpPr>
        <p:spPr>
          <a:xfrm>
            <a:off x="8092440" y="0"/>
            <a:ext cx="409956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16" name="Θέση περιεχομένου 4"/>
          <p:cNvSpPr txBox="1">
            <a:spLocks/>
          </p:cNvSpPr>
          <p:nvPr/>
        </p:nvSpPr>
        <p:spPr>
          <a:xfrm>
            <a:off x="721620" y="3143249"/>
            <a:ext cx="4754880" cy="35046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graphicFrame>
        <p:nvGraphicFramePr>
          <p:cNvPr id="13" name="Θέση περιεχομένου 2"/>
          <p:cNvGraphicFramePr>
            <a:graphicFrameLocks noGrp="1"/>
          </p:cNvGraphicFramePr>
          <p:nvPr>
            <p:ph sz="half" idx="1"/>
            <p:extLst>
              <p:ext uri="{D42A27DB-BD31-4B8C-83A1-F6EECF244321}">
                <p14:modId xmlns:p14="http://schemas.microsoft.com/office/powerpoint/2010/main" val="315458433"/>
              </p:ext>
            </p:extLst>
          </p:nvPr>
        </p:nvGraphicFramePr>
        <p:xfrm>
          <a:off x="734580" y="489527"/>
          <a:ext cx="10891173" cy="2516564"/>
        </p:xfrm>
        <a:graphic>
          <a:graphicData uri="http://schemas.openxmlformats.org/drawingml/2006/table">
            <a:tbl>
              <a:tblPr firstRow="1" bandRow="1">
                <a:tableStyleId>{D7AC3CCA-C797-4891-BE02-D94E43425B78}</a:tableStyleId>
              </a:tblPr>
              <a:tblGrid>
                <a:gridCol w="6470556">
                  <a:extLst>
                    <a:ext uri="{9D8B030D-6E8A-4147-A177-3AD203B41FA5}">
                      <a16:colId xmlns:a16="http://schemas.microsoft.com/office/drawing/2014/main" val="2453963297"/>
                    </a:ext>
                  </a:extLst>
                </a:gridCol>
                <a:gridCol w="2203745">
                  <a:extLst>
                    <a:ext uri="{9D8B030D-6E8A-4147-A177-3AD203B41FA5}">
                      <a16:colId xmlns:a16="http://schemas.microsoft.com/office/drawing/2014/main" val="1910919357"/>
                    </a:ext>
                  </a:extLst>
                </a:gridCol>
                <a:gridCol w="2216872">
                  <a:extLst>
                    <a:ext uri="{9D8B030D-6E8A-4147-A177-3AD203B41FA5}">
                      <a16:colId xmlns:a16="http://schemas.microsoft.com/office/drawing/2014/main" val="1670653415"/>
                    </a:ext>
                  </a:extLst>
                </a:gridCol>
              </a:tblGrid>
              <a:tr h="762938">
                <a:tc gridSpan="3">
                  <a:txBody>
                    <a:bodyPr/>
                    <a:lstStyle/>
                    <a:p>
                      <a:r>
                        <a:rPr lang="el-GR" sz="2400" b="0" baseline="0" dirty="0">
                          <a:solidFill>
                            <a:schemeClr val="tx1"/>
                          </a:solidFill>
                        </a:rPr>
                        <a:t>Η επιχείρηση εκχωρεί τις συναλλαγματικές στην τράπεζα για είσπραξη.</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720294">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033332">
                <a:tc>
                  <a:txBody>
                    <a:bodyPr/>
                    <a:lstStyle/>
                    <a:p>
                      <a:r>
                        <a:rPr lang="el-GR" sz="2400" baseline="0" dirty="0">
                          <a:solidFill>
                            <a:schemeClr val="tx1"/>
                          </a:solidFill>
                        </a:rPr>
                        <a:t>31. Γραμμάτια στις τράπεζες για είσπραξη</a:t>
                      </a:r>
                    </a:p>
                    <a:p>
                      <a:r>
                        <a:rPr lang="el-GR" sz="2400" baseline="0" dirty="0">
                          <a:solidFill>
                            <a:schemeClr val="tx1"/>
                          </a:solidFill>
                        </a:rPr>
                        <a:t>                            31. Γραμμάτια στο χαρτοφυλάκιο</a:t>
                      </a:r>
                    </a:p>
                  </a:txBody>
                  <a:tcPr/>
                </a:tc>
                <a:tc>
                  <a:txBody>
                    <a:bodyPr/>
                    <a:lstStyle/>
                    <a:p>
                      <a:pPr algn="r"/>
                      <a:r>
                        <a:rPr lang="el-GR" sz="2400" dirty="0"/>
                        <a:t>2.100</a:t>
                      </a:r>
                    </a:p>
                    <a:p>
                      <a:pPr algn="r"/>
                      <a:endParaRPr lang="el-GR" sz="2400" dirty="0"/>
                    </a:p>
                  </a:txBody>
                  <a:tcPr/>
                </a:tc>
                <a:tc>
                  <a:txBody>
                    <a:bodyPr/>
                    <a:lstStyle/>
                    <a:p>
                      <a:pPr algn="r"/>
                      <a:endParaRPr lang="el-GR" sz="2400" dirty="0"/>
                    </a:p>
                    <a:p>
                      <a:pPr algn="r"/>
                      <a:r>
                        <a:rPr lang="el-GR" sz="2400" dirty="0"/>
                        <a:t>2.100</a:t>
                      </a:r>
                    </a:p>
                  </a:txBody>
                  <a:tcPr/>
                </a:tc>
                <a:extLst>
                  <a:ext uri="{0D108BD9-81ED-4DB2-BD59-A6C34878D82A}">
                    <a16:rowId xmlns:a16="http://schemas.microsoft.com/office/drawing/2014/main" val="2315409145"/>
                  </a:ext>
                </a:extLst>
              </a:tr>
            </a:tbl>
          </a:graphicData>
        </a:graphic>
      </p:graphicFrame>
      <p:graphicFrame>
        <p:nvGraphicFramePr>
          <p:cNvPr id="9" name="Θέση περιεχομένου 2"/>
          <p:cNvGraphicFramePr>
            <a:graphicFrameLocks noGrp="1"/>
          </p:cNvGraphicFramePr>
          <p:nvPr>
            <p:ph sz="half" idx="1"/>
            <p:extLst>
              <p:ext uri="{D42A27DB-BD31-4B8C-83A1-F6EECF244321}">
                <p14:modId xmlns:p14="http://schemas.microsoft.com/office/powerpoint/2010/main" val="3474294267"/>
              </p:ext>
            </p:extLst>
          </p:nvPr>
        </p:nvGraphicFramePr>
        <p:xfrm>
          <a:off x="734580" y="3350837"/>
          <a:ext cx="10891173" cy="2671952"/>
        </p:xfrm>
        <a:graphic>
          <a:graphicData uri="http://schemas.openxmlformats.org/drawingml/2006/table">
            <a:tbl>
              <a:tblPr firstRow="1" bandRow="1">
                <a:tableStyleId>{D7AC3CCA-C797-4891-BE02-D94E43425B78}</a:tableStyleId>
              </a:tblPr>
              <a:tblGrid>
                <a:gridCol w="6470556">
                  <a:extLst>
                    <a:ext uri="{9D8B030D-6E8A-4147-A177-3AD203B41FA5}">
                      <a16:colId xmlns:a16="http://schemas.microsoft.com/office/drawing/2014/main" val="2453963297"/>
                    </a:ext>
                  </a:extLst>
                </a:gridCol>
                <a:gridCol w="2203745">
                  <a:extLst>
                    <a:ext uri="{9D8B030D-6E8A-4147-A177-3AD203B41FA5}">
                      <a16:colId xmlns:a16="http://schemas.microsoft.com/office/drawing/2014/main" val="1910919357"/>
                    </a:ext>
                  </a:extLst>
                </a:gridCol>
                <a:gridCol w="2216872">
                  <a:extLst>
                    <a:ext uri="{9D8B030D-6E8A-4147-A177-3AD203B41FA5}">
                      <a16:colId xmlns:a16="http://schemas.microsoft.com/office/drawing/2014/main" val="1670653415"/>
                    </a:ext>
                  </a:extLst>
                </a:gridCol>
              </a:tblGrid>
              <a:tr h="762938">
                <a:tc gridSpan="3">
                  <a:txBody>
                    <a:bodyPr/>
                    <a:lstStyle/>
                    <a:p>
                      <a:r>
                        <a:rPr lang="el-GR" sz="2400" b="0" baseline="0" dirty="0">
                          <a:solidFill>
                            <a:schemeClr val="tx1"/>
                          </a:solidFill>
                        </a:rPr>
                        <a:t>Κατά την λήξη της συναλλαγματικής</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720294">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033332">
                <a:tc>
                  <a:txBody>
                    <a:bodyPr/>
                    <a:lstStyle/>
                    <a:p>
                      <a:r>
                        <a:rPr lang="el-GR" sz="2400" baseline="0" dirty="0">
                          <a:solidFill>
                            <a:schemeClr val="tx1"/>
                          </a:solidFill>
                        </a:rPr>
                        <a:t>38. Χρηματικά διαθέσιμα</a:t>
                      </a:r>
                    </a:p>
                    <a:p>
                      <a:r>
                        <a:rPr lang="el-GR" sz="2400" baseline="0" dirty="0">
                          <a:solidFill>
                            <a:schemeClr val="tx1"/>
                          </a:solidFill>
                        </a:rPr>
                        <a:t>65. Τόκοι και συναφή έξοδα</a:t>
                      </a:r>
                    </a:p>
                    <a:p>
                      <a:r>
                        <a:rPr lang="el-GR" sz="2400" baseline="0" dirty="0">
                          <a:solidFill>
                            <a:schemeClr val="tx1"/>
                          </a:solidFill>
                        </a:rPr>
                        <a:t>               31. Γραμμάτια στις τράπεζες για είσπραξη</a:t>
                      </a:r>
                    </a:p>
                  </a:txBody>
                  <a:tcPr/>
                </a:tc>
                <a:tc>
                  <a:txBody>
                    <a:bodyPr/>
                    <a:lstStyle/>
                    <a:p>
                      <a:pPr algn="r"/>
                      <a:r>
                        <a:rPr lang="el-GR" sz="2400" dirty="0"/>
                        <a:t>2.080</a:t>
                      </a:r>
                    </a:p>
                    <a:p>
                      <a:pPr algn="r"/>
                      <a:r>
                        <a:rPr lang="el-GR" sz="2400" dirty="0"/>
                        <a:t>20</a:t>
                      </a:r>
                    </a:p>
                  </a:txBody>
                  <a:tcPr/>
                </a:tc>
                <a:tc>
                  <a:txBody>
                    <a:bodyPr/>
                    <a:lstStyle/>
                    <a:p>
                      <a:pPr algn="r"/>
                      <a:endParaRPr lang="el-GR" sz="2400" dirty="0"/>
                    </a:p>
                    <a:p>
                      <a:pPr algn="r"/>
                      <a:endParaRPr lang="el-GR" sz="2400" dirty="0"/>
                    </a:p>
                    <a:p>
                      <a:pPr algn="r"/>
                      <a:r>
                        <a:rPr lang="el-GR" sz="2400" dirty="0"/>
                        <a:t>2.100</a:t>
                      </a:r>
                    </a:p>
                  </a:txBody>
                  <a:tcPr/>
                </a:tc>
                <a:extLst>
                  <a:ext uri="{0D108BD9-81ED-4DB2-BD59-A6C34878D82A}">
                    <a16:rowId xmlns:a16="http://schemas.microsoft.com/office/drawing/2014/main" val="2315409145"/>
                  </a:ext>
                </a:extLst>
              </a:tr>
            </a:tbl>
          </a:graphicData>
        </a:graphic>
      </p:graphicFrame>
    </p:spTree>
    <p:extLst>
      <p:ext uri="{BB962C8B-B14F-4D97-AF65-F5344CB8AC3E}">
        <p14:creationId xmlns:p14="http://schemas.microsoft.com/office/powerpoint/2010/main" val="1211911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r>
              <a:rPr lang="el-GR" dirty="0"/>
              <a:t>Οι επιχειρήσεις μπορούν να πουλήσουν τις απαιτήσεις τους σε άλλη επιχείρηση η οποία καλείται πράκτορας (</a:t>
            </a:r>
            <a:r>
              <a:rPr lang="en-US" dirty="0"/>
              <a:t>factor).</a:t>
            </a:r>
          </a:p>
          <a:p>
            <a:pPr algn="just"/>
            <a:r>
              <a:rPr lang="el-GR" dirty="0"/>
              <a:t>Το κέρδος του πράκτορα προέρχεται από την καταβολή για την αγορά των απαιτήσεων ενός μικρότερου τιμήματος από την αξίας τους.</a:t>
            </a:r>
          </a:p>
          <a:p>
            <a:pPr algn="just"/>
            <a:r>
              <a:rPr lang="el-GR" dirty="0"/>
              <a:t>Το όφελος για την επιχείρηση είναι ότι πουλάει είναι η άμεση είσπραξη χρημάτων.</a:t>
            </a:r>
          </a:p>
        </p:txBody>
      </p:sp>
      <p:sp>
        <p:nvSpPr>
          <p:cNvPr id="6" name="Ορθογώνιο 5"/>
          <p:cNvSpPr/>
          <p:nvPr/>
        </p:nvSpPr>
        <p:spPr>
          <a:xfrm>
            <a:off x="-1" y="0"/>
            <a:ext cx="814959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Πώληση (Πρακτόρευση) Απαιτήσεων</a:t>
            </a:r>
          </a:p>
        </p:txBody>
      </p:sp>
      <p:sp>
        <p:nvSpPr>
          <p:cNvPr id="7" name="Ορθογώνιο 6"/>
          <p:cNvSpPr/>
          <p:nvPr/>
        </p:nvSpPr>
        <p:spPr>
          <a:xfrm>
            <a:off x="8149590" y="0"/>
            <a:ext cx="404241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8" name="Θέση περιεχομένου 2"/>
          <p:cNvGraphicFramePr>
            <a:graphicFrameLocks/>
          </p:cNvGraphicFramePr>
          <p:nvPr>
            <p:extLst>
              <p:ext uri="{D42A27DB-BD31-4B8C-83A1-F6EECF244321}">
                <p14:modId xmlns:p14="http://schemas.microsoft.com/office/powerpoint/2010/main" val="2572045935"/>
              </p:ext>
            </p:extLst>
          </p:nvPr>
        </p:nvGraphicFramePr>
        <p:xfrm>
          <a:off x="704256" y="3888047"/>
          <a:ext cx="10891173" cy="1909014"/>
        </p:xfrm>
        <a:graphic>
          <a:graphicData uri="http://schemas.openxmlformats.org/drawingml/2006/table">
            <a:tbl>
              <a:tblPr firstRow="1" bandRow="1">
                <a:tableStyleId>{D7AC3CCA-C797-4891-BE02-D94E43425B78}</a:tableStyleId>
              </a:tblPr>
              <a:tblGrid>
                <a:gridCol w="6470556">
                  <a:extLst>
                    <a:ext uri="{9D8B030D-6E8A-4147-A177-3AD203B41FA5}">
                      <a16:colId xmlns:a16="http://schemas.microsoft.com/office/drawing/2014/main" val="2453963297"/>
                    </a:ext>
                  </a:extLst>
                </a:gridCol>
                <a:gridCol w="2203745">
                  <a:extLst>
                    <a:ext uri="{9D8B030D-6E8A-4147-A177-3AD203B41FA5}">
                      <a16:colId xmlns:a16="http://schemas.microsoft.com/office/drawing/2014/main" val="1910919357"/>
                    </a:ext>
                  </a:extLst>
                </a:gridCol>
                <a:gridCol w="2216872">
                  <a:extLst>
                    <a:ext uri="{9D8B030D-6E8A-4147-A177-3AD203B41FA5}">
                      <a16:colId xmlns:a16="http://schemas.microsoft.com/office/drawing/2014/main" val="1670653415"/>
                    </a:ext>
                  </a:extLst>
                </a:gridCol>
              </a:tblGrid>
              <a:tr h="720294">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033332">
                <a:tc>
                  <a:txBody>
                    <a:bodyPr/>
                    <a:lstStyle/>
                    <a:p>
                      <a:r>
                        <a:rPr lang="el-GR" sz="2400" baseline="0" dirty="0">
                          <a:solidFill>
                            <a:schemeClr val="tx1"/>
                          </a:solidFill>
                        </a:rPr>
                        <a:t>38. Ταμειακά διαθέσιμα</a:t>
                      </a:r>
                    </a:p>
                    <a:p>
                      <a:r>
                        <a:rPr lang="el-GR" sz="2400" baseline="0" dirty="0">
                          <a:solidFill>
                            <a:schemeClr val="tx1"/>
                          </a:solidFill>
                        </a:rPr>
                        <a:t>65. Έξοδα χρηματοδότησης</a:t>
                      </a:r>
                    </a:p>
                    <a:p>
                      <a:r>
                        <a:rPr lang="el-GR" sz="2400" baseline="0" dirty="0">
                          <a:solidFill>
                            <a:schemeClr val="tx1"/>
                          </a:solidFill>
                        </a:rPr>
                        <a:t>                                3. Απαιτήσεις</a:t>
                      </a:r>
                    </a:p>
                  </a:txBody>
                  <a:tcPr/>
                </a:tc>
                <a:tc>
                  <a:txBody>
                    <a:bodyPr/>
                    <a:lstStyle/>
                    <a:p>
                      <a:pPr algn="r"/>
                      <a:r>
                        <a:rPr lang="el-GR" sz="2400" dirty="0"/>
                        <a:t>95.000</a:t>
                      </a:r>
                    </a:p>
                    <a:p>
                      <a:pPr algn="r"/>
                      <a:r>
                        <a:rPr lang="el-GR" sz="2400" dirty="0"/>
                        <a:t>5.000</a:t>
                      </a:r>
                    </a:p>
                  </a:txBody>
                  <a:tcPr/>
                </a:tc>
                <a:tc>
                  <a:txBody>
                    <a:bodyPr/>
                    <a:lstStyle/>
                    <a:p>
                      <a:pPr algn="r"/>
                      <a:endParaRPr lang="el-GR" sz="2400" dirty="0"/>
                    </a:p>
                    <a:p>
                      <a:pPr algn="r"/>
                      <a:endParaRPr lang="el-GR" sz="2400" dirty="0"/>
                    </a:p>
                    <a:p>
                      <a:pPr algn="r"/>
                      <a:r>
                        <a:rPr lang="el-GR" sz="2400" dirty="0"/>
                        <a:t>100.000</a:t>
                      </a:r>
                    </a:p>
                  </a:txBody>
                  <a:tcPr/>
                </a:tc>
                <a:extLst>
                  <a:ext uri="{0D108BD9-81ED-4DB2-BD59-A6C34878D82A}">
                    <a16:rowId xmlns:a16="http://schemas.microsoft.com/office/drawing/2014/main" val="2315409145"/>
                  </a:ext>
                </a:extLst>
              </a:tr>
            </a:tbl>
          </a:graphicData>
        </a:graphic>
      </p:graphicFrame>
    </p:spTree>
    <p:extLst>
      <p:ext uri="{BB962C8B-B14F-4D97-AF65-F5344CB8AC3E}">
        <p14:creationId xmlns:p14="http://schemas.microsoft.com/office/powerpoint/2010/main" val="287653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circle(in)">
                                      <p:cBhvr>
                                        <p:cTn id="25"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Υπότιτλος 2"/>
          <p:cNvSpPr>
            <a:spLocks noGrp="1"/>
          </p:cNvSpPr>
          <p:nvPr>
            <p:ph sz="half" idx="2"/>
          </p:nvPr>
        </p:nvSpPr>
        <p:spPr>
          <a:xfrm>
            <a:off x="398033" y="537881"/>
            <a:ext cx="11596743" cy="5417442"/>
          </a:xfrm>
        </p:spPr>
        <p:txBody>
          <a:bodyPr numCol="1" anchor="ctr">
            <a:normAutofit/>
          </a:bodyPr>
          <a:lstStyle/>
          <a:p>
            <a:pPr marL="0" indent="0" algn="ctr">
              <a:buNone/>
            </a:pPr>
            <a:r>
              <a:rPr lang="el-GR" sz="7200" b="1" dirty="0">
                <a:solidFill>
                  <a:srgbClr val="002060"/>
                </a:solidFill>
              </a:rPr>
              <a:t>Ευχαριστώ πολύ</a:t>
            </a:r>
          </a:p>
          <a:p>
            <a:pPr marL="0" indent="0" algn="ctr">
              <a:buNone/>
            </a:pPr>
            <a:r>
              <a:rPr lang="el-GR" sz="7200" b="1" dirty="0">
                <a:solidFill>
                  <a:srgbClr val="002060"/>
                </a:solidFill>
              </a:rPr>
              <a:t>για την συμμετοχή σας</a:t>
            </a:r>
            <a:endParaRPr lang="en-US" sz="7200" b="1" dirty="0">
              <a:solidFill>
                <a:srgbClr val="002060"/>
              </a:solidFill>
            </a:endParaRPr>
          </a:p>
        </p:txBody>
      </p:sp>
      <p:sp>
        <p:nvSpPr>
          <p:cNvPr id="4" name="Ορθογώνιο 3">
            <a:extLst>
              <a:ext uri="{FF2B5EF4-FFF2-40B4-BE49-F238E27FC236}">
                <a16:creationId xmlns:a16="http://schemas.microsoft.com/office/drawing/2014/main" id="{C25E8560-7310-43FA-B4D7-BE396549A723}"/>
              </a:ext>
            </a:extLst>
          </p:cNvPr>
          <p:cNvSpPr/>
          <p:nvPr/>
        </p:nvSpPr>
        <p:spPr>
          <a:xfrm>
            <a:off x="6691256" y="0"/>
            <a:ext cx="5500744" cy="53788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Ορθογώνιο 5">
            <a:extLst>
              <a:ext uri="{FF2B5EF4-FFF2-40B4-BE49-F238E27FC236}">
                <a16:creationId xmlns:a16="http://schemas.microsoft.com/office/drawing/2014/main" id="{922B2F43-B6FB-47C0-845F-D9D5965B92CA}"/>
              </a:ext>
            </a:extLst>
          </p:cNvPr>
          <p:cNvSpPr/>
          <p:nvPr/>
        </p:nvSpPr>
        <p:spPr>
          <a:xfrm>
            <a:off x="0" y="0"/>
            <a:ext cx="6691256" cy="537880"/>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l-GR" sz="2800" b="1">
              <a:solidFill>
                <a:prstClr val="white"/>
              </a:solidFill>
              <a:latin typeface="Calibri" panose="020F0502020204030204"/>
            </a:endParaRPr>
          </a:p>
        </p:txBody>
      </p:sp>
    </p:spTree>
    <p:extLst>
      <p:ext uri="{BB962C8B-B14F-4D97-AF65-F5344CB8AC3E}">
        <p14:creationId xmlns:p14="http://schemas.microsoft.com/office/powerpoint/2010/main" val="1453299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633046" y="489526"/>
            <a:ext cx="11160369" cy="6368473"/>
          </a:xfrm>
        </p:spPr>
        <p:txBody>
          <a:bodyPr>
            <a:normAutofit/>
          </a:bodyPr>
          <a:lstStyle/>
          <a:p>
            <a:pPr algn="just"/>
            <a:r>
              <a:rPr lang="el-GR" dirty="0"/>
              <a:t>Το βασικό ελάττωμα της ταμειακής λογιστικής είναι ότι αγνοεί σημαντικές πληροφορίες, γεγονός που καθιστά τις οικονομικές καταστάσεις ατελείς.</a:t>
            </a:r>
          </a:p>
          <a:p>
            <a:pPr algn="just"/>
            <a:r>
              <a:rPr lang="el-GR" dirty="0"/>
              <a:t>Το αποτέλεσμα είναι ότι όσοι χρησιμοποιούν τις καταστάσεις αυτές βασίζουν τις αποφάσεις τους σε ατελείς πληροφορίες </a:t>
            </a:r>
          </a:p>
          <a:p>
            <a:pPr algn="just"/>
            <a:r>
              <a:rPr lang="el-GR" dirty="0"/>
              <a:t>Γεγονός που μπορεί να οδηγήσει σε σφάλματα</a:t>
            </a:r>
          </a:p>
          <a:p>
            <a:pPr algn="just"/>
            <a:r>
              <a:rPr lang="el-GR" dirty="0"/>
              <a:t>Ας υποθέσουμε ότι η επιχείρηση πραγματοποιεί μια πώληση με πίστωση</a:t>
            </a:r>
          </a:p>
          <a:p>
            <a:pPr algn="just"/>
            <a:r>
              <a:rPr lang="el-GR" dirty="0"/>
              <a:t>Η ταμειακή λογιστική δεν καταχωρεί την πώληση και διαπράττει δύο σφάλματα ένα στον ισολογισμό και ένα στην κατάσταση αποτελεσμάτων</a:t>
            </a:r>
          </a:p>
          <a:p>
            <a:pPr marL="514350" indent="-514350" algn="just">
              <a:buFont typeface="+mj-lt"/>
              <a:buAutoNum type="arabicPeriod"/>
            </a:pPr>
            <a:r>
              <a:rPr lang="el-GR" dirty="0">
                <a:solidFill>
                  <a:srgbClr val="C00000"/>
                </a:solidFill>
              </a:rPr>
              <a:t>Σφάλμα στον Ισολογισμό</a:t>
            </a:r>
            <a:r>
              <a:rPr lang="el-GR" dirty="0"/>
              <a:t>: Ο Ισολογισμός δεν θα περιλαμβάνει απαιτήσεις, οι οποίες αντιπροσωπεύουν μια αξίωση είσπραξης στο μέλλον, που είναι πραγματικό περιουσιακό στοιχείο</a:t>
            </a:r>
          </a:p>
          <a:p>
            <a:pPr marL="514350" indent="-514350" algn="just">
              <a:buFont typeface="+mj-lt"/>
              <a:buAutoNum type="arabicPeriod"/>
            </a:pPr>
            <a:r>
              <a:rPr lang="el-GR" dirty="0">
                <a:solidFill>
                  <a:srgbClr val="C00000"/>
                </a:solidFill>
              </a:rPr>
              <a:t>Σφάλμα στο αποτέλεσμα</a:t>
            </a:r>
            <a:r>
              <a:rPr lang="el-GR" dirty="0"/>
              <a:t>: Μια πώληση δημιουργεί έσοδα που αυξάνουν τον πλούτο της εταιρείας</a:t>
            </a:r>
          </a:p>
          <a:p>
            <a:pPr algn="just">
              <a:buFont typeface="Wingdings" panose="05000000000000000000" pitchFamily="2" charset="2"/>
              <a:buChar char="Ø"/>
            </a:pPr>
            <a:endParaRPr lang="el-GR" dirty="0"/>
          </a:p>
        </p:txBody>
      </p:sp>
      <p:sp>
        <p:nvSpPr>
          <p:cNvPr id="6" name="Ορθογώνιο 5"/>
          <p:cNvSpPr/>
          <p:nvPr/>
        </p:nvSpPr>
        <p:spPr>
          <a:xfrm>
            <a:off x="0" y="0"/>
            <a:ext cx="940190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Η λογιστική με βάση τα δεδουλευμένα</a:t>
            </a:r>
          </a:p>
        </p:txBody>
      </p:sp>
      <p:sp>
        <p:nvSpPr>
          <p:cNvPr id="7" name="Ορθογώνιο 6"/>
          <p:cNvSpPr/>
          <p:nvPr/>
        </p:nvSpPr>
        <p:spPr>
          <a:xfrm>
            <a:off x="9401908" y="0"/>
            <a:ext cx="2790092"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825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p:cTn id="35"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 calcmode="lin" valueType="num">
                                      <p:cBhvr>
                                        <p:cTn id="42"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p:cTn id="49"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633046" y="489526"/>
            <a:ext cx="11160369" cy="6368473"/>
          </a:xfrm>
        </p:spPr>
        <p:txBody>
          <a:bodyPr>
            <a:normAutofit lnSpcReduction="10000"/>
          </a:bodyPr>
          <a:lstStyle/>
          <a:p>
            <a:pPr algn="just"/>
            <a:r>
              <a:rPr lang="el-GR" dirty="0">
                <a:solidFill>
                  <a:srgbClr val="C00000"/>
                </a:solidFill>
              </a:rPr>
              <a:t>Αρχή αναγνώρισης των Εσόδων</a:t>
            </a:r>
          </a:p>
          <a:p>
            <a:pPr marL="514350" indent="-514350" algn="just">
              <a:buFont typeface="+mj-lt"/>
              <a:buAutoNum type="arabicPeriod"/>
            </a:pPr>
            <a:r>
              <a:rPr lang="el-GR" dirty="0"/>
              <a:t>Πότε πρέπει να καταχωρηθούν τα έσοδα</a:t>
            </a:r>
          </a:p>
          <a:p>
            <a:pPr marL="514350" indent="-514350" algn="just">
              <a:buFont typeface="+mj-lt"/>
              <a:buAutoNum type="arabicPeriod"/>
            </a:pPr>
            <a:r>
              <a:rPr lang="el-GR" dirty="0"/>
              <a:t>Ποιο ποσό εσόδων πρέπει να καταχωρηθεί</a:t>
            </a:r>
          </a:p>
          <a:p>
            <a:pPr algn="just"/>
            <a:r>
              <a:rPr lang="el-GR" dirty="0"/>
              <a:t>Το έσοδο αναγνωρίζεται όταν η επιχείρηση μεταβιβάσει σε ένα πελάτη τα αγαθά ή τις υπηρεσίες που του έχει υποσχεθεί, έναντι ενός ποσού που αντανακλά τα μετρητά (χωρίς να είναι μετρητά) </a:t>
            </a:r>
          </a:p>
          <a:p>
            <a:pPr algn="just"/>
            <a:r>
              <a:rPr lang="el-GR" dirty="0"/>
              <a:t>Τα οποία η επιχειρηματική οντότητα αναμένει να εισπράξει για αυτά τα αγαθά ή τις υπηρεσίες</a:t>
            </a:r>
          </a:p>
          <a:p>
            <a:pPr algn="just"/>
            <a:r>
              <a:rPr lang="el-GR" dirty="0"/>
              <a:t>Το ποσό που θα καταχωρηθεί είναι η </a:t>
            </a:r>
            <a:r>
              <a:rPr lang="el-GR" b="1" dirty="0">
                <a:solidFill>
                  <a:srgbClr val="002060"/>
                </a:solidFill>
              </a:rPr>
              <a:t>χρηματική αξία </a:t>
            </a:r>
            <a:r>
              <a:rPr lang="el-GR" dirty="0"/>
              <a:t>των αγαθών ή υπηρεσιών που μεταβιβάστηκαν στον πελάτη</a:t>
            </a:r>
          </a:p>
          <a:p>
            <a:pPr algn="just"/>
            <a:r>
              <a:rPr lang="el-GR" dirty="0"/>
              <a:t>Παράδειγμα πουλάτε αγαθά κόστους 400 € αντί 300 €. </a:t>
            </a:r>
          </a:p>
          <a:p>
            <a:pPr algn="just"/>
            <a:r>
              <a:rPr lang="el-GR" dirty="0"/>
              <a:t>Ποιο ποσό θα καταχωρηθεί;</a:t>
            </a:r>
          </a:p>
          <a:p>
            <a:pPr algn="just"/>
            <a:r>
              <a:rPr lang="el-GR" dirty="0"/>
              <a:t>Το ποσό των 300 € που αντιπροσωπεύει την χρηματική αξία της συναλλαγής</a:t>
            </a:r>
          </a:p>
          <a:p>
            <a:pPr algn="just"/>
            <a:r>
              <a:rPr lang="el-GR" dirty="0"/>
              <a:t>Το οποίο είναι και το έσοδο για την επιχείρηση</a:t>
            </a:r>
          </a:p>
        </p:txBody>
      </p:sp>
      <p:sp>
        <p:nvSpPr>
          <p:cNvPr id="6" name="Ορθογώνιο 5"/>
          <p:cNvSpPr/>
          <p:nvPr/>
        </p:nvSpPr>
        <p:spPr>
          <a:xfrm>
            <a:off x="0" y="0"/>
            <a:ext cx="10034952"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Η αρχή της αναγνώρισης των εσόδων και των εξόδων</a:t>
            </a:r>
          </a:p>
        </p:txBody>
      </p:sp>
      <p:sp>
        <p:nvSpPr>
          <p:cNvPr id="7" name="Ορθογώνιο 6"/>
          <p:cNvSpPr/>
          <p:nvPr/>
        </p:nvSpPr>
        <p:spPr>
          <a:xfrm>
            <a:off x="10034952" y="0"/>
            <a:ext cx="2157047"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70145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p:cTn id="35"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 calcmode="lin" valueType="num">
                                      <p:cBhvr>
                                        <p:cTn id="42"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p:cTn id="49"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5">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5">
                                            <p:txEl>
                                              <p:pRg st="7" end="7"/>
                                            </p:txEl>
                                          </p:spTgt>
                                        </p:tgtEl>
                                        <p:attrNameLst>
                                          <p:attrName>style.visibility</p:attrName>
                                        </p:attrNameLst>
                                      </p:cBhvr>
                                      <p:to>
                                        <p:strVal val="visible"/>
                                      </p:to>
                                    </p:set>
                                    <p:anim calcmode="lin" valueType="num">
                                      <p:cBhvr>
                                        <p:cTn id="56"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5">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5">
                                            <p:txEl>
                                              <p:pRg st="8" end="8"/>
                                            </p:txEl>
                                          </p:spTgt>
                                        </p:tgtEl>
                                        <p:attrNameLst>
                                          <p:attrName>style.visibility</p:attrName>
                                        </p:attrNameLst>
                                      </p:cBhvr>
                                      <p:to>
                                        <p:strVal val="visible"/>
                                      </p:to>
                                    </p:set>
                                    <p:anim calcmode="lin" valueType="num">
                                      <p:cBhvr>
                                        <p:cTn id="63" dur="500" fill="hold"/>
                                        <p:tgtEl>
                                          <p:spTgt spid="5">
                                            <p:txEl>
                                              <p:pRg st="8" end="8"/>
                                            </p:txEl>
                                          </p:spTgt>
                                        </p:tgtEl>
                                        <p:attrNameLst>
                                          <p:attrName>ppt_w</p:attrName>
                                        </p:attrNameLst>
                                      </p:cBhvr>
                                      <p:tavLst>
                                        <p:tav tm="0">
                                          <p:val>
                                            <p:fltVal val="0"/>
                                          </p:val>
                                        </p:tav>
                                        <p:tav tm="100000">
                                          <p:val>
                                            <p:strVal val="#ppt_w"/>
                                          </p:val>
                                        </p:tav>
                                      </p:tavLst>
                                    </p:anim>
                                    <p:anim calcmode="lin" valueType="num">
                                      <p:cBhvr>
                                        <p:cTn id="64" dur="500" fill="hold"/>
                                        <p:tgtEl>
                                          <p:spTgt spid="5">
                                            <p:txEl>
                                              <p:pRg st="8" end="8"/>
                                            </p:txEl>
                                          </p:spTgt>
                                        </p:tgtEl>
                                        <p:attrNameLst>
                                          <p:attrName>ppt_h</p:attrName>
                                        </p:attrNameLst>
                                      </p:cBhvr>
                                      <p:tavLst>
                                        <p:tav tm="0">
                                          <p:val>
                                            <p:fltVal val="0"/>
                                          </p:val>
                                        </p:tav>
                                        <p:tav tm="100000">
                                          <p:val>
                                            <p:strVal val="#ppt_h"/>
                                          </p:val>
                                        </p:tav>
                                      </p:tavLst>
                                    </p:anim>
                                    <p:animEffect transition="in" filter="fade">
                                      <p:cBhvr>
                                        <p:cTn id="65" dur="500"/>
                                        <p:tgtEl>
                                          <p:spTgt spid="5">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nodeType="clickEffect">
                                  <p:stCondLst>
                                    <p:cond delay="0"/>
                                  </p:stCondLst>
                                  <p:childTnLst>
                                    <p:set>
                                      <p:cBhvr>
                                        <p:cTn id="69" dur="1" fill="hold">
                                          <p:stCondLst>
                                            <p:cond delay="0"/>
                                          </p:stCondLst>
                                        </p:cTn>
                                        <p:tgtEl>
                                          <p:spTgt spid="5">
                                            <p:txEl>
                                              <p:pRg st="9" end="9"/>
                                            </p:txEl>
                                          </p:spTgt>
                                        </p:tgtEl>
                                        <p:attrNameLst>
                                          <p:attrName>style.visibility</p:attrName>
                                        </p:attrNameLst>
                                      </p:cBhvr>
                                      <p:to>
                                        <p:strVal val="visible"/>
                                      </p:to>
                                    </p:set>
                                    <p:anim calcmode="lin" valueType="num">
                                      <p:cBhvr>
                                        <p:cTn id="70" dur="500" fill="hold"/>
                                        <p:tgtEl>
                                          <p:spTgt spid="5">
                                            <p:txEl>
                                              <p:pRg st="9" end="9"/>
                                            </p:txEl>
                                          </p:spTgt>
                                        </p:tgtEl>
                                        <p:attrNameLst>
                                          <p:attrName>ppt_w</p:attrName>
                                        </p:attrNameLst>
                                      </p:cBhvr>
                                      <p:tavLst>
                                        <p:tav tm="0">
                                          <p:val>
                                            <p:fltVal val="0"/>
                                          </p:val>
                                        </p:tav>
                                        <p:tav tm="100000">
                                          <p:val>
                                            <p:strVal val="#ppt_w"/>
                                          </p:val>
                                        </p:tav>
                                      </p:tavLst>
                                    </p:anim>
                                    <p:anim calcmode="lin" valueType="num">
                                      <p:cBhvr>
                                        <p:cTn id="71" dur="500" fill="hold"/>
                                        <p:tgtEl>
                                          <p:spTgt spid="5">
                                            <p:txEl>
                                              <p:pRg st="9" end="9"/>
                                            </p:txEl>
                                          </p:spTgt>
                                        </p:tgtEl>
                                        <p:attrNameLst>
                                          <p:attrName>ppt_h</p:attrName>
                                        </p:attrNameLst>
                                      </p:cBhvr>
                                      <p:tavLst>
                                        <p:tav tm="0">
                                          <p:val>
                                            <p:fltVal val="0"/>
                                          </p:val>
                                        </p:tav>
                                        <p:tav tm="100000">
                                          <p:val>
                                            <p:strVal val="#ppt_h"/>
                                          </p:val>
                                        </p:tav>
                                      </p:tavLst>
                                    </p:anim>
                                    <p:animEffect transition="in" filter="fade">
                                      <p:cBhvr>
                                        <p:cTn id="7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633046" y="489526"/>
            <a:ext cx="11160369" cy="6368473"/>
          </a:xfrm>
        </p:spPr>
        <p:txBody>
          <a:bodyPr>
            <a:normAutofit/>
          </a:bodyPr>
          <a:lstStyle/>
          <a:p>
            <a:pPr algn="just"/>
            <a:r>
              <a:rPr lang="el-GR" dirty="0">
                <a:solidFill>
                  <a:srgbClr val="002060"/>
                </a:solidFill>
              </a:rPr>
              <a:t>Αρχή αναγνώρισης των Εξόδων</a:t>
            </a:r>
          </a:p>
          <a:p>
            <a:pPr marL="0" indent="0" algn="just">
              <a:buNone/>
            </a:pPr>
            <a:r>
              <a:rPr lang="el-GR" dirty="0"/>
              <a:t>Η αρχή της αναγνώρισης των εξόδων περιλαμβάνει δύο φάσεις:</a:t>
            </a:r>
          </a:p>
          <a:p>
            <a:pPr marL="514350" indent="-514350" algn="just">
              <a:buFont typeface="+mj-lt"/>
              <a:buAutoNum type="arabicPeriod"/>
            </a:pPr>
            <a:r>
              <a:rPr lang="el-GR" dirty="0"/>
              <a:t>Τον προσδιορισμό όλων των εξόδων που πραγματοποιήθηκαν στη διάρκεια της λογιστικής περιόδου</a:t>
            </a:r>
          </a:p>
          <a:p>
            <a:pPr marL="514350" indent="-514350" algn="just">
              <a:buFont typeface="+mj-lt"/>
              <a:buAutoNum type="arabicPeriod"/>
            </a:pPr>
            <a:r>
              <a:rPr lang="el-GR" dirty="0"/>
              <a:t>Τη μέτρηση των εξόδων και την αναγνώρισή τους στην ίδια περίοδο που πραγματοποιήθηκαν τα σχετικά έσοδα</a:t>
            </a:r>
          </a:p>
          <a:p>
            <a:pPr algn="just"/>
            <a:r>
              <a:rPr lang="el-GR" dirty="0"/>
              <a:t>Η αναγνώριση των εξόδων μαζί με τα σχετικά έσοδα</a:t>
            </a:r>
          </a:p>
          <a:p>
            <a:pPr algn="just"/>
            <a:r>
              <a:rPr lang="el-GR" dirty="0"/>
              <a:t>Σημαίνει την αφαίρεση των εξόδων από τα έσοδα που δημιούργησαν για να προσδιορίσουμε το κέρδος ή την ζημιά</a:t>
            </a:r>
          </a:p>
        </p:txBody>
      </p:sp>
      <p:sp>
        <p:nvSpPr>
          <p:cNvPr id="6" name="Ορθογώνιο 5"/>
          <p:cNvSpPr/>
          <p:nvPr/>
        </p:nvSpPr>
        <p:spPr>
          <a:xfrm>
            <a:off x="0" y="0"/>
            <a:ext cx="10034952"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Η αρχή της αναγνώρισης των εσόδων και των εξόδων</a:t>
            </a:r>
          </a:p>
        </p:txBody>
      </p:sp>
      <p:sp>
        <p:nvSpPr>
          <p:cNvPr id="7" name="Ορθογώνιο 6"/>
          <p:cNvSpPr/>
          <p:nvPr/>
        </p:nvSpPr>
        <p:spPr>
          <a:xfrm>
            <a:off x="10034952" y="0"/>
            <a:ext cx="2157047"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7714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p:cTn id="35"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 calcmode="lin" valueType="num">
                                      <p:cBhvr>
                                        <p:cTn id="42"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633046" y="489526"/>
            <a:ext cx="11160369" cy="6368473"/>
          </a:xfrm>
        </p:spPr>
        <p:txBody>
          <a:bodyPr>
            <a:normAutofit/>
          </a:bodyPr>
          <a:lstStyle/>
          <a:p>
            <a:pPr marL="0" indent="0" algn="just">
              <a:buNone/>
            </a:pPr>
            <a:r>
              <a:rPr lang="el-GR" dirty="0"/>
              <a:t>Παράδειγμα:</a:t>
            </a:r>
          </a:p>
          <a:p>
            <a:pPr algn="just"/>
            <a:r>
              <a:rPr lang="el-GR" dirty="0"/>
              <a:t>Η εταιρεία υπογράφει διαφημιστικό συμβόλαιο 4,5 εκατομμύρια για τρεις μήνες, Δεκέμβριο 2020, Ιανουάριο και Φεβρουάριο 2021</a:t>
            </a:r>
          </a:p>
          <a:p>
            <a:pPr algn="just"/>
            <a:r>
              <a:rPr lang="el-GR" dirty="0"/>
              <a:t>Η εταιρεία εξόφλησε το σύνολο του ποσού την 1</a:t>
            </a:r>
            <a:r>
              <a:rPr lang="el-GR" baseline="30000" dirty="0"/>
              <a:t>η</a:t>
            </a:r>
            <a:r>
              <a:rPr lang="el-GR" dirty="0"/>
              <a:t> Σεπτεμβρίου</a:t>
            </a:r>
          </a:p>
          <a:p>
            <a:pPr algn="just"/>
            <a:r>
              <a:rPr lang="el-GR" dirty="0"/>
              <a:t>Πότε πρέπει να εμφανιστεί το έξοδο αυτό στα αποτελέσματα της εταιρείας;</a:t>
            </a:r>
          </a:p>
          <a:p>
            <a:pPr algn="just"/>
            <a:r>
              <a:rPr lang="el-GR" dirty="0"/>
              <a:t>Η εταιρεία υπολογίζει το 2020 να είναι μια αρκετά κερδοφόρα χρήση</a:t>
            </a:r>
          </a:p>
          <a:p>
            <a:pPr algn="just"/>
            <a:r>
              <a:rPr lang="el-GR" dirty="0"/>
              <a:t>Αντίθετα το 2021 προβλέπεται να μην είναι τόσο κερδοφόρα.</a:t>
            </a:r>
          </a:p>
          <a:p>
            <a:pPr algn="just"/>
            <a:r>
              <a:rPr lang="el-GR" dirty="0"/>
              <a:t>Η εταιρεία εμφανίζει το έξοδο των 4,5 εκ. στα αποτελέσματα του 2020 και έτσι μετατρέπει μια ζημιογόνα χρήση (το 2021) σε κερδοφόρα, μειώνοντας ωστόσο τα κέρδη του 2020.</a:t>
            </a:r>
          </a:p>
          <a:p>
            <a:pPr algn="just"/>
            <a:r>
              <a:rPr lang="el-GR" dirty="0"/>
              <a:t>Αυτό όμως είναι «λάθος» γιατί μόνο το 1,5 εκ από την διαφήμιση έχει δημιουργήσει έσοδα το 2020 τα υπόλοιπα 3 εκ. θα πραγματοποιήσουν έσοδα το 2021</a:t>
            </a:r>
          </a:p>
        </p:txBody>
      </p:sp>
      <p:sp>
        <p:nvSpPr>
          <p:cNvPr id="6" name="Ορθογώνιο 5"/>
          <p:cNvSpPr/>
          <p:nvPr/>
        </p:nvSpPr>
        <p:spPr>
          <a:xfrm>
            <a:off x="0" y="0"/>
            <a:ext cx="10034952"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Η αρχή της αναγνώρισης των εσόδων και των εξόδων</a:t>
            </a:r>
          </a:p>
        </p:txBody>
      </p:sp>
      <p:sp>
        <p:nvSpPr>
          <p:cNvPr id="7" name="Ορθογώνιο 6"/>
          <p:cNvSpPr/>
          <p:nvPr/>
        </p:nvSpPr>
        <p:spPr>
          <a:xfrm>
            <a:off x="10034952" y="0"/>
            <a:ext cx="2157047"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0079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p:cTn id="35"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 calcmode="lin" valueType="num">
                                      <p:cBhvr>
                                        <p:cTn id="42"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p:cTn id="49"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5">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5">
                                            <p:txEl>
                                              <p:pRg st="7" end="7"/>
                                            </p:txEl>
                                          </p:spTgt>
                                        </p:tgtEl>
                                        <p:attrNameLst>
                                          <p:attrName>style.visibility</p:attrName>
                                        </p:attrNameLst>
                                      </p:cBhvr>
                                      <p:to>
                                        <p:strVal val="visible"/>
                                      </p:to>
                                    </p:set>
                                    <p:anim calcmode="lin" valueType="num">
                                      <p:cBhvr>
                                        <p:cTn id="56"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r>
              <a:rPr lang="el-GR" dirty="0"/>
              <a:t>Στο τέλος κάθε (λογιστικής) περιόδου η επιχείρηση συντάσσει τις οικονομικές καταστάσεις.</a:t>
            </a:r>
          </a:p>
          <a:p>
            <a:pPr algn="just">
              <a:lnSpc>
                <a:spcPct val="100000"/>
              </a:lnSpc>
              <a:buFont typeface="Wingdings" panose="05000000000000000000" pitchFamily="2" charset="2"/>
              <a:buChar char="§"/>
            </a:pPr>
            <a:r>
              <a:rPr lang="el-GR" dirty="0"/>
              <a:t>Η διαδικασία αυτή αρχίζει με το ισοζύγιο </a:t>
            </a:r>
            <a:endParaRPr lang="en-US" dirty="0"/>
          </a:p>
          <a:p>
            <a:pPr algn="just">
              <a:lnSpc>
                <a:spcPct val="100000"/>
              </a:lnSpc>
              <a:buFont typeface="Wingdings" panose="05000000000000000000" pitchFamily="2" charset="2"/>
              <a:buChar char="ü"/>
            </a:pPr>
            <a:r>
              <a:rPr lang="el-GR" dirty="0"/>
              <a:t>Αναφερόμαστε στο ισοζύγιο αυτό ως </a:t>
            </a:r>
            <a:r>
              <a:rPr lang="el-GR" b="1" dirty="0">
                <a:solidFill>
                  <a:srgbClr val="C00000"/>
                </a:solidFill>
              </a:rPr>
              <a:t>Μη προσαρμοσμένο</a:t>
            </a:r>
            <a:r>
              <a:rPr lang="el-GR" dirty="0">
                <a:solidFill>
                  <a:srgbClr val="C00000"/>
                </a:solidFill>
              </a:rPr>
              <a:t> </a:t>
            </a:r>
            <a:r>
              <a:rPr lang="el-GR" dirty="0"/>
              <a:t>ή </a:t>
            </a:r>
            <a:r>
              <a:rPr lang="el-GR" b="1" dirty="0">
                <a:solidFill>
                  <a:srgbClr val="C00000"/>
                </a:solidFill>
              </a:rPr>
              <a:t>Προσωρινό</a:t>
            </a:r>
            <a:endParaRPr lang="el-GR" dirty="0">
              <a:solidFill>
                <a:srgbClr val="C00000"/>
              </a:solidFill>
            </a:endParaRPr>
          </a:p>
          <a:p>
            <a:pPr algn="just">
              <a:lnSpc>
                <a:spcPct val="100000"/>
              </a:lnSpc>
              <a:buFont typeface="Wingdings" panose="05000000000000000000" pitchFamily="2" charset="2"/>
              <a:buChar char="ü"/>
            </a:pPr>
            <a:r>
              <a:rPr lang="el-GR" dirty="0"/>
              <a:t>Οι λογαριασμοί δεν είναι ακόμη έτοιμοι να μεταφερθούν στις οικονομικές καταστάσεις</a:t>
            </a:r>
          </a:p>
          <a:p>
            <a:pPr algn="just">
              <a:lnSpc>
                <a:spcPct val="100000"/>
              </a:lnSpc>
              <a:buFont typeface="Wingdings" panose="05000000000000000000" pitchFamily="2" charset="2"/>
              <a:buChar char="§"/>
            </a:pPr>
            <a:r>
              <a:rPr lang="el-GR" b="1" dirty="0">
                <a:solidFill>
                  <a:srgbClr val="002060"/>
                </a:solidFill>
              </a:rPr>
              <a:t> Εγγραφές τακτοποίησης</a:t>
            </a:r>
            <a:endParaRPr lang="el-GR" dirty="0"/>
          </a:p>
          <a:p>
            <a:pPr algn="just">
              <a:lnSpc>
                <a:spcPct val="100000"/>
              </a:lnSpc>
              <a:buFont typeface="Wingdings" panose="05000000000000000000" pitchFamily="2" charset="2"/>
              <a:buChar char="ü"/>
            </a:pPr>
            <a:r>
              <a:rPr lang="el-GR" dirty="0"/>
              <a:t>Οι εγγραφές τακτοποίησης αφορούν τρεις κατηγορίες λογαριασμών </a:t>
            </a:r>
          </a:p>
          <a:p>
            <a:pPr marL="457200" indent="-457200" algn="just">
              <a:lnSpc>
                <a:spcPct val="100000"/>
              </a:lnSpc>
              <a:buFont typeface="+mj-lt"/>
              <a:buAutoNum type="arabicPeriod"/>
            </a:pPr>
            <a:r>
              <a:rPr lang="el-GR" dirty="0"/>
              <a:t>Τους </a:t>
            </a:r>
            <a:r>
              <a:rPr lang="el-GR" b="1" dirty="0">
                <a:solidFill>
                  <a:srgbClr val="002060"/>
                </a:solidFill>
              </a:rPr>
              <a:t>αναβαλλόμενους λογαριασμούς</a:t>
            </a:r>
            <a:endParaRPr lang="el-GR" dirty="0"/>
          </a:p>
          <a:p>
            <a:pPr marL="457200" indent="-457200" algn="just">
              <a:lnSpc>
                <a:spcPct val="100000"/>
              </a:lnSpc>
              <a:buFont typeface="+mj-lt"/>
              <a:buAutoNum type="arabicPeriod"/>
            </a:pPr>
            <a:r>
              <a:rPr lang="el-GR" dirty="0"/>
              <a:t>Τις </a:t>
            </a:r>
            <a:r>
              <a:rPr lang="el-GR" b="1" dirty="0">
                <a:solidFill>
                  <a:srgbClr val="002060"/>
                </a:solidFill>
              </a:rPr>
              <a:t>αποσβέσεις </a:t>
            </a:r>
          </a:p>
          <a:p>
            <a:pPr marL="457200" indent="-457200" algn="just">
              <a:lnSpc>
                <a:spcPct val="100000"/>
              </a:lnSpc>
              <a:buFont typeface="+mj-lt"/>
              <a:buAutoNum type="arabicPeriod"/>
            </a:pPr>
            <a:r>
              <a:rPr lang="el-GR" dirty="0"/>
              <a:t>Τα </a:t>
            </a:r>
            <a:r>
              <a:rPr lang="el-GR" b="1" dirty="0">
                <a:solidFill>
                  <a:srgbClr val="002060"/>
                </a:solidFill>
              </a:rPr>
              <a:t>δεδουλευμένα έξοδα </a:t>
            </a:r>
            <a:r>
              <a:rPr lang="el-GR" dirty="0"/>
              <a:t>και</a:t>
            </a:r>
            <a:r>
              <a:rPr lang="el-GR" b="1" dirty="0">
                <a:solidFill>
                  <a:srgbClr val="002060"/>
                </a:solidFill>
              </a:rPr>
              <a:t> έσοδα</a:t>
            </a:r>
            <a:r>
              <a:rPr lang="en-US" dirty="0"/>
              <a:t> </a:t>
            </a:r>
            <a:endParaRPr 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Προσαρμογή των λογαριασμών</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6343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p:cTn id="17"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8"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19"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20" dur="1000"/>
                                        <p:tgtEl>
                                          <p:spTgt spid="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p:cTn id="25"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5">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anim calcmode="lin" valueType="num">
                                      <p:cBhvr>
                                        <p:cTn id="33"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4"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35"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36" dur="1000"/>
                                        <p:tgtEl>
                                          <p:spTgt spid="5">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nodeType="clickEffect">
                                  <p:stCondLst>
                                    <p:cond delay="0"/>
                                  </p:stCondLst>
                                  <p:childTnLst>
                                    <p:set>
                                      <p:cBhvr>
                                        <p:cTn id="40" dur="1" fill="hold">
                                          <p:stCondLst>
                                            <p:cond delay="0"/>
                                          </p:stCondLst>
                                        </p:cTn>
                                        <p:tgtEl>
                                          <p:spTgt spid="5">
                                            <p:txEl>
                                              <p:pRg st="5" end="5"/>
                                            </p:txEl>
                                          </p:spTgt>
                                        </p:tgtEl>
                                        <p:attrNameLst>
                                          <p:attrName>style.visibility</p:attrName>
                                        </p:attrNameLst>
                                      </p:cBhvr>
                                      <p:to>
                                        <p:strVal val="visible"/>
                                      </p:to>
                                    </p:set>
                                    <p:anim calcmode="lin" valueType="num">
                                      <p:cBhvr>
                                        <p:cTn id="41" dur="1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42" dur="1000" fill="hold"/>
                                        <p:tgtEl>
                                          <p:spTgt spid="5">
                                            <p:txEl>
                                              <p:pRg st="5" end="5"/>
                                            </p:txEl>
                                          </p:spTgt>
                                        </p:tgtEl>
                                        <p:attrNameLst>
                                          <p:attrName>ppt_h</p:attrName>
                                        </p:attrNameLst>
                                      </p:cBhvr>
                                      <p:tavLst>
                                        <p:tav tm="0">
                                          <p:val>
                                            <p:fltVal val="0"/>
                                          </p:val>
                                        </p:tav>
                                        <p:tav tm="100000">
                                          <p:val>
                                            <p:strVal val="#ppt_h"/>
                                          </p:val>
                                        </p:tav>
                                      </p:tavLst>
                                    </p:anim>
                                    <p:anim calcmode="lin" valueType="num">
                                      <p:cBhvr>
                                        <p:cTn id="43" dur="1000" fill="hold"/>
                                        <p:tgtEl>
                                          <p:spTgt spid="5">
                                            <p:txEl>
                                              <p:pRg st="5" end="5"/>
                                            </p:txEl>
                                          </p:spTgt>
                                        </p:tgtEl>
                                        <p:attrNameLst>
                                          <p:attrName>style.rotation</p:attrName>
                                        </p:attrNameLst>
                                      </p:cBhvr>
                                      <p:tavLst>
                                        <p:tav tm="0">
                                          <p:val>
                                            <p:fltVal val="90"/>
                                          </p:val>
                                        </p:tav>
                                        <p:tav tm="100000">
                                          <p:val>
                                            <p:fltVal val="0"/>
                                          </p:val>
                                        </p:tav>
                                      </p:tavLst>
                                    </p:anim>
                                    <p:animEffect transition="in" filter="fade">
                                      <p:cBhvr>
                                        <p:cTn id="44" dur="1000"/>
                                        <p:tgtEl>
                                          <p:spTgt spid="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p:cTn id="49" dur="1000" fill="hold"/>
                                        <p:tgtEl>
                                          <p:spTgt spid="5">
                                            <p:txEl>
                                              <p:pRg st="6" end="6"/>
                                            </p:txEl>
                                          </p:spTgt>
                                        </p:tgtEl>
                                        <p:attrNameLst>
                                          <p:attrName>ppt_w</p:attrName>
                                        </p:attrNameLst>
                                      </p:cBhvr>
                                      <p:tavLst>
                                        <p:tav tm="0">
                                          <p:val>
                                            <p:fltVal val="0"/>
                                          </p:val>
                                        </p:tav>
                                        <p:tav tm="100000">
                                          <p:val>
                                            <p:strVal val="#ppt_w"/>
                                          </p:val>
                                        </p:tav>
                                      </p:tavLst>
                                    </p:anim>
                                    <p:anim calcmode="lin" valueType="num">
                                      <p:cBhvr>
                                        <p:cTn id="50" dur="1000" fill="hold"/>
                                        <p:tgtEl>
                                          <p:spTgt spid="5">
                                            <p:txEl>
                                              <p:pRg st="6" end="6"/>
                                            </p:txEl>
                                          </p:spTgt>
                                        </p:tgtEl>
                                        <p:attrNameLst>
                                          <p:attrName>ppt_h</p:attrName>
                                        </p:attrNameLst>
                                      </p:cBhvr>
                                      <p:tavLst>
                                        <p:tav tm="0">
                                          <p:val>
                                            <p:fltVal val="0"/>
                                          </p:val>
                                        </p:tav>
                                        <p:tav tm="100000">
                                          <p:val>
                                            <p:strVal val="#ppt_h"/>
                                          </p:val>
                                        </p:tav>
                                      </p:tavLst>
                                    </p:anim>
                                    <p:anim calcmode="lin" valueType="num">
                                      <p:cBhvr>
                                        <p:cTn id="51" dur="1000" fill="hold"/>
                                        <p:tgtEl>
                                          <p:spTgt spid="5">
                                            <p:txEl>
                                              <p:pRg st="6" end="6"/>
                                            </p:txEl>
                                          </p:spTgt>
                                        </p:tgtEl>
                                        <p:attrNameLst>
                                          <p:attrName>style.rotation</p:attrName>
                                        </p:attrNameLst>
                                      </p:cBhvr>
                                      <p:tavLst>
                                        <p:tav tm="0">
                                          <p:val>
                                            <p:fltVal val="90"/>
                                          </p:val>
                                        </p:tav>
                                        <p:tav tm="100000">
                                          <p:val>
                                            <p:fltVal val="0"/>
                                          </p:val>
                                        </p:tav>
                                      </p:tavLst>
                                    </p:anim>
                                    <p:animEffect transition="in" filter="fade">
                                      <p:cBhvr>
                                        <p:cTn id="52" dur="1000"/>
                                        <p:tgtEl>
                                          <p:spTgt spid="5">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nodeType="clickEffect">
                                  <p:stCondLst>
                                    <p:cond delay="0"/>
                                  </p:stCondLst>
                                  <p:childTnLst>
                                    <p:set>
                                      <p:cBhvr>
                                        <p:cTn id="56" dur="1" fill="hold">
                                          <p:stCondLst>
                                            <p:cond delay="0"/>
                                          </p:stCondLst>
                                        </p:cTn>
                                        <p:tgtEl>
                                          <p:spTgt spid="5">
                                            <p:txEl>
                                              <p:pRg st="7" end="7"/>
                                            </p:txEl>
                                          </p:spTgt>
                                        </p:tgtEl>
                                        <p:attrNameLst>
                                          <p:attrName>style.visibility</p:attrName>
                                        </p:attrNameLst>
                                      </p:cBhvr>
                                      <p:to>
                                        <p:strVal val="visible"/>
                                      </p:to>
                                    </p:set>
                                    <p:anim calcmode="lin" valueType="num">
                                      <p:cBhvr>
                                        <p:cTn id="57" dur="1000" fill="hold"/>
                                        <p:tgtEl>
                                          <p:spTgt spid="5">
                                            <p:txEl>
                                              <p:pRg st="7" end="7"/>
                                            </p:txEl>
                                          </p:spTgt>
                                        </p:tgtEl>
                                        <p:attrNameLst>
                                          <p:attrName>ppt_w</p:attrName>
                                        </p:attrNameLst>
                                      </p:cBhvr>
                                      <p:tavLst>
                                        <p:tav tm="0">
                                          <p:val>
                                            <p:fltVal val="0"/>
                                          </p:val>
                                        </p:tav>
                                        <p:tav tm="100000">
                                          <p:val>
                                            <p:strVal val="#ppt_w"/>
                                          </p:val>
                                        </p:tav>
                                      </p:tavLst>
                                    </p:anim>
                                    <p:anim calcmode="lin" valueType="num">
                                      <p:cBhvr>
                                        <p:cTn id="58" dur="1000" fill="hold"/>
                                        <p:tgtEl>
                                          <p:spTgt spid="5">
                                            <p:txEl>
                                              <p:pRg st="7" end="7"/>
                                            </p:txEl>
                                          </p:spTgt>
                                        </p:tgtEl>
                                        <p:attrNameLst>
                                          <p:attrName>ppt_h</p:attrName>
                                        </p:attrNameLst>
                                      </p:cBhvr>
                                      <p:tavLst>
                                        <p:tav tm="0">
                                          <p:val>
                                            <p:fltVal val="0"/>
                                          </p:val>
                                        </p:tav>
                                        <p:tav tm="100000">
                                          <p:val>
                                            <p:strVal val="#ppt_h"/>
                                          </p:val>
                                        </p:tav>
                                      </p:tavLst>
                                    </p:anim>
                                    <p:anim calcmode="lin" valueType="num">
                                      <p:cBhvr>
                                        <p:cTn id="59" dur="1000" fill="hold"/>
                                        <p:tgtEl>
                                          <p:spTgt spid="5">
                                            <p:txEl>
                                              <p:pRg st="7" end="7"/>
                                            </p:txEl>
                                          </p:spTgt>
                                        </p:tgtEl>
                                        <p:attrNameLst>
                                          <p:attrName>style.rotation</p:attrName>
                                        </p:attrNameLst>
                                      </p:cBhvr>
                                      <p:tavLst>
                                        <p:tav tm="0">
                                          <p:val>
                                            <p:fltVal val="90"/>
                                          </p:val>
                                        </p:tav>
                                        <p:tav tm="100000">
                                          <p:val>
                                            <p:fltVal val="0"/>
                                          </p:val>
                                        </p:tav>
                                      </p:tavLst>
                                    </p:anim>
                                    <p:animEffect transition="in" filter="fade">
                                      <p:cBhvr>
                                        <p:cTn id="60" dur="1000"/>
                                        <p:tgtEl>
                                          <p:spTgt spid="5">
                                            <p:txEl>
                                              <p:pRg st="7" end="7"/>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31" presetClass="entr" presetSubtype="0" fill="hold" nodeType="clickEffect">
                                  <p:stCondLst>
                                    <p:cond delay="0"/>
                                  </p:stCondLst>
                                  <p:childTnLst>
                                    <p:set>
                                      <p:cBhvr>
                                        <p:cTn id="64" dur="1" fill="hold">
                                          <p:stCondLst>
                                            <p:cond delay="0"/>
                                          </p:stCondLst>
                                        </p:cTn>
                                        <p:tgtEl>
                                          <p:spTgt spid="5">
                                            <p:txEl>
                                              <p:pRg st="8" end="8"/>
                                            </p:txEl>
                                          </p:spTgt>
                                        </p:tgtEl>
                                        <p:attrNameLst>
                                          <p:attrName>style.visibility</p:attrName>
                                        </p:attrNameLst>
                                      </p:cBhvr>
                                      <p:to>
                                        <p:strVal val="visible"/>
                                      </p:to>
                                    </p:set>
                                    <p:anim calcmode="lin" valueType="num">
                                      <p:cBhvr>
                                        <p:cTn id="65" dur="1000" fill="hold"/>
                                        <p:tgtEl>
                                          <p:spTgt spid="5">
                                            <p:txEl>
                                              <p:pRg st="8" end="8"/>
                                            </p:txEl>
                                          </p:spTgt>
                                        </p:tgtEl>
                                        <p:attrNameLst>
                                          <p:attrName>ppt_w</p:attrName>
                                        </p:attrNameLst>
                                      </p:cBhvr>
                                      <p:tavLst>
                                        <p:tav tm="0">
                                          <p:val>
                                            <p:fltVal val="0"/>
                                          </p:val>
                                        </p:tav>
                                        <p:tav tm="100000">
                                          <p:val>
                                            <p:strVal val="#ppt_w"/>
                                          </p:val>
                                        </p:tav>
                                      </p:tavLst>
                                    </p:anim>
                                    <p:anim calcmode="lin" valueType="num">
                                      <p:cBhvr>
                                        <p:cTn id="66" dur="1000" fill="hold"/>
                                        <p:tgtEl>
                                          <p:spTgt spid="5">
                                            <p:txEl>
                                              <p:pRg st="8" end="8"/>
                                            </p:txEl>
                                          </p:spTgt>
                                        </p:tgtEl>
                                        <p:attrNameLst>
                                          <p:attrName>ppt_h</p:attrName>
                                        </p:attrNameLst>
                                      </p:cBhvr>
                                      <p:tavLst>
                                        <p:tav tm="0">
                                          <p:val>
                                            <p:fltVal val="0"/>
                                          </p:val>
                                        </p:tav>
                                        <p:tav tm="100000">
                                          <p:val>
                                            <p:strVal val="#ppt_h"/>
                                          </p:val>
                                        </p:tav>
                                      </p:tavLst>
                                    </p:anim>
                                    <p:anim calcmode="lin" valueType="num">
                                      <p:cBhvr>
                                        <p:cTn id="67" dur="1000" fill="hold"/>
                                        <p:tgtEl>
                                          <p:spTgt spid="5">
                                            <p:txEl>
                                              <p:pRg st="8" end="8"/>
                                            </p:txEl>
                                          </p:spTgt>
                                        </p:tgtEl>
                                        <p:attrNameLst>
                                          <p:attrName>style.rotation</p:attrName>
                                        </p:attrNameLst>
                                      </p:cBhvr>
                                      <p:tavLst>
                                        <p:tav tm="0">
                                          <p:val>
                                            <p:fltVal val="90"/>
                                          </p:val>
                                        </p:tav>
                                        <p:tav tm="100000">
                                          <p:val>
                                            <p:fltVal val="0"/>
                                          </p:val>
                                        </p:tav>
                                      </p:tavLst>
                                    </p:anim>
                                    <p:animEffect transition="in" filter="fade">
                                      <p:cBhvr>
                                        <p:cTn id="68" dur="10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r>
              <a:rPr lang="el-GR" sz="2600" dirty="0"/>
              <a:t>Η αναβολή συνιστά μια προσαρμογή ενός λογαριασμού στις περιπτώσεις που η πληρωμή ή η είσπραξη ενός χρηματικού ποσού έγινε προκαταβολικά.</a:t>
            </a:r>
          </a:p>
          <a:p>
            <a:pPr algn="just">
              <a:lnSpc>
                <a:spcPct val="100000"/>
              </a:lnSpc>
              <a:buFont typeface="Wingdings" panose="05000000000000000000" pitchFamily="2" charset="2"/>
              <a:buChar char="§"/>
            </a:pPr>
            <a:r>
              <a:rPr lang="el-GR" sz="2400" b="1" dirty="0">
                <a:solidFill>
                  <a:srgbClr val="C00000"/>
                </a:solidFill>
              </a:rPr>
              <a:t>Υλικά τα οποία έγιναν έξοδα </a:t>
            </a:r>
            <a:r>
              <a:rPr lang="el-GR" sz="2400" dirty="0"/>
              <a:t>(κόστος των προμηθειών που αναλώθηκαν)</a:t>
            </a:r>
            <a:endParaRPr lang="en-US" sz="2400" dirty="0"/>
          </a:p>
          <a:p>
            <a:pPr algn="just">
              <a:lnSpc>
                <a:spcPct val="100000"/>
              </a:lnSpc>
              <a:buFont typeface="Wingdings" panose="05000000000000000000" pitchFamily="2" charset="2"/>
              <a:buChar char="§"/>
            </a:pPr>
            <a:r>
              <a:rPr lang="el-GR" sz="2400" b="1" dirty="0">
                <a:solidFill>
                  <a:srgbClr val="C00000"/>
                </a:solidFill>
              </a:rPr>
              <a:t>Τα προπληρωμένα ενοίκια</a:t>
            </a:r>
            <a:endParaRPr lang="el-GR" sz="2400" dirty="0">
              <a:solidFill>
                <a:srgbClr val="C00000"/>
              </a:solidFill>
            </a:endParaRPr>
          </a:p>
          <a:p>
            <a:pPr algn="just">
              <a:lnSpc>
                <a:spcPct val="100000"/>
              </a:lnSpc>
              <a:buFont typeface="Wingdings" panose="05000000000000000000" pitchFamily="2" charset="2"/>
              <a:buChar char="§"/>
            </a:pPr>
            <a:r>
              <a:rPr lang="el-GR" sz="2400" b="1" dirty="0">
                <a:solidFill>
                  <a:srgbClr val="C00000"/>
                </a:solidFill>
              </a:rPr>
              <a:t>Τα προπληρωμένα ασφάλιστρα</a:t>
            </a:r>
          </a:p>
          <a:p>
            <a:pPr algn="just">
              <a:lnSpc>
                <a:spcPct val="100000"/>
              </a:lnSpc>
              <a:buFont typeface="Wingdings" panose="05000000000000000000" pitchFamily="2" charset="2"/>
              <a:buChar char="§"/>
            </a:pPr>
            <a:r>
              <a:rPr lang="el-GR" sz="2400" b="1" dirty="0">
                <a:solidFill>
                  <a:srgbClr val="C00000"/>
                </a:solidFill>
              </a:rPr>
              <a:t>Όλα τα άλλα προπληρωμένα έξοδα</a:t>
            </a:r>
          </a:p>
          <a:p>
            <a:pPr marL="0" indent="0" algn="just">
              <a:lnSpc>
                <a:spcPct val="100000"/>
              </a:lnSpc>
              <a:buNone/>
            </a:pPr>
            <a:r>
              <a:rPr lang="el-GR" sz="2400" dirty="0"/>
              <a:t>Το ίδιο ισχύει και για τους λογαριασμούς των υποχρεώσεων.</a:t>
            </a:r>
            <a:r>
              <a:rPr lang="el-GR" sz="2600" dirty="0"/>
              <a:t> </a:t>
            </a:r>
          </a:p>
          <a:p>
            <a:pPr algn="just">
              <a:lnSpc>
                <a:spcPct val="100000"/>
              </a:lnSpc>
              <a:buFont typeface="Wingdings" panose="05000000000000000000" pitchFamily="2" charset="2"/>
              <a:buChar char="§"/>
            </a:pPr>
            <a:r>
              <a:rPr lang="el-GR" sz="2400" b="1" dirty="0">
                <a:solidFill>
                  <a:srgbClr val="002060"/>
                </a:solidFill>
              </a:rPr>
              <a:t>Είσπραξη χρημάτων για την παράδοση εμπορευμάτων ή παροχή υπηρεσιών </a:t>
            </a:r>
          </a:p>
          <a:p>
            <a:pPr algn="just">
              <a:lnSpc>
                <a:spcPct val="100000"/>
              </a:lnSpc>
              <a:buFont typeface="Wingdings" panose="05000000000000000000" pitchFamily="2" charset="2"/>
              <a:buChar char="§"/>
            </a:pPr>
            <a:r>
              <a:rPr lang="el-GR" sz="2400" dirty="0"/>
              <a:t> Η επιχείρηση αναλαμβάνει μια υποχρέωση να παραδώσει τα εμπορεύματα ή να παρέχει τις υπηρεσίες</a:t>
            </a:r>
          </a:p>
          <a:p>
            <a:pPr algn="just">
              <a:lnSpc>
                <a:spcPct val="100000"/>
              </a:lnSpc>
              <a:buFont typeface="Wingdings" panose="05000000000000000000" pitchFamily="2" charset="2"/>
              <a:buChar char="§"/>
            </a:pPr>
            <a:r>
              <a:rPr lang="el-GR" sz="2400" dirty="0"/>
              <a:t>Η υποχρέωση αυτή ονομάζεται </a:t>
            </a:r>
            <a:r>
              <a:rPr lang="el-GR" sz="2400" b="1" dirty="0">
                <a:solidFill>
                  <a:srgbClr val="002060"/>
                </a:solidFill>
              </a:rPr>
              <a:t>Μη δεδουλευμένα έσοδα</a:t>
            </a:r>
          </a:p>
          <a:p>
            <a:pPr marL="0" indent="0" algn="just">
              <a:lnSpc>
                <a:spcPct val="100000"/>
              </a:lnSpc>
              <a:buNone/>
            </a:pPr>
            <a:r>
              <a:rPr lang="el-GR" sz="2400" b="1" dirty="0"/>
              <a:t>Η διαδικασία πραγματοποίησης ή μη των εσόδων και των εξόδων απαιτεί μια εγγραφή τακτοποίησης/προσαρμογής στο τέλος της περιόδου</a:t>
            </a:r>
            <a:endParaRPr lang="en-US" sz="2400" b="1" dirty="0"/>
          </a:p>
        </p:txBody>
      </p:sp>
      <p:sp>
        <p:nvSpPr>
          <p:cNvPr id="6" name="Ορθογώνιο 5"/>
          <p:cNvSpPr/>
          <p:nvPr/>
        </p:nvSpPr>
        <p:spPr>
          <a:xfrm>
            <a:off x="0" y="0"/>
            <a:ext cx="808101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Αναβαλλόμενοι Λογαριασμοί</a:t>
            </a:r>
          </a:p>
        </p:txBody>
      </p:sp>
      <p:sp>
        <p:nvSpPr>
          <p:cNvPr id="7" name="Ορθογώνιο 6"/>
          <p:cNvSpPr/>
          <p:nvPr/>
        </p:nvSpPr>
        <p:spPr>
          <a:xfrm>
            <a:off x="8081010" y="0"/>
            <a:ext cx="411099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5590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barn(inVertical)">
                                      <p:cBhvr>
                                        <p:cTn id="19" dur="500"/>
                                        <p:tgtEl>
                                          <p:spTgt spid="5">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barn(inVertical)">
                                      <p:cBhvr>
                                        <p:cTn id="24" dur="500"/>
                                        <p:tgtEl>
                                          <p:spTgt spid="5">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Effect transition="in" filter="barn(inVertical)">
                                      <p:cBhvr>
                                        <p:cTn id="29" dur="500"/>
                                        <p:tgtEl>
                                          <p:spTgt spid="5">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1" presetClass="entr" presetSubtype="0" fill="hold" nodeType="clickEffect">
                                  <p:stCondLst>
                                    <p:cond delay="0"/>
                                  </p:stCondLst>
                                  <p:childTnLst>
                                    <p:set>
                                      <p:cBhvr>
                                        <p:cTn id="33" dur="1" fill="hold">
                                          <p:stCondLst>
                                            <p:cond delay="0"/>
                                          </p:stCondLst>
                                        </p:cTn>
                                        <p:tgtEl>
                                          <p:spTgt spid="5">
                                            <p:txEl>
                                              <p:pRg st="6" end="6"/>
                                            </p:txEl>
                                          </p:spTgt>
                                        </p:tgtEl>
                                        <p:attrNameLst>
                                          <p:attrName>style.visibility</p:attrName>
                                        </p:attrNameLst>
                                      </p:cBhvr>
                                      <p:to>
                                        <p:strVal val="visible"/>
                                      </p:to>
                                    </p:set>
                                    <p:anim calcmode="lin" valueType="num">
                                      <p:cBhvr>
                                        <p:cTn id="34" dur="1000" fill="hold"/>
                                        <p:tgtEl>
                                          <p:spTgt spid="5">
                                            <p:txEl>
                                              <p:pRg st="6" end="6"/>
                                            </p:txEl>
                                          </p:spTgt>
                                        </p:tgtEl>
                                        <p:attrNameLst>
                                          <p:attrName>ppt_w</p:attrName>
                                        </p:attrNameLst>
                                      </p:cBhvr>
                                      <p:tavLst>
                                        <p:tav tm="0">
                                          <p:val>
                                            <p:fltVal val="0"/>
                                          </p:val>
                                        </p:tav>
                                        <p:tav tm="100000">
                                          <p:val>
                                            <p:strVal val="#ppt_w"/>
                                          </p:val>
                                        </p:tav>
                                      </p:tavLst>
                                    </p:anim>
                                    <p:anim calcmode="lin" valueType="num">
                                      <p:cBhvr>
                                        <p:cTn id="35" dur="1000" fill="hold"/>
                                        <p:tgtEl>
                                          <p:spTgt spid="5">
                                            <p:txEl>
                                              <p:pRg st="6" end="6"/>
                                            </p:txEl>
                                          </p:spTgt>
                                        </p:tgtEl>
                                        <p:attrNameLst>
                                          <p:attrName>ppt_h</p:attrName>
                                        </p:attrNameLst>
                                      </p:cBhvr>
                                      <p:tavLst>
                                        <p:tav tm="0">
                                          <p:val>
                                            <p:fltVal val="0"/>
                                          </p:val>
                                        </p:tav>
                                        <p:tav tm="100000">
                                          <p:val>
                                            <p:strVal val="#ppt_h"/>
                                          </p:val>
                                        </p:tav>
                                      </p:tavLst>
                                    </p:anim>
                                    <p:anim calcmode="lin" valueType="num">
                                      <p:cBhvr>
                                        <p:cTn id="36" dur="1000" fill="hold"/>
                                        <p:tgtEl>
                                          <p:spTgt spid="5">
                                            <p:txEl>
                                              <p:pRg st="6" end="6"/>
                                            </p:txEl>
                                          </p:spTgt>
                                        </p:tgtEl>
                                        <p:attrNameLst>
                                          <p:attrName>style.rotation</p:attrName>
                                        </p:attrNameLst>
                                      </p:cBhvr>
                                      <p:tavLst>
                                        <p:tav tm="0">
                                          <p:val>
                                            <p:fltVal val="90"/>
                                          </p:val>
                                        </p:tav>
                                        <p:tav tm="100000">
                                          <p:val>
                                            <p:fltVal val="0"/>
                                          </p:val>
                                        </p:tav>
                                      </p:tavLst>
                                    </p:anim>
                                    <p:animEffect transition="in" filter="fade">
                                      <p:cBhvr>
                                        <p:cTn id="37" dur="10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 calcmode="lin" valueType="num">
                                      <p:cBhvr>
                                        <p:cTn id="42" dur="1000" fill="hold"/>
                                        <p:tgtEl>
                                          <p:spTgt spid="5">
                                            <p:txEl>
                                              <p:pRg st="7" end="7"/>
                                            </p:txEl>
                                          </p:spTgt>
                                        </p:tgtEl>
                                        <p:attrNameLst>
                                          <p:attrName>ppt_w</p:attrName>
                                        </p:attrNameLst>
                                      </p:cBhvr>
                                      <p:tavLst>
                                        <p:tav tm="0">
                                          <p:val>
                                            <p:fltVal val="0"/>
                                          </p:val>
                                        </p:tav>
                                        <p:tav tm="100000">
                                          <p:val>
                                            <p:strVal val="#ppt_w"/>
                                          </p:val>
                                        </p:tav>
                                      </p:tavLst>
                                    </p:anim>
                                    <p:anim calcmode="lin" valueType="num">
                                      <p:cBhvr>
                                        <p:cTn id="43" dur="1000" fill="hold"/>
                                        <p:tgtEl>
                                          <p:spTgt spid="5">
                                            <p:txEl>
                                              <p:pRg st="7" end="7"/>
                                            </p:txEl>
                                          </p:spTgt>
                                        </p:tgtEl>
                                        <p:attrNameLst>
                                          <p:attrName>ppt_h</p:attrName>
                                        </p:attrNameLst>
                                      </p:cBhvr>
                                      <p:tavLst>
                                        <p:tav tm="0">
                                          <p:val>
                                            <p:fltVal val="0"/>
                                          </p:val>
                                        </p:tav>
                                        <p:tav tm="100000">
                                          <p:val>
                                            <p:strVal val="#ppt_h"/>
                                          </p:val>
                                        </p:tav>
                                      </p:tavLst>
                                    </p:anim>
                                    <p:anim calcmode="lin" valueType="num">
                                      <p:cBhvr>
                                        <p:cTn id="44" dur="1000" fill="hold"/>
                                        <p:tgtEl>
                                          <p:spTgt spid="5">
                                            <p:txEl>
                                              <p:pRg st="7" end="7"/>
                                            </p:txEl>
                                          </p:spTgt>
                                        </p:tgtEl>
                                        <p:attrNameLst>
                                          <p:attrName>style.rotation</p:attrName>
                                        </p:attrNameLst>
                                      </p:cBhvr>
                                      <p:tavLst>
                                        <p:tav tm="0">
                                          <p:val>
                                            <p:fltVal val="90"/>
                                          </p:val>
                                        </p:tav>
                                        <p:tav tm="100000">
                                          <p:val>
                                            <p:fltVal val="0"/>
                                          </p:val>
                                        </p:tav>
                                      </p:tavLst>
                                    </p:anim>
                                    <p:animEffect transition="in" filter="fade">
                                      <p:cBhvr>
                                        <p:cTn id="45" dur="1000"/>
                                        <p:tgtEl>
                                          <p:spTgt spid="5">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1" presetClass="entr" presetSubtype="0" fill="hold" nodeType="clickEffect">
                                  <p:stCondLst>
                                    <p:cond delay="0"/>
                                  </p:stCondLst>
                                  <p:childTnLst>
                                    <p:set>
                                      <p:cBhvr>
                                        <p:cTn id="49" dur="1" fill="hold">
                                          <p:stCondLst>
                                            <p:cond delay="0"/>
                                          </p:stCondLst>
                                        </p:cTn>
                                        <p:tgtEl>
                                          <p:spTgt spid="5">
                                            <p:txEl>
                                              <p:pRg st="8" end="8"/>
                                            </p:txEl>
                                          </p:spTgt>
                                        </p:tgtEl>
                                        <p:attrNameLst>
                                          <p:attrName>style.visibility</p:attrName>
                                        </p:attrNameLst>
                                      </p:cBhvr>
                                      <p:to>
                                        <p:strVal val="visible"/>
                                      </p:to>
                                    </p:set>
                                    <p:anim calcmode="lin" valueType="num">
                                      <p:cBhvr>
                                        <p:cTn id="50" dur="1000" fill="hold"/>
                                        <p:tgtEl>
                                          <p:spTgt spid="5">
                                            <p:txEl>
                                              <p:pRg st="8" end="8"/>
                                            </p:txEl>
                                          </p:spTgt>
                                        </p:tgtEl>
                                        <p:attrNameLst>
                                          <p:attrName>ppt_w</p:attrName>
                                        </p:attrNameLst>
                                      </p:cBhvr>
                                      <p:tavLst>
                                        <p:tav tm="0">
                                          <p:val>
                                            <p:fltVal val="0"/>
                                          </p:val>
                                        </p:tav>
                                        <p:tav tm="100000">
                                          <p:val>
                                            <p:strVal val="#ppt_w"/>
                                          </p:val>
                                        </p:tav>
                                      </p:tavLst>
                                    </p:anim>
                                    <p:anim calcmode="lin" valueType="num">
                                      <p:cBhvr>
                                        <p:cTn id="51" dur="1000" fill="hold"/>
                                        <p:tgtEl>
                                          <p:spTgt spid="5">
                                            <p:txEl>
                                              <p:pRg st="8" end="8"/>
                                            </p:txEl>
                                          </p:spTgt>
                                        </p:tgtEl>
                                        <p:attrNameLst>
                                          <p:attrName>ppt_h</p:attrName>
                                        </p:attrNameLst>
                                      </p:cBhvr>
                                      <p:tavLst>
                                        <p:tav tm="0">
                                          <p:val>
                                            <p:fltVal val="0"/>
                                          </p:val>
                                        </p:tav>
                                        <p:tav tm="100000">
                                          <p:val>
                                            <p:strVal val="#ppt_h"/>
                                          </p:val>
                                        </p:tav>
                                      </p:tavLst>
                                    </p:anim>
                                    <p:anim calcmode="lin" valueType="num">
                                      <p:cBhvr>
                                        <p:cTn id="52" dur="1000" fill="hold"/>
                                        <p:tgtEl>
                                          <p:spTgt spid="5">
                                            <p:txEl>
                                              <p:pRg st="8" end="8"/>
                                            </p:txEl>
                                          </p:spTgt>
                                        </p:tgtEl>
                                        <p:attrNameLst>
                                          <p:attrName>style.rotation</p:attrName>
                                        </p:attrNameLst>
                                      </p:cBhvr>
                                      <p:tavLst>
                                        <p:tav tm="0">
                                          <p:val>
                                            <p:fltVal val="90"/>
                                          </p:val>
                                        </p:tav>
                                        <p:tav tm="100000">
                                          <p:val>
                                            <p:fltVal val="0"/>
                                          </p:val>
                                        </p:tav>
                                      </p:tavLst>
                                    </p:anim>
                                    <p:animEffect transition="in" filter="fade">
                                      <p:cBhvr>
                                        <p:cTn id="53" dur="1000"/>
                                        <p:tgtEl>
                                          <p:spTgt spid="5">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1" presetClass="entr" presetSubtype="0" fill="hold" nodeType="clickEffect">
                                  <p:stCondLst>
                                    <p:cond delay="0"/>
                                  </p:stCondLst>
                                  <p:childTnLst>
                                    <p:set>
                                      <p:cBhvr>
                                        <p:cTn id="57" dur="1" fill="hold">
                                          <p:stCondLst>
                                            <p:cond delay="0"/>
                                          </p:stCondLst>
                                        </p:cTn>
                                        <p:tgtEl>
                                          <p:spTgt spid="5">
                                            <p:txEl>
                                              <p:pRg st="9" end="9"/>
                                            </p:txEl>
                                          </p:spTgt>
                                        </p:tgtEl>
                                        <p:attrNameLst>
                                          <p:attrName>style.visibility</p:attrName>
                                        </p:attrNameLst>
                                      </p:cBhvr>
                                      <p:to>
                                        <p:strVal val="visible"/>
                                      </p:to>
                                    </p:set>
                                    <p:anim calcmode="lin" valueType="num">
                                      <p:cBhvr>
                                        <p:cTn id="58" dur="1000" fill="hold"/>
                                        <p:tgtEl>
                                          <p:spTgt spid="5">
                                            <p:txEl>
                                              <p:pRg st="9" end="9"/>
                                            </p:txEl>
                                          </p:spTgt>
                                        </p:tgtEl>
                                        <p:attrNameLst>
                                          <p:attrName>ppt_w</p:attrName>
                                        </p:attrNameLst>
                                      </p:cBhvr>
                                      <p:tavLst>
                                        <p:tav tm="0">
                                          <p:val>
                                            <p:fltVal val="0"/>
                                          </p:val>
                                        </p:tav>
                                        <p:tav tm="100000">
                                          <p:val>
                                            <p:strVal val="#ppt_w"/>
                                          </p:val>
                                        </p:tav>
                                      </p:tavLst>
                                    </p:anim>
                                    <p:anim calcmode="lin" valueType="num">
                                      <p:cBhvr>
                                        <p:cTn id="59" dur="1000" fill="hold"/>
                                        <p:tgtEl>
                                          <p:spTgt spid="5">
                                            <p:txEl>
                                              <p:pRg st="9" end="9"/>
                                            </p:txEl>
                                          </p:spTgt>
                                        </p:tgtEl>
                                        <p:attrNameLst>
                                          <p:attrName>ppt_h</p:attrName>
                                        </p:attrNameLst>
                                      </p:cBhvr>
                                      <p:tavLst>
                                        <p:tav tm="0">
                                          <p:val>
                                            <p:fltVal val="0"/>
                                          </p:val>
                                        </p:tav>
                                        <p:tav tm="100000">
                                          <p:val>
                                            <p:strVal val="#ppt_h"/>
                                          </p:val>
                                        </p:tav>
                                      </p:tavLst>
                                    </p:anim>
                                    <p:anim calcmode="lin" valueType="num">
                                      <p:cBhvr>
                                        <p:cTn id="60" dur="1000" fill="hold"/>
                                        <p:tgtEl>
                                          <p:spTgt spid="5">
                                            <p:txEl>
                                              <p:pRg st="9" end="9"/>
                                            </p:txEl>
                                          </p:spTgt>
                                        </p:tgtEl>
                                        <p:attrNameLst>
                                          <p:attrName>style.rotation</p:attrName>
                                        </p:attrNameLst>
                                      </p:cBhvr>
                                      <p:tavLst>
                                        <p:tav tm="0">
                                          <p:val>
                                            <p:fltVal val="90"/>
                                          </p:val>
                                        </p:tav>
                                        <p:tav tm="100000">
                                          <p:val>
                                            <p:fltVal val="0"/>
                                          </p:val>
                                        </p:tav>
                                      </p:tavLst>
                                    </p:anim>
                                    <p:animEffect transition="in" filter="fade">
                                      <p:cBhvr>
                                        <p:cTn id="61" dur="10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7" y="489526"/>
            <a:ext cx="10377434" cy="6368473"/>
          </a:xfrm>
        </p:spPr>
        <p:txBody>
          <a:bodyPr>
            <a:normAutofit/>
          </a:bodyPr>
          <a:lstStyle/>
          <a:p>
            <a:pPr marL="0" indent="0" algn="just">
              <a:buNone/>
            </a:pPr>
            <a:endParaRPr lang="el-GR" dirty="0"/>
          </a:p>
          <a:p>
            <a:pPr marL="0" indent="0" algn="just">
              <a:buNone/>
            </a:pPr>
            <a:r>
              <a:rPr lang="el-GR" dirty="0"/>
              <a:t>Με τις αποσβέσεις το κόστος κτήσεως ενός παγίου επιμερίζεται ως έξοδο σε όλη την ωφέλιμη διάρκεια ζωής του.</a:t>
            </a:r>
          </a:p>
          <a:p>
            <a:pPr algn="just"/>
            <a:r>
              <a:rPr lang="el-GR" b="1" dirty="0">
                <a:solidFill>
                  <a:srgbClr val="002060"/>
                </a:solidFill>
              </a:rPr>
              <a:t>Η λογιστική προσαρμογή</a:t>
            </a:r>
            <a:r>
              <a:rPr lang="el-GR" dirty="0"/>
              <a:t> καταχωρεί τα αντίστοιχα ποσά στον λογαριασμό έξοδα απόσβεσης.</a:t>
            </a:r>
          </a:p>
          <a:p>
            <a:pPr algn="just"/>
            <a:r>
              <a:rPr lang="el-GR" dirty="0"/>
              <a:t>Η αξία των παγίων που υπάρχει στα βιβλία μειώνεται.</a:t>
            </a:r>
          </a:p>
          <a:p>
            <a:pPr algn="just"/>
            <a:r>
              <a:rPr lang="el-GR" dirty="0"/>
              <a:t>Η διαδικασία αυτή είναι πανομοιότυπη με αυτή των αναβαλλόμενων λογαριασμών, με μόνη διαφορά ότι αλλάζει το είδος του περιουσιακού στοιχείου</a:t>
            </a:r>
            <a:endParaRPr lang="el-GR" b="1" dirty="0">
              <a:solidFill>
                <a:srgbClr val="002060"/>
              </a:solidFill>
            </a:endParaRPr>
          </a:p>
          <a:p>
            <a:pPr marL="457200" lvl="1" indent="0" algn="just">
              <a:buNone/>
            </a:pPr>
            <a:endParaRPr lang="el-GR" sz="2800" dirty="0"/>
          </a:p>
          <a:p>
            <a:pPr marL="457200" lvl="1" indent="0" algn="just">
              <a:buNone/>
            </a:pPr>
            <a:endParaRPr lang="el-GR" sz="2800" dirty="0"/>
          </a:p>
          <a:p>
            <a:pPr algn="just">
              <a:buFont typeface="Wingdings" panose="05000000000000000000" pitchFamily="2" charset="2"/>
              <a:buChar char="Ø"/>
            </a:pPr>
            <a:endParaRPr lang="el-GR" dirty="0"/>
          </a:p>
        </p:txBody>
      </p:sp>
      <p:sp>
        <p:nvSpPr>
          <p:cNvPr id="6" name="Ορθογώνιο 5"/>
          <p:cNvSpPr/>
          <p:nvPr/>
        </p:nvSpPr>
        <p:spPr>
          <a:xfrm>
            <a:off x="0" y="0"/>
            <a:ext cx="704088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Αποσβέσεις</a:t>
            </a:r>
          </a:p>
        </p:txBody>
      </p:sp>
      <p:sp>
        <p:nvSpPr>
          <p:cNvPr id="7" name="Ορθογώνιο 6"/>
          <p:cNvSpPr/>
          <p:nvPr/>
        </p:nvSpPr>
        <p:spPr>
          <a:xfrm>
            <a:off x="7040880" y="0"/>
            <a:ext cx="5151119"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49419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barn(inVertical)">
                                      <p:cBhvr>
                                        <p:cTn id="11" dur="500"/>
                                        <p:tgtEl>
                                          <p:spTgt spid="5">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16" fill="hold" nodeType="click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 calcmode="lin" valueType="num">
                                      <p:cBhvr>
                                        <p:cTn id="16"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17"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p:cTn id="23"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25"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endParaRPr lang="el-GR" dirty="0">
              <a:solidFill>
                <a:srgbClr val="C00000"/>
              </a:solidFill>
            </a:endParaRPr>
          </a:p>
          <a:p>
            <a:pPr algn="just"/>
            <a:r>
              <a:rPr lang="el-GR" dirty="0"/>
              <a:t>Το </a:t>
            </a:r>
            <a:r>
              <a:rPr lang="el-GR" b="1" dirty="0">
                <a:solidFill>
                  <a:srgbClr val="002060"/>
                </a:solidFill>
              </a:rPr>
              <a:t>δεδουλευμένο</a:t>
            </a:r>
            <a:r>
              <a:rPr lang="el-GR" dirty="0"/>
              <a:t> είναι το αντίθετο του αναβαλλόμενου ή του μη δεδουλευμένου</a:t>
            </a:r>
          </a:p>
          <a:p>
            <a:pPr algn="just"/>
            <a:r>
              <a:rPr lang="el-GR" dirty="0"/>
              <a:t>Στην περίπτωση του δεδουλευμένου εξόδου, οι επιχειρήσεις καταχωρούν το έξοδο πριν καταβάλουν τα χρήματα.</a:t>
            </a:r>
          </a:p>
          <a:p>
            <a:pPr algn="just"/>
            <a:r>
              <a:rPr lang="el-GR" dirty="0"/>
              <a:t>Στην περίπτωση του δεδουλευμένου εσόδου οι επιχειρήσεις καταχωρούν το έσοδο πριν εισπράξουν τα χρήματα.</a:t>
            </a:r>
          </a:p>
          <a:p>
            <a:pPr algn="just"/>
            <a:r>
              <a:rPr lang="el-GR" b="1" i="1" dirty="0">
                <a:solidFill>
                  <a:srgbClr val="002060"/>
                </a:solidFill>
              </a:rPr>
              <a:t>Μισθοί</a:t>
            </a:r>
            <a:r>
              <a:rPr lang="el-GR" dirty="0"/>
              <a:t>.</a:t>
            </a:r>
          </a:p>
          <a:p>
            <a:pPr algn="just"/>
            <a:r>
              <a:rPr lang="el-GR" b="1" i="1" dirty="0">
                <a:solidFill>
                  <a:srgbClr val="002060"/>
                </a:solidFill>
              </a:rPr>
              <a:t>Τόκοι και συναφή έξοδα</a:t>
            </a:r>
          </a:p>
          <a:p>
            <a:pPr algn="just"/>
            <a:r>
              <a:rPr lang="el-GR" b="1" i="1" dirty="0">
                <a:solidFill>
                  <a:srgbClr val="002060"/>
                </a:solidFill>
              </a:rPr>
              <a:t>Φόροι εισοδήματος</a:t>
            </a:r>
          </a:p>
        </p:txBody>
      </p:sp>
      <p:sp>
        <p:nvSpPr>
          <p:cNvPr id="6" name="Ορθογώνιο 5"/>
          <p:cNvSpPr/>
          <p:nvPr/>
        </p:nvSpPr>
        <p:spPr>
          <a:xfrm>
            <a:off x="1" y="0"/>
            <a:ext cx="729234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Δεδουλευμένα</a:t>
            </a:r>
          </a:p>
        </p:txBody>
      </p:sp>
      <p:sp>
        <p:nvSpPr>
          <p:cNvPr id="7" name="Ορθογώνιο 6"/>
          <p:cNvSpPr/>
          <p:nvPr/>
        </p:nvSpPr>
        <p:spPr>
          <a:xfrm>
            <a:off x="7292341" y="0"/>
            <a:ext cx="4899659"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9125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 calcmode="lin" valueType="num">
                                      <p:cBhvr>
                                        <p:cTn id="22"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3"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24" dur="500"/>
                                        <p:tgtEl>
                                          <p:spTgt spid="5">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nodeType="click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p:cTn id="29"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31" dur="500"/>
                                        <p:tgtEl>
                                          <p:spTgt spid="5">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nodeType="clickEffect">
                                  <p:stCondLst>
                                    <p:cond delay="0"/>
                                  </p:stCondLst>
                                  <p:childTnLst>
                                    <p:set>
                                      <p:cBhvr>
                                        <p:cTn id="35" dur="1" fill="hold">
                                          <p:stCondLst>
                                            <p:cond delay="0"/>
                                          </p:stCondLst>
                                        </p:cTn>
                                        <p:tgtEl>
                                          <p:spTgt spid="5">
                                            <p:txEl>
                                              <p:pRg st="6" end="6"/>
                                            </p:txEl>
                                          </p:spTgt>
                                        </p:tgtEl>
                                        <p:attrNameLst>
                                          <p:attrName>style.visibility</p:attrName>
                                        </p:attrNameLst>
                                      </p:cBhvr>
                                      <p:to>
                                        <p:strVal val="visible"/>
                                      </p:to>
                                    </p:set>
                                    <p:anim calcmode="lin" valueType="num">
                                      <p:cBhvr>
                                        <p:cTn id="36"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37"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38"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Υπότιτλος 2"/>
          <p:cNvSpPr>
            <a:spLocks noGrp="1"/>
          </p:cNvSpPr>
          <p:nvPr>
            <p:ph sz="half" idx="2"/>
          </p:nvPr>
        </p:nvSpPr>
        <p:spPr>
          <a:xfrm>
            <a:off x="333487" y="1667433"/>
            <a:ext cx="11564471" cy="4324575"/>
          </a:xfrm>
        </p:spPr>
        <p:txBody>
          <a:bodyPr>
            <a:normAutofit/>
          </a:bodyPr>
          <a:lstStyle/>
          <a:p>
            <a:pPr marL="0" indent="0" algn="ctr">
              <a:buNone/>
            </a:pPr>
            <a:endParaRPr lang="el-GR" sz="4000" b="1" cap="small" dirty="0">
              <a:latin typeface="Calibri" panose="020F0502020204030204" pitchFamily="34" charset="0"/>
            </a:endParaRPr>
          </a:p>
          <a:p>
            <a:pPr marL="0" indent="0" algn="ctr">
              <a:lnSpc>
                <a:spcPct val="210000"/>
              </a:lnSpc>
              <a:buNone/>
            </a:pPr>
            <a:r>
              <a:rPr lang="el-GR" sz="3600" b="1" dirty="0"/>
              <a:t>Λογιστική των δεδουλευμένων</a:t>
            </a:r>
            <a:endParaRPr lang="en-US" sz="3600" b="1" dirty="0"/>
          </a:p>
        </p:txBody>
      </p:sp>
      <p:cxnSp>
        <p:nvCxnSpPr>
          <p:cNvPr id="13" name="Ευθεία γραμμή σύνδεσης 12"/>
          <p:cNvCxnSpPr/>
          <p:nvPr/>
        </p:nvCxnSpPr>
        <p:spPr>
          <a:xfrm flipV="1">
            <a:off x="1310640" y="3615397"/>
            <a:ext cx="10241280" cy="32273"/>
          </a:xfrm>
          <a:prstGeom prst="line">
            <a:avLst/>
          </a:prstGeom>
          <a:ln w="38100">
            <a:solidFill>
              <a:srgbClr val="002060"/>
            </a:solidFill>
            <a:round/>
          </a:ln>
        </p:spPr>
        <p:style>
          <a:lnRef idx="1">
            <a:schemeClr val="accent1"/>
          </a:lnRef>
          <a:fillRef idx="0">
            <a:schemeClr val="accent1"/>
          </a:fillRef>
          <a:effectRef idx="0">
            <a:schemeClr val="accent1"/>
          </a:effectRef>
          <a:fontRef idx="minor">
            <a:schemeClr val="tx1"/>
          </a:fontRef>
        </p:style>
      </p:cxnSp>
      <p:sp>
        <p:nvSpPr>
          <p:cNvPr id="6" name="Ορθογώνιο 5"/>
          <p:cNvSpPr/>
          <p:nvPr/>
        </p:nvSpPr>
        <p:spPr>
          <a:xfrm>
            <a:off x="0" y="0"/>
            <a:ext cx="6691256"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Ορθογώνιο 1">
            <a:extLst>
              <a:ext uri="{FF2B5EF4-FFF2-40B4-BE49-F238E27FC236}">
                <a16:creationId xmlns:a16="http://schemas.microsoft.com/office/drawing/2014/main" id="{C42F949F-8A4A-F9F5-BC42-7C73EE21843F}"/>
              </a:ext>
            </a:extLst>
          </p:cNvPr>
          <p:cNvSpPr/>
          <p:nvPr/>
        </p:nvSpPr>
        <p:spPr>
          <a:xfrm>
            <a:off x="6691256" y="0"/>
            <a:ext cx="5500744" cy="489527"/>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6796527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1004836" y="489526"/>
            <a:ext cx="10512910" cy="6368473"/>
          </a:xfrm>
        </p:spPr>
        <p:txBody>
          <a:bodyPr>
            <a:normAutofit/>
          </a:bodyPr>
          <a:lstStyle/>
          <a:p>
            <a:pPr marL="0" indent="0" algn="just">
              <a:buNone/>
            </a:pPr>
            <a:r>
              <a:rPr lang="el-GR" dirty="0"/>
              <a:t>Ένα προπληρωμένο έξοδο είναι ένα έξοδο που πληρώθηκε εκ των προτέρων. Επομένως τα προπληρωμένα έξοδα είναι περιουσιακά στοιχεία επειδή παρέχουν ένα μελλοντικό όφελος στην εταιρεία.</a:t>
            </a:r>
            <a:endParaRPr lang="el-GR" dirty="0">
              <a:solidFill>
                <a:srgbClr val="00B050"/>
              </a:solidFill>
            </a:endParaRPr>
          </a:p>
          <a:p>
            <a:pPr marL="0" indent="0" algn="just">
              <a:buNone/>
            </a:pPr>
            <a:endParaRPr lang="el-GR" sz="1000" dirty="0">
              <a:solidFill>
                <a:srgbClr val="00B050"/>
              </a:solidFill>
            </a:endParaRPr>
          </a:p>
          <a:p>
            <a:pPr marL="0" indent="0" algn="just">
              <a:buNone/>
            </a:pPr>
            <a:r>
              <a:rPr lang="el-GR" dirty="0">
                <a:solidFill>
                  <a:srgbClr val="002060"/>
                </a:solidFill>
              </a:rPr>
              <a:t>Προπληρωμένα ενοίκια. </a:t>
            </a:r>
            <a:r>
              <a:rPr lang="el-GR" dirty="0"/>
              <a:t>Οι επιχειρήσεις πληρώνουν προκαταβολικά τα ενοίκια. Η πληρωμή αυτή δημιουργεί ένα περιουσιακό στοιχείο για τον ενοικιαστή, ο οποίος μπορεί να χρησιμοποιήσει το χώρο στο μέλλον.</a:t>
            </a:r>
          </a:p>
          <a:p>
            <a:pPr marL="0" indent="0" algn="just">
              <a:buNone/>
            </a:pPr>
            <a:r>
              <a:rPr lang="el-GR" dirty="0">
                <a:solidFill>
                  <a:srgbClr val="002060"/>
                </a:solidFill>
              </a:rPr>
              <a:t>Αναλώσιμα υλικά</a:t>
            </a:r>
            <a:r>
              <a:rPr lang="el-GR" dirty="0"/>
              <a:t>. Το κόστος των αναλωσίμων υλικών που χρησιμοποίησε η εταιρεία καταχωρείται στον αντίστοιχο λογαριασμό εξόδου.</a:t>
            </a:r>
            <a:r>
              <a:rPr lang="el-GR" dirty="0">
                <a:solidFill>
                  <a:srgbClr val="002060"/>
                </a:solidFill>
              </a:rPr>
              <a:t> </a:t>
            </a:r>
          </a:p>
          <a:p>
            <a:pPr marL="0" indent="0" algn="just">
              <a:buNone/>
            </a:pPr>
            <a:r>
              <a:rPr lang="el-GR" dirty="0">
                <a:solidFill>
                  <a:srgbClr val="002060"/>
                </a:solidFill>
              </a:rPr>
              <a:t>Προπληρωμένα ασφάλιστρα</a:t>
            </a:r>
            <a:r>
              <a:rPr lang="el-GR" dirty="0"/>
              <a:t>. Τα ασφάλιστρα πάντα προπληρώνονται. Όμοια με τους προπληρωμένους λογαριασμούς εξόδων δημιουργείται μια απαίτηση (περιουσιακό στοιχείο) με μελλοντικό όφελος για την επιχείρηση.</a:t>
            </a:r>
          </a:p>
          <a:p>
            <a:pPr marL="0" indent="0" algn="just">
              <a:buNone/>
            </a:pPr>
            <a:endParaRPr lang="el-GR" dirty="0">
              <a:solidFill>
                <a:srgbClr val="002060"/>
              </a:solidFill>
            </a:endParaRPr>
          </a:p>
          <a:p>
            <a:pPr marL="0" indent="0" algn="just">
              <a:buNone/>
            </a:pPr>
            <a:endParaRPr lang="el-GR" dirty="0">
              <a:solidFill>
                <a:srgbClr val="002060"/>
              </a:solidFill>
            </a:endParaRPr>
          </a:p>
        </p:txBody>
      </p:sp>
      <p:sp>
        <p:nvSpPr>
          <p:cNvPr id="6" name="Ορθογώνιο 5"/>
          <p:cNvSpPr/>
          <p:nvPr/>
        </p:nvSpPr>
        <p:spPr>
          <a:xfrm>
            <a:off x="0" y="0"/>
            <a:ext cx="7019636"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Προπληρωμένα έξοδα</a:t>
            </a:r>
          </a:p>
        </p:txBody>
      </p:sp>
      <p:sp>
        <p:nvSpPr>
          <p:cNvPr id="7" name="Ορθογώνιο 6"/>
          <p:cNvSpPr/>
          <p:nvPr/>
        </p:nvSpPr>
        <p:spPr>
          <a:xfrm>
            <a:off x="7019636" y="0"/>
            <a:ext cx="5172364"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Πεντάγωνο 1"/>
          <p:cNvSpPr/>
          <p:nvPr/>
        </p:nvSpPr>
        <p:spPr>
          <a:xfrm>
            <a:off x="435427" y="510412"/>
            <a:ext cx="509117" cy="1089891"/>
          </a:xfrm>
          <a:prstGeom prst="homePlate">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l-GR" sz="2800" b="1">
              <a:solidFill>
                <a:prstClr val="white"/>
              </a:solidFill>
              <a:latin typeface="Calibri" panose="020F0502020204030204"/>
            </a:endParaRPr>
          </a:p>
        </p:txBody>
      </p:sp>
      <p:sp>
        <p:nvSpPr>
          <p:cNvPr id="8" name="Πεντάγωνο 7"/>
          <p:cNvSpPr/>
          <p:nvPr/>
        </p:nvSpPr>
        <p:spPr>
          <a:xfrm>
            <a:off x="435427" y="3800970"/>
            <a:ext cx="509117" cy="1089891"/>
          </a:xfrm>
          <a:prstGeom prst="homePlate">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l-GR" sz="2800" b="1">
              <a:solidFill>
                <a:prstClr val="white"/>
              </a:solidFill>
              <a:latin typeface="Calibri" panose="020F0502020204030204"/>
            </a:endParaRPr>
          </a:p>
        </p:txBody>
      </p:sp>
      <p:sp>
        <p:nvSpPr>
          <p:cNvPr id="9" name="Πεντάγωνο 8"/>
          <p:cNvSpPr/>
          <p:nvPr/>
        </p:nvSpPr>
        <p:spPr>
          <a:xfrm>
            <a:off x="435427" y="2221437"/>
            <a:ext cx="509117" cy="1089891"/>
          </a:xfrm>
          <a:prstGeom prst="homePlate">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l-GR" sz="2800" b="1">
              <a:solidFill>
                <a:prstClr val="white"/>
              </a:solidFill>
              <a:latin typeface="Calibri" panose="020F0502020204030204"/>
            </a:endParaRPr>
          </a:p>
        </p:txBody>
      </p:sp>
      <p:sp>
        <p:nvSpPr>
          <p:cNvPr id="10" name="Πεντάγωνο 9"/>
          <p:cNvSpPr/>
          <p:nvPr/>
        </p:nvSpPr>
        <p:spPr>
          <a:xfrm>
            <a:off x="435427" y="5264102"/>
            <a:ext cx="509117" cy="1089891"/>
          </a:xfrm>
          <a:prstGeom prst="homePlate">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l-GR" sz="2800" b="1">
              <a:solidFill>
                <a:prstClr val="white"/>
              </a:solidFill>
              <a:latin typeface="Calibri" panose="020F0502020204030204"/>
            </a:endParaRPr>
          </a:p>
        </p:txBody>
      </p:sp>
    </p:spTree>
    <p:extLst>
      <p:ext uri="{BB962C8B-B14F-4D97-AF65-F5344CB8AC3E}">
        <p14:creationId xmlns:p14="http://schemas.microsoft.com/office/powerpoint/2010/main" val="121738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ircle(in)">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circle(in)">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Effect transition="in" filter="barn(inVertical)">
                                      <p:cBhvr>
                                        <p:cTn id="32" dur="500"/>
                                        <p:tgtEl>
                                          <p:spTgt spid="5">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circle(in)">
                                      <p:cBhvr>
                                        <p:cTn id="37" dur="20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 calcmode="lin" valueType="num">
                                      <p:cBhvr>
                                        <p:cTn id="42"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nvPr>
        </p:nvGraphicFramePr>
        <p:xfrm>
          <a:off x="616916" y="720090"/>
          <a:ext cx="10857187" cy="2763977"/>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28608">
                <a:tc gridSpan="3">
                  <a:txBody>
                    <a:bodyPr/>
                    <a:lstStyle/>
                    <a:p>
                      <a:r>
                        <a:rPr lang="el-GR" sz="2400" b="0" baseline="0" dirty="0">
                          <a:solidFill>
                            <a:schemeClr val="tx1"/>
                          </a:solidFill>
                        </a:rPr>
                        <a:t>Η εμπορική επιχείρηση προπλήρωσε ενοίκια τριών μηνών (3.000 €). </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2860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06761">
                <a:tc>
                  <a:txBody>
                    <a:bodyPr/>
                    <a:lstStyle/>
                    <a:p>
                      <a:r>
                        <a:rPr lang="el-GR" sz="2400" baseline="0" dirty="0">
                          <a:solidFill>
                            <a:schemeClr val="tx1"/>
                          </a:solidFill>
                        </a:rPr>
                        <a:t>3. Προπληρωμένα ενοίκια </a:t>
                      </a:r>
                    </a:p>
                    <a:p>
                      <a:r>
                        <a:rPr lang="el-GR" sz="2400" baseline="0" dirty="0">
                          <a:solidFill>
                            <a:schemeClr val="tx1"/>
                          </a:solidFill>
                        </a:rPr>
                        <a:t>                             3. Ταμειακά διαθέσιμα</a:t>
                      </a:r>
                    </a:p>
                  </a:txBody>
                  <a:tcPr/>
                </a:tc>
                <a:tc>
                  <a:txBody>
                    <a:bodyPr/>
                    <a:lstStyle/>
                    <a:p>
                      <a:pPr algn="r"/>
                      <a:r>
                        <a:rPr lang="el-GR" sz="2400" dirty="0"/>
                        <a:t>3.000</a:t>
                      </a:r>
                    </a:p>
                  </a:txBody>
                  <a:tcPr/>
                </a:tc>
                <a:tc>
                  <a:txBody>
                    <a:bodyPr/>
                    <a:lstStyle/>
                    <a:p>
                      <a:pPr algn="r"/>
                      <a:endParaRPr lang="el-GR" sz="2400" dirty="0"/>
                    </a:p>
                    <a:p>
                      <a:pPr algn="r"/>
                      <a:r>
                        <a:rPr lang="el-GR" sz="2400" dirty="0"/>
                        <a:t>3.000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 Ταμειακά διαθέσιμα</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l-GR" sz="2800" b="0" i="0" u="none" strike="noStrike" kern="1200" cap="none" spc="0" normalizeH="0" baseline="0" noProof="0" dirty="0" err="1">
                <a:ln>
                  <a:noFill/>
                </a:ln>
                <a:solidFill>
                  <a:prstClr val="black"/>
                </a:solidFill>
                <a:effectLst/>
                <a:uLnTx/>
                <a:uFillTx/>
                <a:latin typeface="Calibri" panose="020F0502020204030204"/>
                <a:ea typeface="+mn-ea"/>
                <a:cs typeface="+mn-cs"/>
              </a:rPr>
              <a:t>ΧΧΧΧΧΧ</a:t>
            </a: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3 .000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6968072" y="4684395"/>
            <a:ext cx="39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21620" y="3143249"/>
            <a:ext cx="4754880"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 Προπληρωμένα ενοίκια</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a:cxnSpLocks/>
          </p:cNvCxnSpPr>
          <p:nvPr/>
        </p:nvCxnSpPr>
        <p:spPr>
          <a:xfrm>
            <a:off x="1156500" y="4711065"/>
            <a:ext cx="432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a:cxnSpLocks/>
          </p:cNvCxnSpPr>
          <p:nvPr/>
        </p:nvCxnSpPr>
        <p:spPr>
          <a:xfrm rot="10800000" flipV="1">
            <a:off x="2368063" y="2624047"/>
            <a:ext cx="5906883" cy="2287921"/>
          </a:xfrm>
          <a:prstGeom prst="bentConnector3">
            <a:avLst>
              <a:gd name="adj1" fmla="val 4206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a:cxnSpLocks/>
          </p:cNvCxnSpPr>
          <p:nvPr/>
        </p:nvCxnSpPr>
        <p:spPr>
          <a:xfrm rot="5400000">
            <a:off x="9960742" y="3874614"/>
            <a:ext cx="1485094" cy="187808"/>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002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500" fill="hold"/>
                                        <p:tgtEl>
                                          <p:spTgt spid="18"/>
                                        </p:tgtEl>
                                        <p:attrNameLst>
                                          <p:attrName>ppt_x</p:attrName>
                                        </p:attrNameLst>
                                      </p:cBhvr>
                                      <p:tavLst>
                                        <p:tav tm="0">
                                          <p:val>
                                            <p:strVal val="#ppt_x"/>
                                          </p:val>
                                        </p:tav>
                                        <p:tav tm="100000">
                                          <p:val>
                                            <p:strVal val="#ppt_x"/>
                                          </p:val>
                                        </p:tav>
                                      </p:tavLst>
                                    </p:anim>
                                    <p:anim calcmode="lin" valueType="num">
                                      <p:cBhvr additive="base">
                                        <p:cTn id="13" dur="500" fill="hold"/>
                                        <p:tgtEl>
                                          <p:spTgt spid="18"/>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6">
                                            <p:txEl>
                                              <p:pRg st="3" end="3"/>
                                            </p:txEl>
                                          </p:spTgt>
                                        </p:tgtEl>
                                        <p:attrNameLst>
                                          <p:attrName>style.visibility</p:attrName>
                                        </p:attrNameLst>
                                      </p:cBhvr>
                                      <p:to>
                                        <p:strVal val="visible"/>
                                      </p:to>
                                    </p:set>
                                    <p:anim calcmode="lin" valueType="num">
                                      <p:cBhvr additive="base">
                                        <p:cTn id="26"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ppt_x"/>
                                          </p:val>
                                        </p:tav>
                                        <p:tav tm="100000">
                                          <p:val>
                                            <p:strVal val="#ppt_x"/>
                                          </p:val>
                                        </p:tav>
                                      </p:tavLst>
                                    </p:anim>
                                    <p:anim calcmode="lin" valueType="num">
                                      <p:cBhvr additive="base">
                                        <p:cTn id="33" dur="500" fill="hold"/>
                                        <p:tgtEl>
                                          <p:spTgt spid="9"/>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500" fill="hold"/>
                                        <p:tgtEl>
                                          <p:spTgt spid="15"/>
                                        </p:tgtEl>
                                        <p:attrNameLst>
                                          <p:attrName>ppt_x</p:attrName>
                                        </p:attrNameLst>
                                      </p:cBhvr>
                                      <p:tavLst>
                                        <p:tav tm="0">
                                          <p:val>
                                            <p:strVal val="#ppt_x"/>
                                          </p:val>
                                        </p:tav>
                                        <p:tav tm="100000">
                                          <p:val>
                                            <p:strVal val="#ppt_x"/>
                                          </p:val>
                                        </p:tav>
                                      </p:tavLst>
                                    </p:anim>
                                    <p:anim calcmode="lin" valueType="num">
                                      <p:cBhvr additive="base">
                                        <p:cTn id="3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8">
                                            <p:txEl>
                                              <p:pRg st="3" end="3"/>
                                            </p:txEl>
                                          </p:spTgt>
                                        </p:tgtEl>
                                        <p:attrNameLst>
                                          <p:attrName>style.visibility</p:attrName>
                                        </p:attrNameLst>
                                      </p:cBhvr>
                                      <p:to>
                                        <p:strVal val="visible"/>
                                      </p:to>
                                    </p:set>
                                    <p:anim calcmode="lin" valueType="num">
                                      <p:cBhvr additive="base">
                                        <p:cTn id="46"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p:cTn id="52" dur="500" fill="hold"/>
                                        <p:tgtEl>
                                          <p:spTgt spid="21"/>
                                        </p:tgtEl>
                                        <p:attrNameLst>
                                          <p:attrName>ppt_w</p:attrName>
                                        </p:attrNameLst>
                                      </p:cBhvr>
                                      <p:tavLst>
                                        <p:tav tm="0">
                                          <p:val>
                                            <p:fltVal val="0"/>
                                          </p:val>
                                        </p:tav>
                                        <p:tav tm="100000">
                                          <p:val>
                                            <p:strVal val="#ppt_w"/>
                                          </p:val>
                                        </p:tav>
                                      </p:tavLst>
                                    </p:anim>
                                    <p:anim calcmode="lin" valueType="num">
                                      <p:cBhvr>
                                        <p:cTn id="53" dur="500" fill="hold"/>
                                        <p:tgtEl>
                                          <p:spTgt spid="21"/>
                                        </p:tgtEl>
                                        <p:attrNameLst>
                                          <p:attrName>ppt_h</p:attrName>
                                        </p:attrNameLst>
                                      </p:cBhvr>
                                      <p:tavLst>
                                        <p:tav tm="0">
                                          <p:val>
                                            <p:fltVal val="0"/>
                                          </p:val>
                                        </p:tav>
                                        <p:tav tm="100000">
                                          <p:val>
                                            <p:strVal val="#ppt_h"/>
                                          </p:val>
                                        </p:tav>
                                      </p:tavLst>
                                    </p:anim>
                                    <p:animEffect transition="in" filter="fade">
                                      <p:cBhvr>
                                        <p:cTn id="54" dur="500"/>
                                        <p:tgtEl>
                                          <p:spTgt spid="21"/>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nodeType="click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500" fill="hold"/>
                                        <p:tgtEl>
                                          <p:spTgt spid="24"/>
                                        </p:tgtEl>
                                        <p:attrNameLst>
                                          <p:attrName>ppt_w</p:attrName>
                                        </p:attrNameLst>
                                      </p:cBhvr>
                                      <p:tavLst>
                                        <p:tav tm="0">
                                          <p:val>
                                            <p:fltVal val="0"/>
                                          </p:val>
                                        </p:tav>
                                        <p:tav tm="100000">
                                          <p:val>
                                            <p:strVal val="#ppt_w"/>
                                          </p:val>
                                        </p:tav>
                                      </p:tavLst>
                                    </p:anim>
                                    <p:anim calcmode="lin" valueType="num">
                                      <p:cBhvr>
                                        <p:cTn id="60" dur="500" fill="hold"/>
                                        <p:tgtEl>
                                          <p:spTgt spid="24"/>
                                        </p:tgtEl>
                                        <p:attrNameLst>
                                          <p:attrName>ppt_h</p:attrName>
                                        </p:attrNameLst>
                                      </p:cBhvr>
                                      <p:tavLst>
                                        <p:tav tm="0">
                                          <p:val>
                                            <p:fltVal val="0"/>
                                          </p:val>
                                        </p:tav>
                                        <p:tav tm="100000">
                                          <p:val>
                                            <p:strVal val="#ppt_h"/>
                                          </p:val>
                                        </p:tav>
                                      </p:tavLst>
                                    </p:anim>
                                    <p:animEffect transition="in" filter="fade">
                                      <p:cBhvr>
                                        <p:cTn id="6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nvPr>
        </p:nvGraphicFramePr>
        <p:xfrm>
          <a:off x="616916" y="720090"/>
          <a:ext cx="10857187" cy="2763977"/>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28608">
                <a:tc gridSpan="3">
                  <a:txBody>
                    <a:bodyPr/>
                    <a:lstStyle/>
                    <a:p>
                      <a:r>
                        <a:rPr lang="el-GR" sz="2400" b="0" baseline="0" dirty="0">
                          <a:solidFill>
                            <a:schemeClr val="tx1"/>
                          </a:solidFill>
                        </a:rPr>
                        <a:t>Στο τέλος του Ιουνίου ένα μέρος του ενοικίου γίνεται δεδουλευμένο (1.000 €). </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2860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06761">
                <a:tc>
                  <a:txBody>
                    <a:bodyPr/>
                    <a:lstStyle/>
                    <a:p>
                      <a:r>
                        <a:rPr lang="el-GR" sz="2400" baseline="0" dirty="0">
                          <a:solidFill>
                            <a:schemeClr val="tx1"/>
                          </a:solidFill>
                        </a:rPr>
                        <a:t>6. Ενοίκια </a:t>
                      </a:r>
                    </a:p>
                    <a:p>
                      <a:r>
                        <a:rPr lang="el-GR" sz="2400" baseline="0" dirty="0">
                          <a:solidFill>
                            <a:schemeClr val="tx1"/>
                          </a:solidFill>
                        </a:rPr>
                        <a:t>                 3. Προπληρωμένα ενοίκια</a:t>
                      </a:r>
                    </a:p>
                  </a:txBody>
                  <a:tcPr/>
                </a:tc>
                <a:tc>
                  <a:txBody>
                    <a:bodyPr/>
                    <a:lstStyle/>
                    <a:p>
                      <a:pPr algn="r"/>
                      <a:r>
                        <a:rPr lang="el-GR" sz="2400" dirty="0"/>
                        <a:t>1.000</a:t>
                      </a:r>
                    </a:p>
                  </a:txBody>
                  <a:tcPr/>
                </a:tc>
                <a:tc>
                  <a:txBody>
                    <a:bodyPr/>
                    <a:lstStyle/>
                    <a:p>
                      <a:pPr algn="r"/>
                      <a:endParaRPr lang="el-GR" sz="2400" dirty="0"/>
                    </a:p>
                    <a:p>
                      <a:pPr algn="r"/>
                      <a:r>
                        <a:rPr lang="el-GR" sz="2400" dirty="0"/>
                        <a:t>1.000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 Προπληρωμένα ενοίκια</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3.000         1.000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flipV="1">
            <a:off x="6903720" y="4684395"/>
            <a:ext cx="4114800" cy="1714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21620" y="3143249"/>
            <a:ext cx="4754880"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6. Ενοίκια</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p:nvPr/>
        </p:nvCxnSpPr>
        <p:spPr>
          <a:xfrm>
            <a:off x="1519293" y="4701540"/>
            <a:ext cx="33900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p:nvPr/>
        </p:nvCxnSpPr>
        <p:spPr>
          <a:xfrm rot="10800000" flipV="1">
            <a:off x="2974281" y="2624048"/>
            <a:ext cx="5300664" cy="2271512"/>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p:nvPr/>
        </p:nvCxnSpPr>
        <p:spPr>
          <a:xfrm rot="5400000">
            <a:off x="9431308" y="3437426"/>
            <a:ext cx="1577340" cy="1154430"/>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3128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500" fill="hold"/>
                                        <p:tgtEl>
                                          <p:spTgt spid="18"/>
                                        </p:tgtEl>
                                        <p:attrNameLst>
                                          <p:attrName>ppt_x</p:attrName>
                                        </p:attrNameLst>
                                      </p:cBhvr>
                                      <p:tavLst>
                                        <p:tav tm="0">
                                          <p:val>
                                            <p:strVal val="#ppt_x"/>
                                          </p:val>
                                        </p:tav>
                                        <p:tav tm="100000">
                                          <p:val>
                                            <p:strVal val="#ppt_x"/>
                                          </p:val>
                                        </p:tav>
                                      </p:tavLst>
                                    </p:anim>
                                    <p:anim calcmode="lin" valueType="num">
                                      <p:cBhvr additive="base">
                                        <p:cTn id="13" dur="500" fill="hold"/>
                                        <p:tgtEl>
                                          <p:spTgt spid="18"/>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6">
                                            <p:txEl>
                                              <p:pRg st="3" end="3"/>
                                            </p:txEl>
                                          </p:spTgt>
                                        </p:tgtEl>
                                        <p:attrNameLst>
                                          <p:attrName>style.visibility</p:attrName>
                                        </p:attrNameLst>
                                      </p:cBhvr>
                                      <p:to>
                                        <p:strVal val="visible"/>
                                      </p:to>
                                    </p:set>
                                    <p:anim calcmode="lin" valueType="num">
                                      <p:cBhvr additive="base">
                                        <p:cTn id="26"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ppt_x"/>
                                          </p:val>
                                        </p:tav>
                                        <p:tav tm="100000">
                                          <p:val>
                                            <p:strVal val="#ppt_x"/>
                                          </p:val>
                                        </p:tav>
                                      </p:tavLst>
                                    </p:anim>
                                    <p:anim calcmode="lin" valueType="num">
                                      <p:cBhvr additive="base">
                                        <p:cTn id="33" dur="500" fill="hold"/>
                                        <p:tgtEl>
                                          <p:spTgt spid="9"/>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500" fill="hold"/>
                                        <p:tgtEl>
                                          <p:spTgt spid="15"/>
                                        </p:tgtEl>
                                        <p:attrNameLst>
                                          <p:attrName>ppt_x</p:attrName>
                                        </p:attrNameLst>
                                      </p:cBhvr>
                                      <p:tavLst>
                                        <p:tav tm="0">
                                          <p:val>
                                            <p:strVal val="#ppt_x"/>
                                          </p:val>
                                        </p:tav>
                                        <p:tav tm="100000">
                                          <p:val>
                                            <p:strVal val="#ppt_x"/>
                                          </p:val>
                                        </p:tav>
                                      </p:tavLst>
                                    </p:anim>
                                    <p:anim calcmode="lin" valueType="num">
                                      <p:cBhvr additive="base">
                                        <p:cTn id="3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8">
                                            <p:txEl>
                                              <p:pRg st="3" end="3"/>
                                            </p:txEl>
                                          </p:spTgt>
                                        </p:tgtEl>
                                        <p:attrNameLst>
                                          <p:attrName>style.visibility</p:attrName>
                                        </p:attrNameLst>
                                      </p:cBhvr>
                                      <p:to>
                                        <p:strVal val="visible"/>
                                      </p:to>
                                    </p:set>
                                    <p:anim calcmode="lin" valueType="num">
                                      <p:cBhvr additive="base">
                                        <p:cTn id="46"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p:cTn id="52" dur="500" fill="hold"/>
                                        <p:tgtEl>
                                          <p:spTgt spid="21"/>
                                        </p:tgtEl>
                                        <p:attrNameLst>
                                          <p:attrName>ppt_w</p:attrName>
                                        </p:attrNameLst>
                                      </p:cBhvr>
                                      <p:tavLst>
                                        <p:tav tm="0">
                                          <p:val>
                                            <p:fltVal val="0"/>
                                          </p:val>
                                        </p:tav>
                                        <p:tav tm="100000">
                                          <p:val>
                                            <p:strVal val="#ppt_w"/>
                                          </p:val>
                                        </p:tav>
                                      </p:tavLst>
                                    </p:anim>
                                    <p:anim calcmode="lin" valueType="num">
                                      <p:cBhvr>
                                        <p:cTn id="53" dur="500" fill="hold"/>
                                        <p:tgtEl>
                                          <p:spTgt spid="21"/>
                                        </p:tgtEl>
                                        <p:attrNameLst>
                                          <p:attrName>ppt_h</p:attrName>
                                        </p:attrNameLst>
                                      </p:cBhvr>
                                      <p:tavLst>
                                        <p:tav tm="0">
                                          <p:val>
                                            <p:fltVal val="0"/>
                                          </p:val>
                                        </p:tav>
                                        <p:tav tm="100000">
                                          <p:val>
                                            <p:strVal val="#ppt_h"/>
                                          </p:val>
                                        </p:tav>
                                      </p:tavLst>
                                    </p:anim>
                                    <p:animEffect transition="in" filter="fade">
                                      <p:cBhvr>
                                        <p:cTn id="54" dur="500"/>
                                        <p:tgtEl>
                                          <p:spTgt spid="21"/>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nodeType="click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500" fill="hold"/>
                                        <p:tgtEl>
                                          <p:spTgt spid="24"/>
                                        </p:tgtEl>
                                        <p:attrNameLst>
                                          <p:attrName>ppt_w</p:attrName>
                                        </p:attrNameLst>
                                      </p:cBhvr>
                                      <p:tavLst>
                                        <p:tav tm="0">
                                          <p:val>
                                            <p:fltVal val="0"/>
                                          </p:val>
                                        </p:tav>
                                        <p:tav tm="100000">
                                          <p:val>
                                            <p:strVal val="#ppt_w"/>
                                          </p:val>
                                        </p:tav>
                                      </p:tavLst>
                                    </p:anim>
                                    <p:anim calcmode="lin" valueType="num">
                                      <p:cBhvr>
                                        <p:cTn id="60" dur="500" fill="hold"/>
                                        <p:tgtEl>
                                          <p:spTgt spid="24"/>
                                        </p:tgtEl>
                                        <p:attrNameLst>
                                          <p:attrName>ppt_h</p:attrName>
                                        </p:attrNameLst>
                                      </p:cBhvr>
                                      <p:tavLst>
                                        <p:tav tm="0">
                                          <p:val>
                                            <p:fltVal val="0"/>
                                          </p:val>
                                        </p:tav>
                                        <p:tav tm="100000">
                                          <p:val>
                                            <p:strVal val="#ppt_h"/>
                                          </p:val>
                                        </p:tav>
                                      </p:tavLst>
                                    </p:anim>
                                    <p:animEffect transition="in" filter="fade">
                                      <p:cBhvr>
                                        <p:cTn id="6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nvPr>
        </p:nvGraphicFramePr>
        <p:xfrm>
          <a:off x="616916" y="720090"/>
          <a:ext cx="10857187" cy="2763977"/>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28608">
                <a:tc gridSpan="3">
                  <a:txBody>
                    <a:bodyPr/>
                    <a:lstStyle/>
                    <a:p>
                      <a:r>
                        <a:rPr lang="el-GR" sz="2400" b="0" baseline="0" dirty="0">
                          <a:solidFill>
                            <a:schemeClr val="tx1"/>
                          </a:solidFill>
                        </a:rPr>
                        <a:t>Η εμπορική επιχείρηση κατέβαλε 700 € για αγορά αναλωσίμων. </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2860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06761">
                <a:tc>
                  <a:txBody>
                    <a:bodyPr/>
                    <a:lstStyle/>
                    <a:p>
                      <a:r>
                        <a:rPr lang="el-GR" sz="2400" baseline="0" dirty="0">
                          <a:solidFill>
                            <a:schemeClr val="tx1"/>
                          </a:solidFill>
                        </a:rPr>
                        <a:t>2. Αναλώσιμα υλικά</a:t>
                      </a:r>
                    </a:p>
                    <a:p>
                      <a:r>
                        <a:rPr lang="el-GR" sz="2400" baseline="0" dirty="0">
                          <a:solidFill>
                            <a:schemeClr val="tx1"/>
                          </a:solidFill>
                        </a:rPr>
                        <a:t>                              3. Ταμειακά διαθέσιμα</a:t>
                      </a:r>
                    </a:p>
                  </a:txBody>
                  <a:tcPr/>
                </a:tc>
                <a:tc>
                  <a:txBody>
                    <a:bodyPr/>
                    <a:lstStyle/>
                    <a:p>
                      <a:pPr algn="r"/>
                      <a:r>
                        <a:rPr lang="el-GR" sz="2400" dirty="0"/>
                        <a:t>700</a:t>
                      </a:r>
                    </a:p>
                  </a:txBody>
                  <a:tcPr/>
                </a:tc>
                <a:tc>
                  <a:txBody>
                    <a:bodyPr/>
                    <a:lstStyle/>
                    <a:p>
                      <a:pPr algn="r"/>
                      <a:endParaRPr lang="el-GR" sz="2400" dirty="0"/>
                    </a:p>
                    <a:p>
                      <a:pPr algn="r"/>
                      <a:r>
                        <a:rPr lang="el-GR" sz="2400" dirty="0"/>
                        <a:t>700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 Ταμειακά διαθέσιμα</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ΧΧΧΧΧΧ         700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6869430" y="4684395"/>
            <a:ext cx="392776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21620" y="3143249"/>
            <a:ext cx="4754880"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2. </a:t>
            </a:r>
            <a:r>
              <a:rPr kumimoji="0" lang="el-GR" sz="2800" b="0" i="0" u="none" strike="noStrike" kern="1200" cap="none" spc="0" normalizeH="0" baseline="0" noProof="0" dirty="0" err="1">
                <a:ln>
                  <a:noFill/>
                </a:ln>
                <a:solidFill>
                  <a:prstClr val="black"/>
                </a:solidFill>
                <a:effectLst/>
                <a:uLnTx/>
                <a:uFillTx/>
                <a:latin typeface="Calibri" panose="020F0502020204030204"/>
                <a:ea typeface="+mn-ea"/>
                <a:cs typeface="+mn-cs"/>
              </a:rPr>
              <a:t>Αναλώσιμ</a:t>
            </a: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α υλικά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700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p:nvPr/>
        </p:nvCxnSpPr>
        <p:spPr>
          <a:xfrm>
            <a:off x="1519293" y="4701540"/>
            <a:ext cx="33900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p:nvPr/>
        </p:nvCxnSpPr>
        <p:spPr>
          <a:xfrm rot="10800000" flipV="1">
            <a:off x="2974281" y="2624048"/>
            <a:ext cx="5300664" cy="2271512"/>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p:nvPr/>
        </p:nvCxnSpPr>
        <p:spPr>
          <a:xfrm rot="5400000">
            <a:off x="9431308" y="3437426"/>
            <a:ext cx="1577340" cy="1154430"/>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098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500" fill="hold"/>
                                        <p:tgtEl>
                                          <p:spTgt spid="18"/>
                                        </p:tgtEl>
                                        <p:attrNameLst>
                                          <p:attrName>ppt_x</p:attrName>
                                        </p:attrNameLst>
                                      </p:cBhvr>
                                      <p:tavLst>
                                        <p:tav tm="0">
                                          <p:val>
                                            <p:strVal val="#ppt_x"/>
                                          </p:val>
                                        </p:tav>
                                        <p:tav tm="100000">
                                          <p:val>
                                            <p:strVal val="#ppt_x"/>
                                          </p:val>
                                        </p:tav>
                                      </p:tavLst>
                                    </p:anim>
                                    <p:anim calcmode="lin" valueType="num">
                                      <p:cBhvr additive="base">
                                        <p:cTn id="13" dur="500" fill="hold"/>
                                        <p:tgtEl>
                                          <p:spTgt spid="18"/>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6">
                                            <p:txEl>
                                              <p:pRg st="3" end="3"/>
                                            </p:txEl>
                                          </p:spTgt>
                                        </p:tgtEl>
                                        <p:attrNameLst>
                                          <p:attrName>style.visibility</p:attrName>
                                        </p:attrNameLst>
                                      </p:cBhvr>
                                      <p:to>
                                        <p:strVal val="visible"/>
                                      </p:to>
                                    </p:set>
                                    <p:anim calcmode="lin" valueType="num">
                                      <p:cBhvr additive="base">
                                        <p:cTn id="26"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ppt_x"/>
                                          </p:val>
                                        </p:tav>
                                        <p:tav tm="100000">
                                          <p:val>
                                            <p:strVal val="#ppt_x"/>
                                          </p:val>
                                        </p:tav>
                                      </p:tavLst>
                                    </p:anim>
                                    <p:anim calcmode="lin" valueType="num">
                                      <p:cBhvr additive="base">
                                        <p:cTn id="33" dur="500" fill="hold"/>
                                        <p:tgtEl>
                                          <p:spTgt spid="9"/>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500" fill="hold"/>
                                        <p:tgtEl>
                                          <p:spTgt spid="15"/>
                                        </p:tgtEl>
                                        <p:attrNameLst>
                                          <p:attrName>ppt_x</p:attrName>
                                        </p:attrNameLst>
                                      </p:cBhvr>
                                      <p:tavLst>
                                        <p:tav tm="0">
                                          <p:val>
                                            <p:strVal val="#ppt_x"/>
                                          </p:val>
                                        </p:tav>
                                        <p:tav tm="100000">
                                          <p:val>
                                            <p:strVal val="#ppt_x"/>
                                          </p:val>
                                        </p:tav>
                                      </p:tavLst>
                                    </p:anim>
                                    <p:anim calcmode="lin" valueType="num">
                                      <p:cBhvr additive="base">
                                        <p:cTn id="3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8">
                                            <p:txEl>
                                              <p:pRg st="3" end="3"/>
                                            </p:txEl>
                                          </p:spTgt>
                                        </p:tgtEl>
                                        <p:attrNameLst>
                                          <p:attrName>style.visibility</p:attrName>
                                        </p:attrNameLst>
                                      </p:cBhvr>
                                      <p:to>
                                        <p:strVal val="visible"/>
                                      </p:to>
                                    </p:set>
                                    <p:anim calcmode="lin" valueType="num">
                                      <p:cBhvr additive="base">
                                        <p:cTn id="46"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p:cTn id="52" dur="500" fill="hold"/>
                                        <p:tgtEl>
                                          <p:spTgt spid="21"/>
                                        </p:tgtEl>
                                        <p:attrNameLst>
                                          <p:attrName>ppt_w</p:attrName>
                                        </p:attrNameLst>
                                      </p:cBhvr>
                                      <p:tavLst>
                                        <p:tav tm="0">
                                          <p:val>
                                            <p:fltVal val="0"/>
                                          </p:val>
                                        </p:tav>
                                        <p:tav tm="100000">
                                          <p:val>
                                            <p:strVal val="#ppt_w"/>
                                          </p:val>
                                        </p:tav>
                                      </p:tavLst>
                                    </p:anim>
                                    <p:anim calcmode="lin" valueType="num">
                                      <p:cBhvr>
                                        <p:cTn id="53" dur="500" fill="hold"/>
                                        <p:tgtEl>
                                          <p:spTgt spid="21"/>
                                        </p:tgtEl>
                                        <p:attrNameLst>
                                          <p:attrName>ppt_h</p:attrName>
                                        </p:attrNameLst>
                                      </p:cBhvr>
                                      <p:tavLst>
                                        <p:tav tm="0">
                                          <p:val>
                                            <p:fltVal val="0"/>
                                          </p:val>
                                        </p:tav>
                                        <p:tav tm="100000">
                                          <p:val>
                                            <p:strVal val="#ppt_h"/>
                                          </p:val>
                                        </p:tav>
                                      </p:tavLst>
                                    </p:anim>
                                    <p:animEffect transition="in" filter="fade">
                                      <p:cBhvr>
                                        <p:cTn id="54" dur="500"/>
                                        <p:tgtEl>
                                          <p:spTgt spid="21"/>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nodeType="click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500" fill="hold"/>
                                        <p:tgtEl>
                                          <p:spTgt spid="24"/>
                                        </p:tgtEl>
                                        <p:attrNameLst>
                                          <p:attrName>ppt_w</p:attrName>
                                        </p:attrNameLst>
                                      </p:cBhvr>
                                      <p:tavLst>
                                        <p:tav tm="0">
                                          <p:val>
                                            <p:fltVal val="0"/>
                                          </p:val>
                                        </p:tav>
                                        <p:tav tm="100000">
                                          <p:val>
                                            <p:strVal val="#ppt_w"/>
                                          </p:val>
                                        </p:tav>
                                      </p:tavLst>
                                    </p:anim>
                                    <p:anim calcmode="lin" valueType="num">
                                      <p:cBhvr>
                                        <p:cTn id="60" dur="500" fill="hold"/>
                                        <p:tgtEl>
                                          <p:spTgt spid="24"/>
                                        </p:tgtEl>
                                        <p:attrNameLst>
                                          <p:attrName>ppt_h</p:attrName>
                                        </p:attrNameLst>
                                      </p:cBhvr>
                                      <p:tavLst>
                                        <p:tav tm="0">
                                          <p:val>
                                            <p:fltVal val="0"/>
                                          </p:val>
                                        </p:tav>
                                        <p:tav tm="100000">
                                          <p:val>
                                            <p:strVal val="#ppt_h"/>
                                          </p:val>
                                        </p:tav>
                                      </p:tavLst>
                                    </p:anim>
                                    <p:animEffect transition="in" filter="fade">
                                      <p:cBhvr>
                                        <p:cTn id="6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nvPr>
        </p:nvGraphicFramePr>
        <p:xfrm>
          <a:off x="616916" y="720090"/>
          <a:ext cx="10857187" cy="2763977"/>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28608">
                <a:tc gridSpan="3">
                  <a:txBody>
                    <a:bodyPr/>
                    <a:lstStyle/>
                    <a:p>
                      <a:r>
                        <a:rPr lang="el-GR" sz="2400" b="0" baseline="0" dirty="0">
                          <a:solidFill>
                            <a:schemeClr val="tx1"/>
                          </a:solidFill>
                        </a:rPr>
                        <a:t>Στο τέλος της χρήσης η επιχείρηση διενέργησε απογραφή, η οποία έδειξε πως η αξία των αναλωσίμων που απομένουν ανέρχεται σε 400 €. </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2860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06761">
                <a:tc>
                  <a:txBody>
                    <a:bodyPr/>
                    <a:lstStyle/>
                    <a:p>
                      <a:r>
                        <a:rPr lang="el-GR" sz="2400" baseline="0" dirty="0">
                          <a:solidFill>
                            <a:schemeClr val="tx1"/>
                          </a:solidFill>
                        </a:rPr>
                        <a:t>6. Αναλωθέντα αναλώσιμα (έξοδα)</a:t>
                      </a:r>
                    </a:p>
                    <a:p>
                      <a:r>
                        <a:rPr lang="el-GR" sz="2400" baseline="0" dirty="0">
                          <a:solidFill>
                            <a:schemeClr val="tx1"/>
                          </a:solidFill>
                        </a:rPr>
                        <a:t>                 2. Αναλώσιμα υλικά</a:t>
                      </a:r>
                    </a:p>
                  </a:txBody>
                  <a:tcPr/>
                </a:tc>
                <a:tc>
                  <a:txBody>
                    <a:bodyPr/>
                    <a:lstStyle/>
                    <a:p>
                      <a:pPr algn="r"/>
                      <a:r>
                        <a:rPr lang="el-GR" sz="2400" dirty="0"/>
                        <a:t>300</a:t>
                      </a:r>
                    </a:p>
                  </a:txBody>
                  <a:tcPr/>
                </a:tc>
                <a:tc>
                  <a:txBody>
                    <a:bodyPr/>
                    <a:lstStyle/>
                    <a:p>
                      <a:pPr algn="r"/>
                      <a:endParaRPr lang="el-GR" sz="2400" dirty="0"/>
                    </a:p>
                    <a:p>
                      <a:pPr algn="r"/>
                      <a:r>
                        <a:rPr lang="el-GR" sz="2400" dirty="0"/>
                        <a:t>300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2.  Αναλώσιμα υλικά</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700          300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7176712" y="4684395"/>
            <a:ext cx="328745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21620" y="3143249"/>
            <a:ext cx="4754880"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6. Αναλωθέντα αναλώσιμα</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p:nvPr/>
        </p:nvCxnSpPr>
        <p:spPr>
          <a:xfrm>
            <a:off x="1143000" y="4684395"/>
            <a:ext cx="43335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p:nvPr/>
        </p:nvCxnSpPr>
        <p:spPr>
          <a:xfrm rot="10800000" flipV="1">
            <a:off x="2974281" y="2624048"/>
            <a:ext cx="5300664" cy="2271512"/>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p:nvPr/>
        </p:nvCxnSpPr>
        <p:spPr>
          <a:xfrm rot="5400000">
            <a:off x="9431308" y="3437426"/>
            <a:ext cx="1577340" cy="1154430"/>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6706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500" fill="hold"/>
                                        <p:tgtEl>
                                          <p:spTgt spid="18"/>
                                        </p:tgtEl>
                                        <p:attrNameLst>
                                          <p:attrName>ppt_x</p:attrName>
                                        </p:attrNameLst>
                                      </p:cBhvr>
                                      <p:tavLst>
                                        <p:tav tm="0">
                                          <p:val>
                                            <p:strVal val="#ppt_x"/>
                                          </p:val>
                                        </p:tav>
                                        <p:tav tm="100000">
                                          <p:val>
                                            <p:strVal val="#ppt_x"/>
                                          </p:val>
                                        </p:tav>
                                      </p:tavLst>
                                    </p:anim>
                                    <p:anim calcmode="lin" valueType="num">
                                      <p:cBhvr additive="base">
                                        <p:cTn id="13" dur="500" fill="hold"/>
                                        <p:tgtEl>
                                          <p:spTgt spid="18"/>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6">
                                            <p:txEl>
                                              <p:pRg st="3" end="3"/>
                                            </p:txEl>
                                          </p:spTgt>
                                        </p:tgtEl>
                                        <p:attrNameLst>
                                          <p:attrName>style.visibility</p:attrName>
                                        </p:attrNameLst>
                                      </p:cBhvr>
                                      <p:to>
                                        <p:strVal val="visible"/>
                                      </p:to>
                                    </p:set>
                                    <p:anim calcmode="lin" valueType="num">
                                      <p:cBhvr additive="base">
                                        <p:cTn id="26"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ppt_x"/>
                                          </p:val>
                                        </p:tav>
                                        <p:tav tm="100000">
                                          <p:val>
                                            <p:strVal val="#ppt_x"/>
                                          </p:val>
                                        </p:tav>
                                      </p:tavLst>
                                    </p:anim>
                                    <p:anim calcmode="lin" valueType="num">
                                      <p:cBhvr additive="base">
                                        <p:cTn id="33" dur="500" fill="hold"/>
                                        <p:tgtEl>
                                          <p:spTgt spid="9"/>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500" fill="hold"/>
                                        <p:tgtEl>
                                          <p:spTgt spid="15"/>
                                        </p:tgtEl>
                                        <p:attrNameLst>
                                          <p:attrName>ppt_x</p:attrName>
                                        </p:attrNameLst>
                                      </p:cBhvr>
                                      <p:tavLst>
                                        <p:tav tm="0">
                                          <p:val>
                                            <p:strVal val="#ppt_x"/>
                                          </p:val>
                                        </p:tav>
                                        <p:tav tm="100000">
                                          <p:val>
                                            <p:strVal val="#ppt_x"/>
                                          </p:val>
                                        </p:tav>
                                      </p:tavLst>
                                    </p:anim>
                                    <p:anim calcmode="lin" valueType="num">
                                      <p:cBhvr additive="base">
                                        <p:cTn id="3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8">
                                            <p:txEl>
                                              <p:pRg st="3" end="3"/>
                                            </p:txEl>
                                          </p:spTgt>
                                        </p:tgtEl>
                                        <p:attrNameLst>
                                          <p:attrName>style.visibility</p:attrName>
                                        </p:attrNameLst>
                                      </p:cBhvr>
                                      <p:to>
                                        <p:strVal val="visible"/>
                                      </p:to>
                                    </p:set>
                                    <p:anim calcmode="lin" valueType="num">
                                      <p:cBhvr additive="base">
                                        <p:cTn id="46"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p:cTn id="52" dur="500" fill="hold"/>
                                        <p:tgtEl>
                                          <p:spTgt spid="21"/>
                                        </p:tgtEl>
                                        <p:attrNameLst>
                                          <p:attrName>ppt_w</p:attrName>
                                        </p:attrNameLst>
                                      </p:cBhvr>
                                      <p:tavLst>
                                        <p:tav tm="0">
                                          <p:val>
                                            <p:fltVal val="0"/>
                                          </p:val>
                                        </p:tav>
                                        <p:tav tm="100000">
                                          <p:val>
                                            <p:strVal val="#ppt_w"/>
                                          </p:val>
                                        </p:tav>
                                      </p:tavLst>
                                    </p:anim>
                                    <p:anim calcmode="lin" valueType="num">
                                      <p:cBhvr>
                                        <p:cTn id="53" dur="500" fill="hold"/>
                                        <p:tgtEl>
                                          <p:spTgt spid="21"/>
                                        </p:tgtEl>
                                        <p:attrNameLst>
                                          <p:attrName>ppt_h</p:attrName>
                                        </p:attrNameLst>
                                      </p:cBhvr>
                                      <p:tavLst>
                                        <p:tav tm="0">
                                          <p:val>
                                            <p:fltVal val="0"/>
                                          </p:val>
                                        </p:tav>
                                        <p:tav tm="100000">
                                          <p:val>
                                            <p:strVal val="#ppt_h"/>
                                          </p:val>
                                        </p:tav>
                                      </p:tavLst>
                                    </p:anim>
                                    <p:animEffect transition="in" filter="fade">
                                      <p:cBhvr>
                                        <p:cTn id="54" dur="500"/>
                                        <p:tgtEl>
                                          <p:spTgt spid="21"/>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nodeType="click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500" fill="hold"/>
                                        <p:tgtEl>
                                          <p:spTgt spid="24"/>
                                        </p:tgtEl>
                                        <p:attrNameLst>
                                          <p:attrName>ppt_w</p:attrName>
                                        </p:attrNameLst>
                                      </p:cBhvr>
                                      <p:tavLst>
                                        <p:tav tm="0">
                                          <p:val>
                                            <p:fltVal val="0"/>
                                          </p:val>
                                        </p:tav>
                                        <p:tav tm="100000">
                                          <p:val>
                                            <p:strVal val="#ppt_w"/>
                                          </p:val>
                                        </p:tav>
                                      </p:tavLst>
                                    </p:anim>
                                    <p:anim calcmode="lin" valueType="num">
                                      <p:cBhvr>
                                        <p:cTn id="60" dur="500" fill="hold"/>
                                        <p:tgtEl>
                                          <p:spTgt spid="24"/>
                                        </p:tgtEl>
                                        <p:attrNameLst>
                                          <p:attrName>ppt_h</p:attrName>
                                        </p:attrNameLst>
                                      </p:cBhvr>
                                      <p:tavLst>
                                        <p:tav tm="0">
                                          <p:val>
                                            <p:fltVal val="0"/>
                                          </p:val>
                                        </p:tav>
                                        <p:tav tm="100000">
                                          <p:val>
                                            <p:strVal val="#ppt_h"/>
                                          </p:val>
                                        </p:tav>
                                      </p:tavLst>
                                    </p:anim>
                                    <p:animEffect transition="in" filter="fade">
                                      <p:cBhvr>
                                        <p:cTn id="6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199" y="489527"/>
            <a:ext cx="10790383" cy="6368472"/>
          </a:xfrm>
        </p:spPr>
        <p:txBody>
          <a:bodyPr>
            <a:normAutofit/>
          </a:bodyPr>
          <a:lstStyle/>
          <a:p>
            <a:endParaRPr lang="el-GR" dirty="0"/>
          </a:p>
          <a:p>
            <a:pPr algn="just"/>
            <a:r>
              <a:rPr lang="el-GR" dirty="0"/>
              <a:t>Ο όρος δεδουλευμένα ή πληρωτέα έξοδα αναφέρεται σε μια υποχρέωση που ξεκινά από ένα έξοδο που δεν έχει εξοφληθεί ακόμη.</a:t>
            </a:r>
          </a:p>
          <a:p>
            <a:pPr algn="just"/>
            <a:r>
              <a:rPr lang="el-GR" dirty="0"/>
              <a:t>Οι επιχειρήσεις δεν καταχωρούν τα δεδουλευμένα έξοδα καθημερινά ή εβδομαδιαία. </a:t>
            </a:r>
          </a:p>
          <a:p>
            <a:pPr algn="just"/>
            <a:r>
              <a:rPr lang="el-GR" dirty="0"/>
              <a:t>Συνήθως καταχωρούν τα δεδουλευμένα έξοδα στο τέλος μιας περιόδου.</a:t>
            </a:r>
          </a:p>
          <a:p>
            <a:pPr algn="just"/>
            <a:r>
              <a:rPr lang="el-GR" dirty="0"/>
              <a:t>Χρησιμοποιούν μια εγγραφή τακτοποίησης για ενημερώσουν κάθε έξοδο (και την αντίστοιχη υποχρέωση) που θα μεταφερθεί στις οικονομικές καταστάσεις.</a:t>
            </a:r>
          </a:p>
          <a:p>
            <a:pPr marL="0" indent="0">
              <a:buNone/>
            </a:pPr>
            <a:endParaRPr lang="el-GR" b="1" dirty="0">
              <a:solidFill>
                <a:srgbClr val="002060"/>
              </a:solidFill>
            </a:endParaRPr>
          </a:p>
        </p:txBody>
      </p:sp>
      <p:sp>
        <p:nvSpPr>
          <p:cNvPr id="6" name="Ορθογώνιο 5"/>
          <p:cNvSpPr/>
          <p:nvPr/>
        </p:nvSpPr>
        <p:spPr>
          <a:xfrm>
            <a:off x="0" y="0"/>
            <a:ext cx="859536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Δεδουλευμένα ή Πληρωτέα Έξοδα</a:t>
            </a:r>
          </a:p>
        </p:txBody>
      </p:sp>
      <p:sp>
        <p:nvSpPr>
          <p:cNvPr id="7" name="Ορθογώνιο 6"/>
          <p:cNvSpPr/>
          <p:nvPr/>
        </p:nvSpPr>
        <p:spPr>
          <a:xfrm>
            <a:off x="8595360" y="0"/>
            <a:ext cx="359664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9498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randombar(horizont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randombar(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randombar(horizont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randombar(horizontal)">
                                      <p:cBhvr>
                                        <p:cTn id="2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nvPr>
        </p:nvGraphicFramePr>
        <p:xfrm>
          <a:off x="616916" y="720090"/>
          <a:ext cx="10857187" cy="2763977"/>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28608">
                <a:tc gridSpan="3">
                  <a:txBody>
                    <a:bodyPr/>
                    <a:lstStyle/>
                    <a:p>
                      <a:r>
                        <a:rPr lang="el-GR" sz="2400" b="0" baseline="0" dirty="0">
                          <a:solidFill>
                            <a:schemeClr val="tx1"/>
                          </a:solidFill>
                        </a:rPr>
                        <a:t>Η εταιρεία στο τέλος του μήνα οφείλει μισθούς 1.200 €, τους οποίους θα πληρώσει την 1</a:t>
                      </a:r>
                      <a:r>
                        <a:rPr lang="el-GR" sz="2400" b="0" baseline="30000" dirty="0">
                          <a:solidFill>
                            <a:schemeClr val="tx1"/>
                          </a:solidFill>
                        </a:rPr>
                        <a:t>η</a:t>
                      </a:r>
                      <a:r>
                        <a:rPr lang="el-GR" sz="2400" b="0" baseline="0" dirty="0">
                          <a:solidFill>
                            <a:schemeClr val="tx1"/>
                          </a:solidFill>
                        </a:rPr>
                        <a:t> του επόμενου μήνα γιατί η 30</a:t>
                      </a:r>
                      <a:r>
                        <a:rPr lang="el-GR" sz="2400" b="0" baseline="30000" dirty="0">
                          <a:solidFill>
                            <a:schemeClr val="tx1"/>
                          </a:solidFill>
                        </a:rPr>
                        <a:t>η</a:t>
                      </a:r>
                      <a:r>
                        <a:rPr lang="el-GR" sz="2400" b="0" baseline="0" dirty="0">
                          <a:solidFill>
                            <a:schemeClr val="tx1"/>
                          </a:solidFill>
                        </a:rPr>
                        <a:t> Ιουνίου είναι Κυριακή.</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2860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06761">
                <a:tc>
                  <a:txBody>
                    <a:bodyPr/>
                    <a:lstStyle/>
                    <a:p>
                      <a:r>
                        <a:rPr lang="el-GR" sz="2400" baseline="0" dirty="0">
                          <a:solidFill>
                            <a:schemeClr val="tx1"/>
                          </a:solidFill>
                        </a:rPr>
                        <a:t>6. Αμοιβές και έξοδα προσωπικού (Μισθοί)</a:t>
                      </a:r>
                    </a:p>
                    <a:p>
                      <a:r>
                        <a:rPr lang="el-GR" sz="2400" baseline="0" dirty="0">
                          <a:solidFill>
                            <a:schemeClr val="tx1"/>
                          </a:solidFill>
                        </a:rPr>
                        <a:t>          5. Αμοιβές και έξοδα προσωπικού πληρωτέα</a:t>
                      </a:r>
                    </a:p>
                  </a:txBody>
                  <a:tcPr/>
                </a:tc>
                <a:tc>
                  <a:txBody>
                    <a:bodyPr/>
                    <a:lstStyle/>
                    <a:p>
                      <a:pPr algn="r"/>
                      <a:r>
                        <a:rPr lang="el-GR" sz="2400" dirty="0"/>
                        <a:t>1.200</a:t>
                      </a:r>
                    </a:p>
                  </a:txBody>
                  <a:tcPr/>
                </a:tc>
                <a:tc>
                  <a:txBody>
                    <a:bodyPr/>
                    <a:lstStyle/>
                    <a:p>
                      <a:pPr algn="r"/>
                      <a:endParaRPr lang="el-GR" sz="2400" dirty="0"/>
                    </a:p>
                    <a:p>
                      <a:pPr algn="r"/>
                      <a:r>
                        <a:rPr lang="el-GR" sz="2400" dirty="0"/>
                        <a:t>1.2000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 Μισθοί πληρωτέοι</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1.200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7176712" y="4684395"/>
            <a:ext cx="328745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21620" y="3143249"/>
            <a:ext cx="4754880"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6. Μισθοί</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1.200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p:nvPr/>
        </p:nvCxnSpPr>
        <p:spPr>
          <a:xfrm>
            <a:off x="1519293" y="4701540"/>
            <a:ext cx="33900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p:nvPr/>
        </p:nvCxnSpPr>
        <p:spPr>
          <a:xfrm rot="10800000" flipV="1">
            <a:off x="3338055" y="2628900"/>
            <a:ext cx="5081506" cy="2266660"/>
          </a:xfrm>
          <a:prstGeom prst="bentConnector3">
            <a:avLst>
              <a:gd name="adj1" fmla="val 2863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p:nvPr/>
        </p:nvCxnSpPr>
        <p:spPr>
          <a:xfrm rot="5400000">
            <a:off x="9653014" y="3510736"/>
            <a:ext cx="1507750" cy="1077401"/>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2993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500" fill="hold"/>
                                        <p:tgtEl>
                                          <p:spTgt spid="18"/>
                                        </p:tgtEl>
                                        <p:attrNameLst>
                                          <p:attrName>ppt_x</p:attrName>
                                        </p:attrNameLst>
                                      </p:cBhvr>
                                      <p:tavLst>
                                        <p:tav tm="0">
                                          <p:val>
                                            <p:strVal val="#ppt_x"/>
                                          </p:val>
                                        </p:tav>
                                        <p:tav tm="100000">
                                          <p:val>
                                            <p:strVal val="#ppt_x"/>
                                          </p:val>
                                        </p:tav>
                                      </p:tavLst>
                                    </p:anim>
                                    <p:anim calcmode="lin" valueType="num">
                                      <p:cBhvr additive="base">
                                        <p:cTn id="17" dur="500" fill="hold"/>
                                        <p:tgtEl>
                                          <p:spTgt spid="18"/>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fill="hold"/>
                                        <p:tgtEl>
                                          <p:spTgt spid="15"/>
                                        </p:tgtEl>
                                        <p:attrNameLst>
                                          <p:attrName>ppt_x</p:attrName>
                                        </p:attrNameLst>
                                      </p:cBhvr>
                                      <p:tavLst>
                                        <p:tav tm="0">
                                          <p:val>
                                            <p:strVal val="#ppt_x"/>
                                          </p:val>
                                        </p:tav>
                                        <p:tav tm="100000">
                                          <p:val>
                                            <p:strVal val="#ppt_x"/>
                                          </p:val>
                                        </p:tav>
                                      </p:tavLst>
                                    </p:anim>
                                    <p:anim calcmode="lin" valueType="num">
                                      <p:cBhvr additive="base">
                                        <p:cTn id="2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6">
                                            <p:txEl>
                                              <p:pRg st="2" end="2"/>
                                            </p:txEl>
                                          </p:spTgt>
                                        </p:tgtEl>
                                        <p:attrNameLst>
                                          <p:attrName>style.visibility</p:attrName>
                                        </p:attrNameLst>
                                      </p:cBhvr>
                                      <p:to>
                                        <p:strVal val="visible"/>
                                      </p:to>
                                    </p:set>
                                    <p:anim calcmode="lin" valueType="num">
                                      <p:cBhvr additive="base">
                                        <p:cTn id="30"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6">
                                            <p:txEl>
                                              <p:pRg st="2" end="2"/>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16">
                                            <p:txEl>
                                              <p:pRg st="3" end="3"/>
                                            </p:txEl>
                                          </p:spTgt>
                                        </p:tgtEl>
                                        <p:attrNameLst>
                                          <p:attrName>style.visibility</p:attrName>
                                        </p:attrNameLst>
                                      </p:cBhvr>
                                      <p:to>
                                        <p:strVal val="visible"/>
                                      </p:to>
                                    </p:set>
                                    <p:anim calcmode="lin" valueType="num">
                                      <p:cBhvr additive="base">
                                        <p:cTn id="34"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1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8">
                                            <p:txEl>
                                              <p:pRg st="2" end="2"/>
                                            </p:txEl>
                                          </p:spTgt>
                                        </p:tgtEl>
                                        <p:attrNameLst>
                                          <p:attrName>style.visibility</p:attrName>
                                        </p:attrNameLst>
                                      </p:cBhvr>
                                      <p:to>
                                        <p:strVal val="visible"/>
                                      </p:to>
                                    </p:set>
                                    <p:anim calcmode="lin" valueType="num">
                                      <p:cBhvr additive="base">
                                        <p:cTn id="40"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8">
                                            <p:txEl>
                                              <p:pRg st="2" end="2"/>
                                            </p:txEl>
                                          </p:spTgt>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8">
                                            <p:txEl>
                                              <p:pRg st="3" end="3"/>
                                            </p:txEl>
                                          </p:spTgt>
                                        </p:tgtEl>
                                        <p:attrNameLst>
                                          <p:attrName>style.visibility</p:attrName>
                                        </p:attrNameLst>
                                      </p:cBhvr>
                                      <p:to>
                                        <p:strVal val="visible"/>
                                      </p:to>
                                    </p:set>
                                    <p:anim calcmode="lin" valueType="num">
                                      <p:cBhvr additive="base">
                                        <p:cTn id="44"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nodeType="clickEffect">
                                  <p:stCondLst>
                                    <p:cond delay="0"/>
                                  </p:stCondLst>
                                  <p:childTnLst>
                                    <p:set>
                                      <p:cBhvr>
                                        <p:cTn id="49" dur="1" fill="hold">
                                          <p:stCondLst>
                                            <p:cond delay="0"/>
                                          </p:stCondLst>
                                        </p:cTn>
                                        <p:tgtEl>
                                          <p:spTgt spid="21"/>
                                        </p:tgtEl>
                                        <p:attrNameLst>
                                          <p:attrName>style.visibility</p:attrName>
                                        </p:attrNameLst>
                                      </p:cBhvr>
                                      <p:to>
                                        <p:strVal val="visible"/>
                                      </p:to>
                                    </p:set>
                                    <p:anim calcmode="lin" valueType="num">
                                      <p:cBhvr>
                                        <p:cTn id="50" dur="500" fill="hold"/>
                                        <p:tgtEl>
                                          <p:spTgt spid="21"/>
                                        </p:tgtEl>
                                        <p:attrNameLst>
                                          <p:attrName>ppt_w</p:attrName>
                                        </p:attrNameLst>
                                      </p:cBhvr>
                                      <p:tavLst>
                                        <p:tav tm="0">
                                          <p:val>
                                            <p:fltVal val="0"/>
                                          </p:val>
                                        </p:tav>
                                        <p:tav tm="100000">
                                          <p:val>
                                            <p:strVal val="#ppt_w"/>
                                          </p:val>
                                        </p:tav>
                                      </p:tavLst>
                                    </p:anim>
                                    <p:anim calcmode="lin" valueType="num">
                                      <p:cBhvr>
                                        <p:cTn id="51" dur="500" fill="hold"/>
                                        <p:tgtEl>
                                          <p:spTgt spid="21"/>
                                        </p:tgtEl>
                                        <p:attrNameLst>
                                          <p:attrName>ppt_h</p:attrName>
                                        </p:attrNameLst>
                                      </p:cBhvr>
                                      <p:tavLst>
                                        <p:tav tm="0">
                                          <p:val>
                                            <p:fltVal val="0"/>
                                          </p:val>
                                        </p:tav>
                                        <p:tav tm="100000">
                                          <p:val>
                                            <p:strVal val="#ppt_h"/>
                                          </p:val>
                                        </p:tav>
                                      </p:tavLst>
                                    </p:anim>
                                    <p:animEffect transition="in" filter="fade">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nodeType="clickEffect">
                                  <p:stCondLst>
                                    <p:cond delay="0"/>
                                  </p:stCondLst>
                                  <p:childTnLst>
                                    <p:set>
                                      <p:cBhvr>
                                        <p:cTn id="56" dur="1" fill="hold">
                                          <p:stCondLst>
                                            <p:cond delay="0"/>
                                          </p:stCondLst>
                                        </p:cTn>
                                        <p:tgtEl>
                                          <p:spTgt spid="24"/>
                                        </p:tgtEl>
                                        <p:attrNameLst>
                                          <p:attrName>style.visibility</p:attrName>
                                        </p:attrNameLst>
                                      </p:cBhvr>
                                      <p:to>
                                        <p:strVal val="visible"/>
                                      </p:to>
                                    </p:set>
                                    <p:anim calcmode="lin" valueType="num">
                                      <p:cBhvr>
                                        <p:cTn id="57" dur="500" fill="hold"/>
                                        <p:tgtEl>
                                          <p:spTgt spid="24"/>
                                        </p:tgtEl>
                                        <p:attrNameLst>
                                          <p:attrName>ppt_w</p:attrName>
                                        </p:attrNameLst>
                                      </p:cBhvr>
                                      <p:tavLst>
                                        <p:tav tm="0">
                                          <p:val>
                                            <p:fltVal val="0"/>
                                          </p:val>
                                        </p:tav>
                                        <p:tav tm="100000">
                                          <p:val>
                                            <p:strVal val="#ppt_w"/>
                                          </p:val>
                                        </p:tav>
                                      </p:tavLst>
                                    </p:anim>
                                    <p:anim calcmode="lin" valueType="num">
                                      <p:cBhvr>
                                        <p:cTn id="58" dur="500" fill="hold"/>
                                        <p:tgtEl>
                                          <p:spTgt spid="24"/>
                                        </p:tgtEl>
                                        <p:attrNameLst>
                                          <p:attrName>ppt_h</p:attrName>
                                        </p:attrNameLst>
                                      </p:cBhvr>
                                      <p:tavLst>
                                        <p:tav tm="0">
                                          <p:val>
                                            <p:fltVal val="0"/>
                                          </p:val>
                                        </p:tav>
                                        <p:tav tm="100000">
                                          <p:val>
                                            <p:strVal val="#ppt_h"/>
                                          </p:val>
                                        </p:tav>
                                      </p:tavLst>
                                    </p:anim>
                                    <p:animEffect transition="in" filter="fade">
                                      <p:cBhvr>
                                        <p:cTn id="59"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228844" cy="6368473"/>
          </a:xfrm>
        </p:spPr>
        <p:txBody>
          <a:bodyPr>
            <a:normAutofit/>
          </a:bodyPr>
          <a:lstStyle/>
          <a:p>
            <a:pPr marL="0" indent="0" algn="just">
              <a:buNone/>
            </a:pPr>
            <a:endParaRPr lang="el-GR" dirty="0"/>
          </a:p>
          <a:p>
            <a:pPr marL="0" indent="0" algn="just">
              <a:buNone/>
            </a:pPr>
            <a:r>
              <a:rPr lang="el-GR" dirty="0"/>
              <a:t>Ένα έσοδο που έχει αναγνωριστεί χωρίς ακόμα να εισπραχθούν χρήματα καλείται </a:t>
            </a:r>
            <a:r>
              <a:rPr lang="el-GR" b="1" dirty="0">
                <a:solidFill>
                  <a:srgbClr val="002060"/>
                </a:solidFill>
              </a:rPr>
              <a:t>δεδουλευμένο έσοδο</a:t>
            </a:r>
            <a:r>
              <a:rPr lang="el-GR" dirty="0"/>
              <a:t>.</a:t>
            </a:r>
          </a:p>
          <a:p>
            <a:pPr marL="0" indent="0" algn="just">
              <a:buNone/>
            </a:pPr>
            <a:r>
              <a:rPr lang="el-GR" dirty="0"/>
              <a:t>Αντίθετα όταν οι επιχειρήσεις εισπράττουν χρήματα πριν πραγματοποιήσουν τα έσοδα τότε δημιουργείται μια υποχρέωση.</a:t>
            </a:r>
          </a:p>
          <a:p>
            <a:pPr marL="0" indent="0" algn="just">
              <a:buNone/>
            </a:pPr>
            <a:r>
              <a:rPr lang="el-GR" dirty="0"/>
              <a:t>Η υποχρέωση αυτή καλείται </a:t>
            </a:r>
            <a:r>
              <a:rPr lang="el-GR" b="1" dirty="0">
                <a:solidFill>
                  <a:srgbClr val="C00000"/>
                </a:solidFill>
              </a:rPr>
              <a:t>μη δεδουλευμένο έσοδο</a:t>
            </a:r>
            <a:r>
              <a:rPr lang="el-GR" dirty="0"/>
              <a:t>.</a:t>
            </a:r>
          </a:p>
          <a:p>
            <a:pPr marL="0" indent="0" algn="just">
              <a:buNone/>
            </a:pPr>
            <a:endParaRPr lang="el-GR" sz="1000" dirty="0">
              <a:solidFill>
                <a:srgbClr val="C00000"/>
              </a:solidFill>
            </a:endParaRPr>
          </a:p>
          <a:p>
            <a:pPr marL="0" indent="0" algn="just">
              <a:buNone/>
            </a:pPr>
            <a:r>
              <a:rPr lang="el-GR" dirty="0"/>
              <a:t>Τα μη δεδουλευμένα έσοδα συνιστούν μια υποχρέωση επειδή η επιχείρηση έχει αναλάβει την υποχρέωση να παραδώσει αγαθά ή να παρέχει υπηρεσίες.</a:t>
            </a:r>
            <a:endParaRPr lang="el-GR" dirty="0">
              <a:solidFill>
                <a:srgbClr val="C00000"/>
              </a:solidFill>
            </a:endParaRPr>
          </a:p>
        </p:txBody>
      </p:sp>
      <p:sp>
        <p:nvSpPr>
          <p:cNvPr id="6" name="Ορθογώνιο 5"/>
          <p:cNvSpPr/>
          <p:nvPr/>
        </p:nvSpPr>
        <p:spPr>
          <a:xfrm>
            <a:off x="0" y="0"/>
            <a:ext cx="1018413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Δεδουλευμένα Έσοδα και μη Δεδουλευμένα Έσοδα</a:t>
            </a:r>
          </a:p>
        </p:txBody>
      </p:sp>
      <p:sp>
        <p:nvSpPr>
          <p:cNvPr id="7" name="Ορθογώνιο 6"/>
          <p:cNvSpPr/>
          <p:nvPr/>
        </p:nvSpPr>
        <p:spPr>
          <a:xfrm>
            <a:off x="10184130" y="0"/>
            <a:ext cx="200787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55319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 calcmode="lin" valueType="num">
                                      <p:cBhvr>
                                        <p:cTn id="17"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18"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19"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20" dur="1000"/>
                                        <p:tgtEl>
                                          <p:spTgt spid="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 calcmode="lin" valueType="num">
                                      <p:cBhvr>
                                        <p:cTn id="25"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nvPr>
        </p:nvGraphicFramePr>
        <p:xfrm>
          <a:off x="616916" y="720090"/>
          <a:ext cx="10857187" cy="2763977"/>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28608">
                <a:tc gridSpan="3">
                  <a:txBody>
                    <a:bodyPr/>
                    <a:lstStyle/>
                    <a:p>
                      <a:r>
                        <a:rPr lang="el-GR" sz="2400" b="0" baseline="0" dirty="0">
                          <a:solidFill>
                            <a:schemeClr val="tx1"/>
                          </a:solidFill>
                        </a:rPr>
                        <a:t>Η επιχείρηση έλαβε προκαταβολικά 12.000 για την συντήρηση μηχανημάτων ενός εργοστασίου για δύο χρόνια.</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2860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06761">
                <a:tc>
                  <a:txBody>
                    <a:bodyPr/>
                    <a:lstStyle/>
                    <a:p>
                      <a:r>
                        <a:rPr lang="el-GR" sz="2400" baseline="0" dirty="0">
                          <a:solidFill>
                            <a:schemeClr val="tx1"/>
                          </a:solidFill>
                        </a:rPr>
                        <a:t>3. Ταμειακά διαθέσιμα</a:t>
                      </a:r>
                    </a:p>
                    <a:p>
                      <a:r>
                        <a:rPr lang="el-GR" sz="2400" baseline="0" dirty="0">
                          <a:solidFill>
                            <a:schemeClr val="tx1"/>
                          </a:solidFill>
                        </a:rPr>
                        <a:t>              5. Μη δεδουλευμένα έσοδα </a:t>
                      </a:r>
                    </a:p>
                  </a:txBody>
                  <a:tcPr/>
                </a:tc>
                <a:tc>
                  <a:txBody>
                    <a:bodyPr/>
                    <a:lstStyle/>
                    <a:p>
                      <a:pPr algn="r"/>
                      <a:r>
                        <a:rPr lang="el-GR" sz="2400" dirty="0"/>
                        <a:t>12.000</a:t>
                      </a:r>
                    </a:p>
                  </a:txBody>
                  <a:tcPr/>
                </a:tc>
                <a:tc>
                  <a:txBody>
                    <a:bodyPr/>
                    <a:lstStyle/>
                    <a:p>
                      <a:pPr algn="r"/>
                      <a:endParaRPr lang="el-GR" sz="2400" dirty="0"/>
                    </a:p>
                    <a:p>
                      <a:pPr algn="r"/>
                      <a:r>
                        <a:rPr lang="el-GR" sz="2400" dirty="0"/>
                        <a:t>12.000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 Μη δεδουλευμένα έσοδα</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12.000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flipV="1">
            <a:off x="6720840" y="4684395"/>
            <a:ext cx="4224750" cy="2667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21620" y="3143249"/>
            <a:ext cx="4754880"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 Ταμειακά διαθέσιμα</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12.000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p:nvPr/>
        </p:nvCxnSpPr>
        <p:spPr>
          <a:xfrm>
            <a:off x="1519293" y="4701540"/>
            <a:ext cx="33900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p:nvPr/>
        </p:nvCxnSpPr>
        <p:spPr>
          <a:xfrm rot="10800000" flipV="1">
            <a:off x="3323144" y="2606040"/>
            <a:ext cx="4929230" cy="2289520"/>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p:nvPr/>
        </p:nvCxnSpPr>
        <p:spPr>
          <a:xfrm rot="5400000">
            <a:off x="9653014" y="3408965"/>
            <a:ext cx="1507750" cy="1077401"/>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6057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500" fill="hold"/>
                                        <p:tgtEl>
                                          <p:spTgt spid="18"/>
                                        </p:tgtEl>
                                        <p:attrNameLst>
                                          <p:attrName>ppt_x</p:attrName>
                                        </p:attrNameLst>
                                      </p:cBhvr>
                                      <p:tavLst>
                                        <p:tav tm="0">
                                          <p:val>
                                            <p:strVal val="#ppt_x"/>
                                          </p:val>
                                        </p:tav>
                                        <p:tav tm="100000">
                                          <p:val>
                                            <p:strVal val="#ppt_x"/>
                                          </p:val>
                                        </p:tav>
                                      </p:tavLst>
                                    </p:anim>
                                    <p:anim calcmode="lin" valueType="num">
                                      <p:cBhvr additive="base">
                                        <p:cTn id="17" dur="500" fill="hold"/>
                                        <p:tgtEl>
                                          <p:spTgt spid="18"/>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fill="hold"/>
                                        <p:tgtEl>
                                          <p:spTgt spid="15"/>
                                        </p:tgtEl>
                                        <p:attrNameLst>
                                          <p:attrName>ppt_x</p:attrName>
                                        </p:attrNameLst>
                                      </p:cBhvr>
                                      <p:tavLst>
                                        <p:tav tm="0">
                                          <p:val>
                                            <p:strVal val="#ppt_x"/>
                                          </p:val>
                                        </p:tav>
                                        <p:tav tm="100000">
                                          <p:val>
                                            <p:strVal val="#ppt_x"/>
                                          </p:val>
                                        </p:tav>
                                      </p:tavLst>
                                    </p:anim>
                                    <p:anim calcmode="lin" valueType="num">
                                      <p:cBhvr additive="base">
                                        <p:cTn id="2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6">
                                            <p:txEl>
                                              <p:pRg st="2" end="2"/>
                                            </p:txEl>
                                          </p:spTgt>
                                        </p:tgtEl>
                                        <p:attrNameLst>
                                          <p:attrName>style.visibility</p:attrName>
                                        </p:attrNameLst>
                                      </p:cBhvr>
                                      <p:to>
                                        <p:strVal val="visible"/>
                                      </p:to>
                                    </p:set>
                                    <p:anim calcmode="lin" valueType="num">
                                      <p:cBhvr additive="base">
                                        <p:cTn id="30"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6">
                                            <p:txEl>
                                              <p:pRg st="2" end="2"/>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16">
                                            <p:txEl>
                                              <p:pRg st="3" end="3"/>
                                            </p:txEl>
                                          </p:spTgt>
                                        </p:tgtEl>
                                        <p:attrNameLst>
                                          <p:attrName>style.visibility</p:attrName>
                                        </p:attrNameLst>
                                      </p:cBhvr>
                                      <p:to>
                                        <p:strVal val="visible"/>
                                      </p:to>
                                    </p:set>
                                    <p:anim calcmode="lin" valueType="num">
                                      <p:cBhvr additive="base">
                                        <p:cTn id="34"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1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8">
                                            <p:txEl>
                                              <p:pRg st="2" end="2"/>
                                            </p:txEl>
                                          </p:spTgt>
                                        </p:tgtEl>
                                        <p:attrNameLst>
                                          <p:attrName>style.visibility</p:attrName>
                                        </p:attrNameLst>
                                      </p:cBhvr>
                                      <p:to>
                                        <p:strVal val="visible"/>
                                      </p:to>
                                    </p:set>
                                    <p:anim calcmode="lin" valueType="num">
                                      <p:cBhvr additive="base">
                                        <p:cTn id="40"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8">
                                            <p:txEl>
                                              <p:pRg st="2" end="2"/>
                                            </p:txEl>
                                          </p:spTgt>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8">
                                            <p:txEl>
                                              <p:pRg st="3" end="3"/>
                                            </p:txEl>
                                          </p:spTgt>
                                        </p:tgtEl>
                                        <p:attrNameLst>
                                          <p:attrName>style.visibility</p:attrName>
                                        </p:attrNameLst>
                                      </p:cBhvr>
                                      <p:to>
                                        <p:strVal val="visible"/>
                                      </p:to>
                                    </p:set>
                                    <p:anim calcmode="lin" valueType="num">
                                      <p:cBhvr additive="base">
                                        <p:cTn id="44"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nodeType="clickEffect">
                                  <p:stCondLst>
                                    <p:cond delay="0"/>
                                  </p:stCondLst>
                                  <p:childTnLst>
                                    <p:set>
                                      <p:cBhvr>
                                        <p:cTn id="49" dur="1" fill="hold">
                                          <p:stCondLst>
                                            <p:cond delay="0"/>
                                          </p:stCondLst>
                                        </p:cTn>
                                        <p:tgtEl>
                                          <p:spTgt spid="21"/>
                                        </p:tgtEl>
                                        <p:attrNameLst>
                                          <p:attrName>style.visibility</p:attrName>
                                        </p:attrNameLst>
                                      </p:cBhvr>
                                      <p:to>
                                        <p:strVal val="visible"/>
                                      </p:to>
                                    </p:set>
                                    <p:anim calcmode="lin" valueType="num">
                                      <p:cBhvr>
                                        <p:cTn id="50" dur="500" fill="hold"/>
                                        <p:tgtEl>
                                          <p:spTgt spid="21"/>
                                        </p:tgtEl>
                                        <p:attrNameLst>
                                          <p:attrName>ppt_w</p:attrName>
                                        </p:attrNameLst>
                                      </p:cBhvr>
                                      <p:tavLst>
                                        <p:tav tm="0">
                                          <p:val>
                                            <p:fltVal val="0"/>
                                          </p:val>
                                        </p:tav>
                                        <p:tav tm="100000">
                                          <p:val>
                                            <p:strVal val="#ppt_w"/>
                                          </p:val>
                                        </p:tav>
                                      </p:tavLst>
                                    </p:anim>
                                    <p:anim calcmode="lin" valueType="num">
                                      <p:cBhvr>
                                        <p:cTn id="51" dur="500" fill="hold"/>
                                        <p:tgtEl>
                                          <p:spTgt spid="21"/>
                                        </p:tgtEl>
                                        <p:attrNameLst>
                                          <p:attrName>ppt_h</p:attrName>
                                        </p:attrNameLst>
                                      </p:cBhvr>
                                      <p:tavLst>
                                        <p:tav tm="0">
                                          <p:val>
                                            <p:fltVal val="0"/>
                                          </p:val>
                                        </p:tav>
                                        <p:tav tm="100000">
                                          <p:val>
                                            <p:strVal val="#ppt_h"/>
                                          </p:val>
                                        </p:tav>
                                      </p:tavLst>
                                    </p:anim>
                                    <p:animEffect transition="in" filter="fade">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nodeType="clickEffect">
                                  <p:stCondLst>
                                    <p:cond delay="0"/>
                                  </p:stCondLst>
                                  <p:childTnLst>
                                    <p:set>
                                      <p:cBhvr>
                                        <p:cTn id="56" dur="1" fill="hold">
                                          <p:stCondLst>
                                            <p:cond delay="0"/>
                                          </p:stCondLst>
                                        </p:cTn>
                                        <p:tgtEl>
                                          <p:spTgt spid="24"/>
                                        </p:tgtEl>
                                        <p:attrNameLst>
                                          <p:attrName>style.visibility</p:attrName>
                                        </p:attrNameLst>
                                      </p:cBhvr>
                                      <p:to>
                                        <p:strVal val="visible"/>
                                      </p:to>
                                    </p:set>
                                    <p:anim calcmode="lin" valueType="num">
                                      <p:cBhvr>
                                        <p:cTn id="57" dur="500" fill="hold"/>
                                        <p:tgtEl>
                                          <p:spTgt spid="24"/>
                                        </p:tgtEl>
                                        <p:attrNameLst>
                                          <p:attrName>ppt_w</p:attrName>
                                        </p:attrNameLst>
                                      </p:cBhvr>
                                      <p:tavLst>
                                        <p:tav tm="0">
                                          <p:val>
                                            <p:fltVal val="0"/>
                                          </p:val>
                                        </p:tav>
                                        <p:tav tm="100000">
                                          <p:val>
                                            <p:strVal val="#ppt_w"/>
                                          </p:val>
                                        </p:tav>
                                      </p:tavLst>
                                    </p:anim>
                                    <p:anim calcmode="lin" valueType="num">
                                      <p:cBhvr>
                                        <p:cTn id="58" dur="500" fill="hold"/>
                                        <p:tgtEl>
                                          <p:spTgt spid="24"/>
                                        </p:tgtEl>
                                        <p:attrNameLst>
                                          <p:attrName>ppt_h</p:attrName>
                                        </p:attrNameLst>
                                      </p:cBhvr>
                                      <p:tavLst>
                                        <p:tav tm="0">
                                          <p:val>
                                            <p:fltVal val="0"/>
                                          </p:val>
                                        </p:tav>
                                        <p:tav tm="100000">
                                          <p:val>
                                            <p:strVal val="#ppt_h"/>
                                          </p:val>
                                        </p:tav>
                                      </p:tavLst>
                                    </p:anim>
                                    <p:animEffect transition="in" filter="fade">
                                      <p:cBhvr>
                                        <p:cTn id="59"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nvPr>
        </p:nvGraphicFramePr>
        <p:xfrm>
          <a:off x="616916" y="720090"/>
          <a:ext cx="10857187" cy="2763977"/>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28608">
                <a:tc gridSpan="3">
                  <a:txBody>
                    <a:bodyPr/>
                    <a:lstStyle/>
                    <a:p>
                      <a:r>
                        <a:rPr lang="el-GR" sz="2400" b="0" baseline="0" dirty="0">
                          <a:solidFill>
                            <a:schemeClr val="tx1"/>
                          </a:solidFill>
                        </a:rPr>
                        <a:t>Κάθε μήνα που παρέχεται η συγκεκριμένη υπηρεσία η επιχείρηση προβαίνει στην εξής εγγραφή (παρεχόμενες υπηρεσίες του μήνα 12.000/2=6.000/12=500).</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2860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06761">
                <a:tc>
                  <a:txBody>
                    <a:bodyPr/>
                    <a:lstStyle/>
                    <a:p>
                      <a:r>
                        <a:rPr lang="el-GR" sz="2400" baseline="0" dirty="0">
                          <a:solidFill>
                            <a:schemeClr val="tx1"/>
                          </a:solidFill>
                        </a:rPr>
                        <a:t>5. Μη δεδουλευμένα έσοδα</a:t>
                      </a:r>
                    </a:p>
                    <a:p>
                      <a:r>
                        <a:rPr lang="el-GR" sz="2400" baseline="0" dirty="0">
                          <a:solidFill>
                            <a:schemeClr val="tx1"/>
                          </a:solidFill>
                        </a:rPr>
                        <a:t>              7. Έσοδα από παροχή υπηρεσιών </a:t>
                      </a:r>
                    </a:p>
                  </a:txBody>
                  <a:tcPr/>
                </a:tc>
                <a:tc>
                  <a:txBody>
                    <a:bodyPr/>
                    <a:lstStyle/>
                    <a:p>
                      <a:pPr algn="r"/>
                      <a:r>
                        <a:rPr lang="el-GR" sz="2400" dirty="0"/>
                        <a:t>500</a:t>
                      </a:r>
                    </a:p>
                  </a:txBody>
                  <a:tcPr/>
                </a:tc>
                <a:tc>
                  <a:txBody>
                    <a:bodyPr/>
                    <a:lstStyle/>
                    <a:p>
                      <a:pPr algn="r"/>
                      <a:endParaRPr lang="el-GR" sz="2400" dirty="0"/>
                    </a:p>
                    <a:p>
                      <a:pPr algn="r"/>
                      <a:r>
                        <a:rPr lang="el-GR" sz="2400" dirty="0"/>
                        <a:t>500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7. Έσοδα παροχής υπηρεσιών</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6846570" y="4684395"/>
            <a:ext cx="43662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21620" y="3143249"/>
            <a:ext cx="4754880"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 Μη δεδουλευμένα έσοδα</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500        12.000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p:nvPr/>
        </p:nvCxnSpPr>
        <p:spPr>
          <a:xfrm>
            <a:off x="1257300" y="4684395"/>
            <a:ext cx="4034790" cy="2667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p:nvPr/>
        </p:nvCxnSpPr>
        <p:spPr>
          <a:xfrm rot="10800000" flipV="1">
            <a:off x="3323144" y="2617470"/>
            <a:ext cx="5272216" cy="2278090"/>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p:nvPr/>
        </p:nvCxnSpPr>
        <p:spPr>
          <a:xfrm rot="5400000">
            <a:off x="9653014" y="3408965"/>
            <a:ext cx="1507750" cy="1077401"/>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2458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500" fill="hold"/>
                                        <p:tgtEl>
                                          <p:spTgt spid="18"/>
                                        </p:tgtEl>
                                        <p:attrNameLst>
                                          <p:attrName>ppt_x</p:attrName>
                                        </p:attrNameLst>
                                      </p:cBhvr>
                                      <p:tavLst>
                                        <p:tav tm="0">
                                          <p:val>
                                            <p:strVal val="#ppt_x"/>
                                          </p:val>
                                        </p:tav>
                                        <p:tav tm="100000">
                                          <p:val>
                                            <p:strVal val="#ppt_x"/>
                                          </p:val>
                                        </p:tav>
                                      </p:tavLst>
                                    </p:anim>
                                    <p:anim calcmode="lin" valueType="num">
                                      <p:cBhvr additive="base">
                                        <p:cTn id="17" dur="500" fill="hold"/>
                                        <p:tgtEl>
                                          <p:spTgt spid="18"/>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fill="hold"/>
                                        <p:tgtEl>
                                          <p:spTgt spid="15"/>
                                        </p:tgtEl>
                                        <p:attrNameLst>
                                          <p:attrName>ppt_x</p:attrName>
                                        </p:attrNameLst>
                                      </p:cBhvr>
                                      <p:tavLst>
                                        <p:tav tm="0">
                                          <p:val>
                                            <p:strVal val="#ppt_x"/>
                                          </p:val>
                                        </p:tav>
                                        <p:tav tm="100000">
                                          <p:val>
                                            <p:strVal val="#ppt_x"/>
                                          </p:val>
                                        </p:tav>
                                      </p:tavLst>
                                    </p:anim>
                                    <p:anim calcmode="lin" valueType="num">
                                      <p:cBhvr additive="base">
                                        <p:cTn id="2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6">
                                            <p:txEl>
                                              <p:pRg st="2" end="2"/>
                                            </p:txEl>
                                          </p:spTgt>
                                        </p:tgtEl>
                                        <p:attrNameLst>
                                          <p:attrName>style.visibility</p:attrName>
                                        </p:attrNameLst>
                                      </p:cBhvr>
                                      <p:to>
                                        <p:strVal val="visible"/>
                                      </p:to>
                                    </p:set>
                                    <p:anim calcmode="lin" valueType="num">
                                      <p:cBhvr additive="base">
                                        <p:cTn id="30"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6">
                                            <p:txEl>
                                              <p:pRg st="2" end="2"/>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16">
                                            <p:txEl>
                                              <p:pRg st="3" end="3"/>
                                            </p:txEl>
                                          </p:spTgt>
                                        </p:tgtEl>
                                        <p:attrNameLst>
                                          <p:attrName>style.visibility</p:attrName>
                                        </p:attrNameLst>
                                      </p:cBhvr>
                                      <p:to>
                                        <p:strVal val="visible"/>
                                      </p:to>
                                    </p:set>
                                    <p:anim calcmode="lin" valueType="num">
                                      <p:cBhvr additive="base">
                                        <p:cTn id="34"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1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8">
                                            <p:txEl>
                                              <p:pRg st="2" end="2"/>
                                            </p:txEl>
                                          </p:spTgt>
                                        </p:tgtEl>
                                        <p:attrNameLst>
                                          <p:attrName>style.visibility</p:attrName>
                                        </p:attrNameLst>
                                      </p:cBhvr>
                                      <p:to>
                                        <p:strVal val="visible"/>
                                      </p:to>
                                    </p:set>
                                    <p:anim calcmode="lin" valueType="num">
                                      <p:cBhvr additive="base">
                                        <p:cTn id="40"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8">
                                            <p:txEl>
                                              <p:pRg st="2" end="2"/>
                                            </p:txEl>
                                          </p:spTgt>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8">
                                            <p:txEl>
                                              <p:pRg st="3" end="3"/>
                                            </p:txEl>
                                          </p:spTgt>
                                        </p:tgtEl>
                                        <p:attrNameLst>
                                          <p:attrName>style.visibility</p:attrName>
                                        </p:attrNameLst>
                                      </p:cBhvr>
                                      <p:to>
                                        <p:strVal val="visible"/>
                                      </p:to>
                                    </p:set>
                                    <p:anim calcmode="lin" valueType="num">
                                      <p:cBhvr additive="base">
                                        <p:cTn id="44"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nodeType="clickEffect">
                                  <p:stCondLst>
                                    <p:cond delay="0"/>
                                  </p:stCondLst>
                                  <p:childTnLst>
                                    <p:set>
                                      <p:cBhvr>
                                        <p:cTn id="49" dur="1" fill="hold">
                                          <p:stCondLst>
                                            <p:cond delay="0"/>
                                          </p:stCondLst>
                                        </p:cTn>
                                        <p:tgtEl>
                                          <p:spTgt spid="21"/>
                                        </p:tgtEl>
                                        <p:attrNameLst>
                                          <p:attrName>style.visibility</p:attrName>
                                        </p:attrNameLst>
                                      </p:cBhvr>
                                      <p:to>
                                        <p:strVal val="visible"/>
                                      </p:to>
                                    </p:set>
                                    <p:anim calcmode="lin" valueType="num">
                                      <p:cBhvr>
                                        <p:cTn id="50" dur="500" fill="hold"/>
                                        <p:tgtEl>
                                          <p:spTgt spid="21"/>
                                        </p:tgtEl>
                                        <p:attrNameLst>
                                          <p:attrName>ppt_w</p:attrName>
                                        </p:attrNameLst>
                                      </p:cBhvr>
                                      <p:tavLst>
                                        <p:tav tm="0">
                                          <p:val>
                                            <p:fltVal val="0"/>
                                          </p:val>
                                        </p:tav>
                                        <p:tav tm="100000">
                                          <p:val>
                                            <p:strVal val="#ppt_w"/>
                                          </p:val>
                                        </p:tav>
                                      </p:tavLst>
                                    </p:anim>
                                    <p:anim calcmode="lin" valueType="num">
                                      <p:cBhvr>
                                        <p:cTn id="51" dur="500" fill="hold"/>
                                        <p:tgtEl>
                                          <p:spTgt spid="21"/>
                                        </p:tgtEl>
                                        <p:attrNameLst>
                                          <p:attrName>ppt_h</p:attrName>
                                        </p:attrNameLst>
                                      </p:cBhvr>
                                      <p:tavLst>
                                        <p:tav tm="0">
                                          <p:val>
                                            <p:fltVal val="0"/>
                                          </p:val>
                                        </p:tav>
                                        <p:tav tm="100000">
                                          <p:val>
                                            <p:strVal val="#ppt_h"/>
                                          </p:val>
                                        </p:tav>
                                      </p:tavLst>
                                    </p:anim>
                                    <p:animEffect transition="in" filter="fade">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nodeType="clickEffect">
                                  <p:stCondLst>
                                    <p:cond delay="0"/>
                                  </p:stCondLst>
                                  <p:childTnLst>
                                    <p:set>
                                      <p:cBhvr>
                                        <p:cTn id="56" dur="1" fill="hold">
                                          <p:stCondLst>
                                            <p:cond delay="0"/>
                                          </p:stCondLst>
                                        </p:cTn>
                                        <p:tgtEl>
                                          <p:spTgt spid="24"/>
                                        </p:tgtEl>
                                        <p:attrNameLst>
                                          <p:attrName>style.visibility</p:attrName>
                                        </p:attrNameLst>
                                      </p:cBhvr>
                                      <p:to>
                                        <p:strVal val="visible"/>
                                      </p:to>
                                    </p:set>
                                    <p:anim calcmode="lin" valueType="num">
                                      <p:cBhvr>
                                        <p:cTn id="57" dur="500" fill="hold"/>
                                        <p:tgtEl>
                                          <p:spTgt spid="24"/>
                                        </p:tgtEl>
                                        <p:attrNameLst>
                                          <p:attrName>ppt_w</p:attrName>
                                        </p:attrNameLst>
                                      </p:cBhvr>
                                      <p:tavLst>
                                        <p:tav tm="0">
                                          <p:val>
                                            <p:fltVal val="0"/>
                                          </p:val>
                                        </p:tav>
                                        <p:tav tm="100000">
                                          <p:val>
                                            <p:strVal val="#ppt_w"/>
                                          </p:val>
                                        </p:tav>
                                      </p:tavLst>
                                    </p:anim>
                                    <p:anim calcmode="lin" valueType="num">
                                      <p:cBhvr>
                                        <p:cTn id="58" dur="500" fill="hold"/>
                                        <p:tgtEl>
                                          <p:spTgt spid="24"/>
                                        </p:tgtEl>
                                        <p:attrNameLst>
                                          <p:attrName>ppt_h</p:attrName>
                                        </p:attrNameLst>
                                      </p:cBhvr>
                                      <p:tavLst>
                                        <p:tav tm="0">
                                          <p:val>
                                            <p:fltVal val="0"/>
                                          </p:val>
                                        </p:tav>
                                        <p:tav tm="100000">
                                          <p:val>
                                            <p:strVal val="#ppt_h"/>
                                          </p:val>
                                        </p:tav>
                                      </p:tavLst>
                                    </p:anim>
                                    <p:animEffect transition="in" filter="fade">
                                      <p:cBhvr>
                                        <p:cTn id="59"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r>
              <a:rPr lang="el-GR" dirty="0"/>
              <a:t>Τα στοιχεία του ενεργητικού ή τα περιουσιακά στοιχεία είναι οι πόροι που παρέχουν ένα μελλοντικό όφελος στην εταιρεία.</a:t>
            </a:r>
          </a:p>
          <a:p>
            <a:pPr algn="just">
              <a:lnSpc>
                <a:spcPct val="100000"/>
              </a:lnSpc>
              <a:buFont typeface="Wingdings" panose="05000000000000000000" pitchFamily="2" charset="2"/>
              <a:buChar char="§"/>
            </a:pPr>
            <a:r>
              <a:rPr lang="el-GR" sz="2400" b="1" dirty="0">
                <a:solidFill>
                  <a:srgbClr val="002060"/>
                </a:solidFill>
              </a:rPr>
              <a:t>Ταμειακά διαθέσιμα (</a:t>
            </a:r>
            <a:r>
              <a:rPr lang="en-US" sz="2400" b="1" dirty="0">
                <a:solidFill>
                  <a:srgbClr val="002060"/>
                </a:solidFill>
              </a:rPr>
              <a:t>cash)</a:t>
            </a:r>
          </a:p>
          <a:p>
            <a:pPr algn="just">
              <a:lnSpc>
                <a:spcPct val="100000"/>
              </a:lnSpc>
              <a:buFont typeface="Wingdings" panose="05000000000000000000" pitchFamily="2" charset="2"/>
              <a:buChar char="§"/>
            </a:pPr>
            <a:r>
              <a:rPr lang="el-GR" sz="2400" b="1" dirty="0">
                <a:solidFill>
                  <a:srgbClr val="002060"/>
                </a:solidFill>
              </a:rPr>
              <a:t>Απαιτήσεις </a:t>
            </a:r>
            <a:r>
              <a:rPr lang="en-US" sz="2400" b="1" dirty="0">
                <a:solidFill>
                  <a:srgbClr val="002060"/>
                </a:solidFill>
              </a:rPr>
              <a:t>(accounts receivable)</a:t>
            </a:r>
            <a:r>
              <a:rPr lang="el-GR" sz="2400" b="1" dirty="0">
                <a:solidFill>
                  <a:srgbClr val="002060"/>
                </a:solidFill>
              </a:rPr>
              <a:t> </a:t>
            </a:r>
            <a:r>
              <a:rPr lang="el-GR" sz="2400" dirty="0"/>
              <a:t>(υπόσχεση είσπραξης χρημάτων στο μέλλον)</a:t>
            </a:r>
          </a:p>
          <a:p>
            <a:pPr algn="just">
              <a:lnSpc>
                <a:spcPct val="100000"/>
              </a:lnSpc>
              <a:buFont typeface="Wingdings" panose="05000000000000000000" pitchFamily="2" charset="2"/>
              <a:buChar char="§"/>
            </a:pPr>
            <a:r>
              <a:rPr lang="el-GR" sz="2400" b="1" dirty="0">
                <a:solidFill>
                  <a:srgbClr val="002060"/>
                </a:solidFill>
              </a:rPr>
              <a:t>Γραμμάτια εισπρακτέα </a:t>
            </a:r>
            <a:r>
              <a:rPr lang="en-US" sz="2400" b="1" dirty="0">
                <a:solidFill>
                  <a:srgbClr val="002060"/>
                </a:solidFill>
              </a:rPr>
              <a:t>(notes receivable) </a:t>
            </a:r>
            <a:r>
              <a:rPr lang="en-US" sz="2400" dirty="0"/>
              <a:t>(</a:t>
            </a:r>
            <a:r>
              <a:rPr lang="el-GR" sz="2400" dirty="0"/>
              <a:t>συνήθως τα γραμμάτια επιβαρύνονται με τόκους)</a:t>
            </a:r>
            <a:endParaRPr lang="el-GR" sz="2400" b="1" dirty="0">
              <a:solidFill>
                <a:srgbClr val="002060"/>
              </a:solidFill>
            </a:endParaRPr>
          </a:p>
          <a:p>
            <a:pPr algn="just">
              <a:lnSpc>
                <a:spcPct val="100000"/>
              </a:lnSpc>
              <a:buFont typeface="Wingdings" panose="05000000000000000000" pitchFamily="2" charset="2"/>
              <a:buChar char="§"/>
            </a:pPr>
            <a:r>
              <a:rPr lang="el-GR" sz="2400" b="1" dirty="0">
                <a:solidFill>
                  <a:srgbClr val="002060"/>
                </a:solidFill>
              </a:rPr>
              <a:t> Αποθέματα </a:t>
            </a:r>
            <a:r>
              <a:rPr lang="el-GR" sz="2400" dirty="0"/>
              <a:t>(</a:t>
            </a:r>
            <a:r>
              <a:rPr lang="en-US" sz="2400" dirty="0"/>
              <a:t>inventory – merchandise – merchandise inventory)</a:t>
            </a:r>
            <a:endParaRPr lang="el-GR" sz="2400" dirty="0"/>
          </a:p>
          <a:p>
            <a:pPr algn="just">
              <a:lnSpc>
                <a:spcPct val="100000"/>
              </a:lnSpc>
              <a:buFont typeface="Wingdings" panose="05000000000000000000" pitchFamily="2" charset="2"/>
              <a:buChar char="§"/>
            </a:pPr>
            <a:r>
              <a:rPr lang="el-GR" sz="2400" b="1" dirty="0">
                <a:solidFill>
                  <a:srgbClr val="002060"/>
                </a:solidFill>
              </a:rPr>
              <a:t>Προπληρωμένα έξοδα </a:t>
            </a:r>
            <a:r>
              <a:rPr lang="en-US" sz="2400" b="1" dirty="0">
                <a:solidFill>
                  <a:srgbClr val="002060"/>
                </a:solidFill>
              </a:rPr>
              <a:t>(prepaid expenses)</a:t>
            </a:r>
            <a:endParaRPr lang="el-GR" sz="2400" b="1" dirty="0">
              <a:solidFill>
                <a:srgbClr val="002060"/>
              </a:solidFill>
            </a:endParaRPr>
          </a:p>
          <a:p>
            <a:pPr algn="just">
              <a:lnSpc>
                <a:spcPct val="100000"/>
              </a:lnSpc>
              <a:buFont typeface="Wingdings" panose="05000000000000000000" pitchFamily="2" charset="2"/>
              <a:buChar char="§"/>
            </a:pPr>
            <a:r>
              <a:rPr lang="el-GR" sz="2400" b="1" dirty="0">
                <a:solidFill>
                  <a:srgbClr val="002060"/>
                </a:solidFill>
              </a:rPr>
              <a:t>Εδαφικές εκτάσεις ή γήπεδα </a:t>
            </a:r>
            <a:r>
              <a:rPr lang="el-GR" sz="2400" dirty="0"/>
              <a:t>(</a:t>
            </a:r>
            <a:r>
              <a:rPr lang="en-US" sz="2400" dirty="0"/>
              <a:t>land)</a:t>
            </a:r>
            <a:endParaRPr lang="el-GR" sz="2400" b="1" dirty="0">
              <a:solidFill>
                <a:srgbClr val="002060"/>
              </a:solidFill>
            </a:endParaRPr>
          </a:p>
          <a:p>
            <a:pPr algn="just">
              <a:lnSpc>
                <a:spcPct val="100000"/>
              </a:lnSpc>
              <a:buFont typeface="Wingdings" panose="05000000000000000000" pitchFamily="2" charset="2"/>
              <a:buChar char="§"/>
            </a:pPr>
            <a:r>
              <a:rPr lang="el-GR" sz="2400" b="1" dirty="0">
                <a:solidFill>
                  <a:srgbClr val="002060"/>
                </a:solidFill>
              </a:rPr>
              <a:t>Κτηριακές εγκαταστάσεις </a:t>
            </a:r>
            <a:r>
              <a:rPr lang="en-US" sz="2400" dirty="0"/>
              <a:t>(buildings)</a:t>
            </a:r>
            <a:endParaRPr lang="el-GR" sz="2400" dirty="0"/>
          </a:p>
          <a:p>
            <a:pPr algn="just">
              <a:lnSpc>
                <a:spcPct val="100000"/>
              </a:lnSpc>
              <a:buFont typeface="Wingdings" panose="05000000000000000000" pitchFamily="2" charset="2"/>
              <a:buChar char="§"/>
            </a:pPr>
            <a:r>
              <a:rPr lang="el-GR" sz="2400" b="1" dirty="0">
                <a:solidFill>
                  <a:srgbClr val="002060"/>
                </a:solidFill>
              </a:rPr>
              <a:t>Μηχανήματα, εξοπλισμός, έπιπλα και σκεύη</a:t>
            </a:r>
            <a:r>
              <a:rPr lang="en-US" sz="2400" b="1" dirty="0">
                <a:solidFill>
                  <a:srgbClr val="002060"/>
                </a:solidFill>
              </a:rPr>
              <a:t> </a:t>
            </a:r>
            <a:r>
              <a:rPr lang="en-US" sz="2400" dirty="0"/>
              <a:t>(equipment, furniture and fixtures) </a:t>
            </a:r>
            <a:endParaRPr lang="el-GR" sz="2400"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Λογαριασμοί του ενεργητικού</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3113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p:cTn id="12"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3"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4"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15" dur="1000"/>
                                        <p:tgtEl>
                                          <p:spTgt spid="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 calcmode="lin" valueType="num">
                                      <p:cBhvr>
                                        <p:cTn id="20"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1"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2"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23" dur="10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30"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31" dur="1000"/>
                                        <p:tgtEl>
                                          <p:spTgt spid="5">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nodeType="clickEffect">
                                  <p:stCondLst>
                                    <p:cond delay="0"/>
                                  </p:stCondLst>
                                  <p:childTnLst>
                                    <p:set>
                                      <p:cBhvr>
                                        <p:cTn id="35" dur="1" fill="hold">
                                          <p:stCondLst>
                                            <p:cond delay="0"/>
                                          </p:stCondLst>
                                        </p:cTn>
                                        <p:tgtEl>
                                          <p:spTgt spid="5">
                                            <p:txEl>
                                              <p:pRg st="4" end="4"/>
                                            </p:txEl>
                                          </p:spTgt>
                                        </p:tgtEl>
                                        <p:attrNameLst>
                                          <p:attrName>style.visibility</p:attrName>
                                        </p:attrNameLst>
                                      </p:cBhvr>
                                      <p:to>
                                        <p:strVal val="visible"/>
                                      </p:to>
                                    </p:set>
                                    <p:anim calcmode="lin" valueType="num">
                                      <p:cBhvr>
                                        <p:cTn id="36"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7"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38"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39" dur="1000"/>
                                        <p:tgtEl>
                                          <p:spTgt spid="5">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nodeType="clickEffect">
                                  <p:stCondLst>
                                    <p:cond delay="0"/>
                                  </p:stCondLst>
                                  <p:childTnLst>
                                    <p:set>
                                      <p:cBhvr>
                                        <p:cTn id="43" dur="1" fill="hold">
                                          <p:stCondLst>
                                            <p:cond delay="0"/>
                                          </p:stCondLst>
                                        </p:cTn>
                                        <p:tgtEl>
                                          <p:spTgt spid="5">
                                            <p:txEl>
                                              <p:pRg st="5" end="5"/>
                                            </p:txEl>
                                          </p:spTgt>
                                        </p:tgtEl>
                                        <p:attrNameLst>
                                          <p:attrName>style.visibility</p:attrName>
                                        </p:attrNameLst>
                                      </p:cBhvr>
                                      <p:to>
                                        <p:strVal val="visible"/>
                                      </p:to>
                                    </p:set>
                                    <p:anim calcmode="lin" valueType="num">
                                      <p:cBhvr>
                                        <p:cTn id="44" dur="1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45" dur="1000" fill="hold"/>
                                        <p:tgtEl>
                                          <p:spTgt spid="5">
                                            <p:txEl>
                                              <p:pRg st="5" end="5"/>
                                            </p:txEl>
                                          </p:spTgt>
                                        </p:tgtEl>
                                        <p:attrNameLst>
                                          <p:attrName>ppt_h</p:attrName>
                                        </p:attrNameLst>
                                      </p:cBhvr>
                                      <p:tavLst>
                                        <p:tav tm="0">
                                          <p:val>
                                            <p:fltVal val="0"/>
                                          </p:val>
                                        </p:tav>
                                        <p:tav tm="100000">
                                          <p:val>
                                            <p:strVal val="#ppt_h"/>
                                          </p:val>
                                        </p:tav>
                                      </p:tavLst>
                                    </p:anim>
                                    <p:anim calcmode="lin" valueType="num">
                                      <p:cBhvr>
                                        <p:cTn id="46" dur="1000" fill="hold"/>
                                        <p:tgtEl>
                                          <p:spTgt spid="5">
                                            <p:txEl>
                                              <p:pRg st="5" end="5"/>
                                            </p:txEl>
                                          </p:spTgt>
                                        </p:tgtEl>
                                        <p:attrNameLst>
                                          <p:attrName>style.rotation</p:attrName>
                                        </p:attrNameLst>
                                      </p:cBhvr>
                                      <p:tavLst>
                                        <p:tav tm="0">
                                          <p:val>
                                            <p:fltVal val="90"/>
                                          </p:val>
                                        </p:tav>
                                        <p:tav tm="100000">
                                          <p:val>
                                            <p:fltVal val="0"/>
                                          </p:val>
                                        </p:tav>
                                      </p:tavLst>
                                    </p:anim>
                                    <p:animEffect transition="in" filter="fade">
                                      <p:cBhvr>
                                        <p:cTn id="47" dur="1000"/>
                                        <p:tgtEl>
                                          <p:spTgt spid="5">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presetSubtype="0" fill="hold" nodeType="clickEffect">
                                  <p:stCondLst>
                                    <p:cond delay="0"/>
                                  </p:stCondLst>
                                  <p:childTnLst>
                                    <p:set>
                                      <p:cBhvr>
                                        <p:cTn id="51" dur="1" fill="hold">
                                          <p:stCondLst>
                                            <p:cond delay="0"/>
                                          </p:stCondLst>
                                        </p:cTn>
                                        <p:tgtEl>
                                          <p:spTgt spid="5">
                                            <p:txEl>
                                              <p:pRg st="6" end="6"/>
                                            </p:txEl>
                                          </p:spTgt>
                                        </p:tgtEl>
                                        <p:attrNameLst>
                                          <p:attrName>style.visibility</p:attrName>
                                        </p:attrNameLst>
                                      </p:cBhvr>
                                      <p:to>
                                        <p:strVal val="visible"/>
                                      </p:to>
                                    </p:set>
                                    <p:anim calcmode="lin" valueType="num">
                                      <p:cBhvr>
                                        <p:cTn id="52" dur="1000" fill="hold"/>
                                        <p:tgtEl>
                                          <p:spTgt spid="5">
                                            <p:txEl>
                                              <p:pRg st="6" end="6"/>
                                            </p:txEl>
                                          </p:spTgt>
                                        </p:tgtEl>
                                        <p:attrNameLst>
                                          <p:attrName>ppt_w</p:attrName>
                                        </p:attrNameLst>
                                      </p:cBhvr>
                                      <p:tavLst>
                                        <p:tav tm="0">
                                          <p:val>
                                            <p:fltVal val="0"/>
                                          </p:val>
                                        </p:tav>
                                        <p:tav tm="100000">
                                          <p:val>
                                            <p:strVal val="#ppt_w"/>
                                          </p:val>
                                        </p:tav>
                                      </p:tavLst>
                                    </p:anim>
                                    <p:anim calcmode="lin" valueType="num">
                                      <p:cBhvr>
                                        <p:cTn id="53" dur="1000" fill="hold"/>
                                        <p:tgtEl>
                                          <p:spTgt spid="5">
                                            <p:txEl>
                                              <p:pRg st="6" end="6"/>
                                            </p:txEl>
                                          </p:spTgt>
                                        </p:tgtEl>
                                        <p:attrNameLst>
                                          <p:attrName>ppt_h</p:attrName>
                                        </p:attrNameLst>
                                      </p:cBhvr>
                                      <p:tavLst>
                                        <p:tav tm="0">
                                          <p:val>
                                            <p:fltVal val="0"/>
                                          </p:val>
                                        </p:tav>
                                        <p:tav tm="100000">
                                          <p:val>
                                            <p:strVal val="#ppt_h"/>
                                          </p:val>
                                        </p:tav>
                                      </p:tavLst>
                                    </p:anim>
                                    <p:anim calcmode="lin" valueType="num">
                                      <p:cBhvr>
                                        <p:cTn id="54" dur="1000" fill="hold"/>
                                        <p:tgtEl>
                                          <p:spTgt spid="5">
                                            <p:txEl>
                                              <p:pRg st="6" end="6"/>
                                            </p:txEl>
                                          </p:spTgt>
                                        </p:tgtEl>
                                        <p:attrNameLst>
                                          <p:attrName>style.rotation</p:attrName>
                                        </p:attrNameLst>
                                      </p:cBhvr>
                                      <p:tavLst>
                                        <p:tav tm="0">
                                          <p:val>
                                            <p:fltVal val="90"/>
                                          </p:val>
                                        </p:tav>
                                        <p:tav tm="100000">
                                          <p:val>
                                            <p:fltVal val="0"/>
                                          </p:val>
                                        </p:tav>
                                      </p:tavLst>
                                    </p:anim>
                                    <p:animEffect transition="in" filter="fade">
                                      <p:cBhvr>
                                        <p:cTn id="55" dur="1000"/>
                                        <p:tgtEl>
                                          <p:spTgt spid="5">
                                            <p:txEl>
                                              <p:pRg st="6" end="6"/>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ntr" presetSubtype="0" fill="hold" nodeType="clickEffect">
                                  <p:stCondLst>
                                    <p:cond delay="0"/>
                                  </p:stCondLst>
                                  <p:childTnLst>
                                    <p:set>
                                      <p:cBhvr>
                                        <p:cTn id="59" dur="1" fill="hold">
                                          <p:stCondLst>
                                            <p:cond delay="0"/>
                                          </p:stCondLst>
                                        </p:cTn>
                                        <p:tgtEl>
                                          <p:spTgt spid="5">
                                            <p:txEl>
                                              <p:pRg st="7" end="7"/>
                                            </p:txEl>
                                          </p:spTgt>
                                        </p:tgtEl>
                                        <p:attrNameLst>
                                          <p:attrName>style.visibility</p:attrName>
                                        </p:attrNameLst>
                                      </p:cBhvr>
                                      <p:to>
                                        <p:strVal val="visible"/>
                                      </p:to>
                                    </p:set>
                                    <p:anim calcmode="lin" valueType="num">
                                      <p:cBhvr>
                                        <p:cTn id="60" dur="1000" fill="hold"/>
                                        <p:tgtEl>
                                          <p:spTgt spid="5">
                                            <p:txEl>
                                              <p:pRg st="7" end="7"/>
                                            </p:txEl>
                                          </p:spTgt>
                                        </p:tgtEl>
                                        <p:attrNameLst>
                                          <p:attrName>ppt_w</p:attrName>
                                        </p:attrNameLst>
                                      </p:cBhvr>
                                      <p:tavLst>
                                        <p:tav tm="0">
                                          <p:val>
                                            <p:fltVal val="0"/>
                                          </p:val>
                                        </p:tav>
                                        <p:tav tm="100000">
                                          <p:val>
                                            <p:strVal val="#ppt_w"/>
                                          </p:val>
                                        </p:tav>
                                      </p:tavLst>
                                    </p:anim>
                                    <p:anim calcmode="lin" valueType="num">
                                      <p:cBhvr>
                                        <p:cTn id="61" dur="1000" fill="hold"/>
                                        <p:tgtEl>
                                          <p:spTgt spid="5">
                                            <p:txEl>
                                              <p:pRg st="7" end="7"/>
                                            </p:txEl>
                                          </p:spTgt>
                                        </p:tgtEl>
                                        <p:attrNameLst>
                                          <p:attrName>ppt_h</p:attrName>
                                        </p:attrNameLst>
                                      </p:cBhvr>
                                      <p:tavLst>
                                        <p:tav tm="0">
                                          <p:val>
                                            <p:fltVal val="0"/>
                                          </p:val>
                                        </p:tav>
                                        <p:tav tm="100000">
                                          <p:val>
                                            <p:strVal val="#ppt_h"/>
                                          </p:val>
                                        </p:tav>
                                      </p:tavLst>
                                    </p:anim>
                                    <p:anim calcmode="lin" valueType="num">
                                      <p:cBhvr>
                                        <p:cTn id="62" dur="1000" fill="hold"/>
                                        <p:tgtEl>
                                          <p:spTgt spid="5">
                                            <p:txEl>
                                              <p:pRg st="7" end="7"/>
                                            </p:txEl>
                                          </p:spTgt>
                                        </p:tgtEl>
                                        <p:attrNameLst>
                                          <p:attrName>style.rotation</p:attrName>
                                        </p:attrNameLst>
                                      </p:cBhvr>
                                      <p:tavLst>
                                        <p:tav tm="0">
                                          <p:val>
                                            <p:fltVal val="90"/>
                                          </p:val>
                                        </p:tav>
                                        <p:tav tm="100000">
                                          <p:val>
                                            <p:fltVal val="0"/>
                                          </p:val>
                                        </p:tav>
                                      </p:tavLst>
                                    </p:anim>
                                    <p:animEffect transition="in" filter="fade">
                                      <p:cBhvr>
                                        <p:cTn id="63" dur="1000"/>
                                        <p:tgtEl>
                                          <p:spTgt spid="5">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31" presetClass="entr" presetSubtype="0" fill="hold" nodeType="clickEffect">
                                  <p:stCondLst>
                                    <p:cond delay="0"/>
                                  </p:stCondLst>
                                  <p:childTnLst>
                                    <p:set>
                                      <p:cBhvr>
                                        <p:cTn id="67" dur="1" fill="hold">
                                          <p:stCondLst>
                                            <p:cond delay="0"/>
                                          </p:stCondLst>
                                        </p:cTn>
                                        <p:tgtEl>
                                          <p:spTgt spid="5">
                                            <p:txEl>
                                              <p:pRg st="8" end="8"/>
                                            </p:txEl>
                                          </p:spTgt>
                                        </p:tgtEl>
                                        <p:attrNameLst>
                                          <p:attrName>style.visibility</p:attrName>
                                        </p:attrNameLst>
                                      </p:cBhvr>
                                      <p:to>
                                        <p:strVal val="visible"/>
                                      </p:to>
                                    </p:set>
                                    <p:anim calcmode="lin" valueType="num">
                                      <p:cBhvr>
                                        <p:cTn id="68" dur="1000" fill="hold"/>
                                        <p:tgtEl>
                                          <p:spTgt spid="5">
                                            <p:txEl>
                                              <p:pRg st="8" end="8"/>
                                            </p:txEl>
                                          </p:spTgt>
                                        </p:tgtEl>
                                        <p:attrNameLst>
                                          <p:attrName>ppt_w</p:attrName>
                                        </p:attrNameLst>
                                      </p:cBhvr>
                                      <p:tavLst>
                                        <p:tav tm="0">
                                          <p:val>
                                            <p:fltVal val="0"/>
                                          </p:val>
                                        </p:tav>
                                        <p:tav tm="100000">
                                          <p:val>
                                            <p:strVal val="#ppt_w"/>
                                          </p:val>
                                        </p:tav>
                                      </p:tavLst>
                                    </p:anim>
                                    <p:anim calcmode="lin" valueType="num">
                                      <p:cBhvr>
                                        <p:cTn id="69" dur="1000" fill="hold"/>
                                        <p:tgtEl>
                                          <p:spTgt spid="5">
                                            <p:txEl>
                                              <p:pRg st="8" end="8"/>
                                            </p:txEl>
                                          </p:spTgt>
                                        </p:tgtEl>
                                        <p:attrNameLst>
                                          <p:attrName>ppt_h</p:attrName>
                                        </p:attrNameLst>
                                      </p:cBhvr>
                                      <p:tavLst>
                                        <p:tav tm="0">
                                          <p:val>
                                            <p:fltVal val="0"/>
                                          </p:val>
                                        </p:tav>
                                        <p:tav tm="100000">
                                          <p:val>
                                            <p:strVal val="#ppt_h"/>
                                          </p:val>
                                        </p:tav>
                                      </p:tavLst>
                                    </p:anim>
                                    <p:anim calcmode="lin" valueType="num">
                                      <p:cBhvr>
                                        <p:cTn id="70" dur="1000" fill="hold"/>
                                        <p:tgtEl>
                                          <p:spTgt spid="5">
                                            <p:txEl>
                                              <p:pRg st="8" end="8"/>
                                            </p:txEl>
                                          </p:spTgt>
                                        </p:tgtEl>
                                        <p:attrNameLst>
                                          <p:attrName>style.rotation</p:attrName>
                                        </p:attrNameLst>
                                      </p:cBhvr>
                                      <p:tavLst>
                                        <p:tav tm="0">
                                          <p:val>
                                            <p:fltVal val="90"/>
                                          </p:val>
                                        </p:tav>
                                        <p:tav tm="100000">
                                          <p:val>
                                            <p:fltVal val="0"/>
                                          </p:val>
                                        </p:tav>
                                      </p:tavLst>
                                    </p:anim>
                                    <p:animEffect transition="in" filter="fade">
                                      <p:cBhvr>
                                        <p:cTn id="71" dur="10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endParaRPr lang="el-GR" dirty="0"/>
          </a:p>
          <a:p>
            <a:pPr algn="just"/>
            <a:r>
              <a:rPr lang="el-GR" dirty="0"/>
              <a:t>Έσοδα χρήσης εισπρακτέα τα οποία στο τέλος της χρήσης δεν είναι απαιτητά, πχ με τις σχετικές συμβάσεις</a:t>
            </a:r>
          </a:p>
          <a:p>
            <a:pPr algn="just"/>
            <a:endParaRPr lang="el-GR" dirty="0"/>
          </a:p>
          <a:p>
            <a:pPr algn="just"/>
            <a:endParaRPr lang="el-GR" dirty="0"/>
          </a:p>
          <a:p>
            <a:pPr marL="0" indent="0" algn="just">
              <a:buNone/>
            </a:pPr>
            <a:r>
              <a:rPr lang="el-GR" dirty="0"/>
              <a:t>Τα έσοδα της χρήσης καταχωρούνται κανονικά με πίστωση των οικείων λογαριασμών των εσόδων</a:t>
            </a:r>
          </a:p>
          <a:p>
            <a:pPr marL="0" indent="0" algn="just">
              <a:buNone/>
            </a:pPr>
            <a:endParaRPr lang="el-GR" dirty="0"/>
          </a:p>
          <a:p>
            <a:pPr marL="0" indent="0" algn="just">
              <a:buNone/>
            </a:pPr>
            <a:r>
              <a:rPr lang="el-GR" dirty="0"/>
              <a:t>Αλλά δεν κρίνεται σωστό αν δεν είναι εισπρακτέα στην χρήση αυτή να μεταφέρονται σε χρέωση των αντίστοιχων (οικείων) λογαριασμών απαιτήσεων</a:t>
            </a: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98398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l-GR" sz="2800" b="1" dirty="0">
              <a:solidFill>
                <a:prstClr val="white"/>
              </a:solidFill>
              <a:latin typeface="Calibri" panose="020F0502020204030204"/>
            </a:endParaRPr>
          </a:p>
        </p:txBody>
      </p:sp>
      <p:sp>
        <p:nvSpPr>
          <p:cNvPr id="7" name="Ορθογώνιο 6"/>
          <p:cNvSpPr/>
          <p:nvPr/>
        </p:nvSpPr>
        <p:spPr>
          <a:xfrm>
            <a:off x="8983980" y="0"/>
            <a:ext cx="320802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Κάτω βέλος 7"/>
          <p:cNvSpPr/>
          <p:nvPr/>
        </p:nvSpPr>
        <p:spPr>
          <a:xfrm>
            <a:off x="5229728" y="2057400"/>
            <a:ext cx="1840230" cy="571500"/>
          </a:xfrm>
          <a:prstGeom prst="downArrow">
            <a:avLst>
              <a:gd name="adj1" fmla="val 68003"/>
              <a:gd name="adj2" fmla="val 50000"/>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τότε</a:t>
            </a:r>
          </a:p>
        </p:txBody>
      </p:sp>
    </p:spTree>
    <p:extLst>
      <p:ext uri="{BB962C8B-B14F-4D97-AF65-F5344CB8AC3E}">
        <p14:creationId xmlns:p14="http://schemas.microsoft.com/office/powerpoint/2010/main" val="29286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p:cTn id="19"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21" dur="500"/>
                                        <p:tgtEl>
                                          <p:spTgt spid="5">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5">
                                            <p:txEl>
                                              <p:pRg st="6" end="6"/>
                                            </p:txEl>
                                          </p:spTgt>
                                        </p:tgtEl>
                                        <p:attrNameLst>
                                          <p:attrName>style.visibility</p:attrName>
                                        </p:attrNameLst>
                                      </p:cBhvr>
                                      <p:to>
                                        <p:strVal val="visible"/>
                                      </p:to>
                                    </p:set>
                                    <p:anim calcmode="lin" valueType="num">
                                      <p:cBhvr>
                                        <p:cTn id="26"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27"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28"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nvPr>
        </p:nvGraphicFramePr>
        <p:xfrm>
          <a:off x="639776" y="511997"/>
          <a:ext cx="10857187" cy="3720200"/>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768998">
                <a:tc gridSpan="3">
                  <a:txBody>
                    <a:bodyPr/>
                    <a:lstStyle/>
                    <a:p>
                      <a:r>
                        <a:rPr lang="el-GR" sz="2400" b="0" baseline="0" dirty="0">
                          <a:solidFill>
                            <a:schemeClr val="tx1"/>
                          </a:solidFill>
                        </a:rPr>
                        <a:t>Η επιχείρηση έχει αναλάβει την κατασκευή ενός εργοστασίου. Την παρούσα χρήση έχει ολοκληρώσει εργασίες, η αξία των οποίων ανέρχεται σε 65.000 €. Η σχετική συμφωνία ορίζει την εξόφληση από ειδικό λογαριασμό υπέρ της επιχείρησης, με την ολοκλήρωση του έργου.</a:t>
                      </a: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76699273"/>
                  </a:ext>
                </a:extLst>
              </a:tr>
              <a:tr h="539563">
                <a:tc gridSpan="3">
                  <a:txBody>
                    <a:bodyPr/>
                    <a:lstStyle/>
                    <a:p>
                      <a:r>
                        <a:rPr lang="el-GR" sz="2400" b="0" baseline="0" dirty="0">
                          <a:solidFill>
                            <a:schemeClr val="tx1"/>
                          </a:solidFill>
                        </a:rPr>
                        <a:t>Η ολοκλήρωση του έργου προβλέπεται σε δύο χρόνια.</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427221">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68957">
                <a:tc>
                  <a:txBody>
                    <a:bodyPr/>
                    <a:lstStyle/>
                    <a:p>
                      <a:r>
                        <a:rPr lang="el-GR" sz="2400" baseline="0" dirty="0">
                          <a:solidFill>
                            <a:schemeClr val="tx1"/>
                          </a:solidFill>
                        </a:rPr>
                        <a:t>3. Έσοδα χρήσεως εισπρακτέα</a:t>
                      </a:r>
                    </a:p>
                    <a:p>
                      <a:r>
                        <a:rPr lang="el-GR" sz="2400" baseline="0" dirty="0">
                          <a:solidFill>
                            <a:schemeClr val="tx1"/>
                          </a:solidFill>
                        </a:rPr>
                        <a:t>                         7.  Έσοδα από παροχή υπηρεσιών</a:t>
                      </a:r>
                    </a:p>
                  </a:txBody>
                  <a:tcPr/>
                </a:tc>
                <a:tc>
                  <a:txBody>
                    <a:bodyPr/>
                    <a:lstStyle/>
                    <a:p>
                      <a:pPr algn="r"/>
                      <a:r>
                        <a:rPr lang="el-GR" sz="2400" baseline="0" dirty="0"/>
                        <a:t>65.0</a:t>
                      </a:r>
                      <a:r>
                        <a:rPr lang="el-GR" sz="2400" dirty="0"/>
                        <a:t>00</a:t>
                      </a:r>
                    </a:p>
                    <a:p>
                      <a:pPr algn="r"/>
                      <a:endParaRPr lang="el-GR" sz="2400" dirty="0"/>
                    </a:p>
                  </a:txBody>
                  <a:tcPr/>
                </a:tc>
                <a:tc>
                  <a:txBody>
                    <a:bodyPr/>
                    <a:lstStyle/>
                    <a:p>
                      <a:pPr algn="r"/>
                      <a:endParaRPr lang="el-GR" sz="2400" dirty="0"/>
                    </a:p>
                    <a:p>
                      <a:pPr algn="r"/>
                      <a:r>
                        <a:rPr lang="el-GR" sz="2400" dirty="0"/>
                        <a:t>65.000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613036" y="3143250"/>
            <a:ext cx="5262132"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7. Έσοδα παροχής υπηρεσιών</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65.000</a:t>
            </a:r>
          </a:p>
        </p:txBody>
      </p:sp>
      <p:cxnSp>
        <p:nvCxnSpPr>
          <p:cNvPr id="9" name="Ευθεία γραμμή σύνδεσης 8"/>
          <p:cNvCxnSpPr/>
          <p:nvPr/>
        </p:nvCxnSpPr>
        <p:spPr>
          <a:xfrm>
            <a:off x="6951846" y="5061585"/>
            <a:ext cx="471637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9118920" y="506158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18126" y="3204209"/>
            <a:ext cx="5909340" cy="37147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 Έσοδα χρήσης εισπρακτέα</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65.000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p:nvPr/>
        </p:nvCxnSpPr>
        <p:spPr>
          <a:xfrm flipV="1">
            <a:off x="840798" y="4753788"/>
            <a:ext cx="4394142" cy="2692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2808466" y="4753788"/>
            <a:ext cx="764" cy="160401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p:nvPr/>
        </p:nvCxnSpPr>
        <p:spPr>
          <a:xfrm rot="10800000" flipV="1">
            <a:off x="3028950" y="3291838"/>
            <a:ext cx="5280660" cy="1769745"/>
          </a:xfrm>
          <a:prstGeom prst="bentConnector3">
            <a:avLst>
              <a:gd name="adj1" fmla="val 29004"/>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p:nvPr/>
        </p:nvCxnSpPr>
        <p:spPr>
          <a:xfrm rot="5400000">
            <a:off x="9937237" y="3861770"/>
            <a:ext cx="988068" cy="869383"/>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7343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500" fill="hold"/>
                                        <p:tgtEl>
                                          <p:spTgt spid="18"/>
                                        </p:tgtEl>
                                        <p:attrNameLst>
                                          <p:attrName>ppt_x</p:attrName>
                                        </p:attrNameLst>
                                      </p:cBhvr>
                                      <p:tavLst>
                                        <p:tav tm="0">
                                          <p:val>
                                            <p:strVal val="#ppt_x"/>
                                          </p:val>
                                        </p:tav>
                                        <p:tav tm="100000">
                                          <p:val>
                                            <p:strVal val="#ppt_x"/>
                                          </p:val>
                                        </p:tav>
                                      </p:tavLst>
                                    </p:anim>
                                    <p:anim calcmode="lin" valueType="num">
                                      <p:cBhvr additive="base">
                                        <p:cTn id="17" dur="500" fill="hold"/>
                                        <p:tgtEl>
                                          <p:spTgt spid="18"/>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fill="hold"/>
                                        <p:tgtEl>
                                          <p:spTgt spid="15"/>
                                        </p:tgtEl>
                                        <p:attrNameLst>
                                          <p:attrName>ppt_x</p:attrName>
                                        </p:attrNameLst>
                                      </p:cBhvr>
                                      <p:tavLst>
                                        <p:tav tm="0">
                                          <p:val>
                                            <p:strVal val="#ppt_x"/>
                                          </p:val>
                                        </p:tav>
                                        <p:tav tm="100000">
                                          <p:val>
                                            <p:strVal val="#ppt_x"/>
                                          </p:val>
                                        </p:tav>
                                      </p:tavLst>
                                    </p:anim>
                                    <p:anim calcmode="lin" valueType="num">
                                      <p:cBhvr additive="base">
                                        <p:cTn id="2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6">
                                            <p:txEl>
                                              <p:pRg st="2" end="2"/>
                                            </p:txEl>
                                          </p:spTgt>
                                        </p:tgtEl>
                                        <p:attrNameLst>
                                          <p:attrName>style.visibility</p:attrName>
                                        </p:attrNameLst>
                                      </p:cBhvr>
                                      <p:to>
                                        <p:strVal val="visible"/>
                                      </p:to>
                                    </p:set>
                                    <p:anim calcmode="lin" valueType="num">
                                      <p:cBhvr additive="base">
                                        <p:cTn id="30"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8">
                                            <p:txEl>
                                              <p:pRg st="3" end="3"/>
                                            </p:txEl>
                                          </p:spTgt>
                                        </p:tgtEl>
                                        <p:attrNameLst>
                                          <p:attrName>style.visibility</p:attrName>
                                        </p:attrNameLst>
                                      </p:cBhvr>
                                      <p:to>
                                        <p:strVal val="visible"/>
                                      </p:to>
                                    </p:set>
                                    <p:anim calcmode="lin" valueType="num">
                                      <p:cBhvr additive="base">
                                        <p:cTn id="36"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16">
                                            <p:txEl>
                                              <p:pRg st="3" end="3"/>
                                            </p:txEl>
                                          </p:spTgt>
                                        </p:tgtEl>
                                        <p:attrNameLst>
                                          <p:attrName>style.visibility</p:attrName>
                                        </p:attrNameLst>
                                      </p:cBhvr>
                                      <p:to>
                                        <p:strVal val="visible"/>
                                      </p:to>
                                    </p:set>
                                    <p:anim calcmode="lin" valueType="num">
                                      <p:cBhvr>
                                        <p:cTn id="42" dur="500" fill="hold"/>
                                        <p:tgtEl>
                                          <p:spTgt spid="16">
                                            <p:txEl>
                                              <p:pRg st="3" end="3"/>
                                            </p:txEl>
                                          </p:spTgt>
                                        </p:tgtEl>
                                        <p:attrNameLst>
                                          <p:attrName>ppt_w</p:attrName>
                                        </p:attrNameLst>
                                      </p:cBhvr>
                                      <p:tavLst>
                                        <p:tav tm="0">
                                          <p:val>
                                            <p:fltVal val="0"/>
                                          </p:val>
                                        </p:tav>
                                        <p:tav tm="100000">
                                          <p:val>
                                            <p:strVal val="#ppt_w"/>
                                          </p:val>
                                        </p:tav>
                                      </p:tavLst>
                                    </p:anim>
                                    <p:anim calcmode="lin" valueType="num">
                                      <p:cBhvr>
                                        <p:cTn id="43" dur="500" fill="hold"/>
                                        <p:tgtEl>
                                          <p:spTgt spid="16">
                                            <p:txEl>
                                              <p:pRg st="3" end="3"/>
                                            </p:txEl>
                                          </p:spTgt>
                                        </p:tgtEl>
                                        <p:attrNameLst>
                                          <p:attrName>ppt_h</p:attrName>
                                        </p:attrNameLst>
                                      </p:cBhvr>
                                      <p:tavLst>
                                        <p:tav tm="0">
                                          <p:val>
                                            <p:fltVal val="0"/>
                                          </p:val>
                                        </p:tav>
                                        <p:tav tm="100000">
                                          <p:val>
                                            <p:strVal val="#ppt_h"/>
                                          </p:val>
                                        </p:tav>
                                      </p:tavLst>
                                    </p:anim>
                                    <p:animEffect transition="in" filter="fade">
                                      <p:cBhvr>
                                        <p:cTn id="44" dur="500"/>
                                        <p:tgtEl>
                                          <p:spTgt spid="16">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8">
                                            <p:txEl>
                                              <p:pRg st="4" end="4"/>
                                            </p:txEl>
                                          </p:spTgt>
                                        </p:tgtEl>
                                        <p:attrNameLst>
                                          <p:attrName>style.visibility</p:attrName>
                                        </p:attrNameLst>
                                      </p:cBhvr>
                                      <p:to>
                                        <p:strVal val="visible"/>
                                      </p:to>
                                    </p:set>
                                    <p:anim calcmode="lin" valueType="num">
                                      <p:cBhvr>
                                        <p:cTn id="49" dur="500" fill="hold"/>
                                        <p:tgtEl>
                                          <p:spTgt spid="8">
                                            <p:txEl>
                                              <p:pRg st="4" end="4"/>
                                            </p:txEl>
                                          </p:spTgt>
                                        </p:tgtEl>
                                        <p:attrNameLst>
                                          <p:attrName>ppt_w</p:attrName>
                                        </p:attrNameLst>
                                      </p:cBhvr>
                                      <p:tavLst>
                                        <p:tav tm="0">
                                          <p:val>
                                            <p:fltVal val="0"/>
                                          </p:val>
                                        </p:tav>
                                        <p:tav tm="100000">
                                          <p:val>
                                            <p:strVal val="#ppt_w"/>
                                          </p:val>
                                        </p:tav>
                                      </p:tavLst>
                                    </p:anim>
                                    <p:anim calcmode="lin" valueType="num">
                                      <p:cBhvr>
                                        <p:cTn id="50" dur="50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51" dur="500"/>
                                        <p:tgtEl>
                                          <p:spTgt spid="8">
                                            <p:txEl>
                                              <p:pRg st="4" end="4"/>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p:cTn id="56" dur="500" fill="hold"/>
                                        <p:tgtEl>
                                          <p:spTgt spid="21"/>
                                        </p:tgtEl>
                                        <p:attrNameLst>
                                          <p:attrName>ppt_w</p:attrName>
                                        </p:attrNameLst>
                                      </p:cBhvr>
                                      <p:tavLst>
                                        <p:tav tm="0">
                                          <p:val>
                                            <p:fltVal val="0"/>
                                          </p:val>
                                        </p:tav>
                                        <p:tav tm="100000">
                                          <p:val>
                                            <p:strVal val="#ppt_w"/>
                                          </p:val>
                                        </p:tav>
                                      </p:tavLst>
                                    </p:anim>
                                    <p:anim calcmode="lin" valueType="num">
                                      <p:cBhvr>
                                        <p:cTn id="57" dur="500" fill="hold"/>
                                        <p:tgtEl>
                                          <p:spTgt spid="21"/>
                                        </p:tgtEl>
                                        <p:attrNameLst>
                                          <p:attrName>ppt_h</p:attrName>
                                        </p:attrNameLst>
                                      </p:cBhvr>
                                      <p:tavLst>
                                        <p:tav tm="0">
                                          <p:val>
                                            <p:fltVal val="0"/>
                                          </p:val>
                                        </p:tav>
                                        <p:tav tm="100000">
                                          <p:val>
                                            <p:strVal val="#ppt_h"/>
                                          </p:val>
                                        </p:tav>
                                      </p:tavLst>
                                    </p:anim>
                                    <p:animEffect transition="in" filter="fade">
                                      <p:cBhvr>
                                        <p:cTn id="58" dur="500"/>
                                        <p:tgtEl>
                                          <p:spTgt spid="21"/>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p:cTn id="63" dur="500" fill="hold"/>
                                        <p:tgtEl>
                                          <p:spTgt spid="24"/>
                                        </p:tgtEl>
                                        <p:attrNameLst>
                                          <p:attrName>ppt_w</p:attrName>
                                        </p:attrNameLst>
                                      </p:cBhvr>
                                      <p:tavLst>
                                        <p:tav tm="0">
                                          <p:val>
                                            <p:fltVal val="0"/>
                                          </p:val>
                                        </p:tav>
                                        <p:tav tm="100000">
                                          <p:val>
                                            <p:strVal val="#ppt_w"/>
                                          </p:val>
                                        </p:tav>
                                      </p:tavLst>
                                    </p:anim>
                                    <p:anim calcmode="lin" valueType="num">
                                      <p:cBhvr>
                                        <p:cTn id="64" dur="500" fill="hold"/>
                                        <p:tgtEl>
                                          <p:spTgt spid="24"/>
                                        </p:tgtEl>
                                        <p:attrNameLst>
                                          <p:attrName>ppt_h</p:attrName>
                                        </p:attrNameLst>
                                      </p:cBhvr>
                                      <p:tavLst>
                                        <p:tav tm="0">
                                          <p:val>
                                            <p:fltVal val="0"/>
                                          </p:val>
                                        </p:tav>
                                        <p:tav tm="100000">
                                          <p:val>
                                            <p:strVal val="#ppt_h"/>
                                          </p:val>
                                        </p:tav>
                                      </p:tavLst>
                                    </p:anim>
                                    <p:animEffect transition="in" filter="fade">
                                      <p:cBhvr>
                                        <p:cTn id="6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r>
              <a:rPr lang="el-GR" dirty="0"/>
              <a:t>Στο προηγούμενο παράδειγμα τα έσοδα των 65.000 € από εργασίες που ολοκληρώθηκαν μέσα στην χρήση είναι έσοδα της χρήσης αυτής</a:t>
            </a:r>
          </a:p>
          <a:p>
            <a:pPr algn="just"/>
            <a:r>
              <a:rPr lang="el-GR" dirty="0"/>
              <a:t>Τα έσοδα αυτά είναι </a:t>
            </a:r>
            <a:r>
              <a:rPr lang="el-GR" dirty="0">
                <a:solidFill>
                  <a:srgbClr val="C00000"/>
                </a:solidFill>
              </a:rPr>
              <a:t>εισπρακτέα</a:t>
            </a:r>
            <a:r>
              <a:rPr lang="el-GR" dirty="0"/>
              <a:t> αλλά όχι </a:t>
            </a:r>
            <a:r>
              <a:rPr lang="el-GR" dirty="0">
                <a:solidFill>
                  <a:srgbClr val="C00000"/>
                </a:solidFill>
              </a:rPr>
              <a:t>απαιτητά</a:t>
            </a:r>
            <a:r>
              <a:rPr lang="el-GR" dirty="0"/>
              <a:t> στην χρήση αυτή. </a:t>
            </a:r>
          </a:p>
          <a:p>
            <a:pPr algn="just"/>
            <a:r>
              <a:rPr lang="el-GR" dirty="0"/>
              <a:t>Τα έσοδα αυτά θα γίνουν απαιτητά όπως αυτό ορίζεται στην σχετική σύμβαση. Δηλαδή σε μια μελλοντική χρήση</a:t>
            </a:r>
          </a:p>
          <a:p>
            <a:pPr algn="just"/>
            <a:r>
              <a:rPr lang="el-GR" dirty="0"/>
              <a:t>Λογαριασμός: «Δουλευμένα έσοδα περιόδου» με τα </a:t>
            </a:r>
            <a:r>
              <a:rPr lang="el-GR" dirty="0" err="1"/>
              <a:t>ΕΛΠ</a:t>
            </a:r>
            <a:r>
              <a:rPr lang="el-GR" dirty="0"/>
              <a:t> και «Έσοδα χρήσεως εισπρακτέα» με το </a:t>
            </a:r>
            <a:r>
              <a:rPr lang="el-GR" dirty="0" err="1"/>
              <a:t>ΕΓΛΣ</a:t>
            </a:r>
            <a:endParaRPr lang="el-GR" dirty="0"/>
          </a:p>
          <a:p>
            <a:pPr algn="just"/>
            <a:r>
              <a:rPr lang="el-GR" dirty="0"/>
              <a:t>Στον λ/</a:t>
            </a:r>
            <a:r>
              <a:rPr lang="el-GR" dirty="0" err="1"/>
              <a:t>σμό</a:t>
            </a:r>
            <a:r>
              <a:rPr lang="el-GR" dirty="0"/>
              <a:t> αυτό καταχωρούνται με αντίστοιχη πίστωση των οικείων λ/</a:t>
            </a:r>
            <a:r>
              <a:rPr lang="el-GR" dirty="0" err="1"/>
              <a:t>σμών</a:t>
            </a:r>
            <a:r>
              <a:rPr lang="el-GR" dirty="0"/>
              <a:t> της ομάδας 7 (έσοδα), τα έσοδα που είναι βέβαια, οριστικά και ανήκουν στην </a:t>
            </a:r>
            <a:r>
              <a:rPr lang="el-GR" dirty="0" err="1"/>
              <a:t>κλειόμενη</a:t>
            </a:r>
            <a:r>
              <a:rPr lang="el-GR" dirty="0"/>
              <a:t> χρήση, αλλά δεν εισπράττονται μέσα σε αυτή και τα οποία, σύμφωνα π.χ. με τις σχετικές συμβάσεις, </a:t>
            </a:r>
            <a:r>
              <a:rPr lang="el-GR" i="1" u="sng" dirty="0"/>
              <a:t>δεν είναι στο τέλος της χρήσης απαιτητά</a:t>
            </a:r>
            <a:r>
              <a:rPr lang="el-GR" dirty="0"/>
              <a:t> και για τον λόγο αυτό δεν κρίνεται ορθό ή σκόπιμο να φέρονται σε </a:t>
            </a:r>
            <a:r>
              <a:rPr lang="el-GR" dirty="0" err="1"/>
              <a:t>χρεώση</a:t>
            </a:r>
            <a:r>
              <a:rPr lang="el-GR" dirty="0"/>
              <a:t> των λ/</a:t>
            </a:r>
            <a:r>
              <a:rPr lang="el-GR" dirty="0" err="1"/>
              <a:t>σμών</a:t>
            </a:r>
            <a:r>
              <a:rPr lang="el-GR" dirty="0"/>
              <a:t> απαιτήσεων</a:t>
            </a:r>
          </a:p>
        </p:txBody>
      </p:sp>
      <p:sp>
        <p:nvSpPr>
          <p:cNvPr id="6" name="Ορθογώνιο 5"/>
          <p:cNvSpPr/>
          <p:nvPr/>
        </p:nvSpPr>
        <p:spPr>
          <a:xfrm>
            <a:off x="-1" y="0"/>
            <a:ext cx="885825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Έξοδα χρήσης εισπρακτέα αλλά όχι απαιτητά</a:t>
            </a:r>
          </a:p>
        </p:txBody>
      </p:sp>
      <p:sp>
        <p:nvSpPr>
          <p:cNvPr id="7" name="Ορθογώνιο 6"/>
          <p:cNvSpPr/>
          <p:nvPr/>
        </p:nvSpPr>
        <p:spPr>
          <a:xfrm>
            <a:off x="8858250" y="0"/>
            <a:ext cx="333375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0377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r>
              <a:rPr lang="el-GR" dirty="0"/>
              <a:t>Τόκοι γραμματίων πληρωτέων ή δανείων</a:t>
            </a:r>
            <a:r>
              <a:rPr lang="en-US" dirty="0"/>
              <a:t>.</a:t>
            </a:r>
            <a:endParaRPr lang="el-GR" dirty="0"/>
          </a:p>
          <a:p>
            <a:pPr algn="just"/>
            <a:r>
              <a:rPr lang="el-GR" dirty="0"/>
              <a:t>Αν ένα γραμμάτιο πληρωτέο λήγει την επόμενη χρήση, τότε μέχρι το τέλος της χρήσης που κλείνει πρέπει να καταλογιστούν οι τόκοι που αντιστοιχούν στην χρήση αυτή.</a:t>
            </a:r>
          </a:p>
          <a:p>
            <a:pPr algn="just"/>
            <a:r>
              <a:rPr lang="el-GR" dirty="0"/>
              <a:t>Πχ ένα γραμμάτιο έχει εκδοθεί τον Σεπτέμβριο και λήγει τον Απρίλιο  της επόμενης χρήσης  πρώτο εξάμηνο της επόμενης χρήσης, σύνολο 8 μήνες και τόκος 400 €. Στο τέλος της χρήσης πρέπει να καταλογιστούν οι τόκοι για τους μήνες Σεπτέμβριο-Δεκέμβριο</a:t>
            </a:r>
          </a:p>
          <a:p>
            <a:pPr algn="just"/>
            <a:r>
              <a:rPr lang="el-GR" dirty="0"/>
              <a:t>Η συνολική διάρκεια του γραμματίου = 8 μήνες</a:t>
            </a:r>
          </a:p>
          <a:p>
            <a:pPr algn="just"/>
            <a:r>
              <a:rPr lang="el-GR" dirty="0"/>
              <a:t>Από τον Σεπτέμβριο έως τον Δεκέμβριο = 4 μήνες</a:t>
            </a:r>
          </a:p>
          <a:p>
            <a:pPr algn="just"/>
            <a:r>
              <a:rPr lang="el-GR" dirty="0"/>
              <a:t>Ποσοστό τόκων μέχρι το τέλος του έτους 8/4 = 1/2 </a:t>
            </a:r>
          </a:p>
          <a:p>
            <a:pPr algn="just"/>
            <a:r>
              <a:rPr lang="el-GR" dirty="0"/>
              <a:t>Το ήμισυ των τόκων έχουν καταστεί δεδουλευμένοι μέσα στην χρήση αυτή: Σύνολο τόκων 400 Χ ½ = 200 </a:t>
            </a:r>
          </a:p>
        </p:txBody>
      </p:sp>
      <p:sp>
        <p:nvSpPr>
          <p:cNvPr id="6" name="Ορθογώνιο 5"/>
          <p:cNvSpPr/>
          <p:nvPr/>
        </p:nvSpPr>
        <p:spPr>
          <a:xfrm>
            <a:off x="-1" y="0"/>
            <a:ext cx="885825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Υποχρεώσεις που πρέπει να εκτιμηθούν</a:t>
            </a:r>
          </a:p>
        </p:txBody>
      </p:sp>
      <p:sp>
        <p:nvSpPr>
          <p:cNvPr id="7" name="Ορθογώνιο 6"/>
          <p:cNvSpPr/>
          <p:nvPr/>
        </p:nvSpPr>
        <p:spPr>
          <a:xfrm>
            <a:off x="8858250" y="0"/>
            <a:ext cx="333375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6539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r>
              <a:rPr lang="el-GR" dirty="0"/>
              <a:t>Τόκοι γραμματίων πληρωτέων ή δανείων</a:t>
            </a:r>
            <a:r>
              <a:rPr lang="en-US" dirty="0"/>
              <a:t>.</a:t>
            </a:r>
            <a:endParaRPr lang="el-GR" dirty="0"/>
          </a:p>
          <a:p>
            <a:pPr algn="just"/>
            <a:r>
              <a:rPr lang="el-GR" dirty="0"/>
              <a:t>Το ήμισυ των τόκων έχουν καταστεί δεδουλευμένοι μέσα στην χρήση αυτή.</a:t>
            </a:r>
          </a:p>
        </p:txBody>
      </p:sp>
      <p:sp>
        <p:nvSpPr>
          <p:cNvPr id="6" name="Ορθογώνιο 5"/>
          <p:cNvSpPr/>
          <p:nvPr/>
        </p:nvSpPr>
        <p:spPr>
          <a:xfrm>
            <a:off x="-1" y="0"/>
            <a:ext cx="885825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Υποχρεώσεις που πρέπει να εκτιμηθούν</a:t>
            </a:r>
          </a:p>
        </p:txBody>
      </p:sp>
      <p:sp>
        <p:nvSpPr>
          <p:cNvPr id="7" name="Ορθογώνιο 6"/>
          <p:cNvSpPr/>
          <p:nvPr/>
        </p:nvSpPr>
        <p:spPr>
          <a:xfrm>
            <a:off x="8858250" y="0"/>
            <a:ext cx="333375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8" name="Θέση περιεχομένου 2"/>
          <p:cNvGraphicFramePr>
            <a:graphicFrameLocks/>
          </p:cNvGraphicFramePr>
          <p:nvPr>
            <p:extLst>
              <p:ext uri="{D42A27DB-BD31-4B8C-83A1-F6EECF244321}">
                <p14:modId xmlns:p14="http://schemas.microsoft.com/office/powerpoint/2010/main" val="909328941"/>
              </p:ext>
            </p:extLst>
          </p:nvPr>
        </p:nvGraphicFramePr>
        <p:xfrm>
          <a:off x="650413" y="1920136"/>
          <a:ext cx="10891173" cy="1753626"/>
        </p:xfrm>
        <a:graphic>
          <a:graphicData uri="http://schemas.openxmlformats.org/drawingml/2006/table">
            <a:tbl>
              <a:tblPr firstRow="1" bandRow="1">
                <a:tableStyleId>{D7AC3CCA-C797-4891-BE02-D94E43425B78}</a:tableStyleId>
              </a:tblPr>
              <a:tblGrid>
                <a:gridCol w="6470556">
                  <a:extLst>
                    <a:ext uri="{9D8B030D-6E8A-4147-A177-3AD203B41FA5}">
                      <a16:colId xmlns:a16="http://schemas.microsoft.com/office/drawing/2014/main" val="2453963297"/>
                    </a:ext>
                  </a:extLst>
                </a:gridCol>
                <a:gridCol w="2203745">
                  <a:extLst>
                    <a:ext uri="{9D8B030D-6E8A-4147-A177-3AD203B41FA5}">
                      <a16:colId xmlns:a16="http://schemas.microsoft.com/office/drawing/2014/main" val="1910919357"/>
                    </a:ext>
                  </a:extLst>
                </a:gridCol>
                <a:gridCol w="2216872">
                  <a:extLst>
                    <a:ext uri="{9D8B030D-6E8A-4147-A177-3AD203B41FA5}">
                      <a16:colId xmlns:a16="http://schemas.microsoft.com/office/drawing/2014/main" val="1670653415"/>
                    </a:ext>
                  </a:extLst>
                </a:gridCol>
              </a:tblGrid>
              <a:tr h="720294">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033332">
                <a:tc>
                  <a:txBody>
                    <a:bodyPr/>
                    <a:lstStyle/>
                    <a:p>
                      <a:r>
                        <a:rPr lang="el-GR" sz="2400" baseline="0" dirty="0">
                          <a:solidFill>
                            <a:schemeClr val="tx1"/>
                          </a:solidFill>
                        </a:rPr>
                        <a:t>65. Τόκοι χρεωστικοί </a:t>
                      </a:r>
                    </a:p>
                    <a:p>
                      <a:r>
                        <a:rPr lang="el-GR" sz="2400" baseline="0" dirty="0">
                          <a:solidFill>
                            <a:schemeClr val="tx1"/>
                          </a:solidFill>
                        </a:rPr>
                        <a:t>                         56. Τόκοι πληρωτέοι (υποχρεώσεις)</a:t>
                      </a:r>
                    </a:p>
                  </a:txBody>
                  <a:tcPr/>
                </a:tc>
                <a:tc>
                  <a:txBody>
                    <a:bodyPr/>
                    <a:lstStyle/>
                    <a:p>
                      <a:pPr algn="r"/>
                      <a:r>
                        <a:rPr lang="el-GR" sz="2400" dirty="0"/>
                        <a:t>200</a:t>
                      </a:r>
                    </a:p>
                  </a:txBody>
                  <a:tcPr/>
                </a:tc>
                <a:tc>
                  <a:txBody>
                    <a:bodyPr/>
                    <a:lstStyle/>
                    <a:p>
                      <a:pPr algn="r"/>
                      <a:endParaRPr lang="el-GR" sz="2400" dirty="0"/>
                    </a:p>
                    <a:p>
                      <a:pPr algn="r"/>
                      <a:r>
                        <a:rPr lang="el-GR" sz="2400" dirty="0"/>
                        <a:t>200</a:t>
                      </a:r>
                    </a:p>
                  </a:txBody>
                  <a:tcPr/>
                </a:tc>
                <a:extLst>
                  <a:ext uri="{0D108BD9-81ED-4DB2-BD59-A6C34878D82A}">
                    <a16:rowId xmlns:a16="http://schemas.microsoft.com/office/drawing/2014/main" val="2315409145"/>
                  </a:ext>
                </a:extLst>
              </a:tr>
            </a:tbl>
          </a:graphicData>
        </a:graphic>
      </p:graphicFrame>
      <p:sp>
        <p:nvSpPr>
          <p:cNvPr id="9" name="Θέση περιεχομένου 4">
            <a:extLst>
              <a:ext uri="{FF2B5EF4-FFF2-40B4-BE49-F238E27FC236}">
                <a16:creationId xmlns:a16="http://schemas.microsoft.com/office/drawing/2014/main" id="{9C952028-5C5F-491A-AFE7-6DDD6ACDACA8}"/>
              </a:ext>
            </a:extLst>
          </p:cNvPr>
          <p:cNvSpPr txBox="1">
            <a:spLocks/>
          </p:cNvSpPr>
          <p:nvPr/>
        </p:nvSpPr>
        <p:spPr>
          <a:xfrm>
            <a:off x="716280" y="2969747"/>
            <a:ext cx="5909340" cy="37147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l-GR" dirty="0">
                <a:solidFill>
                  <a:prstClr val="black"/>
                </a:solidFill>
                <a:latin typeface="Calibri" panose="020F0502020204030204"/>
              </a:rPr>
              <a:t> Τόκοι χρεωστικοί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200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0" name="Ευθεία γραμμή σύνδεσης 9">
            <a:extLst>
              <a:ext uri="{FF2B5EF4-FFF2-40B4-BE49-F238E27FC236}">
                <a16:creationId xmlns:a16="http://schemas.microsoft.com/office/drawing/2014/main" id="{21E45467-CA89-4FB9-916F-1D2644D5BD20}"/>
              </a:ext>
            </a:extLst>
          </p:cNvPr>
          <p:cNvCxnSpPr/>
          <p:nvPr/>
        </p:nvCxnSpPr>
        <p:spPr>
          <a:xfrm>
            <a:off x="1198684" y="4496826"/>
            <a:ext cx="4034790" cy="2667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Ευθεία γραμμή σύνδεσης 10">
            <a:extLst>
              <a:ext uri="{FF2B5EF4-FFF2-40B4-BE49-F238E27FC236}">
                <a16:creationId xmlns:a16="http://schemas.microsoft.com/office/drawing/2014/main" id="{ED61FA6A-F4DA-4014-91B5-CBF5B005EEFF}"/>
              </a:ext>
            </a:extLst>
          </p:cNvPr>
          <p:cNvCxnSpPr/>
          <p:nvPr/>
        </p:nvCxnSpPr>
        <p:spPr>
          <a:xfrm>
            <a:off x="3167125" y="4523496"/>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Θέση περιεχομένου 4">
            <a:extLst>
              <a:ext uri="{FF2B5EF4-FFF2-40B4-BE49-F238E27FC236}">
                <a16:creationId xmlns:a16="http://schemas.microsoft.com/office/drawing/2014/main" id="{4FAE2968-8D4A-4894-8211-34870126D047}"/>
              </a:ext>
            </a:extLst>
          </p:cNvPr>
          <p:cNvSpPr txBox="1">
            <a:spLocks/>
          </p:cNvSpPr>
          <p:nvPr/>
        </p:nvSpPr>
        <p:spPr>
          <a:xfrm>
            <a:off x="6172200" y="3143250"/>
            <a:ext cx="5553363" cy="37147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lang="el-GR" dirty="0">
              <a:solidFill>
                <a:prstClr val="black"/>
              </a:solidFill>
              <a:latin typeface="Calibri" panose="020F0502020204030204"/>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noProof="0" dirty="0">
                <a:ln>
                  <a:noFill/>
                </a:ln>
                <a:solidFill>
                  <a:prstClr val="black"/>
                </a:solidFill>
                <a:effectLst/>
                <a:uLnTx/>
                <a:uFillTx/>
                <a:latin typeface="Calibri" panose="020F0502020204030204"/>
                <a:ea typeface="+mn-ea"/>
                <a:cs typeface="+mn-cs"/>
              </a:rPr>
              <a:t>                </a:t>
            </a:r>
            <a:r>
              <a:rPr lang="el-GR" dirty="0">
                <a:solidFill>
                  <a:prstClr val="black"/>
                </a:solidFill>
                <a:latin typeface="Calibri" panose="020F0502020204030204"/>
              </a:rPr>
              <a:t>56</a:t>
            </a: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Τόκοι πληρωτέοι</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l-GR" dirty="0">
                <a:solidFill>
                  <a:prstClr val="black"/>
                </a:solidFill>
                <a:latin typeface="Calibri" panose="020F0502020204030204"/>
              </a:rPr>
              <a:t>            </a:t>
            </a: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l-GR" dirty="0">
                <a:solidFill>
                  <a:prstClr val="black"/>
                </a:solidFill>
                <a:latin typeface="Calibri" panose="020F0502020204030204"/>
              </a:rPr>
              <a:t>2</a:t>
            </a: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3" name="Ευθεία γραμμή σύνδεσης 12">
            <a:extLst>
              <a:ext uri="{FF2B5EF4-FFF2-40B4-BE49-F238E27FC236}">
                <a16:creationId xmlns:a16="http://schemas.microsoft.com/office/drawing/2014/main" id="{11887E03-0F1E-463B-BBCF-DAB68999707A}"/>
              </a:ext>
            </a:extLst>
          </p:cNvPr>
          <p:cNvCxnSpPr/>
          <p:nvPr/>
        </p:nvCxnSpPr>
        <p:spPr>
          <a:xfrm>
            <a:off x="6812576" y="4687765"/>
            <a:ext cx="450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Ευθεία γραμμή σύνδεσης 13">
            <a:extLst>
              <a:ext uri="{FF2B5EF4-FFF2-40B4-BE49-F238E27FC236}">
                <a16:creationId xmlns:a16="http://schemas.microsoft.com/office/drawing/2014/main" id="{1E750DFB-B6B3-4CF2-8C7E-8B892D8F3419}"/>
              </a:ext>
            </a:extLst>
          </p:cNvPr>
          <p:cNvCxnSpPr/>
          <p:nvPr/>
        </p:nvCxnSpPr>
        <p:spPr>
          <a:xfrm>
            <a:off x="9008576" y="46877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3576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circle(in)">
                                      <p:cBhvr>
                                        <p:cTn id="19" dur="20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9">
                                            <p:txEl>
                                              <p:pRg st="2" end="2"/>
                                            </p:txEl>
                                          </p:spTgt>
                                        </p:tgtEl>
                                        <p:attrNameLst>
                                          <p:attrName>style.visibility</p:attrName>
                                        </p:attrNameLst>
                                      </p:cBhvr>
                                      <p:to>
                                        <p:strVal val="visible"/>
                                      </p:to>
                                    </p:set>
                                    <p:animEffect transition="in" filter="barn(inVertical)">
                                      <p:cBhvr>
                                        <p:cTn id="24" dur="500"/>
                                        <p:tgtEl>
                                          <p:spTgt spid="9">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3" end="3"/>
                                            </p:txEl>
                                          </p:spTgt>
                                        </p:tgtEl>
                                        <p:attrNameLst>
                                          <p:attrName>style.visibility</p:attrName>
                                        </p:attrNameLst>
                                      </p:cBhvr>
                                      <p:to>
                                        <p:strVal val="visible"/>
                                      </p:to>
                                    </p:set>
                                    <p:anim calcmode="lin" valueType="num">
                                      <p:cBhvr additive="base">
                                        <p:cTn id="2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ppt_x"/>
                                          </p:val>
                                        </p:tav>
                                        <p:tav tm="100000">
                                          <p:val>
                                            <p:strVal val="#ppt_x"/>
                                          </p:val>
                                        </p:tav>
                                      </p:tavLst>
                                    </p:anim>
                                    <p:anim calcmode="lin" valueType="num">
                                      <p:cBhvr additive="base">
                                        <p:cTn id="36" dur="500" fill="hold"/>
                                        <p:tgtEl>
                                          <p:spTgt spid="10"/>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additive="base">
                                        <p:cTn id="39" dur="500" fill="hold"/>
                                        <p:tgtEl>
                                          <p:spTgt spid="11"/>
                                        </p:tgtEl>
                                        <p:attrNameLst>
                                          <p:attrName>ppt_x</p:attrName>
                                        </p:attrNameLst>
                                      </p:cBhvr>
                                      <p:tavLst>
                                        <p:tav tm="0">
                                          <p:val>
                                            <p:strVal val="#ppt_x"/>
                                          </p:val>
                                        </p:tav>
                                        <p:tav tm="100000">
                                          <p:val>
                                            <p:strVal val="#ppt_x"/>
                                          </p:val>
                                        </p:tav>
                                      </p:tavLst>
                                    </p:anim>
                                    <p:anim calcmode="lin" valueType="num">
                                      <p:cBhvr additive="base">
                                        <p:cTn id="4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additive="base">
                                        <p:cTn id="45" dur="500" fill="hold"/>
                                        <p:tgtEl>
                                          <p:spTgt spid="13"/>
                                        </p:tgtEl>
                                        <p:attrNameLst>
                                          <p:attrName>ppt_x</p:attrName>
                                        </p:attrNameLst>
                                      </p:cBhvr>
                                      <p:tavLst>
                                        <p:tav tm="0">
                                          <p:val>
                                            <p:strVal val="#ppt_x"/>
                                          </p:val>
                                        </p:tav>
                                        <p:tav tm="100000">
                                          <p:val>
                                            <p:strVal val="#ppt_x"/>
                                          </p:val>
                                        </p:tav>
                                      </p:tavLst>
                                    </p:anim>
                                    <p:anim calcmode="lin" valueType="num">
                                      <p:cBhvr additive="base">
                                        <p:cTn id="46" dur="500" fill="hold"/>
                                        <p:tgtEl>
                                          <p:spTgt spid="13"/>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500" fill="hold"/>
                                        <p:tgtEl>
                                          <p:spTgt spid="14"/>
                                        </p:tgtEl>
                                        <p:attrNameLst>
                                          <p:attrName>ppt_x</p:attrName>
                                        </p:attrNameLst>
                                      </p:cBhvr>
                                      <p:tavLst>
                                        <p:tav tm="0">
                                          <p:val>
                                            <p:strVal val="#ppt_x"/>
                                          </p:val>
                                        </p:tav>
                                        <p:tav tm="100000">
                                          <p:val>
                                            <p:strVal val="#ppt_x"/>
                                          </p:val>
                                        </p:tav>
                                      </p:tavLst>
                                    </p:anim>
                                    <p:anim calcmode="lin" valueType="num">
                                      <p:cBhvr additive="base">
                                        <p:cTn id="5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nodeType="clickEffect">
                                  <p:stCondLst>
                                    <p:cond delay="0"/>
                                  </p:stCondLst>
                                  <p:childTnLst>
                                    <p:set>
                                      <p:cBhvr>
                                        <p:cTn id="54" dur="1" fill="hold">
                                          <p:stCondLst>
                                            <p:cond delay="0"/>
                                          </p:stCondLst>
                                        </p:cTn>
                                        <p:tgtEl>
                                          <p:spTgt spid="12">
                                            <p:txEl>
                                              <p:pRg st="2" end="2"/>
                                            </p:txEl>
                                          </p:spTgt>
                                        </p:tgtEl>
                                        <p:attrNameLst>
                                          <p:attrName>style.visibility</p:attrName>
                                        </p:attrNameLst>
                                      </p:cBhvr>
                                      <p:to>
                                        <p:strVal val="visible"/>
                                      </p:to>
                                    </p:set>
                                    <p:animEffect transition="in" filter="barn(inVertical)">
                                      <p:cBhvr>
                                        <p:cTn id="55" dur="500"/>
                                        <p:tgtEl>
                                          <p:spTgt spid="12">
                                            <p:txEl>
                                              <p:pRg st="2" end="2"/>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12">
                                            <p:txEl>
                                              <p:pRg st="3" end="3"/>
                                            </p:txEl>
                                          </p:spTgt>
                                        </p:tgtEl>
                                        <p:attrNameLst>
                                          <p:attrName>style.visibility</p:attrName>
                                        </p:attrNameLst>
                                      </p:cBhvr>
                                      <p:to>
                                        <p:strVal val="visible"/>
                                      </p:to>
                                    </p:set>
                                    <p:anim calcmode="lin" valueType="num">
                                      <p:cBhvr additive="base">
                                        <p:cTn id="60"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5" y="489526"/>
            <a:ext cx="10651754" cy="6368473"/>
          </a:xfrm>
        </p:spPr>
        <p:txBody>
          <a:bodyPr>
            <a:normAutofit/>
          </a:bodyPr>
          <a:lstStyle/>
          <a:p>
            <a:pPr algn="just"/>
            <a:r>
              <a:rPr lang="el-GR" dirty="0"/>
              <a:t>Τα μη δεδουλευμένα έσοδα αφορούν είσπραξη χρημάτων πριν την πραγματοποίηση του εσόδου.</a:t>
            </a:r>
          </a:p>
          <a:p>
            <a:pPr algn="just"/>
            <a:r>
              <a:rPr lang="el-GR" dirty="0"/>
              <a:t>Τα έσοδα αυτά αποτελούν υποχρέωση η οποία θα προσφερθεί στο μέλλον.</a:t>
            </a:r>
          </a:p>
          <a:p>
            <a:pPr algn="just"/>
            <a:r>
              <a:rPr lang="el-GR" dirty="0"/>
              <a:t>Δεν αποτελούν έσοδα για την επιχείρηση γιατί δεν έχουν πραγματοποιηθεί ακόμη</a:t>
            </a:r>
          </a:p>
        </p:txBody>
      </p:sp>
      <p:sp>
        <p:nvSpPr>
          <p:cNvPr id="6" name="Ορθογώνιο 5"/>
          <p:cNvSpPr/>
          <p:nvPr/>
        </p:nvSpPr>
        <p:spPr>
          <a:xfrm>
            <a:off x="-1" y="0"/>
            <a:ext cx="986409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Μη δεδουλευμένα έσοδα ή </a:t>
            </a:r>
            <a:r>
              <a:rPr lang="el-GR" sz="2800" b="1" dirty="0" err="1">
                <a:solidFill>
                  <a:prstClr val="white"/>
                </a:solidFill>
                <a:latin typeface="Calibri" panose="020F0502020204030204"/>
              </a:rPr>
              <a:t>αναβαλλόμεν</a:t>
            </a:r>
            <a:r>
              <a:rPr lang="el-GR" sz="2800" b="1" dirty="0">
                <a:solidFill>
                  <a:prstClr val="white"/>
                </a:solidFill>
                <a:latin typeface="Calibri" panose="020F0502020204030204"/>
              </a:rPr>
              <a:t>α έσοδα</a:t>
            </a:r>
          </a:p>
        </p:txBody>
      </p:sp>
      <p:sp>
        <p:nvSpPr>
          <p:cNvPr id="7" name="Ορθογώνιο 6"/>
          <p:cNvSpPr/>
          <p:nvPr/>
        </p:nvSpPr>
        <p:spPr>
          <a:xfrm>
            <a:off x="9864090" y="0"/>
            <a:ext cx="232791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8" name="Θέση περιεχομένου 2"/>
          <p:cNvGraphicFramePr>
            <a:graphicFrameLocks/>
          </p:cNvGraphicFramePr>
          <p:nvPr/>
        </p:nvGraphicFramePr>
        <p:xfrm>
          <a:off x="704255" y="3673762"/>
          <a:ext cx="10891173" cy="2274774"/>
        </p:xfrm>
        <a:graphic>
          <a:graphicData uri="http://schemas.openxmlformats.org/drawingml/2006/table">
            <a:tbl>
              <a:tblPr firstRow="1" bandRow="1">
                <a:tableStyleId>{D7AC3CCA-C797-4891-BE02-D94E43425B78}</a:tableStyleId>
              </a:tblPr>
              <a:tblGrid>
                <a:gridCol w="6470556">
                  <a:extLst>
                    <a:ext uri="{9D8B030D-6E8A-4147-A177-3AD203B41FA5}">
                      <a16:colId xmlns:a16="http://schemas.microsoft.com/office/drawing/2014/main" val="2453963297"/>
                    </a:ext>
                  </a:extLst>
                </a:gridCol>
                <a:gridCol w="2203745">
                  <a:extLst>
                    <a:ext uri="{9D8B030D-6E8A-4147-A177-3AD203B41FA5}">
                      <a16:colId xmlns:a16="http://schemas.microsoft.com/office/drawing/2014/main" val="1910919357"/>
                    </a:ext>
                  </a:extLst>
                </a:gridCol>
                <a:gridCol w="2216872">
                  <a:extLst>
                    <a:ext uri="{9D8B030D-6E8A-4147-A177-3AD203B41FA5}">
                      <a16:colId xmlns:a16="http://schemas.microsoft.com/office/drawing/2014/main" val="1670653415"/>
                    </a:ext>
                  </a:extLst>
                </a:gridCol>
              </a:tblGrid>
              <a:tr h="720294">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033332">
                <a:tc>
                  <a:txBody>
                    <a:bodyPr/>
                    <a:lstStyle/>
                    <a:p>
                      <a:r>
                        <a:rPr lang="el-GR" sz="2400" baseline="0" dirty="0">
                          <a:solidFill>
                            <a:schemeClr val="tx1"/>
                          </a:solidFill>
                        </a:rPr>
                        <a:t>38. Ταμειακά διαθέσιμα</a:t>
                      </a:r>
                    </a:p>
                    <a:p>
                      <a:r>
                        <a:rPr lang="el-GR" sz="2400" baseline="0" dirty="0">
                          <a:solidFill>
                            <a:schemeClr val="tx1"/>
                          </a:solidFill>
                        </a:rPr>
                        <a:t>                  56.  Υποχρεώσεις από μη δεδουλευμένα </a:t>
                      </a:r>
                    </a:p>
                    <a:p>
                      <a:r>
                        <a:rPr lang="el-GR" sz="2400" baseline="0" dirty="0">
                          <a:solidFill>
                            <a:schemeClr val="tx1"/>
                          </a:solidFill>
                        </a:rPr>
                        <a:t>                         έσοδα ή (υποχρεώσεις από </a:t>
                      </a:r>
                    </a:p>
                    <a:p>
                      <a:r>
                        <a:rPr lang="el-GR" sz="2400" baseline="0" dirty="0">
                          <a:solidFill>
                            <a:schemeClr val="tx1"/>
                          </a:solidFill>
                        </a:rPr>
                        <a:t>                         προεισπραγμένα έσοδα)</a:t>
                      </a:r>
                    </a:p>
                  </a:txBody>
                  <a:tcPr/>
                </a:tc>
                <a:tc>
                  <a:txBody>
                    <a:bodyPr/>
                    <a:lstStyle/>
                    <a:p>
                      <a:pPr algn="r"/>
                      <a:r>
                        <a:rPr lang="el-GR" sz="2400" dirty="0"/>
                        <a:t>20.000</a:t>
                      </a:r>
                    </a:p>
                  </a:txBody>
                  <a:tcPr/>
                </a:tc>
                <a:tc>
                  <a:txBody>
                    <a:bodyPr/>
                    <a:lstStyle/>
                    <a:p>
                      <a:pPr algn="r"/>
                      <a:endParaRPr lang="el-GR" sz="2400" dirty="0"/>
                    </a:p>
                    <a:p>
                      <a:pPr algn="r"/>
                      <a:r>
                        <a:rPr lang="el-GR" sz="2400" dirty="0"/>
                        <a:t>20.000</a:t>
                      </a:r>
                    </a:p>
                  </a:txBody>
                  <a:tcPr/>
                </a:tc>
                <a:extLst>
                  <a:ext uri="{0D108BD9-81ED-4DB2-BD59-A6C34878D82A}">
                    <a16:rowId xmlns:a16="http://schemas.microsoft.com/office/drawing/2014/main" val="2315409145"/>
                  </a:ext>
                </a:extLst>
              </a:tr>
            </a:tbl>
          </a:graphicData>
        </a:graphic>
      </p:graphicFrame>
    </p:spTree>
    <p:extLst>
      <p:ext uri="{BB962C8B-B14F-4D97-AF65-F5344CB8AC3E}">
        <p14:creationId xmlns:p14="http://schemas.microsoft.com/office/powerpoint/2010/main" val="1475050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circle(in)">
                                      <p:cBhvr>
                                        <p:cTn id="25"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r>
              <a:rPr lang="el-GR" dirty="0"/>
              <a:t>Οι </a:t>
            </a:r>
            <a:r>
              <a:rPr lang="el-GR" b="1" dirty="0">
                <a:solidFill>
                  <a:srgbClr val="002060"/>
                </a:solidFill>
              </a:rPr>
              <a:t>μεταβατικοί λογαριασμοί</a:t>
            </a:r>
            <a:r>
              <a:rPr lang="el-GR" dirty="0"/>
              <a:t> χρησιμοποιούνται ευρύτατα στην καθημερινή πρακτική.</a:t>
            </a:r>
          </a:p>
          <a:p>
            <a:pPr algn="just">
              <a:buFont typeface="Wingdings" panose="05000000000000000000" pitchFamily="2" charset="2"/>
              <a:buChar char="§"/>
            </a:pPr>
            <a:r>
              <a:rPr lang="el-GR" dirty="0"/>
              <a:t>Η χρήση τους αποτελεί απαραίτητη προϋπόθεση για το χειρισμό πολλών σημαντικών λογιστικών γεγονότων.</a:t>
            </a:r>
          </a:p>
          <a:p>
            <a:pPr algn="just">
              <a:buFont typeface="Wingdings" panose="05000000000000000000" pitchFamily="2" charset="2"/>
              <a:buChar char="§"/>
            </a:pPr>
            <a:r>
              <a:rPr lang="el-GR" dirty="0"/>
              <a:t>Η χρήση τους βασίζεται στο αξίωμα της </a:t>
            </a:r>
            <a:r>
              <a:rPr lang="el-GR" b="1" dirty="0">
                <a:solidFill>
                  <a:srgbClr val="002060"/>
                </a:solidFill>
              </a:rPr>
              <a:t>λογιστικής χρήσης</a:t>
            </a:r>
            <a:r>
              <a:rPr lang="el-GR" dirty="0"/>
              <a:t>.</a:t>
            </a:r>
          </a:p>
          <a:p>
            <a:pPr algn="just">
              <a:buFont typeface="Wingdings" panose="05000000000000000000" pitchFamily="2" charset="2"/>
              <a:buChar char="§"/>
            </a:pPr>
            <a:r>
              <a:rPr lang="el-GR" dirty="0"/>
              <a:t>Σύμφωνα με την αρχή αυτή σε κάθε χρήση θα πρέπει να συμπεριληφθούν τα </a:t>
            </a:r>
            <a:r>
              <a:rPr lang="el-GR" b="1" dirty="0">
                <a:solidFill>
                  <a:srgbClr val="00B050"/>
                </a:solidFill>
              </a:rPr>
              <a:t>έσοδα</a:t>
            </a:r>
            <a:r>
              <a:rPr lang="el-GR" dirty="0"/>
              <a:t> και τα </a:t>
            </a:r>
            <a:r>
              <a:rPr lang="el-GR" b="1" dirty="0">
                <a:solidFill>
                  <a:srgbClr val="C00000"/>
                </a:solidFill>
              </a:rPr>
              <a:t>έξοδα</a:t>
            </a:r>
            <a:r>
              <a:rPr lang="el-GR" dirty="0"/>
              <a:t> με το συγκεκριμένο χρονικό διάστημα.</a:t>
            </a:r>
          </a:p>
          <a:p>
            <a:pPr algn="just">
              <a:buFont typeface="Wingdings" panose="05000000000000000000" pitchFamily="2" charset="2"/>
              <a:buChar char="§"/>
            </a:pPr>
            <a:r>
              <a:rPr lang="el-GR" dirty="0"/>
              <a:t>Τα έσοδα και τα έξοδα που αφορούν την </a:t>
            </a:r>
            <a:r>
              <a:rPr lang="el-GR" b="1" dirty="0"/>
              <a:t>συγκεκριμένη περίοδο</a:t>
            </a:r>
            <a:r>
              <a:rPr lang="el-GR" dirty="0"/>
              <a:t> δεν θα πρέπει να καταχωρούνται καθώς εισπράττονται ή πληρώνονται αντίστοιχα, αλλά καθώς «</a:t>
            </a:r>
            <a:r>
              <a:rPr lang="el-GR" b="1" dirty="0">
                <a:solidFill>
                  <a:srgbClr val="002060"/>
                </a:solidFill>
              </a:rPr>
              <a:t>δουλεύονται</a:t>
            </a:r>
            <a:r>
              <a:rPr lang="el-GR" dirty="0"/>
              <a:t>»</a:t>
            </a:r>
          </a:p>
          <a:p>
            <a:pPr algn="just">
              <a:buFont typeface="Wingdings" panose="05000000000000000000" pitchFamily="2" charset="2"/>
              <a:buChar char="§"/>
            </a:pPr>
            <a:r>
              <a:rPr lang="el-GR" dirty="0"/>
              <a:t>Η μέθοδος αυτή καταχώρισης, αποτελεί απόρροια της αρχής της αντιπαράθεσης εσόδων και εξόδων και ονομάζεται </a:t>
            </a:r>
            <a:r>
              <a:rPr lang="el-GR" b="1" u="sng" dirty="0">
                <a:solidFill>
                  <a:srgbClr val="002060"/>
                </a:solidFill>
              </a:rPr>
              <a:t>μέθοδος των δεδουλευμένων</a:t>
            </a:r>
            <a:endParaRPr lang="el-GR" sz="2800" b="1" u="sng" dirty="0">
              <a:solidFill>
                <a:srgbClr val="002060"/>
              </a:solidFill>
            </a:endParaRPr>
          </a:p>
        </p:txBody>
      </p:sp>
      <p:sp>
        <p:nvSpPr>
          <p:cNvPr id="6" name="Ορθογώνιο 5"/>
          <p:cNvSpPr/>
          <p:nvPr/>
        </p:nvSpPr>
        <p:spPr>
          <a:xfrm>
            <a:off x="0" y="0"/>
            <a:ext cx="761238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Μεταβατικοί λογαριασμοί</a:t>
            </a:r>
          </a:p>
        </p:txBody>
      </p:sp>
      <p:sp>
        <p:nvSpPr>
          <p:cNvPr id="7" name="Ορθογώνιο 6"/>
          <p:cNvSpPr/>
          <p:nvPr/>
        </p:nvSpPr>
        <p:spPr>
          <a:xfrm>
            <a:off x="7612380" y="0"/>
            <a:ext cx="4579619"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7941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half" idx="1"/>
          </p:nvPr>
        </p:nvSpPr>
        <p:spPr>
          <a:xfrm>
            <a:off x="445770" y="1188720"/>
            <a:ext cx="5574030" cy="5669279"/>
          </a:xfrm>
        </p:spPr>
        <p:txBody>
          <a:bodyPr/>
          <a:lstStyle/>
          <a:p>
            <a:pPr marL="0" indent="0">
              <a:buNone/>
            </a:pPr>
            <a:r>
              <a:rPr lang="el-GR" b="1" u="sng" dirty="0">
                <a:solidFill>
                  <a:srgbClr val="002060"/>
                </a:solidFill>
              </a:rPr>
              <a:t>Ενεργητικού</a:t>
            </a:r>
          </a:p>
          <a:p>
            <a:pPr marL="0" indent="0">
              <a:buNone/>
            </a:pPr>
            <a:r>
              <a:rPr lang="el-GR" b="1" u="sng" dirty="0"/>
              <a:t>Προπληρωμένα έξοδα και δουλευμένα έσοδα περιόδου</a:t>
            </a:r>
          </a:p>
          <a:p>
            <a:r>
              <a:rPr lang="el-GR" dirty="0"/>
              <a:t>Προπληρωμένα έξοδα</a:t>
            </a:r>
          </a:p>
          <a:p>
            <a:r>
              <a:rPr lang="el-GR" dirty="0"/>
              <a:t>(Έξοδα επομένων χρήσεων)</a:t>
            </a:r>
          </a:p>
          <a:p>
            <a:r>
              <a:rPr lang="el-GR" dirty="0"/>
              <a:t>Δουλευμένα έσοδα </a:t>
            </a:r>
          </a:p>
          <a:p>
            <a:r>
              <a:rPr lang="el-GR" dirty="0"/>
              <a:t>(Έσοδα χρήσεως εισπρακτέα)</a:t>
            </a:r>
          </a:p>
          <a:p>
            <a:r>
              <a:rPr lang="el-GR" dirty="0"/>
              <a:t>Δουλευμένοι και μη απαιτητοί τόκοι</a:t>
            </a:r>
          </a:p>
          <a:p>
            <a:r>
              <a:rPr lang="el-GR" dirty="0"/>
              <a:t>Αγορές υπό παραλαβή</a:t>
            </a:r>
          </a:p>
        </p:txBody>
      </p:sp>
      <p:sp>
        <p:nvSpPr>
          <p:cNvPr id="4" name="Θέση περιεχομένου 3"/>
          <p:cNvSpPr>
            <a:spLocks noGrp="1"/>
          </p:cNvSpPr>
          <p:nvPr>
            <p:ph sz="half" idx="2"/>
          </p:nvPr>
        </p:nvSpPr>
        <p:spPr>
          <a:xfrm>
            <a:off x="6172200" y="1188720"/>
            <a:ext cx="5634990" cy="5669279"/>
          </a:xfrm>
        </p:spPr>
        <p:txBody>
          <a:bodyPr/>
          <a:lstStyle/>
          <a:p>
            <a:pPr marL="0" indent="0">
              <a:buNone/>
            </a:pPr>
            <a:r>
              <a:rPr lang="el-GR" b="1" u="sng" dirty="0">
                <a:solidFill>
                  <a:srgbClr val="C00000"/>
                </a:solidFill>
              </a:rPr>
              <a:t>Παθητικού</a:t>
            </a:r>
          </a:p>
          <a:p>
            <a:pPr marL="0" indent="0">
              <a:buNone/>
            </a:pPr>
            <a:r>
              <a:rPr lang="el-GR" b="1" u="sng" dirty="0"/>
              <a:t>Δουλευμένα έξοδα και έσοδα επομένων χρήσεων</a:t>
            </a:r>
          </a:p>
          <a:p>
            <a:r>
              <a:rPr lang="el-GR" dirty="0"/>
              <a:t>Έξοδα χρήσεως δουλευμένα εκτός τόκων</a:t>
            </a:r>
          </a:p>
          <a:p>
            <a:r>
              <a:rPr lang="el-GR" dirty="0"/>
              <a:t>Έσοδα επομένων χρήσεων</a:t>
            </a:r>
          </a:p>
          <a:p>
            <a:r>
              <a:rPr lang="el-GR" dirty="0"/>
              <a:t>Δουλευμένοι και μη πληρωτέοι τόκοι </a:t>
            </a:r>
          </a:p>
          <a:p>
            <a:r>
              <a:rPr lang="el-GR" dirty="0"/>
              <a:t>Αγορές υπό τακτοποίηση</a:t>
            </a:r>
          </a:p>
          <a:p>
            <a:endParaRPr lang="el-GR" dirty="0"/>
          </a:p>
          <a:p>
            <a:pPr marL="0" indent="0">
              <a:buNone/>
            </a:pPr>
            <a:endParaRPr lang="el-GR" dirty="0"/>
          </a:p>
        </p:txBody>
      </p:sp>
      <p:sp>
        <p:nvSpPr>
          <p:cNvPr id="6" name="Ορθογώνιο 5"/>
          <p:cNvSpPr/>
          <p:nvPr/>
        </p:nvSpPr>
        <p:spPr>
          <a:xfrm>
            <a:off x="0" y="0"/>
            <a:ext cx="761238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Μεταβατικοί λογαριασμοί</a:t>
            </a:r>
          </a:p>
        </p:txBody>
      </p:sp>
      <p:sp>
        <p:nvSpPr>
          <p:cNvPr id="7" name="Ορθογώνιο 6"/>
          <p:cNvSpPr/>
          <p:nvPr/>
        </p:nvSpPr>
        <p:spPr>
          <a:xfrm>
            <a:off x="7612380" y="0"/>
            <a:ext cx="4579619"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72349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p:cNvSpPr/>
          <p:nvPr/>
        </p:nvSpPr>
        <p:spPr>
          <a:xfrm>
            <a:off x="0" y="0"/>
            <a:ext cx="8446770" cy="45719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Προσωρινό Ισοζύγιο 31/12/2019</a:t>
            </a:r>
          </a:p>
        </p:txBody>
      </p:sp>
      <p:sp>
        <p:nvSpPr>
          <p:cNvPr id="7" name="Ορθογώνιο 6"/>
          <p:cNvSpPr/>
          <p:nvPr/>
        </p:nvSpPr>
        <p:spPr>
          <a:xfrm>
            <a:off x="8446770" y="0"/>
            <a:ext cx="3745230" cy="45719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424874"/>
            <a:ext cx="4124036" cy="6433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9" name="Θέση περιεχομένου 2"/>
          <p:cNvGraphicFramePr>
            <a:graphicFrameLocks noGrp="1"/>
          </p:cNvGraphicFramePr>
          <p:nvPr>
            <p:ph sz="half" idx="1"/>
          </p:nvPr>
        </p:nvGraphicFramePr>
        <p:xfrm>
          <a:off x="880110" y="457200"/>
          <a:ext cx="10264140" cy="6400800"/>
        </p:xfrm>
        <a:graphic>
          <a:graphicData uri="http://schemas.openxmlformats.org/drawingml/2006/table">
            <a:tbl>
              <a:tblPr firstRow="1" bandRow="1">
                <a:tableStyleId>{D7AC3CCA-C797-4891-BE02-D94E43425B78}</a:tableStyleId>
              </a:tblPr>
              <a:tblGrid>
                <a:gridCol w="6531580">
                  <a:extLst>
                    <a:ext uri="{9D8B030D-6E8A-4147-A177-3AD203B41FA5}">
                      <a16:colId xmlns:a16="http://schemas.microsoft.com/office/drawing/2014/main" val="2453963297"/>
                    </a:ext>
                  </a:extLst>
                </a:gridCol>
                <a:gridCol w="2053475">
                  <a:extLst>
                    <a:ext uri="{9D8B030D-6E8A-4147-A177-3AD203B41FA5}">
                      <a16:colId xmlns:a16="http://schemas.microsoft.com/office/drawing/2014/main" val="1910919357"/>
                    </a:ext>
                  </a:extLst>
                </a:gridCol>
                <a:gridCol w="1679085">
                  <a:extLst>
                    <a:ext uri="{9D8B030D-6E8A-4147-A177-3AD203B41FA5}">
                      <a16:colId xmlns:a16="http://schemas.microsoft.com/office/drawing/2014/main" val="4236420427"/>
                    </a:ext>
                  </a:extLst>
                </a:gridCol>
              </a:tblGrid>
              <a:tr h="457200">
                <a:tc>
                  <a:txBody>
                    <a:bodyPr/>
                    <a:lstStyle/>
                    <a:p>
                      <a:endParaRPr lang="el-GR" sz="2400" b="0" dirty="0"/>
                    </a:p>
                  </a:txBody>
                  <a:tcPr/>
                </a:tc>
                <a:tc>
                  <a:txBody>
                    <a:bodyPr/>
                    <a:lstStyle/>
                    <a:p>
                      <a:pPr algn="r"/>
                      <a:r>
                        <a:rPr lang="el-GR" sz="2400" b="0" dirty="0"/>
                        <a:t>Χρέωση</a:t>
                      </a:r>
                    </a:p>
                  </a:txBody>
                  <a:tcPr/>
                </a:tc>
                <a:tc>
                  <a:txBody>
                    <a:bodyPr/>
                    <a:lstStyle/>
                    <a:p>
                      <a:pPr algn="r"/>
                      <a:r>
                        <a:rPr lang="el-GR" sz="2400" b="0" dirty="0"/>
                        <a:t>Πίστωση</a:t>
                      </a:r>
                    </a:p>
                  </a:txBody>
                  <a:tcPr/>
                </a:tc>
                <a:extLst>
                  <a:ext uri="{0D108BD9-81ED-4DB2-BD59-A6C34878D82A}">
                    <a16:rowId xmlns:a16="http://schemas.microsoft.com/office/drawing/2014/main" val="1316855114"/>
                  </a:ext>
                </a:extLst>
              </a:tr>
              <a:tr h="457200">
                <a:tc>
                  <a:txBody>
                    <a:bodyPr/>
                    <a:lstStyle/>
                    <a:p>
                      <a:r>
                        <a:rPr lang="el-GR" sz="2400" b="0" dirty="0">
                          <a:solidFill>
                            <a:schemeClr val="tx1"/>
                          </a:solidFill>
                        </a:rPr>
                        <a:t>1.</a:t>
                      </a:r>
                      <a:r>
                        <a:rPr lang="el-GR" sz="2400" b="0" baseline="0" dirty="0">
                          <a:solidFill>
                            <a:schemeClr val="tx1"/>
                          </a:solidFill>
                        </a:rPr>
                        <a:t> Πάγια</a:t>
                      </a:r>
                      <a:endParaRPr lang="el-GR" sz="2400" b="0" dirty="0">
                        <a:solidFill>
                          <a:schemeClr val="tx1"/>
                        </a:solidFill>
                      </a:endParaRPr>
                    </a:p>
                  </a:txBody>
                  <a:tcPr/>
                </a:tc>
                <a:tc>
                  <a:txBody>
                    <a:bodyPr/>
                    <a:lstStyle/>
                    <a:p>
                      <a:pPr algn="r"/>
                      <a:r>
                        <a:rPr lang="el-GR" sz="2400" dirty="0">
                          <a:solidFill>
                            <a:schemeClr val="tx1"/>
                          </a:solidFill>
                        </a:rPr>
                        <a:t>18.000</a:t>
                      </a:r>
                    </a:p>
                  </a:txBody>
                  <a:tcPr/>
                </a:tc>
                <a:tc>
                  <a:txBody>
                    <a:bodyPr/>
                    <a:lstStyle/>
                    <a:p>
                      <a:pPr algn="r"/>
                      <a:endParaRPr lang="el-GR" sz="2400" dirty="0">
                        <a:solidFill>
                          <a:schemeClr val="tx1"/>
                        </a:solidFill>
                      </a:endParaRPr>
                    </a:p>
                  </a:txBody>
                  <a:tcPr/>
                </a:tc>
                <a:extLst>
                  <a:ext uri="{0D108BD9-81ED-4DB2-BD59-A6C34878D82A}">
                    <a16:rowId xmlns:a16="http://schemas.microsoft.com/office/drawing/2014/main" val="4189378706"/>
                  </a:ext>
                </a:extLst>
              </a:tr>
              <a:tr h="457200">
                <a:tc>
                  <a:txBody>
                    <a:bodyPr/>
                    <a:lstStyle/>
                    <a:p>
                      <a:r>
                        <a:rPr lang="el-GR" sz="2400" b="0" baseline="0" dirty="0">
                          <a:solidFill>
                            <a:schemeClr val="tx1"/>
                          </a:solidFill>
                        </a:rPr>
                        <a:t>2. Αποθέματα</a:t>
                      </a:r>
                    </a:p>
                  </a:txBody>
                  <a:tcPr/>
                </a:tc>
                <a:tc>
                  <a:txBody>
                    <a:bodyPr/>
                    <a:lstStyle/>
                    <a:p>
                      <a:pPr algn="r"/>
                      <a:r>
                        <a:rPr lang="el-GR" sz="2400" b="0" dirty="0">
                          <a:solidFill>
                            <a:schemeClr val="tx1"/>
                          </a:solidFill>
                        </a:rPr>
                        <a:t>14.000</a:t>
                      </a:r>
                    </a:p>
                  </a:txBody>
                  <a:tcPr/>
                </a:tc>
                <a:tc>
                  <a:txBody>
                    <a:bodyPr/>
                    <a:lstStyle/>
                    <a:p>
                      <a:pPr algn="r"/>
                      <a:endParaRPr lang="el-GR" sz="2400" b="0" dirty="0">
                        <a:solidFill>
                          <a:schemeClr val="tx1"/>
                        </a:solidFill>
                      </a:endParaRPr>
                    </a:p>
                  </a:txBody>
                  <a:tcPr/>
                </a:tc>
                <a:extLst>
                  <a:ext uri="{0D108BD9-81ED-4DB2-BD59-A6C34878D82A}">
                    <a16:rowId xmlns:a16="http://schemas.microsoft.com/office/drawing/2014/main" val="1548996924"/>
                  </a:ext>
                </a:extLst>
              </a:tr>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dk1"/>
                          </a:solidFill>
                        </a:rPr>
                        <a:t>3. Απαιτήσεις</a:t>
                      </a:r>
                      <a:endParaRPr lang="el-GR" sz="2400" b="0" baseline="0" dirty="0">
                        <a:solidFill>
                          <a:srgbClr val="C00000"/>
                        </a:solidFill>
                      </a:endParaRPr>
                    </a:p>
                  </a:txBody>
                  <a:tcPr/>
                </a:tc>
                <a:tc>
                  <a:txBody>
                    <a:bodyPr/>
                    <a:lstStyle/>
                    <a:p>
                      <a:pPr algn="r"/>
                      <a:r>
                        <a:rPr lang="el-GR" sz="2400" b="0" dirty="0"/>
                        <a:t>9.000</a:t>
                      </a:r>
                    </a:p>
                  </a:txBody>
                  <a:tcPr/>
                </a:tc>
                <a:tc>
                  <a:txBody>
                    <a:bodyPr/>
                    <a:lstStyle/>
                    <a:p>
                      <a:pPr algn="r"/>
                      <a:endParaRPr lang="el-GR" sz="2400" b="0" dirty="0">
                        <a:solidFill>
                          <a:srgbClr val="C00000"/>
                        </a:solidFill>
                      </a:endParaRPr>
                    </a:p>
                  </a:txBody>
                  <a:tcPr/>
                </a:tc>
                <a:extLst>
                  <a:ext uri="{0D108BD9-81ED-4DB2-BD59-A6C34878D82A}">
                    <a16:rowId xmlns:a16="http://schemas.microsoft.com/office/drawing/2014/main" val="2315409145"/>
                  </a:ext>
                </a:extLst>
              </a:tr>
              <a:tr h="457200">
                <a:tc>
                  <a:txBody>
                    <a:bodyPr/>
                    <a:lstStyle/>
                    <a:p>
                      <a:r>
                        <a:rPr lang="el-GR" sz="2400" b="0" baseline="0" dirty="0">
                          <a:solidFill>
                            <a:schemeClr val="tx1"/>
                          </a:solidFill>
                        </a:rPr>
                        <a:t>4. Ίδια κεφάλαια</a:t>
                      </a:r>
                    </a:p>
                  </a:txBody>
                  <a:tcPr/>
                </a:tc>
                <a:tc>
                  <a:txBody>
                    <a:bodyPr/>
                    <a:lstStyle/>
                    <a:p>
                      <a:pPr algn="r"/>
                      <a:endParaRPr lang="el-GR" sz="2400" b="0" dirty="0"/>
                    </a:p>
                  </a:txBody>
                  <a:tcPr/>
                </a:tc>
                <a:tc>
                  <a:txBody>
                    <a:bodyPr/>
                    <a:lstStyle/>
                    <a:p>
                      <a:pPr algn="r"/>
                      <a:r>
                        <a:rPr lang="el-GR" sz="2400" b="0" dirty="0"/>
                        <a:t>20.000</a:t>
                      </a:r>
                    </a:p>
                  </a:txBody>
                  <a:tcPr/>
                </a:tc>
                <a:extLst>
                  <a:ext uri="{0D108BD9-81ED-4DB2-BD59-A6C34878D82A}">
                    <a16:rowId xmlns:a16="http://schemas.microsoft.com/office/drawing/2014/main" val="3922231302"/>
                  </a:ext>
                </a:extLst>
              </a:tr>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tx1"/>
                          </a:solidFill>
                        </a:rPr>
                        <a:t>5. Υποχρεώσεις</a:t>
                      </a:r>
                    </a:p>
                  </a:txBody>
                  <a:tcPr/>
                </a:tc>
                <a:tc>
                  <a:txBody>
                    <a:bodyPr/>
                    <a:lstStyle/>
                    <a:p>
                      <a:pPr algn="r"/>
                      <a:endParaRPr lang="el-GR" sz="2400" b="0" dirty="0"/>
                    </a:p>
                  </a:txBody>
                  <a:tcPr/>
                </a:tc>
                <a:tc>
                  <a:txBody>
                    <a:bodyPr/>
                    <a:lstStyle/>
                    <a:p>
                      <a:pPr algn="r"/>
                      <a:r>
                        <a:rPr lang="el-GR" sz="2400" b="0" dirty="0"/>
                        <a:t>4.200</a:t>
                      </a:r>
                    </a:p>
                  </a:txBody>
                  <a:tcPr/>
                </a:tc>
                <a:extLst>
                  <a:ext uri="{0D108BD9-81ED-4DB2-BD59-A6C34878D82A}">
                    <a16:rowId xmlns:a16="http://schemas.microsoft.com/office/drawing/2014/main" val="2054728120"/>
                  </a:ext>
                </a:extLst>
              </a:tr>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tx1"/>
                          </a:solidFill>
                        </a:rPr>
                        <a:t>6. Μισθοί</a:t>
                      </a:r>
                    </a:p>
                  </a:txBody>
                  <a:tcPr/>
                </a:tc>
                <a:tc>
                  <a:txBody>
                    <a:bodyPr/>
                    <a:lstStyle/>
                    <a:p>
                      <a:pPr algn="r"/>
                      <a:r>
                        <a:rPr lang="el-GR" sz="2400" b="0" dirty="0"/>
                        <a:t>7.000</a:t>
                      </a:r>
                    </a:p>
                  </a:txBody>
                  <a:tcPr/>
                </a:tc>
                <a:tc>
                  <a:txBody>
                    <a:bodyPr/>
                    <a:lstStyle/>
                    <a:p>
                      <a:pPr algn="r"/>
                      <a:endParaRPr lang="el-GR" sz="2400" b="0" dirty="0"/>
                    </a:p>
                  </a:txBody>
                  <a:tcPr/>
                </a:tc>
                <a:extLst>
                  <a:ext uri="{0D108BD9-81ED-4DB2-BD59-A6C34878D82A}">
                    <a16:rowId xmlns:a16="http://schemas.microsoft.com/office/drawing/2014/main" val="23672133"/>
                  </a:ext>
                </a:extLst>
              </a:tr>
              <a:tr h="457200">
                <a:tc>
                  <a:txBody>
                    <a:bodyPr/>
                    <a:lstStyle/>
                    <a:p>
                      <a:pPr algn="l"/>
                      <a:r>
                        <a:rPr lang="el-GR" sz="2400" b="0" baseline="0" dirty="0">
                          <a:solidFill>
                            <a:schemeClr val="tx1"/>
                          </a:solidFill>
                        </a:rPr>
                        <a:t>6. Ενοίκια</a:t>
                      </a:r>
                    </a:p>
                  </a:txBody>
                  <a:tcPr/>
                </a:tc>
                <a:tc>
                  <a:txBody>
                    <a:bodyPr/>
                    <a:lstStyle/>
                    <a:p>
                      <a:pPr algn="r"/>
                      <a:r>
                        <a:rPr lang="el-GR" sz="2400" b="0" dirty="0"/>
                        <a:t>1.400</a:t>
                      </a:r>
                    </a:p>
                  </a:txBody>
                  <a:tcPr/>
                </a:tc>
                <a:tc>
                  <a:txBody>
                    <a:bodyPr/>
                    <a:lstStyle/>
                    <a:p>
                      <a:pPr algn="r"/>
                      <a:endParaRPr lang="el-GR" sz="2400" b="0" dirty="0"/>
                    </a:p>
                  </a:txBody>
                  <a:tcPr/>
                </a:tc>
                <a:extLst>
                  <a:ext uri="{0D108BD9-81ED-4DB2-BD59-A6C34878D82A}">
                    <a16:rowId xmlns:a16="http://schemas.microsoft.com/office/drawing/2014/main" val="3502631329"/>
                  </a:ext>
                </a:extLst>
              </a:tr>
              <a:tr h="457200">
                <a:tc>
                  <a:txBody>
                    <a:bodyPr/>
                    <a:lstStyle/>
                    <a:p>
                      <a:r>
                        <a:rPr lang="el-GR" sz="2400" b="0" baseline="0" dirty="0">
                          <a:solidFill>
                            <a:schemeClr val="tx1"/>
                          </a:solidFill>
                        </a:rPr>
                        <a:t>6. Ασφάλιστρα</a:t>
                      </a:r>
                    </a:p>
                  </a:txBody>
                  <a:tcPr/>
                </a:tc>
                <a:tc>
                  <a:txBody>
                    <a:bodyPr/>
                    <a:lstStyle/>
                    <a:p>
                      <a:pPr algn="r"/>
                      <a:r>
                        <a:rPr lang="el-GR" sz="2400" b="0" dirty="0"/>
                        <a:t>3.000</a:t>
                      </a:r>
                    </a:p>
                  </a:txBody>
                  <a:tcPr/>
                </a:tc>
                <a:tc>
                  <a:txBody>
                    <a:bodyPr/>
                    <a:lstStyle/>
                    <a:p>
                      <a:pPr algn="r"/>
                      <a:endParaRPr lang="el-GR" sz="2400" b="0" dirty="0"/>
                    </a:p>
                  </a:txBody>
                  <a:tcPr/>
                </a:tc>
                <a:extLst>
                  <a:ext uri="{0D108BD9-81ED-4DB2-BD59-A6C34878D82A}">
                    <a16:rowId xmlns:a16="http://schemas.microsoft.com/office/drawing/2014/main" val="2354149157"/>
                  </a:ext>
                </a:extLst>
              </a:tr>
              <a:tr h="457200">
                <a:tc>
                  <a:txBody>
                    <a:bodyPr/>
                    <a:lstStyle/>
                    <a:p>
                      <a:r>
                        <a:rPr lang="el-GR" sz="2400" b="0" baseline="0" dirty="0">
                          <a:solidFill>
                            <a:schemeClr val="tx1"/>
                          </a:solidFill>
                        </a:rPr>
                        <a:t>6. Τόκοι και συναφή έξοδα</a:t>
                      </a:r>
                    </a:p>
                  </a:txBody>
                  <a:tcPr/>
                </a:tc>
                <a:tc>
                  <a:txBody>
                    <a:bodyPr/>
                    <a:lstStyle/>
                    <a:p>
                      <a:pPr algn="r"/>
                      <a:r>
                        <a:rPr lang="el-GR" sz="2400" b="0" dirty="0"/>
                        <a:t>800</a:t>
                      </a:r>
                    </a:p>
                  </a:txBody>
                  <a:tcPr/>
                </a:tc>
                <a:tc>
                  <a:txBody>
                    <a:bodyPr/>
                    <a:lstStyle/>
                    <a:p>
                      <a:pPr algn="r"/>
                      <a:endParaRPr lang="el-GR" sz="2400" b="0" dirty="0"/>
                    </a:p>
                  </a:txBody>
                  <a:tcPr/>
                </a:tc>
                <a:extLst>
                  <a:ext uri="{0D108BD9-81ED-4DB2-BD59-A6C34878D82A}">
                    <a16:rowId xmlns:a16="http://schemas.microsoft.com/office/drawing/2014/main" val="843318433"/>
                  </a:ext>
                </a:extLst>
              </a:tr>
              <a:tr h="457200">
                <a:tc>
                  <a:txBody>
                    <a:bodyPr/>
                    <a:lstStyle/>
                    <a:p>
                      <a:r>
                        <a:rPr lang="el-GR" sz="2400" b="0" baseline="0" dirty="0">
                          <a:solidFill>
                            <a:schemeClr val="tx1"/>
                          </a:solidFill>
                        </a:rPr>
                        <a:t>7. Πωλήσεις εμπορευμάτων</a:t>
                      </a:r>
                    </a:p>
                  </a:txBody>
                  <a:tcPr/>
                </a:tc>
                <a:tc>
                  <a:txBody>
                    <a:bodyPr/>
                    <a:lstStyle/>
                    <a:p>
                      <a:pPr algn="r"/>
                      <a:endParaRPr lang="el-GR" sz="2400" b="0" dirty="0"/>
                    </a:p>
                  </a:txBody>
                  <a:tcPr/>
                </a:tc>
                <a:tc>
                  <a:txBody>
                    <a:bodyPr/>
                    <a:lstStyle/>
                    <a:p>
                      <a:pPr algn="r"/>
                      <a:r>
                        <a:rPr lang="el-GR" sz="2400" b="0" dirty="0"/>
                        <a:t>23.000</a:t>
                      </a:r>
                    </a:p>
                  </a:txBody>
                  <a:tcPr/>
                </a:tc>
                <a:extLst>
                  <a:ext uri="{0D108BD9-81ED-4DB2-BD59-A6C34878D82A}">
                    <a16:rowId xmlns:a16="http://schemas.microsoft.com/office/drawing/2014/main" val="4279066189"/>
                  </a:ext>
                </a:extLst>
              </a:tr>
              <a:tr h="457200">
                <a:tc>
                  <a:txBody>
                    <a:bodyPr/>
                    <a:lstStyle/>
                    <a:p>
                      <a:r>
                        <a:rPr lang="el-GR" sz="2400" b="0" baseline="0" dirty="0">
                          <a:solidFill>
                            <a:schemeClr val="tx1"/>
                          </a:solidFill>
                        </a:rPr>
                        <a:t>7. Πωλήσεις υπηρεσιών</a:t>
                      </a:r>
                    </a:p>
                  </a:txBody>
                  <a:tcPr/>
                </a:tc>
                <a:tc>
                  <a:txBody>
                    <a:bodyPr/>
                    <a:lstStyle/>
                    <a:p>
                      <a:pPr algn="r"/>
                      <a:endParaRPr lang="el-GR" sz="2400" b="0" dirty="0"/>
                    </a:p>
                  </a:txBody>
                  <a:tcPr/>
                </a:tc>
                <a:tc>
                  <a:txBody>
                    <a:bodyPr/>
                    <a:lstStyle/>
                    <a:p>
                      <a:pPr algn="r"/>
                      <a:r>
                        <a:rPr lang="el-GR" sz="2400" b="0" dirty="0"/>
                        <a:t>6.000</a:t>
                      </a:r>
                    </a:p>
                  </a:txBody>
                  <a:tcPr/>
                </a:tc>
                <a:extLst>
                  <a:ext uri="{0D108BD9-81ED-4DB2-BD59-A6C34878D82A}">
                    <a16:rowId xmlns:a16="http://schemas.microsoft.com/office/drawing/2014/main" val="2320368332"/>
                  </a:ext>
                </a:extLst>
              </a:tr>
              <a:tr h="457200">
                <a:tc>
                  <a:txBody>
                    <a:bodyPr/>
                    <a:lstStyle/>
                    <a:p>
                      <a:endParaRPr lang="el-GR" sz="2400" b="0" baseline="0" dirty="0">
                        <a:solidFill>
                          <a:schemeClr val="tx1"/>
                        </a:solidFill>
                      </a:endParaRPr>
                    </a:p>
                  </a:txBody>
                  <a:tcPr/>
                </a:tc>
                <a:tc>
                  <a:txBody>
                    <a:bodyPr/>
                    <a:lstStyle/>
                    <a:p>
                      <a:pPr algn="r"/>
                      <a:endParaRPr lang="el-GR" sz="2400" b="0" dirty="0"/>
                    </a:p>
                  </a:txBody>
                  <a:tcPr/>
                </a:tc>
                <a:tc>
                  <a:txBody>
                    <a:bodyPr/>
                    <a:lstStyle/>
                    <a:p>
                      <a:pPr algn="r"/>
                      <a:endParaRPr lang="el-GR" sz="2400" b="0" dirty="0"/>
                    </a:p>
                  </a:txBody>
                  <a:tcPr/>
                </a:tc>
                <a:extLst>
                  <a:ext uri="{0D108BD9-81ED-4DB2-BD59-A6C34878D82A}">
                    <a16:rowId xmlns:a16="http://schemas.microsoft.com/office/drawing/2014/main" val="2976234373"/>
                  </a:ext>
                </a:extLst>
              </a:tr>
              <a:tr h="457200">
                <a:tc>
                  <a:txBody>
                    <a:bodyPr/>
                    <a:lstStyle/>
                    <a:p>
                      <a:pPr algn="l"/>
                      <a:r>
                        <a:rPr lang="el-GR" sz="2400" b="1" baseline="0" dirty="0">
                          <a:solidFill>
                            <a:schemeClr val="tx1"/>
                          </a:solidFill>
                        </a:rPr>
                        <a:t>Σύνολο</a:t>
                      </a:r>
                    </a:p>
                  </a:txBody>
                  <a:tcPr/>
                </a:tc>
                <a:tc>
                  <a:txBody>
                    <a:bodyPr/>
                    <a:lstStyle/>
                    <a:p>
                      <a:pPr algn="r"/>
                      <a:r>
                        <a:rPr lang="el-GR" sz="2400" b="1" dirty="0"/>
                        <a:t>53.200</a:t>
                      </a:r>
                    </a:p>
                  </a:txBody>
                  <a:tcPr/>
                </a:tc>
                <a:tc>
                  <a:txBody>
                    <a:bodyPr/>
                    <a:lstStyle/>
                    <a:p>
                      <a:pPr algn="r"/>
                      <a:r>
                        <a:rPr lang="el-GR" sz="2400" b="1" dirty="0"/>
                        <a:t>53.200</a:t>
                      </a:r>
                    </a:p>
                  </a:txBody>
                  <a:tcPr/>
                </a:tc>
                <a:extLst>
                  <a:ext uri="{0D108BD9-81ED-4DB2-BD59-A6C34878D82A}">
                    <a16:rowId xmlns:a16="http://schemas.microsoft.com/office/drawing/2014/main" val="3191512807"/>
                  </a:ext>
                </a:extLst>
              </a:tr>
            </a:tbl>
          </a:graphicData>
        </a:graphic>
      </p:graphicFrame>
    </p:spTree>
    <p:extLst>
      <p:ext uri="{BB962C8B-B14F-4D97-AF65-F5344CB8AC3E}">
        <p14:creationId xmlns:p14="http://schemas.microsoft.com/office/powerpoint/2010/main" val="1009143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320040" y="489526"/>
            <a:ext cx="11647170" cy="6368473"/>
          </a:xfrm>
        </p:spPr>
        <p:txBody>
          <a:bodyPr>
            <a:normAutofit/>
          </a:bodyPr>
          <a:lstStyle/>
          <a:p>
            <a:pPr marL="0" indent="0" algn="just">
              <a:lnSpc>
                <a:spcPct val="100000"/>
              </a:lnSpc>
              <a:buNone/>
            </a:pPr>
            <a:r>
              <a:rPr lang="el-GR" sz="1800" dirty="0"/>
              <a:t>            Πάγια                              Αποθέματα                           Απαιτήσεις                    Ίδια Κεφάλαια                   Υποχρεώσεις</a:t>
            </a:r>
          </a:p>
          <a:p>
            <a:pPr marL="0" indent="0" algn="just">
              <a:lnSpc>
                <a:spcPct val="100000"/>
              </a:lnSpc>
              <a:buNone/>
            </a:pPr>
            <a:r>
              <a:rPr lang="el-GR" sz="1800" dirty="0"/>
              <a:t>      18.000                                14.000                                    9.000                                                  20.000                             4.200      </a:t>
            </a:r>
          </a:p>
          <a:p>
            <a:pPr marL="0" indent="0" algn="just">
              <a:lnSpc>
                <a:spcPct val="100000"/>
              </a:lnSpc>
              <a:buNone/>
            </a:pPr>
            <a:r>
              <a:rPr lang="el-GR" sz="1800" dirty="0"/>
              <a:t>                                                                                                                                                                                                </a:t>
            </a:r>
          </a:p>
          <a:p>
            <a:pPr marL="0" indent="0" algn="just">
              <a:lnSpc>
                <a:spcPct val="100000"/>
              </a:lnSpc>
              <a:buNone/>
            </a:pPr>
            <a:r>
              <a:rPr lang="el-GR" sz="1800" dirty="0"/>
              <a:t>           Μισθοί                                  Ενοίκια                            Ασφάλιστρα                            Τόκοι</a:t>
            </a:r>
          </a:p>
          <a:p>
            <a:pPr marL="0" indent="0" algn="just">
              <a:lnSpc>
                <a:spcPct val="100000"/>
              </a:lnSpc>
              <a:buNone/>
            </a:pPr>
            <a:r>
              <a:rPr lang="el-GR" sz="1800" dirty="0"/>
              <a:t>       7.000                                   1.400                                    3.000                                      800     </a:t>
            </a:r>
          </a:p>
          <a:p>
            <a:pPr marL="0" indent="0" algn="just">
              <a:lnSpc>
                <a:spcPct val="100000"/>
              </a:lnSpc>
              <a:buNone/>
            </a:pPr>
            <a:endParaRPr lang="el-GR" sz="1800" dirty="0"/>
          </a:p>
          <a:p>
            <a:pPr marL="0" indent="0" algn="just">
              <a:lnSpc>
                <a:spcPct val="100000"/>
              </a:lnSpc>
              <a:buNone/>
            </a:pPr>
            <a:r>
              <a:rPr lang="el-GR" sz="1800" dirty="0"/>
              <a:t>Πωλήσεις </a:t>
            </a:r>
            <a:r>
              <a:rPr lang="el-GR" sz="1800" dirty="0" err="1"/>
              <a:t>Εμπορευμ</a:t>
            </a:r>
            <a:r>
              <a:rPr lang="el-GR" sz="1800" dirty="0"/>
              <a:t>.        Πωλήσεις Υπηρεσιών      </a:t>
            </a:r>
          </a:p>
          <a:p>
            <a:pPr marL="0" indent="0" algn="just">
              <a:lnSpc>
                <a:spcPct val="100000"/>
              </a:lnSpc>
              <a:buNone/>
            </a:pPr>
            <a:r>
              <a:rPr lang="el-GR" sz="1800" dirty="0"/>
              <a:t>                    23.000                                    6.000                    </a:t>
            </a:r>
          </a:p>
          <a:p>
            <a:pPr marL="0" indent="0" algn="just">
              <a:lnSpc>
                <a:spcPct val="100000"/>
              </a:lnSpc>
              <a:buNone/>
            </a:pPr>
            <a:endParaRPr lang="el-GR" sz="1800" dirty="0"/>
          </a:p>
          <a:p>
            <a:pPr marL="0" indent="0" algn="just">
              <a:lnSpc>
                <a:spcPct val="100000"/>
              </a:lnSpc>
              <a:buNone/>
            </a:pPr>
            <a:r>
              <a:rPr lang="el-GR" sz="1800" dirty="0"/>
              <a:t>     </a:t>
            </a:r>
          </a:p>
          <a:p>
            <a:pPr marL="0" indent="0" algn="just">
              <a:lnSpc>
                <a:spcPct val="100000"/>
              </a:lnSpc>
              <a:buNone/>
            </a:pPr>
            <a:endParaRPr lang="el-GR" sz="1800" dirty="0"/>
          </a:p>
        </p:txBody>
      </p:sp>
      <p:sp>
        <p:nvSpPr>
          <p:cNvPr id="6" name="Ορθογώνιο 5"/>
          <p:cNvSpPr/>
          <p:nvPr/>
        </p:nvSpPr>
        <p:spPr>
          <a:xfrm>
            <a:off x="0" y="0"/>
            <a:ext cx="718947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Καθολικό</a:t>
            </a:r>
          </a:p>
        </p:txBody>
      </p:sp>
      <p:sp>
        <p:nvSpPr>
          <p:cNvPr id="7" name="Ορθογώνιο 6"/>
          <p:cNvSpPr/>
          <p:nvPr/>
        </p:nvSpPr>
        <p:spPr>
          <a:xfrm>
            <a:off x="7189470" y="0"/>
            <a:ext cx="5002530" cy="489527"/>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3" name="Ευθεία γραμμή σύνδεσης 2"/>
          <p:cNvCxnSpPr/>
          <p:nvPr/>
        </p:nvCxnSpPr>
        <p:spPr>
          <a:xfrm>
            <a:off x="510540" y="893388"/>
            <a:ext cx="185547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Ευθεία γραμμή σύνδεσης 7"/>
          <p:cNvCxnSpPr/>
          <p:nvPr/>
        </p:nvCxnSpPr>
        <p:spPr>
          <a:xfrm flipV="1">
            <a:off x="5116830" y="2107797"/>
            <a:ext cx="2087169" cy="114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Ευθεία γραμμή σύνδεσης 8"/>
          <p:cNvCxnSpPr/>
          <p:nvPr/>
        </p:nvCxnSpPr>
        <p:spPr>
          <a:xfrm flipV="1">
            <a:off x="2778914" y="2114550"/>
            <a:ext cx="19721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V="1">
            <a:off x="7508086" y="2114550"/>
            <a:ext cx="204216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Ευθεία γραμμή σύνδεσης 10"/>
          <p:cNvCxnSpPr/>
          <p:nvPr/>
        </p:nvCxnSpPr>
        <p:spPr>
          <a:xfrm>
            <a:off x="1451610" y="893388"/>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Ευθεία γραμμή σύνδεσης 11"/>
          <p:cNvCxnSpPr/>
          <p:nvPr/>
        </p:nvCxnSpPr>
        <p:spPr>
          <a:xfrm>
            <a:off x="434340" y="2114550"/>
            <a:ext cx="193167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Ευθεία γραμμή σύνδεσης 13"/>
          <p:cNvCxnSpPr/>
          <p:nvPr/>
        </p:nvCxnSpPr>
        <p:spPr>
          <a:xfrm>
            <a:off x="9818370" y="909308"/>
            <a:ext cx="18669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flipV="1">
            <a:off x="434340" y="3335712"/>
            <a:ext cx="193167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Ευθεία γραμμή σύνδεσης 19"/>
          <p:cNvCxnSpPr/>
          <p:nvPr/>
        </p:nvCxnSpPr>
        <p:spPr>
          <a:xfrm flipV="1">
            <a:off x="2778914" y="893388"/>
            <a:ext cx="19721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flipV="1">
            <a:off x="5116830" y="916235"/>
            <a:ext cx="207264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Ευθεία γραμμή σύνδεσης 21"/>
          <p:cNvCxnSpPr/>
          <p:nvPr/>
        </p:nvCxnSpPr>
        <p:spPr>
          <a:xfrm>
            <a:off x="7508086" y="915381"/>
            <a:ext cx="2104544" cy="85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Ευθεία γραμμή σύνδεσης 30"/>
          <p:cNvCxnSpPr/>
          <p:nvPr/>
        </p:nvCxnSpPr>
        <p:spPr>
          <a:xfrm>
            <a:off x="3756660" y="3335712"/>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Ευθεία γραμμή σύνδεσης 35"/>
          <p:cNvCxnSpPr/>
          <p:nvPr/>
        </p:nvCxnSpPr>
        <p:spPr>
          <a:xfrm>
            <a:off x="1398751" y="2114550"/>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Ευθεία γραμμή σύνδεσης 37"/>
          <p:cNvCxnSpPr/>
          <p:nvPr/>
        </p:nvCxnSpPr>
        <p:spPr>
          <a:xfrm>
            <a:off x="8503920" y="2114550"/>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Ευθεία γραμμή σύνδεσης 40"/>
          <p:cNvCxnSpPr/>
          <p:nvPr/>
        </p:nvCxnSpPr>
        <p:spPr>
          <a:xfrm>
            <a:off x="1398751" y="3335712"/>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Ευθεία γραμμή σύνδεσης 41"/>
          <p:cNvCxnSpPr/>
          <p:nvPr/>
        </p:nvCxnSpPr>
        <p:spPr>
          <a:xfrm>
            <a:off x="3756660" y="2107797"/>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Ευθεία γραμμή σύνδεσης 42"/>
          <p:cNvCxnSpPr/>
          <p:nvPr/>
        </p:nvCxnSpPr>
        <p:spPr>
          <a:xfrm>
            <a:off x="6239356" y="2114550"/>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Ευθεία γραμμή σύνδεσης 43"/>
          <p:cNvCxnSpPr/>
          <p:nvPr/>
        </p:nvCxnSpPr>
        <p:spPr>
          <a:xfrm flipH="1">
            <a:off x="10664190" y="922887"/>
            <a:ext cx="0" cy="85823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Ευθεία γραμμή σύνδεσης 44"/>
          <p:cNvCxnSpPr/>
          <p:nvPr/>
        </p:nvCxnSpPr>
        <p:spPr>
          <a:xfrm>
            <a:off x="8503920" y="925716"/>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Ευθεία γραμμή σύνδεσης 45"/>
          <p:cNvCxnSpPr/>
          <p:nvPr/>
        </p:nvCxnSpPr>
        <p:spPr>
          <a:xfrm>
            <a:off x="6239356" y="925716"/>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Ευθεία γραμμή σύνδεσης 46"/>
          <p:cNvCxnSpPr/>
          <p:nvPr/>
        </p:nvCxnSpPr>
        <p:spPr>
          <a:xfrm>
            <a:off x="3733800" y="893388"/>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Ευθεία γραμμή σύνδεσης 59"/>
          <p:cNvCxnSpPr/>
          <p:nvPr/>
        </p:nvCxnSpPr>
        <p:spPr>
          <a:xfrm flipV="1">
            <a:off x="2778914" y="3322432"/>
            <a:ext cx="193167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1622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arn(inVertical)">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barn(inVertical)">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barn(inVertical)">
                                      <p:cBhvr>
                                        <p:cTn id="4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r>
              <a:rPr lang="el-GR" sz="2600" dirty="0"/>
              <a:t>Οι υποχρεώσεις είναι χρέη. Ένα πληρωτέο στοιχείο αποτελεί πάντα μια υποχρέωση.</a:t>
            </a:r>
          </a:p>
          <a:p>
            <a:pPr algn="just">
              <a:lnSpc>
                <a:spcPct val="100000"/>
              </a:lnSpc>
              <a:buFont typeface="Wingdings" panose="05000000000000000000" pitchFamily="2" charset="2"/>
              <a:buChar char="§"/>
            </a:pPr>
            <a:r>
              <a:rPr lang="el-GR" sz="2400" b="1" dirty="0">
                <a:solidFill>
                  <a:srgbClr val="C00000"/>
                </a:solidFill>
              </a:rPr>
              <a:t>Βραχυπρόθεσμες υποχρεώσεις </a:t>
            </a:r>
            <a:r>
              <a:rPr lang="el-GR" sz="2400" dirty="0"/>
              <a:t>(</a:t>
            </a:r>
            <a:r>
              <a:rPr lang="en-US" sz="2400" dirty="0"/>
              <a:t>accounts payable)</a:t>
            </a:r>
            <a:endParaRPr lang="en-US" sz="2400" b="1" dirty="0">
              <a:solidFill>
                <a:srgbClr val="C00000"/>
              </a:solidFill>
            </a:endParaRPr>
          </a:p>
          <a:p>
            <a:pPr algn="just">
              <a:lnSpc>
                <a:spcPct val="100000"/>
              </a:lnSpc>
              <a:buFont typeface="Wingdings" panose="05000000000000000000" pitchFamily="2" charset="2"/>
              <a:buChar char="§"/>
            </a:pPr>
            <a:r>
              <a:rPr lang="el-GR" sz="2400" b="1" dirty="0">
                <a:solidFill>
                  <a:srgbClr val="C00000"/>
                </a:solidFill>
              </a:rPr>
              <a:t>Γραμμάτια πληρωτέα</a:t>
            </a:r>
            <a:r>
              <a:rPr lang="en-US" sz="2400" b="1" dirty="0">
                <a:solidFill>
                  <a:srgbClr val="C00000"/>
                </a:solidFill>
              </a:rPr>
              <a:t> </a:t>
            </a:r>
            <a:r>
              <a:rPr lang="en-US" sz="2400" dirty="0"/>
              <a:t>(notes payable)</a:t>
            </a:r>
            <a:endParaRPr lang="el-GR" sz="2400" dirty="0">
              <a:solidFill>
                <a:srgbClr val="C00000"/>
              </a:solidFill>
            </a:endParaRPr>
          </a:p>
          <a:p>
            <a:pPr algn="just">
              <a:lnSpc>
                <a:spcPct val="100000"/>
              </a:lnSpc>
              <a:buFont typeface="Wingdings" panose="05000000000000000000" pitchFamily="2" charset="2"/>
              <a:buChar char="§"/>
            </a:pPr>
            <a:r>
              <a:rPr lang="el-GR" sz="2400" b="1" dirty="0">
                <a:solidFill>
                  <a:srgbClr val="C00000"/>
                </a:solidFill>
              </a:rPr>
              <a:t>Δεδουλευμένες υποχρεώσεις </a:t>
            </a:r>
            <a:r>
              <a:rPr lang="en-US" sz="2400" dirty="0"/>
              <a:t>(accrued liabilities): </a:t>
            </a:r>
            <a:r>
              <a:rPr lang="el-GR" sz="2400" dirty="0"/>
              <a:t>Η δεδουλευμένη υποχρέωση είναι μια υποχρέωση για μια δαπάνη που δεν έχει πληρωθεί ακόμη. Τέτοιου είδους υποχρεώσεις είναι οι δεδουλευμένοι τόκοι, οι δεδουλευμένοι μισθοί και οι δεδουλευμένοι φόροι.</a:t>
            </a:r>
          </a:p>
          <a:p>
            <a:pPr marL="0" indent="0" algn="just">
              <a:lnSpc>
                <a:spcPct val="100000"/>
              </a:lnSpc>
              <a:buNone/>
            </a:pPr>
            <a:r>
              <a:rPr lang="el-GR" sz="2600" dirty="0"/>
              <a:t>Οι αξιώσεις των ιδιοκτητών επί των περιουσιακών στοιχείων μιας εταιρείας (επιχείρησης) είναι τα ίδια κεφάλαια</a:t>
            </a:r>
          </a:p>
          <a:p>
            <a:pPr algn="just">
              <a:lnSpc>
                <a:spcPct val="100000"/>
              </a:lnSpc>
              <a:buFont typeface="Wingdings" panose="05000000000000000000" pitchFamily="2" charset="2"/>
              <a:buChar char="§"/>
            </a:pPr>
            <a:r>
              <a:rPr lang="el-GR" sz="2400" b="1" dirty="0">
                <a:solidFill>
                  <a:srgbClr val="00B050"/>
                </a:solidFill>
              </a:rPr>
              <a:t>Μετοχικό κεφάλαιο </a:t>
            </a:r>
          </a:p>
          <a:p>
            <a:pPr algn="just">
              <a:lnSpc>
                <a:spcPct val="100000"/>
              </a:lnSpc>
              <a:buFont typeface="Wingdings" panose="05000000000000000000" pitchFamily="2" charset="2"/>
              <a:buChar char="§"/>
            </a:pPr>
            <a:r>
              <a:rPr lang="el-GR" sz="2400" b="1" dirty="0">
                <a:solidFill>
                  <a:srgbClr val="00B050"/>
                </a:solidFill>
              </a:rPr>
              <a:t>Αποτελέσματα εις νέο </a:t>
            </a:r>
          </a:p>
          <a:p>
            <a:pPr algn="just">
              <a:lnSpc>
                <a:spcPct val="100000"/>
              </a:lnSpc>
              <a:buFont typeface="Wingdings" panose="05000000000000000000" pitchFamily="2" charset="2"/>
              <a:buChar char="§"/>
            </a:pPr>
            <a:r>
              <a:rPr lang="el-GR" sz="2400" b="1" dirty="0">
                <a:solidFill>
                  <a:srgbClr val="00B050"/>
                </a:solidFill>
              </a:rPr>
              <a:t>Αποθεματικά</a:t>
            </a:r>
            <a:endParaRPr lang="en-US" sz="2400" b="1" dirty="0">
              <a:solidFill>
                <a:srgbClr val="00B050"/>
              </a:solidFill>
            </a:endParaRPr>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Λογαριασμοί του παθητικού</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2401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barn(inVertical)">
                                      <p:cBhvr>
                                        <p:cTn id="19" dur="500"/>
                                        <p:tgtEl>
                                          <p:spTgt spid="5">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circle(in)">
                                      <p:cBhvr>
                                        <p:cTn id="24" dur="2000"/>
                                        <p:tgtEl>
                                          <p:spTgt spid="5">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p:cTn id="29" dur="1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0" dur="1000" fill="hold"/>
                                        <p:tgtEl>
                                          <p:spTgt spid="5">
                                            <p:txEl>
                                              <p:pRg st="5" end="5"/>
                                            </p:txEl>
                                          </p:spTgt>
                                        </p:tgtEl>
                                        <p:attrNameLst>
                                          <p:attrName>ppt_h</p:attrName>
                                        </p:attrNameLst>
                                      </p:cBhvr>
                                      <p:tavLst>
                                        <p:tav tm="0">
                                          <p:val>
                                            <p:fltVal val="0"/>
                                          </p:val>
                                        </p:tav>
                                        <p:tav tm="100000">
                                          <p:val>
                                            <p:strVal val="#ppt_h"/>
                                          </p:val>
                                        </p:tav>
                                      </p:tavLst>
                                    </p:anim>
                                    <p:anim calcmode="lin" valueType="num">
                                      <p:cBhvr>
                                        <p:cTn id="31" dur="1000" fill="hold"/>
                                        <p:tgtEl>
                                          <p:spTgt spid="5">
                                            <p:txEl>
                                              <p:pRg st="5" end="5"/>
                                            </p:txEl>
                                          </p:spTgt>
                                        </p:tgtEl>
                                        <p:attrNameLst>
                                          <p:attrName>style.rotation</p:attrName>
                                        </p:attrNameLst>
                                      </p:cBhvr>
                                      <p:tavLst>
                                        <p:tav tm="0">
                                          <p:val>
                                            <p:fltVal val="90"/>
                                          </p:val>
                                        </p:tav>
                                        <p:tav tm="100000">
                                          <p:val>
                                            <p:fltVal val="0"/>
                                          </p:val>
                                        </p:tav>
                                      </p:tavLst>
                                    </p:anim>
                                    <p:animEffect transition="in" filter="fade">
                                      <p:cBhvr>
                                        <p:cTn id="32" dur="10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p:cTn id="37" dur="1000" fill="hold"/>
                                        <p:tgtEl>
                                          <p:spTgt spid="5">
                                            <p:txEl>
                                              <p:pRg st="6" end="6"/>
                                            </p:txEl>
                                          </p:spTgt>
                                        </p:tgtEl>
                                        <p:attrNameLst>
                                          <p:attrName>ppt_w</p:attrName>
                                        </p:attrNameLst>
                                      </p:cBhvr>
                                      <p:tavLst>
                                        <p:tav tm="0">
                                          <p:val>
                                            <p:fltVal val="0"/>
                                          </p:val>
                                        </p:tav>
                                        <p:tav tm="100000">
                                          <p:val>
                                            <p:strVal val="#ppt_w"/>
                                          </p:val>
                                        </p:tav>
                                      </p:tavLst>
                                    </p:anim>
                                    <p:anim calcmode="lin" valueType="num">
                                      <p:cBhvr>
                                        <p:cTn id="38" dur="1000" fill="hold"/>
                                        <p:tgtEl>
                                          <p:spTgt spid="5">
                                            <p:txEl>
                                              <p:pRg st="6" end="6"/>
                                            </p:txEl>
                                          </p:spTgt>
                                        </p:tgtEl>
                                        <p:attrNameLst>
                                          <p:attrName>ppt_h</p:attrName>
                                        </p:attrNameLst>
                                      </p:cBhvr>
                                      <p:tavLst>
                                        <p:tav tm="0">
                                          <p:val>
                                            <p:fltVal val="0"/>
                                          </p:val>
                                        </p:tav>
                                        <p:tav tm="100000">
                                          <p:val>
                                            <p:strVal val="#ppt_h"/>
                                          </p:val>
                                        </p:tav>
                                      </p:tavLst>
                                    </p:anim>
                                    <p:anim calcmode="lin" valueType="num">
                                      <p:cBhvr>
                                        <p:cTn id="39" dur="1000" fill="hold"/>
                                        <p:tgtEl>
                                          <p:spTgt spid="5">
                                            <p:txEl>
                                              <p:pRg st="6" end="6"/>
                                            </p:txEl>
                                          </p:spTgt>
                                        </p:tgtEl>
                                        <p:attrNameLst>
                                          <p:attrName>style.rotation</p:attrName>
                                        </p:attrNameLst>
                                      </p:cBhvr>
                                      <p:tavLst>
                                        <p:tav tm="0">
                                          <p:val>
                                            <p:fltVal val="90"/>
                                          </p:val>
                                        </p:tav>
                                        <p:tav tm="100000">
                                          <p:val>
                                            <p:fltVal val="0"/>
                                          </p:val>
                                        </p:tav>
                                      </p:tavLst>
                                    </p:anim>
                                    <p:animEffect transition="in" filter="fade">
                                      <p:cBhvr>
                                        <p:cTn id="40" dur="1000"/>
                                        <p:tgtEl>
                                          <p:spTgt spid="5">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nodeType="clickEffect">
                                  <p:stCondLst>
                                    <p:cond delay="0"/>
                                  </p:stCondLst>
                                  <p:childTnLst>
                                    <p:set>
                                      <p:cBhvr>
                                        <p:cTn id="44" dur="1" fill="hold">
                                          <p:stCondLst>
                                            <p:cond delay="0"/>
                                          </p:stCondLst>
                                        </p:cTn>
                                        <p:tgtEl>
                                          <p:spTgt spid="5">
                                            <p:txEl>
                                              <p:pRg st="7" end="7"/>
                                            </p:txEl>
                                          </p:spTgt>
                                        </p:tgtEl>
                                        <p:attrNameLst>
                                          <p:attrName>style.visibility</p:attrName>
                                        </p:attrNameLst>
                                      </p:cBhvr>
                                      <p:to>
                                        <p:strVal val="visible"/>
                                      </p:to>
                                    </p:set>
                                    <p:anim calcmode="lin" valueType="num">
                                      <p:cBhvr>
                                        <p:cTn id="45" dur="1000" fill="hold"/>
                                        <p:tgtEl>
                                          <p:spTgt spid="5">
                                            <p:txEl>
                                              <p:pRg st="7" end="7"/>
                                            </p:txEl>
                                          </p:spTgt>
                                        </p:tgtEl>
                                        <p:attrNameLst>
                                          <p:attrName>ppt_w</p:attrName>
                                        </p:attrNameLst>
                                      </p:cBhvr>
                                      <p:tavLst>
                                        <p:tav tm="0">
                                          <p:val>
                                            <p:fltVal val="0"/>
                                          </p:val>
                                        </p:tav>
                                        <p:tav tm="100000">
                                          <p:val>
                                            <p:strVal val="#ppt_w"/>
                                          </p:val>
                                        </p:tav>
                                      </p:tavLst>
                                    </p:anim>
                                    <p:anim calcmode="lin" valueType="num">
                                      <p:cBhvr>
                                        <p:cTn id="46" dur="1000" fill="hold"/>
                                        <p:tgtEl>
                                          <p:spTgt spid="5">
                                            <p:txEl>
                                              <p:pRg st="7" end="7"/>
                                            </p:txEl>
                                          </p:spTgt>
                                        </p:tgtEl>
                                        <p:attrNameLst>
                                          <p:attrName>ppt_h</p:attrName>
                                        </p:attrNameLst>
                                      </p:cBhvr>
                                      <p:tavLst>
                                        <p:tav tm="0">
                                          <p:val>
                                            <p:fltVal val="0"/>
                                          </p:val>
                                        </p:tav>
                                        <p:tav tm="100000">
                                          <p:val>
                                            <p:strVal val="#ppt_h"/>
                                          </p:val>
                                        </p:tav>
                                      </p:tavLst>
                                    </p:anim>
                                    <p:anim calcmode="lin" valueType="num">
                                      <p:cBhvr>
                                        <p:cTn id="47" dur="1000" fill="hold"/>
                                        <p:tgtEl>
                                          <p:spTgt spid="5">
                                            <p:txEl>
                                              <p:pRg st="7" end="7"/>
                                            </p:txEl>
                                          </p:spTgt>
                                        </p:tgtEl>
                                        <p:attrNameLst>
                                          <p:attrName>style.rotation</p:attrName>
                                        </p:attrNameLst>
                                      </p:cBhvr>
                                      <p:tavLst>
                                        <p:tav tm="0">
                                          <p:val>
                                            <p:fltVal val="90"/>
                                          </p:val>
                                        </p:tav>
                                        <p:tav tm="100000">
                                          <p:val>
                                            <p:fltVal val="0"/>
                                          </p:val>
                                        </p:tav>
                                      </p:tavLst>
                                    </p:anim>
                                    <p:animEffect transition="in" filter="fade">
                                      <p:cBhvr>
                                        <p:cTn id="48" dur="10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r>
              <a:rPr lang="el-GR" sz="2800" dirty="0"/>
              <a:t>Μεταξύ των εσόδων από υπηρεσίες έχουν καταχωρηθεί έσοδα από παροχή υπηρεσιών ύψους 2.000 € τα οποία στο τέλος της χρήσης δεν είναι δεδουλευμένα (</a:t>
            </a:r>
            <a:r>
              <a:rPr lang="el-GR" sz="2800" dirty="0">
                <a:solidFill>
                  <a:srgbClr val="00B050"/>
                </a:solidFill>
              </a:rPr>
              <a:t>56. έσοδα επομένων χρήσεων</a:t>
            </a:r>
            <a:r>
              <a:rPr lang="el-GR" sz="2800" dirty="0"/>
              <a:t>)</a:t>
            </a:r>
          </a:p>
          <a:p>
            <a:pPr algn="just"/>
            <a:r>
              <a:rPr lang="el-GR" dirty="0"/>
              <a:t>Η επιχείρηση έχει πληρώσει τα ασφάλιστρα του δευτέρου εξαμήνου της τρέχουσας χρήσης και του πρώτου εξαμήνου της επόμενης χρήσης. Τα έξοδα αυτά έχουν καταχωρηθεί στον λογαριασμό 6. ασφάλιστρα (</a:t>
            </a:r>
            <a:r>
              <a:rPr lang="el-GR" dirty="0">
                <a:solidFill>
                  <a:srgbClr val="C00000"/>
                </a:solidFill>
              </a:rPr>
              <a:t>37. έξοδα επομένων χρήσεων</a:t>
            </a:r>
            <a:r>
              <a:rPr lang="el-GR" dirty="0"/>
              <a:t>)</a:t>
            </a:r>
          </a:p>
          <a:p>
            <a:pPr algn="just"/>
            <a:r>
              <a:rPr lang="el-GR" sz="2800" dirty="0"/>
              <a:t>Τόκοι γραμματίου εισπρακτέου το οποίο λήγει στις 30/6/2020 έχουν καταστεί δεδουλευμένοι κατά το ήμισυ. Το συνολικό ποσό των τόκων ανέρχεται σε 400 € (</a:t>
            </a:r>
            <a:r>
              <a:rPr lang="el-GR" sz="2800" dirty="0">
                <a:solidFill>
                  <a:srgbClr val="00B050"/>
                </a:solidFill>
              </a:rPr>
              <a:t>72. Πιστωτικοί τόκοι</a:t>
            </a:r>
            <a:r>
              <a:rPr lang="el-GR" sz="2800" dirty="0"/>
              <a:t>)</a:t>
            </a:r>
          </a:p>
          <a:p>
            <a:pPr algn="just"/>
            <a:r>
              <a:rPr lang="el-GR" dirty="0"/>
              <a:t>Οι τόκοι του δανείου που αφορούν το δεύτερο εξάμηνο της χρήσης, ύψους 300 € δεν έχουν καταχωρηθεί γιατί δεν είναι απαιτητοί (</a:t>
            </a:r>
            <a:r>
              <a:rPr lang="el-GR" dirty="0">
                <a:solidFill>
                  <a:srgbClr val="C00000"/>
                </a:solidFill>
              </a:rPr>
              <a:t>65. τόκοι και συναφή έξοδα </a:t>
            </a:r>
            <a:r>
              <a:rPr lang="el-GR" dirty="0"/>
              <a:t>– </a:t>
            </a:r>
            <a:r>
              <a:rPr lang="el-GR" dirty="0">
                <a:solidFill>
                  <a:srgbClr val="00B050"/>
                </a:solidFill>
              </a:rPr>
              <a:t>56 δεδουλευμένα έξοδα επομένων χρήσεων</a:t>
            </a:r>
            <a:r>
              <a:rPr lang="el-GR" dirty="0"/>
              <a:t>)</a:t>
            </a:r>
          </a:p>
          <a:p>
            <a:pPr algn="just"/>
            <a:endParaRPr lang="el-GR" sz="2800" dirty="0"/>
          </a:p>
        </p:txBody>
      </p:sp>
      <p:sp>
        <p:nvSpPr>
          <p:cNvPr id="6" name="Ορθογώνιο 5"/>
          <p:cNvSpPr/>
          <p:nvPr/>
        </p:nvSpPr>
        <p:spPr>
          <a:xfrm>
            <a:off x="0" y="0"/>
            <a:ext cx="761238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Μεταβατικοί λογαριασμοί</a:t>
            </a:r>
          </a:p>
        </p:txBody>
      </p:sp>
      <p:sp>
        <p:nvSpPr>
          <p:cNvPr id="7" name="Ορθογώνιο 6"/>
          <p:cNvSpPr/>
          <p:nvPr/>
        </p:nvSpPr>
        <p:spPr>
          <a:xfrm>
            <a:off x="7612380" y="0"/>
            <a:ext cx="4579619"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95642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endParaRPr lang="el-GR" sz="2800" dirty="0"/>
          </a:p>
          <a:p>
            <a:pPr algn="just"/>
            <a:r>
              <a:rPr lang="el-GR" sz="2800" dirty="0"/>
              <a:t>Μεταξύ των αποθεμάτων περιλαμβάνονται αναλώσιμα υλικά ύψους 600 € εκ των οποίων έχουν αναλωθεί 400 € (</a:t>
            </a:r>
            <a:r>
              <a:rPr lang="el-GR" sz="2800" dirty="0">
                <a:solidFill>
                  <a:srgbClr val="C00000"/>
                </a:solidFill>
              </a:rPr>
              <a:t>64. υλικά άμεσης ανάλωσης</a:t>
            </a:r>
            <a:r>
              <a:rPr lang="el-GR" sz="2800" dirty="0"/>
              <a:t>)</a:t>
            </a:r>
          </a:p>
          <a:p>
            <a:pPr algn="just"/>
            <a:r>
              <a:rPr lang="el-GR" dirty="0"/>
              <a:t>Ο συντελεστής απόσβεσης των παγίων είναι 20% (</a:t>
            </a:r>
            <a:r>
              <a:rPr lang="el-GR" dirty="0">
                <a:solidFill>
                  <a:srgbClr val="C00000"/>
                </a:solidFill>
              </a:rPr>
              <a:t>66. αποσβέσεις παγίων</a:t>
            </a:r>
            <a:r>
              <a:rPr lang="el-GR" dirty="0"/>
              <a:t>)</a:t>
            </a:r>
          </a:p>
          <a:p>
            <a:pPr algn="just"/>
            <a:r>
              <a:rPr lang="el-GR" dirty="0"/>
              <a:t>Το ποσό του μηνιαίου ενοικίου είναι 100 € και η επιχείρηση έχει προπληρώσει τα ενοίκια των δύο πρώτων μηνών της επόμενης χρήσης (</a:t>
            </a:r>
            <a:r>
              <a:rPr lang="el-GR" dirty="0">
                <a:solidFill>
                  <a:srgbClr val="C00000"/>
                </a:solidFill>
              </a:rPr>
              <a:t>36 έξοδα επομένων χρήσεων</a:t>
            </a:r>
            <a:r>
              <a:rPr lang="el-GR" dirty="0"/>
              <a:t>)</a:t>
            </a:r>
          </a:p>
          <a:p>
            <a:pPr algn="just"/>
            <a:endParaRPr lang="el-GR" dirty="0"/>
          </a:p>
          <a:p>
            <a:pPr marL="0" indent="0" algn="just">
              <a:buNone/>
            </a:pPr>
            <a:endParaRPr lang="el-GR" sz="2800" dirty="0"/>
          </a:p>
        </p:txBody>
      </p:sp>
      <p:sp>
        <p:nvSpPr>
          <p:cNvPr id="6" name="Ορθογώνιο 5"/>
          <p:cNvSpPr/>
          <p:nvPr/>
        </p:nvSpPr>
        <p:spPr>
          <a:xfrm>
            <a:off x="0" y="0"/>
            <a:ext cx="761238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Μεταβατικοί λογαριασμοί</a:t>
            </a:r>
          </a:p>
        </p:txBody>
      </p:sp>
      <p:sp>
        <p:nvSpPr>
          <p:cNvPr id="7" name="Ορθογώνιο 6"/>
          <p:cNvSpPr/>
          <p:nvPr/>
        </p:nvSpPr>
        <p:spPr>
          <a:xfrm>
            <a:off x="7612380" y="0"/>
            <a:ext cx="4579619"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4785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1380750422"/>
              </p:ext>
            </p:extLst>
          </p:nvPr>
        </p:nvGraphicFramePr>
        <p:xfrm>
          <a:off x="616916" y="720090"/>
          <a:ext cx="10857187" cy="3014361"/>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28608">
                <a:tc gridSpan="3">
                  <a: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mn-lt"/>
                          <a:ea typeface="+mn-ea"/>
                          <a:cs typeface="+mn-cs"/>
                        </a:rPr>
                        <a:t>Μεταξύ των εσόδων από υπηρεσίες έχουν καταχωρηθεί έσοδα από παροχή υπηρεσιών ύψους 2.000 € τα οποία στο τέλος της χρήσης δεν είναι δεδουλευμένα (</a:t>
                      </a:r>
                      <a:r>
                        <a:rPr kumimoji="0" lang="el-GR" sz="2400" b="0" i="0" u="none" strike="noStrike" kern="1200" cap="none" spc="0" normalizeH="0" baseline="0" noProof="0" dirty="0">
                          <a:ln>
                            <a:noFill/>
                          </a:ln>
                          <a:solidFill>
                            <a:srgbClr val="00B050"/>
                          </a:solidFill>
                          <a:effectLst/>
                          <a:uLnTx/>
                          <a:uFillTx/>
                          <a:latin typeface="+mn-lt"/>
                          <a:ea typeface="+mn-ea"/>
                          <a:cs typeface="+mn-cs"/>
                        </a:rPr>
                        <a:t>56. έσοδα επομένων χρήσεων</a:t>
                      </a:r>
                      <a:r>
                        <a:rPr kumimoji="0" lang="el-GR" sz="2400" b="0" i="0" u="none" strike="noStrike" kern="1200" cap="none" spc="0" normalizeH="0" baseline="0" noProof="0" dirty="0">
                          <a:ln>
                            <a:noFill/>
                          </a:ln>
                          <a:solidFill>
                            <a:prstClr val="black"/>
                          </a:solidFill>
                          <a:effectLst/>
                          <a:uLnTx/>
                          <a:uFillTx/>
                          <a:latin typeface="+mn-lt"/>
                          <a:ea typeface="+mn-ea"/>
                          <a:cs typeface="+mn-cs"/>
                        </a:rPr>
                        <a:t>)</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2860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06761">
                <a:tc>
                  <a:txBody>
                    <a:bodyPr/>
                    <a:lstStyle/>
                    <a:p>
                      <a:r>
                        <a:rPr lang="el-GR" sz="2400" baseline="0" dirty="0">
                          <a:solidFill>
                            <a:schemeClr val="tx1"/>
                          </a:solidFill>
                        </a:rPr>
                        <a:t>7. Έσοδα από παροχή υπηρεσιών</a:t>
                      </a:r>
                    </a:p>
                    <a:p>
                      <a:r>
                        <a:rPr lang="el-GR" sz="2400" baseline="0" dirty="0">
                          <a:solidFill>
                            <a:schemeClr val="tx1"/>
                          </a:solidFill>
                        </a:rPr>
                        <a:t>                       56.Μη δεδουλευμένα έσοδα </a:t>
                      </a:r>
                    </a:p>
                  </a:txBody>
                  <a:tcPr/>
                </a:tc>
                <a:tc>
                  <a:txBody>
                    <a:bodyPr/>
                    <a:lstStyle/>
                    <a:p>
                      <a:pPr algn="r"/>
                      <a:r>
                        <a:rPr lang="el-GR" sz="2400" dirty="0"/>
                        <a:t>2.000</a:t>
                      </a:r>
                    </a:p>
                  </a:txBody>
                  <a:tcPr/>
                </a:tc>
                <a:tc>
                  <a:txBody>
                    <a:bodyPr/>
                    <a:lstStyle/>
                    <a:p>
                      <a:pPr algn="r"/>
                      <a:endParaRPr lang="el-GR" sz="2400" dirty="0"/>
                    </a:p>
                    <a:p>
                      <a:pPr algn="r"/>
                      <a:r>
                        <a:rPr lang="el-GR" sz="2400" dirty="0"/>
                        <a:t>2.000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7. Έσοδα παροχής υπηρεσιών</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2.000                             6.000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6846570" y="4684395"/>
            <a:ext cx="43662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21620" y="3143249"/>
            <a:ext cx="4754880"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 Μη δεδουλευμένα έσοδα</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2.000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p:nvPr/>
        </p:nvCxnSpPr>
        <p:spPr>
          <a:xfrm>
            <a:off x="1257300" y="4684395"/>
            <a:ext cx="4034790" cy="2667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a:cxnSpLocks/>
          </p:cNvCxnSpPr>
          <p:nvPr/>
        </p:nvCxnSpPr>
        <p:spPr>
          <a:xfrm rot="10800000" flipV="1">
            <a:off x="5122988" y="3270738"/>
            <a:ext cx="5216767" cy="1606062"/>
          </a:xfrm>
          <a:prstGeom prst="bentConnector3">
            <a:avLst>
              <a:gd name="adj1" fmla="val 74045"/>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a:cxnSpLocks/>
          </p:cNvCxnSpPr>
          <p:nvPr/>
        </p:nvCxnSpPr>
        <p:spPr>
          <a:xfrm rot="5400000">
            <a:off x="7473464" y="3604848"/>
            <a:ext cx="1817077" cy="726826"/>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4581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500" fill="hold"/>
                                        <p:tgtEl>
                                          <p:spTgt spid="18"/>
                                        </p:tgtEl>
                                        <p:attrNameLst>
                                          <p:attrName>ppt_x</p:attrName>
                                        </p:attrNameLst>
                                      </p:cBhvr>
                                      <p:tavLst>
                                        <p:tav tm="0">
                                          <p:val>
                                            <p:strVal val="#ppt_x"/>
                                          </p:val>
                                        </p:tav>
                                        <p:tav tm="100000">
                                          <p:val>
                                            <p:strVal val="#ppt_x"/>
                                          </p:val>
                                        </p:tav>
                                      </p:tavLst>
                                    </p:anim>
                                    <p:anim calcmode="lin" valueType="num">
                                      <p:cBhvr additive="base">
                                        <p:cTn id="17" dur="500" fill="hold"/>
                                        <p:tgtEl>
                                          <p:spTgt spid="18"/>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fill="hold"/>
                                        <p:tgtEl>
                                          <p:spTgt spid="15"/>
                                        </p:tgtEl>
                                        <p:attrNameLst>
                                          <p:attrName>ppt_x</p:attrName>
                                        </p:attrNameLst>
                                      </p:cBhvr>
                                      <p:tavLst>
                                        <p:tav tm="0">
                                          <p:val>
                                            <p:strVal val="#ppt_x"/>
                                          </p:val>
                                        </p:tav>
                                        <p:tav tm="100000">
                                          <p:val>
                                            <p:strVal val="#ppt_x"/>
                                          </p:val>
                                        </p:tav>
                                      </p:tavLst>
                                    </p:anim>
                                    <p:anim calcmode="lin" valueType="num">
                                      <p:cBhvr additive="base">
                                        <p:cTn id="2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16">
                                            <p:txEl>
                                              <p:pRg st="2" end="2"/>
                                            </p:txEl>
                                          </p:spTgt>
                                        </p:tgtEl>
                                        <p:attrNameLst>
                                          <p:attrName>style.visibility</p:attrName>
                                        </p:attrNameLst>
                                      </p:cBhvr>
                                      <p:to>
                                        <p:strVal val="visible"/>
                                      </p:to>
                                    </p:set>
                                    <p:animEffect transition="in" filter="barn(inVertical)">
                                      <p:cBhvr>
                                        <p:cTn id="30" dur="500"/>
                                        <p:tgtEl>
                                          <p:spTgt spid="16">
                                            <p:txEl>
                                              <p:pRg st="2" end="2"/>
                                            </p:txEl>
                                          </p:spTgt>
                                        </p:tgtEl>
                                      </p:cBhvr>
                                    </p:animEffect>
                                  </p:childTnLst>
                                </p:cTn>
                              </p:par>
                              <p:par>
                                <p:cTn id="31" presetID="2" presetClass="entr" presetSubtype="4" fill="hold" nodeType="withEffect">
                                  <p:stCondLst>
                                    <p:cond delay="0"/>
                                  </p:stCondLst>
                                  <p:childTnLst>
                                    <p:set>
                                      <p:cBhvr>
                                        <p:cTn id="32" dur="1" fill="hold">
                                          <p:stCondLst>
                                            <p:cond delay="0"/>
                                          </p:stCondLst>
                                        </p:cTn>
                                        <p:tgtEl>
                                          <p:spTgt spid="16">
                                            <p:txEl>
                                              <p:pRg st="3" end="3"/>
                                            </p:txEl>
                                          </p:spTgt>
                                        </p:tgtEl>
                                        <p:attrNameLst>
                                          <p:attrName>style.visibility</p:attrName>
                                        </p:attrNameLst>
                                      </p:cBhvr>
                                      <p:to>
                                        <p:strVal val="visible"/>
                                      </p:to>
                                    </p:set>
                                    <p:anim calcmode="lin" valueType="num">
                                      <p:cBhvr additive="base">
                                        <p:cTn id="33"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8">
                                            <p:txEl>
                                              <p:pRg st="2" end="2"/>
                                            </p:txEl>
                                          </p:spTgt>
                                        </p:tgtEl>
                                        <p:attrNameLst>
                                          <p:attrName>style.visibility</p:attrName>
                                        </p:attrNameLst>
                                      </p:cBhvr>
                                      <p:to>
                                        <p:strVal val="visible"/>
                                      </p:to>
                                    </p:set>
                                    <p:animEffect transition="in" filter="barn(inVertical)">
                                      <p:cBhvr>
                                        <p:cTn id="39" dur="500"/>
                                        <p:tgtEl>
                                          <p:spTgt spid="8">
                                            <p:txEl>
                                              <p:pRg st="2" end="2"/>
                                            </p:txEl>
                                          </p:spTgt>
                                        </p:tgtEl>
                                      </p:cBhvr>
                                    </p:animEffect>
                                  </p:childTnLst>
                                </p:cTn>
                              </p:par>
                              <p:par>
                                <p:cTn id="40" presetID="2" presetClass="entr" presetSubtype="4" fill="hold" nodeType="withEffect">
                                  <p:stCondLst>
                                    <p:cond delay="0"/>
                                  </p:stCondLst>
                                  <p:childTnLst>
                                    <p:set>
                                      <p:cBhvr>
                                        <p:cTn id="41" dur="1" fill="hold">
                                          <p:stCondLst>
                                            <p:cond delay="0"/>
                                          </p:stCondLst>
                                        </p:cTn>
                                        <p:tgtEl>
                                          <p:spTgt spid="8">
                                            <p:txEl>
                                              <p:pRg st="3" end="3"/>
                                            </p:txEl>
                                          </p:spTgt>
                                        </p:tgtEl>
                                        <p:attrNameLst>
                                          <p:attrName>style.visibility</p:attrName>
                                        </p:attrNameLst>
                                      </p:cBhvr>
                                      <p:to>
                                        <p:strVal val="visible"/>
                                      </p:to>
                                    </p:set>
                                    <p:anim calcmode="lin" valueType="num">
                                      <p:cBhvr additive="base">
                                        <p:cTn id="42"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nodeType="clickEffect">
                                  <p:stCondLst>
                                    <p:cond delay="0"/>
                                  </p:stCondLst>
                                  <p:childTnLst>
                                    <p:set>
                                      <p:cBhvr>
                                        <p:cTn id="47" dur="1" fill="hold">
                                          <p:stCondLst>
                                            <p:cond delay="0"/>
                                          </p:stCondLst>
                                        </p:cTn>
                                        <p:tgtEl>
                                          <p:spTgt spid="21"/>
                                        </p:tgtEl>
                                        <p:attrNameLst>
                                          <p:attrName>style.visibility</p:attrName>
                                        </p:attrNameLst>
                                      </p:cBhvr>
                                      <p:to>
                                        <p:strVal val="visible"/>
                                      </p:to>
                                    </p:set>
                                    <p:anim calcmode="lin" valueType="num">
                                      <p:cBhvr>
                                        <p:cTn id="48" dur="500" fill="hold"/>
                                        <p:tgtEl>
                                          <p:spTgt spid="21"/>
                                        </p:tgtEl>
                                        <p:attrNameLst>
                                          <p:attrName>ppt_w</p:attrName>
                                        </p:attrNameLst>
                                      </p:cBhvr>
                                      <p:tavLst>
                                        <p:tav tm="0">
                                          <p:val>
                                            <p:fltVal val="0"/>
                                          </p:val>
                                        </p:tav>
                                        <p:tav tm="100000">
                                          <p:val>
                                            <p:strVal val="#ppt_w"/>
                                          </p:val>
                                        </p:tav>
                                      </p:tavLst>
                                    </p:anim>
                                    <p:anim calcmode="lin" valueType="num">
                                      <p:cBhvr>
                                        <p:cTn id="49" dur="500" fill="hold"/>
                                        <p:tgtEl>
                                          <p:spTgt spid="21"/>
                                        </p:tgtEl>
                                        <p:attrNameLst>
                                          <p:attrName>ppt_h</p:attrName>
                                        </p:attrNameLst>
                                      </p:cBhvr>
                                      <p:tavLst>
                                        <p:tav tm="0">
                                          <p:val>
                                            <p:fltVal val="0"/>
                                          </p:val>
                                        </p:tav>
                                        <p:tav tm="100000">
                                          <p:val>
                                            <p:strVal val="#ppt_h"/>
                                          </p:val>
                                        </p:tav>
                                      </p:tavLst>
                                    </p:anim>
                                    <p:animEffect transition="in" filter="fade">
                                      <p:cBhvr>
                                        <p:cTn id="50" dur="500"/>
                                        <p:tgtEl>
                                          <p:spTgt spid="21"/>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nodeType="clickEffect">
                                  <p:stCondLst>
                                    <p:cond delay="0"/>
                                  </p:stCondLst>
                                  <p:childTnLst>
                                    <p:set>
                                      <p:cBhvr>
                                        <p:cTn id="54" dur="1" fill="hold">
                                          <p:stCondLst>
                                            <p:cond delay="0"/>
                                          </p:stCondLst>
                                        </p:cTn>
                                        <p:tgtEl>
                                          <p:spTgt spid="24"/>
                                        </p:tgtEl>
                                        <p:attrNameLst>
                                          <p:attrName>style.visibility</p:attrName>
                                        </p:attrNameLst>
                                      </p:cBhvr>
                                      <p:to>
                                        <p:strVal val="visible"/>
                                      </p:to>
                                    </p:set>
                                    <p:anim calcmode="lin" valueType="num">
                                      <p:cBhvr>
                                        <p:cTn id="55" dur="500" fill="hold"/>
                                        <p:tgtEl>
                                          <p:spTgt spid="24"/>
                                        </p:tgtEl>
                                        <p:attrNameLst>
                                          <p:attrName>ppt_w</p:attrName>
                                        </p:attrNameLst>
                                      </p:cBhvr>
                                      <p:tavLst>
                                        <p:tav tm="0">
                                          <p:val>
                                            <p:fltVal val="0"/>
                                          </p:val>
                                        </p:tav>
                                        <p:tav tm="100000">
                                          <p:val>
                                            <p:strVal val="#ppt_w"/>
                                          </p:val>
                                        </p:tav>
                                      </p:tavLst>
                                    </p:anim>
                                    <p:anim calcmode="lin" valueType="num">
                                      <p:cBhvr>
                                        <p:cTn id="56" dur="500" fill="hold"/>
                                        <p:tgtEl>
                                          <p:spTgt spid="24"/>
                                        </p:tgtEl>
                                        <p:attrNameLst>
                                          <p:attrName>ppt_h</p:attrName>
                                        </p:attrNameLst>
                                      </p:cBhvr>
                                      <p:tavLst>
                                        <p:tav tm="0">
                                          <p:val>
                                            <p:fltVal val="0"/>
                                          </p:val>
                                        </p:tav>
                                        <p:tav tm="100000">
                                          <p:val>
                                            <p:strVal val="#ppt_h"/>
                                          </p:val>
                                        </p:tav>
                                      </p:tavLst>
                                    </p:anim>
                                    <p:animEffect transition="in" filter="fade">
                                      <p:cBhvr>
                                        <p:cTn id="5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1609812946"/>
              </p:ext>
            </p:extLst>
          </p:nvPr>
        </p:nvGraphicFramePr>
        <p:xfrm>
          <a:off x="616916" y="720090"/>
          <a:ext cx="10857187" cy="3014361"/>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28608">
                <a:tc gridSpan="3">
                  <a: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mn-lt"/>
                          <a:ea typeface="+mn-ea"/>
                          <a:cs typeface="+mn-cs"/>
                        </a:rPr>
                        <a:t>Η επιχείρηση έχει πληρώσει τα ασφάλιστρα του δευτέρου εξαμήνου της τρέχουσας χρήσης και του πρώτου εξαμήνου της επόμενης χρήσης. Τα έξοδα αυτά έχουν καταχωρηθεί στον λογαριασμό 6. ασφάλιστρα (</a:t>
                      </a:r>
                      <a:r>
                        <a:rPr kumimoji="0" lang="el-GR" sz="2400" b="0" i="0" u="none" strike="noStrike" kern="1200" cap="none" spc="0" normalizeH="0" baseline="0" noProof="0" dirty="0">
                          <a:ln>
                            <a:noFill/>
                          </a:ln>
                          <a:solidFill>
                            <a:srgbClr val="C00000"/>
                          </a:solidFill>
                          <a:effectLst/>
                          <a:uLnTx/>
                          <a:uFillTx/>
                          <a:latin typeface="+mn-lt"/>
                          <a:ea typeface="+mn-ea"/>
                          <a:cs typeface="+mn-cs"/>
                        </a:rPr>
                        <a:t>37. έξοδα επομένων χρήσεων</a:t>
                      </a:r>
                      <a:r>
                        <a:rPr kumimoji="0" lang="el-GR" sz="2400" b="0" i="0" u="none" strike="noStrike" kern="1200" cap="none" spc="0" normalizeH="0" baseline="0" noProof="0" dirty="0">
                          <a:ln>
                            <a:noFill/>
                          </a:ln>
                          <a:solidFill>
                            <a:prstClr val="black"/>
                          </a:solidFill>
                          <a:effectLst/>
                          <a:uLnTx/>
                          <a:uFillTx/>
                          <a:latin typeface="+mn-lt"/>
                          <a:ea typeface="+mn-ea"/>
                          <a:cs typeface="+mn-cs"/>
                        </a:rPr>
                        <a:t>)</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2860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06761">
                <a:tc>
                  <a:txBody>
                    <a:bodyPr/>
                    <a:lstStyle/>
                    <a:p>
                      <a:r>
                        <a:rPr lang="el-GR" sz="2400" baseline="0" dirty="0">
                          <a:solidFill>
                            <a:schemeClr val="tx1"/>
                          </a:solidFill>
                        </a:rPr>
                        <a:t>37. Έξοδα επομένων χρήσεων</a:t>
                      </a:r>
                    </a:p>
                    <a:p>
                      <a:r>
                        <a:rPr lang="el-GR" sz="2400" baseline="0" dirty="0">
                          <a:solidFill>
                            <a:schemeClr val="tx1"/>
                          </a:solidFill>
                        </a:rPr>
                        <a:t>                                  6. Ασφάλιστρα </a:t>
                      </a:r>
                    </a:p>
                  </a:txBody>
                  <a:tcPr/>
                </a:tc>
                <a:tc>
                  <a:txBody>
                    <a:bodyPr/>
                    <a:lstStyle/>
                    <a:p>
                      <a:pPr algn="r"/>
                      <a:r>
                        <a:rPr lang="el-GR" sz="2400" dirty="0"/>
                        <a:t>1.500</a:t>
                      </a:r>
                    </a:p>
                  </a:txBody>
                  <a:tcPr/>
                </a:tc>
                <a:tc>
                  <a:txBody>
                    <a:bodyPr/>
                    <a:lstStyle/>
                    <a:p>
                      <a:pPr algn="r"/>
                      <a:endParaRPr lang="el-GR" sz="2400" dirty="0"/>
                    </a:p>
                    <a:p>
                      <a:pPr algn="r"/>
                      <a:r>
                        <a:rPr lang="el-GR" sz="2400" dirty="0"/>
                        <a:t>1.500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6. Ασφάλιστρα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3.000                             1.500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6846570" y="4684395"/>
            <a:ext cx="43662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21620" y="3143249"/>
            <a:ext cx="5199120"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37. Έξοδα επομένων χρήσεων</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1.500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p:nvPr/>
        </p:nvCxnSpPr>
        <p:spPr>
          <a:xfrm>
            <a:off x="1058008" y="4667836"/>
            <a:ext cx="453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14018" y="4667836"/>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a:cxnSpLocks/>
          </p:cNvCxnSpPr>
          <p:nvPr/>
        </p:nvCxnSpPr>
        <p:spPr>
          <a:xfrm rot="10800000" flipV="1">
            <a:off x="2086708" y="2813538"/>
            <a:ext cx="6248400" cy="2063260"/>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a:cxnSpLocks/>
          </p:cNvCxnSpPr>
          <p:nvPr/>
        </p:nvCxnSpPr>
        <p:spPr>
          <a:xfrm rot="5400000">
            <a:off x="10161933" y="3911622"/>
            <a:ext cx="1255394" cy="290152"/>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5444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500" fill="hold"/>
                                        <p:tgtEl>
                                          <p:spTgt spid="18"/>
                                        </p:tgtEl>
                                        <p:attrNameLst>
                                          <p:attrName>ppt_x</p:attrName>
                                        </p:attrNameLst>
                                      </p:cBhvr>
                                      <p:tavLst>
                                        <p:tav tm="0">
                                          <p:val>
                                            <p:strVal val="#ppt_x"/>
                                          </p:val>
                                        </p:tav>
                                        <p:tav tm="100000">
                                          <p:val>
                                            <p:strVal val="#ppt_x"/>
                                          </p:val>
                                        </p:tav>
                                      </p:tavLst>
                                    </p:anim>
                                    <p:anim calcmode="lin" valueType="num">
                                      <p:cBhvr additive="base">
                                        <p:cTn id="17" dur="500" fill="hold"/>
                                        <p:tgtEl>
                                          <p:spTgt spid="18"/>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fill="hold"/>
                                        <p:tgtEl>
                                          <p:spTgt spid="15"/>
                                        </p:tgtEl>
                                        <p:attrNameLst>
                                          <p:attrName>ppt_x</p:attrName>
                                        </p:attrNameLst>
                                      </p:cBhvr>
                                      <p:tavLst>
                                        <p:tav tm="0">
                                          <p:val>
                                            <p:strVal val="#ppt_x"/>
                                          </p:val>
                                        </p:tav>
                                        <p:tav tm="100000">
                                          <p:val>
                                            <p:strVal val="#ppt_x"/>
                                          </p:val>
                                        </p:tav>
                                      </p:tavLst>
                                    </p:anim>
                                    <p:anim calcmode="lin" valueType="num">
                                      <p:cBhvr additive="base">
                                        <p:cTn id="2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16">
                                            <p:txEl>
                                              <p:pRg st="2" end="2"/>
                                            </p:txEl>
                                          </p:spTgt>
                                        </p:tgtEl>
                                        <p:attrNameLst>
                                          <p:attrName>style.visibility</p:attrName>
                                        </p:attrNameLst>
                                      </p:cBhvr>
                                      <p:to>
                                        <p:strVal val="visible"/>
                                      </p:to>
                                    </p:set>
                                    <p:animEffect transition="in" filter="barn(inVertical)">
                                      <p:cBhvr>
                                        <p:cTn id="30" dur="500"/>
                                        <p:tgtEl>
                                          <p:spTgt spid="16">
                                            <p:txEl>
                                              <p:pRg st="2" end="2"/>
                                            </p:txEl>
                                          </p:spTgt>
                                        </p:tgtEl>
                                      </p:cBhvr>
                                    </p:animEffect>
                                  </p:childTnLst>
                                </p:cTn>
                              </p:par>
                              <p:par>
                                <p:cTn id="31" presetID="2" presetClass="entr" presetSubtype="4" fill="hold" nodeType="withEffect">
                                  <p:stCondLst>
                                    <p:cond delay="0"/>
                                  </p:stCondLst>
                                  <p:childTnLst>
                                    <p:set>
                                      <p:cBhvr>
                                        <p:cTn id="32" dur="1" fill="hold">
                                          <p:stCondLst>
                                            <p:cond delay="0"/>
                                          </p:stCondLst>
                                        </p:cTn>
                                        <p:tgtEl>
                                          <p:spTgt spid="16">
                                            <p:txEl>
                                              <p:pRg st="3" end="3"/>
                                            </p:txEl>
                                          </p:spTgt>
                                        </p:tgtEl>
                                        <p:attrNameLst>
                                          <p:attrName>style.visibility</p:attrName>
                                        </p:attrNameLst>
                                      </p:cBhvr>
                                      <p:to>
                                        <p:strVal val="visible"/>
                                      </p:to>
                                    </p:set>
                                    <p:anim calcmode="lin" valueType="num">
                                      <p:cBhvr additive="base">
                                        <p:cTn id="33"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8">
                                            <p:txEl>
                                              <p:pRg st="2" end="2"/>
                                            </p:txEl>
                                          </p:spTgt>
                                        </p:tgtEl>
                                        <p:attrNameLst>
                                          <p:attrName>style.visibility</p:attrName>
                                        </p:attrNameLst>
                                      </p:cBhvr>
                                      <p:to>
                                        <p:strVal val="visible"/>
                                      </p:to>
                                    </p:set>
                                    <p:animEffect transition="in" filter="barn(inVertical)">
                                      <p:cBhvr>
                                        <p:cTn id="39" dur="500"/>
                                        <p:tgtEl>
                                          <p:spTgt spid="8">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8">
                                            <p:txEl>
                                              <p:pRg st="3" end="3"/>
                                            </p:txEl>
                                          </p:spTgt>
                                        </p:tgtEl>
                                        <p:attrNameLst>
                                          <p:attrName>style.visibility</p:attrName>
                                        </p:attrNameLst>
                                      </p:cBhvr>
                                      <p:to>
                                        <p:strVal val="visible"/>
                                      </p:to>
                                    </p:set>
                                    <p:anim calcmode="lin" valueType="num">
                                      <p:cBhvr additive="base">
                                        <p:cTn id="44"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nodeType="clickEffect">
                                  <p:stCondLst>
                                    <p:cond delay="0"/>
                                  </p:stCondLst>
                                  <p:childTnLst>
                                    <p:set>
                                      <p:cBhvr>
                                        <p:cTn id="49" dur="1" fill="hold">
                                          <p:stCondLst>
                                            <p:cond delay="0"/>
                                          </p:stCondLst>
                                        </p:cTn>
                                        <p:tgtEl>
                                          <p:spTgt spid="21"/>
                                        </p:tgtEl>
                                        <p:attrNameLst>
                                          <p:attrName>style.visibility</p:attrName>
                                        </p:attrNameLst>
                                      </p:cBhvr>
                                      <p:to>
                                        <p:strVal val="visible"/>
                                      </p:to>
                                    </p:set>
                                    <p:anim calcmode="lin" valueType="num">
                                      <p:cBhvr>
                                        <p:cTn id="50" dur="500" fill="hold"/>
                                        <p:tgtEl>
                                          <p:spTgt spid="21"/>
                                        </p:tgtEl>
                                        <p:attrNameLst>
                                          <p:attrName>ppt_w</p:attrName>
                                        </p:attrNameLst>
                                      </p:cBhvr>
                                      <p:tavLst>
                                        <p:tav tm="0">
                                          <p:val>
                                            <p:fltVal val="0"/>
                                          </p:val>
                                        </p:tav>
                                        <p:tav tm="100000">
                                          <p:val>
                                            <p:strVal val="#ppt_w"/>
                                          </p:val>
                                        </p:tav>
                                      </p:tavLst>
                                    </p:anim>
                                    <p:anim calcmode="lin" valueType="num">
                                      <p:cBhvr>
                                        <p:cTn id="51" dur="500" fill="hold"/>
                                        <p:tgtEl>
                                          <p:spTgt spid="21"/>
                                        </p:tgtEl>
                                        <p:attrNameLst>
                                          <p:attrName>ppt_h</p:attrName>
                                        </p:attrNameLst>
                                      </p:cBhvr>
                                      <p:tavLst>
                                        <p:tav tm="0">
                                          <p:val>
                                            <p:fltVal val="0"/>
                                          </p:val>
                                        </p:tav>
                                        <p:tav tm="100000">
                                          <p:val>
                                            <p:strVal val="#ppt_h"/>
                                          </p:val>
                                        </p:tav>
                                      </p:tavLst>
                                    </p:anim>
                                    <p:animEffect transition="in" filter="fade">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nodeType="clickEffect">
                                  <p:stCondLst>
                                    <p:cond delay="0"/>
                                  </p:stCondLst>
                                  <p:childTnLst>
                                    <p:set>
                                      <p:cBhvr>
                                        <p:cTn id="56" dur="1" fill="hold">
                                          <p:stCondLst>
                                            <p:cond delay="0"/>
                                          </p:stCondLst>
                                        </p:cTn>
                                        <p:tgtEl>
                                          <p:spTgt spid="24"/>
                                        </p:tgtEl>
                                        <p:attrNameLst>
                                          <p:attrName>style.visibility</p:attrName>
                                        </p:attrNameLst>
                                      </p:cBhvr>
                                      <p:to>
                                        <p:strVal val="visible"/>
                                      </p:to>
                                    </p:set>
                                    <p:anim calcmode="lin" valueType="num">
                                      <p:cBhvr>
                                        <p:cTn id="57" dur="500" fill="hold"/>
                                        <p:tgtEl>
                                          <p:spTgt spid="24"/>
                                        </p:tgtEl>
                                        <p:attrNameLst>
                                          <p:attrName>ppt_w</p:attrName>
                                        </p:attrNameLst>
                                      </p:cBhvr>
                                      <p:tavLst>
                                        <p:tav tm="0">
                                          <p:val>
                                            <p:fltVal val="0"/>
                                          </p:val>
                                        </p:tav>
                                        <p:tav tm="100000">
                                          <p:val>
                                            <p:strVal val="#ppt_w"/>
                                          </p:val>
                                        </p:tav>
                                      </p:tavLst>
                                    </p:anim>
                                    <p:anim calcmode="lin" valueType="num">
                                      <p:cBhvr>
                                        <p:cTn id="58" dur="500" fill="hold"/>
                                        <p:tgtEl>
                                          <p:spTgt spid="24"/>
                                        </p:tgtEl>
                                        <p:attrNameLst>
                                          <p:attrName>ppt_h</p:attrName>
                                        </p:attrNameLst>
                                      </p:cBhvr>
                                      <p:tavLst>
                                        <p:tav tm="0">
                                          <p:val>
                                            <p:fltVal val="0"/>
                                          </p:val>
                                        </p:tav>
                                        <p:tav tm="100000">
                                          <p:val>
                                            <p:strVal val="#ppt_h"/>
                                          </p:val>
                                        </p:tav>
                                      </p:tavLst>
                                    </p:anim>
                                    <p:animEffect transition="in" filter="fade">
                                      <p:cBhvr>
                                        <p:cTn id="59"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2542070659"/>
              </p:ext>
            </p:extLst>
          </p:nvPr>
        </p:nvGraphicFramePr>
        <p:xfrm>
          <a:off x="390812" y="496597"/>
          <a:ext cx="10857187" cy="3014361"/>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28608">
                <a:tc gridSpan="3">
                  <a: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mn-lt"/>
                          <a:ea typeface="+mn-ea"/>
                          <a:cs typeface="+mn-cs"/>
                        </a:rPr>
                        <a:t>Τόκοι γραμματίου εισπρακτέου το οποίο λήγει στις 30/6/2020 έχουν καταστεί δεδουλευμένοι κατά το ήμισυ. Το συνολικό ποσό των τόκων ανέρχεται σε 400 € (</a:t>
                      </a:r>
                      <a:r>
                        <a:rPr kumimoji="0" lang="el-GR" sz="2400" b="0" i="0" u="none" strike="noStrike" kern="1200" cap="none" spc="0" normalizeH="0" baseline="0" noProof="0" dirty="0">
                          <a:ln>
                            <a:noFill/>
                          </a:ln>
                          <a:solidFill>
                            <a:srgbClr val="00B050"/>
                          </a:solidFill>
                          <a:effectLst/>
                          <a:uLnTx/>
                          <a:uFillTx/>
                          <a:latin typeface="+mn-lt"/>
                          <a:ea typeface="+mn-ea"/>
                          <a:cs typeface="+mn-cs"/>
                        </a:rPr>
                        <a:t>72. Πιστωτικοί τόκοι</a:t>
                      </a:r>
                      <a:r>
                        <a:rPr kumimoji="0" lang="el-GR" sz="2400" b="0" i="0" u="none" strike="noStrike" kern="1200" cap="none" spc="0" normalizeH="0" baseline="0" noProof="0" dirty="0">
                          <a:ln>
                            <a:noFill/>
                          </a:ln>
                          <a:solidFill>
                            <a:prstClr val="black"/>
                          </a:solidFill>
                          <a:effectLst/>
                          <a:uLnTx/>
                          <a:uFillTx/>
                          <a:latin typeface="+mn-lt"/>
                          <a:ea typeface="+mn-ea"/>
                          <a:cs typeface="+mn-cs"/>
                        </a:rPr>
                        <a:t>)</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2860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06761">
                <a:tc>
                  <a:txBody>
                    <a:bodyPr/>
                    <a:lstStyle/>
                    <a:p>
                      <a:r>
                        <a:rPr lang="el-GR" sz="2400" baseline="0" dirty="0">
                          <a:solidFill>
                            <a:schemeClr val="tx1"/>
                          </a:solidFill>
                        </a:rPr>
                        <a:t>3. Τόκοι εισπρακτέοι</a:t>
                      </a:r>
                    </a:p>
                    <a:p>
                      <a:r>
                        <a:rPr lang="el-GR" sz="2400" baseline="0" dirty="0">
                          <a:solidFill>
                            <a:schemeClr val="tx1"/>
                          </a:solidFill>
                        </a:rPr>
                        <a:t>                             72. Τόκοι πιστωτικοί</a:t>
                      </a:r>
                    </a:p>
                  </a:txBody>
                  <a:tcPr/>
                </a:tc>
                <a:tc>
                  <a:txBody>
                    <a:bodyPr/>
                    <a:lstStyle/>
                    <a:p>
                      <a:pPr algn="r"/>
                      <a:r>
                        <a:rPr lang="el-GR" sz="2400" dirty="0"/>
                        <a:t>200</a:t>
                      </a:r>
                    </a:p>
                  </a:txBody>
                  <a:tcPr/>
                </a:tc>
                <a:tc>
                  <a:txBody>
                    <a:bodyPr/>
                    <a:lstStyle/>
                    <a:p>
                      <a:pPr algn="r"/>
                      <a:endParaRPr lang="el-GR" sz="2400" dirty="0"/>
                    </a:p>
                    <a:p>
                      <a:pPr algn="r"/>
                      <a:r>
                        <a:rPr lang="el-GR" sz="2400" dirty="0"/>
                        <a:t>200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528646"/>
            <a:ext cx="5553363" cy="33293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l-GR" sz="2800" b="0" i="0" u="none" strike="noStrike" kern="1200" cap="none" spc="0" normalizeH="0" noProof="0" dirty="0">
                <a:ln>
                  <a:noFill/>
                </a:ln>
                <a:solidFill>
                  <a:prstClr val="black"/>
                </a:solidFill>
                <a:effectLst/>
                <a:uLnTx/>
                <a:uFillTx/>
                <a:latin typeface="Calibri" panose="020F0502020204030204"/>
                <a:ea typeface="+mn-ea"/>
                <a:cs typeface="+mn-cs"/>
              </a:rPr>
              <a:t>    </a:t>
            </a: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72. Τόκοι πιστωτικοί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200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6881739" y="4498877"/>
            <a:ext cx="43662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71518" y="4498877"/>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21620" y="3528646"/>
            <a:ext cx="5199120" cy="33293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4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3. Τόκοι</a:t>
            </a:r>
            <a:r>
              <a:rPr kumimoji="0" lang="el-GR" sz="2400" b="0" i="0" u="none" strike="noStrike" kern="1200" cap="none" spc="0" normalizeH="0" noProof="0" dirty="0">
                <a:ln>
                  <a:noFill/>
                </a:ln>
                <a:solidFill>
                  <a:prstClr val="black"/>
                </a:solidFill>
                <a:effectLst/>
                <a:uLnTx/>
                <a:uFillTx/>
                <a:latin typeface="Calibri" panose="020F0502020204030204"/>
                <a:ea typeface="+mn-ea"/>
                <a:cs typeface="+mn-cs"/>
              </a:rPr>
              <a:t> εισπρακτέοι</a:t>
            </a: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l-GR" sz="2400" dirty="0">
                <a:solidFill>
                  <a:prstClr val="black"/>
                </a:solidFill>
                <a:latin typeface="Calibri" panose="020F0502020204030204"/>
              </a:rPr>
              <a:t> 2</a:t>
            </a: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p:nvPr/>
        </p:nvCxnSpPr>
        <p:spPr>
          <a:xfrm>
            <a:off x="1081454" y="4374759"/>
            <a:ext cx="453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49187" y="4374759"/>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a:cxnSpLocks/>
          </p:cNvCxnSpPr>
          <p:nvPr/>
        </p:nvCxnSpPr>
        <p:spPr>
          <a:xfrm rot="10800000" flipV="1">
            <a:off x="1652954" y="2912685"/>
            <a:ext cx="6660758" cy="1717929"/>
          </a:xfrm>
          <a:prstGeom prst="bentConnector3">
            <a:avLst>
              <a:gd name="adj1" fmla="val 36272"/>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a:cxnSpLocks/>
          </p:cNvCxnSpPr>
          <p:nvPr/>
        </p:nvCxnSpPr>
        <p:spPr>
          <a:xfrm rot="5400000">
            <a:off x="10100114" y="3686437"/>
            <a:ext cx="1129136" cy="329753"/>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1177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500" fill="hold"/>
                                        <p:tgtEl>
                                          <p:spTgt spid="18"/>
                                        </p:tgtEl>
                                        <p:attrNameLst>
                                          <p:attrName>ppt_x</p:attrName>
                                        </p:attrNameLst>
                                      </p:cBhvr>
                                      <p:tavLst>
                                        <p:tav tm="0">
                                          <p:val>
                                            <p:strVal val="#ppt_x"/>
                                          </p:val>
                                        </p:tav>
                                        <p:tav tm="100000">
                                          <p:val>
                                            <p:strVal val="#ppt_x"/>
                                          </p:val>
                                        </p:tav>
                                      </p:tavLst>
                                    </p:anim>
                                    <p:anim calcmode="lin" valueType="num">
                                      <p:cBhvr additive="base">
                                        <p:cTn id="17" dur="500" fill="hold"/>
                                        <p:tgtEl>
                                          <p:spTgt spid="18"/>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fill="hold"/>
                                        <p:tgtEl>
                                          <p:spTgt spid="15"/>
                                        </p:tgtEl>
                                        <p:attrNameLst>
                                          <p:attrName>ppt_x</p:attrName>
                                        </p:attrNameLst>
                                      </p:cBhvr>
                                      <p:tavLst>
                                        <p:tav tm="0">
                                          <p:val>
                                            <p:strVal val="#ppt_x"/>
                                          </p:val>
                                        </p:tav>
                                        <p:tav tm="100000">
                                          <p:val>
                                            <p:strVal val="#ppt_x"/>
                                          </p:val>
                                        </p:tav>
                                      </p:tavLst>
                                    </p:anim>
                                    <p:anim calcmode="lin" valueType="num">
                                      <p:cBhvr additive="base">
                                        <p:cTn id="25" dur="500" fill="hold"/>
                                        <p:tgtEl>
                                          <p:spTgt spid="15"/>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 calcmode="lin" valueType="num">
                                      <p:cBhvr additive="base">
                                        <p:cTn id="2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8">
                                            <p:txEl>
                                              <p:pRg st="2" end="2"/>
                                            </p:txEl>
                                          </p:spTgt>
                                        </p:tgtEl>
                                        <p:attrNameLst>
                                          <p:attrName>style.visibility</p:attrName>
                                        </p:attrNameLst>
                                      </p:cBhvr>
                                      <p:to>
                                        <p:strVal val="visible"/>
                                      </p:to>
                                    </p:set>
                                    <p:anim calcmode="lin" valueType="num">
                                      <p:cBhvr additive="base">
                                        <p:cTn id="34"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p:cTn id="40" dur="500" fill="hold"/>
                                        <p:tgtEl>
                                          <p:spTgt spid="21"/>
                                        </p:tgtEl>
                                        <p:attrNameLst>
                                          <p:attrName>ppt_w</p:attrName>
                                        </p:attrNameLst>
                                      </p:cBhvr>
                                      <p:tavLst>
                                        <p:tav tm="0">
                                          <p:val>
                                            <p:fltVal val="0"/>
                                          </p:val>
                                        </p:tav>
                                        <p:tav tm="100000">
                                          <p:val>
                                            <p:strVal val="#ppt_w"/>
                                          </p:val>
                                        </p:tav>
                                      </p:tavLst>
                                    </p:anim>
                                    <p:anim calcmode="lin" valueType="num">
                                      <p:cBhvr>
                                        <p:cTn id="41" dur="500" fill="hold"/>
                                        <p:tgtEl>
                                          <p:spTgt spid="21"/>
                                        </p:tgtEl>
                                        <p:attrNameLst>
                                          <p:attrName>ppt_h</p:attrName>
                                        </p:attrNameLst>
                                      </p:cBhvr>
                                      <p:tavLst>
                                        <p:tav tm="0">
                                          <p:val>
                                            <p:fltVal val="0"/>
                                          </p:val>
                                        </p:tav>
                                        <p:tav tm="100000">
                                          <p:val>
                                            <p:strVal val="#ppt_h"/>
                                          </p:val>
                                        </p:tav>
                                      </p:tavLst>
                                    </p:anim>
                                    <p:animEffect transition="in" filter="fade">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nodeType="click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p:cTn id="47" dur="500" fill="hold"/>
                                        <p:tgtEl>
                                          <p:spTgt spid="24"/>
                                        </p:tgtEl>
                                        <p:attrNameLst>
                                          <p:attrName>ppt_w</p:attrName>
                                        </p:attrNameLst>
                                      </p:cBhvr>
                                      <p:tavLst>
                                        <p:tav tm="0">
                                          <p:val>
                                            <p:fltVal val="0"/>
                                          </p:val>
                                        </p:tav>
                                        <p:tav tm="100000">
                                          <p:val>
                                            <p:strVal val="#ppt_w"/>
                                          </p:val>
                                        </p:tav>
                                      </p:tavLst>
                                    </p:anim>
                                    <p:anim calcmode="lin" valueType="num">
                                      <p:cBhvr>
                                        <p:cTn id="48" dur="500" fill="hold"/>
                                        <p:tgtEl>
                                          <p:spTgt spid="24"/>
                                        </p:tgtEl>
                                        <p:attrNameLst>
                                          <p:attrName>ppt_h</p:attrName>
                                        </p:attrNameLst>
                                      </p:cBhvr>
                                      <p:tavLst>
                                        <p:tav tm="0">
                                          <p:val>
                                            <p:fltVal val="0"/>
                                          </p:val>
                                        </p:tav>
                                        <p:tav tm="100000">
                                          <p:val>
                                            <p:strVal val="#ppt_h"/>
                                          </p:val>
                                        </p:tav>
                                      </p:tavLst>
                                    </p:anim>
                                    <p:animEffect transition="in" filter="fade">
                                      <p:cBhvr>
                                        <p:cTn id="49" dur="500"/>
                                        <p:tgtEl>
                                          <p:spTgt spid="24"/>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nodeType="clickEffect">
                                  <p:stCondLst>
                                    <p:cond delay="0"/>
                                  </p:stCondLst>
                                  <p:childTnLst>
                                    <p:set>
                                      <p:cBhvr>
                                        <p:cTn id="53" dur="1" fill="hold">
                                          <p:stCondLst>
                                            <p:cond delay="0"/>
                                          </p:stCondLst>
                                        </p:cTn>
                                        <p:tgtEl>
                                          <p:spTgt spid="16">
                                            <p:txEl>
                                              <p:pRg st="1" end="1"/>
                                            </p:txEl>
                                          </p:spTgt>
                                        </p:tgtEl>
                                        <p:attrNameLst>
                                          <p:attrName>style.visibility</p:attrName>
                                        </p:attrNameLst>
                                      </p:cBhvr>
                                      <p:to>
                                        <p:strVal val="visible"/>
                                      </p:to>
                                    </p:set>
                                    <p:animEffect transition="in" filter="barn(inVertical)">
                                      <p:cBhvr>
                                        <p:cTn id="54" dur="500"/>
                                        <p:tgtEl>
                                          <p:spTgt spid="16">
                                            <p:txEl>
                                              <p:pRg st="1" end="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nodeType="clickEffect">
                                  <p:stCondLst>
                                    <p:cond delay="0"/>
                                  </p:stCondLst>
                                  <p:childTnLst>
                                    <p:set>
                                      <p:cBhvr>
                                        <p:cTn id="58" dur="1" fill="hold">
                                          <p:stCondLst>
                                            <p:cond delay="0"/>
                                          </p:stCondLst>
                                        </p:cTn>
                                        <p:tgtEl>
                                          <p:spTgt spid="8">
                                            <p:txEl>
                                              <p:pRg st="1" end="1"/>
                                            </p:txEl>
                                          </p:spTgt>
                                        </p:tgtEl>
                                        <p:attrNameLst>
                                          <p:attrName>style.visibility</p:attrName>
                                        </p:attrNameLst>
                                      </p:cBhvr>
                                      <p:to>
                                        <p:strVal val="visible"/>
                                      </p:to>
                                    </p:set>
                                    <p:animEffect transition="in" filter="barn(inVertical)">
                                      <p:cBhvr>
                                        <p:cTn id="59"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3151839890"/>
              </p:ext>
            </p:extLst>
          </p:nvPr>
        </p:nvGraphicFramePr>
        <p:xfrm>
          <a:off x="616916" y="720090"/>
          <a:ext cx="10857187" cy="3054723"/>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1093440">
                <a:tc gridSpan="3">
                  <a: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mn-lt"/>
                          <a:ea typeface="+mn-ea"/>
                          <a:cs typeface="+mn-cs"/>
                        </a:rPr>
                        <a:t>Οι τόκοι του δανείου που αφορούν το δεύτερο εξάμηνο της χρήσης, ύψους 300 € δεν έχουν καταχωρηθεί γιατί δεν είναι απαιτητοί (</a:t>
                      </a:r>
                      <a:r>
                        <a:rPr kumimoji="0" lang="el-GR" sz="2400" b="0" i="0" u="none" strike="noStrike" kern="1200" cap="none" spc="0" normalizeH="0" baseline="0" noProof="0" dirty="0">
                          <a:ln>
                            <a:noFill/>
                          </a:ln>
                          <a:solidFill>
                            <a:srgbClr val="C00000"/>
                          </a:solidFill>
                          <a:effectLst/>
                          <a:uLnTx/>
                          <a:uFillTx/>
                          <a:latin typeface="+mn-lt"/>
                          <a:ea typeface="+mn-ea"/>
                          <a:cs typeface="+mn-cs"/>
                        </a:rPr>
                        <a:t>65. τόκοι και συναφή έξοδα </a:t>
                      </a:r>
                      <a:r>
                        <a:rPr kumimoji="0" lang="el-GR" sz="2400" b="0" i="0" u="none" strike="noStrike" kern="1200" cap="none" spc="0" normalizeH="0" baseline="0" noProof="0" dirty="0">
                          <a:ln>
                            <a:noFill/>
                          </a:ln>
                          <a:solidFill>
                            <a:prstClr val="black"/>
                          </a:solidFill>
                          <a:effectLst/>
                          <a:uLnTx/>
                          <a:uFillTx/>
                          <a:latin typeface="+mn-lt"/>
                          <a:ea typeface="+mn-ea"/>
                          <a:cs typeface="+mn-cs"/>
                        </a:rPr>
                        <a:t>– </a:t>
                      </a:r>
                      <a:r>
                        <a:rPr kumimoji="0" lang="el-GR" sz="2400" b="0" i="0" u="none" strike="noStrike" kern="1200" cap="none" spc="0" normalizeH="0" baseline="0" noProof="0" dirty="0">
                          <a:ln>
                            <a:noFill/>
                          </a:ln>
                          <a:solidFill>
                            <a:srgbClr val="00B050"/>
                          </a:solidFill>
                          <a:effectLst/>
                          <a:uLnTx/>
                          <a:uFillTx/>
                          <a:latin typeface="+mn-lt"/>
                          <a:ea typeface="+mn-ea"/>
                          <a:cs typeface="+mn-cs"/>
                        </a:rPr>
                        <a:t>56 δεδουλευμένα έξοδα επομένων χρήσεων</a:t>
                      </a:r>
                      <a:r>
                        <a:rPr kumimoji="0" lang="el-GR" sz="2400" b="0" i="0" u="none" strike="noStrike" kern="1200" cap="none" spc="0" normalizeH="0" baseline="0" noProof="0" dirty="0">
                          <a:ln>
                            <a:noFill/>
                          </a:ln>
                          <a:solidFill>
                            <a:prstClr val="black"/>
                          </a:solidFill>
                          <a:effectLst/>
                          <a:uLnTx/>
                          <a:uFillTx/>
                          <a:latin typeface="+mn-lt"/>
                          <a:ea typeface="+mn-ea"/>
                          <a:cs typeface="+mn-cs"/>
                        </a:rPr>
                        <a:t>)</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39703">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21580">
                <a:tc>
                  <a:txBody>
                    <a:bodyPr/>
                    <a:lstStyle/>
                    <a:p>
                      <a:r>
                        <a:rPr lang="el-GR" sz="2400" baseline="0" dirty="0">
                          <a:solidFill>
                            <a:schemeClr val="tx1"/>
                          </a:solidFill>
                        </a:rPr>
                        <a:t>65. Τόκοι και συναφή έξοδα</a:t>
                      </a:r>
                    </a:p>
                    <a:p>
                      <a:r>
                        <a:rPr lang="el-GR" sz="2400" baseline="0" dirty="0">
                          <a:solidFill>
                            <a:schemeClr val="tx1"/>
                          </a:solidFill>
                        </a:rPr>
                        <a:t>               56. Δουλεμένα έξοδα επομένων χρήσεων</a:t>
                      </a:r>
                    </a:p>
                  </a:txBody>
                  <a:tcPr/>
                </a:tc>
                <a:tc>
                  <a:txBody>
                    <a:bodyPr/>
                    <a:lstStyle/>
                    <a:p>
                      <a:pPr algn="r"/>
                      <a:r>
                        <a:rPr lang="el-GR" sz="2400" dirty="0"/>
                        <a:t>300</a:t>
                      </a:r>
                    </a:p>
                  </a:txBody>
                  <a:tcPr/>
                </a:tc>
                <a:tc>
                  <a:txBody>
                    <a:bodyPr/>
                    <a:lstStyle/>
                    <a:p>
                      <a:pPr algn="r"/>
                      <a:endParaRPr lang="el-GR" sz="2400" dirty="0"/>
                    </a:p>
                    <a:p>
                      <a:pPr algn="r"/>
                      <a:r>
                        <a:rPr lang="el-GR" sz="2400" dirty="0"/>
                        <a:t>300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528646"/>
            <a:ext cx="5553363" cy="33293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1" i="0" u="none" strike="noStrike" kern="1200" cap="none" spc="0" normalizeH="0" baseline="0" noProof="0" dirty="0">
                <a:ln>
                  <a:noFill/>
                </a:ln>
                <a:solidFill>
                  <a:srgbClr val="002060"/>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l-GR" sz="2400" b="0" i="0" u="none" strike="noStrike" kern="1200" cap="none" spc="0" normalizeH="0" noProof="0" dirty="0">
                <a:ln>
                  <a:noFill/>
                </a:ln>
                <a:solidFill>
                  <a:prstClr val="black"/>
                </a:solidFill>
                <a:effectLst/>
                <a:uLnTx/>
                <a:uFillTx/>
                <a:latin typeface="Calibri" panose="020F0502020204030204"/>
                <a:ea typeface="+mn-ea"/>
                <a:cs typeface="+mn-cs"/>
              </a:rPr>
              <a:t>    </a:t>
            </a: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56. </a:t>
            </a:r>
            <a:r>
              <a:rPr lang="el-GR" sz="2400" dirty="0">
                <a:solidFill>
                  <a:prstClr val="black"/>
                </a:solidFill>
                <a:latin typeface="Calibri" panose="020F0502020204030204"/>
              </a:rPr>
              <a:t>Δεδουλευμένα έξοδα</a:t>
            </a: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300                                                 </a:t>
            </a:r>
          </a:p>
        </p:txBody>
      </p:sp>
      <p:cxnSp>
        <p:nvCxnSpPr>
          <p:cNvPr id="9" name="Ευθεία γραμμή σύνδεσης 8"/>
          <p:cNvCxnSpPr/>
          <p:nvPr/>
        </p:nvCxnSpPr>
        <p:spPr>
          <a:xfrm>
            <a:off x="6975523" y="4405092"/>
            <a:ext cx="39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59795" y="4405092"/>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21620" y="3528646"/>
            <a:ext cx="5199120" cy="33293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65. Τόκοι</a:t>
            </a:r>
            <a:r>
              <a:rPr kumimoji="0" lang="el-GR" sz="2400" b="0" i="0" u="none" strike="noStrike" kern="1200" cap="none" spc="0" normalizeH="0" noProof="0" dirty="0">
                <a:ln>
                  <a:noFill/>
                </a:ln>
                <a:solidFill>
                  <a:prstClr val="black"/>
                </a:solidFill>
                <a:effectLst/>
                <a:uLnTx/>
                <a:uFillTx/>
                <a:latin typeface="Calibri" panose="020F0502020204030204"/>
                <a:ea typeface="+mn-ea"/>
                <a:cs typeface="+mn-cs"/>
              </a:rPr>
              <a:t> και συναφή έ</a:t>
            </a: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ξοδα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300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p:nvPr/>
        </p:nvCxnSpPr>
        <p:spPr>
          <a:xfrm>
            <a:off x="1093177" y="4480267"/>
            <a:ext cx="453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37464" y="4480267"/>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a:cxnSpLocks/>
          </p:cNvCxnSpPr>
          <p:nvPr/>
        </p:nvCxnSpPr>
        <p:spPr>
          <a:xfrm rot="10800000" flipV="1">
            <a:off x="2086708" y="2912686"/>
            <a:ext cx="6227004" cy="1858606"/>
          </a:xfrm>
          <a:prstGeom prst="bentConnector3">
            <a:avLst>
              <a:gd name="adj1" fmla="val 23267"/>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a:cxnSpLocks/>
          </p:cNvCxnSpPr>
          <p:nvPr/>
        </p:nvCxnSpPr>
        <p:spPr>
          <a:xfrm rot="5400000">
            <a:off x="10161596" y="3722811"/>
            <a:ext cx="1104028" cy="231896"/>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6197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500" fill="hold"/>
                                        <p:tgtEl>
                                          <p:spTgt spid="18"/>
                                        </p:tgtEl>
                                        <p:attrNameLst>
                                          <p:attrName>ppt_x</p:attrName>
                                        </p:attrNameLst>
                                      </p:cBhvr>
                                      <p:tavLst>
                                        <p:tav tm="0">
                                          <p:val>
                                            <p:strVal val="#ppt_x"/>
                                          </p:val>
                                        </p:tav>
                                        <p:tav tm="100000">
                                          <p:val>
                                            <p:strVal val="#ppt_x"/>
                                          </p:val>
                                        </p:tav>
                                      </p:tavLst>
                                    </p:anim>
                                    <p:anim calcmode="lin" valueType="num">
                                      <p:cBhvr additive="base">
                                        <p:cTn id="17" dur="500" fill="hold"/>
                                        <p:tgtEl>
                                          <p:spTgt spid="18"/>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fill="hold"/>
                                        <p:tgtEl>
                                          <p:spTgt spid="15"/>
                                        </p:tgtEl>
                                        <p:attrNameLst>
                                          <p:attrName>ppt_x</p:attrName>
                                        </p:attrNameLst>
                                      </p:cBhvr>
                                      <p:tavLst>
                                        <p:tav tm="0">
                                          <p:val>
                                            <p:strVal val="#ppt_x"/>
                                          </p:val>
                                        </p:tav>
                                        <p:tav tm="100000">
                                          <p:val>
                                            <p:strVal val="#ppt_x"/>
                                          </p:val>
                                        </p:tav>
                                      </p:tavLst>
                                    </p:anim>
                                    <p:anim calcmode="lin" valueType="num">
                                      <p:cBhvr additive="base">
                                        <p:cTn id="25" dur="500" fill="hold"/>
                                        <p:tgtEl>
                                          <p:spTgt spid="15"/>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 calcmode="lin" valueType="num">
                                      <p:cBhvr additive="base">
                                        <p:cTn id="2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8">
                                            <p:txEl>
                                              <p:pRg st="2" end="2"/>
                                            </p:txEl>
                                          </p:spTgt>
                                        </p:tgtEl>
                                        <p:attrNameLst>
                                          <p:attrName>style.visibility</p:attrName>
                                        </p:attrNameLst>
                                      </p:cBhvr>
                                      <p:to>
                                        <p:strVal val="visible"/>
                                      </p:to>
                                    </p:set>
                                    <p:anim calcmode="lin" valueType="num">
                                      <p:cBhvr additive="base">
                                        <p:cTn id="34"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p:cTn id="40" dur="500" fill="hold"/>
                                        <p:tgtEl>
                                          <p:spTgt spid="21"/>
                                        </p:tgtEl>
                                        <p:attrNameLst>
                                          <p:attrName>ppt_w</p:attrName>
                                        </p:attrNameLst>
                                      </p:cBhvr>
                                      <p:tavLst>
                                        <p:tav tm="0">
                                          <p:val>
                                            <p:fltVal val="0"/>
                                          </p:val>
                                        </p:tav>
                                        <p:tav tm="100000">
                                          <p:val>
                                            <p:strVal val="#ppt_w"/>
                                          </p:val>
                                        </p:tav>
                                      </p:tavLst>
                                    </p:anim>
                                    <p:anim calcmode="lin" valueType="num">
                                      <p:cBhvr>
                                        <p:cTn id="41" dur="500" fill="hold"/>
                                        <p:tgtEl>
                                          <p:spTgt spid="21"/>
                                        </p:tgtEl>
                                        <p:attrNameLst>
                                          <p:attrName>ppt_h</p:attrName>
                                        </p:attrNameLst>
                                      </p:cBhvr>
                                      <p:tavLst>
                                        <p:tav tm="0">
                                          <p:val>
                                            <p:fltVal val="0"/>
                                          </p:val>
                                        </p:tav>
                                        <p:tav tm="100000">
                                          <p:val>
                                            <p:strVal val="#ppt_h"/>
                                          </p:val>
                                        </p:tav>
                                      </p:tavLst>
                                    </p:anim>
                                    <p:animEffect transition="in" filter="fade">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nodeType="click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p:cTn id="47" dur="500" fill="hold"/>
                                        <p:tgtEl>
                                          <p:spTgt spid="24"/>
                                        </p:tgtEl>
                                        <p:attrNameLst>
                                          <p:attrName>ppt_w</p:attrName>
                                        </p:attrNameLst>
                                      </p:cBhvr>
                                      <p:tavLst>
                                        <p:tav tm="0">
                                          <p:val>
                                            <p:fltVal val="0"/>
                                          </p:val>
                                        </p:tav>
                                        <p:tav tm="100000">
                                          <p:val>
                                            <p:strVal val="#ppt_w"/>
                                          </p:val>
                                        </p:tav>
                                      </p:tavLst>
                                    </p:anim>
                                    <p:anim calcmode="lin" valueType="num">
                                      <p:cBhvr>
                                        <p:cTn id="48" dur="500" fill="hold"/>
                                        <p:tgtEl>
                                          <p:spTgt spid="24"/>
                                        </p:tgtEl>
                                        <p:attrNameLst>
                                          <p:attrName>ppt_h</p:attrName>
                                        </p:attrNameLst>
                                      </p:cBhvr>
                                      <p:tavLst>
                                        <p:tav tm="0">
                                          <p:val>
                                            <p:fltVal val="0"/>
                                          </p:val>
                                        </p:tav>
                                        <p:tav tm="100000">
                                          <p:val>
                                            <p:strVal val="#ppt_h"/>
                                          </p:val>
                                        </p:tav>
                                      </p:tavLst>
                                    </p:anim>
                                    <p:animEffect transition="in" filter="fade">
                                      <p:cBhvr>
                                        <p:cTn id="49" dur="500"/>
                                        <p:tgtEl>
                                          <p:spTgt spid="24"/>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nodeType="clickEffect">
                                  <p:stCondLst>
                                    <p:cond delay="0"/>
                                  </p:stCondLst>
                                  <p:childTnLst>
                                    <p:set>
                                      <p:cBhvr>
                                        <p:cTn id="53" dur="1" fill="hold">
                                          <p:stCondLst>
                                            <p:cond delay="0"/>
                                          </p:stCondLst>
                                        </p:cTn>
                                        <p:tgtEl>
                                          <p:spTgt spid="16">
                                            <p:txEl>
                                              <p:pRg st="1" end="1"/>
                                            </p:txEl>
                                          </p:spTgt>
                                        </p:tgtEl>
                                        <p:attrNameLst>
                                          <p:attrName>style.visibility</p:attrName>
                                        </p:attrNameLst>
                                      </p:cBhvr>
                                      <p:to>
                                        <p:strVal val="visible"/>
                                      </p:to>
                                    </p:set>
                                    <p:animEffect transition="in" filter="barn(inVertical)">
                                      <p:cBhvr>
                                        <p:cTn id="54" dur="500"/>
                                        <p:tgtEl>
                                          <p:spTgt spid="16">
                                            <p:txEl>
                                              <p:pRg st="1" end="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nodeType="clickEffect">
                                  <p:stCondLst>
                                    <p:cond delay="0"/>
                                  </p:stCondLst>
                                  <p:childTnLst>
                                    <p:set>
                                      <p:cBhvr>
                                        <p:cTn id="58" dur="1" fill="hold">
                                          <p:stCondLst>
                                            <p:cond delay="0"/>
                                          </p:stCondLst>
                                        </p:cTn>
                                        <p:tgtEl>
                                          <p:spTgt spid="8">
                                            <p:txEl>
                                              <p:pRg st="1" end="1"/>
                                            </p:txEl>
                                          </p:spTgt>
                                        </p:tgtEl>
                                        <p:attrNameLst>
                                          <p:attrName>style.visibility</p:attrName>
                                        </p:attrNameLst>
                                      </p:cBhvr>
                                      <p:to>
                                        <p:strVal val="visible"/>
                                      </p:to>
                                    </p:set>
                                    <p:animEffect transition="in" filter="barn(inVertical)">
                                      <p:cBhvr>
                                        <p:cTn id="59"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1237763723"/>
              </p:ext>
            </p:extLst>
          </p:nvPr>
        </p:nvGraphicFramePr>
        <p:xfrm>
          <a:off x="616916" y="720090"/>
          <a:ext cx="10857187" cy="2840662"/>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32035">
                <a:tc gridSpan="3">
                  <a: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mn-lt"/>
                          <a:ea typeface="+mn-ea"/>
                          <a:cs typeface="+mn-cs"/>
                        </a:rPr>
                        <a:t>Η επιχείρηση χρησιμοποίησε μέρος των αποθεμάτων για δική της χρήση και τα οποία έχουν αναλωθεί. Το αξία των αποθεμάτων αυτών ανέρχεται στο ποσό των 400 € (</a:t>
                      </a:r>
                      <a:r>
                        <a:rPr kumimoji="0" lang="el-GR" sz="2400" b="0" i="0" u="none" strike="noStrike" kern="1200" cap="none" spc="0" normalizeH="0" baseline="0" noProof="0" dirty="0">
                          <a:ln>
                            <a:noFill/>
                          </a:ln>
                          <a:solidFill>
                            <a:srgbClr val="C00000"/>
                          </a:solidFill>
                          <a:effectLst/>
                          <a:uLnTx/>
                          <a:uFillTx/>
                          <a:latin typeface="+mn-lt"/>
                          <a:ea typeface="+mn-ea"/>
                          <a:cs typeface="+mn-cs"/>
                        </a:rPr>
                        <a:t>64. υλικά άμεσης ανάλωσης</a:t>
                      </a:r>
                      <a:r>
                        <a:rPr kumimoji="0" lang="el-GR" sz="2400" b="0" i="0" u="none" strike="noStrike" kern="1200" cap="none" spc="0" normalizeH="0" baseline="0" noProof="0" dirty="0">
                          <a:ln>
                            <a:noFill/>
                          </a:ln>
                          <a:solidFill>
                            <a:prstClr val="black"/>
                          </a:solidFill>
                          <a:effectLst/>
                          <a:uLnTx/>
                          <a:uFillTx/>
                          <a:latin typeface="+mn-lt"/>
                          <a:ea typeface="+mn-ea"/>
                          <a:cs typeface="+mn-cs"/>
                        </a:rPr>
                        <a:t>)</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640090">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21580">
                <a:tc>
                  <a:txBody>
                    <a:bodyPr/>
                    <a:lstStyle/>
                    <a:p>
                      <a:r>
                        <a:rPr lang="el-GR" sz="2400" baseline="0" dirty="0">
                          <a:solidFill>
                            <a:schemeClr val="tx1"/>
                          </a:solidFill>
                        </a:rPr>
                        <a:t>64. Αναλωθέντα υλικά άμεσης ανάλωσης</a:t>
                      </a:r>
                    </a:p>
                    <a:p>
                      <a:r>
                        <a:rPr lang="el-GR" sz="2400" baseline="0" dirty="0">
                          <a:solidFill>
                            <a:schemeClr val="tx1"/>
                          </a:solidFill>
                        </a:rPr>
                        <a:t>                                         2. Αποθέματα              </a:t>
                      </a:r>
                    </a:p>
                  </a:txBody>
                  <a:tcPr/>
                </a:tc>
                <a:tc>
                  <a:txBody>
                    <a:bodyPr/>
                    <a:lstStyle/>
                    <a:p>
                      <a:pPr algn="r"/>
                      <a:r>
                        <a:rPr lang="el-GR" sz="2400" dirty="0"/>
                        <a:t>400</a:t>
                      </a:r>
                    </a:p>
                  </a:txBody>
                  <a:tcPr/>
                </a:tc>
                <a:tc>
                  <a:txBody>
                    <a:bodyPr/>
                    <a:lstStyle/>
                    <a:p>
                      <a:pPr algn="r"/>
                      <a:endParaRPr lang="el-GR" sz="2400" dirty="0"/>
                    </a:p>
                    <a:p>
                      <a:pPr algn="r"/>
                      <a:r>
                        <a:rPr lang="el-GR" sz="2400" dirty="0"/>
                        <a:t>400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528646"/>
            <a:ext cx="5553363" cy="33293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1" i="0" u="none" strike="noStrike" kern="1200" cap="none" spc="0" normalizeH="0" baseline="0" noProof="0" dirty="0">
                <a:ln>
                  <a:noFill/>
                </a:ln>
                <a:solidFill>
                  <a:srgbClr val="002060"/>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2. Αποθέματα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14.000                                  400                                                 </a:t>
            </a:r>
          </a:p>
        </p:txBody>
      </p:sp>
      <p:cxnSp>
        <p:nvCxnSpPr>
          <p:cNvPr id="9" name="Ευθεία γραμμή σύνδεσης 8"/>
          <p:cNvCxnSpPr/>
          <p:nvPr/>
        </p:nvCxnSpPr>
        <p:spPr>
          <a:xfrm>
            <a:off x="6975523" y="4405092"/>
            <a:ext cx="39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59795" y="4405092"/>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21620" y="3528646"/>
            <a:ext cx="5199120" cy="33293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64.  Αναλωθέντα υλικά </a:t>
            </a:r>
            <a:r>
              <a:rPr kumimoji="0" lang="el-GR" sz="2400" b="0" i="0" u="none" strike="noStrike" kern="1200" cap="none" spc="0" normalizeH="0" baseline="0" noProof="0" dirty="0" err="1">
                <a:ln>
                  <a:noFill/>
                </a:ln>
                <a:solidFill>
                  <a:prstClr val="black"/>
                </a:solidFill>
                <a:effectLst/>
                <a:uLnTx/>
                <a:uFillTx/>
                <a:latin typeface="Calibri" panose="020F0502020204030204"/>
                <a:ea typeface="+mn-ea"/>
                <a:cs typeface="+mn-cs"/>
              </a:rPr>
              <a:t>άμεσ</a:t>
            </a: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Ανάλ.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400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p:nvPr/>
        </p:nvCxnSpPr>
        <p:spPr>
          <a:xfrm>
            <a:off x="1093177" y="4480267"/>
            <a:ext cx="453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37464" y="4480267"/>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a:cxnSpLocks/>
          </p:cNvCxnSpPr>
          <p:nvPr/>
        </p:nvCxnSpPr>
        <p:spPr>
          <a:xfrm rot="10800000" flipV="1">
            <a:off x="2086708" y="2452908"/>
            <a:ext cx="6424246" cy="2318384"/>
          </a:xfrm>
          <a:prstGeom prst="bentConnector3">
            <a:avLst>
              <a:gd name="adj1" fmla="val 27555"/>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a:cxnSpLocks/>
          </p:cNvCxnSpPr>
          <p:nvPr/>
        </p:nvCxnSpPr>
        <p:spPr>
          <a:xfrm rot="5400000">
            <a:off x="10187187" y="3837896"/>
            <a:ext cx="1193522" cy="91220"/>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3750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500" fill="hold"/>
                                        <p:tgtEl>
                                          <p:spTgt spid="18"/>
                                        </p:tgtEl>
                                        <p:attrNameLst>
                                          <p:attrName>ppt_x</p:attrName>
                                        </p:attrNameLst>
                                      </p:cBhvr>
                                      <p:tavLst>
                                        <p:tav tm="0">
                                          <p:val>
                                            <p:strVal val="#ppt_x"/>
                                          </p:val>
                                        </p:tav>
                                        <p:tav tm="100000">
                                          <p:val>
                                            <p:strVal val="#ppt_x"/>
                                          </p:val>
                                        </p:tav>
                                      </p:tavLst>
                                    </p:anim>
                                    <p:anim calcmode="lin" valueType="num">
                                      <p:cBhvr additive="base">
                                        <p:cTn id="17" dur="500" fill="hold"/>
                                        <p:tgtEl>
                                          <p:spTgt spid="18"/>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fill="hold"/>
                                        <p:tgtEl>
                                          <p:spTgt spid="15"/>
                                        </p:tgtEl>
                                        <p:attrNameLst>
                                          <p:attrName>ppt_x</p:attrName>
                                        </p:attrNameLst>
                                      </p:cBhvr>
                                      <p:tavLst>
                                        <p:tav tm="0">
                                          <p:val>
                                            <p:strVal val="#ppt_x"/>
                                          </p:val>
                                        </p:tav>
                                        <p:tav tm="100000">
                                          <p:val>
                                            <p:strVal val="#ppt_x"/>
                                          </p:val>
                                        </p:tav>
                                      </p:tavLst>
                                    </p:anim>
                                    <p:anim calcmode="lin" valueType="num">
                                      <p:cBhvr additive="base">
                                        <p:cTn id="25" dur="500" fill="hold"/>
                                        <p:tgtEl>
                                          <p:spTgt spid="15"/>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 calcmode="lin" valueType="num">
                                      <p:cBhvr additive="base">
                                        <p:cTn id="2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8">
                                            <p:txEl>
                                              <p:pRg st="2" end="2"/>
                                            </p:txEl>
                                          </p:spTgt>
                                        </p:tgtEl>
                                        <p:attrNameLst>
                                          <p:attrName>style.visibility</p:attrName>
                                        </p:attrNameLst>
                                      </p:cBhvr>
                                      <p:to>
                                        <p:strVal val="visible"/>
                                      </p:to>
                                    </p:set>
                                    <p:anim calcmode="lin" valueType="num">
                                      <p:cBhvr additive="base">
                                        <p:cTn id="34"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p:cTn id="40" dur="500" fill="hold"/>
                                        <p:tgtEl>
                                          <p:spTgt spid="21"/>
                                        </p:tgtEl>
                                        <p:attrNameLst>
                                          <p:attrName>ppt_w</p:attrName>
                                        </p:attrNameLst>
                                      </p:cBhvr>
                                      <p:tavLst>
                                        <p:tav tm="0">
                                          <p:val>
                                            <p:fltVal val="0"/>
                                          </p:val>
                                        </p:tav>
                                        <p:tav tm="100000">
                                          <p:val>
                                            <p:strVal val="#ppt_w"/>
                                          </p:val>
                                        </p:tav>
                                      </p:tavLst>
                                    </p:anim>
                                    <p:anim calcmode="lin" valueType="num">
                                      <p:cBhvr>
                                        <p:cTn id="41" dur="500" fill="hold"/>
                                        <p:tgtEl>
                                          <p:spTgt spid="21"/>
                                        </p:tgtEl>
                                        <p:attrNameLst>
                                          <p:attrName>ppt_h</p:attrName>
                                        </p:attrNameLst>
                                      </p:cBhvr>
                                      <p:tavLst>
                                        <p:tav tm="0">
                                          <p:val>
                                            <p:fltVal val="0"/>
                                          </p:val>
                                        </p:tav>
                                        <p:tav tm="100000">
                                          <p:val>
                                            <p:strVal val="#ppt_h"/>
                                          </p:val>
                                        </p:tav>
                                      </p:tavLst>
                                    </p:anim>
                                    <p:animEffect transition="in" filter="fade">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nodeType="click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p:cTn id="47" dur="500" fill="hold"/>
                                        <p:tgtEl>
                                          <p:spTgt spid="24"/>
                                        </p:tgtEl>
                                        <p:attrNameLst>
                                          <p:attrName>ppt_w</p:attrName>
                                        </p:attrNameLst>
                                      </p:cBhvr>
                                      <p:tavLst>
                                        <p:tav tm="0">
                                          <p:val>
                                            <p:fltVal val="0"/>
                                          </p:val>
                                        </p:tav>
                                        <p:tav tm="100000">
                                          <p:val>
                                            <p:strVal val="#ppt_w"/>
                                          </p:val>
                                        </p:tav>
                                      </p:tavLst>
                                    </p:anim>
                                    <p:anim calcmode="lin" valueType="num">
                                      <p:cBhvr>
                                        <p:cTn id="48" dur="500" fill="hold"/>
                                        <p:tgtEl>
                                          <p:spTgt spid="24"/>
                                        </p:tgtEl>
                                        <p:attrNameLst>
                                          <p:attrName>ppt_h</p:attrName>
                                        </p:attrNameLst>
                                      </p:cBhvr>
                                      <p:tavLst>
                                        <p:tav tm="0">
                                          <p:val>
                                            <p:fltVal val="0"/>
                                          </p:val>
                                        </p:tav>
                                        <p:tav tm="100000">
                                          <p:val>
                                            <p:strVal val="#ppt_h"/>
                                          </p:val>
                                        </p:tav>
                                      </p:tavLst>
                                    </p:anim>
                                    <p:animEffect transition="in" filter="fade">
                                      <p:cBhvr>
                                        <p:cTn id="49" dur="500"/>
                                        <p:tgtEl>
                                          <p:spTgt spid="24"/>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nodeType="clickEffect">
                                  <p:stCondLst>
                                    <p:cond delay="0"/>
                                  </p:stCondLst>
                                  <p:childTnLst>
                                    <p:set>
                                      <p:cBhvr>
                                        <p:cTn id="53" dur="1" fill="hold">
                                          <p:stCondLst>
                                            <p:cond delay="0"/>
                                          </p:stCondLst>
                                        </p:cTn>
                                        <p:tgtEl>
                                          <p:spTgt spid="16">
                                            <p:txEl>
                                              <p:pRg st="1" end="1"/>
                                            </p:txEl>
                                          </p:spTgt>
                                        </p:tgtEl>
                                        <p:attrNameLst>
                                          <p:attrName>style.visibility</p:attrName>
                                        </p:attrNameLst>
                                      </p:cBhvr>
                                      <p:to>
                                        <p:strVal val="visible"/>
                                      </p:to>
                                    </p:set>
                                    <p:animEffect transition="in" filter="barn(inVertical)">
                                      <p:cBhvr>
                                        <p:cTn id="54" dur="500"/>
                                        <p:tgtEl>
                                          <p:spTgt spid="16">
                                            <p:txEl>
                                              <p:pRg st="1" end="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nodeType="clickEffect">
                                  <p:stCondLst>
                                    <p:cond delay="0"/>
                                  </p:stCondLst>
                                  <p:childTnLst>
                                    <p:set>
                                      <p:cBhvr>
                                        <p:cTn id="58" dur="1" fill="hold">
                                          <p:stCondLst>
                                            <p:cond delay="0"/>
                                          </p:stCondLst>
                                        </p:cTn>
                                        <p:tgtEl>
                                          <p:spTgt spid="8">
                                            <p:txEl>
                                              <p:pRg st="1" end="1"/>
                                            </p:txEl>
                                          </p:spTgt>
                                        </p:tgtEl>
                                        <p:attrNameLst>
                                          <p:attrName>style.visibility</p:attrName>
                                        </p:attrNameLst>
                                      </p:cBhvr>
                                      <p:to>
                                        <p:strVal val="visible"/>
                                      </p:to>
                                    </p:set>
                                    <p:animEffect transition="in" filter="barn(inVertical)">
                                      <p:cBhvr>
                                        <p:cTn id="59"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endParaRPr lang="el-GR" sz="2800" dirty="0"/>
          </a:p>
          <a:p>
            <a:pPr algn="just"/>
            <a:r>
              <a:rPr lang="el-GR" dirty="0"/>
              <a:t>Επεξήγηση προηγούμενης εγγραφής:</a:t>
            </a:r>
          </a:p>
          <a:p>
            <a:pPr algn="just"/>
            <a:r>
              <a:rPr lang="el-GR" dirty="0"/>
              <a:t>Οι επιχειρήσεις χρησιμοποιούν μέρος των αποθεμάτων (τα οποία έχουν διαθέσιμα για πώληση) για δική τους χρήση.</a:t>
            </a:r>
          </a:p>
          <a:p>
            <a:pPr algn="just"/>
            <a:r>
              <a:rPr lang="el-GR" dirty="0"/>
              <a:t>Τα αποθέματα αυτά δεν αποτελούν μέρος του κόστους πωληθέντων</a:t>
            </a:r>
          </a:p>
          <a:p>
            <a:pPr algn="just"/>
            <a:r>
              <a:rPr lang="el-GR" dirty="0"/>
              <a:t>Κρίνεται σωστό να μεταφερθούν στα έξοδα και να μειώσουν την αξία των αποθεμάτων</a:t>
            </a:r>
          </a:p>
          <a:p>
            <a:pPr algn="just"/>
            <a:r>
              <a:rPr lang="el-GR" dirty="0"/>
              <a:t>Πχ. Μια επιχείρηση η οποία εμπορεύεται ηλεκτρολογικό υλικό χρησιμοποιεί μέρος του υλικού αυτού για την επισκευή των ηλεκτρολογικών της εγκαταστάσεων</a:t>
            </a:r>
          </a:p>
          <a:p>
            <a:pPr algn="just"/>
            <a:r>
              <a:rPr lang="el-GR" dirty="0"/>
              <a:t>Η αξία των υλικών αυτών μεταφέρεται σε λογαριασμό εξόδων και μειώνει την αξία των αποθεμάτων που είναι διαθέσιμα για πώληση</a:t>
            </a:r>
          </a:p>
          <a:p>
            <a:pPr algn="just"/>
            <a:endParaRPr lang="el-GR" dirty="0"/>
          </a:p>
          <a:p>
            <a:pPr marL="0" indent="0" algn="just">
              <a:buNone/>
            </a:pPr>
            <a:endParaRPr lang="el-GR" sz="2800" dirty="0"/>
          </a:p>
        </p:txBody>
      </p:sp>
      <p:sp>
        <p:nvSpPr>
          <p:cNvPr id="6" name="Ορθογώνιο 5"/>
          <p:cNvSpPr/>
          <p:nvPr/>
        </p:nvSpPr>
        <p:spPr>
          <a:xfrm>
            <a:off x="0" y="0"/>
            <a:ext cx="761238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Μεταβατικοί λογαριασμοί</a:t>
            </a:r>
          </a:p>
        </p:txBody>
      </p:sp>
      <p:sp>
        <p:nvSpPr>
          <p:cNvPr id="7" name="Ορθογώνιο 6"/>
          <p:cNvSpPr/>
          <p:nvPr/>
        </p:nvSpPr>
        <p:spPr>
          <a:xfrm>
            <a:off x="7612380" y="0"/>
            <a:ext cx="4579619"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6062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3929352764"/>
              </p:ext>
            </p:extLst>
          </p:nvPr>
        </p:nvGraphicFramePr>
        <p:xfrm>
          <a:off x="616916" y="720090"/>
          <a:ext cx="10857187" cy="2593705"/>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32035">
                <a:tc gridSpan="3">
                  <a:txBody>
                    <a:body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l-GR" sz="2400" b="0" i="0" u="none" strike="noStrike" kern="1200" cap="none" spc="0" normalizeH="0" baseline="0" noProof="0" dirty="0">
                          <a:ln>
                            <a:noFill/>
                          </a:ln>
                          <a:solidFill>
                            <a:prstClr val="black"/>
                          </a:solidFill>
                          <a:effectLst/>
                          <a:uLnTx/>
                          <a:uFillTx/>
                          <a:latin typeface="+mn-lt"/>
                          <a:ea typeface="+mn-ea"/>
                          <a:cs typeface="+mn-cs"/>
                        </a:rPr>
                        <a:t>Ο συντελεστής απόσβεσης των παγίων είναι 20% (</a:t>
                      </a:r>
                      <a:r>
                        <a:rPr kumimoji="0" lang="el-GR" sz="2400" b="0" i="0" u="none" strike="noStrike" kern="1200" cap="none" spc="0" normalizeH="0" baseline="0" noProof="0" dirty="0">
                          <a:ln>
                            <a:noFill/>
                          </a:ln>
                          <a:solidFill>
                            <a:srgbClr val="C00000"/>
                          </a:solidFill>
                          <a:effectLst/>
                          <a:uLnTx/>
                          <a:uFillTx/>
                          <a:latin typeface="+mn-lt"/>
                          <a:ea typeface="+mn-ea"/>
                          <a:cs typeface="+mn-cs"/>
                        </a:rPr>
                        <a:t>66. αποσβέσεις παγίων</a:t>
                      </a:r>
                      <a:r>
                        <a:rPr kumimoji="0" lang="el-GR" sz="2400" b="0" i="0" u="none" strike="noStrike" kern="1200" cap="none" spc="0" normalizeH="0" baseline="0" noProof="0" dirty="0">
                          <a:ln>
                            <a:noFill/>
                          </a:ln>
                          <a:solidFill>
                            <a:prstClr val="black"/>
                          </a:solidFill>
                          <a:effectLst/>
                          <a:uLnTx/>
                          <a:uFillTx/>
                          <a:latin typeface="+mn-lt"/>
                          <a:ea typeface="+mn-ea"/>
                          <a:cs typeface="+mn-cs"/>
                        </a:rPr>
                        <a:t>)</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640090">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21580">
                <a:tc>
                  <a:txBody>
                    <a:bodyPr/>
                    <a:lstStyle/>
                    <a:p>
                      <a:r>
                        <a:rPr lang="el-GR" sz="2400" baseline="0" dirty="0">
                          <a:solidFill>
                            <a:schemeClr val="tx1"/>
                          </a:solidFill>
                        </a:rPr>
                        <a:t>66. Αποσβέσεις παγίων</a:t>
                      </a:r>
                    </a:p>
                    <a:p>
                      <a:r>
                        <a:rPr lang="el-GR" sz="2400" baseline="0" dirty="0">
                          <a:solidFill>
                            <a:schemeClr val="tx1"/>
                          </a:solidFill>
                        </a:rPr>
                        <a:t>                           1. Σωρευμένες αποσβέσεις              </a:t>
                      </a:r>
                    </a:p>
                  </a:txBody>
                  <a:tcPr/>
                </a:tc>
                <a:tc>
                  <a:txBody>
                    <a:bodyPr/>
                    <a:lstStyle/>
                    <a:p>
                      <a:pPr algn="r"/>
                      <a:r>
                        <a:rPr lang="el-GR" sz="2400" dirty="0"/>
                        <a:t>3.600</a:t>
                      </a:r>
                    </a:p>
                  </a:txBody>
                  <a:tcPr/>
                </a:tc>
                <a:tc>
                  <a:txBody>
                    <a:bodyPr/>
                    <a:lstStyle/>
                    <a:p>
                      <a:pPr algn="r"/>
                      <a:endParaRPr lang="el-GR" sz="2400" dirty="0"/>
                    </a:p>
                    <a:p>
                      <a:pPr algn="r"/>
                      <a:r>
                        <a:rPr lang="el-GR" sz="2400" dirty="0"/>
                        <a:t>3.600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528646"/>
            <a:ext cx="5553363" cy="33293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1" i="0" u="none" strike="noStrike" kern="1200" cap="none" spc="0" normalizeH="0" baseline="0" noProof="0" dirty="0">
                <a:ln>
                  <a:noFill/>
                </a:ln>
                <a:solidFill>
                  <a:srgbClr val="002060"/>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l-GR" sz="2400" b="0" i="0" u="none" strike="noStrike" kern="1200" cap="none" spc="0" normalizeH="0" noProof="0" dirty="0">
                <a:ln>
                  <a:noFill/>
                </a:ln>
                <a:solidFill>
                  <a:prstClr val="black"/>
                </a:solidFill>
                <a:effectLst/>
                <a:uLnTx/>
                <a:uFillTx/>
                <a:latin typeface="Calibri" panose="020F0502020204030204"/>
                <a:ea typeface="+mn-ea"/>
                <a:cs typeface="+mn-cs"/>
              </a:rPr>
              <a:t>  1</a:t>
            </a: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Σωρευμένες αποσβέσεις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3.600                                                 </a:t>
            </a:r>
          </a:p>
        </p:txBody>
      </p:sp>
      <p:cxnSp>
        <p:nvCxnSpPr>
          <p:cNvPr id="9" name="Ευθεία γραμμή σύνδεσης 8"/>
          <p:cNvCxnSpPr/>
          <p:nvPr/>
        </p:nvCxnSpPr>
        <p:spPr>
          <a:xfrm>
            <a:off x="6975523" y="4405092"/>
            <a:ext cx="39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59795" y="4405092"/>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21620" y="3528646"/>
            <a:ext cx="5199120" cy="33293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66.  Αποσβέσεις παγίων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3.600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p:nvPr/>
        </p:nvCxnSpPr>
        <p:spPr>
          <a:xfrm>
            <a:off x="1093177" y="4480267"/>
            <a:ext cx="453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37464" y="4480267"/>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a:cxnSpLocks/>
          </p:cNvCxnSpPr>
          <p:nvPr/>
        </p:nvCxnSpPr>
        <p:spPr>
          <a:xfrm rot="10800000" flipV="1">
            <a:off x="2086708" y="2461846"/>
            <a:ext cx="6213230" cy="2309446"/>
          </a:xfrm>
          <a:prstGeom prst="bentConnector3">
            <a:avLst>
              <a:gd name="adj1" fmla="val 36604"/>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a:cxnSpLocks/>
          </p:cNvCxnSpPr>
          <p:nvPr/>
        </p:nvCxnSpPr>
        <p:spPr>
          <a:xfrm rot="5400000">
            <a:off x="10155555" y="3536999"/>
            <a:ext cx="1526052" cy="360485"/>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5034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500" fill="hold"/>
                                        <p:tgtEl>
                                          <p:spTgt spid="18"/>
                                        </p:tgtEl>
                                        <p:attrNameLst>
                                          <p:attrName>ppt_x</p:attrName>
                                        </p:attrNameLst>
                                      </p:cBhvr>
                                      <p:tavLst>
                                        <p:tav tm="0">
                                          <p:val>
                                            <p:strVal val="#ppt_x"/>
                                          </p:val>
                                        </p:tav>
                                        <p:tav tm="100000">
                                          <p:val>
                                            <p:strVal val="#ppt_x"/>
                                          </p:val>
                                        </p:tav>
                                      </p:tavLst>
                                    </p:anim>
                                    <p:anim calcmode="lin" valueType="num">
                                      <p:cBhvr additive="base">
                                        <p:cTn id="17" dur="500" fill="hold"/>
                                        <p:tgtEl>
                                          <p:spTgt spid="18"/>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fill="hold"/>
                                        <p:tgtEl>
                                          <p:spTgt spid="15"/>
                                        </p:tgtEl>
                                        <p:attrNameLst>
                                          <p:attrName>ppt_x</p:attrName>
                                        </p:attrNameLst>
                                      </p:cBhvr>
                                      <p:tavLst>
                                        <p:tav tm="0">
                                          <p:val>
                                            <p:strVal val="#ppt_x"/>
                                          </p:val>
                                        </p:tav>
                                        <p:tav tm="100000">
                                          <p:val>
                                            <p:strVal val="#ppt_x"/>
                                          </p:val>
                                        </p:tav>
                                      </p:tavLst>
                                    </p:anim>
                                    <p:anim calcmode="lin" valueType="num">
                                      <p:cBhvr additive="base">
                                        <p:cTn id="25" dur="500" fill="hold"/>
                                        <p:tgtEl>
                                          <p:spTgt spid="15"/>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 calcmode="lin" valueType="num">
                                      <p:cBhvr additive="base">
                                        <p:cTn id="2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8">
                                            <p:txEl>
                                              <p:pRg st="2" end="2"/>
                                            </p:txEl>
                                          </p:spTgt>
                                        </p:tgtEl>
                                        <p:attrNameLst>
                                          <p:attrName>style.visibility</p:attrName>
                                        </p:attrNameLst>
                                      </p:cBhvr>
                                      <p:to>
                                        <p:strVal val="visible"/>
                                      </p:to>
                                    </p:set>
                                    <p:anim calcmode="lin" valueType="num">
                                      <p:cBhvr additive="base">
                                        <p:cTn id="34"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p:cTn id="40" dur="500" fill="hold"/>
                                        <p:tgtEl>
                                          <p:spTgt spid="21"/>
                                        </p:tgtEl>
                                        <p:attrNameLst>
                                          <p:attrName>ppt_w</p:attrName>
                                        </p:attrNameLst>
                                      </p:cBhvr>
                                      <p:tavLst>
                                        <p:tav tm="0">
                                          <p:val>
                                            <p:fltVal val="0"/>
                                          </p:val>
                                        </p:tav>
                                        <p:tav tm="100000">
                                          <p:val>
                                            <p:strVal val="#ppt_w"/>
                                          </p:val>
                                        </p:tav>
                                      </p:tavLst>
                                    </p:anim>
                                    <p:anim calcmode="lin" valueType="num">
                                      <p:cBhvr>
                                        <p:cTn id="41" dur="500" fill="hold"/>
                                        <p:tgtEl>
                                          <p:spTgt spid="21"/>
                                        </p:tgtEl>
                                        <p:attrNameLst>
                                          <p:attrName>ppt_h</p:attrName>
                                        </p:attrNameLst>
                                      </p:cBhvr>
                                      <p:tavLst>
                                        <p:tav tm="0">
                                          <p:val>
                                            <p:fltVal val="0"/>
                                          </p:val>
                                        </p:tav>
                                        <p:tav tm="100000">
                                          <p:val>
                                            <p:strVal val="#ppt_h"/>
                                          </p:val>
                                        </p:tav>
                                      </p:tavLst>
                                    </p:anim>
                                    <p:animEffect transition="in" filter="fade">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nodeType="click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p:cTn id="47" dur="500" fill="hold"/>
                                        <p:tgtEl>
                                          <p:spTgt spid="24"/>
                                        </p:tgtEl>
                                        <p:attrNameLst>
                                          <p:attrName>ppt_w</p:attrName>
                                        </p:attrNameLst>
                                      </p:cBhvr>
                                      <p:tavLst>
                                        <p:tav tm="0">
                                          <p:val>
                                            <p:fltVal val="0"/>
                                          </p:val>
                                        </p:tav>
                                        <p:tav tm="100000">
                                          <p:val>
                                            <p:strVal val="#ppt_w"/>
                                          </p:val>
                                        </p:tav>
                                      </p:tavLst>
                                    </p:anim>
                                    <p:anim calcmode="lin" valueType="num">
                                      <p:cBhvr>
                                        <p:cTn id="48" dur="500" fill="hold"/>
                                        <p:tgtEl>
                                          <p:spTgt spid="24"/>
                                        </p:tgtEl>
                                        <p:attrNameLst>
                                          <p:attrName>ppt_h</p:attrName>
                                        </p:attrNameLst>
                                      </p:cBhvr>
                                      <p:tavLst>
                                        <p:tav tm="0">
                                          <p:val>
                                            <p:fltVal val="0"/>
                                          </p:val>
                                        </p:tav>
                                        <p:tav tm="100000">
                                          <p:val>
                                            <p:strVal val="#ppt_h"/>
                                          </p:val>
                                        </p:tav>
                                      </p:tavLst>
                                    </p:anim>
                                    <p:animEffect transition="in" filter="fade">
                                      <p:cBhvr>
                                        <p:cTn id="49" dur="500"/>
                                        <p:tgtEl>
                                          <p:spTgt spid="24"/>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nodeType="clickEffect">
                                  <p:stCondLst>
                                    <p:cond delay="0"/>
                                  </p:stCondLst>
                                  <p:childTnLst>
                                    <p:set>
                                      <p:cBhvr>
                                        <p:cTn id="53" dur="1" fill="hold">
                                          <p:stCondLst>
                                            <p:cond delay="0"/>
                                          </p:stCondLst>
                                        </p:cTn>
                                        <p:tgtEl>
                                          <p:spTgt spid="16">
                                            <p:txEl>
                                              <p:pRg st="1" end="1"/>
                                            </p:txEl>
                                          </p:spTgt>
                                        </p:tgtEl>
                                        <p:attrNameLst>
                                          <p:attrName>style.visibility</p:attrName>
                                        </p:attrNameLst>
                                      </p:cBhvr>
                                      <p:to>
                                        <p:strVal val="visible"/>
                                      </p:to>
                                    </p:set>
                                    <p:animEffect transition="in" filter="barn(inVertical)">
                                      <p:cBhvr>
                                        <p:cTn id="54" dur="500"/>
                                        <p:tgtEl>
                                          <p:spTgt spid="16">
                                            <p:txEl>
                                              <p:pRg st="1" end="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nodeType="clickEffect">
                                  <p:stCondLst>
                                    <p:cond delay="0"/>
                                  </p:stCondLst>
                                  <p:childTnLst>
                                    <p:set>
                                      <p:cBhvr>
                                        <p:cTn id="58" dur="1" fill="hold">
                                          <p:stCondLst>
                                            <p:cond delay="0"/>
                                          </p:stCondLst>
                                        </p:cTn>
                                        <p:tgtEl>
                                          <p:spTgt spid="8">
                                            <p:txEl>
                                              <p:pRg st="1" end="1"/>
                                            </p:txEl>
                                          </p:spTgt>
                                        </p:tgtEl>
                                        <p:attrNameLst>
                                          <p:attrName>style.visibility</p:attrName>
                                        </p:attrNameLst>
                                      </p:cBhvr>
                                      <p:to>
                                        <p:strVal val="visible"/>
                                      </p:to>
                                    </p:set>
                                    <p:animEffect transition="in" filter="barn(inVertical)">
                                      <p:cBhvr>
                                        <p:cTn id="59"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2001524064"/>
              </p:ext>
            </p:extLst>
          </p:nvPr>
        </p:nvGraphicFramePr>
        <p:xfrm>
          <a:off x="616916" y="720090"/>
          <a:ext cx="10857187" cy="2840662"/>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32035">
                <a:tc gridSpan="3">
                  <a:txBody>
                    <a:body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l-GR" sz="2400" b="0" i="0" u="none" strike="noStrike" kern="1200" cap="none" spc="0" normalizeH="0" baseline="0" noProof="0" dirty="0">
                          <a:ln>
                            <a:noFill/>
                          </a:ln>
                          <a:solidFill>
                            <a:prstClr val="black"/>
                          </a:solidFill>
                          <a:effectLst/>
                          <a:uLnTx/>
                          <a:uFillTx/>
                          <a:latin typeface="+mn-lt"/>
                          <a:ea typeface="+mn-ea"/>
                          <a:cs typeface="+mn-cs"/>
                        </a:rPr>
                        <a:t>Το ποσό του μηνιαίου ενοικίου είναι 100 € και η επιχείρηση έχει προπληρώσει τα ενοίκια των δύο πρώτων μηνών της επόμενης χρήσης (</a:t>
                      </a:r>
                      <a:r>
                        <a:rPr kumimoji="0" lang="el-GR" sz="2400" b="0" i="0" u="none" strike="noStrike" kern="1200" cap="none" spc="0" normalizeH="0" baseline="0" noProof="0" dirty="0">
                          <a:ln>
                            <a:noFill/>
                          </a:ln>
                          <a:solidFill>
                            <a:srgbClr val="C00000"/>
                          </a:solidFill>
                          <a:effectLst/>
                          <a:uLnTx/>
                          <a:uFillTx/>
                          <a:latin typeface="+mn-lt"/>
                          <a:ea typeface="+mn-ea"/>
                          <a:cs typeface="+mn-cs"/>
                        </a:rPr>
                        <a:t>36 έξοδα επομένων χρήσεων</a:t>
                      </a:r>
                      <a:r>
                        <a:rPr kumimoji="0" lang="el-GR" sz="2400" b="0" i="0" u="none" strike="noStrike" kern="1200" cap="none" spc="0" normalizeH="0" baseline="0" noProof="0" dirty="0">
                          <a:ln>
                            <a:noFill/>
                          </a:ln>
                          <a:solidFill>
                            <a:prstClr val="black"/>
                          </a:solidFill>
                          <a:effectLst/>
                          <a:uLnTx/>
                          <a:uFillTx/>
                          <a:latin typeface="+mn-lt"/>
                          <a:ea typeface="+mn-ea"/>
                          <a:cs typeface="+mn-cs"/>
                        </a:rPr>
                        <a:t>)</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640090">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21580">
                <a:tc>
                  <a:txBody>
                    <a:bodyPr/>
                    <a:lstStyle/>
                    <a:p>
                      <a:r>
                        <a:rPr lang="el-GR" sz="2400" baseline="0" dirty="0">
                          <a:solidFill>
                            <a:schemeClr val="tx1"/>
                          </a:solidFill>
                        </a:rPr>
                        <a:t>37. Έξοδα επομένων χρήσεων</a:t>
                      </a:r>
                    </a:p>
                    <a:p>
                      <a:r>
                        <a:rPr lang="el-GR" sz="2400" baseline="0" dirty="0">
                          <a:solidFill>
                            <a:schemeClr val="tx1"/>
                          </a:solidFill>
                        </a:rPr>
                        <a:t>                           6. Ενοίκια              </a:t>
                      </a:r>
                    </a:p>
                  </a:txBody>
                  <a:tcPr/>
                </a:tc>
                <a:tc>
                  <a:txBody>
                    <a:bodyPr/>
                    <a:lstStyle/>
                    <a:p>
                      <a:pPr algn="r"/>
                      <a:r>
                        <a:rPr lang="el-GR" sz="2400" dirty="0"/>
                        <a:t>200</a:t>
                      </a:r>
                    </a:p>
                  </a:txBody>
                  <a:tcPr/>
                </a:tc>
                <a:tc>
                  <a:txBody>
                    <a:bodyPr/>
                    <a:lstStyle/>
                    <a:p>
                      <a:pPr algn="r"/>
                      <a:endParaRPr lang="el-GR" sz="2400" dirty="0"/>
                    </a:p>
                    <a:p>
                      <a:pPr algn="r"/>
                      <a:r>
                        <a:rPr lang="el-GR" sz="2400" dirty="0"/>
                        <a:t>200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528646"/>
            <a:ext cx="5553363" cy="33293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1" i="0" u="none" strike="noStrike" kern="1200" cap="none" spc="0" normalizeH="0" baseline="0" noProof="0" dirty="0">
                <a:ln>
                  <a:noFill/>
                </a:ln>
                <a:solidFill>
                  <a:srgbClr val="002060"/>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6. Ενοίκια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1.400                                      200                                                 </a:t>
            </a:r>
          </a:p>
        </p:txBody>
      </p:sp>
      <p:cxnSp>
        <p:nvCxnSpPr>
          <p:cNvPr id="9" name="Ευθεία γραμμή σύνδεσης 8"/>
          <p:cNvCxnSpPr/>
          <p:nvPr/>
        </p:nvCxnSpPr>
        <p:spPr>
          <a:xfrm>
            <a:off x="6975523" y="4405092"/>
            <a:ext cx="39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59795" y="4405092"/>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21620" y="3528646"/>
            <a:ext cx="5199120" cy="33293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l-GR" sz="2400" dirty="0">
                <a:solidFill>
                  <a:prstClr val="black"/>
                </a:solidFill>
                <a:latin typeface="Calibri" panose="020F0502020204030204"/>
              </a:rPr>
              <a:t>37</a:t>
            </a: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l-GR" sz="2400" dirty="0">
                <a:solidFill>
                  <a:prstClr val="black"/>
                </a:solidFill>
                <a:latin typeface="Calibri" panose="020F0502020204030204"/>
              </a:rPr>
              <a:t>Έξοδα επομένων χρήσεων</a:t>
            </a: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l-GR" sz="2400" b="0" i="0" u="none" strike="noStrike" kern="1200" cap="none" spc="0" normalizeH="0" noProof="0" dirty="0">
                <a:ln>
                  <a:noFill/>
                </a:ln>
                <a:solidFill>
                  <a:prstClr val="black"/>
                </a:solidFill>
                <a:effectLst/>
                <a:uLnTx/>
                <a:uFillTx/>
                <a:latin typeface="Calibri" panose="020F0502020204030204"/>
                <a:ea typeface="+mn-ea"/>
                <a:cs typeface="+mn-cs"/>
              </a:rPr>
              <a:t> 2</a:t>
            </a: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p:nvPr/>
        </p:nvCxnSpPr>
        <p:spPr>
          <a:xfrm>
            <a:off x="1093177" y="4480267"/>
            <a:ext cx="453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37464" y="4480267"/>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a:cxnSpLocks/>
          </p:cNvCxnSpPr>
          <p:nvPr/>
        </p:nvCxnSpPr>
        <p:spPr>
          <a:xfrm rot="10800000" flipV="1">
            <a:off x="2086709" y="2708030"/>
            <a:ext cx="6506307" cy="2063261"/>
          </a:xfrm>
          <a:prstGeom prst="bentConnector3">
            <a:avLst>
              <a:gd name="adj1" fmla="val 4333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a:cxnSpLocks/>
          </p:cNvCxnSpPr>
          <p:nvPr/>
        </p:nvCxnSpPr>
        <p:spPr>
          <a:xfrm rot="5400000">
            <a:off x="10187187" y="3837896"/>
            <a:ext cx="1193522" cy="91220"/>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6882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500" fill="hold"/>
                                        <p:tgtEl>
                                          <p:spTgt spid="18"/>
                                        </p:tgtEl>
                                        <p:attrNameLst>
                                          <p:attrName>ppt_x</p:attrName>
                                        </p:attrNameLst>
                                      </p:cBhvr>
                                      <p:tavLst>
                                        <p:tav tm="0">
                                          <p:val>
                                            <p:strVal val="#ppt_x"/>
                                          </p:val>
                                        </p:tav>
                                        <p:tav tm="100000">
                                          <p:val>
                                            <p:strVal val="#ppt_x"/>
                                          </p:val>
                                        </p:tav>
                                      </p:tavLst>
                                    </p:anim>
                                    <p:anim calcmode="lin" valueType="num">
                                      <p:cBhvr additive="base">
                                        <p:cTn id="17" dur="500" fill="hold"/>
                                        <p:tgtEl>
                                          <p:spTgt spid="18"/>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fill="hold"/>
                                        <p:tgtEl>
                                          <p:spTgt spid="15"/>
                                        </p:tgtEl>
                                        <p:attrNameLst>
                                          <p:attrName>ppt_x</p:attrName>
                                        </p:attrNameLst>
                                      </p:cBhvr>
                                      <p:tavLst>
                                        <p:tav tm="0">
                                          <p:val>
                                            <p:strVal val="#ppt_x"/>
                                          </p:val>
                                        </p:tav>
                                        <p:tav tm="100000">
                                          <p:val>
                                            <p:strVal val="#ppt_x"/>
                                          </p:val>
                                        </p:tav>
                                      </p:tavLst>
                                    </p:anim>
                                    <p:anim calcmode="lin" valueType="num">
                                      <p:cBhvr additive="base">
                                        <p:cTn id="25" dur="500" fill="hold"/>
                                        <p:tgtEl>
                                          <p:spTgt spid="15"/>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 calcmode="lin" valueType="num">
                                      <p:cBhvr additive="base">
                                        <p:cTn id="2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8">
                                            <p:txEl>
                                              <p:pRg st="2" end="2"/>
                                            </p:txEl>
                                          </p:spTgt>
                                        </p:tgtEl>
                                        <p:attrNameLst>
                                          <p:attrName>style.visibility</p:attrName>
                                        </p:attrNameLst>
                                      </p:cBhvr>
                                      <p:to>
                                        <p:strVal val="visible"/>
                                      </p:to>
                                    </p:set>
                                    <p:anim calcmode="lin" valueType="num">
                                      <p:cBhvr additive="base">
                                        <p:cTn id="34"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p:cTn id="40" dur="500" fill="hold"/>
                                        <p:tgtEl>
                                          <p:spTgt spid="21"/>
                                        </p:tgtEl>
                                        <p:attrNameLst>
                                          <p:attrName>ppt_w</p:attrName>
                                        </p:attrNameLst>
                                      </p:cBhvr>
                                      <p:tavLst>
                                        <p:tav tm="0">
                                          <p:val>
                                            <p:fltVal val="0"/>
                                          </p:val>
                                        </p:tav>
                                        <p:tav tm="100000">
                                          <p:val>
                                            <p:strVal val="#ppt_w"/>
                                          </p:val>
                                        </p:tav>
                                      </p:tavLst>
                                    </p:anim>
                                    <p:anim calcmode="lin" valueType="num">
                                      <p:cBhvr>
                                        <p:cTn id="41" dur="500" fill="hold"/>
                                        <p:tgtEl>
                                          <p:spTgt spid="21"/>
                                        </p:tgtEl>
                                        <p:attrNameLst>
                                          <p:attrName>ppt_h</p:attrName>
                                        </p:attrNameLst>
                                      </p:cBhvr>
                                      <p:tavLst>
                                        <p:tav tm="0">
                                          <p:val>
                                            <p:fltVal val="0"/>
                                          </p:val>
                                        </p:tav>
                                        <p:tav tm="100000">
                                          <p:val>
                                            <p:strVal val="#ppt_h"/>
                                          </p:val>
                                        </p:tav>
                                      </p:tavLst>
                                    </p:anim>
                                    <p:animEffect transition="in" filter="fade">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nodeType="click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p:cTn id="47" dur="500" fill="hold"/>
                                        <p:tgtEl>
                                          <p:spTgt spid="24"/>
                                        </p:tgtEl>
                                        <p:attrNameLst>
                                          <p:attrName>ppt_w</p:attrName>
                                        </p:attrNameLst>
                                      </p:cBhvr>
                                      <p:tavLst>
                                        <p:tav tm="0">
                                          <p:val>
                                            <p:fltVal val="0"/>
                                          </p:val>
                                        </p:tav>
                                        <p:tav tm="100000">
                                          <p:val>
                                            <p:strVal val="#ppt_w"/>
                                          </p:val>
                                        </p:tav>
                                      </p:tavLst>
                                    </p:anim>
                                    <p:anim calcmode="lin" valueType="num">
                                      <p:cBhvr>
                                        <p:cTn id="48" dur="500" fill="hold"/>
                                        <p:tgtEl>
                                          <p:spTgt spid="24"/>
                                        </p:tgtEl>
                                        <p:attrNameLst>
                                          <p:attrName>ppt_h</p:attrName>
                                        </p:attrNameLst>
                                      </p:cBhvr>
                                      <p:tavLst>
                                        <p:tav tm="0">
                                          <p:val>
                                            <p:fltVal val="0"/>
                                          </p:val>
                                        </p:tav>
                                        <p:tav tm="100000">
                                          <p:val>
                                            <p:strVal val="#ppt_h"/>
                                          </p:val>
                                        </p:tav>
                                      </p:tavLst>
                                    </p:anim>
                                    <p:animEffect transition="in" filter="fade">
                                      <p:cBhvr>
                                        <p:cTn id="49" dur="500"/>
                                        <p:tgtEl>
                                          <p:spTgt spid="24"/>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nodeType="clickEffect">
                                  <p:stCondLst>
                                    <p:cond delay="0"/>
                                  </p:stCondLst>
                                  <p:childTnLst>
                                    <p:set>
                                      <p:cBhvr>
                                        <p:cTn id="53" dur="1" fill="hold">
                                          <p:stCondLst>
                                            <p:cond delay="0"/>
                                          </p:stCondLst>
                                        </p:cTn>
                                        <p:tgtEl>
                                          <p:spTgt spid="16">
                                            <p:txEl>
                                              <p:pRg st="1" end="1"/>
                                            </p:txEl>
                                          </p:spTgt>
                                        </p:tgtEl>
                                        <p:attrNameLst>
                                          <p:attrName>style.visibility</p:attrName>
                                        </p:attrNameLst>
                                      </p:cBhvr>
                                      <p:to>
                                        <p:strVal val="visible"/>
                                      </p:to>
                                    </p:set>
                                    <p:animEffect transition="in" filter="barn(inVertical)">
                                      <p:cBhvr>
                                        <p:cTn id="54" dur="500"/>
                                        <p:tgtEl>
                                          <p:spTgt spid="16">
                                            <p:txEl>
                                              <p:pRg st="1" end="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nodeType="clickEffect">
                                  <p:stCondLst>
                                    <p:cond delay="0"/>
                                  </p:stCondLst>
                                  <p:childTnLst>
                                    <p:set>
                                      <p:cBhvr>
                                        <p:cTn id="58" dur="1" fill="hold">
                                          <p:stCondLst>
                                            <p:cond delay="0"/>
                                          </p:stCondLst>
                                        </p:cTn>
                                        <p:tgtEl>
                                          <p:spTgt spid="8">
                                            <p:txEl>
                                              <p:pRg st="1" end="1"/>
                                            </p:txEl>
                                          </p:spTgt>
                                        </p:tgtEl>
                                        <p:attrNameLst>
                                          <p:attrName>style.visibility</p:attrName>
                                        </p:attrNameLst>
                                      </p:cBhvr>
                                      <p:to>
                                        <p:strVal val="visible"/>
                                      </p:to>
                                    </p:set>
                                    <p:animEffect transition="in" filter="barn(inVertical)">
                                      <p:cBhvr>
                                        <p:cTn id="59"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sz="half" idx="1"/>
          </p:nvPr>
        </p:nvSpPr>
        <p:spPr>
          <a:xfrm>
            <a:off x="472966" y="537882"/>
            <a:ext cx="5612524" cy="6320118"/>
          </a:xfrm>
        </p:spPr>
        <p:txBody>
          <a:bodyPr/>
          <a:lstStyle/>
          <a:p>
            <a:pPr>
              <a:lnSpc>
                <a:spcPct val="90000"/>
              </a:lnSpc>
            </a:pPr>
            <a:r>
              <a:rPr lang="el-GR" altLang="el-GR" sz="2200" b="1" u="sng" dirty="0">
                <a:solidFill>
                  <a:srgbClr val="002060"/>
                </a:solidFill>
              </a:rPr>
              <a:t>ΕΝΕΡΓΗΤΙΚΟ </a:t>
            </a:r>
          </a:p>
          <a:p>
            <a:pPr>
              <a:lnSpc>
                <a:spcPct val="90000"/>
              </a:lnSpc>
            </a:pPr>
            <a:r>
              <a:rPr lang="el-GR" altLang="el-GR" sz="2200" dirty="0"/>
              <a:t>ΠΑΓΙΟ</a:t>
            </a:r>
          </a:p>
          <a:p>
            <a:pPr>
              <a:lnSpc>
                <a:spcPct val="90000"/>
              </a:lnSpc>
            </a:pPr>
            <a:r>
              <a:rPr lang="el-GR" altLang="el-GR" sz="2200" dirty="0">
                <a:solidFill>
                  <a:srgbClr val="339966"/>
                </a:solidFill>
              </a:rPr>
              <a:t>Ασώματες ακινητοποιήσεις</a:t>
            </a:r>
          </a:p>
          <a:p>
            <a:pPr>
              <a:lnSpc>
                <a:spcPct val="90000"/>
              </a:lnSpc>
            </a:pPr>
            <a:r>
              <a:rPr lang="el-GR" altLang="el-GR" sz="2200" dirty="0">
                <a:solidFill>
                  <a:srgbClr val="339966"/>
                </a:solidFill>
              </a:rPr>
              <a:t>Εδαφικές εκτάσεις</a:t>
            </a:r>
            <a:endParaRPr lang="en-US" altLang="el-GR" sz="2200" dirty="0">
              <a:solidFill>
                <a:srgbClr val="339966"/>
              </a:solidFill>
            </a:endParaRPr>
          </a:p>
          <a:p>
            <a:pPr>
              <a:lnSpc>
                <a:spcPct val="90000"/>
              </a:lnSpc>
            </a:pPr>
            <a:r>
              <a:rPr lang="el-GR" altLang="el-GR" sz="2200" dirty="0">
                <a:solidFill>
                  <a:srgbClr val="339966"/>
                </a:solidFill>
              </a:rPr>
              <a:t>Κτήρια</a:t>
            </a:r>
          </a:p>
          <a:p>
            <a:pPr>
              <a:lnSpc>
                <a:spcPct val="90000"/>
              </a:lnSpc>
            </a:pPr>
            <a:r>
              <a:rPr lang="el-GR" altLang="el-GR" sz="2200" dirty="0">
                <a:solidFill>
                  <a:srgbClr val="339966"/>
                </a:solidFill>
              </a:rPr>
              <a:t>Μηχανήματα</a:t>
            </a:r>
          </a:p>
          <a:p>
            <a:pPr>
              <a:lnSpc>
                <a:spcPct val="90000"/>
              </a:lnSpc>
            </a:pPr>
            <a:r>
              <a:rPr lang="el-GR" altLang="el-GR" sz="2200" dirty="0">
                <a:solidFill>
                  <a:srgbClr val="339966"/>
                </a:solidFill>
              </a:rPr>
              <a:t>Μεταφορικά μέσα</a:t>
            </a:r>
          </a:p>
          <a:p>
            <a:pPr>
              <a:lnSpc>
                <a:spcPct val="90000"/>
              </a:lnSpc>
            </a:pPr>
            <a:r>
              <a:rPr lang="el-GR" altLang="el-GR" sz="2200" dirty="0">
                <a:solidFill>
                  <a:srgbClr val="339966"/>
                </a:solidFill>
              </a:rPr>
              <a:t>Έπιπλά και λοιπός εξοπλισμός</a:t>
            </a:r>
          </a:p>
          <a:p>
            <a:pPr>
              <a:lnSpc>
                <a:spcPct val="90000"/>
              </a:lnSpc>
            </a:pPr>
            <a:r>
              <a:rPr lang="el-GR" altLang="el-GR" sz="2200" dirty="0"/>
              <a:t>ΚΥΚΛΟΦΟΡΟΥΝ</a:t>
            </a:r>
          </a:p>
          <a:p>
            <a:pPr>
              <a:lnSpc>
                <a:spcPct val="90000"/>
              </a:lnSpc>
            </a:pPr>
            <a:r>
              <a:rPr lang="el-GR" altLang="el-GR" sz="2200" dirty="0">
                <a:solidFill>
                  <a:srgbClr val="0070C0"/>
                </a:solidFill>
              </a:rPr>
              <a:t>Εμπορεύματα</a:t>
            </a:r>
          </a:p>
          <a:p>
            <a:pPr>
              <a:lnSpc>
                <a:spcPct val="90000"/>
              </a:lnSpc>
            </a:pPr>
            <a:r>
              <a:rPr lang="el-GR" altLang="el-GR" sz="2200" dirty="0">
                <a:solidFill>
                  <a:srgbClr val="0070C0"/>
                </a:solidFill>
              </a:rPr>
              <a:t>Προϊόντα</a:t>
            </a:r>
          </a:p>
          <a:p>
            <a:pPr>
              <a:lnSpc>
                <a:spcPct val="90000"/>
              </a:lnSpc>
            </a:pPr>
            <a:r>
              <a:rPr lang="el-GR" altLang="el-GR" sz="2200" dirty="0">
                <a:solidFill>
                  <a:srgbClr val="0070C0"/>
                </a:solidFill>
              </a:rPr>
              <a:t>Αξίες (Γραμμάτια-Επιταγές-Μετοχές </a:t>
            </a:r>
            <a:r>
              <a:rPr lang="el-GR" altLang="el-GR" sz="2200" dirty="0" err="1">
                <a:solidFill>
                  <a:srgbClr val="0070C0"/>
                </a:solidFill>
              </a:rPr>
              <a:t>κλπ</a:t>
            </a:r>
            <a:r>
              <a:rPr lang="el-GR" altLang="el-GR" sz="2200" dirty="0">
                <a:solidFill>
                  <a:srgbClr val="0070C0"/>
                </a:solidFill>
              </a:rPr>
              <a:t>)</a:t>
            </a:r>
          </a:p>
          <a:p>
            <a:pPr>
              <a:lnSpc>
                <a:spcPct val="90000"/>
              </a:lnSpc>
            </a:pPr>
            <a:r>
              <a:rPr lang="el-GR" altLang="el-GR" sz="2200" dirty="0">
                <a:solidFill>
                  <a:srgbClr val="0070C0"/>
                </a:solidFill>
              </a:rPr>
              <a:t>Πελάτες</a:t>
            </a:r>
          </a:p>
          <a:p>
            <a:pPr>
              <a:lnSpc>
                <a:spcPct val="90000"/>
              </a:lnSpc>
            </a:pPr>
            <a:r>
              <a:rPr lang="el-GR" altLang="el-GR" sz="2200" dirty="0">
                <a:solidFill>
                  <a:srgbClr val="0070C0"/>
                </a:solidFill>
              </a:rPr>
              <a:t>Χρεώστες</a:t>
            </a:r>
          </a:p>
          <a:p>
            <a:pPr>
              <a:lnSpc>
                <a:spcPct val="90000"/>
              </a:lnSpc>
            </a:pPr>
            <a:r>
              <a:rPr lang="el-GR" altLang="el-GR" sz="2200" dirty="0"/>
              <a:t>ΔΙΑΘΕΣΙΜΟ</a:t>
            </a:r>
          </a:p>
          <a:p>
            <a:pPr>
              <a:lnSpc>
                <a:spcPct val="90000"/>
              </a:lnSpc>
            </a:pPr>
            <a:r>
              <a:rPr lang="el-GR" altLang="el-GR" sz="2200" dirty="0">
                <a:solidFill>
                  <a:srgbClr val="000066"/>
                </a:solidFill>
              </a:rPr>
              <a:t>Καταθέσεις</a:t>
            </a:r>
          </a:p>
          <a:p>
            <a:pPr>
              <a:lnSpc>
                <a:spcPct val="90000"/>
              </a:lnSpc>
            </a:pPr>
            <a:r>
              <a:rPr lang="el-GR" altLang="el-GR" sz="2200" dirty="0">
                <a:solidFill>
                  <a:srgbClr val="000066"/>
                </a:solidFill>
              </a:rPr>
              <a:t>Ταμείο </a:t>
            </a:r>
            <a:r>
              <a:rPr lang="en-US" altLang="el-GR" sz="2200" dirty="0">
                <a:solidFill>
                  <a:srgbClr val="000066"/>
                </a:solidFill>
              </a:rPr>
              <a:t>- </a:t>
            </a:r>
            <a:r>
              <a:rPr lang="el-GR" altLang="el-GR" sz="2200" dirty="0">
                <a:solidFill>
                  <a:srgbClr val="000066"/>
                </a:solidFill>
              </a:rPr>
              <a:t>Επιταγές</a:t>
            </a:r>
          </a:p>
          <a:p>
            <a:pPr>
              <a:lnSpc>
                <a:spcPct val="90000"/>
              </a:lnSpc>
              <a:buFontTx/>
              <a:buNone/>
            </a:pPr>
            <a:endParaRPr lang="el-GR" altLang="el-GR" sz="2000" dirty="0">
              <a:solidFill>
                <a:srgbClr val="A50021"/>
              </a:solidFill>
            </a:endParaRPr>
          </a:p>
          <a:p>
            <a:pPr>
              <a:lnSpc>
                <a:spcPct val="90000"/>
              </a:lnSpc>
              <a:buFontTx/>
              <a:buNone/>
            </a:pPr>
            <a:endParaRPr lang="el-GR" altLang="el-GR" sz="2000" dirty="0">
              <a:solidFill>
                <a:srgbClr val="0000CC"/>
              </a:solidFill>
            </a:endParaRPr>
          </a:p>
        </p:txBody>
      </p:sp>
      <p:sp>
        <p:nvSpPr>
          <p:cNvPr id="22532" name="Rectangle 4"/>
          <p:cNvSpPr>
            <a:spLocks noGrp="1" noChangeArrowheads="1"/>
          </p:cNvSpPr>
          <p:nvPr>
            <p:ph type="body" sz="half" idx="2"/>
          </p:nvPr>
        </p:nvSpPr>
        <p:spPr>
          <a:xfrm>
            <a:off x="6085490" y="537881"/>
            <a:ext cx="5843751" cy="6320119"/>
          </a:xfrm>
        </p:spPr>
        <p:txBody>
          <a:bodyPr/>
          <a:lstStyle/>
          <a:p>
            <a:r>
              <a:rPr lang="el-GR" altLang="el-GR" sz="2200" b="1" u="sng" dirty="0">
                <a:solidFill>
                  <a:srgbClr val="FF0000"/>
                </a:solidFill>
              </a:rPr>
              <a:t>ΠΑΘΗΤΙΚΟ</a:t>
            </a:r>
          </a:p>
          <a:p>
            <a:r>
              <a:rPr lang="el-GR" altLang="el-GR" sz="2200" dirty="0"/>
              <a:t>ΙΔΙΑ ΚΕΦΑΛΑΙΑ</a:t>
            </a:r>
          </a:p>
          <a:p>
            <a:r>
              <a:rPr lang="el-GR" altLang="el-GR" sz="2200" dirty="0">
                <a:solidFill>
                  <a:srgbClr val="FF0066"/>
                </a:solidFill>
              </a:rPr>
              <a:t>Κεφάλαιο</a:t>
            </a:r>
          </a:p>
          <a:p>
            <a:r>
              <a:rPr lang="el-GR" altLang="el-GR" sz="2200" dirty="0">
                <a:solidFill>
                  <a:srgbClr val="FF0066"/>
                </a:solidFill>
              </a:rPr>
              <a:t>Αποθεματικά</a:t>
            </a:r>
          </a:p>
          <a:p>
            <a:r>
              <a:rPr lang="el-GR" altLang="el-GR" sz="2200" dirty="0">
                <a:solidFill>
                  <a:srgbClr val="FF0066"/>
                </a:solidFill>
              </a:rPr>
              <a:t>Αποτελέσματα</a:t>
            </a:r>
          </a:p>
          <a:p>
            <a:endParaRPr lang="el-GR" altLang="el-GR" sz="1200" dirty="0"/>
          </a:p>
          <a:p>
            <a:r>
              <a:rPr lang="el-GR" altLang="el-GR" sz="2200" dirty="0"/>
              <a:t>ΜΑΚΡΟΠΡΟΘΕΣΜΕΣ ΥΠΟΧΡΕΩΣΕΙΣ</a:t>
            </a:r>
          </a:p>
          <a:p>
            <a:r>
              <a:rPr lang="el-GR" altLang="el-GR" sz="2200" dirty="0">
                <a:solidFill>
                  <a:srgbClr val="854888"/>
                </a:solidFill>
              </a:rPr>
              <a:t>Δάνεια μακροπρόθεσμα</a:t>
            </a:r>
          </a:p>
          <a:p>
            <a:endParaRPr lang="el-GR" altLang="el-GR" sz="1200" dirty="0">
              <a:solidFill>
                <a:srgbClr val="FF0000"/>
              </a:solidFill>
            </a:endParaRPr>
          </a:p>
          <a:p>
            <a:r>
              <a:rPr lang="el-GR" altLang="el-GR" sz="2200" dirty="0"/>
              <a:t>ΒΡΑΧΥΠΡΟΘΕΣΜΕΣ ΥΠΟΧΡΕΩΣΕΙΣ</a:t>
            </a:r>
          </a:p>
          <a:p>
            <a:r>
              <a:rPr lang="el-GR" altLang="el-GR" sz="2200" dirty="0">
                <a:solidFill>
                  <a:srgbClr val="CC0000"/>
                </a:solidFill>
              </a:rPr>
              <a:t>Προμηθευτές</a:t>
            </a:r>
          </a:p>
          <a:p>
            <a:r>
              <a:rPr lang="el-GR" altLang="el-GR" sz="2200" dirty="0">
                <a:solidFill>
                  <a:srgbClr val="CC0000"/>
                </a:solidFill>
              </a:rPr>
              <a:t>Γραμμάτια πληρωτέα</a:t>
            </a:r>
          </a:p>
          <a:p>
            <a:r>
              <a:rPr lang="el-GR" altLang="el-GR" sz="2200" dirty="0">
                <a:solidFill>
                  <a:srgbClr val="CC0000"/>
                </a:solidFill>
              </a:rPr>
              <a:t>Πιστωτές διάφοροι</a:t>
            </a:r>
          </a:p>
          <a:p>
            <a:r>
              <a:rPr lang="el-GR" altLang="el-GR" sz="2200" dirty="0">
                <a:solidFill>
                  <a:srgbClr val="CC0000"/>
                </a:solidFill>
              </a:rPr>
              <a:t>Επιταγές πληρωτέες</a:t>
            </a:r>
          </a:p>
          <a:p>
            <a:r>
              <a:rPr lang="el-GR" altLang="el-GR" sz="2200" dirty="0">
                <a:solidFill>
                  <a:srgbClr val="CC0000"/>
                </a:solidFill>
              </a:rPr>
              <a:t>Οφειλόμενοι φόροι </a:t>
            </a:r>
          </a:p>
          <a:p>
            <a:r>
              <a:rPr lang="el-GR" altLang="el-GR" sz="2200" dirty="0">
                <a:solidFill>
                  <a:srgbClr val="CC0000"/>
                </a:solidFill>
              </a:rPr>
              <a:t>Οφειλόμενα έξοδα</a:t>
            </a:r>
          </a:p>
        </p:txBody>
      </p:sp>
      <p:sp>
        <p:nvSpPr>
          <p:cNvPr id="5" name="Τίτλος 1"/>
          <p:cNvSpPr txBox="1">
            <a:spLocks/>
          </p:cNvSpPr>
          <p:nvPr/>
        </p:nvSpPr>
        <p:spPr>
          <a:xfrm>
            <a:off x="0" y="0"/>
            <a:ext cx="8663940" cy="537881"/>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l-GR" sz="2800" b="1" i="0" u="none" strike="noStrike" kern="1200" cap="none" spc="0" normalizeH="0" baseline="0" noProof="0" dirty="0">
                <a:ln>
                  <a:noFill/>
                </a:ln>
                <a:solidFill>
                  <a:sysClr val="window" lastClr="FFFFFF"/>
                </a:solidFill>
                <a:effectLst/>
                <a:uLnTx/>
                <a:uFillTx/>
                <a:latin typeface="Calibri Light" panose="020F0302020204030204"/>
                <a:ea typeface="+mj-ea"/>
                <a:cs typeface="Arial"/>
              </a:rPr>
              <a:t>Ισολογισμός ως Λογιστική Κατάσταση</a:t>
            </a:r>
          </a:p>
        </p:txBody>
      </p:sp>
      <p:sp>
        <p:nvSpPr>
          <p:cNvPr id="2" name="Ορθογώνιο 1"/>
          <p:cNvSpPr/>
          <p:nvPr/>
        </p:nvSpPr>
        <p:spPr bwMode="auto">
          <a:xfrm>
            <a:off x="8663940" y="0"/>
            <a:ext cx="3528060" cy="537881"/>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sz="3200" b="0" i="0" u="sng" strike="noStrike" kern="1200" cap="none" spc="0" normalizeH="0" baseline="-25000" noProof="0">
              <a:ln>
                <a:noFill/>
              </a:ln>
              <a:solidFill>
                <a:srgbClr val="FFFFFF"/>
              </a:solidFill>
              <a:effectDag name="">
                <a:cont type="tree" name="">
                  <a:effect ref="fillLine"/>
                  <a:outerShdw dist="38100" dir="13500000" algn="br">
                    <a:srgbClr val="FFFFFF">
                      <a:lumMod val="200000"/>
                      <a:satMod val="200000"/>
                    </a:srgbClr>
                  </a:outerShdw>
                </a:cont>
                <a:cont type="tree" name="">
                  <a:effect ref="fillLine"/>
                  <a:outerShdw dist="38100" dir="2700000" algn="tl">
                    <a:srgbClr val="FFFFFF">
                      <a:lumMod val="60000"/>
                      <a:satMod val="60000"/>
                    </a:srgbClr>
                  </a:outerShdw>
                </a:cont>
                <a:effect ref="fillLine"/>
              </a:effectDag>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726515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p:cTn id="7" dur="500" fill="hold"/>
                                        <p:tgtEl>
                                          <p:spTgt spid="2253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253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2531">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 calcmode="lin" valueType="num">
                                      <p:cBhvr>
                                        <p:cTn id="12" dur="500" fill="hold"/>
                                        <p:tgtEl>
                                          <p:spTgt spid="22531">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22531">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22531">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 calcmode="lin" valueType="num">
                                      <p:cBhvr>
                                        <p:cTn id="17" dur="500" fill="hold"/>
                                        <p:tgtEl>
                                          <p:spTgt spid="22531">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22531">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22531">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22531">
                                            <p:txEl>
                                              <p:pRg st="3" end="3"/>
                                            </p:txEl>
                                          </p:spTgt>
                                        </p:tgtEl>
                                        <p:attrNameLst>
                                          <p:attrName>style.visibility</p:attrName>
                                        </p:attrNameLst>
                                      </p:cBhvr>
                                      <p:to>
                                        <p:strVal val="visible"/>
                                      </p:to>
                                    </p:set>
                                    <p:anim calcmode="lin" valueType="num">
                                      <p:cBhvr>
                                        <p:cTn id="22" dur="500" fill="hold"/>
                                        <p:tgtEl>
                                          <p:spTgt spid="22531">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22531">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22531">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22531">
                                            <p:txEl>
                                              <p:pRg st="4" end="4"/>
                                            </p:txEl>
                                          </p:spTgt>
                                        </p:tgtEl>
                                        <p:attrNameLst>
                                          <p:attrName>style.visibility</p:attrName>
                                        </p:attrNameLst>
                                      </p:cBhvr>
                                      <p:to>
                                        <p:strVal val="visible"/>
                                      </p:to>
                                    </p:set>
                                    <p:anim calcmode="lin" valueType="num">
                                      <p:cBhvr>
                                        <p:cTn id="27" dur="500" fill="hold"/>
                                        <p:tgtEl>
                                          <p:spTgt spid="22531">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22531">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22531">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22531">
                                            <p:txEl>
                                              <p:pRg st="5" end="5"/>
                                            </p:txEl>
                                          </p:spTgt>
                                        </p:tgtEl>
                                        <p:attrNameLst>
                                          <p:attrName>style.visibility</p:attrName>
                                        </p:attrNameLst>
                                      </p:cBhvr>
                                      <p:to>
                                        <p:strVal val="visible"/>
                                      </p:to>
                                    </p:set>
                                    <p:anim calcmode="lin" valueType="num">
                                      <p:cBhvr>
                                        <p:cTn id="32" dur="500" fill="hold"/>
                                        <p:tgtEl>
                                          <p:spTgt spid="22531">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22531">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22531">
                                            <p:txEl>
                                              <p:pRg st="5" end="5"/>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22531">
                                            <p:txEl>
                                              <p:pRg st="6" end="6"/>
                                            </p:txEl>
                                          </p:spTgt>
                                        </p:tgtEl>
                                        <p:attrNameLst>
                                          <p:attrName>style.visibility</p:attrName>
                                        </p:attrNameLst>
                                      </p:cBhvr>
                                      <p:to>
                                        <p:strVal val="visible"/>
                                      </p:to>
                                    </p:set>
                                    <p:anim calcmode="lin" valueType="num">
                                      <p:cBhvr>
                                        <p:cTn id="37" dur="500" fill="hold"/>
                                        <p:tgtEl>
                                          <p:spTgt spid="22531">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22531">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22531">
                                            <p:txEl>
                                              <p:pRg st="6" end="6"/>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22531">
                                            <p:txEl>
                                              <p:pRg st="7" end="7"/>
                                            </p:txEl>
                                          </p:spTgt>
                                        </p:tgtEl>
                                        <p:attrNameLst>
                                          <p:attrName>style.visibility</p:attrName>
                                        </p:attrNameLst>
                                      </p:cBhvr>
                                      <p:to>
                                        <p:strVal val="visible"/>
                                      </p:to>
                                    </p:set>
                                    <p:anim calcmode="lin" valueType="num">
                                      <p:cBhvr>
                                        <p:cTn id="42" dur="500" fill="hold"/>
                                        <p:tgtEl>
                                          <p:spTgt spid="22531">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22531">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22531">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22531">
                                            <p:txEl>
                                              <p:pRg st="8" end="8"/>
                                            </p:txEl>
                                          </p:spTgt>
                                        </p:tgtEl>
                                        <p:attrNameLst>
                                          <p:attrName>style.visibility</p:attrName>
                                        </p:attrNameLst>
                                      </p:cBhvr>
                                      <p:to>
                                        <p:strVal val="visible"/>
                                      </p:to>
                                    </p:set>
                                    <p:anim calcmode="lin" valueType="num">
                                      <p:cBhvr>
                                        <p:cTn id="49" dur="500" fill="hold"/>
                                        <p:tgtEl>
                                          <p:spTgt spid="22531">
                                            <p:txEl>
                                              <p:pRg st="8" end="8"/>
                                            </p:txEl>
                                          </p:spTgt>
                                        </p:tgtEl>
                                        <p:attrNameLst>
                                          <p:attrName>ppt_w</p:attrName>
                                        </p:attrNameLst>
                                      </p:cBhvr>
                                      <p:tavLst>
                                        <p:tav tm="0">
                                          <p:val>
                                            <p:fltVal val="0"/>
                                          </p:val>
                                        </p:tav>
                                        <p:tav tm="100000">
                                          <p:val>
                                            <p:strVal val="#ppt_w"/>
                                          </p:val>
                                        </p:tav>
                                      </p:tavLst>
                                    </p:anim>
                                    <p:anim calcmode="lin" valueType="num">
                                      <p:cBhvr>
                                        <p:cTn id="50" dur="500" fill="hold"/>
                                        <p:tgtEl>
                                          <p:spTgt spid="22531">
                                            <p:txEl>
                                              <p:pRg st="8" end="8"/>
                                            </p:txEl>
                                          </p:spTgt>
                                        </p:tgtEl>
                                        <p:attrNameLst>
                                          <p:attrName>ppt_h</p:attrName>
                                        </p:attrNameLst>
                                      </p:cBhvr>
                                      <p:tavLst>
                                        <p:tav tm="0">
                                          <p:val>
                                            <p:fltVal val="0"/>
                                          </p:val>
                                        </p:tav>
                                        <p:tav tm="100000">
                                          <p:val>
                                            <p:strVal val="#ppt_h"/>
                                          </p:val>
                                        </p:tav>
                                      </p:tavLst>
                                    </p:anim>
                                    <p:animEffect transition="in" filter="fade">
                                      <p:cBhvr>
                                        <p:cTn id="51" dur="500"/>
                                        <p:tgtEl>
                                          <p:spTgt spid="22531">
                                            <p:txEl>
                                              <p:pRg st="8" end="8"/>
                                            </p:txEl>
                                          </p:spTgt>
                                        </p:tgtEl>
                                      </p:cBhvr>
                                    </p:animEffect>
                                  </p:childTnLst>
                                </p:cTn>
                              </p:par>
                              <p:par>
                                <p:cTn id="52" presetID="53" presetClass="entr" presetSubtype="16" fill="hold" nodeType="withEffect">
                                  <p:stCondLst>
                                    <p:cond delay="0"/>
                                  </p:stCondLst>
                                  <p:childTnLst>
                                    <p:set>
                                      <p:cBhvr>
                                        <p:cTn id="53" dur="1" fill="hold">
                                          <p:stCondLst>
                                            <p:cond delay="0"/>
                                          </p:stCondLst>
                                        </p:cTn>
                                        <p:tgtEl>
                                          <p:spTgt spid="22531">
                                            <p:txEl>
                                              <p:pRg st="9" end="9"/>
                                            </p:txEl>
                                          </p:spTgt>
                                        </p:tgtEl>
                                        <p:attrNameLst>
                                          <p:attrName>style.visibility</p:attrName>
                                        </p:attrNameLst>
                                      </p:cBhvr>
                                      <p:to>
                                        <p:strVal val="visible"/>
                                      </p:to>
                                    </p:set>
                                    <p:anim calcmode="lin" valueType="num">
                                      <p:cBhvr>
                                        <p:cTn id="54" dur="500" fill="hold"/>
                                        <p:tgtEl>
                                          <p:spTgt spid="22531">
                                            <p:txEl>
                                              <p:pRg st="9" end="9"/>
                                            </p:txEl>
                                          </p:spTgt>
                                        </p:tgtEl>
                                        <p:attrNameLst>
                                          <p:attrName>ppt_w</p:attrName>
                                        </p:attrNameLst>
                                      </p:cBhvr>
                                      <p:tavLst>
                                        <p:tav tm="0">
                                          <p:val>
                                            <p:fltVal val="0"/>
                                          </p:val>
                                        </p:tav>
                                        <p:tav tm="100000">
                                          <p:val>
                                            <p:strVal val="#ppt_w"/>
                                          </p:val>
                                        </p:tav>
                                      </p:tavLst>
                                    </p:anim>
                                    <p:anim calcmode="lin" valueType="num">
                                      <p:cBhvr>
                                        <p:cTn id="55" dur="500" fill="hold"/>
                                        <p:tgtEl>
                                          <p:spTgt spid="22531">
                                            <p:txEl>
                                              <p:pRg st="9" end="9"/>
                                            </p:txEl>
                                          </p:spTgt>
                                        </p:tgtEl>
                                        <p:attrNameLst>
                                          <p:attrName>ppt_h</p:attrName>
                                        </p:attrNameLst>
                                      </p:cBhvr>
                                      <p:tavLst>
                                        <p:tav tm="0">
                                          <p:val>
                                            <p:fltVal val="0"/>
                                          </p:val>
                                        </p:tav>
                                        <p:tav tm="100000">
                                          <p:val>
                                            <p:strVal val="#ppt_h"/>
                                          </p:val>
                                        </p:tav>
                                      </p:tavLst>
                                    </p:anim>
                                    <p:animEffect transition="in" filter="fade">
                                      <p:cBhvr>
                                        <p:cTn id="56" dur="500"/>
                                        <p:tgtEl>
                                          <p:spTgt spid="22531">
                                            <p:txEl>
                                              <p:pRg st="9" end="9"/>
                                            </p:txEl>
                                          </p:spTgt>
                                        </p:tgtEl>
                                      </p:cBhvr>
                                    </p:animEffect>
                                  </p:childTnLst>
                                </p:cTn>
                              </p:par>
                              <p:par>
                                <p:cTn id="57" presetID="53" presetClass="entr" presetSubtype="16" fill="hold" nodeType="withEffect">
                                  <p:stCondLst>
                                    <p:cond delay="0"/>
                                  </p:stCondLst>
                                  <p:childTnLst>
                                    <p:set>
                                      <p:cBhvr>
                                        <p:cTn id="58" dur="1" fill="hold">
                                          <p:stCondLst>
                                            <p:cond delay="0"/>
                                          </p:stCondLst>
                                        </p:cTn>
                                        <p:tgtEl>
                                          <p:spTgt spid="22531">
                                            <p:txEl>
                                              <p:pRg st="10" end="10"/>
                                            </p:txEl>
                                          </p:spTgt>
                                        </p:tgtEl>
                                        <p:attrNameLst>
                                          <p:attrName>style.visibility</p:attrName>
                                        </p:attrNameLst>
                                      </p:cBhvr>
                                      <p:to>
                                        <p:strVal val="visible"/>
                                      </p:to>
                                    </p:set>
                                    <p:anim calcmode="lin" valueType="num">
                                      <p:cBhvr>
                                        <p:cTn id="59" dur="500" fill="hold"/>
                                        <p:tgtEl>
                                          <p:spTgt spid="22531">
                                            <p:txEl>
                                              <p:pRg st="10" end="10"/>
                                            </p:txEl>
                                          </p:spTgt>
                                        </p:tgtEl>
                                        <p:attrNameLst>
                                          <p:attrName>ppt_w</p:attrName>
                                        </p:attrNameLst>
                                      </p:cBhvr>
                                      <p:tavLst>
                                        <p:tav tm="0">
                                          <p:val>
                                            <p:fltVal val="0"/>
                                          </p:val>
                                        </p:tav>
                                        <p:tav tm="100000">
                                          <p:val>
                                            <p:strVal val="#ppt_w"/>
                                          </p:val>
                                        </p:tav>
                                      </p:tavLst>
                                    </p:anim>
                                    <p:anim calcmode="lin" valueType="num">
                                      <p:cBhvr>
                                        <p:cTn id="60" dur="500" fill="hold"/>
                                        <p:tgtEl>
                                          <p:spTgt spid="22531">
                                            <p:txEl>
                                              <p:pRg st="10" end="10"/>
                                            </p:txEl>
                                          </p:spTgt>
                                        </p:tgtEl>
                                        <p:attrNameLst>
                                          <p:attrName>ppt_h</p:attrName>
                                        </p:attrNameLst>
                                      </p:cBhvr>
                                      <p:tavLst>
                                        <p:tav tm="0">
                                          <p:val>
                                            <p:fltVal val="0"/>
                                          </p:val>
                                        </p:tav>
                                        <p:tav tm="100000">
                                          <p:val>
                                            <p:strVal val="#ppt_h"/>
                                          </p:val>
                                        </p:tav>
                                      </p:tavLst>
                                    </p:anim>
                                    <p:animEffect transition="in" filter="fade">
                                      <p:cBhvr>
                                        <p:cTn id="61" dur="500"/>
                                        <p:tgtEl>
                                          <p:spTgt spid="22531">
                                            <p:txEl>
                                              <p:pRg st="10" end="10"/>
                                            </p:txEl>
                                          </p:spTgt>
                                        </p:tgtEl>
                                      </p:cBhvr>
                                    </p:animEffect>
                                  </p:childTnLst>
                                </p:cTn>
                              </p:par>
                              <p:par>
                                <p:cTn id="62" presetID="53" presetClass="entr" presetSubtype="16" fill="hold" nodeType="withEffect">
                                  <p:stCondLst>
                                    <p:cond delay="0"/>
                                  </p:stCondLst>
                                  <p:childTnLst>
                                    <p:set>
                                      <p:cBhvr>
                                        <p:cTn id="63" dur="1" fill="hold">
                                          <p:stCondLst>
                                            <p:cond delay="0"/>
                                          </p:stCondLst>
                                        </p:cTn>
                                        <p:tgtEl>
                                          <p:spTgt spid="22531">
                                            <p:txEl>
                                              <p:pRg st="11" end="11"/>
                                            </p:txEl>
                                          </p:spTgt>
                                        </p:tgtEl>
                                        <p:attrNameLst>
                                          <p:attrName>style.visibility</p:attrName>
                                        </p:attrNameLst>
                                      </p:cBhvr>
                                      <p:to>
                                        <p:strVal val="visible"/>
                                      </p:to>
                                    </p:set>
                                    <p:anim calcmode="lin" valueType="num">
                                      <p:cBhvr>
                                        <p:cTn id="64" dur="500" fill="hold"/>
                                        <p:tgtEl>
                                          <p:spTgt spid="22531">
                                            <p:txEl>
                                              <p:pRg st="11" end="11"/>
                                            </p:txEl>
                                          </p:spTgt>
                                        </p:tgtEl>
                                        <p:attrNameLst>
                                          <p:attrName>ppt_w</p:attrName>
                                        </p:attrNameLst>
                                      </p:cBhvr>
                                      <p:tavLst>
                                        <p:tav tm="0">
                                          <p:val>
                                            <p:fltVal val="0"/>
                                          </p:val>
                                        </p:tav>
                                        <p:tav tm="100000">
                                          <p:val>
                                            <p:strVal val="#ppt_w"/>
                                          </p:val>
                                        </p:tav>
                                      </p:tavLst>
                                    </p:anim>
                                    <p:anim calcmode="lin" valueType="num">
                                      <p:cBhvr>
                                        <p:cTn id="65" dur="500" fill="hold"/>
                                        <p:tgtEl>
                                          <p:spTgt spid="22531">
                                            <p:txEl>
                                              <p:pRg st="11" end="11"/>
                                            </p:txEl>
                                          </p:spTgt>
                                        </p:tgtEl>
                                        <p:attrNameLst>
                                          <p:attrName>ppt_h</p:attrName>
                                        </p:attrNameLst>
                                      </p:cBhvr>
                                      <p:tavLst>
                                        <p:tav tm="0">
                                          <p:val>
                                            <p:fltVal val="0"/>
                                          </p:val>
                                        </p:tav>
                                        <p:tav tm="100000">
                                          <p:val>
                                            <p:strVal val="#ppt_h"/>
                                          </p:val>
                                        </p:tav>
                                      </p:tavLst>
                                    </p:anim>
                                    <p:animEffect transition="in" filter="fade">
                                      <p:cBhvr>
                                        <p:cTn id="66" dur="500"/>
                                        <p:tgtEl>
                                          <p:spTgt spid="22531">
                                            <p:txEl>
                                              <p:pRg st="11" end="11"/>
                                            </p:txEl>
                                          </p:spTgt>
                                        </p:tgtEl>
                                      </p:cBhvr>
                                    </p:animEffect>
                                  </p:childTnLst>
                                </p:cTn>
                              </p:par>
                              <p:par>
                                <p:cTn id="67" presetID="53" presetClass="entr" presetSubtype="16" fill="hold" nodeType="withEffect">
                                  <p:stCondLst>
                                    <p:cond delay="0"/>
                                  </p:stCondLst>
                                  <p:childTnLst>
                                    <p:set>
                                      <p:cBhvr>
                                        <p:cTn id="68" dur="1" fill="hold">
                                          <p:stCondLst>
                                            <p:cond delay="0"/>
                                          </p:stCondLst>
                                        </p:cTn>
                                        <p:tgtEl>
                                          <p:spTgt spid="22531">
                                            <p:txEl>
                                              <p:pRg st="12" end="12"/>
                                            </p:txEl>
                                          </p:spTgt>
                                        </p:tgtEl>
                                        <p:attrNameLst>
                                          <p:attrName>style.visibility</p:attrName>
                                        </p:attrNameLst>
                                      </p:cBhvr>
                                      <p:to>
                                        <p:strVal val="visible"/>
                                      </p:to>
                                    </p:set>
                                    <p:anim calcmode="lin" valueType="num">
                                      <p:cBhvr>
                                        <p:cTn id="69" dur="500" fill="hold"/>
                                        <p:tgtEl>
                                          <p:spTgt spid="22531">
                                            <p:txEl>
                                              <p:pRg st="12" end="12"/>
                                            </p:txEl>
                                          </p:spTgt>
                                        </p:tgtEl>
                                        <p:attrNameLst>
                                          <p:attrName>ppt_w</p:attrName>
                                        </p:attrNameLst>
                                      </p:cBhvr>
                                      <p:tavLst>
                                        <p:tav tm="0">
                                          <p:val>
                                            <p:fltVal val="0"/>
                                          </p:val>
                                        </p:tav>
                                        <p:tav tm="100000">
                                          <p:val>
                                            <p:strVal val="#ppt_w"/>
                                          </p:val>
                                        </p:tav>
                                      </p:tavLst>
                                    </p:anim>
                                    <p:anim calcmode="lin" valueType="num">
                                      <p:cBhvr>
                                        <p:cTn id="70" dur="500" fill="hold"/>
                                        <p:tgtEl>
                                          <p:spTgt spid="22531">
                                            <p:txEl>
                                              <p:pRg st="12" end="12"/>
                                            </p:txEl>
                                          </p:spTgt>
                                        </p:tgtEl>
                                        <p:attrNameLst>
                                          <p:attrName>ppt_h</p:attrName>
                                        </p:attrNameLst>
                                      </p:cBhvr>
                                      <p:tavLst>
                                        <p:tav tm="0">
                                          <p:val>
                                            <p:fltVal val="0"/>
                                          </p:val>
                                        </p:tav>
                                        <p:tav tm="100000">
                                          <p:val>
                                            <p:strVal val="#ppt_h"/>
                                          </p:val>
                                        </p:tav>
                                      </p:tavLst>
                                    </p:anim>
                                    <p:animEffect transition="in" filter="fade">
                                      <p:cBhvr>
                                        <p:cTn id="71" dur="500"/>
                                        <p:tgtEl>
                                          <p:spTgt spid="22531">
                                            <p:txEl>
                                              <p:pRg st="12" end="12"/>
                                            </p:txEl>
                                          </p:spTgt>
                                        </p:tgtEl>
                                      </p:cBhvr>
                                    </p:animEffect>
                                  </p:childTnLst>
                                </p:cTn>
                              </p:par>
                              <p:par>
                                <p:cTn id="72" presetID="53" presetClass="entr" presetSubtype="16" fill="hold" nodeType="withEffect">
                                  <p:stCondLst>
                                    <p:cond delay="0"/>
                                  </p:stCondLst>
                                  <p:childTnLst>
                                    <p:set>
                                      <p:cBhvr>
                                        <p:cTn id="73" dur="1" fill="hold">
                                          <p:stCondLst>
                                            <p:cond delay="0"/>
                                          </p:stCondLst>
                                        </p:cTn>
                                        <p:tgtEl>
                                          <p:spTgt spid="22531">
                                            <p:txEl>
                                              <p:pRg st="13" end="13"/>
                                            </p:txEl>
                                          </p:spTgt>
                                        </p:tgtEl>
                                        <p:attrNameLst>
                                          <p:attrName>style.visibility</p:attrName>
                                        </p:attrNameLst>
                                      </p:cBhvr>
                                      <p:to>
                                        <p:strVal val="visible"/>
                                      </p:to>
                                    </p:set>
                                    <p:anim calcmode="lin" valueType="num">
                                      <p:cBhvr>
                                        <p:cTn id="74" dur="500" fill="hold"/>
                                        <p:tgtEl>
                                          <p:spTgt spid="22531">
                                            <p:txEl>
                                              <p:pRg st="13" end="13"/>
                                            </p:txEl>
                                          </p:spTgt>
                                        </p:tgtEl>
                                        <p:attrNameLst>
                                          <p:attrName>ppt_w</p:attrName>
                                        </p:attrNameLst>
                                      </p:cBhvr>
                                      <p:tavLst>
                                        <p:tav tm="0">
                                          <p:val>
                                            <p:fltVal val="0"/>
                                          </p:val>
                                        </p:tav>
                                        <p:tav tm="100000">
                                          <p:val>
                                            <p:strVal val="#ppt_w"/>
                                          </p:val>
                                        </p:tav>
                                      </p:tavLst>
                                    </p:anim>
                                    <p:anim calcmode="lin" valueType="num">
                                      <p:cBhvr>
                                        <p:cTn id="75" dur="500" fill="hold"/>
                                        <p:tgtEl>
                                          <p:spTgt spid="22531">
                                            <p:txEl>
                                              <p:pRg st="13" end="13"/>
                                            </p:txEl>
                                          </p:spTgt>
                                        </p:tgtEl>
                                        <p:attrNameLst>
                                          <p:attrName>ppt_h</p:attrName>
                                        </p:attrNameLst>
                                      </p:cBhvr>
                                      <p:tavLst>
                                        <p:tav tm="0">
                                          <p:val>
                                            <p:fltVal val="0"/>
                                          </p:val>
                                        </p:tav>
                                        <p:tav tm="100000">
                                          <p:val>
                                            <p:strVal val="#ppt_h"/>
                                          </p:val>
                                        </p:tav>
                                      </p:tavLst>
                                    </p:anim>
                                    <p:animEffect transition="in" filter="fade">
                                      <p:cBhvr>
                                        <p:cTn id="76" dur="500"/>
                                        <p:tgtEl>
                                          <p:spTgt spid="22531">
                                            <p:txEl>
                                              <p:pRg st="13" end="13"/>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nodeType="clickEffect">
                                  <p:stCondLst>
                                    <p:cond delay="0"/>
                                  </p:stCondLst>
                                  <p:childTnLst>
                                    <p:set>
                                      <p:cBhvr>
                                        <p:cTn id="80" dur="1" fill="hold">
                                          <p:stCondLst>
                                            <p:cond delay="0"/>
                                          </p:stCondLst>
                                        </p:cTn>
                                        <p:tgtEl>
                                          <p:spTgt spid="22531">
                                            <p:txEl>
                                              <p:pRg st="14" end="14"/>
                                            </p:txEl>
                                          </p:spTgt>
                                        </p:tgtEl>
                                        <p:attrNameLst>
                                          <p:attrName>style.visibility</p:attrName>
                                        </p:attrNameLst>
                                      </p:cBhvr>
                                      <p:to>
                                        <p:strVal val="visible"/>
                                      </p:to>
                                    </p:set>
                                    <p:anim calcmode="lin" valueType="num">
                                      <p:cBhvr>
                                        <p:cTn id="81" dur="500" fill="hold"/>
                                        <p:tgtEl>
                                          <p:spTgt spid="22531">
                                            <p:txEl>
                                              <p:pRg st="14" end="14"/>
                                            </p:txEl>
                                          </p:spTgt>
                                        </p:tgtEl>
                                        <p:attrNameLst>
                                          <p:attrName>ppt_w</p:attrName>
                                        </p:attrNameLst>
                                      </p:cBhvr>
                                      <p:tavLst>
                                        <p:tav tm="0">
                                          <p:val>
                                            <p:fltVal val="0"/>
                                          </p:val>
                                        </p:tav>
                                        <p:tav tm="100000">
                                          <p:val>
                                            <p:strVal val="#ppt_w"/>
                                          </p:val>
                                        </p:tav>
                                      </p:tavLst>
                                    </p:anim>
                                    <p:anim calcmode="lin" valueType="num">
                                      <p:cBhvr>
                                        <p:cTn id="82" dur="500" fill="hold"/>
                                        <p:tgtEl>
                                          <p:spTgt spid="22531">
                                            <p:txEl>
                                              <p:pRg st="14" end="14"/>
                                            </p:txEl>
                                          </p:spTgt>
                                        </p:tgtEl>
                                        <p:attrNameLst>
                                          <p:attrName>ppt_h</p:attrName>
                                        </p:attrNameLst>
                                      </p:cBhvr>
                                      <p:tavLst>
                                        <p:tav tm="0">
                                          <p:val>
                                            <p:fltVal val="0"/>
                                          </p:val>
                                        </p:tav>
                                        <p:tav tm="100000">
                                          <p:val>
                                            <p:strVal val="#ppt_h"/>
                                          </p:val>
                                        </p:tav>
                                      </p:tavLst>
                                    </p:anim>
                                    <p:animEffect transition="in" filter="fade">
                                      <p:cBhvr>
                                        <p:cTn id="83" dur="500"/>
                                        <p:tgtEl>
                                          <p:spTgt spid="22531">
                                            <p:txEl>
                                              <p:pRg st="14" end="14"/>
                                            </p:txEl>
                                          </p:spTgt>
                                        </p:tgtEl>
                                      </p:cBhvr>
                                    </p:animEffect>
                                  </p:childTnLst>
                                </p:cTn>
                              </p:par>
                              <p:par>
                                <p:cTn id="84" presetID="53" presetClass="entr" presetSubtype="16" fill="hold" nodeType="withEffect">
                                  <p:stCondLst>
                                    <p:cond delay="0"/>
                                  </p:stCondLst>
                                  <p:childTnLst>
                                    <p:set>
                                      <p:cBhvr>
                                        <p:cTn id="85" dur="1" fill="hold">
                                          <p:stCondLst>
                                            <p:cond delay="0"/>
                                          </p:stCondLst>
                                        </p:cTn>
                                        <p:tgtEl>
                                          <p:spTgt spid="22531">
                                            <p:txEl>
                                              <p:pRg st="15" end="15"/>
                                            </p:txEl>
                                          </p:spTgt>
                                        </p:tgtEl>
                                        <p:attrNameLst>
                                          <p:attrName>style.visibility</p:attrName>
                                        </p:attrNameLst>
                                      </p:cBhvr>
                                      <p:to>
                                        <p:strVal val="visible"/>
                                      </p:to>
                                    </p:set>
                                    <p:anim calcmode="lin" valueType="num">
                                      <p:cBhvr>
                                        <p:cTn id="86" dur="500" fill="hold"/>
                                        <p:tgtEl>
                                          <p:spTgt spid="22531">
                                            <p:txEl>
                                              <p:pRg st="15" end="15"/>
                                            </p:txEl>
                                          </p:spTgt>
                                        </p:tgtEl>
                                        <p:attrNameLst>
                                          <p:attrName>ppt_w</p:attrName>
                                        </p:attrNameLst>
                                      </p:cBhvr>
                                      <p:tavLst>
                                        <p:tav tm="0">
                                          <p:val>
                                            <p:fltVal val="0"/>
                                          </p:val>
                                        </p:tav>
                                        <p:tav tm="100000">
                                          <p:val>
                                            <p:strVal val="#ppt_w"/>
                                          </p:val>
                                        </p:tav>
                                      </p:tavLst>
                                    </p:anim>
                                    <p:anim calcmode="lin" valueType="num">
                                      <p:cBhvr>
                                        <p:cTn id="87" dur="500" fill="hold"/>
                                        <p:tgtEl>
                                          <p:spTgt spid="22531">
                                            <p:txEl>
                                              <p:pRg st="15" end="15"/>
                                            </p:txEl>
                                          </p:spTgt>
                                        </p:tgtEl>
                                        <p:attrNameLst>
                                          <p:attrName>ppt_h</p:attrName>
                                        </p:attrNameLst>
                                      </p:cBhvr>
                                      <p:tavLst>
                                        <p:tav tm="0">
                                          <p:val>
                                            <p:fltVal val="0"/>
                                          </p:val>
                                        </p:tav>
                                        <p:tav tm="100000">
                                          <p:val>
                                            <p:strVal val="#ppt_h"/>
                                          </p:val>
                                        </p:tav>
                                      </p:tavLst>
                                    </p:anim>
                                    <p:animEffect transition="in" filter="fade">
                                      <p:cBhvr>
                                        <p:cTn id="88" dur="500"/>
                                        <p:tgtEl>
                                          <p:spTgt spid="22531">
                                            <p:txEl>
                                              <p:pRg st="15" end="15"/>
                                            </p:txEl>
                                          </p:spTgt>
                                        </p:tgtEl>
                                      </p:cBhvr>
                                    </p:animEffect>
                                  </p:childTnLst>
                                </p:cTn>
                              </p:par>
                              <p:par>
                                <p:cTn id="89" presetID="53" presetClass="entr" presetSubtype="16" fill="hold" nodeType="withEffect">
                                  <p:stCondLst>
                                    <p:cond delay="0"/>
                                  </p:stCondLst>
                                  <p:childTnLst>
                                    <p:set>
                                      <p:cBhvr>
                                        <p:cTn id="90" dur="1" fill="hold">
                                          <p:stCondLst>
                                            <p:cond delay="0"/>
                                          </p:stCondLst>
                                        </p:cTn>
                                        <p:tgtEl>
                                          <p:spTgt spid="22531">
                                            <p:txEl>
                                              <p:pRg st="16" end="16"/>
                                            </p:txEl>
                                          </p:spTgt>
                                        </p:tgtEl>
                                        <p:attrNameLst>
                                          <p:attrName>style.visibility</p:attrName>
                                        </p:attrNameLst>
                                      </p:cBhvr>
                                      <p:to>
                                        <p:strVal val="visible"/>
                                      </p:to>
                                    </p:set>
                                    <p:anim calcmode="lin" valueType="num">
                                      <p:cBhvr>
                                        <p:cTn id="91" dur="500" fill="hold"/>
                                        <p:tgtEl>
                                          <p:spTgt spid="22531">
                                            <p:txEl>
                                              <p:pRg st="16" end="16"/>
                                            </p:txEl>
                                          </p:spTgt>
                                        </p:tgtEl>
                                        <p:attrNameLst>
                                          <p:attrName>ppt_w</p:attrName>
                                        </p:attrNameLst>
                                      </p:cBhvr>
                                      <p:tavLst>
                                        <p:tav tm="0">
                                          <p:val>
                                            <p:fltVal val="0"/>
                                          </p:val>
                                        </p:tav>
                                        <p:tav tm="100000">
                                          <p:val>
                                            <p:strVal val="#ppt_w"/>
                                          </p:val>
                                        </p:tav>
                                      </p:tavLst>
                                    </p:anim>
                                    <p:anim calcmode="lin" valueType="num">
                                      <p:cBhvr>
                                        <p:cTn id="92" dur="500" fill="hold"/>
                                        <p:tgtEl>
                                          <p:spTgt spid="22531">
                                            <p:txEl>
                                              <p:pRg st="16" end="16"/>
                                            </p:txEl>
                                          </p:spTgt>
                                        </p:tgtEl>
                                        <p:attrNameLst>
                                          <p:attrName>ppt_h</p:attrName>
                                        </p:attrNameLst>
                                      </p:cBhvr>
                                      <p:tavLst>
                                        <p:tav tm="0">
                                          <p:val>
                                            <p:fltVal val="0"/>
                                          </p:val>
                                        </p:tav>
                                        <p:tav tm="100000">
                                          <p:val>
                                            <p:strVal val="#ppt_h"/>
                                          </p:val>
                                        </p:tav>
                                      </p:tavLst>
                                    </p:anim>
                                    <p:animEffect transition="in" filter="fade">
                                      <p:cBhvr>
                                        <p:cTn id="93" dur="500"/>
                                        <p:tgtEl>
                                          <p:spTgt spid="22531">
                                            <p:txEl>
                                              <p:pRg st="16" end="16"/>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16" presetClass="entr" presetSubtype="21" fill="hold" nodeType="clickEffect">
                                  <p:stCondLst>
                                    <p:cond delay="0"/>
                                  </p:stCondLst>
                                  <p:childTnLst>
                                    <p:set>
                                      <p:cBhvr>
                                        <p:cTn id="97" dur="1" fill="hold">
                                          <p:stCondLst>
                                            <p:cond delay="0"/>
                                          </p:stCondLst>
                                        </p:cTn>
                                        <p:tgtEl>
                                          <p:spTgt spid="22532">
                                            <p:txEl>
                                              <p:pRg st="0" end="0"/>
                                            </p:txEl>
                                          </p:spTgt>
                                        </p:tgtEl>
                                        <p:attrNameLst>
                                          <p:attrName>style.visibility</p:attrName>
                                        </p:attrNameLst>
                                      </p:cBhvr>
                                      <p:to>
                                        <p:strVal val="visible"/>
                                      </p:to>
                                    </p:set>
                                    <p:animEffect transition="in" filter="barn(inVertical)">
                                      <p:cBhvr>
                                        <p:cTn id="98" dur="500"/>
                                        <p:tgtEl>
                                          <p:spTgt spid="22532">
                                            <p:txEl>
                                              <p:pRg st="0" end="0"/>
                                            </p:txEl>
                                          </p:spTgt>
                                        </p:tgtEl>
                                      </p:cBhvr>
                                    </p:animEffect>
                                  </p:childTnLst>
                                </p:cTn>
                              </p:par>
                              <p:par>
                                <p:cTn id="99" presetID="16" presetClass="entr" presetSubtype="21" fill="hold" nodeType="withEffect">
                                  <p:stCondLst>
                                    <p:cond delay="0"/>
                                  </p:stCondLst>
                                  <p:childTnLst>
                                    <p:set>
                                      <p:cBhvr>
                                        <p:cTn id="100" dur="1" fill="hold">
                                          <p:stCondLst>
                                            <p:cond delay="0"/>
                                          </p:stCondLst>
                                        </p:cTn>
                                        <p:tgtEl>
                                          <p:spTgt spid="22532">
                                            <p:txEl>
                                              <p:pRg st="1" end="1"/>
                                            </p:txEl>
                                          </p:spTgt>
                                        </p:tgtEl>
                                        <p:attrNameLst>
                                          <p:attrName>style.visibility</p:attrName>
                                        </p:attrNameLst>
                                      </p:cBhvr>
                                      <p:to>
                                        <p:strVal val="visible"/>
                                      </p:to>
                                    </p:set>
                                    <p:animEffect transition="in" filter="barn(inVertical)">
                                      <p:cBhvr>
                                        <p:cTn id="101" dur="500"/>
                                        <p:tgtEl>
                                          <p:spTgt spid="22532">
                                            <p:txEl>
                                              <p:pRg st="1" end="1"/>
                                            </p:txEl>
                                          </p:spTgt>
                                        </p:tgtEl>
                                      </p:cBhvr>
                                    </p:animEffect>
                                  </p:childTnLst>
                                </p:cTn>
                              </p:par>
                              <p:par>
                                <p:cTn id="102" presetID="16" presetClass="entr" presetSubtype="21" fill="hold" nodeType="withEffect">
                                  <p:stCondLst>
                                    <p:cond delay="0"/>
                                  </p:stCondLst>
                                  <p:childTnLst>
                                    <p:set>
                                      <p:cBhvr>
                                        <p:cTn id="103" dur="1" fill="hold">
                                          <p:stCondLst>
                                            <p:cond delay="0"/>
                                          </p:stCondLst>
                                        </p:cTn>
                                        <p:tgtEl>
                                          <p:spTgt spid="22532">
                                            <p:txEl>
                                              <p:pRg st="2" end="2"/>
                                            </p:txEl>
                                          </p:spTgt>
                                        </p:tgtEl>
                                        <p:attrNameLst>
                                          <p:attrName>style.visibility</p:attrName>
                                        </p:attrNameLst>
                                      </p:cBhvr>
                                      <p:to>
                                        <p:strVal val="visible"/>
                                      </p:to>
                                    </p:set>
                                    <p:animEffect transition="in" filter="barn(inVertical)">
                                      <p:cBhvr>
                                        <p:cTn id="104" dur="500"/>
                                        <p:tgtEl>
                                          <p:spTgt spid="22532">
                                            <p:txEl>
                                              <p:pRg st="2" end="2"/>
                                            </p:txEl>
                                          </p:spTgt>
                                        </p:tgtEl>
                                      </p:cBhvr>
                                    </p:animEffect>
                                  </p:childTnLst>
                                </p:cTn>
                              </p:par>
                              <p:par>
                                <p:cTn id="105" presetID="16" presetClass="entr" presetSubtype="21" fill="hold" nodeType="withEffect">
                                  <p:stCondLst>
                                    <p:cond delay="0"/>
                                  </p:stCondLst>
                                  <p:childTnLst>
                                    <p:set>
                                      <p:cBhvr>
                                        <p:cTn id="106" dur="1" fill="hold">
                                          <p:stCondLst>
                                            <p:cond delay="0"/>
                                          </p:stCondLst>
                                        </p:cTn>
                                        <p:tgtEl>
                                          <p:spTgt spid="22532">
                                            <p:txEl>
                                              <p:pRg st="3" end="3"/>
                                            </p:txEl>
                                          </p:spTgt>
                                        </p:tgtEl>
                                        <p:attrNameLst>
                                          <p:attrName>style.visibility</p:attrName>
                                        </p:attrNameLst>
                                      </p:cBhvr>
                                      <p:to>
                                        <p:strVal val="visible"/>
                                      </p:to>
                                    </p:set>
                                    <p:animEffect transition="in" filter="barn(inVertical)">
                                      <p:cBhvr>
                                        <p:cTn id="107" dur="500"/>
                                        <p:tgtEl>
                                          <p:spTgt spid="22532">
                                            <p:txEl>
                                              <p:pRg st="3" end="3"/>
                                            </p:txEl>
                                          </p:spTgt>
                                        </p:tgtEl>
                                      </p:cBhvr>
                                    </p:animEffect>
                                  </p:childTnLst>
                                </p:cTn>
                              </p:par>
                              <p:par>
                                <p:cTn id="108" presetID="16" presetClass="entr" presetSubtype="21" fill="hold" nodeType="withEffect">
                                  <p:stCondLst>
                                    <p:cond delay="0"/>
                                  </p:stCondLst>
                                  <p:childTnLst>
                                    <p:set>
                                      <p:cBhvr>
                                        <p:cTn id="109" dur="1" fill="hold">
                                          <p:stCondLst>
                                            <p:cond delay="0"/>
                                          </p:stCondLst>
                                        </p:cTn>
                                        <p:tgtEl>
                                          <p:spTgt spid="22532">
                                            <p:txEl>
                                              <p:pRg st="4" end="4"/>
                                            </p:txEl>
                                          </p:spTgt>
                                        </p:tgtEl>
                                        <p:attrNameLst>
                                          <p:attrName>style.visibility</p:attrName>
                                        </p:attrNameLst>
                                      </p:cBhvr>
                                      <p:to>
                                        <p:strVal val="visible"/>
                                      </p:to>
                                    </p:set>
                                    <p:animEffect transition="in" filter="barn(inVertical)">
                                      <p:cBhvr>
                                        <p:cTn id="110" dur="500"/>
                                        <p:tgtEl>
                                          <p:spTgt spid="22532">
                                            <p:txEl>
                                              <p:pRg st="4" end="4"/>
                                            </p:txEl>
                                          </p:spTgt>
                                        </p:tgtEl>
                                      </p:cBhvr>
                                    </p:animEffect>
                                  </p:childTnLst>
                                </p:cTn>
                              </p:par>
                            </p:childTnLst>
                          </p:cTn>
                        </p:par>
                      </p:childTnLst>
                    </p:cTn>
                  </p:par>
                  <p:par>
                    <p:cTn id="111" fill="hold">
                      <p:stCondLst>
                        <p:cond delay="indefinite"/>
                      </p:stCondLst>
                      <p:childTnLst>
                        <p:par>
                          <p:cTn id="112" fill="hold">
                            <p:stCondLst>
                              <p:cond delay="0"/>
                            </p:stCondLst>
                            <p:childTnLst>
                              <p:par>
                                <p:cTn id="113" presetID="16" presetClass="entr" presetSubtype="21" fill="hold" nodeType="clickEffect">
                                  <p:stCondLst>
                                    <p:cond delay="0"/>
                                  </p:stCondLst>
                                  <p:childTnLst>
                                    <p:set>
                                      <p:cBhvr>
                                        <p:cTn id="114" dur="1" fill="hold">
                                          <p:stCondLst>
                                            <p:cond delay="0"/>
                                          </p:stCondLst>
                                        </p:cTn>
                                        <p:tgtEl>
                                          <p:spTgt spid="22532">
                                            <p:txEl>
                                              <p:pRg st="6" end="6"/>
                                            </p:txEl>
                                          </p:spTgt>
                                        </p:tgtEl>
                                        <p:attrNameLst>
                                          <p:attrName>style.visibility</p:attrName>
                                        </p:attrNameLst>
                                      </p:cBhvr>
                                      <p:to>
                                        <p:strVal val="visible"/>
                                      </p:to>
                                    </p:set>
                                    <p:animEffect transition="in" filter="barn(inVertical)">
                                      <p:cBhvr>
                                        <p:cTn id="115" dur="500"/>
                                        <p:tgtEl>
                                          <p:spTgt spid="22532">
                                            <p:txEl>
                                              <p:pRg st="6" end="6"/>
                                            </p:txEl>
                                          </p:spTgt>
                                        </p:tgtEl>
                                      </p:cBhvr>
                                    </p:animEffect>
                                  </p:childTnLst>
                                </p:cTn>
                              </p:par>
                              <p:par>
                                <p:cTn id="116" presetID="16" presetClass="entr" presetSubtype="21" fill="hold" nodeType="withEffect">
                                  <p:stCondLst>
                                    <p:cond delay="0"/>
                                  </p:stCondLst>
                                  <p:childTnLst>
                                    <p:set>
                                      <p:cBhvr>
                                        <p:cTn id="117" dur="1" fill="hold">
                                          <p:stCondLst>
                                            <p:cond delay="0"/>
                                          </p:stCondLst>
                                        </p:cTn>
                                        <p:tgtEl>
                                          <p:spTgt spid="22532">
                                            <p:txEl>
                                              <p:pRg st="7" end="7"/>
                                            </p:txEl>
                                          </p:spTgt>
                                        </p:tgtEl>
                                        <p:attrNameLst>
                                          <p:attrName>style.visibility</p:attrName>
                                        </p:attrNameLst>
                                      </p:cBhvr>
                                      <p:to>
                                        <p:strVal val="visible"/>
                                      </p:to>
                                    </p:set>
                                    <p:animEffect transition="in" filter="barn(inVertical)">
                                      <p:cBhvr>
                                        <p:cTn id="118" dur="500"/>
                                        <p:tgtEl>
                                          <p:spTgt spid="22532">
                                            <p:txEl>
                                              <p:pRg st="7" end="7"/>
                                            </p:txEl>
                                          </p:spTgt>
                                        </p:tgtEl>
                                      </p:cBhvr>
                                    </p:animEffect>
                                  </p:childTnLst>
                                </p:cTn>
                              </p:par>
                            </p:childTnLst>
                          </p:cTn>
                        </p:par>
                      </p:childTnLst>
                    </p:cTn>
                  </p:par>
                  <p:par>
                    <p:cTn id="119" fill="hold">
                      <p:stCondLst>
                        <p:cond delay="indefinite"/>
                      </p:stCondLst>
                      <p:childTnLst>
                        <p:par>
                          <p:cTn id="120" fill="hold">
                            <p:stCondLst>
                              <p:cond delay="0"/>
                            </p:stCondLst>
                            <p:childTnLst>
                              <p:par>
                                <p:cTn id="121" presetID="6" presetClass="entr" presetSubtype="16" fill="hold" nodeType="clickEffect">
                                  <p:stCondLst>
                                    <p:cond delay="0"/>
                                  </p:stCondLst>
                                  <p:childTnLst>
                                    <p:set>
                                      <p:cBhvr>
                                        <p:cTn id="122" dur="1" fill="hold">
                                          <p:stCondLst>
                                            <p:cond delay="0"/>
                                          </p:stCondLst>
                                        </p:cTn>
                                        <p:tgtEl>
                                          <p:spTgt spid="22532">
                                            <p:txEl>
                                              <p:pRg st="9" end="9"/>
                                            </p:txEl>
                                          </p:spTgt>
                                        </p:tgtEl>
                                        <p:attrNameLst>
                                          <p:attrName>style.visibility</p:attrName>
                                        </p:attrNameLst>
                                      </p:cBhvr>
                                      <p:to>
                                        <p:strVal val="visible"/>
                                      </p:to>
                                    </p:set>
                                    <p:animEffect transition="in" filter="circle(in)">
                                      <p:cBhvr>
                                        <p:cTn id="123" dur="2000"/>
                                        <p:tgtEl>
                                          <p:spTgt spid="22532">
                                            <p:txEl>
                                              <p:pRg st="9" end="9"/>
                                            </p:txEl>
                                          </p:spTgt>
                                        </p:tgtEl>
                                      </p:cBhvr>
                                    </p:animEffect>
                                  </p:childTnLst>
                                </p:cTn>
                              </p:par>
                              <p:par>
                                <p:cTn id="124" presetID="6" presetClass="entr" presetSubtype="16" fill="hold" nodeType="withEffect">
                                  <p:stCondLst>
                                    <p:cond delay="0"/>
                                  </p:stCondLst>
                                  <p:childTnLst>
                                    <p:set>
                                      <p:cBhvr>
                                        <p:cTn id="125" dur="1" fill="hold">
                                          <p:stCondLst>
                                            <p:cond delay="0"/>
                                          </p:stCondLst>
                                        </p:cTn>
                                        <p:tgtEl>
                                          <p:spTgt spid="22532">
                                            <p:txEl>
                                              <p:pRg st="10" end="10"/>
                                            </p:txEl>
                                          </p:spTgt>
                                        </p:tgtEl>
                                        <p:attrNameLst>
                                          <p:attrName>style.visibility</p:attrName>
                                        </p:attrNameLst>
                                      </p:cBhvr>
                                      <p:to>
                                        <p:strVal val="visible"/>
                                      </p:to>
                                    </p:set>
                                    <p:animEffect transition="in" filter="circle(in)">
                                      <p:cBhvr>
                                        <p:cTn id="126" dur="2000"/>
                                        <p:tgtEl>
                                          <p:spTgt spid="22532">
                                            <p:txEl>
                                              <p:pRg st="10" end="10"/>
                                            </p:txEl>
                                          </p:spTgt>
                                        </p:tgtEl>
                                      </p:cBhvr>
                                    </p:animEffect>
                                  </p:childTnLst>
                                </p:cTn>
                              </p:par>
                              <p:par>
                                <p:cTn id="127" presetID="6" presetClass="entr" presetSubtype="16" fill="hold" nodeType="withEffect">
                                  <p:stCondLst>
                                    <p:cond delay="0"/>
                                  </p:stCondLst>
                                  <p:childTnLst>
                                    <p:set>
                                      <p:cBhvr>
                                        <p:cTn id="128" dur="1" fill="hold">
                                          <p:stCondLst>
                                            <p:cond delay="0"/>
                                          </p:stCondLst>
                                        </p:cTn>
                                        <p:tgtEl>
                                          <p:spTgt spid="22532">
                                            <p:txEl>
                                              <p:pRg st="11" end="11"/>
                                            </p:txEl>
                                          </p:spTgt>
                                        </p:tgtEl>
                                        <p:attrNameLst>
                                          <p:attrName>style.visibility</p:attrName>
                                        </p:attrNameLst>
                                      </p:cBhvr>
                                      <p:to>
                                        <p:strVal val="visible"/>
                                      </p:to>
                                    </p:set>
                                    <p:animEffect transition="in" filter="circle(in)">
                                      <p:cBhvr>
                                        <p:cTn id="129" dur="2000"/>
                                        <p:tgtEl>
                                          <p:spTgt spid="22532">
                                            <p:txEl>
                                              <p:pRg st="11" end="11"/>
                                            </p:txEl>
                                          </p:spTgt>
                                        </p:tgtEl>
                                      </p:cBhvr>
                                    </p:animEffect>
                                  </p:childTnLst>
                                </p:cTn>
                              </p:par>
                              <p:par>
                                <p:cTn id="130" presetID="6" presetClass="entr" presetSubtype="16" fill="hold" nodeType="withEffect">
                                  <p:stCondLst>
                                    <p:cond delay="0"/>
                                  </p:stCondLst>
                                  <p:childTnLst>
                                    <p:set>
                                      <p:cBhvr>
                                        <p:cTn id="131" dur="1" fill="hold">
                                          <p:stCondLst>
                                            <p:cond delay="0"/>
                                          </p:stCondLst>
                                        </p:cTn>
                                        <p:tgtEl>
                                          <p:spTgt spid="22532">
                                            <p:txEl>
                                              <p:pRg st="12" end="12"/>
                                            </p:txEl>
                                          </p:spTgt>
                                        </p:tgtEl>
                                        <p:attrNameLst>
                                          <p:attrName>style.visibility</p:attrName>
                                        </p:attrNameLst>
                                      </p:cBhvr>
                                      <p:to>
                                        <p:strVal val="visible"/>
                                      </p:to>
                                    </p:set>
                                    <p:animEffect transition="in" filter="circle(in)">
                                      <p:cBhvr>
                                        <p:cTn id="132" dur="2000"/>
                                        <p:tgtEl>
                                          <p:spTgt spid="22532">
                                            <p:txEl>
                                              <p:pRg st="12" end="12"/>
                                            </p:txEl>
                                          </p:spTgt>
                                        </p:tgtEl>
                                      </p:cBhvr>
                                    </p:animEffect>
                                  </p:childTnLst>
                                </p:cTn>
                              </p:par>
                              <p:par>
                                <p:cTn id="133" presetID="6" presetClass="entr" presetSubtype="16" fill="hold" nodeType="withEffect">
                                  <p:stCondLst>
                                    <p:cond delay="0"/>
                                  </p:stCondLst>
                                  <p:childTnLst>
                                    <p:set>
                                      <p:cBhvr>
                                        <p:cTn id="134" dur="1" fill="hold">
                                          <p:stCondLst>
                                            <p:cond delay="0"/>
                                          </p:stCondLst>
                                        </p:cTn>
                                        <p:tgtEl>
                                          <p:spTgt spid="22532">
                                            <p:txEl>
                                              <p:pRg st="13" end="13"/>
                                            </p:txEl>
                                          </p:spTgt>
                                        </p:tgtEl>
                                        <p:attrNameLst>
                                          <p:attrName>style.visibility</p:attrName>
                                        </p:attrNameLst>
                                      </p:cBhvr>
                                      <p:to>
                                        <p:strVal val="visible"/>
                                      </p:to>
                                    </p:set>
                                    <p:animEffect transition="in" filter="circle(in)">
                                      <p:cBhvr>
                                        <p:cTn id="135" dur="2000"/>
                                        <p:tgtEl>
                                          <p:spTgt spid="22532">
                                            <p:txEl>
                                              <p:pRg st="13" end="13"/>
                                            </p:txEl>
                                          </p:spTgt>
                                        </p:tgtEl>
                                      </p:cBhvr>
                                    </p:animEffect>
                                  </p:childTnLst>
                                </p:cTn>
                              </p:par>
                              <p:par>
                                <p:cTn id="136" presetID="6" presetClass="entr" presetSubtype="16" fill="hold" nodeType="withEffect">
                                  <p:stCondLst>
                                    <p:cond delay="0"/>
                                  </p:stCondLst>
                                  <p:childTnLst>
                                    <p:set>
                                      <p:cBhvr>
                                        <p:cTn id="137" dur="1" fill="hold">
                                          <p:stCondLst>
                                            <p:cond delay="0"/>
                                          </p:stCondLst>
                                        </p:cTn>
                                        <p:tgtEl>
                                          <p:spTgt spid="22532">
                                            <p:txEl>
                                              <p:pRg st="14" end="14"/>
                                            </p:txEl>
                                          </p:spTgt>
                                        </p:tgtEl>
                                        <p:attrNameLst>
                                          <p:attrName>style.visibility</p:attrName>
                                        </p:attrNameLst>
                                      </p:cBhvr>
                                      <p:to>
                                        <p:strVal val="visible"/>
                                      </p:to>
                                    </p:set>
                                    <p:animEffect transition="in" filter="circle(in)">
                                      <p:cBhvr>
                                        <p:cTn id="138" dur="2000"/>
                                        <p:tgtEl>
                                          <p:spTgt spid="22532">
                                            <p:txEl>
                                              <p:pRg st="14" end="14"/>
                                            </p:txEl>
                                          </p:spTgt>
                                        </p:tgtEl>
                                      </p:cBhvr>
                                    </p:animEffect>
                                  </p:childTnLst>
                                </p:cTn>
                              </p:par>
                              <p:par>
                                <p:cTn id="139" presetID="6" presetClass="entr" presetSubtype="16" fill="hold" nodeType="withEffect">
                                  <p:stCondLst>
                                    <p:cond delay="0"/>
                                  </p:stCondLst>
                                  <p:childTnLst>
                                    <p:set>
                                      <p:cBhvr>
                                        <p:cTn id="140" dur="1" fill="hold">
                                          <p:stCondLst>
                                            <p:cond delay="0"/>
                                          </p:stCondLst>
                                        </p:cTn>
                                        <p:tgtEl>
                                          <p:spTgt spid="22532">
                                            <p:txEl>
                                              <p:pRg st="15" end="15"/>
                                            </p:txEl>
                                          </p:spTgt>
                                        </p:tgtEl>
                                        <p:attrNameLst>
                                          <p:attrName>style.visibility</p:attrName>
                                        </p:attrNameLst>
                                      </p:cBhvr>
                                      <p:to>
                                        <p:strVal val="visible"/>
                                      </p:to>
                                    </p:set>
                                    <p:animEffect transition="in" filter="circle(in)">
                                      <p:cBhvr>
                                        <p:cTn id="141" dur="2000"/>
                                        <p:tgtEl>
                                          <p:spTgt spid="22532">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r>
              <a:rPr lang="el-GR" dirty="0"/>
              <a:t>Επεξήγηση προηγούμενης εγγραφής:</a:t>
            </a:r>
          </a:p>
          <a:p>
            <a:pPr algn="just"/>
            <a:r>
              <a:rPr lang="el-GR" dirty="0"/>
              <a:t>Το μηνιαίο ενοίκιο ανέρχεται στο ποσό των 100 € και η επιχείρηση έχει πληρώσει </a:t>
            </a:r>
          </a:p>
          <a:p>
            <a:pPr algn="just"/>
            <a:r>
              <a:rPr lang="el-GR" dirty="0"/>
              <a:t>12 Χ 100 = 1.200 για τους δώδεκα μήνες της χρήσης και </a:t>
            </a:r>
          </a:p>
          <a:p>
            <a:pPr algn="just"/>
            <a:r>
              <a:rPr lang="el-GR" dirty="0"/>
              <a:t>2 Χ 100 = 200 έχει προκαταβάλει για την επόμενη χρήση</a:t>
            </a:r>
          </a:p>
          <a:p>
            <a:pPr algn="just"/>
            <a:r>
              <a:rPr lang="el-GR" dirty="0"/>
              <a:t>Τα δύο ενοίκια 2 Χ 100 = 200, αφορούν την επόμενη χρήση (είναι έξοδα της επόμενης χρήσης) και δεν είναι δεδουλευμένα στην χρήση αυτή</a:t>
            </a:r>
          </a:p>
          <a:p>
            <a:pPr algn="just"/>
            <a:r>
              <a:rPr lang="el-GR" dirty="0"/>
              <a:t>Η επιχείρηση θα πρέπει να μεταφέρει τα έξοδα αυτά στην επόμενη χρήση πιστώνοντας τον λ/</a:t>
            </a:r>
            <a:r>
              <a:rPr lang="el-GR" dirty="0" err="1"/>
              <a:t>σμό</a:t>
            </a:r>
            <a:r>
              <a:rPr lang="el-GR" dirty="0"/>
              <a:t> «Ενοίκια» (λ/</a:t>
            </a:r>
            <a:r>
              <a:rPr lang="el-GR" dirty="0" err="1"/>
              <a:t>σμός</a:t>
            </a:r>
            <a:r>
              <a:rPr lang="el-GR" dirty="0"/>
              <a:t> εξόδων) και χρεώνοντας τον λ/</a:t>
            </a:r>
            <a:r>
              <a:rPr lang="el-GR" dirty="0" err="1"/>
              <a:t>σμό</a:t>
            </a:r>
            <a:r>
              <a:rPr lang="el-GR" dirty="0"/>
              <a:t> «Έξοδα επομένων χρήσεων» (λ/</a:t>
            </a:r>
            <a:r>
              <a:rPr lang="el-GR" dirty="0" err="1"/>
              <a:t>σμός</a:t>
            </a:r>
            <a:r>
              <a:rPr lang="el-GR" dirty="0"/>
              <a:t> ενεργητικού-απαιτήσεις)</a:t>
            </a:r>
          </a:p>
          <a:p>
            <a:pPr algn="just"/>
            <a:r>
              <a:rPr lang="el-GR" dirty="0"/>
              <a:t>Τα έξοδα αυτά θα καταστούν δεδουλευμένα στην επόμενη χρήση</a:t>
            </a:r>
          </a:p>
          <a:p>
            <a:pPr marL="0" indent="0" algn="just">
              <a:buNone/>
            </a:pPr>
            <a:endParaRPr lang="el-GR" sz="2800" dirty="0"/>
          </a:p>
        </p:txBody>
      </p:sp>
      <p:sp>
        <p:nvSpPr>
          <p:cNvPr id="6" name="Ορθογώνιο 5"/>
          <p:cNvSpPr/>
          <p:nvPr/>
        </p:nvSpPr>
        <p:spPr>
          <a:xfrm>
            <a:off x="0" y="0"/>
            <a:ext cx="761238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Μεταβατικοί λογαριασμοί</a:t>
            </a:r>
          </a:p>
        </p:txBody>
      </p:sp>
      <p:sp>
        <p:nvSpPr>
          <p:cNvPr id="7" name="Ορθογώνιο 6"/>
          <p:cNvSpPr/>
          <p:nvPr/>
        </p:nvSpPr>
        <p:spPr>
          <a:xfrm>
            <a:off x="7612380" y="0"/>
            <a:ext cx="4579619"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7017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r>
              <a:rPr lang="el-GR" dirty="0"/>
              <a:t>Με τις εγγραφές τακτοποίησης μεταβάλλονται τα υπόλοιπα των λογαριασμών του Καθολικού </a:t>
            </a:r>
          </a:p>
          <a:p>
            <a:pPr algn="just"/>
            <a:r>
              <a:rPr lang="el-GR" dirty="0"/>
              <a:t>Τα ποσά των λογαριασμών μετά τις εγγραφές τακτοποίησης μεταφέρονται στο ισοζύγιο </a:t>
            </a:r>
          </a:p>
          <a:p>
            <a:pPr algn="just"/>
            <a:r>
              <a:rPr lang="el-GR" dirty="0"/>
              <a:t>Το νέο ισοζύγιο μετά τις εγγραφές τακτοποίησης είναι πλέον </a:t>
            </a:r>
            <a:r>
              <a:rPr lang="el-GR" dirty="0">
                <a:solidFill>
                  <a:srgbClr val="C00000"/>
                </a:solidFill>
              </a:rPr>
              <a:t>οριστικό</a:t>
            </a:r>
          </a:p>
          <a:p>
            <a:pPr algn="just"/>
            <a:r>
              <a:rPr lang="el-GR" dirty="0"/>
              <a:t>Με βάση το οριστικό ισοζύγιο η εταιρεία προχωρά στην σύνταξη των χρηματοοικονομικών καταστάσεων, οι οποίες αποτυπώνουν πλέον το αποτέλεσμα σύμφωνα με την αρχή της </a:t>
            </a:r>
            <a:r>
              <a:rPr lang="el-GR" dirty="0">
                <a:solidFill>
                  <a:srgbClr val="C00000"/>
                </a:solidFill>
              </a:rPr>
              <a:t>αυτοτέλειας των χρήσεων</a:t>
            </a:r>
          </a:p>
          <a:p>
            <a:pPr algn="just"/>
            <a:r>
              <a:rPr lang="el-GR" dirty="0"/>
              <a:t>Οι αρχές της αυτοτέλειας των χρήσεων και της αντιπαράθεσης των εσόδων και των εξόδων υπαγορεύουν όπως τα αποτελέσματα κάθε χρήσης προκύπτουν από το συσχετισμό των εσόδων που πραγματοποιήθηκαν στη χρήση από την δραστηριότητα της επιχείρησης με τα έξοδα που αντιστοιχούν στα έσοδα αυτά.</a:t>
            </a:r>
          </a:p>
          <a:p>
            <a:pPr algn="just"/>
            <a:endParaRPr lang="el-GR" dirty="0"/>
          </a:p>
          <a:p>
            <a:pPr marL="0" indent="0" algn="just">
              <a:buNone/>
            </a:pPr>
            <a:endParaRPr lang="el-GR" sz="2800" dirty="0"/>
          </a:p>
        </p:txBody>
      </p:sp>
      <p:sp>
        <p:nvSpPr>
          <p:cNvPr id="6" name="Ορθογώνιο 5"/>
          <p:cNvSpPr/>
          <p:nvPr/>
        </p:nvSpPr>
        <p:spPr>
          <a:xfrm>
            <a:off x="0" y="0"/>
            <a:ext cx="761238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Μεταβατικοί λογαριασμοί</a:t>
            </a:r>
          </a:p>
        </p:txBody>
      </p:sp>
      <p:sp>
        <p:nvSpPr>
          <p:cNvPr id="7" name="Ορθογώνιο 6"/>
          <p:cNvSpPr/>
          <p:nvPr/>
        </p:nvSpPr>
        <p:spPr>
          <a:xfrm>
            <a:off x="7612380" y="0"/>
            <a:ext cx="4579619"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9041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320040" y="489526"/>
            <a:ext cx="11647170" cy="6368473"/>
          </a:xfrm>
        </p:spPr>
        <p:txBody>
          <a:bodyPr>
            <a:normAutofit/>
          </a:bodyPr>
          <a:lstStyle/>
          <a:p>
            <a:pPr marL="0" indent="0" algn="just">
              <a:lnSpc>
                <a:spcPct val="100000"/>
              </a:lnSpc>
              <a:buNone/>
            </a:pPr>
            <a:r>
              <a:rPr lang="el-GR" sz="1800" dirty="0"/>
              <a:t>            Πάγια                              Αποθέματα                           Απαιτήσεις                   Ίδια Κεφάλαια                   Υποχρεώσεις</a:t>
            </a:r>
          </a:p>
          <a:p>
            <a:pPr marL="0" indent="0" algn="just">
              <a:lnSpc>
                <a:spcPct val="100000"/>
              </a:lnSpc>
              <a:buNone/>
            </a:pPr>
            <a:r>
              <a:rPr lang="el-GR" sz="1800" dirty="0"/>
              <a:t>      18.000                                14.000             </a:t>
            </a:r>
            <a:r>
              <a:rPr lang="el-GR" sz="1800" dirty="0">
                <a:solidFill>
                  <a:srgbClr val="FF0000"/>
                </a:solidFill>
              </a:rPr>
              <a:t>400 </a:t>
            </a:r>
            <a:r>
              <a:rPr lang="el-GR" sz="1800" dirty="0"/>
              <a:t>        9.000                                                              20.000                              4.200      </a:t>
            </a:r>
          </a:p>
          <a:p>
            <a:pPr marL="0" indent="0" algn="just">
              <a:lnSpc>
                <a:spcPct val="100000"/>
              </a:lnSpc>
              <a:buNone/>
            </a:pPr>
            <a:r>
              <a:rPr lang="el-GR" sz="1800" dirty="0"/>
              <a:t>                                                  13.600                                                                                                                                             </a:t>
            </a:r>
          </a:p>
          <a:p>
            <a:pPr marL="0" indent="0" algn="just">
              <a:lnSpc>
                <a:spcPct val="100000"/>
              </a:lnSpc>
              <a:buNone/>
            </a:pPr>
            <a:r>
              <a:rPr lang="el-GR" sz="1800" dirty="0"/>
              <a:t>           Μισθοί                                Ενοίκια                               Ασφάλιστρα                     Τόκοι έξοδα                </a:t>
            </a:r>
          </a:p>
          <a:p>
            <a:pPr marL="0" indent="0" algn="just">
              <a:lnSpc>
                <a:spcPct val="100000"/>
              </a:lnSpc>
              <a:buNone/>
            </a:pPr>
            <a:r>
              <a:rPr lang="el-GR" sz="1800" dirty="0"/>
              <a:t>      7.000                                     1.400          </a:t>
            </a:r>
            <a:r>
              <a:rPr lang="el-GR" sz="1800" dirty="0">
                <a:solidFill>
                  <a:srgbClr val="FF0000"/>
                </a:solidFill>
              </a:rPr>
              <a:t>200  </a:t>
            </a:r>
            <a:r>
              <a:rPr lang="el-GR" sz="1800" dirty="0"/>
              <a:t>         3.000                   </a:t>
            </a:r>
            <a:r>
              <a:rPr lang="el-GR" sz="1800" dirty="0">
                <a:solidFill>
                  <a:srgbClr val="FF0000"/>
                </a:solidFill>
              </a:rPr>
              <a:t>1.500  </a:t>
            </a:r>
            <a:r>
              <a:rPr lang="el-GR" sz="1800" dirty="0"/>
              <a:t>            800</a:t>
            </a:r>
          </a:p>
          <a:p>
            <a:pPr marL="0" indent="0" algn="just">
              <a:lnSpc>
                <a:spcPct val="100000"/>
              </a:lnSpc>
              <a:buNone/>
            </a:pPr>
            <a:r>
              <a:rPr lang="el-GR" sz="1800" dirty="0"/>
              <a:t>                                                     1.200                            1.500                                           </a:t>
            </a:r>
            <a:r>
              <a:rPr lang="el-GR" sz="1800" dirty="0">
                <a:solidFill>
                  <a:srgbClr val="FF0000"/>
                </a:solidFill>
              </a:rPr>
              <a:t>300</a:t>
            </a:r>
            <a:r>
              <a:rPr lang="el-GR" sz="1800" dirty="0"/>
              <a:t> </a:t>
            </a:r>
          </a:p>
          <a:p>
            <a:pPr marL="0" indent="0" algn="just">
              <a:lnSpc>
                <a:spcPct val="100000"/>
              </a:lnSpc>
              <a:buNone/>
            </a:pPr>
            <a:r>
              <a:rPr lang="el-GR" sz="1800" dirty="0"/>
              <a:t> Πωλήσεις </a:t>
            </a:r>
            <a:r>
              <a:rPr lang="el-GR" sz="1800" dirty="0" err="1"/>
              <a:t>Εμπορευμ</a:t>
            </a:r>
            <a:r>
              <a:rPr lang="el-GR" sz="1800" dirty="0"/>
              <a:t>.      Πωλήσεις Υπηρεσιών          56.Έσοδα </a:t>
            </a:r>
            <a:r>
              <a:rPr lang="el-GR" sz="1800" dirty="0" err="1"/>
              <a:t>επομ</a:t>
            </a:r>
            <a:r>
              <a:rPr lang="el-GR" sz="1800" dirty="0"/>
              <a:t>. χρήσεων    1.100                  37. Έξοδα </a:t>
            </a:r>
            <a:r>
              <a:rPr lang="el-GR" sz="1800" dirty="0" err="1"/>
              <a:t>επομ</a:t>
            </a:r>
            <a:r>
              <a:rPr lang="el-GR" sz="1800" dirty="0"/>
              <a:t>. χρήσεων</a:t>
            </a:r>
          </a:p>
          <a:p>
            <a:pPr marL="0" indent="0" algn="just">
              <a:lnSpc>
                <a:spcPct val="100000"/>
              </a:lnSpc>
              <a:buNone/>
            </a:pPr>
            <a:r>
              <a:rPr lang="el-GR" sz="1800" dirty="0"/>
              <a:t>                      23.000           </a:t>
            </a:r>
            <a:r>
              <a:rPr lang="el-GR" sz="1800" dirty="0">
                <a:solidFill>
                  <a:srgbClr val="FF0000"/>
                </a:solidFill>
              </a:rPr>
              <a:t>2.000          </a:t>
            </a:r>
            <a:r>
              <a:rPr lang="el-GR" sz="1800" dirty="0"/>
              <a:t>     6.000                                            </a:t>
            </a:r>
            <a:r>
              <a:rPr lang="el-GR" sz="1800" dirty="0">
                <a:solidFill>
                  <a:srgbClr val="FF0000"/>
                </a:solidFill>
              </a:rPr>
              <a:t>2.000</a:t>
            </a:r>
            <a:r>
              <a:rPr lang="el-GR" sz="1800" dirty="0"/>
              <a:t>                                         </a:t>
            </a:r>
            <a:r>
              <a:rPr lang="el-GR" sz="1800" dirty="0">
                <a:solidFill>
                  <a:srgbClr val="FF0000"/>
                </a:solidFill>
              </a:rPr>
              <a:t>1.500 </a:t>
            </a:r>
            <a:r>
              <a:rPr lang="el-GR" sz="1800" dirty="0"/>
              <a:t>                      </a:t>
            </a:r>
          </a:p>
          <a:p>
            <a:pPr marL="0" indent="0" algn="just">
              <a:lnSpc>
                <a:spcPct val="100000"/>
              </a:lnSpc>
              <a:buNone/>
            </a:pPr>
            <a:r>
              <a:rPr lang="el-GR" sz="1800" dirty="0"/>
              <a:t>                                                                      4.000                                                                                                  </a:t>
            </a:r>
            <a:r>
              <a:rPr lang="el-GR" sz="1800" dirty="0">
                <a:solidFill>
                  <a:srgbClr val="FF0000"/>
                </a:solidFill>
              </a:rPr>
              <a:t>200</a:t>
            </a:r>
          </a:p>
          <a:p>
            <a:pPr marL="0" indent="0" algn="just">
              <a:lnSpc>
                <a:spcPct val="100000"/>
              </a:lnSpc>
              <a:buNone/>
            </a:pPr>
            <a:r>
              <a:rPr lang="el-GR" sz="1800" dirty="0"/>
              <a:t> 72. Πιστωτικοί Τόκοι      3. Τόκοι εισπρακτέοι               56. Δεδουλευμένα έξοδα </a:t>
            </a:r>
            <a:r>
              <a:rPr lang="el-GR" sz="1800" dirty="0" err="1"/>
              <a:t>επομ</a:t>
            </a:r>
            <a:r>
              <a:rPr lang="el-GR" sz="1800" dirty="0"/>
              <a:t>. χρήσεων        1.700       </a:t>
            </a:r>
          </a:p>
          <a:p>
            <a:pPr marL="0" indent="0" algn="just">
              <a:lnSpc>
                <a:spcPct val="100000"/>
              </a:lnSpc>
              <a:buNone/>
            </a:pPr>
            <a:r>
              <a:rPr lang="el-GR" sz="1800" dirty="0"/>
              <a:t>                               </a:t>
            </a:r>
            <a:r>
              <a:rPr lang="el-GR" sz="1800" dirty="0">
                <a:solidFill>
                  <a:srgbClr val="FF0000"/>
                </a:solidFill>
              </a:rPr>
              <a:t>200 </a:t>
            </a:r>
            <a:r>
              <a:rPr lang="el-GR" sz="1800" dirty="0"/>
              <a:t>       </a:t>
            </a:r>
            <a:r>
              <a:rPr lang="el-GR" sz="1800" dirty="0">
                <a:solidFill>
                  <a:srgbClr val="FF0000"/>
                </a:solidFill>
              </a:rPr>
              <a:t>200</a:t>
            </a:r>
            <a:r>
              <a:rPr lang="el-GR" sz="1800" dirty="0"/>
              <a:t>                                                                                                      </a:t>
            </a:r>
            <a:r>
              <a:rPr lang="el-GR" sz="1800" dirty="0">
                <a:solidFill>
                  <a:srgbClr val="FF0000"/>
                </a:solidFill>
              </a:rPr>
              <a:t>300</a:t>
            </a:r>
          </a:p>
          <a:p>
            <a:pPr marL="0" indent="0" algn="just">
              <a:lnSpc>
                <a:spcPct val="100000"/>
              </a:lnSpc>
              <a:buNone/>
            </a:pPr>
            <a:r>
              <a:rPr lang="el-GR" sz="1800" dirty="0"/>
              <a:t>                                                                                                                                                </a:t>
            </a:r>
          </a:p>
          <a:p>
            <a:pPr marL="0" indent="0" algn="just">
              <a:lnSpc>
                <a:spcPct val="100000"/>
              </a:lnSpc>
              <a:buNone/>
            </a:pPr>
            <a:r>
              <a:rPr lang="el-GR" sz="1800" dirty="0"/>
              <a:t>  Υλικά άμεσης αναλ.          Αποσβέσεις παγίων              Σωρευμένες αποσβέσεις</a:t>
            </a:r>
          </a:p>
          <a:p>
            <a:pPr marL="0" indent="0" algn="just">
              <a:lnSpc>
                <a:spcPct val="100000"/>
              </a:lnSpc>
              <a:buNone/>
            </a:pPr>
            <a:r>
              <a:rPr lang="el-GR" sz="1800" dirty="0">
                <a:solidFill>
                  <a:srgbClr val="FF0000"/>
                </a:solidFill>
              </a:rPr>
              <a:t>  400       </a:t>
            </a:r>
            <a:r>
              <a:rPr lang="el-GR" sz="1800" dirty="0"/>
              <a:t>                               </a:t>
            </a:r>
            <a:r>
              <a:rPr lang="el-GR" sz="1800" dirty="0">
                <a:solidFill>
                  <a:srgbClr val="FF0000"/>
                </a:solidFill>
              </a:rPr>
              <a:t>3.600 </a:t>
            </a:r>
            <a:r>
              <a:rPr lang="el-GR" sz="1800" dirty="0"/>
              <a:t>                                                                       </a:t>
            </a:r>
            <a:r>
              <a:rPr lang="el-GR" sz="1800" dirty="0">
                <a:solidFill>
                  <a:srgbClr val="FF0000"/>
                </a:solidFill>
              </a:rPr>
              <a:t>3.600</a:t>
            </a:r>
          </a:p>
        </p:txBody>
      </p:sp>
      <p:sp>
        <p:nvSpPr>
          <p:cNvPr id="6" name="Ορθογώνιο 5"/>
          <p:cNvSpPr/>
          <p:nvPr/>
        </p:nvSpPr>
        <p:spPr>
          <a:xfrm>
            <a:off x="0" y="0"/>
            <a:ext cx="718947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Καθολικό</a:t>
            </a:r>
          </a:p>
        </p:txBody>
      </p:sp>
      <p:sp>
        <p:nvSpPr>
          <p:cNvPr id="7" name="Ορθογώνιο 6"/>
          <p:cNvSpPr/>
          <p:nvPr/>
        </p:nvSpPr>
        <p:spPr>
          <a:xfrm>
            <a:off x="7189470" y="0"/>
            <a:ext cx="5002530" cy="489527"/>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3" name="Ευθεία γραμμή σύνδεσης 2"/>
          <p:cNvCxnSpPr/>
          <p:nvPr/>
        </p:nvCxnSpPr>
        <p:spPr>
          <a:xfrm>
            <a:off x="510540" y="893388"/>
            <a:ext cx="185547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Ευθεία γραμμή σύνδεσης 7"/>
          <p:cNvCxnSpPr/>
          <p:nvPr/>
        </p:nvCxnSpPr>
        <p:spPr>
          <a:xfrm flipV="1">
            <a:off x="5116830" y="2107797"/>
            <a:ext cx="2087169" cy="114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Ευθεία γραμμή σύνδεσης 8"/>
          <p:cNvCxnSpPr/>
          <p:nvPr/>
        </p:nvCxnSpPr>
        <p:spPr>
          <a:xfrm flipV="1">
            <a:off x="2778914" y="2114550"/>
            <a:ext cx="19721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V="1">
            <a:off x="7648575" y="2100470"/>
            <a:ext cx="204216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Ευθεία γραμμή σύνδεσης 10"/>
          <p:cNvCxnSpPr/>
          <p:nvPr/>
        </p:nvCxnSpPr>
        <p:spPr>
          <a:xfrm>
            <a:off x="1451610" y="893388"/>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Ευθεία γραμμή σύνδεσης 11"/>
          <p:cNvCxnSpPr/>
          <p:nvPr/>
        </p:nvCxnSpPr>
        <p:spPr>
          <a:xfrm>
            <a:off x="434340" y="2114550"/>
            <a:ext cx="193167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Ευθεία γραμμή σύνδεσης 13"/>
          <p:cNvCxnSpPr/>
          <p:nvPr/>
        </p:nvCxnSpPr>
        <p:spPr>
          <a:xfrm>
            <a:off x="9818370" y="909308"/>
            <a:ext cx="18669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flipV="1">
            <a:off x="434340" y="3335712"/>
            <a:ext cx="193167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Ευθεία γραμμή σύνδεσης 16"/>
          <p:cNvCxnSpPr/>
          <p:nvPr/>
        </p:nvCxnSpPr>
        <p:spPr>
          <a:xfrm>
            <a:off x="432916" y="4469128"/>
            <a:ext cx="193309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9302555" y="3216668"/>
            <a:ext cx="250174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Ευθεία γραμμή σύνδεσης 19"/>
          <p:cNvCxnSpPr/>
          <p:nvPr/>
        </p:nvCxnSpPr>
        <p:spPr>
          <a:xfrm flipV="1">
            <a:off x="2778914" y="893388"/>
            <a:ext cx="19721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flipV="1">
            <a:off x="5116830" y="916235"/>
            <a:ext cx="207264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Ευθεία γραμμή σύνδεσης 21"/>
          <p:cNvCxnSpPr/>
          <p:nvPr/>
        </p:nvCxnSpPr>
        <p:spPr>
          <a:xfrm>
            <a:off x="7508086" y="915381"/>
            <a:ext cx="2104544" cy="85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Ευθεία γραμμή σύνδεσης 30"/>
          <p:cNvCxnSpPr/>
          <p:nvPr/>
        </p:nvCxnSpPr>
        <p:spPr>
          <a:xfrm>
            <a:off x="3756660" y="3335712"/>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Ευθεία γραμμή σύνδεσης 32"/>
          <p:cNvCxnSpPr/>
          <p:nvPr/>
        </p:nvCxnSpPr>
        <p:spPr>
          <a:xfrm>
            <a:off x="6509385" y="3335712"/>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Ευθεία γραμμή σύνδεσης 35"/>
          <p:cNvCxnSpPr/>
          <p:nvPr/>
        </p:nvCxnSpPr>
        <p:spPr>
          <a:xfrm>
            <a:off x="1398751" y="2114550"/>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Ευθεία γραμμή σύνδεσης 36"/>
          <p:cNvCxnSpPr>
            <a:cxnSpLocks/>
          </p:cNvCxnSpPr>
          <p:nvPr/>
        </p:nvCxnSpPr>
        <p:spPr>
          <a:xfrm>
            <a:off x="10550476" y="3216668"/>
            <a:ext cx="0" cy="11677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Ευθεία γραμμή σύνδεσης 37"/>
          <p:cNvCxnSpPr>
            <a:cxnSpLocks/>
          </p:cNvCxnSpPr>
          <p:nvPr/>
        </p:nvCxnSpPr>
        <p:spPr>
          <a:xfrm>
            <a:off x="8674344" y="2114550"/>
            <a:ext cx="0" cy="119547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Ευθεία γραμμή σύνδεσης 38"/>
          <p:cNvCxnSpPr/>
          <p:nvPr/>
        </p:nvCxnSpPr>
        <p:spPr>
          <a:xfrm>
            <a:off x="1414472" y="4469128"/>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Ευθεία γραμμή σύνδεσης 39"/>
          <p:cNvCxnSpPr/>
          <p:nvPr/>
        </p:nvCxnSpPr>
        <p:spPr>
          <a:xfrm>
            <a:off x="3756660" y="4469128"/>
            <a:ext cx="0" cy="8439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Ευθεία γραμμή σύνδεσης 40"/>
          <p:cNvCxnSpPr/>
          <p:nvPr/>
        </p:nvCxnSpPr>
        <p:spPr>
          <a:xfrm>
            <a:off x="1398751" y="3335712"/>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Ευθεία γραμμή σύνδεσης 41"/>
          <p:cNvCxnSpPr/>
          <p:nvPr/>
        </p:nvCxnSpPr>
        <p:spPr>
          <a:xfrm>
            <a:off x="3756660" y="2107797"/>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Ευθεία γραμμή σύνδεσης 42"/>
          <p:cNvCxnSpPr/>
          <p:nvPr/>
        </p:nvCxnSpPr>
        <p:spPr>
          <a:xfrm>
            <a:off x="6239356" y="2114550"/>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Ευθεία γραμμή σύνδεσης 43"/>
          <p:cNvCxnSpPr/>
          <p:nvPr/>
        </p:nvCxnSpPr>
        <p:spPr>
          <a:xfrm flipH="1">
            <a:off x="10664190" y="922887"/>
            <a:ext cx="0" cy="85823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Ευθεία γραμμή σύνδεσης 44"/>
          <p:cNvCxnSpPr/>
          <p:nvPr/>
        </p:nvCxnSpPr>
        <p:spPr>
          <a:xfrm>
            <a:off x="8503920" y="925716"/>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Ευθεία γραμμή σύνδεσης 45"/>
          <p:cNvCxnSpPr/>
          <p:nvPr/>
        </p:nvCxnSpPr>
        <p:spPr>
          <a:xfrm>
            <a:off x="6239356" y="925716"/>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Ευθεία γραμμή σύνδεσης 46"/>
          <p:cNvCxnSpPr/>
          <p:nvPr/>
        </p:nvCxnSpPr>
        <p:spPr>
          <a:xfrm>
            <a:off x="3733800" y="893388"/>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Ευθεία γραμμή σύνδεσης 58"/>
          <p:cNvCxnSpPr/>
          <p:nvPr/>
        </p:nvCxnSpPr>
        <p:spPr>
          <a:xfrm>
            <a:off x="5257800" y="3310021"/>
            <a:ext cx="2503170" cy="1241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Ευθεία γραμμή σύνδεσης 59"/>
          <p:cNvCxnSpPr/>
          <p:nvPr/>
        </p:nvCxnSpPr>
        <p:spPr>
          <a:xfrm flipV="1">
            <a:off x="2778914" y="3322432"/>
            <a:ext cx="193167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Ευθεία γραμμή σύνδεσης 65"/>
          <p:cNvCxnSpPr/>
          <p:nvPr/>
        </p:nvCxnSpPr>
        <p:spPr>
          <a:xfrm flipV="1">
            <a:off x="5353050" y="4469128"/>
            <a:ext cx="3870960" cy="1142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Ευθεία γραμμή σύνδεσης 68"/>
          <p:cNvCxnSpPr/>
          <p:nvPr/>
        </p:nvCxnSpPr>
        <p:spPr>
          <a:xfrm flipV="1">
            <a:off x="2670810" y="4480556"/>
            <a:ext cx="193167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Ευθεία γραμμή σύνδεσης 74"/>
          <p:cNvCxnSpPr/>
          <p:nvPr/>
        </p:nvCxnSpPr>
        <p:spPr>
          <a:xfrm>
            <a:off x="7200670" y="4480556"/>
            <a:ext cx="3329" cy="6972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Ευθεία γραμμή σύνδεσης 47"/>
          <p:cNvCxnSpPr/>
          <p:nvPr/>
        </p:nvCxnSpPr>
        <p:spPr>
          <a:xfrm flipV="1">
            <a:off x="5116830" y="2444955"/>
            <a:ext cx="2087169" cy="114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Ευθεία γραμμή σύνδεσης 49"/>
          <p:cNvCxnSpPr/>
          <p:nvPr/>
        </p:nvCxnSpPr>
        <p:spPr>
          <a:xfrm>
            <a:off x="5353050" y="5730238"/>
            <a:ext cx="240792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Ευθεία γραμμή σύνδεσης 50"/>
          <p:cNvCxnSpPr/>
          <p:nvPr/>
        </p:nvCxnSpPr>
        <p:spPr>
          <a:xfrm>
            <a:off x="2817976" y="5730238"/>
            <a:ext cx="193309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Ευθεία γραμμή σύνδεσης 51"/>
          <p:cNvCxnSpPr/>
          <p:nvPr/>
        </p:nvCxnSpPr>
        <p:spPr>
          <a:xfrm>
            <a:off x="485063" y="5730238"/>
            <a:ext cx="193309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Ευθεία γραμμή σύνδεσης 52"/>
          <p:cNvCxnSpPr/>
          <p:nvPr/>
        </p:nvCxnSpPr>
        <p:spPr>
          <a:xfrm>
            <a:off x="6567497" y="5730238"/>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Ευθεία γραμμή σύνδεσης 53"/>
          <p:cNvCxnSpPr/>
          <p:nvPr/>
        </p:nvCxnSpPr>
        <p:spPr>
          <a:xfrm>
            <a:off x="3756660" y="5730238"/>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Ευθεία γραμμή σύνδεσης 54"/>
          <p:cNvCxnSpPr/>
          <p:nvPr/>
        </p:nvCxnSpPr>
        <p:spPr>
          <a:xfrm>
            <a:off x="1398751" y="5730238"/>
            <a:ext cx="0" cy="8554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Ευθεία γραμμή σύνδεσης 56"/>
          <p:cNvCxnSpPr/>
          <p:nvPr/>
        </p:nvCxnSpPr>
        <p:spPr>
          <a:xfrm flipV="1">
            <a:off x="2817976" y="1297248"/>
            <a:ext cx="19721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Ευθεία γραμμή σύνδεσης 60"/>
          <p:cNvCxnSpPr/>
          <p:nvPr/>
        </p:nvCxnSpPr>
        <p:spPr>
          <a:xfrm flipV="1">
            <a:off x="2767965" y="3673762"/>
            <a:ext cx="193167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Ευθεία γραμμή σύνδεσης 48">
            <a:extLst>
              <a:ext uri="{FF2B5EF4-FFF2-40B4-BE49-F238E27FC236}">
                <a16:creationId xmlns:a16="http://schemas.microsoft.com/office/drawing/2014/main" id="{A613BA5B-103E-4B54-BB6C-DEFEFECCA6B0}"/>
              </a:ext>
            </a:extLst>
          </p:cNvPr>
          <p:cNvCxnSpPr/>
          <p:nvPr/>
        </p:nvCxnSpPr>
        <p:spPr>
          <a:xfrm flipV="1">
            <a:off x="2737128" y="2480226"/>
            <a:ext cx="1944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Ευθεία γραμμή σύνδεσης 55">
            <a:extLst>
              <a:ext uri="{FF2B5EF4-FFF2-40B4-BE49-F238E27FC236}">
                <a16:creationId xmlns:a16="http://schemas.microsoft.com/office/drawing/2014/main" id="{C2039B4A-A4AC-4EF2-A738-95E0E265717D}"/>
              </a:ext>
            </a:extLst>
          </p:cNvPr>
          <p:cNvCxnSpPr/>
          <p:nvPr/>
        </p:nvCxnSpPr>
        <p:spPr>
          <a:xfrm>
            <a:off x="9224010" y="4049007"/>
            <a:ext cx="250174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Ευθεία γραμμή σύνδεσης 57">
            <a:extLst>
              <a:ext uri="{FF2B5EF4-FFF2-40B4-BE49-F238E27FC236}">
                <a16:creationId xmlns:a16="http://schemas.microsoft.com/office/drawing/2014/main" id="{1993EB15-34CE-40DD-B8B0-BB7F07109394}"/>
              </a:ext>
            </a:extLst>
          </p:cNvPr>
          <p:cNvCxnSpPr/>
          <p:nvPr/>
        </p:nvCxnSpPr>
        <p:spPr>
          <a:xfrm flipV="1">
            <a:off x="7737126" y="2817935"/>
            <a:ext cx="204216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6115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arn(inVertic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arn(inVertical)">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arn(inVertical)">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arn(inVertical)">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arn(inVertical)">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arn(inVertical)">
                                      <p:cBhvr>
                                        <p:cTn id="72"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p:cNvSpPr/>
          <p:nvPr/>
        </p:nvSpPr>
        <p:spPr>
          <a:xfrm>
            <a:off x="0" y="1"/>
            <a:ext cx="7760970" cy="320040"/>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Οριστικό ισοζύγιο 31/12/2019</a:t>
            </a:r>
          </a:p>
        </p:txBody>
      </p:sp>
      <p:sp>
        <p:nvSpPr>
          <p:cNvPr id="7" name="Ορθογώνιο 6"/>
          <p:cNvSpPr/>
          <p:nvPr/>
        </p:nvSpPr>
        <p:spPr>
          <a:xfrm>
            <a:off x="7760970" y="0"/>
            <a:ext cx="4431030" cy="320041"/>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424874"/>
            <a:ext cx="4124036" cy="6433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9" name="Θέση περιεχομένου 2"/>
          <p:cNvGraphicFramePr>
            <a:graphicFrameLocks noGrp="1"/>
          </p:cNvGraphicFramePr>
          <p:nvPr>
            <p:ph sz="half" idx="1"/>
          </p:nvPr>
        </p:nvGraphicFramePr>
        <p:xfrm>
          <a:off x="708658" y="320041"/>
          <a:ext cx="10641331" cy="6528816"/>
        </p:xfrm>
        <a:graphic>
          <a:graphicData uri="http://schemas.openxmlformats.org/drawingml/2006/table">
            <a:tbl>
              <a:tblPr firstRow="1" bandRow="1">
                <a:tableStyleId>{D7AC3CCA-C797-4891-BE02-D94E43425B78}</a:tableStyleId>
              </a:tblPr>
              <a:tblGrid>
                <a:gridCol w="6771605">
                  <a:extLst>
                    <a:ext uri="{9D8B030D-6E8A-4147-A177-3AD203B41FA5}">
                      <a16:colId xmlns:a16="http://schemas.microsoft.com/office/drawing/2014/main" val="2453963297"/>
                    </a:ext>
                  </a:extLst>
                </a:gridCol>
                <a:gridCol w="1980034">
                  <a:extLst>
                    <a:ext uri="{9D8B030D-6E8A-4147-A177-3AD203B41FA5}">
                      <a16:colId xmlns:a16="http://schemas.microsoft.com/office/drawing/2014/main" val="1910919357"/>
                    </a:ext>
                  </a:extLst>
                </a:gridCol>
                <a:gridCol w="1889692">
                  <a:extLst>
                    <a:ext uri="{9D8B030D-6E8A-4147-A177-3AD203B41FA5}">
                      <a16:colId xmlns:a16="http://schemas.microsoft.com/office/drawing/2014/main" val="4236420427"/>
                    </a:ext>
                  </a:extLst>
                </a:gridCol>
              </a:tblGrid>
              <a:tr h="305889">
                <a:tc>
                  <a:txBody>
                    <a:bodyPr/>
                    <a:lstStyle/>
                    <a:p>
                      <a:endParaRPr lang="el-GR" sz="1440" b="0" dirty="0"/>
                    </a:p>
                  </a:txBody>
                  <a:tcPr/>
                </a:tc>
                <a:tc>
                  <a:txBody>
                    <a:bodyPr/>
                    <a:lstStyle/>
                    <a:p>
                      <a:pPr algn="r"/>
                      <a:r>
                        <a:rPr lang="el-GR" sz="1440" b="0" dirty="0"/>
                        <a:t>Χρέωση</a:t>
                      </a:r>
                    </a:p>
                  </a:txBody>
                  <a:tcPr/>
                </a:tc>
                <a:tc>
                  <a:txBody>
                    <a:bodyPr/>
                    <a:lstStyle/>
                    <a:p>
                      <a:pPr algn="r"/>
                      <a:r>
                        <a:rPr lang="el-GR" sz="1440" b="0" dirty="0"/>
                        <a:t>Πίστωση</a:t>
                      </a:r>
                    </a:p>
                  </a:txBody>
                  <a:tcPr/>
                </a:tc>
                <a:extLst>
                  <a:ext uri="{0D108BD9-81ED-4DB2-BD59-A6C34878D82A}">
                    <a16:rowId xmlns:a16="http://schemas.microsoft.com/office/drawing/2014/main" val="1316855114"/>
                  </a:ext>
                </a:extLst>
              </a:tr>
              <a:tr h="305889">
                <a:tc>
                  <a:txBody>
                    <a:bodyPr/>
                    <a:lstStyle/>
                    <a:p>
                      <a:r>
                        <a:rPr lang="el-GR" sz="1440" b="0" dirty="0">
                          <a:solidFill>
                            <a:schemeClr val="tx1"/>
                          </a:solidFill>
                        </a:rPr>
                        <a:t>1.</a:t>
                      </a:r>
                      <a:r>
                        <a:rPr lang="el-GR" sz="1440" b="0" baseline="0" dirty="0">
                          <a:solidFill>
                            <a:schemeClr val="tx1"/>
                          </a:solidFill>
                        </a:rPr>
                        <a:t> Πάγια</a:t>
                      </a:r>
                      <a:endParaRPr lang="el-GR" sz="1440" b="0" dirty="0">
                        <a:solidFill>
                          <a:schemeClr val="tx1"/>
                        </a:solidFill>
                      </a:endParaRPr>
                    </a:p>
                  </a:txBody>
                  <a:tcPr/>
                </a:tc>
                <a:tc>
                  <a:txBody>
                    <a:bodyPr/>
                    <a:lstStyle/>
                    <a:p>
                      <a:pPr algn="r"/>
                      <a:r>
                        <a:rPr lang="el-GR" sz="1440" dirty="0">
                          <a:solidFill>
                            <a:schemeClr val="tx1"/>
                          </a:solidFill>
                        </a:rPr>
                        <a:t>18.000</a:t>
                      </a:r>
                    </a:p>
                  </a:txBody>
                  <a:tcPr/>
                </a:tc>
                <a:tc>
                  <a:txBody>
                    <a:bodyPr/>
                    <a:lstStyle/>
                    <a:p>
                      <a:pPr algn="r"/>
                      <a:endParaRPr lang="el-GR" sz="1440" dirty="0">
                        <a:solidFill>
                          <a:schemeClr val="tx1"/>
                        </a:solidFill>
                      </a:endParaRPr>
                    </a:p>
                  </a:txBody>
                  <a:tcPr/>
                </a:tc>
                <a:extLst>
                  <a:ext uri="{0D108BD9-81ED-4DB2-BD59-A6C34878D82A}">
                    <a16:rowId xmlns:a16="http://schemas.microsoft.com/office/drawing/2014/main" val="4189378706"/>
                  </a:ext>
                </a:extLst>
              </a:tr>
              <a:tr h="305889">
                <a:tc>
                  <a:txBody>
                    <a:bodyPr/>
                    <a:lstStyle/>
                    <a:p>
                      <a:r>
                        <a:rPr lang="el-GR" sz="1440" b="0" baseline="0" dirty="0">
                          <a:solidFill>
                            <a:schemeClr val="tx1"/>
                          </a:solidFill>
                        </a:rPr>
                        <a:t>1. Μείον αποσβέσεις</a:t>
                      </a:r>
                    </a:p>
                  </a:txBody>
                  <a:tcPr/>
                </a:tc>
                <a:tc>
                  <a:txBody>
                    <a:bodyPr/>
                    <a:lstStyle/>
                    <a:p>
                      <a:pPr algn="r"/>
                      <a:r>
                        <a:rPr lang="el-GR" sz="1440" b="0" dirty="0">
                          <a:solidFill>
                            <a:schemeClr val="tx1"/>
                          </a:solidFill>
                        </a:rPr>
                        <a:t>-3.900</a:t>
                      </a:r>
                    </a:p>
                  </a:txBody>
                  <a:tcPr/>
                </a:tc>
                <a:tc>
                  <a:txBody>
                    <a:bodyPr/>
                    <a:lstStyle/>
                    <a:p>
                      <a:pPr algn="r"/>
                      <a:endParaRPr lang="el-GR" sz="1440" b="0" dirty="0">
                        <a:solidFill>
                          <a:schemeClr val="tx1"/>
                        </a:solidFill>
                      </a:endParaRPr>
                    </a:p>
                  </a:txBody>
                  <a:tcPr/>
                </a:tc>
                <a:extLst>
                  <a:ext uri="{0D108BD9-81ED-4DB2-BD59-A6C34878D82A}">
                    <a16:rowId xmlns:a16="http://schemas.microsoft.com/office/drawing/2014/main" val="1027023757"/>
                  </a:ext>
                </a:extLst>
              </a:tr>
              <a:tr h="305889">
                <a:tc>
                  <a:txBody>
                    <a:bodyPr/>
                    <a:lstStyle/>
                    <a:p>
                      <a:r>
                        <a:rPr lang="el-GR" sz="1440" b="0" baseline="0" dirty="0">
                          <a:solidFill>
                            <a:schemeClr val="tx1"/>
                          </a:solidFill>
                        </a:rPr>
                        <a:t>2. Αποθέματα</a:t>
                      </a:r>
                    </a:p>
                  </a:txBody>
                  <a:tcPr/>
                </a:tc>
                <a:tc>
                  <a:txBody>
                    <a:bodyPr/>
                    <a:lstStyle/>
                    <a:p>
                      <a:pPr algn="r"/>
                      <a:r>
                        <a:rPr lang="el-GR" sz="1440" b="0" dirty="0">
                          <a:solidFill>
                            <a:schemeClr val="tx1"/>
                          </a:solidFill>
                        </a:rPr>
                        <a:t>13.600</a:t>
                      </a:r>
                    </a:p>
                  </a:txBody>
                  <a:tcPr/>
                </a:tc>
                <a:tc>
                  <a:txBody>
                    <a:bodyPr/>
                    <a:lstStyle/>
                    <a:p>
                      <a:pPr algn="r"/>
                      <a:endParaRPr lang="el-GR" sz="1440" b="0" dirty="0">
                        <a:solidFill>
                          <a:schemeClr val="tx1"/>
                        </a:solidFill>
                      </a:endParaRPr>
                    </a:p>
                  </a:txBody>
                  <a:tcPr/>
                </a:tc>
                <a:extLst>
                  <a:ext uri="{0D108BD9-81ED-4DB2-BD59-A6C34878D82A}">
                    <a16:rowId xmlns:a16="http://schemas.microsoft.com/office/drawing/2014/main" val="1548996924"/>
                  </a:ext>
                </a:extLst>
              </a:tr>
              <a:tr h="3058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440" b="0" baseline="0" dirty="0">
                          <a:solidFill>
                            <a:schemeClr val="dk1"/>
                          </a:solidFill>
                        </a:rPr>
                        <a:t>3. Απαιτήσεις</a:t>
                      </a:r>
                      <a:endParaRPr lang="el-GR" sz="1440" b="0" baseline="0" dirty="0">
                        <a:solidFill>
                          <a:srgbClr val="C00000"/>
                        </a:solidFill>
                      </a:endParaRPr>
                    </a:p>
                  </a:txBody>
                  <a:tcPr/>
                </a:tc>
                <a:tc>
                  <a:txBody>
                    <a:bodyPr/>
                    <a:lstStyle/>
                    <a:p>
                      <a:pPr algn="r"/>
                      <a:r>
                        <a:rPr lang="el-GR" sz="1440" b="0" dirty="0"/>
                        <a:t>9.000</a:t>
                      </a:r>
                    </a:p>
                  </a:txBody>
                  <a:tcPr/>
                </a:tc>
                <a:tc>
                  <a:txBody>
                    <a:bodyPr/>
                    <a:lstStyle/>
                    <a:p>
                      <a:pPr algn="r"/>
                      <a:endParaRPr lang="el-GR" sz="1440" b="0" dirty="0">
                        <a:solidFill>
                          <a:srgbClr val="C00000"/>
                        </a:solidFill>
                      </a:endParaRPr>
                    </a:p>
                  </a:txBody>
                  <a:tcPr/>
                </a:tc>
                <a:extLst>
                  <a:ext uri="{0D108BD9-81ED-4DB2-BD59-A6C34878D82A}">
                    <a16:rowId xmlns:a16="http://schemas.microsoft.com/office/drawing/2014/main" val="2315409145"/>
                  </a:ext>
                </a:extLst>
              </a:tr>
              <a:tr h="305889">
                <a:tc>
                  <a:txBody>
                    <a:bodyPr/>
                    <a:lstStyle/>
                    <a:p>
                      <a:r>
                        <a:rPr lang="el-GR" sz="1440" b="0" baseline="0" dirty="0">
                          <a:solidFill>
                            <a:schemeClr val="tx1"/>
                          </a:solidFill>
                        </a:rPr>
                        <a:t>3. Τόκοι εισπρακτέοι</a:t>
                      </a:r>
                    </a:p>
                  </a:txBody>
                  <a:tcPr/>
                </a:tc>
                <a:tc>
                  <a:txBody>
                    <a:bodyPr/>
                    <a:lstStyle/>
                    <a:p>
                      <a:pPr algn="r"/>
                      <a:r>
                        <a:rPr lang="el-GR" sz="1440" b="0" dirty="0"/>
                        <a:t>200</a:t>
                      </a:r>
                    </a:p>
                  </a:txBody>
                  <a:tcPr/>
                </a:tc>
                <a:tc>
                  <a:txBody>
                    <a:bodyPr/>
                    <a:lstStyle/>
                    <a:p>
                      <a:pPr algn="r"/>
                      <a:endParaRPr lang="el-GR" sz="1440" b="0" dirty="0"/>
                    </a:p>
                  </a:txBody>
                  <a:tcPr/>
                </a:tc>
                <a:extLst>
                  <a:ext uri="{0D108BD9-81ED-4DB2-BD59-A6C34878D82A}">
                    <a16:rowId xmlns:a16="http://schemas.microsoft.com/office/drawing/2014/main" val="33891492"/>
                  </a:ext>
                </a:extLst>
              </a:tr>
              <a:tr h="305889">
                <a:tc>
                  <a:txBody>
                    <a:bodyPr/>
                    <a:lstStyle/>
                    <a:p>
                      <a:r>
                        <a:rPr lang="el-GR" sz="1440" b="0" baseline="0" dirty="0">
                          <a:solidFill>
                            <a:schemeClr val="tx1"/>
                          </a:solidFill>
                        </a:rPr>
                        <a:t>37. Έξοδα επομένων χρήσεων</a:t>
                      </a:r>
                    </a:p>
                  </a:txBody>
                  <a:tcPr/>
                </a:tc>
                <a:tc>
                  <a:txBody>
                    <a:bodyPr/>
                    <a:lstStyle/>
                    <a:p>
                      <a:pPr algn="r"/>
                      <a:r>
                        <a:rPr lang="el-GR" sz="1440" b="0" dirty="0"/>
                        <a:t>1.700</a:t>
                      </a:r>
                    </a:p>
                  </a:txBody>
                  <a:tcPr/>
                </a:tc>
                <a:tc>
                  <a:txBody>
                    <a:bodyPr/>
                    <a:lstStyle/>
                    <a:p>
                      <a:pPr algn="r"/>
                      <a:endParaRPr lang="el-GR" sz="1440" b="0" dirty="0"/>
                    </a:p>
                  </a:txBody>
                  <a:tcPr/>
                </a:tc>
                <a:extLst>
                  <a:ext uri="{0D108BD9-81ED-4DB2-BD59-A6C34878D82A}">
                    <a16:rowId xmlns:a16="http://schemas.microsoft.com/office/drawing/2014/main" val="4015396330"/>
                  </a:ext>
                </a:extLst>
              </a:tr>
              <a:tr h="305889">
                <a:tc>
                  <a:txBody>
                    <a:bodyPr/>
                    <a:lstStyle/>
                    <a:p>
                      <a:r>
                        <a:rPr lang="el-GR" sz="1440" b="0" baseline="0" dirty="0">
                          <a:solidFill>
                            <a:schemeClr val="tx1"/>
                          </a:solidFill>
                        </a:rPr>
                        <a:t>4. Ίδια κεφάλαια</a:t>
                      </a:r>
                    </a:p>
                  </a:txBody>
                  <a:tcPr/>
                </a:tc>
                <a:tc>
                  <a:txBody>
                    <a:bodyPr/>
                    <a:lstStyle/>
                    <a:p>
                      <a:pPr algn="r"/>
                      <a:endParaRPr lang="el-GR" sz="1440" b="0" dirty="0"/>
                    </a:p>
                  </a:txBody>
                  <a:tcPr/>
                </a:tc>
                <a:tc>
                  <a:txBody>
                    <a:bodyPr/>
                    <a:lstStyle/>
                    <a:p>
                      <a:pPr algn="r"/>
                      <a:r>
                        <a:rPr lang="el-GR" sz="1440" b="0" dirty="0"/>
                        <a:t>20.000</a:t>
                      </a:r>
                    </a:p>
                  </a:txBody>
                  <a:tcPr/>
                </a:tc>
                <a:extLst>
                  <a:ext uri="{0D108BD9-81ED-4DB2-BD59-A6C34878D82A}">
                    <a16:rowId xmlns:a16="http://schemas.microsoft.com/office/drawing/2014/main" val="3922231302"/>
                  </a:ext>
                </a:extLst>
              </a:tr>
              <a:tr h="3058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440" b="0" baseline="0" dirty="0">
                          <a:solidFill>
                            <a:schemeClr val="tx1"/>
                          </a:solidFill>
                        </a:rPr>
                        <a:t>5. Υποχρεώσεις</a:t>
                      </a:r>
                    </a:p>
                  </a:txBody>
                  <a:tcPr/>
                </a:tc>
                <a:tc>
                  <a:txBody>
                    <a:bodyPr/>
                    <a:lstStyle/>
                    <a:p>
                      <a:pPr algn="r"/>
                      <a:endParaRPr lang="el-GR" sz="1440" b="0" dirty="0"/>
                    </a:p>
                  </a:txBody>
                  <a:tcPr/>
                </a:tc>
                <a:tc>
                  <a:txBody>
                    <a:bodyPr/>
                    <a:lstStyle/>
                    <a:p>
                      <a:pPr algn="r"/>
                      <a:r>
                        <a:rPr lang="el-GR" sz="1440" b="0" dirty="0"/>
                        <a:t>4.200</a:t>
                      </a:r>
                    </a:p>
                  </a:txBody>
                  <a:tcPr/>
                </a:tc>
                <a:extLst>
                  <a:ext uri="{0D108BD9-81ED-4DB2-BD59-A6C34878D82A}">
                    <a16:rowId xmlns:a16="http://schemas.microsoft.com/office/drawing/2014/main" val="2054728120"/>
                  </a:ext>
                </a:extLst>
              </a:tr>
              <a:tr h="3058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440" b="0" baseline="0" dirty="0">
                          <a:solidFill>
                            <a:schemeClr val="tx1"/>
                          </a:solidFill>
                        </a:rPr>
                        <a:t>56. Έσοδα επομένων χρήσεων</a:t>
                      </a:r>
                    </a:p>
                  </a:txBody>
                  <a:tcPr/>
                </a:tc>
                <a:tc>
                  <a:txBody>
                    <a:bodyPr/>
                    <a:lstStyle/>
                    <a:p>
                      <a:pPr algn="r"/>
                      <a:endParaRPr lang="el-GR" sz="1440" b="0" dirty="0"/>
                    </a:p>
                  </a:txBody>
                  <a:tcPr/>
                </a:tc>
                <a:tc>
                  <a:txBody>
                    <a:bodyPr/>
                    <a:lstStyle/>
                    <a:p>
                      <a:pPr algn="r"/>
                      <a:r>
                        <a:rPr lang="el-GR" sz="1440" b="0" dirty="0"/>
                        <a:t>2.000</a:t>
                      </a:r>
                    </a:p>
                  </a:txBody>
                  <a:tcPr/>
                </a:tc>
                <a:extLst>
                  <a:ext uri="{0D108BD9-81ED-4DB2-BD59-A6C34878D82A}">
                    <a16:rowId xmlns:a16="http://schemas.microsoft.com/office/drawing/2014/main" val="1194072659"/>
                  </a:ext>
                </a:extLst>
              </a:tr>
              <a:tr h="3058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440" b="0" baseline="0" dirty="0">
                          <a:solidFill>
                            <a:schemeClr val="tx1"/>
                          </a:solidFill>
                        </a:rPr>
                        <a:t>56. Δεδουλευμένα έξοδα </a:t>
                      </a:r>
                    </a:p>
                  </a:txBody>
                  <a:tcPr/>
                </a:tc>
                <a:tc>
                  <a:txBody>
                    <a:bodyPr/>
                    <a:lstStyle/>
                    <a:p>
                      <a:pPr algn="r"/>
                      <a:endParaRPr lang="el-GR" sz="1440" b="0" dirty="0"/>
                    </a:p>
                  </a:txBody>
                  <a:tcPr/>
                </a:tc>
                <a:tc>
                  <a:txBody>
                    <a:bodyPr/>
                    <a:lstStyle/>
                    <a:p>
                      <a:pPr algn="r"/>
                      <a:r>
                        <a:rPr lang="el-GR" sz="1440" b="0" dirty="0"/>
                        <a:t>300</a:t>
                      </a:r>
                    </a:p>
                  </a:txBody>
                  <a:tcPr/>
                </a:tc>
                <a:extLst>
                  <a:ext uri="{0D108BD9-81ED-4DB2-BD59-A6C34878D82A}">
                    <a16:rowId xmlns:a16="http://schemas.microsoft.com/office/drawing/2014/main" val="2343222573"/>
                  </a:ext>
                </a:extLst>
              </a:tr>
              <a:tr h="3058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440" b="0" baseline="0" dirty="0">
                          <a:solidFill>
                            <a:schemeClr val="tx1"/>
                          </a:solidFill>
                        </a:rPr>
                        <a:t>6. Μισθοί</a:t>
                      </a:r>
                    </a:p>
                  </a:txBody>
                  <a:tcPr/>
                </a:tc>
                <a:tc>
                  <a:txBody>
                    <a:bodyPr/>
                    <a:lstStyle/>
                    <a:p>
                      <a:pPr algn="r"/>
                      <a:r>
                        <a:rPr lang="el-GR" sz="1440" b="0" dirty="0"/>
                        <a:t>7.000</a:t>
                      </a:r>
                    </a:p>
                  </a:txBody>
                  <a:tcPr/>
                </a:tc>
                <a:tc>
                  <a:txBody>
                    <a:bodyPr/>
                    <a:lstStyle/>
                    <a:p>
                      <a:pPr algn="r"/>
                      <a:endParaRPr lang="el-GR" sz="1440" b="0" dirty="0"/>
                    </a:p>
                  </a:txBody>
                  <a:tcPr/>
                </a:tc>
                <a:extLst>
                  <a:ext uri="{0D108BD9-81ED-4DB2-BD59-A6C34878D82A}">
                    <a16:rowId xmlns:a16="http://schemas.microsoft.com/office/drawing/2014/main" val="23672133"/>
                  </a:ext>
                </a:extLst>
              </a:tr>
              <a:tr h="305889">
                <a:tc>
                  <a:txBody>
                    <a:bodyPr/>
                    <a:lstStyle/>
                    <a:p>
                      <a:pPr algn="l"/>
                      <a:r>
                        <a:rPr lang="el-GR" sz="1440" b="0" baseline="0" dirty="0">
                          <a:solidFill>
                            <a:schemeClr val="tx1"/>
                          </a:solidFill>
                        </a:rPr>
                        <a:t>6. Ενοίκια</a:t>
                      </a:r>
                    </a:p>
                  </a:txBody>
                  <a:tcPr/>
                </a:tc>
                <a:tc>
                  <a:txBody>
                    <a:bodyPr/>
                    <a:lstStyle/>
                    <a:p>
                      <a:pPr algn="r"/>
                      <a:r>
                        <a:rPr lang="el-GR" sz="1440" b="0" dirty="0"/>
                        <a:t>1.200</a:t>
                      </a:r>
                    </a:p>
                  </a:txBody>
                  <a:tcPr/>
                </a:tc>
                <a:tc>
                  <a:txBody>
                    <a:bodyPr/>
                    <a:lstStyle/>
                    <a:p>
                      <a:pPr algn="r"/>
                      <a:endParaRPr lang="el-GR" sz="1440" b="0" dirty="0"/>
                    </a:p>
                  </a:txBody>
                  <a:tcPr/>
                </a:tc>
                <a:extLst>
                  <a:ext uri="{0D108BD9-81ED-4DB2-BD59-A6C34878D82A}">
                    <a16:rowId xmlns:a16="http://schemas.microsoft.com/office/drawing/2014/main" val="3502631329"/>
                  </a:ext>
                </a:extLst>
              </a:tr>
              <a:tr h="305889">
                <a:tc>
                  <a:txBody>
                    <a:bodyPr/>
                    <a:lstStyle/>
                    <a:p>
                      <a:r>
                        <a:rPr lang="el-GR" sz="1440" b="0" baseline="0" dirty="0">
                          <a:solidFill>
                            <a:schemeClr val="tx1"/>
                          </a:solidFill>
                        </a:rPr>
                        <a:t>6. Ασφάλιστρα</a:t>
                      </a:r>
                    </a:p>
                  </a:txBody>
                  <a:tcPr/>
                </a:tc>
                <a:tc>
                  <a:txBody>
                    <a:bodyPr/>
                    <a:lstStyle/>
                    <a:p>
                      <a:pPr algn="r"/>
                      <a:r>
                        <a:rPr lang="el-GR" sz="1440" b="0" dirty="0"/>
                        <a:t>1.500</a:t>
                      </a:r>
                    </a:p>
                  </a:txBody>
                  <a:tcPr/>
                </a:tc>
                <a:tc>
                  <a:txBody>
                    <a:bodyPr/>
                    <a:lstStyle/>
                    <a:p>
                      <a:pPr algn="r"/>
                      <a:endParaRPr lang="el-GR" sz="1440" b="0" dirty="0"/>
                    </a:p>
                  </a:txBody>
                  <a:tcPr/>
                </a:tc>
                <a:extLst>
                  <a:ext uri="{0D108BD9-81ED-4DB2-BD59-A6C34878D82A}">
                    <a16:rowId xmlns:a16="http://schemas.microsoft.com/office/drawing/2014/main" val="2354149157"/>
                  </a:ext>
                </a:extLst>
              </a:tr>
              <a:tr h="305889">
                <a:tc>
                  <a:txBody>
                    <a:bodyPr/>
                    <a:lstStyle/>
                    <a:p>
                      <a:r>
                        <a:rPr lang="el-GR" sz="1440" b="0" baseline="0" dirty="0">
                          <a:solidFill>
                            <a:schemeClr val="tx1"/>
                          </a:solidFill>
                        </a:rPr>
                        <a:t>6. Τόκοι και συναφή έξοδα</a:t>
                      </a:r>
                    </a:p>
                  </a:txBody>
                  <a:tcPr/>
                </a:tc>
                <a:tc>
                  <a:txBody>
                    <a:bodyPr/>
                    <a:lstStyle/>
                    <a:p>
                      <a:pPr algn="r"/>
                      <a:r>
                        <a:rPr lang="el-GR" sz="1440" b="0" dirty="0"/>
                        <a:t>1.100</a:t>
                      </a:r>
                    </a:p>
                  </a:txBody>
                  <a:tcPr/>
                </a:tc>
                <a:tc>
                  <a:txBody>
                    <a:bodyPr/>
                    <a:lstStyle/>
                    <a:p>
                      <a:pPr algn="r"/>
                      <a:endParaRPr lang="el-GR" sz="1440" b="0" dirty="0"/>
                    </a:p>
                  </a:txBody>
                  <a:tcPr/>
                </a:tc>
                <a:extLst>
                  <a:ext uri="{0D108BD9-81ED-4DB2-BD59-A6C34878D82A}">
                    <a16:rowId xmlns:a16="http://schemas.microsoft.com/office/drawing/2014/main" val="843318433"/>
                  </a:ext>
                </a:extLst>
              </a:tr>
              <a:tr h="305889">
                <a:tc>
                  <a:txBody>
                    <a:bodyPr/>
                    <a:lstStyle/>
                    <a:p>
                      <a:r>
                        <a:rPr lang="el-GR" sz="1440" b="0" baseline="0" dirty="0">
                          <a:solidFill>
                            <a:schemeClr val="tx1"/>
                          </a:solidFill>
                        </a:rPr>
                        <a:t>6. Αναλώσιμα υλικά</a:t>
                      </a:r>
                    </a:p>
                  </a:txBody>
                  <a:tcPr/>
                </a:tc>
                <a:tc>
                  <a:txBody>
                    <a:bodyPr/>
                    <a:lstStyle/>
                    <a:p>
                      <a:pPr algn="r"/>
                      <a:r>
                        <a:rPr lang="el-GR" sz="1440" b="0" dirty="0"/>
                        <a:t>400</a:t>
                      </a:r>
                    </a:p>
                  </a:txBody>
                  <a:tcPr/>
                </a:tc>
                <a:tc>
                  <a:txBody>
                    <a:bodyPr/>
                    <a:lstStyle/>
                    <a:p>
                      <a:pPr algn="r"/>
                      <a:endParaRPr lang="el-GR" sz="1440" b="0" dirty="0"/>
                    </a:p>
                  </a:txBody>
                  <a:tcPr/>
                </a:tc>
                <a:extLst>
                  <a:ext uri="{0D108BD9-81ED-4DB2-BD59-A6C34878D82A}">
                    <a16:rowId xmlns:a16="http://schemas.microsoft.com/office/drawing/2014/main" val="2132787862"/>
                  </a:ext>
                </a:extLst>
              </a:tr>
              <a:tr h="305889">
                <a:tc>
                  <a:txBody>
                    <a:bodyPr/>
                    <a:lstStyle/>
                    <a:p>
                      <a:r>
                        <a:rPr lang="el-GR" sz="1440" b="0" baseline="0" dirty="0">
                          <a:solidFill>
                            <a:schemeClr val="tx1"/>
                          </a:solidFill>
                        </a:rPr>
                        <a:t>6. Αποσβέσεις</a:t>
                      </a:r>
                    </a:p>
                  </a:txBody>
                  <a:tcPr/>
                </a:tc>
                <a:tc>
                  <a:txBody>
                    <a:bodyPr/>
                    <a:lstStyle/>
                    <a:p>
                      <a:pPr algn="r"/>
                      <a:r>
                        <a:rPr lang="el-GR" sz="1440" b="0" dirty="0"/>
                        <a:t>3.600</a:t>
                      </a:r>
                    </a:p>
                  </a:txBody>
                  <a:tcPr/>
                </a:tc>
                <a:tc>
                  <a:txBody>
                    <a:bodyPr/>
                    <a:lstStyle/>
                    <a:p>
                      <a:pPr algn="r"/>
                      <a:endParaRPr lang="el-GR" sz="1440" b="0" dirty="0"/>
                    </a:p>
                  </a:txBody>
                  <a:tcPr/>
                </a:tc>
                <a:extLst>
                  <a:ext uri="{0D108BD9-81ED-4DB2-BD59-A6C34878D82A}">
                    <a16:rowId xmlns:a16="http://schemas.microsoft.com/office/drawing/2014/main" val="3154172513"/>
                  </a:ext>
                </a:extLst>
              </a:tr>
              <a:tr h="305889">
                <a:tc>
                  <a:txBody>
                    <a:bodyPr/>
                    <a:lstStyle/>
                    <a:p>
                      <a:r>
                        <a:rPr lang="el-GR" sz="1440" b="0" baseline="0" dirty="0">
                          <a:solidFill>
                            <a:schemeClr val="tx1"/>
                          </a:solidFill>
                        </a:rPr>
                        <a:t>7. Πωλήσεις εμπορευμάτων</a:t>
                      </a:r>
                    </a:p>
                  </a:txBody>
                  <a:tcPr/>
                </a:tc>
                <a:tc>
                  <a:txBody>
                    <a:bodyPr/>
                    <a:lstStyle/>
                    <a:p>
                      <a:pPr algn="r"/>
                      <a:endParaRPr lang="el-GR" sz="1440" b="0" dirty="0"/>
                    </a:p>
                  </a:txBody>
                  <a:tcPr/>
                </a:tc>
                <a:tc>
                  <a:txBody>
                    <a:bodyPr/>
                    <a:lstStyle/>
                    <a:p>
                      <a:pPr algn="r"/>
                      <a:r>
                        <a:rPr lang="el-GR" sz="1440" b="0" dirty="0"/>
                        <a:t>23.000</a:t>
                      </a:r>
                    </a:p>
                  </a:txBody>
                  <a:tcPr/>
                </a:tc>
                <a:extLst>
                  <a:ext uri="{0D108BD9-81ED-4DB2-BD59-A6C34878D82A}">
                    <a16:rowId xmlns:a16="http://schemas.microsoft.com/office/drawing/2014/main" val="4279066189"/>
                  </a:ext>
                </a:extLst>
              </a:tr>
              <a:tr h="305889">
                <a:tc>
                  <a:txBody>
                    <a:bodyPr/>
                    <a:lstStyle/>
                    <a:p>
                      <a:r>
                        <a:rPr lang="el-GR" sz="1440" b="0" baseline="0" dirty="0">
                          <a:solidFill>
                            <a:schemeClr val="tx1"/>
                          </a:solidFill>
                        </a:rPr>
                        <a:t>7. Πωλήσεις υπηρεσιών</a:t>
                      </a:r>
                    </a:p>
                  </a:txBody>
                  <a:tcPr/>
                </a:tc>
                <a:tc>
                  <a:txBody>
                    <a:bodyPr/>
                    <a:lstStyle/>
                    <a:p>
                      <a:pPr algn="r"/>
                      <a:endParaRPr lang="el-GR" sz="1440" b="0" dirty="0"/>
                    </a:p>
                  </a:txBody>
                  <a:tcPr/>
                </a:tc>
                <a:tc>
                  <a:txBody>
                    <a:bodyPr/>
                    <a:lstStyle/>
                    <a:p>
                      <a:pPr algn="r"/>
                      <a:r>
                        <a:rPr lang="el-GR" sz="1440" b="0" dirty="0"/>
                        <a:t>4.000</a:t>
                      </a:r>
                    </a:p>
                  </a:txBody>
                  <a:tcPr/>
                </a:tc>
                <a:extLst>
                  <a:ext uri="{0D108BD9-81ED-4DB2-BD59-A6C34878D82A}">
                    <a16:rowId xmlns:a16="http://schemas.microsoft.com/office/drawing/2014/main" val="2320368332"/>
                  </a:ext>
                </a:extLst>
              </a:tr>
              <a:tr h="305889">
                <a:tc>
                  <a:txBody>
                    <a:bodyPr/>
                    <a:lstStyle/>
                    <a:p>
                      <a:r>
                        <a:rPr lang="el-GR" sz="1440" b="0" baseline="0" dirty="0">
                          <a:solidFill>
                            <a:schemeClr val="tx1"/>
                          </a:solidFill>
                        </a:rPr>
                        <a:t>72. Πιστωτικοί τόκοι</a:t>
                      </a:r>
                    </a:p>
                  </a:txBody>
                  <a:tcPr/>
                </a:tc>
                <a:tc>
                  <a:txBody>
                    <a:bodyPr/>
                    <a:lstStyle/>
                    <a:p>
                      <a:pPr algn="r"/>
                      <a:endParaRPr lang="el-GR" sz="1440" b="0" dirty="0"/>
                    </a:p>
                  </a:txBody>
                  <a:tcPr/>
                </a:tc>
                <a:tc>
                  <a:txBody>
                    <a:bodyPr/>
                    <a:lstStyle/>
                    <a:p>
                      <a:pPr algn="r"/>
                      <a:r>
                        <a:rPr lang="el-GR" sz="1440" b="0" dirty="0"/>
                        <a:t>200</a:t>
                      </a:r>
                    </a:p>
                  </a:txBody>
                  <a:tcPr/>
                </a:tc>
                <a:extLst>
                  <a:ext uri="{0D108BD9-81ED-4DB2-BD59-A6C34878D82A}">
                    <a16:rowId xmlns:a16="http://schemas.microsoft.com/office/drawing/2014/main" val="2976234373"/>
                  </a:ext>
                </a:extLst>
              </a:tr>
              <a:tr h="305889">
                <a:tc>
                  <a:txBody>
                    <a:bodyPr/>
                    <a:lstStyle/>
                    <a:p>
                      <a:pPr algn="l"/>
                      <a:r>
                        <a:rPr lang="el-GR" sz="1440" b="1" baseline="0" dirty="0">
                          <a:solidFill>
                            <a:schemeClr val="tx1"/>
                          </a:solidFill>
                        </a:rPr>
                        <a:t>Σύνολο</a:t>
                      </a:r>
                    </a:p>
                  </a:txBody>
                  <a:tcPr/>
                </a:tc>
                <a:tc>
                  <a:txBody>
                    <a:bodyPr/>
                    <a:lstStyle/>
                    <a:p>
                      <a:pPr algn="r"/>
                      <a:r>
                        <a:rPr lang="el-GR" sz="1440" b="1" dirty="0"/>
                        <a:t>53.700</a:t>
                      </a:r>
                    </a:p>
                  </a:txBody>
                  <a:tcPr/>
                </a:tc>
                <a:tc>
                  <a:txBody>
                    <a:bodyPr/>
                    <a:lstStyle/>
                    <a:p>
                      <a:pPr algn="r"/>
                      <a:r>
                        <a:rPr lang="el-GR" sz="1440" b="1" dirty="0"/>
                        <a:t>53.700</a:t>
                      </a:r>
                    </a:p>
                  </a:txBody>
                  <a:tcPr/>
                </a:tc>
                <a:extLst>
                  <a:ext uri="{0D108BD9-81ED-4DB2-BD59-A6C34878D82A}">
                    <a16:rowId xmlns:a16="http://schemas.microsoft.com/office/drawing/2014/main" val="3191512807"/>
                  </a:ext>
                </a:extLst>
              </a:tr>
            </a:tbl>
          </a:graphicData>
        </a:graphic>
      </p:graphicFrame>
    </p:spTree>
    <p:extLst>
      <p:ext uri="{BB962C8B-B14F-4D97-AF65-F5344CB8AC3E}">
        <p14:creationId xmlns:p14="http://schemas.microsoft.com/office/powerpoint/2010/main" val="2555821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Υπότιτλος 2"/>
          <p:cNvSpPr>
            <a:spLocks noGrp="1"/>
          </p:cNvSpPr>
          <p:nvPr>
            <p:ph sz="half" idx="2"/>
          </p:nvPr>
        </p:nvSpPr>
        <p:spPr>
          <a:xfrm>
            <a:off x="333487" y="1667433"/>
            <a:ext cx="11564471" cy="4324575"/>
          </a:xfrm>
        </p:spPr>
        <p:txBody>
          <a:bodyPr>
            <a:normAutofit/>
          </a:bodyPr>
          <a:lstStyle/>
          <a:p>
            <a:pPr marL="0" indent="0" algn="ctr">
              <a:buNone/>
            </a:pPr>
            <a:endParaRPr lang="el-GR" sz="4000" b="1" cap="small" dirty="0">
              <a:latin typeface="Calibri" panose="020F0502020204030204" pitchFamily="34" charset="0"/>
            </a:endParaRPr>
          </a:p>
          <a:p>
            <a:pPr marL="0" indent="0" algn="ctr">
              <a:lnSpc>
                <a:spcPct val="210000"/>
              </a:lnSpc>
              <a:buNone/>
            </a:pPr>
            <a:r>
              <a:rPr lang="el-GR" sz="3600" b="1" dirty="0"/>
              <a:t>Επενδύσεις</a:t>
            </a:r>
            <a:endParaRPr lang="en-US" sz="3600" b="1" dirty="0"/>
          </a:p>
        </p:txBody>
      </p:sp>
      <p:cxnSp>
        <p:nvCxnSpPr>
          <p:cNvPr id="13" name="Ευθεία γραμμή σύνδεσης 12"/>
          <p:cNvCxnSpPr/>
          <p:nvPr/>
        </p:nvCxnSpPr>
        <p:spPr>
          <a:xfrm flipV="1">
            <a:off x="1310640" y="3615397"/>
            <a:ext cx="10241280" cy="32273"/>
          </a:xfrm>
          <a:prstGeom prst="line">
            <a:avLst/>
          </a:prstGeom>
          <a:ln w="38100">
            <a:solidFill>
              <a:srgbClr val="002060"/>
            </a:solidFill>
            <a:round/>
          </a:ln>
        </p:spPr>
        <p:style>
          <a:lnRef idx="1">
            <a:schemeClr val="accent1"/>
          </a:lnRef>
          <a:fillRef idx="0">
            <a:schemeClr val="accent1"/>
          </a:fillRef>
          <a:effectRef idx="0">
            <a:schemeClr val="accent1"/>
          </a:effectRef>
          <a:fontRef idx="minor">
            <a:schemeClr val="tx1"/>
          </a:fontRef>
        </p:style>
      </p:cxnSp>
      <p:sp>
        <p:nvSpPr>
          <p:cNvPr id="6" name="Ορθογώνιο 5"/>
          <p:cNvSpPr/>
          <p:nvPr/>
        </p:nvSpPr>
        <p:spPr>
          <a:xfrm>
            <a:off x="0" y="0"/>
            <a:ext cx="6691256"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l-GR" sz="2800" b="1" dirty="0">
              <a:solidFill>
                <a:prstClr val="white"/>
              </a:solidFill>
              <a:latin typeface="Calibri" panose="020F0502020204030204"/>
            </a:endParaRPr>
          </a:p>
        </p:txBody>
      </p:sp>
      <p:sp>
        <p:nvSpPr>
          <p:cNvPr id="2" name="Ορθογώνιο 1">
            <a:extLst>
              <a:ext uri="{FF2B5EF4-FFF2-40B4-BE49-F238E27FC236}">
                <a16:creationId xmlns:a16="http://schemas.microsoft.com/office/drawing/2014/main" id="{D08524BC-A449-61DA-636D-9033794AC957}"/>
              </a:ext>
            </a:extLst>
          </p:cNvPr>
          <p:cNvSpPr/>
          <p:nvPr/>
        </p:nvSpPr>
        <p:spPr>
          <a:xfrm>
            <a:off x="6691256" y="0"/>
            <a:ext cx="5500744" cy="489527"/>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727593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p:cNvSpPr/>
          <p:nvPr/>
        </p:nvSpPr>
        <p:spPr>
          <a:xfrm>
            <a:off x="-1" y="0"/>
            <a:ext cx="8322657" cy="45719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Σύνοψη Ισολογισμού (Ενεργητικό)</a:t>
            </a:r>
          </a:p>
        </p:txBody>
      </p:sp>
      <p:sp>
        <p:nvSpPr>
          <p:cNvPr id="7" name="Ορθογώνιο 6"/>
          <p:cNvSpPr/>
          <p:nvPr/>
        </p:nvSpPr>
        <p:spPr>
          <a:xfrm>
            <a:off x="8322656" y="0"/>
            <a:ext cx="3869344" cy="45719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424874"/>
            <a:ext cx="4124036" cy="6433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9" name="Θέση περιεχομένου 2"/>
          <p:cNvGraphicFramePr>
            <a:graphicFrameLocks noGrp="1"/>
          </p:cNvGraphicFramePr>
          <p:nvPr>
            <p:ph sz="half" idx="1"/>
          </p:nvPr>
        </p:nvGraphicFramePr>
        <p:xfrm>
          <a:off x="803361" y="424874"/>
          <a:ext cx="10340889" cy="6433126"/>
        </p:xfrm>
        <a:graphic>
          <a:graphicData uri="http://schemas.openxmlformats.org/drawingml/2006/table">
            <a:tbl>
              <a:tblPr firstRow="1" bandRow="1">
                <a:tableStyleId>{D7AC3CCA-C797-4891-BE02-D94E43425B78}</a:tableStyleId>
              </a:tblPr>
              <a:tblGrid>
                <a:gridCol w="6580419">
                  <a:extLst>
                    <a:ext uri="{9D8B030D-6E8A-4147-A177-3AD203B41FA5}">
                      <a16:colId xmlns:a16="http://schemas.microsoft.com/office/drawing/2014/main" val="2453963297"/>
                    </a:ext>
                  </a:extLst>
                </a:gridCol>
                <a:gridCol w="2068830">
                  <a:extLst>
                    <a:ext uri="{9D8B030D-6E8A-4147-A177-3AD203B41FA5}">
                      <a16:colId xmlns:a16="http://schemas.microsoft.com/office/drawing/2014/main" val="1910919357"/>
                    </a:ext>
                  </a:extLst>
                </a:gridCol>
                <a:gridCol w="1691640">
                  <a:extLst>
                    <a:ext uri="{9D8B030D-6E8A-4147-A177-3AD203B41FA5}">
                      <a16:colId xmlns:a16="http://schemas.microsoft.com/office/drawing/2014/main" val="4236420427"/>
                    </a:ext>
                  </a:extLst>
                </a:gridCol>
              </a:tblGrid>
              <a:tr h="459509">
                <a:tc>
                  <a:txBody>
                    <a:bodyPr/>
                    <a:lstStyle/>
                    <a:p>
                      <a:r>
                        <a:rPr lang="el-GR" sz="2400" b="0" dirty="0"/>
                        <a:t>3. Ταμειακά διαθέσιμα και ισοδύναμα</a:t>
                      </a:r>
                    </a:p>
                  </a:txBody>
                  <a:tcPr/>
                </a:tc>
                <a:tc>
                  <a:txBody>
                    <a:bodyPr/>
                    <a:lstStyle/>
                    <a:p>
                      <a:pPr algn="r"/>
                      <a:r>
                        <a:rPr lang="el-GR" sz="2400" b="0" dirty="0"/>
                        <a:t>$     10.746</a:t>
                      </a:r>
                    </a:p>
                  </a:txBody>
                  <a:tcPr/>
                </a:tc>
                <a:tc>
                  <a:txBody>
                    <a:bodyPr/>
                    <a:lstStyle/>
                    <a:p>
                      <a:pPr algn="r"/>
                      <a:endParaRPr lang="el-GR" sz="2400" b="0" dirty="0"/>
                    </a:p>
                  </a:txBody>
                  <a:tcPr/>
                </a:tc>
                <a:extLst>
                  <a:ext uri="{0D108BD9-81ED-4DB2-BD59-A6C34878D82A}">
                    <a16:rowId xmlns:a16="http://schemas.microsoft.com/office/drawing/2014/main" val="1316855114"/>
                  </a:ext>
                </a:extLst>
              </a:tr>
              <a:tr h="459509">
                <a:tc>
                  <a:txBody>
                    <a:bodyPr/>
                    <a:lstStyle/>
                    <a:p>
                      <a:r>
                        <a:rPr lang="el-GR" sz="2400" b="0" dirty="0">
                          <a:solidFill>
                            <a:schemeClr val="tx1"/>
                          </a:solidFill>
                        </a:rPr>
                        <a:t>3. Βραχυπρόθεσμες</a:t>
                      </a:r>
                      <a:r>
                        <a:rPr lang="el-GR" sz="2400" b="0" baseline="0" dirty="0">
                          <a:solidFill>
                            <a:schemeClr val="tx1"/>
                          </a:solidFill>
                        </a:rPr>
                        <a:t> επενδύσεις</a:t>
                      </a:r>
                      <a:endParaRPr lang="el-GR" sz="2400" b="0" dirty="0">
                        <a:solidFill>
                          <a:schemeClr val="tx1"/>
                        </a:solidFill>
                      </a:endParaRPr>
                    </a:p>
                  </a:txBody>
                  <a:tcPr/>
                </a:tc>
                <a:tc>
                  <a:txBody>
                    <a:bodyPr/>
                    <a:lstStyle/>
                    <a:p>
                      <a:pPr algn="r"/>
                      <a:r>
                        <a:rPr lang="el-GR" sz="2400" dirty="0">
                          <a:solidFill>
                            <a:schemeClr val="tx1"/>
                          </a:solidFill>
                        </a:rPr>
                        <a:t>18.383</a:t>
                      </a:r>
                    </a:p>
                  </a:txBody>
                  <a:tcPr/>
                </a:tc>
                <a:tc>
                  <a:txBody>
                    <a:bodyPr/>
                    <a:lstStyle/>
                    <a:p>
                      <a:pPr algn="r"/>
                      <a:r>
                        <a:rPr lang="el-GR" sz="2400" dirty="0">
                          <a:solidFill>
                            <a:schemeClr val="tx1"/>
                          </a:solidFill>
                        </a:rPr>
                        <a:t>69,95%</a:t>
                      </a:r>
                    </a:p>
                  </a:txBody>
                  <a:tcPr/>
                </a:tc>
                <a:extLst>
                  <a:ext uri="{0D108BD9-81ED-4DB2-BD59-A6C34878D82A}">
                    <a16:rowId xmlns:a16="http://schemas.microsoft.com/office/drawing/2014/main" val="4189378706"/>
                  </a:ext>
                </a:extLst>
              </a:tr>
              <a:tr h="459509">
                <a:tc>
                  <a:txBody>
                    <a:bodyPr/>
                    <a:lstStyle/>
                    <a:p>
                      <a:r>
                        <a:rPr lang="el-GR" sz="2400" b="0" baseline="0" dirty="0">
                          <a:solidFill>
                            <a:schemeClr val="tx1"/>
                          </a:solidFill>
                        </a:rPr>
                        <a:t>3. Λογαριασμοί εισπρακτέοι</a:t>
                      </a:r>
                    </a:p>
                  </a:txBody>
                  <a:tcPr/>
                </a:tc>
                <a:tc>
                  <a:txBody>
                    <a:bodyPr/>
                    <a:lstStyle/>
                    <a:p>
                      <a:pPr algn="r"/>
                      <a:r>
                        <a:rPr lang="el-GR" sz="2400" b="0" dirty="0">
                          <a:solidFill>
                            <a:schemeClr val="tx1"/>
                          </a:solidFill>
                        </a:rPr>
                        <a:t>10.930</a:t>
                      </a:r>
                    </a:p>
                  </a:txBody>
                  <a:tcPr/>
                </a:tc>
                <a:tc>
                  <a:txBody>
                    <a:bodyPr/>
                    <a:lstStyle/>
                    <a:p>
                      <a:pPr algn="r"/>
                      <a:endParaRPr lang="el-GR" sz="2400" b="0" dirty="0">
                        <a:solidFill>
                          <a:schemeClr val="tx1"/>
                        </a:solidFill>
                      </a:endParaRPr>
                    </a:p>
                  </a:txBody>
                  <a:tcPr/>
                </a:tc>
                <a:extLst>
                  <a:ext uri="{0D108BD9-81ED-4DB2-BD59-A6C34878D82A}">
                    <a16:rowId xmlns:a16="http://schemas.microsoft.com/office/drawing/2014/main" val="1548996924"/>
                  </a:ext>
                </a:extLst>
              </a:tr>
              <a:tr h="4595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dk1"/>
                          </a:solidFill>
                        </a:rPr>
                        <a:t>2. Αποθέματα</a:t>
                      </a:r>
                      <a:endParaRPr lang="el-GR" sz="2400" b="0" baseline="0" dirty="0">
                        <a:solidFill>
                          <a:srgbClr val="C00000"/>
                        </a:solidFill>
                      </a:endParaRPr>
                    </a:p>
                  </a:txBody>
                  <a:tcPr/>
                </a:tc>
                <a:tc>
                  <a:txBody>
                    <a:bodyPr/>
                    <a:lstStyle/>
                    <a:p>
                      <a:pPr algn="r"/>
                      <a:r>
                        <a:rPr lang="el-GR" sz="2400" b="0" dirty="0"/>
                        <a:t>791</a:t>
                      </a:r>
                    </a:p>
                  </a:txBody>
                  <a:tcPr/>
                </a:tc>
                <a:tc>
                  <a:txBody>
                    <a:bodyPr/>
                    <a:lstStyle/>
                    <a:p>
                      <a:pPr algn="r"/>
                      <a:r>
                        <a:rPr lang="el-GR" sz="2400" b="0" dirty="0">
                          <a:solidFill>
                            <a:srgbClr val="C00000"/>
                          </a:solidFill>
                        </a:rPr>
                        <a:t>1,37%</a:t>
                      </a:r>
                    </a:p>
                  </a:txBody>
                  <a:tcPr/>
                </a:tc>
                <a:extLst>
                  <a:ext uri="{0D108BD9-81ED-4DB2-BD59-A6C34878D82A}">
                    <a16:rowId xmlns:a16="http://schemas.microsoft.com/office/drawing/2014/main" val="2315409145"/>
                  </a:ext>
                </a:extLst>
              </a:tr>
              <a:tr h="459509">
                <a:tc>
                  <a:txBody>
                    <a:bodyPr/>
                    <a:lstStyle/>
                    <a:p>
                      <a:r>
                        <a:rPr lang="el-GR" sz="2400" b="0" baseline="0" dirty="0">
                          <a:solidFill>
                            <a:schemeClr val="tx1"/>
                          </a:solidFill>
                        </a:rPr>
                        <a:t>3. Αναβαλλόμενες απαιτήσεις</a:t>
                      </a:r>
                    </a:p>
                  </a:txBody>
                  <a:tcPr/>
                </a:tc>
                <a:tc>
                  <a:txBody>
                    <a:bodyPr/>
                    <a:lstStyle/>
                    <a:p>
                      <a:pPr algn="r"/>
                      <a:r>
                        <a:rPr lang="el-GR" sz="2400" b="0" dirty="0"/>
                        <a:t>2.583</a:t>
                      </a:r>
                    </a:p>
                  </a:txBody>
                  <a:tcPr/>
                </a:tc>
                <a:tc>
                  <a:txBody>
                    <a:bodyPr/>
                    <a:lstStyle/>
                    <a:p>
                      <a:pPr algn="r"/>
                      <a:endParaRPr lang="el-GR" sz="2400" b="0" dirty="0"/>
                    </a:p>
                  </a:txBody>
                  <a:tcPr/>
                </a:tc>
                <a:extLst>
                  <a:ext uri="{0D108BD9-81ED-4DB2-BD59-A6C34878D82A}">
                    <a16:rowId xmlns:a16="http://schemas.microsoft.com/office/drawing/2014/main" val="3922231302"/>
                  </a:ext>
                </a:extLst>
              </a:tr>
              <a:tr h="4595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tx1"/>
                          </a:solidFill>
                        </a:rPr>
                        <a:t>3. Μη εμπορικές απαιτήσεις</a:t>
                      </a:r>
                    </a:p>
                  </a:txBody>
                  <a:tcPr/>
                </a:tc>
                <a:tc>
                  <a:txBody>
                    <a:bodyPr/>
                    <a:lstStyle/>
                    <a:p>
                      <a:pPr algn="r"/>
                      <a:r>
                        <a:rPr lang="el-GR" sz="2400" b="0" dirty="0"/>
                        <a:t>7.762</a:t>
                      </a:r>
                    </a:p>
                  </a:txBody>
                  <a:tcPr/>
                </a:tc>
                <a:tc>
                  <a:txBody>
                    <a:bodyPr/>
                    <a:lstStyle/>
                    <a:p>
                      <a:pPr algn="r"/>
                      <a:endParaRPr lang="el-GR" sz="2400" b="0" dirty="0"/>
                    </a:p>
                  </a:txBody>
                  <a:tcPr/>
                </a:tc>
                <a:extLst>
                  <a:ext uri="{0D108BD9-81ED-4DB2-BD59-A6C34878D82A}">
                    <a16:rowId xmlns:a16="http://schemas.microsoft.com/office/drawing/2014/main" val="2054728120"/>
                  </a:ext>
                </a:extLst>
              </a:tr>
              <a:tr h="4595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tx1"/>
                          </a:solidFill>
                        </a:rPr>
                        <a:t>2,3. Λοιπά στοιχεία </a:t>
                      </a:r>
                      <a:r>
                        <a:rPr lang="el-GR" sz="2400" b="0" baseline="0" dirty="0" err="1">
                          <a:solidFill>
                            <a:schemeClr val="tx1"/>
                          </a:solidFill>
                        </a:rPr>
                        <a:t>κυκλοφορούντος</a:t>
                      </a:r>
                      <a:r>
                        <a:rPr lang="el-GR" sz="2400" b="0" baseline="0" dirty="0">
                          <a:solidFill>
                            <a:schemeClr val="tx1"/>
                          </a:solidFill>
                        </a:rPr>
                        <a:t> ενεργητικού</a:t>
                      </a:r>
                    </a:p>
                  </a:txBody>
                  <a:tcPr/>
                </a:tc>
                <a:tc>
                  <a:txBody>
                    <a:bodyPr/>
                    <a:lstStyle/>
                    <a:p>
                      <a:pPr algn="r"/>
                      <a:r>
                        <a:rPr lang="el-GR" sz="2400" b="0" dirty="0"/>
                        <a:t>6.458</a:t>
                      </a:r>
                    </a:p>
                  </a:txBody>
                  <a:tcPr/>
                </a:tc>
                <a:tc>
                  <a:txBody>
                    <a:bodyPr/>
                    <a:lstStyle/>
                    <a:p>
                      <a:pPr algn="r"/>
                      <a:endParaRPr lang="el-GR" sz="2400" b="0" dirty="0"/>
                    </a:p>
                  </a:txBody>
                  <a:tcPr/>
                </a:tc>
                <a:extLst>
                  <a:ext uri="{0D108BD9-81ED-4DB2-BD59-A6C34878D82A}">
                    <a16:rowId xmlns:a16="http://schemas.microsoft.com/office/drawing/2014/main" val="23672133"/>
                  </a:ext>
                </a:extLst>
              </a:tr>
              <a:tr h="459509">
                <a:tc>
                  <a:txBody>
                    <a:bodyPr/>
                    <a:lstStyle/>
                    <a:p>
                      <a:pPr algn="ctr"/>
                      <a:r>
                        <a:rPr lang="el-GR" sz="2400" b="0" baseline="0" dirty="0">
                          <a:solidFill>
                            <a:schemeClr val="tx1"/>
                          </a:solidFill>
                        </a:rPr>
                        <a:t>Σύνολο κυκλοφορούν ενεργητικό</a:t>
                      </a:r>
                    </a:p>
                  </a:txBody>
                  <a:tcPr/>
                </a:tc>
                <a:tc>
                  <a:txBody>
                    <a:bodyPr/>
                    <a:lstStyle/>
                    <a:p>
                      <a:pPr algn="r"/>
                      <a:r>
                        <a:rPr lang="el-GR" sz="2400" b="1" dirty="0"/>
                        <a:t>57.653</a:t>
                      </a:r>
                    </a:p>
                  </a:txBody>
                  <a:tcPr/>
                </a:tc>
                <a:tc>
                  <a:txBody>
                    <a:bodyPr/>
                    <a:lstStyle/>
                    <a:p>
                      <a:pPr algn="r"/>
                      <a:endParaRPr lang="el-GR" sz="2400" b="0" dirty="0"/>
                    </a:p>
                  </a:txBody>
                  <a:tcPr/>
                </a:tc>
                <a:extLst>
                  <a:ext uri="{0D108BD9-81ED-4DB2-BD59-A6C34878D82A}">
                    <a16:rowId xmlns:a16="http://schemas.microsoft.com/office/drawing/2014/main" val="3502631329"/>
                  </a:ext>
                </a:extLst>
              </a:tr>
              <a:tr h="459509">
                <a:tc>
                  <a:txBody>
                    <a:bodyPr/>
                    <a:lstStyle/>
                    <a:p>
                      <a:r>
                        <a:rPr lang="el-GR" sz="2400" b="0" baseline="0" dirty="0">
                          <a:solidFill>
                            <a:schemeClr val="tx1"/>
                          </a:solidFill>
                        </a:rPr>
                        <a:t>3. Μακροπρόθεσμες επενδύσεις</a:t>
                      </a:r>
                    </a:p>
                  </a:txBody>
                  <a:tcPr/>
                </a:tc>
                <a:tc>
                  <a:txBody>
                    <a:bodyPr/>
                    <a:lstStyle/>
                    <a:p>
                      <a:pPr algn="r"/>
                      <a:r>
                        <a:rPr lang="el-GR" sz="2400" b="0" dirty="0"/>
                        <a:t>92.122</a:t>
                      </a:r>
                    </a:p>
                  </a:txBody>
                  <a:tcPr/>
                </a:tc>
                <a:tc>
                  <a:txBody>
                    <a:bodyPr/>
                    <a:lstStyle/>
                    <a:p>
                      <a:pPr algn="r"/>
                      <a:endParaRPr lang="el-GR" sz="2400" b="0" dirty="0"/>
                    </a:p>
                  </a:txBody>
                  <a:tcPr/>
                </a:tc>
                <a:extLst>
                  <a:ext uri="{0D108BD9-81ED-4DB2-BD59-A6C34878D82A}">
                    <a16:rowId xmlns:a16="http://schemas.microsoft.com/office/drawing/2014/main" val="2354149157"/>
                  </a:ext>
                </a:extLst>
              </a:tr>
              <a:tr h="459509">
                <a:tc>
                  <a:txBody>
                    <a:bodyPr/>
                    <a:lstStyle/>
                    <a:p>
                      <a:r>
                        <a:rPr lang="el-GR" sz="2400" b="0" baseline="0" dirty="0">
                          <a:solidFill>
                            <a:schemeClr val="tx1"/>
                          </a:solidFill>
                        </a:rPr>
                        <a:t>1. Ενσώματα πάγια</a:t>
                      </a:r>
                    </a:p>
                  </a:txBody>
                  <a:tcPr/>
                </a:tc>
                <a:tc>
                  <a:txBody>
                    <a:bodyPr/>
                    <a:lstStyle/>
                    <a:p>
                      <a:pPr algn="r"/>
                      <a:r>
                        <a:rPr lang="el-GR" sz="2400" b="0" dirty="0"/>
                        <a:t>15.452</a:t>
                      </a:r>
                    </a:p>
                  </a:txBody>
                  <a:tcPr/>
                </a:tc>
                <a:tc>
                  <a:txBody>
                    <a:bodyPr/>
                    <a:lstStyle/>
                    <a:p>
                      <a:pPr algn="r"/>
                      <a:endParaRPr lang="el-GR" sz="2400" b="0" dirty="0"/>
                    </a:p>
                  </a:txBody>
                  <a:tcPr/>
                </a:tc>
                <a:extLst>
                  <a:ext uri="{0D108BD9-81ED-4DB2-BD59-A6C34878D82A}">
                    <a16:rowId xmlns:a16="http://schemas.microsoft.com/office/drawing/2014/main" val="4279066189"/>
                  </a:ext>
                </a:extLst>
              </a:tr>
              <a:tr h="459509">
                <a:tc>
                  <a:txBody>
                    <a:bodyPr/>
                    <a:lstStyle/>
                    <a:p>
                      <a:r>
                        <a:rPr lang="el-GR" sz="2400" b="0" baseline="0" dirty="0">
                          <a:solidFill>
                            <a:schemeClr val="tx1"/>
                          </a:solidFill>
                        </a:rPr>
                        <a:t>1. Φήμη και πελατεία (υπεραξία)</a:t>
                      </a:r>
                    </a:p>
                  </a:txBody>
                  <a:tcPr/>
                </a:tc>
                <a:tc>
                  <a:txBody>
                    <a:bodyPr/>
                    <a:lstStyle/>
                    <a:p>
                      <a:pPr algn="r"/>
                      <a:r>
                        <a:rPr lang="el-GR" sz="2400" b="0" dirty="0"/>
                        <a:t>1.135</a:t>
                      </a:r>
                    </a:p>
                  </a:txBody>
                  <a:tcPr/>
                </a:tc>
                <a:tc>
                  <a:txBody>
                    <a:bodyPr/>
                    <a:lstStyle/>
                    <a:p>
                      <a:pPr algn="r"/>
                      <a:endParaRPr lang="el-GR" sz="2400" b="0" dirty="0"/>
                    </a:p>
                  </a:txBody>
                  <a:tcPr/>
                </a:tc>
                <a:extLst>
                  <a:ext uri="{0D108BD9-81ED-4DB2-BD59-A6C34878D82A}">
                    <a16:rowId xmlns:a16="http://schemas.microsoft.com/office/drawing/2014/main" val="2320368332"/>
                  </a:ext>
                </a:extLst>
              </a:tr>
              <a:tr h="459509">
                <a:tc>
                  <a:txBody>
                    <a:bodyPr/>
                    <a:lstStyle/>
                    <a:p>
                      <a:r>
                        <a:rPr lang="el-GR" sz="2400" b="0" baseline="0" dirty="0">
                          <a:solidFill>
                            <a:schemeClr val="tx1"/>
                          </a:solidFill>
                        </a:rPr>
                        <a:t>1. Ασώματες ακινητοποιήσεις</a:t>
                      </a:r>
                    </a:p>
                  </a:txBody>
                  <a:tcPr/>
                </a:tc>
                <a:tc>
                  <a:txBody>
                    <a:bodyPr/>
                    <a:lstStyle/>
                    <a:p>
                      <a:pPr algn="r"/>
                      <a:r>
                        <a:rPr lang="el-GR" sz="2400" b="0" dirty="0"/>
                        <a:t>4.224</a:t>
                      </a:r>
                    </a:p>
                  </a:txBody>
                  <a:tcPr/>
                </a:tc>
                <a:tc>
                  <a:txBody>
                    <a:bodyPr/>
                    <a:lstStyle/>
                    <a:p>
                      <a:pPr algn="r"/>
                      <a:endParaRPr lang="el-GR" sz="2400" b="0" dirty="0"/>
                    </a:p>
                  </a:txBody>
                  <a:tcPr/>
                </a:tc>
                <a:extLst>
                  <a:ext uri="{0D108BD9-81ED-4DB2-BD59-A6C34878D82A}">
                    <a16:rowId xmlns:a16="http://schemas.microsoft.com/office/drawing/2014/main" val="3509580843"/>
                  </a:ext>
                </a:extLst>
              </a:tr>
              <a:tr h="459509">
                <a:tc>
                  <a:txBody>
                    <a:bodyPr/>
                    <a:lstStyle/>
                    <a:p>
                      <a:r>
                        <a:rPr lang="el-GR" sz="2400" b="0" baseline="0" dirty="0">
                          <a:solidFill>
                            <a:schemeClr val="tx1"/>
                          </a:solidFill>
                        </a:rPr>
                        <a:t>1. Λοιπά στοιχεία ενεργητικού</a:t>
                      </a:r>
                    </a:p>
                  </a:txBody>
                  <a:tcPr/>
                </a:tc>
                <a:tc>
                  <a:txBody>
                    <a:bodyPr/>
                    <a:lstStyle/>
                    <a:p>
                      <a:pPr algn="r"/>
                      <a:r>
                        <a:rPr lang="el-GR" sz="2400" b="0" dirty="0"/>
                        <a:t>5.478</a:t>
                      </a:r>
                    </a:p>
                  </a:txBody>
                  <a:tcPr/>
                </a:tc>
                <a:tc>
                  <a:txBody>
                    <a:bodyPr/>
                    <a:lstStyle/>
                    <a:p>
                      <a:pPr algn="r"/>
                      <a:endParaRPr lang="el-GR" sz="2400" b="0" dirty="0"/>
                    </a:p>
                  </a:txBody>
                  <a:tcPr/>
                </a:tc>
                <a:extLst>
                  <a:ext uri="{0D108BD9-81ED-4DB2-BD59-A6C34878D82A}">
                    <a16:rowId xmlns:a16="http://schemas.microsoft.com/office/drawing/2014/main" val="2976234373"/>
                  </a:ext>
                </a:extLst>
              </a:tr>
              <a:tr h="459509">
                <a:tc>
                  <a:txBody>
                    <a:bodyPr/>
                    <a:lstStyle/>
                    <a:p>
                      <a:pPr algn="ctr"/>
                      <a:r>
                        <a:rPr lang="el-GR" sz="2400" b="1" baseline="0" dirty="0">
                          <a:solidFill>
                            <a:schemeClr val="tx1"/>
                          </a:solidFill>
                        </a:rPr>
                        <a:t>Σύνολο ενεργητικό</a:t>
                      </a:r>
                    </a:p>
                  </a:txBody>
                  <a:tcPr/>
                </a:tc>
                <a:tc>
                  <a:txBody>
                    <a:bodyPr/>
                    <a:lstStyle/>
                    <a:p>
                      <a:pPr algn="r"/>
                      <a:r>
                        <a:rPr lang="el-GR" sz="2400" b="1" dirty="0"/>
                        <a:t>176.064</a:t>
                      </a:r>
                    </a:p>
                  </a:txBody>
                  <a:tcPr/>
                </a:tc>
                <a:tc>
                  <a:txBody>
                    <a:bodyPr/>
                    <a:lstStyle/>
                    <a:p>
                      <a:pPr algn="r"/>
                      <a:endParaRPr lang="el-GR" sz="2400" b="1" dirty="0"/>
                    </a:p>
                  </a:txBody>
                  <a:tcPr/>
                </a:tc>
                <a:extLst>
                  <a:ext uri="{0D108BD9-81ED-4DB2-BD59-A6C34878D82A}">
                    <a16:rowId xmlns:a16="http://schemas.microsoft.com/office/drawing/2014/main" val="3191512807"/>
                  </a:ext>
                </a:extLst>
              </a:tr>
            </a:tbl>
          </a:graphicData>
        </a:graphic>
      </p:graphicFrame>
      <p:cxnSp>
        <p:nvCxnSpPr>
          <p:cNvPr id="3" name="Ευθεία γραμμή σύνδεσης 2"/>
          <p:cNvCxnSpPr/>
          <p:nvPr/>
        </p:nvCxnSpPr>
        <p:spPr>
          <a:xfrm>
            <a:off x="7349490" y="3630007"/>
            <a:ext cx="37947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Ευθεία γραμμή σύνδεσης 11"/>
          <p:cNvCxnSpPr/>
          <p:nvPr/>
        </p:nvCxnSpPr>
        <p:spPr>
          <a:xfrm>
            <a:off x="7349490" y="6416040"/>
            <a:ext cx="37947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Δεξί άγκιστρο 12"/>
          <p:cNvSpPr/>
          <p:nvPr/>
        </p:nvSpPr>
        <p:spPr>
          <a:xfrm>
            <a:off x="9498330" y="457196"/>
            <a:ext cx="285750" cy="136800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Δεξί άγκιστρο 13"/>
          <p:cNvSpPr/>
          <p:nvPr/>
        </p:nvSpPr>
        <p:spPr>
          <a:xfrm>
            <a:off x="9498330" y="1815402"/>
            <a:ext cx="285750" cy="43200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211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fill="hold"/>
                                        <p:tgtEl>
                                          <p:spTgt spid="12"/>
                                        </p:tgtEl>
                                        <p:attrNameLst>
                                          <p:attrName>ppt_x</p:attrName>
                                        </p:attrNameLst>
                                      </p:cBhvr>
                                      <p:tavLst>
                                        <p:tav tm="0">
                                          <p:val>
                                            <p:strVal val="#ppt_x"/>
                                          </p:val>
                                        </p:tav>
                                        <p:tav tm="100000">
                                          <p:val>
                                            <p:strVal val="#ppt_x"/>
                                          </p:val>
                                        </p:tav>
                                      </p:tavLst>
                                    </p:anim>
                                    <p:anim calcmode="lin" valueType="num">
                                      <p:cBhvr additive="base">
                                        <p:cTn id="1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p:cTn id="24" dur="1000" fill="hold"/>
                                        <p:tgtEl>
                                          <p:spTgt spid="13"/>
                                        </p:tgtEl>
                                        <p:attrNameLst>
                                          <p:attrName>ppt_w</p:attrName>
                                        </p:attrNameLst>
                                      </p:cBhvr>
                                      <p:tavLst>
                                        <p:tav tm="0">
                                          <p:val>
                                            <p:fltVal val="0"/>
                                          </p:val>
                                        </p:tav>
                                        <p:tav tm="100000">
                                          <p:val>
                                            <p:strVal val="#ppt_w"/>
                                          </p:val>
                                        </p:tav>
                                      </p:tavLst>
                                    </p:anim>
                                    <p:anim calcmode="lin" valueType="num">
                                      <p:cBhvr>
                                        <p:cTn id="25" dur="1000" fill="hold"/>
                                        <p:tgtEl>
                                          <p:spTgt spid="13"/>
                                        </p:tgtEl>
                                        <p:attrNameLst>
                                          <p:attrName>ppt_h</p:attrName>
                                        </p:attrNameLst>
                                      </p:cBhvr>
                                      <p:tavLst>
                                        <p:tav tm="0">
                                          <p:val>
                                            <p:fltVal val="0"/>
                                          </p:val>
                                        </p:tav>
                                        <p:tav tm="100000">
                                          <p:val>
                                            <p:strVal val="#ppt_h"/>
                                          </p:val>
                                        </p:tav>
                                      </p:tavLst>
                                    </p:anim>
                                    <p:anim calcmode="lin" valueType="num">
                                      <p:cBhvr>
                                        <p:cTn id="26" dur="1000" fill="hold"/>
                                        <p:tgtEl>
                                          <p:spTgt spid="13"/>
                                        </p:tgtEl>
                                        <p:attrNameLst>
                                          <p:attrName>style.rotation</p:attrName>
                                        </p:attrNameLst>
                                      </p:cBhvr>
                                      <p:tavLst>
                                        <p:tav tm="0">
                                          <p:val>
                                            <p:fltVal val="90"/>
                                          </p:val>
                                        </p:tav>
                                        <p:tav tm="100000">
                                          <p:val>
                                            <p:fltVal val="0"/>
                                          </p:val>
                                        </p:tav>
                                      </p:tavLst>
                                    </p:anim>
                                    <p:animEffect transition="in" filter="fade">
                                      <p:cBhvr>
                                        <p:cTn id="27" dur="10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31"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p:cTn id="32" dur="1000" fill="hold"/>
                                        <p:tgtEl>
                                          <p:spTgt spid="14"/>
                                        </p:tgtEl>
                                        <p:attrNameLst>
                                          <p:attrName>ppt_w</p:attrName>
                                        </p:attrNameLst>
                                      </p:cBhvr>
                                      <p:tavLst>
                                        <p:tav tm="0">
                                          <p:val>
                                            <p:fltVal val="0"/>
                                          </p:val>
                                        </p:tav>
                                        <p:tav tm="100000">
                                          <p:val>
                                            <p:strVal val="#ppt_w"/>
                                          </p:val>
                                        </p:tav>
                                      </p:tavLst>
                                    </p:anim>
                                    <p:anim calcmode="lin" valueType="num">
                                      <p:cBhvr>
                                        <p:cTn id="33" dur="1000" fill="hold"/>
                                        <p:tgtEl>
                                          <p:spTgt spid="14"/>
                                        </p:tgtEl>
                                        <p:attrNameLst>
                                          <p:attrName>ppt_h</p:attrName>
                                        </p:attrNameLst>
                                      </p:cBhvr>
                                      <p:tavLst>
                                        <p:tav tm="0">
                                          <p:val>
                                            <p:fltVal val="0"/>
                                          </p:val>
                                        </p:tav>
                                        <p:tav tm="100000">
                                          <p:val>
                                            <p:strVal val="#ppt_h"/>
                                          </p:val>
                                        </p:tav>
                                      </p:tavLst>
                                    </p:anim>
                                    <p:anim calcmode="lin" valueType="num">
                                      <p:cBhvr>
                                        <p:cTn id="34" dur="1000" fill="hold"/>
                                        <p:tgtEl>
                                          <p:spTgt spid="14"/>
                                        </p:tgtEl>
                                        <p:attrNameLst>
                                          <p:attrName>style.rotation</p:attrName>
                                        </p:attrNameLst>
                                      </p:cBhvr>
                                      <p:tavLst>
                                        <p:tav tm="0">
                                          <p:val>
                                            <p:fltVal val="90"/>
                                          </p:val>
                                        </p:tav>
                                        <p:tav tm="100000">
                                          <p:val>
                                            <p:fltVal val="0"/>
                                          </p:val>
                                        </p:tav>
                                      </p:tavLst>
                                    </p:anim>
                                    <p:animEffect transition="in" filter="fade">
                                      <p:cBhvr>
                                        <p:cTn id="35"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1097279" y="489526"/>
            <a:ext cx="10426505" cy="6368473"/>
          </a:xfrm>
        </p:spPr>
        <p:txBody>
          <a:bodyPr>
            <a:normAutofit/>
          </a:bodyPr>
          <a:lstStyle/>
          <a:p>
            <a:pPr algn="just"/>
            <a:endParaRPr lang="el-GR" dirty="0"/>
          </a:p>
          <a:p>
            <a:pPr algn="just"/>
            <a:r>
              <a:rPr lang="el-GR" dirty="0"/>
              <a:t>Οι βιομηχανικές και εμπορικές επιχειρήσεις διατηρούν συνήθως το μεγαλύτερο μέρος του ενεργητικού τους σε αποθέματα.</a:t>
            </a:r>
          </a:p>
          <a:p>
            <a:pPr algn="just"/>
            <a:r>
              <a:rPr lang="el-GR" dirty="0"/>
              <a:t>Αυτό το κάνουν γιατί τα αποθέματα είναι αυτό το στοιχείο που θα πουληθεί και θα δημιουργήσει έσοδα στην επιχείρηση.</a:t>
            </a:r>
          </a:p>
          <a:p>
            <a:pPr algn="just"/>
            <a:r>
              <a:rPr lang="el-GR" dirty="0"/>
              <a:t>Οι επιχειρήσεις έχουν πλεονάζοντα ρευστά διαθέσιμα και η αύξηση των αποθεμάτων κρίνεται ότι δεν θα επιφέρει επιπλέον όφελος στην επιχείρηση</a:t>
            </a:r>
          </a:p>
          <a:p>
            <a:pPr algn="just"/>
            <a:r>
              <a:rPr lang="el-GR" dirty="0"/>
              <a:t>Γιατί δεν προβλέπεται αύξηση των πωλήσεων</a:t>
            </a:r>
          </a:p>
          <a:p>
            <a:pPr algn="just"/>
            <a:r>
              <a:rPr lang="el-GR" dirty="0"/>
              <a:t>Γιατί το μέγεθος της αγοράς είναι συγκεκριμένο και η επιχείρηση με τα υπάρχοντα αποθέματα έχει την δυνατότητα να καλύψει την ζήτηση</a:t>
            </a:r>
          </a:p>
          <a:p>
            <a:pPr algn="just"/>
            <a:r>
              <a:rPr lang="el-GR" dirty="0"/>
              <a:t>Επενδύουν τα πλεονάζοντα ρευστά τους διαθέσιμα</a:t>
            </a:r>
          </a:p>
          <a:p>
            <a:pPr algn="just"/>
            <a:endParaRPr lang="el-GR" dirty="0"/>
          </a:p>
          <a:p>
            <a:pPr algn="just"/>
            <a:endParaRPr lang="el-GR" dirty="0"/>
          </a:p>
        </p:txBody>
      </p:sp>
      <p:sp>
        <p:nvSpPr>
          <p:cNvPr id="6" name="Ορθογώνιο 5"/>
          <p:cNvSpPr/>
          <p:nvPr/>
        </p:nvSpPr>
        <p:spPr>
          <a:xfrm>
            <a:off x="0" y="0"/>
            <a:ext cx="972693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Βραχυπρόθεσμες Επενδύσεις και Απαιτήσεις</a:t>
            </a:r>
          </a:p>
        </p:txBody>
      </p:sp>
      <p:sp>
        <p:nvSpPr>
          <p:cNvPr id="7" name="Ορθογώνιο 6"/>
          <p:cNvSpPr/>
          <p:nvPr/>
        </p:nvSpPr>
        <p:spPr>
          <a:xfrm>
            <a:off x="9726930" y="0"/>
            <a:ext cx="246507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4012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199" y="489527"/>
            <a:ext cx="10790383" cy="6368472"/>
          </a:xfrm>
        </p:spPr>
        <p:txBody>
          <a:bodyPr>
            <a:normAutofit/>
          </a:bodyPr>
          <a:lstStyle/>
          <a:p>
            <a:endParaRPr lang="el-GR" sz="1000" dirty="0"/>
          </a:p>
          <a:p>
            <a:pPr marL="0" indent="0">
              <a:buNone/>
            </a:pPr>
            <a:r>
              <a:rPr lang="el-GR" dirty="0">
                <a:solidFill>
                  <a:srgbClr val="002060"/>
                </a:solidFill>
              </a:rPr>
              <a:t>Οι επιχειρήσεις επενδύουν σε άλλες επιχειρήσεις:</a:t>
            </a:r>
          </a:p>
          <a:p>
            <a:pPr marL="514350" indent="-514350" algn="just">
              <a:buFont typeface="+mj-lt"/>
              <a:buAutoNum type="arabicPeriod"/>
            </a:pPr>
            <a:r>
              <a:rPr lang="el-GR" dirty="0"/>
              <a:t>Διαθέτουν ταμειακά πλεονάσματα τα οποία δεν χρειάζονται άμεσα και ως εκ τούτου τα επενδύουν βραχυπρόθεσμα σε μετοχές ή ομόλογα άλλων εταιρειών, ελπίζοντας να πραγματοποιήσουν πρόσθετα κέρδη που θα χρησιμοποιήσουν στις δραστηριότητές τους.</a:t>
            </a:r>
          </a:p>
          <a:p>
            <a:pPr marL="514350" indent="-514350" algn="just">
              <a:buFont typeface="+mj-lt"/>
              <a:buAutoNum type="arabicPeriod"/>
            </a:pPr>
            <a:r>
              <a:rPr lang="el-GR" dirty="0"/>
              <a:t>Μπορεί να έχουν σχεδιάσει μακροπρόθεσμες στρατηγικές επενδύσεων, όπως είναι η απόκτηση της δυνατότητας επηρεασμού των αποφάσεων μιας άλλης εταιρείας.</a:t>
            </a:r>
          </a:p>
          <a:p>
            <a:pPr marL="0" indent="0">
              <a:buNone/>
            </a:pPr>
            <a:endParaRPr lang="el-GR" dirty="0"/>
          </a:p>
          <a:p>
            <a:pPr lvl="2" algn="just">
              <a:buFont typeface="Wingdings" panose="05000000000000000000" pitchFamily="2" charset="2"/>
              <a:buChar char="§"/>
            </a:pPr>
            <a:r>
              <a:rPr lang="el-GR" sz="2800" dirty="0"/>
              <a:t>Παράδειγμα: μια επιχείρηση μπορεί να κάνει μια επένδυση σε ένα προμηθευτή της με σκοπό να αποκτήσει μια σταθερή ροή πρώτων υλών καλής ποιότητας σε λογικές τιμές για να τις χρησιμοποιήσει στην παραγωγή της.</a:t>
            </a:r>
          </a:p>
        </p:txBody>
      </p:sp>
      <p:sp>
        <p:nvSpPr>
          <p:cNvPr id="6" name="Ορθογώνιο 5"/>
          <p:cNvSpPr/>
          <p:nvPr/>
        </p:nvSpPr>
        <p:spPr>
          <a:xfrm>
            <a:off x="0" y="0"/>
            <a:ext cx="818388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Λόγοι για Επενδύσεις</a:t>
            </a:r>
          </a:p>
        </p:txBody>
      </p:sp>
      <p:sp>
        <p:nvSpPr>
          <p:cNvPr id="7" name="Ορθογώνιο 6"/>
          <p:cNvSpPr/>
          <p:nvPr/>
        </p:nvSpPr>
        <p:spPr>
          <a:xfrm>
            <a:off x="8183880" y="0"/>
            <a:ext cx="400812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3942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5">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 calcmode="lin" valueType="num">
                                      <p:cBhvr>
                                        <p:cTn id="14"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5"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16"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17" dur="1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 calcmode="lin" valueType="num">
                                      <p:cBhvr>
                                        <p:cTn id="22"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3"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24"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25" dur="1000"/>
                                        <p:tgtEl>
                                          <p:spTgt spid="5">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5">
                                            <p:txEl>
                                              <p:pRg st="5" end="5"/>
                                            </p:txEl>
                                          </p:spTgt>
                                        </p:tgtEl>
                                        <p:attrNameLst>
                                          <p:attrName>style.visibility</p:attrName>
                                        </p:attrNameLst>
                                      </p:cBhvr>
                                      <p:to>
                                        <p:strVal val="visible"/>
                                      </p:to>
                                    </p:set>
                                    <p:anim calcmode="lin" valueType="num">
                                      <p:cBhvr>
                                        <p:cTn id="30" dur="1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1" dur="1000" fill="hold"/>
                                        <p:tgtEl>
                                          <p:spTgt spid="5">
                                            <p:txEl>
                                              <p:pRg st="5" end="5"/>
                                            </p:txEl>
                                          </p:spTgt>
                                        </p:tgtEl>
                                        <p:attrNameLst>
                                          <p:attrName>ppt_h</p:attrName>
                                        </p:attrNameLst>
                                      </p:cBhvr>
                                      <p:tavLst>
                                        <p:tav tm="0">
                                          <p:val>
                                            <p:fltVal val="0"/>
                                          </p:val>
                                        </p:tav>
                                        <p:tav tm="100000">
                                          <p:val>
                                            <p:strVal val="#ppt_h"/>
                                          </p:val>
                                        </p:tav>
                                      </p:tavLst>
                                    </p:anim>
                                    <p:anim calcmode="lin" valueType="num">
                                      <p:cBhvr>
                                        <p:cTn id="32" dur="1000" fill="hold"/>
                                        <p:tgtEl>
                                          <p:spTgt spid="5">
                                            <p:txEl>
                                              <p:pRg st="5" end="5"/>
                                            </p:txEl>
                                          </p:spTgt>
                                        </p:tgtEl>
                                        <p:attrNameLst>
                                          <p:attrName>style.rotation</p:attrName>
                                        </p:attrNameLst>
                                      </p:cBhvr>
                                      <p:tavLst>
                                        <p:tav tm="0">
                                          <p:val>
                                            <p:fltVal val="90"/>
                                          </p:val>
                                        </p:tav>
                                        <p:tav tm="100000">
                                          <p:val>
                                            <p:fltVal val="0"/>
                                          </p:val>
                                        </p:tav>
                                      </p:tavLst>
                                    </p:anim>
                                    <p:animEffect transition="in" filter="fade">
                                      <p:cBhvr>
                                        <p:cTn id="33"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1097279" y="489526"/>
            <a:ext cx="10426505" cy="6368473"/>
          </a:xfrm>
        </p:spPr>
        <p:txBody>
          <a:bodyPr>
            <a:normAutofit/>
          </a:bodyPr>
          <a:lstStyle/>
          <a:p>
            <a:pPr algn="just"/>
            <a:endParaRPr lang="el-GR" dirty="0"/>
          </a:p>
          <a:p>
            <a:pPr algn="just"/>
            <a:r>
              <a:rPr lang="el-GR" dirty="0"/>
              <a:t>Για να εξετάσουμε τις επενδύσεις πρέπει να ξεκαθαρίσουμε ορισμένους βασικούς όρους</a:t>
            </a:r>
          </a:p>
          <a:p>
            <a:pPr algn="just"/>
            <a:r>
              <a:rPr lang="el-GR" dirty="0"/>
              <a:t>Η οικονομική οντότητα που κατέχει μετοχές ή ομολογίες μιας άλλης είναι ο επενδυτής (</a:t>
            </a:r>
            <a:r>
              <a:rPr lang="en-US" dirty="0"/>
              <a:t>investor)</a:t>
            </a:r>
          </a:p>
          <a:p>
            <a:pPr algn="just"/>
            <a:r>
              <a:rPr lang="el-GR" dirty="0"/>
              <a:t>Η οικονομική οντότητα που εκδίδει μετοχές είναι ο εκδότης </a:t>
            </a:r>
            <a:r>
              <a:rPr lang="en-US" dirty="0"/>
              <a:t>(investee)</a:t>
            </a:r>
            <a:endParaRPr lang="el-GR" dirty="0"/>
          </a:p>
          <a:p>
            <a:pPr algn="just"/>
            <a:r>
              <a:rPr lang="el-GR" dirty="0"/>
              <a:t>Μια εταιρεία ή κάποια άλλη οντότητα, όπως είναι μια κρατική αρχή, που εκδίδει ομολογίες είναι ο οφειλέτης (</a:t>
            </a:r>
            <a:r>
              <a:rPr lang="en-US" dirty="0"/>
              <a:t>debtor).</a:t>
            </a:r>
          </a:p>
          <a:p>
            <a:pPr algn="just"/>
            <a:r>
              <a:rPr lang="el-GR" dirty="0"/>
              <a:t>Αυτός που έχει στην κατοχή του μετοχές είναι ο επενδυτής και η εταιρεία της οποίας κατέχει τις μετοχές ο επενδυτής είναι ο εκδότης/οφειλέτης</a:t>
            </a:r>
          </a:p>
          <a:p>
            <a:pPr algn="just"/>
            <a:endParaRPr lang="el-GR" dirty="0"/>
          </a:p>
          <a:p>
            <a:pPr algn="just"/>
            <a:endParaRPr lang="el-GR" dirty="0"/>
          </a:p>
        </p:txBody>
      </p:sp>
      <p:sp>
        <p:nvSpPr>
          <p:cNvPr id="6" name="Ορθογώνιο 5"/>
          <p:cNvSpPr/>
          <p:nvPr/>
        </p:nvSpPr>
        <p:spPr>
          <a:xfrm>
            <a:off x="0" y="0"/>
            <a:ext cx="972693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Βραχυπρόθεσμες Επενδύσεις και Απαιτήσεις</a:t>
            </a:r>
          </a:p>
        </p:txBody>
      </p:sp>
      <p:sp>
        <p:nvSpPr>
          <p:cNvPr id="7" name="Ορθογώνιο 6"/>
          <p:cNvSpPr/>
          <p:nvPr/>
        </p:nvSpPr>
        <p:spPr>
          <a:xfrm>
            <a:off x="9726930" y="0"/>
            <a:ext cx="246507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5490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480647" y="489526"/>
            <a:ext cx="11406554" cy="6368473"/>
          </a:xfrm>
        </p:spPr>
        <p:txBody>
          <a:bodyPr>
            <a:normAutofit lnSpcReduction="10000"/>
          </a:bodyPr>
          <a:lstStyle/>
          <a:p>
            <a:pPr algn="just"/>
            <a:r>
              <a:rPr lang="el-GR" dirty="0"/>
              <a:t>Μια επένδυση αποτελεί ένα περιουσιακό στοιχείο για τον επενδυτή</a:t>
            </a:r>
          </a:p>
          <a:p>
            <a:pPr algn="just"/>
            <a:r>
              <a:rPr lang="el-GR" dirty="0"/>
              <a:t>Οι επενδύσεις σε χρεόγραφα διακρίνονται σε </a:t>
            </a:r>
            <a:r>
              <a:rPr lang="el-GR" b="1" dirty="0">
                <a:solidFill>
                  <a:srgbClr val="002060"/>
                </a:solidFill>
              </a:rPr>
              <a:t>βραχυπρόθεσμες</a:t>
            </a:r>
            <a:r>
              <a:rPr lang="el-GR" dirty="0"/>
              <a:t> και </a:t>
            </a:r>
            <a:r>
              <a:rPr lang="el-GR" b="1" dirty="0">
                <a:solidFill>
                  <a:srgbClr val="00B050"/>
                </a:solidFill>
              </a:rPr>
              <a:t>μακροπρόθεσμες</a:t>
            </a:r>
            <a:r>
              <a:rPr lang="el-GR" dirty="0"/>
              <a:t>.</a:t>
            </a:r>
          </a:p>
          <a:p>
            <a:pPr lvl="3" algn="just"/>
            <a:endParaRPr lang="el-GR" sz="1000" dirty="0">
              <a:solidFill>
                <a:srgbClr val="C00000"/>
              </a:solidFill>
            </a:endParaRPr>
          </a:p>
          <a:p>
            <a:pPr lvl="2" algn="just"/>
            <a:r>
              <a:rPr lang="el-GR" sz="2600" dirty="0"/>
              <a:t>Οι </a:t>
            </a:r>
            <a:r>
              <a:rPr lang="el-GR" sz="2600" b="1" dirty="0">
                <a:solidFill>
                  <a:srgbClr val="002060"/>
                </a:solidFill>
              </a:rPr>
              <a:t>βραχυπρόθεσμες</a:t>
            </a:r>
            <a:r>
              <a:rPr lang="el-GR" sz="2600" dirty="0"/>
              <a:t> επενδύσεις αναφέρονται ως στοιχεία του </a:t>
            </a:r>
            <a:r>
              <a:rPr lang="el-GR" sz="2600" dirty="0" err="1"/>
              <a:t>κυκλοφορούντος</a:t>
            </a:r>
            <a:r>
              <a:rPr lang="el-GR" sz="2600" dirty="0"/>
              <a:t> ενεργητικού</a:t>
            </a:r>
          </a:p>
          <a:p>
            <a:pPr lvl="2" algn="just"/>
            <a:endParaRPr lang="el-GR" sz="1100" b="1" dirty="0">
              <a:solidFill>
                <a:srgbClr val="002060"/>
              </a:solidFill>
            </a:endParaRPr>
          </a:p>
          <a:p>
            <a:pPr lvl="2" algn="just"/>
            <a:r>
              <a:rPr lang="el-GR" sz="2600" dirty="0"/>
              <a:t>Οι μακροπρόθεσμες επενδύσεις αναφέρονται ως μακροπρόθεσμα στοιχεία του ενεργητικού</a:t>
            </a:r>
          </a:p>
          <a:p>
            <a:pPr marL="457200" lvl="1" indent="0" algn="just">
              <a:buNone/>
            </a:pPr>
            <a:endParaRPr lang="el-GR" sz="1000" dirty="0"/>
          </a:p>
          <a:p>
            <a:pPr marL="457200" lvl="1" indent="0" algn="just">
              <a:buNone/>
            </a:pPr>
            <a:r>
              <a:rPr lang="el-GR" sz="2800" dirty="0"/>
              <a:t>Για να χαρακτηριστεί μια επένδυση ως στοιχείο του </a:t>
            </a:r>
            <a:r>
              <a:rPr lang="el-GR" sz="2800" dirty="0" err="1"/>
              <a:t>κυκλοφορούντος</a:t>
            </a:r>
            <a:r>
              <a:rPr lang="el-GR" sz="2800" dirty="0"/>
              <a:t> ενεργητικού πρέπει να καλύπτει και τα δύο παρακάτω κριτήρια:</a:t>
            </a:r>
          </a:p>
          <a:p>
            <a:pPr lvl="3" algn="just">
              <a:buFont typeface="Wingdings" panose="05000000000000000000" pitchFamily="2" charset="2"/>
              <a:buChar char="§"/>
            </a:pPr>
            <a:endParaRPr lang="el-GR" sz="2800" dirty="0">
              <a:solidFill>
                <a:srgbClr val="00B050"/>
              </a:solidFill>
            </a:endParaRPr>
          </a:p>
          <a:p>
            <a:pPr lvl="3" algn="just">
              <a:buFont typeface="Wingdings" panose="05000000000000000000" pitchFamily="2" charset="2"/>
              <a:buChar char="§"/>
            </a:pPr>
            <a:r>
              <a:rPr lang="el-GR" sz="2800" dirty="0"/>
              <a:t>Η επένδυση πρέπει να είναι ρευστοποιήσιμη </a:t>
            </a:r>
          </a:p>
          <a:p>
            <a:pPr lvl="3" algn="just">
              <a:buFont typeface="Wingdings" panose="05000000000000000000" pitchFamily="2" charset="2"/>
              <a:buChar char="§"/>
            </a:pPr>
            <a:r>
              <a:rPr lang="el-GR" sz="2800" dirty="0"/>
              <a:t>Ο επενδυτής να προτίθεται να μετατρέψει την επένδυση σε μετρητά μέσα σε ένα χρόνο ή μέσα στο λειτουργικό κύκλο του ή να την χρησιμοποιήσει για την εξόφληση βραχυπρόθεσμης υποχρέωσης</a:t>
            </a:r>
          </a:p>
          <a:p>
            <a:pPr algn="just">
              <a:buFont typeface="Wingdings" panose="05000000000000000000" pitchFamily="2" charset="2"/>
              <a:buChar char="Ø"/>
            </a:pPr>
            <a:endParaRPr lang="el-GR" dirty="0"/>
          </a:p>
        </p:txBody>
      </p:sp>
      <p:sp>
        <p:nvSpPr>
          <p:cNvPr id="6" name="Ορθογώνιο 5"/>
          <p:cNvSpPr/>
          <p:nvPr/>
        </p:nvSpPr>
        <p:spPr>
          <a:xfrm>
            <a:off x="0" y="0"/>
            <a:ext cx="8259238"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Επενδύσεις σε χρεόγραφα</a:t>
            </a:r>
          </a:p>
        </p:txBody>
      </p:sp>
      <p:sp>
        <p:nvSpPr>
          <p:cNvPr id="7" name="Ορθογώνιο 6"/>
          <p:cNvSpPr/>
          <p:nvPr/>
        </p:nvSpPr>
        <p:spPr>
          <a:xfrm>
            <a:off x="8259238" y="0"/>
            <a:ext cx="393276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Κάτω βέλος 1"/>
          <p:cNvSpPr/>
          <p:nvPr/>
        </p:nvSpPr>
        <p:spPr>
          <a:xfrm>
            <a:off x="5757273" y="4409969"/>
            <a:ext cx="923637" cy="3602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6803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5">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barn(inVertical)">
                                      <p:cBhvr>
                                        <p:cTn id="25" dur="500"/>
                                        <p:tgtEl>
                                          <p:spTgt spid="5">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5">
                                            <p:txEl>
                                              <p:pRg st="7" end="7"/>
                                            </p:txEl>
                                          </p:spTgt>
                                        </p:tgtEl>
                                        <p:attrNameLst>
                                          <p:attrName>style.visibility</p:attrName>
                                        </p:attrNameLst>
                                      </p:cBhvr>
                                      <p:to>
                                        <p:strVal val="visible"/>
                                      </p:to>
                                    </p:set>
                                    <p:animEffect transition="in" filter="circle(in)">
                                      <p:cBhvr>
                                        <p:cTn id="30" dur="2000"/>
                                        <p:tgtEl>
                                          <p:spTgt spid="5">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additive="base">
                                        <p:cTn id="35" dur="500" fill="hold"/>
                                        <p:tgtEl>
                                          <p:spTgt spid="2"/>
                                        </p:tgtEl>
                                        <p:attrNameLst>
                                          <p:attrName>ppt_x</p:attrName>
                                        </p:attrNameLst>
                                      </p:cBhvr>
                                      <p:tavLst>
                                        <p:tav tm="0">
                                          <p:val>
                                            <p:strVal val="#ppt_x"/>
                                          </p:val>
                                        </p:tav>
                                        <p:tav tm="100000">
                                          <p:val>
                                            <p:strVal val="#ppt_x"/>
                                          </p:val>
                                        </p:tav>
                                      </p:tavLst>
                                    </p:anim>
                                    <p:anim calcmode="lin" valueType="num">
                                      <p:cBhvr additive="base">
                                        <p:cTn id="3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nodeType="clickEffect">
                                  <p:stCondLst>
                                    <p:cond delay="0"/>
                                  </p:stCondLst>
                                  <p:childTnLst>
                                    <p:set>
                                      <p:cBhvr>
                                        <p:cTn id="40" dur="1" fill="hold">
                                          <p:stCondLst>
                                            <p:cond delay="0"/>
                                          </p:stCondLst>
                                        </p:cTn>
                                        <p:tgtEl>
                                          <p:spTgt spid="5">
                                            <p:txEl>
                                              <p:pRg st="9" end="9"/>
                                            </p:txEl>
                                          </p:spTgt>
                                        </p:tgtEl>
                                        <p:attrNameLst>
                                          <p:attrName>style.visibility</p:attrName>
                                        </p:attrNameLst>
                                      </p:cBhvr>
                                      <p:to>
                                        <p:strVal val="visible"/>
                                      </p:to>
                                    </p:set>
                                    <p:anim calcmode="lin" valueType="num">
                                      <p:cBhvr>
                                        <p:cTn id="41" dur="1000" fill="hold"/>
                                        <p:tgtEl>
                                          <p:spTgt spid="5">
                                            <p:txEl>
                                              <p:pRg st="9" end="9"/>
                                            </p:txEl>
                                          </p:spTgt>
                                        </p:tgtEl>
                                        <p:attrNameLst>
                                          <p:attrName>ppt_w</p:attrName>
                                        </p:attrNameLst>
                                      </p:cBhvr>
                                      <p:tavLst>
                                        <p:tav tm="0">
                                          <p:val>
                                            <p:fltVal val="0"/>
                                          </p:val>
                                        </p:tav>
                                        <p:tav tm="100000">
                                          <p:val>
                                            <p:strVal val="#ppt_w"/>
                                          </p:val>
                                        </p:tav>
                                      </p:tavLst>
                                    </p:anim>
                                    <p:anim calcmode="lin" valueType="num">
                                      <p:cBhvr>
                                        <p:cTn id="42" dur="1000" fill="hold"/>
                                        <p:tgtEl>
                                          <p:spTgt spid="5">
                                            <p:txEl>
                                              <p:pRg st="9" end="9"/>
                                            </p:txEl>
                                          </p:spTgt>
                                        </p:tgtEl>
                                        <p:attrNameLst>
                                          <p:attrName>ppt_h</p:attrName>
                                        </p:attrNameLst>
                                      </p:cBhvr>
                                      <p:tavLst>
                                        <p:tav tm="0">
                                          <p:val>
                                            <p:fltVal val="0"/>
                                          </p:val>
                                        </p:tav>
                                        <p:tav tm="100000">
                                          <p:val>
                                            <p:strVal val="#ppt_h"/>
                                          </p:val>
                                        </p:tav>
                                      </p:tavLst>
                                    </p:anim>
                                    <p:anim calcmode="lin" valueType="num">
                                      <p:cBhvr>
                                        <p:cTn id="43" dur="1000" fill="hold"/>
                                        <p:tgtEl>
                                          <p:spTgt spid="5">
                                            <p:txEl>
                                              <p:pRg st="9" end="9"/>
                                            </p:txEl>
                                          </p:spTgt>
                                        </p:tgtEl>
                                        <p:attrNameLst>
                                          <p:attrName>style.rotation</p:attrName>
                                        </p:attrNameLst>
                                      </p:cBhvr>
                                      <p:tavLst>
                                        <p:tav tm="0">
                                          <p:val>
                                            <p:fltVal val="90"/>
                                          </p:val>
                                        </p:tav>
                                        <p:tav tm="100000">
                                          <p:val>
                                            <p:fltVal val="0"/>
                                          </p:val>
                                        </p:tav>
                                      </p:tavLst>
                                    </p:anim>
                                    <p:animEffect transition="in" filter="fade">
                                      <p:cBhvr>
                                        <p:cTn id="44" dur="1000"/>
                                        <p:tgtEl>
                                          <p:spTgt spid="5">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nodeType="clickEffect">
                                  <p:stCondLst>
                                    <p:cond delay="0"/>
                                  </p:stCondLst>
                                  <p:childTnLst>
                                    <p:set>
                                      <p:cBhvr>
                                        <p:cTn id="48" dur="1" fill="hold">
                                          <p:stCondLst>
                                            <p:cond delay="0"/>
                                          </p:stCondLst>
                                        </p:cTn>
                                        <p:tgtEl>
                                          <p:spTgt spid="5">
                                            <p:txEl>
                                              <p:pRg st="10" end="10"/>
                                            </p:txEl>
                                          </p:spTgt>
                                        </p:tgtEl>
                                        <p:attrNameLst>
                                          <p:attrName>style.visibility</p:attrName>
                                        </p:attrNameLst>
                                      </p:cBhvr>
                                      <p:to>
                                        <p:strVal val="visible"/>
                                      </p:to>
                                    </p:set>
                                    <p:anim calcmode="lin" valueType="num">
                                      <p:cBhvr>
                                        <p:cTn id="49" dur="1000" fill="hold"/>
                                        <p:tgtEl>
                                          <p:spTgt spid="5">
                                            <p:txEl>
                                              <p:pRg st="10" end="10"/>
                                            </p:txEl>
                                          </p:spTgt>
                                        </p:tgtEl>
                                        <p:attrNameLst>
                                          <p:attrName>ppt_w</p:attrName>
                                        </p:attrNameLst>
                                      </p:cBhvr>
                                      <p:tavLst>
                                        <p:tav tm="0">
                                          <p:val>
                                            <p:fltVal val="0"/>
                                          </p:val>
                                        </p:tav>
                                        <p:tav tm="100000">
                                          <p:val>
                                            <p:strVal val="#ppt_w"/>
                                          </p:val>
                                        </p:tav>
                                      </p:tavLst>
                                    </p:anim>
                                    <p:anim calcmode="lin" valueType="num">
                                      <p:cBhvr>
                                        <p:cTn id="50" dur="1000" fill="hold"/>
                                        <p:tgtEl>
                                          <p:spTgt spid="5">
                                            <p:txEl>
                                              <p:pRg st="10" end="10"/>
                                            </p:txEl>
                                          </p:spTgt>
                                        </p:tgtEl>
                                        <p:attrNameLst>
                                          <p:attrName>ppt_h</p:attrName>
                                        </p:attrNameLst>
                                      </p:cBhvr>
                                      <p:tavLst>
                                        <p:tav tm="0">
                                          <p:val>
                                            <p:fltVal val="0"/>
                                          </p:val>
                                        </p:tav>
                                        <p:tav tm="100000">
                                          <p:val>
                                            <p:strVal val="#ppt_h"/>
                                          </p:val>
                                        </p:tav>
                                      </p:tavLst>
                                    </p:anim>
                                    <p:anim calcmode="lin" valueType="num">
                                      <p:cBhvr>
                                        <p:cTn id="51" dur="1000" fill="hold"/>
                                        <p:tgtEl>
                                          <p:spTgt spid="5">
                                            <p:txEl>
                                              <p:pRg st="10" end="10"/>
                                            </p:txEl>
                                          </p:spTgt>
                                        </p:tgtEl>
                                        <p:attrNameLst>
                                          <p:attrName>style.rotation</p:attrName>
                                        </p:attrNameLst>
                                      </p:cBhvr>
                                      <p:tavLst>
                                        <p:tav tm="0">
                                          <p:val>
                                            <p:fltVal val="90"/>
                                          </p:val>
                                        </p:tav>
                                        <p:tav tm="100000">
                                          <p:val>
                                            <p:fltVal val="0"/>
                                          </p:val>
                                        </p:tav>
                                      </p:tavLst>
                                    </p:anim>
                                    <p:animEffect transition="in" filter="fade">
                                      <p:cBhvr>
                                        <p:cTn id="52" dur="10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sz="half" idx="1"/>
          </p:nvPr>
        </p:nvSpPr>
        <p:spPr>
          <a:xfrm>
            <a:off x="262759" y="537882"/>
            <a:ext cx="5822731" cy="6320118"/>
          </a:xfrm>
        </p:spPr>
        <p:txBody>
          <a:bodyPr/>
          <a:lstStyle/>
          <a:p>
            <a:pPr>
              <a:lnSpc>
                <a:spcPct val="90000"/>
              </a:lnSpc>
            </a:pPr>
            <a:r>
              <a:rPr lang="el-GR" altLang="el-GR" sz="2400" b="1" u="sng" dirty="0">
                <a:solidFill>
                  <a:srgbClr val="002060"/>
                </a:solidFill>
              </a:rPr>
              <a:t>ΕΝΕΡΓΗΤΙΚΟ </a:t>
            </a:r>
          </a:p>
          <a:p>
            <a:pPr>
              <a:lnSpc>
                <a:spcPct val="90000"/>
              </a:lnSpc>
            </a:pPr>
            <a:endParaRPr lang="el-GR" altLang="el-GR" sz="2400" dirty="0"/>
          </a:p>
          <a:p>
            <a:pPr>
              <a:lnSpc>
                <a:spcPct val="90000"/>
              </a:lnSpc>
            </a:pPr>
            <a:r>
              <a:rPr lang="el-GR" altLang="el-GR" sz="2400" b="1" dirty="0">
                <a:solidFill>
                  <a:srgbClr val="002060"/>
                </a:solidFill>
              </a:rPr>
              <a:t>1.</a:t>
            </a:r>
            <a:r>
              <a:rPr lang="el-GR" altLang="el-GR" sz="2400" dirty="0"/>
              <a:t> Ενσώματα και άυλα πάγια μη </a:t>
            </a:r>
            <a:r>
              <a:rPr lang="el-GR" altLang="el-GR" sz="2400" dirty="0" err="1"/>
              <a:t>κυκλοφορούντα</a:t>
            </a:r>
            <a:r>
              <a:rPr lang="el-GR" altLang="el-GR" sz="2400" dirty="0"/>
              <a:t> (πάγια) περιουσιακά στοιχεία</a:t>
            </a:r>
          </a:p>
          <a:p>
            <a:pPr>
              <a:lnSpc>
                <a:spcPct val="90000"/>
              </a:lnSpc>
            </a:pPr>
            <a:endParaRPr lang="el-GR" altLang="el-GR" sz="2400" dirty="0"/>
          </a:p>
          <a:p>
            <a:pPr>
              <a:lnSpc>
                <a:spcPct val="90000"/>
              </a:lnSpc>
            </a:pPr>
            <a:r>
              <a:rPr lang="el-GR" altLang="el-GR" sz="2400" b="1" dirty="0">
                <a:solidFill>
                  <a:srgbClr val="002060"/>
                </a:solidFill>
              </a:rPr>
              <a:t>2.</a:t>
            </a:r>
            <a:r>
              <a:rPr lang="el-GR" altLang="el-GR" sz="2400" dirty="0"/>
              <a:t> Αποθέματα</a:t>
            </a:r>
          </a:p>
          <a:p>
            <a:pPr>
              <a:lnSpc>
                <a:spcPct val="90000"/>
              </a:lnSpc>
            </a:pPr>
            <a:endParaRPr lang="el-GR" altLang="el-GR" sz="2400" dirty="0"/>
          </a:p>
          <a:p>
            <a:pPr>
              <a:lnSpc>
                <a:spcPct val="90000"/>
              </a:lnSpc>
            </a:pPr>
            <a:r>
              <a:rPr lang="el-GR" altLang="el-GR" sz="2400" b="1" dirty="0">
                <a:solidFill>
                  <a:srgbClr val="002060"/>
                </a:solidFill>
              </a:rPr>
              <a:t>3.</a:t>
            </a:r>
            <a:r>
              <a:rPr lang="el-GR" altLang="el-GR" sz="2400" dirty="0"/>
              <a:t> Χρηματοοικονομικά και λοιπά περιουσιακά στοιχεία </a:t>
            </a:r>
          </a:p>
          <a:p>
            <a:pPr marL="0" indent="0">
              <a:lnSpc>
                <a:spcPct val="90000"/>
              </a:lnSpc>
              <a:buNone/>
            </a:pPr>
            <a:r>
              <a:rPr lang="el-GR" altLang="el-GR" sz="2400" dirty="0"/>
              <a:t> </a:t>
            </a:r>
          </a:p>
          <a:p>
            <a:pPr>
              <a:lnSpc>
                <a:spcPct val="90000"/>
              </a:lnSpc>
            </a:pPr>
            <a:endParaRPr lang="el-GR" altLang="el-GR" sz="2400" dirty="0">
              <a:solidFill>
                <a:srgbClr val="000066"/>
              </a:solidFill>
            </a:endParaRPr>
          </a:p>
          <a:p>
            <a:pPr>
              <a:lnSpc>
                <a:spcPct val="90000"/>
              </a:lnSpc>
              <a:buFontTx/>
              <a:buNone/>
            </a:pPr>
            <a:endParaRPr lang="el-GR" altLang="el-GR" sz="2000" dirty="0">
              <a:solidFill>
                <a:srgbClr val="A50021"/>
              </a:solidFill>
            </a:endParaRPr>
          </a:p>
          <a:p>
            <a:pPr>
              <a:lnSpc>
                <a:spcPct val="90000"/>
              </a:lnSpc>
              <a:buFontTx/>
              <a:buNone/>
            </a:pPr>
            <a:endParaRPr lang="el-GR" altLang="el-GR" sz="2000" dirty="0">
              <a:solidFill>
                <a:srgbClr val="0000CC"/>
              </a:solidFill>
            </a:endParaRPr>
          </a:p>
        </p:txBody>
      </p:sp>
      <p:sp>
        <p:nvSpPr>
          <p:cNvPr id="22532" name="Rectangle 4"/>
          <p:cNvSpPr>
            <a:spLocks noGrp="1" noChangeArrowheads="1"/>
          </p:cNvSpPr>
          <p:nvPr>
            <p:ph type="body" sz="half" idx="2"/>
          </p:nvPr>
        </p:nvSpPr>
        <p:spPr>
          <a:xfrm>
            <a:off x="6085490" y="537881"/>
            <a:ext cx="5843751" cy="6320119"/>
          </a:xfrm>
        </p:spPr>
        <p:txBody>
          <a:bodyPr/>
          <a:lstStyle/>
          <a:p>
            <a:r>
              <a:rPr lang="el-GR" altLang="el-GR" sz="2400" b="1" u="sng" dirty="0">
                <a:solidFill>
                  <a:srgbClr val="C00000"/>
                </a:solidFill>
              </a:rPr>
              <a:t>ΠΑΘΗΤΙΚΟ</a:t>
            </a:r>
          </a:p>
          <a:p>
            <a:endParaRPr lang="el-GR" altLang="el-GR" sz="2400" dirty="0">
              <a:solidFill>
                <a:srgbClr val="00B050"/>
              </a:solidFill>
            </a:endParaRPr>
          </a:p>
          <a:p>
            <a:r>
              <a:rPr lang="el-GR" altLang="el-GR" sz="2400" b="1" dirty="0">
                <a:solidFill>
                  <a:srgbClr val="002060"/>
                </a:solidFill>
              </a:rPr>
              <a:t>4.</a:t>
            </a:r>
            <a:r>
              <a:rPr lang="el-GR" altLang="el-GR" sz="2400" dirty="0">
                <a:solidFill>
                  <a:srgbClr val="00B050"/>
                </a:solidFill>
              </a:rPr>
              <a:t> Καθαρή θέση</a:t>
            </a:r>
          </a:p>
          <a:p>
            <a:endParaRPr lang="el-GR" altLang="el-GR" sz="2400" dirty="0">
              <a:solidFill>
                <a:srgbClr val="00B050"/>
              </a:solidFill>
            </a:endParaRPr>
          </a:p>
          <a:p>
            <a:r>
              <a:rPr lang="el-GR" altLang="el-GR" sz="2400" b="1" dirty="0">
                <a:solidFill>
                  <a:srgbClr val="002060"/>
                </a:solidFill>
              </a:rPr>
              <a:t>5.</a:t>
            </a:r>
            <a:r>
              <a:rPr lang="el-GR" altLang="el-GR" sz="2400" dirty="0">
                <a:solidFill>
                  <a:srgbClr val="00B050"/>
                </a:solidFill>
              </a:rPr>
              <a:t> Υποχρεώσεις</a:t>
            </a:r>
          </a:p>
          <a:p>
            <a:endParaRPr lang="el-GR" altLang="el-GR" sz="2200" dirty="0">
              <a:solidFill>
                <a:srgbClr val="FF0000"/>
              </a:solidFill>
            </a:endParaRPr>
          </a:p>
          <a:p>
            <a:endParaRPr lang="el-GR" altLang="el-GR" sz="2200" dirty="0">
              <a:solidFill>
                <a:srgbClr val="FF0000"/>
              </a:solidFill>
            </a:endParaRPr>
          </a:p>
          <a:p>
            <a:endParaRPr lang="el-GR" altLang="el-GR" sz="2200" dirty="0">
              <a:solidFill>
                <a:srgbClr val="FF0000"/>
              </a:solidFill>
            </a:endParaRPr>
          </a:p>
          <a:p>
            <a:endParaRPr lang="el-GR" altLang="el-GR" sz="2200" dirty="0">
              <a:solidFill>
                <a:srgbClr val="FF0000"/>
              </a:solidFill>
            </a:endParaRPr>
          </a:p>
          <a:p>
            <a:r>
              <a:rPr lang="el-GR" altLang="el-GR" sz="2400" u="sng" dirty="0"/>
              <a:t>Αποτελεσματικοί λογαριασμοί</a:t>
            </a:r>
          </a:p>
          <a:p>
            <a:r>
              <a:rPr lang="el-GR" altLang="el-GR" sz="2400" b="1" dirty="0">
                <a:solidFill>
                  <a:srgbClr val="002060"/>
                </a:solidFill>
              </a:rPr>
              <a:t>6.</a:t>
            </a:r>
            <a:r>
              <a:rPr lang="el-GR" altLang="el-GR" sz="2400" dirty="0">
                <a:solidFill>
                  <a:srgbClr val="C00000"/>
                </a:solidFill>
              </a:rPr>
              <a:t> Έξοδα και ζημιές</a:t>
            </a:r>
          </a:p>
          <a:p>
            <a:r>
              <a:rPr lang="el-GR" altLang="el-GR" sz="2400" b="1" dirty="0">
                <a:solidFill>
                  <a:srgbClr val="002060"/>
                </a:solidFill>
              </a:rPr>
              <a:t>7.</a:t>
            </a:r>
            <a:r>
              <a:rPr lang="el-GR" altLang="el-GR" sz="2400" dirty="0">
                <a:solidFill>
                  <a:srgbClr val="C00000"/>
                </a:solidFill>
              </a:rPr>
              <a:t> Έσοδα και κέρδη</a:t>
            </a:r>
          </a:p>
          <a:p>
            <a:r>
              <a:rPr lang="el-GR" altLang="el-GR" sz="2400" b="1" dirty="0">
                <a:solidFill>
                  <a:srgbClr val="002060"/>
                </a:solidFill>
              </a:rPr>
              <a:t>8. </a:t>
            </a:r>
            <a:r>
              <a:rPr lang="el-GR" altLang="el-GR" sz="2400" dirty="0">
                <a:solidFill>
                  <a:srgbClr val="C00000"/>
                </a:solidFill>
              </a:rPr>
              <a:t>Αποτελέσματα περιόδου</a:t>
            </a:r>
          </a:p>
        </p:txBody>
      </p:sp>
      <p:sp>
        <p:nvSpPr>
          <p:cNvPr id="5" name="Τίτλος 1"/>
          <p:cNvSpPr txBox="1">
            <a:spLocks/>
          </p:cNvSpPr>
          <p:nvPr/>
        </p:nvSpPr>
        <p:spPr>
          <a:xfrm>
            <a:off x="0" y="0"/>
            <a:ext cx="8042031" cy="537881"/>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l-GR" sz="2800" b="1" i="0" u="none" strike="noStrike" kern="1200" cap="none" spc="0" normalizeH="0" baseline="0" noProof="0" dirty="0">
                <a:ln>
                  <a:noFill/>
                </a:ln>
                <a:solidFill>
                  <a:sysClr val="window" lastClr="FFFFFF"/>
                </a:solidFill>
                <a:effectLst/>
                <a:uLnTx/>
                <a:uFillTx/>
                <a:latin typeface="Calibri Light" panose="020F0302020204030204"/>
                <a:ea typeface="+mj-ea"/>
                <a:cs typeface="Arial"/>
              </a:rPr>
              <a:t>Σχέδιο λογαριασμών</a:t>
            </a:r>
          </a:p>
        </p:txBody>
      </p:sp>
      <p:sp>
        <p:nvSpPr>
          <p:cNvPr id="2" name="Ορθογώνιο 1"/>
          <p:cNvSpPr/>
          <p:nvPr/>
        </p:nvSpPr>
        <p:spPr bwMode="auto">
          <a:xfrm>
            <a:off x="8042031" y="0"/>
            <a:ext cx="4149969" cy="537881"/>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sz="3200" b="0" i="0" u="sng" strike="noStrike" kern="1200" cap="none" spc="0" normalizeH="0" baseline="-25000" noProof="0">
              <a:ln>
                <a:noFill/>
              </a:ln>
              <a:solidFill>
                <a:srgbClr val="FFFFFF"/>
              </a:solidFill>
              <a:effectDag name="">
                <a:cont type="tree" name="">
                  <a:effect ref="fillLine"/>
                  <a:outerShdw dist="38100" dir="13500000" algn="br">
                    <a:srgbClr val="FFFFFF">
                      <a:lumMod val="200000"/>
                      <a:satMod val="200000"/>
                    </a:srgbClr>
                  </a:outerShdw>
                </a:cont>
                <a:cont type="tree" name="">
                  <a:effect ref="fillLine"/>
                  <a:outerShdw dist="38100" dir="2700000" algn="tl">
                    <a:srgbClr val="FFFFFF">
                      <a:lumMod val="60000"/>
                      <a:satMod val="60000"/>
                    </a:srgbClr>
                  </a:outerShdw>
                </a:cont>
                <a:effect ref="fillLine"/>
              </a:effectDag>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78975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p:cTn id="7" dur="500" fill="hold"/>
                                        <p:tgtEl>
                                          <p:spTgt spid="2253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253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253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2531">
                                            <p:txEl>
                                              <p:pRg st="2" end="2"/>
                                            </p:txEl>
                                          </p:spTgt>
                                        </p:tgtEl>
                                        <p:attrNameLst>
                                          <p:attrName>style.visibility</p:attrName>
                                        </p:attrNameLst>
                                      </p:cBhvr>
                                      <p:to>
                                        <p:strVal val="visible"/>
                                      </p:to>
                                    </p:set>
                                    <p:anim calcmode="lin" valueType="num">
                                      <p:cBhvr>
                                        <p:cTn id="14" dur="500" fill="hold"/>
                                        <p:tgtEl>
                                          <p:spTgt spid="22531">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2531">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2531">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2531">
                                            <p:txEl>
                                              <p:pRg st="4" end="4"/>
                                            </p:txEl>
                                          </p:spTgt>
                                        </p:tgtEl>
                                        <p:attrNameLst>
                                          <p:attrName>style.visibility</p:attrName>
                                        </p:attrNameLst>
                                      </p:cBhvr>
                                      <p:to>
                                        <p:strVal val="visible"/>
                                      </p:to>
                                    </p:set>
                                    <p:anim calcmode="lin" valueType="num">
                                      <p:cBhvr>
                                        <p:cTn id="21" dur="500" fill="hold"/>
                                        <p:tgtEl>
                                          <p:spTgt spid="22531">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2531">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22531">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2531">
                                            <p:txEl>
                                              <p:pRg st="6" end="6"/>
                                            </p:txEl>
                                          </p:spTgt>
                                        </p:tgtEl>
                                        <p:attrNameLst>
                                          <p:attrName>style.visibility</p:attrName>
                                        </p:attrNameLst>
                                      </p:cBhvr>
                                      <p:to>
                                        <p:strVal val="visible"/>
                                      </p:to>
                                    </p:set>
                                    <p:anim calcmode="lin" valueType="num">
                                      <p:cBhvr>
                                        <p:cTn id="28" dur="500" fill="hold"/>
                                        <p:tgtEl>
                                          <p:spTgt spid="22531">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22531">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22531">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2531">
                                            <p:txEl>
                                              <p:pRg st="7" end="7"/>
                                            </p:txEl>
                                          </p:spTgt>
                                        </p:tgtEl>
                                        <p:attrNameLst>
                                          <p:attrName>style.visibility</p:attrName>
                                        </p:attrNameLst>
                                      </p:cBhvr>
                                      <p:to>
                                        <p:strVal val="visible"/>
                                      </p:to>
                                    </p:set>
                                    <p:anim calcmode="lin" valueType="num">
                                      <p:cBhvr>
                                        <p:cTn id="35" dur="500" fill="hold"/>
                                        <p:tgtEl>
                                          <p:spTgt spid="22531">
                                            <p:txEl>
                                              <p:pRg st="7" end="7"/>
                                            </p:txEl>
                                          </p:spTgt>
                                        </p:tgtEl>
                                        <p:attrNameLst>
                                          <p:attrName>ppt_w</p:attrName>
                                        </p:attrNameLst>
                                      </p:cBhvr>
                                      <p:tavLst>
                                        <p:tav tm="0">
                                          <p:val>
                                            <p:fltVal val="0"/>
                                          </p:val>
                                        </p:tav>
                                        <p:tav tm="100000">
                                          <p:val>
                                            <p:strVal val="#ppt_w"/>
                                          </p:val>
                                        </p:tav>
                                      </p:tavLst>
                                    </p:anim>
                                    <p:anim calcmode="lin" valueType="num">
                                      <p:cBhvr>
                                        <p:cTn id="36" dur="500" fill="hold"/>
                                        <p:tgtEl>
                                          <p:spTgt spid="22531">
                                            <p:txEl>
                                              <p:pRg st="7" end="7"/>
                                            </p:txEl>
                                          </p:spTgt>
                                        </p:tgtEl>
                                        <p:attrNameLst>
                                          <p:attrName>ppt_h</p:attrName>
                                        </p:attrNameLst>
                                      </p:cBhvr>
                                      <p:tavLst>
                                        <p:tav tm="0">
                                          <p:val>
                                            <p:fltVal val="0"/>
                                          </p:val>
                                        </p:tav>
                                        <p:tav tm="100000">
                                          <p:val>
                                            <p:strVal val="#ppt_h"/>
                                          </p:val>
                                        </p:tav>
                                      </p:tavLst>
                                    </p:anim>
                                    <p:animEffect transition="in" filter="fade">
                                      <p:cBhvr>
                                        <p:cTn id="37" dur="500"/>
                                        <p:tgtEl>
                                          <p:spTgt spid="22531">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2532">
                                            <p:txEl>
                                              <p:pRg st="0" end="0"/>
                                            </p:txEl>
                                          </p:spTgt>
                                        </p:tgtEl>
                                        <p:attrNameLst>
                                          <p:attrName>style.visibility</p:attrName>
                                        </p:attrNameLst>
                                      </p:cBhvr>
                                      <p:to>
                                        <p:strVal val="visible"/>
                                      </p:to>
                                    </p:set>
                                    <p:animEffect transition="in" filter="barn(inVertical)">
                                      <p:cBhvr>
                                        <p:cTn id="42" dur="500"/>
                                        <p:tgtEl>
                                          <p:spTgt spid="22532">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2532">
                                            <p:txEl>
                                              <p:pRg st="2" end="2"/>
                                            </p:txEl>
                                          </p:spTgt>
                                        </p:tgtEl>
                                        <p:attrNameLst>
                                          <p:attrName>style.visibility</p:attrName>
                                        </p:attrNameLst>
                                      </p:cBhvr>
                                      <p:to>
                                        <p:strVal val="visible"/>
                                      </p:to>
                                    </p:set>
                                    <p:animEffect transition="in" filter="barn(inVertical)">
                                      <p:cBhvr>
                                        <p:cTn id="47" dur="500"/>
                                        <p:tgtEl>
                                          <p:spTgt spid="22532">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2532">
                                            <p:txEl>
                                              <p:pRg st="4" end="4"/>
                                            </p:txEl>
                                          </p:spTgt>
                                        </p:tgtEl>
                                        <p:attrNameLst>
                                          <p:attrName>style.visibility</p:attrName>
                                        </p:attrNameLst>
                                      </p:cBhvr>
                                      <p:to>
                                        <p:strVal val="visible"/>
                                      </p:to>
                                    </p:set>
                                    <p:animEffect transition="in" filter="barn(inVertical)">
                                      <p:cBhvr>
                                        <p:cTn id="52" dur="500"/>
                                        <p:tgtEl>
                                          <p:spTgt spid="22532">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2532">
                                            <p:txEl>
                                              <p:pRg st="9" end="9"/>
                                            </p:txEl>
                                          </p:spTgt>
                                        </p:tgtEl>
                                        <p:attrNameLst>
                                          <p:attrName>style.visibility</p:attrName>
                                        </p:attrNameLst>
                                      </p:cBhvr>
                                      <p:to>
                                        <p:strVal val="visible"/>
                                      </p:to>
                                    </p:set>
                                    <p:animEffect transition="in" filter="barn(inVertical)">
                                      <p:cBhvr>
                                        <p:cTn id="57" dur="500"/>
                                        <p:tgtEl>
                                          <p:spTgt spid="22532">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22532">
                                            <p:txEl>
                                              <p:pRg st="10" end="10"/>
                                            </p:txEl>
                                          </p:spTgt>
                                        </p:tgtEl>
                                        <p:attrNameLst>
                                          <p:attrName>style.visibility</p:attrName>
                                        </p:attrNameLst>
                                      </p:cBhvr>
                                      <p:to>
                                        <p:strVal val="visible"/>
                                      </p:to>
                                    </p:set>
                                    <p:animEffect transition="in" filter="barn(inVertical)">
                                      <p:cBhvr>
                                        <p:cTn id="62" dur="500"/>
                                        <p:tgtEl>
                                          <p:spTgt spid="22532">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22532">
                                            <p:txEl>
                                              <p:pRg st="11" end="11"/>
                                            </p:txEl>
                                          </p:spTgt>
                                        </p:tgtEl>
                                        <p:attrNameLst>
                                          <p:attrName>style.visibility</p:attrName>
                                        </p:attrNameLst>
                                      </p:cBhvr>
                                      <p:to>
                                        <p:strVal val="visible"/>
                                      </p:to>
                                    </p:set>
                                    <p:animEffect transition="in" filter="barn(inVertical)">
                                      <p:cBhvr>
                                        <p:cTn id="67" dur="500"/>
                                        <p:tgtEl>
                                          <p:spTgt spid="22532">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22532">
                                            <p:txEl>
                                              <p:pRg st="12" end="12"/>
                                            </p:txEl>
                                          </p:spTgt>
                                        </p:tgtEl>
                                        <p:attrNameLst>
                                          <p:attrName>style.visibility</p:attrName>
                                        </p:attrNameLst>
                                      </p:cBhvr>
                                      <p:to>
                                        <p:strVal val="visible"/>
                                      </p:to>
                                    </p:set>
                                    <p:animEffect transition="in" filter="barn(inVertical)">
                                      <p:cBhvr>
                                        <p:cTn id="72" dur="500"/>
                                        <p:tgtEl>
                                          <p:spTgt spid="2253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199" y="489527"/>
            <a:ext cx="10790383" cy="6368472"/>
          </a:xfrm>
        </p:spPr>
        <p:txBody>
          <a:bodyPr>
            <a:normAutofit fontScale="70000" lnSpcReduction="20000"/>
          </a:bodyPr>
          <a:lstStyle/>
          <a:p>
            <a:pPr marL="0" indent="0">
              <a:buNone/>
            </a:pPr>
            <a:r>
              <a:rPr lang="el-GR" sz="4000" b="1" dirty="0"/>
              <a:t>Οι επενδύσεις σε χρεόγραφα ταξινομούνται σε τρεις κατηγορίες:</a:t>
            </a:r>
            <a:endParaRPr lang="el-GR" sz="4000" dirty="0"/>
          </a:p>
          <a:p>
            <a:pPr>
              <a:lnSpc>
                <a:spcPct val="150000"/>
              </a:lnSpc>
            </a:pPr>
            <a:r>
              <a:rPr lang="el-GR" sz="4000" b="1" dirty="0"/>
              <a:t>1) Διαπραγματεύσιμα ή εμπορικά χρεόγραφα</a:t>
            </a:r>
            <a:endParaRPr lang="el-GR" sz="4000" dirty="0"/>
          </a:p>
          <a:p>
            <a:pPr>
              <a:lnSpc>
                <a:spcPct val="150000"/>
              </a:lnSpc>
            </a:pPr>
            <a:r>
              <a:rPr lang="el-GR" sz="4000" b="1" dirty="0"/>
              <a:t>2) Χρεόγραφα </a:t>
            </a:r>
            <a:r>
              <a:rPr lang="el-GR" sz="4000" b="1" dirty="0" err="1"/>
              <a:t>παρακρατούμενα</a:t>
            </a:r>
            <a:r>
              <a:rPr lang="el-GR" sz="4000" b="1" dirty="0"/>
              <a:t> μέχρι την λήξη τους</a:t>
            </a:r>
            <a:endParaRPr lang="el-GR" sz="4000" dirty="0"/>
          </a:p>
          <a:p>
            <a:pPr>
              <a:lnSpc>
                <a:spcPct val="150000"/>
              </a:lnSpc>
            </a:pPr>
            <a:r>
              <a:rPr lang="el-GR" sz="4000" b="1" dirty="0"/>
              <a:t>3) Χρεόγραφα διαθέσιμα προς πώληση</a:t>
            </a:r>
          </a:p>
          <a:p>
            <a:pPr marL="0" indent="0">
              <a:buNone/>
            </a:pPr>
            <a:endParaRPr lang="el-GR" sz="1600" dirty="0"/>
          </a:p>
          <a:p>
            <a:pPr marL="0" indent="0">
              <a:buNone/>
            </a:pPr>
            <a:r>
              <a:rPr lang="el-GR" sz="4000" dirty="0"/>
              <a:t>Όταν οι επιχειρήσεις αγοράζουν χρεόγραφα με την πρόθεση να τα πουλήσουν στην ελεύθερη αγορά σε σύντομο χρονικό διάστημα τότε:</a:t>
            </a:r>
          </a:p>
          <a:p>
            <a:pPr marL="514350" indent="-514350">
              <a:lnSpc>
                <a:spcPct val="100000"/>
              </a:lnSpc>
              <a:buFont typeface="+mj-lt"/>
              <a:buAutoNum type="arabicPeriod"/>
            </a:pPr>
            <a:r>
              <a:rPr lang="el-GR" sz="4000" dirty="0"/>
              <a:t>Αν η εύλογη αξία των χρεογράφων αυξηθεί θα πραγματοποιήσουν </a:t>
            </a:r>
            <a:r>
              <a:rPr lang="el-GR" sz="4000" b="1" dirty="0">
                <a:solidFill>
                  <a:srgbClr val="00B050"/>
                </a:solidFill>
              </a:rPr>
              <a:t>κέρδη</a:t>
            </a:r>
            <a:r>
              <a:rPr lang="el-GR" sz="4000" dirty="0"/>
              <a:t>.</a:t>
            </a:r>
          </a:p>
          <a:p>
            <a:pPr marL="514350" indent="-514350">
              <a:lnSpc>
                <a:spcPct val="100000"/>
              </a:lnSpc>
              <a:buFont typeface="+mj-lt"/>
              <a:buAutoNum type="arabicPeriod"/>
            </a:pPr>
            <a:r>
              <a:rPr lang="el-GR" sz="4000" dirty="0"/>
              <a:t>Αν η εύλογη αξία των χρεογράφων μειωθεί θα πραγματοποιήσουν </a:t>
            </a:r>
            <a:r>
              <a:rPr lang="el-GR" sz="4000" b="1" dirty="0">
                <a:solidFill>
                  <a:srgbClr val="C00000"/>
                </a:solidFill>
              </a:rPr>
              <a:t>ζημιές</a:t>
            </a:r>
            <a:r>
              <a:rPr lang="el-GR" sz="4000" dirty="0"/>
              <a:t>.</a:t>
            </a:r>
          </a:p>
          <a:p>
            <a:pPr marL="514350" indent="-514350">
              <a:lnSpc>
                <a:spcPct val="100000"/>
              </a:lnSpc>
              <a:buFont typeface="+mj-lt"/>
              <a:buAutoNum type="arabicPeriod"/>
            </a:pPr>
            <a:r>
              <a:rPr lang="el-GR" sz="4000" dirty="0"/>
              <a:t>Στο διάστημα μεταξύ αγοράς και πώλησης η επιχείρηση θα εισπράξει </a:t>
            </a:r>
            <a:r>
              <a:rPr lang="el-GR" sz="4000" b="1" dirty="0">
                <a:solidFill>
                  <a:srgbClr val="002060"/>
                </a:solidFill>
              </a:rPr>
              <a:t>μέρισμα</a:t>
            </a:r>
            <a:r>
              <a:rPr lang="el-GR" sz="4000" dirty="0"/>
              <a:t>.</a:t>
            </a:r>
            <a:endParaRPr lang="el-GR" dirty="0"/>
          </a:p>
          <a:p>
            <a:pPr marL="0" indent="0">
              <a:buNone/>
            </a:pPr>
            <a:endParaRPr lang="el-GR" dirty="0"/>
          </a:p>
        </p:txBody>
      </p:sp>
      <p:sp>
        <p:nvSpPr>
          <p:cNvPr id="6" name="Ορθογώνιο 5"/>
          <p:cNvSpPr/>
          <p:nvPr/>
        </p:nvSpPr>
        <p:spPr>
          <a:xfrm>
            <a:off x="0" y="0"/>
            <a:ext cx="8458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Οι επενδύσεις σε χρεόγραφα</a:t>
            </a:r>
          </a:p>
        </p:txBody>
      </p:sp>
      <p:sp>
        <p:nvSpPr>
          <p:cNvPr id="7" name="Ορθογώνιο 6"/>
          <p:cNvSpPr/>
          <p:nvPr/>
        </p:nvSpPr>
        <p:spPr>
          <a:xfrm>
            <a:off x="8458200" y="0"/>
            <a:ext cx="3733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0177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 calcmode="lin" valueType="num">
                                      <p:cBhvr>
                                        <p:cTn id="35"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 calcmode="lin" valueType="num">
                                      <p:cBhvr>
                                        <p:cTn id="42"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5">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p:cTn id="49"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5">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5">
                                            <p:txEl>
                                              <p:pRg st="8" end="8"/>
                                            </p:txEl>
                                          </p:spTgt>
                                        </p:tgtEl>
                                        <p:attrNameLst>
                                          <p:attrName>style.visibility</p:attrName>
                                        </p:attrNameLst>
                                      </p:cBhvr>
                                      <p:to>
                                        <p:strVal val="visible"/>
                                      </p:to>
                                    </p:set>
                                    <p:anim calcmode="lin" valueType="num">
                                      <p:cBhvr>
                                        <p:cTn id="56" dur="500" fill="hold"/>
                                        <p:tgtEl>
                                          <p:spTgt spid="5">
                                            <p:txEl>
                                              <p:pRg st="8" end="8"/>
                                            </p:txEl>
                                          </p:spTgt>
                                        </p:tgtEl>
                                        <p:attrNameLst>
                                          <p:attrName>ppt_w</p:attrName>
                                        </p:attrNameLst>
                                      </p:cBhvr>
                                      <p:tavLst>
                                        <p:tav tm="0">
                                          <p:val>
                                            <p:fltVal val="0"/>
                                          </p:val>
                                        </p:tav>
                                        <p:tav tm="100000">
                                          <p:val>
                                            <p:strVal val="#ppt_w"/>
                                          </p:val>
                                        </p:tav>
                                      </p:tavLst>
                                    </p:anim>
                                    <p:anim calcmode="lin" valueType="num">
                                      <p:cBhvr>
                                        <p:cTn id="57" dur="500" fill="hold"/>
                                        <p:tgtEl>
                                          <p:spTgt spid="5">
                                            <p:txEl>
                                              <p:pRg st="8" end="8"/>
                                            </p:txEl>
                                          </p:spTgt>
                                        </p:tgtEl>
                                        <p:attrNameLst>
                                          <p:attrName>ppt_h</p:attrName>
                                        </p:attrNameLst>
                                      </p:cBhvr>
                                      <p:tavLst>
                                        <p:tav tm="0">
                                          <p:val>
                                            <p:fltVal val="0"/>
                                          </p:val>
                                        </p:tav>
                                        <p:tav tm="100000">
                                          <p:val>
                                            <p:strVal val="#ppt_h"/>
                                          </p:val>
                                        </p:tav>
                                      </p:tavLst>
                                    </p:anim>
                                    <p:animEffect transition="in" filter="fade">
                                      <p:cBhvr>
                                        <p:cTn id="58"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nvPr>
        </p:nvGraphicFramePr>
        <p:xfrm>
          <a:off x="616916" y="720090"/>
          <a:ext cx="10857187" cy="2763977"/>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28608">
                <a:tc gridSpan="3">
                  <a:txBody>
                    <a:bodyPr/>
                    <a:lstStyle/>
                    <a:p>
                      <a:r>
                        <a:rPr lang="el-GR" sz="2400" b="0" baseline="0" dirty="0">
                          <a:solidFill>
                            <a:schemeClr val="tx1"/>
                          </a:solidFill>
                        </a:rPr>
                        <a:t>Η εταιρεία αγόρασε χρεόγραφα αξίας 100.000 με μετρητά.</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2860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06761">
                <a:tc>
                  <a:txBody>
                    <a:bodyPr/>
                    <a:lstStyle/>
                    <a:p>
                      <a:r>
                        <a:rPr lang="el-GR" sz="2400" baseline="0" dirty="0">
                          <a:solidFill>
                            <a:schemeClr val="tx1"/>
                          </a:solidFill>
                        </a:rPr>
                        <a:t>3. Χρεόγραφα</a:t>
                      </a:r>
                    </a:p>
                    <a:p>
                      <a:r>
                        <a:rPr lang="el-GR" sz="2400" baseline="0" dirty="0">
                          <a:solidFill>
                            <a:schemeClr val="tx1"/>
                          </a:solidFill>
                        </a:rPr>
                        <a:t>                   3. Ταμειακά διαθέσιμα</a:t>
                      </a:r>
                    </a:p>
                  </a:txBody>
                  <a:tcPr/>
                </a:tc>
                <a:tc>
                  <a:txBody>
                    <a:bodyPr/>
                    <a:lstStyle/>
                    <a:p>
                      <a:pPr algn="r"/>
                      <a:r>
                        <a:rPr lang="el-GR" sz="2400" dirty="0"/>
                        <a:t>100.000</a:t>
                      </a:r>
                    </a:p>
                  </a:txBody>
                  <a:tcPr/>
                </a:tc>
                <a:tc>
                  <a:txBody>
                    <a:bodyPr/>
                    <a:lstStyle/>
                    <a:p>
                      <a:pPr algn="r"/>
                      <a:endParaRPr lang="el-GR" sz="2400" dirty="0"/>
                    </a:p>
                    <a:p>
                      <a:pPr algn="r"/>
                      <a:r>
                        <a:rPr lang="el-GR" sz="2400" dirty="0"/>
                        <a:t>100.000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8440615"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Επενδύσεις σε χρεόγραφα</a:t>
            </a:r>
          </a:p>
        </p:txBody>
      </p:sp>
      <p:sp>
        <p:nvSpPr>
          <p:cNvPr id="7" name="Ορθογώνιο 6"/>
          <p:cNvSpPr/>
          <p:nvPr/>
        </p:nvSpPr>
        <p:spPr>
          <a:xfrm>
            <a:off x="8440616" y="0"/>
            <a:ext cx="3751384"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 Ταμειακά διαθέσιμα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l-GR" sz="2800" b="0" i="0" u="none" strike="noStrike" kern="1200" cap="none" spc="0" normalizeH="0" baseline="0" noProof="0" dirty="0" err="1">
                <a:ln>
                  <a:noFill/>
                </a:ln>
                <a:solidFill>
                  <a:prstClr val="black"/>
                </a:solidFill>
                <a:effectLst/>
                <a:uLnTx/>
                <a:uFillTx/>
                <a:latin typeface="Calibri" panose="020F0502020204030204"/>
                <a:ea typeface="+mn-ea"/>
                <a:cs typeface="+mn-cs"/>
              </a:rPr>
              <a:t>ΧΧΧΧΧΧΧΧ</a:t>
            </a: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100.000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6720840" y="4684395"/>
            <a:ext cx="44577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21620" y="3143249"/>
            <a:ext cx="4754880"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 Χρεόγραφα</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100.000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p:nvPr/>
        </p:nvCxnSpPr>
        <p:spPr>
          <a:xfrm>
            <a:off x="1519293" y="4701540"/>
            <a:ext cx="33900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p:nvPr/>
        </p:nvCxnSpPr>
        <p:spPr>
          <a:xfrm rot="10800000" flipV="1">
            <a:off x="2974282" y="2617470"/>
            <a:ext cx="4763829" cy="2278090"/>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a:cxnSpLocks/>
          </p:cNvCxnSpPr>
          <p:nvPr/>
        </p:nvCxnSpPr>
        <p:spPr>
          <a:xfrm rot="5400000">
            <a:off x="10005738" y="3892940"/>
            <a:ext cx="1458424" cy="124486"/>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43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6">
                                            <p:txEl>
                                              <p:pRg st="1" end="1"/>
                                            </p:txEl>
                                          </p:spTgt>
                                        </p:tgtEl>
                                        <p:attrNameLst>
                                          <p:attrName>style.visibility</p:attrName>
                                        </p:attrNameLst>
                                      </p:cBhvr>
                                      <p:to>
                                        <p:strVal val="visible"/>
                                      </p:to>
                                    </p:set>
                                    <p:anim calcmode="lin" valueType="num">
                                      <p:cBhvr additive="base">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6">
                                            <p:txEl>
                                              <p:pRg st="1" end="1"/>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 calcmode="lin" valueType="num">
                                      <p:cBhvr additive="base">
                                        <p:cTn id="2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6">
                                            <p:txEl>
                                              <p:pRg st="2" end="2"/>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16">
                                            <p:txEl>
                                              <p:pRg st="3" end="3"/>
                                            </p:txEl>
                                          </p:spTgt>
                                        </p:tgtEl>
                                        <p:attrNameLst>
                                          <p:attrName>style.visibility</p:attrName>
                                        </p:attrNameLst>
                                      </p:cBhvr>
                                      <p:to>
                                        <p:strVal val="visible"/>
                                      </p:to>
                                    </p:set>
                                    <p:anim calcmode="lin" valueType="num">
                                      <p:cBhvr additive="base">
                                        <p:cTn id="32"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6">
                                            <p:txEl>
                                              <p:pRg st="3" end="3"/>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6">
                                            <p:txEl>
                                              <p:pRg st="4" end="4"/>
                                            </p:txEl>
                                          </p:spTgt>
                                        </p:tgtEl>
                                        <p:attrNameLst>
                                          <p:attrName>style.visibility</p:attrName>
                                        </p:attrNameLst>
                                      </p:cBhvr>
                                      <p:to>
                                        <p:strVal val="visible"/>
                                      </p:to>
                                    </p:set>
                                    <p:anim calcmode="lin" valueType="num">
                                      <p:cBhvr additive="base">
                                        <p:cTn id="36"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8">
                                            <p:txEl>
                                              <p:pRg st="2" end="2"/>
                                            </p:txEl>
                                          </p:spTgt>
                                        </p:tgtEl>
                                        <p:attrNameLst>
                                          <p:attrName>style.visibility</p:attrName>
                                        </p:attrNameLst>
                                      </p:cBhvr>
                                      <p:to>
                                        <p:strVal val="visible"/>
                                      </p:to>
                                    </p:set>
                                    <p:anim calcmode="lin" valueType="num">
                                      <p:cBhvr additive="base">
                                        <p:cTn id="42"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8">
                                            <p:txEl>
                                              <p:pRg st="2" end="2"/>
                                            </p:txEl>
                                          </p:spTgt>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8">
                                            <p:txEl>
                                              <p:pRg st="3" end="3"/>
                                            </p:txEl>
                                          </p:spTgt>
                                        </p:tgtEl>
                                        <p:attrNameLst>
                                          <p:attrName>style.visibility</p:attrName>
                                        </p:attrNameLst>
                                      </p:cBhvr>
                                      <p:to>
                                        <p:strVal val="visible"/>
                                      </p:to>
                                    </p:set>
                                    <p:anim calcmode="lin" valueType="num">
                                      <p:cBhvr additive="base">
                                        <p:cTn id="46"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p:cTn id="52" dur="500" fill="hold"/>
                                        <p:tgtEl>
                                          <p:spTgt spid="21"/>
                                        </p:tgtEl>
                                        <p:attrNameLst>
                                          <p:attrName>ppt_w</p:attrName>
                                        </p:attrNameLst>
                                      </p:cBhvr>
                                      <p:tavLst>
                                        <p:tav tm="0">
                                          <p:val>
                                            <p:fltVal val="0"/>
                                          </p:val>
                                        </p:tav>
                                        <p:tav tm="100000">
                                          <p:val>
                                            <p:strVal val="#ppt_w"/>
                                          </p:val>
                                        </p:tav>
                                      </p:tavLst>
                                    </p:anim>
                                    <p:anim calcmode="lin" valueType="num">
                                      <p:cBhvr>
                                        <p:cTn id="53" dur="500" fill="hold"/>
                                        <p:tgtEl>
                                          <p:spTgt spid="21"/>
                                        </p:tgtEl>
                                        <p:attrNameLst>
                                          <p:attrName>ppt_h</p:attrName>
                                        </p:attrNameLst>
                                      </p:cBhvr>
                                      <p:tavLst>
                                        <p:tav tm="0">
                                          <p:val>
                                            <p:fltVal val="0"/>
                                          </p:val>
                                        </p:tav>
                                        <p:tav tm="100000">
                                          <p:val>
                                            <p:strVal val="#ppt_h"/>
                                          </p:val>
                                        </p:tav>
                                      </p:tavLst>
                                    </p:anim>
                                    <p:animEffect transition="in" filter="fade">
                                      <p:cBhvr>
                                        <p:cTn id="54" dur="500"/>
                                        <p:tgtEl>
                                          <p:spTgt spid="21"/>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nodeType="click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500" fill="hold"/>
                                        <p:tgtEl>
                                          <p:spTgt spid="24"/>
                                        </p:tgtEl>
                                        <p:attrNameLst>
                                          <p:attrName>ppt_w</p:attrName>
                                        </p:attrNameLst>
                                      </p:cBhvr>
                                      <p:tavLst>
                                        <p:tav tm="0">
                                          <p:val>
                                            <p:fltVal val="0"/>
                                          </p:val>
                                        </p:tav>
                                        <p:tav tm="100000">
                                          <p:val>
                                            <p:strVal val="#ppt_w"/>
                                          </p:val>
                                        </p:tav>
                                      </p:tavLst>
                                    </p:anim>
                                    <p:anim calcmode="lin" valueType="num">
                                      <p:cBhvr>
                                        <p:cTn id="60" dur="500" fill="hold"/>
                                        <p:tgtEl>
                                          <p:spTgt spid="24"/>
                                        </p:tgtEl>
                                        <p:attrNameLst>
                                          <p:attrName>ppt_h</p:attrName>
                                        </p:attrNameLst>
                                      </p:cBhvr>
                                      <p:tavLst>
                                        <p:tav tm="0">
                                          <p:val>
                                            <p:fltVal val="0"/>
                                          </p:val>
                                        </p:tav>
                                        <p:tav tm="100000">
                                          <p:val>
                                            <p:strVal val="#ppt_h"/>
                                          </p:val>
                                        </p:tav>
                                      </p:tavLst>
                                    </p:anim>
                                    <p:animEffect transition="in" filter="fade">
                                      <p:cBhvr>
                                        <p:cTn id="6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754381" y="489527"/>
            <a:ext cx="10874202" cy="6368472"/>
          </a:xfrm>
        </p:spPr>
        <p:txBody>
          <a:bodyPr>
            <a:normAutofit/>
          </a:bodyPr>
          <a:lstStyle/>
          <a:p>
            <a:pPr marL="0" indent="0">
              <a:buNone/>
            </a:pPr>
            <a:r>
              <a:rPr lang="el-GR" dirty="0"/>
              <a:t>Στο τέλος της χρήσης γίνεται αποτίμηση της αξίας των χρεογράφων που κατέχει μια επιχείρηση.</a:t>
            </a:r>
          </a:p>
          <a:p>
            <a:pPr marL="0" indent="0">
              <a:buNone/>
            </a:pPr>
            <a:r>
              <a:rPr lang="el-GR" dirty="0"/>
              <a:t>Υπάρχουν δύο τρόποι χειρισμού των χρεογράφων στο τέλος της χρήσης:</a:t>
            </a:r>
          </a:p>
          <a:p>
            <a:pPr marL="514350" indent="-514350">
              <a:buFont typeface="+mj-lt"/>
              <a:buAutoNum type="arabicPeriod"/>
            </a:pPr>
            <a:r>
              <a:rPr lang="el-GR" dirty="0"/>
              <a:t>Η λογιστική της </a:t>
            </a:r>
            <a:r>
              <a:rPr lang="el-GR" b="1" dirty="0">
                <a:solidFill>
                  <a:srgbClr val="002060"/>
                </a:solidFill>
              </a:rPr>
              <a:t>εύλογης αξίας</a:t>
            </a:r>
          </a:p>
          <a:p>
            <a:pPr marL="514350" indent="-514350">
              <a:buFont typeface="+mj-lt"/>
              <a:buAutoNum type="arabicPeriod"/>
            </a:pPr>
            <a:r>
              <a:rPr lang="el-GR" dirty="0"/>
              <a:t>Η λογιστική του </a:t>
            </a:r>
            <a:r>
              <a:rPr lang="el-GR" b="1" dirty="0">
                <a:solidFill>
                  <a:srgbClr val="00B050"/>
                </a:solidFill>
              </a:rPr>
              <a:t>ιστορικού κόστους</a:t>
            </a:r>
          </a:p>
          <a:p>
            <a:pPr marL="0" indent="0">
              <a:buNone/>
            </a:pPr>
            <a:r>
              <a:rPr lang="el-GR" dirty="0"/>
              <a:t>Αν η αξία των χρεογράφων στο τέλος της χρήσης είναι διαφορετική από την λογιστική αξία τότε:</a:t>
            </a:r>
          </a:p>
          <a:p>
            <a:r>
              <a:rPr lang="el-GR" dirty="0"/>
              <a:t>Με την λογιστική της εύλογης αξίας η επιχείρησης θα εγγράψει είτε κέρδη είτε ζημίες στον ισολογισμό της </a:t>
            </a:r>
          </a:p>
          <a:p>
            <a:r>
              <a:rPr lang="el-GR" dirty="0"/>
              <a:t>Με την λογιστική του ιστορικού κόστους θα καταγράψει μόνο τις ζημίες</a:t>
            </a:r>
          </a:p>
          <a:p>
            <a:pPr marL="0" indent="0">
              <a:buNone/>
            </a:pPr>
            <a:endParaRPr lang="el-GR" dirty="0"/>
          </a:p>
        </p:txBody>
      </p:sp>
      <p:sp>
        <p:nvSpPr>
          <p:cNvPr id="6" name="Ορθογώνιο 5"/>
          <p:cNvSpPr/>
          <p:nvPr/>
        </p:nvSpPr>
        <p:spPr>
          <a:xfrm>
            <a:off x="0" y="0"/>
            <a:ext cx="8458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Μη Πραγματοποιημένα Κέρδη/Ζημιές</a:t>
            </a:r>
          </a:p>
        </p:txBody>
      </p:sp>
      <p:sp>
        <p:nvSpPr>
          <p:cNvPr id="7" name="Ορθογώνιο 6"/>
          <p:cNvSpPr/>
          <p:nvPr/>
        </p:nvSpPr>
        <p:spPr>
          <a:xfrm>
            <a:off x="8458200" y="0"/>
            <a:ext cx="3733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46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p:cTn id="35"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 calcmode="lin" valueType="num">
                                      <p:cBhvr>
                                        <p:cTn id="42"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p:cTn id="49"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754381" y="489527"/>
            <a:ext cx="10874202" cy="6368472"/>
          </a:xfrm>
        </p:spPr>
        <p:txBody>
          <a:bodyPr>
            <a:normAutofit/>
          </a:bodyPr>
          <a:lstStyle/>
          <a:p>
            <a:pPr marL="0" indent="0">
              <a:buNone/>
            </a:pPr>
            <a:endParaRPr lang="el-GR" dirty="0"/>
          </a:p>
          <a:p>
            <a:pPr marL="0" indent="0">
              <a:buNone/>
            </a:pPr>
            <a:r>
              <a:rPr lang="el-GR" dirty="0"/>
              <a:t>Εάν η αξία των χρεογράφων αυξηθεί τότε η επιχείρηση:</a:t>
            </a:r>
          </a:p>
          <a:p>
            <a:pPr marL="514350" indent="-514350">
              <a:buFont typeface="+mj-lt"/>
              <a:buAutoNum type="arabicPeriod"/>
            </a:pPr>
            <a:r>
              <a:rPr lang="el-GR" dirty="0"/>
              <a:t>Με την λογιστική της </a:t>
            </a:r>
            <a:r>
              <a:rPr lang="el-GR" b="1" dirty="0">
                <a:solidFill>
                  <a:srgbClr val="002060"/>
                </a:solidFill>
              </a:rPr>
              <a:t>εύλογης αξίας</a:t>
            </a:r>
            <a:r>
              <a:rPr lang="el-GR" dirty="0"/>
              <a:t>:</a:t>
            </a:r>
          </a:p>
          <a:p>
            <a:r>
              <a:rPr lang="el-GR" dirty="0"/>
              <a:t>Έχει ένα </a:t>
            </a:r>
            <a:r>
              <a:rPr lang="el-GR" b="1" dirty="0">
                <a:solidFill>
                  <a:srgbClr val="002060"/>
                </a:solidFill>
              </a:rPr>
              <a:t>μη πραγματοποιημένο κέρδος</a:t>
            </a:r>
          </a:p>
          <a:p>
            <a:pPr algn="just">
              <a:buFont typeface="Wingdings" panose="05000000000000000000" pitchFamily="2" charset="2"/>
              <a:buChar char="§"/>
            </a:pPr>
            <a:r>
              <a:rPr lang="el-GR" dirty="0"/>
              <a:t>Κέρδος επειδή η εύλογη αξία του χαρτοφυλακίου των χρεογράφων είναι μεγαλύτερη από το κόστος κτήσης τους. Το κέρδος έχει την έννοια του εσόδου.</a:t>
            </a:r>
          </a:p>
          <a:p>
            <a:pPr algn="just">
              <a:buFont typeface="Wingdings" panose="05000000000000000000" pitchFamily="2" charset="2"/>
              <a:buChar char="§"/>
            </a:pPr>
            <a:r>
              <a:rPr lang="el-GR" dirty="0"/>
              <a:t>Μη πραγματοποιημένο επειδή η επιχείρηση δεν έχει πουλήσει τα χρεόγραφα αυτά ακόμη.</a:t>
            </a:r>
          </a:p>
          <a:p>
            <a:pPr marL="0" indent="0" algn="just">
              <a:buNone/>
            </a:pPr>
            <a:r>
              <a:rPr lang="el-GR" dirty="0"/>
              <a:t>2. Με την λογιστική του </a:t>
            </a:r>
            <a:r>
              <a:rPr lang="el-GR" b="1" dirty="0">
                <a:solidFill>
                  <a:srgbClr val="00B050"/>
                </a:solidFill>
              </a:rPr>
              <a:t>ιστορικού κόστους</a:t>
            </a:r>
            <a:r>
              <a:rPr lang="el-GR" dirty="0"/>
              <a:t>:</a:t>
            </a:r>
            <a:endParaRPr lang="el-GR" b="1" dirty="0">
              <a:solidFill>
                <a:srgbClr val="00B050"/>
              </a:solidFill>
            </a:endParaRPr>
          </a:p>
          <a:p>
            <a:pPr algn="just"/>
            <a:r>
              <a:rPr lang="el-GR" dirty="0"/>
              <a:t>Η επιχείρηση εμφανίζει τα χρεόγραφα στην τιμή την οποία τα έχει αγοράσει, δηλαδή στο κόστος κτήσης. </a:t>
            </a:r>
          </a:p>
          <a:p>
            <a:pPr algn="just"/>
            <a:endParaRPr lang="el-GR" dirty="0"/>
          </a:p>
          <a:p>
            <a:pPr marL="0" indent="0" algn="just">
              <a:buNone/>
            </a:pPr>
            <a:endParaRPr lang="el-GR" dirty="0"/>
          </a:p>
        </p:txBody>
      </p:sp>
      <p:sp>
        <p:nvSpPr>
          <p:cNvPr id="6" name="Ορθογώνιο 5"/>
          <p:cNvSpPr/>
          <p:nvPr/>
        </p:nvSpPr>
        <p:spPr>
          <a:xfrm>
            <a:off x="0" y="0"/>
            <a:ext cx="8458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Μη Πραγματοποιημένα Κέρδη/Ζημιές</a:t>
            </a:r>
          </a:p>
        </p:txBody>
      </p:sp>
      <p:sp>
        <p:nvSpPr>
          <p:cNvPr id="7" name="Ορθογώνιο 6"/>
          <p:cNvSpPr/>
          <p:nvPr/>
        </p:nvSpPr>
        <p:spPr>
          <a:xfrm>
            <a:off x="8458200" y="0"/>
            <a:ext cx="3733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5934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5">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 calcmode="lin" valueType="num">
                                      <p:cBhvr>
                                        <p:cTn id="14"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p:cTn id="21"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 calcmode="lin" valueType="num">
                                      <p:cBhvr>
                                        <p:cTn id="28"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5">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 calcmode="lin" valueType="num">
                                      <p:cBhvr>
                                        <p:cTn id="35"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 calcmode="lin" valueType="num">
                                      <p:cBhvr>
                                        <p:cTn id="42"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5">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p:cTn id="49"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754381" y="489527"/>
            <a:ext cx="10874202" cy="6368472"/>
          </a:xfrm>
        </p:spPr>
        <p:txBody>
          <a:bodyPr>
            <a:normAutofit/>
          </a:bodyPr>
          <a:lstStyle/>
          <a:p>
            <a:pPr marL="0" indent="0">
              <a:buNone/>
            </a:pPr>
            <a:endParaRPr lang="el-GR" dirty="0"/>
          </a:p>
          <a:p>
            <a:pPr marL="0" indent="0">
              <a:buNone/>
            </a:pPr>
            <a:r>
              <a:rPr lang="el-GR" dirty="0"/>
              <a:t>Εάν η αξία των χρεογράφων μειωθεί τότε η επιχείρηση:</a:t>
            </a:r>
          </a:p>
          <a:p>
            <a:pPr marL="514350" indent="-514350">
              <a:buFont typeface="+mj-lt"/>
              <a:buAutoNum type="arabicPeriod"/>
            </a:pPr>
            <a:r>
              <a:rPr lang="el-GR" dirty="0"/>
              <a:t>Με την λογιστική της </a:t>
            </a:r>
            <a:r>
              <a:rPr lang="el-GR" b="1" dirty="0">
                <a:solidFill>
                  <a:srgbClr val="002060"/>
                </a:solidFill>
              </a:rPr>
              <a:t>εύλογης αξίας</a:t>
            </a:r>
            <a:r>
              <a:rPr lang="el-GR" dirty="0"/>
              <a:t>:</a:t>
            </a:r>
          </a:p>
          <a:p>
            <a:r>
              <a:rPr lang="el-GR" dirty="0"/>
              <a:t>Έχει μια </a:t>
            </a:r>
            <a:r>
              <a:rPr lang="el-GR" b="1" dirty="0">
                <a:solidFill>
                  <a:srgbClr val="002060"/>
                </a:solidFill>
              </a:rPr>
              <a:t>μη πραγματοποιημένη ζημιά</a:t>
            </a:r>
          </a:p>
          <a:p>
            <a:pPr algn="just">
              <a:buFont typeface="Wingdings" panose="05000000000000000000" pitchFamily="2" charset="2"/>
              <a:buChar char="§"/>
            </a:pPr>
            <a:r>
              <a:rPr lang="el-GR" dirty="0"/>
              <a:t>Ζημιά επειδή η εύλογη αξία του χαρτοφυλακίου των χρεογράφων είναι μικρότερη από το κόστος κτήσης τους. Η ζημιά έχει την έννοια του εξόδου.</a:t>
            </a:r>
          </a:p>
          <a:p>
            <a:pPr algn="just">
              <a:buFont typeface="Wingdings" panose="05000000000000000000" pitchFamily="2" charset="2"/>
              <a:buChar char="§"/>
            </a:pPr>
            <a:r>
              <a:rPr lang="el-GR" dirty="0"/>
              <a:t>Μη πραγματοποιημένη επειδή η επιχείρηση δεν έχει πουλήσει τα χρεόγραφα αυτά ακόμη.</a:t>
            </a:r>
          </a:p>
          <a:p>
            <a:pPr marL="0" indent="0" algn="just">
              <a:buNone/>
            </a:pPr>
            <a:r>
              <a:rPr lang="el-GR" dirty="0"/>
              <a:t>2. Με την λογιστική του </a:t>
            </a:r>
            <a:r>
              <a:rPr lang="el-GR" b="1" dirty="0">
                <a:solidFill>
                  <a:srgbClr val="00B050"/>
                </a:solidFill>
              </a:rPr>
              <a:t>ιστορικού κόστους</a:t>
            </a:r>
            <a:r>
              <a:rPr lang="el-GR" dirty="0"/>
              <a:t>:</a:t>
            </a:r>
            <a:endParaRPr lang="el-GR" b="1" dirty="0">
              <a:solidFill>
                <a:srgbClr val="00B050"/>
              </a:solidFill>
            </a:endParaRPr>
          </a:p>
          <a:p>
            <a:pPr algn="just"/>
            <a:r>
              <a:rPr lang="el-GR" dirty="0"/>
              <a:t>Η επιχείρηση εμφανίζει τα χρεόγραφα στην τρέχουσα τιμή η οποία είναι μικρότερη από την τιμή στην οποία τα έχει αγοράσει, δηλαδή από το κόστος κτήσης (</a:t>
            </a:r>
            <a:r>
              <a:rPr lang="el-GR" b="1" dirty="0"/>
              <a:t>αρχή της συντηρητικότητας</a:t>
            </a:r>
            <a:r>
              <a:rPr lang="el-GR" dirty="0"/>
              <a:t>) </a:t>
            </a:r>
          </a:p>
          <a:p>
            <a:pPr algn="just"/>
            <a:endParaRPr lang="el-GR" dirty="0"/>
          </a:p>
          <a:p>
            <a:pPr marL="0" indent="0" algn="just">
              <a:buNone/>
            </a:pPr>
            <a:endParaRPr lang="el-GR" dirty="0"/>
          </a:p>
        </p:txBody>
      </p:sp>
      <p:sp>
        <p:nvSpPr>
          <p:cNvPr id="6" name="Ορθογώνιο 5"/>
          <p:cNvSpPr/>
          <p:nvPr/>
        </p:nvSpPr>
        <p:spPr>
          <a:xfrm>
            <a:off x="0" y="0"/>
            <a:ext cx="8458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Μη Πραγματοποιημένα Κέρδη/Ζημιές</a:t>
            </a:r>
          </a:p>
        </p:txBody>
      </p:sp>
      <p:sp>
        <p:nvSpPr>
          <p:cNvPr id="7" name="Ορθογώνιο 6"/>
          <p:cNvSpPr/>
          <p:nvPr/>
        </p:nvSpPr>
        <p:spPr>
          <a:xfrm>
            <a:off x="8458200" y="0"/>
            <a:ext cx="3733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649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5">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 calcmode="lin" valueType="num">
                                      <p:cBhvr>
                                        <p:cTn id="14"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p:cTn id="21"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 calcmode="lin" valueType="num">
                                      <p:cBhvr>
                                        <p:cTn id="28"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5">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 calcmode="lin" valueType="num">
                                      <p:cBhvr>
                                        <p:cTn id="35"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 calcmode="lin" valueType="num">
                                      <p:cBhvr>
                                        <p:cTn id="42"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5">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p:cTn id="49"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nvPr>
        </p:nvGraphicFramePr>
        <p:xfrm>
          <a:off x="743606" y="489527"/>
          <a:ext cx="10857187" cy="2845936"/>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28608">
                <a:tc gridSpan="3">
                  <a:txBody>
                    <a:bodyPr/>
                    <a:lstStyle/>
                    <a:p>
                      <a:r>
                        <a:rPr lang="el-GR" sz="2400" b="0" baseline="0" dirty="0">
                          <a:solidFill>
                            <a:schemeClr val="tx1"/>
                          </a:solidFill>
                        </a:rPr>
                        <a:t>Η αξία των χρεογράφων στο τέλος της χρήσης ανέρχεται σε 110.000 € (έχει αυξηθεί κατά 10.000 € από την αξία κτήσης).</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2860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06761">
                <a:tc>
                  <a:txBody>
                    <a:bodyPr/>
                    <a:lstStyle/>
                    <a:p>
                      <a:r>
                        <a:rPr lang="el-GR" sz="2400" baseline="0" dirty="0">
                          <a:solidFill>
                            <a:schemeClr val="tx1"/>
                          </a:solidFill>
                        </a:rPr>
                        <a:t>3. Επένδυση σε χρεόγραφα</a:t>
                      </a:r>
                    </a:p>
                    <a:p>
                      <a:pPr algn="r"/>
                      <a:r>
                        <a:rPr lang="el-GR" sz="2400" baseline="0" dirty="0">
                          <a:solidFill>
                            <a:schemeClr val="tx1"/>
                          </a:solidFill>
                        </a:rPr>
                        <a:t>                           5. Μη πραγματοποιημένα κέρδη από  χρεόγραφα</a:t>
                      </a:r>
                    </a:p>
                  </a:txBody>
                  <a:tcPr/>
                </a:tc>
                <a:tc>
                  <a:txBody>
                    <a:bodyPr/>
                    <a:lstStyle/>
                    <a:p>
                      <a:pPr algn="r"/>
                      <a:r>
                        <a:rPr lang="el-GR" sz="2400" baseline="0" dirty="0"/>
                        <a:t> 10</a:t>
                      </a:r>
                      <a:r>
                        <a:rPr lang="el-GR" sz="2400" dirty="0"/>
                        <a:t>.000</a:t>
                      </a:r>
                    </a:p>
                  </a:txBody>
                  <a:tcPr/>
                </a:tc>
                <a:tc>
                  <a:txBody>
                    <a:bodyPr/>
                    <a:lstStyle/>
                    <a:p>
                      <a:pPr algn="r"/>
                      <a:endParaRPr lang="el-GR" sz="2400" dirty="0"/>
                    </a:p>
                    <a:p>
                      <a:pPr algn="r"/>
                      <a:r>
                        <a:rPr lang="el-GR" sz="2400" dirty="0"/>
                        <a:t>10.000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8639908"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Λογιστικής της εύλογης αξίας</a:t>
            </a:r>
          </a:p>
        </p:txBody>
      </p:sp>
      <p:sp>
        <p:nvSpPr>
          <p:cNvPr id="7" name="Ορθογώνιο 6"/>
          <p:cNvSpPr/>
          <p:nvPr/>
        </p:nvSpPr>
        <p:spPr>
          <a:xfrm>
            <a:off x="8639908" y="0"/>
            <a:ext cx="3552092"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 Χρεόγραφα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100.000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10.000                   </a:t>
            </a:r>
          </a:p>
        </p:txBody>
      </p:sp>
      <p:cxnSp>
        <p:nvCxnSpPr>
          <p:cNvPr id="9" name="Ευθεία γραμμή σύνδεσης 8"/>
          <p:cNvCxnSpPr/>
          <p:nvPr/>
        </p:nvCxnSpPr>
        <p:spPr>
          <a:xfrm>
            <a:off x="7246620" y="4684395"/>
            <a:ext cx="346329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43606" y="3239356"/>
            <a:ext cx="5097124" cy="35046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 Μη πραγματοποιημένα κέρδη</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10.000         </a:t>
            </a:r>
          </a:p>
        </p:txBody>
      </p:sp>
      <p:cxnSp>
        <p:nvCxnSpPr>
          <p:cNvPr id="17" name="Ευθεία γραμμή σύνδεσης 16"/>
          <p:cNvCxnSpPr/>
          <p:nvPr/>
        </p:nvCxnSpPr>
        <p:spPr>
          <a:xfrm>
            <a:off x="914400" y="4684395"/>
            <a:ext cx="4798983" cy="2667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64401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a:cxnSpLocks/>
          </p:cNvCxnSpPr>
          <p:nvPr/>
        </p:nvCxnSpPr>
        <p:spPr>
          <a:xfrm rot="10800000" flipV="1">
            <a:off x="5537084" y="2760472"/>
            <a:ext cx="4944227" cy="2204524"/>
          </a:xfrm>
          <a:prstGeom prst="bentConnector3">
            <a:avLst>
              <a:gd name="adj1" fmla="val 6612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p:nvPr/>
        </p:nvCxnSpPr>
        <p:spPr>
          <a:xfrm rot="5400000">
            <a:off x="7140905" y="3649017"/>
            <a:ext cx="2731772" cy="485801"/>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513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500" fill="hold"/>
                                        <p:tgtEl>
                                          <p:spTgt spid="18"/>
                                        </p:tgtEl>
                                        <p:attrNameLst>
                                          <p:attrName>ppt_x</p:attrName>
                                        </p:attrNameLst>
                                      </p:cBhvr>
                                      <p:tavLst>
                                        <p:tav tm="0">
                                          <p:val>
                                            <p:strVal val="#ppt_x"/>
                                          </p:val>
                                        </p:tav>
                                        <p:tav tm="100000">
                                          <p:val>
                                            <p:strVal val="#ppt_x"/>
                                          </p:val>
                                        </p:tav>
                                      </p:tavLst>
                                    </p:anim>
                                    <p:anim calcmode="lin" valueType="num">
                                      <p:cBhvr additive="base">
                                        <p:cTn id="17" dur="500" fill="hold"/>
                                        <p:tgtEl>
                                          <p:spTgt spid="18"/>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fill="hold"/>
                                        <p:tgtEl>
                                          <p:spTgt spid="15"/>
                                        </p:tgtEl>
                                        <p:attrNameLst>
                                          <p:attrName>ppt_x</p:attrName>
                                        </p:attrNameLst>
                                      </p:cBhvr>
                                      <p:tavLst>
                                        <p:tav tm="0">
                                          <p:val>
                                            <p:strVal val="#ppt_x"/>
                                          </p:val>
                                        </p:tav>
                                        <p:tav tm="100000">
                                          <p:val>
                                            <p:strVal val="#ppt_x"/>
                                          </p:val>
                                        </p:tav>
                                      </p:tavLst>
                                    </p:anim>
                                    <p:anim calcmode="lin" valueType="num">
                                      <p:cBhvr additive="base">
                                        <p:cTn id="2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nodeType="clickEffect">
                                  <p:stCondLst>
                                    <p:cond delay="0"/>
                                  </p:stCondLst>
                                  <p:childTnLst>
                                    <p:set>
                                      <p:cBhvr>
                                        <p:cTn id="29" dur="1" fill="hold">
                                          <p:stCondLst>
                                            <p:cond delay="0"/>
                                          </p:stCondLst>
                                        </p:cTn>
                                        <p:tgtEl>
                                          <p:spTgt spid="16">
                                            <p:txEl>
                                              <p:pRg st="2" end="2"/>
                                            </p:txEl>
                                          </p:spTgt>
                                        </p:tgtEl>
                                        <p:attrNameLst>
                                          <p:attrName>style.visibility</p:attrName>
                                        </p:attrNameLst>
                                      </p:cBhvr>
                                      <p:to>
                                        <p:strVal val="visible"/>
                                      </p:to>
                                    </p:set>
                                    <p:anim calcmode="lin" valueType="num">
                                      <p:cBhvr>
                                        <p:cTn id="30" dur="500" fill="hold"/>
                                        <p:tgtEl>
                                          <p:spTgt spid="16">
                                            <p:txEl>
                                              <p:pRg st="2" end="2"/>
                                            </p:txEl>
                                          </p:spTgt>
                                        </p:tgtEl>
                                        <p:attrNameLst>
                                          <p:attrName>ppt_w</p:attrName>
                                        </p:attrNameLst>
                                      </p:cBhvr>
                                      <p:tavLst>
                                        <p:tav tm="0">
                                          <p:val>
                                            <p:fltVal val="0"/>
                                          </p:val>
                                        </p:tav>
                                        <p:tav tm="100000">
                                          <p:val>
                                            <p:strVal val="#ppt_w"/>
                                          </p:val>
                                        </p:tav>
                                      </p:tavLst>
                                    </p:anim>
                                    <p:anim calcmode="lin" valueType="num">
                                      <p:cBhvr>
                                        <p:cTn id="31" dur="500" fill="hold"/>
                                        <p:tgtEl>
                                          <p:spTgt spid="16">
                                            <p:txEl>
                                              <p:pRg st="2" end="2"/>
                                            </p:txEl>
                                          </p:spTgt>
                                        </p:tgtEl>
                                        <p:attrNameLst>
                                          <p:attrName>ppt_h</p:attrName>
                                        </p:attrNameLst>
                                      </p:cBhvr>
                                      <p:tavLst>
                                        <p:tav tm="0">
                                          <p:val>
                                            <p:fltVal val="0"/>
                                          </p:val>
                                        </p:tav>
                                        <p:tav tm="100000">
                                          <p:val>
                                            <p:strVal val="#ppt_h"/>
                                          </p:val>
                                        </p:tav>
                                      </p:tavLst>
                                    </p:anim>
                                    <p:animEffect transition="in" filter="fade">
                                      <p:cBhvr>
                                        <p:cTn id="32" dur="500"/>
                                        <p:tgtEl>
                                          <p:spTgt spid="16">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nodeType="clickEffect">
                                  <p:stCondLst>
                                    <p:cond delay="0"/>
                                  </p:stCondLst>
                                  <p:childTnLst>
                                    <p:set>
                                      <p:cBhvr>
                                        <p:cTn id="36" dur="1" fill="hold">
                                          <p:stCondLst>
                                            <p:cond delay="0"/>
                                          </p:stCondLst>
                                        </p:cTn>
                                        <p:tgtEl>
                                          <p:spTgt spid="16">
                                            <p:txEl>
                                              <p:pRg st="3" end="3"/>
                                            </p:txEl>
                                          </p:spTgt>
                                        </p:tgtEl>
                                        <p:attrNameLst>
                                          <p:attrName>style.visibility</p:attrName>
                                        </p:attrNameLst>
                                      </p:cBhvr>
                                      <p:to>
                                        <p:strVal val="visible"/>
                                      </p:to>
                                    </p:set>
                                    <p:anim calcmode="lin" valueType="num">
                                      <p:cBhvr>
                                        <p:cTn id="37" dur="500" fill="hold"/>
                                        <p:tgtEl>
                                          <p:spTgt spid="16">
                                            <p:txEl>
                                              <p:pRg st="3" end="3"/>
                                            </p:txEl>
                                          </p:spTgt>
                                        </p:tgtEl>
                                        <p:attrNameLst>
                                          <p:attrName>ppt_w</p:attrName>
                                        </p:attrNameLst>
                                      </p:cBhvr>
                                      <p:tavLst>
                                        <p:tav tm="0">
                                          <p:val>
                                            <p:fltVal val="0"/>
                                          </p:val>
                                        </p:tav>
                                        <p:tav tm="100000">
                                          <p:val>
                                            <p:strVal val="#ppt_w"/>
                                          </p:val>
                                        </p:tav>
                                      </p:tavLst>
                                    </p:anim>
                                    <p:anim calcmode="lin" valueType="num">
                                      <p:cBhvr>
                                        <p:cTn id="38" dur="500" fill="hold"/>
                                        <p:tgtEl>
                                          <p:spTgt spid="16">
                                            <p:txEl>
                                              <p:pRg st="3" end="3"/>
                                            </p:txEl>
                                          </p:spTgt>
                                        </p:tgtEl>
                                        <p:attrNameLst>
                                          <p:attrName>ppt_h</p:attrName>
                                        </p:attrNameLst>
                                      </p:cBhvr>
                                      <p:tavLst>
                                        <p:tav tm="0">
                                          <p:val>
                                            <p:fltVal val="0"/>
                                          </p:val>
                                        </p:tav>
                                        <p:tav tm="100000">
                                          <p:val>
                                            <p:strVal val="#ppt_h"/>
                                          </p:val>
                                        </p:tav>
                                      </p:tavLst>
                                    </p:anim>
                                    <p:animEffect transition="in" filter="fade">
                                      <p:cBhvr>
                                        <p:cTn id="39" dur="500"/>
                                        <p:tgtEl>
                                          <p:spTgt spid="16">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nodeType="clickEffect">
                                  <p:stCondLst>
                                    <p:cond delay="0"/>
                                  </p:stCondLst>
                                  <p:childTnLst>
                                    <p:set>
                                      <p:cBhvr>
                                        <p:cTn id="43" dur="1" fill="hold">
                                          <p:stCondLst>
                                            <p:cond delay="0"/>
                                          </p:stCondLst>
                                        </p:cTn>
                                        <p:tgtEl>
                                          <p:spTgt spid="8">
                                            <p:txEl>
                                              <p:pRg st="2" end="2"/>
                                            </p:txEl>
                                          </p:spTgt>
                                        </p:tgtEl>
                                        <p:attrNameLst>
                                          <p:attrName>style.visibility</p:attrName>
                                        </p:attrNameLst>
                                      </p:cBhvr>
                                      <p:to>
                                        <p:strVal val="visible"/>
                                      </p:to>
                                    </p:set>
                                    <p:anim calcmode="lin" valueType="num">
                                      <p:cBhvr>
                                        <p:cTn id="44"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45"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46" dur="500"/>
                                        <p:tgtEl>
                                          <p:spTgt spid="8">
                                            <p:txEl>
                                              <p:pRg st="2" end="2"/>
                                            </p:txEl>
                                          </p:spTgt>
                                        </p:tgtEl>
                                      </p:cBhvr>
                                    </p:animEffect>
                                  </p:childTnLst>
                                </p:cTn>
                              </p:par>
                              <p:par>
                                <p:cTn id="47" presetID="53" presetClass="entr" presetSubtype="16" fill="hold" nodeType="withEffect">
                                  <p:stCondLst>
                                    <p:cond delay="0"/>
                                  </p:stCondLst>
                                  <p:childTnLst>
                                    <p:set>
                                      <p:cBhvr>
                                        <p:cTn id="48" dur="1" fill="hold">
                                          <p:stCondLst>
                                            <p:cond delay="0"/>
                                          </p:stCondLst>
                                        </p:cTn>
                                        <p:tgtEl>
                                          <p:spTgt spid="8">
                                            <p:txEl>
                                              <p:pRg st="3" end="3"/>
                                            </p:txEl>
                                          </p:spTgt>
                                        </p:tgtEl>
                                        <p:attrNameLst>
                                          <p:attrName>style.visibility</p:attrName>
                                        </p:attrNameLst>
                                      </p:cBhvr>
                                      <p:to>
                                        <p:strVal val="visible"/>
                                      </p:to>
                                    </p:set>
                                    <p:anim calcmode="lin" valueType="num">
                                      <p:cBhvr>
                                        <p:cTn id="49"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50"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51" dur="500"/>
                                        <p:tgtEl>
                                          <p:spTgt spid="8">
                                            <p:txEl>
                                              <p:pRg st="3" end="3"/>
                                            </p:txEl>
                                          </p:spTgt>
                                        </p:tgtEl>
                                      </p:cBhvr>
                                    </p:animEffect>
                                  </p:childTnLst>
                                </p:cTn>
                              </p:par>
                              <p:par>
                                <p:cTn id="52" presetID="53" presetClass="entr" presetSubtype="16" fill="hold" nodeType="withEffect">
                                  <p:stCondLst>
                                    <p:cond delay="0"/>
                                  </p:stCondLst>
                                  <p:childTnLst>
                                    <p:set>
                                      <p:cBhvr>
                                        <p:cTn id="53" dur="1" fill="hold">
                                          <p:stCondLst>
                                            <p:cond delay="0"/>
                                          </p:stCondLst>
                                        </p:cTn>
                                        <p:tgtEl>
                                          <p:spTgt spid="8">
                                            <p:txEl>
                                              <p:pRg st="4" end="4"/>
                                            </p:txEl>
                                          </p:spTgt>
                                        </p:tgtEl>
                                        <p:attrNameLst>
                                          <p:attrName>style.visibility</p:attrName>
                                        </p:attrNameLst>
                                      </p:cBhvr>
                                      <p:to>
                                        <p:strVal val="visible"/>
                                      </p:to>
                                    </p:set>
                                    <p:anim calcmode="lin" valueType="num">
                                      <p:cBhvr>
                                        <p:cTn id="54" dur="500" fill="hold"/>
                                        <p:tgtEl>
                                          <p:spTgt spid="8">
                                            <p:txEl>
                                              <p:pRg st="4" end="4"/>
                                            </p:txEl>
                                          </p:spTgt>
                                        </p:tgtEl>
                                        <p:attrNameLst>
                                          <p:attrName>ppt_w</p:attrName>
                                        </p:attrNameLst>
                                      </p:cBhvr>
                                      <p:tavLst>
                                        <p:tav tm="0">
                                          <p:val>
                                            <p:fltVal val="0"/>
                                          </p:val>
                                        </p:tav>
                                        <p:tav tm="100000">
                                          <p:val>
                                            <p:strVal val="#ppt_w"/>
                                          </p:val>
                                        </p:tav>
                                      </p:tavLst>
                                    </p:anim>
                                    <p:anim calcmode="lin" valueType="num">
                                      <p:cBhvr>
                                        <p:cTn id="55" dur="50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56" dur="500"/>
                                        <p:tgtEl>
                                          <p:spTgt spid="8">
                                            <p:txEl>
                                              <p:pRg st="4" end="4"/>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nodeType="clickEffect">
                                  <p:stCondLst>
                                    <p:cond delay="0"/>
                                  </p:stCondLst>
                                  <p:childTnLst>
                                    <p:set>
                                      <p:cBhvr>
                                        <p:cTn id="60" dur="1" fill="hold">
                                          <p:stCondLst>
                                            <p:cond delay="0"/>
                                          </p:stCondLst>
                                        </p:cTn>
                                        <p:tgtEl>
                                          <p:spTgt spid="21"/>
                                        </p:tgtEl>
                                        <p:attrNameLst>
                                          <p:attrName>style.visibility</p:attrName>
                                        </p:attrNameLst>
                                      </p:cBhvr>
                                      <p:to>
                                        <p:strVal val="visible"/>
                                      </p:to>
                                    </p:set>
                                    <p:anim calcmode="lin" valueType="num">
                                      <p:cBhvr>
                                        <p:cTn id="61" dur="500" fill="hold"/>
                                        <p:tgtEl>
                                          <p:spTgt spid="21"/>
                                        </p:tgtEl>
                                        <p:attrNameLst>
                                          <p:attrName>ppt_w</p:attrName>
                                        </p:attrNameLst>
                                      </p:cBhvr>
                                      <p:tavLst>
                                        <p:tav tm="0">
                                          <p:val>
                                            <p:fltVal val="0"/>
                                          </p:val>
                                        </p:tav>
                                        <p:tav tm="100000">
                                          <p:val>
                                            <p:strVal val="#ppt_w"/>
                                          </p:val>
                                        </p:tav>
                                      </p:tavLst>
                                    </p:anim>
                                    <p:anim calcmode="lin" valueType="num">
                                      <p:cBhvr>
                                        <p:cTn id="62" dur="500" fill="hold"/>
                                        <p:tgtEl>
                                          <p:spTgt spid="21"/>
                                        </p:tgtEl>
                                        <p:attrNameLst>
                                          <p:attrName>ppt_h</p:attrName>
                                        </p:attrNameLst>
                                      </p:cBhvr>
                                      <p:tavLst>
                                        <p:tav tm="0">
                                          <p:val>
                                            <p:fltVal val="0"/>
                                          </p:val>
                                        </p:tav>
                                        <p:tav tm="100000">
                                          <p:val>
                                            <p:strVal val="#ppt_h"/>
                                          </p:val>
                                        </p:tav>
                                      </p:tavLst>
                                    </p:anim>
                                    <p:animEffect transition="in" filter="fade">
                                      <p:cBhvr>
                                        <p:cTn id="63" dur="500"/>
                                        <p:tgtEl>
                                          <p:spTgt spid="21"/>
                                        </p:tgtEl>
                                      </p:cBhvr>
                                    </p:animEffect>
                                  </p:childTnLst>
                                </p:cTn>
                              </p:par>
                            </p:childTnLst>
                          </p:cTn>
                        </p:par>
                      </p:childTnLst>
                    </p:cTn>
                  </p:par>
                  <p:par>
                    <p:cTn id="64" fill="hold">
                      <p:stCondLst>
                        <p:cond delay="indefinite"/>
                      </p:stCondLst>
                      <p:childTnLst>
                        <p:par>
                          <p:cTn id="65" fill="hold">
                            <p:stCondLst>
                              <p:cond delay="0"/>
                            </p:stCondLst>
                            <p:childTnLst>
                              <p:par>
                                <p:cTn id="66" presetID="53" presetClass="entr" presetSubtype="16" fill="hold" nodeType="clickEffect">
                                  <p:stCondLst>
                                    <p:cond delay="0"/>
                                  </p:stCondLst>
                                  <p:childTnLst>
                                    <p:set>
                                      <p:cBhvr>
                                        <p:cTn id="67" dur="1" fill="hold">
                                          <p:stCondLst>
                                            <p:cond delay="0"/>
                                          </p:stCondLst>
                                        </p:cTn>
                                        <p:tgtEl>
                                          <p:spTgt spid="24"/>
                                        </p:tgtEl>
                                        <p:attrNameLst>
                                          <p:attrName>style.visibility</p:attrName>
                                        </p:attrNameLst>
                                      </p:cBhvr>
                                      <p:to>
                                        <p:strVal val="visible"/>
                                      </p:to>
                                    </p:set>
                                    <p:anim calcmode="lin" valueType="num">
                                      <p:cBhvr>
                                        <p:cTn id="68" dur="500" fill="hold"/>
                                        <p:tgtEl>
                                          <p:spTgt spid="24"/>
                                        </p:tgtEl>
                                        <p:attrNameLst>
                                          <p:attrName>ppt_w</p:attrName>
                                        </p:attrNameLst>
                                      </p:cBhvr>
                                      <p:tavLst>
                                        <p:tav tm="0">
                                          <p:val>
                                            <p:fltVal val="0"/>
                                          </p:val>
                                        </p:tav>
                                        <p:tav tm="100000">
                                          <p:val>
                                            <p:strVal val="#ppt_w"/>
                                          </p:val>
                                        </p:tav>
                                      </p:tavLst>
                                    </p:anim>
                                    <p:anim calcmode="lin" valueType="num">
                                      <p:cBhvr>
                                        <p:cTn id="69" dur="500" fill="hold"/>
                                        <p:tgtEl>
                                          <p:spTgt spid="24"/>
                                        </p:tgtEl>
                                        <p:attrNameLst>
                                          <p:attrName>ppt_h</p:attrName>
                                        </p:attrNameLst>
                                      </p:cBhvr>
                                      <p:tavLst>
                                        <p:tav tm="0">
                                          <p:val>
                                            <p:fltVal val="0"/>
                                          </p:val>
                                        </p:tav>
                                        <p:tav tm="100000">
                                          <p:val>
                                            <p:strVal val="#ppt_h"/>
                                          </p:val>
                                        </p:tav>
                                      </p:tavLst>
                                    </p:anim>
                                    <p:animEffect transition="in" filter="fade">
                                      <p:cBhvr>
                                        <p:cTn id="7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607957252"/>
              </p:ext>
            </p:extLst>
          </p:nvPr>
        </p:nvGraphicFramePr>
        <p:xfrm>
          <a:off x="755798" y="489527"/>
          <a:ext cx="10857187" cy="3124089"/>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28608">
                <a:tc gridSpan="3">
                  <a:txBody>
                    <a:bodyPr/>
                    <a:lstStyle/>
                    <a:p>
                      <a:r>
                        <a:rPr lang="el-GR" sz="2400" b="0" baseline="0" dirty="0">
                          <a:solidFill>
                            <a:schemeClr val="tx1"/>
                          </a:solidFill>
                        </a:rPr>
                        <a:t>Την επόμενη χρονιά η αξία των χρεογράφων ανέρχεται σε 105.000 € (έχει μειωθεί κατά 5.000 € από την προηγούμενη χρονιά – αξία η οποία εμφανίζεται στον ισολογισμό).</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2860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06761">
                <a:tc>
                  <a:txBody>
                    <a:bodyPr/>
                    <a:lstStyle/>
                    <a:p>
                      <a:r>
                        <a:rPr lang="el-GR" sz="2400" baseline="0" dirty="0">
                          <a:solidFill>
                            <a:schemeClr val="tx1"/>
                          </a:solidFill>
                        </a:rPr>
                        <a:t>Μη πραγματοποιημένη ζημιά από χρεόγραφα</a:t>
                      </a:r>
                    </a:p>
                    <a:p>
                      <a:pPr algn="l"/>
                      <a:r>
                        <a:rPr lang="el-GR" sz="2400" baseline="0" dirty="0">
                          <a:solidFill>
                            <a:schemeClr val="tx1"/>
                          </a:solidFill>
                        </a:rPr>
                        <a:t>                                       3. Επένδυση σε χρεόγραφα                       </a:t>
                      </a:r>
                    </a:p>
                  </a:txBody>
                  <a:tcPr/>
                </a:tc>
                <a:tc>
                  <a:txBody>
                    <a:bodyPr/>
                    <a:lstStyle/>
                    <a:p>
                      <a:pPr algn="r"/>
                      <a:r>
                        <a:rPr lang="el-GR" sz="2400" dirty="0"/>
                        <a:t>5.000</a:t>
                      </a:r>
                    </a:p>
                  </a:txBody>
                  <a:tcPr/>
                </a:tc>
                <a:tc>
                  <a:txBody>
                    <a:bodyPr/>
                    <a:lstStyle/>
                    <a:p>
                      <a:pPr algn="r"/>
                      <a:endParaRPr lang="el-GR" sz="2400" dirty="0"/>
                    </a:p>
                    <a:p>
                      <a:pPr algn="r"/>
                      <a:r>
                        <a:rPr lang="el-GR" sz="2400" dirty="0"/>
                        <a:t>5.000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8356865"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Λογιστική της εύλογης αξίας</a:t>
            </a:r>
          </a:p>
        </p:txBody>
      </p:sp>
      <p:sp>
        <p:nvSpPr>
          <p:cNvPr id="7" name="Ορθογώνιο 6"/>
          <p:cNvSpPr/>
          <p:nvPr/>
        </p:nvSpPr>
        <p:spPr>
          <a:xfrm>
            <a:off x="8356865" y="0"/>
            <a:ext cx="3835135"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Μη πραγματοποιημένες ζημιές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5.000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6400800" y="4684395"/>
            <a:ext cx="493294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43606" y="3239356"/>
            <a:ext cx="4754880" cy="35046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 Χρεόγραφα</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100.000       5.000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10.000         </a:t>
            </a:r>
          </a:p>
        </p:txBody>
      </p:sp>
      <p:cxnSp>
        <p:nvCxnSpPr>
          <p:cNvPr id="17" name="Ευθεία γραμμή σύνδεσης 16"/>
          <p:cNvCxnSpPr/>
          <p:nvPr/>
        </p:nvCxnSpPr>
        <p:spPr>
          <a:xfrm>
            <a:off x="1840230" y="4711065"/>
            <a:ext cx="298323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64401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a:cxnSpLocks/>
          </p:cNvCxnSpPr>
          <p:nvPr/>
        </p:nvCxnSpPr>
        <p:spPr>
          <a:xfrm rot="10800000" flipV="1">
            <a:off x="4611254" y="3282326"/>
            <a:ext cx="5983185" cy="1645905"/>
          </a:xfrm>
          <a:prstGeom prst="bentConnector3">
            <a:avLst>
              <a:gd name="adj1" fmla="val 71357"/>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p:nvPr/>
        </p:nvCxnSpPr>
        <p:spPr>
          <a:xfrm rot="5400000">
            <a:off x="7634290" y="3555683"/>
            <a:ext cx="1784982" cy="525782"/>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4516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500" fill="hold"/>
                                        <p:tgtEl>
                                          <p:spTgt spid="18"/>
                                        </p:tgtEl>
                                        <p:attrNameLst>
                                          <p:attrName>ppt_x</p:attrName>
                                        </p:attrNameLst>
                                      </p:cBhvr>
                                      <p:tavLst>
                                        <p:tav tm="0">
                                          <p:val>
                                            <p:strVal val="#ppt_x"/>
                                          </p:val>
                                        </p:tav>
                                        <p:tav tm="100000">
                                          <p:val>
                                            <p:strVal val="#ppt_x"/>
                                          </p:val>
                                        </p:tav>
                                      </p:tavLst>
                                    </p:anim>
                                    <p:anim calcmode="lin" valueType="num">
                                      <p:cBhvr additive="base">
                                        <p:cTn id="17" dur="500" fill="hold"/>
                                        <p:tgtEl>
                                          <p:spTgt spid="18"/>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fill="hold"/>
                                        <p:tgtEl>
                                          <p:spTgt spid="15"/>
                                        </p:tgtEl>
                                        <p:attrNameLst>
                                          <p:attrName>ppt_x</p:attrName>
                                        </p:attrNameLst>
                                      </p:cBhvr>
                                      <p:tavLst>
                                        <p:tav tm="0">
                                          <p:val>
                                            <p:strVal val="#ppt_x"/>
                                          </p:val>
                                        </p:tav>
                                        <p:tav tm="100000">
                                          <p:val>
                                            <p:strVal val="#ppt_x"/>
                                          </p:val>
                                        </p:tav>
                                      </p:tavLst>
                                    </p:anim>
                                    <p:anim calcmode="lin" valueType="num">
                                      <p:cBhvr additive="base">
                                        <p:cTn id="2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nodeType="clickEffect">
                                  <p:stCondLst>
                                    <p:cond delay="0"/>
                                  </p:stCondLst>
                                  <p:childTnLst>
                                    <p:set>
                                      <p:cBhvr>
                                        <p:cTn id="29" dur="1" fill="hold">
                                          <p:stCondLst>
                                            <p:cond delay="0"/>
                                          </p:stCondLst>
                                        </p:cTn>
                                        <p:tgtEl>
                                          <p:spTgt spid="16">
                                            <p:txEl>
                                              <p:pRg st="2" end="2"/>
                                            </p:txEl>
                                          </p:spTgt>
                                        </p:tgtEl>
                                        <p:attrNameLst>
                                          <p:attrName>style.visibility</p:attrName>
                                        </p:attrNameLst>
                                      </p:cBhvr>
                                      <p:to>
                                        <p:strVal val="visible"/>
                                      </p:to>
                                    </p:set>
                                    <p:anim calcmode="lin" valueType="num">
                                      <p:cBhvr>
                                        <p:cTn id="30" dur="500" fill="hold"/>
                                        <p:tgtEl>
                                          <p:spTgt spid="16">
                                            <p:txEl>
                                              <p:pRg st="2" end="2"/>
                                            </p:txEl>
                                          </p:spTgt>
                                        </p:tgtEl>
                                        <p:attrNameLst>
                                          <p:attrName>ppt_w</p:attrName>
                                        </p:attrNameLst>
                                      </p:cBhvr>
                                      <p:tavLst>
                                        <p:tav tm="0">
                                          <p:val>
                                            <p:fltVal val="0"/>
                                          </p:val>
                                        </p:tav>
                                        <p:tav tm="100000">
                                          <p:val>
                                            <p:strVal val="#ppt_w"/>
                                          </p:val>
                                        </p:tav>
                                      </p:tavLst>
                                    </p:anim>
                                    <p:anim calcmode="lin" valueType="num">
                                      <p:cBhvr>
                                        <p:cTn id="31" dur="500" fill="hold"/>
                                        <p:tgtEl>
                                          <p:spTgt spid="16">
                                            <p:txEl>
                                              <p:pRg st="2" end="2"/>
                                            </p:txEl>
                                          </p:spTgt>
                                        </p:tgtEl>
                                        <p:attrNameLst>
                                          <p:attrName>ppt_h</p:attrName>
                                        </p:attrNameLst>
                                      </p:cBhvr>
                                      <p:tavLst>
                                        <p:tav tm="0">
                                          <p:val>
                                            <p:fltVal val="0"/>
                                          </p:val>
                                        </p:tav>
                                        <p:tav tm="100000">
                                          <p:val>
                                            <p:strVal val="#ppt_h"/>
                                          </p:val>
                                        </p:tav>
                                      </p:tavLst>
                                    </p:anim>
                                    <p:animEffect transition="in" filter="fade">
                                      <p:cBhvr>
                                        <p:cTn id="32" dur="500"/>
                                        <p:tgtEl>
                                          <p:spTgt spid="16">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nodeType="clickEffect">
                                  <p:stCondLst>
                                    <p:cond delay="0"/>
                                  </p:stCondLst>
                                  <p:childTnLst>
                                    <p:set>
                                      <p:cBhvr>
                                        <p:cTn id="36" dur="1" fill="hold">
                                          <p:stCondLst>
                                            <p:cond delay="0"/>
                                          </p:stCondLst>
                                        </p:cTn>
                                        <p:tgtEl>
                                          <p:spTgt spid="16">
                                            <p:txEl>
                                              <p:pRg st="3" end="3"/>
                                            </p:txEl>
                                          </p:spTgt>
                                        </p:tgtEl>
                                        <p:attrNameLst>
                                          <p:attrName>style.visibility</p:attrName>
                                        </p:attrNameLst>
                                      </p:cBhvr>
                                      <p:to>
                                        <p:strVal val="visible"/>
                                      </p:to>
                                    </p:set>
                                    <p:anim calcmode="lin" valueType="num">
                                      <p:cBhvr>
                                        <p:cTn id="37" dur="500" fill="hold"/>
                                        <p:tgtEl>
                                          <p:spTgt spid="16">
                                            <p:txEl>
                                              <p:pRg st="3" end="3"/>
                                            </p:txEl>
                                          </p:spTgt>
                                        </p:tgtEl>
                                        <p:attrNameLst>
                                          <p:attrName>ppt_w</p:attrName>
                                        </p:attrNameLst>
                                      </p:cBhvr>
                                      <p:tavLst>
                                        <p:tav tm="0">
                                          <p:val>
                                            <p:fltVal val="0"/>
                                          </p:val>
                                        </p:tav>
                                        <p:tav tm="100000">
                                          <p:val>
                                            <p:strVal val="#ppt_w"/>
                                          </p:val>
                                        </p:tav>
                                      </p:tavLst>
                                    </p:anim>
                                    <p:anim calcmode="lin" valueType="num">
                                      <p:cBhvr>
                                        <p:cTn id="38" dur="500" fill="hold"/>
                                        <p:tgtEl>
                                          <p:spTgt spid="16">
                                            <p:txEl>
                                              <p:pRg st="3" end="3"/>
                                            </p:txEl>
                                          </p:spTgt>
                                        </p:tgtEl>
                                        <p:attrNameLst>
                                          <p:attrName>ppt_h</p:attrName>
                                        </p:attrNameLst>
                                      </p:cBhvr>
                                      <p:tavLst>
                                        <p:tav tm="0">
                                          <p:val>
                                            <p:fltVal val="0"/>
                                          </p:val>
                                        </p:tav>
                                        <p:tav tm="100000">
                                          <p:val>
                                            <p:strVal val="#ppt_h"/>
                                          </p:val>
                                        </p:tav>
                                      </p:tavLst>
                                    </p:anim>
                                    <p:animEffect transition="in" filter="fade">
                                      <p:cBhvr>
                                        <p:cTn id="39" dur="500"/>
                                        <p:tgtEl>
                                          <p:spTgt spid="16">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nodeType="clickEffect">
                                  <p:stCondLst>
                                    <p:cond delay="0"/>
                                  </p:stCondLst>
                                  <p:childTnLst>
                                    <p:set>
                                      <p:cBhvr>
                                        <p:cTn id="43" dur="1" fill="hold">
                                          <p:stCondLst>
                                            <p:cond delay="0"/>
                                          </p:stCondLst>
                                        </p:cTn>
                                        <p:tgtEl>
                                          <p:spTgt spid="16">
                                            <p:txEl>
                                              <p:pRg st="4" end="4"/>
                                            </p:txEl>
                                          </p:spTgt>
                                        </p:tgtEl>
                                        <p:attrNameLst>
                                          <p:attrName>style.visibility</p:attrName>
                                        </p:attrNameLst>
                                      </p:cBhvr>
                                      <p:to>
                                        <p:strVal val="visible"/>
                                      </p:to>
                                    </p:set>
                                    <p:anim calcmode="lin" valueType="num">
                                      <p:cBhvr>
                                        <p:cTn id="44" dur="500" fill="hold"/>
                                        <p:tgtEl>
                                          <p:spTgt spid="16">
                                            <p:txEl>
                                              <p:pRg st="4" end="4"/>
                                            </p:txEl>
                                          </p:spTgt>
                                        </p:tgtEl>
                                        <p:attrNameLst>
                                          <p:attrName>ppt_w</p:attrName>
                                        </p:attrNameLst>
                                      </p:cBhvr>
                                      <p:tavLst>
                                        <p:tav tm="0">
                                          <p:val>
                                            <p:fltVal val="0"/>
                                          </p:val>
                                        </p:tav>
                                        <p:tav tm="100000">
                                          <p:val>
                                            <p:strVal val="#ppt_w"/>
                                          </p:val>
                                        </p:tav>
                                      </p:tavLst>
                                    </p:anim>
                                    <p:anim calcmode="lin" valueType="num">
                                      <p:cBhvr>
                                        <p:cTn id="45" dur="500" fill="hold"/>
                                        <p:tgtEl>
                                          <p:spTgt spid="16">
                                            <p:txEl>
                                              <p:pRg st="4" end="4"/>
                                            </p:txEl>
                                          </p:spTgt>
                                        </p:tgtEl>
                                        <p:attrNameLst>
                                          <p:attrName>ppt_h</p:attrName>
                                        </p:attrNameLst>
                                      </p:cBhvr>
                                      <p:tavLst>
                                        <p:tav tm="0">
                                          <p:val>
                                            <p:fltVal val="0"/>
                                          </p:val>
                                        </p:tav>
                                        <p:tav tm="100000">
                                          <p:val>
                                            <p:strVal val="#ppt_h"/>
                                          </p:val>
                                        </p:tav>
                                      </p:tavLst>
                                    </p:anim>
                                    <p:animEffect transition="in" filter="fade">
                                      <p:cBhvr>
                                        <p:cTn id="46" dur="500"/>
                                        <p:tgtEl>
                                          <p:spTgt spid="16">
                                            <p:txEl>
                                              <p:pRg st="4" end="4"/>
                                            </p:txEl>
                                          </p:spTgt>
                                        </p:tgtEl>
                                      </p:cBhvr>
                                    </p:animEffect>
                                  </p:childTnLst>
                                </p:cTn>
                              </p:par>
                              <p:par>
                                <p:cTn id="47" presetID="53" presetClass="entr" presetSubtype="16" fill="hold" nodeType="withEffect">
                                  <p:stCondLst>
                                    <p:cond delay="0"/>
                                  </p:stCondLst>
                                  <p:childTnLst>
                                    <p:set>
                                      <p:cBhvr>
                                        <p:cTn id="48" dur="1" fill="hold">
                                          <p:stCondLst>
                                            <p:cond delay="0"/>
                                          </p:stCondLst>
                                        </p:cTn>
                                        <p:tgtEl>
                                          <p:spTgt spid="8">
                                            <p:txEl>
                                              <p:pRg st="3" end="3"/>
                                            </p:txEl>
                                          </p:spTgt>
                                        </p:tgtEl>
                                        <p:attrNameLst>
                                          <p:attrName>style.visibility</p:attrName>
                                        </p:attrNameLst>
                                      </p:cBhvr>
                                      <p:to>
                                        <p:strVal val="visible"/>
                                      </p:to>
                                    </p:set>
                                    <p:anim calcmode="lin" valueType="num">
                                      <p:cBhvr>
                                        <p:cTn id="49"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50"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51" dur="500"/>
                                        <p:tgtEl>
                                          <p:spTgt spid="8">
                                            <p:txEl>
                                              <p:pRg st="3" end="3"/>
                                            </p:txEl>
                                          </p:spTgt>
                                        </p:tgtEl>
                                      </p:cBhvr>
                                    </p:animEffect>
                                  </p:childTnLst>
                                </p:cTn>
                              </p:par>
                              <p:par>
                                <p:cTn id="52" presetID="53" presetClass="entr" presetSubtype="16" fill="hold" nodeType="withEffect">
                                  <p:stCondLst>
                                    <p:cond delay="0"/>
                                  </p:stCondLst>
                                  <p:childTnLst>
                                    <p:set>
                                      <p:cBhvr>
                                        <p:cTn id="53" dur="1" fill="hold">
                                          <p:stCondLst>
                                            <p:cond delay="0"/>
                                          </p:stCondLst>
                                        </p:cTn>
                                        <p:tgtEl>
                                          <p:spTgt spid="8">
                                            <p:txEl>
                                              <p:pRg st="4" end="4"/>
                                            </p:txEl>
                                          </p:spTgt>
                                        </p:tgtEl>
                                        <p:attrNameLst>
                                          <p:attrName>style.visibility</p:attrName>
                                        </p:attrNameLst>
                                      </p:cBhvr>
                                      <p:to>
                                        <p:strVal val="visible"/>
                                      </p:to>
                                    </p:set>
                                    <p:anim calcmode="lin" valueType="num">
                                      <p:cBhvr>
                                        <p:cTn id="54" dur="500" fill="hold"/>
                                        <p:tgtEl>
                                          <p:spTgt spid="8">
                                            <p:txEl>
                                              <p:pRg st="4" end="4"/>
                                            </p:txEl>
                                          </p:spTgt>
                                        </p:tgtEl>
                                        <p:attrNameLst>
                                          <p:attrName>ppt_w</p:attrName>
                                        </p:attrNameLst>
                                      </p:cBhvr>
                                      <p:tavLst>
                                        <p:tav tm="0">
                                          <p:val>
                                            <p:fltVal val="0"/>
                                          </p:val>
                                        </p:tav>
                                        <p:tav tm="100000">
                                          <p:val>
                                            <p:strVal val="#ppt_w"/>
                                          </p:val>
                                        </p:tav>
                                      </p:tavLst>
                                    </p:anim>
                                    <p:anim calcmode="lin" valueType="num">
                                      <p:cBhvr>
                                        <p:cTn id="55" dur="50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56" dur="500"/>
                                        <p:tgtEl>
                                          <p:spTgt spid="8">
                                            <p:txEl>
                                              <p:pRg st="4" end="4"/>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nodeType="clickEffect">
                                  <p:stCondLst>
                                    <p:cond delay="0"/>
                                  </p:stCondLst>
                                  <p:childTnLst>
                                    <p:set>
                                      <p:cBhvr>
                                        <p:cTn id="60" dur="1" fill="hold">
                                          <p:stCondLst>
                                            <p:cond delay="0"/>
                                          </p:stCondLst>
                                        </p:cTn>
                                        <p:tgtEl>
                                          <p:spTgt spid="8">
                                            <p:txEl>
                                              <p:pRg st="2" end="2"/>
                                            </p:txEl>
                                          </p:spTgt>
                                        </p:tgtEl>
                                        <p:attrNameLst>
                                          <p:attrName>style.visibility</p:attrName>
                                        </p:attrNameLst>
                                      </p:cBhvr>
                                      <p:to>
                                        <p:strVal val="visible"/>
                                      </p:to>
                                    </p:set>
                                    <p:anim calcmode="lin" valueType="num">
                                      <p:cBhvr>
                                        <p:cTn id="61"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62"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63" dur="500"/>
                                        <p:tgtEl>
                                          <p:spTgt spid="8">
                                            <p:txEl>
                                              <p:pRg st="2" end="2"/>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3" presetClass="entr" presetSubtype="16" fill="hold" nodeType="clickEffect">
                                  <p:stCondLst>
                                    <p:cond delay="0"/>
                                  </p:stCondLst>
                                  <p:childTnLst>
                                    <p:set>
                                      <p:cBhvr>
                                        <p:cTn id="67" dur="1" fill="hold">
                                          <p:stCondLst>
                                            <p:cond delay="0"/>
                                          </p:stCondLst>
                                        </p:cTn>
                                        <p:tgtEl>
                                          <p:spTgt spid="21"/>
                                        </p:tgtEl>
                                        <p:attrNameLst>
                                          <p:attrName>style.visibility</p:attrName>
                                        </p:attrNameLst>
                                      </p:cBhvr>
                                      <p:to>
                                        <p:strVal val="visible"/>
                                      </p:to>
                                    </p:set>
                                    <p:anim calcmode="lin" valueType="num">
                                      <p:cBhvr>
                                        <p:cTn id="68" dur="500" fill="hold"/>
                                        <p:tgtEl>
                                          <p:spTgt spid="21"/>
                                        </p:tgtEl>
                                        <p:attrNameLst>
                                          <p:attrName>ppt_w</p:attrName>
                                        </p:attrNameLst>
                                      </p:cBhvr>
                                      <p:tavLst>
                                        <p:tav tm="0">
                                          <p:val>
                                            <p:fltVal val="0"/>
                                          </p:val>
                                        </p:tav>
                                        <p:tav tm="100000">
                                          <p:val>
                                            <p:strVal val="#ppt_w"/>
                                          </p:val>
                                        </p:tav>
                                      </p:tavLst>
                                    </p:anim>
                                    <p:anim calcmode="lin" valueType="num">
                                      <p:cBhvr>
                                        <p:cTn id="69" dur="500" fill="hold"/>
                                        <p:tgtEl>
                                          <p:spTgt spid="21"/>
                                        </p:tgtEl>
                                        <p:attrNameLst>
                                          <p:attrName>ppt_h</p:attrName>
                                        </p:attrNameLst>
                                      </p:cBhvr>
                                      <p:tavLst>
                                        <p:tav tm="0">
                                          <p:val>
                                            <p:fltVal val="0"/>
                                          </p:val>
                                        </p:tav>
                                        <p:tav tm="100000">
                                          <p:val>
                                            <p:strVal val="#ppt_h"/>
                                          </p:val>
                                        </p:tav>
                                      </p:tavLst>
                                    </p:anim>
                                    <p:animEffect transition="in" filter="fade">
                                      <p:cBhvr>
                                        <p:cTn id="70" dur="500"/>
                                        <p:tgtEl>
                                          <p:spTgt spid="21"/>
                                        </p:tgtEl>
                                      </p:cBhvr>
                                    </p:animEffect>
                                  </p:childTnLst>
                                </p:cTn>
                              </p:par>
                            </p:childTnLst>
                          </p:cTn>
                        </p:par>
                      </p:childTnLst>
                    </p:cTn>
                  </p:par>
                  <p:par>
                    <p:cTn id="71" fill="hold">
                      <p:stCondLst>
                        <p:cond delay="indefinite"/>
                      </p:stCondLst>
                      <p:childTnLst>
                        <p:par>
                          <p:cTn id="72" fill="hold">
                            <p:stCondLst>
                              <p:cond delay="0"/>
                            </p:stCondLst>
                            <p:childTnLst>
                              <p:par>
                                <p:cTn id="73" presetID="53" presetClass="entr" presetSubtype="16" fill="hold" nodeType="clickEffect">
                                  <p:stCondLst>
                                    <p:cond delay="0"/>
                                  </p:stCondLst>
                                  <p:childTnLst>
                                    <p:set>
                                      <p:cBhvr>
                                        <p:cTn id="74" dur="1" fill="hold">
                                          <p:stCondLst>
                                            <p:cond delay="0"/>
                                          </p:stCondLst>
                                        </p:cTn>
                                        <p:tgtEl>
                                          <p:spTgt spid="24"/>
                                        </p:tgtEl>
                                        <p:attrNameLst>
                                          <p:attrName>style.visibility</p:attrName>
                                        </p:attrNameLst>
                                      </p:cBhvr>
                                      <p:to>
                                        <p:strVal val="visible"/>
                                      </p:to>
                                    </p:set>
                                    <p:anim calcmode="lin" valueType="num">
                                      <p:cBhvr>
                                        <p:cTn id="75" dur="500" fill="hold"/>
                                        <p:tgtEl>
                                          <p:spTgt spid="24"/>
                                        </p:tgtEl>
                                        <p:attrNameLst>
                                          <p:attrName>ppt_w</p:attrName>
                                        </p:attrNameLst>
                                      </p:cBhvr>
                                      <p:tavLst>
                                        <p:tav tm="0">
                                          <p:val>
                                            <p:fltVal val="0"/>
                                          </p:val>
                                        </p:tav>
                                        <p:tav tm="100000">
                                          <p:val>
                                            <p:strVal val="#ppt_w"/>
                                          </p:val>
                                        </p:tav>
                                      </p:tavLst>
                                    </p:anim>
                                    <p:anim calcmode="lin" valueType="num">
                                      <p:cBhvr>
                                        <p:cTn id="76" dur="500" fill="hold"/>
                                        <p:tgtEl>
                                          <p:spTgt spid="24"/>
                                        </p:tgtEl>
                                        <p:attrNameLst>
                                          <p:attrName>ppt_h</p:attrName>
                                        </p:attrNameLst>
                                      </p:cBhvr>
                                      <p:tavLst>
                                        <p:tav tm="0">
                                          <p:val>
                                            <p:fltVal val="0"/>
                                          </p:val>
                                        </p:tav>
                                        <p:tav tm="100000">
                                          <p:val>
                                            <p:strVal val="#ppt_h"/>
                                          </p:val>
                                        </p:tav>
                                      </p:tavLst>
                                    </p:anim>
                                    <p:animEffect transition="in" filter="fade">
                                      <p:cBhvr>
                                        <p:cTn id="7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endParaRPr lang="el-GR" dirty="0"/>
          </a:p>
          <a:p>
            <a:pPr algn="just"/>
            <a:r>
              <a:rPr lang="el-GR" dirty="0"/>
              <a:t>Τα πραγματοποιημένα κέρδη/ζημιές υπάρχουν μόνον όταν η επιχείρηση (επενδυτής) πουλήσει την επένδυσή του.</a:t>
            </a:r>
          </a:p>
          <a:p>
            <a:pPr algn="just"/>
            <a:r>
              <a:rPr lang="el-GR" dirty="0"/>
              <a:t>Το αποτέλεσμα μπορεί να είναι το εξής:</a:t>
            </a:r>
          </a:p>
          <a:p>
            <a:pPr lvl="2" algn="just">
              <a:buFont typeface="Wingdings" panose="05000000000000000000" pitchFamily="2" charset="2"/>
              <a:buChar char="§"/>
            </a:pPr>
            <a:r>
              <a:rPr lang="el-GR" sz="2800" dirty="0"/>
              <a:t>Πραγματοποιημένο κέρδος: Το ποσό της πώλησης είναι μεγαλύτερο από την αξία της επένδυσης στα βιβλία της εταιρείας.</a:t>
            </a:r>
          </a:p>
          <a:p>
            <a:pPr lvl="2" algn="just">
              <a:buFont typeface="Wingdings" panose="05000000000000000000" pitchFamily="2" charset="2"/>
              <a:buChar char="§"/>
            </a:pPr>
            <a:r>
              <a:rPr lang="el-GR" sz="2800" dirty="0"/>
              <a:t>Πραγματοποιημένη ζημιά: Το ποσό της πώλησης είναι μικρότερο από την αξία της επένδυσης στα βιβλία της εταιρείας.</a:t>
            </a:r>
          </a:p>
          <a:p>
            <a:pPr algn="just">
              <a:lnSpc>
                <a:spcPct val="150000"/>
              </a:lnSpc>
              <a:buFontTx/>
              <a:buNone/>
            </a:pPr>
            <a:endParaRPr lang="el-GR" altLang="el-GR"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84682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Πραγματοποιημένα Κέρδη/Ζημιές</a:t>
            </a:r>
          </a:p>
        </p:txBody>
      </p:sp>
      <p:sp>
        <p:nvSpPr>
          <p:cNvPr id="7" name="Ορθογώνιο 6"/>
          <p:cNvSpPr/>
          <p:nvPr/>
        </p:nvSpPr>
        <p:spPr>
          <a:xfrm>
            <a:off x="8846820" y="0"/>
            <a:ext cx="334518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4704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5">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 calcmode="lin" valueType="num">
                                      <p:cBhvr>
                                        <p:cTn id="14"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additive="base">
                                        <p:cTn id="2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nvPr>
        </p:nvGraphicFramePr>
        <p:xfrm>
          <a:off x="639776" y="582401"/>
          <a:ext cx="10857187" cy="2526638"/>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663469">
                <a:tc gridSpan="3">
                  <a:txBody>
                    <a:bodyPr/>
                    <a:lstStyle/>
                    <a:p>
                      <a:r>
                        <a:rPr lang="el-GR" sz="2400" b="0" baseline="0" dirty="0">
                          <a:solidFill>
                            <a:schemeClr val="tx1"/>
                          </a:solidFill>
                        </a:rPr>
                        <a:t>Η εταιρεία πώλησε τα χρεόγραφα στην τιμή των 107.000 €.</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421851">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405969">
                <a:tc>
                  <a:txBody>
                    <a:bodyPr/>
                    <a:lstStyle/>
                    <a:p>
                      <a:r>
                        <a:rPr lang="el-GR" sz="2400" baseline="0" dirty="0">
                          <a:solidFill>
                            <a:schemeClr val="tx1"/>
                          </a:solidFill>
                        </a:rPr>
                        <a:t>3. Ταμειακά διαθέσιμα </a:t>
                      </a:r>
                    </a:p>
                    <a:p>
                      <a:r>
                        <a:rPr lang="el-GR" sz="2400" baseline="0" dirty="0">
                          <a:solidFill>
                            <a:schemeClr val="tx1"/>
                          </a:solidFill>
                        </a:rPr>
                        <a:t>                         3. Επενδύσεις σε Χρεόγραφα</a:t>
                      </a:r>
                    </a:p>
                    <a:p>
                      <a:r>
                        <a:rPr lang="el-GR" sz="2400" baseline="0" dirty="0">
                          <a:solidFill>
                            <a:schemeClr val="tx1"/>
                          </a:solidFill>
                        </a:rPr>
                        <a:t>                         7. Κέρδος από πώληση χρεογράφων</a:t>
                      </a:r>
                    </a:p>
                  </a:txBody>
                  <a:tcPr/>
                </a:tc>
                <a:tc>
                  <a:txBody>
                    <a:bodyPr/>
                    <a:lstStyle/>
                    <a:p>
                      <a:pPr algn="r"/>
                      <a:r>
                        <a:rPr lang="el-GR" sz="2400" baseline="0" dirty="0"/>
                        <a:t> 107.0</a:t>
                      </a:r>
                      <a:r>
                        <a:rPr lang="el-GR" sz="2400" dirty="0"/>
                        <a:t>00</a:t>
                      </a:r>
                    </a:p>
                    <a:p>
                      <a:pPr algn="r"/>
                      <a:endParaRPr lang="el-GR" sz="2400" dirty="0"/>
                    </a:p>
                  </a:txBody>
                  <a:tcPr/>
                </a:tc>
                <a:tc>
                  <a:txBody>
                    <a:bodyPr/>
                    <a:lstStyle/>
                    <a:p>
                      <a:pPr algn="r"/>
                      <a:endParaRPr lang="el-GR" sz="2400" dirty="0"/>
                    </a:p>
                    <a:p>
                      <a:pPr algn="r"/>
                      <a:r>
                        <a:rPr lang="el-GR" sz="2400" dirty="0"/>
                        <a:t>105.000</a:t>
                      </a:r>
                    </a:p>
                    <a:p>
                      <a:pPr algn="r"/>
                      <a:r>
                        <a:rPr lang="el-GR" sz="2400" dirty="0"/>
                        <a:t>2.000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613036" y="3143250"/>
            <a:ext cx="5262132"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7. Κέρδος πώλησης χρεογράφων</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2.000</a:t>
            </a:r>
          </a:p>
        </p:txBody>
      </p:sp>
      <p:cxnSp>
        <p:nvCxnSpPr>
          <p:cNvPr id="9" name="Ευθεία γραμμή σύνδεσης 8"/>
          <p:cNvCxnSpPr/>
          <p:nvPr/>
        </p:nvCxnSpPr>
        <p:spPr>
          <a:xfrm>
            <a:off x="6906126" y="4684395"/>
            <a:ext cx="471637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9164640"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21620" y="3143249"/>
            <a:ext cx="5909340" cy="37147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 Ταμειακά διαθέσιμα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107.000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 Χρεόγραφα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105.000   105.000</a:t>
            </a:r>
          </a:p>
        </p:txBody>
      </p:sp>
      <p:cxnSp>
        <p:nvCxnSpPr>
          <p:cNvPr id="17" name="Ευθεία γραμμή σύνδεσης 16"/>
          <p:cNvCxnSpPr/>
          <p:nvPr/>
        </p:nvCxnSpPr>
        <p:spPr>
          <a:xfrm flipV="1">
            <a:off x="847349" y="4130050"/>
            <a:ext cx="3610351" cy="3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2647743" y="4118017"/>
            <a:ext cx="764" cy="160401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a:cxnSpLocks/>
          </p:cNvCxnSpPr>
          <p:nvPr/>
        </p:nvCxnSpPr>
        <p:spPr>
          <a:xfrm rot="10800000" flipV="1">
            <a:off x="2244240" y="1938014"/>
            <a:ext cx="5793391" cy="2411239"/>
          </a:xfrm>
          <a:prstGeom prst="bentConnector3">
            <a:avLst>
              <a:gd name="adj1" fmla="val 46844"/>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p:nvPr/>
        </p:nvCxnSpPr>
        <p:spPr>
          <a:xfrm rot="5400000">
            <a:off x="9529014" y="3368843"/>
            <a:ext cx="1949111" cy="890336"/>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Ευθεία γραμμή σύνδεσης 19"/>
          <p:cNvCxnSpPr/>
          <p:nvPr/>
        </p:nvCxnSpPr>
        <p:spPr>
          <a:xfrm>
            <a:off x="3799695" y="5221799"/>
            <a:ext cx="2813340" cy="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Γωνιώδης σύνδεση 22"/>
          <p:cNvCxnSpPr/>
          <p:nvPr/>
        </p:nvCxnSpPr>
        <p:spPr>
          <a:xfrm rot="10800000" flipV="1">
            <a:off x="6518087" y="2374512"/>
            <a:ext cx="3859906" cy="2959487"/>
          </a:xfrm>
          <a:prstGeom prst="bentConnector3">
            <a:avLst>
              <a:gd name="adj1" fmla="val 82790"/>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Ευθεία γραμμή σύνδεσης 24"/>
          <p:cNvCxnSpPr/>
          <p:nvPr/>
        </p:nvCxnSpPr>
        <p:spPr>
          <a:xfrm>
            <a:off x="5206365" y="5221799"/>
            <a:ext cx="0" cy="9502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0001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500" fill="hold"/>
                                        <p:tgtEl>
                                          <p:spTgt spid="18"/>
                                        </p:tgtEl>
                                        <p:attrNameLst>
                                          <p:attrName>ppt_x</p:attrName>
                                        </p:attrNameLst>
                                      </p:cBhvr>
                                      <p:tavLst>
                                        <p:tav tm="0">
                                          <p:val>
                                            <p:strVal val="#ppt_x"/>
                                          </p:val>
                                        </p:tav>
                                        <p:tav tm="100000">
                                          <p:val>
                                            <p:strVal val="#ppt_x"/>
                                          </p:val>
                                        </p:tav>
                                      </p:tavLst>
                                    </p:anim>
                                    <p:anim calcmode="lin" valueType="num">
                                      <p:cBhvr additive="base">
                                        <p:cTn id="17" dur="500" fill="hold"/>
                                        <p:tgtEl>
                                          <p:spTgt spid="18"/>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additive="base">
                                        <p:cTn id="20" dur="500" fill="hold"/>
                                        <p:tgtEl>
                                          <p:spTgt spid="20"/>
                                        </p:tgtEl>
                                        <p:attrNameLst>
                                          <p:attrName>ppt_x</p:attrName>
                                        </p:attrNameLst>
                                      </p:cBhvr>
                                      <p:tavLst>
                                        <p:tav tm="0">
                                          <p:val>
                                            <p:strVal val="#ppt_x"/>
                                          </p:val>
                                        </p:tav>
                                        <p:tav tm="100000">
                                          <p:val>
                                            <p:strVal val="#ppt_x"/>
                                          </p:val>
                                        </p:tav>
                                      </p:tavLst>
                                    </p:anim>
                                    <p:anim calcmode="lin" valueType="num">
                                      <p:cBhvr additive="base">
                                        <p:cTn id="21" dur="500" fill="hold"/>
                                        <p:tgtEl>
                                          <p:spTgt spid="20"/>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additive="base">
                                        <p:cTn id="24" dur="500" fill="hold"/>
                                        <p:tgtEl>
                                          <p:spTgt spid="25"/>
                                        </p:tgtEl>
                                        <p:attrNameLst>
                                          <p:attrName>ppt_x</p:attrName>
                                        </p:attrNameLst>
                                      </p:cBhvr>
                                      <p:tavLst>
                                        <p:tav tm="0">
                                          <p:val>
                                            <p:strVal val="#ppt_x"/>
                                          </p:val>
                                        </p:tav>
                                        <p:tav tm="100000">
                                          <p:val>
                                            <p:strVal val="#ppt_x"/>
                                          </p:val>
                                        </p:tav>
                                      </p:tavLst>
                                    </p:anim>
                                    <p:anim calcmode="lin" valueType="num">
                                      <p:cBhvr additive="base">
                                        <p:cTn id="25" dur="500" fill="hold"/>
                                        <p:tgtEl>
                                          <p:spTgt spid="25"/>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additive="base">
                                        <p:cTn id="28" dur="500" fill="hold"/>
                                        <p:tgtEl>
                                          <p:spTgt spid="9"/>
                                        </p:tgtEl>
                                        <p:attrNameLst>
                                          <p:attrName>ppt_x</p:attrName>
                                        </p:attrNameLst>
                                      </p:cBhvr>
                                      <p:tavLst>
                                        <p:tav tm="0">
                                          <p:val>
                                            <p:strVal val="#ppt_x"/>
                                          </p:val>
                                        </p:tav>
                                        <p:tav tm="100000">
                                          <p:val>
                                            <p:strVal val="#ppt_x"/>
                                          </p:val>
                                        </p:tav>
                                      </p:tavLst>
                                    </p:anim>
                                    <p:anim calcmode="lin" valueType="num">
                                      <p:cBhvr additive="base">
                                        <p:cTn id="29" dur="500" fill="hold"/>
                                        <p:tgtEl>
                                          <p:spTgt spid="9"/>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500" fill="hold"/>
                                        <p:tgtEl>
                                          <p:spTgt spid="15"/>
                                        </p:tgtEl>
                                        <p:attrNameLst>
                                          <p:attrName>ppt_x</p:attrName>
                                        </p:attrNameLst>
                                      </p:cBhvr>
                                      <p:tavLst>
                                        <p:tav tm="0">
                                          <p:val>
                                            <p:strVal val="#ppt_x"/>
                                          </p:val>
                                        </p:tav>
                                        <p:tav tm="100000">
                                          <p:val>
                                            <p:strVal val="#ppt_x"/>
                                          </p:val>
                                        </p:tav>
                                      </p:tavLst>
                                    </p:anim>
                                    <p:anim calcmode="lin" valueType="num">
                                      <p:cBhvr additive="base">
                                        <p:cTn id="3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nodeType="clickEffect">
                                  <p:stCondLst>
                                    <p:cond delay="0"/>
                                  </p:stCondLst>
                                  <p:childTnLst>
                                    <p:set>
                                      <p:cBhvr>
                                        <p:cTn id="37" dur="1" fill="hold">
                                          <p:stCondLst>
                                            <p:cond delay="0"/>
                                          </p:stCondLst>
                                        </p:cTn>
                                        <p:tgtEl>
                                          <p:spTgt spid="16">
                                            <p:txEl>
                                              <p:pRg st="1" end="1"/>
                                            </p:txEl>
                                          </p:spTgt>
                                        </p:tgtEl>
                                        <p:attrNameLst>
                                          <p:attrName>style.visibility</p:attrName>
                                        </p:attrNameLst>
                                      </p:cBhvr>
                                      <p:to>
                                        <p:strVal val="visible"/>
                                      </p:to>
                                    </p:set>
                                    <p:anim calcmode="lin" valueType="num">
                                      <p:cBhvr>
                                        <p:cTn id="38" dur="500" fill="hold"/>
                                        <p:tgtEl>
                                          <p:spTgt spid="16">
                                            <p:txEl>
                                              <p:pRg st="1" end="1"/>
                                            </p:txEl>
                                          </p:spTgt>
                                        </p:tgtEl>
                                        <p:attrNameLst>
                                          <p:attrName>ppt_w</p:attrName>
                                        </p:attrNameLst>
                                      </p:cBhvr>
                                      <p:tavLst>
                                        <p:tav tm="0">
                                          <p:val>
                                            <p:fltVal val="0"/>
                                          </p:val>
                                        </p:tav>
                                        <p:tav tm="100000">
                                          <p:val>
                                            <p:strVal val="#ppt_w"/>
                                          </p:val>
                                        </p:tav>
                                      </p:tavLst>
                                    </p:anim>
                                    <p:anim calcmode="lin" valueType="num">
                                      <p:cBhvr>
                                        <p:cTn id="39" dur="500" fill="hold"/>
                                        <p:tgtEl>
                                          <p:spTgt spid="16">
                                            <p:txEl>
                                              <p:pRg st="1" end="1"/>
                                            </p:txEl>
                                          </p:spTgt>
                                        </p:tgtEl>
                                        <p:attrNameLst>
                                          <p:attrName>ppt_h</p:attrName>
                                        </p:attrNameLst>
                                      </p:cBhvr>
                                      <p:tavLst>
                                        <p:tav tm="0">
                                          <p:val>
                                            <p:fltVal val="0"/>
                                          </p:val>
                                        </p:tav>
                                        <p:tav tm="100000">
                                          <p:val>
                                            <p:strVal val="#ppt_h"/>
                                          </p:val>
                                        </p:tav>
                                      </p:tavLst>
                                    </p:anim>
                                    <p:animEffect transition="in" filter="fade">
                                      <p:cBhvr>
                                        <p:cTn id="40" dur="500"/>
                                        <p:tgtEl>
                                          <p:spTgt spid="16">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nodeType="clickEffect">
                                  <p:stCondLst>
                                    <p:cond delay="0"/>
                                  </p:stCondLst>
                                  <p:childTnLst>
                                    <p:set>
                                      <p:cBhvr>
                                        <p:cTn id="44" dur="1" fill="hold">
                                          <p:stCondLst>
                                            <p:cond delay="0"/>
                                          </p:stCondLst>
                                        </p:cTn>
                                        <p:tgtEl>
                                          <p:spTgt spid="16">
                                            <p:txEl>
                                              <p:pRg st="2" end="2"/>
                                            </p:txEl>
                                          </p:spTgt>
                                        </p:tgtEl>
                                        <p:attrNameLst>
                                          <p:attrName>style.visibility</p:attrName>
                                        </p:attrNameLst>
                                      </p:cBhvr>
                                      <p:to>
                                        <p:strVal val="visible"/>
                                      </p:to>
                                    </p:set>
                                    <p:anim calcmode="lin" valueType="num">
                                      <p:cBhvr>
                                        <p:cTn id="45" dur="500" fill="hold"/>
                                        <p:tgtEl>
                                          <p:spTgt spid="16">
                                            <p:txEl>
                                              <p:pRg st="2" end="2"/>
                                            </p:txEl>
                                          </p:spTgt>
                                        </p:tgtEl>
                                        <p:attrNameLst>
                                          <p:attrName>ppt_w</p:attrName>
                                        </p:attrNameLst>
                                      </p:cBhvr>
                                      <p:tavLst>
                                        <p:tav tm="0">
                                          <p:val>
                                            <p:fltVal val="0"/>
                                          </p:val>
                                        </p:tav>
                                        <p:tav tm="100000">
                                          <p:val>
                                            <p:strVal val="#ppt_w"/>
                                          </p:val>
                                        </p:tav>
                                      </p:tavLst>
                                    </p:anim>
                                    <p:anim calcmode="lin" valueType="num">
                                      <p:cBhvr>
                                        <p:cTn id="46" dur="500" fill="hold"/>
                                        <p:tgtEl>
                                          <p:spTgt spid="16">
                                            <p:txEl>
                                              <p:pRg st="2" end="2"/>
                                            </p:txEl>
                                          </p:spTgt>
                                        </p:tgtEl>
                                        <p:attrNameLst>
                                          <p:attrName>ppt_h</p:attrName>
                                        </p:attrNameLst>
                                      </p:cBhvr>
                                      <p:tavLst>
                                        <p:tav tm="0">
                                          <p:val>
                                            <p:fltVal val="0"/>
                                          </p:val>
                                        </p:tav>
                                        <p:tav tm="100000">
                                          <p:val>
                                            <p:strVal val="#ppt_h"/>
                                          </p:val>
                                        </p:tav>
                                      </p:tavLst>
                                    </p:anim>
                                    <p:animEffect transition="in" filter="fade">
                                      <p:cBhvr>
                                        <p:cTn id="47" dur="500"/>
                                        <p:tgtEl>
                                          <p:spTgt spid="16">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16">
                                            <p:txEl>
                                              <p:pRg st="3" end="3"/>
                                            </p:txEl>
                                          </p:spTgt>
                                        </p:tgtEl>
                                        <p:attrNameLst>
                                          <p:attrName>style.visibility</p:attrName>
                                        </p:attrNameLst>
                                      </p:cBhvr>
                                      <p:to>
                                        <p:strVal val="visible"/>
                                      </p:to>
                                    </p:set>
                                    <p:anim calcmode="lin" valueType="num">
                                      <p:cBhvr>
                                        <p:cTn id="52" dur="500" fill="hold"/>
                                        <p:tgtEl>
                                          <p:spTgt spid="16">
                                            <p:txEl>
                                              <p:pRg st="3" end="3"/>
                                            </p:txEl>
                                          </p:spTgt>
                                        </p:tgtEl>
                                        <p:attrNameLst>
                                          <p:attrName>ppt_w</p:attrName>
                                        </p:attrNameLst>
                                      </p:cBhvr>
                                      <p:tavLst>
                                        <p:tav tm="0">
                                          <p:val>
                                            <p:fltVal val="0"/>
                                          </p:val>
                                        </p:tav>
                                        <p:tav tm="100000">
                                          <p:val>
                                            <p:strVal val="#ppt_w"/>
                                          </p:val>
                                        </p:tav>
                                      </p:tavLst>
                                    </p:anim>
                                    <p:anim calcmode="lin" valueType="num">
                                      <p:cBhvr>
                                        <p:cTn id="53" dur="500" fill="hold"/>
                                        <p:tgtEl>
                                          <p:spTgt spid="16">
                                            <p:txEl>
                                              <p:pRg st="3" end="3"/>
                                            </p:txEl>
                                          </p:spTgt>
                                        </p:tgtEl>
                                        <p:attrNameLst>
                                          <p:attrName>ppt_h</p:attrName>
                                        </p:attrNameLst>
                                      </p:cBhvr>
                                      <p:tavLst>
                                        <p:tav tm="0">
                                          <p:val>
                                            <p:fltVal val="0"/>
                                          </p:val>
                                        </p:tav>
                                        <p:tav tm="100000">
                                          <p:val>
                                            <p:strVal val="#ppt_h"/>
                                          </p:val>
                                        </p:tav>
                                      </p:tavLst>
                                    </p:anim>
                                    <p:animEffect transition="in" filter="fade">
                                      <p:cBhvr>
                                        <p:cTn id="54" dur="500"/>
                                        <p:tgtEl>
                                          <p:spTgt spid="16">
                                            <p:txEl>
                                              <p:pRg st="3" end="3"/>
                                            </p:txEl>
                                          </p:spTgt>
                                        </p:tgtEl>
                                      </p:cBhvr>
                                    </p:animEffect>
                                  </p:childTnLst>
                                </p:cTn>
                              </p:par>
                              <p:par>
                                <p:cTn id="55" presetID="53" presetClass="entr" presetSubtype="16" fill="hold" nodeType="withEffect">
                                  <p:stCondLst>
                                    <p:cond delay="0"/>
                                  </p:stCondLst>
                                  <p:childTnLst>
                                    <p:set>
                                      <p:cBhvr>
                                        <p:cTn id="56" dur="1" fill="hold">
                                          <p:stCondLst>
                                            <p:cond delay="0"/>
                                          </p:stCondLst>
                                        </p:cTn>
                                        <p:tgtEl>
                                          <p:spTgt spid="16">
                                            <p:txEl>
                                              <p:pRg st="4" end="4"/>
                                            </p:txEl>
                                          </p:spTgt>
                                        </p:tgtEl>
                                        <p:attrNameLst>
                                          <p:attrName>style.visibility</p:attrName>
                                        </p:attrNameLst>
                                      </p:cBhvr>
                                      <p:to>
                                        <p:strVal val="visible"/>
                                      </p:to>
                                    </p:set>
                                    <p:anim calcmode="lin" valueType="num">
                                      <p:cBhvr>
                                        <p:cTn id="57" dur="500" fill="hold"/>
                                        <p:tgtEl>
                                          <p:spTgt spid="16">
                                            <p:txEl>
                                              <p:pRg st="4" end="4"/>
                                            </p:txEl>
                                          </p:spTgt>
                                        </p:tgtEl>
                                        <p:attrNameLst>
                                          <p:attrName>ppt_w</p:attrName>
                                        </p:attrNameLst>
                                      </p:cBhvr>
                                      <p:tavLst>
                                        <p:tav tm="0">
                                          <p:val>
                                            <p:fltVal val="0"/>
                                          </p:val>
                                        </p:tav>
                                        <p:tav tm="100000">
                                          <p:val>
                                            <p:strVal val="#ppt_w"/>
                                          </p:val>
                                        </p:tav>
                                      </p:tavLst>
                                    </p:anim>
                                    <p:anim calcmode="lin" valueType="num">
                                      <p:cBhvr>
                                        <p:cTn id="58" dur="500" fill="hold"/>
                                        <p:tgtEl>
                                          <p:spTgt spid="16">
                                            <p:txEl>
                                              <p:pRg st="4" end="4"/>
                                            </p:txEl>
                                          </p:spTgt>
                                        </p:tgtEl>
                                        <p:attrNameLst>
                                          <p:attrName>ppt_h</p:attrName>
                                        </p:attrNameLst>
                                      </p:cBhvr>
                                      <p:tavLst>
                                        <p:tav tm="0">
                                          <p:val>
                                            <p:fltVal val="0"/>
                                          </p:val>
                                        </p:tav>
                                        <p:tav tm="100000">
                                          <p:val>
                                            <p:strVal val="#ppt_h"/>
                                          </p:val>
                                        </p:tav>
                                      </p:tavLst>
                                    </p:anim>
                                    <p:animEffect transition="in" filter="fade">
                                      <p:cBhvr>
                                        <p:cTn id="59" dur="500"/>
                                        <p:tgtEl>
                                          <p:spTgt spid="16">
                                            <p:txEl>
                                              <p:pRg st="4" end="4"/>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53" presetClass="entr" presetSubtype="16" fill="hold" nodeType="clickEffect">
                                  <p:stCondLst>
                                    <p:cond delay="0"/>
                                  </p:stCondLst>
                                  <p:childTnLst>
                                    <p:set>
                                      <p:cBhvr>
                                        <p:cTn id="63" dur="1" fill="hold">
                                          <p:stCondLst>
                                            <p:cond delay="0"/>
                                          </p:stCondLst>
                                        </p:cTn>
                                        <p:tgtEl>
                                          <p:spTgt spid="8">
                                            <p:txEl>
                                              <p:pRg st="2" end="2"/>
                                            </p:txEl>
                                          </p:spTgt>
                                        </p:tgtEl>
                                        <p:attrNameLst>
                                          <p:attrName>style.visibility</p:attrName>
                                        </p:attrNameLst>
                                      </p:cBhvr>
                                      <p:to>
                                        <p:strVal val="visible"/>
                                      </p:to>
                                    </p:set>
                                    <p:anim calcmode="lin" valueType="num">
                                      <p:cBhvr>
                                        <p:cTn id="64"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65"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66" dur="500"/>
                                        <p:tgtEl>
                                          <p:spTgt spid="8">
                                            <p:txEl>
                                              <p:pRg st="2" end="2"/>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8">
                                            <p:txEl>
                                              <p:pRg st="3" end="3"/>
                                            </p:txEl>
                                          </p:spTgt>
                                        </p:tgtEl>
                                        <p:attrNameLst>
                                          <p:attrName>style.visibility</p:attrName>
                                        </p:attrNameLst>
                                      </p:cBhvr>
                                      <p:to>
                                        <p:strVal val="visible"/>
                                      </p:to>
                                    </p:set>
                                    <p:anim calcmode="lin" valueType="num">
                                      <p:cBhvr additive="base">
                                        <p:cTn id="71"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nodeType="clickEffect">
                                  <p:stCondLst>
                                    <p:cond delay="0"/>
                                  </p:stCondLst>
                                  <p:childTnLst>
                                    <p:set>
                                      <p:cBhvr>
                                        <p:cTn id="76" dur="1" fill="hold">
                                          <p:stCondLst>
                                            <p:cond delay="0"/>
                                          </p:stCondLst>
                                        </p:cTn>
                                        <p:tgtEl>
                                          <p:spTgt spid="21"/>
                                        </p:tgtEl>
                                        <p:attrNameLst>
                                          <p:attrName>style.visibility</p:attrName>
                                        </p:attrNameLst>
                                      </p:cBhvr>
                                      <p:to>
                                        <p:strVal val="visible"/>
                                      </p:to>
                                    </p:set>
                                    <p:anim calcmode="lin" valueType="num">
                                      <p:cBhvr>
                                        <p:cTn id="77" dur="500" fill="hold"/>
                                        <p:tgtEl>
                                          <p:spTgt spid="21"/>
                                        </p:tgtEl>
                                        <p:attrNameLst>
                                          <p:attrName>ppt_w</p:attrName>
                                        </p:attrNameLst>
                                      </p:cBhvr>
                                      <p:tavLst>
                                        <p:tav tm="0">
                                          <p:val>
                                            <p:fltVal val="0"/>
                                          </p:val>
                                        </p:tav>
                                        <p:tav tm="100000">
                                          <p:val>
                                            <p:strVal val="#ppt_w"/>
                                          </p:val>
                                        </p:tav>
                                      </p:tavLst>
                                    </p:anim>
                                    <p:anim calcmode="lin" valueType="num">
                                      <p:cBhvr>
                                        <p:cTn id="78" dur="500" fill="hold"/>
                                        <p:tgtEl>
                                          <p:spTgt spid="21"/>
                                        </p:tgtEl>
                                        <p:attrNameLst>
                                          <p:attrName>ppt_h</p:attrName>
                                        </p:attrNameLst>
                                      </p:cBhvr>
                                      <p:tavLst>
                                        <p:tav tm="0">
                                          <p:val>
                                            <p:fltVal val="0"/>
                                          </p:val>
                                        </p:tav>
                                        <p:tav tm="100000">
                                          <p:val>
                                            <p:strVal val="#ppt_h"/>
                                          </p:val>
                                        </p:tav>
                                      </p:tavLst>
                                    </p:anim>
                                    <p:animEffect transition="in" filter="fade">
                                      <p:cBhvr>
                                        <p:cTn id="79" dur="500"/>
                                        <p:tgtEl>
                                          <p:spTgt spid="21"/>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nodeType="clickEffect">
                                  <p:stCondLst>
                                    <p:cond delay="0"/>
                                  </p:stCondLst>
                                  <p:childTnLst>
                                    <p:set>
                                      <p:cBhvr>
                                        <p:cTn id="83" dur="1" fill="hold">
                                          <p:stCondLst>
                                            <p:cond delay="0"/>
                                          </p:stCondLst>
                                        </p:cTn>
                                        <p:tgtEl>
                                          <p:spTgt spid="23"/>
                                        </p:tgtEl>
                                        <p:attrNameLst>
                                          <p:attrName>style.visibility</p:attrName>
                                        </p:attrNameLst>
                                      </p:cBhvr>
                                      <p:to>
                                        <p:strVal val="visible"/>
                                      </p:to>
                                    </p:set>
                                    <p:anim calcmode="lin" valueType="num">
                                      <p:cBhvr>
                                        <p:cTn id="84" dur="500" fill="hold"/>
                                        <p:tgtEl>
                                          <p:spTgt spid="23"/>
                                        </p:tgtEl>
                                        <p:attrNameLst>
                                          <p:attrName>ppt_w</p:attrName>
                                        </p:attrNameLst>
                                      </p:cBhvr>
                                      <p:tavLst>
                                        <p:tav tm="0">
                                          <p:val>
                                            <p:fltVal val="0"/>
                                          </p:val>
                                        </p:tav>
                                        <p:tav tm="100000">
                                          <p:val>
                                            <p:strVal val="#ppt_w"/>
                                          </p:val>
                                        </p:tav>
                                      </p:tavLst>
                                    </p:anim>
                                    <p:anim calcmode="lin" valueType="num">
                                      <p:cBhvr>
                                        <p:cTn id="85" dur="500" fill="hold"/>
                                        <p:tgtEl>
                                          <p:spTgt spid="23"/>
                                        </p:tgtEl>
                                        <p:attrNameLst>
                                          <p:attrName>ppt_h</p:attrName>
                                        </p:attrNameLst>
                                      </p:cBhvr>
                                      <p:tavLst>
                                        <p:tav tm="0">
                                          <p:val>
                                            <p:fltVal val="0"/>
                                          </p:val>
                                        </p:tav>
                                        <p:tav tm="100000">
                                          <p:val>
                                            <p:strVal val="#ppt_h"/>
                                          </p:val>
                                        </p:tav>
                                      </p:tavLst>
                                    </p:anim>
                                    <p:animEffect transition="in" filter="fade">
                                      <p:cBhvr>
                                        <p:cTn id="86" dur="500"/>
                                        <p:tgtEl>
                                          <p:spTgt spid="23"/>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nodeType="clickEffect">
                                  <p:stCondLst>
                                    <p:cond delay="0"/>
                                  </p:stCondLst>
                                  <p:childTnLst>
                                    <p:set>
                                      <p:cBhvr>
                                        <p:cTn id="90" dur="1" fill="hold">
                                          <p:stCondLst>
                                            <p:cond delay="0"/>
                                          </p:stCondLst>
                                        </p:cTn>
                                        <p:tgtEl>
                                          <p:spTgt spid="24"/>
                                        </p:tgtEl>
                                        <p:attrNameLst>
                                          <p:attrName>style.visibility</p:attrName>
                                        </p:attrNameLst>
                                      </p:cBhvr>
                                      <p:to>
                                        <p:strVal val="visible"/>
                                      </p:to>
                                    </p:set>
                                    <p:anim calcmode="lin" valueType="num">
                                      <p:cBhvr>
                                        <p:cTn id="91" dur="500" fill="hold"/>
                                        <p:tgtEl>
                                          <p:spTgt spid="24"/>
                                        </p:tgtEl>
                                        <p:attrNameLst>
                                          <p:attrName>ppt_w</p:attrName>
                                        </p:attrNameLst>
                                      </p:cBhvr>
                                      <p:tavLst>
                                        <p:tav tm="0">
                                          <p:val>
                                            <p:fltVal val="0"/>
                                          </p:val>
                                        </p:tav>
                                        <p:tav tm="100000">
                                          <p:val>
                                            <p:strVal val="#ppt_w"/>
                                          </p:val>
                                        </p:tav>
                                      </p:tavLst>
                                    </p:anim>
                                    <p:anim calcmode="lin" valueType="num">
                                      <p:cBhvr>
                                        <p:cTn id="92" dur="500" fill="hold"/>
                                        <p:tgtEl>
                                          <p:spTgt spid="24"/>
                                        </p:tgtEl>
                                        <p:attrNameLst>
                                          <p:attrName>ppt_h</p:attrName>
                                        </p:attrNameLst>
                                      </p:cBhvr>
                                      <p:tavLst>
                                        <p:tav tm="0">
                                          <p:val>
                                            <p:fltVal val="0"/>
                                          </p:val>
                                        </p:tav>
                                        <p:tav tm="100000">
                                          <p:val>
                                            <p:strVal val="#ppt_h"/>
                                          </p:val>
                                        </p:tav>
                                      </p:tavLst>
                                    </p:anim>
                                    <p:animEffect transition="in" filter="fade">
                                      <p:cBhvr>
                                        <p:cTn id="9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endParaRPr lang="el-GR" dirty="0"/>
          </a:p>
          <a:p>
            <a:pPr algn="just"/>
            <a:r>
              <a:rPr lang="el-GR" dirty="0"/>
              <a:t>Με την </a:t>
            </a:r>
            <a:r>
              <a:rPr lang="el-GR" dirty="0">
                <a:solidFill>
                  <a:srgbClr val="C00000"/>
                </a:solidFill>
              </a:rPr>
              <a:t>Λογιστική του ιστορικού κόστους</a:t>
            </a:r>
            <a:r>
              <a:rPr lang="el-GR" dirty="0"/>
              <a:t>:</a:t>
            </a:r>
          </a:p>
          <a:p>
            <a:pPr algn="just"/>
            <a:r>
              <a:rPr lang="el-GR" dirty="0"/>
              <a:t>Η εταιρεία αγόρασε τα χρεόγραφα 100.000</a:t>
            </a:r>
          </a:p>
          <a:p>
            <a:pPr algn="just"/>
            <a:r>
              <a:rPr lang="el-GR" sz="2800" dirty="0"/>
              <a:t>Την επόμενη χρονιά η αξία των χρεογράφων αυξήθηκε σε 110.000 </a:t>
            </a:r>
            <a:r>
              <a:rPr lang="el-GR" dirty="0"/>
              <a:t>η οποία είναι μεγαλύτερη από την αξία κτήσης</a:t>
            </a:r>
          </a:p>
          <a:p>
            <a:pPr algn="just"/>
            <a:r>
              <a:rPr lang="el-GR" sz="2800" dirty="0"/>
              <a:t>Η εταιρεία δεν προβαίνει σε καμία λογιστική εγγραφή</a:t>
            </a:r>
          </a:p>
          <a:p>
            <a:pPr algn="just"/>
            <a:r>
              <a:rPr lang="el-GR" dirty="0"/>
              <a:t>Την επόμενη χρονιά η αξία των χρεογράφων μειώθηκε σε 105.000 η οποία είναι μεγαλύτερη από την αξία κτήσης </a:t>
            </a:r>
          </a:p>
          <a:p>
            <a:pPr algn="just"/>
            <a:r>
              <a:rPr lang="el-GR" sz="2800" dirty="0"/>
              <a:t>Η εταιρεία δεν προβαίνει σε καμία εγγραφή</a:t>
            </a:r>
          </a:p>
          <a:p>
            <a:pPr algn="just">
              <a:lnSpc>
                <a:spcPct val="150000"/>
              </a:lnSpc>
              <a:buFontTx/>
              <a:buNone/>
            </a:pPr>
            <a:endParaRPr lang="el-GR" altLang="el-GR"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84682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Λογιστική του ιστορικού κόστους</a:t>
            </a:r>
          </a:p>
        </p:txBody>
      </p:sp>
      <p:sp>
        <p:nvSpPr>
          <p:cNvPr id="7" name="Ορθογώνιο 6"/>
          <p:cNvSpPr/>
          <p:nvPr/>
        </p:nvSpPr>
        <p:spPr>
          <a:xfrm>
            <a:off x="8846820" y="0"/>
            <a:ext cx="334518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129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sz="half" idx="1"/>
          </p:nvPr>
        </p:nvSpPr>
        <p:spPr>
          <a:xfrm>
            <a:off x="832338" y="537882"/>
            <a:ext cx="11101754" cy="6320118"/>
          </a:xfrm>
        </p:spPr>
        <p:txBody>
          <a:bodyPr/>
          <a:lstStyle/>
          <a:p>
            <a:pPr>
              <a:lnSpc>
                <a:spcPct val="90000"/>
              </a:lnSpc>
            </a:pPr>
            <a:endParaRPr lang="el-GR" altLang="el-GR" sz="2400" b="1">
              <a:solidFill>
                <a:srgbClr val="002060"/>
              </a:solidFill>
            </a:endParaRPr>
          </a:p>
          <a:p>
            <a:pPr>
              <a:lnSpc>
                <a:spcPct val="90000"/>
              </a:lnSpc>
            </a:pPr>
            <a:r>
              <a:rPr lang="el-GR" altLang="el-GR" sz="2400" b="1">
                <a:solidFill>
                  <a:srgbClr val="002060"/>
                </a:solidFill>
              </a:rPr>
              <a:t>1</a:t>
            </a:r>
            <a:r>
              <a:rPr lang="el-GR" altLang="el-GR" sz="2400" b="1" dirty="0">
                <a:solidFill>
                  <a:srgbClr val="002060"/>
                </a:solidFill>
              </a:rPr>
              <a:t>.</a:t>
            </a:r>
            <a:r>
              <a:rPr lang="el-GR" altLang="el-GR" sz="2400" dirty="0"/>
              <a:t> Ενσώματα και άυλα πάγια μη </a:t>
            </a:r>
            <a:r>
              <a:rPr lang="el-GR" altLang="el-GR" sz="2400" dirty="0" err="1"/>
              <a:t>κυκλοφορούντα</a:t>
            </a:r>
            <a:r>
              <a:rPr lang="el-GR" altLang="el-GR" sz="2400" dirty="0"/>
              <a:t> (πάγια) περιουσιακά στοιχεία</a:t>
            </a:r>
          </a:p>
          <a:p>
            <a:pPr>
              <a:lnSpc>
                <a:spcPct val="90000"/>
              </a:lnSpc>
            </a:pPr>
            <a:endParaRPr lang="el-GR" altLang="el-GR" sz="1000" b="1" dirty="0">
              <a:solidFill>
                <a:srgbClr val="002060"/>
              </a:solidFill>
            </a:endParaRPr>
          </a:p>
          <a:p>
            <a:pPr>
              <a:lnSpc>
                <a:spcPct val="90000"/>
              </a:lnSpc>
            </a:pPr>
            <a:r>
              <a:rPr lang="el-GR" altLang="el-GR" sz="2400" b="1" dirty="0">
                <a:solidFill>
                  <a:srgbClr val="002060"/>
                </a:solidFill>
              </a:rPr>
              <a:t>2.</a:t>
            </a:r>
            <a:r>
              <a:rPr lang="el-GR" altLang="el-GR" sz="2400" dirty="0"/>
              <a:t> Αποθέματα</a:t>
            </a:r>
          </a:p>
          <a:p>
            <a:pPr>
              <a:lnSpc>
                <a:spcPct val="90000"/>
              </a:lnSpc>
            </a:pPr>
            <a:endParaRPr lang="el-GR" altLang="el-GR" sz="1000" b="1" dirty="0">
              <a:solidFill>
                <a:srgbClr val="002060"/>
              </a:solidFill>
            </a:endParaRPr>
          </a:p>
          <a:p>
            <a:pPr>
              <a:lnSpc>
                <a:spcPct val="90000"/>
              </a:lnSpc>
            </a:pPr>
            <a:r>
              <a:rPr lang="el-GR" altLang="el-GR" sz="2400" b="1" dirty="0">
                <a:solidFill>
                  <a:srgbClr val="002060"/>
                </a:solidFill>
              </a:rPr>
              <a:t>3.</a:t>
            </a:r>
            <a:r>
              <a:rPr lang="el-GR" altLang="el-GR" sz="2400" dirty="0"/>
              <a:t> Χρηματοοικονομικά και λοιπά περιουσιακά στοιχεία </a:t>
            </a:r>
          </a:p>
          <a:p>
            <a:endParaRPr lang="el-GR" altLang="el-GR" sz="1000" b="1" dirty="0">
              <a:solidFill>
                <a:srgbClr val="002060"/>
              </a:solidFill>
            </a:endParaRPr>
          </a:p>
          <a:p>
            <a:r>
              <a:rPr lang="el-GR" altLang="el-GR" sz="2400" b="1" dirty="0">
                <a:solidFill>
                  <a:srgbClr val="002060"/>
                </a:solidFill>
              </a:rPr>
              <a:t>4.</a:t>
            </a:r>
            <a:r>
              <a:rPr lang="el-GR" altLang="el-GR" sz="2400" dirty="0">
                <a:solidFill>
                  <a:srgbClr val="00B050"/>
                </a:solidFill>
              </a:rPr>
              <a:t> Καθαρή θέση</a:t>
            </a:r>
          </a:p>
          <a:p>
            <a:endParaRPr lang="el-GR" altLang="el-GR" sz="1000" b="1" dirty="0">
              <a:solidFill>
                <a:srgbClr val="002060"/>
              </a:solidFill>
            </a:endParaRPr>
          </a:p>
          <a:p>
            <a:r>
              <a:rPr lang="el-GR" altLang="el-GR" sz="2400" b="1" dirty="0">
                <a:solidFill>
                  <a:srgbClr val="002060"/>
                </a:solidFill>
              </a:rPr>
              <a:t>5.</a:t>
            </a:r>
            <a:r>
              <a:rPr lang="el-GR" altLang="el-GR" sz="2400" dirty="0">
                <a:solidFill>
                  <a:srgbClr val="00B050"/>
                </a:solidFill>
              </a:rPr>
              <a:t> Υποχρεώσεις</a:t>
            </a:r>
          </a:p>
          <a:p>
            <a:pPr lvl="0"/>
            <a:endParaRPr lang="el-GR" altLang="el-GR" sz="1000" b="1" dirty="0">
              <a:solidFill>
                <a:srgbClr val="002060"/>
              </a:solidFill>
            </a:endParaRPr>
          </a:p>
          <a:p>
            <a:pPr lvl="0"/>
            <a:r>
              <a:rPr lang="el-GR" altLang="el-GR" sz="2400" b="1" dirty="0">
                <a:solidFill>
                  <a:srgbClr val="002060"/>
                </a:solidFill>
              </a:rPr>
              <a:t>6.</a:t>
            </a:r>
            <a:r>
              <a:rPr lang="el-GR" altLang="el-GR" sz="2400" dirty="0">
                <a:solidFill>
                  <a:srgbClr val="C00000"/>
                </a:solidFill>
              </a:rPr>
              <a:t> Έξοδα και ζημιές</a:t>
            </a:r>
          </a:p>
          <a:p>
            <a:pPr lvl="0"/>
            <a:endParaRPr lang="el-GR" altLang="el-GR" sz="1000" b="1" dirty="0">
              <a:solidFill>
                <a:srgbClr val="002060"/>
              </a:solidFill>
            </a:endParaRPr>
          </a:p>
          <a:p>
            <a:pPr lvl="0"/>
            <a:r>
              <a:rPr lang="el-GR" altLang="el-GR" sz="2400" b="1" dirty="0">
                <a:solidFill>
                  <a:srgbClr val="002060"/>
                </a:solidFill>
              </a:rPr>
              <a:t>7.</a:t>
            </a:r>
            <a:r>
              <a:rPr lang="el-GR" altLang="el-GR" sz="2400" dirty="0">
                <a:solidFill>
                  <a:srgbClr val="C00000"/>
                </a:solidFill>
              </a:rPr>
              <a:t> Έσοδα και κέρδη</a:t>
            </a:r>
          </a:p>
          <a:p>
            <a:pPr lvl="0"/>
            <a:endParaRPr lang="el-GR" altLang="el-GR" sz="1000" b="1" dirty="0">
              <a:solidFill>
                <a:srgbClr val="002060"/>
              </a:solidFill>
            </a:endParaRPr>
          </a:p>
          <a:p>
            <a:pPr lvl="0"/>
            <a:r>
              <a:rPr lang="el-GR" altLang="el-GR" sz="2400" b="1" dirty="0">
                <a:solidFill>
                  <a:srgbClr val="002060"/>
                </a:solidFill>
              </a:rPr>
              <a:t>8. </a:t>
            </a:r>
            <a:r>
              <a:rPr lang="el-GR" altLang="el-GR" sz="2400" dirty="0">
                <a:solidFill>
                  <a:srgbClr val="C00000"/>
                </a:solidFill>
              </a:rPr>
              <a:t>Αποτελέσματα περιόδου</a:t>
            </a:r>
          </a:p>
          <a:p>
            <a:pPr>
              <a:lnSpc>
                <a:spcPct val="90000"/>
              </a:lnSpc>
            </a:pPr>
            <a:endParaRPr lang="el-GR" altLang="el-GR" sz="2400" dirty="0"/>
          </a:p>
          <a:p>
            <a:pPr marL="0" indent="0">
              <a:lnSpc>
                <a:spcPct val="90000"/>
              </a:lnSpc>
              <a:buNone/>
            </a:pPr>
            <a:r>
              <a:rPr lang="el-GR" altLang="el-GR" sz="2400" dirty="0"/>
              <a:t> </a:t>
            </a:r>
          </a:p>
          <a:p>
            <a:pPr>
              <a:lnSpc>
                <a:spcPct val="90000"/>
              </a:lnSpc>
            </a:pPr>
            <a:endParaRPr lang="el-GR" altLang="el-GR" sz="2400" dirty="0">
              <a:solidFill>
                <a:srgbClr val="000066"/>
              </a:solidFill>
            </a:endParaRPr>
          </a:p>
          <a:p>
            <a:pPr>
              <a:lnSpc>
                <a:spcPct val="90000"/>
              </a:lnSpc>
              <a:buFontTx/>
              <a:buNone/>
            </a:pPr>
            <a:endParaRPr lang="el-GR" altLang="el-GR" sz="2000" dirty="0">
              <a:solidFill>
                <a:srgbClr val="A50021"/>
              </a:solidFill>
            </a:endParaRPr>
          </a:p>
          <a:p>
            <a:pPr>
              <a:lnSpc>
                <a:spcPct val="90000"/>
              </a:lnSpc>
              <a:buFontTx/>
              <a:buNone/>
            </a:pPr>
            <a:endParaRPr lang="el-GR" altLang="el-GR" sz="2000" dirty="0">
              <a:solidFill>
                <a:srgbClr val="0000CC"/>
              </a:solidFill>
            </a:endParaRPr>
          </a:p>
        </p:txBody>
      </p:sp>
      <p:sp>
        <p:nvSpPr>
          <p:cNvPr id="5" name="Τίτλος 1"/>
          <p:cNvSpPr txBox="1">
            <a:spLocks/>
          </p:cNvSpPr>
          <p:nvPr/>
        </p:nvSpPr>
        <p:spPr>
          <a:xfrm>
            <a:off x="0" y="0"/>
            <a:ext cx="8330256" cy="537881"/>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l-GR" sz="2800" b="1" i="0" u="none" strike="noStrike" kern="1200" cap="none" spc="0" normalizeH="0" baseline="0" noProof="0" dirty="0">
                <a:ln>
                  <a:noFill/>
                </a:ln>
                <a:solidFill>
                  <a:sysClr val="window" lastClr="FFFFFF"/>
                </a:solidFill>
                <a:effectLst/>
                <a:uLnTx/>
                <a:uFillTx/>
                <a:latin typeface="Calibri Light" panose="020F0302020204030204"/>
                <a:ea typeface="+mj-ea"/>
                <a:cs typeface="Arial"/>
              </a:rPr>
              <a:t>Σχέδιο λογαριασμών με βάση τα </a:t>
            </a:r>
            <a:r>
              <a:rPr kumimoji="0" lang="el-GR" sz="2800" b="1" i="0" u="none" strike="noStrike" kern="1200" cap="none" spc="0" normalizeH="0" baseline="0" noProof="0" dirty="0" err="1">
                <a:ln>
                  <a:noFill/>
                </a:ln>
                <a:solidFill>
                  <a:sysClr val="window" lastClr="FFFFFF"/>
                </a:solidFill>
                <a:effectLst/>
                <a:uLnTx/>
                <a:uFillTx/>
                <a:latin typeface="Calibri Light" panose="020F0302020204030204"/>
                <a:ea typeface="+mj-ea"/>
                <a:cs typeface="Arial"/>
              </a:rPr>
              <a:t>ΕΛΠ</a:t>
            </a:r>
            <a:r>
              <a:rPr kumimoji="0" lang="el-GR" sz="2800" b="1" i="0" u="none" strike="noStrike" kern="1200" cap="none" spc="0" normalizeH="0" baseline="0" noProof="0" dirty="0">
                <a:ln>
                  <a:noFill/>
                </a:ln>
                <a:solidFill>
                  <a:sysClr val="window" lastClr="FFFFFF"/>
                </a:solidFill>
                <a:effectLst/>
                <a:uLnTx/>
                <a:uFillTx/>
                <a:latin typeface="Calibri Light" panose="020F0302020204030204"/>
                <a:ea typeface="+mj-ea"/>
                <a:cs typeface="Arial"/>
              </a:rPr>
              <a:t> </a:t>
            </a:r>
          </a:p>
        </p:txBody>
      </p:sp>
      <p:sp>
        <p:nvSpPr>
          <p:cNvPr id="2" name="Ορθογώνιο 1"/>
          <p:cNvSpPr/>
          <p:nvPr/>
        </p:nvSpPr>
        <p:spPr bwMode="auto">
          <a:xfrm>
            <a:off x="8330256" y="0"/>
            <a:ext cx="3861743" cy="537881"/>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sz="3200" b="0" i="0" u="sng" strike="noStrike" kern="1200" cap="none" spc="0" normalizeH="0" baseline="-25000" noProof="0">
              <a:ln>
                <a:noFill/>
              </a:ln>
              <a:solidFill>
                <a:srgbClr val="FFFFFF"/>
              </a:solidFill>
              <a:effectDag name="">
                <a:cont type="tree" name="">
                  <a:effect ref="fillLine"/>
                  <a:outerShdw dist="38100" dir="13500000" algn="br">
                    <a:srgbClr val="FFFFFF">
                      <a:lumMod val="200000"/>
                      <a:satMod val="200000"/>
                    </a:srgbClr>
                  </a:outerShdw>
                </a:cont>
                <a:cont type="tree" name="">
                  <a:effect ref="fillLine"/>
                  <a:outerShdw dist="38100" dir="2700000" algn="tl">
                    <a:srgbClr val="FFFFFF">
                      <a:lumMod val="60000"/>
                      <a:satMod val="60000"/>
                    </a:srgbClr>
                  </a:outerShdw>
                </a:cont>
                <a:effect ref="fillLine"/>
              </a:effectDag>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51060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anim calcmode="lin" valueType="num">
                                      <p:cBhvr>
                                        <p:cTn id="7" dur="500" fill="hold"/>
                                        <p:tgtEl>
                                          <p:spTgt spid="22531">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2531">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22531">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2531">
                                            <p:txEl>
                                              <p:pRg st="3" end="3"/>
                                            </p:txEl>
                                          </p:spTgt>
                                        </p:tgtEl>
                                        <p:attrNameLst>
                                          <p:attrName>style.visibility</p:attrName>
                                        </p:attrNameLst>
                                      </p:cBhvr>
                                      <p:to>
                                        <p:strVal val="visible"/>
                                      </p:to>
                                    </p:set>
                                    <p:anim calcmode="lin" valueType="num">
                                      <p:cBhvr>
                                        <p:cTn id="14" dur="500" fill="hold"/>
                                        <p:tgtEl>
                                          <p:spTgt spid="22531">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22531">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22531">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2531">
                                            <p:txEl>
                                              <p:pRg st="5" end="5"/>
                                            </p:txEl>
                                          </p:spTgt>
                                        </p:tgtEl>
                                        <p:attrNameLst>
                                          <p:attrName>style.visibility</p:attrName>
                                        </p:attrNameLst>
                                      </p:cBhvr>
                                      <p:to>
                                        <p:strVal val="visible"/>
                                      </p:to>
                                    </p:set>
                                    <p:anim calcmode="lin" valueType="num">
                                      <p:cBhvr>
                                        <p:cTn id="21" dur="500" fill="hold"/>
                                        <p:tgtEl>
                                          <p:spTgt spid="22531">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22531">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22531">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2531">
                                            <p:txEl>
                                              <p:pRg st="7" end="7"/>
                                            </p:txEl>
                                          </p:spTgt>
                                        </p:tgtEl>
                                        <p:attrNameLst>
                                          <p:attrName>style.visibility</p:attrName>
                                        </p:attrNameLst>
                                      </p:cBhvr>
                                      <p:to>
                                        <p:strVal val="visible"/>
                                      </p:to>
                                    </p:set>
                                    <p:anim calcmode="lin" valueType="num">
                                      <p:cBhvr>
                                        <p:cTn id="28" dur="500" fill="hold"/>
                                        <p:tgtEl>
                                          <p:spTgt spid="22531">
                                            <p:txEl>
                                              <p:pRg st="7" end="7"/>
                                            </p:txEl>
                                          </p:spTgt>
                                        </p:tgtEl>
                                        <p:attrNameLst>
                                          <p:attrName>ppt_w</p:attrName>
                                        </p:attrNameLst>
                                      </p:cBhvr>
                                      <p:tavLst>
                                        <p:tav tm="0">
                                          <p:val>
                                            <p:fltVal val="0"/>
                                          </p:val>
                                        </p:tav>
                                        <p:tav tm="100000">
                                          <p:val>
                                            <p:strVal val="#ppt_w"/>
                                          </p:val>
                                        </p:tav>
                                      </p:tavLst>
                                    </p:anim>
                                    <p:anim calcmode="lin" valueType="num">
                                      <p:cBhvr>
                                        <p:cTn id="29" dur="500" fill="hold"/>
                                        <p:tgtEl>
                                          <p:spTgt spid="22531">
                                            <p:txEl>
                                              <p:pRg st="7" end="7"/>
                                            </p:txEl>
                                          </p:spTgt>
                                        </p:tgtEl>
                                        <p:attrNameLst>
                                          <p:attrName>ppt_h</p:attrName>
                                        </p:attrNameLst>
                                      </p:cBhvr>
                                      <p:tavLst>
                                        <p:tav tm="0">
                                          <p:val>
                                            <p:fltVal val="0"/>
                                          </p:val>
                                        </p:tav>
                                        <p:tav tm="100000">
                                          <p:val>
                                            <p:strVal val="#ppt_h"/>
                                          </p:val>
                                        </p:tav>
                                      </p:tavLst>
                                    </p:anim>
                                    <p:animEffect transition="in" filter="fade">
                                      <p:cBhvr>
                                        <p:cTn id="30" dur="500"/>
                                        <p:tgtEl>
                                          <p:spTgt spid="22531">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2531">
                                            <p:txEl>
                                              <p:pRg st="9" end="9"/>
                                            </p:txEl>
                                          </p:spTgt>
                                        </p:tgtEl>
                                        <p:attrNameLst>
                                          <p:attrName>style.visibility</p:attrName>
                                        </p:attrNameLst>
                                      </p:cBhvr>
                                      <p:to>
                                        <p:strVal val="visible"/>
                                      </p:to>
                                    </p:set>
                                    <p:anim calcmode="lin" valueType="num">
                                      <p:cBhvr>
                                        <p:cTn id="35" dur="500" fill="hold"/>
                                        <p:tgtEl>
                                          <p:spTgt spid="22531">
                                            <p:txEl>
                                              <p:pRg st="9" end="9"/>
                                            </p:txEl>
                                          </p:spTgt>
                                        </p:tgtEl>
                                        <p:attrNameLst>
                                          <p:attrName>ppt_w</p:attrName>
                                        </p:attrNameLst>
                                      </p:cBhvr>
                                      <p:tavLst>
                                        <p:tav tm="0">
                                          <p:val>
                                            <p:fltVal val="0"/>
                                          </p:val>
                                        </p:tav>
                                        <p:tav tm="100000">
                                          <p:val>
                                            <p:strVal val="#ppt_w"/>
                                          </p:val>
                                        </p:tav>
                                      </p:tavLst>
                                    </p:anim>
                                    <p:anim calcmode="lin" valueType="num">
                                      <p:cBhvr>
                                        <p:cTn id="36" dur="500" fill="hold"/>
                                        <p:tgtEl>
                                          <p:spTgt spid="22531">
                                            <p:txEl>
                                              <p:pRg st="9" end="9"/>
                                            </p:txEl>
                                          </p:spTgt>
                                        </p:tgtEl>
                                        <p:attrNameLst>
                                          <p:attrName>ppt_h</p:attrName>
                                        </p:attrNameLst>
                                      </p:cBhvr>
                                      <p:tavLst>
                                        <p:tav tm="0">
                                          <p:val>
                                            <p:fltVal val="0"/>
                                          </p:val>
                                        </p:tav>
                                        <p:tav tm="100000">
                                          <p:val>
                                            <p:strVal val="#ppt_h"/>
                                          </p:val>
                                        </p:tav>
                                      </p:tavLst>
                                    </p:anim>
                                    <p:animEffect transition="in" filter="fade">
                                      <p:cBhvr>
                                        <p:cTn id="37" dur="500"/>
                                        <p:tgtEl>
                                          <p:spTgt spid="22531">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22531">
                                            <p:txEl>
                                              <p:pRg st="11" end="11"/>
                                            </p:txEl>
                                          </p:spTgt>
                                        </p:tgtEl>
                                        <p:attrNameLst>
                                          <p:attrName>style.visibility</p:attrName>
                                        </p:attrNameLst>
                                      </p:cBhvr>
                                      <p:to>
                                        <p:strVal val="visible"/>
                                      </p:to>
                                    </p:set>
                                    <p:anim calcmode="lin" valueType="num">
                                      <p:cBhvr>
                                        <p:cTn id="42" dur="500" fill="hold"/>
                                        <p:tgtEl>
                                          <p:spTgt spid="22531">
                                            <p:txEl>
                                              <p:pRg st="11" end="11"/>
                                            </p:txEl>
                                          </p:spTgt>
                                        </p:tgtEl>
                                        <p:attrNameLst>
                                          <p:attrName>ppt_w</p:attrName>
                                        </p:attrNameLst>
                                      </p:cBhvr>
                                      <p:tavLst>
                                        <p:tav tm="0">
                                          <p:val>
                                            <p:fltVal val="0"/>
                                          </p:val>
                                        </p:tav>
                                        <p:tav tm="100000">
                                          <p:val>
                                            <p:strVal val="#ppt_w"/>
                                          </p:val>
                                        </p:tav>
                                      </p:tavLst>
                                    </p:anim>
                                    <p:anim calcmode="lin" valueType="num">
                                      <p:cBhvr>
                                        <p:cTn id="43" dur="500" fill="hold"/>
                                        <p:tgtEl>
                                          <p:spTgt spid="22531">
                                            <p:txEl>
                                              <p:pRg st="11" end="11"/>
                                            </p:txEl>
                                          </p:spTgt>
                                        </p:tgtEl>
                                        <p:attrNameLst>
                                          <p:attrName>ppt_h</p:attrName>
                                        </p:attrNameLst>
                                      </p:cBhvr>
                                      <p:tavLst>
                                        <p:tav tm="0">
                                          <p:val>
                                            <p:fltVal val="0"/>
                                          </p:val>
                                        </p:tav>
                                        <p:tav tm="100000">
                                          <p:val>
                                            <p:strVal val="#ppt_h"/>
                                          </p:val>
                                        </p:tav>
                                      </p:tavLst>
                                    </p:anim>
                                    <p:animEffect transition="in" filter="fade">
                                      <p:cBhvr>
                                        <p:cTn id="44" dur="500"/>
                                        <p:tgtEl>
                                          <p:spTgt spid="22531">
                                            <p:txEl>
                                              <p:pRg st="11" end="1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22531">
                                            <p:txEl>
                                              <p:pRg st="13" end="13"/>
                                            </p:txEl>
                                          </p:spTgt>
                                        </p:tgtEl>
                                        <p:attrNameLst>
                                          <p:attrName>style.visibility</p:attrName>
                                        </p:attrNameLst>
                                      </p:cBhvr>
                                      <p:to>
                                        <p:strVal val="visible"/>
                                      </p:to>
                                    </p:set>
                                    <p:anim calcmode="lin" valueType="num">
                                      <p:cBhvr>
                                        <p:cTn id="49" dur="500" fill="hold"/>
                                        <p:tgtEl>
                                          <p:spTgt spid="22531">
                                            <p:txEl>
                                              <p:pRg st="13" end="13"/>
                                            </p:txEl>
                                          </p:spTgt>
                                        </p:tgtEl>
                                        <p:attrNameLst>
                                          <p:attrName>ppt_w</p:attrName>
                                        </p:attrNameLst>
                                      </p:cBhvr>
                                      <p:tavLst>
                                        <p:tav tm="0">
                                          <p:val>
                                            <p:fltVal val="0"/>
                                          </p:val>
                                        </p:tav>
                                        <p:tav tm="100000">
                                          <p:val>
                                            <p:strVal val="#ppt_w"/>
                                          </p:val>
                                        </p:tav>
                                      </p:tavLst>
                                    </p:anim>
                                    <p:anim calcmode="lin" valueType="num">
                                      <p:cBhvr>
                                        <p:cTn id="50" dur="500" fill="hold"/>
                                        <p:tgtEl>
                                          <p:spTgt spid="22531">
                                            <p:txEl>
                                              <p:pRg st="13" end="13"/>
                                            </p:txEl>
                                          </p:spTgt>
                                        </p:tgtEl>
                                        <p:attrNameLst>
                                          <p:attrName>ppt_h</p:attrName>
                                        </p:attrNameLst>
                                      </p:cBhvr>
                                      <p:tavLst>
                                        <p:tav tm="0">
                                          <p:val>
                                            <p:fltVal val="0"/>
                                          </p:val>
                                        </p:tav>
                                        <p:tav tm="100000">
                                          <p:val>
                                            <p:strVal val="#ppt_h"/>
                                          </p:val>
                                        </p:tav>
                                      </p:tavLst>
                                    </p:anim>
                                    <p:animEffect transition="in" filter="fade">
                                      <p:cBhvr>
                                        <p:cTn id="51" dur="500"/>
                                        <p:tgtEl>
                                          <p:spTgt spid="22531">
                                            <p:txEl>
                                              <p:pRg st="13" end="13"/>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22531">
                                            <p:txEl>
                                              <p:pRg st="15" end="15"/>
                                            </p:txEl>
                                          </p:spTgt>
                                        </p:tgtEl>
                                        <p:attrNameLst>
                                          <p:attrName>style.visibility</p:attrName>
                                        </p:attrNameLst>
                                      </p:cBhvr>
                                      <p:to>
                                        <p:strVal val="visible"/>
                                      </p:to>
                                    </p:set>
                                    <p:anim calcmode="lin" valueType="num">
                                      <p:cBhvr>
                                        <p:cTn id="56" dur="500" fill="hold"/>
                                        <p:tgtEl>
                                          <p:spTgt spid="22531">
                                            <p:txEl>
                                              <p:pRg st="15" end="15"/>
                                            </p:txEl>
                                          </p:spTgt>
                                        </p:tgtEl>
                                        <p:attrNameLst>
                                          <p:attrName>ppt_w</p:attrName>
                                        </p:attrNameLst>
                                      </p:cBhvr>
                                      <p:tavLst>
                                        <p:tav tm="0">
                                          <p:val>
                                            <p:fltVal val="0"/>
                                          </p:val>
                                        </p:tav>
                                        <p:tav tm="100000">
                                          <p:val>
                                            <p:strVal val="#ppt_w"/>
                                          </p:val>
                                        </p:tav>
                                      </p:tavLst>
                                    </p:anim>
                                    <p:anim calcmode="lin" valueType="num">
                                      <p:cBhvr>
                                        <p:cTn id="57" dur="500" fill="hold"/>
                                        <p:tgtEl>
                                          <p:spTgt spid="22531">
                                            <p:txEl>
                                              <p:pRg st="15" end="15"/>
                                            </p:txEl>
                                          </p:spTgt>
                                        </p:tgtEl>
                                        <p:attrNameLst>
                                          <p:attrName>ppt_h</p:attrName>
                                        </p:attrNameLst>
                                      </p:cBhvr>
                                      <p:tavLst>
                                        <p:tav tm="0">
                                          <p:val>
                                            <p:fltVal val="0"/>
                                          </p:val>
                                        </p:tav>
                                        <p:tav tm="100000">
                                          <p:val>
                                            <p:strVal val="#ppt_h"/>
                                          </p:val>
                                        </p:tav>
                                      </p:tavLst>
                                    </p:anim>
                                    <p:animEffect transition="in" filter="fade">
                                      <p:cBhvr>
                                        <p:cTn id="58" dur="500"/>
                                        <p:tgtEl>
                                          <p:spTgt spid="22531">
                                            <p:txEl>
                                              <p:pRg st="15" end="15"/>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22531">
                                            <p:txEl>
                                              <p:pRg st="17" end="17"/>
                                            </p:txEl>
                                          </p:spTgt>
                                        </p:tgtEl>
                                        <p:attrNameLst>
                                          <p:attrName>style.visibility</p:attrName>
                                        </p:attrNameLst>
                                      </p:cBhvr>
                                      <p:to>
                                        <p:strVal val="visible"/>
                                      </p:to>
                                    </p:set>
                                    <p:anim calcmode="lin" valueType="num">
                                      <p:cBhvr>
                                        <p:cTn id="63" dur="500" fill="hold"/>
                                        <p:tgtEl>
                                          <p:spTgt spid="22531">
                                            <p:txEl>
                                              <p:pRg st="17" end="17"/>
                                            </p:txEl>
                                          </p:spTgt>
                                        </p:tgtEl>
                                        <p:attrNameLst>
                                          <p:attrName>ppt_w</p:attrName>
                                        </p:attrNameLst>
                                      </p:cBhvr>
                                      <p:tavLst>
                                        <p:tav tm="0">
                                          <p:val>
                                            <p:fltVal val="0"/>
                                          </p:val>
                                        </p:tav>
                                        <p:tav tm="100000">
                                          <p:val>
                                            <p:strVal val="#ppt_w"/>
                                          </p:val>
                                        </p:tav>
                                      </p:tavLst>
                                    </p:anim>
                                    <p:anim calcmode="lin" valueType="num">
                                      <p:cBhvr>
                                        <p:cTn id="64" dur="500" fill="hold"/>
                                        <p:tgtEl>
                                          <p:spTgt spid="22531">
                                            <p:txEl>
                                              <p:pRg st="17" end="17"/>
                                            </p:txEl>
                                          </p:spTgt>
                                        </p:tgtEl>
                                        <p:attrNameLst>
                                          <p:attrName>ppt_h</p:attrName>
                                        </p:attrNameLst>
                                      </p:cBhvr>
                                      <p:tavLst>
                                        <p:tav tm="0">
                                          <p:val>
                                            <p:fltVal val="0"/>
                                          </p:val>
                                        </p:tav>
                                        <p:tav tm="100000">
                                          <p:val>
                                            <p:strVal val="#ppt_h"/>
                                          </p:val>
                                        </p:tav>
                                      </p:tavLst>
                                    </p:anim>
                                    <p:animEffect transition="in" filter="fade">
                                      <p:cBhvr>
                                        <p:cTn id="65" dur="500"/>
                                        <p:tgtEl>
                                          <p:spTgt spid="22531">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1257560026"/>
              </p:ext>
            </p:extLst>
          </p:nvPr>
        </p:nvGraphicFramePr>
        <p:xfrm>
          <a:off x="639776" y="582401"/>
          <a:ext cx="10857187" cy="2526638"/>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663469">
                <a:tc gridSpan="3">
                  <a:txBody>
                    <a:bodyPr/>
                    <a:lstStyle/>
                    <a:p>
                      <a:r>
                        <a:rPr lang="el-GR" sz="2400" b="0" baseline="0" dirty="0">
                          <a:solidFill>
                            <a:schemeClr val="tx1"/>
                          </a:solidFill>
                        </a:rPr>
                        <a:t>Η εταιρεία πώλησε τα χρεόγραφα στην τιμή των 107.000 €.</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421851">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405969">
                <a:tc>
                  <a:txBody>
                    <a:bodyPr/>
                    <a:lstStyle/>
                    <a:p>
                      <a:r>
                        <a:rPr lang="el-GR" sz="2400" baseline="0" dirty="0">
                          <a:solidFill>
                            <a:schemeClr val="tx1"/>
                          </a:solidFill>
                        </a:rPr>
                        <a:t>3. Ταμειακά διαθέσιμα </a:t>
                      </a:r>
                    </a:p>
                    <a:p>
                      <a:r>
                        <a:rPr lang="el-GR" sz="2400" baseline="0" dirty="0">
                          <a:solidFill>
                            <a:schemeClr val="tx1"/>
                          </a:solidFill>
                        </a:rPr>
                        <a:t>                         3. Επενδύσεις σε Χρεόγραφα</a:t>
                      </a:r>
                    </a:p>
                    <a:p>
                      <a:r>
                        <a:rPr lang="el-GR" sz="2400" baseline="0" dirty="0">
                          <a:solidFill>
                            <a:schemeClr val="tx1"/>
                          </a:solidFill>
                        </a:rPr>
                        <a:t>                         7. Κέρδος από πώληση χρεογράφων</a:t>
                      </a:r>
                    </a:p>
                  </a:txBody>
                  <a:tcPr/>
                </a:tc>
                <a:tc>
                  <a:txBody>
                    <a:bodyPr/>
                    <a:lstStyle/>
                    <a:p>
                      <a:pPr algn="r"/>
                      <a:r>
                        <a:rPr lang="el-GR" sz="2400" baseline="0" dirty="0"/>
                        <a:t> 107.0</a:t>
                      </a:r>
                      <a:r>
                        <a:rPr lang="el-GR" sz="2400" dirty="0"/>
                        <a:t>00</a:t>
                      </a:r>
                    </a:p>
                    <a:p>
                      <a:pPr algn="r"/>
                      <a:endParaRPr lang="el-GR" sz="2400" dirty="0"/>
                    </a:p>
                  </a:txBody>
                  <a:tcPr/>
                </a:tc>
                <a:tc>
                  <a:txBody>
                    <a:bodyPr/>
                    <a:lstStyle/>
                    <a:p>
                      <a:pPr algn="r"/>
                      <a:endParaRPr lang="el-GR" sz="2400" dirty="0"/>
                    </a:p>
                    <a:p>
                      <a:pPr algn="r"/>
                      <a:r>
                        <a:rPr lang="el-GR" sz="2400" dirty="0"/>
                        <a:t>100.000</a:t>
                      </a:r>
                    </a:p>
                    <a:p>
                      <a:pPr algn="r"/>
                      <a:r>
                        <a:rPr lang="el-GR" sz="2400" dirty="0"/>
                        <a:t>7.000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613036" y="3143250"/>
            <a:ext cx="5262132"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7. Κέρδος πώλησης χρεογράφων</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7.000</a:t>
            </a:r>
          </a:p>
        </p:txBody>
      </p:sp>
      <p:cxnSp>
        <p:nvCxnSpPr>
          <p:cNvPr id="9" name="Ευθεία γραμμή σύνδεσης 8"/>
          <p:cNvCxnSpPr/>
          <p:nvPr/>
        </p:nvCxnSpPr>
        <p:spPr>
          <a:xfrm>
            <a:off x="6906126" y="4684395"/>
            <a:ext cx="471637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9164640"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21620" y="3143249"/>
            <a:ext cx="5909340" cy="37147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 Ταμειακά διαθέσιμα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107.000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 Χρεόγραφα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100.000   100.000</a:t>
            </a:r>
          </a:p>
        </p:txBody>
      </p:sp>
      <p:cxnSp>
        <p:nvCxnSpPr>
          <p:cNvPr id="17" name="Ευθεία γραμμή σύνδεσης 16"/>
          <p:cNvCxnSpPr/>
          <p:nvPr/>
        </p:nvCxnSpPr>
        <p:spPr>
          <a:xfrm flipV="1">
            <a:off x="847349" y="4130050"/>
            <a:ext cx="3610351" cy="3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2647743" y="4118017"/>
            <a:ext cx="764" cy="160401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p:nvPr/>
        </p:nvCxnSpPr>
        <p:spPr>
          <a:xfrm rot="10800000" flipV="1">
            <a:off x="2169939" y="2028578"/>
            <a:ext cx="5858714" cy="2379592"/>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a:cxnSpLocks/>
          </p:cNvCxnSpPr>
          <p:nvPr/>
        </p:nvCxnSpPr>
        <p:spPr>
          <a:xfrm rot="16200000" flipH="1">
            <a:off x="10143805" y="3644387"/>
            <a:ext cx="1844942" cy="235077"/>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Ευθεία γραμμή σύνδεσης 19"/>
          <p:cNvCxnSpPr/>
          <p:nvPr/>
        </p:nvCxnSpPr>
        <p:spPr>
          <a:xfrm>
            <a:off x="3799695" y="5221799"/>
            <a:ext cx="2813340" cy="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Γωνιώδης σύνδεση 22"/>
          <p:cNvCxnSpPr/>
          <p:nvPr/>
        </p:nvCxnSpPr>
        <p:spPr>
          <a:xfrm rot="10800000" flipV="1">
            <a:off x="6518087" y="2374512"/>
            <a:ext cx="3859906" cy="2959487"/>
          </a:xfrm>
          <a:prstGeom prst="bentConnector3">
            <a:avLst>
              <a:gd name="adj1" fmla="val 79316"/>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Ευθεία γραμμή σύνδεσης 24"/>
          <p:cNvCxnSpPr/>
          <p:nvPr/>
        </p:nvCxnSpPr>
        <p:spPr>
          <a:xfrm>
            <a:off x="5206365" y="5221799"/>
            <a:ext cx="0" cy="9502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1634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500" fill="hold"/>
                                        <p:tgtEl>
                                          <p:spTgt spid="18"/>
                                        </p:tgtEl>
                                        <p:attrNameLst>
                                          <p:attrName>ppt_x</p:attrName>
                                        </p:attrNameLst>
                                      </p:cBhvr>
                                      <p:tavLst>
                                        <p:tav tm="0">
                                          <p:val>
                                            <p:strVal val="#ppt_x"/>
                                          </p:val>
                                        </p:tav>
                                        <p:tav tm="100000">
                                          <p:val>
                                            <p:strVal val="#ppt_x"/>
                                          </p:val>
                                        </p:tav>
                                      </p:tavLst>
                                    </p:anim>
                                    <p:anim calcmode="lin" valueType="num">
                                      <p:cBhvr additive="base">
                                        <p:cTn id="17" dur="500" fill="hold"/>
                                        <p:tgtEl>
                                          <p:spTgt spid="18"/>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additive="base">
                                        <p:cTn id="20" dur="500" fill="hold"/>
                                        <p:tgtEl>
                                          <p:spTgt spid="20"/>
                                        </p:tgtEl>
                                        <p:attrNameLst>
                                          <p:attrName>ppt_x</p:attrName>
                                        </p:attrNameLst>
                                      </p:cBhvr>
                                      <p:tavLst>
                                        <p:tav tm="0">
                                          <p:val>
                                            <p:strVal val="#ppt_x"/>
                                          </p:val>
                                        </p:tav>
                                        <p:tav tm="100000">
                                          <p:val>
                                            <p:strVal val="#ppt_x"/>
                                          </p:val>
                                        </p:tav>
                                      </p:tavLst>
                                    </p:anim>
                                    <p:anim calcmode="lin" valueType="num">
                                      <p:cBhvr additive="base">
                                        <p:cTn id="21" dur="500" fill="hold"/>
                                        <p:tgtEl>
                                          <p:spTgt spid="20"/>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additive="base">
                                        <p:cTn id="24" dur="500" fill="hold"/>
                                        <p:tgtEl>
                                          <p:spTgt spid="25"/>
                                        </p:tgtEl>
                                        <p:attrNameLst>
                                          <p:attrName>ppt_x</p:attrName>
                                        </p:attrNameLst>
                                      </p:cBhvr>
                                      <p:tavLst>
                                        <p:tav tm="0">
                                          <p:val>
                                            <p:strVal val="#ppt_x"/>
                                          </p:val>
                                        </p:tav>
                                        <p:tav tm="100000">
                                          <p:val>
                                            <p:strVal val="#ppt_x"/>
                                          </p:val>
                                        </p:tav>
                                      </p:tavLst>
                                    </p:anim>
                                    <p:anim calcmode="lin" valueType="num">
                                      <p:cBhvr additive="base">
                                        <p:cTn id="25" dur="500" fill="hold"/>
                                        <p:tgtEl>
                                          <p:spTgt spid="25"/>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additive="base">
                                        <p:cTn id="28" dur="500" fill="hold"/>
                                        <p:tgtEl>
                                          <p:spTgt spid="9"/>
                                        </p:tgtEl>
                                        <p:attrNameLst>
                                          <p:attrName>ppt_x</p:attrName>
                                        </p:attrNameLst>
                                      </p:cBhvr>
                                      <p:tavLst>
                                        <p:tav tm="0">
                                          <p:val>
                                            <p:strVal val="#ppt_x"/>
                                          </p:val>
                                        </p:tav>
                                        <p:tav tm="100000">
                                          <p:val>
                                            <p:strVal val="#ppt_x"/>
                                          </p:val>
                                        </p:tav>
                                      </p:tavLst>
                                    </p:anim>
                                    <p:anim calcmode="lin" valueType="num">
                                      <p:cBhvr additive="base">
                                        <p:cTn id="29" dur="500" fill="hold"/>
                                        <p:tgtEl>
                                          <p:spTgt spid="9"/>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500" fill="hold"/>
                                        <p:tgtEl>
                                          <p:spTgt spid="15"/>
                                        </p:tgtEl>
                                        <p:attrNameLst>
                                          <p:attrName>ppt_x</p:attrName>
                                        </p:attrNameLst>
                                      </p:cBhvr>
                                      <p:tavLst>
                                        <p:tav tm="0">
                                          <p:val>
                                            <p:strVal val="#ppt_x"/>
                                          </p:val>
                                        </p:tav>
                                        <p:tav tm="100000">
                                          <p:val>
                                            <p:strVal val="#ppt_x"/>
                                          </p:val>
                                        </p:tav>
                                      </p:tavLst>
                                    </p:anim>
                                    <p:anim calcmode="lin" valueType="num">
                                      <p:cBhvr additive="base">
                                        <p:cTn id="3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nodeType="clickEffect">
                                  <p:stCondLst>
                                    <p:cond delay="0"/>
                                  </p:stCondLst>
                                  <p:childTnLst>
                                    <p:set>
                                      <p:cBhvr>
                                        <p:cTn id="37" dur="1" fill="hold">
                                          <p:stCondLst>
                                            <p:cond delay="0"/>
                                          </p:stCondLst>
                                        </p:cTn>
                                        <p:tgtEl>
                                          <p:spTgt spid="16">
                                            <p:txEl>
                                              <p:pRg st="1" end="1"/>
                                            </p:txEl>
                                          </p:spTgt>
                                        </p:tgtEl>
                                        <p:attrNameLst>
                                          <p:attrName>style.visibility</p:attrName>
                                        </p:attrNameLst>
                                      </p:cBhvr>
                                      <p:to>
                                        <p:strVal val="visible"/>
                                      </p:to>
                                    </p:set>
                                    <p:anim calcmode="lin" valueType="num">
                                      <p:cBhvr>
                                        <p:cTn id="38" dur="500" fill="hold"/>
                                        <p:tgtEl>
                                          <p:spTgt spid="16">
                                            <p:txEl>
                                              <p:pRg st="1" end="1"/>
                                            </p:txEl>
                                          </p:spTgt>
                                        </p:tgtEl>
                                        <p:attrNameLst>
                                          <p:attrName>ppt_w</p:attrName>
                                        </p:attrNameLst>
                                      </p:cBhvr>
                                      <p:tavLst>
                                        <p:tav tm="0">
                                          <p:val>
                                            <p:fltVal val="0"/>
                                          </p:val>
                                        </p:tav>
                                        <p:tav tm="100000">
                                          <p:val>
                                            <p:strVal val="#ppt_w"/>
                                          </p:val>
                                        </p:tav>
                                      </p:tavLst>
                                    </p:anim>
                                    <p:anim calcmode="lin" valueType="num">
                                      <p:cBhvr>
                                        <p:cTn id="39" dur="500" fill="hold"/>
                                        <p:tgtEl>
                                          <p:spTgt spid="16">
                                            <p:txEl>
                                              <p:pRg st="1" end="1"/>
                                            </p:txEl>
                                          </p:spTgt>
                                        </p:tgtEl>
                                        <p:attrNameLst>
                                          <p:attrName>ppt_h</p:attrName>
                                        </p:attrNameLst>
                                      </p:cBhvr>
                                      <p:tavLst>
                                        <p:tav tm="0">
                                          <p:val>
                                            <p:fltVal val="0"/>
                                          </p:val>
                                        </p:tav>
                                        <p:tav tm="100000">
                                          <p:val>
                                            <p:strVal val="#ppt_h"/>
                                          </p:val>
                                        </p:tav>
                                      </p:tavLst>
                                    </p:anim>
                                    <p:animEffect transition="in" filter="fade">
                                      <p:cBhvr>
                                        <p:cTn id="40" dur="500"/>
                                        <p:tgtEl>
                                          <p:spTgt spid="16">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nodeType="clickEffect">
                                  <p:stCondLst>
                                    <p:cond delay="0"/>
                                  </p:stCondLst>
                                  <p:childTnLst>
                                    <p:set>
                                      <p:cBhvr>
                                        <p:cTn id="44" dur="1" fill="hold">
                                          <p:stCondLst>
                                            <p:cond delay="0"/>
                                          </p:stCondLst>
                                        </p:cTn>
                                        <p:tgtEl>
                                          <p:spTgt spid="16">
                                            <p:txEl>
                                              <p:pRg st="2" end="2"/>
                                            </p:txEl>
                                          </p:spTgt>
                                        </p:tgtEl>
                                        <p:attrNameLst>
                                          <p:attrName>style.visibility</p:attrName>
                                        </p:attrNameLst>
                                      </p:cBhvr>
                                      <p:to>
                                        <p:strVal val="visible"/>
                                      </p:to>
                                    </p:set>
                                    <p:anim calcmode="lin" valueType="num">
                                      <p:cBhvr>
                                        <p:cTn id="45" dur="500" fill="hold"/>
                                        <p:tgtEl>
                                          <p:spTgt spid="16">
                                            <p:txEl>
                                              <p:pRg st="2" end="2"/>
                                            </p:txEl>
                                          </p:spTgt>
                                        </p:tgtEl>
                                        <p:attrNameLst>
                                          <p:attrName>ppt_w</p:attrName>
                                        </p:attrNameLst>
                                      </p:cBhvr>
                                      <p:tavLst>
                                        <p:tav tm="0">
                                          <p:val>
                                            <p:fltVal val="0"/>
                                          </p:val>
                                        </p:tav>
                                        <p:tav tm="100000">
                                          <p:val>
                                            <p:strVal val="#ppt_w"/>
                                          </p:val>
                                        </p:tav>
                                      </p:tavLst>
                                    </p:anim>
                                    <p:anim calcmode="lin" valueType="num">
                                      <p:cBhvr>
                                        <p:cTn id="46" dur="500" fill="hold"/>
                                        <p:tgtEl>
                                          <p:spTgt spid="16">
                                            <p:txEl>
                                              <p:pRg st="2" end="2"/>
                                            </p:txEl>
                                          </p:spTgt>
                                        </p:tgtEl>
                                        <p:attrNameLst>
                                          <p:attrName>ppt_h</p:attrName>
                                        </p:attrNameLst>
                                      </p:cBhvr>
                                      <p:tavLst>
                                        <p:tav tm="0">
                                          <p:val>
                                            <p:fltVal val="0"/>
                                          </p:val>
                                        </p:tav>
                                        <p:tav tm="100000">
                                          <p:val>
                                            <p:strVal val="#ppt_h"/>
                                          </p:val>
                                        </p:tav>
                                      </p:tavLst>
                                    </p:anim>
                                    <p:animEffect transition="in" filter="fade">
                                      <p:cBhvr>
                                        <p:cTn id="47" dur="500"/>
                                        <p:tgtEl>
                                          <p:spTgt spid="16">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16">
                                            <p:txEl>
                                              <p:pRg st="3" end="3"/>
                                            </p:txEl>
                                          </p:spTgt>
                                        </p:tgtEl>
                                        <p:attrNameLst>
                                          <p:attrName>style.visibility</p:attrName>
                                        </p:attrNameLst>
                                      </p:cBhvr>
                                      <p:to>
                                        <p:strVal val="visible"/>
                                      </p:to>
                                    </p:set>
                                    <p:anim calcmode="lin" valueType="num">
                                      <p:cBhvr>
                                        <p:cTn id="52" dur="500" fill="hold"/>
                                        <p:tgtEl>
                                          <p:spTgt spid="16">
                                            <p:txEl>
                                              <p:pRg st="3" end="3"/>
                                            </p:txEl>
                                          </p:spTgt>
                                        </p:tgtEl>
                                        <p:attrNameLst>
                                          <p:attrName>ppt_w</p:attrName>
                                        </p:attrNameLst>
                                      </p:cBhvr>
                                      <p:tavLst>
                                        <p:tav tm="0">
                                          <p:val>
                                            <p:fltVal val="0"/>
                                          </p:val>
                                        </p:tav>
                                        <p:tav tm="100000">
                                          <p:val>
                                            <p:strVal val="#ppt_w"/>
                                          </p:val>
                                        </p:tav>
                                      </p:tavLst>
                                    </p:anim>
                                    <p:anim calcmode="lin" valueType="num">
                                      <p:cBhvr>
                                        <p:cTn id="53" dur="500" fill="hold"/>
                                        <p:tgtEl>
                                          <p:spTgt spid="16">
                                            <p:txEl>
                                              <p:pRg st="3" end="3"/>
                                            </p:txEl>
                                          </p:spTgt>
                                        </p:tgtEl>
                                        <p:attrNameLst>
                                          <p:attrName>ppt_h</p:attrName>
                                        </p:attrNameLst>
                                      </p:cBhvr>
                                      <p:tavLst>
                                        <p:tav tm="0">
                                          <p:val>
                                            <p:fltVal val="0"/>
                                          </p:val>
                                        </p:tav>
                                        <p:tav tm="100000">
                                          <p:val>
                                            <p:strVal val="#ppt_h"/>
                                          </p:val>
                                        </p:tav>
                                      </p:tavLst>
                                    </p:anim>
                                    <p:animEffect transition="in" filter="fade">
                                      <p:cBhvr>
                                        <p:cTn id="54" dur="500"/>
                                        <p:tgtEl>
                                          <p:spTgt spid="16">
                                            <p:txEl>
                                              <p:pRg st="3" end="3"/>
                                            </p:txEl>
                                          </p:spTgt>
                                        </p:tgtEl>
                                      </p:cBhvr>
                                    </p:animEffect>
                                  </p:childTnLst>
                                </p:cTn>
                              </p:par>
                              <p:par>
                                <p:cTn id="55" presetID="53" presetClass="entr" presetSubtype="16" fill="hold" nodeType="withEffect">
                                  <p:stCondLst>
                                    <p:cond delay="0"/>
                                  </p:stCondLst>
                                  <p:childTnLst>
                                    <p:set>
                                      <p:cBhvr>
                                        <p:cTn id="56" dur="1" fill="hold">
                                          <p:stCondLst>
                                            <p:cond delay="0"/>
                                          </p:stCondLst>
                                        </p:cTn>
                                        <p:tgtEl>
                                          <p:spTgt spid="16">
                                            <p:txEl>
                                              <p:pRg st="4" end="4"/>
                                            </p:txEl>
                                          </p:spTgt>
                                        </p:tgtEl>
                                        <p:attrNameLst>
                                          <p:attrName>style.visibility</p:attrName>
                                        </p:attrNameLst>
                                      </p:cBhvr>
                                      <p:to>
                                        <p:strVal val="visible"/>
                                      </p:to>
                                    </p:set>
                                    <p:anim calcmode="lin" valueType="num">
                                      <p:cBhvr>
                                        <p:cTn id="57" dur="500" fill="hold"/>
                                        <p:tgtEl>
                                          <p:spTgt spid="16">
                                            <p:txEl>
                                              <p:pRg st="4" end="4"/>
                                            </p:txEl>
                                          </p:spTgt>
                                        </p:tgtEl>
                                        <p:attrNameLst>
                                          <p:attrName>ppt_w</p:attrName>
                                        </p:attrNameLst>
                                      </p:cBhvr>
                                      <p:tavLst>
                                        <p:tav tm="0">
                                          <p:val>
                                            <p:fltVal val="0"/>
                                          </p:val>
                                        </p:tav>
                                        <p:tav tm="100000">
                                          <p:val>
                                            <p:strVal val="#ppt_w"/>
                                          </p:val>
                                        </p:tav>
                                      </p:tavLst>
                                    </p:anim>
                                    <p:anim calcmode="lin" valueType="num">
                                      <p:cBhvr>
                                        <p:cTn id="58" dur="500" fill="hold"/>
                                        <p:tgtEl>
                                          <p:spTgt spid="16">
                                            <p:txEl>
                                              <p:pRg st="4" end="4"/>
                                            </p:txEl>
                                          </p:spTgt>
                                        </p:tgtEl>
                                        <p:attrNameLst>
                                          <p:attrName>ppt_h</p:attrName>
                                        </p:attrNameLst>
                                      </p:cBhvr>
                                      <p:tavLst>
                                        <p:tav tm="0">
                                          <p:val>
                                            <p:fltVal val="0"/>
                                          </p:val>
                                        </p:tav>
                                        <p:tav tm="100000">
                                          <p:val>
                                            <p:strVal val="#ppt_h"/>
                                          </p:val>
                                        </p:tav>
                                      </p:tavLst>
                                    </p:anim>
                                    <p:animEffect transition="in" filter="fade">
                                      <p:cBhvr>
                                        <p:cTn id="59" dur="500"/>
                                        <p:tgtEl>
                                          <p:spTgt spid="16">
                                            <p:txEl>
                                              <p:pRg st="4" end="4"/>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53" presetClass="entr" presetSubtype="16" fill="hold" nodeType="clickEffect">
                                  <p:stCondLst>
                                    <p:cond delay="0"/>
                                  </p:stCondLst>
                                  <p:childTnLst>
                                    <p:set>
                                      <p:cBhvr>
                                        <p:cTn id="63" dur="1" fill="hold">
                                          <p:stCondLst>
                                            <p:cond delay="0"/>
                                          </p:stCondLst>
                                        </p:cTn>
                                        <p:tgtEl>
                                          <p:spTgt spid="8">
                                            <p:txEl>
                                              <p:pRg st="2" end="2"/>
                                            </p:txEl>
                                          </p:spTgt>
                                        </p:tgtEl>
                                        <p:attrNameLst>
                                          <p:attrName>style.visibility</p:attrName>
                                        </p:attrNameLst>
                                      </p:cBhvr>
                                      <p:to>
                                        <p:strVal val="visible"/>
                                      </p:to>
                                    </p:set>
                                    <p:anim calcmode="lin" valueType="num">
                                      <p:cBhvr>
                                        <p:cTn id="64"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65"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66" dur="500"/>
                                        <p:tgtEl>
                                          <p:spTgt spid="8">
                                            <p:txEl>
                                              <p:pRg st="2" end="2"/>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8">
                                            <p:txEl>
                                              <p:pRg st="3" end="3"/>
                                            </p:txEl>
                                          </p:spTgt>
                                        </p:tgtEl>
                                        <p:attrNameLst>
                                          <p:attrName>style.visibility</p:attrName>
                                        </p:attrNameLst>
                                      </p:cBhvr>
                                      <p:to>
                                        <p:strVal val="visible"/>
                                      </p:to>
                                    </p:set>
                                    <p:anim calcmode="lin" valueType="num">
                                      <p:cBhvr additive="base">
                                        <p:cTn id="71"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nodeType="clickEffect">
                                  <p:stCondLst>
                                    <p:cond delay="0"/>
                                  </p:stCondLst>
                                  <p:childTnLst>
                                    <p:set>
                                      <p:cBhvr>
                                        <p:cTn id="76" dur="1" fill="hold">
                                          <p:stCondLst>
                                            <p:cond delay="0"/>
                                          </p:stCondLst>
                                        </p:cTn>
                                        <p:tgtEl>
                                          <p:spTgt spid="21"/>
                                        </p:tgtEl>
                                        <p:attrNameLst>
                                          <p:attrName>style.visibility</p:attrName>
                                        </p:attrNameLst>
                                      </p:cBhvr>
                                      <p:to>
                                        <p:strVal val="visible"/>
                                      </p:to>
                                    </p:set>
                                    <p:anim calcmode="lin" valueType="num">
                                      <p:cBhvr>
                                        <p:cTn id="77" dur="500" fill="hold"/>
                                        <p:tgtEl>
                                          <p:spTgt spid="21"/>
                                        </p:tgtEl>
                                        <p:attrNameLst>
                                          <p:attrName>ppt_w</p:attrName>
                                        </p:attrNameLst>
                                      </p:cBhvr>
                                      <p:tavLst>
                                        <p:tav tm="0">
                                          <p:val>
                                            <p:fltVal val="0"/>
                                          </p:val>
                                        </p:tav>
                                        <p:tav tm="100000">
                                          <p:val>
                                            <p:strVal val="#ppt_w"/>
                                          </p:val>
                                        </p:tav>
                                      </p:tavLst>
                                    </p:anim>
                                    <p:anim calcmode="lin" valueType="num">
                                      <p:cBhvr>
                                        <p:cTn id="78" dur="500" fill="hold"/>
                                        <p:tgtEl>
                                          <p:spTgt spid="21"/>
                                        </p:tgtEl>
                                        <p:attrNameLst>
                                          <p:attrName>ppt_h</p:attrName>
                                        </p:attrNameLst>
                                      </p:cBhvr>
                                      <p:tavLst>
                                        <p:tav tm="0">
                                          <p:val>
                                            <p:fltVal val="0"/>
                                          </p:val>
                                        </p:tav>
                                        <p:tav tm="100000">
                                          <p:val>
                                            <p:strVal val="#ppt_h"/>
                                          </p:val>
                                        </p:tav>
                                      </p:tavLst>
                                    </p:anim>
                                    <p:animEffect transition="in" filter="fade">
                                      <p:cBhvr>
                                        <p:cTn id="79" dur="500"/>
                                        <p:tgtEl>
                                          <p:spTgt spid="21"/>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nodeType="clickEffect">
                                  <p:stCondLst>
                                    <p:cond delay="0"/>
                                  </p:stCondLst>
                                  <p:childTnLst>
                                    <p:set>
                                      <p:cBhvr>
                                        <p:cTn id="83" dur="1" fill="hold">
                                          <p:stCondLst>
                                            <p:cond delay="0"/>
                                          </p:stCondLst>
                                        </p:cTn>
                                        <p:tgtEl>
                                          <p:spTgt spid="23"/>
                                        </p:tgtEl>
                                        <p:attrNameLst>
                                          <p:attrName>style.visibility</p:attrName>
                                        </p:attrNameLst>
                                      </p:cBhvr>
                                      <p:to>
                                        <p:strVal val="visible"/>
                                      </p:to>
                                    </p:set>
                                    <p:anim calcmode="lin" valueType="num">
                                      <p:cBhvr>
                                        <p:cTn id="84" dur="500" fill="hold"/>
                                        <p:tgtEl>
                                          <p:spTgt spid="23"/>
                                        </p:tgtEl>
                                        <p:attrNameLst>
                                          <p:attrName>ppt_w</p:attrName>
                                        </p:attrNameLst>
                                      </p:cBhvr>
                                      <p:tavLst>
                                        <p:tav tm="0">
                                          <p:val>
                                            <p:fltVal val="0"/>
                                          </p:val>
                                        </p:tav>
                                        <p:tav tm="100000">
                                          <p:val>
                                            <p:strVal val="#ppt_w"/>
                                          </p:val>
                                        </p:tav>
                                      </p:tavLst>
                                    </p:anim>
                                    <p:anim calcmode="lin" valueType="num">
                                      <p:cBhvr>
                                        <p:cTn id="85" dur="500" fill="hold"/>
                                        <p:tgtEl>
                                          <p:spTgt spid="23"/>
                                        </p:tgtEl>
                                        <p:attrNameLst>
                                          <p:attrName>ppt_h</p:attrName>
                                        </p:attrNameLst>
                                      </p:cBhvr>
                                      <p:tavLst>
                                        <p:tav tm="0">
                                          <p:val>
                                            <p:fltVal val="0"/>
                                          </p:val>
                                        </p:tav>
                                        <p:tav tm="100000">
                                          <p:val>
                                            <p:strVal val="#ppt_h"/>
                                          </p:val>
                                        </p:tav>
                                      </p:tavLst>
                                    </p:anim>
                                    <p:animEffect transition="in" filter="fade">
                                      <p:cBhvr>
                                        <p:cTn id="86" dur="500"/>
                                        <p:tgtEl>
                                          <p:spTgt spid="23"/>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nodeType="clickEffect">
                                  <p:stCondLst>
                                    <p:cond delay="0"/>
                                  </p:stCondLst>
                                  <p:childTnLst>
                                    <p:set>
                                      <p:cBhvr>
                                        <p:cTn id="90" dur="1" fill="hold">
                                          <p:stCondLst>
                                            <p:cond delay="0"/>
                                          </p:stCondLst>
                                        </p:cTn>
                                        <p:tgtEl>
                                          <p:spTgt spid="24"/>
                                        </p:tgtEl>
                                        <p:attrNameLst>
                                          <p:attrName>style.visibility</p:attrName>
                                        </p:attrNameLst>
                                      </p:cBhvr>
                                      <p:to>
                                        <p:strVal val="visible"/>
                                      </p:to>
                                    </p:set>
                                    <p:anim calcmode="lin" valueType="num">
                                      <p:cBhvr>
                                        <p:cTn id="91" dur="500" fill="hold"/>
                                        <p:tgtEl>
                                          <p:spTgt spid="24"/>
                                        </p:tgtEl>
                                        <p:attrNameLst>
                                          <p:attrName>ppt_w</p:attrName>
                                        </p:attrNameLst>
                                      </p:cBhvr>
                                      <p:tavLst>
                                        <p:tav tm="0">
                                          <p:val>
                                            <p:fltVal val="0"/>
                                          </p:val>
                                        </p:tav>
                                        <p:tav tm="100000">
                                          <p:val>
                                            <p:strVal val="#ppt_w"/>
                                          </p:val>
                                        </p:tav>
                                      </p:tavLst>
                                    </p:anim>
                                    <p:anim calcmode="lin" valueType="num">
                                      <p:cBhvr>
                                        <p:cTn id="92" dur="500" fill="hold"/>
                                        <p:tgtEl>
                                          <p:spTgt spid="24"/>
                                        </p:tgtEl>
                                        <p:attrNameLst>
                                          <p:attrName>ppt_h</p:attrName>
                                        </p:attrNameLst>
                                      </p:cBhvr>
                                      <p:tavLst>
                                        <p:tav tm="0">
                                          <p:val>
                                            <p:fltVal val="0"/>
                                          </p:val>
                                        </p:tav>
                                        <p:tav tm="100000">
                                          <p:val>
                                            <p:strVal val="#ppt_h"/>
                                          </p:val>
                                        </p:tav>
                                      </p:tavLst>
                                    </p:anim>
                                    <p:animEffect transition="in" filter="fade">
                                      <p:cBhvr>
                                        <p:cTn id="9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3073015078"/>
              </p:ext>
            </p:extLst>
          </p:nvPr>
        </p:nvGraphicFramePr>
        <p:xfrm>
          <a:off x="743606" y="489527"/>
          <a:ext cx="10857187" cy="3124089"/>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28608">
                <a:tc gridSpan="3">
                  <a:txBody>
                    <a:bodyPr/>
                    <a:lstStyle/>
                    <a:p>
                      <a:r>
                        <a:rPr lang="el-GR" sz="2400" b="0" baseline="0" dirty="0">
                          <a:solidFill>
                            <a:schemeClr val="tx1"/>
                          </a:solidFill>
                        </a:rPr>
                        <a:t>Εάν την δεύτερη χρονιά η αξία των χρεογράφων μειώνονταν σε 95.000 (έχει μειωθεί κατά 5.000 € από την προηγούμενη χρονιά – αξία η οποία εμφανίζεται στον ισολογισμό).</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2860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06761">
                <a:tc>
                  <a:txBody>
                    <a:bodyPr/>
                    <a:lstStyle/>
                    <a:p>
                      <a:r>
                        <a:rPr lang="el-GR" sz="2400" baseline="0" dirty="0">
                          <a:solidFill>
                            <a:schemeClr val="tx1"/>
                          </a:solidFill>
                        </a:rPr>
                        <a:t>Ζημιές από την αποτίμηση χρεογράφων</a:t>
                      </a:r>
                    </a:p>
                    <a:p>
                      <a:pPr algn="l"/>
                      <a:r>
                        <a:rPr lang="el-GR" sz="2400" baseline="0" dirty="0">
                          <a:solidFill>
                            <a:schemeClr val="tx1"/>
                          </a:solidFill>
                        </a:rPr>
                        <a:t>                                       3. Επένδυση σε χρεόγραφα                       </a:t>
                      </a:r>
                    </a:p>
                  </a:txBody>
                  <a:tcPr/>
                </a:tc>
                <a:tc>
                  <a:txBody>
                    <a:bodyPr/>
                    <a:lstStyle/>
                    <a:p>
                      <a:pPr algn="r"/>
                      <a:r>
                        <a:rPr lang="el-GR" sz="2400" dirty="0"/>
                        <a:t>5.000</a:t>
                      </a:r>
                    </a:p>
                  </a:txBody>
                  <a:tcPr/>
                </a:tc>
                <a:tc>
                  <a:txBody>
                    <a:bodyPr/>
                    <a:lstStyle/>
                    <a:p>
                      <a:pPr algn="r"/>
                      <a:endParaRPr lang="el-GR" sz="2400" dirty="0"/>
                    </a:p>
                    <a:p>
                      <a:pPr algn="r"/>
                      <a:r>
                        <a:rPr lang="el-GR" sz="2400" dirty="0"/>
                        <a:t>5.000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8356865"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Λογιστική του ιστορικού κόστους</a:t>
            </a:r>
          </a:p>
        </p:txBody>
      </p:sp>
      <p:sp>
        <p:nvSpPr>
          <p:cNvPr id="7" name="Ορθογώνιο 6"/>
          <p:cNvSpPr/>
          <p:nvPr/>
        </p:nvSpPr>
        <p:spPr>
          <a:xfrm>
            <a:off x="8356865" y="0"/>
            <a:ext cx="3835135"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613616"/>
            <a:ext cx="5553363" cy="30342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l-GR" sz="2400" b="0" i="0" u="none" strike="noStrike" kern="1200" cap="none" spc="0" normalizeH="0" noProof="0" dirty="0">
                <a:ln>
                  <a:noFill/>
                </a:ln>
                <a:solidFill>
                  <a:prstClr val="black"/>
                </a:solidFill>
                <a:effectLst/>
                <a:uLnTx/>
                <a:uFillTx/>
                <a:latin typeface="Calibri" panose="020F0502020204030204"/>
                <a:ea typeface="+mn-ea"/>
                <a:cs typeface="+mn-cs"/>
              </a:rPr>
              <a:t> Ζημιές αποτίμησης χρεογράφων</a:t>
            </a: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5.000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6323198" y="4511773"/>
            <a:ext cx="493294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43606" y="3613616"/>
            <a:ext cx="4754880" cy="313036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4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3. Χρεόγραφα</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100.000                5.000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p:nvPr/>
        </p:nvCxnSpPr>
        <p:spPr>
          <a:xfrm>
            <a:off x="2180199" y="4511773"/>
            <a:ext cx="298323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624326" y="4511773"/>
            <a:ext cx="0" cy="164401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a:cxnSpLocks/>
          </p:cNvCxnSpPr>
          <p:nvPr/>
        </p:nvCxnSpPr>
        <p:spPr>
          <a:xfrm rot="10800000" flipV="1">
            <a:off x="5041076" y="3282325"/>
            <a:ext cx="5553364" cy="1428739"/>
          </a:xfrm>
          <a:prstGeom prst="bentConnector3">
            <a:avLst>
              <a:gd name="adj1" fmla="val 79765"/>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a:cxnSpLocks/>
          </p:cNvCxnSpPr>
          <p:nvPr/>
        </p:nvCxnSpPr>
        <p:spPr>
          <a:xfrm rot="5400000">
            <a:off x="7066162" y="2987553"/>
            <a:ext cx="1784981" cy="1662041"/>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993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500" fill="hold"/>
                                        <p:tgtEl>
                                          <p:spTgt spid="18"/>
                                        </p:tgtEl>
                                        <p:attrNameLst>
                                          <p:attrName>ppt_x</p:attrName>
                                        </p:attrNameLst>
                                      </p:cBhvr>
                                      <p:tavLst>
                                        <p:tav tm="0">
                                          <p:val>
                                            <p:strVal val="#ppt_x"/>
                                          </p:val>
                                        </p:tav>
                                        <p:tav tm="100000">
                                          <p:val>
                                            <p:strVal val="#ppt_x"/>
                                          </p:val>
                                        </p:tav>
                                      </p:tavLst>
                                    </p:anim>
                                    <p:anim calcmode="lin" valueType="num">
                                      <p:cBhvr additive="base">
                                        <p:cTn id="17" dur="500" fill="hold"/>
                                        <p:tgtEl>
                                          <p:spTgt spid="18"/>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fill="hold"/>
                                        <p:tgtEl>
                                          <p:spTgt spid="15"/>
                                        </p:tgtEl>
                                        <p:attrNameLst>
                                          <p:attrName>ppt_x</p:attrName>
                                        </p:attrNameLst>
                                      </p:cBhvr>
                                      <p:tavLst>
                                        <p:tav tm="0">
                                          <p:val>
                                            <p:strVal val="#ppt_x"/>
                                          </p:val>
                                        </p:tav>
                                        <p:tav tm="100000">
                                          <p:val>
                                            <p:strVal val="#ppt_x"/>
                                          </p:val>
                                        </p:tav>
                                      </p:tavLst>
                                    </p:anim>
                                    <p:anim calcmode="lin" valueType="num">
                                      <p:cBhvr additive="base">
                                        <p:cTn id="2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nodeType="clickEffect">
                                  <p:stCondLst>
                                    <p:cond delay="0"/>
                                  </p:stCondLst>
                                  <p:childTnLst>
                                    <p:set>
                                      <p:cBhvr>
                                        <p:cTn id="29" dur="1" fill="hold">
                                          <p:stCondLst>
                                            <p:cond delay="0"/>
                                          </p:stCondLst>
                                        </p:cTn>
                                        <p:tgtEl>
                                          <p:spTgt spid="16">
                                            <p:txEl>
                                              <p:pRg st="2" end="2"/>
                                            </p:txEl>
                                          </p:spTgt>
                                        </p:tgtEl>
                                        <p:attrNameLst>
                                          <p:attrName>style.visibility</p:attrName>
                                        </p:attrNameLst>
                                      </p:cBhvr>
                                      <p:to>
                                        <p:strVal val="visible"/>
                                      </p:to>
                                    </p:set>
                                    <p:anim calcmode="lin" valueType="num">
                                      <p:cBhvr>
                                        <p:cTn id="30" dur="500" fill="hold"/>
                                        <p:tgtEl>
                                          <p:spTgt spid="16">
                                            <p:txEl>
                                              <p:pRg st="2" end="2"/>
                                            </p:txEl>
                                          </p:spTgt>
                                        </p:tgtEl>
                                        <p:attrNameLst>
                                          <p:attrName>ppt_w</p:attrName>
                                        </p:attrNameLst>
                                      </p:cBhvr>
                                      <p:tavLst>
                                        <p:tav tm="0">
                                          <p:val>
                                            <p:fltVal val="0"/>
                                          </p:val>
                                        </p:tav>
                                        <p:tav tm="100000">
                                          <p:val>
                                            <p:strVal val="#ppt_w"/>
                                          </p:val>
                                        </p:tav>
                                      </p:tavLst>
                                    </p:anim>
                                    <p:anim calcmode="lin" valueType="num">
                                      <p:cBhvr>
                                        <p:cTn id="31" dur="500" fill="hold"/>
                                        <p:tgtEl>
                                          <p:spTgt spid="16">
                                            <p:txEl>
                                              <p:pRg st="2" end="2"/>
                                            </p:txEl>
                                          </p:spTgt>
                                        </p:tgtEl>
                                        <p:attrNameLst>
                                          <p:attrName>ppt_h</p:attrName>
                                        </p:attrNameLst>
                                      </p:cBhvr>
                                      <p:tavLst>
                                        <p:tav tm="0">
                                          <p:val>
                                            <p:fltVal val="0"/>
                                          </p:val>
                                        </p:tav>
                                        <p:tav tm="100000">
                                          <p:val>
                                            <p:strVal val="#ppt_h"/>
                                          </p:val>
                                        </p:tav>
                                      </p:tavLst>
                                    </p:anim>
                                    <p:animEffect transition="in" filter="fade">
                                      <p:cBhvr>
                                        <p:cTn id="32" dur="500"/>
                                        <p:tgtEl>
                                          <p:spTgt spid="16">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nodeType="clickEffect">
                                  <p:stCondLst>
                                    <p:cond delay="0"/>
                                  </p:stCondLst>
                                  <p:childTnLst>
                                    <p:set>
                                      <p:cBhvr>
                                        <p:cTn id="36" dur="1" fill="hold">
                                          <p:stCondLst>
                                            <p:cond delay="0"/>
                                          </p:stCondLst>
                                        </p:cTn>
                                        <p:tgtEl>
                                          <p:spTgt spid="16">
                                            <p:txEl>
                                              <p:pRg st="3" end="3"/>
                                            </p:txEl>
                                          </p:spTgt>
                                        </p:tgtEl>
                                        <p:attrNameLst>
                                          <p:attrName>style.visibility</p:attrName>
                                        </p:attrNameLst>
                                      </p:cBhvr>
                                      <p:to>
                                        <p:strVal val="visible"/>
                                      </p:to>
                                    </p:set>
                                    <p:anim calcmode="lin" valueType="num">
                                      <p:cBhvr>
                                        <p:cTn id="37" dur="500" fill="hold"/>
                                        <p:tgtEl>
                                          <p:spTgt spid="16">
                                            <p:txEl>
                                              <p:pRg st="3" end="3"/>
                                            </p:txEl>
                                          </p:spTgt>
                                        </p:tgtEl>
                                        <p:attrNameLst>
                                          <p:attrName>ppt_w</p:attrName>
                                        </p:attrNameLst>
                                      </p:cBhvr>
                                      <p:tavLst>
                                        <p:tav tm="0">
                                          <p:val>
                                            <p:fltVal val="0"/>
                                          </p:val>
                                        </p:tav>
                                        <p:tav tm="100000">
                                          <p:val>
                                            <p:strVal val="#ppt_w"/>
                                          </p:val>
                                        </p:tav>
                                      </p:tavLst>
                                    </p:anim>
                                    <p:anim calcmode="lin" valueType="num">
                                      <p:cBhvr>
                                        <p:cTn id="38" dur="500" fill="hold"/>
                                        <p:tgtEl>
                                          <p:spTgt spid="16">
                                            <p:txEl>
                                              <p:pRg st="3" end="3"/>
                                            </p:txEl>
                                          </p:spTgt>
                                        </p:tgtEl>
                                        <p:attrNameLst>
                                          <p:attrName>ppt_h</p:attrName>
                                        </p:attrNameLst>
                                      </p:cBhvr>
                                      <p:tavLst>
                                        <p:tav tm="0">
                                          <p:val>
                                            <p:fltVal val="0"/>
                                          </p:val>
                                        </p:tav>
                                        <p:tav tm="100000">
                                          <p:val>
                                            <p:strVal val="#ppt_h"/>
                                          </p:val>
                                        </p:tav>
                                      </p:tavLst>
                                    </p:anim>
                                    <p:animEffect transition="in" filter="fade">
                                      <p:cBhvr>
                                        <p:cTn id="39" dur="500"/>
                                        <p:tgtEl>
                                          <p:spTgt spid="16">
                                            <p:txEl>
                                              <p:pRg st="3" end="3"/>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8">
                                            <p:txEl>
                                              <p:pRg st="2" end="2"/>
                                            </p:txEl>
                                          </p:spTgt>
                                        </p:tgtEl>
                                        <p:attrNameLst>
                                          <p:attrName>style.visibility</p:attrName>
                                        </p:attrNameLst>
                                      </p:cBhvr>
                                      <p:to>
                                        <p:strVal val="visible"/>
                                      </p:to>
                                    </p:set>
                                    <p:anim calcmode="lin" valueType="num">
                                      <p:cBhvr>
                                        <p:cTn id="42"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43"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44" dur="500"/>
                                        <p:tgtEl>
                                          <p:spTgt spid="8">
                                            <p:txEl>
                                              <p:pRg st="2" end="2"/>
                                            </p:txEl>
                                          </p:spTgt>
                                        </p:tgtEl>
                                      </p:cBhvr>
                                    </p:animEffect>
                                  </p:childTnLst>
                                </p:cTn>
                              </p:par>
                              <p:par>
                                <p:cTn id="45" presetID="53" presetClass="entr" presetSubtype="16" fill="hold" nodeType="withEffect">
                                  <p:stCondLst>
                                    <p:cond delay="0"/>
                                  </p:stCondLst>
                                  <p:childTnLst>
                                    <p:set>
                                      <p:cBhvr>
                                        <p:cTn id="46" dur="1" fill="hold">
                                          <p:stCondLst>
                                            <p:cond delay="0"/>
                                          </p:stCondLst>
                                        </p:cTn>
                                        <p:tgtEl>
                                          <p:spTgt spid="8">
                                            <p:txEl>
                                              <p:pRg st="3" end="3"/>
                                            </p:txEl>
                                          </p:spTgt>
                                        </p:tgtEl>
                                        <p:attrNameLst>
                                          <p:attrName>style.visibility</p:attrName>
                                        </p:attrNameLst>
                                      </p:cBhvr>
                                      <p:to>
                                        <p:strVal val="visible"/>
                                      </p:to>
                                    </p:set>
                                    <p:anim calcmode="lin" valueType="num">
                                      <p:cBhvr>
                                        <p:cTn id="47"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48"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49" dur="500"/>
                                        <p:tgtEl>
                                          <p:spTgt spid="8">
                                            <p:txEl>
                                              <p:pRg st="3" end="3"/>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nodeType="clickEffect">
                                  <p:stCondLst>
                                    <p:cond delay="0"/>
                                  </p:stCondLst>
                                  <p:childTnLst>
                                    <p:set>
                                      <p:cBhvr>
                                        <p:cTn id="53" dur="1" fill="hold">
                                          <p:stCondLst>
                                            <p:cond delay="0"/>
                                          </p:stCondLst>
                                        </p:cTn>
                                        <p:tgtEl>
                                          <p:spTgt spid="21"/>
                                        </p:tgtEl>
                                        <p:attrNameLst>
                                          <p:attrName>style.visibility</p:attrName>
                                        </p:attrNameLst>
                                      </p:cBhvr>
                                      <p:to>
                                        <p:strVal val="visible"/>
                                      </p:to>
                                    </p:set>
                                    <p:anim calcmode="lin" valueType="num">
                                      <p:cBhvr>
                                        <p:cTn id="54" dur="500" fill="hold"/>
                                        <p:tgtEl>
                                          <p:spTgt spid="21"/>
                                        </p:tgtEl>
                                        <p:attrNameLst>
                                          <p:attrName>ppt_w</p:attrName>
                                        </p:attrNameLst>
                                      </p:cBhvr>
                                      <p:tavLst>
                                        <p:tav tm="0">
                                          <p:val>
                                            <p:fltVal val="0"/>
                                          </p:val>
                                        </p:tav>
                                        <p:tav tm="100000">
                                          <p:val>
                                            <p:strVal val="#ppt_w"/>
                                          </p:val>
                                        </p:tav>
                                      </p:tavLst>
                                    </p:anim>
                                    <p:anim calcmode="lin" valueType="num">
                                      <p:cBhvr>
                                        <p:cTn id="55" dur="500" fill="hold"/>
                                        <p:tgtEl>
                                          <p:spTgt spid="21"/>
                                        </p:tgtEl>
                                        <p:attrNameLst>
                                          <p:attrName>ppt_h</p:attrName>
                                        </p:attrNameLst>
                                      </p:cBhvr>
                                      <p:tavLst>
                                        <p:tav tm="0">
                                          <p:val>
                                            <p:fltVal val="0"/>
                                          </p:val>
                                        </p:tav>
                                        <p:tav tm="100000">
                                          <p:val>
                                            <p:strVal val="#ppt_h"/>
                                          </p:val>
                                        </p:tav>
                                      </p:tavLst>
                                    </p:anim>
                                    <p:animEffect transition="in" filter="fade">
                                      <p:cBhvr>
                                        <p:cTn id="56" dur="500"/>
                                        <p:tgtEl>
                                          <p:spTgt spid="21"/>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nodeType="clickEffect">
                                  <p:stCondLst>
                                    <p:cond delay="0"/>
                                  </p:stCondLst>
                                  <p:childTnLst>
                                    <p:set>
                                      <p:cBhvr>
                                        <p:cTn id="60" dur="1" fill="hold">
                                          <p:stCondLst>
                                            <p:cond delay="0"/>
                                          </p:stCondLst>
                                        </p:cTn>
                                        <p:tgtEl>
                                          <p:spTgt spid="24"/>
                                        </p:tgtEl>
                                        <p:attrNameLst>
                                          <p:attrName>style.visibility</p:attrName>
                                        </p:attrNameLst>
                                      </p:cBhvr>
                                      <p:to>
                                        <p:strVal val="visible"/>
                                      </p:to>
                                    </p:set>
                                    <p:anim calcmode="lin" valueType="num">
                                      <p:cBhvr>
                                        <p:cTn id="61" dur="500" fill="hold"/>
                                        <p:tgtEl>
                                          <p:spTgt spid="24"/>
                                        </p:tgtEl>
                                        <p:attrNameLst>
                                          <p:attrName>ppt_w</p:attrName>
                                        </p:attrNameLst>
                                      </p:cBhvr>
                                      <p:tavLst>
                                        <p:tav tm="0">
                                          <p:val>
                                            <p:fltVal val="0"/>
                                          </p:val>
                                        </p:tav>
                                        <p:tav tm="100000">
                                          <p:val>
                                            <p:strVal val="#ppt_w"/>
                                          </p:val>
                                        </p:tav>
                                      </p:tavLst>
                                    </p:anim>
                                    <p:anim calcmode="lin" valueType="num">
                                      <p:cBhvr>
                                        <p:cTn id="62" dur="500" fill="hold"/>
                                        <p:tgtEl>
                                          <p:spTgt spid="24"/>
                                        </p:tgtEl>
                                        <p:attrNameLst>
                                          <p:attrName>ppt_h</p:attrName>
                                        </p:attrNameLst>
                                      </p:cBhvr>
                                      <p:tavLst>
                                        <p:tav tm="0">
                                          <p:val>
                                            <p:fltVal val="0"/>
                                          </p:val>
                                        </p:tav>
                                        <p:tav tm="100000">
                                          <p:val>
                                            <p:strVal val="#ppt_h"/>
                                          </p:val>
                                        </p:tav>
                                      </p:tavLst>
                                    </p:anim>
                                    <p:animEffect transition="in" filter="fade">
                                      <p:cBhvr>
                                        <p:cTn id="6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Υπότιτλος 2"/>
          <p:cNvSpPr>
            <a:spLocks noGrp="1"/>
          </p:cNvSpPr>
          <p:nvPr>
            <p:ph sz="half" idx="2"/>
          </p:nvPr>
        </p:nvSpPr>
        <p:spPr>
          <a:xfrm>
            <a:off x="333487" y="1667433"/>
            <a:ext cx="11564471" cy="4324575"/>
          </a:xfrm>
        </p:spPr>
        <p:txBody>
          <a:bodyPr>
            <a:normAutofit/>
          </a:bodyPr>
          <a:lstStyle/>
          <a:p>
            <a:pPr marL="0" indent="0" algn="ctr">
              <a:buNone/>
            </a:pPr>
            <a:endParaRPr lang="el-GR" sz="4000" b="1" cap="small" dirty="0">
              <a:latin typeface="Calibri" panose="020F0502020204030204" pitchFamily="34" charset="0"/>
            </a:endParaRPr>
          </a:p>
          <a:p>
            <a:pPr marL="0" indent="0" algn="ctr">
              <a:lnSpc>
                <a:spcPct val="210000"/>
              </a:lnSpc>
              <a:buNone/>
            </a:pPr>
            <a:r>
              <a:rPr lang="el-GR" sz="3600" b="1" dirty="0"/>
              <a:t>Υποχρεώσεις</a:t>
            </a:r>
            <a:endParaRPr lang="en-US" sz="3600" b="1" dirty="0"/>
          </a:p>
        </p:txBody>
      </p:sp>
      <p:cxnSp>
        <p:nvCxnSpPr>
          <p:cNvPr id="13" name="Ευθεία γραμμή σύνδεσης 12"/>
          <p:cNvCxnSpPr/>
          <p:nvPr/>
        </p:nvCxnSpPr>
        <p:spPr>
          <a:xfrm flipV="1">
            <a:off x="1310640" y="3615397"/>
            <a:ext cx="10241280" cy="32273"/>
          </a:xfrm>
          <a:prstGeom prst="line">
            <a:avLst/>
          </a:prstGeom>
          <a:ln w="38100">
            <a:solidFill>
              <a:srgbClr val="002060"/>
            </a:solidFill>
            <a:round/>
          </a:ln>
        </p:spPr>
        <p:style>
          <a:lnRef idx="1">
            <a:schemeClr val="accent1"/>
          </a:lnRef>
          <a:fillRef idx="0">
            <a:schemeClr val="accent1"/>
          </a:fillRef>
          <a:effectRef idx="0">
            <a:schemeClr val="accent1"/>
          </a:effectRef>
          <a:fontRef idx="minor">
            <a:schemeClr val="tx1"/>
          </a:fontRef>
        </p:style>
      </p:cxnSp>
      <p:sp>
        <p:nvSpPr>
          <p:cNvPr id="6" name="Ορθογώνιο 5"/>
          <p:cNvSpPr/>
          <p:nvPr/>
        </p:nvSpPr>
        <p:spPr>
          <a:xfrm>
            <a:off x="0" y="0"/>
            <a:ext cx="6691256"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l-GR" sz="2800" b="1" dirty="0">
              <a:solidFill>
                <a:prstClr val="white"/>
              </a:solidFill>
              <a:latin typeface="Calibri" panose="020F0502020204030204"/>
            </a:endParaRPr>
          </a:p>
        </p:txBody>
      </p:sp>
      <p:sp>
        <p:nvSpPr>
          <p:cNvPr id="2" name="Ορθογώνιο 1">
            <a:extLst>
              <a:ext uri="{FF2B5EF4-FFF2-40B4-BE49-F238E27FC236}">
                <a16:creationId xmlns:a16="http://schemas.microsoft.com/office/drawing/2014/main" id="{3C6E3775-0B2A-B333-8242-EB4C5C9EEF30}"/>
              </a:ext>
            </a:extLst>
          </p:cNvPr>
          <p:cNvSpPr/>
          <p:nvPr/>
        </p:nvSpPr>
        <p:spPr>
          <a:xfrm>
            <a:off x="6691256" y="0"/>
            <a:ext cx="5500744" cy="489527"/>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7837259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132820" cy="6368473"/>
          </a:xfrm>
        </p:spPr>
        <p:txBody>
          <a:bodyPr>
            <a:normAutofit/>
          </a:bodyPr>
          <a:lstStyle/>
          <a:p>
            <a:pPr algn="just"/>
            <a:r>
              <a:rPr lang="el-GR" dirty="0"/>
              <a:t>Οι εταιρείες εμφανίζουν τις υποχρεώσεις στο παθητικό.</a:t>
            </a:r>
          </a:p>
          <a:p>
            <a:pPr algn="just"/>
            <a:r>
              <a:rPr lang="el-GR" dirty="0"/>
              <a:t>Οι εταιρείες δημιουργούν υποχρεώσεις προς τους πελάτες τους τις οποίες περιλαμβάνουν στον ισολογισμό ως «Δεδουλευμένες υποχρεώσεις»</a:t>
            </a:r>
          </a:p>
          <a:p>
            <a:pPr algn="just"/>
            <a:r>
              <a:rPr lang="el-GR" dirty="0"/>
              <a:t>Επίσης εισπράττουν προκαταβολές από πελάτες για υπηρεσίες που θα πουληθούν στο μέλλον </a:t>
            </a:r>
          </a:p>
          <a:p>
            <a:pPr algn="just"/>
            <a:r>
              <a:rPr lang="el-GR" dirty="0"/>
              <a:t>Οι προκαταβολές αυτές δημιουργούν μη δεδουλευμένα έσοδα τα οποία αναφέρονται ως «Υποχρεώσεις από προεισπραγμένα έσοδα»</a:t>
            </a:r>
          </a:p>
          <a:p>
            <a:pPr algn="just"/>
            <a:r>
              <a:rPr lang="el-GR" dirty="0"/>
              <a:t>Οι υποχρεώσεις αυτές θα </a:t>
            </a:r>
            <a:r>
              <a:rPr lang="el-GR" dirty="0" err="1"/>
              <a:t>αντιλογιστούν</a:t>
            </a:r>
            <a:r>
              <a:rPr lang="el-GR" dirty="0"/>
              <a:t> αργότερα όταν θα προσφερθούν οι υπηρεσίες</a:t>
            </a:r>
          </a:p>
          <a:p>
            <a:pPr algn="just"/>
            <a:r>
              <a:rPr lang="el-GR" dirty="0"/>
              <a:t>Και οι δύο αυτές μορφές υποχρεώσεων περιλαμβάνονται στις βραχυπρόθεσμες υποχρεώσεις στον ισολογισμό της εταιρείας</a:t>
            </a:r>
          </a:p>
        </p:txBody>
      </p:sp>
      <p:sp>
        <p:nvSpPr>
          <p:cNvPr id="6" name="Ορθογώνιο 5"/>
          <p:cNvSpPr/>
          <p:nvPr/>
        </p:nvSpPr>
        <p:spPr>
          <a:xfrm>
            <a:off x="0" y="0"/>
            <a:ext cx="7748954"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Υποχρεώσεις</a:t>
            </a:r>
          </a:p>
        </p:txBody>
      </p:sp>
      <p:sp>
        <p:nvSpPr>
          <p:cNvPr id="7" name="Ορθογώνιο 6"/>
          <p:cNvSpPr/>
          <p:nvPr/>
        </p:nvSpPr>
        <p:spPr>
          <a:xfrm>
            <a:off x="7748954" y="0"/>
            <a:ext cx="4443046"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596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132820" cy="6368473"/>
          </a:xfrm>
        </p:spPr>
        <p:txBody>
          <a:bodyPr>
            <a:normAutofit/>
          </a:bodyPr>
          <a:lstStyle/>
          <a:p>
            <a:pPr algn="just"/>
            <a:r>
              <a:rPr lang="el-GR" dirty="0"/>
              <a:t>Τα πιο ενδιαφέροντα στοιχεία των υποχρεώσεων της εταιρείας δεν είναι αυτά που αναφέρονται στον ισολογισμό</a:t>
            </a:r>
          </a:p>
          <a:p>
            <a:pPr algn="just"/>
            <a:r>
              <a:rPr lang="el-GR" dirty="0"/>
              <a:t>Αλλά </a:t>
            </a:r>
            <a:r>
              <a:rPr lang="el-GR" b="1" dirty="0"/>
              <a:t>αυτά που δεν αναφέρονται</a:t>
            </a:r>
          </a:p>
          <a:p>
            <a:pPr algn="just"/>
            <a:r>
              <a:rPr lang="el-GR" dirty="0"/>
              <a:t>Οι εταιρείες μπορεί να μισθώνουν τον εξοπλισμό που χρησιμοποιούν, άρα αναλαμβάνουν μελλοντικές υποχρεώσεις καταβολής των μισθωμάτων</a:t>
            </a:r>
          </a:p>
          <a:p>
            <a:pPr algn="just"/>
            <a:r>
              <a:rPr lang="el-GR" dirty="0"/>
              <a:t>Οι περισσότερες από τις υποχρεώσεις αυτές δεν εμφανίζονται, επειδή η εταιρεία δεν κατέχει τα περιουσιακά στοιχεία</a:t>
            </a:r>
          </a:p>
          <a:p>
            <a:pPr algn="just"/>
            <a:r>
              <a:rPr lang="el-GR" dirty="0"/>
              <a:t>Παρά μόνο μετά την ικανοποίηση των μισθωτικών της υποχρεώσεων</a:t>
            </a:r>
          </a:p>
          <a:p>
            <a:pPr algn="just"/>
            <a:r>
              <a:rPr lang="el-GR" dirty="0"/>
              <a:t>Επιπλέον οι εταιρείες υπογράφουν συμφωνίες με βάση τις οποίες υποχρεώνονται να αγοράσουν ένα μέρος των παγίων </a:t>
            </a:r>
          </a:p>
          <a:p>
            <a:pPr algn="just"/>
            <a:r>
              <a:rPr lang="el-GR" dirty="0"/>
              <a:t>Παρότι οι υποχρεώσεις αυτές δεν έχουν εμφανιστεί ακόμη,  η εταιρεία είναι υποχρεωμένη να τις αναφέρει στις καταστάσεις της</a:t>
            </a:r>
          </a:p>
        </p:txBody>
      </p:sp>
      <p:sp>
        <p:nvSpPr>
          <p:cNvPr id="6" name="Ορθογώνιο 5"/>
          <p:cNvSpPr/>
          <p:nvPr/>
        </p:nvSpPr>
        <p:spPr>
          <a:xfrm>
            <a:off x="0" y="0"/>
            <a:ext cx="7748954"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Υποχρεώσεις</a:t>
            </a:r>
          </a:p>
        </p:txBody>
      </p:sp>
      <p:sp>
        <p:nvSpPr>
          <p:cNvPr id="7" name="Ορθογώνιο 6"/>
          <p:cNvSpPr/>
          <p:nvPr/>
        </p:nvSpPr>
        <p:spPr>
          <a:xfrm>
            <a:off x="7748954" y="0"/>
            <a:ext cx="4443046"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9021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15815" y="489526"/>
            <a:ext cx="11218985" cy="6368473"/>
          </a:xfrm>
        </p:spPr>
        <p:txBody>
          <a:bodyPr>
            <a:normAutofit/>
          </a:bodyPr>
          <a:lstStyle/>
          <a:p>
            <a:pPr marL="0" indent="0" algn="just">
              <a:buNone/>
            </a:pPr>
            <a:r>
              <a:rPr lang="el-GR" dirty="0"/>
              <a:t>Οι βραχυπρόθεσμες υποχρεώσεις γνωστού ύψους περιλαμβάνουν τους πληρωτέους λογαριασμούς </a:t>
            </a:r>
          </a:p>
          <a:p>
            <a:pPr lvl="0" algn="just"/>
            <a:r>
              <a:rPr lang="el-GR" dirty="0">
                <a:solidFill>
                  <a:prstClr val="black"/>
                </a:solidFill>
              </a:rPr>
              <a:t>Βραχυπρόθεσμες υποχρεώσεις.</a:t>
            </a:r>
          </a:p>
          <a:p>
            <a:pPr lvl="0" algn="just">
              <a:buFont typeface="Wingdings" panose="05000000000000000000" pitchFamily="2" charset="2"/>
              <a:buChar char="§"/>
            </a:pPr>
            <a:r>
              <a:rPr lang="el-GR" dirty="0">
                <a:solidFill>
                  <a:prstClr val="black"/>
                </a:solidFill>
              </a:rPr>
              <a:t>Προμηθευτές</a:t>
            </a:r>
          </a:p>
          <a:p>
            <a:pPr lvl="0" algn="just">
              <a:buFont typeface="Wingdings" panose="05000000000000000000" pitchFamily="2" charset="2"/>
              <a:buChar char="§"/>
            </a:pPr>
            <a:r>
              <a:rPr lang="el-GR" dirty="0">
                <a:solidFill>
                  <a:prstClr val="black"/>
                </a:solidFill>
              </a:rPr>
              <a:t>Πιστωτές</a:t>
            </a:r>
          </a:p>
          <a:p>
            <a:pPr lvl="0" algn="just">
              <a:buFont typeface="Wingdings" panose="05000000000000000000" pitchFamily="2" charset="2"/>
              <a:buChar char="§"/>
            </a:pPr>
            <a:r>
              <a:rPr lang="el-GR" dirty="0">
                <a:solidFill>
                  <a:prstClr val="black"/>
                </a:solidFill>
              </a:rPr>
              <a:t>Γραμμάτια πληρωτέα</a:t>
            </a:r>
          </a:p>
          <a:p>
            <a:pPr lvl="0" algn="just">
              <a:buFont typeface="Wingdings" panose="05000000000000000000" pitchFamily="2" charset="2"/>
              <a:buChar char="§"/>
            </a:pPr>
            <a:r>
              <a:rPr lang="el-GR" dirty="0">
                <a:solidFill>
                  <a:prstClr val="black"/>
                </a:solidFill>
              </a:rPr>
              <a:t>Αμοιβές και έξοδα προσωπικού πληρωτέα (δεδουλευμένα έξοδα)</a:t>
            </a:r>
          </a:p>
          <a:p>
            <a:pPr lvl="0" algn="just">
              <a:buFont typeface="Wingdings" panose="05000000000000000000" pitchFamily="2" charset="2"/>
              <a:buChar char="§"/>
            </a:pPr>
            <a:r>
              <a:rPr lang="el-GR" dirty="0">
                <a:solidFill>
                  <a:prstClr val="black"/>
                </a:solidFill>
              </a:rPr>
              <a:t>Τόκοι πληρωτέοι</a:t>
            </a:r>
          </a:p>
          <a:p>
            <a:pPr lvl="0" algn="just">
              <a:buFont typeface="Wingdings" panose="05000000000000000000" pitchFamily="2" charset="2"/>
              <a:buChar char="§"/>
            </a:pPr>
            <a:r>
              <a:rPr lang="el-GR" dirty="0">
                <a:solidFill>
                  <a:prstClr val="black"/>
                </a:solidFill>
              </a:rPr>
              <a:t>Φόροι πληρωτέοι</a:t>
            </a:r>
            <a:endParaRPr lang="el-GR" sz="2400" dirty="0"/>
          </a:p>
        </p:txBody>
      </p:sp>
      <p:sp>
        <p:nvSpPr>
          <p:cNvPr id="6" name="Ορθογώνιο 5"/>
          <p:cNvSpPr/>
          <p:nvPr/>
        </p:nvSpPr>
        <p:spPr>
          <a:xfrm>
            <a:off x="0" y="0"/>
            <a:ext cx="920115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Συνοπτική παρουσίαση Σχεδίου Λογαριασμών</a:t>
            </a:r>
          </a:p>
        </p:txBody>
      </p:sp>
      <p:sp>
        <p:nvSpPr>
          <p:cNvPr id="7" name="Ορθογώνιο 6"/>
          <p:cNvSpPr/>
          <p:nvPr/>
        </p:nvSpPr>
        <p:spPr>
          <a:xfrm>
            <a:off x="9201150" y="0"/>
            <a:ext cx="299085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8690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50986" y="489526"/>
            <a:ext cx="11019691" cy="6368473"/>
          </a:xfrm>
        </p:spPr>
        <p:txBody>
          <a:bodyPr>
            <a:normAutofit/>
          </a:bodyPr>
          <a:lstStyle/>
          <a:p>
            <a:pPr algn="just"/>
            <a:r>
              <a:rPr lang="el-GR" b="1" dirty="0"/>
              <a:t>Μη δεδουλευμένα έσοδα: </a:t>
            </a:r>
            <a:r>
              <a:rPr lang="el-GR" dirty="0"/>
              <a:t>Τα μη </a:t>
            </a:r>
            <a:r>
              <a:rPr lang="el-GR" i="1" dirty="0"/>
              <a:t>δεδουλευμένα έσοδα</a:t>
            </a:r>
            <a:r>
              <a:rPr lang="el-GR" dirty="0"/>
              <a:t> που ονομάζονται επίσης </a:t>
            </a:r>
            <a:r>
              <a:rPr lang="el-GR" u="sng" dirty="0"/>
              <a:t>αναβαλλόμενα έσοδα</a:t>
            </a:r>
            <a:r>
              <a:rPr lang="el-GR" dirty="0"/>
              <a:t> ή </a:t>
            </a:r>
            <a:r>
              <a:rPr lang="el-GR" i="1" dirty="0"/>
              <a:t>προεισπραγμένα έσοδα</a:t>
            </a:r>
            <a:r>
              <a:rPr lang="el-GR" dirty="0"/>
              <a:t> αφορούν είσπραξη μετρητών από πελάτες πριν την πραγματοποίηση του εσόδου.</a:t>
            </a:r>
          </a:p>
          <a:p>
            <a:pPr algn="just"/>
            <a:r>
              <a:rPr lang="el-GR" dirty="0"/>
              <a:t>Η επιχείρηση έχει την υποχρέωση να παραδώσει τα αγαθά ή τις υπηρεσίες στον πελάτη σε κάποια στιγμή στο μέλλον.</a:t>
            </a:r>
          </a:p>
          <a:p>
            <a:pPr algn="just">
              <a:buFont typeface="Wingdings" panose="05000000000000000000" pitchFamily="2" charset="2"/>
              <a:buChar char="§"/>
            </a:pPr>
            <a:r>
              <a:rPr lang="el-GR" dirty="0"/>
              <a:t>Παράδειγμα:</a:t>
            </a:r>
          </a:p>
          <a:p>
            <a:pPr algn="just">
              <a:buFont typeface="Wingdings" panose="05000000000000000000" pitchFamily="2" charset="2"/>
              <a:buChar char="§"/>
            </a:pPr>
            <a:r>
              <a:rPr lang="el-GR" dirty="0"/>
              <a:t>Μια αεροπορική εταιρεία πουλάει εισιτήρια και εισπράττει μετρητά προκαταβολικά. </a:t>
            </a:r>
          </a:p>
          <a:p>
            <a:pPr algn="just">
              <a:buFont typeface="Wingdings" panose="05000000000000000000" pitchFamily="2" charset="2"/>
              <a:buChar char="§"/>
            </a:pPr>
            <a:r>
              <a:rPr lang="el-GR" dirty="0"/>
              <a:t>Η εταιρεία αναφέρει προεισπραγμένα έσοδα από εισιτήρια.</a:t>
            </a:r>
          </a:p>
          <a:p>
            <a:pPr algn="just">
              <a:buFont typeface="Wingdings" panose="05000000000000000000" pitchFamily="2" charset="2"/>
              <a:buChar char="§"/>
            </a:pPr>
            <a:r>
              <a:rPr lang="el-GR" dirty="0"/>
              <a:t>Έστω ότι τα εισιτήρια αυτά εκδόθηκαν τον Δεκέμβριο για πτήσεις που θα πραγματοποιηθούν τους πρώτους μήνες του επόμενου έτους.</a:t>
            </a:r>
          </a:p>
          <a:p>
            <a:pPr marL="0" indent="0" algn="just">
              <a:buNone/>
            </a:pPr>
            <a:r>
              <a:rPr lang="el-GR" dirty="0"/>
              <a:t>* Στο </a:t>
            </a:r>
            <a:r>
              <a:rPr lang="el-GR" dirty="0" err="1"/>
              <a:t>ΕΓΛΣ</a:t>
            </a:r>
            <a:r>
              <a:rPr lang="el-GR" dirty="0"/>
              <a:t> ο λογαριασμός αναφέρεται ως </a:t>
            </a:r>
            <a:r>
              <a:rPr lang="el-GR" b="1" dirty="0"/>
              <a:t>56.00 Έσοδα επομένων χρήσεων</a:t>
            </a:r>
          </a:p>
          <a:p>
            <a:pPr marL="0" indent="0" algn="just">
              <a:buNone/>
            </a:pPr>
            <a:endParaRPr lang="el-GR" dirty="0"/>
          </a:p>
          <a:p>
            <a:pPr marL="0" indent="0" algn="just">
              <a:lnSpc>
                <a:spcPct val="100000"/>
              </a:lnSpc>
              <a:buNone/>
            </a:pPr>
            <a:endParaRPr lang="el-GR" altLang="el-GR" dirty="0"/>
          </a:p>
          <a:p>
            <a:pPr algn="just">
              <a:lnSpc>
                <a:spcPct val="100000"/>
              </a:lnSpc>
              <a:buFont typeface="Wingdings" panose="05000000000000000000" pitchFamily="2" charset="2"/>
              <a:buChar char="§"/>
            </a:pPr>
            <a:endParaRPr lang="el-GR" altLang="el-GR" dirty="0"/>
          </a:p>
          <a:p>
            <a:pPr algn="ctr">
              <a:lnSpc>
                <a:spcPct val="110000"/>
              </a:lnSpc>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753793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Μη δεδουλευμένα έσοδα</a:t>
            </a:r>
          </a:p>
        </p:txBody>
      </p:sp>
      <p:sp>
        <p:nvSpPr>
          <p:cNvPr id="7" name="Ορθογώνιο 6"/>
          <p:cNvSpPr/>
          <p:nvPr/>
        </p:nvSpPr>
        <p:spPr>
          <a:xfrm>
            <a:off x="7537938" y="0"/>
            <a:ext cx="4654062"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5819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p:cTn id="35"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 calcmode="lin" valueType="num">
                                      <p:cBhvr>
                                        <p:cTn id="42"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p:cTn id="49"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3724908501"/>
              </p:ext>
            </p:extLst>
          </p:nvPr>
        </p:nvGraphicFramePr>
        <p:xfrm>
          <a:off x="616915" y="489528"/>
          <a:ext cx="11108647" cy="2994540"/>
        </p:xfrm>
        <a:graphic>
          <a:graphicData uri="http://schemas.openxmlformats.org/drawingml/2006/table">
            <a:tbl>
              <a:tblPr firstRow="1" bandRow="1">
                <a:tableStyleId>{D7AC3CCA-C797-4891-BE02-D94E43425B78}</a:tableStyleId>
              </a:tblPr>
              <a:tblGrid>
                <a:gridCol w="6599760">
                  <a:extLst>
                    <a:ext uri="{9D8B030D-6E8A-4147-A177-3AD203B41FA5}">
                      <a16:colId xmlns:a16="http://schemas.microsoft.com/office/drawing/2014/main" val="2453963297"/>
                    </a:ext>
                  </a:extLst>
                </a:gridCol>
                <a:gridCol w="2247749">
                  <a:extLst>
                    <a:ext uri="{9D8B030D-6E8A-4147-A177-3AD203B41FA5}">
                      <a16:colId xmlns:a16="http://schemas.microsoft.com/office/drawing/2014/main" val="1910919357"/>
                    </a:ext>
                  </a:extLst>
                </a:gridCol>
                <a:gridCol w="2261138">
                  <a:extLst>
                    <a:ext uri="{9D8B030D-6E8A-4147-A177-3AD203B41FA5}">
                      <a16:colId xmlns:a16="http://schemas.microsoft.com/office/drawing/2014/main" val="1670653415"/>
                    </a:ext>
                  </a:extLst>
                </a:gridCol>
              </a:tblGrid>
              <a:tr h="897728">
                <a:tc gridSpan="3">
                  <a:txBody>
                    <a:bodyPr/>
                    <a:lstStyle/>
                    <a:p>
                      <a:pPr algn="just"/>
                      <a:r>
                        <a:rPr lang="el-GR" sz="2400" dirty="0"/>
                        <a:t>Έστω ότι η εταιρεία πούλησε σε ένα πελάτη στις 15 Δεκεμβρίου 2020 ένα εισιτήριο με επιστροφή αξίας 300 €.</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9772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99084">
                <a:tc>
                  <a:txBody>
                    <a:bodyPr/>
                    <a:lstStyle/>
                    <a:p>
                      <a:r>
                        <a:rPr lang="el-GR" sz="2400" baseline="0" dirty="0">
                          <a:solidFill>
                            <a:schemeClr val="tx1"/>
                          </a:solidFill>
                        </a:rPr>
                        <a:t>38. Ταμειακά διαθέσιμα</a:t>
                      </a:r>
                    </a:p>
                    <a:p>
                      <a:r>
                        <a:rPr lang="el-GR" sz="2400" baseline="0" dirty="0">
                          <a:solidFill>
                            <a:schemeClr val="tx1"/>
                          </a:solidFill>
                        </a:rPr>
                        <a:t>                   56. Μη δεδουλευμένα έσοδα (έσοδα</a:t>
                      </a:r>
                    </a:p>
                    <a:p>
                      <a:r>
                        <a:rPr lang="el-GR" sz="2400" baseline="0" dirty="0">
                          <a:solidFill>
                            <a:schemeClr val="tx1"/>
                          </a:solidFill>
                        </a:rPr>
                        <a:t>                          επομένων χρήσεων)</a:t>
                      </a:r>
                    </a:p>
                  </a:txBody>
                  <a:tcPr/>
                </a:tc>
                <a:tc>
                  <a:txBody>
                    <a:bodyPr/>
                    <a:lstStyle/>
                    <a:p>
                      <a:pPr algn="r"/>
                      <a:r>
                        <a:rPr lang="el-GR" sz="2400" dirty="0"/>
                        <a:t>300</a:t>
                      </a:r>
                    </a:p>
                  </a:txBody>
                  <a:tcPr/>
                </a:tc>
                <a:tc>
                  <a:txBody>
                    <a:bodyPr/>
                    <a:lstStyle/>
                    <a:p>
                      <a:pPr algn="r"/>
                      <a:endParaRPr lang="el-GR" sz="2400" dirty="0"/>
                    </a:p>
                    <a:p>
                      <a:pPr algn="r"/>
                      <a:r>
                        <a:rPr lang="el-GR" sz="2400" dirty="0"/>
                        <a:t>300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1" y="0"/>
            <a:ext cx="851826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Μη δεδουλευμένα έσοδα</a:t>
            </a:r>
          </a:p>
        </p:txBody>
      </p:sp>
      <p:sp>
        <p:nvSpPr>
          <p:cNvPr id="7" name="Ορθογώνιο 6"/>
          <p:cNvSpPr/>
          <p:nvPr/>
        </p:nvSpPr>
        <p:spPr>
          <a:xfrm>
            <a:off x="8518268" y="0"/>
            <a:ext cx="367373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56. Μη δεδουλευμένα έσοδα</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6720840" y="4684395"/>
            <a:ext cx="44577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616916" y="3143249"/>
            <a:ext cx="4859584"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38. Ταμειακά διαθέσιμα</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a:cxnSpLocks/>
          </p:cNvCxnSpPr>
          <p:nvPr/>
        </p:nvCxnSpPr>
        <p:spPr>
          <a:xfrm flipV="1">
            <a:off x="937846" y="4684395"/>
            <a:ext cx="4538654" cy="1714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a:cxnSpLocks/>
          </p:cNvCxnSpPr>
          <p:nvPr/>
        </p:nvCxnSpPr>
        <p:spPr>
          <a:xfrm rot="10800000" flipV="1">
            <a:off x="2974283" y="2497014"/>
            <a:ext cx="5829748" cy="2398545"/>
          </a:xfrm>
          <a:prstGeom prst="bentConnector3">
            <a:avLst>
              <a:gd name="adj1" fmla="val 37532"/>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a:cxnSpLocks/>
          </p:cNvCxnSpPr>
          <p:nvPr/>
        </p:nvCxnSpPr>
        <p:spPr>
          <a:xfrm rot="5400000">
            <a:off x="9421481" y="3335353"/>
            <a:ext cx="1485094" cy="1266331"/>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9891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6">
                                            <p:txEl>
                                              <p:pRg st="1" end="1"/>
                                            </p:txEl>
                                          </p:spTgt>
                                        </p:tgtEl>
                                        <p:attrNameLst>
                                          <p:attrName>style.visibility</p:attrName>
                                        </p:attrNameLst>
                                      </p:cBhvr>
                                      <p:to>
                                        <p:strVal val="visible"/>
                                      </p:to>
                                    </p:set>
                                    <p:anim calcmode="lin" valueType="num">
                                      <p:cBhvr additive="base">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6">
                                            <p:txEl>
                                              <p:pRg st="1" end="1"/>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 calcmode="lin" valueType="num">
                                      <p:cBhvr additive="base">
                                        <p:cTn id="2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6">
                                            <p:txEl>
                                              <p:pRg st="2" end="2"/>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16">
                                            <p:txEl>
                                              <p:pRg st="3" end="3"/>
                                            </p:txEl>
                                          </p:spTgt>
                                        </p:tgtEl>
                                        <p:attrNameLst>
                                          <p:attrName>style.visibility</p:attrName>
                                        </p:attrNameLst>
                                      </p:cBhvr>
                                      <p:to>
                                        <p:strVal val="visible"/>
                                      </p:to>
                                    </p:set>
                                    <p:anim calcmode="lin" valueType="num">
                                      <p:cBhvr additive="base">
                                        <p:cTn id="32"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6">
                                            <p:txEl>
                                              <p:pRg st="3" end="3"/>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6">
                                            <p:txEl>
                                              <p:pRg st="4" end="4"/>
                                            </p:txEl>
                                          </p:spTgt>
                                        </p:tgtEl>
                                        <p:attrNameLst>
                                          <p:attrName>style.visibility</p:attrName>
                                        </p:attrNameLst>
                                      </p:cBhvr>
                                      <p:to>
                                        <p:strVal val="visible"/>
                                      </p:to>
                                    </p:set>
                                    <p:anim calcmode="lin" valueType="num">
                                      <p:cBhvr additive="base">
                                        <p:cTn id="36"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8">
                                            <p:txEl>
                                              <p:pRg st="2" end="2"/>
                                            </p:txEl>
                                          </p:spTgt>
                                        </p:tgtEl>
                                        <p:attrNameLst>
                                          <p:attrName>style.visibility</p:attrName>
                                        </p:attrNameLst>
                                      </p:cBhvr>
                                      <p:to>
                                        <p:strVal val="visible"/>
                                      </p:to>
                                    </p:set>
                                    <p:anim calcmode="lin" valueType="num">
                                      <p:cBhvr additive="base">
                                        <p:cTn id="42"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8">
                                            <p:txEl>
                                              <p:pRg st="2" end="2"/>
                                            </p:txEl>
                                          </p:spTgt>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8">
                                            <p:txEl>
                                              <p:pRg st="3" end="3"/>
                                            </p:txEl>
                                          </p:spTgt>
                                        </p:tgtEl>
                                        <p:attrNameLst>
                                          <p:attrName>style.visibility</p:attrName>
                                        </p:attrNameLst>
                                      </p:cBhvr>
                                      <p:to>
                                        <p:strVal val="visible"/>
                                      </p:to>
                                    </p:set>
                                    <p:anim calcmode="lin" valueType="num">
                                      <p:cBhvr additive="base">
                                        <p:cTn id="46"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p:cTn id="52" dur="500" fill="hold"/>
                                        <p:tgtEl>
                                          <p:spTgt spid="21"/>
                                        </p:tgtEl>
                                        <p:attrNameLst>
                                          <p:attrName>ppt_w</p:attrName>
                                        </p:attrNameLst>
                                      </p:cBhvr>
                                      <p:tavLst>
                                        <p:tav tm="0">
                                          <p:val>
                                            <p:fltVal val="0"/>
                                          </p:val>
                                        </p:tav>
                                        <p:tav tm="100000">
                                          <p:val>
                                            <p:strVal val="#ppt_w"/>
                                          </p:val>
                                        </p:tav>
                                      </p:tavLst>
                                    </p:anim>
                                    <p:anim calcmode="lin" valueType="num">
                                      <p:cBhvr>
                                        <p:cTn id="53" dur="500" fill="hold"/>
                                        <p:tgtEl>
                                          <p:spTgt spid="21"/>
                                        </p:tgtEl>
                                        <p:attrNameLst>
                                          <p:attrName>ppt_h</p:attrName>
                                        </p:attrNameLst>
                                      </p:cBhvr>
                                      <p:tavLst>
                                        <p:tav tm="0">
                                          <p:val>
                                            <p:fltVal val="0"/>
                                          </p:val>
                                        </p:tav>
                                        <p:tav tm="100000">
                                          <p:val>
                                            <p:strVal val="#ppt_h"/>
                                          </p:val>
                                        </p:tav>
                                      </p:tavLst>
                                    </p:anim>
                                    <p:animEffect transition="in" filter="fade">
                                      <p:cBhvr>
                                        <p:cTn id="54" dur="500"/>
                                        <p:tgtEl>
                                          <p:spTgt spid="21"/>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nodeType="click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500" fill="hold"/>
                                        <p:tgtEl>
                                          <p:spTgt spid="24"/>
                                        </p:tgtEl>
                                        <p:attrNameLst>
                                          <p:attrName>ppt_w</p:attrName>
                                        </p:attrNameLst>
                                      </p:cBhvr>
                                      <p:tavLst>
                                        <p:tav tm="0">
                                          <p:val>
                                            <p:fltVal val="0"/>
                                          </p:val>
                                        </p:tav>
                                        <p:tav tm="100000">
                                          <p:val>
                                            <p:strVal val="#ppt_w"/>
                                          </p:val>
                                        </p:tav>
                                      </p:tavLst>
                                    </p:anim>
                                    <p:anim calcmode="lin" valueType="num">
                                      <p:cBhvr>
                                        <p:cTn id="60" dur="500" fill="hold"/>
                                        <p:tgtEl>
                                          <p:spTgt spid="24"/>
                                        </p:tgtEl>
                                        <p:attrNameLst>
                                          <p:attrName>ppt_h</p:attrName>
                                        </p:attrNameLst>
                                      </p:cBhvr>
                                      <p:tavLst>
                                        <p:tav tm="0">
                                          <p:val>
                                            <p:fltVal val="0"/>
                                          </p:val>
                                        </p:tav>
                                        <p:tav tm="100000">
                                          <p:val>
                                            <p:strVal val="#ppt_h"/>
                                          </p:val>
                                        </p:tav>
                                      </p:tavLst>
                                    </p:anim>
                                    <p:animEffect transition="in" filter="fade">
                                      <p:cBhvr>
                                        <p:cTn id="6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4047765847"/>
              </p:ext>
            </p:extLst>
          </p:nvPr>
        </p:nvGraphicFramePr>
        <p:xfrm>
          <a:off x="616915" y="489528"/>
          <a:ext cx="11108647" cy="2994540"/>
        </p:xfrm>
        <a:graphic>
          <a:graphicData uri="http://schemas.openxmlformats.org/drawingml/2006/table">
            <a:tbl>
              <a:tblPr firstRow="1" bandRow="1">
                <a:tableStyleId>{D7AC3CCA-C797-4891-BE02-D94E43425B78}</a:tableStyleId>
              </a:tblPr>
              <a:tblGrid>
                <a:gridCol w="6599760">
                  <a:extLst>
                    <a:ext uri="{9D8B030D-6E8A-4147-A177-3AD203B41FA5}">
                      <a16:colId xmlns:a16="http://schemas.microsoft.com/office/drawing/2014/main" val="2453963297"/>
                    </a:ext>
                  </a:extLst>
                </a:gridCol>
                <a:gridCol w="2247749">
                  <a:extLst>
                    <a:ext uri="{9D8B030D-6E8A-4147-A177-3AD203B41FA5}">
                      <a16:colId xmlns:a16="http://schemas.microsoft.com/office/drawing/2014/main" val="1910919357"/>
                    </a:ext>
                  </a:extLst>
                </a:gridCol>
                <a:gridCol w="2261138">
                  <a:extLst>
                    <a:ext uri="{9D8B030D-6E8A-4147-A177-3AD203B41FA5}">
                      <a16:colId xmlns:a16="http://schemas.microsoft.com/office/drawing/2014/main" val="1670653415"/>
                    </a:ext>
                  </a:extLst>
                </a:gridCol>
              </a:tblGrid>
              <a:tr h="897728">
                <a:tc gridSpan="3">
                  <a:txBody>
                    <a:bodyPr/>
                    <a:lstStyle/>
                    <a:p>
                      <a:pPr algn="just"/>
                      <a:r>
                        <a:rPr lang="el-GR" sz="2400" dirty="0"/>
                        <a:t>Έστω ότι ο πελάτης χρησιμοποιεί το εισιτήριο για να πάει στον προορισμό του, τον Δεκέμβριο του ίδιου έτους. Η εταιρεία θα κάνει την λογιστική εγγραφή.</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9772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99084">
                <a:tc>
                  <a:txBody>
                    <a:bodyPr/>
                    <a:lstStyle/>
                    <a:p>
                      <a:r>
                        <a:rPr lang="el-GR" sz="2400" baseline="0" dirty="0">
                          <a:solidFill>
                            <a:schemeClr val="tx1"/>
                          </a:solidFill>
                        </a:rPr>
                        <a:t>56. Μη δεδουλευμένα έσοδα (έσοδα</a:t>
                      </a:r>
                    </a:p>
                    <a:p>
                      <a:r>
                        <a:rPr lang="el-GR" sz="2400" baseline="0" dirty="0">
                          <a:solidFill>
                            <a:schemeClr val="tx1"/>
                          </a:solidFill>
                        </a:rPr>
                        <a:t>                          επομένων χρήσεων)</a:t>
                      </a:r>
                    </a:p>
                    <a:p>
                      <a:r>
                        <a:rPr lang="el-GR" sz="2400" baseline="0" dirty="0">
                          <a:solidFill>
                            <a:schemeClr val="tx1"/>
                          </a:solidFill>
                        </a:rPr>
                        <a:t>                     7 Πωλήσεις υπηρεσιών</a:t>
                      </a:r>
                    </a:p>
                  </a:txBody>
                  <a:tcPr/>
                </a:tc>
                <a:tc>
                  <a:txBody>
                    <a:bodyPr/>
                    <a:lstStyle/>
                    <a:p>
                      <a:pPr algn="r"/>
                      <a:r>
                        <a:rPr lang="el-GR" sz="2400" dirty="0"/>
                        <a:t>150</a:t>
                      </a:r>
                    </a:p>
                  </a:txBody>
                  <a:tcPr/>
                </a:tc>
                <a:tc>
                  <a:txBody>
                    <a:bodyPr/>
                    <a:lstStyle/>
                    <a:p>
                      <a:pPr algn="r"/>
                      <a:endParaRPr lang="el-GR" sz="2400" dirty="0"/>
                    </a:p>
                    <a:p>
                      <a:pPr algn="r"/>
                      <a:endParaRPr lang="el-GR" sz="2400" dirty="0"/>
                    </a:p>
                    <a:p>
                      <a:pPr algn="r"/>
                      <a:r>
                        <a:rPr lang="el-GR" sz="2400" dirty="0"/>
                        <a:t>150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1" y="0"/>
            <a:ext cx="851826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Μη δεδουλευμένα έσοδα</a:t>
            </a:r>
          </a:p>
        </p:txBody>
      </p:sp>
      <p:sp>
        <p:nvSpPr>
          <p:cNvPr id="7" name="Ορθογώνιο 6"/>
          <p:cNvSpPr/>
          <p:nvPr/>
        </p:nvSpPr>
        <p:spPr>
          <a:xfrm>
            <a:off x="8518268" y="0"/>
            <a:ext cx="367373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73. Πωλήσεις υπηρεσιών</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150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6720840" y="4684395"/>
            <a:ext cx="44577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616916" y="3143249"/>
            <a:ext cx="4859584"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56. Μη δεδουλευμένα έσοδα</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150            300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a:cxnSpLocks/>
          </p:cNvCxnSpPr>
          <p:nvPr/>
        </p:nvCxnSpPr>
        <p:spPr>
          <a:xfrm flipV="1">
            <a:off x="937846" y="4684395"/>
            <a:ext cx="4538654" cy="1714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a:cxnSpLocks/>
          </p:cNvCxnSpPr>
          <p:nvPr/>
        </p:nvCxnSpPr>
        <p:spPr>
          <a:xfrm rot="10800000" flipV="1">
            <a:off x="2836985" y="2571571"/>
            <a:ext cx="5561438" cy="2492798"/>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a:cxnSpLocks/>
          </p:cNvCxnSpPr>
          <p:nvPr/>
        </p:nvCxnSpPr>
        <p:spPr>
          <a:xfrm rot="10800000" flipV="1">
            <a:off x="9721355" y="3429000"/>
            <a:ext cx="1512600" cy="1466560"/>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864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6">
                                            <p:txEl>
                                              <p:pRg st="1" end="1"/>
                                            </p:txEl>
                                          </p:spTgt>
                                        </p:tgtEl>
                                        <p:attrNameLst>
                                          <p:attrName>style.visibility</p:attrName>
                                        </p:attrNameLst>
                                      </p:cBhvr>
                                      <p:to>
                                        <p:strVal val="visible"/>
                                      </p:to>
                                    </p:set>
                                    <p:anim calcmode="lin" valueType="num">
                                      <p:cBhvr additive="base">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6">
                                            <p:txEl>
                                              <p:pRg st="1" end="1"/>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 calcmode="lin" valueType="num">
                                      <p:cBhvr additive="base">
                                        <p:cTn id="2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6">
                                            <p:txEl>
                                              <p:pRg st="2" end="2"/>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16">
                                            <p:txEl>
                                              <p:pRg st="3" end="3"/>
                                            </p:txEl>
                                          </p:spTgt>
                                        </p:tgtEl>
                                        <p:attrNameLst>
                                          <p:attrName>style.visibility</p:attrName>
                                        </p:attrNameLst>
                                      </p:cBhvr>
                                      <p:to>
                                        <p:strVal val="visible"/>
                                      </p:to>
                                    </p:set>
                                    <p:anim calcmode="lin" valueType="num">
                                      <p:cBhvr additive="base">
                                        <p:cTn id="32"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6">
                                            <p:txEl>
                                              <p:pRg st="3" end="3"/>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6">
                                            <p:txEl>
                                              <p:pRg st="4" end="4"/>
                                            </p:txEl>
                                          </p:spTgt>
                                        </p:tgtEl>
                                        <p:attrNameLst>
                                          <p:attrName>style.visibility</p:attrName>
                                        </p:attrNameLst>
                                      </p:cBhvr>
                                      <p:to>
                                        <p:strVal val="visible"/>
                                      </p:to>
                                    </p:set>
                                    <p:anim calcmode="lin" valueType="num">
                                      <p:cBhvr additive="base">
                                        <p:cTn id="36"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8">
                                            <p:txEl>
                                              <p:pRg st="2" end="2"/>
                                            </p:txEl>
                                          </p:spTgt>
                                        </p:tgtEl>
                                        <p:attrNameLst>
                                          <p:attrName>style.visibility</p:attrName>
                                        </p:attrNameLst>
                                      </p:cBhvr>
                                      <p:to>
                                        <p:strVal val="visible"/>
                                      </p:to>
                                    </p:set>
                                    <p:anim calcmode="lin" valueType="num">
                                      <p:cBhvr additive="base">
                                        <p:cTn id="42"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8">
                                            <p:txEl>
                                              <p:pRg st="2" end="2"/>
                                            </p:txEl>
                                          </p:spTgt>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8">
                                            <p:txEl>
                                              <p:pRg st="3" end="3"/>
                                            </p:txEl>
                                          </p:spTgt>
                                        </p:tgtEl>
                                        <p:attrNameLst>
                                          <p:attrName>style.visibility</p:attrName>
                                        </p:attrNameLst>
                                      </p:cBhvr>
                                      <p:to>
                                        <p:strVal val="visible"/>
                                      </p:to>
                                    </p:set>
                                    <p:anim calcmode="lin" valueType="num">
                                      <p:cBhvr additive="base">
                                        <p:cTn id="46"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p:cTn id="52" dur="500" fill="hold"/>
                                        <p:tgtEl>
                                          <p:spTgt spid="21"/>
                                        </p:tgtEl>
                                        <p:attrNameLst>
                                          <p:attrName>ppt_w</p:attrName>
                                        </p:attrNameLst>
                                      </p:cBhvr>
                                      <p:tavLst>
                                        <p:tav tm="0">
                                          <p:val>
                                            <p:fltVal val="0"/>
                                          </p:val>
                                        </p:tav>
                                        <p:tav tm="100000">
                                          <p:val>
                                            <p:strVal val="#ppt_w"/>
                                          </p:val>
                                        </p:tav>
                                      </p:tavLst>
                                    </p:anim>
                                    <p:anim calcmode="lin" valueType="num">
                                      <p:cBhvr>
                                        <p:cTn id="53" dur="500" fill="hold"/>
                                        <p:tgtEl>
                                          <p:spTgt spid="21"/>
                                        </p:tgtEl>
                                        <p:attrNameLst>
                                          <p:attrName>ppt_h</p:attrName>
                                        </p:attrNameLst>
                                      </p:cBhvr>
                                      <p:tavLst>
                                        <p:tav tm="0">
                                          <p:val>
                                            <p:fltVal val="0"/>
                                          </p:val>
                                        </p:tav>
                                        <p:tav tm="100000">
                                          <p:val>
                                            <p:strVal val="#ppt_h"/>
                                          </p:val>
                                        </p:tav>
                                      </p:tavLst>
                                    </p:anim>
                                    <p:animEffect transition="in" filter="fade">
                                      <p:cBhvr>
                                        <p:cTn id="54" dur="500"/>
                                        <p:tgtEl>
                                          <p:spTgt spid="21"/>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nodeType="click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500" fill="hold"/>
                                        <p:tgtEl>
                                          <p:spTgt spid="24"/>
                                        </p:tgtEl>
                                        <p:attrNameLst>
                                          <p:attrName>ppt_w</p:attrName>
                                        </p:attrNameLst>
                                      </p:cBhvr>
                                      <p:tavLst>
                                        <p:tav tm="0">
                                          <p:val>
                                            <p:fltVal val="0"/>
                                          </p:val>
                                        </p:tav>
                                        <p:tav tm="100000">
                                          <p:val>
                                            <p:strVal val="#ppt_w"/>
                                          </p:val>
                                        </p:tav>
                                      </p:tavLst>
                                    </p:anim>
                                    <p:anim calcmode="lin" valueType="num">
                                      <p:cBhvr>
                                        <p:cTn id="60" dur="500" fill="hold"/>
                                        <p:tgtEl>
                                          <p:spTgt spid="24"/>
                                        </p:tgtEl>
                                        <p:attrNameLst>
                                          <p:attrName>ppt_h</p:attrName>
                                        </p:attrNameLst>
                                      </p:cBhvr>
                                      <p:tavLst>
                                        <p:tav tm="0">
                                          <p:val>
                                            <p:fltVal val="0"/>
                                          </p:val>
                                        </p:tav>
                                        <p:tav tm="100000">
                                          <p:val>
                                            <p:strVal val="#ppt_h"/>
                                          </p:val>
                                        </p:tav>
                                      </p:tavLst>
                                    </p:anim>
                                    <p:animEffect transition="in" filter="fade">
                                      <p:cBhvr>
                                        <p:cTn id="6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522943844"/>
              </p:ext>
            </p:extLst>
          </p:nvPr>
        </p:nvGraphicFramePr>
        <p:xfrm>
          <a:off x="616915" y="489528"/>
          <a:ext cx="11108647" cy="2994540"/>
        </p:xfrm>
        <a:graphic>
          <a:graphicData uri="http://schemas.openxmlformats.org/drawingml/2006/table">
            <a:tbl>
              <a:tblPr firstRow="1" bandRow="1">
                <a:tableStyleId>{D7AC3CCA-C797-4891-BE02-D94E43425B78}</a:tableStyleId>
              </a:tblPr>
              <a:tblGrid>
                <a:gridCol w="6599760">
                  <a:extLst>
                    <a:ext uri="{9D8B030D-6E8A-4147-A177-3AD203B41FA5}">
                      <a16:colId xmlns:a16="http://schemas.microsoft.com/office/drawing/2014/main" val="2453963297"/>
                    </a:ext>
                  </a:extLst>
                </a:gridCol>
                <a:gridCol w="2247749">
                  <a:extLst>
                    <a:ext uri="{9D8B030D-6E8A-4147-A177-3AD203B41FA5}">
                      <a16:colId xmlns:a16="http://schemas.microsoft.com/office/drawing/2014/main" val="1910919357"/>
                    </a:ext>
                  </a:extLst>
                </a:gridCol>
                <a:gridCol w="2261138">
                  <a:extLst>
                    <a:ext uri="{9D8B030D-6E8A-4147-A177-3AD203B41FA5}">
                      <a16:colId xmlns:a16="http://schemas.microsoft.com/office/drawing/2014/main" val="1670653415"/>
                    </a:ext>
                  </a:extLst>
                </a:gridCol>
              </a:tblGrid>
              <a:tr h="897728">
                <a:tc gridSpan="3">
                  <a:txBody>
                    <a:bodyPr/>
                    <a:lstStyle/>
                    <a:p>
                      <a:pPr algn="just"/>
                      <a:r>
                        <a:rPr lang="el-GR" sz="2400" dirty="0"/>
                        <a:t>Έστω ότι ο πελάτης χρησιμοποιεί το εισιτήριο για να γυρίσει πίσω, τον Ιανουάριο του 20</a:t>
                      </a:r>
                      <a:r>
                        <a:rPr lang="en-US" sz="2400" dirty="0"/>
                        <a:t>2</a:t>
                      </a:r>
                      <a:r>
                        <a:rPr lang="el-GR" sz="2400" dirty="0"/>
                        <a:t>1, επόμενο έτος. Η εταιρεία θα κάνει την λογιστική εγγραφή.</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9772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99084">
                <a:tc>
                  <a:txBody>
                    <a:bodyPr/>
                    <a:lstStyle/>
                    <a:p>
                      <a:r>
                        <a:rPr lang="el-GR" sz="2400" baseline="0" dirty="0">
                          <a:solidFill>
                            <a:schemeClr val="tx1"/>
                          </a:solidFill>
                        </a:rPr>
                        <a:t>56. Μη δεδουλευμένα έσοδα (έσοδα</a:t>
                      </a:r>
                    </a:p>
                    <a:p>
                      <a:r>
                        <a:rPr lang="el-GR" sz="2400" baseline="0" dirty="0">
                          <a:solidFill>
                            <a:schemeClr val="tx1"/>
                          </a:solidFill>
                        </a:rPr>
                        <a:t>                          επομένων χρήσεων)</a:t>
                      </a:r>
                    </a:p>
                    <a:p>
                      <a:r>
                        <a:rPr lang="el-GR" sz="2400" baseline="0" dirty="0">
                          <a:solidFill>
                            <a:schemeClr val="tx1"/>
                          </a:solidFill>
                        </a:rPr>
                        <a:t>                     7 Πωλήσεις υπηρεσιών</a:t>
                      </a:r>
                    </a:p>
                  </a:txBody>
                  <a:tcPr/>
                </a:tc>
                <a:tc>
                  <a:txBody>
                    <a:bodyPr/>
                    <a:lstStyle/>
                    <a:p>
                      <a:pPr algn="r"/>
                      <a:r>
                        <a:rPr lang="el-GR" sz="2400" dirty="0"/>
                        <a:t>150</a:t>
                      </a:r>
                    </a:p>
                  </a:txBody>
                  <a:tcPr/>
                </a:tc>
                <a:tc>
                  <a:txBody>
                    <a:bodyPr/>
                    <a:lstStyle/>
                    <a:p>
                      <a:pPr algn="r"/>
                      <a:endParaRPr lang="el-GR" sz="2400" dirty="0"/>
                    </a:p>
                    <a:p>
                      <a:pPr algn="r"/>
                      <a:endParaRPr lang="el-GR" sz="2400" dirty="0"/>
                    </a:p>
                    <a:p>
                      <a:pPr algn="r"/>
                      <a:r>
                        <a:rPr lang="el-GR" sz="2400" dirty="0"/>
                        <a:t>150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1" y="0"/>
            <a:ext cx="851826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Μη δεδουλευμένα έσοδα</a:t>
            </a:r>
          </a:p>
        </p:txBody>
      </p:sp>
      <p:sp>
        <p:nvSpPr>
          <p:cNvPr id="7" name="Ορθογώνιο 6"/>
          <p:cNvSpPr/>
          <p:nvPr/>
        </p:nvSpPr>
        <p:spPr>
          <a:xfrm>
            <a:off x="8518268" y="0"/>
            <a:ext cx="367373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73. Πωλήσεις υπηρεσιών</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150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6720840" y="4684395"/>
            <a:ext cx="44577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616916" y="3143249"/>
            <a:ext cx="4859584"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56. Μη δεδουλευμένα έσοδα</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150            150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a:cxnSpLocks/>
          </p:cNvCxnSpPr>
          <p:nvPr/>
        </p:nvCxnSpPr>
        <p:spPr>
          <a:xfrm flipV="1">
            <a:off x="937846" y="4684395"/>
            <a:ext cx="4538654" cy="1714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a:cxnSpLocks/>
          </p:cNvCxnSpPr>
          <p:nvPr/>
        </p:nvCxnSpPr>
        <p:spPr>
          <a:xfrm rot="10800000" flipV="1">
            <a:off x="3046709" y="2571571"/>
            <a:ext cx="5351714" cy="2494397"/>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a:cxnSpLocks/>
          </p:cNvCxnSpPr>
          <p:nvPr/>
        </p:nvCxnSpPr>
        <p:spPr>
          <a:xfrm rot="10800000" flipV="1">
            <a:off x="9680324" y="3428999"/>
            <a:ext cx="1573830" cy="1466561"/>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0029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6">
                                            <p:txEl>
                                              <p:pRg st="1" end="1"/>
                                            </p:txEl>
                                          </p:spTgt>
                                        </p:tgtEl>
                                        <p:attrNameLst>
                                          <p:attrName>style.visibility</p:attrName>
                                        </p:attrNameLst>
                                      </p:cBhvr>
                                      <p:to>
                                        <p:strVal val="visible"/>
                                      </p:to>
                                    </p:set>
                                    <p:anim calcmode="lin" valueType="num">
                                      <p:cBhvr additive="base">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6">
                                            <p:txEl>
                                              <p:pRg st="1" end="1"/>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 calcmode="lin" valueType="num">
                                      <p:cBhvr additive="base">
                                        <p:cTn id="2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6">
                                            <p:txEl>
                                              <p:pRg st="2" end="2"/>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16">
                                            <p:txEl>
                                              <p:pRg st="3" end="3"/>
                                            </p:txEl>
                                          </p:spTgt>
                                        </p:tgtEl>
                                        <p:attrNameLst>
                                          <p:attrName>style.visibility</p:attrName>
                                        </p:attrNameLst>
                                      </p:cBhvr>
                                      <p:to>
                                        <p:strVal val="visible"/>
                                      </p:to>
                                    </p:set>
                                    <p:anim calcmode="lin" valueType="num">
                                      <p:cBhvr additive="base">
                                        <p:cTn id="32"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6">
                                            <p:txEl>
                                              <p:pRg st="3" end="3"/>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6">
                                            <p:txEl>
                                              <p:pRg st="4" end="4"/>
                                            </p:txEl>
                                          </p:spTgt>
                                        </p:tgtEl>
                                        <p:attrNameLst>
                                          <p:attrName>style.visibility</p:attrName>
                                        </p:attrNameLst>
                                      </p:cBhvr>
                                      <p:to>
                                        <p:strVal val="visible"/>
                                      </p:to>
                                    </p:set>
                                    <p:anim calcmode="lin" valueType="num">
                                      <p:cBhvr additive="base">
                                        <p:cTn id="36"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8">
                                            <p:txEl>
                                              <p:pRg st="2" end="2"/>
                                            </p:txEl>
                                          </p:spTgt>
                                        </p:tgtEl>
                                        <p:attrNameLst>
                                          <p:attrName>style.visibility</p:attrName>
                                        </p:attrNameLst>
                                      </p:cBhvr>
                                      <p:to>
                                        <p:strVal val="visible"/>
                                      </p:to>
                                    </p:set>
                                    <p:anim calcmode="lin" valueType="num">
                                      <p:cBhvr additive="base">
                                        <p:cTn id="42"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8">
                                            <p:txEl>
                                              <p:pRg st="2" end="2"/>
                                            </p:txEl>
                                          </p:spTgt>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8">
                                            <p:txEl>
                                              <p:pRg st="3" end="3"/>
                                            </p:txEl>
                                          </p:spTgt>
                                        </p:tgtEl>
                                        <p:attrNameLst>
                                          <p:attrName>style.visibility</p:attrName>
                                        </p:attrNameLst>
                                      </p:cBhvr>
                                      <p:to>
                                        <p:strVal val="visible"/>
                                      </p:to>
                                    </p:set>
                                    <p:anim calcmode="lin" valueType="num">
                                      <p:cBhvr additive="base">
                                        <p:cTn id="46"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p:cTn id="52" dur="500" fill="hold"/>
                                        <p:tgtEl>
                                          <p:spTgt spid="21"/>
                                        </p:tgtEl>
                                        <p:attrNameLst>
                                          <p:attrName>ppt_w</p:attrName>
                                        </p:attrNameLst>
                                      </p:cBhvr>
                                      <p:tavLst>
                                        <p:tav tm="0">
                                          <p:val>
                                            <p:fltVal val="0"/>
                                          </p:val>
                                        </p:tav>
                                        <p:tav tm="100000">
                                          <p:val>
                                            <p:strVal val="#ppt_w"/>
                                          </p:val>
                                        </p:tav>
                                      </p:tavLst>
                                    </p:anim>
                                    <p:anim calcmode="lin" valueType="num">
                                      <p:cBhvr>
                                        <p:cTn id="53" dur="500" fill="hold"/>
                                        <p:tgtEl>
                                          <p:spTgt spid="21"/>
                                        </p:tgtEl>
                                        <p:attrNameLst>
                                          <p:attrName>ppt_h</p:attrName>
                                        </p:attrNameLst>
                                      </p:cBhvr>
                                      <p:tavLst>
                                        <p:tav tm="0">
                                          <p:val>
                                            <p:fltVal val="0"/>
                                          </p:val>
                                        </p:tav>
                                        <p:tav tm="100000">
                                          <p:val>
                                            <p:strVal val="#ppt_h"/>
                                          </p:val>
                                        </p:tav>
                                      </p:tavLst>
                                    </p:anim>
                                    <p:animEffect transition="in" filter="fade">
                                      <p:cBhvr>
                                        <p:cTn id="54" dur="500"/>
                                        <p:tgtEl>
                                          <p:spTgt spid="21"/>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nodeType="click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500" fill="hold"/>
                                        <p:tgtEl>
                                          <p:spTgt spid="24"/>
                                        </p:tgtEl>
                                        <p:attrNameLst>
                                          <p:attrName>ppt_w</p:attrName>
                                        </p:attrNameLst>
                                      </p:cBhvr>
                                      <p:tavLst>
                                        <p:tav tm="0">
                                          <p:val>
                                            <p:fltVal val="0"/>
                                          </p:val>
                                        </p:tav>
                                        <p:tav tm="100000">
                                          <p:val>
                                            <p:strVal val="#ppt_w"/>
                                          </p:val>
                                        </p:tav>
                                      </p:tavLst>
                                    </p:anim>
                                    <p:anim calcmode="lin" valueType="num">
                                      <p:cBhvr>
                                        <p:cTn id="60" dur="500" fill="hold"/>
                                        <p:tgtEl>
                                          <p:spTgt spid="24"/>
                                        </p:tgtEl>
                                        <p:attrNameLst>
                                          <p:attrName>ppt_h</p:attrName>
                                        </p:attrNameLst>
                                      </p:cBhvr>
                                      <p:tavLst>
                                        <p:tav tm="0">
                                          <p:val>
                                            <p:fltVal val="0"/>
                                          </p:val>
                                        </p:tav>
                                        <p:tav tm="100000">
                                          <p:val>
                                            <p:strVal val="#ppt_h"/>
                                          </p:val>
                                        </p:tav>
                                      </p:tavLst>
                                    </p:anim>
                                    <p:animEffect transition="in" filter="fade">
                                      <p:cBhvr>
                                        <p:cTn id="6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endParaRPr lang="el-GR" dirty="0">
              <a:solidFill>
                <a:srgbClr val="002060"/>
              </a:solidFill>
            </a:endParaRPr>
          </a:p>
          <a:p>
            <a:pPr algn="just"/>
            <a:r>
              <a:rPr lang="el-GR" dirty="0"/>
              <a:t>Μια επιχείρηση για να γνωρίζει το αποτέλεσμα με βεβαιότητα πρέπει να σταματήσει την λειτουργία της, να πουλήσει όλα τα στοιχεία του ενεργητικού, να εξοφλήσει όλες τις υποχρεώσεις της και να επιστρέψει ότι απομείνει στους μετόχους της (ιδιοκτήτες).</a:t>
            </a:r>
          </a:p>
          <a:p>
            <a:pPr algn="just"/>
            <a:r>
              <a:rPr lang="el-GR" dirty="0"/>
              <a:t>Η διαδικασία αυτή ονομάζεται </a:t>
            </a:r>
            <a:r>
              <a:rPr lang="el-GR" dirty="0">
                <a:solidFill>
                  <a:srgbClr val="C00000"/>
                </a:solidFill>
              </a:rPr>
              <a:t>ρευστοποίηση</a:t>
            </a:r>
            <a:r>
              <a:rPr lang="el-GR" dirty="0"/>
              <a:t> (</a:t>
            </a:r>
            <a:r>
              <a:rPr lang="en-US" dirty="0"/>
              <a:t>liquidation)</a:t>
            </a:r>
          </a:p>
          <a:p>
            <a:pPr algn="just"/>
            <a:r>
              <a:rPr lang="el-GR" dirty="0"/>
              <a:t>Οι επιχειρήσεις που συνεχίζουν τη δραστηριότητά τους δεν μπορούν να σταματήσουν την λειτουργία τους για να μετρήσουν τα κέρδη τους.</a:t>
            </a:r>
          </a:p>
          <a:p>
            <a:pPr algn="just"/>
            <a:r>
              <a:rPr lang="el-GR" dirty="0"/>
              <a:t>Επομένως είναι αναγκαίο να συντάσσονται </a:t>
            </a:r>
            <a:r>
              <a:rPr lang="el-GR" dirty="0">
                <a:solidFill>
                  <a:srgbClr val="002060"/>
                </a:solidFill>
              </a:rPr>
              <a:t>χρηματοοικονομικές καταστάσεις</a:t>
            </a:r>
            <a:r>
              <a:rPr lang="el-GR" dirty="0"/>
              <a:t> για συγκεκριμένες περιόδους, οι οποίες είναι ουσιαστικά εκθέσεις προόδου. </a:t>
            </a:r>
          </a:p>
          <a:p>
            <a:pPr algn="just"/>
            <a:r>
              <a:rPr lang="el-GR" dirty="0"/>
              <a:t>Συνήθως αυτό γίνεται κάθε έτος </a:t>
            </a:r>
          </a:p>
          <a:p>
            <a:pPr algn="just"/>
            <a:r>
              <a:rPr lang="el-GR" dirty="0"/>
              <a:t>Η </a:t>
            </a:r>
            <a:r>
              <a:rPr lang="el-GR" dirty="0">
                <a:solidFill>
                  <a:srgbClr val="00B050"/>
                </a:solidFill>
              </a:rPr>
              <a:t>βασική λογιστική περίοδος είναι το έτος </a:t>
            </a:r>
            <a:r>
              <a:rPr lang="el-GR" dirty="0"/>
              <a:t>(χρήση)</a:t>
            </a:r>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Η Λογιστική με βάση τα δεδουλευμένα</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3965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5">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 calcmode="lin" valueType="num">
                                      <p:cBhvr>
                                        <p:cTn id="14"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p:cTn id="21"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 calcmode="lin" valueType="num">
                                      <p:cBhvr>
                                        <p:cTn id="28"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5">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 calcmode="lin" valueType="num">
                                      <p:cBhvr>
                                        <p:cTn id="35"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 calcmode="lin" valueType="num">
                                      <p:cBhvr>
                                        <p:cTn id="42"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50986" y="489526"/>
            <a:ext cx="11019691" cy="6368473"/>
          </a:xfrm>
        </p:spPr>
        <p:txBody>
          <a:bodyPr>
            <a:normAutofit/>
          </a:bodyPr>
          <a:lstStyle/>
          <a:p>
            <a:pPr algn="just"/>
            <a:r>
              <a:rPr lang="el-GR" b="1" dirty="0"/>
              <a:t>Επομένως, η εταιρεία έχει</a:t>
            </a:r>
            <a:endParaRPr lang="el-GR" dirty="0"/>
          </a:p>
          <a:p>
            <a:pPr algn="just"/>
            <a:r>
              <a:rPr lang="el-GR" b="1" dirty="0">
                <a:solidFill>
                  <a:srgbClr val="002060"/>
                </a:solidFill>
              </a:rPr>
              <a:t>Για το 2020 </a:t>
            </a:r>
          </a:p>
          <a:p>
            <a:pPr algn="just">
              <a:buFont typeface="Wingdings" panose="05000000000000000000" pitchFamily="2" charset="2"/>
              <a:buChar char="§"/>
            </a:pPr>
            <a:r>
              <a:rPr lang="el-GR" dirty="0"/>
              <a:t>Έσοδα 150 € </a:t>
            </a:r>
          </a:p>
          <a:p>
            <a:pPr algn="just">
              <a:buFont typeface="Wingdings" panose="05000000000000000000" pitchFamily="2" charset="2"/>
              <a:buChar char="§"/>
            </a:pPr>
            <a:r>
              <a:rPr lang="el-GR" dirty="0"/>
              <a:t>Έχει προεισπραγμένα έσοδα ή μη δεδουλευμένα έσοδα 150 €</a:t>
            </a:r>
          </a:p>
          <a:p>
            <a:pPr algn="just"/>
            <a:r>
              <a:rPr lang="el-GR" b="1" dirty="0">
                <a:solidFill>
                  <a:srgbClr val="002060"/>
                </a:solidFill>
              </a:rPr>
              <a:t>Για το 2021 </a:t>
            </a:r>
          </a:p>
          <a:p>
            <a:pPr algn="just">
              <a:buFont typeface="Wingdings" panose="05000000000000000000" pitchFamily="2" charset="2"/>
              <a:buChar char="§"/>
            </a:pPr>
            <a:r>
              <a:rPr lang="el-GR" dirty="0"/>
              <a:t>Έσοδα 150 €</a:t>
            </a:r>
          </a:p>
          <a:p>
            <a:pPr algn="just">
              <a:buFont typeface="Wingdings" panose="05000000000000000000" pitchFamily="2" charset="2"/>
              <a:buChar char="§"/>
            </a:pPr>
            <a:r>
              <a:rPr lang="el-GR" dirty="0"/>
              <a:t>Δεν έχει προεισπραγμένα έσοδα ή μη δεδουλευμένα έσοδα</a:t>
            </a:r>
          </a:p>
          <a:p>
            <a:pPr algn="just">
              <a:buFont typeface="Wingdings" panose="05000000000000000000" pitchFamily="2" charset="2"/>
              <a:buChar char="§"/>
            </a:pPr>
            <a:r>
              <a:rPr lang="el-GR" b="1" dirty="0">
                <a:solidFill>
                  <a:srgbClr val="FF0000"/>
                </a:solidFill>
              </a:rPr>
              <a:t>* Για την συγκεκριμένη συναλλαγή</a:t>
            </a:r>
          </a:p>
          <a:p>
            <a:pPr marL="0" indent="0" algn="just">
              <a:buNone/>
            </a:pPr>
            <a:endParaRPr lang="el-GR" dirty="0"/>
          </a:p>
          <a:p>
            <a:pPr marL="0" indent="0" algn="just">
              <a:lnSpc>
                <a:spcPct val="100000"/>
              </a:lnSpc>
              <a:buNone/>
            </a:pPr>
            <a:endParaRPr lang="el-GR" altLang="el-GR" dirty="0"/>
          </a:p>
          <a:p>
            <a:pPr algn="just">
              <a:lnSpc>
                <a:spcPct val="100000"/>
              </a:lnSpc>
              <a:buFont typeface="Wingdings" panose="05000000000000000000" pitchFamily="2" charset="2"/>
              <a:buChar char="§"/>
            </a:pPr>
            <a:endParaRPr lang="el-GR" altLang="el-GR" dirty="0"/>
          </a:p>
          <a:p>
            <a:pPr algn="ctr">
              <a:lnSpc>
                <a:spcPct val="110000"/>
              </a:lnSpc>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753793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Μη δεδουλευμένα έσοδα</a:t>
            </a:r>
          </a:p>
        </p:txBody>
      </p:sp>
      <p:sp>
        <p:nvSpPr>
          <p:cNvPr id="7" name="Ορθογώνιο 6"/>
          <p:cNvSpPr/>
          <p:nvPr/>
        </p:nvSpPr>
        <p:spPr>
          <a:xfrm>
            <a:off x="7537938" y="0"/>
            <a:ext cx="4654062"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0372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p:cTn id="35"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 calcmode="lin" valueType="num">
                                      <p:cBhvr>
                                        <p:cTn id="42"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p:cTn id="49"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5">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5">
                                            <p:txEl>
                                              <p:pRg st="7" end="7"/>
                                            </p:txEl>
                                          </p:spTgt>
                                        </p:tgtEl>
                                        <p:attrNameLst>
                                          <p:attrName>style.visibility</p:attrName>
                                        </p:attrNameLst>
                                      </p:cBhvr>
                                      <p:to>
                                        <p:strVal val="visible"/>
                                      </p:to>
                                    </p:set>
                                    <p:anim calcmode="lin" valueType="num">
                                      <p:cBhvr>
                                        <p:cTn id="56"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50986" y="489526"/>
            <a:ext cx="11019691" cy="6368473"/>
          </a:xfrm>
        </p:spPr>
        <p:txBody>
          <a:bodyPr>
            <a:normAutofit/>
          </a:bodyPr>
          <a:lstStyle/>
          <a:p>
            <a:pPr algn="just"/>
            <a:r>
              <a:rPr lang="el-GR" dirty="0"/>
              <a:t>Έξοδα χρήσης δουλευμένα ή πληρωτέα είναι τα έξοδα που αφορούν την συγκεκριμένη χρήση, δηλαδή έξοδα που πραγματοποιήθηκαν μέσα στη χρήση (είναι δουλεμένα)</a:t>
            </a:r>
          </a:p>
          <a:p>
            <a:pPr algn="just"/>
            <a:r>
              <a:rPr lang="el-GR" dirty="0"/>
              <a:t>Αλλά δεν καταβλήθηκαν μέσα σε αυτή και δεν είναι απαιτητά από τους δικαιούχους στο τέλος της χρήσης (π.χ. λόγω των σχετικών συμβάσεων)</a:t>
            </a:r>
          </a:p>
          <a:p>
            <a:pPr algn="just"/>
            <a:r>
              <a:rPr lang="el-GR" dirty="0"/>
              <a:t>Για το λόγο αυτό δεν είναι ορθό ή σκόπιμο για τα έξοδα αυτά να πιστώνονται οι λογαριασμοί των υποχρεώσεων (50, 53, 54, </a:t>
            </a:r>
            <a:r>
              <a:rPr lang="el-GR" dirty="0" err="1"/>
              <a:t>κλπ</a:t>
            </a:r>
            <a:r>
              <a:rPr lang="el-GR" dirty="0"/>
              <a:t>)</a:t>
            </a:r>
          </a:p>
          <a:p>
            <a:pPr algn="just"/>
            <a:r>
              <a:rPr lang="el-GR" dirty="0"/>
              <a:t>Τα έξοδα αυτά εμφανίζονται στην πίστωση λογαριασμών με τίτλο:</a:t>
            </a:r>
          </a:p>
          <a:p>
            <a:pPr algn="just">
              <a:buFont typeface="Wingdings" panose="05000000000000000000" pitchFamily="2" charset="2"/>
              <a:buChar char="§"/>
            </a:pPr>
            <a:r>
              <a:rPr lang="el-GR" b="1" dirty="0">
                <a:solidFill>
                  <a:srgbClr val="002060"/>
                </a:solidFill>
              </a:rPr>
              <a:t>Έξοδα πληρωτέα</a:t>
            </a:r>
          </a:p>
          <a:p>
            <a:pPr algn="just">
              <a:buFont typeface="Wingdings" panose="05000000000000000000" pitchFamily="2" charset="2"/>
              <a:buChar char="§"/>
            </a:pPr>
            <a:r>
              <a:rPr lang="el-GR" b="1" dirty="0">
                <a:solidFill>
                  <a:srgbClr val="002060"/>
                </a:solidFill>
              </a:rPr>
              <a:t>Έξοδα δεδουλευμένα</a:t>
            </a:r>
          </a:p>
          <a:p>
            <a:pPr algn="just">
              <a:buFont typeface="Wingdings" panose="05000000000000000000" pitchFamily="2" charset="2"/>
              <a:buChar char="§"/>
            </a:pPr>
            <a:r>
              <a:rPr lang="el-GR" b="1" dirty="0">
                <a:solidFill>
                  <a:srgbClr val="002060"/>
                </a:solidFill>
              </a:rPr>
              <a:t>Έξοδα οφειλόμενα </a:t>
            </a:r>
          </a:p>
          <a:p>
            <a:pPr marL="0" indent="0" algn="just">
              <a:lnSpc>
                <a:spcPct val="100000"/>
              </a:lnSpc>
              <a:buNone/>
            </a:pPr>
            <a:endParaRPr lang="el-GR" altLang="el-GR" dirty="0"/>
          </a:p>
          <a:p>
            <a:pPr algn="just">
              <a:lnSpc>
                <a:spcPct val="100000"/>
              </a:lnSpc>
              <a:buFont typeface="Wingdings" panose="05000000000000000000" pitchFamily="2" charset="2"/>
              <a:buChar char="§"/>
            </a:pPr>
            <a:endParaRPr lang="el-GR" altLang="el-GR" dirty="0"/>
          </a:p>
          <a:p>
            <a:pPr algn="ctr">
              <a:lnSpc>
                <a:spcPct val="110000"/>
              </a:lnSpc>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628185"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Έξοδα χρήσεως δουλευμένα (πληρωτέα)</a:t>
            </a:r>
          </a:p>
        </p:txBody>
      </p:sp>
      <p:sp>
        <p:nvSpPr>
          <p:cNvPr id="7" name="Ορθογώνιο 6"/>
          <p:cNvSpPr/>
          <p:nvPr/>
        </p:nvSpPr>
        <p:spPr>
          <a:xfrm>
            <a:off x="8628184" y="0"/>
            <a:ext cx="3563815"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5687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p:cTn id="35"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 calcmode="lin" valueType="num">
                                      <p:cBhvr>
                                        <p:cTn id="42"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p:cTn id="49"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50986" y="489526"/>
            <a:ext cx="11019691" cy="6368473"/>
          </a:xfrm>
        </p:spPr>
        <p:txBody>
          <a:bodyPr>
            <a:normAutofit/>
          </a:bodyPr>
          <a:lstStyle/>
          <a:p>
            <a:pPr algn="just">
              <a:buFont typeface="Wingdings" panose="05000000000000000000" pitchFamily="2" charset="2"/>
              <a:buChar char="§"/>
            </a:pPr>
            <a:r>
              <a:rPr lang="el-GR" b="1" dirty="0">
                <a:solidFill>
                  <a:srgbClr val="002060"/>
                </a:solidFill>
              </a:rPr>
              <a:t>Έξοδα πληρωτέα</a:t>
            </a:r>
          </a:p>
          <a:p>
            <a:pPr algn="just">
              <a:buFont typeface="Wingdings" panose="05000000000000000000" pitchFamily="2" charset="2"/>
              <a:buChar char="§"/>
            </a:pPr>
            <a:r>
              <a:rPr lang="el-GR" b="1" dirty="0">
                <a:solidFill>
                  <a:srgbClr val="002060"/>
                </a:solidFill>
              </a:rPr>
              <a:t>Έξοδα δεδουλευμένα</a:t>
            </a:r>
          </a:p>
          <a:p>
            <a:pPr algn="just">
              <a:buFont typeface="Wingdings" panose="05000000000000000000" pitchFamily="2" charset="2"/>
              <a:buChar char="§"/>
            </a:pPr>
            <a:r>
              <a:rPr lang="el-GR" b="1" dirty="0">
                <a:solidFill>
                  <a:srgbClr val="002060"/>
                </a:solidFill>
              </a:rPr>
              <a:t>Έξοδα οφειλόμενα </a:t>
            </a:r>
          </a:p>
          <a:p>
            <a:pPr algn="just"/>
            <a:r>
              <a:rPr lang="el-GR" dirty="0"/>
              <a:t>Τα ποσά που καταχωρούνται στην πίστωση των παραπάνω λογαριασμών </a:t>
            </a:r>
            <a:r>
              <a:rPr lang="el-GR" b="1" i="1" u="sng" dirty="0"/>
              <a:t>τονίζεται</a:t>
            </a:r>
            <a:r>
              <a:rPr lang="el-GR" dirty="0"/>
              <a:t> ότι συνιστούν </a:t>
            </a:r>
            <a:r>
              <a:rPr lang="el-GR" b="1" i="1" dirty="0">
                <a:solidFill>
                  <a:srgbClr val="C00000"/>
                </a:solidFill>
              </a:rPr>
              <a:t>υποχρεώσεις</a:t>
            </a:r>
            <a:r>
              <a:rPr lang="el-GR" dirty="0"/>
              <a:t> της επιχείρησης οριστικές και εκκαθαρισμένες και συνεπώς δεν πρόκειται για προβλέψεις εξόδων</a:t>
            </a:r>
          </a:p>
          <a:p>
            <a:pPr algn="just"/>
            <a:r>
              <a:rPr lang="el-GR" dirty="0"/>
              <a:t>Οι προβλέψεις όπως είναι γνωστό περικλείουν αβεβαιότητα.</a:t>
            </a:r>
          </a:p>
          <a:p>
            <a:pPr algn="just"/>
            <a:r>
              <a:rPr lang="el-GR" dirty="0">
                <a:solidFill>
                  <a:srgbClr val="C00000"/>
                </a:solidFill>
              </a:rPr>
              <a:t>Απλώς οι υποχρεώσεις αυτές δεν είναι στο τέλος της χρήσης απαιτητές από τους δικαιούχους.</a:t>
            </a:r>
          </a:p>
          <a:p>
            <a:pPr algn="just"/>
            <a:r>
              <a:rPr lang="el-GR" dirty="0">
                <a:solidFill>
                  <a:srgbClr val="002060"/>
                </a:solidFill>
              </a:rPr>
              <a:t>Οι υποχρεώσεις που είναι, κατά την ημερομηνία κλεισίματος του ισολογισμού, απαιτητές από τους δικαιούχους, καταχωρούνται στην πίστωση των λογαριασμών υποχρεώσεων </a:t>
            </a:r>
            <a:r>
              <a:rPr lang="el-GR" b="1" dirty="0">
                <a:solidFill>
                  <a:srgbClr val="002060"/>
                </a:solidFill>
              </a:rPr>
              <a:t>50 προμηθευτές</a:t>
            </a:r>
            <a:r>
              <a:rPr lang="el-GR" dirty="0">
                <a:solidFill>
                  <a:srgbClr val="002060"/>
                </a:solidFill>
              </a:rPr>
              <a:t>, </a:t>
            </a:r>
            <a:r>
              <a:rPr lang="el-GR" b="1" dirty="0">
                <a:solidFill>
                  <a:srgbClr val="002060"/>
                </a:solidFill>
              </a:rPr>
              <a:t>53 πιστωτές</a:t>
            </a:r>
            <a:r>
              <a:rPr lang="el-GR" dirty="0">
                <a:solidFill>
                  <a:srgbClr val="002060"/>
                </a:solidFill>
              </a:rPr>
              <a:t>, </a:t>
            </a:r>
            <a:r>
              <a:rPr lang="el-GR" dirty="0" err="1">
                <a:solidFill>
                  <a:srgbClr val="002060"/>
                </a:solidFill>
              </a:rPr>
              <a:t>κλπ</a:t>
            </a:r>
            <a:r>
              <a:rPr lang="el-GR" dirty="0">
                <a:solidFill>
                  <a:srgbClr val="002060"/>
                </a:solidFill>
              </a:rPr>
              <a:t> (βλέπε και προηγούμενη διαφάνεια)</a:t>
            </a:r>
          </a:p>
          <a:p>
            <a:pPr algn="just"/>
            <a:endParaRPr lang="el-GR" b="1" dirty="0">
              <a:solidFill>
                <a:srgbClr val="002060"/>
              </a:solidFill>
            </a:endParaRPr>
          </a:p>
          <a:p>
            <a:pPr marL="0" indent="0" algn="just">
              <a:lnSpc>
                <a:spcPct val="100000"/>
              </a:lnSpc>
              <a:buNone/>
            </a:pPr>
            <a:endParaRPr lang="el-GR" altLang="el-GR" dirty="0"/>
          </a:p>
          <a:p>
            <a:pPr algn="just">
              <a:lnSpc>
                <a:spcPct val="100000"/>
              </a:lnSpc>
              <a:buFont typeface="Wingdings" panose="05000000000000000000" pitchFamily="2" charset="2"/>
              <a:buChar char="§"/>
            </a:pPr>
            <a:endParaRPr lang="el-GR" altLang="el-GR" dirty="0"/>
          </a:p>
          <a:p>
            <a:pPr algn="ctr">
              <a:lnSpc>
                <a:spcPct val="110000"/>
              </a:lnSpc>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628185"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Έξοδα χρήσεως δουλευμένα (πληρωτέα)</a:t>
            </a:r>
          </a:p>
        </p:txBody>
      </p:sp>
      <p:sp>
        <p:nvSpPr>
          <p:cNvPr id="7" name="Ορθογώνιο 6"/>
          <p:cNvSpPr/>
          <p:nvPr/>
        </p:nvSpPr>
        <p:spPr>
          <a:xfrm>
            <a:off x="8628184" y="0"/>
            <a:ext cx="3563815"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56675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p:cTn id="35"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 calcmode="lin" valueType="num">
                                      <p:cBhvr>
                                        <p:cTn id="42"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p:cTn id="49"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761999" y="489526"/>
            <a:ext cx="10234247" cy="6368473"/>
          </a:xfrm>
        </p:spPr>
        <p:txBody>
          <a:bodyPr>
            <a:normAutofit/>
          </a:bodyPr>
          <a:lstStyle/>
          <a:p>
            <a:pPr algn="just">
              <a:buFont typeface="Wingdings" panose="05000000000000000000" pitchFamily="2" charset="2"/>
              <a:buChar char="§"/>
            </a:pPr>
            <a:r>
              <a:rPr lang="el-GR" dirty="0"/>
              <a:t>Έστω ότι οι αμοιβές του ημερομίσθιου προσωπικού καταβάλλονται κάθε Παρασκευή και η τελευταία μέρα της χρήσης 31/12/2020 είναι Τετάρτη.</a:t>
            </a:r>
          </a:p>
          <a:p>
            <a:pPr algn="just">
              <a:buFont typeface="Wingdings" panose="05000000000000000000" pitchFamily="2" charset="2"/>
              <a:buChar char="§"/>
            </a:pPr>
            <a:r>
              <a:rPr lang="el-GR" dirty="0"/>
              <a:t>Η μισθοδοσία θα εξοφληθεί την Παρασκευή 2/1/2021 του επόμενου έτους</a:t>
            </a:r>
          </a:p>
          <a:p>
            <a:pPr algn="just">
              <a:buFont typeface="Wingdings" panose="05000000000000000000" pitchFamily="2" charset="2"/>
              <a:buChar char="§"/>
            </a:pPr>
            <a:r>
              <a:rPr lang="el-GR" dirty="0"/>
              <a:t>Τα έξοδα της μισθοδοσία για τις τρεις μέρες Δευτέρα, Τρίτη και Τετάρτη είναι έξοδα της χρήσης του 2020, γιατί η εργασία πραγματοποιήθηκε το 2020.</a:t>
            </a:r>
          </a:p>
          <a:p>
            <a:pPr algn="just">
              <a:buFont typeface="Wingdings" panose="05000000000000000000" pitchFamily="2" charset="2"/>
              <a:buChar char="§"/>
            </a:pPr>
            <a:r>
              <a:rPr lang="el-GR" dirty="0"/>
              <a:t>Αν οι αποδοχές του των τριών ημερών της χρήσης του 2020 ανέρχονται σε 10.000 € και οι αντίστοιχες εργοδοτικές εισφορές σε 2.000</a:t>
            </a:r>
          </a:p>
          <a:p>
            <a:pPr algn="just">
              <a:buFont typeface="Wingdings" panose="05000000000000000000" pitchFamily="2" charset="2"/>
              <a:buChar char="§"/>
            </a:pPr>
            <a:r>
              <a:rPr lang="el-GR" dirty="0"/>
              <a:t>(Για απλούστευση αγνοούμε τις εισφορές των εργαζομένων)</a:t>
            </a:r>
          </a:p>
          <a:p>
            <a:pPr algn="just">
              <a:buFont typeface="Wingdings" panose="05000000000000000000" pitchFamily="2" charset="2"/>
              <a:buChar char="§"/>
            </a:pPr>
            <a:r>
              <a:rPr lang="el-GR" dirty="0"/>
              <a:t>Τότε θα γίνει η ακόλουθη ημερολογιακή εγγραφή:</a:t>
            </a:r>
          </a:p>
          <a:p>
            <a:pPr algn="just"/>
            <a:endParaRPr lang="el-GR" b="1" dirty="0"/>
          </a:p>
          <a:p>
            <a:pPr marL="0" indent="0" algn="just">
              <a:lnSpc>
                <a:spcPct val="100000"/>
              </a:lnSpc>
              <a:buNone/>
            </a:pPr>
            <a:endParaRPr lang="el-GR" altLang="el-GR" dirty="0"/>
          </a:p>
          <a:p>
            <a:pPr algn="just">
              <a:lnSpc>
                <a:spcPct val="100000"/>
              </a:lnSpc>
              <a:buFont typeface="Wingdings" panose="05000000000000000000" pitchFamily="2" charset="2"/>
              <a:buChar char="§"/>
            </a:pPr>
            <a:endParaRPr lang="el-GR" altLang="el-GR" dirty="0"/>
          </a:p>
          <a:p>
            <a:pPr algn="ctr">
              <a:lnSpc>
                <a:spcPct val="110000"/>
              </a:lnSpc>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628185"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Έξοδα χρήσεως δουλευμένα (πληρωτέα)</a:t>
            </a:r>
          </a:p>
        </p:txBody>
      </p:sp>
      <p:sp>
        <p:nvSpPr>
          <p:cNvPr id="7" name="Ορθογώνιο 6"/>
          <p:cNvSpPr/>
          <p:nvPr/>
        </p:nvSpPr>
        <p:spPr>
          <a:xfrm>
            <a:off x="8628184" y="0"/>
            <a:ext cx="3563815"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7627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p:cTn id="35"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 calcmode="lin" valueType="num">
                                      <p:cBhvr>
                                        <p:cTn id="42"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nvPr>
        </p:nvGraphicFramePr>
        <p:xfrm>
          <a:off x="616915" y="489528"/>
          <a:ext cx="11108647" cy="2556853"/>
        </p:xfrm>
        <a:graphic>
          <a:graphicData uri="http://schemas.openxmlformats.org/drawingml/2006/table">
            <a:tbl>
              <a:tblPr firstRow="1" bandRow="1">
                <a:tableStyleId>{D7AC3CCA-C797-4891-BE02-D94E43425B78}</a:tableStyleId>
              </a:tblPr>
              <a:tblGrid>
                <a:gridCol w="6599760">
                  <a:extLst>
                    <a:ext uri="{9D8B030D-6E8A-4147-A177-3AD203B41FA5}">
                      <a16:colId xmlns:a16="http://schemas.microsoft.com/office/drawing/2014/main" val="2453963297"/>
                    </a:ext>
                  </a:extLst>
                </a:gridCol>
                <a:gridCol w="2247749">
                  <a:extLst>
                    <a:ext uri="{9D8B030D-6E8A-4147-A177-3AD203B41FA5}">
                      <a16:colId xmlns:a16="http://schemas.microsoft.com/office/drawing/2014/main" val="1910919357"/>
                    </a:ext>
                  </a:extLst>
                </a:gridCol>
                <a:gridCol w="2261138">
                  <a:extLst>
                    <a:ext uri="{9D8B030D-6E8A-4147-A177-3AD203B41FA5}">
                      <a16:colId xmlns:a16="http://schemas.microsoft.com/office/drawing/2014/main" val="1670653415"/>
                    </a:ext>
                  </a:extLst>
                </a:gridCol>
              </a:tblGrid>
              <a:tr h="460041">
                <a:tc gridSpan="3">
                  <a:txBody>
                    <a:bodyPr/>
                    <a:lstStyle/>
                    <a:p>
                      <a:pPr algn="just"/>
                      <a:endParaRPr lang="el-GR" sz="2400" dirty="0"/>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9772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99084">
                <a:tc>
                  <a:txBody>
                    <a:bodyPr/>
                    <a:lstStyle/>
                    <a:p>
                      <a:r>
                        <a:rPr lang="el-GR" sz="2400" baseline="0" dirty="0">
                          <a:solidFill>
                            <a:schemeClr val="tx1"/>
                          </a:solidFill>
                        </a:rPr>
                        <a:t>60 Αμοιβές και έξοδα προσωπικού                          60. Εργοδοτικές εισφορές</a:t>
                      </a:r>
                    </a:p>
                    <a:p>
                      <a:r>
                        <a:rPr lang="el-GR" sz="2400" baseline="0" dirty="0">
                          <a:solidFill>
                            <a:schemeClr val="tx1"/>
                          </a:solidFill>
                        </a:rPr>
                        <a:t>                   56.01 Έξοδα χρήσεως δουλευμένα </a:t>
                      </a:r>
                    </a:p>
                  </a:txBody>
                  <a:tcPr/>
                </a:tc>
                <a:tc>
                  <a:txBody>
                    <a:bodyPr/>
                    <a:lstStyle/>
                    <a:p>
                      <a:pPr algn="r"/>
                      <a:r>
                        <a:rPr lang="el-GR" sz="2400" dirty="0"/>
                        <a:t>10.000</a:t>
                      </a:r>
                    </a:p>
                    <a:p>
                      <a:pPr algn="r"/>
                      <a:r>
                        <a:rPr lang="el-GR" sz="2400" dirty="0"/>
                        <a:t>2.000</a:t>
                      </a:r>
                    </a:p>
                  </a:txBody>
                  <a:tcPr/>
                </a:tc>
                <a:tc>
                  <a:txBody>
                    <a:bodyPr/>
                    <a:lstStyle/>
                    <a:p>
                      <a:pPr algn="r"/>
                      <a:endParaRPr lang="el-GR" sz="2400" dirty="0"/>
                    </a:p>
                    <a:p>
                      <a:pPr algn="r"/>
                      <a:endParaRPr lang="el-GR" sz="2400" dirty="0"/>
                    </a:p>
                    <a:p>
                      <a:pPr algn="r"/>
                      <a:r>
                        <a:rPr lang="el-GR" sz="2400" dirty="0"/>
                        <a:t>12.000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1" y="0"/>
            <a:ext cx="851826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Έξοδα χρήσεως δουλευμένα (πληρωτέα)</a:t>
            </a:r>
          </a:p>
        </p:txBody>
      </p:sp>
      <p:sp>
        <p:nvSpPr>
          <p:cNvPr id="7" name="Ορθογώνιο 6"/>
          <p:cNvSpPr/>
          <p:nvPr/>
        </p:nvSpPr>
        <p:spPr>
          <a:xfrm>
            <a:off x="8518268" y="0"/>
            <a:ext cx="367373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506308" y="3143250"/>
            <a:ext cx="5219255"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56. Έξοδα χρήσης δουλευμένα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12.000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6720840" y="4684395"/>
            <a:ext cx="44577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616915" y="3143249"/>
            <a:ext cx="5885149"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60. Αποδοχές και έξοδα προσωπικού</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10.000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2.000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a:cxnSpLocks/>
          </p:cNvCxnSpPr>
          <p:nvPr/>
        </p:nvCxnSpPr>
        <p:spPr>
          <a:xfrm>
            <a:off x="937846" y="4701541"/>
            <a:ext cx="5351714" cy="95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a:cxnSpLocks/>
          </p:cNvCxnSpPr>
          <p:nvPr/>
        </p:nvCxnSpPr>
        <p:spPr>
          <a:xfrm rot="10800000" flipV="1">
            <a:off x="3071446" y="2091732"/>
            <a:ext cx="5446820" cy="2803827"/>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a:cxnSpLocks/>
          </p:cNvCxnSpPr>
          <p:nvPr/>
        </p:nvCxnSpPr>
        <p:spPr>
          <a:xfrm rot="5400000">
            <a:off x="9617656" y="3127758"/>
            <a:ext cx="1741903" cy="1371376"/>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Γωνιώδης σύνδεση 20">
            <a:extLst>
              <a:ext uri="{FF2B5EF4-FFF2-40B4-BE49-F238E27FC236}">
                <a16:creationId xmlns:a16="http://schemas.microsoft.com/office/drawing/2014/main" id="{6BBF6A19-F0E1-4A98-B3E2-0D0BB82509B5}"/>
              </a:ext>
            </a:extLst>
          </p:cNvPr>
          <p:cNvCxnSpPr>
            <a:cxnSpLocks/>
          </p:cNvCxnSpPr>
          <p:nvPr/>
        </p:nvCxnSpPr>
        <p:spPr>
          <a:xfrm rot="10800000" flipV="1">
            <a:off x="3043463" y="2502674"/>
            <a:ext cx="5509616" cy="2840047"/>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7489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6">
                                            <p:txEl>
                                              <p:pRg st="1" end="1"/>
                                            </p:txEl>
                                          </p:spTgt>
                                        </p:tgtEl>
                                        <p:attrNameLst>
                                          <p:attrName>style.visibility</p:attrName>
                                        </p:attrNameLst>
                                      </p:cBhvr>
                                      <p:to>
                                        <p:strVal val="visible"/>
                                      </p:to>
                                    </p:set>
                                    <p:anim calcmode="lin" valueType="num">
                                      <p:cBhvr additive="base">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6">
                                            <p:txEl>
                                              <p:pRg st="1" end="1"/>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 calcmode="lin" valueType="num">
                                      <p:cBhvr additive="base">
                                        <p:cTn id="2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6">
                                            <p:txEl>
                                              <p:pRg st="2" end="2"/>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16">
                                            <p:txEl>
                                              <p:pRg st="3" end="3"/>
                                            </p:txEl>
                                          </p:spTgt>
                                        </p:tgtEl>
                                        <p:attrNameLst>
                                          <p:attrName>style.visibility</p:attrName>
                                        </p:attrNameLst>
                                      </p:cBhvr>
                                      <p:to>
                                        <p:strVal val="visible"/>
                                      </p:to>
                                    </p:set>
                                    <p:anim calcmode="lin" valueType="num">
                                      <p:cBhvr additive="base">
                                        <p:cTn id="32"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6">
                                            <p:txEl>
                                              <p:pRg st="3" end="3"/>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6">
                                            <p:txEl>
                                              <p:pRg st="4" end="4"/>
                                            </p:txEl>
                                          </p:spTgt>
                                        </p:tgtEl>
                                        <p:attrNameLst>
                                          <p:attrName>style.visibility</p:attrName>
                                        </p:attrNameLst>
                                      </p:cBhvr>
                                      <p:to>
                                        <p:strVal val="visible"/>
                                      </p:to>
                                    </p:set>
                                    <p:anim calcmode="lin" valueType="num">
                                      <p:cBhvr additive="base">
                                        <p:cTn id="36"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6">
                                            <p:txEl>
                                              <p:pRg st="4" end="4"/>
                                            </p:txEl>
                                          </p:spTgt>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16">
                                            <p:txEl>
                                              <p:pRg st="5" end="5"/>
                                            </p:txEl>
                                          </p:spTgt>
                                        </p:tgtEl>
                                        <p:attrNameLst>
                                          <p:attrName>style.visibility</p:attrName>
                                        </p:attrNameLst>
                                      </p:cBhvr>
                                      <p:to>
                                        <p:strVal val="visible"/>
                                      </p:to>
                                    </p:set>
                                    <p:anim calcmode="lin" valueType="num">
                                      <p:cBhvr additive="base">
                                        <p:cTn id="40" dur="500" fill="hold"/>
                                        <p:tgtEl>
                                          <p:spTgt spid="16">
                                            <p:txEl>
                                              <p:pRg st="5" end="5"/>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8">
                                            <p:txEl>
                                              <p:pRg st="2" end="2"/>
                                            </p:txEl>
                                          </p:spTgt>
                                        </p:tgtEl>
                                        <p:attrNameLst>
                                          <p:attrName>style.visibility</p:attrName>
                                        </p:attrNameLst>
                                      </p:cBhvr>
                                      <p:to>
                                        <p:strVal val="visible"/>
                                      </p:to>
                                    </p:set>
                                    <p:anim calcmode="lin" valueType="num">
                                      <p:cBhvr additive="base">
                                        <p:cTn id="46"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8">
                                            <p:txEl>
                                              <p:pRg st="3" end="3"/>
                                            </p:txEl>
                                          </p:spTgt>
                                        </p:tgtEl>
                                        <p:attrNameLst>
                                          <p:attrName>style.visibility</p:attrName>
                                        </p:attrNameLst>
                                      </p:cBhvr>
                                      <p:to>
                                        <p:strVal val="visible"/>
                                      </p:to>
                                    </p:set>
                                    <p:anim calcmode="lin" valueType="num">
                                      <p:cBhvr additive="base">
                                        <p:cTn id="52"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53" presetClass="entr" presetSubtype="16" fill="hold" nodeType="clickEffect">
                                  <p:stCondLst>
                                    <p:cond delay="0"/>
                                  </p:stCondLst>
                                  <p:childTnLst>
                                    <p:set>
                                      <p:cBhvr>
                                        <p:cTn id="57" dur="1" fill="hold">
                                          <p:stCondLst>
                                            <p:cond delay="0"/>
                                          </p:stCondLst>
                                        </p:cTn>
                                        <p:tgtEl>
                                          <p:spTgt spid="21"/>
                                        </p:tgtEl>
                                        <p:attrNameLst>
                                          <p:attrName>style.visibility</p:attrName>
                                        </p:attrNameLst>
                                      </p:cBhvr>
                                      <p:to>
                                        <p:strVal val="visible"/>
                                      </p:to>
                                    </p:set>
                                    <p:anim calcmode="lin" valueType="num">
                                      <p:cBhvr>
                                        <p:cTn id="58" dur="500" fill="hold"/>
                                        <p:tgtEl>
                                          <p:spTgt spid="21"/>
                                        </p:tgtEl>
                                        <p:attrNameLst>
                                          <p:attrName>ppt_w</p:attrName>
                                        </p:attrNameLst>
                                      </p:cBhvr>
                                      <p:tavLst>
                                        <p:tav tm="0">
                                          <p:val>
                                            <p:fltVal val="0"/>
                                          </p:val>
                                        </p:tav>
                                        <p:tav tm="100000">
                                          <p:val>
                                            <p:strVal val="#ppt_w"/>
                                          </p:val>
                                        </p:tav>
                                      </p:tavLst>
                                    </p:anim>
                                    <p:anim calcmode="lin" valueType="num">
                                      <p:cBhvr>
                                        <p:cTn id="59" dur="500" fill="hold"/>
                                        <p:tgtEl>
                                          <p:spTgt spid="21"/>
                                        </p:tgtEl>
                                        <p:attrNameLst>
                                          <p:attrName>ppt_h</p:attrName>
                                        </p:attrNameLst>
                                      </p:cBhvr>
                                      <p:tavLst>
                                        <p:tav tm="0">
                                          <p:val>
                                            <p:fltVal val="0"/>
                                          </p:val>
                                        </p:tav>
                                        <p:tav tm="100000">
                                          <p:val>
                                            <p:strVal val="#ppt_h"/>
                                          </p:val>
                                        </p:tav>
                                      </p:tavLst>
                                    </p:anim>
                                    <p:animEffect transition="in" filter="fade">
                                      <p:cBhvr>
                                        <p:cTn id="60" dur="500"/>
                                        <p:tgtEl>
                                          <p:spTgt spid="21"/>
                                        </p:tgtEl>
                                      </p:cBhvr>
                                    </p:animEffect>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nodeType="clickEffect">
                                  <p:stCondLst>
                                    <p:cond delay="0"/>
                                  </p:stCondLst>
                                  <p:childTnLst>
                                    <p:set>
                                      <p:cBhvr>
                                        <p:cTn id="64" dur="1" fill="hold">
                                          <p:stCondLst>
                                            <p:cond delay="0"/>
                                          </p:stCondLst>
                                        </p:cTn>
                                        <p:tgtEl>
                                          <p:spTgt spid="24"/>
                                        </p:tgtEl>
                                        <p:attrNameLst>
                                          <p:attrName>style.visibility</p:attrName>
                                        </p:attrNameLst>
                                      </p:cBhvr>
                                      <p:to>
                                        <p:strVal val="visible"/>
                                      </p:to>
                                    </p:set>
                                    <p:anim calcmode="lin" valueType="num">
                                      <p:cBhvr>
                                        <p:cTn id="65" dur="500" fill="hold"/>
                                        <p:tgtEl>
                                          <p:spTgt spid="24"/>
                                        </p:tgtEl>
                                        <p:attrNameLst>
                                          <p:attrName>ppt_w</p:attrName>
                                        </p:attrNameLst>
                                      </p:cBhvr>
                                      <p:tavLst>
                                        <p:tav tm="0">
                                          <p:val>
                                            <p:fltVal val="0"/>
                                          </p:val>
                                        </p:tav>
                                        <p:tav tm="100000">
                                          <p:val>
                                            <p:strVal val="#ppt_w"/>
                                          </p:val>
                                        </p:tav>
                                      </p:tavLst>
                                    </p:anim>
                                    <p:anim calcmode="lin" valueType="num">
                                      <p:cBhvr>
                                        <p:cTn id="66" dur="500" fill="hold"/>
                                        <p:tgtEl>
                                          <p:spTgt spid="24"/>
                                        </p:tgtEl>
                                        <p:attrNameLst>
                                          <p:attrName>ppt_h</p:attrName>
                                        </p:attrNameLst>
                                      </p:cBhvr>
                                      <p:tavLst>
                                        <p:tav tm="0">
                                          <p:val>
                                            <p:fltVal val="0"/>
                                          </p:val>
                                        </p:tav>
                                        <p:tav tm="100000">
                                          <p:val>
                                            <p:strVal val="#ppt_h"/>
                                          </p:val>
                                        </p:tav>
                                      </p:tavLst>
                                    </p:anim>
                                    <p:animEffect transition="in" filter="fade">
                                      <p:cBhvr>
                                        <p:cTn id="67" dur="500"/>
                                        <p:tgtEl>
                                          <p:spTgt spid="24"/>
                                        </p:tgtEl>
                                      </p:cBhvr>
                                    </p:animEffect>
                                  </p:childTnLst>
                                </p:cTn>
                              </p:par>
                            </p:childTnLst>
                          </p:cTn>
                        </p:par>
                      </p:childTnLst>
                    </p:cTn>
                  </p:par>
                  <p:par>
                    <p:cTn id="68" fill="hold">
                      <p:stCondLst>
                        <p:cond delay="indefinite"/>
                      </p:stCondLst>
                      <p:childTnLst>
                        <p:par>
                          <p:cTn id="69" fill="hold">
                            <p:stCondLst>
                              <p:cond delay="0"/>
                            </p:stCondLst>
                            <p:childTnLst>
                              <p:par>
                                <p:cTn id="70" presetID="53" presetClass="entr" presetSubtype="16" fill="hold" nodeType="clickEffect">
                                  <p:stCondLst>
                                    <p:cond delay="0"/>
                                  </p:stCondLst>
                                  <p:childTnLst>
                                    <p:set>
                                      <p:cBhvr>
                                        <p:cTn id="71" dur="1" fill="hold">
                                          <p:stCondLst>
                                            <p:cond delay="0"/>
                                          </p:stCondLst>
                                        </p:cTn>
                                        <p:tgtEl>
                                          <p:spTgt spid="19"/>
                                        </p:tgtEl>
                                        <p:attrNameLst>
                                          <p:attrName>style.visibility</p:attrName>
                                        </p:attrNameLst>
                                      </p:cBhvr>
                                      <p:to>
                                        <p:strVal val="visible"/>
                                      </p:to>
                                    </p:set>
                                    <p:anim calcmode="lin" valueType="num">
                                      <p:cBhvr>
                                        <p:cTn id="72" dur="500" fill="hold"/>
                                        <p:tgtEl>
                                          <p:spTgt spid="19"/>
                                        </p:tgtEl>
                                        <p:attrNameLst>
                                          <p:attrName>ppt_w</p:attrName>
                                        </p:attrNameLst>
                                      </p:cBhvr>
                                      <p:tavLst>
                                        <p:tav tm="0">
                                          <p:val>
                                            <p:fltVal val="0"/>
                                          </p:val>
                                        </p:tav>
                                        <p:tav tm="100000">
                                          <p:val>
                                            <p:strVal val="#ppt_w"/>
                                          </p:val>
                                        </p:tav>
                                      </p:tavLst>
                                    </p:anim>
                                    <p:anim calcmode="lin" valueType="num">
                                      <p:cBhvr>
                                        <p:cTn id="73" dur="500" fill="hold"/>
                                        <p:tgtEl>
                                          <p:spTgt spid="19"/>
                                        </p:tgtEl>
                                        <p:attrNameLst>
                                          <p:attrName>ppt_h</p:attrName>
                                        </p:attrNameLst>
                                      </p:cBhvr>
                                      <p:tavLst>
                                        <p:tav tm="0">
                                          <p:val>
                                            <p:fltVal val="0"/>
                                          </p:val>
                                        </p:tav>
                                        <p:tav tm="100000">
                                          <p:val>
                                            <p:strVal val="#ppt_h"/>
                                          </p:val>
                                        </p:tav>
                                      </p:tavLst>
                                    </p:anim>
                                    <p:animEffect transition="in" filter="fade">
                                      <p:cBhvr>
                                        <p:cTn id="7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949569" y="489526"/>
            <a:ext cx="10421816" cy="6368473"/>
          </a:xfrm>
        </p:spPr>
        <p:txBody>
          <a:bodyPr>
            <a:normAutofit/>
          </a:bodyPr>
          <a:lstStyle/>
          <a:p>
            <a:pPr lvl="1" algn="just">
              <a:buFont typeface="Wingdings" panose="05000000000000000000" pitchFamily="2" charset="2"/>
              <a:buChar char="§"/>
            </a:pPr>
            <a:r>
              <a:rPr lang="el-GR" sz="2800" b="1" dirty="0">
                <a:solidFill>
                  <a:srgbClr val="0070C0"/>
                </a:solidFill>
              </a:rPr>
              <a:t>Εκτιμώμενου ύψους</a:t>
            </a:r>
          </a:p>
          <a:p>
            <a:pPr algn="just">
              <a:buFont typeface="Wingdings" panose="05000000000000000000" pitchFamily="2" charset="2"/>
              <a:buChar char="§"/>
            </a:pPr>
            <a:r>
              <a:rPr lang="el-GR" dirty="0"/>
              <a:t>Μια επιχείρηση μπορεί να γνωρίζει την ύπαρξη μιας υποχρέωσης, αλλά μην γνωρίζει το ακριβές ύψος της.</a:t>
            </a:r>
          </a:p>
          <a:p>
            <a:pPr lvl="1" algn="just">
              <a:buFont typeface="Wingdings" panose="05000000000000000000" pitchFamily="2" charset="2"/>
              <a:buChar char="§"/>
            </a:pPr>
            <a:r>
              <a:rPr lang="el-GR" sz="2800" dirty="0">
                <a:solidFill>
                  <a:srgbClr val="0070C0"/>
                </a:solidFill>
              </a:rPr>
              <a:t>Ενδεχόμενες υποχρεώσεις </a:t>
            </a:r>
          </a:p>
          <a:p>
            <a:pPr algn="just"/>
            <a:r>
              <a:rPr lang="el-GR" dirty="0"/>
              <a:t>Μια ενδεχόμενη υποχρέωση δεν είναι μια πραγματική υποχρέωση</a:t>
            </a:r>
          </a:p>
          <a:p>
            <a:pPr algn="just"/>
            <a:r>
              <a:rPr lang="el-GR" dirty="0"/>
              <a:t>Είναι μια πιθανή υποχρέωση που εξαρτάται από το μελλοντικό αποτέλεσμα γεγονότων του παρελθόντος.</a:t>
            </a:r>
          </a:p>
          <a:p>
            <a:pPr algn="just"/>
            <a:r>
              <a:rPr lang="el-GR" dirty="0"/>
              <a:t>Οι ενδεχόμενες υποχρεώσεις συνδέονται με τις προβλέψεις</a:t>
            </a:r>
          </a:p>
          <a:p>
            <a:pPr algn="just"/>
            <a:r>
              <a:rPr lang="el-GR" dirty="0"/>
              <a:t>Η αρχή της πιστής απεικόνισης απαιτεί από τις επιχειρήσεις να παρουσιάσουν την ουσία της χρηματοοικονομικής τους κατάστασης και των αποτελεσμάτων της δραστηριότητάς τους με όσο πιο διαφανή και πλήρη τρόπο γίνεται. </a:t>
            </a:r>
          </a:p>
          <a:p>
            <a:pPr algn="just"/>
            <a:endParaRPr lang="el-GR" dirty="0"/>
          </a:p>
          <a:p>
            <a:pPr algn="just"/>
            <a:endParaRPr lang="el-GR" dirty="0"/>
          </a:p>
          <a:p>
            <a:pPr algn="just">
              <a:lnSpc>
                <a:spcPct val="150000"/>
              </a:lnSpc>
              <a:buFontTx/>
              <a:buNone/>
            </a:pPr>
            <a:endParaRPr lang="el-GR" altLang="el-GR"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83920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Βραχυπρόθεσμες Υποχρεώσεις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8493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949569" y="489526"/>
            <a:ext cx="10421816" cy="6368473"/>
          </a:xfrm>
        </p:spPr>
        <p:txBody>
          <a:bodyPr>
            <a:normAutofit lnSpcReduction="10000"/>
          </a:bodyPr>
          <a:lstStyle/>
          <a:p>
            <a:pPr lvl="1" algn="just">
              <a:buFont typeface="Wingdings" panose="05000000000000000000" pitchFamily="2" charset="2"/>
              <a:buChar char="§"/>
            </a:pPr>
            <a:r>
              <a:rPr lang="el-GR" sz="2800" dirty="0">
                <a:solidFill>
                  <a:srgbClr val="0070C0"/>
                </a:solidFill>
              </a:rPr>
              <a:t>Δεσμεύσεις </a:t>
            </a:r>
          </a:p>
          <a:p>
            <a:pPr algn="just"/>
            <a:r>
              <a:rPr lang="el-GR" dirty="0"/>
              <a:t>Οι δεσμεύσεις αποτελούν ενδεχόμενες υποχρεώσεις.</a:t>
            </a:r>
          </a:p>
          <a:p>
            <a:pPr algn="just"/>
            <a:r>
              <a:rPr lang="el-GR" dirty="0"/>
              <a:t>Οι δεσμεύσεις αντιπροσωπεύουν συμβατικές υποχρεώσεις που έχει δώσει μια εταιρεία για να προχωρήσει σε κάποια συναλλαγή στο μέλλον και οι οποίες την αναγκάζουν να δεσμεύσει πόρους για ένα συγκεκριμένο σκοπό.</a:t>
            </a:r>
          </a:p>
          <a:p>
            <a:pPr algn="just"/>
            <a:r>
              <a:rPr lang="el-GR" dirty="0"/>
              <a:t>Η καταχώρηση δεσμεύσεων ως δεδουλευμένων δεν είναι σωστή επειδή οι συναλλαγές δεν έχουν γίνει την ημέρα κατάρτισης του ισολογισμού.</a:t>
            </a:r>
          </a:p>
          <a:p>
            <a:pPr lvl="1" algn="just">
              <a:buFont typeface="Wingdings" panose="05000000000000000000" pitchFamily="2" charset="2"/>
              <a:buChar char="§"/>
            </a:pPr>
            <a:r>
              <a:rPr lang="el-GR" sz="2800" dirty="0">
                <a:solidFill>
                  <a:srgbClr val="0070C0"/>
                </a:solidFill>
              </a:rPr>
              <a:t>Εγγυήσεις </a:t>
            </a:r>
          </a:p>
          <a:p>
            <a:pPr algn="just"/>
            <a:r>
              <a:rPr lang="el-GR" dirty="0"/>
              <a:t> Πολλές επιχειρήσεις πωλούν τα προϊόντα τους παρέχοντας εγγυήσεις για την επιστροφή ελαττωματικών ή κατεστραμμένων.</a:t>
            </a:r>
          </a:p>
          <a:p>
            <a:pPr algn="just"/>
            <a:r>
              <a:rPr lang="el-GR" dirty="0"/>
              <a:t>Ανεξάρτητα από τη χρονική περίοδο ισχύος της εγγύησης, η αρχή της αναγνώρισης (συσχέτισης) του εξόδου με το έσοδο απαιτεί από την επιχείρηση την καταχώριση της εγγύησης στην ίδια περίοδο που πραγματοποιήθηκε στο έσοδο από την πώληση.</a:t>
            </a:r>
          </a:p>
          <a:p>
            <a:pPr algn="just"/>
            <a:endParaRPr lang="el-GR" dirty="0"/>
          </a:p>
          <a:p>
            <a:pPr algn="just"/>
            <a:endParaRPr lang="el-GR" dirty="0"/>
          </a:p>
          <a:p>
            <a:pPr algn="just"/>
            <a:endParaRPr lang="el-GR" dirty="0"/>
          </a:p>
          <a:p>
            <a:pPr algn="just">
              <a:lnSpc>
                <a:spcPct val="150000"/>
              </a:lnSpc>
              <a:buFontTx/>
              <a:buNone/>
            </a:pPr>
            <a:endParaRPr lang="el-GR" altLang="el-GR"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83920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Βραχυπρόθεσμες Υποχρεώσεις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1247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endParaRPr lang="el-GR" dirty="0"/>
          </a:p>
          <a:p>
            <a:pPr algn="just"/>
            <a:r>
              <a:rPr lang="el-GR" dirty="0"/>
              <a:t>Η επιχείρηση δεν μπορεί να εισπράξει από ορισμένους πελάτες της.</a:t>
            </a:r>
          </a:p>
          <a:p>
            <a:pPr algn="just"/>
            <a:r>
              <a:rPr lang="el-GR" dirty="0"/>
              <a:t>Το ποσό το οποίο δεν εισπράττεται αποτελεί κόστος για την επιχείρηση.</a:t>
            </a:r>
          </a:p>
          <a:p>
            <a:pPr algn="just"/>
            <a:r>
              <a:rPr lang="el-GR" dirty="0"/>
              <a:t>Το κόστος αυτό ονομάζεται έξοδο επισφαλών απαιτήσεων </a:t>
            </a:r>
          </a:p>
          <a:p>
            <a:pPr algn="just"/>
            <a:r>
              <a:rPr lang="el-GR" dirty="0"/>
              <a:t>Ή έξοδο ανείσπρακτων απαιτήσεων</a:t>
            </a:r>
          </a:p>
          <a:p>
            <a:pPr algn="just"/>
            <a:r>
              <a:rPr lang="el-GR" dirty="0"/>
              <a:t>Στον ισολογισμό εμφανίζεται ως:</a:t>
            </a:r>
          </a:p>
          <a:p>
            <a:pPr lvl="2" algn="just">
              <a:buFont typeface="Wingdings" panose="05000000000000000000" pitchFamily="2" charset="2"/>
              <a:buChar char="§"/>
            </a:pPr>
            <a:r>
              <a:rPr lang="el-GR" sz="2800" b="1" i="1" dirty="0">
                <a:solidFill>
                  <a:srgbClr val="C00000"/>
                </a:solidFill>
              </a:rPr>
              <a:t>Απαιτήσεις μείον προβλέψεις για ανείσπρακτες απαιτήσεις</a:t>
            </a:r>
          </a:p>
          <a:p>
            <a:pPr algn="just"/>
            <a:r>
              <a:rPr lang="el-GR" dirty="0"/>
              <a:t>Η φράση «μείον προβλέψεις» σημαίνει ότι ένα συνήθως μικρό ποσό έχει αφαιρεθεί από τις συνολικές απαιτήσεις και αντιπροσωπεύει το ποσό το οποίο δεν πρόκειται </a:t>
            </a:r>
            <a:r>
              <a:rPr lang="el-GR"/>
              <a:t>να εισπραχθεί.</a:t>
            </a:r>
            <a:endParaRPr lang="el-GR" dirty="0"/>
          </a:p>
        </p:txBody>
      </p:sp>
      <p:sp>
        <p:nvSpPr>
          <p:cNvPr id="6" name="Ορθογώνιο 5"/>
          <p:cNvSpPr/>
          <p:nvPr/>
        </p:nvSpPr>
        <p:spPr>
          <a:xfrm>
            <a:off x="-1" y="0"/>
            <a:ext cx="814959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Προβλέψεις εκμετάλλευσης</a:t>
            </a:r>
          </a:p>
        </p:txBody>
      </p:sp>
      <p:sp>
        <p:nvSpPr>
          <p:cNvPr id="7" name="Ορθογώνιο 6"/>
          <p:cNvSpPr/>
          <p:nvPr/>
        </p:nvSpPr>
        <p:spPr>
          <a:xfrm>
            <a:off x="8149590" y="0"/>
            <a:ext cx="404241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81890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 calcmode="lin" valueType="num">
                                      <p:cBhvr additive="base">
                                        <p:cTn id="4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r>
              <a:rPr lang="el-GR" dirty="0"/>
              <a:t>Ο καλλίτερος τρόπος μέτρησης του κόστους των επισφαλών απαιτήσεων είναι η μέθοδος της πρόβλεψης.</a:t>
            </a:r>
          </a:p>
          <a:p>
            <a:pPr algn="just"/>
            <a:r>
              <a:rPr lang="el-GR" dirty="0"/>
              <a:t>Η μέθοδος αυτή καταγράφει τις απώλειες που προέρχονται από την αδυναμία είσπραξης απαιτήσεων, με βάση εκτιμήσεις που στηρίζονται στην εμπειρία που έχει αποκομίσει η επιχείρηση από προηγούμενες περιπτώσεις.</a:t>
            </a:r>
          </a:p>
          <a:p>
            <a:pPr algn="just"/>
            <a:r>
              <a:rPr lang="el-GR" dirty="0"/>
              <a:t>Η επιχείρηση καταγράφει το εκτιμώμενο ποσό ως Έξοδο Επισφαλών Απαιτήσεων και  </a:t>
            </a:r>
          </a:p>
          <a:p>
            <a:pPr algn="just"/>
            <a:r>
              <a:rPr lang="el-GR" dirty="0"/>
              <a:t>Δημιουργεί ένα αντίθετο λογαριασμό που ονομάζεται Προβλέψεις για Επισφαλείς Απαιτήσεις</a:t>
            </a:r>
          </a:p>
          <a:p>
            <a:pPr lvl="1" algn="just">
              <a:buFont typeface="Wingdings" panose="05000000000000000000" pitchFamily="2" charset="2"/>
              <a:buChar char="§"/>
            </a:pPr>
            <a:r>
              <a:rPr lang="el-GR" sz="2800" i="1" dirty="0"/>
              <a:t>Στον ισολογισμό οι </a:t>
            </a:r>
            <a:r>
              <a:rPr lang="el-GR" sz="2800" b="1" i="1" dirty="0">
                <a:solidFill>
                  <a:srgbClr val="C00000"/>
                </a:solidFill>
              </a:rPr>
              <a:t>Προβλέψεις για Επισφαλείς απαιτήσεις </a:t>
            </a:r>
            <a:r>
              <a:rPr lang="el-GR" sz="2800" dirty="0"/>
              <a:t>μειώνουν τις απαιτήσεις στην καθαρή πραγματοποιήσιμη αξία τους και δείχνουν το ποσό που η εταιρεία αναμένει να </a:t>
            </a:r>
            <a:r>
              <a:rPr lang="el-GR" sz="2800" b="1" u="sng" dirty="0">
                <a:solidFill>
                  <a:srgbClr val="C00000"/>
                </a:solidFill>
              </a:rPr>
              <a:t>μην εισπράξει</a:t>
            </a:r>
            <a:r>
              <a:rPr lang="el-GR" sz="2800" b="1" i="1" u="sng" dirty="0">
                <a:solidFill>
                  <a:srgbClr val="C00000"/>
                </a:solidFill>
              </a:rPr>
              <a:t> </a:t>
            </a:r>
          </a:p>
        </p:txBody>
      </p:sp>
      <p:sp>
        <p:nvSpPr>
          <p:cNvPr id="6" name="Ορθογώνιο 5"/>
          <p:cNvSpPr/>
          <p:nvPr/>
        </p:nvSpPr>
        <p:spPr>
          <a:xfrm>
            <a:off x="-1" y="0"/>
            <a:ext cx="814959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Προβλέψεις εκμετάλλευσης</a:t>
            </a:r>
          </a:p>
        </p:txBody>
      </p:sp>
      <p:sp>
        <p:nvSpPr>
          <p:cNvPr id="7" name="Ορθογώνιο 6"/>
          <p:cNvSpPr/>
          <p:nvPr/>
        </p:nvSpPr>
        <p:spPr>
          <a:xfrm>
            <a:off x="8149590" y="0"/>
            <a:ext cx="404241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4685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r>
              <a:rPr lang="el-GR" dirty="0"/>
              <a:t>Υπάρχουν δύο βασικοί τρόποι για την εκτίμηση των επισφαλών απαιτήσεων:</a:t>
            </a:r>
          </a:p>
          <a:p>
            <a:pPr algn="just">
              <a:buFont typeface="Wingdings" panose="05000000000000000000" pitchFamily="2" charset="2"/>
              <a:buChar char="§"/>
            </a:pPr>
            <a:r>
              <a:rPr lang="el-GR" dirty="0"/>
              <a:t>Το ποσοστό επί των πωλήσεων</a:t>
            </a:r>
          </a:p>
          <a:p>
            <a:pPr lvl="1" algn="just">
              <a:buFont typeface="Wingdings" panose="05000000000000000000" pitchFamily="2" charset="2"/>
              <a:buChar char="§"/>
            </a:pPr>
            <a:r>
              <a:rPr lang="el-GR" sz="2800" dirty="0"/>
              <a:t>Η μέθοδος του ποσοστού επί των πωλήσεων υπολογίζει το κόστος των επισφαλών απαιτήσεων ως ποσοστό επί των εσόδων</a:t>
            </a:r>
          </a:p>
          <a:p>
            <a:pPr lvl="1" algn="just">
              <a:buFont typeface="Wingdings" panose="05000000000000000000" pitchFamily="2" charset="2"/>
              <a:buChar char="§"/>
            </a:pPr>
            <a:r>
              <a:rPr lang="el-GR" sz="2800" dirty="0"/>
              <a:t>Η μέθοδος αυτή είναι μια προσέγγιση από την πλευρά της κατάστασης αποτελεσμάτων χρήσεως, επικεντρώνεται στο ποσό των εξόδων που αναφέρεται στην κατάσταση αυτή.</a:t>
            </a:r>
          </a:p>
          <a:p>
            <a:pPr algn="just">
              <a:buFont typeface="Wingdings" panose="05000000000000000000" pitchFamily="2" charset="2"/>
              <a:buChar char="§"/>
            </a:pPr>
            <a:r>
              <a:rPr lang="el-GR" dirty="0"/>
              <a:t>Η ηλικία των απαιτήσεων</a:t>
            </a:r>
          </a:p>
          <a:p>
            <a:pPr lvl="1" algn="just">
              <a:buFont typeface="Wingdings" panose="05000000000000000000" pitchFamily="2" charset="2"/>
              <a:buChar char="§"/>
            </a:pPr>
            <a:r>
              <a:rPr lang="el-GR" sz="2800" dirty="0"/>
              <a:t>Η μέθοδος αυτή εκτίμησης των επισφαλών απαιτήσεων είναι η ηλικία των απαιτήσεων. Η μέθοδος αυτή είναι μια προσέγγιση από την πλευρά του ισολογισμού, επειδή επικεντρώνεται στο τι θα μπορούσε να είναι πλέον η σχετική και πιστή απεικόνιση των απαιτήσεων κατά την ημέρα του ισολογισμού.</a:t>
            </a:r>
            <a:endParaRPr lang="el-GR" sz="2800" b="1" u="sng" dirty="0">
              <a:solidFill>
                <a:srgbClr val="C00000"/>
              </a:solidFill>
            </a:endParaRPr>
          </a:p>
        </p:txBody>
      </p:sp>
      <p:sp>
        <p:nvSpPr>
          <p:cNvPr id="6" name="Ορθογώνιο 5"/>
          <p:cNvSpPr/>
          <p:nvPr/>
        </p:nvSpPr>
        <p:spPr>
          <a:xfrm>
            <a:off x="-1" y="0"/>
            <a:ext cx="814959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Προβλέψεις εκμετάλλευσης</a:t>
            </a:r>
          </a:p>
        </p:txBody>
      </p:sp>
      <p:sp>
        <p:nvSpPr>
          <p:cNvPr id="7" name="Ορθογώνιο 6"/>
          <p:cNvSpPr/>
          <p:nvPr/>
        </p:nvSpPr>
        <p:spPr>
          <a:xfrm>
            <a:off x="8149590" y="0"/>
            <a:ext cx="404241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3735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721489" cy="6368473"/>
          </a:xfrm>
        </p:spPr>
        <p:txBody>
          <a:bodyPr>
            <a:normAutofit/>
          </a:bodyPr>
          <a:lstStyle/>
          <a:p>
            <a:pPr algn="just"/>
            <a:r>
              <a:rPr lang="el-GR" dirty="0"/>
              <a:t>Οι διευθυντές μιας εταιρείας θέλουν να επιτύχουν κέρδη.</a:t>
            </a:r>
          </a:p>
          <a:p>
            <a:pPr algn="just"/>
            <a:r>
              <a:rPr lang="el-GR" dirty="0"/>
              <a:t>Οι επενδυτές αναζητούν εταιρείες των οποίων η μετοχή θα είναι ανοδική.</a:t>
            </a:r>
          </a:p>
          <a:p>
            <a:pPr algn="just"/>
            <a:r>
              <a:rPr lang="el-GR" dirty="0"/>
              <a:t>Οι δανειστές αναζητούν δανειολήπτες που θα αποπληρώσουν τα χρέη τους </a:t>
            </a:r>
          </a:p>
          <a:p>
            <a:pPr algn="just"/>
            <a:r>
              <a:rPr lang="el-GR" dirty="0"/>
              <a:t>Η λογιστική μπορεί να παράσχει αυτές τις πληροφορίες </a:t>
            </a:r>
          </a:p>
          <a:p>
            <a:pPr lvl="3" algn="just"/>
            <a:r>
              <a:rPr lang="el-GR" sz="2800" dirty="0">
                <a:solidFill>
                  <a:srgbClr val="C00000"/>
                </a:solidFill>
              </a:rPr>
              <a:t>Είτε στη βάση των δεδουλευμένων </a:t>
            </a:r>
          </a:p>
          <a:p>
            <a:pPr lvl="3" algn="just"/>
            <a:r>
              <a:rPr lang="el-GR" sz="2800" b="1" dirty="0">
                <a:solidFill>
                  <a:srgbClr val="002060"/>
                </a:solidFill>
              </a:rPr>
              <a:t>Είτε σε ταμειακή βάση</a:t>
            </a:r>
          </a:p>
          <a:p>
            <a:pPr algn="just">
              <a:buFont typeface="Wingdings" panose="05000000000000000000" pitchFamily="2" charset="2"/>
              <a:buChar char="Ø"/>
            </a:pPr>
            <a:r>
              <a:rPr lang="el-GR" dirty="0"/>
              <a:t> Η λογιστική των δεδουλευμένων (</a:t>
            </a:r>
            <a:r>
              <a:rPr lang="en-US" dirty="0"/>
              <a:t>accrual accounting) </a:t>
            </a:r>
            <a:r>
              <a:rPr lang="el-GR" dirty="0"/>
              <a:t>απεικονίζει τις επιπτώσεις μιας επιχειρηματικής συναλλαγής τη στιγμή που αυτή πραγματοποιείται</a:t>
            </a:r>
          </a:p>
          <a:p>
            <a:pPr algn="just">
              <a:buFont typeface="Wingdings" panose="05000000000000000000" pitchFamily="2" charset="2"/>
              <a:buChar char="Ø"/>
            </a:pPr>
            <a:r>
              <a:rPr lang="el-GR" dirty="0"/>
              <a:t> Η ταμειακή λογιστική (</a:t>
            </a:r>
            <a:r>
              <a:rPr lang="en-US" dirty="0"/>
              <a:t>cash basis accounting) </a:t>
            </a:r>
            <a:r>
              <a:rPr lang="el-GR" dirty="0"/>
              <a:t>καταχωρεί μόνο τις συναλλαγές που πραγματοποιούνται με μετρητά, δηλαδή με χρηματικές πληρωμές και εισπράξεις.</a:t>
            </a:r>
          </a:p>
          <a:p>
            <a:pPr algn="just">
              <a:buFont typeface="Wingdings" panose="05000000000000000000" pitchFamily="2" charset="2"/>
              <a:buChar char="Ø"/>
            </a:pPr>
            <a:endParaRPr lang="el-GR" dirty="0"/>
          </a:p>
        </p:txBody>
      </p:sp>
      <p:sp>
        <p:nvSpPr>
          <p:cNvPr id="6" name="Ορθογώνιο 5"/>
          <p:cNvSpPr/>
          <p:nvPr/>
        </p:nvSpPr>
        <p:spPr>
          <a:xfrm>
            <a:off x="0" y="0"/>
            <a:ext cx="940190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Η λογιστική με βάση τα δεδουλευμένα</a:t>
            </a:r>
          </a:p>
        </p:txBody>
      </p:sp>
      <p:sp>
        <p:nvSpPr>
          <p:cNvPr id="7" name="Ορθογώνιο 6"/>
          <p:cNvSpPr/>
          <p:nvPr/>
        </p:nvSpPr>
        <p:spPr>
          <a:xfrm>
            <a:off x="9401908" y="0"/>
            <a:ext cx="2790092"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02460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5">
                                            <p:txEl>
                                              <p:pRg st="5" end="5"/>
                                            </p:txEl>
                                          </p:spTgt>
                                        </p:tgtEl>
                                        <p:attrNameLst>
                                          <p:attrName>style.visibility</p:attrName>
                                        </p:attrNameLst>
                                      </p:cBhvr>
                                      <p:to>
                                        <p:strVal val="visible"/>
                                      </p:to>
                                    </p:set>
                                    <p:animEffect transition="in" filter="barn(inVertical)">
                                      <p:cBhvr>
                                        <p:cTn id="39" dur="500"/>
                                        <p:tgtEl>
                                          <p:spTgt spid="5">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5">
                                            <p:txEl>
                                              <p:pRg st="6" end="6"/>
                                            </p:txEl>
                                          </p:spTgt>
                                        </p:tgtEl>
                                        <p:attrNameLst>
                                          <p:attrName>style.visibility</p:attrName>
                                        </p:attrNameLst>
                                      </p:cBhvr>
                                      <p:to>
                                        <p:strVal val="visible"/>
                                      </p:to>
                                    </p:set>
                                    <p:animEffect transition="in" filter="barn(inVertical)">
                                      <p:cBhvr>
                                        <p:cTn id="44" dur="500"/>
                                        <p:tgtEl>
                                          <p:spTgt spid="5">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Effect transition="in" filter="barn(inVertical)">
                                      <p:cBhvr>
                                        <p:cTn id="49"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p:cNvSpPr/>
          <p:nvPr/>
        </p:nvSpPr>
        <p:spPr>
          <a:xfrm>
            <a:off x="0" y="0"/>
            <a:ext cx="894969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Προβλέψεις επισφαλών απαιτήσεων</a:t>
            </a:r>
          </a:p>
        </p:txBody>
      </p:sp>
      <p:sp>
        <p:nvSpPr>
          <p:cNvPr id="7" name="Ορθογώνιο 6"/>
          <p:cNvSpPr/>
          <p:nvPr/>
        </p:nvSpPr>
        <p:spPr>
          <a:xfrm>
            <a:off x="8949690" y="0"/>
            <a:ext cx="324231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16" name="Θέση περιεχομένου 4"/>
          <p:cNvSpPr txBox="1">
            <a:spLocks/>
          </p:cNvSpPr>
          <p:nvPr/>
        </p:nvSpPr>
        <p:spPr>
          <a:xfrm>
            <a:off x="721620" y="3143249"/>
            <a:ext cx="4754880" cy="35046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graphicFrame>
        <p:nvGraphicFramePr>
          <p:cNvPr id="13" name="Θέση περιεχομένου 2"/>
          <p:cNvGraphicFramePr>
            <a:graphicFrameLocks noGrp="1"/>
          </p:cNvGraphicFramePr>
          <p:nvPr>
            <p:ph sz="half" idx="1"/>
            <p:extLst>
              <p:ext uri="{D42A27DB-BD31-4B8C-83A1-F6EECF244321}">
                <p14:modId xmlns:p14="http://schemas.microsoft.com/office/powerpoint/2010/main" val="1826671496"/>
              </p:ext>
            </p:extLst>
          </p:nvPr>
        </p:nvGraphicFramePr>
        <p:xfrm>
          <a:off x="692670" y="489527"/>
          <a:ext cx="10933083" cy="2576586"/>
        </p:xfrm>
        <a:graphic>
          <a:graphicData uri="http://schemas.openxmlformats.org/drawingml/2006/table">
            <a:tbl>
              <a:tblPr firstRow="1" bandRow="1">
                <a:tableStyleId>{D7AC3CCA-C797-4891-BE02-D94E43425B78}</a:tableStyleId>
              </a:tblPr>
              <a:tblGrid>
                <a:gridCol w="6495455">
                  <a:extLst>
                    <a:ext uri="{9D8B030D-6E8A-4147-A177-3AD203B41FA5}">
                      <a16:colId xmlns:a16="http://schemas.microsoft.com/office/drawing/2014/main" val="2453963297"/>
                    </a:ext>
                  </a:extLst>
                </a:gridCol>
                <a:gridCol w="2212225">
                  <a:extLst>
                    <a:ext uri="{9D8B030D-6E8A-4147-A177-3AD203B41FA5}">
                      <a16:colId xmlns:a16="http://schemas.microsoft.com/office/drawing/2014/main" val="1910919357"/>
                    </a:ext>
                  </a:extLst>
                </a:gridCol>
                <a:gridCol w="2225403">
                  <a:extLst>
                    <a:ext uri="{9D8B030D-6E8A-4147-A177-3AD203B41FA5}">
                      <a16:colId xmlns:a16="http://schemas.microsoft.com/office/drawing/2014/main" val="1670653415"/>
                    </a:ext>
                  </a:extLst>
                </a:gridCol>
              </a:tblGrid>
              <a:tr h="762938">
                <a:tc gridSpan="3">
                  <a:txBody>
                    <a:bodyPr/>
                    <a:lstStyle/>
                    <a:p>
                      <a:r>
                        <a:rPr lang="el-GR" sz="2400" b="0" baseline="0" dirty="0">
                          <a:solidFill>
                            <a:schemeClr val="tx1"/>
                          </a:solidFill>
                        </a:rPr>
                        <a:t>Η επιχείρηση εκτιμά ότι οι απαιτήσεις που δεν θα εισπραχθούν σε 0,0005 του συνόλου των απαιτήσεων που ανέρχονται σε 156.508 εκ.</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720294">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033332">
                <a:tc>
                  <a:txBody>
                    <a:bodyPr/>
                    <a:lstStyle/>
                    <a:p>
                      <a:r>
                        <a:rPr lang="el-GR" sz="2400" baseline="0" dirty="0">
                          <a:solidFill>
                            <a:schemeClr val="tx1"/>
                          </a:solidFill>
                        </a:rPr>
                        <a:t>68. Κόστος επισφαλών απαιτήσεων</a:t>
                      </a:r>
                    </a:p>
                    <a:p>
                      <a:r>
                        <a:rPr lang="el-GR" sz="2400" baseline="0" dirty="0">
                          <a:solidFill>
                            <a:schemeClr val="tx1"/>
                          </a:solidFill>
                        </a:rPr>
                        <a:t>                  57. Προβλέψεις επισφαλών απαιτήσεων</a:t>
                      </a:r>
                    </a:p>
                  </a:txBody>
                  <a:tcPr/>
                </a:tc>
                <a:tc>
                  <a:txBody>
                    <a:bodyPr/>
                    <a:lstStyle/>
                    <a:p>
                      <a:pPr algn="r"/>
                      <a:r>
                        <a:rPr lang="el-GR" sz="2400" dirty="0"/>
                        <a:t>78</a:t>
                      </a:r>
                    </a:p>
                    <a:p>
                      <a:pPr algn="r"/>
                      <a:endParaRPr lang="el-GR" sz="2400" dirty="0"/>
                    </a:p>
                  </a:txBody>
                  <a:tcPr/>
                </a:tc>
                <a:tc>
                  <a:txBody>
                    <a:bodyPr/>
                    <a:lstStyle/>
                    <a:p>
                      <a:pPr algn="r"/>
                      <a:endParaRPr lang="el-GR" sz="2400" dirty="0"/>
                    </a:p>
                    <a:p>
                      <a:pPr algn="r"/>
                      <a:r>
                        <a:rPr lang="el-GR" sz="2400" dirty="0"/>
                        <a:t>78</a:t>
                      </a:r>
                    </a:p>
                  </a:txBody>
                  <a:tcPr/>
                </a:tc>
                <a:extLst>
                  <a:ext uri="{0D108BD9-81ED-4DB2-BD59-A6C34878D82A}">
                    <a16:rowId xmlns:a16="http://schemas.microsoft.com/office/drawing/2014/main" val="2315409145"/>
                  </a:ext>
                </a:extLst>
              </a:tr>
            </a:tbl>
          </a:graphicData>
        </a:graphic>
      </p:graphicFrame>
      <p:sp>
        <p:nvSpPr>
          <p:cNvPr id="2" name="Θέση περιεχομένου 1"/>
          <p:cNvSpPr>
            <a:spLocks noGrp="1"/>
          </p:cNvSpPr>
          <p:nvPr>
            <p:ph sz="half" idx="1"/>
          </p:nvPr>
        </p:nvSpPr>
        <p:spPr>
          <a:xfrm>
            <a:off x="1851660" y="3348990"/>
            <a:ext cx="4168140" cy="2827972"/>
          </a:xfrm>
        </p:spPr>
        <p:txBody>
          <a:bodyPr/>
          <a:lstStyle/>
          <a:p>
            <a:endParaRPr lang="el-GR" dirty="0"/>
          </a:p>
        </p:txBody>
      </p:sp>
      <p:graphicFrame>
        <p:nvGraphicFramePr>
          <p:cNvPr id="10" name="Θέση περιεχομένου 2"/>
          <p:cNvGraphicFramePr>
            <a:graphicFrameLocks noGrp="1"/>
          </p:cNvGraphicFramePr>
          <p:nvPr>
            <p:ph sz="half" idx="1"/>
            <p:extLst>
              <p:ext uri="{D42A27DB-BD31-4B8C-83A1-F6EECF244321}">
                <p14:modId xmlns:p14="http://schemas.microsoft.com/office/powerpoint/2010/main" val="395299064"/>
              </p:ext>
            </p:extLst>
          </p:nvPr>
        </p:nvGraphicFramePr>
        <p:xfrm>
          <a:off x="692670" y="3348990"/>
          <a:ext cx="10933082" cy="2942346"/>
        </p:xfrm>
        <a:graphic>
          <a:graphicData uri="http://schemas.openxmlformats.org/drawingml/2006/table">
            <a:tbl>
              <a:tblPr firstRow="1" bandRow="1">
                <a:tableStyleId>{D7AC3CCA-C797-4891-BE02-D94E43425B78}</a:tableStyleId>
              </a:tblPr>
              <a:tblGrid>
                <a:gridCol w="6495455">
                  <a:extLst>
                    <a:ext uri="{9D8B030D-6E8A-4147-A177-3AD203B41FA5}">
                      <a16:colId xmlns:a16="http://schemas.microsoft.com/office/drawing/2014/main" val="2453963297"/>
                    </a:ext>
                  </a:extLst>
                </a:gridCol>
                <a:gridCol w="2212225">
                  <a:extLst>
                    <a:ext uri="{9D8B030D-6E8A-4147-A177-3AD203B41FA5}">
                      <a16:colId xmlns:a16="http://schemas.microsoft.com/office/drawing/2014/main" val="1910919357"/>
                    </a:ext>
                  </a:extLst>
                </a:gridCol>
                <a:gridCol w="2225402">
                  <a:extLst>
                    <a:ext uri="{9D8B030D-6E8A-4147-A177-3AD203B41FA5}">
                      <a16:colId xmlns:a16="http://schemas.microsoft.com/office/drawing/2014/main" val="1670653415"/>
                    </a:ext>
                  </a:extLst>
                </a:gridCol>
              </a:tblGrid>
              <a:tr h="762938">
                <a:tc gridSpan="3">
                  <a:txBody>
                    <a:bodyPr/>
                    <a:lstStyle/>
                    <a:p>
                      <a:r>
                        <a:rPr lang="el-GR" sz="2400" b="0" baseline="0" dirty="0">
                          <a:solidFill>
                            <a:schemeClr val="tx1"/>
                          </a:solidFill>
                        </a:rPr>
                        <a:t>Η επιχείρηση αναλύει το χρονικό διάστημα κατά το οποίο οι απαιτήσεις μένουν σε εκκρεμότητα και εκτιμά με βάση την </a:t>
                      </a:r>
                      <a:r>
                        <a:rPr lang="el-GR" sz="2400" b="0" baseline="0" dirty="0" err="1">
                          <a:solidFill>
                            <a:schemeClr val="tx1"/>
                          </a:solidFill>
                        </a:rPr>
                        <a:t>ληκτότητα</a:t>
                      </a:r>
                      <a:r>
                        <a:rPr lang="el-GR" sz="2400" b="0" baseline="0" dirty="0">
                          <a:solidFill>
                            <a:schemeClr val="tx1"/>
                          </a:solidFill>
                        </a:rPr>
                        <a:t> των απαιτήσεων ότι δεν θα εισπραχθεί ποσό 86 εκ.</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720294">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033332">
                <a:tc>
                  <a:txBody>
                    <a:bodyPr/>
                    <a:lstStyle/>
                    <a:p>
                      <a:r>
                        <a:rPr lang="el-GR" sz="2400" baseline="0" dirty="0">
                          <a:solidFill>
                            <a:schemeClr val="tx1"/>
                          </a:solidFill>
                        </a:rPr>
                        <a:t>68. Κόστος επισφαλών απαιτήσεων</a:t>
                      </a:r>
                    </a:p>
                    <a:p>
                      <a:r>
                        <a:rPr lang="el-GR" sz="2400" baseline="0" dirty="0">
                          <a:solidFill>
                            <a:schemeClr val="tx1"/>
                          </a:solidFill>
                        </a:rPr>
                        <a:t>                  57. Προβλέψεις επισφαλών απαιτήσεων</a:t>
                      </a:r>
                    </a:p>
                  </a:txBody>
                  <a:tcPr/>
                </a:tc>
                <a:tc>
                  <a:txBody>
                    <a:bodyPr/>
                    <a:lstStyle/>
                    <a:p>
                      <a:pPr algn="r"/>
                      <a:r>
                        <a:rPr lang="el-GR" sz="2400" dirty="0"/>
                        <a:t>86</a:t>
                      </a:r>
                    </a:p>
                    <a:p>
                      <a:pPr algn="r"/>
                      <a:endParaRPr lang="el-GR" sz="2400" dirty="0"/>
                    </a:p>
                  </a:txBody>
                  <a:tcPr/>
                </a:tc>
                <a:tc>
                  <a:txBody>
                    <a:bodyPr/>
                    <a:lstStyle/>
                    <a:p>
                      <a:pPr algn="r"/>
                      <a:endParaRPr lang="el-GR" sz="2400" dirty="0"/>
                    </a:p>
                    <a:p>
                      <a:pPr algn="r"/>
                      <a:r>
                        <a:rPr lang="el-GR" sz="2400" dirty="0"/>
                        <a:t>86</a:t>
                      </a:r>
                    </a:p>
                  </a:txBody>
                  <a:tcPr/>
                </a:tc>
                <a:extLst>
                  <a:ext uri="{0D108BD9-81ED-4DB2-BD59-A6C34878D82A}">
                    <a16:rowId xmlns:a16="http://schemas.microsoft.com/office/drawing/2014/main" val="2315409145"/>
                  </a:ext>
                </a:extLst>
              </a:tr>
            </a:tbl>
          </a:graphicData>
        </a:graphic>
      </p:graphicFrame>
    </p:spTree>
    <p:extLst>
      <p:ext uri="{BB962C8B-B14F-4D97-AF65-F5344CB8AC3E}">
        <p14:creationId xmlns:p14="http://schemas.microsoft.com/office/powerpoint/2010/main" val="1321293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ircle(in)">
                                      <p:cBhvr>
                                        <p:cTn id="1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endParaRPr lang="el-GR" dirty="0"/>
          </a:p>
          <a:p>
            <a:pPr algn="just"/>
            <a:r>
              <a:rPr lang="el-GR" dirty="0"/>
              <a:t>Πρόβλεψη είναι η κράτηση ορισμένου ποσού, που γίνεται κατά το κλείσιμο του ισολογισμού της οικονομικής μονάδας, σε βάρος του λογαριασμού αποτελέσματος (εκμετάλλευσης ή χρήσης)</a:t>
            </a:r>
          </a:p>
          <a:p>
            <a:pPr algn="just"/>
            <a:r>
              <a:rPr lang="el-GR" dirty="0"/>
              <a:t>Η κράτηση αυτή αποβλέπει στην κάλυψη ζημιάς ή εξόδων ή ενδεχόμενης υποτίμησης στοιχείων του ενεργητικού, όταν κατά τον χρόνο σύνταξης του ισολογισμού είναι πιθανή η πραγματοποίησή τους, χωρίς όμως να είναι γνωστό το ακριβές μέγεθος τους ή ο χρόνος πραγματοποίησής τους ή και τα δύο.</a:t>
            </a:r>
          </a:p>
          <a:p>
            <a:pPr lvl="1" algn="just">
              <a:buFont typeface="Wingdings" panose="05000000000000000000" pitchFamily="2" charset="2"/>
              <a:buChar char="§"/>
            </a:pPr>
            <a:r>
              <a:rPr lang="el-GR" sz="2800" dirty="0"/>
              <a:t>Η μείωση επιτυγχάνεται με αύξηση του κόστους παραγωγής </a:t>
            </a:r>
          </a:p>
          <a:p>
            <a:pPr lvl="1" algn="just">
              <a:buFont typeface="Wingdings" panose="05000000000000000000" pitchFamily="2" charset="2"/>
              <a:buChar char="§"/>
            </a:pPr>
            <a:r>
              <a:rPr lang="el-GR" sz="2800" dirty="0"/>
              <a:t>Η μείωση επιτυγχάνεται με μείωση του μικτού κέρδους</a:t>
            </a:r>
            <a:endParaRPr lang="el-GR" sz="2800" b="1" u="sng" dirty="0">
              <a:solidFill>
                <a:srgbClr val="C00000"/>
              </a:solidFill>
            </a:endParaRPr>
          </a:p>
        </p:txBody>
      </p:sp>
      <p:sp>
        <p:nvSpPr>
          <p:cNvPr id="6" name="Ορθογώνιο 5"/>
          <p:cNvSpPr/>
          <p:nvPr/>
        </p:nvSpPr>
        <p:spPr>
          <a:xfrm>
            <a:off x="-1" y="0"/>
            <a:ext cx="814959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Προβλέψεις εκμετάλλευσης</a:t>
            </a:r>
          </a:p>
        </p:txBody>
      </p:sp>
      <p:sp>
        <p:nvSpPr>
          <p:cNvPr id="7" name="Ορθογώνιο 6"/>
          <p:cNvSpPr/>
          <p:nvPr/>
        </p:nvSpPr>
        <p:spPr>
          <a:xfrm>
            <a:off x="8149590" y="0"/>
            <a:ext cx="404241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5823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p:cTn id="25"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6"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27"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28"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endParaRPr lang="el-GR" dirty="0"/>
          </a:p>
          <a:p>
            <a:pPr algn="just"/>
            <a:r>
              <a:rPr lang="el-GR" dirty="0"/>
              <a:t>Για να αναγνωριστεί μια δαπάνη (έξοδο) η οποία θα εκπέσει από τα ακαθάριστα έσοδα, πρέπει η δαπάνη αυτή να είναι οριστική και εκκαθαρισμένη.</a:t>
            </a:r>
          </a:p>
          <a:p>
            <a:pPr algn="just">
              <a:buFont typeface="Wingdings" panose="05000000000000000000" pitchFamily="2" charset="2"/>
              <a:buChar char="§"/>
            </a:pPr>
            <a:r>
              <a:rPr lang="el-GR" dirty="0"/>
              <a:t>Οι προβλέψεις όμως δεν συγκεντρώνουν τα παραπάνω χαρακτηριστικά εκτός και συνεπώς η σχετική δαπάνη δεν εκπίπτει από τα έσοδα. Εκτός από τις περιπτώσεις που ορίζει ο νόμος:</a:t>
            </a:r>
            <a:endParaRPr lang="el-GR" sz="2800" dirty="0"/>
          </a:p>
          <a:p>
            <a:pPr lvl="1" algn="just">
              <a:buFont typeface="Wingdings" panose="05000000000000000000" pitchFamily="2" charset="2"/>
              <a:buChar char="§"/>
            </a:pPr>
            <a:r>
              <a:rPr lang="el-GR" sz="2800" dirty="0"/>
              <a:t>Προβλέψεις για επισφαλείς απαιτήσεις </a:t>
            </a:r>
          </a:p>
          <a:p>
            <a:pPr lvl="1" algn="just">
              <a:buFont typeface="Wingdings" panose="05000000000000000000" pitchFamily="2" charset="2"/>
              <a:buChar char="§"/>
            </a:pPr>
            <a:r>
              <a:rPr lang="el-GR" sz="2800" dirty="0"/>
              <a:t>Προβλέψεις για αποζημίωση προσωπικού λόγω εξόδου από την υπηρεσία.</a:t>
            </a:r>
          </a:p>
          <a:p>
            <a:pPr lvl="1" algn="just">
              <a:buFont typeface="Wingdings" panose="05000000000000000000" pitchFamily="2" charset="2"/>
              <a:buChar char="§"/>
            </a:pPr>
            <a:r>
              <a:rPr lang="el-GR" sz="2800" b="1" u="sng" dirty="0">
                <a:solidFill>
                  <a:srgbClr val="C00000"/>
                </a:solidFill>
              </a:rPr>
              <a:t>Προβλέψεις για υποτιμήσεις χρεογράφων (δεν αναγνωρίζονται φορολογικά)</a:t>
            </a:r>
          </a:p>
        </p:txBody>
      </p:sp>
      <p:sp>
        <p:nvSpPr>
          <p:cNvPr id="6" name="Ορθογώνιο 5"/>
          <p:cNvSpPr/>
          <p:nvPr/>
        </p:nvSpPr>
        <p:spPr>
          <a:xfrm>
            <a:off x="-1" y="0"/>
            <a:ext cx="814959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Προβλέψεις εκμετάλλευσης</a:t>
            </a:r>
          </a:p>
        </p:txBody>
      </p:sp>
      <p:sp>
        <p:nvSpPr>
          <p:cNvPr id="7" name="Ορθογώνιο 6"/>
          <p:cNvSpPr/>
          <p:nvPr/>
        </p:nvSpPr>
        <p:spPr>
          <a:xfrm>
            <a:off x="8149590" y="0"/>
            <a:ext cx="404241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9181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949568" y="489526"/>
            <a:ext cx="10562493" cy="6368473"/>
          </a:xfrm>
        </p:spPr>
        <p:txBody>
          <a:bodyPr>
            <a:normAutofit lnSpcReduction="10000"/>
          </a:bodyPr>
          <a:lstStyle/>
          <a:p>
            <a:pPr lvl="1" algn="just">
              <a:buFont typeface="Wingdings" panose="05000000000000000000" pitchFamily="2" charset="2"/>
              <a:buChar char="§"/>
            </a:pPr>
            <a:r>
              <a:rPr lang="el-GR" sz="2800" dirty="0">
                <a:solidFill>
                  <a:srgbClr val="0070C0"/>
                </a:solidFill>
              </a:rPr>
              <a:t>Εγγυήσεις </a:t>
            </a:r>
          </a:p>
          <a:p>
            <a:pPr algn="just"/>
            <a:r>
              <a:rPr lang="el-GR" dirty="0"/>
              <a:t> Την στιγμή εκείνη της πώλησης η επιχείρηση δεν γνωρίζει ποια προϊόντα είναι ελαττωματικά ή κατεστραμμένα.</a:t>
            </a:r>
          </a:p>
          <a:p>
            <a:pPr algn="just"/>
            <a:r>
              <a:rPr lang="el-GR" dirty="0"/>
              <a:t>Το ακριβές ποσό της εγγύησης δεν είναι γνωστό με βεβαιότητα, επομένως η εταιρεία πρέπει να προβεί στην πρόβλεψη του εξόδου και την αντίστοιχη υποχρέωση.</a:t>
            </a:r>
          </a:p>
          <a:p>
            <a:pPr algn="just"/>
            <a:r>
              <a:rPr lang="el-GR" dirty="0"/>
              <a:t>Παράδειγμα:</a:t>
            </a:r>
          </a:p>
          <a:p>
            <a:pPr marL="0" indent="0" algn="just">
              <a:buNone/>
            </a:pPr>
            <a:r>
              <a:rPr lang="el-GR" dirty="0"/>
              <a:t>Ας υποθέσουμε ότι μια επιχείρηση που κατασκευάζει ηλεκτρικά προϊόντα πραγματοποίησε πωλήσεις 100.000 € με εγγύηση του προϊόντος.</a:t>
            </a:r>
          </a:p>
          <a:p>
            <a:pPr marL="0" indent="0" algn="just">
              <a:buNone/>
            </a:pPr>
            <a:r>
              <a:rPr lang="el-GR" dirty="0"/>
              <a:t>Η επιχείρηση υπολογίζει με βάση το ποσοστό των προϊόντων της που αποδείχτηκε ελαττωματικό. Έστω ότι αυτό το ποσοστό κυμαίνονταν μεταξύ 2% και 4%.</a:t>
            </a:r>
          </a:p>
          <a:p>
            <a:pPr marL="0" indent="0" algn="just">
              <a:buNone/>
            </a:pPr>
            <a:r>
              <a:rPr lang="el-GR" dirty="0"/>
              <a:t>Με βάση αυτό η επιχείρηση προβλέπει ότι το ποσοστό αυτό θα ανέλθει σε 3%.</a:t>
            </a:r>
          </a:p>
          <a:p>
            <a:pPr algn="just"/>
            <a:endParaRPr lang="el-GR" dirty="0"/>
          </a:p>
          <a:p>
            <a:pPr algn="just"/>
            <a:endParaRPr lang="el-GR" dirty="0"/>
          </a:p>
          <a:p>
            <a:pPr algn="just">
              <a:lnSpc>
                <a:spcPct val="150000"/>
              </a:lnSpc>
              <a:buFontTx/>
              <a:buNone/>
            </a:pPr>
            <a:endParaRPr lang="el-GR" altLang="el-GR"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83920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Βραχυπρόθεσμες Υποχρεώσεις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6847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653836851"/>
              </p:ext>
            </p:extLst>
          </p:nvPr>
        </p:nvGraphicFramePr>
        <p:xfrm>
          <a:off x="616915" y="489528"/>
          <a:ext cx="11108647" cy="2556853"/>
        </p:xfrm>
        <a:graphic>
          <a:graphicData uri="http://schemas.openxmlformats.org/drawingml/2006/table">
            <a:tbl>
              <a:tblPr firstRow="1" bandRow="1">
                <a:tableStyleId>{D7AC3CCA-C797-4891-BE02-D94E43425B78}</a:tableStyleId>
              </a:tblPr>
              <a:tblGrid>
                <a:gridCol w="6599760">
                  <a:extLst>
                    <a:ext uri="{9D8B030D-6E8A-4147-A177-3AD203B41FA5}">
                      <a16:colId xmlns:a16="http://schemas.microsoft.com/office/drawing/2014/main" val="2453963297"/>
                    </a:ext>
                  </a:extLst>
                </a:gridCol>
                <a:gridCol w="2247749">
                  <a:extLst>
                    <a:ext uri="{9D8B030D-6E8A-4147-A177-3AD203B41FA5}">
                      <a16:colId xmlns:a16="http://schemas.microsoft.com/office/drawing/2014/main" val="1910919357"/>
                    </a:ext>
                  </a:extLst>
                </a:gridCol>
                <a:gridCol w="2261138">
                  <a:extLst>
                    <a:ext uri="{9D8B030D-6E8A-4147-A177-3AD203B41FA5}">
                      <a16:colId xmlns:a16="http://schemas.microsoft.com/office/drawing/2014/main" val="1670653415"/>
                    </a:ext>
                  </a:extLst>
                </a:gridCol>
              </a:tblGrid>
              <a:tr h="460041">
                <a:tc gridSpan="3">
                  <a:txBody>
                    <a:bodyPr/>
                    <a:lstStyle/>
                    <a:p>
                      <a:pPr algn="just"/>
                      <a:r>
                        <a:rPr lang="el-GR" sz="2400" dirty="0"/>
                        <a:t>Το προβλεπόμενο ετήσιο έξοδο λόγω εγγύησης πωλήσεων θα ανέλθει σε 3.000 €</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9772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99084">
                <a:tc>
                  <a:txBody>
                    <a:bodyPr/>
                    <a:lstStyle/>
                    <a:p>
                      <a:r>
                        <a:rPr lang="el-GR" sz="2400" baseline="0" dirty="0">
                          <a:solidFill>
                            <a:schemeClr val="tx1"/>
                          </a:solidFill>
                        </a:rPr>
                        <a:t>68. Προβλέψεις για δοσμένες εγγυήσεις                                  </a:t>
                      </a:r>
                    </a:p>
                    <a:p>
                      <a:r>
                        <a:rPr lang="el-GR" sz="2400" baseline="0" dirty="0">
                          <a:solidFill>
                            <a:schemeClr val="tx1"/>
                          </a:solidFill>
                        </a:rPr>
                        <a:t>                                    57. Προβλέψεις </a:t>
                      </a:r>
                    </a:p>
                  </a:txBody>
                  <a:tcPr/>
                </a:tc>
                <a:tc>
                  <a:txBody>
                    <a:bodyPr/>
                    <a:lstStyle/>
                    <a:p>
                      <a:pPr algn="r"/>
                      <a:r>
                        <a:rPr lang="el-GR" sz="2400" dirty="0"/>
                        <a:t>3.000</a:t>
                      </a:r>
                    </a:p>
                    <a:p>
                      <a:pPr algn="r"/>
                      <a:endParaRPr lang="el-GR" sz="2400" dirty="0"/>
                    </a:p>
                  </a:txBody>
                  <a:tcPr/>
                </a:tc>
                <a:tc>
                  <a:txBody>
                    <a:bodyPr/>
                    <a:lstStyle/>
                    <a:p>
                      <a:pPr algn="r"/>
                      <a:endParaRPr lang="el-GR" sz="2400" dirty="0"/>
                    </a:p>
                    <a:p>
                      <a:pPr algn="r"/>
                      <a:r>
                        <a:rPr lang="el-GR" sz="2400" dirty="0"/>
                        <a:t>3.000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1" y="0"/>
            <a:ext cx="7666893"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Λογιστική εγγραφή</a:t>
            </a:r>
          </a:p>
        </p:txBody>
      </p:sp>
      <p:sp>
        <p:nvSpPr>
          <p:cNvPr id="7" name="Ορθογώνιο 6"/>
          <p:cNvSpPr/>
          <p:nvPr/>
        </p:nvSpPr>
        <p:spPr>
          <a:xfrm>
            <a:off x="7666892" y="0"/>
            <a:ext cx="4525107"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506308" y="3143250"/>
            <a:ext cx="5219255"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57. Προβλέψεις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a:cxnSpLocks/>
          </p:cNvCxnSpPr>
          <p:nvPr/>
        </p:nvCxnSpPr>
        <p:spPr>
          <a:xfrm flipV="1">
            <a:off x="6940062" y="4684395"/>
            <a:ext cx="3547681" cy="2667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616915" y="3143249"/>
            <a:ext cx="5885149"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68. Προβλέψεις για εγγυήσεις</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a:cxnSpLocks/>
          </p:cNvCxnSpPr>
          <p:nvPr/>
        </p:nvCxnSpPr>
        <p:spPr>
          <a:xfrm>
            <a:off x="1101969" y="4711065"/>
            <a:ext cx="49745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342972"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a:cxnSpLocks/>
          </p:cNvCxnSpPr>
          <p:nvPr/>
        </p:nvCxnSpPr>
        <p:spPr>
          <a:xfrm rot="10800000" flipV="1">
            <a:off x="3071446" y="2091732"/>
            <a:ext cx="5446820" cy="2803827"/>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a:cxnSpLocks/>
          </p:cNvCxnSpPr>
          <p:nvPr/>
        </p:nvCxnSpPr>
        <p:spPr>
          <a:xfrm rot="5400000">
            <a:off x="9471470" y="3051208"/>
            <a:ext cx="1964640" cy="1301739"/>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1106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6">
                                            <p:txEl>
                                              <p:pRg st="1" end="1"/>
                                            </p:txEl>
                                          </p:spTgt>
                                        </p:tgtEl>
                                        <p:attrNameLst>
                                          <p:attrName>style.visibility</p:attrName>
                                        </p:attrNameLst>
                                      </p:cBhvr>
                                      <p:to>
                                        <p:strVal val="visible"/>
                                      </p:to>
                                    </p:set>
                                    <p:anim calcmode="lin" valueType="num">
                                      <p:cBhvr additive="base">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6">
                                            <p:txEl>
                                              <p:pRg st="1" end="1"/>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 calcmode="lin" valueType="num">
                                      <p:cBhvr additive="base">
                                        <p:cTn id="2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6">
                                            <p:txEl>
                                              <p:pRg st="2" end="2"/>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16">
                                            <p:txEl>
                                              <p:pRg st="3" end="3"/>
                                            </p:txEl>
                                          </p:spTgt>
                                        </p:tgtEl>
                                        <p:attrNameLst>
                                          <p:attrName>style.visibility</p:attrName>
                                        </p:attrNameLst>
                                      </p:cBhvr>
                                      <p:to>
                                        <p:strVal val="visible"/>
                                      </p:to>
                                    </p:set>
                                    <p:anim calcmode="lin" valueType="num">
                                      <p:cBhvr additive="base">
                                        <p:cTn id="32"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6">
                                            <p:txEl>
                                              <p:pRg st="3" end="3"/>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6">
                                            <p:txEl>
                                              <p:pRg st="4" end="4"/>
                                            </p:txEl>
                                          </p:spTgt>
                                        </p:tgtEl>
                                        <p:attrNameLst>
                                          <p:attrName>style.visibility</p:attrName>
                                        </p:attrNameLst>
                                      </p:cBhvr>
                                      <p:to>
                                        <p:strVal val="visible"/>
                                      </p:to>
                                    </p:set>
                                    <p:anim calcmode="lin" valueType="num">
                                      <p:cBhvr additive="base">
                                        <p:cTn id="36"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6">
                                            <p:txEl>
                                              <p:pRg st="4" end="4"/>
                                            </p:txEl>
                                          </p:spTgt>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16">
                                            <p:txEl>
                                              <p:pRg st="5" end="5"/>
                                            </p:txEl>
                                          </p:spTgt>
                                        </p:tgtEl>
                                        <p:attrNameLst>
                                          <p:attrName>style.visibility</p:attrName>
                                        </p:attrNameLst>
                                      </p:cBhvr>
                                      <p:to>
                                        <p:strVal val="visible"/>
                                      </p:to>
                                    </p:set>
                                    <p:anim calcmode="lin" valueType="num">
                                      <p:cBhvr additive="base">
                                        <p:cTn id="40" dur="500" fill="hold"/>
                                        <p:tgtEl>
                                          <p:spTgt spid="16">
                                            <p:txEl>
                                              <p:pRg st="5" end="5"/>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8">
                                            <p:txEl>
                                              <p:pRg st="2" end="2"/>
                                            </p:txEl>
                                          </p:spTgt>
                                        </p:tgtEl>
                                        <p:attrNameLst>
                                          <p:attrName>style.visibility</p:attrName>
                                        </p:attrNameLst>
                                      </p:cBhvr>
                                      <p:to>
                                        <p:strVal val="visible"/>
                                      </p:to>
                                    </p:set>
                                    <p:anim calcmode="lin" valueType="num">
                                      <p:cBhvr additive="base">
                                        <p:cTn id="46"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8">
                                            <p:txEl>
                                              <p:pRg st="3" end="3"/>
                                            </p:txEl>
                                          </p:spTgt>
                                        </p:tgtEl>
                                        <p:attrNameLst>
                                          <p:attrName>style.visibility</p:attrName>
                                        </p:attrNameLst>
                                      </p:cBhvr>
                                      <p:to>
                                        <p:strVal val="visible"/>
                                      </p:to>
                                    </p:set>
                                    <p:anim calcmode="lin" valueType="num">
                                      <p:cBhvr additive="base">
                                        <p:cTn id="52"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53" presetClass="entr" presetSubtype="16" fill="hold" nodeType="clickEffect">
                                  <p:stCondLst>
                                    <p:cond delay="0"/>
                                  </p:stCondLst>
                                  <p:childTnLst>
                                    <p:set>
                                      <p:cBhvr>
                                        <p:cTn id="57" dur="1" fill="hold">
                                          <p:stCondLst>
                                            <p:cond delay="0"/>
                                          </p:stCondLst>
                                        </p:cTn>
                                        <p:tgtEl>
                                          <p:spTgt spid="21"/>
                                        </p:tgtEl>
                                        <p:attrNameLst>
                                          <p:attrName>style.visibility</p:attrName>
                                        </p:attrNameLst>
                                      </p:cBhvr>
                                      <p:to>
                                        <p:strVal val="visible"/>
                                      </p:to>
                                    </p:set>
                                    <p:anim calcmode="lin" valueType="num">
                                      <p:cBhvr>
                                        <p:cTn id="58" dur="500" fill="hold"/>
                                        <p:tgtEl>
                                          <p:spTgt spid="21"/>
                                        </p:tgtEl>
                                        <p:attrNameLst>
                                          <p:attrName>ppt_w</p:attrName>
                                        </p:attrNameLst>
                                      </p:cBhvr>
                                      <p:tavLst>
                                        <p:tav tm="0">
                                          <p:val>
                                            <p:fltVal val="0"/>
                                          </p:val>
                                        </p:tav>
                                        <p:tav tm="100000">
                                          <p:val>
                                            <p:strVal val="#ppt_w"/>
                                          </p:val>
                                        </p:tav>
                                      </p:tavLst>
                                    </p:anim>
                                    <p:anim calcmode="lin" valueType="num">
                                      <p:cBhvr>
                                        <p:cTn id="59" dur="500" fill="hold"/>
                                        <p:tgtEl>
                                          <p:spTgt spid="21"/>
                                        </p:tgtEl>
                                        <p:attrNameLst>
                                          <p:attrName>ppt_h</p:attrName>
                                        </p:attrNameLst>
                                      </p:cBhvr>
                                      <p:tavLst>
                                        <p:tav tm="0">
                                          <p:val>
                                            <p:fltVal val="0"/>
                                          </p:val>
                                        </p:tav>
                                        <p:tav tm="100000">
                                          <p:val>
                                            <p:strVal val="#ppt_h"/>
                                          </p:val>
                                        </p:tav>
                                      </p:tavLst>
                                    </p:anim>
                                    <p:animEffect transition="in" filter="fade">
                                      <p:cBhvr>
                                        <p:cTn id="60" dur="500"/>
                                        <p:tgtEl>
                                          <p:spTgt spid="21"/>
                                        </p:tgtEl>
                                      </p:cBhvr>
                                    </p:animEffect>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nodeType="clickEffect">
                                  <p:stCondLst>
                                    <p:cond delay="0"/>
                                  </p:stCondLst>
                                  <p:childTnLst>
                                    <p:set>
                                      <p:cBhvr>
                                        <p:cTn id="64" dur="1" fill="hold">
                                          <p:stCondLst>
                                            <p:cond delay="0"/>
                                          </p:stCondLst>
                                        </p:cTn>
                                        <p:tgtEl>
                                          <p:spTgt spid="24"/>
                                        </p:tgtEl>
                                        <p:attrNameLst>
                                          <p:attrName>style.visibility</p:attrName>
                                        </p:attrNameLst>
                                      </p:cBhvr>
                                      <p:to>
                                        <p:strVal val="visible"/>
                                      </p:to>
                                    </p:set>
                                    <p:anim calcmode="lin" valueType="num">
                                      <p:cBhvr>
                                        <p:cTn id="65" dur="500" fill="hold"/>
                                        <p:tgtEl>
                                          <p:spTgt spid="24"/>
                                        </p:tgtEl>
                                        <p:attrNameLst>
                                          <p:attrName>ppt_w</p:attrName>
                                        </p:attrNameLst>
                                      </p:cBhvr>
                                      <p:tavLst>
                                        <p:tav tm="0">
                                          <p:val>
                                            <p:fltVal val="0"/>
                                          </p:val>
                                        </p:tav>
                                        <p:tav tm="100000">
                                          <p:val>
                                            <p:strVal val="#ppt_w"/>
                                          </p:val>
                                        </p:tav>
                                      </p:tavLst>
                                    </p:anim>
                                    <p:anim calcmode="lin" valueType="num">
                                      <p:cBhvr>
                                        <p:cTn id="66" dur="500" fill="hold"/>
                                        <p:tgtEl>
                                          <p:spTgt spid="24"/>
                                        </p:tgtEl>
                                        <p:attrNameLst>
                                          <p:attrName>ppt_h</p:attrName>
                                        </p:attrNameLst>
                                      </p:cBhvr>
                                      <p:tavLst>
                                        <p:tav tm="0">
                                          <p:val>
                                            <p:fltVal val="0"/>
                                          </p:val>
                                        </p:tav>
                                        <p:tav tm="100000">
                                          <p:val>
                                            <p:strVal val="#ppt_h"/>
                                          </p:val>
                                        </p:tav>
                                      </p:tavLst>
                                    </p:anim>
                                    <p:animEffect transition="in" filter="fade">
                                      <p:cBhvr>
                                        <p:cTn id="6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1184032" y="489526"/>
            <a:ext cx="9355014" cy="6368473"/>
          </a:xfrm>
        </p:spPr>
        <p:txBody>
          <a:bodyPr>
            <a:normAutofit/>
          </a:bodyPr>
          <a:lstStyle/>
          <a:p>
            <a:pPr algn="just">
              <a:lnSpc>
                <a:spcPct val="100000"/>
              </a:lnSpc>
            </a:pPr>
            <a:r>
              <a:rPr lang="el-GR" dirty="0"/>
              <a:t>Μια μεταφορική εταιρεία στην χρήση του 2019 μετέφερε στους πελάτες της επιχείρησής Α τα πουλημένα εμπορεύματα. Η μεταφορική εταιρεία έγειρε αγωγή κατά της εταιρείας Α και ζητάει κόμιστρα, περισσότερο από αυτά που καταβλήθηκαν, € 7.000.</a:t>
            </a:r>
          </a:p>
          <a:p>
            <a:pPr algn="just">
              <a:lnSpc>
                <a:spcPct val="100000"/>
              </a:lnSpc>
            </a:pPr>
            <a:r>
              <a:rPr lang="el-GR" dirty="0"/>
              <a:t>Ο νομικός σύμβουλος της εταιρείας Α κρίνει ότι η αγωγή είναι βάσιμη για ποσό 5.000 €. </a:t>
            </a:r>
          </a:p>
          <a:p>
            <a:pPr algn="just">
              <a:lnSpc>
                <a:spcPct val="100000"/>
              </a:lnSpc>
            </a:pPr>
            <a:r>
              <a:rPr lang="el-GR" dirty="0"/>
              <a:t>Υπάρχει ενδεχόμενη υποχρέωση της επιχείρησης και πρέπει να γίνει λογιστική εγγραφή στη χρήση του 2019.</a:t>
            </a:r>
          </a:p>
          <a:p>
            <a:pPr marL="514350" indent="-514350" algn="just">
              <a:lnSpc>
                <a:spcPct val="100000"/>
              </a:lnSpc>
              <a:buFont typeface="+mj-lt"/>
              <a:buAutoNum type="arabicParenR"/>
            </a:pPr>
            <a:endParaRPr lang="el-GR" dirty="0"/>
          </a:p>
          <a:p>
            <a:pPr marL="0" indent="0" algn="just">
              <a:lnSpc>
                <a:spcPct val="100000"/>
              </a:lnSpc>
              <a:buNone/>
            </a:pPr>
            <a:endParaRPr lang="el-GR" dirty="0"/>
          </a:p>
          <a:p>
            <a:pPr algn="just"/>
            <a:endParaRPr lang="el-GR" dirty="0"/>
          </a:p>
          <a:p>
            <a:pPr algn="just"/>
            <a:endParaRPr lang="el-GR" dirty="0"/>
          </a:p>
          <a:p>
            <a:pPr algn="just">
              <a:lnSpc>
                <a:spcPct val="150000"/>
              </a:lnSpc>
              <a:buFontTx/>
              <a:buNone/>
            </a:pPr>
            <a:endParaRPr lang="el-GR" altLang="el-GR"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953086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Λογιστικός χειρισμός των Προβλέψεων</a:t>
            </a:r>
          </a:p>
        </p:txBody>
      </p:sp>
      <p:sp>
        <p:nvSpPr>
          <p:cNvPr id="7" name="Ορθογώνιο 6"/>
          <p:cNvSpPr/>
          <p:nvPr/>
        </p:nvSpPr>
        <p:spPr>
          <a:xfrm>
            <a:off x="9530859" y="0"/>
            <a:ext cx="266114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9300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3951128113"/>
              </p:ext>
            </p:extLst>
          </p:nvPr>
        </p:nvGraphicFramePr>
        <p:xfrm>
          <a:off x="616916" y="720090"/>
          <a:ext cx="10857187" cy="2763977"/>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28608">
                <a:tc gridSpan="3">
                  <a:txBody>
                    <a:bodyPr/>
                    <a:lstStyle/>
                    <a:p>
                      <a:endParaRPr lang="el-GR" sz="2400" b="0" baseline="0" dirty="0">
                        <a:solidFill>
                          <a:schemeClr val="tx1"/>
                        </a:solidFill>
                      </a:endParaRP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2860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06761">
                <a:tc>
                  <a:txBody>
                    <a:bodyPr/>
                    <a:lstStyle/>
                    <a:p>
                      <a:r>
                        <a:rPr lang="el-GR" sz="2400" baseline="0" dirty="0">
                          <a:solidFill>
                            <a:schemeClr val="tx1"/>
                          </a:solidFill>
                        </a:rPr>
                        <a:t>6. Προβλέψεις εκμετάλλευσης</a:t>
                      </a:r>
                    </a:p>
                    <a:p>
                      <a:r>
                        <a:rPr lang="el-GR" sz="2400" baseline="0" dirty="0">
                          <a:solidFill>
                            <a:schemeClr val="tx1"/>
                          </a:solidFill>
                        </a:rPr>
                        <a:t>                   57. Προβλέψεις</a:t>
                      </a:r>
                    </a:p>
                  </a:txBody>
                  <a:tcPr/>
                </a:tc>
                <a:tc>
                  <a:txBody>
                    <a:bodyPr/>
                    <a:lstStyle/>
                    <a:p>
                      <a:pPr algn="r"/>
                      <a:r>
                        <a:rPr lang="el-GR" sz="2400" dirty="0"/>
                        <a:t>5.000</a:t>
                      </a:r>
                    </a:p>
                  </a:txBody>
                  <a:tcPr/>
                </a:tc>
                <a:tc>
                  <a:txBody>
                    <a:bodyPr/>
                    <a:lstStyle/>
                    <a:p>
                      <a:pPr algn="r"/>
                      <a:endParaRPr lang="el-GR" sz="2400" dirty="0"/>
                    </a:p>
                    <a:p>
                      <a:pPr algn="r"/>
                      <a:r>
                        <a:rPr lang="el-GR" sz="2400" dirty="0"/>
                        <a:t>5.000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901354"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901354" y="0"/>
            <a:ext cx="4290646"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57. Προβλέψεις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6720840" y="4684395"/>
            <a:ext cx="44577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616916" y="3143249"/>
            <a:ext cx="5303824"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6.</a:t>
            </a:r>
            <a:r>
              <a:rPr kumimoji="0" lang="el-GR" sz="2800" b="0" i="0" u="none" strike="noStrike" kern="1200" cap="none" spc="0" normalizeH="0" noProof="0" dirty="0">
                <a:ln>
                  <a:noFill/>
                </a:ln>
                <a:solidFill>
                  <a:prstClr val="black"/>
                </a:solidFill>
                <a:effectLst/>
                <a:uLnTx/>
                <a:uFillTx/>
                <a:latin typeface="Calibri" panose="020F0502020204030204"/>
                <a:ea typeface="+mn-ea"/>
                <a:cs typeface="+mn-cs"/>
              </a:rPr>
              <a:t> </a:t>
            </a: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Προβλέψεις Εκμετάλλευσης</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a:cxnSpLocks/>
          </p:cNvCxnSpPr>
          <p:nvPr/>
        </p:nvCxnSpPr>
        <p:spPr>
          <a:xfrm flipV="1">
            <a:off x="937846" y="4684395"/>
            <a:ext cx="4538654" cy="1714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p:nvPr/>
        </p:nvCxnSpPr>
        <p:spPr>
          <a:xfrm rot="10800000" flipV="1">
            <a:off x="2974282" y="2617470"/>
            <a:ext cx="4763829" cy="2278090"/>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p:nvPr/>
        </p:nvCxnSpPr>
        <p:spPr>
          <a:xfrm rot="5400000">
            <a:off x="9431308" y="3437426"/>
            <a:ext cx="1577340" cy="1154430"/>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2291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6">
                                            <p:txEl>
                                              <p:pRg st="1" end="1"/>
                                            </p:txEl>
                                          </p:spTgt>
                                        </p:tgtEl>
                                        <p:attrNameLst>
                                          <p:attrName>style.visibility</p:attrName>
                                        </p:attrNameLst>
                                      </p:cBhvr>
                                      <p:to>
                                        <p:strVal val="visible"/>
                                      </p:to>
                                    </p:set>
                                    <p:anim calcmode="lin" valueType="num">
                                      <p:cBhvr additive="base">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6">
                                            <p:txEl>
                                              <p:pRg st="1" end="1"/>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 calcmode="lin" valueType="num">
                                      <p:cBhvr additive="base">
                                        <p:cTn id="2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6">
                                            <p:txEl>
                                              <p:pRg st="2" end="2"/>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16">
                                            <p:txEl>
                                              <p:pRg st="3" end="3"/>
                                            </p:txEl>
                                          </p:spTgt>
                                        </p:tgtEl>
                                        <p:attrNameLst>
                                          <p:attrName>style.visibility</p:attrName>
                                        </p:attrNameLst>
                                      </p:cBhvr>
                                      <p:to>
                                        <p:strVal val="visible"/>
                                      </p:to>
                                    </p:set>
                                    <p:anim calcmode="lin" valueType="num">
                                      <p:cBhvr additive="base">
                                        <p:cTn id="32"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6">
                                            <p:txEl>
                                              <p:pRg st="3" end="3"/>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6">
                                            <p:txEl>
                                              <p:pRg st="4" end="4"/>
                                            </p:txEl>
                                          </p:spTgt>
                                        </p:tgtEl>
                                        <p:attrNameLst>
                                          <p:attrName>style.visibility</p:attrName>
                                        </p:attrNameLst>
                                      </p:cBhvr>
                                      <p:to>
                                        <p:strVal val="visible"/>
                                      </p:to>
                                    </p:set>
                                    <p:anim calcmode="lin" valueType="num">
                                      <p:cBhvr additive="base">
                                        <p:cTn id="36"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8">
                                            <p:txEl>
                                              <p:pRg st="2" end="2"/>
                                            </p:txEl>
                                          </p:spTgt>
                                        </p:tgtEl>
                                        <p:attrNameLst>
                                          <p:attrName>style.visibility</p:attrName>
                                        </p:attrNameLst>
                                      </p:cBhvr>
                                      <p:to>
                                        <p:strVal val="visible"/>
                                      </p:to>
                                    </p:set>
                                    <p:anim calcmode="lin" valueType="num">
                                      <p:cBhvr additive="base">
                                        <p:cTn id="42"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8">
                                            <p:txEl>
                                              <p:pRg st="2" end="2"/>
                                            </p:txEl>
                                          </p:spTgt>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8">
                                            <p:txEl>
                                              <p:pRg st="3" end="3"/>
                                            </p:txEl>
                                          </p:spTgt>
                                        </p:tgtEl>
                                        <p:attrNameLst>
                                          <p:attrName>style.visibility</p:attrName>
                                        </p:attrNameLst>
                                      </p:cBhvr>
                                      <p:to>
                                        <p:strVal val="visible"/>
                                      </p:to>
                                    </p:set>
                                    <p:anim calcmode="lin" valueType="num">
                                      <p:cBhvr additive="base">
                                        <p:cTn id="46"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p:cTn id="52" dur="500" fill="hold"/>
                                        <p:tgtEl>
                                          <p:spTgt spid="21"/>
                                        </p:tgtEl>
                                        <p:attrNameLst>
                                          <p:attrName>ppt_w</p:attrName>
                                        </p:attrNameLst>
                                      </p:cBhvr>
                                      <p:tavLst>
                                        <p:tav tm="0">
                                          <p:val>
                                            <p:fltVal val="0"/>
                                          </p:val>
                                        </p:tav>
                                        <p:tav tm="100000">
                                          <p:val>
                                            <p:strVal val="#ppt_w"/>
                                          </p:val>
                                        </p:tav>
                                      </p:tavLst>
                                    </p:anim>
                                    <p:anim calcmode="lin" valueType="num">
                                      <p:cBhvr>
                                        <p:cTn id="53" dur="500" fill="hold"/>
                                        <p:tgtEl>
                                          <p:spTgt spid="21"/>
                                        </p:tgtEl>
                                        <p:attrNameLst>
                                          <p:attrName>ppt_h</p:attrName>
                                        </p:attrNameLst>
                                      </p:cBhvr>
                                      <p:tavLst>
                                        <p:tav tm="0">
                                          <p:val>
                                            <p:fltVal val="0"/>
                                          </p:val>
                                        </p:tav>
                                        <p:tav tm="100000">
                                          <p:val>
                                            <p:strVal val="#ppt_h"/>
                                          </p:val>
                                        </p:tav>
                                      </p:tavLst>
                                    </p:anim>
                                    <p:animEffect transition="in" filter="fade">
                                      <p:cBhvr>
                                        <p:cTn id="54" dur="500"/>
                                        <p:tgtEl>
                                          <p:spTgt spid="21"/>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nodeType="click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500" fill="hold"/>
                                        <p:tgtEl>
                                          <p:spTgt spid="24"/>
                                        </p:tgtEl>
                                        <p:attrNameLst>
                                          <p:attrName>ppt_w</p:attrName>
                                        </p:attrNameLst>
                                      </p:cBhvr>
                                      <p:tavLst>
                                        <p:tav tm="0">
                                          <p:val>
                                            <p:fltVal val="0"/>
                                          </p:val>
                                        </p:tav>
                                        <p:tav tm="100000">
                                          <p:val>
                                            <p:strVal val="#ppt_w"/>
                                          </p:val>
                                        </p:tav>
                                      </p:tavLst>
                                    </p:anim>
                                    <p:anim calcmode="lin" valueType="num">
                                      <p:cBhvr>
                                        <p:cTn id="60" dur="500" fill="hold"/>
                                        <p:tgtEl>
                                          <p:spTgt spid="24"/>
                                        </p:tgtEl>
                                        <p:attrNameLst>
                                          <p:attrName>ppt_h</p:attrName>
                                        </p:attrNameLst>
                                      </p:cBhvr>
                                      <p:tavLst>
                                        <p:tav tm="0">
                                          <p:val>
                                            <p:fltVal val="0"/>
                                          </p:val>
                                        </p:tav>
                                        <p:tav tm="100000">
                                          <p:val>
                                            <p:strVal val="#ppt_h"/>
                                          </p:val>
                                        </p:tav>
                                      </p:tavLst>
                                    </p:anim>
                                    <p:animEffect transition="in" filter="fade">
                                      <p:cBhvr>
                                        <p:cTn id="6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C4C74FC8-8E88-459A-9828-BD4FD044B1FD}"/>
              </a:ext>
            </a:extLst>
          </p:cNvPr>
          <p:cNvSpPr/>
          <p:nvPr/>
        </p:nvSpPr>
        <p:spPr>
          <a:xfrm>
            <a:off x="1652954" y="4656905"/>
            <a:ext cx="8721969" cy="17115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Θέση περιεχομένου 4"/>
          <p:cNvSpPr>
            <a:spLocks noGrp="1"/>
          </p:cNvSpPr>
          <p:nvPr>
            <p:ph idx="1"/>
          </p:nvPr>
        </p:nvSpPr>
        <p:spPr>
          <a:xfrm>
            <a:off x="1184032" y="489526"/>
            <a:ext cx="9355014" cy="6368473"/>
          </a:xfrm>
        </p:spPr>
        <p:txBody>
          <a:bodyPr>
            <a:normAutofit/>
          </a:bodyPr>
          <a:lstStyle/>
          <a:p>
            <a:pPr algn="just">
              <a:lnSpc>
                <a:spcPct val="100000"/>
              </a:lnSpc>
            </a:pPr>
            <a:r>
              <a:rPr lang="el-GR" dirty="0"/>
              <a:t>Αν δεχθούμε ότι μέσα στην χρήση 2020 εκδίδεται η απόφαση του δικαστηρίου και δικαιώνει τον μεταφορέα για ποσό 4.000 €, κατά τη χρήση αυτή πρέπει να γίνουν οι ακόλουθες λογιστικές εγγραφές:</a:t>
            </a:r>
          </a:p>
          <a:p>
            <a:pPr algn="just">
              <a:lnSpc>
                <a:spcPct val="100000"/>
              </a:lnSpc>
            </a:pPr>
            <a:r>
              <a:rPr lang="el-GR" dirty="0"/>
              <a:t>Τα έξοδα που καταβάλλονται καταχωρούνται στους αντίστοιχους λογαριασμούς εξόδων (ομάδα 6) </a:t>
            </a:r>
          </a:p>
          <a:p>
            <a:pPr algn="just">
              <a:lnSpc>
                <a:spcPct val="100000"/>
              </a:lnSpc>
            </a:pPr>
            <a:r>
              <a:rPr lang="el-GR" dirty="0"/>
              <a:t>Οι σχηματισμένες προβλέψεις μεταφέρονται (χρέωση του λογ. 57 προβλέψεις) με πίστωση του λογαριασμού 7. Κέρδη από αναστροφή προβλέψεων και </a:t>
            </a:r>
            <a:r>
              <a:rPr lang="el-GR" dirty="0" err="1"/>
              <a:t>απομειώσεων</a:t>
            </a:r>
            <a:r>
              <a:rPr lang="el-GR" dirty="0"/>
              <a:t> </a:t>
            </a:r>
          </a:p>
          <a:p>
            <a:pPr marL="0" indent="0" algn="ctr">
              <a:lnSpc>
                <a:spcPct val="100000"/>
              </a:lnSpc>
              <a:buNone/>
            </a:pPr>
            <a:r>
              <a:rPr lang="el-GR" dirty="0"/>
              <a:t>78 Χρησιμοποιημένες προβλέψεις προς κάλυψη εξόδων</a:t>
            </a:r>
            <a:r>
              <a:rPr lang="el-GR" b="1" dirty="0">
                <a:solidFill>
                  <a:srgbClr val="FF0000"/>
                </a:solidFill>
              </a:rPr>
              <a:t> </a:t>
            </a:r>
          </a:p>
          <a:p>
            <a:pPr marL="0" indent="0" algn="ctr">
              <a:lnSpc>
                <a:spcPct val="100000"/>
              </a:lnSpc>
              <a:buNone/>
            </a:pPr>
            <a:r>
              <a:rPr lang="el-GR" b="1" dirty="0">
                <a:solidFill>
                  <a:srgbClr val="FF0000"/>
                </a:solidFill>
              </a:rPr>
              <a:t> </a:t>
            </a:r>
            <a:r>
              <a:rPr lang="el-GR" sz="3600" b="1" dirty="0">
                <a:solidFill>
                  <a:srgbClr val="FF0000"/>
                </a:solidFill>
              </a:rPr>
              <a:t>≠ </a:t>
            </a:r>
            <a:endParaRPr lang="el-GR" b="1" dirty="0">
              <a:solidFill>
                <a:srgbClr val="FF0000"/>
              </a:solidFill>
            </a:endParaRPr>
          </a:p>
          <a:p>
            <a:pPr marL="0" indent="0" algn="ctr">
              <a:lnSpc>
                <a:spcPct val="100000"/>
              </a:lnSpc>
              <a:buNone/>
            </a:pPr>
            <a:r>
              <a:rPr lang="el-GR" dirty="0"/>
              <a:t>76 Κέρδη από αναστροφή προβλέψεων και </a:t>
            </a:r>
            <a:r>
              <a:rPr lang="el-GR" dirty="0" err="1"/>
              <a:t>απομειώσεων</a:t>
            </a:r>
            <a:endParaRPr lang="el-GR" altLang="el-GR" dirty="0">
              <a:effectLst>
                <a:outerShdw blurRad="38100" dist="38100" dir="2700000" algn="tl">
                  <a:srgbClr val="000000">
                    <a:alpha val="43137"/>
                  </a:srgbClr>
                </a:outerShdw>
              </a:effectLst>
            </a:endParaRPr>
          </a:p>
        </p:txBody>
      </p:sp>
      <p:sp>
        <p:nvSpPr>
          <p:cNvPr id="6" name="Ορθογώνιο 5"/>
          <p:cNvSpPr/>
          <p:nvPr/>
        </p:nvSpPr>
        <p:spPr>
          <a:xfrm>
            <a:off x="-1" y="0"/>
            <a:ext cx="953086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Λογιστικός χειρισμός των Προβλέψεων</a:t>
            </a:r>
          </a:p>
        </p:txBody>
      </p:sp>
      <p:sp>
        <p:nvSpPr>
          <p:cNvPr id="7" name="Ορθογώνιο 6"/>
          <p:cNvSpPr/>
          <p:nvPr/>
        </p:nvSpPr>
        <p:spPr>
          <a:xfrm>
            <a:off x="9530859" y="0"/>
            <a:ext cx="266114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8494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p:cTn id="35"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 calcmode="lin" valueType="num">
                                      <p:cBhvr>
                                        <p:cTn id="42"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2556021778"/>
              </p:ext>
            </p:extLst>
          </p:nvPr>
        </p:nvGraphicFramePr>
        <p:xfrm>
          <a:off x="616916" y="720090"/>
          <a:ext cx="10857187" cy="2763977"/>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28608">
                <a:tc gridSpan="3">
                  <a:txBody>
                    <a:bodyPr/>
                    <a:lstStyle/>
                    <a:p>
                      <a:endParaRPr lang="el-GR" sz="2400" b="0" baseline="0" dirty="0">
                        <a:solidFill>
                          <a:schemeClr val="tx1"/>
                        </a:solidFill>
                      </a:endParaRP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2860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06761">
                <a:tc>
                  <a:txBody>
                    <a:bodyPr/>
                    <a:lstStyle/>
                    <a:p>
                      <a:r>
                        <a:rPr lang="el-GR" sz="2400" baseline="0" dirty="0">
                          <a:solidFill>
                            <a:schemeClr val="tx1"/>
                          </a:solidFill>
                        </a:rPr>
                        <a:t>6. Έξοδα μεταφορών</a:t>
                      </a:r>
                    </a:p>
                    <a:p>
                      <a:r>
                        <a:rPr lang="el-GR" sz="2400" baseline="0" dirty="0">
                          <a:solidFill>
                            <a:schemeClr val="tx1"/>
                          </a:solidFill>
                        </a:rPr>
                        <a:t>                   3. Χρηματικά διαθέσιμα</a:t>
                      </a:r>
                    </a:p>
                  </a:txBody>
                  <a:tcPr/>
                </a:tc>
                <a:tc>
                  <a:txBody>
                    <a:bodyPr/>
                    <a:lstStyle/>
                    <a:p>
                      <a:pPr algn="r"/>
                      <a:r>
                        <a:rPr lang="el-GR" sz="2400" dirty="0"/>
                        <a:t>4.000</a:t>
                      </a:r>
                    </a:p>
                  </a:txBody>
                  <a:tcPr/>
                </a:tc>
                <a:tc>
                  <a:txBody>
                    <a:bodyPr/>
                    <a:lstStyle/>
                    <a:p>
                      <a:pPr algn="r"/>
                      <a:endParaRPr lang="el-GR" sz="2400" dirty="0"/>
                    </a:p>
                    <a:p>
                      <a:pPr algn="r"/>
                      <a:r>
                        <a:rPr lang="el-GR" sz="2400" dirty="0"/>
                        <a:t>4.000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901354"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901354" y="0"/>
            <a:ext cx="4290646"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3. Χρηματικά διαθέσιμα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4.000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6720840" y="4684395"/>
            <a:ext cx="44577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616916" y="3143249"/>
            <a:ext cx="4859584"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6. Έξοδα μεταφορών</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4.000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a:cxnSpLocks/>
          </p:cNvCxnSpPr>
          <p:nvPr/>
        </p:nvCxnSpPr>
        <p:spPr>
          <a:xfrm flipV="1">
            <a:off x="937846" y="4684395"/>
            <a:ext cx="4538654" cy="1714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p:nvPr/>
        </p:nvCxnSpPr>
        <p:spPr>
          <a:xfrm rot="10800000" flipV="1">
            <a:off x="2974282" y="2617470"/>
            <a:ext cx="4763829" cy="2278090"/>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p:nvPr/>
        </p:nvCxnSpPr>
        <p:spPr>
          <a:xfrm rot="5400000">
            <a:off x="9431308" y="3437426"/>
            <a:ext cx="1577340" cy="1154430"/>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3529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6">
                                            <p:txEl>
                                              <p:pRg st="1" end="1"/>
                                            </p:txEl>
                                          </p:spTgt>
                                        </p:tgtEl>
                                        <p:attrNameLst>
                                          <p:attrName>style.visibility</p:attrName>
                                        </p:attrNameLst>
                                      </p:cBhvr>
                                      <p:to>
                                        <p:strVal val="visible"/>
                                      </p:to>
                                    </p:set>
                                    <p:anim calcmode="lin" valueType="num">
                                      <p:cBhvr additive="base">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6">
                                            <p:txEl>
                                              <p:pRg st="1" end="1"/>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 calcmode="lin" valueType="num">
                                      <p:cBhvr additive="base">
                                        <p:cTn id="2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6">
                                            <p:txEl>
                                              <p:pRg st="2" end="2"/>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16">
                                            <p:txEl>
                                              <p:pRg st="3" end="3"/>
                                            </p:txEl>
                                          </p:spTgt>
                                        </p:tgtEl>
                                        <p:attrNameLst>
                                          <p:attrName>style.visibility</p:attrName>
                                        </p:attrNameLst>
                                      </p:cBhvr>
                                      <p:to>
                                        <p:strVal val="visible"/>
                                      </p:to>
                                    </p:set>
                                    <p:anim calcmode="lin" valueType="num">
                                      <p:cBhvr additive="base">
                                        <p:cTn id="32"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6">
                                            <p:txEl>
                                              <p:pRg st="3" end="3"/>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6">
                                            <p:txEl>
                                              <p:pRg st="4" end="4"/>
                                            </p:txEl>
                                          </p:spTgt>
                                        </p:tgtEl>
                                        <p:attrNameLst>
                                          <p:attrName>style.visibility</p:attrName>
                                        </p:attrNameLst>
                                      </p:cBhvr>
                                      <p:to>
                                        <p:strVal val="visible"/>
                                      </p:to>
                                    </p:set>
                                    <p:anim calcmode="lin" valueType="num">
                                      <p:cBhvr additive="base">
                                        <p:cTn id="36"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8">
                                            <p:txEl>
                                              <p:pRg st="2" end="2"/>
                                            </p:txEl>
                                          </p:spTgt>
                                        </p:tgtEl>
                                        <p:attrNameLst>
                                          <p:attrName>style.visibility</p:attrName>
                                        </p:attrNameLst>
                                      </p:cBhvr>
                                      <p:to>
                                        <p:strVal val="visible"/>
                                      </p:to>
                                    </p:set>
                                    <p:anim calcmode="lin" valueType="num">
                                      <p:cBhvr additive="base">
                                        <p:cTn id="42"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8">
                                            <p:txEl>
                                              <p:pRg st="2" end="2"/>
                                            </p:txEl>
                                          </p:spTgt>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8">
                                            <p:txEl>
                                              <p:pRg st="3" end="3"/>
                                            </p:txEl>
                                          </p:spTgt>
                                        </p:tgtEl>
                                        <p:attrNameLst>
                                          <p:attrName>style.visibility</p:attrName>
                                        </p:attrNameLst>
                                      </p:cBhvr>
                                      <p:to>
                                        <p:strVal val="visible"/>
                                      </p:to>
                                    </p:set>
                                    <p:anim calcmode="lin" valueType="num">
                                      <p:cBhvr additive="base">
                                        <p:cTn id="46"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p:cTn id="52" dur="500" fill="hold"/>
                                        <p:tgtEl>
                                          <p:spTgt spid="21"/>
                                        </p:tgtEl>
                                        <p:attrNameLst>
                                          <p:attrName>ppt_w</p:attrName>
                                        </p:attrNameLst>
                                      </p:cBhvr>
                                      <p:tavLst>
                                        <p:tav tm="0">
                                          <p:val>
                                            <p:fltVal val="0"/>
                                          </p:val>
                                        </p:tav>
                                        <p:tav tm="100000">
                                          <p:val>
                                            <p:strVal val="#ppt_w"/>
                                          </p:val>
                                        </p:tav>
                                      </p:tavLst>
                                    </p:anim>
                                    <p:anim calcmode="lin" valueType="num">
                                      <p:cBhvr>
                                        <p:cTn id="53" dur="500" fill="hold"/>
                                        <p:tgtEl>
                                          <p:spTgt spid="21"/>
                                        </p:tgtEl>
                                        <p:attrNameLst>
                                          <p:attrName>ppt_h</p:attrName>
                                        </p:attrNameLst>
                                      </p:cBhvr>
                                      <p:tavLst>
                                        <p:tav tm="0">
                                          <p:val>
                                            <p:fltVal val="0"/>
                                          </p:val>
                                        </p:tav>
                                        <p:tav tm="100000">
                                          <p:val>
                                            <p:strVal val="#ppt_h"/>
                                          </p:val>
                                        </p:tav>
                                      </p:tavLst>
                                    </p:anim>
                                    <p:animEffect transition="in" filter="fade">
                                      <p:cBhvr>
                                        <p:cTn id="54" dur="500"/>
                                        <p:tgtEl>
                                          <p:spTgt spid="21"/>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nodeType="click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500" fill="hold"/>
                                        <p:tgtEl>
                                          <p:spTgt spid="24"/>
                                        </p:tgtEl>
                                        <p:attrNameLst>
                                          <p:attrName>ppt_w</p:attrName>
                                        </p:attrNameLst>
                                      </p:cBhvr>
                                      <p:tavLst>
                                        <p:tav tm="0">
                                          <p:val>
                                            <p:fltVal val="0"/>
                                          </p:val>
                                        </p:tav>
                                        <p:tav tm="100000">
                                          <p:val>
                                            <p:strVal val="#ppt_w"/>
                                          </p:val>
                                        </p:tav>
                                      </p:tavLst>
                                    </p:anim>
                                    <p:anim calcmode="lin" valueType="num">
                                      <p:cBhvr>
                                        <p:cTn id="60" dur="500" fill="hold"/>
                                        <p:tgtEl>
                                          <p:spTgt spid="24"/>
                                        </p:tgtEl>
                                        <p:attrNameLst>
                                          <p:attrName>ppt_h</p:attrName>
                                        </p:attrNameLst>
                                      </p:cBhvr>
                                      <p:tavLst>
                                        <p:tav tm="0">
                                          <p:val>
                                            <p:fltVal val="0"/>
                                          </p:val>
                                        </p:tav>
                                        <p:tav tm="100000">
                                          <p:val>
                                            <p:strVal val="#ppt_h"/>
                                          </p:val>
                                        </p:tav>
                                      </p:tavLst>
                                    </p:anim>
                                    <p:animEffect transition="in" filter="fade">
                                      <p:cBhvr>
                                        <p:cTn id="6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944656341"/>
              </p:ext>
            </p:extLst>
          </p:nvPr>
        </p:nvGraphicFramePr>
        <p:xfrm>
          <a:off x="616916" y="720090"/>
          <a:ext cx="10857187" cy="2763977"/>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28608">
                <a:tc gridSpan="3">
                  <a:txBody>
                    <a:bodyPr/>
                    <a:lstStyle/>
                    <a:p>
                      <a:endParaRPr lang="el-GR" sz="2400" b="0" baseline="0" dirty="0">
                        <a:solidFill>
                          <a:schemeClr val="tx1"/>
                        </a:solidFill>
                      </a:endParaRP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2860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06761">
                <a:tc>
                  <a:txBody>
                    <a:bodyPr/>
                    <a:lstStyle/>
                    <a:p>
                      <a:r>
                        <a:rPr lang="el-GR" sz="2400" baseline="0" dirty="0">
                          <a:solidFill>
                            <a:schemeClr val="tx1"/>
                          </a:solidFill>
                        </a:rPr>
                        <a:t>57. Προβλέψεις</a:t>
                      </a:r>
                    </a:p>
                    <a:p>
                      <a:r>
                        <a:rPr lang="el-GR" sz="2400" baseline="0" dirty="0">
                          <a:solidFill>
                            <a:schemeClr val="tx1"/>
                          </a:solidFill>
                        </a:rPr>
                        <a:t>                  76. Κέρδη από αναστροφή προβλέψεων</a:t>
                      </a:r>
                    </a:p>
                  </a:txBody>
                  <a:tcPr/>
                </a:tc>
                <a:tc>
                  <a:txBody>
                    <a:bodyPr/>
                    <a:lstStyle/>
                    <a:p>
                      <a:pPr algn="r"/>
                      <a:r>
                        <a:rPr lang="el-GR" sz="2400" dirty="0"/>
                        <a:t>5.000</a:t>
                      </a:r>
                    </a:p>
                  </a:txBody>
                  <a:tcPr/>
                </a:tc>
                <a:tc>
                  <a:txBody>
                    <a:bodyPr/>
                    <a:lstStyle/>
                    <a:p>
                      <a:pPr algn="r"/>
                      <a:endParaRPr lang="el-GR" sz="2400" dirty="0"/>
                    </a:p>
                    <a:p>
                      <a:pPr algn="r"/>
                      <a:r>
                        <a:rPr lang="el-GR" sz="2400" dirty="0"/>
                        <a:t>5.000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901354"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901354" y="0"/>
            <a:ext cx="4290646"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5955324" y="3143250"/>
            <a:ext cx="5931876"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76. Κέρδη από </a:t>
            </a:r>
            <a:r>
              <a:rPr kumimoji="0" lang="el-GR" sz="2800" b="0" i="0" u="none" strike="noStrike" kern="1200" cap="none" spc="0" normalizeH="0" baseline="0" noProof="0" dirty="0" err="1">
                <a:ln>
                  <a:noFill/>
                </a:ln>
                <a:solidFill>
                  <a:prstClr val="black"/>
                </a:solidFill>
                <a:effectLst/>
                <a:uLnTx/>
                <a:uFillTx/>
                <a:latin typeface="Calibri" panose="020F0502020204030204"/>
                <a:ea typeface="+mn-ea"/>
                <a:cs typeface="+mn-cs"/>
              </a:rPr>
              <a:t>αναστρ</a:t>
            </a: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προβλέψεων</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a:cxnSpLocks/>
          </p:cNvCxnSpPr>
          <p:nvPr/>
        </p:nvCxnSpPr>
        <p:spPr>
          <a:xfrm>
            <a:off x="6275363" y="4667836"/>
            <a:ext cx="534220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616916" y="3143249"/>
            <a:ext cx="4859584"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57. Προβλέψεις</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5.000         5.000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a:cxnSpLocks/>
          </p:cNvCxnSpPr>
          <p:nvPr/>
        </p:nvCxnSpPr>
        <p:spPr>
          <a:xfrm flipV="1">
            <a:off x="937846" y="4684395"/>
            <a:ext cx="4538654" cy="1714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p:nvPr/>
        </p:nvCxnSpPr>
        <p:spPr>
          <a:xfrm rot="10800000" flipV="1">
            <a:off x="2974282" y="2617470"/>
            <a:ext cx="4763829" cy="2278090"/>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a:cxnSpLocks/>
          </p:cNvCxnSpPr>
          <p:nvPr/>
        </p:nvCxnSpPr>
        <p:spPr>
          <a:xfrm rot="5400000">
            <a:off x="10211682" y="3814764"/>
            <a:ext cx="1490971" cy="436006"/>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3455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6">
                                            <p:txEl>
                                              <p:pRg st="1" end="1"/>
                                            </p:txEl>
                                          </p:spTgt>
                                        </p:tgtEl>
                                        <p:attrNameLst>
                                          <p:attrName>style.visibility</p:attrName>
                                        </p:attrNameLst>
                                      </p:cBhvr>
                                      <p:to>
                                        <p:strVal val="visible"/>
                                      </p:to>
                                    </p:set>
                                    <p:anim calcmode="lin" valueType="num">
                                      <p:cBhvr additive="base">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6">
                                            <p:txEl>
                                              <p:pRg st="1" end="1"/>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 calcmode="lin" valueType="num">
                                      <p:cBhvr additive="base">
                                        <p:cTn id="2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6">
                                            <p:txEl>
                                              <p:pRg st="2" end="2"/>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16">
                                            <p:txEl>
                                              <p:pRg st="3" end="3"/>
                                            </p:txEl>
                                          </p:spTgt>
                                        </p:tgtEl>
                                        <p:attrNameLst>
                                          <p:attrName>style.visibility</p:attrName>
                                        </p:attrNameLst>
                                      </p:cBhvr>
                                      <p:to>
                                        <p:strVal val="visible"/>
                                      </p:to>
                                    </p:set>
                                    <p:anim calcmode="lin" valueType="num">
                                      <p:cBhvr additive="base">
                                        <p:cTn id="32"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6">
                                            <p:txEl>
                                              <p:pRg st="3" end="3"/>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6">
                                            <p:txEl>
                                              <p:pRg st="4" end="4"/>
                                            </p:txEl>
                                          </p:spTgt>
                                        </p:tgtEl>
                                        <p:attrNameLst>
                                          <p:attrName>style.visibility</p:attrName>
                                        </p:attrNameLst>
                                      </p:cBhvr>
                                      <p:to>
                                        <p:strVal val="visible"/>
                                      </p:to>
                                    </p:set>
                                    <p:anim calcmode="lin" valueType="num">
                                      <p:cBhvr additive="base">
                                        <p:cTn id="36"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8">
                                            <p:txEl>
                                              <p:pRg st="2" end="2"/>
                                            </p:txEl>
                                          </p:spTgt>
                                        </p:tgtEl>
                                        <p:attrNameLst>
                                          <p:attrName>style.visibility</p:attrName>
                                        </p:attrNameLst>
                                      </p:cBhvr>
                                      <p:to>
                                        <p:strVal val="visible"/>
                                      </p:to>
                                    </p:set>
                                    <p:anim calcmode="lin" valueType="num">
                                      <p:cBhvr additive="base">
                                        <p:cTn id="42"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8">
                                            <p:txEl>
                                              <p:pRg st="2" end="2"/>
                                            </p:txEl>
                                          </p:spTgt>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8">
                                            <p:txEl>
                                              <p:pRg st="3" end="3"/>
                                            </p:txEl>
                                          </p:spTgt>
                                        </p:tgtEl>
                                        <p:attrNameLst>
                                          <p:attrName>style.visibility</p:attrName>
                                        </p:attrNameLst>
                                      </p:cBhvr>
                                      <p:to>
                                        <p:strVal val="visible"/>
                                      </p:to>
                                    </p:set>
                                    <p:anim calcmode="lin" valueType="num">
                                      <p:cBhvr additive="base">
                                        <p:cTn id="46"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p:cTn id="52" dur="500" fill="hold"/>
                                        <p:tgtEl>
                                          <p:spTgt spid="21"/>
                                        </p:tgtEl>
                                        <p:attrNameLst>
                                          <p:attrName>ppt_w</p:attrName>
                                        </p:attrNameLst>
                                      </p:cBhvr>
                                      <p:tavLst>
                                        <p:tav tm="0">
                                          <p:val>
                                            <p:fltVal val="0"/>
                                          </p:val>
                                        </p:tav>
                                        <p:tav tm="100000">
                                          <p:val>
                                            <p:strVal val="#ppt_w"/>
                                          </p:val>
                                        </p:tav>
                                      </p:tavLst>
                                    </p:anim>
                                    <p:anim calcmode="lin" valueType="num">
                                      <p:cBhvr>
                                        <p:cTn id="53" dur="500" fill="hold"/>
                                        <p:tgtEl>
                                          <p:spTgt spid="21"/>
                                        </p:tgtEl>
                                        <p:attrNameLst>
                                          <p:attrName>ppt_h</p:attrName>
                                        </p:attrNameLst>
                                      </p:cBhvr>
                                      <p:tavLst>
                                        <p:tav tm="0">
                                          <p:val>
                                            <p:fltVal val="0"/>
                                          </p:val>
                                        </p:tav>
                                        <p:tav tm="100000">
                                          <p:val>
                                            <p:strVal val="#ppt_h"/>
                                          </p:val>
                                        </p:tav>
                                      </p:tavLst>
                                    </p:anim>
                                    <p:animEffect transition="in" filter="fade">
                                      <p:cBhvr>
                                        <p:cTn id="54" dur="500"/>
                                        <p:tgtEl>
                                          <p:spTgt spid="21"/>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nodeType="click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500" fill="hold"/>
                                        <p:tgtEl>
                                          <p:spTgt spid="24"/>
                                        </p:tgtEl>
                                        <p:attrNameLst>
                                          <p:attrName>ppt_w</p:attrName>
                                        </p:attrNameLst>
                                      </p:cBhvr>
                                      <p:tavLst>
                                        <p:tav tm="0">
                                          <p:val>
                                            <p:fltVal val="0"/>
                                          </p:val>
                                        </p:tav>
                                        <p:tav tm="100000">
                                          <p:val>
                                            <p:strVal val="#ppt_w"/>
                                          </p:val>
                                        </p:tav>
                                      </p:tavLst>
                                    </p:anim>
                                    <p:anim calcmode="lin" valueType="num">
                                      <p:cBhvr>
                                        <p:cTn id="60" dur="500" fill="hold"/>
                                        <p:tgtEl>
                                          <p:spTgt spid="24"/>
                                        </p:tgtEl>
                                        <p:attrNameLst>
                                          <p:attrName>ppt_h</p:attrName>
                                        </p:attrNameLst>
                                      </p:cBhvr>
                                      <p:tavLst>
                                        <p:tav tm="0">
                                          <p:val>
                                            <p:fltVal val="0"/>
                                          </p:val>
                                        </p:tav>
                                        <p:tav tm="100000">
                                          <p:val>
                                            <p:strVal val="#ppt_h"/>
                                          </p:val>
                                        </p:tav>
                                      </p:tavLst>
                                    </p:anim>
                                    <p:animEffect transition="in" filter="fade">
                                      <p:cBhvr>
                                        <p:cTn id="6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Προεπιλεγμένη σχεδίαση">
  <a:themeElements>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Προεπιλεγμένη σχεδίαση">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l-GR" altLang="el-GR" sz="3200" b="0" i="0" u="sng" strike="noStrike" cap="none" normalizeH="0" baseline="-25000" smtClean="0">
            <a:ln>
              <a:noFill/>
            </a:ln>
            <a:solidFill>
              <a:schemeClr val="bg1"/>
            </a:solidFill>
            <a:effectDag name="">
              <a:cont type="tree" name="">
                <a:effect ref="fillLine"/>
                <a:outerShdw dist="38100" dir="13500000" algn="br">
                  <a:schemeClr val="bg1">
                    <a:lumMod val="200000"/>
                    <a:satMod val="200000"/>
                  </a:schemeClr>
                </a:outerShdw>
              </a:cont>
              <a:cont type="tree" name="">
                <a:effect ref="fillLine"/>
                <a:outerShdw dist="38100" dir="2700000" algn="tl">
                  <a:schemeClr val="bg1">
                    <a:lumMod val="60000"/>
                    <a:satMod val="60000"/>
                  </a:schemeClr>
                </a:outerShdw>
              </a:cont>
              <a:effect ref="fillLine"/>
            </a:effectDag>
            <a:latin typeface="Calibri" panose="020F050202020403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l-GR" altLang="el-GR" sz="3200" b="0" i="0" u="sng" strike="noStrike" cap="none" normalizeH="0" baseline="-25000" smtClean="0">
            <a:ln>
              <a:noFill/>
            </a:ln>
            <a:solidFill>
              <a:schemeClr val="bg1"/>
            </a:solidFill>
            <a:effectDag name="">
              <a:cont type="tree" name="">
                <a:effect ref="fillLine"/>
                <a:outerShdw dist="38100" dir="13500000" algn="br">
                  <a:schemeClr val="bg1">
                    <a:lumMod val="200000"/>
                    <a:satMod val="200000"/>
                  </a:schemeClr>
                </a:outerShdw>
              </a:cont>
              <a:cont type="tree" name="">
                <a:effect ref="fillLine"/>
                <a:outerShdw dist="38100" dir="2700000" algn="tl">
                  <a:schemeClr val="bg1">
                    <a:lumMod val="60000"/>
                    <a:satMod val="60000"/>
                  </a:schemeClr>
                </a:outerShdw>
              </a:cont>
              <a:effect ref="fillLine"/>
            </a:effectDag>
            <a:latin typeface="Calibri" panose="020F0502020204030204" pitchFamily="34" charset="0"/>
            <a:cs typeface="Arial" panose="020B0604020202020204" pitchFamily="34" charset="0"/>
          </a:defRPr>
        </a:defPPr>
      </a:lstStyle>
    </a:lnDef>
  </a:objectDefaults>
  <a:extraClrSchemeLst>
    <a:extraClrScheme>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Προεπιλεγμένη σχεδίαση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Προεπιλεγμένη σχεδίαση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Προεπιλεγμένη σχεδίαση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Προεπιλεγμένη σχεδίαση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Προεπιλεγμένη σχεδίαση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Προεπιλεγμένη σχεδίαση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24638</TotalTime>
  <Words>8567</Words>
  <Application>Microsoft Office PowerPoint</Application>
  <PresentationFormat>Ευρεία οθόνη</PresentationFormat>
  <Paragraphs>1597</Paragraphs>
  <Slides>115</Slides>
  <Notes>53</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3</vt:i4>
      </vt:variant>
      <vt:variant>
        <vt:lpstr>Τίτλοι διαφανειών</vt:lpstr>
      </vt:variant>
      <vt:variant>
        <vt:i4>115</vt:i4>
      </vt:variant>
    </vt:vector>
  </HeadingPairs>
  <TitlesOfParts>
    <vt:vector size="122" baseType="lpstr">
      <vt:lpstr>Arial</vt:lpstr>
      <vt:lpstr>Calibri</vt:lpstr>
      <vt:lpstr>Calibri Light</vt:lpstr>
      <vt:lpstr>Wingdings</vt:lpstr>
      <vt:lpstr>Θέμα του Office</vt:lpstr>
      <vt:lpstr>2_Θέμα του Office</vt:lpstr>
      <vt:lpstr>Προεπιλεγμένη σχεδίαση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Χρήστης των Windows</dc:creator>
  <cp:lastModifiedBy>kypriot@gmail.com</cp:lastModifiedBy>
  <cp:revision>1036</cp:revision>
  <dcterms:created xsi:type="dcterms:W3CDTF">2018-06-01T07:02:54Z</dcterms:created>
  <dcterms:modified xsi:type="dcterms:W3CDTF">2024-01-12T17:56:46Z</dcterms:modified>
</cp:coreProperties>
</file>