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0" r:id="rId4"/>
    <p:sldId id="256" r:id="rId5"/>
    <p:sldId id="261" r:id="rId6"/>
    <p:sldId id="258" r:id="rId7"/>
    <p:sldId id="262" r:id="rId8"/>
    <p:sldId id="259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363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353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9334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l-GR" altLang="el-GR" noProof="0" smtClean="0"/>
              <a:t>Κάντε κλικ για να επεξεργαστείτε τον τίτλο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l-GR" altLang="el-GR" noProof="0" smtClean="0"/>
              <a:t>Κάντε κλικ για να επεξεργαστείτε τον υπότιτλο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9FA493-C660-472B-9DF1-2F3227357A99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67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BFD32C-FF87-4867-9310-402C09D17A15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696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316860-1AC2-4888-9C2C-D607AC8C2C0B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56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02B322-AB50-4B72-B188-84D55A4C2780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70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E17F94-58B3-4159-8147-84EA2B459053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066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C4FB5-5B21-4793-A3AA-26EE4DFC403B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190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96CE04-DC71-4C51-B45C-167D4BDE31D0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155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8EF9E3-7B43-4D84-BEB2-91C573B2942C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61609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87C471-7AE5-45B3-91FB-F0F3E54BF6CC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4931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647587-FB0E-49AF-A39F-939164EEEA14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3914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65118" y="304800"/>
            <a:ext cx="2669116" cy="5715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755651" y="304800"/>
            <a:ext cx="7806267" cy="571500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0694D3-47AF-4381-91F7-FCA215142DCF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49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539A53-CB6C-4A46-ABFB-ADFA271C69BB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3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621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737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7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133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1777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438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885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CDF75-6060-44FD-8D59-F26B18257608}" type="datetimeFigureOut">
              <a:rPr lang="el-GR" smtClean="0"/>
              <a:t>8/10/2019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9D15-BF59-4C6E-8F0D-B711F3C576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202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304801"/>
            <a:ext cx="10668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1" y="1752600"/>
            <a:ext cx="10668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812800" y="1566864"/>
            <a:ext cx="10610851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53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DDC50C-AE25-47C8-8614-B996F027D34B}" type="slidenum">
              <a:rPr lang="el-GR" altLang="el-G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5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52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52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52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52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52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71055" y="1"/>
            <a:ext cx="11314545" cy="1311563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Χρησιμοποιείστε την λογιστική ισότητα για να απαντήσετε τις ερωτήσεις που ακολουθούν:</a:t>
            </a:r>
            <a:endParaRPr lang="el-GR" sz="3600" b="1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295563" y="1560945"/>
            <a:ext cx="11563927" cy="52093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Α) Να συμπληρωθούν τα κενά:</a:t>
            </a:r>
          </a:p>
          <a:p>
            <a:pPr algn="just">
              <a:lnSpc>
                <a:spcPct val="100000"/>
              </a:lnSpc>
            </a:pPr>
            <a:r>
              <a:rPr lang="el-GR" dirty="0" smtClean="0"/>
              <a:t>Η </a:t>
            </a:r>
            <a:r>
              <a:rPr lang="el-GR" dirty="0"/>
              <a:t>λογιστική ισότητα (ταυτότητα) δίνεται ως εξής</a:t>
            </a:r>
            <a:r>
              <a:rPr lang="el-GR" dirty="0" smtClean="0"/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   1.    ___________________ </a:t>
            </a:r>
            <a:r>
              <a:rPr lang="el-GR" sz="4000" dirty="0"/>
              <a:t>=</a:t>
            </a:r>
            <a:r>
              <a:rPr lang="el-GR" dirty="0"/>
              <a:t> </a:t>
            </a:r>
            <a:r>
              <a:rPr lang="el-GR" dirty="0" smtClean="0"/>
              <a:t>_______________  </a:t>
            </a:r>
            <a:r>
              <a:rPr lang="el-GR" sz="4000" dirty="0" smtClean="0"/>
              <a:t>+</a:t>
            </a:r>
            <a:r>
              <a:rPr lang="el-GR" dirty="0" smtClean="0"/>
              <a:t> ________________ </a:t>
            </a:r>
            <a:endParaRPr lang="el-GR" dirty="0"/>
          </a:p>
          <a:p>
            <a:pPr algn="just"/>
            <a:endParaRPr lang="el-GR" sz="2400" dirty="0" smtClean="0"/>
          </a:p>
          <a:p>
            <a:pPr marL="0" indent="0" algn="just">
              <a:buNone/>
            </a:pPr>
            <a:r>
              <a:rPr lang="el-GR" dirty="0" smtClean="0"/>
              <a:t>   2</a:t>
            </a:r>
            <a:r>
              <a:rPr lang="el-GR" dirty="0"/>
              <a:t>.	</a:t>
            </a:r>
            <a:r>
              <a:rPr lang="el-GR" dirty="0" smtClean="0"/>
              <a:t>___________________ </a:t>
            </a:r>
            <a:r>
              <a:rPr lang="el-GR" sz="4000" dirty="0" smtClean="0"/>
              <a:t>-</a:t>
            </a:r>
            <a:r>
              <a:rPr lang="el-GR" dirty="0" smtClean="0"/>
              <a:t> ________________ </a:t>
            </a:r>
            <a:r>
              <a:rPr lang="el-GR" sz="4000" dirty="0"/>
              <a:t>=</a:t>
            </a:r>
            <a:r>
              <a:rPr lang="el-GR" dirty="0"/>
              <a:t> </a:t>
            </a:r>
            <a:r>
              <a:rPr lang="el-GR" sz="3900" dirty="0" smtClean="0"/>
              <a:t>____________</a:t>
            </a:r>
            <a:endParaRPr lang="el-GR" sz="3900" dirty="0"/>
          </a:p>
          <a:p>
            <a:pPr algn="just"/>
            <a:endParaRPr lang="el-GR" sz="2400" dirty="0" smtClean="0"/>
          </a:p>
          <a:p>
            <a:pPr marL="0" indent="0" algn="just">
              <a:buNone/>
            </a:pPr>
            <a:r>
              <a:rPr lang="el-GR" dirty="0" smtClean="0"/>
              <a:t>    3</a:t>
            </a:r>
            <a:r>
              <a:rPr lang="el-GR" dirty="0"/>
              <a:t>.	</a:t>
            </a:r>
            <a:r>
              <a:rPr lang="el-GR" dirty="0" smtClean="0"/>
              <a:t>___________________ </a:t>
            </a:r>
            <a:r>
              <a:rPr lang="el-GR" sz="4000" dirty="0"/>
              <a:t>=</a:t>
            </a:r>
            <a:r>
              <a:rPr lang="el-GR" dirty="0"/>
              <a:t> </a:t>
            </a:r>
            <a:r>
              <a:rPr lang="el-GR" dirty="0" smtClean="0"/>
              <a:t>________________ </a:t>
            </a:r>
            <a:r>
              <a:rPr lang="el-GR" sz="4000" dirty="0" smtClean="0"/>
              <a:t>-</a:t>
            </a:r>
            <a:r>
              <a:rPr lang="el-GR" dirty="0" smtClean="0"/>
              <a:t> _________________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441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2966" y="537882"/>
            <a:ext cx="5612524" cy="632011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l-GR" altLang="el-GR" sz="22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el-GR" altLang="el-GR" sz="2400" dirty="0" smtClean="0">
                <a:solidFill>
                  <a:srgbClr val="002060"/>
                </a:solidFill>
              </a:rPr>
              <a:t>Ασώματες </a:t>
            </a:r>
            <a:r>
              <a:rPr lang="el-GR" altLang="el-GR" sz="2400" dirty="0">
                <a:solidFill>
                  <a:srgbClr val="002060"/>
                </a:solidFill>
              </a:rPr>
              <a:t>ακινητοποιήσεις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Αποθεματικά</a:t>
            </a: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Αποτελέσματα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Γραμμάτια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Γραμμάτια πληρωτέα</a:t>
            </a: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Δάνεια </a:t>
            </a:r>
            <a:r>
              <a:rPr lang="el-GR" altLang="el-GR" sz="2400" dirty="0">
                <a:solidFill>
                  <a:srgbClr val="002060"/>
                </a:solidFill>
              </a:rPr>
              <a:t>μακροπρόθεσμα</a:t>
            </a:r>
          </a:p>
          <a:p>
            <a:pPr>
              <a:lnSpc>
                <a:spcPct val="90000"/>
              </a:lnSpc>
            </a:pPr>
            <a:r>
              <a:rPr lang="el-GR" altLang="el-GR" sz="2400" dirty="0" smtClean="0">
                <a:solidFill>
                  <a:srgbClr val="002060"/>
                </a:solidFill>
              </a:rPr>
              <a:t>Δάνεια βραχυπρόθεσμα</a:t>
            </a:r>
          </a:p>
          <a:p>
            <a:pPr>
              <a:lnSpc>
                <a:spcPct val="90000"/>
              </a:lnSpc>
            </a:pPr>
            <a:r>
              <a:rPr lang="el-GR" altLang="el-GR" sz="2400" dirty="0" smtClean="0">
                <a:solidFill>
                  <a:srgbClr val="002060"/>
                </a:solidFill>
              </a:rPr>
              <a:t>Εδαφικές </a:t>
            </a:r>
            <a:r>
              <a:rPr lang="el-GR" altLang="el-GR" sz="2400" dirty="0">
                <a:solidFill>
                  <a:srgbClr val="002060"/>
                </a:solidFill>
              </a:rPr>
              <a:t>εκτάσεις</a:t>
            </a:r>
            <a:endParaRPr lang="en-US" altLang="el-GR" sz="2400" dirty="0">
              <a:solidFill>
                <a:srgbClr val="002060"/>
              </a:solidFill>
            </a:endParaRPr>
          </a:p>
          <a:p>
            <a:r>
              <a:rPr lang="el-GR" altLang="el-GR" sz="2400" dirty="0">
                <a:solidFill>
                  <a:srgbClr val="002060"/>
                </a:solidFill>
              </a:rPr>
              <a:t>Εμπορεύματα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Έπιπλά και λοιπός εξοπλισμός</a:t>
            </a: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Επιταγές </a:t>
            </a:r>
            <a:r>
              <a:rPr lang="el-GR" altLang="el-GR" sz="2400" dirty="0">
                <a:solidFill>
                  <a:srgbClr val="002060"/>
                </a:solidFill>
              </a:rPr>
              <a:t>πληρωτέες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Καταθέσεις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Κεφάλαιο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l-GR" sz="2000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l-GR" altLang="el-GR" sz="2000" dirty="0">
              <a:solidFill>
                <a:srgbClr val="0000CC"/>
              </a:solidFill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85490" y="537881"/>
            <a:ext cx="5843751" cy="6320119"/>
          </a:xfrm>
        </p:spPr>
        <p:txBody>
          <a:bodyPr>
            <a:normAutofit/>
          </a:bodyPr>
          <a:lstStyle/>
          <a:p>
            <a:endParaRPr lang="el-GR" altLang="el-GR" sz="2200" dirty="0" smtClean="0">
              <a:solidFill>
                <a:srgbClr val="002060"/>
              </a:solidFill>
            </a:endParaRP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Κτήρια</a:t>
            </a:r>
            <a:endParaRPr lang="el-GR" altLang="el-GR" sz="2400" dirty="0">
              <a:solidFill>
                <a:srgbClr val="002060"/>
              </a:solidFill>
            </a:endParaRP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Μεταφορικά </a:t>
            </a:r>
            <a:r>
              <a:rPr lang="el-GR" altLang="el-GR" sz="2400" dirty="0">
                <a:solidFill>
                  <a:srgbClr val="002060"/>
                </a:solidFill>
              </a:rPr>
              <a:t>μέσα</a:t>
            </a: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Μηχανήματα</a:t>
            </a:r>
            <a:endParaRPr lang="el-GR" altLang="el-GR" sz="2400" dirty="0">
              <a:solidFill>
                <a:srgbClr val="002060"/>
              </a:solidFill>
            </a:endParaRPr>
          </a:p>
          <a:p>
            <a:r>
              <a:rPr lang="el-GR" altLang="el-GR" sz="2400" dirty="0">
                <a:solidFill>
                  <a:srgbClr val="002060"/>
                </a:solidFill>
              </a:rPr>
              <a:t>Οφειλόμενα έξοδα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Οφειλόμενοι φόροι 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Πελάτες</a:t>
            </a: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Πιστωτές </a:t>
            </a:r>
            <a:r>
              <a:rPr lang="el-GR" altLang="el-GR" sz="2400" dirty="0">
                <a:solidFill>
                  <a:srgbClr val="002060"/>
                </a:solidFill>
              </a:rPr>
              <a:t>διάφοροι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Προϊόντα</a:t>
            </a: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Προμηθευτές</a:t>
            </a: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Πρώτες ύλες</a:t>
            </a:r>
          </a:p>
          <a:p>
            <a:r>
              <a:rPr lang="el-GR" altLang="el-GR" sz="2400" dirty="0" smtClean="0">
                <a:solidFill>
                  <a:srgbClr val="002060"/>
                </a:solidFill>
              </a:rPr>
              <a:t>Ταμείο </a:t>
            </a:r>
            <a:r>
              <a:rPr lang="en-US" altLang="el-GR" sz="2400" dirty="0">
                <a:solidFill>
                  <a:srgbClr val="002060"/>
                </a:solidFill>
              </a:rPr>
              <a:t>- </a:t>
            </a:r>
            <a:r>
              <a:rPr lang="el-GR" altLang="el-GR" sz="2400" dirty="0">
                <a:solidFill>
                  <a:srgbClr val="002060"/>
                </a:solidFill>
              </a:rPr>
              <a:t>Επιταγές</a:t>
            </a:r>
          </a:p>
          <a:p>
            <a:r>
              <a:rPr lang="el-GR" altLang="el-GR" sz="2400" dirty="0">
                <a:solidFill>
                  <a:srgbClr val="002060"/>
                </a:solidFill>
              </a:rPr>
              <a:t>Χρεώστες</a:t>
            </a:r>
          </a:p>
          <a:p>
            <a:endParaRPr lang="el-GR" altLang="el-GR" sz="2400" dirty="0">
              <a:solidFill>
                <a:srgbClr val="002060"/>
              </a:solidFill>
            </a:endParaRP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0" y="0"/>
            <a:ext cx="6691256" cy="53788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dirty="0" smtClean="0">
                <a:solidFill>
                  <a:sysClr val="window" lastClr="FFFFFF"/>
                </a:solidFill>
                <a:latin typeface="Calibri Light" panose="020F0302020204030204"/>
              </a:rPr>
              <a:t>Ισολογισμός ως Λογιστική Κατάσταση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2931" y="1387"/>
            <a:ext cx="549906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7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766233" y="932873"/>
            <a:ext cx="10668000" cy="587953"/>
          </a:xfrm>
        </p:spPr>
        <p:txBody>
          <a:bodyPr/>
          <a:lstStyle/>
          <a:p>
            <a:pPr eaLnBrk="1" hangingPunct="1"/>
            <a:r>
              <a:rPr lang="el-GR" altLang="el-GR" sz="1400" b="1" dirty="0"/>
              <a:t>ΑΣΚΗΣΗ </a:t>
            </a:r>
            <a:br>
              <a:rPr lang="el-GR" altLang="el-GR" sz="1400" b="1" dirty="0"/>
            </a:br>
            <a:endParaRPr lang="el-GR" altLang="el-GR" sz="1400" b="1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8" y="1773238"/>
            <a:ext cx="7821612" cy="360362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r>
              <a:rPr lang="el-GR" altLang="el-GR" sz="1400" b="1"/>
              <a:t>Ο Βασιλείου είναι ιδιοκτήτης μιας εμπορικής επιχείρησης με τα εξής στοιχεία όπως αυτά παρουσιάζονται στον λανθασμένο ισολογισμό</a:t>
            </a:r>
            <a:r>
              <a:rPr lang="en-US" altLang="el-GR" sz="1400" b="1"/>
              <a:t>.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en-US" altLang="el-GR" sz="1400" b="1"/>
          </a:p>
          <a:p>
            <a:pPr marL="381000" indent="-381000" algn="ctr" eaLnBrk="1" hangingPunct="1">
              <a:lnSpc>
                <a:spcPct val="80000"/>
              </a:lnSpc>
            </a:pPr>
            <a:endParaRPr lang="el-GR" altLang="el-GR" sz="1000" b="1"/>
          </a:p>
          <a:p>
            <a:pPr marL="381000" indent="-381000" algn="ctr" eaLnBrk="1" hangingPunct="1">
              <a:lnSpc>
                <a:spcPct val="80000"/>
              </a:lnSpc>
            </a:pPr>
            <a:r>
              <a:rPr lang="el-GR" altLang="el-GR" sz="1400" b="1"/>
              <a:t>ΙΣΟΛΟΓΙΣΜΟΣ ΑΤΟΜΙΚΗΣ ΕΠΙΧΕΙΡΗΣΗΣ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el-GR" altLang="el-GR" sz="400" b="1"/>
          </a:p>
          <a:p>
            <a:pPr marL="381000" indent="-381000" eaLnBrk="1" hangingPunct="1">
              <a:lnSpc>
                <a:spcPct val="80000"/>
              </a:lnSpc>
              <a:buNone/>
            </a:pPr>
            <a:endParaRPr lang="el-GR" altLang="el-GR" sz="900" b="1"/>
          </a:p>
        </p:txBody>
      </p:sp>
      <p:graphicFrame>
        <p:nvGraphicFramePr>
          <p:cNvPr id="4170" name="Group 7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5161994"/>
              </p:ext>
            </p:extLst>
          </p:nvPr>
        </p:nvGraphicFramePr>
        <p:xfrm>
          <a:off x="1228435" y="2863272"/>
          <a:ext cx="9762837" cy="2974109"/>
        </p:xfrm>
        <a:graphic>
          <a:graphicData uri="http://schemas.openxmlformats.org/drawingml/2006/table">
            <a:tbl>
              <a:tblPr/>
              <a:tblGrid>
                <a:gridCol w="4883571">
                  <a:extLst>
                    <a:ext uri="{9D8B030D-6E8A-4147-A177-3AD203B41FA5}">
                      <a16:colId xmlns:a16="http://schemas.microsoft.com/office/drawing/2014/main" val="422612328"/>
                    </a:ext>
                  </a:extLst>
                </a:gridCol>
                <a:gridCol w="4879266">
                  <a:extLst>
                    <a:ext uri="{9D8B030D-6E8A-4147-A177-3AD203B41FA5}">
                      <a16:colId xmlns:a16="http://schemas.microsoft.com/office/drawing/2014/main" val="31092691"/>
                    </a:ext>
                  </a:extLst>
                </a:gridCol>
              </a:tblGrid>
              <a:tr h="425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ΕΝΕΡΓΗΤΙΚΟ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ΠΑΘΗΤΙΚΟ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5853852"/>
                  </a:ext>
                </a:extLst>
              </a:tr>
              <a:tr h="425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Εμπορεύματα                                    4.000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Έπιπλα                                             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663384"/>
                  </a:ext>
                </a:extLst>
              </a:tr>
              <a:tr h="425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Προμηθευτές                                       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Ταμείο                                             4.500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142976"/>
                  </a:ext>
                </a:extLst>
              </a:tr>
              <a:tr h="4230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Αυτοκίνητο φορτηγό                        15.000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Επιταγές εισπρακτέες                         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6085414"/>
                  </a:ext>
                </a:extLst>
              </a:tr>
              <a:tr h="425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Δάνειο                                             1.500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Πελάτες                                           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4271269"/>
                  </a:ext>
                </a:extLst>
              </a:tr>
              <a:tr h="425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Οφειλόμενα έξοδα                                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587480"/>
                  </a:ext>
                </a:extLst>
              </a:tr>
              <a:tr h="425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Κεφάλαιο ατομικής επιχείρησης                 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994671"/>
                  </a:ext>
                </a:extLst>
              </a:tr>
            </a:tbl>
          </a:graphicData>
        </a:graphic>
      </p:graphicFrame>
      <p:sp>
        <p:nvSpPr>
          <p:cNvPr id="5" name="Τίτλος 1"/>
          <p:cNvSpPr txBox="1">
            <a:spLocks/>
          </p:cNvSpPr>
          <p:nvPr/>
        </p:nvSpPr>
        <p:spPr>
          <a:xfrm>
            <a:off x="0" y="0"/>
            <a:ext cx="6691256" cy="53788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dirty="0" smtClean="0">
                <a:solidFill>
                  <a:sysClr val="window" lastClr="FFFFFF"/>
                </a:solidFill>
                <a:latin typeface="Calibri Light" panose="020F0302020204030204"/>
              </a:rPr>
              <a:t>Ισολογισμός ως Λογιστική Κατάσταση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2931" y="1387"/>
            <a:ext cx="549906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8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924448" y="443346"/>
            <a:ext cx="10935042" cy="632690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el-GR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1</a:t>
            </a:r>
            <a:r>
              <a:rPr lang="el-GR" dirty="0"/>
              <a:t>.	Η λογιστική ισότητα (ταυτότητα) δίνεται ως εξής</a:t>
            </a:r>
            <a:r>
              <a:rPr lang="el-GR" dirty="0" smtClean="0"/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Ενεργητικό</a:t>
            </a:r>
            <a:r>
              <a:rPr lang="el-GR" dirty="0" smtClean="0"/>
              <a:t>  </a:t>
            </a:r>
            <a:r>
              <a:rPr lang="el-GR" sz="4000" dirty="0"/>
              <a:t>=</a:t>
            </a:r>
            <a:r>
              <a:rPr lang="el-GR" dirty="0"/>
              <a:t> </a:t>
            </a:r>
            <a:r>
              <a:rPr lang="el-GR" dirty="0" smtClean="0">
                <a:solidFill>
                  <a:srgbClr val="FF0000"/>
                </a:solidFill>
              </a:rPr>
              <a:t>Υποχρεώσεις </a:t>
            </a:r>
            <a:r>
              <a:rPr lang="el-GR" sz="4000" dirty="0" smtClean="0"/>
              <a:t>+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B050"/>
                </a:solidFill>
              </a:rPr>
              <a:t>Καθαρή Θέση ή (Ίδια Κεφάλαια) </a:t>
            </a:r>
            <a:endParaRPr lang="el-GR" dirty="0">
              <a:solidFill>
                <a:srgbClr val="00B050"/>
              </a:solidFill>
            </a:endParaRPr>
          </a:p>
          <a:p>
            <a:pPr algn="just"/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2</a:t>
            </a:r>
            <a:r>
              <a:rPr lang="el-GR" dirty="0"/>
              <a:t>.	</a:t>
            </a:r>
            <a:r>
              <a:rPr lang="el-GR" dirty="0" smtClean="0">
                <a:solidFill>
                  <a:srgbClr val="0070C0"/>
                </a:solidFill>
              </a:rPr>
              <a:t>Ενεργητικό</a:t>
            </a:r>
            <a:r>
              <a:rPr lang="el-GR" dirty="0" smtClean="0"/>
              <a:t> </a:t>
            </a:r>
            <a:r>
              <a:rPr lang="el-GR" sz="4000" dirty="0" smtClean="0"/>
              <a:t>–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Υποχρεώσεις</a:t>
            </a:r>
            <a:r>
              <a:rPr lang="el-GR" dirty="0" smtClean="0"/>
              <a:t>  </a:t>
            </a:r>
            <a:r>
              <a:rPr lang="el-GR" sz="4000" dirty="0"/>
              <a:t>=</a:t>
            </a:r>
            <a:r>
              <a:rPr lang="el-GR" dirty="0"/>
              <a:t> </a:t>
            </a:r>
            <a:r>
              <a:rPr lang="el-GR" dirty="0" smtClean="0">
                <a:solidFill>
                  <a:srgbClr val="00B050"/>
                </a:solidFill>
              </a:rPr>
              <a:t>Καθαρή Θέση</a:t>
            </a:r>
          </a:p>
          <a:p>
            <a:pPr algn="just"/>
            <a:r>
              <a:rPr lang="el-GR" dirty="0" smtClean="0"/>
              <a:t>Ή </a:t>
            </a:r>
            <a:r>
              <a:rPr lang="el-GR" dirty="0" smtClean="0">
                <a:solidFill>
                  <a:srgbClr val="0070C0"/>
                </a:solidFill>
              </a:rPr>
              <a:t>Ενεργητικό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B050"/>
                </a:solidFill>
              </a:rPr>
              <a:t>Καθαρή Θέση </a:t>
            </a:r>
            <a:r>
              <a:rPr lang="el-GR" dirty="0" smtClean="0"/>
              <a:t>= </a:t>
            </a:r>
            <a:r>
              <a:rPr lang="el-GR" dirty="0" smtClean="0">
                <a:solidFill>
                  <a:srgbClr val="FF0000"/>
                </a:solidFill>
              </a:rPr>
              <a:t>Υποχρεώσεις</a:t>
            </a:r>
            <a:endParaRPr lang="el-GR" dirty="0">
              <a:solidFill>
                <a:srgbClr val="FF0000"/>
              </a:solidFill>
            </a:endParaRPr>
          </a:p>
          <a:p>
            <a:pPr algn="just"/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3</a:t>
            </a:r>
            <a:r>
              <a:rPr lang="el-GR" dirty="0"/>
              <a:t>.	</a:t>
            </a:r>
            <a:r>
              <a:rPr lang="el-GR" dirty="0" smtClean="0">
                <a:solidFill>
                  <a:srgbClr val="FF0000"/>
                </a:solidFill>
              </a:rPr>
              <a:t>Υποχρεώσεις</a:t>
            </a:r>
            <a:r>
              <a:rPr lang="el-GR" dirty="0" smtClean="0"/>
              <a:t>   </a:t>
            </a:r>
            <a:r>
              <a:rPr lang="el-GR" sz="4000" dirty="0"/>
              <a:t>=</a:t>
            </a:r>
            <a:r>
              <a:rPr lang="el-GR" dirty="0"/>
              <a:t> </a:t>
            </a:r>
            <a:r>
              <a:rPr lang="el-GR" dirty="0" smtClean="0">
                <a:solidFill>
                  <a:srgbClr val="0070C0"/>
                </a:solidFill>
              </a:rPr>
              <a:t>Ενεργητικό</a:t>
            </a:r>
            <a:r>
              <a:rPr lang="el-GR" dirty="0" smtClean="0"/>
              <a:t> </a:t>
            </a:r>
            <a:r>
              <a:rPr lang="el-GR" sz="4000" dirty="0" smtClean="0"/>
              <a:t>–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B050"/>
                </a:solidFill>
              </a:rPr>
              <a:t>Καθαρή Θέση</a:t>
            </a:r>
          </a:p>
          <a:p>
            <a:pPr algn="just"/>
            <a:r>
              <a:rPr lang="el-GR" dirty="0" smtClean="0"/>
              <a:t>Ή </a:t>
            </a:r>
            <a:r>
              <a:rPr lang="el-GR" dirty="0" smtClean="0">
                <a:solidFill>
                  <a:srgbClr val="00B050"/>
                </a:solidFill>
              </a:rPr>
              <a:t>Καθαρή θέση </a:t>
            </a:r>
            <a:r>
              <a:rPr lang="el-GR" dirty="0" smtClean="0"/>
              <a:t>= </a:t>
            </a:r>
            <a:r>
              <a:rPr lang="el-GR" dirty="0" smtClean="0">
                <a:solidFill>
                  <a:srgbClr val="0070C0"/>
                </a:solidFill>
              </a:rPr>
              <a:t>Ενεργητικό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FF0000"/>
                </a:solidFill>
              </a:rPr>
              <a:t>Υποχρεώσεις</a:t>
            </a:r>
            <a:r>
              <a:rPr lang="el-GR" dirty="0" smtClean="0"/>
              <a:t> </a:t>
            </a:r>
            <a:endParaRPr lang="el-GR" dirty="0"/>
          </a:p>
          <a:p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0" y="2"/>
            <a:ext cx="6691256" cy="443344"/>
          </a:xfrm>
          <a:solidFill>
            <a:srgbClr val="C00000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Title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6691257" y="1"/>
            <a:ext cx="5500744" cy="44334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611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34109" y="365125"/>
            <a:ext cx="11351491" cy="955675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Χρησιμοποιείστε τις λογιστικές έννοιες για να συμπληρώσετε τα κενά:</a:t>
            </a:r>
            <a:endParaRPr lang="el-GR" sz="3600" b="1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295563" y="1320800"/>
            <a:ext cx="11563927" cy="54494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dirty="0" smtClean="0"/>
              <a:t> Η </a:t>
            </a:r>
            <a:r>
              <a:rPr lang="el-GR" dirty="0"/>
              <a:t>επένδυση σε μια επιχείρηση αυξάνει την _________________________ και ____________________________________</a:t>
            </a:r>
          </a:p>
          <a:p>
            <a:pPr marL="0" indent="0">
              <a:buNone/>
            </a:pPr>
            <a:endParaRPr lang="el-GR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 </a:t>
            </a:r>
            <a:r>
              <a:rPr lang="el-GR" dirty="0" smtClean="0"/>
              <a:t>Όταν </a:t>
            </a:r>
            <a:r>
              <a:rPr lang="el-GR" dirty="0"/>
              <a:t>μια επιχείρηση αγοράζει επί πιστώσει τότε δημιουργείται ___________________________</a:t>
            </a:r>
          </a:p>
          <a:p>
            <a:pPr marL="0" indent="0">
              <a:buNone/>
            </a:pPr>
            <a:r>
              <a:rPr lang="el-GR" dirty="0"/>
              <a:t> 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Όταν </a:t>
            </a:r>
            <a:r>
              <a:rPr lang="el-GR" dirty="0"/>
              <a:t>μια επιχείρηση πουλάει επί πιστώσει τότε δημιουργείται _________________________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679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64158" y="537882"/>
            <a:ext cx="10995332" cy="6232373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επένδυση σε μια επιχείρηση αυξάνει την </a:t>
            </a:r>
            <a:r>
              <a:rPr lang="el-GR" dirty="0" smtClean="0">
                <a:solidFill>
                  <a:srgbClr val="FF0000"/>
                </a:solidFill>
              </a:rPr>
              <a:t>Καθαρή θέση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rgbClr val="0070C0"/>
                </a:solidFill>
              </a:rPr>
              <a:t>ενεργητικό 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r>
              <a:rPr lang="el-GR" dirty="0"/>
              <a:t>Όταν μια επιχείρηση αγοράζει επί πιστώσει τότε δημιουργείται </a:t>
            </a:r>
            <a:r>
              <a:rPr lang="el-GR" dirty="0" smtClean="0">
                <a:solidFill>
                  <a:srgbClr val="FF0000"/>
                </a:solidFill>
              </a:rPr>
              <a:t>Υποχρέωση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r>
              <a:rPr lang="el-GR" dirty="0"/>
              <a:t>Όταν μια επιχείρηση πουλάει επί πιστώσει τότε δημιουργείται </a:t>
            </a:r>
            <a:r>
              <a:rPr lang="el-GR" dirty="0" smtClean="0">
                <a:solidFill>
                  <a:srgbClr val="00B050"/>
                </a:solidFill>
              </a:rPr>
              <a:t>Απαίτηση</a:t>
            </a:r>
            <a:r>
              <a:rPr lang="el-GR" dirty="0" smtClean="0">
                <a:solidFill>
                  <a:srgbClr val="FFC000"/>
                </a:solidFill>
              </a:rPr>
              <a:t> </a:t>
            </a:r>
            <a:r>
              <a:rPr lang="el-GR" dirty="0" smtClean="0">
                <a:solidFill>
                  <a:srgbClr val="002060"/>
                </a:solidFill>
              </a:rPr>
              <a:t>(παράδειγμα οι πελάτες)</a:t>
            </a:r>
            <a:endParaRPr lang="el-GR" dirty="0">
              <a:solidFill>
                <a:srgbClr val="002060"/>
              </a:solidFill>
            </a:endParaRPr>
          </a:p>
          <a:p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0" y="1"/>
            <a:ext cx="6691256" cy="537881"/>
          </a:xfrm>
          <a:solidFill>
            <a:srgbClr val="C00000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Title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691257" y="1"/>
            <a:ext cx="5500744" cy="53788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506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34109" y="1"/>
            <a:ext cx="11351491" cy="1085221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Χρησιμοποιείστε τις λογιστικές έννοιες για να συμπληρώσετε τα κενά:</a:t>
            </a:r>
            <a:endParaRPr lang="el-GR" sz="3600" b="1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763675" y="1085222"/>
            <a:ext cx="11095815" cy="57727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Όταν το επιχειρηματίας καταθέτει μετρητά στην επιχείρηση τότε αυξάνονται ___________________________ και __________________________________</a:t>
            </a:r>
          </a:p>
          <a:p>
            <a:pPr>
              <a:lnSpc>
                <a:spcPct val="150000"/>
              </a:lnSpc>
            </a:pPr>
            <a:endParaRPr lang="el-GR" sz="1200" dirty="0"/>
          </a:p>
          <a:p>
            <a:pPr>
              <a:lnSpc>
                <a:spcPct val="150000"/>
              </a:lnSpc>
            </a:pPr>
            <a:r>
              <a:rPr lang="el-GR" dirty="0"/>
              <a:t>Όταν ο επιχειρηματίας προβαίνει σε απόληψη χρημάτων από την επιχείρηση τότε ___________________________ τα _________________________ και _______________________________</a:t>
            </a:r>
          </a:p>
          <a:p>
            <a:pPr marL="0" indent="0">
              <a:lnSpc>
                <a:spcPct val="150000"/>
              </a:lnSpc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39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295563" y="537882"/>
            <a:ext cx="11563927" cy="6232373"/>
          </a:xfrm>
        </p:spPr>
        <p:txBody>
          <a:bodyPr>
            <a:normAutofit/>
          </a:bodyPr>
          <a:lstStyle/>
          <a:p>
            <a:endParaRPr lang="el-GR" sz="1200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Όταν </a:t>
            </a:r>
            <a:r>
              <a:rPr lang="el-GR" dirty="0"/>
              <a:t>το επιχειρηματίας καταθέτει μετρητά στην επιχείρηση τότε αυξάνονται </a:t>
            </a:r>
            <a:r>
              <a:rPr lang="el-GR" dirty="0" smtClean="0">
                <a:solidFill>
                  <a:srgbClr val="00B050"/>
                </a:solidFill>
              </a:rPr>
              <a:t>Τα χρηματικά διαθέσιμα </a:t>
            </a:r>
            <a:r>
              <a:rPr lang="el-GR" dirty="0" smtClean="0"/>
              <a:t>(Ταμείο) ή (Μπορεί να ειπωθεί – τα </a:t>
            </a:r>
            <a:r>
              <a:rPr lang="el-GR" dirty="0" smtClean="0">
                <a:solidFill>
                  <a:srgbClr val="00B050"/>
                </a:solidFill>
              </a:rPr>
              <a:t>Μέσα δράσης ή Ενεργητικό</a:t>
            </a:r>
            <a:r>
              <a:rPr lang="el-GR" dirty="0" smtClean="0"/>
              <a:t>) και η </a:t>
            </a:r>
            <a:r>
              <a:rPr lang="el-GR" dirty="0" smtClean="0">
                <a:solidFill>
                  <a:srgbClr val="002060"/>
                </a:solidFill>
              </a:rPr>
              <a:t>Καθαρή Θέση</a:t>
            </a:r>
            <a:r>
              <a:rPr lang="el-GR" dirty="0" smtClean="0"/>
              <a:t> (</a:t>
            </a:r>
            <a:r>
              <a:rPr lang="el-GR" dirty="0" smtClean="0">
                <a:solidFill>
                  <a:srgbClr val="002060"/>
                </a:solidFill>
              </a:rPr>
              <a:t>ή  Ίδια Κεφάλαια – ή οι Υποχρεώσεις προς τον Ιδιοκτήτη</a:t>
            </a:r>
            <a:r>
              <a:rPr lang="el-GR" dirty="0" smtClean="0"/>
              <a:t>)</a:t>
            </a:r>
            <a:endParaRPr lang="el-GR" dirty="0"/>
          </a:p>
          <a:p>
            <a:endParaRPr lang="el-GR" sz="1200" dirty="0"/>
          </a:p>
          <a:p>
            <a:pPr>
              <a:lnSpc>
                <a:spcPct val="150000"/>
              </a:lnSpc>
            </a:pPr>
            <a:r>
              <a:rPr lang="el-GR" dirty="0"/>
              <a:t>Όταν ο επιχειρηματίας προβαίνει σε απόληψη χρημάτων από την επιχείρηση τότε </a:t>
            </a:r>
            <a:r>
              <a:rPr lang="el-GR" dirty="0" smtClean="0">
                <a:solidFill>
                  <a:srgbClr val="FF0000"/>
                </a:solidFill>
              </a:rPr>
              <a:t>Μειώνονται τα χρηματικά διαθέσιμα ή το Ενεργητικό (τα μέσα δράσης της επιχείρησης) </a:t>
            </a:r>
            <a:r>
              <a:rPr lang="el-GR" dirty="0" smtClean="0"/>
              <a:t>και οι </a:t>
            </a:r>
            <a:r>
              <a:rPr lang="el-GR" dirty="0" smtClean="0">
                <a:solidFill>
                  <a:srgbClr val="0070C0"/>
                </a:solidFill>
              </a:rPr>
              <a:t>Υποχρεώσεις προς τον ιδιοκτήτη ή Καθαρή Θέση ή Ίδια Κεφάλαια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0" y="1"/>
            <a:ext cx="6691256" cy="537881"/>
          </a:xfrm>
          <a:solidFill>
            <a:srgbClr val="C00000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Title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691257" y="1"/>
            <a:ext cx="5500744" cy="53788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310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34109" y="365125"/>
            <a:ext cx="11351491" cy="955675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Χρησιμοποιείστε την λογιστική ισότητα για να συμπληρώσετε τα κενά:</a:t>
            </a:r>
            <a:endParaRPr lang="el-GR" sz="3600" b="1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295563" y="1385455"/>
            <a:ext cx="11563927" cy="538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369233"/>
              </p:ext>
            </p:extLst>
          </p:nvPr>
        </p:nvGraphicFramePr>
        <p:xfrm>
          <a:off x="434108" y="1934690"/>
          <a:ext cx="11351493" cy="41151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82945">
                  <a:extLst>
                    <a:ext uri="{9D8B030D-6E8A-4147-A177-3AD203B41FA5}">
                      <a16:colId xmlns:a16="http://schemas.microsoft.com/office/drawing/2014/main" val="736989116"/>
                    </a:ext>
                  </a:extLst>
                </a:gridCol>
                <a:gridCol w="3784274">
                  <a:extLst>
                    <a:ext uri="{9D8B030D-6E8A-4147-A177-3AD203B41FA5}">
                      <a16:colId xmlns:a16="http://schemas.microsoft.com/office/drawing/2014/main" val="1367696150"/>
                    </a:ext>
                  </a:extLst>
                </a:gridCol>
                <a:gridCol w="3784274">
                  <a:extLst>
                    <a:ext uri="{9D8B030D-6E8A-4147-A177-3AD203B41FA5}">
                      <a16:colId xmlns:a16="http://schemas.microsoft.com/office/drawing/2014/main" val="3033996778"/>
                    </a:ext>
                  </a:extLst>
                </a:gridCol>
              </a:tblGrid>
              <a:tr h="1101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3600" dirty="0">
                          <a:effectLst/>
                        </a:rPr>
                        <a:t>ΕΝΕΡΓΗΤΙΚΟ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3600" dirty="0">
                          <a:effectLst/>
                        </a:rPr>
                        <a:t>ΠΑΘΗΤΙΚΟ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3600">
                          <a:effectLst/>
                        </a:rPr>
                        <a:t>ΚΑΘΑΡΗ ΘΕΣΗ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5394300"/>
                  </a:ext>
                </a:extLst>
              </a:tr>
              <a:tr h="15067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3600" dirty="0">
                          <a:effectLst/>
                        </a:rPr>
                        <a:t>2.450.000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3600" dirty="0">
                          <a:effectLst/>
                        </a:rPr>
                        <a:t>1.980.000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3600">
                          <a:effectLst/>
                        </a:rPr>
                        <a:t>;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943853"/>
                  </a:ext>
                </a:extLst>
              </a:tr>
              <a:tr h="15067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3600">
                          <a:effectLst/>
                        </a:rPr>
                        <a:t>1.128.000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3600" dirty="0">
                          <a:effectLst/>
                        </a:rPr>
                        <a:t>;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3600" dirty="0">
                          <a:effectLst/>
                        </a:rPr>
                        <a:t>144.000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2359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66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295563" y="877455"/>
            <a:ext cx="11563927" cy="1071417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Χρησιμοποιείστε την λογιστική ισότητα για να απαντήσετε τις ερωτήσεις που ακολουθούν:</a:t>
            </a:r>
            <a:endParaRPr lang="el-GR" sz="3600" b="1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295563" y="2152073"/>
            <a:ext cx="11563927" cy="4618182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1.	Το Ενεργητικό της εταιρείας ΑΛΦΑ είναι 400.000 € και τα ίδια κεφάλαια 155.000 €. Πόσες είναι οι Υποχρεώσεις της;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2.	Οι Υποχρεώσεις και τα Ίδια Κεφάλαια της εταιρείας ΒΗΤΑ είναι 72.000€ και 79.500€ αντίστοιχα. Πόσο είναι Ενεργητικό;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3.	Οι Υποχρεώσεις της εταιρείας ΔΕΛΤΑ ισοδυναμούν με το ένα τρίτο του συνολικού Ενεργητικού της και τα Ίδια Κεφάλαια είναι 160.000 €. Ποιο είναι το ποσό των Υποχρεώσεων;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0" y="1"/>
            <a:ext cx="6691256" cy="53788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smtClean="0">
                <a:solidFill>
                  <a:schemeClr val="bg1"/>
                </a:solidFill>
              </a:rPr>
              <a:t>Title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691257" y="1"/>
            <a:ext cx="5500744" cy="53788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19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34109" y="923637"/>
            <a:ext cx="11351491" cy="895928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Χρησιμοποιείστε την λογιστική ισότητα για να απαντήσετε τις ερωτήσεις που ακολουθούν:</a:t>
            </a:r>
            <a:endParaRPr lang="el-GR" sz="3600" b="1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295563" y="1921164"/>
            <a:ext cx="11563927" cy="4936836"/>
          </a:xfrm>
        </p:spPr>
        <p:txBody>
          <a:bodyPr>
            <a:normAutofit/>
          </a:bodyPr>
          <a:lstStyle/>
          <a:p>
            <a:pPr algn="just"/>
            <a:endParaRPr lang="el-GR" dirty="0" smtClean="0"/>
          </a:p>
          <a:p>
            <a:pPr algn="just"/>
            <a:endParaRPr lang="el-GR" dirty="0"/>
          </a:p>
          <a:p>
            <a:pPr algn="just"/>
            <a:r>
              <a:rPr lang="el-GR" dirty="0" smtClean="0"/>
              <a:t>4.	Στην έναρξη της χρήσης, το Ενεργητικό της εταιρείας ΕΨΙΛΟΝ ανέρχονταν σε 275.000€ και τα Ίδια Κεφάλαια σε 150.000€. Κατά την διάρκεια της χρήσης το Ενεργητικό αυξήθηκε κατά 75.000€ και οι Υποχρεώσεις μειώθηκαν κατά 22.500€. Ποιο το ύψος των Ιδίων Κεφαλαίων στο τέλος της χρήσης;</a:t>
            </a:r>
          </a:p>
          <a:p>
            <a:endParaRPr lang="el-GR" dirty="0"/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0" y="1"/>
            <a:ext cx="6691256" cy="53788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smtClean="0">
                <a:solidFill>
                  <a:schemeClr val="bg1"/>
                </a:solidFill>
              </a:rPr>
              <a:t>Title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691257" y="1"/>
            <a:ext cx="5500744" cy="53788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581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Προφίλ">
  <a:themeElements>
    <a:clrScheme name="Προφίλ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Προφίλ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Προφίλ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φίλ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φίλ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344</Words>
  <Application>Microsoft Office PowerPoint</Application>
  <PresentationFormat>Ευρεία οθόνη</PresentationFormat>
  <Paragraphs>110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Verdana</vt:lpstr>
      <vt:lpstr>Wingdings</vt:lpstr>
      <vt:lpstr>Θέμα του Office</vt:lpstr>
      <vt:lpstr>Προφίλ</vt:lpstr>
      <vt:lpstr>Χρησιμοποιείστε την λογιστική ισότητα για να απαντήσετε τις ερωτήσεις που ακολουθούν:</vt:lpstr>
      <vt:lpstr>Title</vt:lpstr>
      <vt:lpstr>Χρησιμοποιείστε τις λογιστικές έννοιες για να συμπληρώσετε τα κενά:</vt:lpstr>
      <vt:lpstr>Title</vt:lpstr>
      <vt:lpstr>Χρησιμοποιείστε τις λογιστικές έννοιες για να συμπληρώσετε τα κενά:</vt:lpstr>
      <vt:lpstr>Title</vt:lpstr>
      <vt:lpstr>Χρησιμοποιείστε την λογιστική ισότητα για να συμπληρώσετε τα κενά:</vt:lpstr>
      <vt:lpstr>Χρησιμοποιείστε την λογιστική ισότητα για να απαντήσετε τις ερωτήσεις που ακολουθούν:</vt:lpstr>
      <vt:lpstr>Χρησιμοποιείστε την λογιστική ισότητα για να απαντήσετε τις ερωτήσεις που ακολουθούν:</vt:lpstr>
      <vt:lpstr>Παρουσίαση του PowerPoint</vt:lpstr>
      <vt:lpstr>ΑΣΚΗΣΗ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Χρησιμοποιείστε την λογιστική ισότητα για να απαντήσετε τις ερωτήσεις που ακολουθούν:</dc:title>
  <dc:creator>Χρήστης των Windows</dc:creator>
  <cp:lastModifiedBy>kypriot@gmail.com</cp:lastModifiedBy>
  <cp:revision>11</cp:revision>
  <dcterms:created xsi:type="dcterms:W3CDTF">2018-09-26T14:31:47Z</dcterms:created>
  <dcterms:modified xsi:type="dcterms:W3CDTF">2019-10-08T16:34:01Z</dcterms:modified>
</cp:coreProperties>
</file>