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93" r:id="rId3"/>
    <p:sldId id="258" r:id="rId4"/>
    <p:sldId id="259" r:id="rId5"/>
    <p:sldId id="296" r:id="rId6"/>
    <p:sldId id="279" r:id="rId7"/>
    <p:sldId id="280" r:id="rId8"/>
    <p:sldId id="281" r:id="rId9"/>
    <p:sldId id="282" r:id="rId10"/>
    <p:sldId id="295" r:id="rId11"/>
    <p:sldId id="264" r:id="rId12"/>
    <p:sldId id="297" r:id="rId13"/>
    <p:sldId id="298" r:id="rId14"/>
    <p:sldId id="299" r:id="rId15"/>
    <p:sldId id="300" r:id="rId16"/>
    <p:sldId id="301" r:id="rId17"/>
    <p:sldId id="305" r:id="rId18"/>
    <p:sldId id="306" r:id="rId19"/>
    <p:sldId id="271" r:id="rId20"/>
    <p:sldId id="302" r:id="rId21"/>
    <p:sldId id="303" r:id="rId22"/>
    <p:sldId id="304" r:id="rId23"/>
    <p:sldId id="278" r:id="rId24"/>
    <p:sldId id="283" r:id="rId25"/>
    <p:sldId id="284" r:id="rId26"/>
    <p:sldId id="260" r:id="rId27"/>
    <p:sldId id="263" r:id="rId28"/>
    <p:sldId id="287" r:id="rId29"/>
    <p:sldId id="288" r:id="rId30"/>
    <p:sldId id="289" r:id="rId31"/>
    <p:sldId id="261" r:id="rId32"/>
    <p:sldId id="292" r:id="rId33"/>
    <p:sldId id="290" r:id="rId34"/>
    <p:sldId id="294" r:id="rId35"/>
    <p:sldId id="277" r:id="rId36"/>
    <p:sldId id="291"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73055" autoAdjust="0"/>
  </p:normalViewPr>
  <p:slideViewPr>
    <p:cSldViewPr>
      <p:cViewPr varScale="1">
        <p:scale>
          <a:sx n="65" d="100"/>
          <a:sy n="65" d="100"/>
        </p:scale>
        <p:origin x="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BE5F2-819A-4FF6-BF58-3E0A54A40804}" type="datetimeFigureOut">
              <a:rPr lang="el-GR" smtClean="0"/>
              <a:t>15/2/2021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60EEA-9BFC-4F8A-9BF0-3BB8DF5A5DC7}" type="slidenum">
              <a:rPr lang="el-GR" smtClean="0"/>
              <a:t>‹#›</a:t>
            </a:fld>
            <a:endParaRPr lang="el-GR"/>
          </a:p>
        </p:txBody>
      </p:sp>
    </p:spTree>
    <p:extLst>
      <p:ext uri="{BB962C8B-B14F-4D97-AF65-F5344CB8AC3E}">
        <p14:creationId xmlns:p14="http://schemas.microsoft.com/office/powerpoint/2010/main" val="308874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ibrary.sait.ca/researchstrategy.asp"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orion.lib.teithe.gr/index.php?page=writing-publishing" TargetMode="External"/><Relationship Id="rId4" Type="http://schemas.openxmlformats.org/officeDocument/2006/relationships/hyperlink" Target="http://guides.library.cornell.edu/c.php?g=32323&amp;p=20372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udent.cc.uoc.gr/uploadFiles/181-%CE%98%CE%95%CE%A9%CE%9A107/Odigos%20Ergasio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5" eaLnBrk="0" hangingPunct="0">
              <a:spcBef>
                <a:spcPct val="30000"/>
              </a:spcBef>
              <a:defRPr sz="1100">
                <a:solidFill>
                  <a:schemeClr val="tx1"/>
                </a:solidFill>
                <a:latin typeface="Arial" charset="0"/>
              </a:defRPr>
            </a:lvl1pPr>
            <a:lvl2pPr marL="685669" indent="-263719" defTabSz="914225" eaLnBrk="0" hangingPunct="0">
              <a:spcBef>
                <a:spcPct val="30000"/>
              </a:spcBef>
              <a:defRPr sz="1100">
                <a:solidFill>
                  <a:schemeClr val="tx1"/>
                </a:solidFill>
                <a:latin typeface="Arial" charset="0"/>
              </a:defRPr>
            </a:lvl2pPr>
            <a:lvl3pPr marL="1054875" indent="-210975" defTabSz="914225" eaLnBrk="0" hangingPunct="0">
              <a:spcBef>
                <a:spcPct val="30000"/>
              </a:spcBef>
              <a:defRPr sz="1100">
                <a:solidFill>
                  <a:schemeClr val="tx1"/>
                </a:solidFill>
                <a:latin typeface="Arial" charset="0"/>
              </a:defRPr>
            </a:lvl3pPr>
            <a:lvl4pPr marL="1476825" indent="-210975" defTabSz="914225" eaLnBrk="0" hangingPunct="0">
              <a:spcBef>
                <a:spcPct val="30000"/>
              </a:spcBef>
              <a:defRPr sz="1100">
                <a:solidFill>
                  <a:schemeClr val="tx1"/>
                </a:solidFill>
                <a:latin typeface="Arial" charset="0"/>
              </a:defRPr>
            </a:lvl4pPr>
            <a:lvl5pPr marL="1898774" indent="-210975" defTabSz="914225" eaLnBrk="0" hangingPunct="0">
              <a:spcBef>
                <a:spcPct val="30000"/>
              </a:spcBef>
              <a:defRPr sz="1100">
                <a:solidFill>
                  <a:schemeClr val="tx1"/>
                </a:solidFill>
                <a:latin typeface="Arial" charset="0"/>
              </a:defRPr>
            </a:lvl5pPr>
            <a:lvl6pPr marL="2320724" indent="-210975" defTabSz="914225" eaLnBrk="0" fontAlgn="base" hangingPunct="0">
              <a:spcBef>
                <a:spcPct val="30000"/>
              </a:spcBef>
              <a:spcAft>
                <a:spcPct val="0"/>
              </a:spcAft>
              <a:defRPr sz="1100">
                <a:solidFill>
                  <a:schemeClr val="tx1"/>
                </a:solidFill>
                <a:latin typeface="Arial" charset="0"/>
              </a:defRPr>
            </a:lvl6pPr>
            <a:lvl7pPr marL="2742674" indent="-210975" defTabSz="914225" eaLnBrk="0" fontAlgn="base" hangingPunct="0">
              <a:spcBef>
                <a:spcPct val="30000"/>
              </a:spcBef>
              <a:spcAft>
                <a:spcPct val="0"/>
              </a:spcAft>
              <a:defRPr sz="1100">
                <a:solidFill>
                  <a:schemeClr val="tx1"/>
                </a:solidFill>
                <a:latin typeface="Arial" charset="0"/>
              </a:defRPr>
            </a:lvl7pPr>
            <a:lvl8pPr marL="3164624" indent="-210975" defTabSz="914225" eaLnBrk="0" fontAlgn="base" hangingPunct="0">
              <a:spcBef>
                <a:spcPct val="30000"/>
              </a:spcBef>
              <a:spcAft>
                <a:spcPct val="0"/>
              </a:spcAft>
              <a:defRPr sz="1100">
                <a:solidFill>
                  <a:schemeClr val="tx1"/>
                </a:solidFill>
                <a:latin typeface="Arial" charset="0"/>
              </a:defRPr>
            </a:lvl8pPr>
            <a:lvl9pPr marL="3586574" indent="-210975" defTabSz="91422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13FEA37-9F77-4F99-ADD5-B03B8CAE87C7}" type="slidenum">
              <a:rPr lang="el-GR" altLang="el-GR" sz="1200"/>
              <a:pPr eaLnBrk="1" hangingPunct="1">
                <a:spcBef>
                  <a:spcPct val="0"/>
                </a:spcBef>
              </a:pPr>
              <a:t>1</a:t>
            </a:fld>
            <a:endParaRPr lang="el-GR" altLang="el-GR"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10</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11</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Wingdings" panose="05000000000000000000" pitchFamily="2" charset="2"/>
              <a:buNone/>
            </a:pPr>
            <a:endParaRPr lang="es-ES" sz="1200"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12</a:t>
            </a:fld>
            <a:endParaRPr lang="el-GR" dirty="0"/>
          </a:p>
        </p:txBody>
      </p:sp>
    </p:spTree>
    <p:extLst>
      <p:ext uri="{BB962C8B-B14F-4D97-AF65-F5344CB8AC3E}">
        <p14:creationId xmlns:p14="http://schemas.microsoft.com/office/powerpoint/2010/main" val="211752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Wingdings" panose="05000000000000000000" pitchFamily="2" charset="2"/>
              <a:buNone/>
            </a:pPr>
            <a:r>
              <a:rPr lang="el-GR" sz="1200" dirty="0"/>
              <a:t>Οι</a:t>
            </a:r>
            <a:r>
              <a:rPr lang="el-GR" sz="1200" baseline="0" dirty="0"/>
              <a:t> πηγές των πληροφοριών είναι ποικίλες (προφορικός λόγος – π.χ. συζήτηση, γραπτός λόγος – έντυπος και ηλεκτρονικός, πηγές πολυμέσων – π.χ. φωτογραφίες)</a:t>
            </a:r>
          </a:p>
          <a:p>
            <a:pPr marL="0" indent="0">
              <a:buFont typeface="Wingdings" panose="05000000000000000000" pitchFamily="2" charset="2"/>
              <a:buNone/>
            </a:pPr>
            <a:r>
              <a:rPr lang="el-GR" sz="1200" baseline="0" dirty="0"/>
              <a:t>Η ακούσια λογοκλοπή μπορεί να οφείλεται στην απειρία των φοιτητών  ή την άγνοια.</a:t>
            </a:r>
          </a:p>
          <a:p>
            <a:pPr marL="0" indent="0">
              <a:buFont typeface="Wingdings" panose="05000000000000000000" pitchFamily="2" charset="2"/>
              <a:buNone/>
            </a:pPr>
            <a:r>
              <a:rPr lang="el-GR" sz="1200" baseline="0" dirty="0"/>
              <a:t>Η εκούσια συνιστά απάτη. </a:t>
            </a:r>
          </a:p>
          <a:p>
            <a:pPr marL="0" indent="0">
              <a:buFont typeface="Wingdings" panose="05000000000000000000" pitchFamily="2" charset="2"/>
              <a:buNone/>
            </a:pPr>
            <a:r>
              <a:rPr lang="el-GR" sz="1200" baseline="0" dirty="0"/>
              <a:t>Η απλή </a:t>
            </a:r>
            <a:r>
              <a:rPr lang="el-GR" sz="1200" b="1" baseline="0" dirty="0"/>
              <a:t>παράφραση</a:t>
            </a:r>
            <a:r>
              <a:rPr lang="el-GR" sz="1200" baseline="0" dirty="0"/>
              <a:t> με αντικατάσταση λέξεων είναι αντιγραφή. Η παράφραση απαιτεί αναφορά σε κάθε περίπτωση.</a:t>
            </a:r>
            <a:endParaRPr lang="es-ES" sz="1200"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13</a:t>
            </a:fld>
            <a:endParaRPr lang="el-GR" dirty="0"/>
          </a:p>
        </p:txBody>
      </p:sp>
    </p:spTree>
    <p:extLst>
      <p:ext uri="{BB962C8B-B14F-4D97-AF65-F5344CB8AC3E}">
        <p14:creationId xmlns:p14="http://schemas.microsoft.com/office/powerpoint/2010/main" val="211752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kern="1200" dirty="0">
                <a:solidFill>
                  <a:schemeClr val="tx1"/>
                </a:solidFill>
                <a:effectLst/>
                <a:latin typeface="+mn-lt"/>
                <a:ea typeface="+mn-ea"/>
                <a:cs typeface="+mn-cs"/>
              </a:rPr>
              <a:t>Λεξικό</a:t>
            </a:r>
            <a:r>
              <a:rPr lang="el-GR" sz="1200" b="1" i="0" kern="1200" baseline="0" dirty="0">
                <a:solidFill>
                  <a:schemeClr val="tx1"/>
                </a:solidFill>
                <a:effectLst/>
                <a:latin typeface="+mn-lt"/>
                <a:ea typeface="+mn-ea"/>
                <a:cs typeface="+mn-cs"/>
              </a:rPr>
              <a:t> της Κοινής Νεοελληνικής</a:t>
            </a:r>
            <a:r>
              <a:rPr lang="en-US" sz="1200" b="1" i="0" kern="1200" baseline="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παράφραση</a:t>
            </a:r>
            <a:r>
              <a:rPr lang="el-GR" sz="1200" b="0" i="0" kern="1200" dirty="0">
                <a:solidFill>
                  <a:schemeClr val="tx1"/>
                </a:solidFill>
                <a:effectLst/>
                <a:latin typeface="+mn-lt"/>
                <a:ea typeface="+mn-ea"/>
                <a:cs typeface="+mn-cs"/>
              </a:rPr>
              <a:t> η [</a:t>
            </a:r>
            <a:r>
              <a:rPr lang="el-GR" sz="1200" b="0" i="0" kern="1200" dirty="0" err="1">
                <a:solidFill>
                  <a:schemeClr val="tx1"/>
                </a:solidFill>
                <a:effectLst/>
                <a:latin typeface="+mn-lt"/>
                <a:ea typeface="+mn-ea"/>
                <a:cs typeface="+mn-cs"/>
              </a:rPr>
              <a:t>paráfrasi</a:t>
            </a:r>
            <a:r>
              <a:rPr lang="el-GR" sz="1200" b="0" i="0" kern="1200" dirty="0">
                <a:solidFill>
                  <a:schemeClr val="tx1"/>
                </a:solidFill>
                <a:effectLst/>
                <a:latin typeface="+mn-lt"/>
                <a:ea typeface="+mn-ea"/>
                <a:cs typeface="+mn-cs"/>
              </a:rPr>
              <a:t>] Ο33 </a:t>
            </a:r>
            <a:r>
              <a:rPr lang="el-GR" sz="1200" b="1" i="0" kern="1200" dirty="0">
                <a:solidFill>
                  <a:schemeClr val="tx1"/>
                </a:solidFill>
                <a:effectLst/>
                <a:latin typeface="+mn-lt"/>
                <a:ea typeface="+mn-ea"/>
                <a:cs typeface="+mn-cs"/>
              </a:rPr>
              <a:t>:</a:t>
            </a: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1.</a:t>
            </a:r>
            <a:r>
              <a:rPr lang="el-GR" sz="1200" b="0" i="0" kern="1200" dirty="0">
                <a:solidFill>
                  <a:schemeClr val="tx1"/>
                </a:solidFill>
                <a:effectLst/>
                <a:latin typeface="+mn-lt"/>
                <a:ea typeface="+mn-ea"/>
                <a:cs typeface="+mn-cs"/>
              </a:rPr>
              <a:t> ελεύθερη απόδοση του νοήματος γραπτού ή προφορικού λόγου. </a:t>
            </a:r>
            <a:r>
              <a:rPr lang="el-GR" sz="1200" b="1" i="0" kern="1200" dirty="0">
                <a:solidFill>
                  <a:schemeClr val="tx1"/>
                </a:solidFill>
                <a:effectLst/>
                <a:latin typeface="+mn-lt"/>
                <a:ea typeface="+mn-ea"/>
                <a:cs typeface="+mn-cs"/>
              </a:rPr>
              <a:t>2.</a:t>
            </a:r>
            <a:r>
              <a:rPr lang="el-GR" sz="1200" b="0" i="0" kern="1200" dirty="0">
                <a:solidFill>
                  <a:schemeClr val="tx1"/>
                </a:solidFill>
                <a:effectLst/>
                <a:latin typeface="+mn-lt"/>
                <a:ea typeface="+mn-ea"/>
                <a:cs typeface="+mn-cs"/>
              </a:rPr>
              <a:t> παραλλαγή, προσαρμογή λόγων, φράσεων, ρήσεων για την εξυπηρέτηση εκφραστικών αναγκών. || (μουσ.) διασκευή μουσικού έργου.</a:t>
            </a:r>
          </a:p>
          <a:p>
            <a:endParaRPr lang="el-GR" sz="1200" b="1" i="0" kern="1200" dirty="0">
              <a:solidFill>
                <a:schemeClr val="tx1"/>
              </a:solidFill>
              <a:effectLst/>
              <a:latin typeface="+mn-lt"/>
              <a:ea typeface="+mn-ea"/>
              <a:cs typeface="+mn-cs"/>
            </a:endParaRPr>
          </a:p>
          <a:p>
            <a:r>
              <a:rPr lang="el-GR" sz="1200" b="1" i="0" kern="1200" dirty="0">
                <a:solidFill>
                  <a:schemeClr val="tx1"/>
                </a:solidFill>
                <a:effectLst/>
                <a:latin typeface="+mn-lt"/>
                <a:ea typeface="+mn-ea"/>
                <a:cs typeface="+mn-cs"/>
              </a:rPr>
              <a:t>Ο τρόπος και η μορφή που θα κάνουμε τις αναφορές και τη βιβλιογραφία μέσα στην εργασία μας καθορίζονται από πρότυπα δηλ. οδηγίες</a:t>
            </a:r>
            <a:r>
              <a:rPr lang="el-GR" sz="1200" b="1" i="0" kern="1200" baseline="0" dirty="0">
                <a:solidFill>
                  <a:schemeClr val="tx1"/>
                </a:solidFill>
                <a:effectLst/>
                <a:latin typeface="+mn-lt"/>
                <a:ea typeface="+mn-ea"/>
                <a:cs typeface="+mn-cs"/>
              </a:rPr>
              <a:t> που μας λένε πως θα συντάξουμε αυτά τα κείμενα.</a:t>
            </a:r>
            <a:endParaRPr lang="el-GR" b="1"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14</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15</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Ας δούμε παραδείγματα αναφορών για διάφορα είδη τεκμηρίων ώστε να τα αναγνωρίζετε εύκολα.</a:t>
            </a:r>
          </a:p>
          <a:p>
            <a:r>
              <a:rPr lang="el-GR" sz="1200" kern="1200" dirty="0">
                <a:solidFill>
                  <a:schemeClr val="tx1"/>
                </a:solidFill>
                <a:effectLst/>
                <a:latin typeface="+mn-lt"/>
                <a:ea typeface="+mn-ea"/>
                <a:cs typeface="+mn-cs"/>
              </a:rPr>
              <a:t>Αυτή είναι</a:t>
            </a:r>
            <a:r>
              <a:rPr lang="el-GR" sz="1200" kern="1200" baseline="0" dirty="0">
                <a:solidFill>
                  <a:schemeClr val="tx1"/>
                </a:solidFill>
                <a:effectLst/>
                <a:latin typeface="+mn-lt"/>
                <a:ea typeface="+mn-ea"/>
                <a:cs typeface="+mn-cs"/>
              </a:rPr>
              <a:t> μια απλή μορφή </a:t>
            </a:r>
            <a:r>
              <a:rPr lang="el-GR" sz="1200" kern="1200" baseline="0" dirty="0" err="1">
                <a:solidFill>
                  <a:schemeClr val="tx1"/>
                </a:solidFill>
                <a:effectLst/>
                <a:latin typeface="+mn-lt"/>
                <a:ea typeface="+mn-ea"/>
                <a:cs typeface="+mn-cs"/>
              </a:rPr>
              <a:t>παρενθεντικής</a:t>
            </a:r>
            <a:r>
              <a:rPr lang="el-GR" sz="1200" kern="1200" baseline="0" dirty="0">
                <a:solidFill>
                  <a:schemeClr val="tx1"/>
                </a:solidFill>
                <a:effectLst/>
                <a:latin typeface="+mn-lt"/>
                <a:ea typeface="+mn-ea"/>
                <a:cs typeface="+mn-cs"/>
              </a:rPr>
              <a:t> αναφοράς και εγγραφής βιβλιογραφίας. Στην εκθετική παραπομπή </a:t>
            </a:r>
            <a:r>
              <a:rPr lang="el-GR" sz="1200" kern="1200" baseline="0" dirty="0" err="1">
                <a:solidFill>
                  <a:schemeClr val="tx1"/>
                </a:solidFill>
                <a:effectLst/>
                <a:latin typeface="+mn-lt"/>
                <a:ea typeface="+mn-ea"/>
                <a:cs typeface="+mn-cs"/>
              </a:rPr>
              <a:t>σντί</a:t>
            </a:r>
            <a:r>
              <a:rPr lang="el-GR" sz="1200" kern="1200" baseline="0" dirty="0">
                <a:solidFill>
                  <a:schemeClr val="tx1"/>
                </a:solidFill>
                <a:effectLst/>
                <a:latin typeface="+mn-lt"/>
                <a:ea typeface="+mn-ea"/>
                <a:cs typeface="+mn-cs"/>
              </a:rPr>
              <a:t> για παρένθεση έχουμε ένα δείκτη δηλ. ένα αριθμό που θα μας παραπέμπει στο κάτω μέρος της σελίδας για να μας δώσει τις ίδιες περίπου πληροφορίες.</a:t>
            </a:r>
          </a:p>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16</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17</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18</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7200" indent="-457200" algn="just">
              <a:buFont typeface="Wingdings" panose="05000000000000000000" pitchFamily="2" charset="2"/>
              <a:buChar char="Ø"/>
            </a:pPr>
            <a:r>
              <a:rPr lang="el-GR" sz="1200" dirty="0"/>
              <a:t>Κάθε βιβλιογραφική εγγραφή είναι διαφορετική ανάλογα με το είδος του τεκμηρίου που καταγράφει</a:t>
            </a:r>
          </a:p>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19</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5" eaLnBrk="0" hangingPunct="0">
              <a:spcBef>
                <a:spcPct val="30000"/>
              </a:spcBef>
              <a:defRPr sz="1100">
                <a:solidFill>
                  <a:schemeClr val="tx1"/>
                </a:solidFill>
                <a:latin typeface="Arial" charset="0"/>
              </a:defRPr>
            </a:lvl1pPr>
            <a:lvl2pPr marL="685669" indent="-263719" defTabSz="914225" eaLnBrk="0" hangingPunct="0">
              <a:spcBef>
                <a:spcPct val="30000"/>
              </a:spcBef>
              <a:defRPr sz="1100">
                <a:solidFill>
                  <a:schemeClr val="tx1"/>
                </a:solidFill>
                <a:latin typeface="Arial" charset="0"/>
              </a:defRPr>
            </a:lvl2pPr>
            <a:lvl3pPr marL="1054875" indent="-210975" defTabSz="914225" eaLnBrk="0" hangingPunct="0">
              <a:spcBef>
                <a:spcPct val="30000"/>
              </a:spcBef>
              <a:defRPr sz="1100">
                <a:solidFill>
                  <a:schemeClr val="tx1"/>
                </a:solidFill>
                <a:latin typeface="Arial" charset="0"/>
              </a:defRPr>
            </a:lvl3pPr>
            <a:lvl4pPr marL="1476825" indent="-210975" defTabSz="914225" eaLnBrk="0" hangingPunct="0">
              <a:spcBef>
                <a:spcPct val="30000"/>
              </a:spcBef>
              <a:defRPr sz="1100">
                <a:solidFill>
                  <a:schemeClr val="tx1"/>
                </a:solidFill>
                <a:latin typeface="Arial" charset="0"/>
              </a:defRPr>
            </a:lvl4pPr>
            <a:lvl5pPr marL="1898774" indent="-210975" defTabSz="914225" eaLnBrk="0" hangingPunct="0">
              <a:spcBef>
                <a:spcPct val="30000"/>
              </a:spcBef>
              <a:defRPr sz="1100">
                <a:solidFill>
                  <a:schemeClr val="tx1"/>
                </a:solidFill>
                <a:latin typeface="Arial" charset="0"/>
              </a:defRPr>
            </a:lvl5pPr>
            <a:lvl6pPr marL="2320724" indent="-210975" defTabSz="914225" eaLnBrk="0" fontAlgn="base" hangingPunct="0">
              <a:spcBef>
                <a:spcPct val="30000"/>
              </a:spcBef>
              <a:spcAft>
                <a:spcPct val="0"/>
              </a:spcAft>
              <a:defRPr sz="1100">
                <a:solidFill>
                  <a:schemeClr val="tx1"/>
                </a:solidFill>
                <a:latin typeface="Arial" charset="0"/>
              </a:defRPr>
            </a:lvl6pPr>
            <a:lvl7pPr marL="2742674" indent="-210975" defTabSz="914225" eaLnBrk="0" fontAlgn="base" hangingPunct="0">
              <a:spcBef>
                <a:spcPct val="30000"/>
              </a:spcBef>
              <a:spcAft>
                <a:spcPct val="0"/>
              </a:spcAft>
              <a:defRPr sz="1100">
                <a:solidFill>
                  <a:schemeClr val="tx1"/>
                </a:solidFill>
                <a:latin typeface="Arial" charset="0"/>
              </a:defRPr>
            </a:lvl7pPr>
            <a:lvl8pPr marL="3164624" indent="-210975" defTabSz="914225" eaLnBrk="0" fontAlgn="base" hangingPunct="0">
              <a:spcBef>
                <a:spcPct val="30000"/>
              </a:spcBef>
              <a:spcAft>
                <a:spcPct val="0"/>
              </a:spcAft>
              <a:defRPr sz="1100">
                <a:solidFill>
                  <a:schemeClr val="tx1"/>
                </a:solidFill>
                <a:latin typeface="Arial" charset="0"/>
              </a:defRPr>
            </a:lvl8pPr>
            <a:lvl9pPr marL="3586574" indent="-210975" defTabSz="91422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13FEA37-9F77-4F99-ADD5-B03B8CAE87C7}" type="slidenum">
              <a:rPr lang="el-GR" altLang="el-GR" sz="1200"/>
              <a:pPr eaLnBrk="1" hangingPunct="1">
                <a:spcBef>
                  <a:spcPct val="0"/>
                </a:spcBef>
              </a:pPr>
              <a:t>2</a:t>
            </a:fld>
            <a:endParaRPr lang="el-GR" altLang="el-GR"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dirty="0"/>
              <a:t>Στόχοι της παρουσίασης</a:t>
            </a:r>
          </a:p>
          <a:p>
            <a:pPr marL="228600" indent="-228600" eaLnBrk="1" hangingPunct="1">
              <a:buAutoNum type="arabicPeriod"/>
            </a:pPr>
            <a:r>
              <a:rPr lang="el-GR" altLang="el-GR" dirty="0"/>
              <a:t>Ποια</a:t>
            </a:r>
            <a:r>
              <a:rPr lang="el-GR" altLang="el-GR" baseline="0" dirty="0"/>
              <a:t> βήματα και εργασίες απαιτεί η διαδικασία έρευνας και συγγραφής εργασίας</a:t>
            </a:r>
          </a:p>
          <a:p>
            <a:pPr marL="228600" indent="-228600" eaLnBrk="1" hangingPunct="1">
              <a:buAutoNum type="arabicPeriod"/>
            </a:pPr>
            <a:r>
              <a:rPr lang="el-GR" altLang="el-GR" baseline="0" dirty="0"/>
              <a:t>Ποια είναι η αποδεκτή μορφή μιας εργασίας και η δομή της</a:t>
            </a:r>
          </a:p>
          <a:p>
            <a:pPr marL="228600" indent="-228600" eaLnBrk="1" hangingPunct="1">
              <a:buAutoNum type="arabicPeriod"/>
            </a:pPr>
            <a:r>
              <a:rPr lang="el-GR" altLang="el-GR" baseline="0" dirty="0"/>
              <a:t>Γιατί είναι σημαντικό να συντάσσουμε σωστές βιβλιογραφικές αναφορές </a:t>
            </a:r>
            <a:endParaRPr lang="el-GR" alt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20</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21</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22</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Πηγή</a:t>
            </a:r>
            <a:r>
              <a:rPr lang="en-US" dirty="0"/>
              <a:t>:</a:t>
            </a:r>
            <a:r>
              <a:rPr lang="en-US" baseline="0" dirty="0"/>
              <a:t> </a:t>
            </a:r>
            <a:r>
              <a:rPr lang="pl-PL" dirty="0"/>
              <a:t>https://www.lib.auth.gr/el/step4</a:t>
            </a:r>
            <a:r>
              <a:rPr lang="en-US" dirty="0"/>
              <a:t> (</a:t>
            </a:r>
            <a:r>
              <a:rPr lang="el-GR" dirty="0"/>
              <a:t>Γράφω</a:t>
            </a:r>
            <a:r>
              <a:rPr lang="el-GR" baseline="0" dirty="0"/>
              <a:t> την εργασία μου ΑΠΘ)</a:t>
            </a: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23</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Πηγή</a:t>
            </a:r>
            <a:r>
              <a:rPr lang="en-US" dirty="0"/>
              <a:t>:</a:t>
            </a:r>
            <a:r>
              <a:rPr lang="en-US" baseline="0" dirty="0"/>
              <a:t> </a:t>
            </a:r>
            <a:r>
              <a:rPr lang="pl-PL" dirty="0"/>
              <a:t>https://www.lib.auth.gr/el/step4</a:t>
            </a:r>
            <a:r>
              <a:rPr lang="en-US" dirty="0"/>
              <a:t> (</a:t>
            </a:r>
            <a:r>
              <a:rPr lang="el-GR" dirty="0"/>
              <a:t>Γράφω</a:t>
            </a:r>
            <a:r>
              <a:rPr lang="el-GR" baseline="0" dirty="0"/>
              <a:t> την εργασία μου ΑΠΘ)</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a:t>Η περίληψη</a:t>
            </a:r>
            <a:r>
              <a:rPr lang="el-GR" sz="1200" baseline="0" dirty="0"/>
              <a:t> ε</a:t>
            </a:r>
            <a:r>
              <a:rPr lang="el-GR" sz="1200" dirty="0"/>
              <a:t>πιτρέπει στον αναγνώστη/ερευνητή να καταλάβει το θέμα συνολικά.</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Η περίληψη μπορεί να είναι η ίδια δομημένη δηλ. σε 4 σύντομες παραγράφους γράφουμε 1. το σκοπό της εργασίας, 2. τη μεθοδολογία συλλογής στοιχείων και διεξαγωγής της έρευνας, 3. τα αποτελέσματα που βρήκαμε δηλ. τις πληροφορίες που συλλέξαμε κάνοντας την έρευνα, 4. τα συμπεράσματα που καταλήξαμε αξιολογώντας τα αποτελέσματα.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ΕΡΕΥΝΗΤΙΚΗ ΜΕΘΟΔΟΛΟΓΙΑ = αναφέρετε στο τι κάνατε και πως το κάνατε για να απαντήσετε στο ερευνητικό σας ερώτημα. Περιγράφει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-----Τι είδους είναι η εργασία (βασική έρευνα, διερευνητική – ερμηνευτική), η συνηθέστερη είναι η δεύτερη που προσπαθεί να εξερευνήσει κάποιο θέμα ή να εξηγήσει αιτίες και συνέπειες κάποιου φαινομένου</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 Πως συλλέξατε τα στοιχεία / δεδομένα = ανάλογα με το είδος της έρευνας και το είδος των στοιχείων που θέλουμε επιλέγουμε την ερευνητική μέθοδο π.χ. αν κάνουμε μια ποιοτική έρευνα και θέλουμε να συλλέξουμε πρωτογενή δεδομένα επιλέγουμε συνέντευξη σε βάθος ή παρατήρηση. Αν κάνουμε ποσοτική έρευνα και θέλουμε πρωτογενή δεδομένα κάνουμε πείραμα ή δημοσκόπηση με ερωτηματολόγιο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 Πως αναλύσατε τα δεδομένα = ανάλογα με το είδος της έρευνας και τη μεθόδου η ανάλυση των δεδομένων μπορεί να είναι στατιστική (σε μια ποσοτική έρευνα), θεματική ανάλυση (σε μια ποιοτική έρευνα με δεδομένα από συνεντεύξεις ή ομάδες έρευνας (</a:t>
            </a:r>
            <a:r>
              <a:rPr lang="en-US" baseline="0" dirty="0"/>
              <a:t>focus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l-GR" baseline="0" dirty="0"/>
              <a:t> Περιγράφετε κάθε εργαλείο ή υλικό που χρησιμοποιήσατε για τη συλλογή και επεξεργασία των δεδομένων (π.χ. τις ερωτήσεις του ερωτηματολογίου, το λογισμικό στατιστικής ανάλυσης)</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 Εξηγείται γιατί επιλέξατε αυτές τις μεθόδους και τεχνικές</a:t>
            </a: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24</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anose="020B0604020202020204" pitchFamily="34" charset="0"/>
              <a:buNone/>
            </a:pPr>
            <a:r>
              <a:rPr lang="el-GR" sz="1200" baseline="0" dirty="0"/>
              <a:t>Βιβλιογραφική ΕΠΙΣΚΟΠΗΣΗ = αναφέρονται οι σημαντικότερες πηγές στις οποίες στηριχτήκατε για την έρευνα</a:t>
            </a:r>
          </a:p>
          <a:p>
            <a:pPr marL="0" indent="0">
              <a:buFont typeface="Arial" panose="020B0604020202020204" pitchFamily="34" charset="0"/>
              <a:buNone/>
            </a:pPr>
            <a:endParaRPr lang="el-GR" sz="1200" baseline="0" dirty="0"/>
          </a:p>
          <a:p>
            <a:pPr marL="0" indent="0">
              <a:buFont typeface="Arial" panose="020B0604020202020204" pitchFamily="34" charset="0"/>
              <a:buNone/>
            </a:pPr>
            <a:r>
              <a:rPr lang="el-GR" sz="1200" baseline="0" dirty="0"/>
              <a:t>ΣΥΜΠΕΡΑΣΜΑΤΑ</a:t>
            </a:r>
            <a:endParaRPr lang="el-GR" sz="1200" dirty="0"/>
          </a:p>
          <a:p>
            <a:pPr marL="342900" indent="-342900">
              <a:buFont typeface="Arial" panose="020B0604020202020204" pitchFamily="34" charset="0"/>
              <a:buChar char="•"/>
            </a:pPr>
            <a:r>
              <a:rPr lang="el-GR" sz="1200" dirty="0"/>
              <a:t>Γίνεται η σύνθεση του θεωρητικού, μεθοδολογικού και εμπειρικού τμήματος της εργασίας. </a:t>
            </a:r>
          </a:p>
          <a:p>
            <a:pPr marL="342900" indent="-342900">
              <a:buFont typeface="Arial" panose="020B0604020202020204" pitchFamily="34" charset="0"/>
              <a:buChar char="•"/>
            </a:pPr>
            <a:r>
              <a:rPr lang="el-GR" sz="1200" dirty="0"/>
              <a:t>Αντιμετωπίζουμε τα ερωτήματα /θέματα της Εισαγωγής υπό το φως των Αποτελεσμάτων.</a:t>
            </a:r>
          </a:p>
          <a:p>
            <a:pPr marL="342900" indent="-342900">
              <a:buFont typeface="Arial" panose="020B0604020202020204" pitchFamily="34" charset="0"/>
              <a:buChar char="•"/>
            </a:pPr>
            <a:r>
              <a:rPr lang="el-GR" sz="1200" dirty="0"/>
              <a:t>Αναφέρουμε τα σημεία που δεν απαντήθηκαν και προτάσεις για περαιτέρω έρευνα.</a:t>
            </a:r>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25</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Σε</a:t>
            </a:r>
            <a:r>
              <a:rPr lang="el-GR" baseline="0" dirty="0"/>
              <a:t> αυτή τη βασική δομή προστίθενται τα τμήματα με κόκκινο χρώμα  αν η εργασία σας είναι πτυχιακή ή διπλωματική</a:t>
            </a:r>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26</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27</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28</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29</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chemeClr val="tx1">
                    <a:lumMod val="95000"/>
                    <a:lumOff val="5000"/>
                  </a:schemeClr>
                </a:solidFill>
              </a:rPr>
              <a:t>Κριτική </a:t>
            </a:r>
            <a:r>
              <a:rPr lang="el-GR" sz="1200" b="1" dirty="0" err="1">
                <a:solidFill>
                  <a:schemeClr val="tx1">
                    <a:lumMod val="95000"/>
                    <a:lumOff val="5000"/>
                  </a:schemeClr>
                </a:solidFill>
              </a:rPr>
              <a:t>επεξεργασία=Η</a:t>
            </a:r>
            <a:r>
              <a:rPr lang="el-GR" sz="1200" b="1" dirty="0">
                <a:solidFill>
                  <a:schemeClr val="tx1">
                    <a:lumMod val="95000"/>
                    <a:lumOff val="5000"/>
                  </a:schemeClr>
                </a:solidFill>
              </a:rPr>
              <a:t> εργασία δείχνει πως έχετε κατανοήσει όσα γράφετε.</a:t>
            </a:r>
            <a:endParaRPr lang="el-G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Συνοχή σημαίνει χρησιμοποιώ λέξεις που δείχνουν </a:t>
            </a:r>
            <a:r>
              <a:rPr lang="el-GR" sz="1200" b="1" kern="1200" dirty="0">
                <a:solidFill>
                  <a:schemeClr val="tx1"/>
                </a:solidFill>
                <a:effectLst/>
                <a:latin typeface="+mn-lt"/>
                <a:ea typeface="+mn-ea"/>
                <a:cs typeface="+mn-cs"/>
              </a:rPr>
              <a:t>αιτία</a:t>
            </a:r>
            <a:r>
              <a:rPr lang="el-GR" sz="1200" kern="1200" dirty="0">
                <a:solidFill>
                  <a:schemeClr val="tx1"/>
                </a:solidFill>
                <a:effectLst/>
                <a:latin typeface="+mn-lt"/>
                <a:ea typeface="+mn-ea"/>
                <a:cs typeface="+mn-cs"/>
              </a:rPr>
              <a:t> (γιατί, επειδή, για αυτό το λόγο, εξαιτίας του, η εξήγηση είναι …), </a:t>
            </a:r>
            <a:r>
              <a:rPr lang="el-GR" sz="1200" b="1" kern="1200" dirty="0">
                <a:solidFill>
                  <a:schemeClr val="tx1"/>
                </a:solidFill>
                <a:effectLst/>
                <a:latin typeface="+mn-lt"/>
                <a:ea typeface="+mn-ea"/>
                <a:cs typeface="+mn-cs"/>
              </a:rPr>
              <a:t>αντίθεση</a:t>
            </a:r>
            <a:r>
              <a:rPr lang="el-GR" sz="1200" kern="1200" dirty="0">
                <a:solidFill>
                  <a:schemeClr val="tx1"/>
                </a:solidFill>
                <a:effectLst/>
                <a:latin typeface="+mn-lt"/>
                <a:ea typeface="+mn-ea"/>
                <a:cs typeface="+mn-cs"/>
              </a:rPr>
              <a:t> (εξάλλου, εντούτοις, όχι μόνο…αλλά, αντίθετα με,) </a:t>
            </a:r>
            <a:r>
              <a:rPr lang="el-GR" sz="1200" b="1" kern="1200" dirty="0">
                <a:solidFill>
                  <a:schemeClr val="tx1"/>
                </a:solidFill>
                <a:effectLst/>
                <a:latin typeface="+mn-lt"/>
                <a:ea typeface="+mn-ea"/>
                <a:cs typeface="+mn-cs"/>
              </a:rPr>
              <a:t>έμφαση</a:t>
            </a:r>
            <a:r>
              <a:rPr lang="el-GR" sz="1200" kern="1200" dirty="0">
                <a:solidFill>
                  <a:schemeClr val="tx1"/>
                </a:solidFill>
                <a:effectLst/>
                <a:latin typeface="+mn-lt"/>
                <a:ea typeface="+mn-ea"/>
                <a:cs typeface="+mn-cs"/>
              </a:rPr>
              <a:t> (αδιαμφισβήτητα, αξίζει να σημειωθεί…), </a:t>
            </a:r>
            <a:r>
              <a:rPr lang="el-GR" sz="1200" b="1" kern="1200" dirty="0">
                <a:solidFill>
                  <a:schemeClr val="tx1"/>
                </a:solidFill>
                <a:effectLst/>
                <a:latin typeface="+mn-lt"/>
                <a:ea typeface="+mn-ea"/>
                <a:cs typeface="+mn-cs"/>
              </a:rPr>
              <a:t>επεξήγηση</a:t>
            </a:r>
            <a:r>
              <a:rPr lang="el-GR" sz="1200" kern="1200" dirty="0">
                <a:solidFill>
                  <a:schemeClr val="tx1"/>
                </a:solidFill>
                <a:effectLst/>
                <a:latin typeface="+mn-lt"/>
                <a:ea typeface="+mn-ea"/>
                <a:cs typeface="+mn-cs"/>
              </a:rPr>
              <a:t> (ειδικότερα, με άλλα λόγια, για την ακρίβεια…) </a:t>
            </a:r>
            <a:r>
              <a:rPr lang="el-GR" sz="1200" b="1" kern="1200" dirty="0">
                <a:solidFill>
                  <a:schemeClr val="tx1"/>
                </a:solidFill>
                <a:effectLst/>
                <a:latin typeface="+mn-lt"/>
                <a:ea typeface="+mn-ea"/>
                <a:cs typeface="+mn-cs"/>
              </a:rPr>
              <a:t>προϋπόθεση</a:t>
            </a:r>
            <a:r>
              <a:rPr lang="el-GR" sz="1200" kern="1200" dirty="0">
                <a:solidFill>
                  <a:schemeClr val="tx1"/>
                </a:solidFill>
                <a:effectLst/>
                <a:latin typeface="+mn-lt"/>
                <a:ea typeface="+mn-ea"/>
                <a:cs typeface="+mn-cs"/>
              </a:rPr>
              <a:t> (σε περίπτωση που, αν), </a:t>
            </a:r>
            <a:r>
              <a:rPr lang="el-GR" sz="1200" b="1" kern="1200" dirty="0">
                <a:solidFill>
                  <a:schemeClr val="tx1"/>
                </a:solidFill>
                <a:effectLst/>
                <a:latin typeface="+mn-lt"/>
                <a:ea typeface="+mn-ea"/>
                <a:cs typeface="+mn-cs"/>
              </a:rPr>
              <a:t>χρονική ακολουθία</a:t>
            </a:r>
            <a:r>
              <a:rPr lang="el-GR" sz="1200" kern="1200" dirty="0">
                <a:solidFill>
                  <a:schemeClr val="tx1"/>
                </a:solidFill>
                <a:effectLst/>
                <a:latin typeface="+mn-lt"/>
                <a:ea typeface="+mn-ea"/>
                <a:cs typeface="+mn-cs"/>
              </a:rPr>
              <a:t> (καταρχάς, ύστερα, πριν από, ακολούθως, εν τω μεταξύ) </a:t>
            </a:r>
            <a:r>
              <a:rPr lang="el-GR" sz="1200" b="1" kern="1200" dirty="0">
                <a:solidFill>
                  <a:schemeClr val="tx1"/>
                </a:solidFill>
                <a:effectLst/>
                <a:latin typeface="+mn-lt"/>
                <a:ea typeface="+mn-ea"/>
                <a:cs typeface="+mn-cs"/>
              </a:rPr>
              <a:t>συμπέρασμα</a:t>
            </a:r>
            <a:r>
              <a:rPr lang="el-GR" sz="1200" kern="1200" dirty="0">
                <a:solidFill>
                  <a:schemeClr val="tx1"/>
                </a:solidFill>
                <a:effectLst/>
                <a:latin typeface="+mn-lt"/>
                <a:ea typeface="+mn-ea"/>
                <a:cs typeface="+mn-cs"/>
              </a:rPr>
              <a:t> (επομένως, συνεπώς, το αποτέλεσμα είναι…)</a:t>
            </a:r>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3</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30</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31</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32</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33</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34</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36</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Πηγή</a:t>
            </a:r>
            <a:r>
              <a:rPr lang="en-US" dirty="0"/>
              <a:t>:</a:t>
            </a:r>
            <a:r>
              <a:rPr lang="en-US" baseline="0" dirty="0"/>
              <a:t> </a:t>
            </a:r>
            <a:r>
              <a:rPr lang="pl-PL" dirty="0"/>
              <a:t>https://www.lib.auth.gr/el/step4</a:t>
            </a:r>
            <a:r>
              <a:rPr lang="en-US" dirty="0"/>
              <a:t> (</a:t>
            </a:r>
            <a:r>
              <a:rPr lang="el-GR" dirty="0"/>
              <a:t>Γράφω</a:t>
            </a:r>
            <a:r>
              <a:rPr lang="el-GR" baseline="0" dirty="0"/>
              <a:t> την εργασία μου ΑΠΘ)</a:t>
            </a: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4</a:t>
            </a:fld>
            <a:endParaRPr lang="el-GR"/>
          </a:p>
        </p:txBody>
      </p:sp>
    </p:spTree>
    <p:extLst>
      <p:ext uri="{BB962C8B-B14F-4D97-AF65-F5344CB8AC3E}">
        <p14:creationId xmlns:p14="http://schemas.microsoft.com/office/powerpoint/2010/main" val="327278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Όλα τα βήματα αναλυτικά</a:t>
            </a:r>
          </a:p>
          <a:p>
            <a:r>
              <a:rPr lang="el-GR" dirty="0"/>
              <a:t>1.Ο προσδιορισμός</a:t>
            </a:r>
            <a:r>
              <a:rPr lang="el-GR" baseline="0" dirty="0"/>
              <a:t> του προβλήματος αναφέρεται στην επιλογή/ανάθεση του θέματος/ερωτήματος (</a:t>
            </a:r>
            <a:r>
              <a:rPr lang="en-US" baseline="0" dirty="0"/>
              <a:t>select topic / identify and develop)</a:t>
            </a:r>
            <a:r>
              <a:rPr lang="el-GR" baseline="0" dirty="0"/>
              <a:t>. Μπορεί αυτό να είναι δοσμένο από τον καθηγητή ή να είναι επιλογής του φοιτητή οπότε διάφοροι παράγοντες θα οδηγήσουν στη διατύπωσή του (πρωτοτυπία, </a:t>
            </a:r>
            <a:r>
              <a:rPr lang="el-GR" baseline="0" dirty="0" err="1"/>
              <a:t>εφικτότητα</a:t>
            </a:r>
            <a:r>
              <a:rPr lang="el-GR" baseline="0" dirty="0"/>
              <a:t>, επιβλέπων καθηγητής, χρονικός ορίζοντας, κ.ά. </a:t>
            </a:r>
            <a:r>
              <a:rPr lang="en-US" baseline="0" dirty="0"/>
              <a:t>(</a:t>
            </a:r>
            <a:r>
              <a:rPr lang="el-GR" baseline="0" dirty="0"/>
              <a:t>βλ. και </a:t>
            </a:r>
            <a:r>
              <a:rPr lang="en-US" baseline="0" dirty="0"/>
              <a:t>Howard</a:t>
            </a:r>
            <a:r>
              <a:rPr lang="el-GR" baseline="0" dirty="0"/>
              <a:t>, Κ. – </a:t>
            </a:r>
            <a:r>
              <a:rPr lang="en-US" baseline="0" dirty="0"/>
              <a:t>J. Sharp, 2001. </a:t>
            </a:r>
            <a:r>
              <a:rPr lang="el-GR" baseline="0" dirty="0"/>
              <a:t>Η επιστημονική μελέτη</a:t>
            </a:r>
            <a:r>
              <a:rPr lang="en-US" baseline="0" dirty="0"/>
              <a:t>: </a:t>
            </a:r>
            <a:r>
              <a:rPr lang="el-GR" baseline="0" dirty="0"/>
              <a:t>οδηγός σχεδιασμού…, </a:t>
            </a:r>
            <a:r>
              <a:rPr lang="en-US" baseline="0" dirty="0"/>
              <a:t>Gutenberg, </a:t>
            </a:r>
            <a:r>
              <a:rPr lang="el-GR" baseline="0" dirty="0"/>
              <a:t>σελ. 45-78</a:t>
            </a:r>
            <a:r>
              <a:rPr lang="en-US" baseline="0" dirty="0"/>
              <a:t>)</a:t>
            </a:r>
            <a:r>
              <a:rPr lang="el-GR" baseline="0" dirty="0"/>
              <a:t>. Το θέμα πρέπει να είναι σχετικό, εστιασμένο, ενδιαφέρον και να θεμελιώνεται σε στοιχεία όχι πεποιθήσεις</a:t>
            </a:r>
            <a:r>
              <a:rPr lang="en-US" baseline="0" dirty="0"/>
              <a:t>, </a:t>
            </a:r>
            <a:r>
              <a:rPr lang="el-GR" baseline="0" dirty="0"/>
              <a:t>ενώ ανάλογα με το είδος της εργασίας θα πρέπει περισσότερο ή λιγότερο να συμβάλλει στην προαγωγή της γνώσης.</a:t>
            </a:r>
          </a:p>
          <a:p>
            <a:r>
              <a:rPr lang="el-GR" baseline="0" dirty="0"/>
              <a:t>2. Η βιβλιογραφική επισκόπηση (</a:t>
            </a:r>
            <a:r>
              <a:rPr lang="en-US" baseline="0" dirty="0"/>
              <a:t>literature review / background information) </a:t>
            </a:r>
            <a:r>
              <a:rPr lang="el-GR" baseline="0" dirty="0"/>
              <a:t>γίνεται για</a:t>
            </a:r>
            <a:r>
              <a:rPr lang="en-US" baseline="0" dirty="0"/>
              <a:t> </a:t>
            </a:r>
            <a:r>
              <a:rPr lang="el-GR" baseline="0" dirty="0"/>
              <a:t>2 λόγους</a:t>
            </a:r>
            <a:r>
              <a:rPr lang="en-US" baseline="0" dirty="0"/>
              <a:t>:</a:t>
            </a:r>
            <a:r>
              <a:rPr lang="el-GR" baseline="0" dirty="0"/>
              <a:t> α)</a:t>
            </a:r>
            <a:r>
              <a:rPr lang="en-US" baseline="0" dirty="0"/>
              <a:t> </a:t>
            </a:r>
            <a:r>
              <a:rPr lang="el-GR" baseline="0" dirty="0"/>
              <a:t>αποτελεί μέρος της διαδικασίας επιλογής θέματος</a:t>
            </a:r>
            <a:r>
              <a:rPr lang="en-US" baseline="0" dirty="0"/>
              <a:t>,</a:t>
            </a:r>
            <a:r>
              <a:rPr lang="el-GR" baseline="0" dirty="0"/>
              <a:t> θεμελιώνει το ερευνητικό πρόβλημα, β) συνιστά συστατικό μέρος της κυρίως ερευνητικής εργασίας αφού εξασφαλίζει και την πρωτοτυπία της εργασίας. Σε αυτή τη φάση θα συσχετιστούν διάφορα θέματα, κάποια θα απορριφθούν και κάποια θα επιλεγούν ώστε τελικά να επιλεγεί το κατάλληλο. Επιπλέον</a:t>
            </a:r>
            <a:r>
              <a:rPr lang="en-US" baseline="0" dirty="0"/>
              <a:t>,</a:t>
            </a:r>
            <a:r>
              <a:rPr lang="el-GR" baseline="0" dirty="0"/>
              <a:t> παρέχει ένα μεγάλο μέρος της τελικής βιβλιογραφίας. Η αναζήτηση γίνεται σε έντυπη βιβλιογραφία (πληροφοριακά έργα, μονογραφίες, άρθρα περιοδικών) ή σε β</a:t>
            </a:r>
            <a:r>
              <a:rPr lang="en-US" baseline="0" dirty="0"/>
              <a:t>.</a:t>
            </a:r>
            <a:r>
              <a:rPr lang="el-GR" baseline="0" dirty="0"/>
              <a:t>δ. Η καταγραφή του υλικού γίνεται σε χειρόγραφες κάρτες ή σε πρόγραμμα διαχείρισης βιβλιογραφίας.</a:t>
            </a:r>
          </a:p>
          <a:p>
            <a:r>
              <a:rPr lang="el-GR" baseline="0" dirty="0"/>
              <a:t>3. Επιβάλλεται μια σαφής διατύπωση του θέματος (</a:t>
            </a:r>
            <a:r>
              <a:rPr lang="en-US" baseline="0" dirty="0"/>
              <a:t>refining topic) </a:t>
            </a:r>
            <a:r>
              <a:rPr lang="el-GR" baseline="0" dirty="0"/>
              <a:t>και ακριβής παρουσίασή του για να αποφεύγονται οι λανθασμένες διατυπώσεις και παρανοήσεις. Η διατύπωση αυτή γίνεται θέτοντας ερωτήματα που περιγράφουν το θέμα και τις ενότητές του και που στην πορεία θα γίνουν τα κεφάλαια της εργασίας. Οι ερωτήσεις είναι του τύπου «τι είναι…», Ποια είναι…», «ποιος…»,  «που ανήκει…»,  «πότε…», κ.λπ. Παράλληλα διατυπώνουμε τις λέξεις-φράσεις-κλειδιά που περιγράφουν το θέμα. Σπάμε το θέμα σε υποθέματα ( </a:t>
            </a:r>
            <a:r>
              <a:rPr lang="en-US" baseline="0" dirty="0"/>
              <a:t>break the topic into concepts) </a:t>
            </a:r>
            <a:r>
              <a:rPr lang="el-GR" baseline="0" dirty="0"/>
              <a:t> που καλύπτουν συνώνυμα</a:t>
            </a:r>
            <a:r>
              <a:rPr lang="en-US" baseline="0" dirty="0"/>
              <a:t>,</a:t>
            </a:r>
            <a:r>
              <a:rPr lang="el-GR" baseline="0" dirty="0"/>
              <a:t> ευρύτερες</a:t>
            </a:r>
            <a:r>
              <a:rPr lang="en-US" baseline="0" dirty="0"/>
              <a:t> </a:t>
            </a:r>
            <a:r>
              <a:rPr lang="el-GR" baseline="0" dirty="0"/>
              <a:t>και στενότερες έννοιες, διαφορετικές ορθογραφίες, καταλήξεις, ακρώνυμα, ενικός και πληθυντικός αριθμός, κ.λπ. Προσέχουμε να «μεταφράζουμε» τους όρους του θέματος σε </a:t>
            </a:r>
            <a:r>
              <a:rPr lang="el-GR" baseline="0" dirty="0" err="1"/>
              <a:t>βιβλιοθηκονομικούς</a:t>
            </a:r>
            <a:r>
              <a:rPr lang="el-GR" baseline="0" dirty="0"/>
              <a:t> όρους και όρους β</a:t>
            </a:r>
            <a:r>
              <a:rPr lang="en-US" baseline="0" dirty="0"/>
              <a:t>.</a:t>
            </a:r>
            <a:r>
              <a:rPr lang="el-GR" baseline="0" dirty="0"/>
              <a:t>δ. (θα αναφερθούμε σε αυτό παρακάτω)</a:t>
            </a:r>
          </a:p>
          <a:p>
            <a:r>
              <a:rPr lang="el-GR" baseline="0" dirty="0"/>
              <a:t>4. Η στρατηγική (</a:t>
            </a:r>
            <a:r>
              <a:rPr lang="en-US" baseline="0" dirty="0"/>
              <a:t>search strategy) </a:t>
            </a:r>
            <a:r>
              <a:rPr lang="el-GR" baseline="0" dirty="0"/>
              <a:t>θα μας βοηθήσει να διαχειριστούμε καλύτερα το διαθέσιμο χρόνο και να εντοπίσουμε καλύτερα αποτελέσματα. Έχοντας ορίσει τους όρους αναζήτησης αποφασίζουμε α) πως συνδέονται οι όροι στις αναζητήσεις μας. Ενδεχομένως να πρέπει να «μεταφράσουμε» τους όρους του θέματός μας σε «</a:t>
            </a:r>
            <a:r>
              <a:rPr lang="el-GR" baseline="0" dirty="0" err="1"/>
              <a:t>βιβλιοθηκονομικούς</a:t>
            </a:r>
            <a:r>
              <a:rPr lang="el-GR" baseline="0" dirty="0"/>
              <a:t> όρους» δηλ. τους όρους της καθομιλουμένης σε ορολογία ή και δομημένο λεξιλόγιο /θεματικούς όρους που χρησιμοποιούνται από ευρετήρια/καταλόγους, κ.λπ. Αλλιώς μπορούμε να εντοπίσουμε (π.χ. από τη θεματική περιγραφή τεκμηρίων καταλόγων βιβλιοθηκών) τους θεματικούς όρους που χρησιμοποιούνται β) σε ποιες πηγές θα αναζητήσουμε τα διάφορα είδη δημοσιευμάτων (σε βιβλιοθήκες, σε αρχείο, σε βάσεις δεδομένων, στο διαδίκτυο), γ) τι είδους υλικό θα αναζητήσουμε (ανάλογα με τις απαιτήσεις του θέματος ή του καθηγητή) (πρωτογενείς, δευτερογενείς ή τριτογενείς πηγές πληροφόρησης).</a:t>
            </a:r>
          </a:p>
          <a:p>
            <a:r>
              <a:rPr lang="el-GR" baseline="0" dirty="0"/>
              <a:t>5.Αναζητούμε (</a:t>
            </a:r>
            <a:r>
              <a:rPr lang="en-US" baseline="0" dirty="0"/>
              <a:t>find and evaluate) </a:t>
            </a:r>
            <a:r>
              <a:rPr lang="el-GR" baseline="0" dirty="0"/>
              <a:t>σε πηγές (καταλόγους βιβλιοθηκών και αρχείων, ευρετήρια άρθρων, βάσεις δεδομένων, αρχεία, μηχανές αναζήτησης) με βάση τεχνικές αναζήτησης όπως χρήση λέξεων-κλειδιών, φράσεων, λογικών τελεστών, αποκοπής, κ.λπ. Καταγράφουμε τι βρίσκουμε και που το βρίσκουμε. (δημιουργώντας την πρώτη μορφή της βιβλιογραφίας).  Επιλέγουμε μια ομαδοποίηση του υλικού π.χ. ανά είδος (άρθρα, βιβλία) (έντυπα-</a:t>
            </a:r>
            <a:r>
              <a:rPr lang="el-GR" baseline="0" dirty="0" err="1"/>
              <a:t>ηλεκτρονικ</a:t>
            </a:r>
            <a:r>
              <a:rPr lang="el-GR" baseline="0" dirty="0"/>
              <a:t>ά)  και τα αξιολογούμε με γενικά και ειδικά κριτήρια για την χρησιμότητα, καταλληλότητα, αξιοπιστία τους.</a:t>
            </a:r>
          </a:p>
          <a:p>
            <a:r>
              <a:rPr lang="el-GR" baseline="0" dirty="0"/>
              <a:t>6.Τα δεδομένα μας δομούνται, οργανώνονται</a:t>
            </a:r>
            <a:r>
              <a:rPr lang="en-US" baseline="0" dirty="0"/>
              <a:t> </a:t>
            </a:r>
            <a:r>
              <a:rPr lang="el-GR" baseline="0" dirty="0"/>
              <a:t>και επεξεργάζονται ώστε να παραχθεί η νέα γνώση/να απαντηθεί το ερώτημα. Η ανάλυση επιβάλλεται σε περίπτωση στατιστικών δεδομένων, μετρήσεων και ερωτηματολογίων και μπορεί να είναι ποιοτική ή ποσοτική. </a:t>
            </a:r>
          </a:p>
          <a:p>
            <a:r>
              <a:rPr lang="el-GR" baseline="0" dirty="0"/>
              <a:t>7. Η συγγραφή της εργασίας γίνεται με τη μεθοδική οργάνωση όλου του υλικού της έρευνας και τη σύνθεση των πληροφοριών. Παράλληλα γίνεται η σύνταξη της βιβλιογραφίας και των αναφορών εντός κειμένου. Ελέγχουμε για τυπικά λάθη και το ουσιαστικό περιεχόμενο δηλ. αν μεταδίδουμε με ακρίβεια το μήνυμα που θέλουμε. Και η δομή της εργασίας και η βιβλιογραφία ακολουθούν ορισμένα πρότυπα ανάλογα με το είδος της εργασίας.</a:t>
            </a:r>
            <a:r>
              <a:rPr lang="el-GR" b="1" dirty="0"/>
              <a:t> </a:t>
            </a:r>
          </a:p>
          <a:p>
            <a:r>
              <a:rPr lang="el-GR" b="1" dirty="0"/>
              <a:t>Βλ. </a:t>
            </a:r>
          </a:p>
          <a:p>
            <a:r>
              <a:rPr lang="en-US" b="1" dirty="0">
                <a:hlinkClick r:id="rId3"/>
              </a:rPr>
              <a:t>http://library.sait.ca/researchstrategy.asp</a:t>
            </a:r>
            <a:endParaRPr lang="en-US" b="1" dirty="0"/>
          </a:p>
          <a:p>
            <a:r>
              <a:rPr lang="en-US" b="1" dirty="0">
                <a:hlinkClick r:id="rId4"/>
              </a:rPr>
              <a:t>http://guides.library.cornell.edu/c.php?g=32323&amp;p=203722</a:t>
            </a:r>
            <a:r>
              <a:rPr lang="en-US" b="1" dirty="0"/>
              <a:t> </a:t>
            </a:r>
            <a:endParaRPr lang="el-GR" b="1" dirty="0"/>
          </a:p>
          <a:p>
            <a:r>
              <a:rPr lang="en-US" b="1" dirty="0">
                <a:hlinkClick r:id="rId5"/>
              </a:rPr>
              <a:t>http://orion.lib.teithe.gr/index.php?page=writing-publishing</a:t>
            </a:r>
            <a:endParaRPr lang="el-GR" b="1" dirty="0"/>
          </a:p>
          <a:p>
            <a:r>
              <a:rPr lang="en-US" b="1" dirty="0"/>
              <a:t>http://libguides.luc.edu/gettingstarted/researchprocess</a:t>
            </a:r>
            <a:r>
              <a:rPr lang="el-GR" b="1" dirty="0"/>
              <a:t> </a:t>
            </a:r>
          </a:p>
          <a:p>
            <a:endParaRPr lang="el-GR" b="1" dirty="0"/>
          </a:p>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5</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6</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7</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8</a:t>
            </a:fld>
            <a:endParaRPr lang="el-GR"/>
          </a:p>
        </p:txBody>
      </p:sp>
    </p:spTree>
    <p:extLst>
      <p:ext uri="{BB962C8B-B14F-4D97-AF65-F5344CB8AC3E}">
        <p14:creationId xmlns:p14="http://schemas.microsoft.com/office/powerpoint/2010/main" val="211752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hlinkClick r:id="rId3"/>
              </a:rPr>
              <a:t>Βιβλιογραφία</a:t>
            </a:r>
          </a:p>
          <a:p>
            <a:r>
              <a:rPr lang="pl-PL" dirty="0">
                <a:hlinkClick r:id="rId3"/>
              </a:rPr>
              <a:t>https://student.cc.uoc.gr/uploadFiles/181-%CE%98%CE%95%CE%A9%CE%9A107/Odigos%20Ergasion.pdf</a:t>
            </a:r>
            <a:endParaRPr lang="el-GR" dirty="0"/>
          </a:p>
        </p:txBody>
      </p:sp>
      <p:sp>
        <p:nvSpPr>
          <p:cNvPr id="4" name="Θέση αριθμού διαφάνειας 3"/>
          <p:cNvSpPr>
            <a:spLocks noGrp="1"/>
          </p:cNvSpPr>
          <p:nvPr>
            <p:ph type="sldNum" sz="quarter" idx="10"/>
          </p:nvPr>
        </p:nvSpPr>
        <p:spPr/>
        <p:txBody>
          <a:bodyPr/>
          <a:lstStyle/>
          <a:p>
            <a:fld id="{BEAA5DCD-66E1-4BBE-908B-4412DF90AF40}" type="slidenum">
              <a:rPr lang="el-GR" smtClean="0"/>
              <a:t>9</a:t>
            </a:fld>
            <a:endParaRPr lang="el-GR"/>
          </a:p>
        </p:txBody>
      </p:sp>
    </p:spTree>
    <p:extLst>
      <p:ext uri="{BB962C8B-B14F-4D97-AF65-F5344CB8AC3E}">
        <p14:creationId xmlns:p14="http://schemas.microsoft.com/office/powerpoint/2010/main" val="211752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084259DC-D579-40EF-A1AD-120627B466B9}" type="datetimeFigureOut">
              <a:rPr lang="el-GR" smtClean="0"/>
              <a:t>15/2/2021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19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84259DC-D579-40EF-A1AD-120627B466B9}" type="datetimeFigureOut">
              <a:rPr lang="el-GR" smtClean="0"/>
              <a:t>15/2/2021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336324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84259DC-D579-40EF-A1AD-120627B466B9}" type="datetimeFigureOut">
              <a:rPr lang="el-GR" smtClean="0"/>
              <a:t>15/2/2021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389629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84259DC-D579-40EF-A1AD-120627B466B9}" type="datetimeFigureOut">
              <a:rPr lang="el-GR" smtClean="0"/>
              <a:t>15/2/2021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92599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084259DC-D579-40EF-A1AD-120627B466B9}" type="datetimeFigureOut">
              <a:rPr lang="el-GR" smtClean="0"/>
              <a:t>15/2/2021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226395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84259DC-D579-40EF-A1AD-120627B466B9}" type="datetimeFigureOut">
              <a:rPr lang="el-GR" smtClean="0"/>
              <a:t>15/2/2021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161908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084259DC-D579-40EF-A1AD-120627B466B9}" type="datetimeFigureOut">
              <a:rPr lang="el-GR" smtClean="0"/>
              <a:t>15/2/2021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358069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084259DC-D579-40EF-A1AD-120627B466B9}" type="datetimeFigureOut">
              <a:rPr lang="el-GR" smtClean="0"/>
              <a:t>15/2/2021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93328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84259DC-D579-40EF-A1AD-120627B466B9}" type="datetimeFigureOut">
              <a:rPr lang="el-GR" smtClean="0"/>
              <a:t>15/2/2021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282658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084259DC-D579-40EF-A1AD-120627B466B9}" type="datetimeFigureOut">
              <a:rPr lang="el-GR" smtClean="0"/>
              <a:t>15/2/2021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372658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084259DC-D579-40EF-A1AD-120627B466B9}" type="datetimeFigureOut">
              <a:rPr lang="el-GR" smtClean="0"/>
              <a:t>15/2/2021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0C6F6A9-4BEC-4A91-9F8D-1A563500F1A5}" type="slidenum">
              <a:rPr lang="el-GR" smtClean="0"/>
              <a:t>‹#›</a:t>
            </a:fld>
            <a:endParaRPr lang="el-GR"/>
          </a:p>
        </p:txBody>
      </p:sp>
    </p:spTree>
    <p:extLst>
      <p:ext uri="{BB962C8B-B14F-4D97-AF65-F5344CB8AC3E}">
        <p14:creationId xmlns:p14="http://schemas.microsoft.com/office/powerpoint/2010/main" val="240042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259DC-D579-40EF-A1AD-120627B466B9}" type="datetimeFigureOut">
              <a:rPr lang="el-GR" smtClean="0"/>
              <a:t>15/2/2021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6F6A9-4BEC-4A91-9F8D-1A563500F1A5}" type="slidenum">
              <a:rPr lang="el-GR" smtClean="0"/>
              <a:t>‹#›</a:t>
            </a:fld>
            <a:endParaRPr lang="el-GR"/>
          </a:p>
        </p:txBody>
      </p:sp>
    </p:spTree>
    <p:extLst>
      <p:ext uri="{BB962C8B-B14F-4D97-AF65-F5344CB8AC3E}">
        <p14:creationId xmlns:p14="http://schemas.microsoft.com/office/powerpoint/2010/main" val="284422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hdl.handle.net/11419/742"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nottingham.ac.uk/news/pressreleases/2015/may/research-finds-link-between-vitamin-e-and-exposure-to-air-pollution.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apothetirio.teiep.gr/xmlui/page/enlicenses"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wwwlib.teiep.gr/el/component/content/article/40/151.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lib.teiep.gr/el/component/content/article/41/193.html" TargetMode="External"/><Relationship Id="rId4" Type="http://schemas.openxmlformats.org/officeDocument/2006/relationships/hyperlink" Target="https://wwwlib.teiep.gr/el/component/content/article/40/150.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lib.auth.gr/el/step4"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library.panteion.gr/admin/site_ufiles/file/PanteioLibrary%20Guides.pdf" TargetMode="External"/><Relationship Id="rId5" Type="http://schemas.openxmlformats.org/officeDocument/2006/relationships/hyperlink" Target="http://orion.lib.teithe.gr/index.php?page=writing-t-abstract" TargetMode="External"/><Relationship Id="rId4" Type="http://schemas.openxmlformats.org/officeDocument/2006/relationships/hyperlink" Target="http://orion.lib.teithe.gr/index.php?page=use-properl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th.tsoli@uoi.gr"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opac.seab.gr/help~S17*gr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ChangeArrowheads="1"/>
          </p:cNvSpPr>
          <p:nvPr/>
        </p:nvSpPr>
        <p:spPr bwMode="auto">
          <a:xfrm>
            <a:off x="526195" y="1628800"/>
            <a:ext cx="8136905" cy="1800200"/>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sz="2400" b="1" dirty="0">
                <a:solidFill>
                  <a:srgbClr val="002060"/>
                </a:solidFill>
                <a:latin typeface="+mn-lt"/>
              </a:rPr>
              <a:t>Μεθοδολογία έρευνας</a:t>
            </a:r>
            <a:endParaRPr lang="en-US" sz="2400" b="1" dirty="0">
              <a:solidFill>
                <a:srgbClr val="002060"/>
              </a:solidFill>
              <a:latin typeface="+mn-lt"/>
            </a:endParaRPr>
          </a:p>
          <a:p>
            <a:pPr algn="ctr" eaLnBrk="1" hangingPunct="1">
              <a:spcBef>
                <a:spcPct val="0"/>
              </a:spcBef>
              <a:buFontTx/>
              <a:buNone/>
            </a:pPr>
            <a:endParaRPr lang="el-GR" sz="2400" b="1" dirty="0">
              <a:solidFill>
                <a:srgbClr val="002060"/>
              </a:solidFill>
              <a:latin typeface="+mn-lt"/>
            </a:endParaRPr>
          </a:p>
          <a:p>
            <a:pPr algn="ctr" eaLnBrk="1" hangingPunct="1">
              <a:spcBef>
                <a:spcPct val="0"/>
              </a:spcBef>
              <a:buFontTx/>
              <a:buNone/>
            </a:pPr>
            <a:r>
              <a:rPr lang="el-GR" sz="2400" b="1" dirty="0">
                <a:solidFill>
                  <a:srgbClr val="002060"/>
                </a:solidFill>
                <a:latin typeface="+mn-lt"/>
              </a:rPr>
              <a:t>Διαδικασία συγγραφής εργασίας </a:t>
            </a:r>
          </a:p>
        </p:txBody>
      </p:sp>
      <p:grpSp>
        <p:nvGrpSpPr>
          <p:cNvPr id="2053" name="Group 10"/>
          <p:cNvGrpSpPr>
            <a:grpSpLocks/>
          </p:cNvGrpSpPr>
          <p:nvPr/>
        </p:nvGrpSpPr>
        <p:grpSpPr bwMode="auto">
          <a:xfrm>
            <a:off x="104982963" y="107000675"/>
            <a:ext cx="10672762" cy="601663"/>
            <a:chOff x="104830572" y="106848322"/>
            <a:chExt cx="10672548" cy="601705"/>
          </a:xfrm>
        </p:grpSpPr>
        <p:sp>
          <p:nvSpPr>
            <p:cNvPr id="2069" name="Rectangle 11"/>
            <p:cNvSpPr>
              <a:spLocks noChangeArrowheads="1"/>
            </p:cNvSpPr>
            <p:nvPr/>
          </p:nvSpPr>
          <p:spPr bwMode="auto">
            <a:xfrm>
              <a:off x="104830572" y="106848322"/>
              <a:ext cx="10672548" cy="600502"/>
            </a:xfrm>
            <a:prstGeom prst="rect">
              <a:avLst/>
            </a:prstGeom>
            <a:solidFill>
              <a:srgbClr val="D6E0E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Tahoma" pitchFamily="34" charset="0"/>
              </a:endParaRPr>
            </a:p>
          </p:txBody>
        </p:sp>
        <p:pic>
          <p:nvPicPr>
            <p:cNvPr id="207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9599" y="106852534"/>
              <a:ext cx="582963" cy="597493"/>
            </a:xfrm>
            <a:prstGeom prst="rect">
              <a:avLst/>
            </a:prstGeom>
            <a:noFill/>
            <a:ln>
              <a:noFill/>
            </a:ln>
            <a:effectLst/>
            <a:extLst>
              <a:ext uri="{909E8E84-426E-40DD-AFC4-6F175D3DCCD1}">
                <a14:hiddenFill xmlns:a14="http://schemas.microsoft.com/office/drawing/2010/main">
                  <a:solidFill>
                    <a:srgbClr val="E0E0E0"/>
                  </a:solidFill>
                </a14:hiddenFill>
              </a:ext>
              <a:ext uri="{91240B29-F687-4F45-9708-019B960494DF}">
                <a14:hiddenLine xmlns:a14="http://schemas.microsoft.com/office/drawing/2010/main" w="57150" cmpd="thinThick" algn="ctr">
                  <a:solidFill>
                    <a:srgbClr val="8A8A8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7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1167" y="106865945"/>
              <a:ext cx="558458" cy="57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72" name="AutoShape 14"/>
            <p:cNvSpPr>
              <a:spLocks noChangeArrowheads="1"/>
            </p:cNvSpPr>
            <p:nvPr/>
          </p:nvSpPr>
          <p:spPr bwMode="auto">
            <a:xfrm>
              <a:off x="105947276" y="106962858"/>
              <a:ext cx="2979683" cy="373118"/>
            </a:xfrm>
            <a:prstGeom prst="flowChartAlternateProcess">
              <a:avLst/>
            </a:prstGeom>
            <a:noFill/>
            <a:ln>
              <a:noFill/>
            </a:ln>
            <a:effectLst>
              <a:outerShdw dist="28398" dir="3806097" algn="ctr" rotWithShape="0">
                <a:srgbClr val="193333">
                  <a:alpha val="50000"/>
                </a:srgbClr>
              </a:outerShdw>
            </a:effectLst>
            <a:extLst>
              <a:ext uri="{909E8E84-426E-40DD-AFC4-6F175D3DCCD1}">
                <a14:hiddenFill xmlns:a14="http://schemas.microsoft.com/office/drawing/2010/main">
                  <a:solidFill>
                    <a:srgbClr val="FFFFFF">
                      <a:alpha val="90979"/>
                    </a:srgbClr>
                  </a:solidFill>
                </a14:hiddenFill>
              </a:ext>
              <a:ext uri="{91240B29-F687-4F45-9708-019B960494DF}">
                <a14:hiddenLine xmlns:a14="http://schemas.microsoft.com/office/drawing/2010/main" w="12700" algn="in">
                  <a:solidFill>
                    <a:srgbClr val="AEC2C2"/>
                  </a:solidFill>
                  <a:miter lim="800000"/>
                  <a:headEnd/>
                  <a:tailEnd/>
                </a14:hiddenLine>
              </a:ext>
            </a:extLst>
          </p:spPr>
          <p:txBody>
            <a:bodyPr lIns="36576" tIns="36576" rIns="36576" bIns="36576"/>
            <a:lstStyle>
              <a:lvl1pPr marL="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200" b="1">
                  <a:solidFill>
                    <a:srgbClr val="000000"/>
                  </a:solidFill>
                  <a:latin typeface="Corbel" pitchFamily="34" charset="0"/>
                </a:rPr>
                <a:t>Πληροφοριακοί οδηγοί Βιβλιοθήκης</a:t>
              </a:r>
              <a:endParaRPr lang="el-GR" altLang="el-GR" sz="1800">
                <a:latin typeface="Tahoma" pitchFamily="34" charset="0"/>
              </a:endParaRPr>
            </a:p>
          </p:txBody>
        </p:sp>
      </p:grpSp>
      <p:grpSp>
        <p:nvGrpSpPr>
          <p:cNvPr id="2054" name="Group 15"/>
          <p:cNvGrpSpPr>
            <a:grpSpLocks/>
          </p:cNvGrpSpPr>
          <p:nvPr/>
        </p:nvGrpSpPr>
        <p:grpSpPr bwMode="auto">
          <a:xfrm>
            <a:off x="104982963" y="107000675"/>
            <a:ext cx="10672762" cy="601663"/>
            <a:chOff x="104830572" y="106848322"/>
            <a:chExt cx="10672548" cy="601705"/>
          </a:xfrm>
        </p:grpSpPr>
        <p:sp>
          <p:nvSpPr>
            <p:cNvPr id="2065" name="Rectangle 16"/>
            <p:cNvSpPr>
              <a:spLocks noChangeArrowheads="1"/>
            </p:cNvSpPr>
            <p:nvPr/>
          </p:nvSpPr>
          <p:spPr bwMode="auto">
            <a:xfrm>
              <a:off x="104830572" y="106848322"/>
              <a:ext cx="10672548" cy="600502"/>
            </a:xfrm>
            <a:prstGeom prst="rect">
              <a:avLst/>
            </a:prstGeom>
            <a:solidFill>
              <a:srgbClr val="D6E0E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Tahoma" pitchFamily="34" charset="0"/>
              </a:endParaRPr>
            </a:p>
          </p:txBody>
        </p:sp>
        <p:pic>
          <p:nvPicPr>
            <p:cNvPr id="206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9599" y="106852534"/>
              <a:ext cx="582963" cy="597493"/>
            </a:xfrm>
            <a:prstGeom prst="rect">
              <a:avLst/>
            </a:prstGeom>
            <a:noFill/>
            <a:ln>
              <a:noFill/>
            </a:ln>
            <a:effectLst/>
            <a:extLst>
              <a:ext uri="{909E8E84-426E-40DD-AFC4-6F175D3DCCD1}">
                <a14:hiddenFill xmlns:a14="http://schemas.microsoft.com/office/drawing/2010/main">
                  <a:solidFill>
                    <a:srgbClr val="E0E0E0"/>
                  </a:solidFill>
                </a14:hiddenFill>
              </a:ext>
              <a:ext uri="{91240B29-F687-4F45-9708-019B960494DF}">
                <a14:hiddenLine xmlns:a14="http://schemas.microsoft.com/office/drawing/2010/main" w="57150" cmpd="thinThick" algn="ctr">
                  <a:solidFill>
                    <a:srgbClr val="8A8A8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1167" y="106865945"/>
              <a:ext cx="558458" cy="57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68" name="AutoShape 19"/>
            <p:cNvSpPr>
              <a:spLocks noChangeArrowheads="1"/>
            </p:cNvSpPr>
            <p:nvPr/>
          </p:nvSpPr>
          <p:spPr bwMode="auto">
            <a:xfrm>
              <a:off x="105947276" y="106962858"/>
              <a:ext cx="2979683" cy="373118"/>
            </a:xfrm>
            <a:prstGeom prst="flowChartAlternateProcess">
              <a:avLst/>
            </a:prstGeom>
            <a:noFill/>
            <a:ln>
              <a:noFill/>
            </a:ln>
            <a:effectLst>
              <a:outerShdw dist="28398" dir="3806097" algn="ctr" rotWithShape="0">
                <a:srgbClr val="193333">
                  <a:alpha val="50000"/>
                </a:srgbClr>
              </a:outerShdw>
            </a:effectLst>
            <a:extLst>
              <a:ext uri="{909E8E84-426E-40DD-AFC4-6F175D3DCCD1}">
                <a14:hiddenFill xmlns:a14="http://schemas.microsoft.com/office/drawing/2010/main">
                  <a:solidFill>
                    <a:srgbClr val="FFFFFF">
                      <a:alpha val="90979"/>
                    </a:srgbClr>
                  </a:solidFill>
                </a14:hiddenFill>
              </a:ext>
              <a:ext uri="{91240B29-F687-4F45-9708-019B960494DF}">
                <a14:hiddenLine xmlns:a14="http://schemas.microsoft.com/office/drawing/2010/main" w="12700" algn="in">
                  <a:solidFill>
                    <a:srgbClr val="AEC2C2"/>
                  </a:solidFill>
                  <a:miter lim="800000"/>
                  <a:headEnd/>
                  <a:tailEnd/>
                </a14:hiddenLine>
              </a:ext>
            </a:extLst>
          </p:spPr>
          <p:txBody>
            <a:bodyPr lIns="36576" tIns="36576" rIns="36576" bIns="36576"/>
            <a:lstStyle>
              <a:lvl1pPr marL="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200" b="1">
                  <a:solidFill>
                    <a:srgbClr val="000000"/>
                  </a:solidFill>
                  <a:latin typeface="Corbel" pitchFamily="34" charset="0"/>
                </a:rPr>
                <a:t>Πληροφοριακοί οδηγοί Βιβλιοθήκης</a:t>
              </a:r>
              <a:endParaRPr lang="el-GR" altLang="el-GR" sz="1800">
                <a:latin typeface="Tahoma" pitchFamily="34" charset="0"/>
              </a:endParaRPr>
            </a:p>
          </p:txBody>
        </p:sp>
      </p:grpSp>
      <p:grpSp>
        <p:nvGrpSpPr>
          <p:cNvPr id="2055" name="Group 20"/>
          <p:cNvGrpSpPr>
            <a:grpSpLocks/>
          </p:cNvGrpSpPr>
          <p:nvPr/>
        </p:nvGrpSpPr>
        <p:grpSpPr bwMode="auto">
          <a:xfrm>
            <a:off x="94876938" y="79541688"/>
            <a:ext cx="10672762" cy="601662"/>
            <a:chOff x="104830572" y="106848322"/>
            <a:chExt cx="10672548" cy="601705"/>
          </a:xfrm>
        </p:grpSpPr>
        <p:sp>
          <p:nvSpPr>
            <p:cNvPr id="2061" name="Rectangle 21"/>
            <p:cNvSpPr>
              <a:spLocks noChangeArrowheads="1"/>
            </p:cNvSpPr>
            <p:nvPr/>
          </p:nvSpPr>
          <p:spPr bwMode="auto">
            <a:xfrm>
              <a:off x="104830572" y="106848322"/>
              <a:ext cx="10672548" cy="600502"/>
            </a:xfrm>
            <a:prstGeom prst="rect">
              <a:avLst/>
            </a:prstGeom>
            <a:solidFill>
              <a:srgbClr val="D6E0E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Tahoma" pitchFamily="34" charset="0"/>
              </a:endParaRPr>
            </a:p>
          </p:txBody>
        </p:sp>
        <p:pic>
          <p:nvPicPr>
            <p:cNvPr id="206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9599" y="106852534"/>
              <a:ext cx="582963" cy="597493"/>
            </a:xfrm>
            <a:prstGeom prst="rect">
              <a:avLst/>
            </a:prstGeom>
            <a:noFill/>
            <a:ln>
              <a:noFill/>
            </a:ln>
            <a:effectLst/>
            <a:extLst>
              <a:ext uri="{909E8E84-426E-40DD-AFC4-6F175D3DCCD1}">
                <a14:hiddenFill xmlns:a14="http://schemas.microsoft.com/office/drawing/2010/main">
                  <a:solidFill>
                    <a:srgbClr val="E0E0E0"/>
                  </a:solidFill>
                </a14:hiddenFill>
              </a:ext>
              <a:ext uri="{91240B29-F687-4F45-9708-019B960494DF}">
                <a14:hiddenLine xmlns:a14="http://schemas.microsoft.com/office/drawing/2010/main" w="57150" cmpd="thinThick" algn="ctr">
                  <a:solidFill>
                    <a:srgbClr val="8A8A8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1167" y="106865945"/>
              <a:ext cx="558458" cy="57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64" name="AutoShape 24"/>
            <p:cNvSpPr>
              <a:spLocks noChangeArrowheads="1"/>
            </p:cNvSpPr>
            <p:nvPr/>
          </p:nvSpPr>
          <p:spPr bwMode="auto">
            <a:xfrm>
              <a:off x="105947276" y="106962858"/>
              <a:ext cx="2979683" cy="373118"/>
            </a:xfrm>
            <a:prstGeom prst="flowChartAlternateProcess">
              <a:avLst/>
            </a:prstGeom>
            <a:noFill/>
            <a:ln>
              <a:noFill/>
            </a:ln>
            <a:effectLst>
              <a:outerShdw dist="28398" dir="3806097" algn="ctr" rotWithShape="0">
                <a:srgbClr val="193333">
                  <a:alpha val="50000"/>
                </a:srgbClr>
              </a:outerShdw>
            </a:effectLst>
            <a:extLst>
              <a:ext uri="{909E8E84-426E-40DD-AFC4-6F175D3DCCD1}">
                <a14:hiddenFill xmlns:a14="http://schemas.microsoft.com/office/drawing/2010/main">
                  <a:solidFill>
                    <a:srgbClr val="FFFFFF">
                      <a:alpha val="90979"/>
                    </a:srgbClr>
                  </a:solidFill>
                </a14:hiddenFill>
              </a:ext>
              <a:ext uri="{91240B29-F687-4F45-9708-019B960494DF}">
                <a14:hiddenLine xmlns:a14="http://schemas.microsoft.com/office/drawing/2010/main" w="12700" algn="in">
                  <a:solidFill>
                    <a:srgbClr val="AEC2C2"/>
                  </a:solidFill>
                  <a:miter lim="800000"/>
                  <a:headEnd/>
                  <a:tailEnd/>
                </a14:hiddenLine>
              </a:ext>
            </a:extLst>
          </p:spPr>
          <p:txBody>
            <a:bodyPr lIns="36576" tIns="36576" rIns="36576" bIns="36576"/>
            <a:lstStyle>
              <a:lvl1pPr marL="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200" b="1">
                  <a:solidFill>
                    <a:srgbClr val="000000"/>
                  </a:solidFill>
                  <a:latin typeface="Corbel" pitchFamily="34" charset="0"/>
                </a:rPr>
                <a:t>Πληροφοριακοί οδηγοί Βιβλιοθήκης</a:t>
              </a:r>
              <a:endParaRPr lang="el-GR" altLang="el-GR" sz="1800">
                <a:latin typeface="Tahoma" pitchFamily="34" charset="0"/>
              </a:endParaRPr>
            </a:p>
          </p:txBody>
        </p:sp>
      </p:grpSp>
      <p:sp>
        <p:nvSpPr>
          <p:cNvPr id="35" name="TextBox 34"/>
          <p:cNvSpPr txBox="1"/>
          <p:nvPr/>
        </p:nvSpPr>
        <p:spPr>
          <a:xfrm>
            <a:off x="1588" y="6207125"/>
            <a:ext cx="9129712" cy="792525"/>
          </a:xfrm>
          <a:prstGeom prst="rect">
            <a:avLst/>
          </a:prstGeom>
          <a:solidFill>
            <a:srgbClr val="D6E0E0">
              <a:alpha val="62745"/>
            </a:srgbClr>
          </a:solidFill>
        </p:spPr>
        <p:txBody>
          <a:bodyPr>
            <a:spAutoFit/>
          </a:bodyPr>
          <a:lstStyle/>
          <a:p>
            <a:pPr algn="ctr">
              <a:defRPr/>
            </a:pPr>
            <a:r>
              <a:rPr lang="el-GR" sz="1050" b="1" dirty="0">
                <a:solidFill>
                  <a:srgbClr val="002060"/>
                </a:solidFill>
                <a:latin typeface="Corbel" panose="020B0503020204020204" pitchFamily="34" charset="0"/>
              </a:rPr>
              <a:t>Πανεπιστήμιο Ιωαννίνων. Βιβλιοθήκη και Κέντρο Πληροφόρησης</a:t>
            </a:r>
          </a:p>
          <a:p>
            <a:pPr algn="ctr">
              <a:defRPr/>
            </a:pPr>
            <a:r>
              <a:rPr lang="el-GR" sz="1050" b="1" dirty="0">
                <a:solidFill>
                  <a:srgbClr val="002060"/>
                </a:solidFill>
                <a:latin typeface="Corbel" panose="020B0503020204020204" pitchFamily="34" charset="0"/>
              </a:rPr>
              <a:t>Περιφερειακή Βιβλιοθήκη Πρέβεζας</a:t>
            </a:r>
            <a:endParaRPr lang="en-US" sz="1050" b="1" dirty="0">
              <a:solidFill>
                <a:srgbClr val="002060"/>
              </a:solidFill>
              <a:latin typeface="Corbel" panose="020B0503020204020204" pitchFamily="34" charset="0"/>
            </a:endParaRPr>
          </a:p>
          <a:p>
            <a:pPr algn="ctr">
              <a:defRPr/>
            </a:pPr>
            <a:r>
              <a:rPr lang="el-GR" sz="1050" b="1" dirty="0">
                <a:solidFill>
                  <a:srgbClr val="002060"/>
                </a:solidFill>
                <a:latin typeface="Corbel" panose="020B0503020204020204" pitchFamily="34" charset="0"/>
              </a:rPr>
              <a:t>Φεβρουάριος 2021</a:t>
            </a:r>
          </a:p>
          <a:p>
            <a:pPr>
              <a:defRPr/>
            </a:pPr>
            <a:endParaRPr lang="el-GR" sz="1400" dirty="0">
              <a:latin typeface="Corbel" panose="020B0503020204020204" pitchFamily="34" charset="0"/>
            </a:endParaRPr>
          </a:p>
        </p:txBody>
      </p:sp>
      <p:grpSp>
        <p:nvGrpSpPr>
          <p:cNvPr id="23" name="Ομάδα 22"/>
          <p:cNvGrpSpPr/>
          <p:nvPr/>
        </p:nvGrpSpPr>
        <p:grpSpPr>
          <a:xfrm>
            <a:off x="0" y="-1"/>
            <a:ext cx="9153294" cy="615553"/>
            <a:chOff x="-12802" y="0"/>
            <a:chExt cx="9153294" cy="615553"/>
          </a:xfrm>
          <a:solidFill>
            <a:schemeClr val="accent4">
              <a:lumMod val="20000"/>
              <a:lumOff val="80000"/>
              <a:alpha val="71000"/>
            </a:schemeClr>
          </a:solidFill>
        </p:grpSpPr>
        <p:sp>
          <p:nvSpPr>
            <p:cNvPr id="24" name="TextBox 23"/>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3081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195" y="1406958"/>
            <a:ext cx="8136904" cy="4862870"/>
          </a:xfrm>
          <a:prstGeom prst="rect">
            <a:avLst/>
          </a:prstGeom>
          <a:noFill/>
        </p:spPr>
        <p:txBody>
          <a:bodyPr wrap="square" rtlCol="0">
            <a:spAutoFit/>
          </a:bodyPr>
          <a:lstStyle/>
          <a:p>
            <a:r>
              <a:rPr lang="en-US" sz="2000" b="1" dirty="0">
                <a:solidFill>
                  <a:schemeClr val="accent5">
                    <a:lumMod val="50000"/>
                  </a:schemeClr>
                </a:solidFill>
              </a:rPr>
              <a:t>5.	</a:t>
            </a:r>
            <a:r>
              <a:rPr lang="el-GR" sz="2000" b="1" dirty="0">
                <a:solidFill>
                  <a:schemeClr val="accent5">
                    <a:lumMod val="50000"/>
                  </a:schemeClr>
                </a:solidFill>
              </a:rPr>
              <a:t>Διαδικασία συγγραφής</a:t>
            </a:r>
          </a:p>
          <a:p>
            <a:endParaRPr lang="en-US" sz="1600" b="1" dirty="0"/>
          </a:p>
          <a:p>
            <a:r>
              <a:rPr lang="el-GR" sz="2000" b="1" dirty="0"/>
              <a:t>Συγγραφή</a:t>
            </a:r>
            <a:r>
              <a:rPr lang="en-US" sz="2000" b="1" dirty="0"/>
              <a:t>:</a:t>
            </a:r>
          </a:p>
          <a:p>
            <a:pPr marL="285750" indent="-285750">
              <a:buFont typeface="Arial" panose="020B0604020202020204" pitchFamily="34" charset="0"/>
              <a:buChar char="•"/>
            </a:pPr>
            <a:r>
              <a:rPr lang="en-US" sz="2000" dirty="0"/>
              <a:t>            </a:t>
            </a:r>
            <a:r>
              <a:rPr lang="el-GR" sz="2000" dirty="0"/>
              <a:t>Περιεχόμενο και ύφος </a:t>
            </a:r>
          </a:p>
          <a:p>
            <a:pPr marL="285750" indent="-285750">
              <a:buFont typeface="Arial" panose="020B0604020202020204" pitchFamily="34" charset="0"/>
              <a:buChar char="•"/>
            </a:pPr>
            <a:r>
              <a:rPr lang="el-GR" sz="2000" dirty="0"/>
              <a:t>            Ορθογραφία</a:t>
            </a:r>
            <a:r>
              <a:rPr lang="en-US" sz="2000" dirty="0"/>
              <a:t>,</a:t>
            </a:r>
            <a:r>
              <a:rPr lang="el-GR" sz="2000" dirty="0"/>
              <a:t> σύνταξη</a:t>
            </a:r>
            <a:r>
              <a:rPr lang="en-US" sz="2000" dirty="0"/>
              <a:t> </a:t>
            </a:r>
            <a:r>
              <a:rPr lang="el-GR" sz="2000" dirty="0"/>
              <a:t>και σημεία στίξης</a:t>
            </a:r>
          </a:p>
          <a:p>
            <a:pPr marL="285750" indent="-285750">
              <a:buFont typeface="Arial" panose="020B0604020202020204" pitchFamily="34" charset="0"/>
              <a:buChar char="•"/>
            </a:pPr>
            <a:r>
              <a:rPr lang="el-GR" sz="2000" dirty="0"/>
              <a:t>            Γράψτε τη βιβλιογραφία καθώς γράφετε την εργασία</a:t>
            </a:r>
          </a:p>
          <a:p>
            <a:endParaRPr lang="en-US" sz="2000" b="1" dirty="0"/>
          </a:p>
          <a:p>
            <a:r>
              <a:rPr lang="el-GR" sz="2000" b="1" dirty="0"/>
              <a:t>Διόρθωση και αξιολόγηση</a:t>
            </a:r>
            <a:r>
              <a:rPr lang="en-US" sz="2000" b="1" dirty="0"/>
              <a:t>:</a:t>
            </a:r>
            <a:endParaRPr lang="el-GR" sz="2000" b="1" dirty="0"/>
          </a:p>
          <a:p>
            <a:pPr marL="285750" indent="-285750">
              <a:buFont typeface="Arial" panose="020B0604020202020204" pitchFamily="34" charset="0"/>
              <a:buChar char="•"/>
            </a:pPr>
            <a:r>
              <a:rPr lang="el-GR" sz="2000" b="1" dirty="0"/>
              <a:t>	</a:t>
            </a:r>
            <a:r>
              <a:rPr lang="el-GR" sz="2000" dirty="0"/>
              <a:t>Αποστασιοποιηθείτε και διαβάστε αργότερα</a:t>
            </a:r>
          </a:p>
          <a:p>
            <a:pPr marL="285750" indent="-285750">
              <a:buFont typeface="Arial" panose="020B0604020202020204" pitchFamily="34" charset="0"/>
              <a:buChar char="•"/>
            </a:pPr>
            <a:r>
              <a:rPr lang="el-GR" sz="2000" dirty="0"/>
              <a:t>	Αξιολογήστε τι γράψατε και πως το γράψατε</a:t>
            </a:r>
          </a:p>
          <a:p>
            <a:pPr marL="285750" indent="-285750">
              <a:buFont typeface="Arial" panose="020B0604020202020204" pitchFamily="34" charset="0"/>
              <a:buChar char="•"/>
            </a:pPr>
            <a:r>
              <a:rPr lang="el-GR" sz="2000" dirty="0"/>
              <a:t>           Διαβάστε δυνατά.</a:t>
            </a:r>
          </a:p>
          <a:p>
            <a:endParaRPr lang="el-GR" sz="2000" dirty="0"/>
          </a:p>
          <a:p>
            <a:r>
              <a:rPr lang="el-GR" sz="2000" b="1" dirty="0"/>
              <a:t>Ετοιμάστε το υλικό</a:t>
            </a:r>
            <a:r>
              <a:rPr lang="en-US" sz="2000" b="1" dirty="0"/>
              <a:t>:</a:t>
            </a:r>
            <a:endParaRPr lang="el-GR" sz="2000" b="1" dirty="0"/>
          </a:p>
          <a:p>
            <a:pPr marL="285750" indent="-285750">
              <a:buFont typeface="Arial" panose="020B0604020202020204" pitchFamily="34" charset="0"/>
              <a:buChar char="•"/>
            </a:pPr>
            <a:r>
              <a:rPr lang="el-GR" sz="2000" dirty="0"/>
              <a:t>              Αρχεία </a:t>
            </a:r>
            <a:r>
              <a:rPr lang="en-US" sz="2000" dirty="0"/>
              <a:t>pdf, doc,</a:t>
            </a:r>
            <a:r>
              <a:rPr lang="el-GR" sz="2000" dirty="0"/>
              <a:t> …</a:t>
            </a:r>
          </a:p>
          <a:p>
            <a:pPr marL="285750" indent="-285750">
              <a:buFont typeface="Arial" panose="020B0604020202020204" pitchFamily="34" charset="0"/>
              <a:buChar char="•"/>
            </a:pPr>
            <a:r>
              <a:rPr lang="el-GR" sz="2000" dirty="0"/>
              <a:t>              Προετοιμάστε παρουσίαση</a:t>
            </a:r>
            <a:r>
              <a:rPr lang="en-US" sz="2000" dirty="0"/>
              <a:t> </a:t>
            </a:r>
            <a:r>
              <a:rPr lang="el-GR" sz="2000" dirty="0"/>
              <a:t>(</a:t>
            </a:r>
            <a:r>
              <a:rPr lang="en-US" sz="2000" dirty="0" err="1"/>
              <a:t>ppt</a:t>
            </a:r>
            <a:r>
              <a:rPr lang="el-GR" sz="2000" dirty="0"/>
              <a:t>)</a:t>
            </a:r>
          </a:p>
          <a:p>
            <a:pPr lvl="1"/>
            <a:endParaRPr lang="el-GR" sz="1400" dirty="0"/>
          </a:p>
        </p:txBody>
      </p:sp>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000" b="1" dirty="0">
                <a:solidFill>
                  <a:srgbClr val="002060"/>
                </a:solidFill>
                <a:latin typeface="Arial" panose="020B0604020202020204" pitchFamily="34" charset="0"/>
                <a:cs typeface="Arial" panose="020B0604020202020204" pitchFamily="34" charset="0"/>
              </a:rPr>
              <a:t>Τα βήματα της ερευνητικής διαδικασίας</a:t>
            </a:r>
            <a:endParaRPr lang="el-GR" sz="1800" b="1" dirty="0">
              <a:solidFill>
                <a:srgbClr val="002060"/>
              </a:solidFill>
              <a:latin typeface="Arial" panose="020B0604020202020204" pitchFamily="34" charset="0"/>
              <a:cs typeface="Arial" panose="020B0604020202020204" pitchFamily="34" charset="0"/>
            </a:endParaRPr>
          </a:p>
        </p:txBody>
      </p:sp>
      <p:grpSp>
        <p:nvGrpSpPr>
          <p:cNvPr id="10" name="Ομάδα 9"/>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Ορθογώνιο 7"/>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Tree>
    <p:extLst>
      <p:ext uri="{BB962C8B-B14F-4D97-AF65-F5344CB8AC3E}">
        <p14:creationId xmlns:p14="http://schemas.microsoft.com/office/powerpoint/2010/main" val="254406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1800" b="1" dirty="0">
                <a:solidFill>
                  <a:srgbClr val="002060"/>
                </a:solidFill>
                <a:latin typeface="Arial" panose="020B0604020202020204" pitchFamily="34" charset="0"/>
                <a:cs typeface="Arial" panose="020B0604020202020204" pitchFamily="34" charset="0"/>
              </a:rPr>
              <a:t> Τα βήματα της ερευνητικής διαδικασίας</a:t>
            </a:r>
            <a:endParaRPr lang="el-GR" sz="1600" b="1"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521160" y="1255069"/>
            <a:ext cx="8173685" cy="5324535"/>
          </a:xfrm>
          <a:prstGeom prst="rect">
            <a:avLst/>
          </a:prstGeom>
          <a:noFill/>
        </p:spPr>
        <p:txBody>
          <a:bodyPr wrap="square" rtlCol="0">
            <a:spAutoFit/>
          </a:bodyPr>
          <a:lstStyle/>
          <a:p>
            <a:r>
              <a:rPr lang="el-GR" sz="2000" b="1" dirty="0">
                <a:solidFill>
                  <a:schemeClr val="accent5">
                    <a:lumMod val="50000"/>
                  </a:schemeClr>
                </a:solidFill>
              </a:rPr>
              <a:t>6</a:t>
            </a:r>
            <a:r>
              <a:rPr lang="en-US" sz="2000" b="1" dirty="0">
                <a:solidFill>
                  <a:schemeClr val="accent5">
                    <a:lumMod val="50000"/>
                  </a:schemeClr>
                </a:solidFill>
              </a:rPr>
              <a:t>.	</a:t>
            </a:r>
            <a:r>
              <a:rPr lang="el-GR" sz="2000" b="1" dirty="0">
                <a:solidFill>
                  <a:schemeClr val="accent5">
                    <a:lumMod val="50000"/>
                  </a:schemeClr>
                </a:solidFill>
              </a:rPr>
              <a:t>Διόρθωση</a:t>
            </a:r>
          </a:p>
          <a:p>
            <a:pPr marL="285750" indent="-285750">
              <a:buFont typeface="Arial" panose="020B0604020202020204" pitchFamily="34" charset="0"/>
              <a:buChar char="•"/>
            </a:pPr>
            <a:endParaRPr lang="el-GR" sz="2000" b="1" dirty="0">
              <a:solidFill>
                <a:schemeClr val="tx1">
                  <a:lumMod val="95000"/>
                  <a:lumOff val="5000"/>
                </a:schemeClr>
              </a:solidFill>
            </a:endParaRPr>
          </a:p>
          <a:p>
            <a:pPr marL="285750" indent="-285750">
              <a:buFont typeface="Arial" panose="020B0604020202020204" pitchFamily="34" charset="0"/>
              <a:buChar char="•"/>
            </a:pPr>
            <a:r>
              <a:rPr lang="el-GR" sz="2000" b="1" dirty="0">
                <a:solidFill>
                  <a:schemeClr val="tx1">
                    <a:lumMod val="95000"/>
                    <a:lumOff val="5000"/>
                  </a:schemeClr>
                </a:solidFill>
              </a:rPr>
              <a:t>Διαβάστε την εργασία </a:t>
            </a:r>
            <a:r>
              <a:rPr lang="el-GR" sz="2000" dirty="0">
                <a:solidFill>
                  <a:schemeClr val="tx1">
                    <a:lumMod val="95000"/>
                    <a:lumOff val="5000"/>
                  </a:schemeClr>
                </a:solidFill>
              </a:rPr>
              <a:t>μετά από λίγες μέρες πολλές φορές. </a:t>
            </a:r>
            <a:r>
              <a:rPr lang="el-GR" sz="2000" b="1" dirty="0">
                <a:solidFill>
                  <a:schemeClr val="tx1">
                    <a:lumMod val="95000"/>
                    <a:lumOff val="5000"/>
                  </a:schemeClr>
                </a:solidFill>
              </a:rPr>
              <a:t>Διαβάστε δυνατά</a:t>
            </a:r>
            <a:r>
              <a:rPr lang="el-GR" sz="2000" dirty="0">
                <a:solidFill>
                  <a:schemeClr val="tx1">
                    <a:lumMod val="95000"/>
                    <a:lumOff val="5000"/>
                  </a:schemeClr>
                </a:solidFill>
              </a:rPr>
              <a:t>. Δώστε την εργασία σας να τη διαβάσει κάποιος τρίτος.</a:t>
            </a:r>
            <a:endParaRPr lang="en-US" sz="2400" dirty="0">
              <a:solidFill>
                <a:schemeClr val="tx1">
                  <a:lumMod val="95000"/>
                  <a:lumOff val="5000"/>
                </a:schemeClr>
              </a:solidFill>
            </a:endParaRPr>
          </a:p>
          <a:p>
            <a:pPr marL="285750" indent="-285750">
              <a:buFont typeface="Arial" panose="020B0604020202020204" pitchFamily="34" charset="0"/>
              <a:buChar char="•"/>
            </a:pPr>
            <a:endParaRPr lang="el-GR" sz="2000" dirty="0">
              <a:solidFill>
                <a:schemeClr val="tx1">
                  <a:lumMod val="95000"/>
                  <a:lumOff val="5000"/>
                </a:schemeClr>
              </a:solidFill>
            </a:endParaRPr>
          </a:p>
          <a:p>
            <a:pPr marL="285750" indent="-285750">
              <a:buFont typeface="Arial" panose="020B0604020202020204" pitchFamily="34" charset="0"/>
              <a:buChar char="•"/>
            </a:pPr>
            <a:r>
              <a:rPr lang="el-GR" sz="2000" dirty="0">
                <a:solidFill>
                  <a:schemeClr val="tx1">
                    <a:lumMod val="95000"/>
                    <a:lumOff val="5000"/>
                  </a:schemeClr>
                </a:solidFill>
              </a:rPr>
              <a:t>Αναρωτηθείτε</a:t>
            </a:r>
            <a:r>
              <a:rPr lang="en-US" sz="2000" dirty="0">
                <a:solidFill>
                  <a:schemeClr val="tx1">
                    <a:lumMod val="95000"/>
                    <a:lumOff val="5000"/>
                  </a:schemeClr>
                </a:solidFill>
              </a:rPr>
              <a:t>: </a:t>
            </a:r>
            <a:r>
              <a:rPr lang="el-GR" sz="2000" dirty="0">
                <a:solidFill>
                  <a:schemeClr val="tx1">
                    <a:lumMod val="95000"/>
                    <a:lumOff val="5000"/>
                  </a:schemeClr>
                </a:solidFill>
              </a:rPr>
              <a:t>έχετε γράψει αυτό που θέλετε να πείτε, έχετε γράψει κάτι που αξίζει να το πείτε</a:t>
            </a:r>
            <a:r>
              <a:rPr lang="en-US" sz="2000" dirty="0">
                <a:solidFill>
                  <a:schemeClr val="tx1">
                    <a:lumMod val="95000"/>
                    <a:lumOff val="5000"/>
                  </a:schemeClr>
                </a:solidFill>
              </a:rPr>
              <a:t>; </a:t>
            </a:r>
            <a:r>
              <a:rPr lang="el-GR" sz="2000" b="1" dirty="0">
                <a:solidFill>
                  <a:schemeClr val="tx1">
                    <a:lumMod val="95000"/>
                    <a:lumOff val="5000"/>
                  </a:schemeClr>
                </a:solidFill>
              </a:rPr>
              <a:t>Ο αναγνώστης θα κατανοήσει τα επιχειρήματά σας</a:t>
            </a:r>
            <a:r>
              <a:rPr lang="en-US" sz="2000" b="1" dirty="0">
                <a:solidFill>
                  <a:schemeClr val="tx1">
                    <a:lumMod val="95000"/>
                    <a:lumOff val="5000"/>
                  </a:schemeClr>
                </a:solidFill>
              </a:rPr>
              <a:t>;</a:t>
            </a:r>
            <a:endParaRPr lang="el-GR" sz="2000" b="1" dirty="0">
              <a:solidFill>
                <a:schemeClr val="tx1">
                  <a:lumMod val="95000"/>
                  <a:lumOff val="5000"/>
                </a:schemeClr>
              </a:solidFill>
            </a:endParaRPr>
          </a:p>
          <a:p>
            <a:pPr marL="285750" indent="-285750">
              <a:buFont typeface="Arial" panose="020B0604020202020204" pitchFamily="34" charset="0"/>
              <a:buChar char="•"/>
            </a:pPr>
            <a:endParaRPr lang="el-GR" sz="2000" b="1" dirty="0">
              <a:solidFill>
                <a:schemeClr val="tx1">
                  <a:lumMod val="95000"/>
                  <a:lumOff val="5000"/>
                </a:schemeClr>
              </a:solidFill>
            </a:endParaRPr>
          </a:p>
          <a:p>
            <a:pPr marL="285750" indent="-285750">
              <a:buFont typeface="Arial" panose="020B0604020202020204" pitchFamily="34" charset="0"/>
              <a:buChar char="•"/>
            </a:pPr>
            <a:r>
              <a:rPr lang="el-GR" sz="2000" dirty="0">
                <a:solidFill>
                  <a:schemeClr val="tx1">
                    <a:lumMod val="95000"/>
                    <a:lumOff val="5000"/>
                  </a:schemeClr>
                </a:solidFill>
              </a:rPr>
              <a:t>Είναι λογική και ισορροπημένη η </a:t>
            </a:r>
            <a:r>
              <a:rPr lang="el-GR" sz="2000" b="1" dirty="0">
                <a:solidFill>
                  <a:schemeClr val="tx1">
                    <a:lumMod val="95000"/>
                    <a:lumOff val="5000"/>
                  </a:schemeClr>
                </a:solidFill>
              </a:rPr>
              <a:t>κατανομή του υλικού</a:t>
            </a:r>
            <a:r>
              <a:rPr lang="en-US" sz="2000" dirty="0">
                <a:solidFill>
                  <a:schemeClr val="tx1">
                    <a:lumMod val="95000"/>
                    <a:lumOff val="5000"/>
                  </a:schemeClr>
                </a:solidFill>
              </a:rPr>
              <a:t>;</a:t>
            </a:r>
            <a:endParaRPr lang="el-GR" sz="2000" dirty="0">
              <a:solidFill>
                <a:schemeClr val="tx1">
                  <a:lumMod val="95000"/>
                  <a:lumOff val="5000"/>
                </a:schemeClr>
              </a:solidFill>
            </a:endParaRPr>
          </a:p>
          <a:p>
            <a:pPr marL="285750" indent="-285750">
              <a:buFont typeface="Arial" panose="020B0604020202020204" pitchFamily="34" charset="0"/>
              <a:buChar char="•"/>
            </a:pPr>
            <a:endParaRPr lang="el-GR" sz="2000" dirty="0">
              <a:solidFill>
                <a:schemeClr val="tx1">
                  <a:lumMod val="95000"/>
                  <a:lumOff val="5000"/>
                </a:schemeClr>
              </a:solidFill>
            </a:endParaRPr>
          </a:p>
          <a:p>
            <a:pPr marL="285750" indent="-285750">
              <a:buFont typeface="Arial" panose="020B0604020202020204" pitchFamily="34" charset="0"/>
              <a:buChar char="•"/>
            </a:pPr>
            <a:r>
              <a:rPr lang="el-GR" sz="2000" b="1" dirty="0">
                <a:solidFill>
                  <a:schemeClr val="tx1">
                    <a:lumMod val="95000"/>
                    <a:lumOff val="5000"/>
                  </a:schemeClr>
                </a:solidFill>
              </a:rPr>
              <a:t>Ελέγξτε ξανά</a:t>
            </a:r>
            <a:r>
              <a:rPr lang="en-US" sz="2000" dirty="0">
                <a:solidFill>
                  <a:schemeClr val="tx1">
                    <a:lumMod val="95000"/>
                    <a:lumOff val="5000"/>
                  </a:schemeClr>
                </a:solidFill>
              </a:rPr>
              <a:t>:</a:t>
            </a:r>
            <a:endParaRPr lang="el-GR" sz="2000" dirty="0">
              <a:solidFill>
                <a:schemeClr val="tx1">
                  <a:lumMod val="95000"/>
                  <a:lumOff val="5000"/>
                </a:schemeClr>
              </a:solidFill>
            </a:endParaRPr>
          </a:p>
          <a:p>
            <a:pPr marL="742950" lvl="1" indent="-285750">
              <a:buFont typeface="Arial" panose="020B0604020202020204" pitchFamily="34" charset="0"/>
              <a:buChar char="•"/>
            </a:pPr>
            <a:r>
              <a:rPr lang="el-GR" sz="2000" dirty="0">
                <a:solidFill>
                  <a:schemeClr val="tx1">
                    <a:lumMod val="95000"/>
                    <a:lumOff val="5000"/>
                  </a:schemeClr>
                </a:solidFill>
              </a:rPr>
              <a:t>Σύνταξη, σημεία στίξης, ορθογραφία, σωστή χρήση των χρόνων των ρημάτων.</a:t>
            </a:r>
          </a:p>
          <a:p>
            <a:pPr marL="742950" lvl="1" indent="-285750">
              <a:buFont typeface="Arial" panose="020B0604020202020204" pitchFamily="34" charset="0"/>
              <a:buChar char="•"/>
            </a:pPr>
            <a:r>
              <a:rPr lang="el-GR" sz="2000" dirty="0">
                <a:solidFill>
                  <a:schemeClr val="tx1">
                    <a:lumMod val="95000"/>
                    <a:lumOff val="5000"/>
                  </a:schemeClr>
                </a:solidFill>
              </a:rPr>
              <a:t>Την ορθότητα της βιβλιογραφίας και των αναφορών.</a:t>
            </a:r>
          </a:p>
          <a:p>
            <a:pPr marL="742950" lvl="1" indent="-285750">
              <a:buFont typeface="Arial" panose="020B0604020202020204" pitchFamily="34" charset="0"/>
              <a:buChar char="•"/>
            </a:pPr>
            <a:r>
              <a:rPr lang="el-GR" sz="2000" dirty="0">
                <a:solidFill>
                  <a:schemeClr val="tx1">
                    <a:lumMod val="95000"/>
                    <a:lumOff val="5000"/>
                  </a:schemeClr>
                </a:solidFill>
              </a:rPr>
              <a:t>Τη σωστή αρίθμηση σελίδων, κεφαλαίων, και γενικά τις </a:t>
            </a:r>
            <a:r>
              <a:rPr lang="el-GR" sz="2000" b="1" dirty="0">
                <a:solidFill>
                  <a:schemeClr val="tx1">
                    <a:lumMod val="95000"/>
                    <a:lumOff val="5000"/>
                  </a:schemeClr>
                </a:solidFill>
              </a:rPr>
              <a:t>απαιτήσεις μορφοποίησης </a:t>
            </a:r>
            <a:r>
              <a:rPr lang="el-GR" sz="2000" dirty="0">
                <a:solidFill>
                  <a:schemeClr val="tx1">
                    <a:lumMod val="95000"/>
                    <a:lumOff val="5000"/>
                  </a:schemeClr>
                </a:solidFill>
              </a:rPr>
              <a:t>που σας έχουν τεθεί.</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874" y="-1"/>
            <a:ext cx="67266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Ομάδα 8"/>
          <p:cNvGrpSpPr/>
          <p:nvPr/>
        </p:nvGrpSpPr>
        <p:grpSpPr>
          <a:xfrm>
            <a:off x="0" y="-1"/>
            <a:ext cx="9153294" cy="615553"/>
            <a:chOff x="-12802" y="0"/>
            <a:chExt cx="9153294" cy="615553"/>
          </a:xfrm>
          <a:solidFill>
            <a:schemeClr val="accent4">
              <a:lumMod val="20000"/>
              <a:lumOff val="80000"/>
              <a:alpha val="71000"/>
            </a:schemeClr>
          </a:solidFill>
        </p:grpSpPr>
        <p:sp>
          <p:nvSpPr>
            <p:cNvPr id="10" name="TextBox 9"/>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Ορθογώνιο 17"/>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Tree>
    <p:extLst>
      <p:ext uri="{BB962C8B-B14F-4D97-AF65-F5344CB8AC3E}">
        <p14:creationId xmlns:p14="http://schemas.microsoft.com/office/powerpoint/2010/main" val="298449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5429" y="3861048"/>
            <a:ext cx="7892655" cy="2769989"/>
          </a:xfrm>
          <a:prstGeom prst="rect">
            <a:avLst/>
          </a:prstGeom>
          <a:noFill/>
        </p:spPr>
        <p:txBody>
          <a:bodyPr wrap="square" rtlCol="0">
            <a:spAutoFit/>
          </a:bodyPr>
          <a:lstStyle/>
          <a:p>
            <a:r>
              <a:rPr lang="el-GR" sz="2000" b="1" dirty="0"/>
              <a:t>Καταγράφουμε τις πληροφοριακές πηγές που συμβουλευτήκαμε για τη συγγραφή μιας εργασίας για τους παρακάτω λόγους</a:t>
            </a:r>
            <a:r>
              <a:rPr lang="en-US" sz="2000" b="1" dirty="0"/>
              <a:t>:</a:t>
            </a:r>
          </a:p>
          <a:p>
            <a:endParaRPr lang="el-GR" sz="2000" b="1" dirty="0"/>
          </a:p>
          <a:p>
            <a:pPr marL="285750" indent="-285750">
              <a:buFont typeface="Arial" panose="020B0604020202020204" pitchFamily="34" charset="0"/>
              <a:buChar char="•"/>
            </a:pPr>
            <a:r>
              <a:rPr lang="el-GR" sz="2000" b="1" dirty="0"/>
              <a:t>Τεκμηρίωση </a:t>
            </a:r>
          </a:p>
          <a:p>
            <a:pPr marL="285750" indent="-285750">
              <a:buFont typeface="Arial" panose="020B0604020202020204" pitchFamily="34" charset="0"/>
              <a:buChar char="•"/>
            </a:pPr>
            <a:r>
              <a:rPr lang="el-GR" sz="2000" b="1" dirty="0"/>
              <a:t>Εξακρίβωση – ανίχνευση</a:t>
            </a:r>
          </a:p>
          <a:p>
            <a:pPr marL="285750" indent="-285750">
              <a:buFont typeface="Arial" panose="020B0604020202020204" pitchFamily="34" charset="0"/>
              <a:buChar char="•"/>
            </a:pPr>
            <a:r>
              <a:rPr lang="el-GR" sz="2000" b="1" dirty="0"/>
              <a:t>Εντιμότητα</a:t>
            </a:r>
          </a:p>
          <a:p>
            <a:pPr marL="285750" indent="-285750">
              <a:buFont typeface="Arial" panose="020B0604020202020204" pitchFamily="34" charset="0"/>
              <a:buChar char="•"/>
            </a:pPr>
            <a:r>
              <a:rPr lang="el-GR" sz="2000" b="1" dirty="0">
                <a:solidFill>
                  <a:srgbClr val="FF0000"/>
                </a:solidFill>
              </a:rPr>
              <a:t>Αποφυγή λογοκλοπής</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endParaRPr lang="el-GR" b="1" dirty="0"/>
          </a:p>
        </p:txBody>
      </p:sp>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400" b="1" dirty="0">
                <a:solidFill>
                  <a:srgbClr val="002060"/>
                </a:solidFill>
                <a:latin typeface="+mn-lt"/>
              </a:rPr>
              <a:t>Βιβλιογραφικές αναφορές</a:t>
            </a:r>
            <a:endParaRPr lang="el-GR" sz="2000" b="1" dirty="0">
              <a:solidFill>
                <a:srgbClr val="002060"/>
              </a:solidFill>
              <a:latin typeface="+mn-lt"/>
            </a:endParaRPr>
          </a:p>
        </p:txBody>
      </p:sp>
      <p:sp>
        <p:nvSpPr>
          <p:cNvPr id="8" name="TextBox 7"/>
          <p:cNvSpPr txBox="1"/>
          <p:nvPr/>
        </p:nvSpPr>
        <p:spPr>
          <a:xfrm>
            <a:off x="518592" y="1340768"/>
            <a:ext cx="8117974" cy="2246769"/>
          </a:xfrm>
          <a:prstGeom prst="rect">
            <a:avLst/>
          </a:prstGeom>
          <a:noFill/>
        </p:spPr>
        <p:txBody>
          <a:bodyPr wrap="square" rtlCol="0">
            <a:spAutoFit/>
          </a:bodyPr>
          <a:lstStyle/>
          <a:p>
            <a:r>
              <a:rPr lang="el-GR" sz="2000" b="1" dirty="0"/>
              <a:t>Κάθε επιστημονική – ακαδημαϊκή εργασία απαιτεί καταγραφή των πηγών που χρησιμοποίησε ο συγγραφέας.</a:t>
            </a:r>
            <a:endParaRPr lang="en-US" sz="2000" b="1" dirty="0"/>
          </a:p>
          <a:p>
            <a:endParaRPr lang="el-GR" sz="2000" b="1" dirty="0"/>
          </a:p>
          <a:p>
            <a:pPr marL="285750" indent="-285750">
              <a:buFont typeface="Arial" panose="020B0604020202020204" pitchFamily="34" charset="0"/>
              <a:buChar char="•"/>
            </a:pPr>
            <a:r>
              <a:rPr lang="el-GR" sz="2000" dirty="0">
                <a:solidFill>
                  <a:schemeClr val="tx1">
                    <a:lumMod val="95000"/>
                    <a:lumOff val="5000"/>
                  </a:schemeClr>
                </a:solidFill>
              </a:rPr>
              <a:t>Πληροφοριακές πηγές μπορεί να είναι</a:t>
            </a:r>
            <a:r>
              <a:rPr lang="en-US" sz="2000" dirty="0">
                <a:solidFill>
                  <a:schemeClr val="tx1">
                    <a:lumMod val="95000"/>
                    <a:lumOff val="5000"/>
                  </a:schemeClr>
                </a:solidFill>
              </a:rPr>
              <a:t>:</a:t>
            </a:r>
            <a:endParaRPr lang="el-GR" sz="2000" dirty="0">
              <a:solidFill>
                <a:schemeClr val="tx1">
                  <a:lumMod val="95000"/>
                  <a:lumOff val="5000"/>
                </a:schemeClr>
              </a:solidFill>
            </a:endParaRPr>
          </a:p>
          <a:p>
            <a:pPr marL="742950" lvl="1" indent="-285750">
              <a:buFont typeface="Arial" panose="020B0604020202020204" pitchFamily="34" charset="0"/>
              <a:buChar char="•"/>
            </a:pPr>
            <a:r>
              <a:rPr lang="el-GR" sz="2000" b="1" dirty="0">
                <a:solidFill>
                  <a:schemeClr val="tx1">
                    <a:lumMod val="95000"/>
                    <a:lumOff val="5000"/>
                  </a:schemeClr>
                </a:solidFill>
              </a:rPr>
              <a:t>Βιβλία,  κεφάλαια βιβλίων, άρθρα περιοδικών, άρθρα εφημερίδων, φωτογραφίες, γραφήματα, πίνακες, εικόνες, πηγές στο Διαδικτύου (ιστοσελίδες),…</a:t>
            </a:r>
            <a:endParaRPr lang="el-GR" sz="2000" dirty="0">
              <a:solidFill>
                <a:schemeClr val="tx1">
                  <a:lumMod val="95000"/>
                  <a:lumOff val="5000"/>
                </a:schemeClr>
              </a:solidFill>
            </a:endParaRPr>
          </a:p>
        </p:txBody>
      </p:sp>
      <p:grpSp>
        <p:nvGrpSpPr>
          <p:cNvPr id="9" name="Ομάδα 8"/>
          <p:cNvGrpSpPr/>
          <p:nvPr/>
        </p:nvGrpSpPr>
        <p:grpSpPr>
          <a:xfrm>
            <a:off x="0" y="-1"/>
            <a:ext cx="9153294" cy="615553"/>
            <a:chOff x="-12802" y="0"/>
            <a:chExt cx="9153294" cy="615553"/>
          </a:xfrm>
          <a:solidFill>
            <a:schemeClr val="accent4">
              <a:lumMod val="20000"/>
              <a:lumOff val="80000"/>
              <a:alpha val="71000"/>
            </a:schemeClr>
          </a:solidFill>
        </p:grpSpPr>
        <p:sp>
          <p:nvSpPr>
            <p:cNvPr id="10" name="TextBox 9"/>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Ορθογώνιο 12"/>
          <p:cNvSpPr/>
          <p:nvPr/>
        </p:nvSpPr>
        <p:spPr>
          <a:xfrm>
            <a:off x="539552" y="896145"/>
            <a:ext cx="167444" cy="16916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2189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001" y="1628800"/>
            <a:ext cx="8162454" cy="830997"/>
          </a:xfrm>
          <a:prstGeom prst="rect">
            <a:avLst/>
          </a:prstGeom>
          <a:noFill/>
          <a:ln>
            <a:solidFill>
              <a:schemeClr val="accent1"/>
            </a:solidFill>
          </a:ln>
        </p:spPr>
        <p:txBody>
          <a:bodyPr wrap="square" rtlCol="0">
            <a:spAutoFit/>
          </a:bodyPr>
          <a:lstStyle/>
          <a:p>
            <a:pPr algn="ctr"/>
            <a:r>
              <a:rPr lang="el-GR" sz="2400" dirty="0"/>
              <a:t>Η </a:t>
            </a:r>
            <a:r>
              <a:rPr lang="el-GR" sz="2400" b="1" dirty="0"/>
              <a:t>εκούσια</a:t>
            </a:r>
            <a:r>
              <a:rPr lang="el-GR" sz="2400" dirty="0"/>
              <a:t> ή </a:t>
            </a:r>
            <a:r>
              <a:rPr lang="el-GR" sz="2400" b="1" dirty="0"/>
              <a:t>ακούσια</a:t>
            </a:r>
            <a:r>
              <a:rPr lang="el-GR" sz="2400" dirty="0"/>
              <a:t> </a:t>
            </a:r>
            <a:r>
              <a:rPr lang="el-GR" sz="2400" dirty="0">
                <a:solidFill>
                  <a:srgbClr val="FF0000"/>
                </a:solidFill>
              </a:rPr>
              <a:t>χρήση</a:t>
            </a:r>
            <a:r>
              <a:rPr lang="el-GR" sz="2400" dirty="0"/>
              <a:t> </a:t>
            </a:r>
            <a:r>
              <a:rPr lang="el-GR" sz="2400" b="1" dirty="0"/>
              <a:t>ιδεών</a:t>
            </a:r>
            <a:r>
              <a:rPr lang="el-GR" sz="2400" dirty="0"/>
              <a:t> και </a:t>
            </a:r>
            <a:r>
              <a:rPr lang="el-GR" sz="2400" b="1" dirty="0"/>
              <a:t>έργων</a:t>
            </a:r>
            <a:r>
              <a:rPr lang="el-GR" sz="2400" dirty="0"/>
              <a:t> τρίτων χωρίς την ξεκάθαρη </a:t>
            </a:r>
            <a:r>
              <a:rPr lang="el-GR" sz="2400" dirty="0">
                <a:solidFill>
                  <a:srgbClr val="FF0000"/>
                </a:solidFill>
              </a:rPr>
              <a:t>αναγνώριση</a:t>
            </a:r>
            <a:r>
              <a:rPr lang="el-GR" sz="2400" dirty="0"/>
              <a:t> της </a:t>
            </a:r>
            <a:r>
              <a:rPr lang="el-GR" sz="2400" b="1" dirty="0"/>
              <a:t>πηγής</a:t>
            </a:r>
            <a:r>
              <a:rPr lang="el-GR" sz="2400" dirty="0"/>
              <a:t> αυτής της πληροφορίας.</a:t>
            </a:r>
            <a:endParaRPr lang="el-GR" sz="2400" dirty="0">
              <a:solidFill>
                <a:srgbClr val="FF0000"/>
              </a:solidFill>
            </a:endParaRPr>
          </a:p>
        </p:txBody>
      </p:sp>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400" b="1" dirty="0">
                <a:solidFill>
                  <a:srgbClr val="002060"/>
                </a:solidFill>
                <a:latin typeface="+mn-lt"/>
              </a:rPr>
              <a:t>Λογοκλοπή</a:t>
            </a:r>
            <a:endParaRPr lang="el-GR" sz="2000" b="1" dirty="0">
              <a:solidFill>
                <a:srgbClr val="002060"/>
              </a:solidFill>
              <a:latin typeface="+mn-lt"/>
            </a:endParaRPr>
          </a:p>
        </p:txBody>
      </p:sp>
      <p:sp>
        <p:nvSpPr>
          <p:cNvPr id="9" name="TextBox 8"/>
          <p:cNvSpPr txBox="1"/>
          <p:nvPr/>
        </p:nvSpPr>
        <p:spPr>
          <a:xfrm>
            <a:off x="565221" y="2996952"/>
            <a:ext cx="7892655" cy="3662541"/>
          </a:xfrm>
          <a:prstGeom prst="rect">
            <a:avLst/>
          </a:prstGeom>
          <a:noFill/>
        </p:spPr>
        <p:txBody>
          <a:bodyPr wrap="square" rtlCol="0">
            <a:spAutoFit/>
          </a:bodyPr>
          <a:lstStyle/>
          <a:p>
            <a:r>
              <a:rPr lang="el-GR" sz="2400" b="1" dirty="0"/>
              <a:t>Είδη </a:t>
            </a:r>
            <a:r>
              <a:rPr lang="el-GR" sz="2400" dirty="0"/>
              <a:t>λογοκλοπής</a:t>
            </a:r>
          </a:p>
          <a:p>
            <a:pPr marL="342900" indent="-342900">
              <a:buFont typeface="Arial" panose="020B0604020202020204" pitchFamily="34" charset="0"/>
              <a:buChar char="•"/>
            </a:pPr>
            <a:r>
              <a:rPr lang="el-GR" sz="2400" dirty="0"/>
              <a:t>	</a:t>
            </a:r>
            <a:r>
              <a:rPr lang="el-GR" sz="2400" b="1" dirty="0"/>
              <a:t>Ολική</a:t>
            </a:r>
            <a:r>
              <a:rPr lang="el-GR" sz="2400" dirty="0"/>
              <a:t> λογοκλοπή και </a:t>
            </a:r>
            <a:r>
              <a:rPr lang="el-GR" sz="2400" b="1" dirty="0"/>
              <a:t>μερική</a:t>
            </a:r>
            <a:r>
              <a:rPr lang="el-GR" sz="2400" dirty="0"/>
              <a:t> αντιγραφή</a:t>
            </a:r>
          </a:p>
          <a:p>
            <a:pPr marL="342900" indent="-342900">
              <a:buFont typeface="Arial" panose="020B0604020202020204" pitchFamily="34" charset="0"/>
              <a:buChar char="•"/>
            </a:pPr>
            <a:r>
              <a:rPr lang="el-GR" sz="2400" dirty="0"/>
              <a:t>	</a:t>
            </a:r>
            <a:r>
              <a:rPr lang="el-GR" sz="2400" b="1" dirty="0"/>
              <a:t>Εκούσια</a:t>
            </a:r>
            <a:r>
              <a:rPr lang="el-GR" sz="2400" dirty="0"/>
              <a:t> και </a:t>
            </a:r>
            <a:r>
              <a:rPr lang="el-GR" sz="2400" b="1" dirty="0"/>
              <a:t>ακούσια</a:t>
            </a:r>
            <a:r>
              <a:rPr lang="el-GR" sz="2400" dirty="0"/>
              <a:t> λογοκλοπή</a:t>
            </a:r>
          </a:p>
          <a:p>
            <a:endParaRPr lang="el-GR" sz="2000" dirty="0"/>
          </a:p>
          <a:p>
            <a:r>
              <a:rPr lang="el-GR" sz="2000" b="1" dirty="0"/>
              <a:t>Παράφραση</a:t>
            </a:r>
            <a:r>
              <a:rPr lang="el-GR" sz="2000" dirty="0"/>
              <a:t> = με δικά σας λόγια. Απλουστεύουμε, συνοψίζουμε ιδέες και σκέψεις άλλων για να γίνουν περισσότερο κατανοητές. </a:t>
            </a:r>
            <a:endParaRPr lang="el-GR" sz="1600" dirty="0"/>
          </a:p>
          <a:p>
            <a:endParaRPr lang="el-GR" sz="2000" dirty="0"/>
          </a:p>
          <a:p>
            <a:r>
              <a:rPr lang="el-GR" sz="2000" b="1" dirty="0">
                <a:solidFill>
                  <a:srgbClr val="FF0000"/>
                </a:solidFill>
              </a:rPr>
              <a:t>Επιπτώσεις</a:t>
            </a:r>
            <a:r>
              <a:rPr lang="el-GR" sz="2000" dirty="0">
                <a:solidFill>
                  <a:srgbClr val="FF0000"/>
                </a:solidFill>
              </a:rPr>
              <a:t> λογοκλοπής</a:t>
            </a:r>
            <a:r>
              <a:rPr lang="en-US" sz="2000" dirty="0">
                <a:solidFill>
                  <a:srgbClr val="FF0000"/>
                </a:solidFill>
              </a:rPr>
              <a:t>: </a:t>
            </a:r>
            <a:r>
              <a:rPr lang="el-GR" sz="2000" dirty="0">
                <a:solidFill>
                  <a:srgbClr val="FF0000"/>
                </a:solidFill>
              </a:rPr>
              <a:t>είναι σοβαρές (νομικές, ηθικές, κοινωνικές) για τον δράστη (φοιτητή), τους συμφοιτητές του, τους καθηγητές του και το ίδρυμα που σπουδάζει.</a:t>
            </a:r>
          </a:p>
          <a:p>
            <a:endParaRPr lang="el-GR" sz="2000" dirty="0"/>
          </a:p>
        </p:txBody>
      </p:sp>
      <p:grpSp>
        <p:nvGrpSpPr>
          <p:cNvPr id="10" name="Ομάδα 9"/>
          <p:cNvGrpSpPr/>
          <p:nvPr/>
        </p:nvGrpSpPr>
        <p:grpSpPr>
          <a:xfrm>
            <a:off x="0" y="-1"/>
            <a:ext cx="9153294" cy="615553"/>
            <a:chOff x="-12802" y="0"/>
            <a:chExt cx="9153294" cy="615553"/>
          </a:xfrm>
          <a:solidFill>
            <a:schemeClr val="accent4">
              <a:lumMod val="20000"/>
              <a:lumOff val="80000"/>
              <a:alpha val="71000"/>
            </a:schemeClr>
          </a:solidFill>
        </p:grpSpPr>
        <p:sp>
          <p:nvSpPr>
            <p:cNvPr id="12" name="TextBox 11"/>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Ορθογώνιο 7"/>
          <p:cNvSpPr/>
          <p:nvPr/>
        </p:nvSpPr>
        <p:spPr>
          <a:xfrm>
            <a:off x="539552" y="896145"/>
            <a:ext cx="167444" cy="16916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1901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400" b="1" dirty="0">
                <a:solidFill>
                  <a:srgbClr val="002060"/>
                </a:solidFill>
                <a:latin typeface="+mn-lt"/>
              </a:rPr>
              <a:t>Κάνουμε αναφορές όταν…</a:t>
            </a:r>
            <a:endParaRPr lang="el-GR" sz="2000" b="1" dirty="0">
              <a:solidFill>
                <a:srgbClr val="002060"/>
              </a:solidFill>
              <a:latin typeface="+mn-lt"/>
            </a:endParaRPr>
          </a:p>
        </p:txBody>
      </p:sp>
      <p:sp>
        <p:nvSpPr>
          <p:cNvPr id="8" name="TextBox 7"/>
          <p:cNvSpPr txBox="1"/>
          <p:nvPr/>
        </p:nvSpPr>
        <p:spPr>
          <a:xfrm>
            <a:off x="558481" y="1922056"/>
            <a:ext cx="2861391" cy="3785652"/>
          </a:xfrm>
          <a:prstGeom prst="rect">
            <a:avLst/>
          </a:prstGeom>
          <a:noFill/>
        </p:spPr>
        <p:txBody>
          <a:bodyPr wrap="square" rtlCol="0">
            <a:spAutoFit/>
          </a:bodyPr>
          <a:lstStyle/>
          <a:p>
            <a:pPr marL="342900" indent="-342900">
              <a:buFont typeface="Arial" panose="020B0604020202020204" pitchFamily="34" charset="0"/>
              <a:buChar char="•"/>
            </a:pPr>
            <a:r>
              <a:rPr lang="el-GR" sz="2400" b="1" dirty="0"/>
              <a:t>Παραφράζουμε</a:t>
            </a:r>
          </a:p>
          <a:p>
            <a:pPr marL="342900" indent="-342900">
              <a:buFont typeface="Arial" panose="020B0604020202020204" pitchFamily="34" charset="0"/>
              <a:buChar char="•"/>
            </a:pPr>
            <a:endParaRPr lang="el-GR" sz="2400" b="1" dirty="0"/>
          </a:p>
          <a:p>
            <a:pPr marL="342900" indent="-342900">
              <a:buFont typeface="Arial" panose="020B0604020202020204" pitchFamily="34" charset="0"/>
              <a:buChar char="•"/>
            </a:pPr>
            <a:r>
              <a:rPr lang="el-GR" sz="2400" b="1" dirty="0">
                <a:solidFill>
                  <a:schemeClr val="tx1">
                    <a:lumMod val="95000"/>
                    <a:lumOff val="5000"/>
                  </a:schemeClr>
                </a:solidFill>
              </a:rPr>
              <a:t>Συνοψίζουμε</a:t>
            </a:r>
          </a:p>
          <a:p>
            <a:pPr marL="342900" indent="-342900">
              <a:buFont typeface="Arial" panose="020B0604020202020204" pitchFamily="34" charset="0"/>
              <a:buChar char="•"/>
            </a:pPr>
            <a:endParaRPr lang="el-GR" sz="2400" b="1" dirty="0">
              <a:solidFill>
                <a:schemeClr val="tx1">
                  <a:lumMod val="95000"/>
                  <a:lumOff val="5000"/>
                </a:schemeClr>
              </a:solidFill>
            </a:endParaRPr>
          </a:p>
          <a:p>
            <a:pPr marL="342900" indent="-342900">
              <a:buFont typeface="Arial" panose="020B0604020202020204" pitchFamily="34" charset="0"/>
              <a:buChar char="•"/>
            </a:pPr>
            <a:r>
              <a:rPr lang="el-GR" sz="2400" b="1" dirty="0">
                <a:solidFill>
                  <a:schemeClr val="tx1">
                    <a:lumMod val="95000"/>
                    <a:lumOff val="5000"/>
                  </a:schemeClr>
                </a:solidFill>
              </a:rPr>
              <a:t>Αντιγράφουμε</a:t>
            </a:r>
          </a:p>
          <a:p>
            <a:pPr marL="342900" indent="-342900">
              <a:buFont typeface="Arial" panose="020B0604020202020204" pitchFamily="34" charset="0"/>
              <a:buChar char="•"/>
            </a:pPr>
            <a:endParaRPr lang="el-GR" sz="2400" b="1" dirty="0">
              <a:solidFill>
                <a:schemeClr val="tx1">
                  <a:lumMod val="95000"/>
                  <a:lumOff val="5000"/>
                </a:schemeClr>
              </a:solidFill>
            </a:endParaRPr>
          </a:p>
          <a:p>
            <a:pPr marL="342900" indent="-342900">
              <a:buFont typeface="Arial" panose="020B0604020202020204" pitchFamily="34" charset="0"/>
              <a:buChar char="•"/>
            </a:pPr>
            <a:r>
              <a:rPr lang="el-GR" sz="2400" b="1" dirty="0">
                <a:solidFill>
                  <a:schemeClr val="tx1">
                    <a:lumMod val="95000"/>
                    <a:lumOff val="5000"/>
                  </a:schemeClr>
                </a:solidFill>
              </a:rPr>
              <a:t>Αναφερόμαστε σε ιδέες και θεωρίες άλλων συγγραφέων</a:t>
            </a:r>
            <a:endParaRPr lang="en-US" sz="2000" b="1" dirty="0">
              <a:solidFill>
                <a:schemeClr val="tx1">
                  <a:lumMod val="95000"/>
                  <a:lumOff val="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416304"/>
            <a:ext cx="4055097" cy="479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Ομάδα 8"/>
          <p:cNvGrpSpPr/>
          <p:nvPr/>
        </p:nvGrpSpPr>
        <p:grpSpPr>
          <a:xfrm>
            <a:off x="0" y="-1"/>
            <a:ext cx="9153294" cy="615553"/>
            <a:chOff x="-12802" y="0"/>
            <a:chExt cx="9153294" cy="615553"/>
          </a:xfrm>
          <a:solidFill>
            <a:schemeClr val="accent4">
              <a:lumMod val="20000"/>
              <a:lumOff val="80000"/>
              <a:alpha val="71000"/>
            </a:schemeClr>
          </a:solidFill>
        </p:grpSpPr>
        <p:sp>
          <p:nvSpPr>
            <p:cNvPr id="10" name="TextBox 9"/>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Ορθογώνιο 12"/>
          <p:cNvSpPr/>
          <p:nvPr/>
        </p:nvSpPr>
        <p:spPr>
          <a:xfrm>
            <a:off x="539552" y="896145"/>
            <a:ext cx="167444" cy="16916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8531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9552" y="692696"/>
            <a:ext cx="8136903" cy="720079"/>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b="1" dirty="0">
                <a:solidFill>
                  <a:srgbClr val="002060"/>
                </a:solidFill>
                <a:latin typeface="+mn-lt"/>
              </a:rPr>
              <a:t>	</a:t>
            </a:r>
            <a:r>
              <a:rPr lang="el-GR" sz="2400" b="1" dirty="0">
                <a:solidFill>
                  <a:srgbClr val="002060"/>
                </a:solidFill>
                <a:latin typeface="+mn-lt"/>
              </a:rPr>
              <a:t> Κάνουμε αναφορές ακολουθώντας κάποιο πρότυπο…</a:t>
            </a:r>
            <a:endParaRPr lang="el-GR" sz="2000" b="1" dirty="0">
              <a:solidFill>
                <a:srgbClr val="002060"/>
              </a:solidFill>
              <a:latin typeface="+mn-lt"/>
            </a:endParaRPr>
          </a:p>
        </p:txBody>
      </p:sp>
      <p:grpSp>
        <p:nvGrpSpPr>
          <p:cNvPr id="8" name="Ομάδα 7"/>
          <p:cNvGrpSpPr/>
          <p:nvPr/>
        </p:nvGrpSpPr>
        <p:grpSpPr>
          <a:xfrm>
            <a:off x="0" y="-1"/>
            <a:ext cx="9153294" cy="615553"/>
            <a:chOff x="-12802" y="0"/>
            <a:chExt cx="9153294" cy="615553"/>
          </a:xfrm>
          <a:solidFill>
            <a:schemeClr val="accent4">
              <a:lumMod val="20000"/>
              <a:lumOff val="80000"/>
              <a:alpha val="71000"/>
            </a:schemeClr>
          </a:solidFill>
        </p:grpSpPr>
        <p:sp>
          <p:nvSpPr>
            <p:cNvPr id="9" name="TextBox 8"/>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251520" y="1412775"/>
            <a:ext cx="8384114" cy="5201424"/>
          </a:xfrm>
          <a:prstGeom prst="rect">
            <a:avLst/>
          </a:prstGeom>
          <a:noFill/>
        </p:spPr>
        <p:txBody>
          <a:bodyPr wrap="square" rtlCol="0">
            <a:spAutoFit/>
          </a:bodyPr>
          <a:lstStyle/>
          <a:p>
            <a:pPr lvl="1"/>
            <a:r>
              <a:rPr lang="el-GR" sz="2400" dirty="0"/>
              <a:t>Ένα πρότυπο ή σύστημα αναφορών</a:t>
            </a:r>
            <a:r>
              <a:rPr lang="en-US" sz="2400" dirty="0"/>
              <a:t> /</a:t>
            </a:r>
            <a:r>
              <a:rPr lang="el-GR" sz="2400" dirty="0"/>
              <a:t>παραπομπών</a:t>
            </a:r>
            <a:r>
              <a:rPr lang="en-US" sz="2400" dirty="0"/>
              <a:t> </a:t>
            </a:r>
            <a:r>
              <a:rPr lang="el-GR" sz="2400" dirty="0"/>
              <a:t>είναι ένα </a:t>
            </a:r>
            <a:r>
              <a:rPr lang="el-GR" sz="2400" b="1" dirty="0"/>
              <a:t>σύνολο οδηγιών </a:t>
            </a:r>
            <a:r>
              <a:rPr lang="el-GR" sz="2400" dirty="0"/>
              <a:t>που βοηθά τον ερευνητή/συγγραφέα </a:t>
            </a:r>
            <a:r>
              <a:rPr lang="en-US" sz="2400" dirty="0"/>
              <a:t>:</a:t>
            </a:r>
            <a:endParaRPr lang="el-GR" sz="2400" dirty="0"/>
          </a:p>
          <a:p>
            <a:pPr marL="800100" lvl="1" indent="-342900">
              <a:buFont typeface="Arial" panose="020B0604020202020204" pitchFamily="34" charset="0"/>
              <a:buChar char="•"/>
            </a:pPr>
            <a:r>
              <a:rPr lang="el-GR" sz="2400" dirty="0"/>
              <a:t>Να αναγνωρίσει τις πηγές του</a:t>
            </a:r>
          </a:p>
          <a:p>
            <a:pPr marL="800100" lvl="1" indent="-342900">
              <a:buFont typeface="Arial" panose="020B0604020202020204" pitchFamily="34" charset="0"/>
              <a:buChar char="•"/>
            </a:pPr>
            <a:r>
              <a:rPr lang="el-GR" sz="2400" dirty="0"/>
              <a:t>Να αποδείξει την αξιοπιστία του</a:t>
            </a:r>
          </a:p>
          <a:p>
            <a:pPr marL="800100" lvl="1" indent="-342900">
              <a:buFont typeface="Arial" panose="020B0604020202020204" pitchFamily="34" charset="0"/>
              <a:buChar char="•"/>
            </a:pPr>
            <a:r>
              <a:rPr lang="el-GR" sz="2400" dirty="0"/>
              <a:t>Να αποφύγει την λογοκλοπή </a:t>
            </a:r>
          </a:p>
          <a:p>
            <a:pPr lvl="1"/>
            <a:endParaRPr lang="el-GR" sz="2400" b="1" dirty="0">
              <a:solidFill>
                <a:srgbClr val="FF0000"/>
              </a:solidFill>
            </a:endParaRPr>
          </a:p>
          <a:p>
            <a:pPr lvl="1"/>
            <a:r>
              <a:rPr lang="el-GR" sz="2400" dirty="0"/>
              <a:t>Ένα πρότυπο αφορά 2 πράγματα</a:t>
            </a:r>
            <a:r>
              <a:rPr lang="en-US" sz="2400" dirty="0"/>
              <a:t>: </a:t>
            </a:r>
          </a:p>
          <a:p>
            <a:pPr marL="914400" lvl="1" indent="-457200">
              <a:buAutoNum type="arabicPeriod"/>
            </a:pPr>
            <a:r>
              <a:rPr lang="el-GR" sz="2400" dirty="0"/>
              <a:t>Τον τρόπο που εισάγεται </a:t>
            </a:r>
            <a:r>
              <a:rPr lang="el-GR" sz="2400" b="1" dirty="0"/>
              <a:t>μέσα στο κείμενο </a:t>
            </a:r>
            <a:r>
              <a:rPr lang="el-GR" sz="2400" dirty="0"/>
              <a:t>μιας εργασίας, η αναφορά μιας πηγής που έχει συμβουλευτεί ο συγγραφέας.</a:t>
            </a:r>
          </a:p>
          <a:p>
            <a:pPr marL="914400" lvl="1" indent="-457200">
              <a:buAutoNum type="arabicPeriod"/>
            </a:pPr>
            <a:r>
              <a:rPr lang="el-GR" sz="2400" dirty="0"/>
              <a:t>Τον τρόπο που συντάσσεται </a:t>
            </a:r>
            <a:r>
              <a:rPr lang="el-GR" sz="2400" b="1" dirty="0"/>
              <a:t>η βιβλιογραφία </a:t>
            </a:r>
            <a:r>
              <a:rPr lang="el-GR" sz="2400" dirty="0"/>
              <a:t>που βρίσκεται στο τέλος μιας εργασίας και περιέχει όλες τις αναφορές που έχουν γίνει μέσα στο κείμενο της εργασίας.</a:t>
            </a:r>
          </a:p>
          <a:p>
            <a:pPr lvl="1"/>
            <a:r>
              <a:rPr lang="el-GR" sz="2000" b="1" dirty="0">
                <a:solidFill>
                  <a:srgbClr val="FF0000"/>
                </a:solidFill>
              </a:rPr>
              <a:t> </a:t>
            </a:r>
          </a:p>
        </p:txBody>
      </p:sp>
      <p:sp>
        <p:nvSpPr>
          <p:cNvPr id="12" name="Ορθογώνιο 11"/>
          <p:cNvSpPr/>
          <p:nvPr/>
        </p:nvSpPr>
        <p:spPr>
          <a:xfrm>
            <a:off x="539552" y="896145"/>
            <a:ext cx="167444" cy="16916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3368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9552" y="692696"/>
            <a:ext cx="8136903" cy="720079"/>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b="1" dirty="0">
                <a:solidFill>
                  <a:srgbClr val="002060"/>
                </a:solidFill>
                <a:latin typeface="+mn-lt"/>
              </a:rPr>
              <a:t>	</a:t>
            </a:r>
            <a:r>
              <a:rPr lang="el-GR" sz="2400" b="1" dirty="0">
                <a:solidFill>
                  <a:srgbClr val="002060"/>
                </a:solidFill>
                <a:latin typeface="+mn-lt"/>
              </a:rPr>
              <a:t> Κάνουμε αναφορές ακολουθώντας κάποιο πρότυπο…</a:t>
            </a:r>
            <a:endParaRPr lang="el-GR" sz="2000" b="1" dirty="0">
              <a:solidFill>
                <a:srgbClr val="002060"/>
              </a:solidFill>
              <a:latin typeface="+mn-lt"/>
            </a:endParaRPr>
          </a:p>
        </p:txBody>
      </p:sp>
      <p:sp>
        <p:nvSpPr>
          <p:cNvPr id="12" name="TextBox 11"/>
          <p:cNvSpPr txBox="1"/>
          <p:nvPr/>
        </p:nvSpPr>
        <p:spPr>
          <a:xfrm>
            <a:off x="502770" y="4025424"/>
            <a:ext cx="8117974" cy="2492990"/>
          </a:xfrm>
          <a:prstGeom prst="rect">
            <a:avLst/>
          </a:prstGeom>
          <a:noFill/>
        </p:spPr>
        <p:txBody>
          <a:bodyPr wrap="square" rtlCol="0">
            <a:spAutoFit/>
          </a:bodyPr>
          <a:lstStyle/>
          <a:p>
            <a:pPr lvl="1"/>
            <a:endParaRPr lang="el-GR" sz="2000" b="1" dirty="0">
              <a:solidFill>
                <a:srgbClr val="FF0000"/>
              </a:solidFill>
            </a:endParaRPr>
          </a:p>
          <a:p>
            <a:pPr lvl="1"/>
            <a:r>
              <a:rPr lang="el-GR" sz="2000" b="1" dirty="0">
                <a:solidFill>
                  <a:srgbClr val="FF0000"/>
                </a:solidFill>
              </a:rPr>
              <a:t>Παράδειγμα εγγραφής σε βιβλιογραφία</a:t>
            </a:r>
            <a:r>
              <a:rPr lang="en-US" sz="2000" b="1" dirty="0">
                <a:solidFill>
                  <a:srgbClr val="FF0000"/>
                </a:solidFill>
              </a:rPr>
              <a:t>:</a:t>
            </a:r>
            <a:endParaRPr lang="el-GR" sz="2000" b="1" dirty="0">
              <a:solidFill>
                <a:srgbClr val="FF0000"/>
              </a:solidFill>
            </a:endParaRPr>
          </a:p>
          <a:p>
            <a:pPr lvl="1"/>
            <a:endParaRPr lang="el-GR" sz="2400" dirty="0"/>
          </a:p>
          <a:p>
            <a:pPr lvl="1"/>
            <a:r>
              <a:rPr lang="el-GR" sz="2300" dirty="0" err="1"/>
              <a:t>Μανδήλας</a:t>
            </a:r>
            <a:r>
              <a:rPr lang="el-GR" sz="2300" dirty="0"/>
              <a:t>, Α., 2014. </a:t>
            </a:r>
            <a:r>
              <a:rPr lang="el-GR" sz="2300" i="1" dirty="0"/>
              <a:t>Σύγχρονα θέματα χρηματοοικονομικής λογιστικής και ΕΓΛΣ</a:t>
            </a:r>
            <a:r>
              <a:rPr lang="el-GR" sz="2300" dirty="0"/>
              <a:t>. Θεσσαλονίκη,</a:t>
            </a:r>
            <a:r>
              <a:rPr lang="en-US" sz="2300" dirty="0"/>
              <a:t> </a:t>
            </a:r>
            <a:r>
              <a:rPr lang="el-GR" sz="2300" dirty="0" err="1"/>
              <a:t>Δίσιγμα</a:t>
            </a:r>
            <a:r>
              <a:rPr lang="el-GR" sz="2300" dirty="0"/>
              <a:t>.</a:t>
            </a:r>
          </a:p>
          <a:p>
            <a:pPr lvl="1"/>
            <a:r>
              <a:rPr lang="el-GR" sz="2300" dirty="0">
                <a:solidFill>
                  <a:srgbClr val="0070C0"/>
                </a:solidFill>
              </a:rPr>
              <a:t>Στο τέλος της εργασίας καταγράφουμε σε μια εγγραφή ΟΛΕΣ τις πληροφορίες περιγραφής και εντοπισμού του έργου.</a:t>
            </a:r>
            <a:endParaRPr lang="en-US" sz="2300" dirty="0">
              <a:solidFill>
                <a:srgbClr val="0070C0"/>
              </a:solidFill>
            </a:endParaRPr>
          </a:p>
        </p:txBody>
      </p:sp>
      <p:grpSp>
        <p:nvGrpSpPr>
          <p:cNvPr id="8" name="Ομάδα 7"/>
          <p:cNvGrpSpPr/>
          <p:nvPr/>
        </p:nvGrpSpPr>
        <p:grpSpPr>
          <a:xfrm>
            <a:off x="0" y="-1"/>
            <a:ext cx="9153294" cy="615553"/>
            <a:chOff x="-12802" y="0"/>
            <a:chExt cx="9153294" cy="615553"/>
          </a:xfrm>
          <a:solidFill>
            <a:schemeClr val="accent4">
              <a:lumMod val="20000"/>
              <a:lumOff val="80000"/>
              <a:alpha val="71000"/>
            </a:schemeClr>
          </a:solidFill>
        </p:grpSpPr>
        <p:sp>
          <p:nvSpPr>
            <p:cNvPr id="9" name="TextBox 8"/>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558481" y="1700808"/>
            <a:ext cx="8117974" cy="2785378"/>
          </a:xfrm>
          <a:prstGeom prst="rect">
            <a:avLst/>
          </a:prstGeom>
          <a:noFill/>
        </p:spPr>
        <p:txBody>
          <a:bodyPr wrap="square" rtlCol="0">
            <a:spAutoFit/>
          </a:bodyPr>
          <a:lstStyle/>
          <a:p>
            <a:pPr lvl="1"/>
            <a:r>
              <a:rPr lang="el-GR" sz="2000" b="1" dirty="0">
                <a:solidFill>
                  <a:srgbClr val="FF0000"/>
                </a:solidFill>
              </a:rPr>
              <a:t>Παράδειγμα αναφοράς εντός κειμένου</a:t>
            </a:r>
            <a:r>
              <a:rPr lang="en-US" sz="2000" b="1" dirty="0">
                <a:solidFill>
                  <a:srgbClr val="FF0000"/>
                </a:solidFill>
              </a:rPr>
              <a:t>:</a:t>
            </a:r>
            <a:endParaRPr lang="el-GR" sz="2000" b="1" dirty="0">
              <a:solidFill>
                <a:srgbClr val="FF0000"/>
              </a:solidFill>
            </a:endParaRPr>
          </a:p>
          <a:p>
            <a:pPr lvl="1"/>
            <a:endParaRPr lang="el-GR" sz="2000" dirty="0"/>
          </a:p>
          <a:p>
            <a:pPr lvl="1"/>
            <a:r>
              <a:rPr lang="en-US" sz="2300" dirty="0"/>
              <a:t>…</a:t>
            </a:r>
            <a:r>
              <a:rPr lang="el-GR" sz="2300" dirty="0"/>
              <a:t>Σύμφωνα με τον </a:t>
            </a:r>
            <a:r>
              <a:rPr lang="el-GR" sz="2300" dirty="0" err="1">
                <a:solidFill>
                  <a:srgbClr val="0070C0"/>
                </a:solidFill>
              </a:rPr>
              <a:t>Μανδήλα</a:t>
            </a:r>
            <a:r>
              <a:rPr lang="el-GR" sz="2300" dirty="0">
                <a:solidFill>
                  <a:srgbClr val="0070C0"/>
                </a:solidFill>
              </a:rPr>
              <a:t> (2014, σ. 32) </a:t>
            </a:r>
            <a:r>
              <a:rPr lang="el-GR" sz="2300" b="1" dirty="0"/>
              <a:t>«</a:t>
            </a:r>
            <a:r>
              <a:rPr lang="el-GR" sz="2300" dirty="0"/>
              <a:t>στην λογιστική, μπορούν να καταγραφούν μόνο επιχειρηματικές συναλλαγές</a:t>
            </a:r>
            <a:r>
              <a:rPr lang="el-GR" sz="2300" b="1" dirty="0"/>
              <a:t>»</a:t>
            </a:r>
            <a:r>
              <a:rPr lang="el-GR" sz="2300" dirty="0"/>
              <a:t>. Μια συναλλαγή είναι</a:t>
            </a:r>
            <a:r>
              <a:rPr lang="en-US" sz="2300" dirty="0"/>
              <a:t>…</a:t>
            </a:r>
            <a:endParaRPr lang="el-GR" sz="2300" dirty="0"/>
          </a:p>
          <a:p>
            <a:pPr lvl="1"/>
            <a:r>
              <a:rPr lang="el-GR" sz="2300" dirty="0">
                <a:solidFill>
                  <a:srgbClr val="0070C0"/>
                </a:solidFill>
              </a:rPr>
              <a:t>Μέσα στην εργασία </a:t>
            </a:r>
            <a:r>
              <a:rPr lang="el-GR" sz="2300" b="1" dirty="0">
                <a:solidFill>
                  <a:srgbClr val="0070C0"/>
                </a:solidFill>
              </a:rPr>
              <a:t>αναφέρουμε</a:t>
            </a:r>
            <a:r>
              <a:rPr lang="el-GR" sz="2300" dirty="0">
                <a:solidFill>
                  <a:srgbClr val="0070C0"/>
                </a:solidFill>
              </a:rPr>
              <a:t> εν συντομία το έργο που συμβουλευτήκαμε.</a:t>
            </a:r>
          </a:p>
          <a:p>
            <a:pPr lvl="1"/>
            <a:endParaRPr lang="el-GR" sz="2000" b="1" dirty="0">
              <a:solidFill>
                <a:srgbClr val="FF0000"/>
              </a:solidFill>
            </a:endParaRPr>
          </a:p>
        </p:txBody>
      </p:sp>
      <p:sp>
        <p:nvSpPr>
          <p:cNvPr id="13" name="Ορθογώνιο 12"/>
          <p:cNvSpPr/>
          <p:nvPr/>
        </p:nvSpPr>
        <p:spPr>
          <a:xfrm>
            <a:off x="539552" y="896145"/>
            <a:ext cx="167444" cy="16916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3311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9552" y="692696"/>
            <a:ext cx="8136903" cy="720079"/>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b="1" dirty="0">
                <a:solidFill>
                  <a:srgbClr val="002060"/>
                </a:solidFill>
                <a:latin typeface="+mn-lt"/>
              </a:rPr>
              <a:t>	</a:t>
            </a:r>
            <a:r>
              <a:rPr lang="el-GR" sz="2400" b="1" dirty="0">
                <a:solidFill>
                  <a:srgbClr val="002060"/>
                </a:solidFill>
                <a:latin typeface="+mn-lt"/>
              </a:rPr>
              <a:t>Σύστημα βιβλιογραφικών παραπομπών </a:t>
            </a:r>
            <a:r>
              <a:rPr lang="en-US" sz="2400" b="1" dirty="0">
                <a:solidFill>
                  <a:srgbClr val="002060"/>
                </a:solidFill>
                <a:latin typeface="+mn-lt"/>
              </a:rPr>
              <a:t>Harvard</a:t>
            </a:r>
            <a:r>
              <a:rPr lang="el-GR" sz="2400" b="1" dirty="0">
                <a:solidFill>
                  <a:srgbClr val="002060"/>
                </a:solidFill>
                <a:latin typeface="+mn-lt"/>
              </a:rPr>
              <a:t> </a:t>
            </a:r>
            <a:endParaRPr lang="el-GR" sz="2000" b="1" dirty="0">
              <a:solidFill>
                <a:srgbClr val="002060"/>
              </a:solidFill>
              <a:latin typeface="+mn-lt"/>
            </a:endParaRPr>
          </a:p>
        </p:txBody>
      </p:sp>
      <p:sp>
        <p:nvSpPr>
          <p:cNvPr id="8" name="TextBox 7"/>
          <p:cNvSpPr txBox="1"/>
          <p:nvPr/>
        </p:nvSpPr>
        <p:spPr>
          <a:xfrm>
            <a:off x="539552" y="1700808"/>
            <a:ext cx="8117974" cy="4832092"/>
          </a:xfrm>
          <a:prstGeom prst="rect">
            <a:avLst/>
          </a:prstGeom>
          <a:noFill/>
        </p:spPr>
        <p:txBody>
          <a:bodyPr wrap="square" rtlCol="0">
            <a:spAutoFit/>
          </a:bodyPr>
          <a:lstStyle/>
          <a:p>
            <a:r>
              <a:rPr lang="el-GR" sz="2400" b="1" dirty="0"/>
              <a:t>Αναφορές εντός κειμένου (</a:t>
            </a:r>
            <a:r>
              <a:rPr lang="en-US" sz="2400" b="1" dirty="0"/>
              <a:t>in-text): </a:t>
            </a:r>
            <a:endParaRPr lang="el-GR" sz="2400" b="1" dirty="0"/>
          </a:p>
          <a:p>
            <a:pPr marL="285750" indent="-285750">
              <a:buFont typeface="Arial" panose="020B0604020202020204" pitchFamily="34" charset="0"/>
              <a:buChar char="•"/>
            </a:pPr>
            <a:r>
              <a:rPr lang="el-GR" sz="2400" dirty="0"/>
              <a:t>Εμφανίζονται σε παρένθεση</a:t>
            </a:r>
          </a:p>
          <a:p>
            <a:pPr marL="285750" indent="-285750">
              <a:buFont typeface="Arial" panose="020B0604020202020204" pitchFamily="34" charset="0"/>
              <a:buChar char="•"/>
            </a:pPr>
            <a:r>
              <a:rPr lang="el-GR" sz="2400" dirty="0"/>
              <a:t>Στο σημείο όπου αναφέρουμε / παραφράζουμε / αναφέρουμε</a:t>
            </a:r>
            <a:r>
              <a:rPr lang="el-GR" sz="2000" dirty="0"/>
              <a:t>.</a:t>
            </a:r>
          </a:p>
          <a:p>
            <a:pPr marL="285750" indent="-285750">
              <a:buFont typeface="Arial" panose="020B0604020202020204" pitchFamily="34" charset="0"/>
              <a:buChar char="•"/>
            </a:pPr>
            <a:endParaRPr lang="el-GR" sz="2000" dirty="0"/>
          </a:p>
          <a:p>
            <a:r>
              <a:rPr lang="el-GR" sz="2400" b="1" dirty="0"/>
              <a:t>Περιέχουν</a:t>
            </a:r>
            <a:r>
              <a:rPr lang="en-US" sz="2400" b="1" dirty="0"/>
              <a:t>:</a:t>
            </a:r>
          </a:p>
          <a:p>
            <a:r>
              <a:rPr lang="en-US" sz="2400" b="1" dirty="0"/>
              <a:t>(</a:t>
            </a:r>
            <a:r>
              <a:rPr lang="el-GR" sz="2400" b="1" dirty="0">
                <a:solidFill>
                  <a:srgbClr val="0070C0"/>
                </a:solidFill>
              </a:rPr>
              <a:t>Επίθετο συγγραφέα </a:t>
            </a:r>
            <a:r>
              <a:rPr lang="el-GR" sz="2400" b="1" dirty="0"/>
              <a:t>, </a:t>
            </a:r>
            <a:r>
              <a:rPr lang="el-GR" sz="2400" b="1" dirty="0">
                <a:solidFill>
                  <a:srgbClr val="00B0F0"/>
                </a:solidFill>
              </a:rPr>
              <a:t>έτος έκδοσης έργου</a:t>
            </a:r>
            <a:r>
              <a:rPr lang="en-US" sz="2400" b="1" dirty="0">
                <a:solidFill>
                  <a:srgbClr val="00B050"/>
                </a:solidFill>
              </a:rPr>
              <a:t>: </a:t>
            </a:r>
            <a:r>
              <a:rPr lang="el-GR" sz="2400" b="1" dirty="0">
                <a:solidFill>
                  <a:srgbClr val="00B050"/>
                </a:solidFill>
              </a:rPr>
              <a:t>αριθμό σελίδων</a:t>
            </a:r>
            <a:r>
              <a:rPr lang="el-GR" sz="2400" b="1" dirty="0"/>
              <a:t>)</a:t>
            </a:r>
          </a:p>
          <a:p>
            <a:endParaRPr lang="el-GR" sz="2400" b="1" dirty="0"/>
          </a:p>
          <a:p>
            <a:r>
              <a:rPr lang="el-GR" sz="2400" b="1" dirty="0"/>
              <a:t>Παράδειγμα</a:t>
            </a:r>
            <a:r>
              <a:rPr lang="en-US" sz="2400" b="1" dirty="0"/>
              <a:t>:</a:t>
            </a:r>
            <a:endParaRPr lang="el-GR" sz="2400" b="1" dirty="0"/>
          </a:p>
          <a:p>
            <a:r>
              <a:rPr lang="el-GR" sz="2400" dirty="0"/>
              <a:t>Ο </a:t>
            </a:r>
            <a:r>
              <a:rPr lang="en-US" sz="2400" dirty="0"/>
              <a:t>Diamond (2006, </a:t>
            </a:r>
            <a:r>
              <a:rPr lang="el-GR" sz="2400" dirty="0"/>
              <a:t>σ. 189) αναφέρει «η καταγραφή των…» </a:t>
            </a:r>
          </a:p>
          <a:p>
            <a:r>
              <a:rPr lang="el-GR" sz="2400" dirty="0"/>
              <a:t>				</a:t>
            </a:r>
            <a:r>
              <a:rPr lang="el-GR" sz="2400" dirty="0">
                <a:solidFill>
                  <a:srgbClr val="FF0000"/>
                </a:solidFill>
              </a:rPr>
              <a:t>ή</a:t>
            </a:r>
          </a:p>
          <a:p>
            <a:r>
              <a:rPr lang="el-GR" sz="2400" dirty="0"/>
              <a:t>Η καταγραφή των συμβάντων γίνεται την ίδια ημέρα (</a:t>
            </a:r>
            <a:r>
              <a:rPr lang="en-US" sz="2400" dirty="0"/>
              <a:t>Diamond, 2006, </a:t>
            </a:r>
            <a:r>
              <a:rPr lang="el-GR" sz="2400" dirty="0"/>
              <a:t>σ. 189). </a:t>
            </a:r>
          </a:p>
        </p:txBody>
      </p:sp>
      <p:grpSp>
        <p:nvGrpSpPr>
          <p:cNvPr id="9" name="Ομάδα 8"/>
          <p:cNvGrpSpPr/>
          <p:nvPr/>
        </p:nvGrpSpPr>
        <p:grpSpPr>
          <a:xfrm>
            <a:off x="0" y="-1"/>
            <a:ext cx="9153294" cy="615553"/>
            <a:chOff x="-12802" y="0"/>
            <a:chExt cx="9153294" cy="615553"/>
          </a:xfrm>
          <a:solidFill>
            <a:schemeClr val="accent4">
              <a:lumMod val="20000"/>
              <a:lumOff val="80000"/>
              <a:alpha val="71000"/>
            </a:schemeClr>
          </a:solidFill>
        </p:grpSpPr>
        <p:sp>
          <p:nvSpPr>
            <p:cNvPr id="10" name="TextBox 9"/>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07787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9552" y="692696"/>
            <a:ext cx="8136903" cy="720079"/>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b="1" dirty="0">
                <a:solidFill>
                  <a:srgbClr val="002060"/>
                </a:solidFill>
                <a:latin typeface="+mn-lt"/>
              </a:rPr>
              <a:t>	</a:t>
            </a:r>
            <a:r>
              <a:rPr lang="el-GR" sz="2400" b="1" dirty="0">
                <a:solidFill>
                  <a:srgbClr val="002060"/>
                </a:solidFill>
                <a:latin typeface="+mn-lt"/>
              </a:rPr>
              <a:t>Παραδείγματα εγγραφών βιβλιογραφίας</a:t>
            </a:r>
            <a:endParaRPr lang="el-GR" sz="2000" b="1" dirty="0">
              <a:solidFill>
                <a:srgbClr val="002060"/>
              </a:solidFill>
              <a:latin typeface="+mn-lt"/>
            </a:endParaRPr>
          </a:p>
        </p:txBody>
      </p:sp>
      <p:sp>
        <p:nvSpPr>
          <p:cNvPr id="12" name="TextBox 11"/>
          <p:cNvSpPr txBox="1"/>
          <p:nvPr/>
        </p:nvSpPr>
        <p:spPr>
          <a:xfrm>
            <a:off x="179512" y="1700808"/>
            <a:ext cx="8640960" cy="5078313"/>
          </a:xfrm>
          <a:prstGeom prst="rect">
            <a:avLst/>
          </a:prstGeom>
          <a:noFill/>
        </p:spPr>
        <p:txBody>
          <a:bodyPr wrap="square" rtlCol="0">
            <a:spAutoFit/>
          </a:bodyPr>
          <a:lstStyle/>
          <a:p>
            <a:pPr lvl="1"/>
            <a:r>
              <a:rPr lang="el-GR" sz="2000" b="1" dirty="0">
                <a:solidFill>
                  <a:srgbClr val="FF0000"/>
                </a:solidFill>
              </a:rPr>
              <a:t>Για βιβλίο με 1 συγγραφέα</a:t>
            </a:r>
            <a:r>
              <a:rPr lang="en-US" sz="2000" b="1" dirty="0">
                <a:solidFill>
                  <a:srgbClr val="FF0000"/>
                </a:solidFill>
              </a:rPr>
              <a:t>:</a:t>
            </a:r>
            <a:endParaRPr lang="el-GR" sz="2000" b="1" dirty="0">
              <a:solidFill>
                <a:srgbClr val="FF0000"/>
              </a:solidFill>
            </a:endParaRPr>
          </a:p>
          <a:p>
            <a:pPr lvl="1"/>
            <a:endParaRPr lang="el-GR" sz="2000" dirty="0"/>
          </a:p>
          <a:p>
            <a:pPr lvl="1"/>
            <a:r>
              <a:rPr lang="el-GR" sz="2800" b="1" dirty="0">
                <a:solidFill>
                  <a:srgbClr val="0070C0"/>
                </a:solidFill>
              </a:rPr>
              <a:t>	</a:t>
            </a:r>
            <a:r>
              <a:rPr lang="en-US" sz="2800" b="1" dirty="0">
                <a:solidFill>
                  <a:srgbClr val="0070C0"/>
                </a:solidFill>
              </a:rPr>
              <a:t>Diamond, J.</a:t>
            </a:r>
            <a:r>
              <a:rPr lang="el-GR" sz="2800" b="1" dirty="0">
                <a:solidFill>
                  <a:srgbClr val="0070C0"/>
                </a:solidFill>
              </a:rPr>
              <a:t>, </a:t>
            </a:r>
            <a:r>
              <a:rPr lang="en-US" sz="2800" b="1" dirty="0">
                <a:solidFill>
                  <a:srgbClr val="7030A0"/>
                </a:solidFill>
              </a:rPr>
              <a:t>c2006</a:t>
            </a:r>
            <a:r>
              <a:rPr lang="el-GR" sz="2800" b="1" dirty="0"/>
              <a:t>.  </a:t>
            </a:r>
            <a:r>
              <a:rPr lang="el-GR" sz="2800" b="1" dirty="0">
                <a:solidFill>
                  <a:srgbClr val="00B050"/>
                </a:solidFill>
              </a:rPr>
              <a:t>Ό</a:t>
            </a:r>
            <a:r>
              <a:rPr lang="el-GR" sz="2800" b="1" i="1" dirty="0">
                <a:solidFill>
                  <a:srgbClr val="00B050"/>
                </a:solidFill>
              </a:rPr>
              <a:t>πλα, μικρόβια και ατσάλι</a:t>
            </a:r>
            <a:r>
              <a:rPr lang="en-US" sz="2800" b="1" i="1" dirty="0">
                <a:solidFill>
                  <a:srgbClr val="00B050"/>
                </a:solidFill>
              </a:rPr>
              <a:t>: </a:t>
            </a:r>
            <a:r>
              <a:rPr lang="el-GR" sz="2800" b="1" i="1" dirty="0">
                <a:solidFill>
                  <a:srgbClr val="00B050"/>
                </a:solidFill>
              </a:rPr>
              <a:t>οι τύχες των ανθρώπινων κοινωνιών</a:t>
            </a:r>
            <a:r>
              <a:rPr lang="en-US" sz="2800" b="1" i="1" dirty="0">
                <a:solidFill>
                  <a:srgbClr val="00B050"/>
                </a:solidFill>
              </a:rPr>
              <a:t>.</a:t>
            </a:r>
            <a:r>
              <a:rPr lang="en-US" sz="2800" b="1" i="1" dirty="0"/>
              <a:t> </a:t>
            </a:r>
            <a:r>
              <a:rPr lang="el-GR" sz="2800" b="1" dirty="0">
                <a:solidFill>
                  <a:schemeClr val="accent6">
                    <a:lumMod val="75000"/>
                  </a:schemeClr>
                </a:solidFill>
              </a:rPr>
              <a:t>Αθήνα</a:t>
            </a:r>
            <a:r>
              <a:rPr lang="en-US" sz="2800" b="1" dirty="0">
                <a:solidFill>
                  <a:schemeClr val="accent6">
                    <a:lumMod val="75000"/>
                  </a:schemeClr>
                </a:solidFill>
              </a:rPr>
              <a:t>:</a:t>
            </a:r>
            <a:r>
              <a:rPr lang="en-US" sz="2800" b="1" dirty="0"/>
              <a:t> </a:t>
            </a:r>
            <a:r>
              <a:rPr lang="el-GR" sz="2800" b="1" dirty="0">
                <a:solidFill>
                  <a:schemeClr val="tx1">
                    <a:lumMod val="50000"/>
                    <a:lumOff val="50000"/>
                  </a:schemeClr>
                </a:solidFill>
              </a:rPr>
              <a:t>Κάτοπτρο</a:t>
            </a:r>
            <a:r>
              <a:rPr lang="en-US" sz="2800" b="1" dirty="0">
                <a:solidFill>
                  <a:schemeClr val="tx1">
                    <a:lumMod val="50000"/>
                    <a:lumOff val="50000"/>
                  </a:schemeClr>
                </a:solidFill>
              </a:rPr>
              <a:t>.</a:t>
            </a:r>
            <a:endParaRPr lang="el-GR" sz="2800" b="1" dirty="0">
              <a:solidFill>
                <a:schemeClr val="tx1">
                  <a:lumMod val="50000"/>
                  <a:lumOff val="50000"/>
                </a:schemeClr>
              </a:solidFill>
            </a:endParaRPr>
          </a:p>
          <a:p>
            <a:pPr lvl="1"/>
            <a:endParaRPr lang="el-GR" sz="2400" b="1" dirty="0">
              <a:solidFill>
                <a:srgbClr val="FF0000"/>
              </a:solidFill>
            </a:endParaRPr>
          </a:p>
          <a:p>
            <a:pPr lvl="1"/>
            <a:r>
              <a:rPr lang="el-GR" sz="2000" b="1" dirty="0">
                <a:solidFill>
                  <a:srgbClr val="FF0000"/>
                </a:solidFill>
              </a:rPr>
              <a:t>Η εγγραφή περιέχει τις παρακάτω πληροφορίες</a:t>
            </a:r>
            <a:r>
              <a:rPr lang="en-US" sz="2000" b="1" dirty="0">
                <a:solidFill>
                  <a:srgbClr val="FF0000"/>
                </a:solidFill>
              </a:rPr>
              <a:t>:</a:t>
            </a:r>
            <a:endParaRPr lang="el-GR" sz="2000" b="1" dirty="0">
              <a:solidFill>
                <a:srgbClr val="FF0000"/>
              </a:solidFill>
            </a:endParaRPr>
          </a:p>
          <a:p>
            <a:pPr lvl="1"/>
            <a:endParaRPr lang="el-GR" sz="2000" b="1" dirty="0">
              <a:solidFill>
                <a:srgbClr val="0070C0"/>
              </a:solidFill>
            </a:endParaRPr>
          </a:p>
          <a:p>
            <a:pPr marL="800100" lvl="1" indent="-342900">
              <a:buFont typeface="Arial" panose="020B0604020202020204" pitchFamily="34" charset="0"/>
              <a:buChar char="•"/>
            </a:pPr>
            <a:r>
              <a:rPr lang="el-GR" sz="2000" b="1" dirty="0">
                <a:solidFill>
                  <a:srgbClr val="0070C0"/>
                </a:solidFill>
              </a:rPr>
              <a:t>Το επίθετο του συγγραφέα και το αρχικό του ονόματος.</a:t>
            </a:r>
          </a:p>
          <a:p>
            <a:pPr marL="800100" lvl="1" indent="-342900">
              <a:buFont typeface="Arial" panose="020B0604020202020204" pitchFamily="34" charset="0"/>
              <a:buChar char="•"/>
            </a:pPr>
            <a:r>
              <a:rPr lang="el-GR" sz="2000" b="1" dirty="0">
                <a:solidFill>
                  <a:srgbClr val="7030A0"/>
                </a:solidFill>
              </a:rPr>
              <a:t>Έτος έκδοσης ή έτος </a:t>
            </a:r>
            <a:r>
              <a:rPr lang="en-US" sz="2000" b="1" dirty="0">
                <a:solidFill>
                  <a:srgbClr val="7030A0"/>
                </a:solidFill>
              </a:rPr>
              <a:t>copyright</a:t>
            </a:r>
            <a:r>
              <a:rPr lang="el-GR" sz="2000" b="1" dirty="0">
                <a:solidFill>
                  <a:srgbClr val="7030A0"/>
                </a:solidFill>
              </a:rPr>
              <a:t>.</a:t>
            </a:r>
          </a:p>
          <a:p>
            <a:pPr marL="800100" lvl="1" indent="-342900">
              <a:buFont typeface="Arial" panose="020B0604020202020204" pitchFamily="34" charset="0"/>
              <a:buChar char="•"/>
            </a:pPr>
            <a:r>
              <a:rPr lang="el-GR" sz="2000" b="1" i="1" dirty="0">
                <a:solidFill>
                  <a:srgbClr val="00B050"/>
                </a:solidFill>
              </a:rPr>
              <a:t>Ο τίτλος του βιβλίου σε πλάγια στοιχεία (</a:t>
            </a:r>
            <a:r>
              <a:rPr lang="en-US" sz="2000" b="1" i="1" dirty="0">
                <a:solidFill>
                  <a:srgbClr val="00B050"/>
                </a:solidFill>
              </a:rPr>
              <a:t>italics).</a:t>
            </a:r>
          </a:p>
          <a:p>
            <a:pPr marL="800100" lvl="1" indent="-342900">
              <a:buFont typeface="Arial" panose="020B0604020202020204" pitchFamily="34" charset="0"/>
              <a:buChar char="•"/>
            </a:pPr>
            <a:r>
              <a:rPr lang="el-GR" sz="2000" b="1" dirty="0">
                <a:solidFill>
                  <a:schemeClr val="accent6">
                    <a:lumMod val="75000"/>
                  </a:schemeClr>
                </a:solidFill>
              </a:rPr>
              <a:t>Ο τόπος έκδοσης </a:t>
            </a:r>
          </a:p>
          <a:p>
            <a:pPr marL="800100" lvl="1" indent="-342900">
              <a:buFont typeface="Arial" panose="020B0604020202020204" pitchFamily="34" charset="0"/>
              <a:buChar char="•"/>
            </a:pPr>
            <a:r>
              <a:rPr lang="el-GR" sz="2000" b="1" dirty="0">
                <a:solidFill>
                  <a:schemeClr val="tx1">
                    <a:lumMod val="50000"/>
                    <a:lumOff val="50000"/>
                  </a:schemeClr>
                </a:solidFill>
              </a:rPr>
              <a:t>Το όνομα του εκδότη</a:t>
            </a:r>
          </a:p>
          <a:p>
            <a:pPr lvl="1"/>
            <a:endParaRPr lang="el-GR" sz="2000" b="1" dirty="0">
              <a:solidFill>
                <a:srgbClr val="FF0000"/>
              </a:solidFill>
            </a:endParaRPr>
          </a:p>
          <a:p>
            <a:pPr lvl="1"/>
            <a:r>
              <a:rPr lang="el-GR" sz="2000" b="1" dirty="0">
                <a:solidFill>
                  <a:srgbClr val="FF0000"/>
                </a:solidFill>
              </a:rPr>
              <a:t>Εντοπίζουμε τις πληροφορίες από τη σελίδα τίτλου του βιβλίου.</a:t>
            </a:r>
            <a:endParaRPr lang="el-GR" sz="2000" b="1" dirty="0">
              <a:solidFill>
                <a:schemeClr val="tx1">
                  <a:lumMod val="50000"/>
                  <a:lumOff val="50000"/>
                </a:schemeClr>
              </a:solidFill>
            </a:endParaRPr>
          </a:p>
          <a:p>
            <a:pPr lvl="1"/>
            <a:endParaRPr lang="el-GR" sz="2400" b="1" dirty="0">
              <a:solidFill>
                <a:srgbClr val="FF0000"/>
              </a:solidFill>
            </a:endParaRPr>
          </a:p>
        </p:txBody>
      </p:sp>
      <p:grpSp>
        <p:nvGrpSpPr>
          <p:cNvPr id="8" name="Ομάδα 7"/>
          <p:cNvGrpSpPr/>
          <p:nvPr/>
        </p:nvGrpSpPr>
        <p:grpSpPr>
          <a:xfrm>
            <a:off x="0" y="-1"/>
            <a:ext cx="9153294" cy="615553"/>
            <a:chOff x="-12802" y="0"/>
            <a:chExt cx="9153294" cy="615553"/>
          </a:xfrm>
          <a:solidFill>
            <a:schemeClr val="accent4">
              <a:lumMod val="20000"/>
              <a:lumOff val="80000"/>
              <a:alpha val="71000"/>
            </a:schemeClr>
          </a:solidFill>
        </p:grpSpPr>
        <p:sp>
          <p:nvSpPr>
            <p:cNvPr id="9" name="TextBox 8"/>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0209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9552" y="692696"/>
            <a:ext cx="8136903" cy="720079"/>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b="1" dirty="0">
                <a:solidFill>
                  <a:srgbClr val="002060"/>
                </a:solidFill>
                <a:latin typeface="+mn-lt"/>
              </a:rPr>
              <a:t>	</a:t>
            </a:r>
            <a:r>
              <a:rPr lang="el-GR" sz="2400" b="1" dirty="0">
                <a:solidFill>
                  <a:srgbClr val="002060"/>
                </a:solidFill>
                <a:latin typeface="+mn-lt"/>
              </a:rPr>
              <a:t>Η βιβλιογραφία</a:t>
            </a:r>
            <a:endParaRPr lang="el-GR" sz="2000" b="1" dirty="0">
              <a:solidFill>
                <a:srgbClr val="002060"/>
              </a:solidFill>
              <a:latin typeface="+mn-lt"/>
            </a:endParaRPr>
          </a:p>
        </p:txBody>
      </p:sp>
      <p:sp>
        <p:nvSpPr>
          <p:cNvPr id="9" name="TextBox 8"/>
          <p:cNvSpPr txBox="1"/>
          <p:nvPr/>
        </p:nvSpPr>
        <p:spPr>
          <a:xfrm>
            <a:off x="476074" y="1471091"/>
            <a:ext cx="8171365" cy="5016758"/>
          </a:xfrm>
          <a:prstGeom prst="rect">
            <a:avLst/>
          </a:prstGeom>
          <a:noFill/>
        </p:spPr>
        <p:txBody>
          <a:bodyPr wrap="square" rtlCol="0">
            <a:spAutoFit/>
          </a:bodyPr>
          <a:lstStyle/>
          <a:p>
            <a:r>
              <a:rPr lang="el-GR" sz="2000" b="1" dirty="0" err="1">
                <a:solidFill>
                  <a:srgbClr val="0070C0"/>
                </a:solidFill>
              </a:rPr>
              <a:t>Θεοφιλίδης</a:t>
            </a:r>
            <a:r>
              <a:rPr lang="el-GR" sz="2000" b="1" dirty="0">
                <a:solidFill>
                  <a:srgbClr val="0070C0"/>
                </a:solidFill>
              </a:rPr>
              <a:t>, Χρ., </a:t>
            </a:r>
            <a:r>
              <a:rPr lang="el-GR" sz="2000" b="1" dirty="0">
                <a:solidFill>
                  <a:srgbClr val="7030A0"/>
                </a:solidFill>
              </a:rPr>
              <a:t>2002. </a:t>
            </a:r>
            <a:r>
              <a:rPr lang="el-GR" sz="2000" b="1" i="1" dirty="0">
                <a:solidFill>
                  <a:srgbClr val="00B050"/>
                </a:solidFill>
              </a:rPr>
              <a:t>Η συγγραφή της επιστημονικής εργασίας.</a:t>
            </a:r>
            <a:r>
              <a:rPr lang="el-GR" sz="2000" b="1" dirty="0">
                <a:solidFill>
                  <a:srgbClr val="00B050"/>
                </a:solidFill>
              </a:rPr>
              <a:t> </a:t>
            </a:r>
            <a:r>
              <a:rPr lang="el-GR" sz="2000" b="1" dirty="0">
                <a:solidFill>
                  <a:schemeClr val="accent6">
                    <a:lumMod val="75000"/>
                  </a:schemeClr>
                </a:solidFill>
              </a:rPr>
              <a:t>Αθήνα</a:t>
            </a:r>
            <a:r>
              <a:rPr lang="en-US" sz="2000" b="1" dirty="0">
                <a:solidFill>
                  <a:schemeClr val="accent6">
                    <a:lumMod val="75000"/>
                  </a:schemeClr>
                </a:solidFill>
              </a:rPr>
              <a:t>:</a:t>
            </a:r>
            <a:r>
              <a:rPr lang="el-GR" sz="2000" b="1" dirty="0"/>
              <a:t> </a:t>
            </a:r>
            <a:r>
              <a:rPr lang="en-US" sz="2000" b="1" dirty="0">
                <a:solidFill>
                  <a:schemeClr val="bg2">
                    <a:lumMod val="50000"/>
                  </a:schemeClr>
                </a:solidFill>
              </a:rPr>
              <a:t>Gutenberg.</a:t>
            </a:r>
            <a:endParaRPr lang="el-GR" sz="2000" b="1" dirty="0">
              <a:solidFill>
                <a:schemeClr val="bg2">
                  <a:lumMod val="50000"/>
                </a:schemeClr>
              </a:solidFill>
            </a:endParaRPr>
          </a:p>
          <a:p>
            <a:endParaRPr lang="el-GR" sz="2000" dirty="0"/>
          </a:p>
          <a:p>
            <a:r>
              <a:rPr lang="el-GR" sz="2000" b="1" dirty="0" err="1">
                <a:solidFill>
                  <a:srgbClr val="0070C0"/>
                </a:solidFill>
              </a:rPr>
              <a:t>Κοράκης</a:t>
            </a:r>
            <a:r>
              <a:rPr lang="el-GR" sz="2000" b="1" dirty="0">
                <a:solidFill>
                  <a:srgbClr val="0070C0"/>
                </a:solidFill>
              </a:rPr>
              <a:t>, Γ., </a:t>
            </a:r>
            <a:r>
              <a:rPr lang="el-GR" sz="2000" b="1" dirty="0">
                <a:solidFill>
                  <a:srgbClr val="7030A0"/>
                </a:solidFill>
              </a:rPr>
              <a:t>2015. </a:t>
            </a:r>
            <a:r>
              <a:rPr lang="el-GR" sz="2000" b="1" i="1" dirty="0">
                <a:solidFill>
                  <a:srgbClr val="00B050"/>
                </a:solidFill>
              </a:rPr>
              <a:t>Δασική βοτανική.</a:t>
            </a:r>
            <a:r>
              <a:rPr lang="el-GR" sz="2000" b="1" dirty="0">
                <a:solidFill>
                  <a:srgbClr val="00B050"/>
                </a:solidFill>
              </a:rPr>
              <a:t> </a:t>
            </a:r>
            <a:r>
              <a:rPr lang="el-GR" sz="2000" b="1" dirty="0">
                <a:solidFill>
                  <a:srgbClr val="FFC000"/>
                </a:solidFill>
              </a:rPr>
              <a:t>[</a:t>
            </a:r>
            <a:r>
              <a:rPr lang="en-US" sz="2000" b="1" dirty="0">
                <a:solidFill>
                  <a:srgbClr val="FFC000"/>
                </a:solidFill>
              </a:rPr>
              <a:t>e-book]. </a:t>
            </a:r>
            <a:r>
              <a:rPr lang="el-GR" sz="2000" b="1" dirty="0">
                <a:solidFill>
                  <a:schemeClr val="accent6">
                    <a:lumMod val="75000"/>
                  </a:schemeClr>
                </a:solidFill>
              </a:rPr>
              <a:t>Αθήνα</a:t>
            </a:r>
            <a:r>
              <a:rPr lang="en-US" sz="2000" b="1" dirty="0">
                <a:solidFill>
                  <a:schemeClr val="accent6">
                    <a:lumMod val="75000"/>
                  </a:schemeClr>
                </a:solidFill>
              </a:rPr>
              <a:t>:</a:t>
            </a:r>
            <a:r>
              <a:rPr lang="el-GR" sz="2000" b="1" dirty="0"/>
              <a:t> </a:t>
            </a:r>
            <a:r>
              <a:rPr lang="el-GR" sz="2000" b="1" dirty="0">
                <a:solidFill>
                  <a:schemeClr val="bg2">
                    <a:lumMod val="50000"/>
                  </a:schemeClr>
                </a:solidFill>
              </a:rPr>
              <a:t>Σύνδεσμος Ελληνικών Ακαδημαϊκών Βιβλιοθηκών</a:t>
            </a:r>
            <a:r>
              <a:rPr lang="en-US" sz="2000" b="1" dirty="0">
                <a:solidFill>
                  <a:schemeClr val="bg2">
                    <a:lumMod val="50000"/>
                  </a:schemeClr>
                </a:solidFill>
              </a:rPr>
              <a:t>.</a:t>
            </a:r>
            <a:r>
              <a:rPr lang="el-GR" sz="2000" b="1" dirty="0">
                <a:solidFill>
                  <a:schemeClr val="bg2">
                    <a:lumMod val="50000"/>
                  </a:schemeClr>
                </a:solidFill>
              </a:rPr>
              <a:t> </a:t>
            </a:r>
            <a:r>
              <a:rPr lang="el-GR" sz="2000" b="1" dirty="0">
                <a:solidFill>
                  <a:srgbClr val="FFC000"/>
                </a:solidFill>
              </a:rPr>
              <a:t>Διαθέσιμο στο</a:t>
            </a:r>
            <a:r>
              <a:rPr lang="en-US" sz="2000" b="1" dirty="0">
                <a:solidFill>
                  <a:srgbClr val="FFC000"/>
                </a:solidFill>
              </a:rPr>
              <a:t>: </a:t>
            </a:r>
            <a:r>
              <a:rPr lang="el-GR" sz="2000" b="1" dirty="0">
                <a:solidFill>
                  <a:srgbClr val="FFC000"/>
                </a:solidFill>
              </a:rPr>
              <a:t>Αποθετήριο </a:t>
            </a:r>
            <a:r>
              <a:rPr lang="el-GR" sz="2000" b="1" dirty="0" err="1">
                <a:solidFill>
                  <a:srgbClr val="FFC000"/>
                </a:solidFill>
              </a:rPr>
              <a:t>Κάλλιπος</a:t>
            </a:r>
            <a:r>
              <a:rPr lang="el-GR" sz="2000" b="1" dirty="0">
                <a:solidFill>
                  <a:srgbClr val="FFC000"/>
                </a:solidFill>
              </a:rPr>
              <a:t>, </a:t>
            </a:r>
            <a:r>
              <a:rPr lang="en-US" sz="2000" b="1" dirty="0">
                <a:solidFill>
                  <a:schemeClr val="bg2">
                    <a:lumMod val="50000"/>
                  </a:schemeClr>
                </a:solidFill>
                <a:hlinkClick r:id="rId3"/>
              </a:rPr>
              <a:t>http://hdl.handle.net/11419/742</a:t>
            </a:r>
            <a:r>
              <a:rPr lang="en-US" sz="2000" b="1" dirty="0">
                <a:solidFill>
                  <a:schemeClr val="bg2">
                    <a:lumMod val="50000"/>
                  </a:schemeClr>
                </a:solidFill>
              </a:rPr>
              <a:t> </a:t>
            </a:r>
            <a:r>
              <a:rPr lang="en-US" sz="2000" b="1" dirty="0">
                <a:solidFill>
                  <a:srgbClr val="FFC000"/>
                </a:solidFill>
              </a:rPr>
              <a:t>[ </a:t>
            </a:r>
            <a:r>
              <a:rPr lang="el-GR" sz="2000" b="1" dirty="0">
                <a:solidFill>
                  <a:srgbClr val="FFC000"/>
                </a:solidFill>
              </a:rPr>
              <a:t>Πρόσβαση στις 24 Ιανουαρίου 2019]</a:t>
            </a:r>
          </a:p>
          <a:p>
            <a:endParaRPr lang="el-GR" sz="2000" dirty="0"/>
          </a:p>
          <a:p>
            <a:r>
              <a:rPr lang="el-GR" sz="2000" b="1" dirty="0" err="1">
                <a:solidFill>
                  <a:srgbClr val="0070C0"/>
                </a:solidFill>
              </a:rPr>
              <a:t>Λακασάς</a:t>
            </a:r>
            <a:r>
              <a:rPr lang="el-GR" sz="2000" b="1" dirty="0">
                <a:solidFill>
                  <a:srgbClr val="0070C0"/>
                </a:solidFill>
              </a:rPr>
              <a:t>, Α., </a:t>
            </a:r>
            <a:r>
              <a:rPr lang="el-GR" sz="2000" b="1" dirty="0">
                <a:solidFill>
                  <a:srgbClr val="7030A0"/>
                </a:solidFill>
              </a:rPr>
              <a:t>2009.</a:t>
            </a:r>
            <a:r>
              <a:rPr lang="en-US" sz="2000" b="1" dirty="0">
                <a:solidFill>
                  <a:srgbClr val="7030A0"/>
                </a:solidFill>
              </a:rPr>
              <a:t> </a:t>
            </a:r>
            <a:r>
              <a:rPr lang="el-GR" sz="2000" b="1" dirty="0"/>
              <a:t> </a:t>
            </a:r>
            <a:r>
              <a:rPr lang="el-GR" sz="2000" b="1" dirty="0">
                <a:solidFill>
                  <a:srgbClr val="00B050"/>
                </a:solidFill>
              </a:rPr>
              <a:t>Αξιολόγηση: η αχίλλειος πτέρνα των ΑΕΙ.</a:t>
            </a:r>
            <a:r>
              <a:rPr lang="el-GR" sz="2000" b="1" dirty="0"/>
              <a:t> </a:t>
            </a:r>
            <a:r>
              <a:rPr lang="el-GR" sz="2000" b="1" i="1" dirty="0">
                <a:solidFill>
                  <a:srgbClr val="FF0000"/>
                </a:solidFill>
              </a:rPr>
              <a:t>Οικονομική Επιθεώρηση, 76</a:t>
            </a:r>
            <a:r>
              <a:rPr lang="el-GR" sz="2000" b="1" dirty="0">
                <a:solidFill>
                  <a:srgbClr val="FF0000"/>
                </a:solidFill>
              </a:rPr>
              <a:t> (861), σ. 62-64.</a:t>
            </a:r>
          </a:p>
          <a:p>
            <a:endParaRPr lang="en-US" sz="2000" b="1" dirty="0">
              <a:solidFill>
                <a:schemeClr val="bg2">
                  <a:lumMod val="50000"/>
                </a:schemeClr>
              </a:solidFill>
            </a:endParaRPr>
          </a:p>
          <a:p>
            <a:r>
              <a:rPr lang="en-US" sz="2000" b="1" dirty="0">
                <a:solidFill>
                  <a:srgbClr val="0070C0"/>
                </a:solidFill>
              </a:rPr>
              <a:t>Valdes, A., </a:t>
            </a:r>
            <a:r>
              <a:rPr lang="en-US" sz="2000" b="1" dirty="0">
                <a:solidFill>
                  <a:srgbClr val="7030A0"/>
                </a:solidFill>
              </a:rPr>
              <a:t>2015.</a:t>
            </a:r>
            <a:r>
              <a:rPr lang="en-US" sz="2000" b="1" dirty="0"/>
              <a:t> </a:t>
            </a:r>
            <a:r>
              <a:rPr lang="en-US" sz="2000" b="1" i="1" dirty="0">
                <a:solidFill>
                  <a:srgbClr val="00B050"/>
                </a:solidFill>
              </a:rPr>
              <a:t>Research finds link between vitamin E and exposure to air pollution</a:t>
            </a:r>
            <a:r>
              <a:rPr lang="en-US" sz="2000" b="1" dirty="0">
                <a:solidFill>
                  <a:srgbClr val="00B050"/>
                </a:solidFill>
              </a:rPr>
              <a:t>. </a:t>
            </a:r>
            <a:r>
              <a:rPr lang="en-US" sz="2000" b="1" dirty="0">
                <a:solidFill>
                  <a:srgbClr val="FFC000"/>
                </a:solidFill>
              </a:rPr>
              <a:t>[online] Available at: </a:t>
            </a:r>
            <a:r>
              <a:rPr lang="en-US" sz="2000" b="1" u="sng" dirty="0">
                <a:hlinkClick r:id="rId4"/>
              </a:rPr>
              <a:t>http://www.nottingham.ac.uk/news/pressreleases/2015/may/research-finds-link-between-vitamin-e-and-exposure-to-air-pollution.aspx</a:t>
            </a:r>
            <a:r>
              <a:rPr lang="en-US" sz="2000" b="1" dirty="0"/>
              <a:t> </a:t>
            </a:r>
            <a:r>
              <a:rPr lang="en-US" sz="2000" b="1" dirty="0">
                <a:solidFill>
                  <a:srgbClr val="FFC000"/>
                </a:solidFill>
              </a:rPr>
              <a:t>[Accessed on 28 February 2017].</a:t>
            </a:r>
            <a:r>
              <a:rPr lang="el-GR" sz="2000" b="1" dirty="0">
                <a:solidFill>
                  <a:srgbClr val="FFC000"/>
                </a:solidFill>
              </a:rPr>
              <a:t>  </a:t>
            </a:r>
          </a:p>
        </p:txBody>
      </p:sp>
      <p:grpSp>
        <p:nvGrpSpPr>
          <p:cNvPr id="8" name="Ομάδα 7"/>
          <p:cNvGrpSpPr/>
          <p:nvPr/>
        </p:nvGrpSpPr>
        <p:grpSpPr>
          <a:xfrm>
            <a:off x="0" y="-1"/>
            <a:ext cx="9153294" cy="615553"/>
            <a:chOff x="-12802" y="0"/>
            <a:chExt cx="9153294" cy="615553"/>
          </a:xfrm>
          <a:solidFill>
            <a:schemeClr val="accent4">
              <a:lumMod val="20000"/>
              <a:lumOff val="80000"/>
              <a:alpha val="71000"/>
            </a:schemeClr>
          </a:solidFill>
        </p:grpSpPr>
        <p:sp>
          <p:nvSpPr>
            <p:cNvPr id="10" name="TextBox 9"/>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2368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ChangeArrowheads="1"/>
          </p:cNvSpPr>
          <p:nvPr/>
        </p:nvSpPr>
        <p:spPr bwMode="auto">
          <a:xfrm>
            <a:off x="490638" y="1412776"/>
            <a:ext cx="8136905" cy="4464496"/>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l-GR" sz="2400" dirty="0">
              <a:solidFill>
                <a:srgbClr val="002060"/>
              </a:solidFill>
              <a:latin typeface="+mn-lt"/>
            </a:endParaRPr>
          </a:p>
          <a:p>
            <a:pPr algn="ctr" eaLnBrk="1" hangingPunct="1">
              <a:spcBef>
                <a:spcPct val="0"/>
              </a:spcBef>
              <a:buFontTx/>
              <a:buNone/>
            </a:pPr>
            <a:r>
              <a:rPr lang="el-GR" sz="2400" b="1" dirty="0">
                <a:solidFill>
                  <a:srgbClr val="002060"/>
                </a:solidFill>
                <a:latin typeface="+mn-lt"/>
              </a:rPr>
              <a:t>Περιεχόμενα</a:t>
            </a:r>
          </a:p>
          <a:p>
            <a:pPr algn="ctr" eaLnBrk="1" hangingPunct="1">
              <a:spcBef>
                <a:spcPct val="0"/>
              </a:spcBef>
              <a:buFontTx/>
              <a:buNone/>
            </a:pPr>
            <a:endParaRPr lang="el-GR" sz="2400" dirty="0">
              <a:solidFill>
                <a:srgbClr val="002060"/>
              </a:solidFill>
              <a:latin typeface="+mn-lt"/>
            </a:endParaRPr>
          </a:p>
          <a:p>
            <a:pPr algn="ctr" eaLnBrk="1" hangingPunct="1">
              <a:spcBef>
                <a:spcPct val="0"/>
              </a:spcBef>
              <a:buFontTx/>
              <a:buNone/>
            </a:pPr>
            <a:r>
              <a:rPr lang="el-GR" sz="2400" dirty="0">
                <a:solidFill>
                  <a:srgbClr val="002060"/>
                </a:solidFill>
                <a:latin typeface="+mn-lt"/>
              </a:rPr>
              <a:t>Ενότητα 1</a:t>
            </a:r>
            <a:r>
              <a:rPr lang="en-US" sz="2400" dirty="0">
                <a:solidFill>
                  <a:srgbClr val="002060"/>
                </a:solidFill>
                <a:latin typeface="+mn-lt"/>
              </a:rPr>
              <a:t>: </a:t>
            </a:r>
            <a:r>
              <a:rPr lang="el-GR" sz="2400" dirty="0">
                <a:solidFill>
                  <a:srgbClr val="002060"/>
                </a:solidFill>
                <a:latin typeface="+mn-lt"/>
              </a:rPr>
              <a:t>Τα βήματα της ερευνητικής εργασίας </a:t>
            </a:r>
          </a:p>
          <a:p>
            <a:pPr algn="ctr" eaLnBrk="1" hangingPunct="1">
              <a:spcBef>
                <a:spcPct val="0"/>
              </a:spcBef>
              <a:buFontTx/>
              <a:buNone/>
            </a:pPr>
            <a:r>
              <a:rPr lang="el-GR" sz="2400" dirty="0">
                <a:solidFill>
                  <a:srgbClr val="002060"/>
                </a:solidFill>
                <a:latin typeface="+mn-lt"/>
              </a:rPr>
              <a:t>Ενότητα 2</a:t>
            </a:r>
            <a:r>
              <a:rPr lang="en-US" sz="2400" dirty="0">
                <a:solidFill>
                  <a:srgbClr val="002060"/>
                </a:solidFill>
                <a:latin typeface="+mn-lt"/>
              </a:rPr>
              <a:t>: </a:t>
            </a:r>
            <a:r>
              <a:rPr lang="el-GR" sz="2400" dirty="0">
                <a:solidFill>
                  <a:srgbClr val="002060"/>
                </a:solidFill>
                <a:latin typeface="+mn-lt"/>
              </a:rPr>
              <a:t>Λογοκλοπή και βιβλιογραφία </a:t>
            </a:r>
            <a:endParaRPr lang="en-US" sz="2400" dirty="0">
              <a:solidFill>
                <a:srgbClr val="002060"/>
              </a:solidFill>
              <a:latin typeface="+mn-lt"/>
            </a:endParaRPr>
          </a:p>
          <a:p>
            <a:pPr algn="ctr" eaLnBrk="1" hangingPunct="1">
              <a:spcBef>
                <a:spcPct val="0"/>
              </a:spcBef>
              <a:buNone/>
            </a:pPr>
            <a:r>
              <a:rPr lang="el-GR" sz="2400" dirty="0">
                <a:solidFill>
                  <a:srgbClr val="002060"/>
                </a:solidFill>
                <a:latin typeface="+mn-lt"/>
              </a:rPr>
              <a:t>Ενότητα 3</a:t>
            </a:r>
            <a:r>
              <a:rPr lang="en-US" sz="2400" dirty="0">
                <a:solidFill>
                  <a:srgbClr val="002060"/>
                </a:solidFill>
                <a:latin typeface="+mn-lt"/>
              </a:rPr>
              <a:t>: </a:t>
            </a:r>
            <a:r>
              <a:rPr lang="el-GR" sz="2400" dirty="0">
                <a:solidFill>
                  <a:srgbClr val="002060"/>
                </a:solidFill>
                <a:latin typeface="+mn-lt"/>
              </a:rPr>
              <a:t>Μορφοποίηση εργασίας</a:t>
            </a:r>
          </a:p>
          <a:p>
            <a:pPr algn="ctr" eaLnBrk="1" hangingPunct="1">
              <a:spcBef>
                <a:spcPct val="0"/>
              </a:spcBef>
              <a:buFontTx/>
              <a:buNone/>
            </a:pPr>
            <a:endParaRPr lang="el-GR" sz="2400" dirty="0">
              <a:solidFill>
                <a:srgbClr val="002060"/>
              </a:solidFill>
              <a:latin typeface="+mn-lt"/>
            </a:endParaRPr>
          </a:p>
        </p:txBody>
      </p:sp>
      <p:grpSp>
        <p:nvGrpSpPr>
          <p:cNvPr id="2053" name="Group 10"/>
          <p:cNvGrpSpPr>
            <a:grpSpLocks/>
          </p:cNvGrpSpPr>
          <p:nvPr/>
        </p:nvGrpSpPr>
        <p:grpSpPr bwMode="auto">
          <a:xfrm>
            <a:off x="104982963" y="107000675"/>
            <a:ext cx="10672762" cy="601663"/>
            <a:chOff x="104830572" y="106848322"/>
            <a:chExt cx="10672548" cy="601705"/>
          </a:xfrm>
        </p:grpSpPr>
        <p:sp>
          <p:nvSpPr>
            <p:cNvPr id="2069" name="Rectangle 11"/>
            <p:cNvSpPr>
              <a:spLocks noChangeArrowheads="1"/>
            </p:cNvSpPr>
            <p:nvPr/>
          </p:nvSpPr>
          <p:spPr bwMode="auto">
            <a:xfrm>
              <a:off x="104830572" y="106848322"/>
              <a:ext cx="10672548" cy="600502"/>
            </a:xfrm>
            <a:prstGeom prst="rect">
              <a:avLst/>
            </a:prstGeom>
            <a:solidFill>
              <a:srgbClr val="D6E0E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Tahoma" pitchFamily="34" charset="0"/>
              </a:endParaRPr>
            </a:p>
          </p:txBody>
        </p:sp>
        <p:pic>
          <p:nvPicPr>
            <p:cNvPr id="207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9599" y="106852534"/>
              <a:ext cx="582963" cy="597493"/>
            </a:xfrm>
            <a:prstGeom prst="rect">
              <a:avLst/>
            </a:prstGeom>
            <a:noFill/>
            <a:ln>
              <a:noFill/>
            </a:ln>
            <a:effectLst/>
            <a:extLst>
              <a:ext uri="{909E8E84-426E-40DD-AFC4-6F175D3DCCD1}">
                <a14:hiddenFill xmlns:a14="http://schemas.microsoft.com/office/drawing/2010/main">
                  <a:solidFill>
                    <a:srgbClr val="E0E0E0"/>
                  </a:solidFill>
                </a14:hiddenFill>
              </a:ext>
              <a:ext uri="{91240B29-F687-4F45-9708-019B960494DF}">
                <a14:hiddenLine xmlns:a14="http://schemas.microsoft.com/office/drawing/2010/main" w="57150" cmpd="thinThick" algn="ctr">
                  <a:solidFill>
                    <a:srgbClr val="8A8A8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7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1167" y="106865945"/>
              <a:ext cx="558458" cy="57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72" name="AutoShape 14"/>
            <p:cNvSpPr>
              <a:spLocks noChangeArrowheads="1"/>
            </p:cNvSpPr>
            <p:nvPr/>
          </p:nvSpPr>
          <p:spPr bwMode="auto">
            <a:xfrm>
              <a:off x="105947276" y="106962858"/>
              <a:ext cx="2979683" cy="373118"/>
            </a:xfrm>
            <a:prstGeom prst="flowChartAlternateProcess">
              <a:avLst/>
            </a:prstGeom>
            <a:noFill/>
            <a:ln>
              <a:noFill/>
            </a:ln>
            <a:effectLst>
              <a:outerShdw dist="28398" dir="3806097" algn="ctr" rotWithShape="0">
                <a:srgbClr val="193333">
                  <a:alpha val="50000"/>
                </a:srgbClr>
              </a:outerShdw>
            </a:effectLst>
            <a:extLst>
              <a:ext uri="{909E8E84-426E-40DD-AFC4-6F175D3DCCD1}">
                <a14:hiddenFill xmlns:a14="http://schemas.microsoft.com/office/drawing/2010/main">
                  <a:solidFill>
                    <a:srgbClr val="FFFFFF">
                      <a:alpha val="90979"/>
                    </a:srgbClr>
                  </a:solidFill>
                </a14:hiddenFill>
              </a:ext>
              <a:ext uri="{91240B29-F687-4F45-9708-019B960494DF}">
                <a14:hiddenLine xmlns:a14="http://schemas.microsoft.com/office/drawing/2010/main" w="12700" algn="in">
                  <a:solidFill>
                    <a:srgbClr val="AEC2C2"/>
                  </a:solidFill>
                  <a:miter lim="800000"/>
                  <a:headEnd/>
                  <a:tailEnd/>
                </a14:hiddenLine>
              </a:ext>
            </a:extLst>
          </p:spPr>
          <p:txBody>
            <a:bodyPr lIns="36576" tIns="36576" rIns="36576" bIns="36576"/>
            <a:lstStyle>
              <a:lvl1pPr marL="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200" b="1">
                  <a:solidFill>
                    <a:srgbClr val="000000"/>
                  </a:solidFill>
                  <a:latin typeface="Corbel" pitchFamily="34" charset="0"/>
                </a:rPr>
                <a:t>Πληροφοριακοί οδηγοί Βιβλιοθήκης</a:t>
              </a:r>
              <a:endParaRPr lang="el-GR" altLang="el-GR" sz="1800">
                <a:latin typeface="Tahoma" pitchFamily="34" charset="0"/>
              </a:endParaRPr>
            </a:p>
          </p:txBody>
        </p:sp>
      </p:grpSp>
      <p:grpSp>
        <p:nvGrpSpPr>
          <p:cNvPr id="2054" name="Group 15"/>
          <p:cNvGrpSpPr>
            <a:grpSpLocks/>
          </p:cNvGrpSpPr>
          <p:nvPr/>
        </p:nvGrpSpPr>
        <p:grpSpPr bwMode="auto">
          <a:xfrm>
            <a:off x="104982963" y="107000675"/>
            <a:ext cx="10672762" cy="601663"/>
            <a:chOff x="104830572" y="106848322"/>
            <a:chExt cx="10672548" cy="601705"/>
          </a:xfrm>
        </p:grpSpPr>
        <p:sp>
          <p:nvSpPr>
            <p:cNvPr id="2065" name="Rectangle 16"/>
            <p:cNvSpPr>
              <a:spLocks noChangeArrowheads="1"/>
            </p:cNvSpPr>
            <p:nvPr/>
          </p:nvSpPr>
          <p:spPr bwMode="auto">
            <a:xfrm>
              <a:off x="104830572" y="106848322"/>
              <a:ext cx="10672548" cy="600502"/>
            </a:xfrm>
            <a:prstGeom prst="rect">
              <a:avLst/>
            </a:prstGeom>
            <a:solidFill>
              <a:srgbClr val="D6E0E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Tahoma" pitchFamily="34" charset="0"/>
              </a:endParaRPr>
            </a:p>
          </p:txBody>
        </p:sp>
        <p:pic>
          <p:nvPicPr>
            <p:cNvPr id="206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9599" y="106852534"/>
              <a:ext cx="582963" cy="597493"/>
            </a:xfrm>
            <a:prstGeom prst="rect">
              <a:avLst/>
            </a:prstGeom>
            <a:noFill/>
            <a:ln>
              <a:noFill/>
            </a:ln>
            <a:effectLst/>
            <a:extLst>
              <a:ext uri="{909E8E84-426E-40DD-AFC4-6F175D3DCCD1}">
                <a14:hiddenFill xmlns:a14="http://schemas.microsoft.com/office/drawing/2010/main">
                  <a:solidFill>
                    <a:srgbClr val="E0E0E0"/>
                  </a:solidFill>
                </a14:hiddenFill>
              </a:ext>
              <a:ext uri="{91240B29-F687-4F45-9708-019B960494DF}">
                <a14:hiddenLine xmlns:a14="http://schemas.microsoft.com/office/drawing/2010/main" w="57150" cmpd="thinThick" algn="ctr">
                  <a:solidFill>
                    <a:srgbClr val="8A8A8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1167" y="106865945"/>
              <a:ext cx="558458" cy="57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68" name="AutoShape 19"/>
            <p:cNvSpPr>
              <a:spLocks noChangeArrowheads="1"/>
            </p:cNvSpPr>
            <p:nvPr/>
          </p:nvSpPr>
          <p:spPr bwMode="auto">
            <a:xfrm>
              <a:off x="105947276" y="106962858"/>
              <a:ext cx="2979683" cy="373118"/>
            </a:xfrm>
            <a:prstGeom prst="flowChartAlternateProcess">
              <a:avLst/>
            </a:prstGeom>
            <a:noFill/>
            <a:ln>
              <a:noFill/>
            </a:ln>
            <a:effectLst>
              <a:outerShdw dist="28398" dir="3806097" algn="ctr" rotWithShape="0">
                <a:srgbClr val="193333">
                  <a:alpha val="50000"/>
                </a:srgbClr>
              </a:outerShdw>
            </a:effectLst>
            <a:extLst>
              <a:ext uri="{909E8E84-426E-40DD-AFC4-6F175D3DCCD1}">
                <a14:hiddenFill xmlns:a14="http://schemas.microsoft.com/office/drawing/2010/main">
                  <a:solidFill>
                    <a:srgbClr val="FFFFFF">
                      <a:alpha val="90979"/>
                    </a:srgbClr>
                  </a:solidFill>
                </a14:hiddenFill>
              </a:ext>
              <a:ext uri="{91240B29-F687-4F45-9708-019B960494DF}">
                <a14:hiddenLine xmlns:a14="http://schemas.microsoft.com/office/drawing/2010/main" w="12700" algn="in">
                  <a:solidFill>
                    <a:srgbClr val="AEC2C2"/>
                  </a:solidFill>
                  <a:miter lim="800000"/>
                  <a:headEnd/>
                  <a:tailEnd/>
                </a14:hiddenLine>
              </a:ext>
            </a:extLst>
          </p:spPr>
          <p:txBody>
            <a:bodyPr lIns="36576" tIns="36576" rIns="36576" bIns="36576"/>
            <a:lstStyle>
              <a:lvl1pPr marL="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200" b="1">
                  <a:solidFill>
                    <a:srgbClr val="000000"/>
                  </a:solidFill>
                  <a:latin typeface="Corbel" pitchFamily="34" charset="0"/>
                </a:rPr>
                <a:t>Πληροφοριακοί οδηγοί Βιβλιοθήκης</a:t>
              </a:r>
              <a:endParaRPr lang="el-GR" altLang="el-GR" sz="1800">
                <a:latin typeface="Tahoma" pitchFamily="34" charset="0"/>
              </a:endParaRPr>
            </a:p>
          </p:txBody>
        </p:sp>
      </p:grpSp>
      <p:grpSp>
        <p:nvGrpSpPr>
          <p:cNvPr id="2055" name="Group 20"/>
          <p:cNvGrpSpPr>
            <a:grpSpLocks/>
          </p:cNvGrpSpPr>
          <p:nvPr/>
        </p:nvGrpSpPr>
        <p:grpSpPr bwMode="auto">
          <a:xfrm>
            <a:off x="94876938" y="79541688"/>
            <a:ext cx="10672762" cy="601662"/>
            <a:chOff x="104830572" y="106848322"/>
            <a:chExt cx="10672548" cy="601705"/>
          </a:xfrm>
        </p:grpSpPr>
        <p:sp>
          <p:nvSpPr>
            <p:cNvPr id="2061" name="Rectangle 21"/>
            <p:cNvSpPr>
              <a:spLocks noChangeArrowheads="1"/>
            </p:cNvSpPr>
            <p:nvPr/>
          </p:nvSpPr>
          <p:spPr bwMode="auto">
            <a:xfrm>
              <a:off x="104830572" y="106848322"/>
              <a:ext cx="10672548" cy="600502"/>
            </a:xfrm>
            <a:prstGeom prst="rect">
              <a:avLst/>
            </a:prstGeom>
            <a:solidFill>
              <a:srgbClr val="D6E0E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latin typeface="Tahoma" pitchFamily="34" charset="0"/>
              </a:endParaRPr>
            </a:p>
          </p:txBody>
        </p:sp>
        <p:pic>
          <p:nvPicPr>
            <p:cNvPr id="206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9599" y="106852534"/>
              <a:ext cx="582963" cy="597493"/>
            </a:xfrm>
            <a:prstGeom prst="rect">
              <a:avLst/>
            </a:prstGeom>
            <a:noFill/>
            <a:ln>
              <a:noFill/>
            </a:ln>
            <a:effectLst/>
            <a:extLst>
              <a:ext uri="{909E8E84-426E-40DD-AFC4-6F175D3DCCD1}">
                <a14:hiddenFill xmlns:a14="http://schemas.microsoft.com/office/drawing/2010/main">
                  <a:solidFill>
                    <a:srgbClr val="E0E0E0"/>
                  </a:solidFill>
                </a14:hiddenFill>
              </a:ext>
              <a:ext uri="{91240B29-F687-4F45-9708-019B960494DF}">
                <a14:hiddenLine xmlns:a14="http://schemas.microsoft.com/office/drawing/2010/main" w="57150" cmpd="thinThick" algn="ctr">
                  <a:solidFill>
                    <a:srgbClr val="8A8A8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1167" y="106865945"/>
              <a:ext cx="558458" cy="57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64" name="AutoShape 24"/>
            <p:cNvSpPr>
              <a:spLocks noChangeArrowheads="1"/>
            </p:cNvSpPr>
            <p:nvPr/>
          </p:nvSpPr>
          <p:spPr bwMode="auto">
            <a:xfrm>
              <a:off x="105947276" y="106962858"/>
              <a:ext cx="2979683" cy="373118"/>
            </a:xfrm>
            <a:prstGeom prst="flowChartAlternateProcess">
              <a:avLst/>
            </a:prstGeom>
            <a:noFill/>
            <a:ln>
              <a:noFill/>
            </a:ln>
            <a:effectLst>
              <a:outerShdw dist="28398" dir="3806097" algn="ctr" rotWithShape="0">
                <a:srgbClr val="193333">
                  <a:alpha val="50000"/>
                </a:srgbClr>
              </a:outerShdw>
            </a:effectLst>
            <a:extLst>
              <a:ext uri="{909E8E84-426E-40DD-AFC4-6F175D3DCCD1}">
                <a14:hiddenFill xmlns:a14="http://schemas.microsoft.com/office/drawing/2010/main">
                  <a:solidFill>
                    <a:srgbClr val="FFFFFF">
                      <a:alpha val="90979"/>
                    </a:srgbClr>
                  </a:solidFill>
                </a14:hiddenFill>
              </a:ext>
              <a:ext uri="{91240B29-F687-4F45-9708-019B960494DF}">
                <a14:hiddenLine xmlns:a14="http://schemas.microsoft.com/office/drawing/2010/main" w="12700" algn="in">
                  <a:solidFill>
                    <a:srgbClr val="AEC2C2"/>
                  </a:solidFill>
                  <a:miter lim="800000"/>
                  <a:headEnd/>
                  <a:tailEnd/>
                </a14:hiddenLine>
              </a:ext>
            </a:extLst>
          </p:spPr>
          <p:txBody>
            <a:bodyPr lIns="36576" tIns="36576" rIns="36576" bIns="36576"/>
            <a:lstStyle>
              <a:lvl1pPr marL="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200" b="1">
                  <a:solidFill>
                    <a:srgbClr val="000000"/>
                  </a:solidFill>
                  <a:latin typeface="Corbel" pitchFamily="34" charset="0"/>
                </a:rPr>
                <a:t>Πληροφοριακοί οδηγοί Βιβλιοθήκης</a:t>
              </a:r>
              <a:endParaRPr lang="el-GR" altLang="el-GR" sz="1800">
                <a:latin typeface="Tahoma" pitchFamily="34" charset="0"/>
              </a:endParaRPr>
            </a:p>
          </p:txBody>
        </p:sp>
      </p:grpSp>
      <p:grpSp>
        <p:nvGrpSpPr>
          <p:cNvPr id="23" name="Ομάδα 22"/>
          <p:cNvGrpSpPr/>
          <p:nvPr/>
        </p:nvGrpSpPr>
        <p:grpSpPr>
          <a:xfrm>
            <a:off x="0" y="-1"/>
            <a:ext cx="9153294" cy="615553"/>
            <a:chOff x="-12802" y="0"/>
            <a:chExt cx="9153294" cy="615553"/>
          </a:xfrm>
          <a:solidFill>
            <a:schemeClr val="accent4">
              <a:lumMod val="20000"/>
              <a:lumOff val="80000"/>
              <a:alpha val="71000"/>
            </a:schemeClr>
          </a:solidFill>
        </p:grpSpPr>
        <p:sp>
          <p:nvSpPr>
            <p:cNvPr id="24" name="TextBox 23"/>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2224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9552" y="692696"/>
            <a:ext cx="8136903" cy="720079"/>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b="1" dirty="0">
                <a:solidFill>
                  <a:srgbClr val="002060"/>
                </a:solidFill>
                <a:latin typeface="+mn-lt"/>
              </a:rPr>
              <a:t>	</a:t>
            </a:r>
            <a:r>
              <a:rPr lang="el-GR" sz="2400" b="1" dirty="0">
                <a:solidFill>
                  <a:srgbClr val="002060"/>
                </a:solidFill>
                <a:latin typeface="+mn-lt"/>
              </a:rPr>
              <a:t>Κατηγορίες προτύπων</a:t>
            </a:r>
            <a:endParaRPr lang="el-GR" sz="2000" b="1" dirty="0">
              <a:solidFill>
                <a:srgbClr val="002060"/>
              </a:solidFill>
              <a:latin typeface="+mn-lt"/>
            </a:endParaRPr>
          </a:p>
        </p:txBody>
      </p:sp>
      <p:sp>
        <p:nvSpPr>
          <p:cNvPr id="8" name="TextBox 7"/>
          <p:cNvSpPr txBox="1"/>
          <p:nvPr/>
        </p:nvSpPr>
        <p:spPr>
          <a:xfrm>
            <a:off x="569319" y="1444450"/>
            <a:ext cx="3786658" cy="4893647"/>
          </a:xfrm>
          <a:prstGeom prst="rect">
            <a:avLst/>
          </a:prstGeom>
          <a:noFill/>
        </p:spPr>
        <p:txBody>
          <a:bodyPr wrap="square" rtlCol="0">
            <a:spAutoFit/>
          </a:bodyPr>
          <a:lstStyle/>
          <a:p>
            <a:r>
              <a:rPr lang="el-GR" sz="2400" b="1" dirty="0"/>
              <a:t>Τα </a:t>
            </a:r>
            <a:r>
              <a:rPr lang="el-GR" sz="2400" b="1" dirty="0" err="1"/>
              <a:t>παρενθεντικά</a:t>
            </a:r>
            <a:r>
              <a:rPr lang="el-GR" sz="2400" b="1" dirty="0"/>
              <a:t> πρότυπα</a:t>
            </a:r>
          </a:p>
          <a:p>
            <a:r>
              <a:rPr lang="el-GR" sz="2400" b="1" dirty="0"/>
              <a:t>(</a:t>
            </a:r>
            <a:r>
              <a:rPr lang="en-US" sz="2400" b="1" dirty="0"/>
              <a:t>APA, Harvard, MLA</a:t>
            </a:r>
            <a:r>
              <a:rPr lang="el-GR" sz="2400" b="1" dirty="0"/>
              <a:t>,…</a:t>
            </a:r>
            <a:r>
              <a:rPr lang="en-US" sz="2400" b="1" dirty="0"/>
              <a:t>)</a:t>
            </a:r>
            <a:endParaRPr lang="el-GR" sz="2400" b="1" dirty="0"/>
          </a:p>
          <a:p>
            <a:endParaRPr lang="el-GR" sz="2400" dirty="0"/>
          </a:p>
          <a:p>
            <a:pPr marL="342900" indent="-342900">
              <a:buFont typeface="Arial" panose="020B0604020202020204" pitchFamily="34" charset="0"/>
              <a:buChar char="•"/>
            </a:pPr>
            <a:r>
              <a:rPr lang="el-GR" sz="2000" dirty="0"/>
              <a:t>Οι εντός κειμένου αναφορές γίνονται αναφέροντας ΜΕΣΑ σε </a:t>
            </a:r>
            <a:r>
              <a:rPr lang="el-GR" sz="2000" b="1" dirty="0"/>
              <a:t>παρένθεση</a:t>
            </a:r>
            <a:r>
              <a:rPr lang="el-GR" sz="2000" dirty="0"/>
              <a:t> το επίθετο του συγγραφέα και το έτος δημοσίευσης του έργου. </a:t>
            </a:r>
          </a:p>
          <a:p>
            <a:pPr marL="342900" indent="-342900">
              <a:buFont typeface="Arial" panose="020B0604020202020204" pitchFamily="34" charset="0"/>
              <a:buChar char="•"/>
            </a:pPr>
            <a:endParaRPr lang="el-GR" sz="2000" dirty="0"/>
          </a:p>
          <a:p>
            <a:pPr marL="342900" indent="-342900">
              <a:buFont typeface="Arial" panose="020B0604020202020204" pitchFamily="34" charset="0"/>
              <a:buChar char="•"/>
            </a:pPr>
            <a:r>
              <a:rPr lang="el-GR" sz="2000" dirty="0"/>
              <a:t>Η Βιβλιογραφία περιέχει σε μια αλφαβητική λίστα όλες τις πηγές που έχει χρησιμοποιήσει ο συγγραφέας και έχουν αναφερθεί με αναφορές εντός κειμένου.</a:t>
            </a:r>
          </a:p>
        </p:txBody>
      </p:sp>
      <p:grpSp>
        <p:nvGrpSpPr>
          <p:cNvPr id="9" name="Ομάδα 8"/>
          <p:cNvGrpSpPr/>
          <p:nvPr/>
        </p:nvGrpSpPr>
        <p:grpSpPr>
          <a:xfrm>
            <a:off x="0" y="-1"/>
            <a:ext cx="9153294" cy="615553"/>
            <a:chOff x="-12802" y="0"/>
            <a:chExt cx="9153294" cy="615553"/>
          </a:xfrm>
          <a:solidFill>
            <a:schemeClr val="accent4">
              <a:lumMod val="20000"/>
              <a:lumOff val="80000"/>
              <a:alpha val="71000"/>
            </a:schemeClr>
          </a:solidFill>
        </p:grpSpPr>
        <p:sp>
          <p:nvSpPr>
            <p:cNvPr id="10" name="TextBox 9"/>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4796406" y="1434900"/>
            <a:ext cx="4038685" cy="4893647"/>
          </a:xfrm>
          <a:prstGeom prst="rect">
            <a:avLst/>
          </a:prstGeom>
          <a:noFill/>
        </p:spPr>
        <p:txBody>
          <a:bodyPr wrap="square" rtlCol="0">
            <a:spAutoFit/>
          </a:bodyPr>
          <a:lstStyle/>
          <a:p>
            <a:r>
              <a:rPr lang="el-GR" sz="2400" b="1" dirty="0"/>
              <a:t>Τα αριθμητικά πρότυπα</a:t>
            </a:r>
            <a:r>
              <a:rPr lang="en-US" sz="2400" b="1" dirty="0"/>
              <a:t> </a:t>
            </a:r>
          </a:p>
          <a:p>
            <a:r>
              <a:rPr lang="en-US" sz="2400" b="1" dirty="0"/>
              <a:t>(NLM, IEEE, Chicago</a:t>
            </a:r>
            <a:r>
              <a:rPr lang="el-GR" sz="2400" b="1" dirty="0"/>
              <a:t>,…</a:t>
            </a:r>
            <a:r>
              <a:rPr lang="en-US" sz="2400" b="1" dirty="0"/>
              <a:t>)</a:t>
            </a:r>
            <a:endParaRPr lang="el-GR" sz="2400" b="1" dirty="0"/>
          </a:p>
          <a:p>
            <a:endParaRPr lang="el-GR" sz="2400" dirty="0"/>
          </a:p>
          <a:p>
            <a:pPr marL="342900" indent="-342900">
              <a:buFont typeface="Arial" panose="020B0604020202020204" pitchFamily="34" charset="0"/>
              <a:buChar char="•"/>
            </a:pPr>
            <a:r>
              <a:rPr lang="el-GR" sz="2000" dirty="0"/>
              <a:t>Οι εντός κειμένου αναφορές γίνονται με τη χρήση </a:t>
            </a:r>
            <a:r>
              <a:rPr lang="el-GR" sz="2000" b="1" dirty="0"/>
              <a:t>αριθμητικού εκθέτη </a:t>
            </a:r>
            <a:r>
              <a:rPr lang="el-GR" sz="2000" dirty="0"/>
              <a:t>ενώ στο τέλος της σελίδας υπάρχουν οι πληροφορίες για κάθε πηγή.</a:t>
            </a:r>
          </a:p>
          <a:p>
            <a:endParaRPr lang="el-GR" sz="2000" dirty="0"/>
          </a:p>
          <a:p>
            <a:pPr marL="342900" indent="-342900">
              <a:buFont typeface="Arial" panose="020B0604020202020204" pitchFamily="34" charset="0"/>
              <a:buChar char="•"/>
            </a:pPr>
            <a:r>
              <a:rPr lang="el-GR" sz="2000" dirty="0"/>
              <a:t>Η Βιβλιογραφία περιέχει σε μια αλφαβητική λίστα όλες τις πηγές που χρησιμοποίησε ο συγγραφέας και έχουν καταγραφεί με εκθέτη εντός κειμένου.</a:t>
            </a:r>
          </a:p>
        </p:txBody>
      </p:sp>
      <p:sp>
        <p:nvSpPr>
          <p:cNvPr id="13" name="Ορθογώνιο 12"/>
          <p:cNvSpPr/>
          <p:nvPr/>
        </p:nvSpPr>
        <p:spPr>
          <a:xfrm>
            <a:off x="539552" y="896145"/>
            <a:ext cx="167444" cy="16916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66585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9552" y="692696"/>
            <a:ext cx="8136903" cy="720079"/>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b="1" dirty="0">
                <a:solidFill>
                  <a:srgbClr val="002060"/>
                </a:solidFill>
                <a:latin typeface="+mn-lt"/>
              </a:rPr>
              <a:t>	</a:t>
            </a:r>
            <a:r>
              <a:rPr lang="el-GR" sz="2400" b="1" dirty="0">
                <a:solidFill>
                  <a:srgbClr val="002060"/>
                </a:solidFill>
                <a:latin typeface="+mn-lt"/>
              </a:rPr>
              <a:t>Παράδειγμα </a:t>
            </a:r>
            <a:r>
              <a:rPr lang="el-GR" sz="2400" b="1" dirty="0" err="1">
                <a:solidFill>
                  <a:srgbClr val="002060"/>
                </a:solidFill>
                <a:latin typeface="+mn-lt"/>
              </a:rPr>
              <a:t>παρενθεντικού</a:t>
            </a:r>
            <a:r>
              <a:rPr lang="el-GR" sz="2400" b="1" dirty="0">
                <a:solidFill>
                  <a:srgbClr val="002060"/>
                </a:solidFill>
                <a:latin typeface="+mn-lt"/>
              </a:rPr>
              <a:t> προτύπου (</a:t>
            </a:r>
            <a:r>
              <a:rPr lang="en-US" sz="2400" b="1" dirty="0">
                <a:solidFill>
                  <a:srgbClr val="002060"/>
                </a:solidFill>
                <a:latin typeface="+mn-lt"/>
              </a:rPr>
              <a:t>APA)</a:t>
            </a:r>
            <a:endParaRPr lang="el-GR" sz="2000" b="1" dirty="0">
              <a:solidFill>
                <a:srgbClr val="002060"/>
              </a:solidFill>
              <a:latin typeface="+mn-lt"/>
            </a:endParaRPr>
          </a:p>
        </p:txBody>
      </p:sp>
      <p:grpSp>
        <p:nvGrpSpPr>
          <p:cNvPr id="9" name="Ομάδα 8"/>
          <p:cNvGrpSpPr/>
          <p:nvPr/>
        </p:nvGrpSpPr>
        <p:grpSpPr>
          <a:xfrm>
            <a:off x="0" y="-1"/>
            <a:ext cx="9153294" cy="615553"/>
            <a:chOff x="-12802" y="0"/>
            <a:chExt cx="9153294" cy="615553"/>
          </a:xfrm>
          <a:solidFill>
            <a:schemeClr val="accent4">
              <a:lumMod val="20000"/>
              <a:lumOff val="80000"/>
              <a:alpha val="71000"/>
            </a:schemeClr>
          </a:solidFill>
        </p:grpSpPr>
        <p:sp>
          <p:nvSpPr>
            <p:cNvPr id="10" name="TextBox 9"/>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98" y="1700808"/>
            <a:ext cx="3881586" cy="412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Ορθογώνιο 13"/>
          <p:cNvSpPr/>
          <p:nvPr/>
        </p:nvSpPr>
        <p:spPr>
          <a:xfrm>
            <a:off x="2339752" y="2276872"/>
            <a:ext cx="1440160" cy="374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p:cNvSpPr/>
          <p:nvPr/>
        </p:nvSpPr>
        <p:spPr>
          <a:xfrm>
            <a:off x="2454821" y="4437112"/>
            <a:ext cx="1850504" cy="374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p:cNvSpPr/>
          <p:nvPr/>
        </p:nvSpPr>
        <p:spPr>
          <a:xfrm>
            <a:off x="1187624" y="5450745"/>
            <a:ext cx="2376264" cy="374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951" y="1700806"/>
            <a:ext cx="4339738"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3" y="4188458"/>
            <a:ext cx="4131593" cy="264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546398" y="6024048"/>
            <a:ext cx="2088232" cy="573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 αναφορές εντός κειμένου</a:t>
            </a:r>
          </a:p>
        </p:txBody>
      </p:sp>
      <p:cxnSp>
        <p:nvCxnSpPr>
          <p:cNvPr id="4" name="Ευθύγραμμο βέλος σύνδεσης 3"/>
          <p:cNvCxnSpPr/>
          <p:nvPr/>
        </p:nvCxnSpPr>
        <p:spPr>
          <a:xfrm flipV="1">
            <a:off x="2634630" y="6024048"/>
            <a:ext cx="311764" cy="435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6539311" y="1686004"/>
            <a:ext cx="2088232" cy="573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 βιβλιογραφία στο τέλος της εργασίας</a:t>
            </a:r>
          </a:p>
        </p:txBody>
      </p:sp>
      <p:cxnSp>
        <p:nvCxnSpPr>
          <p:cNvPr id="23" name="Ευθύγραμμο βέλος σύνδεσης 22"/>
          <p:cNvCxnSpPr/>
          <p:nvPr/>
        </p:nvCxnSpPr>
        <p:spPr>
          <a:xfrm flipH="1">
            <a:off x="6023708" y="1972656"/>
            <a:ext cx="515603" cy="2457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539552" y="896145"/>
            <a:ext cx="167444" cy="16916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2746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39552" y="692696"/>
            <a:ext cx="8136903" cy="720079"/>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b="1" dirty="0">
                <a:solidFill>
                  <a:srgbClr val="002060"/>
                </a:solidFill>
                <a:latin typeface="+mn-lt"/>
              </a:rPr>
              <a:t>	</a:t>
            </a:r>
            <a:r>
              <a:rPr lang="el-GR" sz="2400" b="1" dirty="0">
                <a:solidFill>
                  <a:srgbClr val="002060"/>
                </a:solidFill>
                <a:latin typeface="+mn-lt"/>
              </a:rPr>
              <a:t>Παράδειγμα αριθμητικού προτύπου</a:t>
            </a:r>
            <a:r>
              <a:rPr lang="en-US" sz="2400" b="1" dirty="0">
                <a:solidFill>
                  <a:srgbClr val="002060"/>
                </a:solidFill>
                <a:latin typeface="+mn-lt"/>
              </a:rPr>
              <a:t> (Chicago)</a:t>
            </a:r>
            <a:endParaRPr lang="el-GR" sz="2000" b="1" dirty="0">
              <a:solidFill>
                <a:srgbClr val="002060"/>
              </a:solidFill>
              <a:latin typeface="+mn-lt"/>
            </a:endParaRPr>
          </a:p>
        </p:txBody>
      </p:sp>
      <p:grpSp>
        <p:nvGrpSpPr>
          <p:cNvPr id="9" name="Ομάδα 8"/>
          <p:cNvGrpSpPr/>
          <p:nvPr/>
        </p:nvGrpSpPr>
        <p:grpSpPr>
          <a:xfrm>
            <a:off x="0" y="-1"/>
            <a:ext cx="9153294" cy="615553"/>
            <a:chOff x="-12802" y="0"/>
            <a:chExt cx="9153294" cy="615553"/>
          </a:xfrm>
          <a:solidFill>
            <a:schemeClr val="accent4">
              <a:lumMod val="20000"/>
              <a:lumOff val="80000"/>
              <a:alpha val="71000"/>
            </a:schemeClr>
          </a:solidFill>
        </p:grpSpPr>
        <p:sp>
          <p:nvSpPr>
            <p:cNvPr id="10" name="TextBox 9"/>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79" y="1690625"/>
            <a:ext cx="4455952" cy="387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Ορθογώνιο 12"/>
          <p:cNvSpPr/>
          <p:nvPr/>
        </p:nvSpPr>
        <p:spPr>
          <a:xfrm>
            <a:off x="2848455" y="5157192"/>
            <a:ext cx="1728192" cy="301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p:cNvSpPr/>
          <p:nvPr/>
        </p:nvSpPr>
        <p:spPr>
          <a:xfrm>
            <a:off x="186803" y="3861048"/>
            <a:ext cx="1949389" cy="517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297" y="1690625"/>
            <a:ext cx="42195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9713" y="4119575"/>
            <a:ext cx="4133826"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Ορθογώνιο 14"/>
          <p:cNvSpPr/>
          <p:nvPr/>
        </p:nvSpPr>
        <p:spPr>
          <a:xfrm>
            <a:off x="4716016" y="4581128"/>
            <a:ext cx="43204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p:cNvSpPr/>
          <p:nvPr/>
        </p:nvSpPr>
        <p:spPr>
          <a:xfrm>
            <a:off x="4590857" y="1916832"/>
            <a:ext cx="55720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p:cNvSpPr/>
          <p:nvPr/>
        </p:nvSpPr>
        <p:spPr>
          <a:xfrm>
            <a:off x="293505" y="5881520"/>
            <a:ext cx="2088232" cy="573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 αναφορές εντός κειμένου</a:t>
            </a:r>
          </a:p>
        </p:txBody>
      </p:sp>
      <p:cxnSp>
        <p:nvCxnSpPr>
          <p:cNvPr id="18" name="Ευθύγραμμο βέλος σύνδεσης 17"/>
          <p:cNvCxnSpPr/>
          <p:nvPr/>
        </p:nvCxnSpPr>
        <p:spPr>
          <a:xfrm flipV="1">
            <a:off x="2371899" y="5761596"/>
            <a:ext cx="311764" cy="435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6365575" y="4091450"/>
            <a:ext cx="2088232" cy="573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 βιβλιογραφία στο τέλος της εργασίας</a:t>
            </a:r>
          </a:p>
        </p:txBody>
      </p:sp>
      <p:cxnSp>
        <p:nvCxnSpPr>
          <p:cNvPr id="20" name="Ευθύγραμμο βέλος σύνδεσης 19"/>
          <p:cNvCxnSpPr>
            <a:cxnSpLocks/>
          </p:cNvCxnSpPr>
          <p:nvPr/>
        </p:nvCxnSpPr>
        <p:spPr>
          <a:xfrm flipH="1">
            <a:off x="5185290" y="2022819"/>
            <a:ext cx="900708" cy="108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539552" y="896145"/>
            <a:ext cx="167444" cy="16916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18">
            <a:extLst>
              <a:ext uri="{FF2B5EF4-FFF2-40B4-BE49-F238E27FC236}">
                <a16:creationId xmlns:a16="http://schemas.microsoft.com/office/drawing/2014/main" id="{509A248A-EAC2-49E8-AA68-391B0E36E409}"/>
              </a:ext>
            </a:extLst>
          </p:cNvPr>
          <p:cNvSpPr/>
          <p:nvPr/>
        </p:nvSpPr>
        <p:spPr>
          <a:xfrm>
            <a:off x="6012160" y="1690625"/>
            <a:ext cx="2441647" cy="573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 υποσημειώσεις στο τέλος κάθε σελίδας</a:t>
            </a:r>
          </a:p>
        </p:txBody>
      </p:sp>
      <p:cxnSp>
        <p:nvCxnSpPr>
          <p:cNvPr id="23" name="Ευθύγραμμο βέλος σύνδεσης 19">
            <a:extLst>
              <a:ext uri="{FF2B5EF4-FFF2-40B4-BE49-F238E27FC236}">
                <a16:creationId xmlns:a16="http://schemas.microsoft.com/office/drawing/2014/main" id="{9EC08957-B5F1-4939-954C-3BAE8598C486}"/>
              </a:ext>
            </a:extLst>
          </p:cNvPr>
          <p:cNvCxnSpPr>
            <a:cxnSpLocks/>
          </p:cNvCxnSpPr>
          <p:nvPr/>
        </p:nvCxnSpPr>
        <p:spPr>
          <a:xfrm flipH="1">
            <a:off x="5422637" y="4270087"/>
            <a:ext cx="909872" cy="311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254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Ομάδα 17"/>
          <p:cNvGrpSpPr/>
          <p:nvPr/>
        </p:nvGrpSpPr>
        <p:grpSpPr>
          <a:xfrm>
            <a:off x="0" y="-1"/>
            <a:ext cx="9153294" cy="615553"/>
            <a:chOff x="-12802" y="0"/>
            <a:chExt cx="9153294" cy="615553"/>
          </a:xfrm>
          <a:solidFill>
            <a:schemeClr val="accent4">
              <a:lumMod val="20000"/>
              <a:lumOff val="80000"/>
              <a:alpha val="71000"/>
            </a:schemeClr>
          </a:solidFill>
        </p:grpSpPr>
        <p:sp>
          <p:nvSpPr>
            <p:cNvPr id="19" name="TextBox 18"/>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520924" y="1659577"/>
            <a:ext cx="8102201" cy="4001095"/>
          </a:xfrm>
          <a:prstGeom prst="rect">
            <a:avLst/>
          </a:prstGeom>
          <a:noFill/>
        </p:spPr>
        <p:txBody>
          <a:bodyPr wrap="square" rtlCol="0">
            <a:spAutoFit/>
          </a:bodyPr>
          <a:lstStyle/>
          <a:p>
            <a:r>
              <a:rPr lang="el-GR" sz="2400" b="1" dirty="0">
                <a:solidFill>
                  <a:srgbClr val="303C18"/>
                </a:solidFill>
              </a:rPr>
              <a:t>Τελική εργασία 2500 λέξεων (περίπου 8-10 σελίδες Α4)</a:t>
            </a:r>
          </a:p>
          <a:p>
            <a:endParaRPr lang="en-US" sz="2000" dirty="0">
              <a:solidFill>
                <a:srgbClr val="303C18"/>
              </a:solidFill>
            </a:endParaRPr>
          </a:p>
          <a:p>
            <a:pPr marL="342900" indent="-342900">
              <a:buFont typeface="Arial" panose="020B0604020202020204" pitchFamily="34" charset="0"/>
              <a:buChar char="•"/>
            </a:pPr>
            <a:r>
              <a:rPr lang="el-GR" sz="2400" b="1" dirty="0">
                <a:solidFill>
                  <a:srgbClr val="7030A0"/>
                </a:solidFill>
              </a:rPr>
              <a:t>Περίληψη</a:t>
            </a:r>
            <a:r>
              <a:rPr lang="en-US" sz="2400" dirty="0">
                <a:solidFill>
                  <a:srgbClr val="7030A0"/>
                </a:solidFill>
              </a:rPr>
              <a:t>: </a:t>
            </a:r>
            <a:r>
              <a:rPr lang="el-GR" sz="2400" dirty="0">
                <a:solidFill>
                  <a:srgbClr val="7030A0"/>
                </a:solidFill>
              </a:rPr>
              <a:t>250-300 λέξεις</a:t>
            </a:r>
          </a:p>
          <a:p>
            <a:pPr marL="342900" indent="-342900">
              <a:buFont typeface="Arial" panose="020B0604020202020204" pitchFamily="34" charset="0"/>
              <a:buChar char="•"/>
            </a:pPr>
            <a:r>
              <a:rPr lang="el-GR" sz="2400" b="1" dirty="0">
                <a:solidFill>
                  <a:srgbClr val="7030A0"/>
                </a:solidFill>
              </a:rPr>
              <a:t>Εισαγωγή</a:t>
            </a:r>
            <a:r>
              <a:rPr lang="en-US" sz="2400" dirty="0">
                <a:solidFill>
                  <a:srgbClr val="7030A0"/>
                </a:solidFill>
              </a:rPr>
              <a:t>: </a:t>
            </a:r>
            <a:r>
              <a:rPr lang="el-GR" sz="2400" dirty="0">
                <a:solidFill>
                  <a:srgbClr val="7030A0"/>
                </a:solidFill>
              </a:rPr>
              <a:t>10%</a:t>
            </a:r>
          </a:p>
          <a:p>
            <a:pPr marL="342900" indent="-342900">
              <a:buFont typeface="Arial" panose="020B0604020202020204" pitchFamily="34" charset="0"/>
              <a:buChar char="•"/>
            </a:pPr>
            <a:r>
              <a:rPr lang="el-GR" sz="2400" b="1" dirty="0">
                <a:solidFill>
                  <a:srgbClr val="0070C0"/>
                </a:solidFill>
              </a:rPr>
              <a:t>Κύριο μέρος</a:t>
            </a:r>
            <a:r>
              <a:rPr lang="en-US" sz="2400" b="1" dirty="0">
                <a:solidFill>
                  <a:srgbClr val="0070C0"/>
                </a:solidFill>
              </a:rPr>
              <a:t>: </a:t>
            </a:r>
            <a:r>
              <a:rPr lang="en-US" sz="2400" dirty="0">
                <a:solidFill>
                  <a:srgbClr val="0070C0"/>
                </a:solidFill>
              </a:rPr>
              <a:t>75%</a:t>
            </a:r>
            <a:endParaRPr lang="el-GR" sz="2400" dirty="0">
              <a:solidFill>
                <a:srgbClr val="0070C0"/>
              </a:solidFill>
            </a:endParaRPr>
          </a:p>
          <a:p>
            <a:r>
              <a:rPr lang="en-US" sz="2400" dirty="0">
                <a:solidFill>
                  <a:srgbClr val="0070C0"/>
                </a:solidFill>
              </a:rPr>
              <a:t>	</a:t>
            </a:r>
            <a:r>
              <a:rPr lang="el-GR" sz="2400" dirty="0">
                <a:solidFill>
                  <a:srgbClr val="0070C0"/>
                </a:solidFill>
              </a:rPr>
              <a:t>Βιβλιογραφική επισκόπηση</a:t>
            </a:r>
            <a:r>
              <a:rPr lang="en-US" sz="2400" dirty="0">
                <a:solidFill>
                  <a:srgbClr val="0070C0"/>
                </a:solidFill>
              </a:rPr>
              <a:t>: </a:t>
            </a:r>
            <a:r>
              <a:rPr lang="el-GR" sz="2400" dirty="0">
                <a:solidFill>
                  <a:srgbClr val="0070C0"/>
                </a:solidFill>
              </a:rPr>
              <a:t>25%</a:t>
            </a:r>
          </a:p>
          <a:p>
            <a:r>
              <a:rPr lang="en-US" sz="2400" dirty="0">
                <a:solidFill>
                  <a:srgbClr val="0070C0"/>
                </a:solidFill>
              </a:rPr>
              <a:t>	</a:t>
            </a:r>
            <a:r>
              <a:rPr lang="el-GR" sz="2400" dirty="0">
                <a:solidFill>
                  <a:srgbClr val="0070C0"/>
                </a:solidFill>
              </a:rPr>
              <a:t>Μεθοδολογία</a:t>
            </a:r>
            <a:r>
              <a:rPr lang="en-US" sz="2400" dirty="0">
                <a:solidFill>
                  <a:srgbClr val="0070C0"/>
                </a:solidFill>
              </a:rPr>
              <a:t>: </a:t>
            </a:r>
            <a:r>
              <a:rPr lang="el-GR" sz="2400" dirty="0">
                <a:solidFill>
                  <a:srgbClr val="0070C0"/>
                </a:solidFill>
              </a:rPr>
              <a:t>25%</a:t>
            </a:r>
          </a:p>
          <a:p>
            <a:r>
              <a:rPr lang="en-US" sz="2400" dirty="0">
                <a:solidFill>
                  <a:srgbClr val="0070C0"/>
                </a:solidFill>
              </a:rPr>
              <a:t>	</a:t>
            </a:r>
            <a:r>
              <a:rPr lang="el-GR" sz="2400" dirty="0">
                <a:solidFill>
                  <a:srgbClr val="0070C0"/>
                </a:solidFill>
              </a:rPr>
              <a:t>Αποτελέσματα</a:t>
            </a:r>
            <a:r>
              <a:rPr lang="en-US" sz="2400" dirty="0">
                <a:solidFill>
                  <a:srgbClr val="0070C0"/>
                </a:solidFill>
              </a:rPr>
              <a:t>: </a:t>
            </a:r>
            <a:r>
              <a:rPr lang="el-GR" sz="2400" dirty="0">
                <a:solidFill>
                  <a:srgbClr val="0070C0"/>
                </a:solidFill>
              </a:rPr>
              <a:t>25%</a:t>
            </a:r>
          </a:p>
          <a:p>
            <a:pPr marL="342900" indent="-342900">
              <a:buFont typeface="Arial" panose="020B0604020202020204" pitchFamily="34" charset="0"/>
              <a:buChar char="•"/>
            </a:pPr>
            <a:r>
              <a:rPr lang="el-GR" sz="2400" b="1" dirty="0">
                <a:solidFill>
                  <a:srgbClr val="C00000"/>
                </a:solidFill>
              </a:rPr>
              <a:t>Συμπεράσματα</a:t>
            </a:r>
            <a:r>
              <a:rPr lang="en-US" sz="2400" dirty="0">
                <a:solidFill>
                  <a:srgbClr val="C00000"/>
                </a:solidFill>
              </a:rPr>
              <a:t>: 15%</a:t>
            </a:r>
          </a:p>
          <a:p>
            <a:pPr marL="342900" indent="-342900">
              <a:buFont typeface="Arial" panose="020B0604020202020204" pitchFamily="34" charset="0"/>
              <a:buChar char="•"/>
            </a:pPr>
            <a:endParaRPr lang="en-US" sz="2400" dirty="0">
              <a:solidFill>
                <a:srgbClr val="303C18"/>
              </a:solidFill>
            </a:endParaRPr>
          </a:p>
          <a:p>
            <a:endParaRPr lang="el-GR" dirty="0">
              <a:solidFill>
                <a:schemeClr val="tx1">
                  <a:lumMod val="95000"/>
                  <a:lumOff val="5000"/>
                </a:schemeClr>
              </a:solidFill>
            </a:endParaRPr>
          </a:p>
        </p:txBody>
      </p:sp>
      <p:sp>
        <p:nvSpPr>
          <p:cNvPr id="13"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1800" b="1" dirty="0">
                <a:solidFill>
                  <a:srgbClr val="002060"/>
                </a:solidFill>
              </a:rPr>
              <a:t>Δομή εργασίας</a:t>
            </a:r>
            <a:endParaRPr lang="el-GR" sz="1600" b="1" dirty="0">
              <a:solidFill>
                <a:srgbClr val="002060"/>
              </a:solidFill>
            </a:endParaRPr>
          </a:p>
        </p:txBody>
      </p:sp>
      <p:sp>
        <p:nvSpPr>
          <p:cNvPr id="11" name="Ορθογώνιο 10"/>
          <p:cNvSpPr/>
          <p:nvPr/>
        </p:nvSpPr>
        <p:spPr>
          <a:xfrm>
            <a:off x="539552" y="896145"/>
            <a:ext cx="167444" cy="169168"/>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6258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1800" b="1" dirty="0">
                <a:solidFill>
                  <a:srgbClr val="002060"/>
                </a:solidFill>
              </a:rPr>
              <a:t> Τμήματα μιας εργασίας</a:t>
            </a:r>
            <a:endParaRPr lang="el-GR" sz="1600" b="1" dirty="0">
              <a:solidFill>
                <a:srgbClr val="002060"/>
              </a:solidFill>
            </a:endParaRPr>
          </a:p>
        </p:txBody>
      </p:sp>
      <p:grpSp>
        <p:nvGrpSpPr>
          <p:cNvPr id="18" name="Ομάδα 17"/>
          <p:cNvGrpSpPr/>
          <p:nvPr/>
        </p:nvGrpSpPr>
        <p:grpSpPr>
          <a:xfrm>
            <a:off x="0" y="-1"/>
            <a:ext cx="9153294" cy="615553"/>
            <a:chOff x="-12802" y="0"/>
            <a:chExt cx="9153294" cy="615553"/>
          </a:xfrm>
          <a:solidFill>
            <a:schemeClr val="accent4">
              <a:lumMod val="20000"/>
              <a:lumOff val="80000"/>
              <a:alpha val="71000"/>
            </a:schemeClr>
          </a:solidFill>
        </p:grpSpPr>
        <p:sp>
          <p:nvSpPr>
            <p:cNvPr id="19" name="TextBox 18"/>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525342" y="1441132"/>
            <a:ext cx="8102201" cy="4585871"/>
          </a:xfrm>
          <a:prstGeom prst="rect">
            <a:avLst/>
          </a:prstGeom>
          <a:noFill/>
        </p:spPr>
        <p:txBody>
          <a:bodyPr wrap="square" rtlCol="0">
            <a:spAutoFit/>
          </a:bodyPr>
          <a:lstStyle/>
          <a:p>
            <a:r>
              <a:rPr lang="el-GR" sz="2400" b="1" dirty="0">
                <a:solidFill>
                  <a:srgbClr val="0070C0"/>
                </a:solidFill>
              </a:rPr>
              <a:t>Περίληψη</a:t>
            </a:r>
          </a:p>
          <a:p>
            <a:pPr marL="342900" indent="-342900">
              <a:buFont typeface="Arial" panose="020B0604020202020204" pitchFamily="34" charset="0"/>
              <a:buChar char="•"/>
            </a:pPr>
            <a:r>
              <a:rPr lang="el-GR" sz="2000" dirty="0"/>
              <a:t>Σκοπός της εργασίας – γενική αναφορά στο θέμα</a:t>
            </a:r>
          </a:p>
          <a:p>
            <a:pPr marL="342900" indent="-342900">
              <a:buFont typeface="Arial" panose="020B0604020202020204" pitchFamily="34" charset="0"/>
              <a:buChar char="•"/>
            </a:pPr>
            <a:r>
              <a:rPr lang="el-GR" sz="2000" dirty="0"/>
              <a:t>Ερευνητικά ερωτήματα</a:t>
            </a:r>
          </a:p>
          <a:p>
            <a:pPr marL="342900" indent="-342900">
              <a:buFont typeface="Arial" panose="020B0604020202020204" pitchFamily="34" charset="0"/>
              <a:buChar char="•"/>
            </a:pPr>
            <a:r>
              <a:rPr lang="el-GR" sz="2000" dirty="0"/>
              <a:t>Αναφορά στην ερευνητική μεθοδολογία, τα αποτελέσματα και κυριότερα συμπεράσματα (200-300 λέξεις)</a:t>
            </a:r>
          </a:p>
          <a:p>
            <a:pPr marL="342900" indent="-342900">
              <a:buFont typeface="Arial" panose="020B0604020202020204" pitchFamily="34" charset="0"/>
              <a:buChar char="•"/>
            </a:pPr>
            <a:r>
              <a:rPr lang="el-GR" sz="2000" dirty="0"/>
              <a:t>Απλή ή δομημένη </a:t>
            </a:r>
          </a:p>
          <a:p>
            <a:pPr marL="342900" indent="-342900">
              <a:buFont typeface="Arial" panose="020B0604020202020204" pitchFamily="34" charset="0"/>
              <a:buChar char="•"/>
            </a:pPr>
            <a:r>
              <a:rPr lang="el-GR" sz="2000" b="1" dirty="0"/>
              <a:t>Λέξεις-κλειδιά</a:t>
            </a:r>
            <a:r>
              <a:rPr lang="el-GR" sz="2000" dirty="0"/>
              <a:t> </a:t>
            </a:r>
          </a:p>
          <a:p>
            <a:r>
              <a:rPr lang="el-GR" sz="2400" b="1" dirty="0">
                <a:solidFill>
                  <a:srgbClr val="0070C0"/>
                </a:solidFill>
              </a:rPr>
              <a:t>Κύριο μέρος</a:t>
            </a:r>
          </a:p>
          <a:p>
            <a:r>
              <a:rPr lang="el-GR" sz="2400" b="1" dirty="0"/>
              <a:t>Εισαγωγή </a:t>
            </a:r>
          </a:p>
          <a:p>
            <a:pPr marL="342900" indent="-342900">
              <a:buFont typeface="Arial" panose="020B0604020202020204" pitchFamily="34" charset="0"/>
              <a:buChar char="•"/>
            </a:pPr>
            <a:r>
              <a:rPr lang="el-GR" sz="2000" dirty="0"/>
              <a:t>Κατατοπίζει τον αναγνώστη για το θέμα και για τη σπουδαιότητά του ή το ενδιαφέρον που παρουσιάζει. </a:t>
            </a:r>
          </a:p>
          <a:p>
            <a:pPr marL="342900" indent="-342900">
              <a:buFont typeface="Arial" panose="020B0604020202020204" pitchFamily="34" charset="0"/>
              <a:buChar char="•"/>
            </a:pPr>
            <a:r>
              <a:rPr lang="el-GR" sz="2000" dirty="0"/>
              <a:t>Καταγράφονται</a:t>
            </a:r>
            <a:r>
              <a:rPr lang="en-US" sz="2000" dirty="0"/>
              <a:t>: </a:t>
            </a:r>
            <a:r>
              <a:rPr lang="el-GR" sz="2000" dirty="0"/>
              <a:t>πρόβλημα/ερώτημα, υποθέσεις, προηγούμενες εργασίες/θεωρίες, περιληπτικά η μεθοδολογία, δομή και περιεχόμενα κάθε κεφαλαίου.</a:t>
            </a:r>
          </a:p>
        </p:txBody>
      </p:sp>
      <p:sp>
        <p:nvSpPr>
          <p:cNvPr id="10" name="Ορθογώνιο 9"/>
          <p:cNvSpPr/>
          <p:nvPr/>
        </p:nvSpPr>
        <p:spPr>
          <a:xfrm>
            <a:off x="539552" y="896145"/>
            <a:ext cx="167444" cy="169168"/>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6754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1800" b="1" dirty="0">
                <a:solidFill>
                  <a:srgbClr val="002060"/>
                </a:solidFill>
              </a:rPr>
              <a:t> Τμήματα μιας εργασίας</a:t>
            </a:r>
            <a:endParaRPr lang="el-GR" sz="1600" dirty="0">
              <a:solidFill>
                <a:srgbClr val="002060"/>
              </a:solidFill>
            </a:endParaRPr>
          </a:p>
        </p:txBody>
      </p:sp>
      <p:grpSp>
        <p:nvGrpSpPr>
          <p:cNvPr id="18" name="Ομάδα 17"/>
          <p:cNvGrpSpPr/>
          <p:nvPr/>
        </p:nvGrpSpPr>
        <p:grpSpPr>
          <a:xfrm>
            <a:off x="0" y="-1"/>
            <a:ext cx="9153294" cy="615553"/>
            <a:chOff x="-12802" y="0"/>
            <a:chExt cx="9153294" cy="615553"/>
          </a:xfrm>
          <a:solidFill>
            <a:schemeClr val="accent4">
              <a:lumMod val="20000"/>
              <a:lumOff val="80000"/>
              <a:alpha val="71000"/>
            </a:schemeClr>
          </a:solidFill>
        </p:grpSpPr>
        <p:sp>
          <p:nvSpPr>
            <p:cNvPr id="19" name="TextBox 18"/>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525342" y="1441132"/>
            <a:ext cx="8102201" cy="4770537"/>
          </a:xfrm>
          <a:prstGeom prst="rect">
            <a:avLst/>
          </a:prstGeom>
          <a:noFill/>
        </p:spPr>
        <p:txBody>
          <a:bodyPr wrap="square" rtlCol="0">
            <a:spAutoFit/>
          </a:bodyPr>
          <a:lstStyle/>
          <a:p>
            <a:r>
              <a:rPr lang="el-GR" sz="2400" b="1" dirty="0"/>
              <a:t>Μεθοδολογία </a:t>
            </a:r>
          </a:p>
          <a:p>
            <a:pPr marL="342900" indent="-342900">
              <a:buFont typeface="Arial" panose="020B0604020202020204" pitchFamily="34" charset="0"/>
              <a:buChar char="•"/>
            </a:pPr>
            <a:r>
              <a:rPr lang="el-GR" sz="2000" dirty="0"/>
              <a:t>Τεχνικές συλλογής δεδομένων, περιγραφή δείγματος, μετρήσεις μεταβλητών και ανάλυση δεδομένων.</a:t>
            </a:r>
          </a:p>
          <a:p>
            <a:r>
              <a:rPr lang="el-GR" sz="2400" b="1" dirty="0"/>
              <a:t>Βιβλιογραφική επισκόπηση (</a:t>
            </a:r>
            <a:r>
              <a:rPr lang="en-US" sz="2400" b="1" dirty="0"/>
              <a:t>literature review)</a:t>
            </a:r>
            <a:endParaRPr lang="el-GR" sz="2400" b="1" dirty="0"/>
          </a:p>
          <a:p>
            <a:pPr marL="342900" indent="-342900">
              <a:buFont typeface="Arial" panose="020B0604020202020204" pitchFamily="34" charset="0"/>
              <a:buChar char="•"/>
            </a:pPr>
            <a:r>
              <a:rPr lang="el-GR" sz="2000" dirty="0"/>
              <a:t>Πηγές που υπάρχουν για το θέμα (βιβλία, άρθρα) = παρουσίαση και σχολιασμός.</a:t>
            </a:r>
          </a:p>
          <a:p>
            <a:pPr marL="342900" indent="-342900">
              <a:buFont typeface="Arial" panose="020B0604020202020204" pitchFamily="34" charset="0"/>
              <a:buChar char="•"/>
            </a:pPr>
            <a:r>
              <a:rPr lang="el-GR" sz="2000" dirty="0"/>
              <a:t>Αποδεικνύει τη μελέτη από τον φοιτητή και την κάλυψη του εύρους του θέματος.</a:t>
            </a:r>
          </a:p>
          <a:p>
            <a:r>
              <a:rPr lang="el-GR" sz="2400" b="1" dirty="0"/>
              <a:t>Αποτελέσματα</a:t>
            </a:r>
          </a:p>
          <a:p>
            <a:pPr marL="342900" indent="-342900">
              <a:buFont typeface="Arial" panose="020B0604020202020204" pitchFamily="34" charset="0"/>
              <a:buChar char="•"/>
            </a:pPr>
            <a:r>
              <a:rPr lang="el-GR" sz="2000" dirty="0"/>
              <a:t>Τα ευρήματα της έρευνας (καταγραφή και παρουσίαση με πίνακες, διαγράμματα, κ.λπ.).</a:t>
            </a:r>
          </a:p>
          <a:p>
            <a:r>
              <a:rPr lang="el-GR" sz="2400" b="1" dirty="0"/>
              <a:t>Συμπεράσματα και συζήτηση</a:t>
            </a:r>
          </a:p>
          <a:p>
            <a:r>
              <a:rPr lang="el-GR" sz="2400" b="1" dirty="0"/>
              <a:t>Βιβλιογραφία </a:t>
            </a:r>
          </a:p>
          <a:p>
            <a:r>
              <a:rPr lang="el-GR" sz="2400" b="1" dirty="0"/>
              <a:t>Παραρτήματα</a:t>
            </a:r>
          </a:p>
        </p:txBody>
      </p:sp>
      <p:sp>
        <p:nvSpPr>
          <p:cNvPr id="10" name="Ορθογώνιο 9"/>
          <p:cNvSpPr/>
          <p:nvPr/>
        </p:nvSpPr>
        <p:spPr>
          <a:xfrm>
            <a:off x="539552" y="896145"/>
            <a:ext cx="167444" cy="169168"/>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2682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1800" b="1" dirty="0">
                <a:solidFill>
                  <a:srgbClr val="002060"/>
                </a:solidFill>
                <a:latin typeface="Arial" panose="020B0604020202020204" pitchFamily="34" charset="0"/>
                <a:cs typeface="Arial" panose="020B0604020202020204" pitchFamily="34" charset="0"/>
              </a:rPr>
              <a:t>Δομή εργασίας</a:t>
            </a:r>
            <a:endParaRPr lang="el-GR" sz="1600" b="1"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502770" y="1454183"/>
            <a:ext cx="8173685" cy="4462760"/>
          </a:xfrm>
          <a:prstGeom prst="rect">
            <a:avLst/>
          </a:prstGeom>
          <a:noFill/>
        </p:spPr>
        <p:txBody>
          <a:bodyPr wrap="square" rtlCol="0">
            <a:spAutoFit/>
          </a:bodyPr>
          <a:lstStyle/>
          <a:p>
            <a:r>
              <a:rPr lang="el-GR" sz="2400" b="1" dirty="0"/>
              <a:t>Τα απαραίτητα τμήματα μιας εργασίας</a:t>
            </a:r>
          </a:p>
          <a:p>
            <a:pPr marL="742950" lvl="1" indent="-285750">
              <a:buFont typeface="Arial" panose="020B0604020202020204" pitchFamily="34" charset="0"/>
              <a:buChar char="•"/>
            </a:pPr>
            <a:r>
              <a:rPr lang="el-GR" sz="2000" dirty="0">
                <a:solidFill>
                  <a:schemeClr val="tx1">
                    <a:lumMod val="95000"/>
                    <a:lumOff val="5000"/>
                  </a:schemeClr>
                </a:solidFill>
              </a:rPr>
              <a:t>Εξώφυλλο (μόνο για έντυπες εργασίες)</a:t>
            </a:r>
          </a:p>
          <a:p>
            <a:pPr marL="742950" lvl="1" indent="-285750">
              <a:buFont typeface="Arial" panose="020B0604020202020204" pitchFamily="34" charset="0"/>
              <a:buChar char="•"/>
            </a:pPr>
            <a:r>
              <a:rPr lang="el-GR" sz="2000" dirty="0">
                <a:solidFill>
                  <a:schemeClr val="tx1">
                    <a:lumMod val="95000"/>
                    <a:lumOff val="5000"/>
                  </a:schemeClr>
                </a:solidFill>
              </a:rPr>
              <a:t>Σελίδα τίτλου + </a:t>
            </a:r>
            <a:r>
              <a:rPr lang="el-GR" sz="2000" dirty="0">
                <a:solidFill>
                  <a:schemeClr val="accent2">
                    <a:lumMod val="75000"/>
                  </a:schemeClr>
                </a:solidFill>
              </a:rPr>
              <a:t>[σελίδα έγκρισης επιτροπής, πνευματικών δικαιωμάτων, δήλωσης μη λογοκλοπής]</a:t>
            </a:r>
          </a:p>
          <a:p>
            <a:pPr marL="742950" lvl="1" indent="-285750">
              <a:buFont typeface="Arial" panose="020B0604020202020204" pitchFamily="34" charset="0"/>
              <a:buChar char="•"/>
            </a:pPr>
            <a:r>
              <a:rPr lang="el-GR" sz="2000" dirty="0">
                <a:solidFill>
                  <a:schemeClr val="tx1">
                    <a:lumMod val="95000"/>
                    <a:lumOff val="5000"/>
                  </a:schemeClr>
                </a:solidFill>
              </a:rPr>
              <a:t>Περίληψη (250-300 λέξεις)</a:t>
            </a:r>
          </a:p>
          <a:p>
            <a:pPr marL="742950" lvl="1" indent="-285750">
              <a:buFont typeface="Arial" panose="020B0604020202020204" pitchFamily="34" charset="0"/>
              <a:buChar char="•"/>
            </a:pPr>
            <a:r>
              <a:rPr lang="el-GR" sz="2000" dirty="0">
                <a:solidFill>
                  <a:schemeClr val="tx1">
                    <a:lumMod val="95000"/>
                    <a:lumOff val="5000"/>
                  </a:schemeClr>
                </a:solidFill>
              </a:rPr>
              <a:t>Πίνακας περιεχομένων (αυτόματος)</a:t>
            </a:r>
          </a:p>
          <a:p>
            <a:pPr marL="742950" lvl="1" indent="-285750">
              <a:buFont typeface="Arial" panose="020B0604020202020204" pitchFamily="34" charset="0"/>
              <a:buChar char="•"/>
            </a:pPr>
            <a:r>
              <a:rPr lang="el-GR" sz="2000" dirty="0">
                <a:solidFill>
                  <a:schemeClr val="tx1">
                    <a:lumMod val="95000"/>
                    <a:lumOff val="5000"/>
                  </a:schemeClr>
                </a:solidFill>
              </a:rPr>
              <a:t>Κατάλογος πινάκων και διαγραμμάτων (εφόσον υπάρχουν)</a:t>
            </a:r>
          </a:p>
          <a:p>
            <a:pPr marL="742950" lvl="1" indent="-285750">
              <a:buFont typeface="Arial" panose="020B0604020202020204" pitchFamily="34" charset="0"/>
              <a:buChar char="•"/>
            </a:pPr>
            <a:r>
              <a:rPr lang="el-GR" sz="2000" dirty="0">
                <a:solidFill>
                  <a:schemeClr val="tx1">
                    <a:lumMod val="95000"/>
                    <a:lumOff val="5000"/>
                  </a:schemeClr>
                </a:solidFill>
              </a:rPr>
              <a:t>Εισαγωγή </a:t>
            </a:r>
          </a:p>
          <a:p>
            <a:pPr marL="742950" lvl="1" indent="-285750">
              <a:buFont typeface="Arial" panose="020B0604020202020204" pitchFamily="34" charset="0"/>
              <a:buChar char="•"/>
            </a:pPr>
            <a:r>
              <a:rPr lang="el-GR" sz="2000" dirty="0">
                <a:solidFill>
                  <a:schemeClr val="tx1">
                    <a:lumMod val="95000"/>
                    <a:lumOff val="5000"/>
                  </a:schemeClr>
                </a:solidFill>
              </a:rPr>
              <a:t>Κύριο σώμα της εργασίας (βιβλιογραφική επισκόπηση, μεθοδολογία, αποτελέσματα)</a:t>
            </a:r>
          </a:p>
          <a:p>
            <a:pPr marL="742950" lvl="1" indent="-285750">
              <a:buFont typeface="Arial" panose="020B0604020202020204" pitchFamily="34" charset="0"/>
              <a:buChar char="•"/>
            </a:pPr>
            <a:r>
              <a:rPr lang="el-GR" sz="2000" dirty="0">
                <a:solidFill>
                  <a:schemeClr val="tx1">
                    <a:lumMod val="95000"/>
                    <a:lumOff val="5000"/>
                  </a:schemeClr>
                </a:solidFill>
              </a:rPr>
              <a:t>Συμπεράσματα - αποτελέσματα</a:t>
            </a:r>
          </a:p>
          <a:p>
            <a:pPr marL="742950" lvl="1" indent="-285750">
              <a:buFont typeface="Arial" panose="020B0604020202020204" pitchFamily="34" charset="0"/>
              <a:buChar char="•"/>
            </a:pPr>
            <a:r>
              <a:rPr lang="el-GR" sz="2000" dirty="0">
                <a:solidFill>
                  <a:schemeClr val="tx1">
                    <a:lumMod val="95000"/>
                    <a:lumOff val="5000"/>
                  </a:schemeClr>
                </a:solidFill>
              </a:rPr>
              <a:t>Βιβλιογραφία</a:t>
            </a:r>
          </a:p>
          <a:p>
            <a:pPr marL="742950" lvl="1" indent="-285750">
              <a:buFont typeface="Arial" panose="020B0604020202020204" pitchFamily="34" charset="0"/>
              <a:buChar char="•"/>
            </a:pPr>
            <a:r>
              <a:rPr lang="el-GR" sz="2000" dirty="0">
                <a:solidFill>
                  <a:schemeClr val="tx1">
                    <a:lumMod val="95000"/>
                    <a:lumOff val="5000"/>
                  </a:schemeClr>
                </a:solidFill>
              </a:rPr>
              <a:t>Παραρτήματα (εφόσον υπάρχουν)</a:t>
            </a:r>
          </a:p>
          <a:p>
            <a:pPr lvl="1" algn="ctr"/>
            <a:endParaRPr lang="el-GR" sz="2000" b="1" dirty="0">
              <a:solidFill>
                <a:schemeClr val="tx1">
                  <a:lumMod val="95000"/>
                  <a:lumOff val="5000"/>
                </a:schemeClr>
              </a:solidFill>
            </a:endParaRPr>
          </a:p>
        </p:txBody>
      </p:sp>
      <p:sp>
        <p:nvSpPr>
          <p:cNvPr id="18" name="Έλλειψη 17"/>
          <p:cNvSpPr/>
          <p:nvPr/>
        </p:nvSpPr>
        <p:spPr>
          <a:xfrm>
            <a:off x="1568816" y="5656262"/>
            <a:ext cx="607837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Ακολουθήστε τις οδηγίες μορφοποίησης και δομής</a:t>
            </a:r>
            <a:r>
              <a:rPr lang="en-US" b="1" dirty="0"/>
              <a:t> </a:t>
            </a:r>
            <a:r>
              <a:rPr lang="el-GR" b="1" dirty="0"/>
              <a:t>που έχει συντάξει  η Βιβλιοθήκη</a:t>
            </a:r>
          </a:p>
        </p:txBody>
      </p:sp>
      <p:grpSp>
        <p:nvGrpSpPr>
          <p:cNvPr id="14" name="Ομάδα 13"/>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Ορθογώνιο 9"/>
          <p:cNvSpPr/>
          <p:nvPr/>
        </p:nvSpPr>
        <p:spPr>
          <a:xfrm>
            <a:off x="539552" y="896145"/>
            <a:ext cx="167444" cy="169168"/>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30317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836712"/>
            <a:ext cx="4246970" cy="5771381"/>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grpSp>
        <p:nvGrpSpPr>
          <p:cNvPr id="13" name="Ομάδα 12"/>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rot="10800000" flipH="1" flipV="1">
            <a:off x="539552" y="1844824"/>
            <a:ext cx="1728192" cy="12241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Εξώφυλλο / σελίδα τίτλου</a:t>
            </a:r>
          </a:p>
        </p:txBody>
      </p:sp>
    </p:spTree>
    <p:extLst>
      <p:ext uri="{BB962C8B-B14F-4D97-AF65-F5344CB8AC3E}">
        <p14:creationId xmlns:p14="http://schemas.microsoft.com/office/powerpoint/2010/main" val="45750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rot="10800000" flipH="1" flipV="1">
            <a:off x="6202976" y="829258"/>
            <a:ext cx="2088232" cy="12241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Αυτόματος πίνακας περιεχομένων</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829257"/>
            <a:ext cx="4483993" cy="541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7521" y="2348880"/>
            <a:ext cx="4018695" cy="433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711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rot="10800000" flipH="1" flipV="1">
            <a:off x="6202975" y="829258"/>
            <a:ext cx="2424567" cy="12241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Πίνακας περιεχομένων</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1" y="829256"/>
            <a:ext cx="5112569" cy="5840103"/>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202976" y="2379701"/>
            <a:ext cx="2424567" cy="4278094"/>
          </a:xfrm>
          <a:prstGeom prst="rect">
            <a:avLst/>
          </a:prstGeom>
          <a:noFill/>
        </p:spPr>
        <p:txBody>
          <a:bodyPr wrap="square" rtlCol="0">
            <a:spAutoFit/>
          </a:bodyPr>
          <a:lstStyle/>
          <a:p>
            <a:r>
              <a:rPr lang="el-GR" sz="1600" dirty="0"/>
              <a:t>Ο Πίνακας Περιεχομένων του παραδείγματος προέρχεται από την διπλωματική εργασία</a:t>
            </a:r>
          </a:p>
          <a:p>
            <a:pPr marL="342900" indent="-342900">
              <a:buFont typeface="Arial" panose="020B0604020202020204" pitchFamily="34" charset="0"/>
              <a:buChar char="•"/>
            </a:pPr>
            <a:r>
              <a:rPr lang="el-GR" sz="1600" dirty="0"/>
              <a:t>Επίδραση των οικογενειακών – προσωπικών υποχρεώσεων στην εργασιακή απόδοση / Διπλωματική εργασία Λ. Παππά.</a:t>
            </a:r>
          </a:p>
          <a:p>
            <a:pPr marL="342900" indent="-342900">
              <a:buFont typeface="Arial" panose="020B0604020202020204" pitchFamily="34" charset="0"/>
              <a:buChar char="•"/>
            </a:pPr>
            <a:endParaRPr lang="el-GR" sz="1600" dirty="0"/>
          </a:p>
          <a:p>
            <a:pPr marL="342900" indent="-342900">
              <a:buFont typeface="Arial" panose="020B0604020202020204" pitchFamily="34" charset="0"/>
              <a:buChar char="•"/>
            </a:pPr>
            <a:r>
              <a:rPr lang="el-GR" sz="1600" dirty="0"/>
              <a:t>Η εργασία είναι διαθέσιμη στο </a:t>
            </a:r>
            <a:r>
              <a:rPr lang="el-GR" sz="1600" dirty="0">
                <a:hlinkClick r:id="rId5"/>
              </a:rPr>
              <a:t>Ιδρυματικό Αποθετήριο </a:t>
            </a:r>
            <a:r>
              <a:rPr lang="el-GR" sz="1600" dirty="0"/>
              <a:t>του ΤΕΙΗ</a:t>
            </a:r>
          </a:p>
          <a:p>
            <a:pPr marL="342900" indent="-342900">
              <a:buFont typeface="Arial" panose="020B0604020202020204" pitchFamily="34" charset="0"/>
              <a:buChar char="•"/>
            </a:pPr>
            <a:endParaRPr lang="el-GR" sz="1600" dirty="0"/>
          </a:p>
        </p:txBody>
      </p:sp>
    </p:spTree>
    <p:extLst>
      <p:ext uri="{BB962C8B-B14F-4D97-AF65-F5344CB8AC3E}">
        <p14:creationId xmlns:p14="http://schemas.microsoft.com/office/powerpoint/2010/main" val="187924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Ομάδα 10"/>
          <p:cNvGrpSpPr/>
          <p:nvPr/>
        </p:nvGrpSpPr>
        <p:grpSpPr>
          <a:xfrm>
            <a:off x="539552" y="764705"/>
            <a:ext cx="8136903" cy="432048"/>
            <a:chOff x="539552" y="764705"/>
            <a:chExt cx="8136903" cy="432048"/>
          </a:xfrm>
        </p:grpSpPr>
        <p:sp>
          <p:nvSpPr>
            <p:cNvPr id="12"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2000" b="1" dirty="0">
                  <a:solidFill>
                    <a:srgbClr val="002060"/>
                  </a:solidFill>
                  <a:latin typeface="Arial" panose="020B0604020202020204" pitchFamily="34" charset="0"/>
                  <a:cs typeface="Arial" panose="020B0604020202020204" pitchFamily="34" charset="0"/>
                </a:rPr>
                <a:t>Σύνθεση και συγγραφή επιστημονικής εργασίας</a:t>
              </a:r>
              <a:endParaRPr lang="el-GR" sz="1800" b="1" dirty="0">
                <a:solidFill>
                  <a:srgbClr val="002060"/>
                </a:solidFill>
                <a:latin typeface="Arial" panose="020B0604020202020204" pitchFamily="34" charset="0"/>
                <a:cs typeface="Arial" panose="020B0604020202020204" pitchFamily="34" charset="0"/>
              </a:endParaRPr>
            </a:p>
          </p:txBody>
        </p:sp>
        <p:sp>
          <p:nvSpPr>
            <p:cNvPr id="15" name="Ορθογώνιο 14"/>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grpSp>
      <p:sp>
        <p:nvSpPr>
          <p:cNvPr id="13" name="TextBox 12"/>
          <p:cNvSpPr txBox="1"/>
          <p:nvPr/>
        </p:nvSpPr>
        <p:spPr>
          <a:xfrm>
            <a:off x="521160" y="1196753"/>
            <a:ext cx="8173685" cy="4924425"/>
          </a:xfrm>
          <a:prstGeom prst="rect">
            <a:avLst/>
          </a:prstGeom>
          <a:noFill/>
        </p:spPr>
        <p:txBody>
          <a:bodyPr wrap="square" rtlCol="0">
            <a:spAutoFit/>
          </a:bodyPr>
          <a:lstStyle/>
          <a:p>
            <a:endParaRPr lang="el-GR" sz="1400" dirty="0">
              <a:solidFill>
                <a:schemeClr val="tx1">
                  <a:lumMod val="95000"/>
                  <a:lumOff val="5000"/>
                </a:schemeClr>
              </a:solidFill>
            </a:endParaRPr>
          </a:p>
          <a:p>
            <a:r>
              <a:rPr lang="el-GR" sz="2000" b="1" dirty="0">
                <a:solidFill>
                  <a:srgbClr val="002060"/>
                </a:solidFill>
              </a:rPr>
              <a:t>Χαρακτηριστικά εργασίας</a:t>
            </a:r>
            <a:endParaRPr lang="el-GR" sz="2000" dirty="0">
              <a:solidFill>
                <a:srgbClr val="002060"/>
              </a:solidFill>
            </a:endParaRPr>
          </a:p>
          <a:p>
            <a:endParaRPr lang="el-GR" sz="2000" dirty="0">
              <a:solidFill>
                <a:schemeClr val="tx1">
                  <a:lumMod val="95000"/>
                  <a:lumOff val="5000"/>
                </a:schemeClr>
              </a:solidFill>
            </a:endParaRPr>
          </a:p>
          <a:p>
            <a:pPr marL="285750" indent="-285750">
              <a:buFont typeface="Arial" panose="020B0604020202020204" pitchFamily="34" charset="0"/>
              <a:buChar char="•"/>
            </a:pPr>
            <a:r>
              <a:rPr lang="el-GR" sz="2000" b="1" dirty="0">
                <a:solidFill>
                  <a:schemeClr val="tx1">
                    <a:lumMod val="95000"/>
                    <a:lumOff val="5000"/>
                  </a:schemeClr>
                </a:solidFill>
              </a:rPr>
              <a:t>Ακαδημαϊκή γραφή </a:t>
            </a:r>
            <a:r>
              <a:rPr lang="el-GR" sz="2000" dirty="0">
                <a:solidFill>
                  <a:schemeClr val="tx1">
                    <a:lumMod val="95000"/>
                    <a:lumOff val="5000"/>
                  </a:schemeClr>
                </a:solidFill>
              </a:rPr>
              <a:t>= τρόπος σύνταξης που είναι επίσημος, σαφής, οργανωμένος. </a:t>
            </a:r>
          </a:p>
          <a:p>
            <a:pPr marL="742950" lvl="1" indent="-285750">
              <a:buFont typeface="Arial" panose="020B0604020202020204" pitchFamily="34" charset="0"/>
              <a:buChar char="•"/>
            </a:pPr>
            <a:r>
              <a:rPr lang="el-GR" sz="2000" dirty="0">
                <a:solidFill>
                  <a:schemeClr val="tx1">
                    <a:lumMod val="95000"/>
                    <a:lumOff val="5000"/>
                  </a:schemeClr>
                </a:solidFill>
              </a:rPr>
              <a:t>Σκοπός </a:t>
            </a:r>
            <a:r>
              <a:rPr lang="en-US" sz="2000" dirty="0">
                <a:solidFill>
                  <a:schemeClr val="tx1">
                    <a:lumMod val="95000"/>
                    <a:lumOff val="5000"/>
                  </a:schemeClr>
                </a:solidFill>
              </a:rPr>
              <a:t>: </a:t>
            </a:r>
            <a:endParaRPr lang="el-GR" sz="2000" dirty="0">
              <a:solidFill>
                <a:schemeClr val="tx1">
                  <a:lumMod val="95000"/>
                  <a:lumOff val="5000"/>
                </a:schemeClr>
              </a:solidFill>
            </a:endParaRPr>
          </a:p>
          <a:p>
            <a:pPr marL="1200150" lvl="2" indent="-285750">
              <a:buFont typeface="Arial" panose="020B0604020202020204" pitchFamily="34" charset="0"/>
              <a:buChar char="•"/>
            </a:pPr>
            <a:r>
              <a:rPr lang="el-GR" sz="2000" dirty="0">
                <a:solidFill>
                  <a:schemeClr val="tx1">
                    <a:lumMod val="95000"/>
                    <a:lumOff val="5000"/>
                  </a:schemeClr>
                </a:solidFill>
              </a:rPr>
              <a:t>ανάλυση υπάρχουσας γνώσης</a:t>
            </a:r>
          </a:p>
          <a:p>
            <a:pPr marL="1200150" lvl="2" indent="-285750">
              <a:buFont typeface="Arial" panose="020B0604020202020204" pitchFamily="34" charset="0"/>
              <a:buChar char="•"/>
            </a:pPr>
            <a:r>
              <a:rPr lang="el-GR" sz="2000" dirty="0">
                <a:solidFill>
                  <a:schemeClr val="tx1">
                    <a:lumMod val="95000"/>
                    <a:lumOff val="5000"/>
                  </a:schemeClr>
                </a:solidFill>
              </a:rPr>
              <a:t>Παραγωγή νέας γνώσης</a:t>
            </a:r>
            <a:r>
              <a:rPr lang="en-US" sz="2000" dirty="0">
                <a:solidFill>
                  <a:schemeClr val="tx1">
                    <a:lumMod val="95000"/>
                    <a:lumOff val="5000"/>
                  </a:schemeClr>
                </a:solidFill>
              </a:rPr>
              <a:t>, </a:t>
            </a:r>
            <a:r>
              <a:rPr lang="el-GR" sz="2000" dirty="0">
                <a:solidFill>
                  <a:schemeClr val="tx1">
                    <a:lumMod val="95000"/>
                    <a:lumOff val="5000"/>
                  </a:schemeClr>
                </a:solidFill>
              </a:rPr>
              <a:t>απόδειξη υποθέσεων </a:t>
            </a:r>
          </a:p>
          <a:p>
            <a:pPr lvl="2"/>
            <a:r>
              <a:rPr lang="el-GR" sz="2000" b="1" dirty="0">
                <a:solidFill>
                  <a:schemeClr val="tx1">
                    <a:lumMod val="95000"/>
                    <a:lumOff val="5000"/>
                  </a:schemeClr>
                </a:solidFill>
              </a:rPr>
              <a:t>Κριτική επεξεργασία </a:t>
            </a:r>
            <a:r>
              <a:rPr lang="el-GR" sz="2000" dirty="0">
                <a:solidFill>
                  <a:schemeClr val="tx1">
                    <a:lumMod val="95000"/>
                    <a:lumOff val="5000"/>
                  </a:schemeClr>
                </a:solidFill>
              </a:rPr>
              <a:t>θέματος και όχι απλή παράθεση πληροφοριών</a:t>
            </a:r>
          </a:p>
          <a:p>
            <a:pPr marL="285750" indent="-285750">
              <a:buFont typeface="Arial" panose="020B0604020202020204" pitchFamily="34" charset="0"/>
              <a:buChar char="•"/>
            </a:pPr>
            <a:endParaRPr lang="en-US" sz="2000" dirty="0">
              <a:solidFill>
                <a:schemeClr val="tx1">
                  <a:lumMod val="95000"/>
                  <a:lumOff val="5000"/>
                </a:schemeClr>
              </a:solidFill>
            </a:endParaRPr>
          </a:p>
          <a:p>
            <a:pPr marL="285750" indent="-285750">
              <a:buFont typeface="Arial" panose="020B0604020202020204" pitchFamily="34" charset="0"/>
              <a:buChar char="•"/>
            </a:pPr>
            <a:r>
              <a:rPr lang="el-GR" sz="2000" b="1" dirty="0">
                <a:solidFill>
                  <a:schemeClr val="tx1">
                    <a:lumMod val="95000"/>
                    <a:lumOff val="5000"/>
                  </a:schemeClr>
                </a:solidFill>
              </a:rPr>
              <a:t>Σαφής οργάνωση</a:t>
            </a:r>
            <a:r>
              <a:rPr lang="en-US" sz="2000" b="1" dirty="0">
                <a:solidFill>
                  <a:schemeClr val="tx1">
                    <a:lumMod val="95000"/>
                    <a:lumOff val="5000"/>
                  </a:schemeClr>
                </a:solidFill>
              </a:rPr>
              <a:t> </a:t>
            </a:r>
            <a:r>
              <a:rPr lang="el-GR" sz="2000" b="1" dirty="0">
                <a:solidFill>
                  <a:schemeClr val="tx1">
                    <a:lumMod val="95000"/>
                    <a:lumOff val="5000"/>
                  </a:schemeClr>
                </a:solidFill>
              </a:rPr>
              <a:t>και δομή  </a:t>
            </a:r>
            <a:r>
              <a:rPr lang="el-GR" sz="2000" dirty="0">
                <a:solidFill>
                  <a:schemeClr val="tx1">
                    <a:lumMod val="95000"/>
                    <a:lumOff val="5000"/>
                  </a:schemeClr>
                </a:solidFill>
              </a:rPr>
              <a:t>(παράγραφοι, υποκεφάλαια, κεφάλαια, ενότητες).</a:t>
            </a:r>
          </a:p>
          <a:p>
            <a:pPr marL="285750" indent="-285750">
              <a:buFont typeface="Arial" panose="020B0604020202020204" pitchFamily="34" charset="0"/>
              <a:buChar char="•"/>
            </a:pPr>
            <a:r>
              <a:rPr lang="el-GR" sz="2000" b="1" dirty="0">
                <a:solidFill>
                  <a:schemeClr val="tx1">
                    <a:lumMod val="95000"/>
                    <a:lumOff val="5000"/>
                  </a:schemeClr>
                </a:solidFill>
              </a:rPr>
              <a:t>Συνοχή</a:t>
            </a:r>
            <a:r>
              <a:rPr lang="el-GR" sz="2000" dirty="0">
                <a:solidFill>
                  <a:schemeClr val="tx1">
                    <a:lumMod val="95000"/>
                    <a:lumOff val="5000"/>
                  </a:schemeClr>
                </a:solidFill>
              </a:rPr>
              <a:t> στην παρουσίαση και ανάπτυξη των επιχειρημάτων.</a:t>
            </a:r>
          </a:p>
          <a:p>
            <a:pPr marL="285750" indent="-285750">
              <a:buFont typeface="Arial" panose="020B0604020202020204" pitchFamily="34" charset="0"/>
              <a:buChar char="•"/>
            </a:pPr>
            <a:r>
              <a:rPr lang="el-GR" sz="2000" b="1" dirty="0">
                <a:solidFill>
                  <a:schemeClr val="tx1">
                    <a:lumMod val="95000"/>
                    <a:lumOff val="5000"/>
                  </a:schemeClr>
                </a:solidFill>
              </a:rPr>
              <a:t>Απουσία λαθών </a:t>
            </a:r>
            <a:r>
              <a:rPr lang="el-GR" sz="2000" dirty="0">
                <a:solidFill>
                  <a:schemeClr val="tx1">
                    <a:lumMod val="95000"/>
                    <a:lumOff val="5000"/>
                  </a:schemeClr>
                </a:solidFill>
              </a:rPr>
              <a:t>και σωστή χρήση του λόγου και του λεξιλογίου.</a:t>
            </a:r>
          </a:p>
          <a:p>
            <a:pPr marL="285750" indent="-285750">
              <a:buFont typeface="Arial" panose="020B0604020202020204" pitchFamily="34" charset="0"/>
              <a:buChar char="•"/>
            </a:pPr>
            <a:r>
              <a:rPr lang="el-GR" sz="2000" b="1" dirty="0">
                <a:solidFill>
                  <a:schemeClr val="tx1">
                    <a:lumMod val="95000"/>
                    <a:lumOff val="5000"/>
                  </a:schemeClr>
                </a:solidFill>
              </a:rPr>
              <a:t>Τεκμηρίωση</a:t>
            </a:r>
            <a:r>
              <a:rPr lang="el-GR" sz="2000" dirty="0">
                <a:solidFill>
                  <a:schemeClr val="tx1">
                    <a:lumMod val="95000"/>
                    <a:lumOff val="5000"/>
                  </a:schemeClr>
                </a:solidFill>
              </a:rPr>
              <a:t> μέσω βιβλιογραφίας και αναφορών.</a:t>
            </a:r>
            <a:endParaRPr lang="en-US" sz="2000" dirty="0">
              <a:solidFill>
                <a:schemeClr val="tx1">
                  <a:lumMod val="95000"/>
                  <a:lumOff val="5000"/>
                </a:schemeClr>
              </a:solidFill>
            </a:endParaRPr>
          </a:p>
        </p:txBody>
      </p:sp>
      <p:grpSp>
        <p:nvGrpSpPr>
          <p:cNvPr id="14" name="Ομάδα 13"/>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728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rot="10800000" flipH="1" flipV="1">
            <a:off x="6202976" y="829258"/>
            <a:ext cx="2088232" cy="12241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Παραρτήματα</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829256"/>
            <a:ext cx="4752528" cy="5817643"/>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8729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1800" b="1" dirty="0">
                <a:solidFill>
                  <a:srgbClr val="002060"/>
                </a:solidFill>
                <a:latin typeface="Arial" panose="020B0604020202020204" pitchFamily="34" charset="0"/>
                <a:cs typeface="Arial" panose="020B0604020202020204" pitchFamily="34" charset="0"/>
              </a:rPr>
              <a:t>Μορφοποίηση</a:t>
            </a:r>
            <a:endParaRPr lang="el-GR" sz="1600" b="1"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539552" y="1412776"/>
            <a:ext cx="8173685" cy="5293757"/>
          </a:xfrm>
          <a:prstGeom prst="rect">
            <a:avLst/>
          </a:prstGeom>
          <a:noFill/>
        </p:spPr>
        <p:txBody>
          <a:bodyPr wrap="square" rtlCol="0">
            <a:spAutoFit/>
          </a:bodyPr>
          <a:lstStyle/>
          <a:p>
            <a:r>
              <a:rPr lang="el-GR" sz="2000" b="1" dirty="0"/>
              <a:t>Αν ΔΕΝ σας έχουν δοθεί οδηγίες μορφοποίησης, μερικές χρήσιμες οδηγίες είναι οι ακόλουθες</a:t>
            </a:r>
            <a:r>
              <a:rPr lang="en-US" sz="2000" b="1" dirty="0"/>
              <a:t>:</a:t>
            </a:r>
            <a:endParaRPr lang="el-GR" sz="2000" b="1" dirty="0"/>
          </a:p>
          <a:p>
            <a:endParaRPr lang="el-GR" sz="2000" dirty="0"/>
          </a:p>
          <a:p>
            <a:pPr marL="742950" lvl="1" indent="-285750">
              <a:buFont typeface="Arial" panose="020B0604020202020204" pitchFamily="34" charset="0"/>
              <a:buChar char="•"/>
            </a:pPr>
            <a:r>
              <a:rPr lang="el-GR" sz="2000" dirty="0">
                <a:solidFill>
                  <a:schemeClr val="tx1">
                    <a:lumMod val="95000"/>
                    <a:lumOff val="5000"/>
                  </a:schemeClr>
                </a:solidFill>
              </a:rPr>
              <a:t>Γραμματοσειρά</a:t>
            </a:r>
            <a:r>
              <a:rPr lang="en-US" sz="2000" dirty="0">
                <a:solidFill>
                  <a:schemeClr val="tx1">
                    <a:lumMod val="95000"/>
                    <a:lumOff val="5000"/>
                  </a:schemeClr>
                </a:solidFill>
              </a:rPr>
              <a:t>: </a:t>
            </a:r>
            <a:r>
              <a:rPr lang="en-US" sz="2000" b="1" dirty="0">
                <a:solidFill>
                  <a:schemeClr val="tx1">
                    <a:lumMod val="95000"/>
                    <a:lumOff val="5000"/>
                  </a:schemeClr>
                </a:solidFill>
              </a:rPr>
              <a:t>Times New Roman</a:t>
            </a:r>
            <a:endParaRPr lang="el-GR" sz="2000" b="1" dirty="0">
              <a:solidFill>
                <a:schemeClr val="tx1">
                  <a:lumMod val="95000"/>
                  <a:lumOff val="5000"/>
                </a:schemeClr>
              </a:solidFill>
            </a:endParaRPr>
          </a:p>
          <a:p>
            <a:pPr marL="742950" lvl="1" indent="-285750">
              <a:buFont typeface="Arial" panose="020B0604020202020204" pitchFamily="34" charset="0"/>
              <a:buChar char="•"/>
            </a:pPr>
            <a:r>
              <a:rPr lang="el-GR" sz="2000" dirty="0">
                <a:solidFill>
                  <a:schemeClr val="tx1">
                    <a:lumMod val="95000"/>
                    <a:lumOff val="5000"/>
                  </a:schemeClr>
                </a:solidFill>
              </a:rPr>
              <a:t>Χρώμα</a:t>
            </a:r>
            <a:r>
              <a:rPr lang="en-US" sz="2000" dirty="0">
                <a:solidFill>
                  <a:schemeClr val="tx1">
                    <a:lumMod val="95000"/>
                    <a:lumOff val="5000"/>
                  </a:schemeClr>
                </a:solidFill>
              </a:rPr>
              <a:t>: </a:t>
            </a:r>
            <a:r>
              <a:rPr lang="el-GR" sz="2000" dirty="0">
                <a:solidFill>
                  <a:schemeClr val="tx1">
                    <a:lumMod val="95000"/>
                    <a:lumOff val="5000"/>
                  </a:schemeClr>
                </a:solidFill>
              </a:rPr>
              <a:t>μαύρο</a:t>
            </a:r>
          </a:p>
          <a:p>
            <a:pPr marL="742950" lvl="1" indent="-285750">
              <a:buFont typeface="Arial" panose="020B0604020202020204" pitchFamily="34" charset="0"/>
              <a:buChar char="•"/>
            </a:pPr>
            <a:r>
              <a:rPr lang="el-GR" sz="2000" dirty="0">
                <a:solidFill>
                  <a:schemeClr val="tx1">
                    <a:lumMod val="95000"/>
                    <a:lumOff val="5000"/>
                  </a:schemeClr>
                </a:solidFill>
              </a:rPr>
              <a:t>Μέγεθος γραμματοσειράς</a:t>
            </a:r>
          </a:p>
          <a:p>
            <a:pPr marL="1200150" lvl="2" indent="-285750">
              <a:buFont typeface="Arial" panose="020B0604020202020204" pitchFamily="34" charset="0"/>
              <a:buChar char="•"/>
            </a:pPr>
            <a:r>
              <a:rPr lang="el-GR" sz="2000" dirty="0">
                <a:solidFill>
                  <a:schemeClr val="tx1">
                    <a:lumMod val="95000"/>
                    <a:lumOff val="5000"/>
                  </a:schemeClr>
                </a:solidFill>
              </a:rPr>
              <a:t>Τίτλοι κεφαλαίων</a:t>
            </a:r>
            <a:r>
              <a:rPr lang="en-US" sz="2000" dirty="0">
                <a:solidFill>
                  <a:schemeClr val="tx1">
                    <a:lumMod val="95000"/>
                    <a:lumOff val="5000"/>
                  </a:schemeClr>
                </a:solidFill>
              </a:rPr>
              <a:t>: </a:t>
            </a:r>
            <a:r>
              <a:rPr lang="el-GR" sz="2000" dirty="0">
                <a:solidFill>
                  <a:schemeClr val="tx1">
                    <a:lumMod val="95000"/>
                    <a:lumOff val="5000"/>
                  </a:schemeClr>
                </a:solidFill>
              </a:rPr>
              <a:t>16 (</a:t>
            </a:r>
            <a:r>
              <a:rPr lang="en-US" sz="2000" dirty="0">
                <a:solidFill>
                  <a:schemeClr val="tx1">
                    <a:lumMod val="95000"/>
                    <a:lumOff val="5000"/>
                  </a:schemeClr>
                </a:solidFill>
              </a:rPr>
              <a:t>bold)</a:t>
            </a:r>
          </a:p>
          <a:p>
            <a:pPr marL="1200150" lvl="2" indent="-285750">
              <a:buFont typeface="Arial" panose="020B0604020202020204" pitchFamily="34" charset="0"/>
              <a:buChar char="•"/>
            </a:pPr>
            <a:r>
              <a:rPr lang="el-GR" sz="2000" dirty="0">
                <a:solidFill>
                  <a:schemeClr val="tx1">
                    <a:lumMod val="95000"/>
                    <a:lumOff val="5000"/>
                  </a:schemeClr>
                </a:solidFill>
              </a:rPr>
              <a:t>Τίτλοι υποκεφαλαίων</a:t>
            </a:r>
            <a:r>
              <a:rPr lang="en-US" sz="2000" dirty="0">
                <a:solidFill>
                  <a:schemeClr val="tx1">
                    <a:lumMod val="95000"/>
                    <a:lumOff val="5000"/>
                  </a:schemeClr>
                </a:solidFill>
              </a:rPr>
              <a:t>: 14 (bold)</a:t>
            </a:r>
          </a:p>
          <a:p>
            <a:pPr marL="1200150" lvl="2" indent="-285750">
              <a:buFont typeface="Arial" panose="020B0604020202020204" pitchFamily="34" charset="0"/>
              <a:buChar char="•"/>
            </a:pPr>
            <a:r>
              <a:rPr lang="el-GR" sz="2000" dirty="0">
                <a:solidFill>
                  <a:schemeClr val="tx1">
                    <a:lumMod val="95000"/>
                    <a:lumOff val="5000"/>
                  </a:schemeClr>
                </a:solidFill>
              </a:rPr>
              <a:t>Τίτλοι υποενοτήτων υποκεφαλαίων</a:t>
            </a:r>
            <a:r>
              <a:rPr lang="en-US" sz="2000" dirty="0">
                <a:solidFill>
                  <a:schemeClr val="tx1">
                    <a:lumMod val="95000"/>
                    <a:lumOff val="5000"/>
                  </a:schemeClr>
                </a:solidFill>
              </a:rPr>
              <a:t>: 12 (bold)</a:t>
            </a:r>
          </a:p>
          <a:p>
            <a:pPr marL="1200150" lvl="2" indent="-285750">
              <a:buFont typeface="Arial" panose="020B0604020202020204" pitchFamily="34" charset="0"/>
              <a:buChar char="•"/>
            </a:pPr>
            <a:r>
              <a:rPr lang="el-GR" sz="2000" dirty="0">
                <a:solidFill>
                  <a:schemeClr val="tx1">
                    <a:lumMod val="95000"/>
                    <a:lumOff val="5000"/>
                  </a:schemeClr>
                </a:solidFill>
              </a:rPr>
              <a:t>Κείμενο</a:t>
            </a:r>
            <a:r>
              <a:rPr lang="en-US" sz="2000" dirty="0">
                <a:solidFill>
                  <a:schemeClr val="tx1">
                    <a:lumMod val="95000"/>
                    <a:lumOff val="5000"/>
                  </a:schemeClr>
                </a:solidFill>
              </a:rPr>
              <a:t>: 12</a:t>
            </a:r>
          </a:p>
          <a:p>
            <a:pPr marL="1200150" lvl="2" indent="-285750">
              <a:buFont typeface="Arial" panose="020B0604020202020204" pitchFamily="34" charset="0"/>
              <a:buChar char="•"/>
            </a:pPr>
            <a:r>
              <a:rPr lang="el-GR" sz="2000" dirty="0">
                <a:solidFill>
                  <a:schemeClr val="tx1">
                    <a:lumMod val="95000"/>
                    <a:lumOff val="5000"/>
                  </a:schemeClr>
                </a:solidFill>
              </a:rPr>
              <a:t>Υποσημειώσεις</a:t>
            </a:r>
            <a:r>
              <a:rPr lang="en-US" sz="2000" dirty="0">
                <a:solidFill>
                  <a:schemeClr val="tx1">
                    <a:lumMod val="95000"/>
                    <a:lumOff val="5000"/>
                  </a:schemeClr>
                </a:solidFill>
              </a:rPr>
              <a:t>: 10</a:t>
            </a:r>
          </a:p>
          <a:p>
            <a:pPr marL="742950" lvl="1" indent="-285750">
              <a:buFont typeface="Arial" panose="020B0604020202020204" pitchFamily="34" charset="0"/>
              <a:buChar char="•"/>
            </a:pPr>
            <a:r>
              <a:rPr lang="el-GR" sz="2000" dirty="0">
                <a:solidFill>
                  <a:schemeClr val="tx1">
                    <a:lumMod val="95000"/>
                    <a:lumOff val="5000"/>
                  </a:schemeClr>
                </a:solidFill>
              </a:rPr>
              <a:t>Στοίχιση</a:t>
            </a:r>
            <a:r>
              <a:rPr lang="en-US" sz="2000" dirty="0">
                <a:solidFill>
                  <a:schemeClr val="tx1">
                    <a:lumMod val="95000"/>
                    <a:lumOff val="5000"/>
                  </a:schemeClr>
                </a:solidFill>
              </a:rPr>
              <a:t>: </a:t>
            </a:r>
            <a:r>
              <a:rPr lang="el-GR" sz="2000" dirty="0">
                <a:solidFill>
                  <a:schemeClr val="tx1">
                    <a:lumMod val="95000"/>
                    <a:lumOff val="5000"/>
                  </a:schemeClr>
                </a:solidFill>
              </a:rPr>
              <a:t>πλήρης</a:t>
            </a:r>
          </a:p>
          <a:p>
            <a:pPr marL="742950" lvl="1" indent="-285750">
              <a:buFont typeface="Arial" panose="020B0604020202020204" pitchFamily="34" charset="0"/>
              <a:buChar char="•"/>
            </a:pPr>
            <a:r>
              <a:rPr lang="el-GR" sz="2000" dirty="0">
                <a:solidFill>
                  <a:schemeClr val="tx1">
                    <a:lumMod val="95000"/>
                    <a:lumOff val="5000"/>
                  </a:schemeClr>
                </a:solidFill>
              </a:rPr>
              <a:t>Περιθώρια</a:t>
            </a:r>
            <a:r>
              <a:rPr lang="en-US" sz="2000" dirty="0">
                <a:solidFill>
                  <a:schemeClr val="tx1">
                    <a:lumMod val="95000"/>
                    <a:lumOff val="5000"/>
                  </a:schemeClr>
                </a:solidFill>
              </a:rPr>
              <a:t>: </a:t>
            </a:r>
            <a:r>
              <a:rPr lang="el-GR" sz="2000" dirty="0">
                <a:solidFill>
                  <a:schemeClr val="tx1">
                    <a:lumMod val="95000"/>
                    <a:lumOff val="5000"/>
                  </a:schemeClr>
                </a:solidFill>
              </a:rPr>
              <a:t>πάνω/κάτω/δεξιά 2,5 εκ., αριστερά 3 εκ.</a:t>
            </a:r>
          </a:p>
          <a:p>
            <a:pPr marL="742950" lvl="1" indent="-285750">
              <a:buFont typeface="Arial" panose="020B0604020202020204" pitchFamily="34" charset="0"/>
              <a:buChar char="•"/>
            </a:pPr>
            <a:r>
              <a:rPr lang="el-GR" sz="2000" dirty="0">
                <a:solidFill>
                  <a:schemeClr val="tx1">
                    <a:lumMod val="95000"/>
                    <a:lumOff val="5000"/>
                  </a:schemeClr>
                </a:solidFill>
              </a:rPr>
              <a:t>Διάστιχο</a:t>
            </a:r>
            <a:r>
              <a:rPr lang="en-US" sz="2000" dirty="0">
                <a:solidFill>
                  <a:schemeClr val="tx1">
                    <a:lumMod val="95000"/>
                    <a:lumOff val="5000"/>
                  </a:schemeClr>
                </a:solidFill>
              </a:rPr>
              <a:t>: </a:t>
            </a:r>
            <a:r>
              <a:rPr lang="el-GR" sz="2000" dirty="0">
                <a:solidFill>
                  <a:schemeClr val="tx1">
                    <a:lumMod val="95000"/>
                    <a:lumOff val="5000"/>
                  </a:schemeClr>
                </a:solidFill>
              </a:rPr>
              <a:t>1,5. Διάστιχο παραγράφων</a:t>
            </a:r>
            <a:r>
              <a:rPr lang="en-US" sz="2000" dirty="0">
                <a:solidFill>
                  <a:schemeClr val="tx1">
                    <a:lumMod val="95000"/>
                    <a:lumOff val="5000"/>
                  </a:schemeClr>
                </a:solidFill>
              </a:rPr>
              <a:t>: </a:t>
            </a:r>
            <a:r>
              <a:rPr lang="el-GR" sz="2000" dirty="0">
                <a:solidFill>
                  <a:schemeClr val="tx1">
                    <a:lumMod val="95000"/>
                    <a:lumOff val="5000"/>
                  </a:schemeClr>
                </a:solidFill>
              </a:rPr>
              <a:t>διπλό</a:t>
            </a:r>
          </a:p>
          <a:p>
            <a:pPr marL="742950" lvl="1" indent="-285750">
              <a:buFont typeface="Arial" panose="020B0604020202020204" pitchFamily="34" charset="0"/>
              <a:buChar char="•"/>
            </a:pPr>
            <a:r>
              <a:rPr lang="el-GR" sz="2000" dirty="0">
                <a:solidFill>
                  <a:schemeClr val="tx1">
                    <a:lumMod val="95000"/>
                    <a:lumOff val="5000"/>
                  </a:schemeClr>
                </a:solidFill>
              </a:rPr>
              <a:t>Αρίθμηση σελίδων</a:t>
            </a:r>
            <a:r>
              <a:rPr lang="en-US" sz="2000" dirty="0">
                <a:solidFill>
                  <a:schemeClr val="tx1">
                    <a:lumMod val="95000"/>
                    <a:lumOff val="5000"/>
                  </a:schemeClr>
                </a:solidFill>
              </a:rPr>
              <a:t>: </a:t>
            </a:r>
            <a:r>
              <a:rPr lang="el-GR" sz="2000" dirty="0">
                <a:solidFill>
                  <a:schemeClr val="tx1">
                    <a:lumMod val="95000"/>
                    <a:lumOff val="5000"/>
                  </a:schemeClr>
                </a:solidFill>
              </a:rPr>
              <a:t>κάτω δεξιά. Η σελίδα τίτλου και το εξώφυλλο δεν φέρουν αρίθμηση.</a:t>
            </a:r>
          </a:p>
          <a:p>
            <a:pPr marL="1200150" lvl="2" indent="-285750">
              <a:buFont typeface="Arial" panose="020B0604020202020204" pitchFamily="34" charset="0"/>
              <a:buChar char="•"/>
            </a:pPr>
            <a:endParaRPr lang="en-US" dirty="0">
              <a:solidFill>
                <a:schemeClr val="tx1">
                  <a:lumMod val="95000"/>
                  <a:lumOff val="5000"/>
                </a:schemeClr>
              </a:solidFill>
            </a:endParaRPr>
          </a:p>
        </p:txBody>
      </p:sp>
      <p:grpSp>
        <p:nvGrpSpPr>
          <p:cNvPr id="14" name="Ομάδα 13"/>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Ορθογώνιο 8"/>
          <p:cNvSpPr/>
          <p:nvPr/>
        </p:nvSpPr>
        <p:spPr>
          <a:xfrm>
            <a:off x="539552" y="896145"/>
            <a:ext cx="167444" cy="169168"/>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61890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1800" b="1" dirty="0">
                <a:solidFill>
                  <a:srgbClr val="002060"/>
                </a:solidFill>
                <a:latin typeface="Arial" panose="020B0604020202020204" pitchFamily="34" charset="0"/>
                <a:cs typeface="Arial" panose="020B0604020202020204" pitchFamily="34" charset="0"/>
              </a:rPr>
              <a:t>Μορφοποίηση - Παραδείγματα</a:t>
            </a:r>
            <a:endParaRPr lang="el-GR" sz="1600" b="1"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548132" y="2526248"/>
            <a:ext cx="3312368" cy="2985433"/>
          </a:xfrm>
          <a:prstGeom prst="rect">
            <a:avLst/>
          </a:prstGeom>
          <a:noFill/>
        </p:spPr>
        <p:txBody>
          <a:bodyPr wrap="square" rtlCol="0">
            <a:spAutoFit/>
          </a:bodyP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Times New Roman</a:t>
            </a:r>
            <a:endParaRPr lang="el-GR"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b="1" dirty="0">
                <a:solidFill>
                  <a:schemeClr val="tx1">
                    <a:lumMod val="95000"/>
                    <a:lumOff val="5000"/>
                  </a:schemeClr>
                </a:solidFill>
                <a:cs typeface="Times New Roman" panose="02020603050405020304" pitchFamily="18" charset="0"/>
              </a:rPr>
              <a:t>Calibri</a:t>
            </a:r>
          </a:p>
          <a:p>
            <a:r>
              <a:rPr lang="en-US" sz="2400" b="1" dirty="0">
                <a:solidFill>
                  <a:schemeClr val="tx1">
                    <a:lumMod val="95000"/>
                    <a:lumOff val="5000"/>
                  </a:schemeClr>
                </a:solidFill>
                <a:latin typeface="Palatino Linotype" panose="02040502050505030304" pitchFamily="18" charset="0"/>
                <a:cs typeface="Times New Roman" panose="02020603050405020304" pitchFamily="18" charset="0"/>
              </a:rPr>
              <a:t>Palatino</a:t>
            </a:r>
          </a:p>
          <a:p>
            <a:r>
              <a:rPr lang="en-US" sz="24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Verdana</a:t>
            </a:r>
          </a:p>
          <a:p>
            <a:r>
              <a:rPr lang="en-US" sz="2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Tahoma</a:t>
            </a:r>
            <a:endParaRPr lang="en-US" sz="2400" b="1" dirty="0">
              <a:solidFill>
                <a:schemeClr val="tx1">
                  <a:lumMod val="95000"/>
                  <a:lumOff val="5000"/>
                </a:schemeClr>
              </a:solidFill>
              <a:latin typeface="Arial" panose="020B0604020202020204" pitchFamily="34" charset="0"/>
              <a:ea typeface="Tahoma" panose="020B0604030504040204" pitchFamily="34" charset="0"/>
              <a:cs typeface="Arial" panose="020B0604020202020204" pitchFamily="34" charset="0"/>
            </a:endParaRPr>
          </a:p>
          <a:p>
            <a:r>
              <a:rPr lang="en-US" sz="2400" b="1" dirty="0">
                <a:solidFill>
                  <a:schemeClr val="tx1">
                    <a:lumMod val="95000"/>
                    <a:lumOff val="5000"/>
                  </a:schemeClr>
                </a:solidFill>
                <a:latin typeface="Arial" panose="020B0604020202020204" pitchFamily="34" charset="0"/>
                <a:ea typeface="Tahoma" panose="020B0604030504040204" pitchFamily="34" charset="0"/>
                <a:cs typeface="Arial" panose="020B0604020202020204" pitchFamily="34" charset="0"/>
              </a:rPr>
              <a:t>Arial</a:t>
            </a:r>
            <a:endParaRPr lang="en-US" sz="2400" b="1" dirty="0">
              <a:solidFill>
                <a:schemeClr val="tx1">
                  <a:lumMod val="95000"/>
                  <a:lumOff val="5000"/>
                </a:schemeClr>
              </a:solidFill>
              <a:latin typeface="Microsoft Sans Serif" panose="020B0604020202020204" pitchFamily="34" charset="0"/>
              <a:ea typeface="Tahoma" panose="020B0604030504040204" pitchFamily="34" charset="0"/>
              <a:cs typeface="Microsoft Sans Serif" panose="020B0604020202020204" pitchFamily="34" charset="0"/>
            </a:endParaRPr>
          </a:p>
          <a:p>
            <a:r>
              <a:rPr lang="en-US" sz="2400" b="1" dirty="0">
                <a:solidFill>
                  <a:schemeClr val="tx1">
                    <a:lumMod val="95000"/>
                    <a:lumOff val="5000"/>
                  </a:schemeClr>
                </a:solidFill>
                <a:latin typeface="Microsoft Sans Serif" panose="020B0604020202020204" pitchFamily="34" charset="0"/>
                <a:ea typeface="Tahoma" panose="020B0604030504040204" pitchFamily="34" charset="0"/>
                <a:cs typeface="Microsoft Sans Serif" panose="020B0604020202020204" pitchFamily="34" charset="0"/>
              </a:rPr>
              <a:t>Microsoft Sans Serif</a:t>
            </a:r>
          </a:p>
          <a:p>
            <a:endParaRPr lang="el-GR" sz="20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Ομάδα 13"/>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4522027" y="1926084"/>
            <a:ext cx="4105516" cy="1600438"/>
          </a:xfrm>
          <a:prstGeom prst="rect">
            <a:avLst/>
          </a:prstGeom>
          <a:noFill/>
        </p:spPr>
        <p:txBody>
          <a:bodyPr wrap="square" rtlCol="0">
            <a:spAutoFit/>
          </a:bodyPr>
          <a:lstStyle/>
          <a:p>
            <a:r>
              <a:rPr lang="en-US" sz="1200" b="1" dirty="0">
                <a:solidFill>
                  <a:schemeClr val="tx1">
                    <a:lumMod val="95000"/>
                    <a:lumOff val="5000"/>
                  </a:schemeClr>
                </a:solidFill>
                <a:latin typeface="Times New Roman" panose="02020603050405020304" pitchFamily="18" charset="0"/>
                <a:cs typeface="Times New Roman" panose="02020603050405020304" pitchFamily="18" charset="0"/>
              </a:rPr>
              <a:t>12dpi (dots per inch)</a:t>
            </a:r>
            <a:endParaRPr lang="en-US" sz="1200" b="1" dirty="0">
              <a:solidFill>
                <a:schemeClr val="tx1">
                  <a:lumMod val="95000"/>
                  <a:lumOff val="5000"/>
                </a:schemeClr>
              </a:solidFill>
              <a:latin typeface="Microsoft Sans Serif" panose="020B0604020202020204" pitchFamily="34" charset="0"/>
              <a:ea typeface="Tahoma" panose="020B0604030504040204" pitchFamily="34" charset="0"/>
              <a:cs typeface="Microsoft Sans Serif" panose="020B0604020202020204" pitchFamily="34" charset="0"/>
            </a:endParaRPr>
          </a:p>
          <a:p>
            <a:r>
              <a:rPr lang="en-US" sz="1400" b="1" dirty="0">
                <a:solidFill>
                  <a:schemeClr val="tx1">
                    <a:lumMod val="95000"/>
                    <a:lumOff val="5000"/>
                  </a:schemeClr>
                </a:solidFill>
                <a:latin typeface="Times New Roman" panose="02020603050405020304" pitchFamily="18" charset="0"/>
                <a:cs typeface="Times New Roman" panose="02020603050405020304" pitchFamily="18" charset="0"/>
              </a:rPr>
              <a:t>14dpi (dots per inch)</a:t>
            </a:r>
            <a:endParaRPr lang="en-US" sz="1400" b="1" dirty="0">
              <a:solidFill>
                <a:schemeClr val="tx1">
                  <a:lumMod val="95000"/>
                  <a:lumOff val="5000"/>
                </a:schemeClr>
              </a:solidFill>
              <a:latin typeface="Microsoft Sans Serif" panose="020B0604020202020204" pitchFamily="34" charset="0"/>
              <a:ea typeface="Tahoma" panose="020B0604030504040204" pitchFamily="34" charset="0"/>
              <a:cs typeface="Microsoft Sans Serif" panose="020B0604020202020204" pitchFamily="34" charset="0"/>
            </a:endParaRPr>
          </a:p>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24dpi (dots per inch)</a:t>
            </a:r>
            <a:endParaRPr lang="en-US" sz="2400" b="1" dirty="0">
              <a:solidFill>
                <a:schemeClr val="tx1">
                  <a:lumMod val="95000"/>
                  <a:lumOff val="5000"/>
                </a:schemeClr>
              </a:solidFill>
              <a:latin typeface="Microsoft Sans Serif" panose="020B0604020202020204" pitchFamily="34" charset="0"/>
              <a:ea typeface="Tahoma" panose="020B0604030504040204" pitchFamily="34" charset="0"/>
              <a:cs typeface="Microsoft Sans Serif" panose="020B0604020202020204" pitchFamily="34" charset="0"/>
            </a:endParaRPr>
          </a:p>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2</a:t>
            </a:r>
            <a:r>
              <a:rPr lang="el-GR" sz="2800" b="1"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dpi (dots per inch)</a:t>
            </a:r>
            <a:endParaRPr lang="en-US" sz="2800" b="1" dirty="0">
              <a:solidFill>
                <a:schemeClr val="tx1">
                  <a:lumMod val="95000"/>
                  <a:lumOff val="5000"/>
                </a:schemeClr>
              </a:solidFill>
              <a:latin typeface="Microsoft Sans Serif" panose="020B0604020202020204" pitchFamily="34" charset="0"/>
              <a:ea typeface="Tahoma" panose="020B0604030504040204" pitchFamily="34" charset="0"/>
              <a:cs typeface="Microsoft Sans Serif" panose="020B0604020202020204" pitchFamily="34" charset="0"/>
            </a:endParaRPr>
          </a:p>
          <a:p>
            <a:endParaRPr lang="el-GR" sz="20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594469"/>
            <a:ext cx="4271567" cy="258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Ορθογώνιο 17"/>
          <p:cNvSpPr/>
          <p:nvPr/>
        </p:nvSpPr>
        <p:spPr>
          <a:xfrm>
            <a:off x="539552" y="896145"/>
            <a:ext cx="167444" cy="169168"/>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79781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rot="10800000" flipH="1" flipV="1">
            <a:off x="6202975" y="829258"/>
            <a:ext cx="2424567" cy="12241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Μέγεθος και είδος γραμματοσειράς</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829257"/>
            <a:ext cx="4824536" cy="5778625"/>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3" name="Ορθογώνιο 2"/>
          <p:cNvSpPr/>
          <p:nvPr/>
        </p:nvSpPr>
        <p:spPr>
          <a:xfrm>
            <a:off x="467544" y="980728"/>
            <a:ext cx="4874840"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467544" y="5733256"/>
            <a:ext cx="4874840" cy="8746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 name="Ευθύγραμμο βέλος σύνδεσης 4"/>
          <p:cNvCxnSpPr/>
          <p:nvPr/>
        </p:nvCxnSpPr>
        <p:spPr>
          <a:xfrm>
            <a:off x="5724128" y="1868624"/>
            <a:ext cx="0" cy="408065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02976" y="3082394"/>
            <a:ext cx="2545488" cy="2862322"/>
          </a:xfrm>
          <a:prstGeom prst="rect">
            <a:avLst/>
          </a:prstGeom>
          <a:noFill/>
        </p:spPr>
        <p:txBody>
          <a:bodyPr wrap="square" rtlCol="0">
            <a:spAutoFit/>
          </a:bodyPr>
          <a:lstStyle/>
          <a:p>
            <a:pPr marL="285750" indent="-285750">
              <a:buFont typeface="Arial" panose="020B0604020202020204" pitchFamily="34" charset="0"/>
              <a:buChar char="•"/>
            </a:pPr>
            <a:r>
              <a:rPr lang="el-GR" sz="2000" dirty="0"/>
              <a:t>Τίτλοι κεφαλαίων </a:t>
            </a:r>
            <a:r>
              <a:rPr lang="en-US" sz="2000" dirty="0"/>
              <a:t>:</a:t>
            </a:r>
            <a:r>
              <a:rPr lang="el-GR" sz="2000" dirty="0"/>
              <a:t> 16 (</a:t>
            </a:r>
            <a:r>
              <a:rPr lang="en-US" sz="2000" dirty="0"/>
              <a:t>bold) </a:t>
            </a:r>
          </a:p>
          <a:p>
            <a:pPr marL="285750" indent="-285750">
              <a:buFont typeface="Arial" panose="020B0604020202020204" pitchFamily="34" charset="0"/>
              <a:buChar char="•"/>
            </a:pPr>
            <a:r>
              <a:rPr lang="el-GR" sz="2000" dirty="0"/>
              <a:t>Τίτλοι υποκεφαλαίων</a:t>
            </a:r>
            <a:r>
              <a:rPr lang="en-US" sz="2000" dirty="0"/>
              <a:t>: </a:t>
            </a:r>
            <a:r>
              <a:rPr lang="el-GR" sz="2000" dirty="0"/>
              <a:t>14 </a:t>
            </a:r>
            <a:r>
              <a:rPr lang="en-US" sz="2000" dirty="0"/>
              <a:t>(bold)</a:t>
            </a:r>
          </a:p>
          <a:p>
            <a:pPr marL="285750" indent="-285750">
              <a:buFont typeface="Arial" panose="020B0604020202020204" pitchFamily="34" charset="0"/>
              <a:buChar char="•"/>
            </a:pPr>
            <a:r>
              <a:rPr lang="el-GR" sz="2000" dirty="0"/>
              <a:t>Τίτλοι υποενοτήτων </a:t>
            </a:r>
            <a:r>
              <a:rPr lang="en-US" sz="2000" dirty="0"/>
              <a:t>: </a:t>
            </a:r>
            <a:r>
              <a:rPr lang="el-GR" sz="2000" dirty="0"/>
              <a:t>12 (</a:t>
            </a:r>
            <a:r>
              <a:rPr lang="en-US" sz="2000" dirty="0"/>
              <a:t>bold)</a:t>
            </a:r>
          </a:p>
          <a:p>
            <a:pPr marL="285750" indent="-285750">
              <a:buFont typeface="Arial" panose="020B0604020202020204" pitchFamily="34" charset="0"/>
              <a:buChar char="•"/>
            </a:pPr>
            <a:r>
              <a:rPr lang="el-GR" sz="2000" dirty="0"/>
              <a:t>Κείμενο</a:t>
            </a:r>
            <a:r>
              <a:rPr lang="en-US" sz="2000" dirty="0"/>
              <a:t>: 12</a:t>
            </a:r>
          </a:p>
          <a:p>
            <a:pPr marL="285750" indent="-285750">
              <a:buFont typeface="Arial" panose="020B0604020202020204" pitchFamily="34" charset="0"/>
              <a:buChar char="•"/>
            </a:pPr>
            <a:r>
              <a:rPr lang="el-GR" sz="2000" dirty="0"/>
              <a:t>Υποσημειώσεις </a:t>
            </a:r>
            <a:r>
              <a:rPr lang="en-US" sz="2000" dirty="0"/>
              <a:t>: </a:t>
            </a:r>
            <a:r>
              <a:rPr lang="el-GR" sz="2000" dirty="0"/>
              <a:t>10</a:t>
            </a:r>
          </a:p>
        </p:txBody>
      </p:sp>
    </p:spTree>
    <p:extLst>
      <p:ext uri="{BB962C8B-B14F-4D97-AF65-F5344CB8AC3E}">
        <p14:creationId xmlns:p14="http://schemas.microsoft.com/office/powerpoint/2010/main" val="2373696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0639" y="3597716"/>
            <a:ext cx="8136904" cy="2369880"/>
          </a:xfrm>
          <a:prstGeom prst="rect">
            <a:avLst/>
          </a:prstGeom>
          <a:noFill/>
        </p:spPr>
        <p:txBody>
          <a:bodyPr wrap="square" rtlCol="0">
            <a:spAutoFit/>
          </a:bodyPr>
          <a:lstStyle/>
          <a:p>
            <a:r>
              <a:rPr lang="el-GR" b="1" dirty="0">
                <a:solidFill>
                  <a:schemeClr val="accent5">
                    <a:lumMod val="50000"/>
                  </a:schemeClr>
                </a:solidFill>
              </a:rPr>
              <a:t>Διαβάστε τους Οδηγούς της Βιβλιοθήκης για</a:t>
            </a:r>
            <a:r>
              <a:rPr lang="en-US" b="1" dirty="0">
                <a:solidFill>
                  <a:schemeClr val="accent5">
                    <a:lumMod val="50000"/>
                  </a:schemeClr>
                </a:solidFill>
              </a:rPr>
              <a:t>: </a:t>
            </a:r>
            <a:endParaRPr lang="el-GR" b="1" dirty="0">
              <a:solidFill>
                <a:schemeClr val="accent5">
                  <a:lumMod val="50000"/>
                </a:schemeClr>
              </a:solidFill>
            </a:endParaRPr>
          </a:p>
          <a:p>
            <a:endParaRPr lang="el-GR" b="1" dirty="0">
              <a:solidFill>
                <a:schemeClr val="accent5">
                  <a:lumMod val="50000"/>
                </a:schemeClr>
              </a:solidFill>
            </a:endParaRPr>
          </a:p>
          <a:p>
            <a:r>
              <a:rPr lang="el-GR" sz="1400" b="1" dirty="0">
                <a:solidFill>
                  <a:schemeClr val="accent5">
                    <a:lumMod val="50000"/>
                  </a:schemeClr>
                </a:solidFill>
              </a:rPr>
              <a:t>Ερευνητική μεθοδολογία και ακαδημαϊκή γραφή</a:t>
            </a:r>
          </a:p>
          <a:p>
            <a:r>
              <a:rPr lang="pl-PL" sz="1400" b="1" dirty="0">
                <a:solidFill>
                  <a:schemeClr val="accent5">
                    <a:lumMod val="50000"/>
                  </a:schemeClr>
                </a:solidFill>
                <a:hlinkClick r:id="rId3"/>
              </a:rPr>
              <a:t>https://wwwlib.teiep.gr/el/component/content/article/40/151.html</a:t>
            </a:r>
            <a:r>
              <a:rPr lang="el-GR" sz="1400" b="1" dirty="0">
                <a:solidFill>
                  <a:schemeClr val="accent5">
                    <a:lumMod val="50000"/>
                  </a:schemeClr>
                </a:solidFill>
              </a:rPr>
              <a:t> </a:t>
            </a:r>
          </a:p>
          <a:p>
            <a:endParaRPr lang="el-GR" sz="1400" b="1" dirty="0">
              <a:solidFill>
                <a:schemeClr val="accent5">
                  <a:lumMod val="50000"/>
                </a:schemeClr>
              </a:solidFill>
            </a:endParaRPr>
          </a:p>
          <a:p>
            <a:r>
              <a:rPr lang="el-GR" sz="1400" b="1" dirty="0">
                <a:solidFill>
                  <a:schemeClr val="accent5">
                    <a:lumMod val="50000"/>
                  </a:schemeClr>
                </a:solidFill>
              </a:rPr>
              <a:t>Βιβλιογραφικές αναφορές και σύνταξη βιβλιογραφίας</a:t>
            </a:r>
          </a:p>
          <a:p>
            <a:r>
              <a:rPr lang="pl-PL" sz="1400" b="1" dirty="0">
                <a:solidFill>
                  <a:schemeClr val="accent5">
                    <a:lumMod val="50000"/>
                  </a:schemeClr>
                </a:solidFill>
                <a:hlinkClick r:id="rId4"/>
              </a:rPr>
              <a:t>https://wwwlib.teiep.gr/el/component/content/article/40/150.html</a:t>
            </a:r>
            <a:r>
              <a:rPr lang="el-GR" sz="1400" b="1" dirty="0">
                <a:solidFill>
                  <a:schemeClr val="accent5">
                    <a:lumMod val="50000"/>
                  </a:schemeClr>
                </a:solidFill>
              </a:rPr>
              <a:t> </a:t>
            </a:r>
          </a:p>
          <a:p>
            <a:endParaRPr lang="el-GR" sz="1400" b="1" dirty="0">
              <a:solidFill>
                <a:schemeClr val="accent5">
                  <a:lumMod val="50000"/>
                </a:schemeClr>
              </a:solidFill>
            </a:endParaRPr>
          </a:p>
          <a:p>
            <a:pPr marL="0" lvl="1"/>
            <a:r>
              <a:rPr lang="el-GR" sz="1400" b="1" dirty="0">
                <a:solidFill>
                  <a:schemeClr val="tx1">
                    <a:lumMod val="95000"/>
                    <a:lumOff val="5000"/>
                  </a:schemeClr>
                </a:solidFill>
              </a:rPr>
              <a:t>Οι οδηγίες δομής και μορφοποίησης  της Βιβλιοθήκης βρίσκονται στη σελίδα </a:t>
            </a:r>
          </a:p>
          <a:p>
            <a:pPr marL="0" lvl="1"/>
            <a:r>
              <a:rPr lang="pl-PL" sz="1400" dirty="0">
                <a:solidFill>
                  <a:schemeClr val="tx1">
                    <a:lumMod val="95000"/>
                    <a:lumOff val="5000"/>
                  </a:schemeClr>
                </a:solidFill>
                <a:hlinkClick r:id="rId5"/>
              </a:rPr>
              <a:t>https://wwwlib.teiep.gr/el/component/content/article/41/193.html</a:t>
            </a:r>
            <a:r>
              <a:rPr lang="el-GR" sz="1400" dirty="0">
                <a:solidFill>
                  <a:schemeClr val="tx1">
                    <a:lumMod val="95000"/>
                    <a:lumOff val="5000"/>
                  </a:schemeClr>
                </a:solidFill>
              </a:rPr>
              <a:t> </a:t>
            </a:r>
          </a:p>
        </p:txBody>
      </p:sp>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000" b="1" dirty="0">
                <a:solidFill>
                  <a:srgbClr val="002060"/>
                </a:solidFill>
                <a:latin typeface="Arial" panose="020B0604020202020204" pitchFamily="34" charset="0"/>
                <a:cs typeface="Arial" panose="020B0604020202020204" pitchFamily="34" charset="0"/>
              </a:rPr>
              <a:t>Οδηγοί βιβλιοθήκης</a:t>
            </a:r>
            <a:endParaRPr lang="el-GR" sz="1800" b="1" dirty="0">
              <a:solidFill>
                <a:srgbClr val="002060"/>
              </a:solidFill>
              <a:latin typeface="Arial" panose="020B0604020202020204" pitchFamily="34" charset="0"/>
              <a:cs typeface="Arial" panose="020B0604020202020204" pitchFamily="34" charset="0"/>
            </a:endParaRPr>
          </a:p>
        </p:txBody>
      </p:sp>
      <p:sp>
        <p:nvSpPr>
          <p:cNvPr id="9" name="Ορθογώνιο 8"/>
          <p:cNvSpPr/>
          <p:nvPr/>
        </p:nvSpPr>
        <p:spPr>
          <a:xfrm>
            <a:off x="539552" y="896145"/>
            <a:ext cx="167444" cy="169168"/>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0" name="Ομάδα 9"/>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a:extLst>
              <a:ext uri="{FF2B5EF4-FFF2-40B4-BE49-F238E27FC236}">
                <a16:creationId xmlns:a16="http://schemas.microsoft.com/office/drawing/2014/main" id="{77C5F9B9-0203-4FD9-961A-50E4980236C8}"/>
              </a:ext>
            </a:extLst>
          </p:cNvPr>
          <p:cNvSpPr txBox="1"/>
          <p:nvPr/>
        </p:nvSpPr>
        <p:spPr>
          <a:xfrm>
            <a:off x="490639" y="1597168"/>
            <a:ext cx="8136904" cy="1631216"/>
          </a:xfrm>
          <a:prstGeom prst="rect">
            <a:avLst/>
          </a:prstGeom>
          <a:noFill/>
        </p:spPr>
        <p:txBody>
          <a:bodyPr wrap="square" rtlCol="0">
            <a:spAutoFit/>
          </a:bodyPr>
          <a:lstStyle/>
          <a:p>
            <a:r>
              <a:rPr lang="el-GR" dirty="0">
                <a:solidFill>
                  <a:srgbClr val="7030A0"/>
                </a:solidFill>
              </a:rPr>
              <a:t>Γραφτείτε στην </a:t>
            </a:r>
            <a:r>
              <a:rPr lang="el-GR" b="1" dirty="0">
                <a:solidFill>
                  <a:srgbClr val="7030A0"/>
                </a:solidFill>
              </a:rPr>
              <a:t>ομάδα</a:t>
            </a:r>
            <a:r>
              <a:rPr lang="el-GR" dirty="0">
                <a:solidFill>
                  <a:srgbClr val="7030A0"/>
                </a:solidFill>
              </a:rPr>
              <a:t> «</a:t>
            </a:r>
            <a:r>
              <a:rPr lang="el-GR" b="1" dirty="0">
                <a:solidFill>
                  <a:srgbClr val="7030A0"/>
                </a:solidFill>
              </a:rPr>
              <a:t>Βιβλιοθήκη Πρέβεζας-Πληροφοριακή Παιδεία</a:t>
            </a:r>
            <a:r>
              <a:rPr lang="el-GR" dirty="0">
                <a:solidFill>
                  <a:srgbClr val="7030A0"/>
                </a:solidFill>
              </a:rPr>
              <a:t>» στο </a:t>
            </a:r>
            <a:r>
              <a:rPr lang="en-US" b="1" dirty="0" err="1">
                <a:solidFill>
                  <a:srgbClr val="7030A0"/>
                </a:solidFill>
              </a:rPr>
              <a:t>MSTeams</a:t>
            </a:r>
            <a:r>
              <a:rPr lang="en-US" dirty="0">
                <a:solidFill>
                  <a:srgbClr val="7030A0"/>
                </a:solidFill>
              </a:rPr>
              <a:t> (</a:t>
            </a:r>
            <a:r>
              <a:rPr lang="el-GR" dirty="0">
                <a:solidFill>
                  <a:srgbClr val="7030A0"/>
                </a:solidFill>
              </a:rPr>
              <a:t>χωρίς κωδικό) και βρείτε αρχεία με πληροφορίες για</a:t>
            </a:r>
            <a:r>
              <a:rPr lang="en-US" dirty="0">
                <a:solidFill>
                  <a:srgbClr val="7030A0"/>
                </a:solidFill>
              </a:rPr>
              <a:t>: </a:t>
            </a:r>
            <a:endParaRPr lang="el-GR" dirty="0">
              <a:solidFill>
                <a:srgbClr val="7030A0"/>
              </a:solidFill>
            </a:endParaRPr>
          </a:p>
          <a:p>
            <a:pPr marL="285750" indent="-285750">
              <a:buFont typeface="Arial" panose="020B0604020202020204" pitchFamily="34" charset="0"/>
              <a:buChar char="•"/>
            </a:pPr>
            <a:r>
              <a:rPr lang="el-GR" sz="1600" dirty="0">
                <a:solidFill>
                  <a:srgbClr val="7030A0"/>
                </a:solidFill>
              </a:rPr>
              <a:t>Τις βιβλιογραφικές αναφορές και τα πρότυπα</a:t>
            </a:r>
          </a:p>
          <a:p>
            <a:pPr marL="285750" indent="-285750">
              <a:buFont typeface="Arial" panose="020B0604020202020204" pitchFamily="34" charset="0"/>
              <a:buChar char="•"/>
            </a:pPr>
            <a:r>
              <a:rPr lang="el-GR" sz="1600" dirty="0">
                <a:solidFill>
                  <a:srgbClr val="7030A0"/>
                </a:solidFill>
              </a:rPr>
              <a:t>Τη Μεθοδολογία έρευνας</a:t>
            </a:r>
          </a:p>
          <a:p>
            <a:pPr marL="285750" indent="-285750">
              <a:buFont typeface="Arial" panose="020B0604020202020204" pitchFamily="34" charset="0"/>
              <a:buChar char="•"/>
            </a:pPr>
            <a:r>
              <a:rPr lang="el-GR" sz="1600" dirty="0">
                <a:solidFill>
                  <a:srgbClr val="7030A0"/>
                </a:solidFill>
              </a:rPr>
              <a:t>Οδηγίες αναζήτησης και αξιοποίησης των πληροφοριακών πηγών της Βιβλιοθήκης</a:t>
            </a:r>
          </a:p>
          <a:p>
            <a:endParaRPr lang="el-GR" sz="1600" dirty="0">
              <a:solidFill>
                <a:schemeClr val="tx1">
                  <a:lumMod val="95000"/>
                  <a:lumOff val="5000"/>
                </a:schemeClr>
              </a:solidFill>
            </a:endParaRPr>
          </a:p>
        </p:txBody>
      </p:sp>
    </p:spTree>
    <p:extLst>
      <p:ext uri="{BB962C8B-B14F-4D97-AF65-F5344CB8AC3E}">
        <p14:creationId xmlns:p14="http://schemas.microsoft.com/office/powerpoint/2010/main" val="2447168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0" y="-1"/>
            <a:ext cx="9153294" cy="615553"/>
            <a:chOff x="-12802" y="0"/>
            <a:chExt cx="9153294" cy="615553"/>
          </a:xfrm>
          <a:solidFill>
            <a:schemeClr val="accent4">
              <a:lumMod val="20000"/>
              <a:lumOff val="80000"/>
              <a:alpha val="71000"/>
            </a:schemeClr>
          </a:solidFill>
        </p:grpSpPr>
        <p:sp>
          <p:nvSpPr>
            <p:cNvPr id="4" name="TextBox 3"/>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Ορθογώνιο 5"/>
          <p:cNvSpPr/>
          <p:nvPr/>
        </p:nvSpPr>
        <p:spPr>
          <a:xfrm>
            <a:off x="548132" y="1628800"/>
            <a:ext cx="8136903" cy="5047536"/>
          </a:xfrm>
          <a:prstGeom prst="rect">
            <a:avLst/>
          </a:prstGeom>
        </p:spPr>
        <p:txBody>
          <a:bodyPr wrap="square">
            <a:spAutoFit/>
          </a:bodyPr>
          <a:lstStyle/>
          <a:p>
            <a:pPr>
              <a:defRPr/>
            </a:pPr>
            <a:r>
              <a:rPr lang="el-GR" sz="1400" dirty="0"/>
              <a:t>Αριστοτέλειο Πανεπιστήμιο Θεσσαλονίκης. Βιβλιοθήκη (2019). Γράφω την εργασία μου. Διαθέσιμο στο</a:t>
            </a:r>
            <a:r>
              <a:rPr lang="en-US" sz="1400" dirty="0"/>
              <a:t>:  </a:t>
            </a:r>
            <a:r>
              <a:rPr lang="pl-PL" sz="1400" dirty="0">
                <a:hlinkClick r:id="rId3"/>
              </a:rPr>
              <a:t>https://www.lib.auth.gr/el/step4</a:t>
            </a:r>
            <a:r>
              <a:rPr lang="en-US" sz="1400" dirty="0"/>
              <a:t>  </a:t>
            </a:r>
          </a:p>
          <a:p>
            <a:pPr>
              <a:defRPr/>
            </a:pPr>
            <a:endParaRPr lang="en-US" sz="1400" dirty="0"/>
          </a:p>
          <a:p>
            <a:pPr>
              <a:defRPr/>
            </a:pPr>
            <a:r>
              <a:rPr lang="el-GR" sz="1400" dirty="0"/>
              <a:t>Βιβλιοθήκη ΑΤΕΙΘ. (2009). Ωρίων</a:t>
            </a:r>
            <a:r>
              <a:rPr lang="en-US" sz="1400" dirty="0"/>
              <a:t>: </a:t>
            </a:r>
            <a:r>
              <a:rPr lang="el-GR" sz="1400" dirty="0"/>
              <a:t>πρόγραμμα πληροφοριακού </a:t>
            </a:r>
            <a:r>
              <a:rPr lang="el-GR" sz="1400" dirty="0" err="1"/>
              <a:t>γραμματισμού</a:t>
            </a:r>
            <a:r>
              <a:rPr lang="el-GR" sz="1400" dirty="0"/>
              <a:t>. Διαθέσιμο στο</a:t>
            </a:r>
            <a:endParaRPr lang="el-GR" sz="1400" dirty="0">
              <a:hlinkClick r:id="rId4"/>
            </a:endParaRPr>
          </a:p>
          <a:p>
            <a:pPr>
              <a:defRPr/>
            </a:pPr>
            <a:r>
              <a:rPr lang="pl-PL" sz="1400" dirty="0">
                <a:hlinkClick r:id="rId5"/>
              </a:rPr>
              <a:t>http://orion.lib.teithe.gr/index.php?page=writing-t-abstract</a:t>
            </a:r>
            <a:endParaRPr lang="en-US" sz="1400" dirty="0"/>
          </a:p>
          <a:p>
            <a:pPr>
              <a:defRPr/>
            </a:pPr>
            <a:endParaRPr lang="en-US" sz="1400" dirty="0"/>
          </a:p>
          <a:p>
            <a:pPr>
              <a:defRPr/>
            </a:pPr>
            <a:r>
              <a:rPr lang="el-GR" sz="1400" dirty="0"/>
              <a:t>Δημητριάδη, Ζ. (2000). Μεθοδολογία επιχειρηματικής έρευνας. Αθήνα</a:t>
            </a:r>
            <a:r>
              <a:rPr lang="en-US" sz="1400" dirty="0"/>
              <a:t>: </a:t>
            </a:r>
            <a:r>
              <a:rPr lang="en-US" sz="1400" dirty="0" err="1"/>
              <a:t>Interbooks</a:t>
            </a:r>
            <a:r>
              <a:rPr lang="en-US" sz="1400" dirty="0"/>
              <a:t>.</a:t>
            </a:r>
          </a:p>
          <a:p>
            <a:endParaRPr lang="el-GR" sz="1400" dirty="0">
              <a:hlinkClick r:id="rId6"/>
            </a:endParaRPr>
          </a:p>
          <a:p>
            <a:r>
              <a:rPr lang="el-GR" sz="1400" dirty="0" err="1"/>
              <a:t>Πάντειο</a:t>
            </a:r>
            <a:r>
              <a:rPr lang="el-GR" sz="1400" dirty="0"/>
              <a:t> Πανεπιστήμιο. Βιβλιοθήκη &amp; Κέντρο Πληροφόρησης (2016). Οδηγίες για τη συγγραφή πτυχιακών ή διπλωματικών εργασιών και διδακτορικών διατριβών. Διαθέσιμο στο </a:t>
            </a:r>
            <a:r>
              <a:rPr lang="en-US" sz="1400" dirty="0"/>
              <a:t>: </a:t>
            </a:r>
            <a:endParaRPr lang="el-GR" sz="1400" dirty="0">
              <a:hlinkClick r:id="rId6"/>
            </a:endParaRPr>
          </a:p>
          <a:p>
            <a:r>
              <a:rPr lang="pl-PL" sz="1400" dirty="0">
                <a:hlinkClick r:id="rId6"/>
              </a:rPr>
              <a:t>http://www.library.panteion.gr/admin/site_ufiles/file/PanteioLibrary%20Guides.pdf</a:t>
            </a:r>
            <a:endParaRPr lang="el-GR" sz="1400" dirty="0"/>
          </a:p>
          <a:p>
            <a:endParaRPr lang="el-GR" sz="1400" dirty="0"/>
          </a:p>
          <a:p>
            <a:r>
              <a:rPr lang="el-GR" sz="1400" dirty="0"/>
              <a:t>Παππάς, Θ.Γ. (2002). Η μεθοδολογία της επιστημονικής έρευνας στις ανθρωπιστικές επιστήμες. Αθήνα</a:t>
            </a:r>
            <a:r>
              <a:rPr lang="en-US" sz="1400" dirty="0"/>
              <a:t>: </a:t>
            </a:r>
            <a:r>
              <a:rPr lang="el-GR" sz="1400" dirty="0"/>
              <a:t>Καρδαμίτσας.</a:t>
            </a:r>
          </a:p>
          <a:p>
            <a:endParaRPr lang="en-US" sz="1400" dirty="0"/>
          </a:p>
          <a:p>
            <a:r>
              <a:rPr lang="el-GR" sz="1400" dirty="0" err="1"/>
              <a:t>Ψαρρού</a:t>
            </a:r>
            <a:r>
              <a:rPr lang="el-GR" sz="1400" dirty="0"/>
              <a:t>, Μ. &amp; Ζαφειρόπουλος, Κ. (2001).Επιστημονική έρευνα</a:t>
            </a:r>
            <a:r>
              <a:rPr lang="en-US" sz="1400" dirty="0"/>
              <a:t>: </a:t>
            </a:r>
            <a:r>
              <a:rPr lang="el-GR" sz="1400" dirty="0"/>
              <a:t>θεωρία και εφαρμογές στις κοινωνικές επιστήμες. Αθήνα</a:t>
            </a:r>
            <a:r>
              <a:rPr lang="en-US" sz="1400" dirty="0"/>
              <a:t>: </a:t>
            </a:r>
            <a:r>
              <a:rPr lang="el-GR" sz="1400" dirty="0" err="1"/>
              <a:t>Δαρδανός</a:t>
            </a:r>
            <a:r>
              <a:rPr lang="el-GR" sz="1400" dirty="0"/>
              <a:t>.</a:t>
            </a:r>
            <a:endParaRPr lang="en-US" sz="1400" dirty="0"/>
          </a:p>
          <a:p>
            <a:pPr>
              <a:defRPr/>
            </a:pPr>
            <a:endParaRPr lang="en-US" sz="1400" dirty="0"/>
          </a:p>
          <a:p>
            <a:pPr>
              <a:defRPr/>
            </a:pPr>
            <a:r>
              <a:rPr lang="en-US" sz="1400" dirty="0"/>
              <a:t>Howard, K. &amp; Sharp, J.A. (2001). </a:t>
            </a:r>
            <a:r>
              <a:rPr lang="el-GR" sz="1400" dirty="0"/>
              <a:t>Η επιστημονική μελέτη</a:t>
            </a:r>
            <a:r>
              <a:rPr lang="en-US" sz="1400" dirty="0"/>
              <a:t>: </a:t>
            </a:r>
            <a:r>
              <a:rPr lang="el-GR" sz="1400" dirty="0"/>
              <a:t>οδηγός σχεδιασμού και </a:t>
            </a:r>
          </a:p>
          <a:p>
            <a:pPr>
              <a:defRPr/>
            </a:pPr>
            <a:r>
              <a:rPr lang="el-GR" sz="1400" dirty="0"/>
              <a:t>διαχείρισης πανεπιστημιακών ερευνητικών εργασιών. Αθήνα</a:t>
            </a:r>
            <a:r>
              <a:rPr lang="en-US" sz="1400" dirty="0"/>
              <a:t>: Gutenberg.</a:t>
            </a:r>
            <a:endParaRPr lang="el-GR" sz="1400" dirty="0"/>
          </a:p>
          <a:p>
            <a:pPr>
              <a:defRPr/>
            </a:pPr>
            <a:endParaRPr lang="el-GR" sz="1400" dirty="0"/>
          </a:p>
          <a:p>
            <a:pPr>
              <a:defRPr/>
            </a:pPr>
            <a:r>
              <a:rPr lang="en-US" sz="1400" dirty="0" err="1"/>
              <a:t>Javeau</a:t>
            </a:r>
            <a:r>
              <a:rPr lang="en-US" sz="1400" dirty="0"/>
              <a:t>, C. (2000). </a:t>
            </a:r>
            <a:r>
              <a:rPr lang="el-GR" sz="1400" dirty="0"/>
              <a:t>Η έρευνα με ερωτηματολόγιο</a:t>
            </a:r>
            <a:r>
              <a:rPr lang="en-US" sz="1400" dirty="0"/>
              <a:t>: </a:t>
            </a:r>
            <a:r>
              <a:rPr lang="el-GR" sz="1400" dirty="0"/>
              <a:t>το εγχειρίδιο του καλού ερευνητή. Αθήνα</a:t>
            </a:r>
            <a:r>
              <a:rPr lang="en-US" sz="1400" dirty="0"/>
              <a:t>: </a:t>
            </a:r>
            <a:r>
              <a:rPr lang="el-GR" sz="1400" dirty="0" err="1"/>
              <a:t>Δαρδανός</a:t>
            </a:r>
            <a:r>
              <a:rPr lang="el-GR" sz="1400" dirty="0"/>
              <a:t>. </a:t>
            </a:r>
            <a:endParaRPr lang="en-US" sz="1400" dirty="0"/>
          </a:p>
          <a:p>
            <a:pPr>
              <a:defRPr/>
            </a:pPr>
            <a:endParaRPr lang="en-US" sz="1400" dirty="0"/>
          </a:p>
        </p:txBody>
      </p:sp>
      <p:grpSp>
        <p:nvGrpSpPr>
          <p:cNvPr id="10" name="Ομάδα 9"/>
          <p:cNvGrpSpPr/>
          <p:nvPr/>
        </p:nvGrpSpPr>
        <p:grpSpPr>
          <a:xfrm>
            <a:off x="539552" y="764705"/>
            <a:ext cx="8136903" cy="432048"/>
            <a:chOff x="539552" y="764705"/>
            <a:chExt cx="8136903" cy="432048"/>
          </a:xfrm>
        </p:grpSpPr>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1800" b="1" dirty="0">
                  <a:solidFill>
                    <a:srgbClr val="002060"/>
                  </a:solidFill>
                  <a:latin typeface="Arial" panose="020B0604020202020204" pitchFamily="34" charset="0"/>
                  <a:cs typeface="Arial" panose="020B0604020202020204" pitchFamily="34" charset="0"/>
                </a:rPr>
                <a:t>Χρήσιμοι σύνδεσμοι</a:t>
              </a:r>
              <a:endParaRPr lang="el-GR" sz="1600" b="1" dirty="0">
                <a:solidFill>
                  <a:srgbClr val="002060"/>
                </a:solidFill>
                <a:latin typeface="Arial" panose="020B0604020202020204" pitchFamily="34" charset="0"/>
                <a:cs typeface="Arial" panose="020B0604020202020204" pitchFamily="34" charset="0"/>
              </a:endParaRPr>
            </a:p>
          </p:txBody>
        </p:sp>
        <p:sp>
          <p:nvSpPr>
            <p:cNvPr id="12" name="Ορθογώνιο 11"/>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grpSp>
    </p:spTree>
    <p:extLst>
      <p:ext uri="{BB962C8B-B14F-4D97-AF65-F5344CB8AC3E}">
        <p14:creationId xmlns:p14="http://schemas.microsoft.com/office/powerpoint/2010/main" val="227025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for attend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263" y="2034287"/>
            <a:ext cx="2213362" cy="221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Ομάδα 8"/>
          <p:cNvGrpSpPr/>
          <p:nvPr/>
        </p:nvGrpSpPr>
        <p:grpSpPr>
          <a:xfrm>
            <a:off x="0" y="-1"/>
            <a:ext cx="9153294" cy="615553"/>
            <a:chOff x="-12802" y="0"/>
            <a:chExt cx="9153294" cy="615553"/>
          </a:xfrm>
          <a:solidFill>
            <a:schemeClr val="accent4">
              <a:lumMod val="20000"/>
              <a:lumOff val="80000"/>
              <a:alpha val="71000"/>
            </a:schemeClr>
          </a:solidFill>
        </p:grpSpPr>
        <p:sp>
          <p:nvSpPr>
            <p:cNvPr id="10" name="TextBox 9"/>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 Box 2">
            <a:extLst>
              <a:ext uri="{FF2B5EF4-FFF2-40B4-BE49-F238E27FC236}">
                <a16:creationId xmlns:a16="http://schemas.microsoft.com/office/drawing/2014/main" id="{01785BB5-2487-43D7-973A-66EF2435FFB8}"/>
              </a:ext>
            </a:extLst>
          </p:cNvPr>
          <p:cNvSpPr txBox="1">
            <a:spLocks noChangeArrowheads="1"/>
          </p:cNvSpPr>
          <p:nvPr/>
        </p:nvSpPr>
        <p:spPr bwMode="auto">
          <a:xfrm>
            <a:off x="509846" y="1412776"/>
            <a:ext cx="7055551" cy="4464496"/>
          </a:xfrm>
          <a:prstGeom prst="rect">
            <a:avLst/>
          </a:prstGeom>
          <a:noFill/>
          <a:ln w="2857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000" b="1" i="0" u="none" strike="noStrike" cap="none" normalizeH="0" baseline="0" dirty="0">
                <a:ln>
                  <a:noFill/>
                </a:ln>
                <a:solidFill>
                  <a:schemeClr val="tx2"/>
                </a:solidFill>
                <a:effectLst/>
              </a:rPr>
              <a:t>Επικοινωνήστε με τη Βιβλιοθήκη</a:t>
            </a:r>
          </a:p>
          <a:p>
            <a:pPr lvl="0" eaLnBrk="0" fontAlgn="base" hangingPunct="0">
              <a:spcBef>
                <a:spcPct val="0"/>
              </a:spcBef>
              <a:spcAft>
                <a:spcPct val="0"/>
              </a:spcAft>
              <a:buSzPts val="1000"/>
              <a:buFont typeface="Symbol" panose="05050102010706020507" pitchFamily="18" charset="2"/>
              <a:buChar char="¨"/>
            </a:pPr>
            <a:endParaRPr lang="el-GR" altLang="el-GR" dirty="0"/>
          </a:p>
          <a:p>
            <a:pPr lvl="0" eaLnBrk="0" fontAlgn="base" hangingPunct="0">
              <a:spcBef>
                <a:spcPct val="0"/>
              </a:spcBef>
              <a:spcAft>
                <a:spcPct val="0"/>
              </a:spcAft>
              <a:buSzPts val="1000"/>
              <a:buFont typeface="Symbol" panose="05050102010706020507" pitchFamily="18" charset="2"/>
              <a:buChar char="¨"/>
            </a:pPr>
            <a:r>
              <a:rPr lang="el-GR" altLang="el-GR" b="1" dirty="0">
                <a:solidFill>
                  <a:srgbClr val="002060"/>
                </a:solidFill>
              </a:rPr>
              <a:t>Ώρες λειτουργίας </a:t>
            </a:r>
            <a:r>
              <a:rPr lang="el-GR" altLang="el-GR" dirty="0">
                <a:solidFill>
                  <a:srgbClr val="002060"/>
                </a:solidFill>
              </a:rPr>
              <a:t>της βιβλιοθήκης Δε-</a:t>
            </a:r>
            <a:r>
              <a:rPr lang="el-GR" altLang="el-GR" dirty="0" err="1">
                <a:solidFill>
                  <a:srgbClr val="002060"/>
                </a:solidFill>
              </a:rPr>
              <a:t>Πα</a:t>
            </a:r>
            <a:r>
              <a:rPr lang="el-GR" altLang="el-GR" dirty="0">
                <a:solidFill>
                  <a:srgbClr val="002060"/>
                </a:solidFill>
              </a:rPr>
              <a:t> 08:00-15:00</a:t>
            </a:r>
            <a:endParaRPr lang="en-US" altLang="el-GR" dirty="0">
              <a:solidFill>
                <a:srgbClr val="002060"/>
              </a:solidFill>
            </a:endParaRPr>
          </a:p>
          <a:p>
            <a:pPr lvl="0" eaLnBrk="0" fontAlgn="base" hangingPunct="0">
              <a:spcBef>
                <a:spcPct val="0"/>
              </a:spcBef>
              <a:spcAft>
                <a:spcPct val="0"/>
              </a:spcAft>
              <a:buSzPts val="1000"/>
              <a:buFont typeface="Symbol" panose="05050102010706020507" pitchFamily="18" charset="2"/>
              <a:buChar char="¨"/>
            </a:pPr>
            <a:endParaRPr kumimoji="0" lang="el-GR" altLang="el-GR"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l-GR" altLang="el-GR" b="1" i="0" u="none" strike="noStrike" cap="none" normalizeH="0" baseline="0" dirty="0">
                <a:ln>
                  <a:noFill/>
                </a:ln>
                <a:solidFill>
                  <a:srgbClr val="002060"/>
                </a:solidFill>
                <a:effectLst/>
              </a:rPr>
              <a:t>Τηλ</a:t>
            </a:r>
            <a:r>
              <a:rPr kumimoji="0" lang="el-GR" altLang="el-GR" b="0" i="0" u="none" strike="noStrike" cap="none" normalizeH="0" baseline="0" dirty="0">
                <a:ln>
                  <a:noFill/>
                </a:ln>
                <a:solidFill>
                  <a:srgbClr val="002060"/>
                </a:solidFill>
                <a:effectLst/>
              </a:rPr>
              <a:t>εφωνικά στο 2682050572</a:t>
            </a:r>
            <a:endParaRPr kumimoji="0" lang="en-US" altLang="el-GR"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endParaRPr kumimoji="0" lang="el-GR" altLang="el-GR"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l-GR" b="1" i="0" u="none" strike="noStrike" cap="none" normalizeH="0" baseline="0" dirty="0">
                <a:ln>
                  <a:noFill/>
                </a:ln>
                <a:solidFill>
                  <a:srgbClr val="002060"/>
                </a:solidFill>
                <a:effectLst/>
              </a:rPr>
              <a:t>Email</a:t>
            </a:r>
            <a:r>
              <a:rPr kumimoji="0" lang="en-US" altLang="el-GR" b="0" i="0" u="none" strike="noStrike" cap="none" normalizeH="0" baseline="0" dirty="0">
                <a:ln>
                  <a:noFill/>
                </a:ln>
                <a:solidFill>
                  <a:srgbClr val="002060"/>
                </a:solidFill>
                <a:effectLst/>
              </a:rPr>
              <a:t>: </a:t>
            </a:r>
            <a:r>
              <a:rPr kumimoji="0" lang="en-US" altLang="el-GR" b="0" i="0" u="sng" strike="noStrike" cap="none" normalizeH="0" baseline="0" dirty="0">
                <a:ln>
                  <a:noFill/>
                </a:ln>
                <a:solidFill>
                  <a:srgbClr val="002060"/>
                </a:solidFill>
                <a:effectLst/>
              </a:rPr>
              <a:t>library-preveza@uoi.gr</a:t>
            </a:r>
            <a:endParaRPr kumimoji="0" lang="en-US" altLang="el-GR"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l-GR" b="1" i="0" u="none" strike="noStrike" cap="none" normalizeH="0" baseline="0" dirty="0">
                <a:ln>
                  <a:noFill/>
                </a:ln>
                <a:solidFill>
                  <a:srgbClr val="002060"/>
                </a:solidFill>
                <a:effectLst/>
              </a:rPr>
              <a:t>Email </a:t>
            </a:r>
            <a:r>
              <a:rPr kumimoji="0" lang="el-GR" altLang="el-GR" b="1" i="0" u="none" strike="noStrike" cap="none" normalizeH="0" baseline="0" dirty="0">
                <a:ln>
                  <a:noFill/>
                </a:ln>
                <a:solidFill>
                  <a:srgbClr val="002060"/>
                </a:solidFill>
                <a:effectLst/>
              </a:rPr>
              <a:t>προσωπικού</a:t>
            </a:r>
            <a:r>
              <a:rPr kumimoji="0" lang="en-US" altLang="el-GR" b="0" i="0" u="none" strike="noStrike" cap="none" normalizeH="0" baseline="0" dirty="0">
                <a:ln>
                  <a:noFill/>
                </a:ln>
                <a:solidFill>
                  <a:srgbClr val="002060"/>
                </a:solidFill>
                <a:effectLst/>
              </a:rPr>
              <a:t>: </a:t>
            </a:r>
          </a:p>
          <a:p>
            <a:pPr lvl="1" eaLnBrk="0" fontAlgn="base" hangingPunct="0">
              <a:spcBef>
                <a:spcPct val="0"/>
              </a:spcBef>
              <a:spcAft>
                <a:spcPct val="0"/>
              </a:spcAft>
              <a:buSzPts val="1000"/>
              <a:buFont typeface="Symbol" panose="05050102010706020507" pitchFamily="18" charset="2"/>
              <a:buChar char="à"/>
            </a:pPr>
            <a:r>
              <a:rPr kumimoji="0" lang="en-US" altLang="el-GR" b="0" i="0" u="none" strike="noStrike" cap="none" normalizeH="0" baseline="0" dirty="0">
                <a:ln>
                  <a:noFill/>
                </a:ln>
                <a:solidFill>
                  <a:srgbClr val="002060"/>
                </a:solidFill>
                <a:effectLst/>
              </a:rPr>
              <a:t> </a:t>
            </a:r>
            <a:r>
              <a:rPr kumimoji="0" lang="el-GR" altLang="el-GR" b="0" i="0" u="none" strike="noStrike" cap="none" normalizeH="0" baseline="0" dirty="0" err="1">
                <a:ln>
                  <a:noFill/>
                </a:ln>
                <a:solidFill>
                  <a:srgbClr val="002060"/>
                </a:solidFill>
                <a:effectLst/>
              </a:rPr>
              <a:t>Θεοδωρίκα</a:t>
            </a:r>
            <a:r>
              <a:rPr kumimoji="0" lang="el-GR" altLang="el-GR" b="0" i="0" u="none" strike="noStrike" cap="none" normalizeH="0" baseline="0" dirty="0">
                <a:ln>
                  <a:noFill/>
                </a:ln>
                <a:solidFill>
                  <a:srgbClr val="002060"/>
                </a:solidFill>
                <a:effectLst/>
              </a:rPr>
              <a:t> Ελένη </a:t>
            </a:r>
            <a:r>
              <a:rPr kumimoji="0" lang="en-US" altLang="el-GR" b="0" i="0" u="sng" strike="noStrike" cap="none" normalizeH="0" baseline="0" dirty="0">
                <a:ln>
                  <a:noFill/>
                </a:ln>
                <a:solidFill>
                  <a:srgbClr val="002060"/>
                </a:solidFill>
                <a:effectLst/>
              </a:rPr>
              <a:t>etheodor@uoi.gr</a:t>
            </a:r>
            <a:r>
              <a:rPr kumimoji="0" lang="en-US" altLang="el-GR" b="0" i="0" u="none" strike="noStrike" cap="none" normalizeH="0" baseline="0" dirty="0">
                <a:ln>
                  <a:noFill/>
                </a:ln>
                <a:solidFill>
                  <a:srgbClr val="002060"/>
                </a:solidFill>
                <a:effectLst/>
              </a:rPr>
              <a:t> </a:t>
            </a:r>
          </a:p>
          <a:p>
            <a:pPr lvl="1" eaLnBrk="0" fontAlgn="base" hangingPunct="0">
              <a:spcBef>
                <a:spcPct val="0"/>
              </a:spcBef>
              <a:spcAft>
                <a:spcPct val="0"/>
              </a:spcAft>
              <a:buSzPts val="1000"/>
              <a:buFont typeface="Symbol" panose="05050102010706020507" pitchFamily="18" charset="2"/>
              <a:buChar char="à"/>
            </a:pPr>
            <a:r>
              <a:rPr kumimoji="0" lang="en-US" altLang="el-GR" b="0" i="0" u="none" strike="noStrike" cap="none" normalizeH="0" baseline="0" dirty="0">
                <a:ln>
                  <a:noFill/>
                </a:ln>
                <a:solidFill>
                  <a:srgbClr val="002060"/>
                </a:solidFill>
                <a:effectLst/>
              </a:rPr>
              <a:t> </a:t>
            </a:r>
            <a:r>
              <a:rPr kumimoji="0" lang="el-GR" altLang="el-GR" b="0" i="0" u="none" strike="noStrike" cap="none" normalizeH="0" baseline="0" dirty="0" err="1">
                <a:ln>
                  <a:noFill/>
                </a:ln>
                <a:solidFill>
                  <a:srgbClr val="002060"/>
                </a:solidFill>
                <a:effectLst/>
              </a:rPr>
              <a:t>Παπαθανασίου</a:t>
            </a:r>
            <a:r>
              <a:rPr kumimoji="0" lang="el-GR" altLang="el-GR" b="0" i="0" u="none" strike="noStrike" cap="none" normalizeH="0" baseline="0" dirty="0">
                <a:ln>
                  <a:noFill/>
                </a:ln>
                <a:solidFill>
                  <a:srgbClr val="002060"/>
                </a:solidFill>
                <a:effectLst/>
              </a:rPr>
              <a:t> Παναγιώτα </a:t>
            </a:r>
            <a:r>
              <a:rPr kumimoji="0" lang="en-US" altLang="el-GR" b="0" i="0" u="sng" strike="noStrike" cap="none" normalizeH="0" baseline="0" dirty="0">
                <a:ln>
                  <a:noFill/>
                </a:ln>
                <a:solidFill>
                  <a:srgbClr val="002060"/>
                </a:solidFill>
                <a:effectLst/>
              </a:rPr>
              <a:t>gpapath@uoi.gr</a:t>
            </a:r>
            <a:r>
              <a:rPr kumimoji="0" lang="en-US" altLang="el-GR" b="0" i="0" u="none" strike="noStrike" cap="none" normalizeH="0" baseline="0" dirty="0">
                <a:ln>
                  <a:noFill/>
                </a:ln>
                <a:solidFill>
                  <a:srgbClr val="002060"/>
                </a:solidFill>
                <a:effectLst/>
              </a:rPr>
              <a:t> </a:t>
            </a:r>
          </a:p>
          <a:p>
            <a:pPr lvl="1" eaLnBrk="0" fontAlgn="base" hangingPunct="0">
              <a:spcBef>
                <a:spcPct val="0"/>
              </a:spcBef>
              <a:spcAft>
                <a:spcPct val="0"/>
              </a:spcAft>
              <a:buSzPts val="1000"/>
              <a:buFont typeface="Symbol" panose="05050102010706020507" pitchFamily="18" charset="2"/>
              <a:buChar char="à"/>
            </a:pPr>
            <a:r>
              <a:rPr kumimoji="0" lang="en-US" altLang="el-GR" b="0" i="0" u="none" strike="noStrike" cap="none" normalizeH="0" baseline="0" dirty="0">
                <a:ln>
                  <a:noFill/>
                </a:ln>
                <a:solidFill>
                  <a:srgbClr val="002060"/>
                </a:solidFill>
                <a:effectLst/>
              </a:rPr>
              <a:t> </a:t>
            </a:r>
            <a:r>
              <a:rPr kumimoji="0" lang="el-GR" altLang="el-GR" b="0" i="0" u="none" strike="noStrike" cap="none" normalizeH="0" baseline="0" dirty="0" err="1">
                <a:ln>
                  <a:noFill/>
                </a:ln>
                <a:solidFill>
                  <a:srgbClr val="002060"/>
                </a:solidFill>
                <a:effectLst/>
              </a:rPr>
              <a:t>Τσώλη</a:t>
            </a:r>
            <a:r>
              <a:rPr kumimoji="0" lang="el-GR" altLang="el-GR" b="0" i="0" u="none" strike="noStrike" cap="none" normalizeH="0" baseline="0" dirty="0">
                <a:ln>
                  <a:noFill/>
                </a:ln>
                <a:solidFill>
                  <a:srgbClr val="002060"/>
                </a:solidFill>
                <a:effectLst/>
              </a:rPr>
              <a:t> Θεοδώρα </a:t>
            </a:r>
            <a:r>
              <a:rPr kumimoji="0" lang="en-US" altLang="el-GR" b="0" i="0" u="none" strike="noStrike" cap="none" normalizeH="0" baseline="0" dirty="0">
                <a:ln>
                  <a:noFill/>
                </a:ln>
                <a:solidFill>
                  <a:srgbClr val="002060"/>
                </a:solidFill>
                <a:effectLst/>
                <a:hlinkClick r:id="rId5">
                  <a:extLst>
                    <a:ext uri="{A12FA001-AC4F-418D-AE19-62706E023703}">
                      <ahyp:hlinkClr xmlns:ahyp="http://schemas.microsoft.com/office/drawing/2018/hyperlinkcolor" val="tx"/>
                    </a:ext>
                  </a:extLst>
                </a:hlinkClick>
              </a:rPr>
              <a:t>th.</a:t>
            </a:r>
            <a:r>
              <a:rPr kumimoji="0" lang="en-US" altLang="el-GR" b="0" i="0" u="sng" strike="noStrike" cap="none" normalizeH="0" baseline="0" dirty="0">
                <a:ln>
                  <a:noFill/>
                </a:ln>
                <a:solidFill>
                  <a:srgbClr val="002060"/>
                </a:solidFill>
                <a:effectLst/>
                <a:hlinkClick r:id="rId5">
                  <a:extLst>
                    <a:ext uri="{A12FA001-AC4F-418D-AE19-62706E023703}">
                      <ahyp:hlinkClr xmlns:ahyp="http://schemas.microsoft.com/office/drawing/2018/hyperlinkcolor" val="tx"/>
                    </a:ext>
                  </a:extLst>
                </a:hlinkClick>
              </a:rPr>
              <a:t>tsoli@uoi.gr</a:t>
            </a:r>
            <a:r>
              <a:rPr kumimoji="0" lang="en-US" altLang="el-GR" b="0" i="0" u="none" strike="noStrike" cap="none" normalizeH="0" baseline="0" dirty="0">
                <a:ln>
                  <a:noFill/>
                </a:ln>
                <a:solidFill>
                  <a:srgbClr val="002060"/>
                </a:solidFill>
                <a:effectLst/>
                <a:hlinkClick r:id="rId5">
                  <a:extLst>
                    <a:ext uri="{A12FA001-AC4F-418D-AE19-62706E023703}">
                      <ahyp:hlinkClr xmlns:ahyp="http://schemas.microsoft.com/office/drawing/2018/hyperlinkcolor" val="tx"/>
                    </a:ext>
                  </a:extLst>
                </a:hlinkClick>
              </a:rPr>
              <a:t> </a:t>
            </a:r>
            <a:endParaRPr kumimoji="0" lang="en-US" altLang="el-GR" b="0" i="0" u="none" strike="noStrike" cap="none" normalizeH="0" baseline="0" dirty="0">
              <a:ln>
                <a:noFill/>
              </a:ln>
              <a:solidFill>
                <a:srgbClr val="002060"/>
              </a:solidFill>
              <a:effectLst/>
            </a:endParaRPr>
          </a:p>
          <a:p>
            <a:pPr lvl="1" eaLnBrk="0" fontAlgn="base" hangingPunct="0">
              <a:spcBef>
                <a:spcPct val="0"/>
              </a:spcBef>
              <a:spcAft>
                <a:spcPct val="0"/>
              </a:spcAft>
              <a:buSzPts val="1000"/>
              <a:buFont typeface="Symbol" panose="05050102010706020507" pitchFamily="18" charset="2"/>
              <a:buChar char="à"/>
            </a:pPr>
            <a:endParaRPr kumimoji="0" lang="en-US" altLang="el-GR"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ts val="1400"/>
              </a:spcAft>
              <a:buClrTx/>
              <a:buSzPts val="1000"/>
              <a:buFont typeface="Symbol" panose="05050102010706020507" pitchFamily="18" charset="2"/>
              <a:buChar char="¨"/>
              <a:tabLst/>
            </a:pPr>
            <a:r>
              <a:rPr lang="el-GR" altLang="el-GR" dirty="0">
                <a:solidFill>
                  <a:srgbClr val="002060"/>
                </a:solidFill>
              </a:rPr>
              <a:t>Υπηρεσία </a:t>
            </a:r>
            <a:r>
              <a:rPr kumimoji="0" lang="en-US" altLang="el-GR" b="0" i="0" u="none" strike="noStrike" cap="none" normalizeH="0" baseline="0" dirty="0">
                <a:ln>
                  <a:noFill/>
                </a:ln>
                <a:solidFill>
                  <a:srgbClr val="002060"/>
                </a:solidFill>
                <a:effectLst/>
              </a:rPr>
              <a:t>«</a:t>
            </a:r>
            <a:r>
              <a:rPr kumimoji="0" lang="el-GR" altLang="el-GR" b="1" i="0" u="none" strike="noStrike" cap="none" normalizeH="0" baseline="0" dirty="0">
                <a:ln>
                  <a:noFill/>
                </a:ln>
                <a:solidFill>
                  <a:srgbClr val="002060"/>
                </a:solidFill>
                <a:effectLst/>
              </a:rPr>
              <a:t>Ρωτήστε έναν Βιβλιοθηκονόμο</a:t>
            </a:r>
            <a:r>
              <a:rPr kumimoji="0" lang="en-US" altLang="el-GR" b="0" i="0" u="none" strike="noStrike" cap="none" normalizeH="0" baseline="0" dirty="0">
                <a:ln>
                  <a:noFill/>
                </a:ln>
                <a:solidFill>
                  <a:srgbClr val="002060"/>
                </a:solidFill>
                <a:effectLst/>
              </a:rPr>
              <a:t>» </a:t>
            </a:r>
            <a:r>
              <a:rPr kumimoji="0" lang="en-US" altLang="el-GR" b="0" i="0" u="sng" strike="noStrike" cap="none" normalizeH="0" baseline="0" dirty="0">
                <a:ln>
                  <a:noFill/>
                </a:ln>
                <a:solidFill>
                  <a:srgbClr val="002060"/>
                </a:solidFill>
                <a:effectLst/>
              </a:rPr>
              <a:t>http://helpdesklib.teiep.gr/?&amp;lang=el_gr</a:t>
            </a:r>
            <a:r>
              <a:rPr kumimoji="0" lang="en-US" altLang="el-GR" b="0" i="0" u="none" strike="noStrike" cap="none" normalizeH="0" baseline="0" dirty="0">
                <a:ln>
                  <a:noFill/>
                </a:ln>
                <a:solidFill>
                  <a:srgbClr val="002060"/>
                </a:solidFill>
                <a:effectLst/>
              </a:rPr>
              <a:t> (</a:t>
            </a:r>
            <a:r>
              <a:rPr kumimoji="0" lang="el-GR" altLang="el-GR" b="0" i="0" u="none" strike="noStrike" cap="none" normalizeH="0" baseline="0" dirty="0">
                <a:ln>
                  <a:noFill/>
                </a:ln>
                <a:solidFill>
                  <a:srgbClr val="002060"/>
                </a:solidFill>
                <a:effectLst/>
              </a:rPr>
              <a:t>πρόσβαση από την ιστοσελίδα της βιβλιοθήκης του πρώην ΤΕΙ Ηπείρου </a:t>
            </a:r>
            <a:r>
              <a:rPr kumimoji="0" lang="en-US" altLang="el-GR" b="0" i="0" u="sng" strike="noStrike" cap="none" normalizeH="0" baseline="0" dirty="0">
                <a:ln>
                  <a:noFill/>
                </a:ln>
                <a:solidFill>
                  <a:srgbClr val="002060"/>
                </a:solidFill>
                <a:effectLst/>
              </a:rPr>
              <a:t>https://wwwlib.teiep.gr/</a:t>
            </a:r>
            <a:r>
              <a:rPr kumimoji="0" lang="el-GR" altLang="el-GR" b="0" i="0" u="none" strike="noStrike" cap="none" normalizeH="0" baseline="0" dirty="0">
                <a:ln>
                  <a:noFill/>
                </a:ln>
                <a:solidFill>
                  <a:srgbClr val="002060"/>
                </a:solidFill>
                <a:effectLst/>
              </a:rPr>
              <a:t>)</a:t>
            </a:r>
          </a:p>
        </p:txBody>
      </p:sp>
    </p:spTree>
    <p:extLst>
      <p:ext uri="{BB962C8B-B14F-4D97-AF65-F5344CB8AC3E}">
        <p14:creationId xmlns:p14="http://schemas.microsoft.com/office/powerpoint/2010/main" val="3514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Ομάδα 10"/>
          <p:cNvGrpSpPr/>
          <p:nvPr/>
        </p:nvGrpSpPr>
        <p:grpSpPr>
          <a:xfrm>
            <a:off x="539552" y="764705"/>
            <a:ext cx="8136903" cy="432048"/>
            <a:chOff x="539552" y="764705"/>
            <a:chExt cx="8136903" cy="432048"/>
          </a:xfrm>
        </p:grpSpPr>
        <p:sp>
          <p:nvSpPr>
            <p:cNvPr id="12"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600" dirty="0">
                  <a:solidFill>
                    <a:schemeClr val="accent2">
                      <a:lumMod val="75000"/>
                    </a:schemeClr>
                  </a:solidFill>
                  <a:latin typeface="+mn-lt"/>
                </a:rPr>
                <a:t>	</a:t>
              </a:r>
              <a:r>
                <a:rPr lang="el-GR" sz="2000" b="1" dirty="0">
                  <a:solidFill>
                    <a:srgbClr val="002060"/>
                  </a:solidFill>
                  <a:latin typeface="Arial" panose="020B0604020202020204" pitchFamily="34" charset="0"/>
                  <a:cs typeface="Arial" panose="020B0604020202020204" pitchFamily="34" charset="0"/>
                </a:rPr>
                <a:t>Ακαδημαϊκή γραφή</a:t>
              </a:r>
              <a:endParaRPr lang="el-GR" sz="1800" b="1" dirty="0">
                <a:solidFill>
                  <a:srgbClr val="002060"/>
                </a:solidFill>
                <a:latin typeface="Arial" panose="020B0604020202020204" pitchFamily="34" charset="0"/>
                <a:cs typeface="Arial" panose="020B0604020202020204" pitchFamily="34" charset="0"/>
              </a:endParaRPr>
            </a:p>
          </p:txBody>
        </p:sp>
        <p:sp>
          <p:nvSpPr>
            <p:cNvPr id="15" name="Ορθογώνιο 14"/>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grpSp>
      <p:sp>
        <p:nvSpPr>
          <p:cNvPr id="13" name="TextBox 12"/>
          <p:cNvSpPr txBox="1"/>
          <p:nvPr/>
        </p:nvSpPr>
        <p:spPr>
          <a:xfrm>
            <a:off x="1763688" y="1412776"/>
            <a:ext cx="6949549" cy="3139321"/>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303C18"/>
                </a:solidFill>
              </a:rPr>
              <a:t>Δημιουργείστε ενδιαφέρον – Σαφής τίτλος και περιεκτική περίληψη.</a:t>
            </a:r>
          </a:p>
          <a:p>
            <a:pPr marL="285750" indent="-285750">
              <a:buFont typeface="Arial" panose="020B0604020202020204" pitchFamily="34" charset="0"/>
              <a:buChar char="•"/>
            </a:pPr>
            <a:r>
              <a:rPr lang="el-GR" sz="2000" dirty="0">
                <a:solidFill>
                  <a:srgbClr val="303C18"/>
                </a:solidFill>
              </a:rPr>
              <a:t>Καταγράψτε μία άποψη / ιδέα κάθε φορά.</a:t>
            </a:r>
          </a:p>
          <a:p>
            <a:pPr marL="285750" indent="-285750">
              <a:buFont typeface="Arial" panose="020B0604020202020204" pitchFamily="34" charset="0"/>
              <a:buChar char="•"/>
            </a:pPr>
            <a:r>
              <a:rPr lang="el-GR" sz="2000" dirty="0">
                <a:solidFill>
                  <a:srgbClr val="303C18"/>
                </a:solidFill>
              </a:rPr>
              <a:t>Εξειδίκευση και εστίαση στο θέμα</a:t>
            </a:r>
          </a:p>
          <a:p>
            <a:pPr marL="285750" indent="-285750">
              <a:buFont typeface="Arial" panose="020B0604020202020204" pitchFamily="34" charset="0"/>
              <a:buChar char="•"/>
            </a:pPr>
            <a:r>
              <a:rPr lang="el-GR" sz="2000" dirty="0">
                <a:solidFill>
                  <a:srgbClr val="303C18"/>
                </a:solidFill>
              </a:rPr>
              <a:t>Απλές και σαφείς προτάσεις.</a:t>
            </a:r>
          </a:p>
          <a:p>
            <a:pPr marL="285750" indent="-285750">
              <a:buFont typeface="Arial" panose="020B0604020202020204" pitchFamily="34" charset="0"/>
              <a:buChar char="•"/>
            </a:pPr>
            <a:r>
              <a:rPr lang="el-GR" sz="2000" dirty="0">
                <a:solidFill>
                  <a:srgbClr val="303C18"/>
                </a:solidFill>
              </a:rPr>
              <a:t>Χρησιμοποιείστε ακριβείς πληροφορίες – Καταγράψτε με αντικειμενικότητα τις πληροφορίες.</a:t>
            </a:r>
          </a:p>
          <a:p>
            <a:pPr marL="285750" indent="-285750">
              <a:buFont typeface="Arial" panose="020B0604020202020204" pitchFamily="34" charset="0"/>
              <a:buChar char="•"/>
            </a:pPr>
            <a:r>
              <a:rPr lang="el-GR" sz="2000" dirty="0">
                <a:solidFill>
                  <a:srgbClr val="303C18"/>
                </a:solidFill>
              </a:rPr>
              <a:t>Χρησιμοποιείστε στατιστικά δεδομένα (πίνακες, γραφικά) για να ενισχύσετε τα επιχειρήματά σας.</a:t>
            </a:r>
          </a:p>
          <a:p>
            <a:endParaRPr lang="el-GR" dirty="0">
              <a:solidFill>
                <a:schemeClr val="tx1">
                  <a:lumMod val="95000"/>
                  <a:lumOff val="5000"/>
                </a:schemeClr>
              </a:solidFill>
            </a:endParaRPr>
          </a:p>
        </p:txBody>
      </p:sp>
      <p:sp>
        <p:nvSpPr>
          <p:cNvPr id="14" name="TextBox 13"/>
          <p:cNvSpPr txBox="1"/>
          <p:nvPr/>
        </p:nvSpPr>
        <p:spPr>
          <a:xfrm>
            <a:off x="1747186" y="4224137"/>
            <a:ext cx="6870164" cy="2523768"/>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C00000"/>
                </a:solidFill>
              </a:rPr>
              <a:t>Μην υπερβάλλετε για το</a:t>
            </a:r>
            <a:r>
              <a:rPr lang="en-US" sz="2000" dirty="0">
                <a:solidFill>
                  <a:srgbClr val="C00000"/>
                </a:solidFill>
              </a:rPr>
              <a:t> </a:t>
            </a:r>
            <a:r>
              <a:rPr lang="el-GR" sz="2000" dirty="0">
                <a:solidFill>
                  <a:srgbClr val="C00000"/>
                </a:solidFill>
              </a:rPr>
              <a:t>τι επιδιώκετε με την εργασία σας.</a:t>
            </a:r>
          </a:p>
          <a:p>
            <a:pPr marL="285750" indent="-285750">
              <a:buFont typeface="Arial" panose="020B0604020202020204" pitchFamily="34" charset="0"/>
              <a:buChar char="•"/>
            </a:pPr>
            <a:r>
              <a:rPr lang="el-GR" sz="2000" dirty="0">
                <a:solidFill>
                  <a:srgbClr val="C00000"/>
                </a:solidFill>
              </a:rPr>
              <a:t>Αποφύγετε επαναλήψεις, κοινοτυπίες, απόλυτες γνώμες.</a:t>
            </a:r>
          </a:p>
          <a:p>
            <a:pPr marL="285750" indent="-285750">
              <a:buFont typeface="Arial" panose="020B0604020202020204" pitchFamily="34" charset="0"/>
              <a:buChar char="•"/>
            </a:pPr>
            <a:r>
              <a:rPr lang="el-GR" sz="2000" dirty="0">
                <a:solidFill>
                  <a:srgbClr val="C00000"/>
                </a:solidFill>
              </a:rPr>
              <a:t>Μην παρουσιάζετε άσχετα (αλλά γνωστά σε εσάς) θέματα.</a:t>
            </a:r>
          </a:p>
          <a:p>
            <a:pPr marL="285750" indent="-285750">
              <a:buFont typeface="Arial" panose="020B0604020202020204" pitchFamily="34" charset="0"/>
              <a:buChar char="•"/>
            </a:pPr>
            <a:r>
              <a:rPr lang="el-GR" sz="2000" dirty="0">
                <a:solidFill>
                  <a:srgbClr val="C00000"/>
                </a:solidFill>
              </a:rPr>
              <a:t>Αποφύγετε σύνθετες και δυσνόητες  ή άγνωστες λέξεις.</a:t>
            </a:r>
          </a:p>
          <a:p>
            <a:pPr marL="285750" indent="-285750">
              <a:buFont typeface="Arial" panose="020B0604020202020204" pitchFamily="34" charset="0"/>
              <a:buChar char="•"/>
            </a:pPr>
            <a:r>
              <a:rPr lang="el-GR" sz="2000" dirty="0">
                <a:solidFill>
                  <a:srgbClr val="C00000"/>
                </a:solidFill>
              </a:rPr>
              <a:t>Μην υπερτιμάτε ή υποτιμάτε απόψεις και συμπεράσματα.</a:t>
            </a:r>
          </a:p>
          <a:p>
            <a:pPr marL="285750" indent="-285750">
              <a:buFont typeface="Arial" panose="020B0604020202020204" pitchFamily="34" charset="0"/>
              <a:buChar char="•"/>
            </a:pPr>
            <a:r>
              <a:rPr lang="el-GR" sz="2000" dirty="0">
                <a:solidFill>
                  <a:srgbClr val="C00000"/>
                </a:solidFill>
              </a:rPr>
              <a:t>Μην υπερβάλλετε με την χρήση δεδομένων και γραφικών για να γεμίσετε τις σελίδες.</a:t>
            </a:r>
          </a:p>
          <a:p>
            <a:endParaRPr lang="el-GR" dirty="0">
              <a:solidFill>
                <a:schemeClr val="tx1">
                  <a:lumMod val="95000"/>
                  <a:lumOff val="5000"/>
                </a:schemeClr>
              </a:solidFill>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54" y="4778923"/>
            <a:ext cx="932905" cy="89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Ομάδα 17"/>
          <p:cNvGrpSpPr/>
          <p:nvPr/>
        </p:nvGrpSpPr>
        <p:grpSpPr>
          <a:xfrm>
            <a:off x="0" y="-1"/>
            <a:ext cx="9153294" cy="615553"/>
            <a:chOff x="-12802" y="0"/>
            <a:chExt cx="9153294" cy="615553"/>
          </a:xfrm>
          <a:solidFill>
            <a:schemeClr val="accent4">
              <a:lumMod val="20000"/>
              <a:lumOff val="80000"/>
              <a:alpha val="71000"/>
            </a:schemeClr>
          </a:solidFill>
        </p:grpSpPr>
        <p:sp>
          <p:nvSpPr>
            <p:cNvPr id="19" name="TextBox 18"/>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795" y="2582386"/>
            <a:ext cx="8286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46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983" y="1348800"/>
            <a:ext cx="8123548" cy="4616648"/>
          </a:xfrm>
          <a:prstGeom prst="rect">
            <a:avLst/>
          </a:prstGeom>
          <a:noFill/>
        </p:spPr>
        <p:txBody>
          <a:bodyPr wrap="square" rtlCol="0">
            <a:spAutoFit/>
          </a:bodyPr>
          <a:lstStyle/>
          <a:p>
            <a:r>
              <a:rPr lang="el-GR" b="1" dirty="0">
                <a:solidFill>
                  <a:schemeClr val="accent5">
                    <a:lumMod val="50000"/>
                  </a:schemeClr>
                </a:solidFill>
              </a:rPr>
              <a:t>1.</a:t>
            </a:r>
            <a:r>
              <a:rPr lang="el-GR" dirty="0"/>
              <a:t>	</a:t>
            </a:r>
            <a:r>
              <a:rPr lang="el-GR" sz="2000" b="1" dirty="0">
                <a:solidFill>
                  <a:schemeClr val="accent5">
                    <a:lumMod val="50000"/>
                  </a:schemeClr>
                </a:solidFill>
              </a:rPr>
              <a:t>Κατανόηση θέματος -  Ανάλυση θέματος</a:t>
            </a:r>
            <a:endParaRPr lang="el-GR" b="1" dirty="0">
              <a:solidFill>
                <a:schemeClr val="accent5">
                  <a:lumMod val="50000"/>
                </a:schemeClr>
              </a:solidFill>
            </a:endParaRPr>
          </a:p>
          <a:p>
            <a:r>
              <a:rPr lang="en-US" sz="1400" dirty="0"/>
              <a:t> </a:t>
            </a:r>
            <a:endParaRPr lang="el-GR" sz="1400" dirty="0"/>
          </a:p>
          <a:p>
            <a:endParaRPr lang="el-GR" sz="2000" b="1" dirty="0"/>
          </a:p>
          <a:p>
            <a:r>
              <a:rPr lang="el-GR" sz="2000" b="1" dirty="0"/>
              <a:t>Αναλύστε το θέμα για να το κατανοήσετε. Εντοπίστε</a:t>
            </a:r>
            <a:r>
              <a:rPr lang="en-US" sz="2000" b="1" dirty="0"/>
              <a:t>:</a:t>
            </a:r>
            <a:endParaRPr lang="el-GR" sz="2000" b="1" dirty="0"/>
          </a:p>
          <a:p>
            <a:endParaRPr lang="el-GR" sz="2000" dirty="0"/>
          </a:p>
          <a:p>
            <a:pPr marL="285750" indent="-285750">
              <a:buFont typeface="Arial" panose="020B0604020202020204" pitchFamily="34" charset="0"/>
              <a:buChar char="•"/>
            </a:pPr>
            <a:r>
              <a:rPr lang="el-GR" sz="2000" b="1" dirty="0">
                <a:solidFill>
                  <a:srgbClr val="0070C0"/>
                </a:solidFill>
              </a:rPr>
              <a:t>Λέξεις θεμάτων / λέξεις-κλειδιά</a:t>
            </a:r>
            <a:r>
              <a:rPr lang="en-US" sz="2000" b="1" dirty="0"/>
              <a:t>: </a:t>
            </a:r>
            <a:r>
              <a:rPr lang="el-GR" sz="2000" dirty="0"/>
              <a:t>οι λέξεις που περιγράφουν το θέμα.</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b="1" dirty="0">
                <a:solidFill>
                  <a:srgbClr val="7030A0"/>
                </a:solidFill>
              </a:rPr>
              <a:t>Λέξεις-οδηγού</a:t>
            </a:r>
            <a:r>
              <a:rPr lang="el-GR" sz="2000" dirty="0">
                <a:solidFill>
                  <a:srgbClr val="7030A0"/>
                </a:solidFill>
              </a:rPr>
              <a:t>ς</a:t>
            </a:r>
            <a:r>
              <a:rPr lang="en-US" sz="2000" dirty="0"/>
              <a:t>: </a:t>
            </a:r>
            <a:r>
              <a:rPr lang="el-GR" sz="2000" dirty="0"/>
              <a:t>οι λέξεις που μας λένε τι θα κάνουμε με το θέμα (π.χ. αναλύστε, περιγράψτε, αξιολογήστε, εξετάστε, εξηγήστε, …)</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b="1" dirty="0">
                <a:solidFill>
                  <a:srgbClr val="C00000"/>
                </a:solidFill>
              </a:rPr>
              <a:t>Λέξεις σχέσεων</a:t>
            </a:r>
            <a:r>
              <a:rPr lang="en-US" sz="2000" dirty="0"/>
              <a:t>: </a:t>
            </a:r>
            <a:r>
              <a:rPr lang="el-GR" sz="2000" dirty="0"/>
              <a:t>λέξεις που περιορίζουν το θέμα τοπικά, χρονικά, ειδολογικά, κ.λπ.</a:t>
            </a:r>
          </a:p>
          <a:p>
            <a:pPr algn="ctr"/>
            <a:r>
              <a:rPr lang="el-GR" sz="2000" b="1" dirty="0"/>
              <a:t>Π.χ. </a:t>
            </a:r>
          </a:p>
          <a:p>
            <a:pPr algn="ctr"/>
            <a:r>
              <a:rPr lang="el-GR" sz="2000" b="1" dirty="0"/>
              <a:t>«</a:t>
            </a:r>
            <a:r>
              <a:rPr lang="el-GR" sz="2000" b="1" dirty="0">
                <a:solidFill>
                  <a:srgbClr val="7030A0"/>
                </a:solidFill>
              </a:rPr>
              <a:t>Αναλύστε</a:t>
            </a:r>
            <a:r>
              <a:rPr lang="el-GR" sz="2000" b="1" dirty="0"/>
              <a:t> το  φαινόμενο της </a:t>
            </a:r>
            <a:r>
              <a:rPr lang="el-GR" sz="2000" b="1" dirty="0">
                <a:solidFill>
                  <a:srgbClr val="0070C0"/>
                </a:solidFill>
              </a:rPr>
              <a:t>φοροδιαφυγής</a:t>
            </a:r>
            <a:r>
              <a:rPr lang="el-GR" sz="2000" b="1" dirty="0"/>
              <a:t> στην </a:t>
            </a:r>
            <a:r>
              <a:rPr lang="el-GR" sz="2000" b="1" dirty="0">
                <a:solidFill>
                  <a:srgbClr val="C00000"/>
                </a:solidFill>
              </a:rPr>
              <a:t>Ελλάδα</a:t>
            </a:r>
            <a:r>
              <a:rPr lang="el-GR" sz="2000" b="1" dirty="0"/>
              <a:t> </a:t>
            </a:r>
          </a:p>
          <a:p>
            <a:pPr algn="ctr"/>
            <a:r>
              <a:rPr lang="el-GR" sz="2000" b="1" dirty="0"/>
              <a:t>την </a:t>
            </a:r>
            <a:r>
              <a:rPr lang="el-GR" sz="2000" b="1" dirty="0">
                <a:solidFill>
                  <a:srgbClr val="C00000"/>
                </a:solidFill>
              </a:rPr>
              <a:t>τελευταία δεκαετία</a:t>
            </a:r>
            <a:r>
              <a:rPr lang="el-GR" sz="2000" b="1" dirty="0"/>
              <a:t>»</a:t>
            </a:r>
            <a:endParaRPr lang="el-GR" sz="1600" b="1" dirty="0"/>
          </a:p>
        </p:txBody>
      </p:sp>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000" b="1" dirty="0">
                <a:solidFill>
                  <a:srgbClr val="002060"/>
                </a:solidFill>
                <a:latin typeface="Arial" panose="020B0604020202020204" pitchFamily="34" charset="0"/>
                <a:cs typeface="Arial" panose="020B0604020202020204" pitchFamily="34" charset="0"/>
              </a:rPr>
              <a:t> Τα βήματα της ερευνητικής διαδικασίας</a:t>
            </a:r>
            <a:endParaRPr lang="el-GR" sz="1800" b="1" dirty="0">
              <a:solidFill>
                <a:srgbClr val="002060"/>
              </a:solidFill>
              <a:latin typeface="Corbel" panose="020B0503020204020204" pitchFamily="34" charset="0"/>
            </a:endParaRPr>
          </a:p>
        </p:txBody>
      </p:sp>
      <p:grpSp>
        <p:nvGrpSpPr>
          <p:cNvPr id="10" name="Ομάδα 9"/>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Ορθογώνιο 7"/>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Tree>
    <p:extLst>
      <p:ext uri="{BB962C8B-B14F-4D97-AF65-F5344CB8AC3E}">
        <p14:creationId xmlns:p14="http://schemas.microsoft.com/office/powerpoint/2010/main" val="13368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983" y="1348800"/>
            <a:ext cx="8123548" cy="5016758"/>
          </a:xfrm>
          <a:prstGeom prst="rect">
            <a:avLst/>
          </a:prstGeom>
          <a:noFill/>
        </p:spPr>
        <p:txBody>
          <a:bodyPr wrap="square" rtlCol="0">
            <a:spAutoFit/>
          </a:bodyPr>
          <a:lstStyle/>
          <a:p>
            <a:r>
              <a:rPr lang="el-GR" b="1" dirty="0">
                <a:solidFill>
                  <a:schemeClr val="accent5">
                    <a:lumMod val="50000"/>
                  </a:schemeClr>
                </a:solidFill>
              </a:rPr>
              <a:t>1.</a:t>
            </a:r>
            <a:r>
              <a:rPr lang="el-GR" dirty="0"/>
              <a:t>	</a:t>
            </a:r>
            <a:r>
              <a:rPr lang="el-GR" sz="2000" b="1" dirty="0">
                <a:solidFill>
                  <a:schemeClr val="accent5">
                    <a:lumMod val="50000"/>
                  </a:schemeClr>
                </a:solidFill>
              </a:rPr>
              <a:t>Κατανόηση θέματος -  Ανάλυση θέματος</a:t>
            </a:r>
          </a:p>
          <a:p>
            <a:r>
              <a:rPr lang="en-US" sz="2000" dirty="0"/>
              <a:t> </a:t>
            </a:r>
            <a:endParaRPr lang="el-GR" sz="2000" dirty="0"/>
          </a:p>
          <a:p>
            <a:r>
              <a:rPr lang="el-GR" sz="2000" b="1" dirty="0"/>
              <a:t>Προσδιορίστε</a:t>
            </a:r>
            <a:r>
              <a:rPr lang="en-US" sz="2000" b="1" dirty="0"/>
              <a:t>:</a:t>
            </a:r>
            <a:endParaRPr lang="el-GR" sz="2000" b="1" dirty="0"/>
          </a:p>
          <a:p>
            <a:pPr marL="285750" indent="-285750">
              <a:buFont typeface="Arial" panose="020B0604020202020204" pitchFamily="34" charset="0"/>
              <a:buChar char="•"/>
            </a:pPr>
            <a:r>
              <a:rPr lang="el-GR" sz="2000" dirty="0"/>
              <a:t>σκοπό εργασίας (περιγραφή, ερμηνεία, ανάλυση</a:t>
            </a:r>
            <a:r>
              <a:rPr lang="en-US" sz="2000" dirty="0"/>
              <a:t>,</a:t>
            </a:r>
            <a:r>
              <a:rPr lang="el-GR" sz="2000" dirty="0"/>
              <a:t>…)</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dirty="0"/>
              <a:t>είδος εργασίας (ποιοτική, ποσοτική, περιγραφική,…</a:t>
            </a:r>
            <a:r>
              <a:rPr lang="en-US" sz="2000" dirty="0"/>
              <a:t>)</a:t>
            </a:r>
            <a:endParaRPr lang="el-GR" sz="2000" dirty="0"/>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dirty="0"/>
              <a:t>ποσότητα και είδος απαιτούμενων πληροφοριών (βιβλία, άρθρα, οπτικοακουστικό υλικό, στατιστικά δεδομένα,…)</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dirty="0"/>
              <a:t>Πηγές πληροφοριών  (βιβλιοθήκες, αρχεία, ψηφιακές βιβλιοθήκες, βάσεις δεδομένων, ιστοσελίδες…)</a:t>
            </a:r>
          </a:p>
          <a:p>
            <a:endParaRPr lang="el-GR" sz="2000" b="1" dirty="0"/>
          </a:p>
          <a:p>
            <a:r>
              <a:rPr lang="el-GR" sz="2000" b="1" dirty="0"/>
              <a:t>Φτιάξτε το σχεδιάγραμμα της εργασίας</a:t>
            </a:r>
          </a:p>
          <a:p>
            <a:pPr marL="285750" indent="-285750">
              <a:buFont typeface="Arial" panose="020B0604020202020204" pitchFamily="34" charset="0"/>
              <a:buChar char="•"/>
            </a:pPr>
            <a:r>
              <a:rPr lang="el-GR" sz="2000" dirty="0"/>
              <a:t>Πίνακας ιδεών - περιεχομένων</a:t>
            </a:r>
          </a:p>
          <a:p>
            <a:pPr marL="285750" indent="-285750">
              <a:buFont typeface="Arial" panose="020B0604020202020204" pitchFamily="34" charset="0"/>
              <a:buChar char="•"/>
            </a:pPr>
            <a:r>
              <a:rPr lang="el-GR" sz="2000" dirty="0"/>
              <a:t>Χρονοδιάγραμμα</a:t>
            </a:r>
          </a:p>
        </p:txBody>
      </p:sp>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000" b="1" dirty="0">
                <a:solidFill>
                  <a:srgbClr val="002060"/>
                </a:solidFill>
                <a:latin typeface="Arial" panose="020B0604020202020204" pitchFamily="34" charset="0"/>
                <a:cs typeface="Arial" panose="020B0604020202020204" pitchFamily="34" charset="0"/>
              </a:rPr>
              <a:t> Τα βήματα της ερευνητικής διαδικασίας</a:t>
            </a:r>
            <a:endParaRPr lang="el-GR" sz="1800" b="1" dirty="0">
              <a:solidFill>
                <a:srgbClr val="002060"/>
              </a:solidFill>
              <a:latin typeface="Corbel" panose="020B0503020204020204" pitchFamily="34" charset="0"/>
            </a:endParaRPr>
          </a:p>
        </p:txBody>
      </p:sp>
      <p:grpSp>
        <p:nvGrpSpPr>
          <p:cNvPr id="10" name="Ομάδα 9"/>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Ορθογώνιο 7"/>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Tree>
    <p:extLst>
      <p:ext uri="{BB962C8B-B14F-4D97-AF65-F5344CB8AC3E}">
        <p14:creationId xmlns:p14="http://schemas.microsoft.com/office/powerpoint/2010/main" val="236070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6196" y="1358350"/>
            <a:ext cx="8136904" cy="5201424"/>
          </a:xfrm>
          <a:prstGeom prst="rect">
            <a:avLst/>
          </a:prstGeom>
          <a:noFill/>
        </p:spPr>
        <p:txBody>
          <a:bodyPr wrap="square" rtlCol="0">
            <a:spAutoFit/>
          </a:bodyPr>
          <a:lstStyle/>
          <a:p>
            <a:r>
              <a:rPr lang="en-US" sz="1400" dirty="0"/>
              <a:t> </a:t>
            </a:r>
            <a:endParaRPr lang="el-GR" sz="2000" dirty="0"/>
          </a:p>
          <a:p>
            <a:r>
              <a:rPr lang="el-GR" sz="2000" b="1" dirty="0">
                <a:solidFill>
                  <a:schemeClr val="accent5">
                    <a:lumMod val="50000"/>
                  </a:schemeClr>
                </a:solidFill>
              </a:rPr>
              <a:t>2.</a:t>
            </a:r>
            <a:r>
              <a:rPr lang="el-GR" sz="2000" dirty="0"/>
              <a:t>	</a:t>
            </a:r>
            <a:r>
              <a:rPr lang="el-GR" sz="2000" b="1" dirty="0">
                <a:solidFill>
                  <a:schemeClr val="accent5">
                    <a:lumMod val="50000"/>
                  </a:schemeClr>
                </a:solidFill>
              </a:rPr>
              <a:t>Αναζήτηση πληροφοριών και αξιολόγηση</a:t>
            </a:r>
            <a:endParaRPr lang="el-GR" sz="2000" dirty="0"/>
          </a:p>
          <a:p>
            <a:endParaRPr lang="el-GR" sz="2000" b="1" dirty="0"/>
          </a:p>
          <a:p>
            <a:endParaRPr lang="el-GR" sz="2000" b="1" dirty="0"/>
          </a:p>
          <a:p>
            <a:r>
              <a:rPr lang="el-GR" sz="2000" b="1" dirty="0"/>
              <a:t>Στρατηγική αναζήτησης </a:t>
            </a:r>
          </a:p>
          <a:p>
            <a:r>
              <a:rPr lang="el-GR" sz="2000" dirty="0"/>
              <a:t>	</a:t>
            </a:r>
            <a:r>
              <a:rPr lang="el-GR" sz="2000" b="1" dirty="0"/>
              <a:t>Επιλέξτε</a:t>
            </a:r>
            <a:r>
              <a:rPr lang="el-GR" sz="2000" dirty="0"/>
              <a:t> τις πηγές και τα εργαλεία αναζήτησης (κατάλογος βιβλιοθήκης, αποθετήρια, βάσεις δεδομένων, κ.ά.)</a:t>
            </a:r>
            <a:r>
              <a:rPr lang="el-GR" sz="2000" b="1" dirty="0"/>
              <a:t>	</a:t>
            </a:r>
          </a:p>
          <a:p>
            <a:r>
              <a:rPr lang="el-GR" sz="2000" dirty="0"/>
              <a:t>	</a:t>
            </a:r>
            <a:r>
              <a:rPr lang="el-GR" sz="2000" b="1" dirty="0"/>
              <a:t>Αναζητήστ</a:t>
            </a:r>
            <a:r>
              <a:rPr lang="el-GR" sz="2000" dirty="0"/>
              <a:t>ε με λέξεις-κλειδιά, με λογικούς τελεστές (ΚΑΙ, Ή, ΌΧΙ), με φίλτρα, με φράση, με σύμβολα (π.χ. * αποκοπή, ? Λατινικό ερωτηματικό)</a:t>
            </a:r>
          </a:p>
          <a:p>
            <a:r>
              <a:rPr lang="el-GR" sz="2000" dirty="0"/>
              <a:t>	</a:t>
            </a:r>
            <a:r>
              <a:rPr lang="el-GR" sz="2000" dirty="0">
                <a:solidFill>
                  <a:srgbClr val="0070C0"/>
                </a:solidFill>
              </a:rPr>
              <a:t>Π.χ.</a:t>
            </a:r>
            <a:r>
              <a:rPr lang="en-US" sz="2000" dirty="0">
                <a:solidFill>
                  <a:srgbClr val="0070C0"/>
                </a:solidFill>
              </a:rPr>
              <a:t>:</a:t>
            </a:r>
            <a:r>
              <a:rPr lang="el-GR" sz="2000" dirty="0">
                <a:solidFill>
                  <a:srgbClr val="0070C0"/>
                </a:solidFill>
              </a:rPr>
              <a:t> </a:t>
            </a:r>
            <a:r>
              <a:rPr lang="el-GR" sz="2000" dirty="0">
                <a:solidFill>
                  <a:srgbClr val="0070C0"/>
                </a:solidFill>
                <a:hlinkClick r:id="rId3"/>
              </a:rPr>
              <a:t>Συμβουλές αναζήτησης </a:t>
            </a:r>
            <a:r>
              <a:rPr lang="el-GR" sz="2000" dirty="0">
                <a:solidFill>
                  <a:srgbClr val="0070C0"/>
                </a:solidFill>
              </a:rPr>
              <a:t>στον Κατάλογο της Βιβλιοθήκης</a:t>
            </a:r>
            <a:endParaRPr lang="en-US" sz="2000" b="1" dirty="0"/>
          </a:p>
          <a:p>
            <a:r>
              <a:rPr lang="el-GR" sz="2000" b="1" dirty="0"/>
              <a:t>Εμπλουτισμός όρων αναζήτησης</a:t>
            </a:r>
          </a:p>
          <a:p>
            <a:r>
              <a:rPr lang="el-GR" sz="2000" dirty="0"/>
              <a:t>	με συνώνυμους, σχετικούς, ευρύτερους, στενότερους όρους, ακρωνύμια, συντομογραφίες,…</a:t>
            </a:r>
          </a:p>
          <a:p>
            <a:endParaRPr lang="el-GR" sz="2000" b="1" dirty="0"/>
          </a:p>
          <a:p>
            <a:r>
              <a:rPr lang="el-GR" sz="2000" b="1" dirty="0"/>
              <a:t>Αξιολογήστε τα αποτελέσματα	</a:t>
            </a:r>
          </a:p>
          <a:p>
            <a:r>
              <a:rPr lang="el-GR" sz="2000" b="1" dirty="0"/>
              <a:t>	</a:t>
            </a:r>
            <a:r>
              <a:rPr lang="el-GR" sz="2000" dirty="0"/>
              <a:t>ποιότητα, ποσότητα, σχετικότητα…</a:t>
            </a:r>
          </a:p>
          <a:p>
            <a:endParaRPr lang="el-GR" dirty="0">
              <a:latin typeface="Corbel" panose="020B0503020204020204" pitchFamily="34" charset="0"/>
            </a:endParaRPr>
          </a:p>
        </p:txBody>
      </p:sp>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000" b="1" dirty="0">
                <a:solidFill>
                  <a:srgbClr val="002060"/>
                </a:solidFill>
                <a:latin typeface="Arial" panose="020B0604020202020204" pitchFamily="34" charset="0"/>
                <a:cs typeface="Arial" panose="020B0604020202020204" pitchFamily="34" charset="0"/>
              </a:rPr>
              <a:t> Τα βήματα της ερευνητικής διαδικασίας</a:t>
            </a:r>
            <a:endParaRPr lang="el-GR" sz="2000" b="1" dirty="0">
              <a:solidFill>
                <a:srgbClr val="002060"/>
              </a:solidFill>
              <a:latin typeface="Corbel" panose="020B0503020204020204" pitchFamily="34" charset="0"/>
            </a:endParaRPr>
          </a:p>
        </p:txBody>
      </p:sp>
      <p:grpSp>
        <p:nvGrpSpPr>
          <p:cNvPr id="10" name="Ομάδα 9"/>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Ορθογώνιο 7"/>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Tree>
    <p:extLst>
      <p:ext uri="{BB962C8B-B14F-4D97-AF65-F5344CB8AC3E}">
        <p14:creationId xmlns:p14="http://schemas.microsoft.com/office/powerpoint/2010/main" val="89847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6870" y="2276872"/>
            <a:ext cx="3717471" cy="4370427"/>
          </a:xfrm>
          <a:prstGeom prst="rect">
            <a:avLst/>
          </a:prstGeom>
          <a:noFill/>
        </p:spPr>
        <p:txBody>
          <a:bodyPr wrap="square" rtlCol="0">
            <a:spAutoFit/>
          </a:bodyPr>
          <a:lstStyle/>
          <a:p>
            <a:r>
              <a:rPr lang="en-US" sz="1400" dirty="0"/>
              <a:t> </a:t>
            </a:r>
            <a:endParaRPr lang="el-GR" sz="1600" dirty="0">
              <a:latin typeface="Corbel" panose="020B0503020204020204" pitchFamily="34" charset="0"/>
            </a:endParaRPr>
          </a:p>
          <a:p>
            <a:endParaRPr lang="el-GR" sz="1600" b="1" dirty="0">
              <a:solidFill>
                <a:schemeClr val="accent5">
                  <a:lumMod val="50000"/>
                </a:schemeClr>
              </a:solidFill>
              <a:latin typeface="Corbel" panose="020B0503020204020204" pitchFamily="34" charset="0"/>
            </a:endParaRPr>
          </a:p>
          <a:p>
            <a:pPr marL="285750" indent="-285750">
              <a:buFont typeface="Arial" panose="020B0604020202020204" pitchFamily="34" charset="0"/>
              <a:buChar char="•"/>
            </a:pPr>
            <a:r>
              <a:rPr lang="el-GR" sz="2000" dirty="0">
                <a:solidFill>
                  <a:schemeClr val="tx1">
                    <a:lumMod val="95000"/>
                    <a:lumOff val="5000"/>
                  </a:schemeClr>
                </a:solidFill>
              </a:rPr>
              <a:t>Αξιοπιστία δημιουργού και πηγής</a:t>
            </a:r>
          </a:p>
          <a:p>
            <a:pPr marL="285750" indent="-285750">
              <a:buFont typeface="Arial" panose="020B0604020202020204" pitchFamily="34" charset="0"/>
              <a:buChar char="•"/>
            </a:pPr>
            <a:r>
              <a:rPr lang="el-GR" sz="2000" dirty="0">
                <a:solidFill>
                  <a:schemeClr val="tx1">
                    <a:lumMod val="95000"/>
                    <a:lumOff val="5000"/>
                  </a:schemeClr>
                </a:solidFill>
              </a:rPr>
              <a:t>Εγκυρότητα</a:t>
            </a:r>
          </a:p>
          <a:p>
            <a:pPr marL="285750" indent="-285750">
              <a:buFont typeface="Arial" panose="020B0604020202020204" pitchFamily="34" charset="0"/>
              <a:buChar char="•"/>
            </a:pPr>
            <a:r>
              <a:rPr lang="el-GR" sz="2000" dirty="0">
                <a:solidFill>
                  <a:schemeClr val="tx1">
                    <a:lumMod val="95000"/>
                    <a:lumOff val="5000"/>
                  </a:schemeClr>
                </a:solidFill>
              </a:rPr>
              <a:t>Ακρίβεια</a:t>
            </a:r>
          </a:p>
          <a:p>
            <a:pPr marL="285750" indent="-285750">
              <a:buFont typeface="Arial" panose="020B0604020202020204" pitchFamily="34" charset="0"/>
              <a:buChar char="•"/>
            </a:pPr>
            <a:r>
              <a:rPr lang="el-GR" sz="2000" dirty="0">
                <a:solidFill>
                  <a:schemeClr val="tx1">
                    <a:lumMod val="95000"/>
                    <a:lumOff val="5000"/>
                  </a:schemeClr>
                </a:solidFill>
              </a:rPr>
              <a:t>Αντικειμενικότητα</a:t>
            </a:r>
          </a:p>
          <a:p>
            <a:pPr marL="285750" indent="-285750">
              <a:buFont typeface="Arial" panose="020B0604020202020204" pitchFamily="34" charset="0"/>
              <a:buChar char="•"/>
            </a:pPr>
            <a:r>
              <a:rPr lang="el-GR" sz="2000" dirty="0">
                <a:solidFill>
                  <a:schemeClr val="tx1">
                    <a:lumMod val="95000"/>
                    <a:lumOff val="5000"/>
                  </a:schemeClr>
                </a:solidFill>
              </a:rPr>
              <a:t>Κάλυψη</a:t>
            </a:r>
          </a:p>
          <a:p>
            <a:pPr marL="285750" indent="-285750">
              <a:buFont typeface="Arial" panose="020B0604020202020204" pitchFamily="34" charset="0"/>
              <a:buChar char="•"/>
            </a:pPr>
            <a:r>
              <a:rPr lang="el-GR" sz="2000" dirty="0">
                <a:solidFill>
                  <a:schemeClr val="tx1">
                    <a:lumMod val="95000"/>
                    <a:lumOff val="5000"/>
                  </a:schemeClr>
                </a:solidFill>
              </a:rPr>
              <a:t>Επικαιρότητα</a:t>
            </a:r>
          </a:p>
          <a:p>
            <a:pPr marL="285750" indent="-285750">
              <a:buFont typeface="Arial" panose="020B0604020202020204" pitchFamily="34" charset="0"/>
              <a:buChar char="•"/>
            </a:pPr>
            <a:r>
              <a:rPr lang="el-GR" sz="2000" dirty="0">
                <a:solidFill>
                  <a:schemeClr val="tx1">
                    <a:lumMod val="95000"/>
                    <a:lumOff val="5000"/>
                  </a:schemeClr>
                </a:solidFill>
              </a:rPr>
              <a:t>Κοινό και σκοπός του συγγραφέα</a:t>
            </a:r>
          </a:p>
          <a:p>
            <a:pPr marL="285750" indent="-285750">
              <a:buFont typeface="Arial" panose="020B0604020202020204" pitchFamily="34" charset="0"/>
              <a:buChar char="•"/>
            </a:pPr>
            <a:r>
              <a:rPr lang="el-GR" sz="2000" dirty="0">
                <a:solidFill>
                  <a:schemeClr val="tx1">
                    <a:lumMod val="95000"/>
                    <a:lumOff val="5000"/>
                  </a:schemeClr>
                </a:solidFill>
              </a:rPr>
              <a:t>Οργάνωση και δομή</a:t>
            </a:r>
          </a:p>
          <a:p>
            <a:pPr marL="285750" indent="-285750">
              <a:buFont typeface="Arial" panose="020B0604020202020204" pitchFamily="34" charset="0"/>
              <a:buChar char="•"/>
            </a:pPr>
            <a:r>
              <a:rPr lang="el-GR" sz="2000" dirty="0">
                <a:solidFill>
                  <a:schemeClr val="tx1">
                    <a:lumMod val="95000"/>
                    <a:lumOff val="5000"/>
                  </a:schemeClr>
                </a:solidFill>
              </a:rPr>
              <a:t>Τεκμηρίωση</a:t>
            </a:r>
          </a:p>
          <a:p>
            <a:pPr marL="342900" indent="-342900">
              <a:buAutoNum type="arabicPeriod" startAt="3"/>
            </a:pPr>
            <a:endParaRPr lang="el-GR" sz="1400" dirty="0"/>
          </a:p>
          <a:p>
            <a:endParaRPr lang="el-GR" sz="1400" dirty="0"/>
          </a:p>
        </p:txBody>
      </p:sp>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000" b="1" dirty="0">
                <a:solidFill>
                  <a:srgbClr val="002060"/>
                </a:solidFill>
                <a:latin typeface="Arial" panose="020B0604020202020204" pitchFamily="34" charset="0"/>
                <a:cs typeface="Arial" panose="020B0604020202020204" pitchFamily="34" charset="0"/>
              </a:rPr>
              <a:t> Τα βήματα της ερευνητικής διαδικασίας</a:t>
            </a:r>
            <a:endParaRPr lang="el-GR" sz="2000" b="1" dirty="0">
              <a:solidFill>
                <a:srgbClr val="002060"/>
              </a:solidFill>
              <a:latin typeface="Corbel" panose="020B0503020204020204" pitchFamily="34" charset="0"/>
            </a:endParaRPr>
          </a:p>
        </p:txBody>
      </p:sp>
      <p:sp>
        <p:nvSpPr>
          <p:cNvPr id="2" name="Ορθογώνιο 1"/>
          <p:cNvSpPr/>
          <p:nvPr/>
        </p:nvSpPr>
        <p:spPr>
          <a:xfrm>
            <a:off x="661992" y="1750860"/>
            <a:ext cx="3689837" cy="400110"/>
          </a:xfrm>
          <a:prstGeom prst="rect">
            <a:avLst/>
          </a:prstGeom>
        </p:spPr>
        <p:txBody>
          <a:bodyPr wrap="square">
            <a:spAutoFit/>
          </a:bodyPr>
          <a:lstStyle/>
          <a:p>
            <a:r>
              <a:rPr lang="el-GR" b="1" dirty="0">
                <a:solidFill>
                  <a:schemeClr val="accent5">
                    <a:lumMod val="50000"/>
                  </a:schemeClr>
                </a:solidFill>
              </a:rPr>
              <a:t>3.</a:t>
            </a:r>
            <a:r>
              <a:rPr lang="el-GR" sz="1600" dirty="0"/>
              <a:t>  </a:t>
            </a:r>
            <a:r>
              <a:rPr lang="el-GR" sz="2000" b="1" dirty="0">
                <a:solidFill>
                  <a:schemeClr val="accent5">
                    <a:lumMod val="50000"/>
                  </a:schemeClr>
                </a:solidFill>
              </a:rPr>
              <a:t>Αξιολόγηση πηγών</a:t>
            </a:r>
            <a:endParaRPr lang="el-GR" dirty="0"/>
          </a:p>
        </p:txBody>
      </p:sp>
      <p:grpSp>
        <p:nvGrpSpPr>
          <p:cNvPr id="10" name="Ομάδα 9"/>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4139952" y="1473861"/>
            <a:ext cx="4560666" cy="1354217"/>
          </a:xfrm>
          <a:prstGeom prst="rect">
            <a:avLst/>
          </a:prstGeom>
          <a:noFill/>
        </p:spPr>
        <p:txBody>
          <a:bodyPr wrap="square" rtlCol="0">
            <a:spAutoFit/>
          </a:bodyPr>
          <a:lstStyle/>
          <a:p>
            <a:r>
              <a:rPr lang="en-US" sz="1400" dirty="0"/>
              <a:t> </a:t>
            </a:r>
            <a:endParaRPr lang="el-GR" sz="1400" dirty="0"/>
          </a:p>
          <a:p>
            <a:r>
              <a:rPr lang="el-GR" b="1" dirty="0">
                <a:solidFill>
                  <a:schemeClr val="accent5">
                    <a:lumMod val="50000"/>
                  </a:schemeClr>
                </a:solidFill>
              </a:rPr>
              <a:t>	4.  </a:t>
            </a:r>
            <a:r>
              <a:rPr lang="el-GR" sz="2000" b="1" dirty="0">
                <a:solidFill>
                  <a:schemeClr val="accent5">
                    <a:lumMod val="50000"/>
                  </a:schemeClr>
                </a:solidFill>
              </a:rPr>
              <a:t>Διαχείριση – οργάνωση 	πληροφορίας και τεκμηρίωση</a:t>
            </a:r>
          </a:p>
          <a:p>
            <a:pPr lvl="1"/>
            <a:endParaRPr lang="el-GR" sz="1400" dirty="0">
              <a:latin typeface="Corbel" panose="020B0503020204020204" pitchFamily="34" charset="0"/>
            </a:endParaRPr>
          </a:p>
          <a:p>
            <a:endParaRPr lang="el-GR" sz="1400" dirty="0"/>
          </a:p>
        </p:txBody>
      </p:sp>
      <p:sp>
        <p:nvSpPr>
          <p:cNvPr id="13" name="TextBox 12"/>
          <p:cNvSpPr txBox="1"/>
          <p:nvPr/>
        </p:nvSpPr>
        <p:spPr>
          <a:xfrm>
            <a:off x="4587104" y="2554451"/>
            <a:ext cx="4113514" cy="3293209"/>
          </a:xfrm>
          <a:prstGeom prst="rect">
            <a:avLst/>
          </a:prstGeom>
          <a:noFill/>
        </p:spPr>
        <p:txBody>
          <a:bodyPr wrap="square" rtlCol="0">
            <a:spAutoFit/>
          </a:bodyPr>
          <a:lstStyle/>
          <a:p>
            <a:r>
              <a:rPr lang="en-US" sz="1400" dirty="0"/>
              <a:t> </a:t>
            </a:r>
            <a:endParaRPr lang="el-GR" sz="1400" dirty="0"/>
          </a:p>
          <a:p>
            <a:pPr marL="285750" indent="-285750">
              <a:buFont typeface="Arial" panose="020B0604020202020204" pitchFamily="34" charset="0"/>
              <a:buChar char="•"/>
            </a:pPr>
            <a:r>
              <a:rPr lang="el-GR" sz="2000" dirty="0"/>
              <a:t>Καταγραφή και οργάνωση αρχείων</a:t>
            </a:r>
          </a:p>
          <a:p>
            <a:pPr marL="285750" indent="-285750">
              <a:buFont typeface="Arial" panose="020B0604020202020204" pitchFamily="34" charset="0"/>
              <a:buChar char="•"/>
            </a:pPr>
            <a:r>
              <a:rPr lang="el-GR" sz="2000" dirty="0"/>
              <a:t>Αποθήκευση και αντίγραφα ασφαλείας</a:t>
            </a:r>
          </a:p>
          <a:p>
            <a:pPr marL="285750" indent="-285750">
              <a:buFont typeface="Arial" panose="020B0604020202020204" pitchFamily="34" charset="0"/>
              <a:buChar char="•"/>
            </a:pPr>
            <a:r>
              <a:rPr lang="el-GR" sz="2000" dirty="0"/>
              <a:t>Σελιδοδείκτες και αγαπημένα</a:t>
            </a:r>
          </a:p>
          <a:p>
            <a:pPr marL="285750" indent="-285750">
              <a:buFont typeface="Arial" panose="020B0604020202020204" pitchFamily="34" charset="0"/>
              <a:buChar char="•"/>
            </a:pPr>
            <a:r>
              <a:rPr lang="el-GR" sz="2000" dirty="0"/>
              <a:t>Υπηρεσίες διαμοιρασμού (</a:t>
            </a:r>
            <a:r>
              <a:rPr lang="en-US" sz="2000" dirty="0"/>
              <a:t>Google Drive, Dropbox, iCloud, OneDrive)</a:t>
            </a:r>
            <a:endParaRPr lang="el-GR" sz="2000" dirty="0"/>
          </a:p>
          <a:p>
            <a:pPr marL="285750" indent="-285750">
              <a:buFont typeface="Arial" panose="020B0604020202020204" pitchFamily="34" charset="0"/>
              <a:buChar char="•"/>
            </a:pPr>
            <a:r>
              <a:rPr lang="el-GR" sz="2000" dirty="0"/>
              <a:t>Εργαλεία διαχείρισης βιβλιογραφίας</a:t>
            </a:r>
            <a:r>
              <a:rPr lang="en-US" sz="2000" dirty="0"/>
              <a:t> (</a:t>
            </a:r>
            <a:r>
              <a:rPr lang="en-US" sz="2000" dirty="0" err="1"/>
              <a:t>Medeley</a:t>
            </a:r>
            <a:r>
              <a:rPr lang="en-US" sz="2000" dirty="0"/>
              <a:t>,  </a:t>
            </a:r>
            <a:r>
              <a:rPr lang="en-US" sz="2000" dirty="0" err="1"/>
              <a:t>Zotero</a:t>
            </a:r>
            <a:r>
              <a:rPr lang="en-US" sz="2000" dirty="0"/>
              <a:t>, </a:t>
            </a:r>
            <a:r>
              <a:rPr lang="en-US" sz="2000" dirty="0" err="1"/>
              <a:t>citeulike</a:t>
            </a:r>
            <a:r>
              <a:rPr lang="en-US" sz="2000" dirty="0"/>
              <a:t>)</a:t>
            </a:r>
            <a:r>
              <a:rPr lang="el-GR" sz="2000" dirty="0"/>
              <a:t>.</a:t>
            </a:r>
          </a:p>
          <a:p>
            <a:endParaRPr lang="el-GR" sz="1400" dirty="0"/>
          </a:p>
        </p:txBody>
      </p:sp>
      <p:sp>
        <p:nvSpPr>
          <p:cNvPr id="14" name="Ορθογώνιο 13"/>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Tree>
    <p:extLst>
      <p:ext uri="{BB962C8B-B14F-4D97-AF65-F5344CB8AC3E}">
        <p14:creationId xmlns:p14="http://schemas.microsoft.com/office/powerpoint/2010/main" val="329248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195" y="1406958"/>
            <a:ext cx="8136904" cy="4739759"/>
          </a:xfrm>
          <a:prstGeom prst="rect">
            <a:avLst/>
          </a:prstGeom>
          <a:noFill/>
        </p:spPr>
        <p:txBody>
          <a:bodyPr wrap="square" rtlCol="0">
            <a:spAutoFit/>
          </a:bodyPr>
          <a:lstStyle/>
          <a:p>
            <a:r>
              <a:rPr lang="en-US" sz="2000" b="1" dirty="0">
                <a:solidFill>
                  <a:schemeClr val="accent5">
                    <a:lumMod val="50000"/>
                  </a:schemeClr>
                </a:solidFill>
              </a:rPr>
              <a:t>5.	</a:t>
            </a:r>
            <a:r>
              <a:rPr lang="el-GR" sz="2000" b="1" dirty="0">
                <a:solidFill>
                  <a:schemeClr val="accent5">
                    <a:lumMod val="50000"/>
                  </a:schemeClr>
                </a:solidFill>
              </a:rPr>
              <a:t>Διαδικασία συγγραφής</a:t>
            </a:r>
          </a:p>
          <a:p>
            <a:endParaRPr lang="en-US" sz="1600" b="1" dirty="0"/>
          </a:p>
          <a:p>
            <a:r>
              <a:rPr lang="el-GR" sz="2000" b="1" dirty="0"/>
              <a:t>Προσχέδιο</a:t>
            </a:r>
            <a:r>
              <a:rPr lang="en-US" sz="2000" b="1" dirty="0"/>
              <a:t>:</a:t>
            </a:r>
            <a:endParaRPr lang="el-GR" sz="2000" b="1" dirty="0"/>
          </a:p>
          <a:p>
            <a:pPr marL="285750" indent="-285750">
              <a:buFont typeface="Arial" panose="020B0604020202020204" pitchFamily="34" charset="0"/>
              <a:buChar char="•"/>
            </a:pPr>
            <a:r>
              <a:rPr lang="el-GR" sz="2000" b="1" dirty="0"/>
              <a:t>	</a:t>
            </a:r>
            <a:r>
              <a:rPr lang="el-GR" sz="2000" dirty="0"/>
              <a:t>Καταγραφή ιδεών</a:t>
            </a:r>
          </a:p>
          <a:p>
            <a:pPr marL="285750" indent="-285750">
              <a:buFont typeface="Arial" panose="020B0604020202020204" pitchFamily="34" charset="0"/>
              <a:buChar char="•"/>
            </a:pPr>
            <a:r>
              <a:rPr lang="el-GR" sz="2000" dirty="0"/>
              <a:t>	Αρχικός </a:t>
            </a:r>
            <a:r>
              <a:rPr lang="el-GR" sz="2000" b="1" dirty="0"/>
              <a:t>πίνακας περιεχομένων</a:t>
            </a:r>
          </a:p>
          <a:p>
            <a:r>
              <a:rPr lang="el-GR" sz="2000" b="1" dirty="0"/>
              <a:t>Τα μέρη μιας εργασίας</a:t>
            </a:r>
            <a:r>
              <a:rPr lang="en-US" sz="2000" b="1" dirty="0"/>
              <a:t>:</a:t>
            </a:r>
            <a:endParaRPr lang="el-GR" sz="2000" b="1" dirty="0"/>
          </a:p>
          <a:p>
            <a:pPr marL="285750" indent="-285750">
              <a:buFont typeface="Arial" panose="020B0604020202020204" pitchFamily="34" charset="0"/>
              <a:buChar char="•"/>
            </a:pPr>
            <a:r>
              <a:rPr lang="el-GR" sz="2000" b="1" dirty="0"/>
              <a:t>Περίληψη</a:t>
            </a:r>
            <a:r>
              <a:rPr lang="en-US" sz="2000" b="1" dirty="0"/>
              <a:t>: </a:t>
            </a:r>
            <a:r>
              <a:rPr lang="el-GR" sz="2000" dirty="0"/>
              <a:t>σκοπός της εργασίας, μεθοδολογία και συμπεράσματα</a:t>
            </a:r>
          </a:p>
          <a:p>
            <a:pPr marL="285750" indent="-285750">
              <a:buFont typeface="Arial" panose="020B0604020202020204" pitchFamily="34" charset="0"/>
              <a:buChar char="•"/>
            </a:pPr>
            <a:r>
              <a:rPr lang="el-GR" b="1" dirty="0"/>
              <a:t>Κύριο μέρος</a:t>
            </a:r>
          </a:p>
          <a:p>
            <a:pPr marL="742950" lvl="1" indent="-285750">
              <a:buFont typeface="Arial" panose="020B0604020202020204" pitchFamily="34" charset="0"/>
              <a:buChar char="•"/>
            </a:pPr>
            <a:r>
              <a:rPr lang="el-GR" b="1" dirty="0"/>
              <a:t>Εισαγωγή </a:t>
            </a:r>
            <a:r>
              <a:rPr lang="en-US" b="1" dirty="0"/>
              <a:t>: </a:t>
            </a:r>
            <a:r>
              <a:rPr lang="el-GR" dirty="0"/>
              <a:t>παρουσίαση του προβλήματος / θέματος και δομή της εργασίας (παρουσίαση κεφαλαίων)</a:t>
            </a:r>
          </a:p>
          <a:p>
            <a:pPr marL="742950" lvl="1" indent="-285750">
              <a:buFont typeface="Arial" panose="020B0604020202020204" pitchFamily="34" charset="0"/>
              <a:buChar char="•"/>
            </a:pPr>
            <a:r>
              <a:rPr lang="el-GR" b="1" dirty="0"/>
              <a:t>Ανασκόπηση της βιβλιογραφίας </a:t>
            </a:r>
          </a:p>
          <a:p>
            <a:pPr marL="742950" lvl="1" indent="-285750">
              <a:buFont typeface="Arial" panose="020B0604020202020204" pitchFamily="34" charset="0"/>
              <a:buChar char="•"/>
            </a:pPr>
            <a:r>
              <a:rPr lang="el-GR" b="1" dirty="0"/>
              <a:t>Μεθοδολογία</a:t>
            </a:r>
          </a:p>
          <a:p>
            <a:pPr marL="742950" lvl="1" indent="-285750">
              <a:buFont typeface="Arial" panose="020B0604020202020204" pitchFamily="34" charset="0"/>
              <a:buChar char="•"/>
            </a:pPr>
            <a:r>
              <a:rPr lang="el-GR" b="1" dirty="0"/>
              <a:t>Αποτελέσματα </a:t>
            </a:r>
            <a:r>
              <a:rPr lang="el-GR" dirty="0"/>
              <a:t>(επιμέρους κεφάλαια ανάλογα με το θέμα)</a:t>
            </a:r>
          </a:p>
          <a:p>
            <a:pPr marL="742950" lvl="1" indent="-285750">
              <a:buFont typeface="Arial" panose="020B0604020202020204" pitchFamily="34" charset="0"/>
              <a:buChar char="•"/>
            </a:pPr>
            <a:r>
              <a:rPr lang="el-GR" b="1" dirty="0"/>
              <a:t>Συμπεράσματα </a:t>
            </a:r>
            <a:r>
              <a:rPr lang="el-GR" dirty="0"/>
              <a:t>και επίλογος</a:t>
            </a:r>
          </a:p>
          <a:p>
            <a:pPr marL="285750" indent="-285750">
              <a:buFont typeface="Arial" panose="020B0604020202020204" pitchFamily="34" charset="0"/>
              <a:buChar char="•"/>
            </a:pPr>
            <a:r>
              <a:rPr lang="el-GR" sz="2000" b="1" dirty="0"/>
              <a:t>Βιβλιογραφία</a:t>
            </a:r>
          </a:p>
          <a:p>
            <a:pPr marL="285750" indent="-285750">
              <a:buFont typeface="Arial" panose="020B0604020202020204" pitchFamily="34" charset="0"/>
              <a:buChar char="•"/>
            </a:pPr>
            <a:r>
              <a:rPr lang="el-GR" sz="2000" b="1" dirty="0"/>
              <a:t>Παραρτήματα</a:t>
            </a:r>
          </a:p>
        </p:txBody>
      </p:sp>
      <p:sp>
        <p:nvSpPr>
          <p:cNvPr id="11" name="Rectangle 15"/>
          <p:cNvSpPr>
            <a:spLocks noChangeArrowheads="1"/>
          </p:cNvSpPr>
          <p:nvPr/>
        </p:nvSpPr>
        <p:spPr bwMode="auto">
          <a:xfrm>
            <a:off x="539552" y="764705"/>
            <a:ext cx="8136903" cy="432048"/>
          </a:xfrm>
          <a:prstGeom prst="rect">
            <a:avLst/>
          </a:prstGeom>
          <a:noFill/>
          <a:ln w="9525">
            <a:solidFill>
              <a:srgbClr val="BCE8F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sz="1600" dirty="0">
                <a:solidFill>
                  <a:srgbClr val="7030A0"/>
                </a:solidFill>
                <a:latin typeface="+mn-lt"/>
              </a:rPr>
              <a:t>	</a:t>
            </a:r>
            <a:r>
              <a:rPr lang="el-GR" sz="2000" b="1" dirty="0">
                <a:solidFill>
                  <a:srgbClr val="002060"/>
                </a:solidFill>
                <a:latin typeface="Arial" panose="020B0604020202020204" pitchFamily="34" charset="0"/>
                <a:cs typeface="Arial" panose="020B0604020202020204" pitchFamily="34" charset="0"/>
              </a:rPr>
              <a:t>Τα βήματα της ερευνητικής διαδικασίας</a:t>
            </a:r>
            <a:endParaRPr lang="el-GR" sz="1800" b="1" dirty="0">
              <a:solidFill>
                <a:srgbClr val="002060"/>
              </a:solidFill>
              <a:latin typeface="Arial" panose="020B0604020202020204" pitchFamily="34" charset="0"/>
              <a:cs typeface="Arial" panose="020B0604020202020204" pitchFamily="34" charset="0"/>
            </a:endParaRPr>
          </a:p>
        </p:txBody>
      </p:sp>
      <p:grpSp>
        <p:nvGrpSpPr>
          <p:cNvPr id="10" name="Ομάδα 9"/>
          <p:cNvGrpSpPr/>
          <p:nvPr/>
        </p:nvGrpSpPr>
        <p:grpSpPr>
          <a:xfrm>
            <a:off x="0" y="-1"/>
            <a:ext cx="9153294" cy="615553"/>
            <a:chOff x="-12802" y="0"/>
            <a:chExt cx="9153294" cy="615553"/>
          </a:xfrm>
          <a:solidFill>
            <a:schemeClr val="accent4">
              <a:lumMod val="20000"/>
              <a:lumOff val="80000"/>
              <a:alpha val="71000"/>
            </a:schemeClr>
          </a:solidFill>
        </p:grpSpPr>
        <p:sp>
          <p:nvSpPr>
            <p:cNvPr id="16" name="TextBox 15"/>
            <p:cNvSpPr txBox="1">
              <a:spLocks noChangeArrowheads="1"/>
            </p:cNvSpPr>
            <p:nvPr/>
          </p:nvSpPr>
          <p:spPr bwMode="auto">
            <a:xfrm>
              <a:off x="-12802" y="0"/>
              <a:ext cx="9153294" cy="615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dirty="0">
                  <a:latin typeface="Tahoma" pitchFamily="34" charset="0"/>
                </a:rPr>
                <a:t>	</a:t>
              </a:r>
              <a:r>
                <a:rPr lang="el-GR" altLang="el-GR" sz="1600" b="1" dirty="0">
                  <a:solidFill>
                    <a:srgbClr val="002060"/>
                  </a:solidFill>
                  <a:latin typeface="Corbel" pitchFamily="34" charset="0"/>
                </a:rPr>
                <a:t>ΠΑΝΕΠΙΣΤΗΜΙΟ ΙΩΑΝΝΙΝΩΝ</a:t>
              </a:r>
            </a:p>
            <a:p>
              <a:pPr eaLnBrk="1" hangingPunct="1">
                <a:spcBef>
                  <a:spcPct val="0"/>
                </a:spcBef>
                <a:buFontTx/>
                <a:buNone/>
              </a:pPr>
              <a:r>
                <a:rPr lang="el-GR" altLang="el-GR" sz="1600" b="1" dirty="0">
                  <a:solidFill>
                    <a:srgbClr val="002060"/>
                  </a:solidFill>
                  <a:latin typeface="Corbel" pitchFamily="34" charset="0"/>
                </a:rPr>
                <a:t>	ΒΙΒΛΙΟΘΗΚΗ ΚΑΙ ΚΕΝΤΡΟ ΠΛΗΡΟΦΟΡΗΣΗΣ</a:t>
              </a:r>
              <a:endParaRPr lang="el-GR" altLang="el-GR" sz="1400" b="1" dirty="0">
                <a:solidFill>
                  <a:srgbClr val="002060"/>
                </a:solidFill>
                <a:latin typeface="Corbe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072" y="0"/>
              <a:ext cx="672669" cy="61555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Ορθογώνιο 7"/>
          <p:cNvSpPr/>
          <p:nvPr/>
        </p:nvSpPr>
        <p:spPr>
          <a:xfrm>
            <a:off x="548132" y="896145"/>
            <a:ext cx="167444" cy="169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Tree>
    <p:extLst>
      <p:ext uri="{BB962C8B-B14F-4D97-AF65-F5344CB8AC3E}">
        <p14:creationId xmlns:p14="http://schemas.microsoft.com/office/powerpoint/2010/main" val="13436009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85D7CEE603450A46B8D0B965BA7CB8E7" ma:contentTypeVersion="0" ma:contentTypeDescription="Δημιουργία νέου εγγράφου" ma:contentTypeScope="" ma:versionID="afd508566d8a843a7fae86cfe385fa88">
  <xsd:schema xmlns:xsd="http://www.w3.org/2001/XMLSchema" xmlns:xs="http://www.w3.org/2001/XMLSchema" xmlns:p="http://schemas.microsoft.com/office/2006/metadata/properties" targetNamespace="http://schemas.microsoft.com/office/2006/metadata/properties" ma:root="true" ma:fieldsID="cec01839675ef001fa46d8309a58368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A81E79-0216-4DB2-8220-5144B7DC7DAC}"/>
</file>

<file path=customXml/itemProps2.xml><?xml version="1.0" encoding="utf-8"?>
<ds:datastoreItem xmlns:ds="http://schemas.openxmlformats.org/officeDocument/2006/customXml" ds:itemID="{66C5121E-4B41-48F2-AE31-1EF51E8BA0F0}"/>
</file>

<file path=customXml/itemProps3.xml><?xml version="1.0" encoding="utf-8"?>
<ds:datastoreItem xmlns:ds="http://schemas.openxmlformats.org/officeDocument/2006/customXml" ds:itemID="{96E39AAC-97C0-4C58-AA63-2BE2228C7A04}"/>
</file>

<file path=docProps/app.xml><?xml version="1.0" encoding="utf-8"?>
<Properties xmlns="http://schemas.openxmlformats.org/officeDocument/2006/extended-properties" xmlns:vt="http://schemas.openxmlformats.org/officeDocument/2006/docPropsVTypes">
  <TotalTime>2236</TotalTime>
  <Words>4551</Words>
  <Application>Microsoft Office PowerPoint</Application>
  <PresentationFormat>On-screen Show (4:3)</PresentationFormat>
  <Paragraphs>548</Paragraphs>
  <Slides>36</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Corbel</vt:lpstr>
      <vt:lpstr>Microsoft Sans Serif</vt:lpstr>
      <vt:lpstr>Palatino Linotype</vt:lpstr>
      <vt:lpstr>Symbol</vt:lpstr>
      <vt:lpstr>Tahoma</vt:lpstr>
      <vt:lpstr>Times New Roman</vt:lpstr>
      <vt:lpstr>Verdana</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theodora</dc:creator>
  <cp:lastModifiedBy>ΘΕΟΔΩΡΑ ΤΣΩΛΗ</cp:lastModifiedBy>
  <cp:revision>117</cp:revision>
  <dcterms:created xsi:type="dcterms:W3CDTF">2019-01-25T11:18:33Z</dcterms:created>
  <dcterms:modified xsi:type="dcterms:W3CDTF">2021-02-15T06:40:19Z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0x01010085D7CEE603450A46B8D0B965BA7CB8E7</vt:lpwstr>
  </property>
</Properties>
</file>