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75" r:id="rId4"/>
    <p:sldId id="276" r:id="rId5"/>
    <p:sldId id="277" r:id="rId6"/>
    <p:sldId id="286" r:id="rId7"/>
    <p:sldId id="285" r:id="rId8"/>
    <p:sldId id="267" r:id="rId9"/>
    <p:sldId id="257" r:id="rId10"/>
    <p:sldId id="265" r:id="rId11"/>
    <p:sldId id="266" r:id="rId12"/>
    <p:sldId id="263" r:id="rId13"/>
    <p:sldId id="258" r:id="rId14"/>
    <p:sldId id="264" r:id="rId15"/>
    <p:sldId id="303" r:id="rId16"/>
    <p:sldId id="260" r:id="rId17"/>
    <p:sldId id="261" r:id="rId18"/>
    <p:sldId id="268" r:id="rId19"/>
    <p:sldId id="269" r:id="rId20"/>
    <p:sldId id="270" r:id="rId21"/>
    <p:sldId id="299" r:id="rId22"/>
    <p:sldId id="271" r:id="rId23"/>
    <p:sldId id="300" r:id="rId24"/>
    <p:sldId id="272" r:id="rId25"/>
    <p:sldId id="273" r:id="rId26"/>
    <p:sldId id="287" r:id="rId27"/>
    <p:sldId id="288" r:id="rId28"/>
    <p:sldId id="310" r:id="rId29"/>
    <p:sldId id="289" r:id="rId30"/>
    <p:sldId id="290" r:id="rId31"/>
    <p:sldId id="304" r:id="rId32"/>
    <p:sldId id="305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19/11/18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5400" b="1" dirty="0" smtClean="0"/>
              <a:t>ΠΡΑΓΜΑΤΙΚΟΙ ΑΡΙΘΜΟΙ</a:t>
            </a:r>
            <a:endParaRPr lang="en-GB" sz="5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ΠΡΟΤΑΣΕΙΣ</a:t>
            </a:r>
            <a:br>
              <a:rPr lang="el-GR" b="1" dirty="0" smtClean="0"/>
            </a:br>
            <a:r>
              <a:rPr lang="el-GR" b="1" dirty="0" smtClean="0"/>
              <a:t>Μοναδικότητα του μηδενός</a:t>
            </a:r>
            <a:r>
              <a:rPr lang="el-GR" dirty="0" smtClean="0"/>
              <a:t>.</a:t>
            </a:r>
            <a:br>
              <a:rPr lang="el-GR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l-GR" dirty="0" smtClean="0"/>
              <a:t>Αν μ πραγματικός αριθμός για τον οποίο ισχύει</a:t>
            </a:r>
          </a:p>
          <a:p>
            <a:pPr marL="514350" indent="-514350">
              <a:buNone/>
            </a:pPr>
            <a:r>
              <a:rPr lang="el-GR" dirty="0" smtClean="0"/>
              <a:t>α+ μ = α για κάθε πραγματικό αριθμό α, τότε</a:t>
            </a:r>
          </a:p>
          <a:p>
            <a:pPr marL="514350" indent="-514350">
              <a:buNone/>
            </a:pPr>
            <a:r>
              <a:rPr lang="el-GR" dirty="0" smtClean="0"/>
              <a:t>μ=0.</a:t>
            </a:r>
          </a:p>
          <a:p>
            <a:pPr marL="514350" indent="-514350">
              <a:buNone/>
            </a:pPr>
            <a:r>
              <a:rPr lang="el-GR" b="1" dirty="0" smtClean="0"/>
              <a:t>Απόδειξη.</a:t>
            </a:r>
          </a:p>
          <a:p>
            <a:pPr marL="514350" indent="-514350">
              <a:buNone/>
            </a:pPr>
            <a:r>
              <a:rPr lang="el-GR" dirty="0" smtClean="0"/>
              <a:t>Από την ιδιότητα του μ έχουμε 0+μ=0.</a:t>
            </a:r>
          </a:p>
          <a:p>
            <a:pPr marL="514350" indent="-514350">
              <a:buNone/>
            </a:pPr>
            <a:r>
              <a:rPr lang="el-GR" dirty="0" smtClean="0"/>
              <a:t>Από την (Π1) έχουμε μ+0 = μ.</a:t>
            </a:r>
          </a:p>
          <a:p>
            <a:pPr marL="514350" indent="-514350">
              <a:buNone/>
            </a:pPr>
            <a:r>
              <a:rPr lang="el-GR" dirty="0" smtClean="0"/>
              <a:t>Από την (Π4) και τα παραπάνω έχουμε </a:t>
            </a:r>
          </a:p>
          <a:p>
            <a:pPr marL="514350" indent="-514350">
              <a:buNone/>
            </a:pPr>
            <a:r>
              <a:rPr lang="el-GR" dirty="0" smtClean="0"/>
              <a:t>                  0 = 0 + μ = μ + 0 = μ</a:t>
            </a:r>
          </a:p>
          <a:p>
            <a:pPr marL="514350" indent="-514350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Μοναδικότητα του αντιθέτου.</a:t>
            </a:r>
            <a:br>
              <a:rPr lang="el-GR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l-GR" dirty="0" smtClean="0"/>
              <a:t>Αν α, β είναι πραγματικοί αριθμοί και</a:t>
            </a:r>
          </a:p>
          <a:p>
            <a:pPr marL="514350" indent="-514350">
              <a:buNone/>
            </a:pPr>
            <a:r>
              <a:rPr lang="el-GR" dirty="0" smtClean="0"/>
              <a:t>α + β = 0 τότε β=-α.</a:t>
            </a:r>
          </a:p>
          <a:p>
            <a:pPr marL="514350" indent="-514350">
              <a:buNone/>
            </a:pPr>
            <a:r>
              <a:rPr lang="el-GR" b="1" dirty="0" smtClean="0"/>
              <a:t>Απόδειξη.</a:t>
            </a:r>
          </a:p>
          <a:p>
            <a:pPr marL="514350" indent="-514350">
              <a:buNone/>
            </a:pPr>
            <a:r>
              <a:rPr lang="el-GR" dirty="0" smtClean="0"/>
              <a:t>β = β+0                         (Π1)</a:t>
            </a:r>
          </a:p>
          <a:p>
            <a:pPr marL="514350" indent="-514350">
              <a:buNone/>
            </a:pPr>
            <a:r>
              <a:rPr lang="el-GR" dirty="0" smtClean="0"/>
              <a:t>    =β + (α+(-α))            (Π2)</a:t>
            </a:r>
          </a:p>
          <a:p>
            <a:pPr marL="514350" indent="-514350">
              <a:buNone/>
            </a:pPr>
            <a:r>
              <a:rPr lang="el-GR" dirty="0" smtClean="0"/>
              <a:t>    =(β + α) + (-α)          (Π3)</a:t>
            </a:r>
          </a:p>
          <a:p>
            <a:pPr marL="514350" indent="-514350">
              <a:buNone/>
            </a:pPr>
            <a:r>
              <a:rPr lang="el-GR" dirty="0" smtClean="0"/>
              <a:t>    = (α + β) + (-α)         (Π4)    </a:t>
            </a:r>
          </a:p>
          <a:p>
            <a:pPr marL="514350" indent="-514350">
              <a:buNone/>
            </a:pPr>
            <a:r>
              <a:rPr lang="el-GR" dirty="0" smtClean="0"/>
              <a:t>    = 0 + (-α)                   (υπόθεση για τον β)</a:t>
            </a:r>
          </a:p>
          <a:p>
            <a:pPr marL="514350" indent="-514350">
              <a:buNone/>
            </a:pPr>
            <a:r>
              <a:rPr lang="el-GR" dirty="0" smtClean="0"/>
              <a:t>    =(-α) + 0                    (Π4)</a:t>
            </a:r>
          </a:p>
          <a:p>
            <a:pPr marL="514350" indent="-514350">
              <a:buNone/>
            </a:pPr>
            <a:r>
              <a:rPr lang="el-GR" dirty="0" smtClean="0"/>
              <a:t>    = -α                             (Π1)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Αφαίρεση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</a:t>
            </a:r>
            <a:r>
              <a:rPr lang="el-GR" b="1" dirty="0" smtClean="0"/>
              <a:t>Συμβολισμός</a:t>
            </a:r>
          </a:p>
          <a:p>
            <a:pPr>
              <a:buNone/>
            </a:pPr>
            <a:r>
              <a:rPr lang="el-GR" dirty="0" smtClean="0"/>
              <a:t>   Αν α, β πραγματικοί αριθμοί θέτουμε </a:t>
            </a:r>
          </a:p>
          <a:p>
            <a:pPr>
              <a:buNone/>
            </a:pPr>
            <a:r>
              <a:rPr lang="el-GR" dirty="0" smtClean="0"/>
              <a:t>                          α – β = α+(-β)</a:t>
            </a:r>
          </a:p>
          <a:p>
            <a:pPr>
              <a:buNone/>
            </a:pPr>
            <a:r>
              <a:rPr lang="el-GR" dirty="0" smtClean="0"/>
              <a:t>     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Αξιώματα του πολλαπλασιασμού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000" b="1" dirty="0" smtClean="0"/>
              <a:t>(Π5)  Ύπαρξη της μονάδας</a:t>
            </a:r>
          </a:p>
          <a:p>
            <a:pPr>
              <a:buNone/>
            </a:pPr>
            <a:r>
              <a:rPr lang="el-GR" sz="2000" dirty="0" smtClean="0"/>
              <a:t>     Υπάρχει ένας πραγματικός αριθμός, που τον συμβολίζουμε με 1 (μονάδα), ώστε</a:t>
            </a:r>
          </a:p>
          <a:p>
            <a:pPr>
              <a:buNone/>
            </a:pPr>
            <a:r>
              <a:rPr lang="el-GR" sz="2000" dirty="0" smtClean="0"/>
              <a:t>                                          </a:t>
            </a:r>
            <a:r>
              <a:rPr lang="el-GR" sz="2000" b="1" dirty="0" smtClean="0"/>
              <a:t>1≠0 και α.1=α</a:t>
            </a:r>
          </a:p>
          <a:p>
            <a:pPr>
              <a:buNone/>
            </a:pPr>
            <a:r>
              <a:rPr lang="el-GR" sz="2000" dirty="0" smtClean="0"/>
              <a:t>    για κάθε πραγματικό αριθμό α.</a:t>
            </a:r>
          </a:p>
          <a:p>
            <a:r>
              <a:rPr lang="el-GR" sz="2000" b="1" dirty="0" smtClean="0"/>
              <a:t>(Π6)  Ύπαρξη αντιστρόφου</a:t>
            </a:r>
          </a:p>
          <a:p>
            <a:pPr>
              <a:buNone/>
            </a:pPr>
            <a:r>
              <a:rPr lang="el-GR" sz="2000" dirty="0" smtClean="0"/>
              <a:t>      Για κάθε πραγματικό αριθμό α≠0 υπάρχει πραγματικός αριθμός που τον συμβολίζουμε α</a:t>
            </a:r>
            <a:r>
              <a:rPr lang="el-GR" sz="2000" baseline="30000" dirty="0" smtClean="0"/>
              <a:t>-1</a:t>
            </a:r>
            <a:r>
              <a:rPr lang="el-GR" sz="2000" dirty="0" smtClean="0"/>
              <a:t> (αντίστροφος του α), ώστε</a:t>
            </a:r>
          </a:p>
          <a:p>
            <a:pPr>
              <a:buNone/>
            </a:pPr>
            <a:r>
              <a:rPr lang="el-GR" sz="2000" b="1" dirty="0" smtClean="0"/>
              <a:t>                                                 α.α</a:t>
            </a:r>
            <a:r>
              <a:rPr lang="el-GR" sz="2000" b="1" baseline="30000" dirty="0" smtClean="0"/>
              <a:t>-1</a:t>
            </a:r>
            <a:r>
              <a:rPr lang="el-GR" sz="2000" b="1" dirty="0" smtClean="0"/>
              <a:t>=1</a:t>
            </a:r>
          </a:p>
          <a:p>
            <a:r>
              <a:rPr lang="el-GR" sz="2000" b="1" dirty="0" smtClean="0"/>
              <a:t> (Π7) </a:t>
            </a:r>
            <a:r>
              <a:rPr lang="el-GR" sz="2000" b="1" dirty="0" err="1" smtClean="0"/>
              <a:t>Προσεταιριστικότητα</a:t>
            </a:r>
            <a:r>
              <a:rPr lang="el-GR" sz="2000" b="1" dirty="0" smtClean="0"/>
              <a:t> του </a:t>
            </a:r>
            <a:r>
              <a:rPr lang="el-GR" sz="2000" b="1" dirty="0" err="1" smtClean="0"/>
              <a:t>πολλαπλασιαμού</a:t>
            </a:r>
            <a:r>
              <a:rPr lang="el-GR" sz="2000" dirty="0" smtClean="0"/>
              <a:t>                                                       </a:t>
            </a:r>
          </a:p>
          <a:p>
            <a:pPr>
              <a:buNone/>
            </a:pPr>
            <a:r>
              <a:rPr lang="el-GR" sz="2000" b="1" dirty="0" smtClean="0"/>
              <a:t>                                             α.(</a:t>
            </a:r>
            <a:r>
              <a:rPr lang="el-GR" sz="2000" b="1" dirty="0" err="1" smtClean="0"/>
              <a:t>β.γ</a:t>
            </a:r>
            <a:r>
              <a:rPr lang="el-GR" sz="2000" b="1" dirty="0" smtClean="0"/>
              <a:t>)=(</a:t>
            </a:r>
            <a:r>
              <a:rPr lang="el-GR" sz="2000" b="1" dirty="0" err="1" smtClean="0"/>
              <a:t>α.β</a:t>
            </a:r>
            <a:r>
              <a:rPr lang="el-GR" sz="2000" b="1" dirty="0" smtClean="0"/>
              <a:t>).γ</a:t>
            </a:r>
          </a:p>
          <a:p>
            <a:pPr>
              <a:buNone/>
            </a:pPr>
            <a:r>
              <a:rPr lang="el-GR" sz="2000" b="1" dirty="0" smtClean="0"/>
              <a:t>       </a:t>
            </a:r>
            <a:r>
              <a:rPr lang="el-GR" sz="2000" dirty="0" smtClean="0"/>
              <a:t>για κάθε πραγματικούς αριθμούς </a:t>
            </a:r>
            <a:r>
              <a:rPr lang="el-GR" sz="2000" dirty="0" err="1" smtClean="0"/>
              <a:t>α,β,γ</a:t>
            </a:r>
            <a:r>
              <a:rPr lang="el-GR" sz="2000" dirty="0" smtClean="0"/>
              <a:t>.</a:t>
            </a:r>
          </a:p>
          <a:p>
            <a:r>
              <a:rPr lang="el-GR" sz="2000" b="1" dirty="0" smtClean="0"/>
              <a:t>(Π8) </a:t>
            </a:r>
            <a:r>
              <a:rPr lang="el-GR" sz="2000" b="1" dirty="0" err="1" smtClean="0"/>
              <a:t>Αντιμεταθετικότητα</a:t>
            </a:r>
            <a:r>
              <a:rPr lang="el-GR" sz="2000" b="1" dirty="0" smtClean="0"/>
              <a:t> του </a:t>
            </a:r>
            <a:r>
              <a:rPr lang="el-GR" sz="2000" b="1" dirty="0" err="1" smtClean="0"/>
              <a:t>πολλαπλασιαμού</a:t>
            </a:r>
            <a:endParaRPr lang="el-GR" sz="2000" b="1" dirty="0" smtClean="0"/>
          </a:p>
          <a:p>
            <a:pPr>
              <a:buNone/>
            </a:pPr>
            <a:r>
              <a:rPr lang="el-GR" sz="2000" dirty="0" smtClean="0"/>
              <a:t>                                                             </a:t>
            </a:r>
            <a:r>
              <a:rPr lang="el-GR" sz="2000" b="1" dirty="0" err="1" smtClean="0"/>
              <a:t>α.β=β.α</a:t>
            </a:r>
            <a:endParaRPr lang="el-GR" sz="2000" b="1" dirty="0" smtClean="0"/>
          </a:p>
          <a:p>
            <a:pPr>
              <a:buNone/>
            </a:pPr>
            <a:r>
              <a:rPr lang="el-GR" sz="2000" dirty="0" smtClean="0"/>
              <a:t>       για κάθε πραγματικούς αριθμούς </a:t>
            </a:r>
            <a:r>
              <a:rPr lang="el-GR" sz="2000" dirty="0" err="1" smtClean="0"/>
              <a:t>α,β</a:t>
            </a:r>
            <a:r>
              <a:rPr lang="el-GR" sz="2000" dirty="0" smtClean="0"/>
              <a:t>.</a:t>
            </a:r>
            <a:endParaRPr lang="en-GB" sz="2000" dirty="0" smtClean="0"/>
          </a:p>
          <a:p>
            <a:pPr>
              <a:buNone/>
            </a:pPr>
            <a:endParaRPr lang="el-GR" sz="2000" b="1" dirty="0" smtClean="0"/>
          </a:p>
          <a:p>
            <a:pPr>
              <a:buNone/>
            </a:pPr>
            <a:endParaRPr lang="el-GR" sz="2000" b="1" dirty="0" smtClean="0"/>
          </a:p>
          <a:p>
            <a:pPr>
              <a:buNone/>
            </a:pPr>
            <a:endParaRPr lang="en-GB" sz="2000" b="1" dirty="0" smtClean="0"/>
          </a:p>
          <a:p>
            <a:endParaRPr lang="en-GB" sz="2000" dirty="0" smtClean="0"/>
          </a:p>
          <a:p>
            <a:endParaRPr lang="en-GB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Κλάσματα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b="1" dirty="0" smtClean="0"/>
              <a:t>Συμβολισμός: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Αν α, β πραγματικοί αριθμοί και β≠0 θέτουμε     </a:t>
            </a:r>
          </a:p>
          <a:p>
            <a:pPr>
              <a:buNone/>
            </a:pPr>
            <a:r>
              <a:rPr lang="el-GR" dirty="0" smtClean="0"/>
              <a:t>                               α/β = α.β</a:t>
            </a:r>
            <a:r>
              <a:rPr lang="el-GR" baseline="30000" dirty="0" smtClean="0"/>
              <a:t>-1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Αξίωμα που συνδέει τις δύο πράξεις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Π9. Επιμεριστική ιδιότητα                                                          </a:t>
            </a:r>
          </a:p>
          <a:p>
            <a:pPr>
              <a:buNone/>
            </a:pPr>
            <a:r>
              <a:rPr lang="el-GR" dirty="0"/>
              <a:t>                           </a:t>
            </a:r>
            <a:r>
              <a:rPr lang="el-GR" b="1" dirty="0"/>
              <a:t>α.(β+γ)=α.β+α.γ</a:t>
            </a:r>
          </a:p>
          <a:p>
            <a:pPr>
              <a:buNone/>
            </a:pPr>
            <a:r>
              <a:rPr lang="el-GR" b="1" dirty="0"/>
              <a:t>        </a:t>
            </a:r>
            <a:r>
              <a:rPr lang="el-GR" dirty="0"/>
              <a:t>για κάθε πραγματικούς αριθμούς α,β,γ.</a:t>
            </a:r>
            <a:endParaRPr lang="el-G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21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Αξιώματα της διάταξης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(Π10)  Ιδιότητα μεταβατικότητας</a:t>
            </a:r>
          </a:p>
          <a:p>
            <a:pPr>
              <a:buNone/>
            </a:pPr>
            <a:r>
              <a:rPr lang="el-GR" dirty="0" smtClean="0"/>
              <a:t>    Αν α, β, γ πραγματικοί αριθμοί και </a:t>
            </a:r>
          </a:p>
          <a:p>
            <a:pPr>
              <a:buNone/>
            </a:pPr>
            <a:r>
              <a:rPr lang="el-GR" dirty="0" smtClean="0"/>
              <a:t>                      </a:t>
            </a:r>
            <a:r>
              <a:rPr lang="el-GR" b="1" dirty="0" smtClean="0"/>
              <a:t>α &gt; β και β &gt; γ  τότε α &gt; γ</a:t>
            </a:r>
          </a:p>
          <a:p>
            <a:r>
              <a:rPr lang="el-GR" b="1" dirty="0" smtClean="0"/>
              <a:t>(Π11) Ιδιότητα της τριχοτομίας</a:t>
            </a:r>
          </a:p>
          <a:p>
            <a:pPr>
              <a:buNone/>
            </a:pPr>
            <a:r>
              <a:rPr lang="el-GR" dirty="0" smtClean="0"/>
              <a:t>    Για κάθε πραγματικούς αριθμούς α, β ισχύει ακριβώς μια από τις παρακάτω σχέσεις</a:t>
            </a:r>
          </a:p>
          <a:p>
            <a:pPr>
              <a:buNone/>
            </a:pPr>
            <a:r>
              <a:rPr lang="el-GR" dirty="0" smtClean="0"/>
              <a:t>                      </a:t>
            </a:r>
            <a:r>
              <a:rPr lang="el-GR" b="1" dirty="0" smtClean="0"/>
              <a:t>α = β, α &lt; β, β &lt; α</a:t>
            </a:r>
            <a:endParaRPr lang="en-GB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Αξιώματα που συνδέουν τις πράξεις με την διάταξη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(Π12)  Διάταξη και πρόσθεση</a:t>
            </a:r>
          </a:p>
          <a:p>
            <a:pPr>
              <a:buNone/>
            </a:pPr>
            <a:r>
              <a:rPr lang="el-GR" dirty="0" smtClean="0"/>
              <a:t>    Αν α, β πραγματικοί αριθμοί και</a:t>
            </a:r>
          </a:p>
          <a:p>
            <a:pPr>
              <a:buNone/>
            </a:pPr>
            <a:r>
              <a:rPr lang="el-GR" dirty="0" smtClean="0"/>
              <a:t>                </a:t>
            </a:r>
            <a:r>
              <a:rPr lang="el-GR" b="1" dirty="0" smtClean="0"/>
              <a:t>α &gt; β τότε α + γ &gt; β + γ </a:t>
            </a:r>
          </a:p>
          <a:p>
            <a:pPr>
              <a:buNone/>
            </a:pPr>
            <a:r>
              <a:rPr lang="el-GR" dirty="0" smtClean="0"/>
              <a:t>     για κάθε πραγματικό αριθμό γ.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(Π13) Διάταξη και πολλαπλασιασμός  </a:t>
            </a:r>
          </a:p>
          <a:p>
            <a:pPr>
              <a:buNone/>
            </a:pPr>
            <a:r>
              <a:rPr lang="el-GR" dirty="0" smtClean="0"/>
              <a:t>    Αν α, β, γ πραγματικοί αριθμοί με </a:t>
            </a:r>
          </a:p>
          <a:p>
            <a:pPr>
              <a:buNone/>
            </a:pPr>
            <a:r>
              <a:rPr lang="el-GR" dirty="0" smtClean="0"/>
              <a:t>               </a:t>
            </a:r>
            <a:r>
              <a:rPr lang="el-GR" b="1" dirty="0" smtClean="0"/>
              <a:t>α &gt; β και γ&gt;0 τότε </a:t>
            </a:r>
            <a:r>
              <a:rPr lang="el-GR" b="1" dirty="0" err="1" smtClean="0"/>
              <a:t>α.γ</a:t>
            </a:r>
            <a:r>
              <a:rPr lang="el-GR" b="1" dirty="0" smtClean="0"/>
              <a:t> &gt; </a:t>
            </a:r>
            <a:r>
              <a:rPr lang="el-GR" b="1" dirty="0" err="1" smtClean="0"/>
              <a:t>β.γ</a:t>
            </a:r>
            <a:endParaRPr lang="en-GB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Φυσικοί Αριθμοί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Ένα υποσύνολο Α των πραγματικών αριθμών λέγεται </a:t>
            </a:r>
            <a:r>
              <a:rPr lang="el-GR" b="1" dirty="0" smtClean="0"/>
              <a:t>επαγωγικό</a:t>
            </a:r>
            <a:r>
              <a:rPr lang="el-GR" dirty="0" smtClean="0"/>
              <a:t> αν: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α) ο 1 ανήκει στο Α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β) αν ο </a:t>
            </a:r>
            <a:r>
              <a:rPr lang="en-US" dirty="0" smtClean="0"/>
              <a:t>x </a:t>
            </a:r>
            <a:r>
              <a:rPr lang="el-GR" dirty="0" smtClean="0"/>
              <a:t>ανήκει στο Α τότε ο </a:t>
            </a:r>
            <a:r>
              <a:rPr lang="en-US" dirty="0" smtClean="0"/>
              <a:t>x+1</a:t>
            </a:r>
            <a:r>
              <a:rPr lang="el-GR" dirty="0" smtClean="0"/>
              <a:t> ανήκει στο Α</a:t>
            </a:r>
          </a:p>
          <a:p>
            <a:r>
              <a:rPr lang="el-GR" b="1" dirty="0" smtClean="0"/>
              <a:t>Θεώρημα: </a:t>
            </a:r>
            <a:r>
              <a:rPr lang="el-GR" dirty="0" smtClean="0"/>
              <a:t>Υπάρχει μικρότερο επαγωγικό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l-GR" dirty="0" smtClean="0"/>
              <a:t>υποσύνολο του </a:t>
            </a:r>
            <a:r>
              <a:rPr lang="en-US" dirty="0" smtClean="0"/>
              <a:t>R</a:t>
            </a:r>
            <a:endParaRPr lang="el-GR" dirty="0"/>
          </a:p>
          <a:p>
            <a:r>
              <a:rPr lang="el-GR" dirty="0" smtClean="0"/>
              <a:t>Το μικρότερο επαγωγικό υποσύνολο των πραγματικών αριθμών λέγεται σύνολο των </a:t>
            </a:r>
            <a:r>
              <a:rPr lang="el-GR" b="1" dirty="0" smtClean="0"/>
              <a:t>Φυσικών Αριθμων </a:t>
            </a:r>
            <a:r>
              <a:rPr lang="el-GR" dirty="0" smtClean="0"/>
              <a:t>(συμβ.  Ν)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66212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Ιδιότητες των Φυσικών 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i="1" dirty="0" smtClean="0"/>
              <a:t>         </a:t>
            </a:r>
            <a:r>
              <a:rPr lang="el-GR" b="1" dirty="0" smtClean="0"/>
              <a:t>Θεώρημα (Αρχή της μαθηματικής επαγωγής)</a:t>
            </a:r>
          </a:p>
          <a:p>
            <a:pPr marL="0" indent="0">
              <a:buNone/>
            </a:pPr>
            <a:r>
              <a:rPr lang="el-GR" dirty="0" smtClean="0"/>
              <a:t>Έστω μια μαθηματική πρόταση </a:t>
            </a:r>
            <a:r>
              <a:rPr lang="en-US" dirty="0" smtClean="0"/>
              <a:t>p.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Υποθέτουμε ότι η </a:t>
            </a:r>
            <a:r>
              <a:rPr lang="en-US" dirty="0" smtClean="0"/>
              <a:t>p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α</a:t>
            </a:r>
            <a:r>
              <a:rPr lang="el-GR" dirty="0" smtClean="0"/>
              <a:t>) είναι αληθής για το 1</a:t>
            </a:r>
          </a:p>
          <a:p>
            <a:pPr marL="0" indent="0">
              <a:buNone/>
            </a:pPr>
            <a:r>
              <a:rPr lang="el-GR" dirty="0" smtClean="0"/>
              <a:t>και</a:t>
            </a:r>
          </a:p>
          <a:p>
            <a:pPr marL="0" indent="0">
              <a:buNone/>
            </a:pPr>
            <a:r>
              <a:rPr lang="el-GR" dirty="0" smtClean="0"/>
              <a:t>β) αν η </a:t>
            </a:r>
            <a:r>
              <a:rPr lang="en-US" dirty="0" smtClean="0"/>
              <a:t>p</a:t>
            </a:r>
            <a:r>
              <a:rPr lang="el-GR" dirty="0" smtClean="0"/>
              <a:t> είναι αληθής για ένα φυσικό αριθμό </a:t>
            </a:r>
            <a:r>
              <a:rPr lang="en-US" dirty="0" smtClean="0"/>
              <a:t>m</a:t>
            </a:r>
            <a:r>
              <a:rPr lang="el-GR" dirty="0" smtClean="0"/>
              <a:t> τότε η </a:t>
            </a:r>
            <a:r>
              <a:rPr lang="en-US" dirty="0" smtClean="0"/>
              <a:t>p</a:t>
            </a:r>
            <a:r>
              <a:rPr lang="el-GR" dirty="0" smtClean="0"/>
              <a:t> είναι αληθής για το</a:t>
            </a:r>
            <a:r>
              <a:rPr lang="el-GR" dirty="0"/>
              <a:t>ν</a:t>
            </a:r>
            <a:r>
              <a:rPr lang="el-GR" dirty="0" smtClean="0"/>
              <a:t> </a:t>
            </a:r>
            <a:r>
              <a:rPr lang="en-US" dirty="0" smtClean="0"/>
              <a:t>m+1.</a:t>
            </a:r>
          </a:p>
          <a:p>
            <a:pPr marL="0" indent="0">
              <a:buNone/>
            </a:pPr>
            <a:r>
              <a:rPr lang="en-US" dirty="0" smtClean="0"/>
              <a:t>T</a:t>
            </a:r>
            <a:r>
              <a:rPr lang="el-GR" dirty="0" smtClean="0"/>
              <a:t>ότε η </a:t>
            </a:r>
            <a:r>
              <a:rPr lang="en-US" dirty="0" smtClean="0"/>
              <a:t>p</a:t>
            </a:r>
            <a:r>
              <a:rPr lang="el-GR" dirty="0" smtClean="0"/>
              <a:t> είναι αληθής για κάθε φυσικό αριθμό.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09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ΜΕΤΡΗΣΗ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μέτρηση είναι μια διαδικασία </a:t>
            </a:r>
            <a:r>
              <a:rPr lang="el-GR" dirty="0" smtClean="0"/>
              <a:t>αντιστοίχισης </a:t>
            </a:r>
            <a:r>
              <a:rPr lang="el-GR" dirty="0"/>
              <a:t>στα αντικείμενα που μετράμε και σε ορισμένα σύμβολα, προφορικά ή γραπτά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Βάση της μέτρησης είναι οι συναρτήσεις 1-1</a:t>
            </a:r>
          </a:p>
          <a:p>
            <a:endParaRPr lang="el-GR" dirty="0"/>
          </a:p>
          <a:p>
            <a:r>
              <a:rPr lang="el-GR" dirty="0" smtClean="0"/>
              <a:t>Μια συνάρτηση </a:t>
            </a:r>
            <a:r>
              <a:rPr lang="en-US" dirty="0" smtClean="0"/>
              <a:t>f</a:t>
            </a:r>
            <a:r>
              <a:rPr lang="el-GR" dirty="0"/>
              <a:t> </a:t>
            </a:r>
            <a:r>
              <a:rPr lang="el-GR" dirty="0" smtClean="0"/>
              <a:t>από ένα σύνολο Α σε ένα σύνολο Β λέγεται 1-1 αν για κάθε 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l-GR" dirty="0"/>
              <a:t> </a:t>
            </a:r>
            <a:r>
              <a:rPr lang="el-GR" dirty="0" smtClean="0"/>
              <a:t>στο Α με 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l-GR" dirty="0" smtClean="0"/>
              <a:t> ≠</a:t>
            </a:r>
            <a:r>
              <a:rPr lang="en-US" dirty="0" smtClean="0"/>
              <a:t> 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l-GR" dirty="0"/>
              <a:t> </a:t>
            </a:r>
            <a:r>
              <a:rPr lang="el-GR" dirty="0" smtClean="0"/>
              <a:t>ισχύει </a:t>
            </a:r>
            <a:r>
              <a:rPr lang="en-US" dirty="0" smtClean="0"/>
              <a:t>f(x</a:t>
            </a:r>
            <a:r>
              <a:rPr lang="en-US" baseline="-25000" dirty="0" smtClean="0"/>
              <a:t>1</a:t>
            </a:r>
            <a:r>
              <a:rPr lang="el-GR" dirty="0" smtClean="0"/>
              <a:t>) </a:t>
            </a:r>
            <a:r>
              <a:rPr lang="el-GR" dirty="0"/>
              <a:t>≠</a:t>
            </a:r>
            <a:r>
              <a:rPr lang="en-US" dirty="0"/>
              <a:t> </a:t>
            </a:r>
            <a:r>
              <a:rPr lang="en-US" dirty="0" smtClean="0"/>
              <a:t>f(x</a:t>
            </a:r>
            <a:r>
              <a:rPr lang="en-US" baseline="-25000" dirty="0" smtClean="0"/>
              <a:t>2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l-GR" dirty="0" smtClean="0"/>
              <a:t>Δηλαδή, διαφορετικά στοιχεία του Α έχουν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διαφορετικές εικόνες.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26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Ιδιότητες των Φυσικών 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               Θεώρημα (Αρχή της καλής διάταξης)</a:t>
            </a:r>
            <a:endParaRPr lang="el-GR" i="1" dirty="0" smtClean="0"/>
          </a:p>
          <a:p>
            <a:pPr marL="0" indent="0">
              <a:buNone/>
            </a:pPr>
            <a:r>
              <a:rPr lang="el-GR" dirty="0" smtClean="0"/>
              <a:t>Κάθε μη κενό υποσύνολο των φυσικών αριθμών έχει ελάχιστο στοιχείο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 smtClean="0"/>
              <a:t>Συμβολισμός</a:t>
            </a:r>
          </a:p>
          <a:p>
            <a:pPr marL="0" indent="0">
              <a:buNone/>
            </a:pPr>
            <a:r>
              <a:rPr lang="el-GR" dirty="0" smtClean="0"/>
              <a:t>2=1+1 </a:t>
            </a:r>
          </a:p>
          <a:p>
            <a:pPr marL="0" indent="0">
              <a:buNone/>
            </a:pPr>
            <a:r>
              <a:rPr lang="el-GR" dirty="0" smtClean="0"/>
              <a:t>.....</a:t>
            </a:r>
          </a:p>
          <a:p>
            <a:pPr marL="0" indent="0">
              <a:buNone/>
            </a:pPr>
            <a:r>
              <a:rPr lang="el-GR" dirty="0" smtClean="0"/>
              <a:t>9=8+1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79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Δύναμη με εκθέτη φυσικό αριθμό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Έστω α≠0.</a:t>
            </a:r>
          </a:p>
          <a:p>
            <a:pPr marL="0" indent="0">
              <a:buNone/>
            </a:pPr>
            <a:r>
              <a:rPr lang="el-GR" dirty="0" smtClean="0"/>
              <a:t>Θέτουμε</a:t>
            </a:r>
          </a:p>
          <a:p>
            <a:pPr marL="0" indent="0">
              <a:buNone/>
            </a:pPr>
            <a:r>
              <a:rPr lang="el-GR" dirty="0"/>
              <a:t>α</a:t>
            </a:r>
            <a:r>
              <a:rPr lang="el-GR" baseline="30000" dirty="0" smtClean="0"/>
              <a:t>0</a:t>
            </a:r>
            <a:r>
              <a:rPr lang="el-GR" dirty="0" smtClean="0"/>
              <a:t>=1, α</a:t>
            </a:r>
            <a:r>
              <a:rPr lang="el-GR" baseline="30000" dirty="0" smtClean="0"/>
              <a:t>1</a:t>
            </a:r>
            <a:r>
              <a:rPr lang="el-GR" dirty="0" smtClean="0"/>
              <a:t>=α και α</a:t>
            </a:r>
            <a:r>
              <a:rPr lang="en-US" baseline="30000" dirty="0" smtClean="0"/>
              <a:t>n+1</a:t>
            </a:r>
            <a:r>
              <a:rPr lang="en-US" dirty="0" smtClean="0"/>
              <a:t>=</a:t>
            </a:r>
            <a:r>
              <a:rPr lang="el-GR" dirty="0" smtClean="0"/>
              <a:t>α</a:t>
            </a:r>
            <a:r>
              <a:rPr lang="en-US" baseline="30000" dirty="0" smtClean="0"/>
              <a:t>n</a:t>
            </a:r>
            <a:r>
              <a:rPr lang="en-US" dirty="0" smtClean="0"/>
              <a:t>.</a:t>
            </a:r>
            <a:r>
              <a:rPr lang="el-GR" dirty="0" smtClean="0"/>
              <a:t>α για κάθε </a:t>
            </a:r>
            <a:r>
              <a:rPr lang="en-US" dirty="0" smtClean="0"/>
              <a:t>n</a:t>
            </a:r>
            <a:r>
              <a:rPr lang="el-GR" dirty="0"/>
              <a:t> </a:t>
            </a:r>
            <a:r>
              <a:rPr lang="el-GR" dirty="0" smtClean="0"/>
              <a:t>φυσικό αριθμό.</a:t>
            </a:r>
          </a:p>
        </p:txBody>
      </p:sp>
    </p:spTree>
    <p:extLst>
      <p:ext uri="{BB962C8B-B14F-4D97-AF65-F5344CB8AC3E}">
        <p14:creationId xmlns:p14="http://schemas.microsoft.com/office/powerpoint/2010/main" val="140701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Ακέραιοι Αριθμοί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σύνολο των </a:t>
            </a:r>
            <a:r>
              <a:rPr lang="el-GR" b="1" dirty="0" smtClean="0"/>
              <a:t>ακεραίων αριθμών </a:t>
            </a:r>
            <a:r>
              <a:rPr lang="el-GR" dirty="0" smtClean="0"/>
              <a:t>(συμβ. Ζ)      είναι οι φυσικοί αριθμοί, οι αντίθετοι τους και το 0.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Το σύνολο των ακεραίων αριθμών ικανοποιεί</a:t>
            </a:r>
          </a:p>
          <a:p>
            <a:pPr marL="0" indent="0">
              <a:buNone/>
            </a:pPr>
            <a:r>
              <a:rPr lang="el-GR" dirty="0" smtClean="0"/>
              <a:t>    τα αξιώματα της πρόσθεσης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106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Δύναμη με εκθέτη ακέραιο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Έστω α≠</a:t>
            </a:r>
            <a:r>
              <a:rPr lang="el-GR" dirty="0" smtClean="0"/>
              <a:t>0 και </a:t>
            </a:r>
            <a:r>
              <a:rPr lang="en-US" dirty="0" smtClean="0"/>
              <a:t>n</a:t>
            </a:r>
            <a:r>
              <a:rPr lang="el-GR" dirty="0" smtClean="0"/>
              <a:t> φυσικός.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Θέτουμε α</a:t>
            </a:r>
            <a:r>
              <a:rPr lang="en-US" baseline="30000" dirty="0" smtClean="0"/>
              <a:t>-n</a:t>
            </a:r>
            <a:r>
              <a:rPr lang="el-GR" dirty="0" smtClean="0"/>
              <a:t> = 1/α</a:t>
            </a:r>
            <a:r>
              <a:rPr lang="en-US" baseline="30000" dirty="0" smtClean="0"/>
              <a:t>n</a:t>
            </a: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4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b="1" dirty="0" smtClean="0"/>
              <a:t>Ρητοί Αριθμοί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 Το σύνολο των ρητών αριθμών (συμβ. </a:t>
            </a:r>
            <a:r>
              <a:rPr lang="en-US" dirty="0" smtClean="0"/>
              <a:t>Q)</a:t>
            </a:r>
            <a:r>
              <a:rPr lang="el-GR" dirty="0" smtClean="0"/>
              <a:t> είναι όλοι οι αριθμοί της μορφής α/β με α,β ακέραιους και β διάφορο το 0.</a:t>
            </a:r>
          </a:p>
          <a:p>
            <a:endParaRPr lang="el-GR" dirty="0" smtClean="0"/>
          </a:p>
          <a:p>
            <a:r>
              <a:rPr lang="el-GR" dirty="0"/>
              <a:t>Κάθε φυσικός αριθμός είναι ακέραιος και κάθε ακέραιος αριθμός είναι ρητός.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Το σύνολο των ρητών αριθμών ικανοποιεί και τα 13 αξιώματα (ολικά διατεταγμένο σώμα).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Δεν υπάρχει ρητός αριθμός α που ώστε α</a:t>
            </a:r>
            <a:r>
              <a:rPr lang="el-GR" baseline="30000" dirty="0" smtClean="0"/>
              <a:t>2</a:t>
            </a:r>
            <a:r>
              <a:rPr lang="el-GR" dirty="0" smtClean="0"/>
              <a:t>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3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Ελάχιστο άνω φράγμα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Έστω Α υποσύνολο του </a:t>
            </a:r>
            <a:r>
              <a:rPr lang="en-US" dirty="0" smtClean="0"/>
              <a:t>R.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Το Α λέγεται </a:t>
            </a:r>
            <a:r>
              <a:rPr lang="el-GR" b="1" dirty="0" smtClean="0"/>
              <a:t>άνω φραγμένο </a:t>
            </a:r>
            <a:r>
              <a:rPr lang="el-GR" dirty="0" smtClean="0"/>
              <a:t>αν υπάρχει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πραγματικός αριθμός Μ ώστε </a:t>
            </a:r>
            <a:r>
              <a:rPr lang="en-US" dirty="0" smtClean="0"/>
              <a:t>x ≤ M </a:t>
            </a:r>
            <a:r>
              <a:rPr lang="el-GR" dirty="0" smtClean="0"/>
              <a:t>για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κάθε </a:t>
            </a:r>
            <a:r>
              <a:rPr lang="en-US" dirty="0" smtClean="0"/>
              <a:t>x </a:t>
            </a:r>
            <a:r>
              <a:rPr lang="el-GR" dirty="0" smtClean="0"/>
              <a:t>στοιχείο του Α.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Ένας αριθμός με την παραπάνω ιδιότητα λέγεται        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b="1" dirty="0" smtClean="0"/>
              <a:t>άνω φράγμα </a:t>
            </a:r>
            <a:r>
              <a:rPr lang="el-GR" dirty="0" smtClean="0"/>
              <a:t>του Α  </a:t>
            </a:r>
          </a:p>
          <a:p>
            <a:r>
              <a:rPr lang="el-GR" dirty="0" smtClean="0"/>
              <a:t>Το </a:t>
            </a:r>
            <a:r>
              <a:rPr lang="el-GR" dirty="0"/>
              <a:t>Α λέγεται </a:t>
            </a:r>
            <a:r>
              <a:rPr lang="el-GR" b="1" dirty="0" smtClean="0"/>
              <a:t>κάτω </a:t>
            </a:r>
            <a:r>
              <a:rPr lang="el-GR" b="1" dirty="0"/>
              <a:t>φραγμένο </a:t>
            </a:r>
            <a:r>
              <a:rPr lang="el-GR" dirty="0"/>
              <a:t>αν υπάρχει</a:t>
            </a:r>
          </a:p>
          <a:p>
            <a:pPr marL="0" indent="0">
              <a:buNone/>
            </a:pPr>
            <a:r>
              <a:rPr lang="el-GR" dirty="0"/>
              <a:t>    πραγματικός αριθμός </a:t>
            </a:r>
            <a:r>
              <a:rPr lang="el-GR" dirty="0" smtClean="0"/>
              <a:t>Λ </a:t>
            </a:r>
            <a:r>
              <a:rPr lang="el-GR" dirty="0"/>
              <a:t>ώστε </a:t>
            </a:r>
            <a:r>
              <a:rPr lang="el-GR" dirty="0" smtClean="0"/>
              <a:t>Λ ≤</a:t>
            </a:r>
            <a:r>
              <a:rPr lang="en-US" dirty="0" smtClean="0"/>
              <a:t>x  </a:t>
            </a:r>
            <a:r>
              <a:rPr lang="el-GR" dirty="0"/>
              <a:t>για  </a:t>
            </a:r>
          </a:p>
          <a:p>
            <a:pPr marL="0" indent="0">
              <a:buNone/>
            </a:pPr>
            <a:r>
              <a:rPr lang="el-GR" dirty="0"/>
              <a:t>    κάθε </a:t>
            </a:r>
            <a:r>
              <a:rPr lang="en-US" dirty="0"/>
              <a:t>x </a:t>
            </a:r>
            <a:r>
              <a:rPr lang="el-GR" dirty="0"/>
              <a:t>στοιχείο του Α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dirty="0"/>
              <a:t>Ένας αριθμός με την παραπάνω ιδιότητα λέγεται </a:t>
            </a:r>
            <a:r>
              <a:rPr lang="el-GR" dirty="0" smtClean="0"/>
              <a:t>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λέγεται </a:t>
            </a:r>
            <a:r>
              <a:rPr lang="el-GR" b="1" dirty="0" smtClean="0"/>
              <a:t>κάτω </a:t>
            </a:r>
            <a:r>
              <a:rPr lang="el-GR" b="1" dirty="0"/>
              <a:t>φράγμα </a:t>
            </a:r>
            <a:r>
              <a:rPr lang="el-GR" dirty="0"/>
              <a:t>του Α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11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Ελάχιστο άνω φράγμα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Υπάρχουν άνω φραγμένα υποσύνολα των ρητών αριθμών που δεν έχουν </a:t>
            </a:r>
            <a:r>
              <a:rPr lang="el-GR" b="1" dirty="0" smtClean="0"/>
              <a:t>ελάχιστο άνω φράγμα </a:t>
            </a:r>
            <a:r>
              <a:rPr lang="el-GR" dirty="0" smtClean="0"/>
              <a:t>(</a:t>
            </a:r>
            <a:r>
              <a:rPr lang="en-US" dirty="0" err="1" smtClean="0"/>
              <a:t>supremum</a:t>
            </a:r>
            <a:r>
              <a:rPr lang="en-US" dirty="0" smtClean="0"/>
              <a:t>) </a:t>
            </a:r>
            <a:r>
              <a:rPr lang="el-GR" dirty="0" smtClean="0"/>
              <a:t>ρητό αριθμό.</a:t>
            </a:r>
          </a:p>
          <a:p>
            <a:endParaRPr lang="el-GR" b="1" dirty="0"/>
          </a:p>
          <a:p>
            <a:r>
              <a:rPr lang="el-GR" dirty="0"/>
              <a:t>Υπάρχουν </a:t>
            </a:r>
            <a:r>
              <a:rPr lang="el-GR" dirty="0" smtClean="0"/>
              <a:t>κάτω </a:t>
            </a:r>
            <a:r>
              <a:rPr lang="el-GR" dirty="0"/>
              <a:t>φραγμένα υποσύνολα των ρητών αριθμών που δεν έχουν </a:t>
            </a:r>
            <a:r>
              <a:rPr lang="el-GR" b="1" dirty="0" smtClean="0"/>
              <a:t>μέγιστο κάτω </a:t>
            </a:r>
            <a:r>
              <a:rPr lang="el-GR" b="1" dirty="0"/>
              <a:t>φράγμα </a:t>
            </a:r>
            <a:r>
              <a:rPr lang="el-GR" dirty="0" smtClean="0"/>
              <a:t>(</a:t>
            </a:r>
            <a:r>
              <a:rPr lang="en-US" dirty="0" err="1" smtClean="0"/>
              <a:t>infimum</a:t>
            </a:r>
            <a:r>
              <a:rPr lang="en-US" dirty="0" smtClean="0"/>
              <a:t>) </a:t>
            </a:r>
            <a:r>
              <a:rPr lang="el-GR" dirty="0"/>
              <a:t>ρητό αριθμό.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1851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Πληρότητα των Πραγματικών 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	(Π14) </a:t>
            </a:r>
            <a:r>
              <a:rPr lang="el-GR" b="1" dirty="0" smtClean="0"/>
              <a:t>Αξίωμα της πληρότητας</a:t>
            </a:r>
          </a:p>
          <a:p>
            <a:pPr marL="0" indent="0">
              <a:buNone/>
            </a:pPr>
            <a:r>
              <a:rPr lang="el-GR" dirty="0" smtClean="0"/>
              <a:t> Κάθε μη κενό και άνω φραγμένο υποσύνολο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των πραγματικών αριθμών έχει ελάχιστο άνω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φράγμα.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  Όλα τα υποσύνολα του </a:t>
            </a:r>
            <a:r>
              <a:rPr lang="en-US" dirty="0" smtClean="0"/>
              <a:t>R</a:t>
            </a:r>
            <a:r>
              <a:rPr lang="el-GR" dirty="0" smtClean="0"/>
              <a:t> που μπορούν να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έχουν ελάχιστο άνω φράγμα, έχουν ελάχιστο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άνω φράγμα.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Ύπαρξη μέγιστου κάτω φράγματος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Πρόταση: </a:t>
            </a:r>
            <a:r>
              <a:rPr lang="el-GR" dirty="0"/>
              <a:t>Κάθε μη κενό και </a:t>
            </a:r>
            <a:r>
              <a:rPr lang="el-GR" dirty="0" smtClean="0"/>
              <a:t>κάτω </a:t>
            </a:r>
            <a:r>
              <a:rPr lang="el-GR" dirty="0"/>
              <a:t>φραγμένο υποσύνολο </a:t>
            </a:r>
            <a:r>
              <a:rPr lang="el-GR" dirty="0" smtClean="0"/>
              <a:t>των </a:t>
            </a:r>
            <a:r>
              <a:rPr lang="el-GR" dirty="0"/>
              <a:t>πραγματικών αριθμών έχει </a:t>
            </a:r>
            <a:r>
              <a:rPr lang="el-GR" dirty="0" smtClean="0"/>
              <a:t>μέγιστο κάτω φράγμα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4669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Άρρητοι αριθμοί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/>
              <a:t>Θεώρημα: </a:t>
            </a:r>
            <a:r>
              <a:rPr lang="el-GR" dirty="0" smtClean="0"/>
              <a:t>Για κάθε πραγματικό αριθμό α ≥ 0 και κάθε φυσικό αριθμό </a:t>
            </a:r>
            <a:r>
              <a:rPr lang="en-US" dirty="0" smtClean="0"/>
              <a:t>n</a:t>
            </a:r>
            <a:r>
              <a:rPr lang="el-GR" dirty="0" smtClean="0"/>
              <a:t> </a:t>
            </a:r>
            <a:r>
              <a:rPr lang="el-GR" dirty="0"/>
              <a:t>υ</a:t>
            </a:r>
            <a:r>
              <a:rPr lang="el-GR" dirty="0" smtClean="0"/>
              <a:t>πάρχει μοναδικός αριθμός</a:t>
            </a:r>
            <a:r>
              <a:rPr lang="en-US" dirty="0" smtClean="0"/>
              <a:t> </a:t>
            </a:r>
            <a:r>
              <a:rPr lang="el-GR" dirty="0"/>
              <a:t>β ≥ 0 </a:t>
            </a:r>
            <a:r>
              <a:rPr lang="el-GR" dirty="0" smtClean="0"/>
              <a:t>ώστε α=β</a:t>
            </a:r>
            <a:r>
              <a:rPr lang="en-US" baseline="30000" dirty="0" smtClean="0"/>
              <a:t>n</a:t>
            </a:r>
            <a:endParaRPr lang="el-GR" baseline="30000" dirty="0" smtClean="0"/>
          </a:p>
          <a:p>
            <a:pPr marL="0" indent="0">
              <a:buNone/>
            </a:pPr>
            <a:r>
              <a:rPr lang="el-GR" b="1" dirty="0" smtClean="0"/>
              <a:t>Συμβολισμός:</a:t>
            </a:r>
            <a:r>
              <a:rPr lang="el-GR" dirty="0" smtClean="0"/>
              <a:t> β=</a:t>
            </a:r>
            <a:r>
              <a:rPr lang="en-US" baseline="30000" dirty="0" smtClean="0"/>
              <a:t>n</a:t>
            </a:r>
            <a:r>
              <a:rPr lang="el-GR" dirty="0" smtClean="0"/>
              <a:t>√α = α</a:t>
            </a:r>
            <a:r>
              <a:rPr lang="el-GR" baseline="30000" dirty="0" smtClean="0"/>
              <a:t>1/</a:t>
            </a:r>
            <a:r>
              <a:rPr lang="en-US" baseline="30000" dirty="0" smtClean="0"/>
              <a:t>n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                        </a:t>
            </a:r>
          </a:p>
          <a:p>
            <a:pPr marL="0" indent="0">
              <a:buNone/>
            </a:pPr>
            <a:r>
              <a:rPr lang="el-GR" b="1" dirty="0" smtClean="0"/>
              <a:t>Πόρισμα: </a:t>
            </a:r>
            <a:r>
              <a:rPr lang="el-GR" dirty="0" smtClean="0"/>
              <a:t>Υπάρχουν μη ρητοί πραγματικοί αριθμοί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Οι πραγματικοί αριθμοί που δεν είναι ρητοί λέγονται </a:t>
            </a:r>
            <a:r>
              <a:rPr lang="el-GR" b="1" dirty="0" smtClean="0"/>
              <a:t>άρρητοι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ΣΥΜΜΕΤΡΑ ΕΥΘΥΓΡΑΜΜΑ ΤΜΗΜΑΤΑ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Δύο ευθύγραμμα τμήμα α, β λέγονται </a:t>
            </a:r>
            <a:r>
              <a:rPr lang="el-GR" b="1" dirty="0" smtClean="0"/>
              <a:t>σύμμετρα </a:t>
            </a:r>
            <a:r>
              <a:rPr lang="el-GR" dirty="0" smtClean="0"/>
              <a:t>αν υπάρχει ευθύγραμμο τμήμα γ και φυσικοί αριθμοί μ και λ ώστε: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α=μγ και β=λγ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Δηλαδή, δύο ευθύγραμμα τμήματα είναι σύμμετρα αν έχουν κοινό μέτρο.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Μοναδικότητα της δομής του συνόλου των πραγματικών 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Ένα σύνολο που ικανοποιεί τα 14 αξιώματα λέγεται </a:t>
            </a:r>
            <a:r>
              <a:rPr lang="el-GR" b="1" dirty="0" smtClean="0"/>
              <a:t>πλήρες ολικά</a:t>
            </a:r>
            <a:r>
              <a:rPr lang="en-US" b="1" dirty="0" smtClean="0"/>
              <a:t> </a:t>
            </a:r>
            <a:r>
              <a:rPr lang="el-GR" b="1" dirty="0" smtClean="0"/>
              <a:t>διατεταγμένο σώμα.</a:t>
            </a:r>
          </a:p>
          <a:p>
            <a:pPr marL="0" indent="0">
              <a:buNone/>
            </a:pPr>
            <a:endParaRPr lang="el-GR" b="1" dirty="0"/>
          </a:p>
          <a:p>
            <a:r>
              <a:rPr lang="el-GR" dirty="0" smtClean="0"/>
              <a:t>Αν ένα σύνολο είναι πλήρες διατεταγμένο σώμα τότε είναι ισομορφικό με το </a:t>
            </a:r>
            <a:r>
              <a:rPr lang="en-US" dirty="0" smtClean="0"/>
              <a:t>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l-GR" dirty="0" smtClean="0"/>
              <a:t>Δηλαδή, υπάρχει μια 1-1 και επί απεικόνηση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μεταξύ αυτού του συνόλου και του </a:t>
            </a:r>
            <a:r>
              <a:rPr lang="en-US" dirty="0" smtClean="0"/>
              <a:t>R</a:t>
            </a:r>
            <a:r>
              <a:rPr lang="el-GR" dirty="0" smtClean="0"/>
              <a:t> η οποία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διατηρεί την δομή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Δυνάμεις με εκθέτη ρητό αριθμό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Έστω α &gt; 0, </a:t>
            </a:r>
            <a:r>
              <a:rPr lang="en-US" dirty="0" smtClean="0"/>
              <a:t>m</a:t>
            </a:r>
            <a:r>
              <a:rPr lang="el-GR" dirty="0" smtClean="0"/>
              <a:t> ακέραιος, </a:t>
            </a:r>
            <a:r>
              <a:rPr lang="en-US" dirty="0" smtClean="0"/>
              <a:t>n</a:t>
            </a:r>
            <a:r>
              <a:rPr lang="el-GR" dirty="0" smtClean="0"/>
              <a:t> φυσικός.</a:t>
            </a:r>
          </a:p>
          <a:p>
            <a:pPr marL="0" indent="0">
              <a:buNone/>
            </a:pPr>
            <a:r>
              <a:rPr lang="el-GR" dirty="0" smtClean="0"/>
              <a:t>Θέτουμε α</a:t>
            </a:r>
            <a:r>
              <a:rPr lang="en-US" baseline="30000" dirty="0" smtClean="0"/>
              <a:t>m/n</a:t>
            </a:r>
            <a:r>
              <a:rPr lang="el-GR" dirty="0" smtClean="0"/>
              <a:t> = </a:t>
            </a:r>
            <a:r>
              <a:rPr lang="en-US" baseline="30000" dirty="0"/>
              <a:t>n</a:t>
            </a:r>
            <a:r>
              <a:rPr lang="el-GR" dirty="0" smtClean="0"/>
              <a:t>√α</a:t>
            </a:r>
            <a:r>
              <a:rPr lang="en-US" baseline="30000" dirty="0" smtClean="0"/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81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Πυκνότητα των ρητών  στους πραγματικούς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 smtClean="0"/>
              <a:t>Θεώρημα: </a:t>
            </a:r>
            <a:r>
              <a:rPr lang="el-GR" sz="2400" dirty="0" smtClean="0"/>
              <a:t>Έστω α, β δύο πραγματικοί αριθμοί, με α&lt;β.</a:t>
            </a:r>
          </a:p>
          <a:p>
            <a:pPr marL="0" indent="0">
              <a:buNone/>
            </a:pPr>
            <a:r>
              <a:rPr lang="el-GR" sz="2400" dirty="0" smtClean="0"/>
              <a:t>Υπάρχει ρητός αριθμός </a:t>
            </a:r>
            <a:r>
              <a:rPr lang="en-US" sz="2400" dirty="0" smtClean="0"/>
              <a:t>q</a:t>
            </a:r>
            <a:r>
              <a:rPr lang="el-GR" sz="2400" dirty="0" smtClean="0"/>
              <a:t> ώστε α&lt;</a:t>
            </a:r>
            <a:r>
              <a:rPr lang="en-US" sz="2400" dirty="0" smtClean="0"/>
              <a:t>q</a:t>
            </a:r>
            <a:r>
              <a:rPr lang="el-GR" sz="2400" dirty="0" smtClean="0"/>
              <a:t>&lt;β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Δηλαδή, για κάθε πραγματικό αριθμό μπορούμε να βρούμε οσοδήποτε κοντά έναν ρητό αριθμό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l-GR" sz="2400" b="1" dirty="0" smtClean="0"/>
              <a:t>Πόρισμα</a:t>
            </a:r>
            <a:r>
              <a:rPr lang="el-GR" sz="2400" b="1" dirty="0" smtClean="0"/>
              <a:t>: </a:t>
            </a:r>
            <a:r>
              <a:rPr lang="el-GR" sz="2400" dirty="0" smtClean="0"/>
              <a:t>Έστω </a:t>
            </a:r>
            <a:r>
              <a:rPr lang="el-GR" sz="2400" dirty="0"/>
              <a:t>α, β δύο πραγματικοί αριθμοί, με α&lt;β.</a:t>
            </a:r>
          </a:p>
          <a:p>
            <a:pPr marL="0" indent="0">
              <a:buNone/>
            </a:pPr>
            <a:r>
              <a:rPr lang="el-GR" sz="2400" dirty="0"/>
              <a:t>Υπάρχει </a:t>
            </a:r>
            <a:r>
              <a:rPr lang="el-GR" sz="2400" dirty="0" smtClean="0"/>
              <a:t>άρρητος </a:t>
            </a:r>
            <a:r>
              <a:rPr lang="el-GR" sz="2400" dirty="0"/>
              <a:t>αριθμός </a:t>
            </a:r>
            <a:r>
              <a:rPr lang="el-GR" sz="2400" dirty="0" smtClean="0"/>
              <a:t>γ </a:t>
            </a:r>
            <a:r>
              <a:rPr lang="el-GR" sz="2400" dirty="0"/>
              <a:t>ώστε α</a:t>
            </a:r>
            <a:r>
              <a:rPr lang="el-GR" sz="2400" dirty="0" smtClean="0"/>
              <a:t>&lt;γ&lt;</a:t>
            </a:r>
            <a:r>
              <a:rPr lang="el-GR" sz="2400" dirty="0"/>
              <a:t>β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550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Δεκαδική αναπαράσταση των φυσικών 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                                 Θεώρημα </a:t>
            </a:r>
          </a:p>
          <a:p>
            <a:pPr marL="0" indent="0">
              <a:buNone/>
            </a:pPr>
            <a:r>
              <a:rPr lang="el-GR" dirty="0" smtClean="0"/>
              <a:t>Για κάθε φυσικό αριθμό </a:t>
            </a:r>
            <a:r>
              <a:rPr lang="en-US" dirty="0"/>
              <a:t>m</a:t>
            </a:r>
            <a:r>
              <a:rPr lang="el-GR" dirty="0" smtClean="0"/>
              <a:t> υπάρχει φυσικός αριθμός </a:t>
            </a:r>
            <a:r>
              <a:rPr lang="en-US" dirty="0" smtClean="0"/>
              <a:t>n </a:t>
            </a:r>
            <a:r>
              <a:rPr lang="el-GR" dirty="0" smtClean="0"/>
              <a:t>και πεπερασμένο πλήθος αριθμών α</a:t>
            </a:r>
            <a:r>
              <a:rPr lang="el-GR" baseline="-25000" dirty="0" smtClean="0"/>
              <a:t>0</a:t>
            </a:r>
            <a:r>
              <a:rPr lang="el-GR" dirty="0" smtClean="0"/>
              <a:t>, α</a:t>
            </a:r>
            <a:r>
              <a:rPr lang="el-GR" baseline="-25000" dirty="0" smtClean="0"/>
              <a:t>1</a:t>
            </a:r>
            <a:r>
              <a:rPr lang="el-GR" dirty="0" smtClean="0"/>
              <a:t>, α</a:t>
            </a:r>
            <a:r>
              <a:rPr lang="el-GR" baseline="-25000" dirty="0" smtClean="0"/>
              <a:t>2</a:t>
            </a:r>
            <a:r>
              <a:rPr lang="el-GR" dirty="0" smtClean="0"/>
              <a:t>,....,α</a:t>
            </a:r>
            <a:r>
              <a:rPr lang="en-US" baseline="-25000" dirty="0" smtClean="0"/>
              <a:t>n </a:t>
            </a:r>
            <a:r>
              <a:rPr lang="el-GR" dirty="0" smtClean="0"/>
              <a:t>από το σύνολο {0, 1, 2, 3, 4, 5, 6, 7, ,8, 9}, με α</a:t>
            </a:r>
            <a:r>
              <a:rPr lang="en-US" baseline="-25000" dirty="0" smtClean="0"/>
              <a:t>n</a:t>
            </a:r>
            <a:r>
              <a:rPr lang="el-GR" dirty="0" smtClean="0"/>
              <a:t>≠ 0 ώστε</a:t>
            </a:r>
          </a:p>
          <a:p>
            <a:pPr marL="0" indent="0">
              <a:buNone/>
            </a:pPr>
            <a:r>
              <a:rPr lang="el-GR" baseline="-25000" dirty="0"/>
              <a:t> </a:t>
            </a:r>
            <a:r>
              <a:rPr lang="el-GR" baseline="-25000" dirty="0" smtClean="0"/>
              <a:t>         </a:t>
            </a:r>
            <a:r>
              <a:rPr lang="en-US" dirty="0" smtClean="0"/>
              <a:t>m=</a:t>
            </a:r>
            <a:r>
              <a:rPr lang="el-GR" dirty="0" smtClean="0"/>
              <a:t>α</a:t>
            </a:r>
            <a:r>
              <a:rPr lang="en-US" baseline="-25000" dirty="0" smtClean="0"/>
              <a:t>n</a:t>
            </a:r>
            <a:r>
              <a:rPr lang="en-US" dirty="0" smtClean="0"/>
              <a:t>.10</a:t>
            </a:r>
            <a:r>
              <a:rPr lang="en-US" baseline="30000" dirty="0" smtClean="0"/>
              <a:t>n</a:t>
            </a:r>
            <a:r>
              <a:rPr lang="en-US" dirty="0" smtClean="0"/>
              <a:t> + </a:t>
            </a:r>
            <a:r>
              <a:rPr lang="el-GR" dirty="0" smtClean="0"/>
              <a:t>α</a:t>
            </a:r>
            <a:r>
              <a:rPr lang="en-US" baseline="-25000" dirty="0" smtClean="0"/>
              <a:t>n-1</a:t>
            </a:r>
            <a:r>
              <a:rPr lang="en-US" dirty="0" smtClean="0"/>
              <a:t>.10</a:t>
            </a:r>
            <a:r>
              <a:rPr lang="en-US" baseline="30000" dirty="0" smtClean="0"/>
              <a:t>n-1</a:t>
            </a:r>
            <a:r>
              <a:rPr lang="en-US" dirty="0" smtClean="0"/>
              <a:t> + … + </a:t>
            </a:r>
            <a:r>
              <a:rPr lang="el-GR" dirty="0" smtClean="0"/>
              <a:t>α</a:t>
            </a:r>
            <a:r>
              <a:rPr lang="el-GR" baseline="-25000" dirty="0" smtClean="0"/>
              <a:t>1</a:t>
            </a:r>
            <a:r>
              <a:rPr lang="el-GR" dirty="0" smtClean="0"/>
              <a:t>.10 + α</a:t>
            </a:r>
            <a:r>
              <a:rPr lang="el-GR" baseline="-25000" dirty="0" smtClean="0"/>
              <a:t>0</a:t>
            </a:r>
            <a:r>
              <a:rPr lang="en-US" baseline="-25000" dirty="0" smtClean="0"/>
              <a:t> </a:t>
            </a:r>
            <a:endParaRPr lang="el-GR" baseline="-25000" dirty="0" smtClean="0"/>
          </a:p>
          <a:p>
            <a:pPr marL="0" indent="0">
              <a:buNone/>
            </a:pPr>
            <a:r>
              <a:rPr lang="el-GR" dirty="0" smtClean="0"/>
              <a:t>Οι αριθμοί </a:t>
            </a:r>
            <a:r>
              <a:rPr lang="en-US" dirty="0" smtClean="0"/>
              <a:t>n,</a:t>
            </a:r>
            <a:r>
              <a:rPr lang="el-GR" dirty="0" smtClean="0"/>
              <a:t> α</a:t>
            </a:r>
            <a:r>
              <a:rPr lang="en-US" baseline="-25000" dirty="0" smtClean="0"/>
              <a:t>n</a:t>
            </a:r>
            <a:r>
              <a:rPr lang="el-GR" dirty="0" smtClean="0"/>
              <a:t>, ...,α</a:t>
            </a:r>
            <a:r>
              <a:rPr lang="el-GR" baseline="-25000" dirty="0" smtClean="0"/>
              <a:t>0</a:t>
            </a:r>
            <a:r>
              <a:rPr lang="el-GR" dirty="0" smtClean="0"/>
              <a:t> είναι οι μοναδικοί αριθμοί με την παραπάνω ιδιότητα.</a:t>
            </a:r>
          </a:p>
          <a:p>
            <a:pPr marL="0" indent="0">
              <a:buNone/>
            </a:pPr>
            <a:r>
              <a:rPr lang="el-GR" b="1" dirty="0" smtClean="0"/>
              <a:t>Συμβολισμός</a:t>
            </a:r>
            <a:r>
              <a:rPr lang="el-GR" dirty="0" smtClean="0"/>
              <a:t>: </a:t>
            </a:r>
            <a:r>
              <a:rPr lang="en-US" dirty="0" smtClean="0"/>
              <a:t>m=</a:t>
            </a:r>
            <a:r>
              <a:rPr lang="el-GR" dirty="0" smtClean="0"/>
              <a:t>α</a:t>
            </a:r>
            <a:r>
              <a:rPr lang="en-US" baseline="-25000" dirty="0" smtClean="0"/>
              <a:t>n</a:t>
            </a:r>
            <a:r>
              <a:rPr lang="el-GR" dirty="0" smtClean="0"/>
              <a:t>α</a:t>
            </a:r>
            <a:r>
              <a:rPr lang="en-US" baseline="-25000" dirty="0" smtClean="0"/>
              <a:t>n</a:t>
            </a:r>
            <a:r>
              <a:rPr lang="en-US" baseline="-25000" dirty="0"/>
              <a:t>-</a:t>
            </a:r>
            <a:r>
              <a:rPr lang="en-US" baseline="-25000" dirty="0" smtClean="0"/>
              <a:t>1</a:t>
            </a:r>
            <a:r>
              <a:rPr lang="el-GR" dirty="0" smtClean="0"/>
              <a:t>α</a:t>
            </a:r>
            <a:r>
              <a:rPr lang="el-GR" baseline="-25000" dirty="0" smtClean="0"/>
              <a:t>1</a:t>
            </a:r>
            <a:r>
              <a:rPr lang="el-GR" dirty="0" smtClean="0"/>
              <a:t> </a:t>
            </a:r>
            <a:r>
              <a:rPr lang="el-GR" dirty="0"/>
              <a:t>α</a:t>
            </a:r>
            <a:r>
              <a:rPr lang="el-GR" baseline="-25000" dirty="0"/>
              <a:t>0</a:t>
            </a:r>
            <a:r>
              <a:rPr lang="en-US" baseline="-25000" dirty="0"/>
              <a:t> </a:t>
            </a:r>
            <a:endParaRPr lang="el-GR" baseline="-25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Δεκαδική αναπαράστση των </a:t>
            </a:r>
            <a:r>
              <a:rPr lang="el-GR" b="1" dirty="0" smtClean="0"/>
              <a:t>ρητών </a:t>
            </a:r>
            <a:r>
              <a:rPr lang="el-GR" b="1" dirty="0"/>
              <a:t>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Θεώρημα: </a:t>
            </a:r>
            <a:r>
              <a:rPr lang="el-GR" sz="2400" dirty="0" smtClean="0"/>
              <a:t>Έστω πραγματικός αριθμός α με 0 ≤ α ≤ 1.</a:t>
            </a:r>
          </a:p>
          <a:p>
            <a:pPr marL="0" indent="0">
              <a:buNone/>
            </a:pPr>
            <a:r>
              <a:rPr lang="el-GR" sz="2400" dirty="0" smtClean="0"/>
              <a:t>Τότε υπάρχει ακολουθία α</a:t>
            </a:r>
            <a:r>
              <a:rPr lang="el-GR" sz="2400" baseline="-25000" dirty="0" smtClean="0"/>
              <a:t>1</a:t>
            </a:r>
            <a:r>
              <a:rPr lang="el-GR" sz="2400" dirty="0" smtClean="0"/>
              <a:t>, ....,α</a:t>
            </a:r>
            <a:r>
              <a:rPr lang="en-US" sz="2400" baseline="-25000" dirty="0" smtClean="0"/>
              <a:t>n</a:t>
            </a:r>
            <a:r>
              <a:rPr lang="el-GR" sz="2400" dirty="0" smtClean="0"/>
              <a:t>,.....</a:t>
            </a:r>
          </a:p>
          <a:p>
            <a:pPr marL="0" indent="0">
              <a:buNone/>
            </a:pPr>
            <a:r>
              <a:rPr lang="el-GR" sz="2400" dirty="0"/>
              <a:t>α</a:t>
            </a:r>
            <a:r>
              <a:rPr lang="el-GR" sz="2400" dirty="0" smtClean="0"/>
              <a:t>ριθμών από το σύνολο </a:t>
            </a:r>
            <a:r>
              <a:rPr lang="el-GR" sz="2400" dirty="0"/>
              <a:t>{0, 1, 2, 3, 4, 5, 6, 7, ,8, 9</a:t>
            </a:r>
            <a:r>
              <a:rPr lang="el-GR" sz="2400" dirty="0" smtClean="0"/>
              <a:t>} ώστε</a:t>
            </a:r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2400" dirty="0" smtClean="0"/>
              <a:t>    α= α</a:t>
            </a:r>
            <a:r>
              <a:rPr lang="el-GR" sz="2400" baseline="-25000" dirty="0" smtClean="0"/>
              <a:t>1</a:t>
            </a:r>
            <a:r>
              <a:rPr lang="el-GR" sz="2400" dirty="0" smtClean="0"/>
              <a:t>. 10</a:t>
            </a:r>
            <a:r>
              <a:rPr lang="el-GR" sz="2400" baseline="30000" dirty="0" smtClean="0"/>
              <a:t>-1</a:t>
            </a:r>
            <a:r>
              <a:rPr lang="el-GR" sz="2400" dirty="0" smtClean="0"/>
              <a:t>+ α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. 10</a:t>
            </a:r>
            <a:r>
              <a:rPr lang="el-GR" sz="2400" baseline="30000" dirty="0" smtClean="0"/>
              <a:t>-2</a:t>
            </a:r>
            <a:r>
              <a:rPr lang="el-GR" sz="2400" dirty="0" smtClean="0"/>
              <a:t>+ ....+α</a:t>
            </a:r>
            <a:r>
              <a:rPr lang="en-US" sz="2400" baseline="-25000" dirty="0" smtClean="0"/>
              <a:t>n</a:t>
            </a:r>
            <a:r>
              <a:rPr lang="el-GR" sz="2400" dirty="0" smtClean="0"/>
              <a:t>.10</a:t>
            </a:r>
            <a:r>
              <a:rPr lang="el-GR" sz="2400" baseline="30000" dirty="0" smtClean="0"/>
              <a:t>-</a:t>
            </a:r>
            <a:r>
              <a:rPr lang="en-US" sz="2400" baseline="30000" dirty="0" smtClean="0"/>
              <a:t>n</a:t>
            </a:r>
            <a:r>
              <a:rPr lang="el-GR" sz="2400" dirty="0" smtClean="0"/>
              <a:t>+......</a:t>
            </a:r>
          </a:p>
          <a:p>
            <a:pPr marL="0" indent="0">
              <a:buNone/>
            </a:pPr>
            <a:r>
              <a:rPr lang="el-GR" sz="2400" dirty="0" smtClean="0"/>
              <a:t>Αν β</a:t>
            </a:r>
            <a:r>
              <a:rPr lang="el-GR" sz="2400" baseline="-25000" dirty="0" smtClean="0"/>
              <a:t>1</a:t>
            </a:r>
            <a:r>
              <a:rPr lang="el-GR" sz="2400" dirty="0"/>
              <a:t>, ....</a:t>
            </a:r>
            <a:r>
              <a:rPr lang="el-GR" sz="2400" dirty="0" smtClean="0"/>
              <a:t>,β</a:t>
            </a:r>
            <a:r>
              <a:rPr lang="en-US" sz="2400" baseline="-25000" dirty="0" smtClean="0"/>
              <a:t>n</a:t>
            </a:r>
            <a:r>
              <a:rPr lang="el-GR" sz="2400" dirty="0"/>
              <a:t>,....</a:t>
            </a:r>
            <a:r>
              <a:rPr lang="el-GR" sz="2400" dirty="0" smtClean="0"/>
              <a:t>. Είναι μια ακολουθία με την ίδια ιδιότητα τότε </a:t>
            </a:r>
          </a:p>
          <a:p>
            <a:pPr marL="0" indent="0">
              <a:buNone/>
            </a:pPr>
            <a:r>
              <a:rPr lang="el-GR" sz="2400" dirty="0" smtClean="0"/>
              <a:t>ή α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=</a:t>
            </a:r>
            <a:r>
              <a:rPr lang="el-GR" sz="2400" dirty="0" smtClean="0"/>
              <a:t>β</a:t>
            </a:r>
            <a:r>
              <a:rPr lang="en-US" sz="2400" baseline="-25000" dirty="0"/>
              <a:t>n</a:t>
            </a:r>
            <a:r>
              <a:rPr lang="el-GR" sz="2400" dirty="0" smtClean="0"/>
              <a:t> για κάθε </a:t>
            </a:r>
            <a:r>
              <a:rPr lang="en-US" sz="2400" dirty="0" smtClean="0"/>
              <a:t>n</a:t>
            </a:r>
            <a:r>
              <a:rPr lang="el-GR" sz="2400" dirty="0" smtClean="0"/>
              <a:t>=1,2,....., </a:t>
            </a:r>
          </a:p>
          <a:p>
            <a:pPr marL="0" indent="0">
              <a:buNone/>
            </a:pPr>
            <a:r>
              <a:rPr lang="el-GR" sz="2400" dirty="0" smtClean="0"/>
              <a:t>ή υπάρχει φυσικός αριθμός </a:t>
            </a:r>
            <a:r>
              <a:rPr lang="en-US" sz="2400" dirty="0"/>
              <a:t>k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ώστε</a:t>
            </a:r>
          </a:p>
          <a:p>
            <a:pPr marL="0" indent="0">
              <a:buNone/>
            </a:pPr>
            <a:r>
              <a:rPr lang="el-GR" sz="2400" dirty="0" smtClean="0"/>
              <a:t>α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=</a:t>
            </a:r>
            <a:r>
              <a:rPr lang="el-GR" sz="2400" dirty="0" smtClean="0"/>
              <a:t>β</a:t>
            </a:r>
            <a:r>
              <a:rPr lang="en-US" sz="2400" baseline="-25000" dirty="0" smtClean="0"/>
              <a:t>n</a:t>
            </a:r>
            <a:r>
              <a:rPr lang="el-GR" sz="2400" dirty="0" smtClean="0"/>
              <a:t> για κάθε </a:t>
            </a:r>
            <a:r>
              <a:rPr lang="en-US" sz="2400" dirty="0" smtClean="0"/>
              <a:t>n</a:t>
            </a:r>
            <a:r>
              <a:rPr lang="el-GR" sz="2400" dirty="0" smtClean="0"/>
              <a:t>=1,2,..</a:t>
            </a:r>
            <a:r>
              <a:rPr lang="en-US" sz="2400" dirty="0" smtClean="0"/>
              <a:t>,k</a:t>
            </a:r>
            <a:r>
              <a:rPr lang="el-GR" sz="2400" dirty="0" smtClean="0"/>
              <a:t>-1</a:t>
            </a:r>
            <a:endParaRPr lang="el-GR" sz="2400" baseline="-25000" dirty="0" smtClean="0"/>
          </a:p>
          <a:p>
            <a:pPr marL="0" indent="0">
              <a:buNone/>
            </a:pPr>
            <a:r>
              <a:rPr lang="el-GR" sz="2400" dirty="0" smtClean="0"/>
              <a:t>α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=</a:t>
            </a:r>
            <a:r>
              <a:rPr lang="el-GR" sz="2400" dirty="0" smtClean="0"/>
              <a:t>β</a:t>
            </a:r>
            <a:r>
              <a:rPr lang="el-GR" sz="2400" baseline="-25000" dirty="0" smtClean="0"/>
              <a:t>κ</a:t>
            </a:r>
            <a:r>
              <a:rPr lang="el-GR" sz="2400" dirty="0" smtClean="0"/>
              <a:t>+1</a:t>
            </a:r>
          </a:p>
          <a:p>
            <a:pPr marL="0" indent="0">
              <a:buNone/>
            </a:pPr>
            <a:r>
              <a:rPr lang="el-GR" sz="2400" dirty="0" smtClean="0"/>
              <a:t>α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=0</a:t>
            </a:r>
            <a:r>
              <a:rPr lang="el-GR" sz="2400" dirty="0" smtClean="0"/>
              <a:t> και β</a:t>
            </a:r>
            <a:r>
              <a:rPr lang="en-US" sz="2400" baseline="-25000" dirty="0" smtClean="0"/>
              <a:t>n</a:t>
            </a:r>
            <a:r>
              <a:rPr lang="el-GR" sz="2400" dirty="0" smtClean="0"/>
              <a:t>=9  για κάθε </a:t>
            </a:r>
            <a:r>
              <a:rPr lang="en-US" sz="2400" dirty="0" smtClean="0"/>
              <a:t>n &gt; k.</a:t>
            </a:r>
          </a:p>
          <a:p>
            <a:pPr marL="0" indent="0">
              <a:buNone/>
            </a:pPr>
            <a:r>
              <a:rPr lang="el-GR" sz="2400" b="1" dirty="0" smtClean="0"/>
              <a:t>Συμβολισμός:</a:t>
            </a:r>
            <a:r>
              <a:rPr lang="el-GR" sz="2400" dirty="0" smtClean="0"/>
              <a:t> α=0,</a:t>
            </a:r>
            <a:r>
              <a:rPr lang="el-GR" sz="2400" dirty="0"/>
              <a:t> </a:t>
            </a:r>
            <a:r>
              <a:rPr lang="el-GR" sz="2400" dirty="0" smtClean="0"/>
              <a:t>α</a:t>
            </a:r>
            <a:r>
              <a:rPr lang="el-GR" sz="2400" baseline="-25000" dirty="0" smtClean="0"/>
              <a:t>1</a:t>
            </a:r>
            <a:r>
              <a:rPr lang="el-GR" sz="2400" dirty="0" smtClean="0"/>
              <a:t> α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…α</a:t>
            </a:r>
            <a:r>
              <a:rPr lang="en-US" sz="2400" baseline="-25000" dirty="0" smtClean="0"/>
              <a:t>n</a:t>
            </a:r>
            <a:r>
              <a:rPr lang="el-GR" sz="2400" dirty="0" smtClean="0"/>
              <a:t>.</a:t>
            </a:r>
            <a:r>
              <a:rPr lang="el-GR" sz="2400" dirty="0"/>
              <a:t>.</a:t>
            </a:r>
            <a:r>
              <a:rPr lang="el-GR" sz="2400" dirty="0" smtClean="0"/>
              <a:t>.</a:t>
            </a:r>
            <a:endParaRPr lang="el-GR" sz="2400" dirty="0"/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baseline="-25000" dirty="0"/>
          </a:p>
          <a:p>
            <a:pPr marL="0" indent="0">
              <a:buNone/>
            </a:pPr>
            <a:endParaRPr lang="el-GR" sz="2400" baseline="-25000" dirty="0"/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Πληθικότητα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b="1" dirty="0" smtClean="0"/>
              <a:t>Ορισμός</a:t>
            </a:r>
            <a:r>
              <a:rPr lang="el-GR" dirty="0" smtClean="0"/>
              <a:t>: Δύο σύνολα Α, Β λέγονται ισοπληθικά αν υπάρχει συνάρτηση </a:t>
            </a:r>
            <a:r>
              <a:rPr lang="en-US" dirty="0" smtClean="0"/>
              <a:t>f</a:t>
            </a:r>
            <a:r>
              <a:rPr lang="el-GR" dirty="0" smtClean="0"/>
              <a:t> από το Α στο Β η οποία είναι 1-1 και επί.</a:t>
            </a:r>
          </a:p>
          <a:p>
            <a:pPr marL="0" indent="0">
              <a:buNone/>
            </a:pPr>
            <a:r>
              <a:rPr lang="el-GR" dirty="0" smtClean="0"/>
              <a:t>Δηλαδή, υπάρχει μια συνάρτηση που διαφορετικά στοιχεία του Α τα αντιστοιχεί σε διαφορετικά στοιχεία του Β (1-1) και κάθε στοιχείο του Β είναι εικόνα ενός στοιχείου του Α (επί).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Αριθμήσιμα σύνολα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 smtClean="0"/>
              <a:t>Ορισμοί:</a:t>
            </a:r>
            <a:r>
              <a:rPr lang="el-GR" dirty="0" smtClean="0"/>
              <a:t>α)</a:t>
            </a:r>
            <a:r>
              <a:rPr lang="el-GR" b="1" dirty="0" smtClean="0"/>
              <a:t> </a:t>
            </a:r>
            <a:r>
              <a:rPr lang="el-GR" dirty="0" smtClean="0"/>
              <a:t>Ένα σύνολο λέγεται </a:t>
            </a:r>
            <a:r>
              <a:rPr lang="el-GR" b="1" dirty="0" smtClean="0"/>
              <a:t>πεπερασμένο</a:t>
            </a:r>
            <a:r>
              <a:rPr lang="el-GR" dirty="0" smtClean="0"/>
              <a:t> </a:t>
            </a:r>
            <a:r>
              <a:rPr lang="el-GR" smtClean="0"/>
              <a:t>αν είναι το κενό σύνολο ή είναι </a:t>
            </a:r>
            <a:r>
              <a:rPr lang="el-GR" dirty="0" smtClean="0"/>
              <a:t>ισοπληθικό με κάποιο αρχικό τμήμα των φυσικών αριθμών.</a:t>
            </a:r>
          </a:p>
          <a:p>
            <a:pPr marL="0" indent="0">
              <a:buNone/>
            </a:pPr>
            <a:r>
              <a:rPr lang="el-GR" dirty="0"/>
              <a:t>β</a:t>
            </a:r>
            <a:r>
              <a:rPr lang="el-GR" dirty="0" smtClean="0"/>
              <a:t>) Ένα σύνολο λέγεται </a:t>
            </a:r>
            <a:r>
              <a:rPr lang="el-GR" b="1" dirty="0" smtClean="0"/>
              <a:t>άπειρο </a:t>
            </a:r>
            <a:r>
              <a:rPr lang="el-GR" dirty="0" smtClean="0"/>
              <a:t>αν δεν είναι πεπερασμένο.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γ</a:t>
            </a:r>
            <a:r>
              <a:rPr lang="el-GR" dirty="0" smtClean="0"/>
              <a:t>) Ένα σύνολο λέγεται </a:t>
            </a:r>
            <a:r>
              <a:rPr lang="el-GR" b="1" dirty="0" smtClean="0"/>
              <a:t>αριθμήσιμο</a:t>
            </a:r>
            <a:r>
              <a:rPr lang="el-GR" dirty="0" smtClean="0"/>
              <a:t> αν είναι πεπερασμένο ή ισοπληθικό με το σύνολο των φυσικών αριθμών</a:t>
            </a:r>
          </a:p>
          <a:p>
            <a:pPr marL="0" indent="0">
              <a:buNone/>
            </a:pPr>
            <a:r>
              <a:rPr lang="el-GR" dirty="0"/>
              <a:t>δ</a:t>
            </a:r>
            <a:r>
              <a:rPr lang="el-GR" dirty="0" smtClean="0"/>
              <a:t>) </a:t>
            </a:r>
            <a:r>
              <a:rPr lang="el-GR" dirty="0"/>
              <a:t>Ένα σύνολο λέγεται </a:t>
            </a:r>
            <a:r>
              <a:rPr lang="el-GR" b="1" dirty="0" smtClean="0"/>
              <a:t>υπεραριθμήσιμο</a:t>
            </a:r>
            <a:r>
              <a:rPr lang="el-GR" dirty="0" smtClean="0"/>
              <a:t> </a:t>
            </a:r>
            <a:r>
              <a:rPr lang="el-GR" dirty="0"/>
              <a:t>αν </a:t>
            </a:r>
            <a:r>
              <a:rPr lang="el-GR" dirty="0" smtClean="0"/>
              <a:t>είναι άπειρο και δεν είναι ισοπληθικό με το σύνολο των φυσικών αριθμών.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Πληθικότητα υποσυνόλων των πραγματικών αριθμών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Θεώρημα:</a:t>
            </a:r>
            <a:r>
              <a:rPr lang="el-GR" dirty="0" smtClean="0"/>
              <a:t> Οι φυσικοί, οι ακέραιοι και οι ρητοί αριθμοί είναι άπειρα αριθμήσιμα σύνολα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b="1" dirty="0" smtClean="0"/>
              <a:t>Θεώρημα:</a:t>
            </a:r>
            <a:r>
              <a:rPr lang="el-GR" dirty="0" smtClean="0"/>
              <a:t> Οι άρρητοι και οι πραγματικοί αριθμοί είναι υπεραριθμήσιμα σύνολο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3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ΥΠΑΡΞΗ ΑΣΥΜΜΈΤΡΩΝ ΕΥΘΥΓΡΑΜΜΩΝ ΤΜΗΜΑΤΩΝ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 Η διαγώνιος τετραγώνου πλευράς 1 είναι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ασύμμετρη με την πλευρά του τετραγώνου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Δεν υπάρχει ρητός αριθμός α με α</a:t>
            </a:r>
            <a:r>
              <a:rPr lang="el-GR" baseline="30000" dirty="0" smtClean="0"/>
              <a:t>2 </a:t>
            </a:r>
            <a:r>
              <a:rPr lang="el-GR" dirty="0" smtClean="0"/>
              <a:t>=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ΑΡΙΘΜΟΙ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Φυσικοί αριθμοί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Ακέραιοι αριθμοί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Ρητοί αριθμοί (κλάσματα)</a:t>
            </a:r>
          </a:p>
          <a:p>
            <a:endParaRPr lang="el-GR" dirty="0"/>
          </a:p>
          <a:p>
            <a:r>
              <a:rPr lang="el-GR" dirty="0" smtClean="0"/>
              <a:t>Άρρητοι αριθμοί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charset="0"/>
              </a:rPr>
              <a:t>ΑΞΙΩΜΑΤΙΚΗ ΘΕΜΕΛΙΩΣΗ</a:t>
            </a:r>
            <a:endParaRPr lang="en-US" b="1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l-GR" i="1" smtClean="0">
                <a:ea typeface="+mn-ea"/>
                <a:cs typeface="+mn-cs"/>
              </a:rPr>
              <a:t>Αξιώματα (Πρωταρχικές έννοιες και θεμελιώδεις ιδιότητες τους).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l-GR" i="1" dirty="0" smtClean="0">
                <a:ea typeface="+mn-ea"/>
                <a:cs typeface="+mn-cs"/>
              </a:rPr>
              <a:t>Μαθηματικές προτάσεις που προκύπτουν από τα αξιώματα και προτάσεις που έχουν ήδη αποδειχθεί.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l-GR" i="1" dirty="0" smtClean="0">
                <a:ea typeface="+mn-ea"/>
                <a:cs typeface="+mn-cs"/>
              </a:rPr>
              <a:t>Ορισμοί νέων εννοιών που στηρίζονται σε προηγούμενες έννοιες και προτάσεις που έχουν αποδειχθεί.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986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628800"/>
            <a:ext cx="7772400" cy="4140175"/>
          </a:xfrm>
        </p:spPr>
        <p:txBody>
          <a:bodyPr/>
          <a:lstStyle/>
          <a:p>
            <a:r>
              <a:rPr lang="el-GR" dirty="0" smtClean="0"/>
              <a:t>	ΑΞΙΩΜΑΤΙΚΗ ΘΕΜΕΛΙΩΣΗ 	ΠΡΑΓΜΑΤΙΚΩΝ ΑΡΙΘΜΩΝ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948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Αλγεβρική δομή του συνόλου</a:t>
            </a:r>
            <a:br>
              <a:rPr lang="el-GR" b="1" dirty="0" smtClean="0"/>
            </a:br>
            <a:r>
              <a:rPr lang="el-GR" b="1" dirty="0" smtClean="0"/>
              <a:t> των πραγματικών αριθμών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  </a:t>
            </a:r>
          </a:p>
          <a:p>
            <a:pPr>
              <a:buNone/>
            </a:pPr>
            <a:r>
              <a:rPr lang="el-GR" dirty="0" smtClean="0"/>
              <a:t>   Το σύνολο των </a:t>
            </a:r>
            <a:r>
              <a:rPr lang="el-GR" b="1" dirty="0" smtClean="0"/>
              <a:t>πραγματικών αριθμών</a:t>
            </a:r>
            <a:r>
              <a:rPr lang="en-US" dirty="0" smtClean="0"/>
              <a:t>, </a:t>
            </a:r>
            <a:r>
              <a:rPr lang="el-GR" dirty="0" smtClean="0"/>
              <a:t>το οποίο συμβολίζουμε με </a:t>
            </a:r>
            <a:r>
              <a:rPr lang="en-US" dirty="0" smtClean="0"/>
              <a:t>R</a:t>
            </a:r>
            <a:r>
              <a:rPr lang="el-GR" dirty="0" smtClean="0"/>
              <a:t>, είναι ένα σύνολο στο οποίο ορίζονται δύο πράξεις, η </a:t>
            </a:r>
            <a:r>
              <a:rPr lang="el-GR" b="1" dirty="0" smtClean="0"/>
              <a:t>πρόσθεση</a:t>
            </a:r>
            <a:r>
              <a:rPr lang="el-GR" dirty="0" smtClean="0"/>
              <a:t> (+) και </a:t>
            </a:r>
            <a:r>
              <a:rPr lang="el-GR" dirty="0"/>
              <a:t>ο</a:t>
            </a:r>
            <a:r>
              <a:rPr lang="el-GR" dirty="0" smtClean="0"/>
              <a:t> </a:t>
            </a:r>
            <a:r>
              <a:rPr lang="el-GR" b="1" dirty="0" smtClean="0"/>
              <a:t>πολλαπλασιασμό</a:t>
            </a:r>
            <a:r>
              <a:rPr lang="el-GR" dirty="0" smtClean="0"/>
              <a:t> (.), και μια διμελής σχέση, </a:t>
            </a:r>
            <a:r>
              <a:rPr lang="el-GR" b="1" dirty="0" smtClean="0"/>
              <a:t>η διάταξης </a:t>
            </a:r>
            <a:r>
              <a:rPr lang="el-GR" dirty="0" smtClean="0"/>
              <a:t>(&lt;), οι οποίες ικανοποιούν 13 αξιώματα.</a:t>
            </a:r>
            <a:endParaRPr lang="el-GR" dirty="0"/>
          </a:p>
          <a:p>
            <a:pPr>
              <a:buNone/>
            </a:pPr>
            <a:r>
              <a:rPr lang="el-GR" dirty="0" smtClean="0"/>
              <a:t>   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</a:t>
            </a:r>
          </a:p>
          <a:p>
            <a:pPr>
              <a:buNone/>
            </a:pPr>
            <a:r>
              <a:rPr lang="el-GR" dirty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Αξιώματα της πρόσθεσης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 smtClean="0"/>
              <a:t>(Π1)  Ύπαρξη του μηδενός</a:t>
            </a:r>
          </a:p>
          <a:p>
            <a:pPr>
              <a:buNone/>
            </a:pPr>
            <a:r>
              <a:rPr lang="el-GR" dirty="0" smtClean="0"/>
              <a:t>        Υπάρχει ένας πραγματικός αριθμός που τον συμβολίζουμε με 0 (μηδέν)</a:t>
            </a:r>
          </a:p>
          <a:p>
            <a:pPr>
              <a:buNone/>
            </a:pPr>
            <a:r>
              <a:rPr lang="el-GR" b="1" dirty="0" smtClean="0"/>
              <a:t>                                                             α+0=α </a:t>
            </a:r>
          </a:p>
          <a:p>
            <a:pPr>
              <a:buNone/>
            </a:pPr>
            <a:r>
              <a:rPr lang="el-GR" dirty="0" smtClean="0"/>
              <a:t>         για κάθε πραγματικό αριθμό α.</a:t>
            </a:r>
          </a:p>
          <a:p>
            <a:r>
              <a:rPr lang="el-GR" b="1" dirty="0" smtClean="0"/>
              <a:t>(Π2)  Ύπαρξη του αντιθέτου</a:t>
            </a:r>
          </a:p>
          <a:p>
            <a:pPr>
              <a:buNone/>
            </a:pPr>
            <a:r>
              <a:rPr lang="el-GR" dirty="0" smtClean="0"/>
              <a:t>    Για κάθε πραγματικό αριθμό α, υπάρχει ένας πραγματικός αριθμός που τον συμβολίζουμε –α και λέγεται αντίθετος του α, ώστε</a:t>
            </a:r>
          </a:p>
          <a:p>
            <a:pPr>
              <a:buNone/>
            </a:pPr>
            <a:r>
              <a:rPr lang="el-GR" dirty="0" smtClean="0"/>
              <a:t>                                                           </a:t>
            </a:r>
            <a:r>
              <a:rPr lang="el-GR" b="1" dirty="0" smtClean="0"/>
              <a:t>α+(-α)=0</a:t>
            </a:r>
          </a:p>
          <a:p>
            <a:r>
              <a:rPr lang="el-GR" b="1" dirty="0" smtClean="0"/>
              <a:t>(Π3) </a:t>
            </a:r>
            <a:r>
              <a:rPr lang="el-GR" b="1" dirty="0" err="1" smtClean="0"/>
              <a:t>Προσεταιριστικότητα</a:t>
            </a:r>
            <a:r>
              <a:rPr lang="el-GR" b="1" dirty="0" smtClean="0"/>
              <a:t> της πρόσθεσης</a:t>
            </a:r>
          </a:p>
          <a:p>
            <a:pPr>
              <a:buNone/>
            </a:pPr>
            <a:r>
              <a:rPr lang="el-GR" dirty="0" smtClean="0"/>
              <a:t>                                                    </a:t>
            </a:r>
            <a:r>
              <a:rPr lang="el-GR" b="1" dirty="0" smtClean="0"/>
              <a:t>α+(</a:t>
            </a:r>
            <a:r>
              <a:rPr lang="el-GR" b="1" dirty="0" err="1" smtClean="0"/>
              <a:t>β+γ</a:t>
            </a:r>
            <a:r>
              <a:rPr lang="el-GR" b="1" dirty="0" smtClean="0"/>
              <a:t>)=(</a:t>
            </a:r>
            <a:r>
              <a:rPr lang="el-GR" b="1" dirty="0" err="1" smtClean="0"/>
              <a:t>α+β</a:t>
            </a:r>
            <a:r>
              <a:rPr lang="el-GR" b="1" dirty="0" smtClean="0"/>
              <a:t>)+γ</a:t>
            </a:r>
          </a:p>
          <a:p>
            <a:pPr>
              <a:buNone/>
            </a:pPr>
            <a:r>
              <a:rPr lang="el-GR" dirty="0" smtClean="0"/>
              <a:t>      για κάθε πραγματικούς αριθμούς </a:t>
            </a:r>
            <a:r>
              <a:rPr lang="el-GR" dirty="0" err="1" smtClean="0"/>
              <a:t>α,β,γ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(Π4) </a:t>
            </a:r>
            <a:r>
              <a:rPr lang="el-GR" b="1" dirty="0" err="1" smtClean="0"/>
              <a:t>Αντιμεταθετικότητα</a:t>
            </a:r>
            <a:r>
              <a:rPr lang="el-GR" b="1" dirty="0" smtClean="0"/>
              <a:t> της πρόσθεσης</a:t>
            </a:r>
          </a:p>
          <a:p>
            <a:pPr>
              <a:buNone/>
            </a:pPr>
            <a:r>
              <a:rPr lang="el-GR" dirty="0" smtClean="0"/>
              <a:t>                                                             </a:t>
            </a:r>
            <a:r>
              <a:rPr lang="el-GR" b="1" dirty="0" err="1" smtClean="0"/>
              <a:t>α+β=β+α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       για κάθε πραγματικούς αριθμούς </a:t>
            </a:r>
            <a:r>
              <a:rPr lang="el-GR" dirty="0" err="1" smtClean="0"/>
              <a:t>α,β</a:t>
            </a:r>
            <a:r>
              <a:rPr lang="el-GR" dirty="0" smtClean="0"/>
              <a:t>.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2056</Words>
  <Application>Microsoft Macintosh PowerPoint</Application>
  <PresentationFormat>On-screen Show (4:3)</PresentationFormat>
  <Paragraphs>249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Θέμα του Office</vt:lpstr>
      <vt:lpstr>ΠΡΑΓΜΑΤΙΚΟΙ ΑΡΙΘΜΟΙ</vt:lpstr>
      <vt:lpstr>ΜΕΤΡΗΣΗ</vt:lpstr>
      <vt:lpstr>ΣΥΜΜΕΤΡΑ ΕΥΘΥΓΡΑΜΜΑ ΤΜΗΜΑΤΑ</vt:lpstr>
      <vt:lpstr>ΥΠΑΡΞΗ ΑΣΥΜΜΈΤΡΩΝ ΕΥΘΥΓΡΑΜΜΩΝ ΤΜΗΜΑΤΩΝ</vt:lpstr>
      <vt:lpstr>ΑΡΙΘΜΟΙ</vt:lpstr>
      <vt:lpstr>ΑΞΙΩΜΑΤΙΚΗ ΘΕΜΕΛΙΩΣΗ</vt:lpstr>
      <vt:lpstr> ΑΞΙΩΜΑΤΙΚΗ ΘΕΜΕΛΙΩΣΗ  ΠΡΑΓΜΑΤΙΚΩΝ ΑΡΙΘΜΩΝ</vt:lpstr>
      <vt:lpstr>Αλγεβρική δομή του συνόλου  των πραγματικών αριθμών</vt:lpstr>
      <vt:lpstr>Αξιώματα της πρόσθεσης</vt:lpstr>
      <vt:lpstr>ΠΡΟΤΑΣΕΙΣ Μοναδικότητα του μηδενός. </vt:lpstr>
      <vt:lpstr>Μοναδικότητα του αντιθέτου. </vt:lpstr>
      <vt:lpstr>Αφαίρεση</vt:lpstr>
      <vt:lpstr>Αξιώματα του πολλαπλασιασμού</vt:lpstr>
      <vt:lpstr>Κλάσματα</vt:lpstr>
      <vt:lpstr>Αξίωμα που συνδέει τις δύο πράξεις</vt:lpstr>
      <vt:lpstr>Αξιώματα της διάταξης</vt:lpstr>
      <vt:lpstr>Αξιώματα που συνδέουν τις πράξεις με την διάταξη</vt:lpstr>
      <vt:lpstr>Φυσικοί Αριθμοί</vt:lpstr>
      <vt:lpstr>Ιδιότητες των Φυσικών Αριθμών</vt:lpstr>
      <vt:lpstr>Ιδιότητες των Φυσικών Αριθμών</vt:lpstr>
      <vt:lpstr>Δύναμη με εκθέτη φυσικό αριθμό</vt:lpstr>
      <vt:lpstr>Ακέραιοι Αριθμοί</vt:lpstr>
      <vt:lpstr>Δύναμη με εκθέτη ακέραιο</vt:lpstr>
      <vt:lpstr>Ρητοί Αριθμοί</vt:lpstr>
      <vt:lpstr>Ελάχιστο άνω φράγμα</vt:lpstr>
      <vt:lpstr>Ελάχιστο άνω φράγμα</vt:lpstr>
      <vt:lpstr>Πληρότητα των Πραγματικών Αριθμών</vt:lpstr>
      <vt:lpstr>Ύπαρξη μέγιστου κάτω φράγματος</vt:lpstr>
      <vt:lpstr>Άρρητοι αριθμοί</vt:lpstr>
      <vt:lpstr>Μοναδικότητα της δομής του συνόλου των πραγματικών αριθμών</vt:lpstr>
      <vt:lpstr>Δυνάμεις με εκθέτη ρητό αριθμό</vt:lpstr>
      <vt:lpstr>Πυκνότητα των ρητών  στους πραγματικούς</vt:lpstr>
      <vt:lpstr>Δεκαδική αναπαράσταση των φυσικών αριθμών</vt:lpstr>
      <vt:lpstr>Δεκαδική αναπαράστση των ρητών αριθμών</vt:lpstr>
      <vt:lpstr>Πληθικότητα</vt:lpstr>
      <vt:lpstr>Αριθμήσιμα σύνολα</vt:lpstr>
      <vt:lpstr>Πληθικότητα υποσυνόλων των πραγματικών αριθμών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ΠΡΑΓΜΑΤΙΚΟΙ ΑΡΙΘΜΟΙ</dc:title>
  <cp:lastModifiedBy>Theodossios Zachariades</cp:lastModifiedBy>
  <cp:revision>178</cp:revision>
  <dcterms:modified xsi:type="dcterms:W3CDTF">2018-11-19T09:11:55Z</dcterms:modified>
</cp:coreProperties>
</file>