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301" r:id="rId2"/>
    <p:sldId id="265" r:id="rId3"/>
    <p:sldId id="302" r:id="rId4"/>
    <p:sldId id="303" r:id="rId5"/>
    <p:sldId id="304" r:id="rId6"/>
    <p:sldId id="305" r:id="rId7"/>
    <p:sldId id="306" r:id="rId8"/>
    <p:sldId id="307" r:id="rId9"/>
    <p:sldId id="338" r:id="rId10"/>
    <p:sldId id="308" r:id="rId11"/>
    <p:sldId id="309" r:id="rId12"/>
    <p:sldId id="310" r:id="rId13"/>
    <p:sldId id="311" r:id="rId14"/>
    <p:sldId id="312" r:id="rId15"/>
    <p:sldId id="313" r:id="rId16"/>
    <p:sldId id="314" r:id="rId17"/>
    <p:sldId id="337" r:id="rId18"/>
    <p:sldId id="315" r:id="rId19"/>
    <p:sldId id="316" r:id="rId20"/>
    <p:sldId id="317" r:id="rId21"/>
    <p:sldId id="318" r:id="rId22"/>
    <p:sldId id="341" r:id="rId23"/>
    <p:sldId id="342" r:id="rId24"/>
    <p:sldId id="319" r:id="rId25"/>
    <p:sldId id="339" r:id="rId26"/>
    <p:sldId id="340" r:id="rId27"/>
    <p:sldId id="343" r:id="rId28"/>
    <p:sldId id="344" r:id="rId29"/>
    <p:sldId id="345" r:id="rId30"/>
    <p:sldId id="346" r:id="rId31"/>
    <p:sldId id="347" r:id="rId32"/>
    <p:sldId id="348" r:id="rId33"/>
    <p:sldId id="320" r:id="rId34"/>
    <p:sldId id="321" r:id="rId35"/>
    <p:sldId id="322" r:id="rId36"/>
    <p:sldId id="323" r:id="rId37"/>
    <p:sldId id="324" r:id="rId38"/>
    <p:sldId id="325" r:id="rId39"/>
    <p:sldId id="326" r:id="rId40"/>
    <p:sldId id="327" r:id="rId41"/>
    <p:sldId id="328" r:id="rId42"/>
    <p:sldId id="329" r:id="rId43"/>
    <p:sldId id="330" r:id="rId44"/>
    <p:sldId id="331" r:id="rId45"/>
    <p:sldId id="332" r:id="rId46"/>
    <p:sldId id="334" r:id="rId47"/>
    <p:sldId id="335" r:id="rId48"/>
    <p:sldId id="336" r:id="rId49"/>
    <p:sldId id="280" r:id="rId50"/>
  </p:sldIdLst>
  <p:sldSz cx="9144000" cy="6858000" type="screen4x3"/>
  <p:notesSz cx="6858000" cy="9144000"/>
  <p:custDataLst>
    <p:tags r:id="rId5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000099"/>
    <a:srgbClr val="A6244C"/>
    <a:srgbClr val="00487E"/>
    <a:srgbClr val="2D223A"/>
    <a:srgbClr val="411817"/>
    <a:srgbClr val="00153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3" d="100"/>
          <a:sy n="73" d="100"/>
        </p:scale>
        <p:origin x="-142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26/4/2020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D3CF8D4-0FE5-48FE-9799-4EF5B5C7A860}" type="slidenum">
              <a:rPr lang="el-GR" smtClean="0"/>
              <a:pPr/>
              <a:t>1</a:t>
            </a:fld>
            <a:endParaRPr lang="el-GR" dirty="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l-G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 xmlns:p14="http://schemas.microsoft.com/office/powerpoint/2010/main" val="2947138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 xmlns:p14="http://schemas.microsoft.com/office/powerpoint/2010/main" val="301794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Tree>
    <p:extLst>
      <p:ext uri="{BB962C8B-B14F-4D97-AF65-F5344CB8AC3E}">
        <p14:creationId xmlns=""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a:t>
            </a:fld>
            <a:endParaRPr lang="el-GR"/>
          </a:p>
        </p:txBody>
      </p:sp>
    </p:spTree>
    <p:extLst>
      <p:ext uri="{BB962C8B-B14F-4D97-AF65-F5344CB8AC3E}">
        <p14:creationId xmlns=""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a:t>
            </a:fld>
            <a:endParaRPr lang="el-GR"/>
          </a:p>
        </p:txBody>
      </p:sp>
    </p:spTree>
    <p:extLst>
      <p:ext uri="{BB962C8B-B14F-4D97-AF65-F5344CB8AC3E}">
        <p14:creationId xmlns="" xmlns:p14="http://schemas.microsoft.com/office/powerpoint/2010/main" val="4238612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634263" y="6531654"/>
            <a:ext cx="3384550" cy="167004"/>
          </a:xfrm>
          <a:prstGeom prst="rect">
            <a:avLst/>
          </a:prstGeom>
        </p:spPr>
        <p:txBody>
          <a:bodyPr lIns="0" tIns="0" rIns="0" bIns="0"/>
          <a:lstStyle>
            <a:lvl1pPr>
              <a:defRPr sz="1000" b="1" i="0">
                <a:solidFill>
                  <a:schemeClr val="bg1"/>
                </a:solidFill>
                <a:latin typeface="Arial"/>
                <a:cs typeface="Arial"/>
              </a:defRPr>
            </a:lvl1pPr>
          </a:lstStyle>
          <a:p>
            <a:pPr marL="12700">
              <a:lnSpc>
                <a:spcPct val="100000"/>
              </a:lnSpc>
            </a:pPr>
            <a:r>
              <a:rPr dirty="0"/>
              <a:t>Τρόποι </a:t>
            </a:r>
            <a:r>
              <a:rPr spc="-5" dirty="0"/>
              <a:t>χρηματοδότησης μιας καινούργιας</a:t>
            </a:r>
            <a:r>
              <a:rPr spc="-35" dirty="0"/>
              <a:t> </a:t>
            </a:r>
            <a:r>
              <a:rPr spc="-5" dirty="0"/>
              <a:t>επιχείρησης</a:t>
            </a: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4/26/2020</a:t>
            </a:fld>
            <a:endParaRPr lang="en-US"/>
          </a:p>
        </p:txBody>
      </p:sp>
      <p:sp>
        <p:nvSpPr>
          <p:cNvPr id="4" name="Holder 4"/>
          <p:cNvSpPr>
            <a:spLocks noGrp="1"/>
          </p:cNvSpPr>
          <p:nvPr>
            <p:ph type="sldNum" sz="quarter" idx="7"/>
          </p:nvPr>
        </p:nvSpPr>
        <p:spPr/>
        <p:txBody>
          <a:bodyPr lIns="0" tIns="0" rIns="0" bIns="0"/>
          <a:lstStyle>
            <a:lvl1pPr>
              <a:defRPr sz="1000" b="1" i="0">
                <a:solidFill>
                  <a:srgbClr val="FF0000"/>
                </a:solidFill>
                <a:latin typeface="Arial"/>
                <a:cs typeface="Arial"/>
              </a:defRPr>
            </a:lvl1pPr>
          </a:lstStyle>
          <a:p>
            <a:pPr marL="38100">
              <a:lnSpc>
                <a:spcPct val="100000"/>
              </a:lnSpc>
            </a:pPr>
            <a:fld id="{81D60167-4931-47E6-BA6A-407CBD079E47}" type="slidenum">
              <a:rPr spc="-5" dirty="0"/>
              <a:pPr marL="38100">
                <a:lnSpc>
                  <a:spcPct val="100000"/>
                </a:lnSpc>
              </a:pPr>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a:t>
            </a:fld>
            <a:endParaRPr lang="el-GR" dirty="0"/>
          </a:p>
        </p:txBody>
      </p:sp>
    </p:spTree>
    <p:extLst>
      <p:ext uri="{BB962C8B-B14F-4D97-AF65-F5344CB8AC3E}">
        <p14:creationId xmlns=""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none" baseline="0"/>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6"/>
          <p:cNvSpPr>
            <a:spLocks noGrp="1"/>
          </p:cNvSpPr>
          <p:nvPr>
            <p:ph type="sldNum" sz="quarter" idx="12"/>
          </p:nvPr>
        </p:nvSpPr>
        <p:spPr/>
        <p:txBody>
          <a:bodyPr/>
          <a:lstStyle/>
          <a:p>
            <a:fld id="{53C4726A-630D-4CB4-B088-BAB00F4188E9}" type="slidenum">
              <a:rPr lang="el-GR" smtClean="0"/>
              <a:pPr/>
              <a:t>‹#›</a:t>
            </a:fld>
            <a:endParaRPr lang="el-GR"/>
          </a:p>
        </p:txBody>
      </p:sp>
    </p:spTree>
    <p:extLst>
      <p:ext uri="{BB962C8B-B14F-4D97-AF65-F5344CB8AC3E}">
        <p14:creationId xmlns=""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9" name="Θέση αριθμού διαφάνειας 8"/>
          <p:cNvSpPr>
            <a:spLocks noGrp="1"/>
          </p:cNvSpPr>
          <p:nvPr>
            <p:ph type="sldNum" sz="quarter" idx="12"/>
          </p:nvPr>
        </p:nvSpPr>
        <p:spPr/>
        <p:txBody>
          <a:bodyPr/>
          <a:lstStyle/>
          <a:p>
            <a:fld id="{53C4726A-630D-4CB4-B088-BAB00F4188E9}" type="slidenum">
              <a:rPr lang="el-GR" smtClean="0"/>
              <a:pPr/>
              <a:t>‹#›</a:t>
            </a:fld>
            <a:endParaRPr lang="el-GR"/>
          </a:p>
        </p:txBody>
      </p:sp>
    </p:spTree>
    <p:extLst>
      <p:ext uri="{BB962C8B-B14F-4D97-AF65-F5344CB8AC3E}">
        <p14:creationId xmlns=""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Στυλ κύριου τίτλου</a:t>
            </a:r>
            <a:endParaRPr lang="el-GR" dirty="0"/>
          </a:p>
        </p:txBody>
      </p:sp>
      <p:sp>
        <p:nvSpPr>
          <p:cNvPr id="5" name="Θέση αριθμού διαφάνειας 4"/>
          <p:cNvSpPr>
            <a:spLocks noGrp="1"/>
          </p:cNvSpPr>
          <p:nvPr>
            <p:ph type="sldNum" sz="quarter" idx="12"/>
          </p:nvPr>
        </p:nvSpPr>
        <p:spPr/>
        <p:txBody>
          <a:bodyPr/>
          <a:lstStyle/>
          <a:p>
            <a:fld id="{53C4726A-630D-4CB4-B088-BAB00F4188E9}" type="slidenum">
              <a:rPr lang="el-GR" smtClean="0"/>
              <a:pPr/>
              <a:t>‹#›</a:t>
            </a:fld>
            <a:endParaRPr lang="el-GR"/>
          </a:p>
        </p:txBody>
      </p:sp>
    </p:spTree>
    <p:extLst>
      <p:ext uri="{BB962C8B-B14F-4D97-AF65-F5344CB8AC3E}">
        <p14:creationId xmlns=""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53C4726A-630D-4CB4-B088-BAB00F4188E9}" type="slidenum">
              <a:rPr lang="el-GR" smtClean="0"/>
              <a:pPr/>
              <a:t>‹#›</a:t>
            </a:fld>
            <a:endParaRPr lang="el-GR"/>
          </a:p>
        </p:txBody>
      </p:sp>
    </p:spTree>
    <p:extLst>
      <p:ext uri="{BB962C8B-B14F-4D97-AF65-F5344CB8AC3E}">
        <p14:creationId xmlns=""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7" name="Θέση αριθμού διαφάνειας 6"/>
          <p:cNvSpPr>
            <a:spLocks noGrp="1"/>
          </p:cNvSpPr>
          <p:nvPr>
            <p:ph type="sldNum" sz="quarter" idx="12"/>
          </p:nvPr>
        </p:nvSpPr>
        <p:spPr/>
        <p:txBody>
          <a:bodyPr/>
          <a:lstStyle/>
          <a:p>
            <a:fld id="{53C4726A-630D-4CB4-B088-BAB00F4188E9}" type="slidenum">
              <a:rPr lang="el-GR" smtClean="0"/>
              <a:pPr/>
              <a:t>‹#›</a:t>
            </a:fld>
            <a:endParaRPr lang="el-G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smtClean="0"/>
              <a:t>Στυλ κύριου τίτλου</a:t>
            </a:r>
            <a:endParaRPr lang="el-GR"/>
          </a:p>
        </p:txBody>
      </p:sp>
    </p:spTree>
    <p:extLst>
      <p:ext uri="{BB962C8B-B14F-4D97-AF65-F5344CB8AC3E}">
        <p14:creationId xmlns=""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7" name="Θέση αριθμού διαφάνειας 6"/>
          <p:cNvSpPr>
            <a:spLocks noGrp="1"/>
          </p:cNvSpPr>
          <p:nvPr>
            <p:ph type="sldNum" sz="quarter" idx="12"/>
          </p:nvPr>
        </p:nvSpPr>
        <p:spPr/>
        <p:txBody>
          <a:bodyPr/>
          <a:lstStyle/>
          <a:p>
            <a:fld id="{53C4726A-630D-4CB4-B088-BAB00F4188E9}" type="slidenum">
              <a:rPr lang="el-GR" smtClean="0"/>
              <a:pPr/>
              <a:t>‹#›</a:t>
            </a:fld>
            <a:endParaRPr lang="el-G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smtClean="0"/>
              <a:t>Στυλ κύριου τίτλου</a:t>
            </a:r>
            <a:endParaRPr lang="el-GR"/>
          </a:p>
        </p:txBody>
      </p:sp>
    </p:spTree>
    <p:extLst>
      <p:ext uri="{BB962C8B-B14F-4D97-AF65-F5344CB8AC3E}">
        <p14:creationId xmlns=""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solidFill>
              </a:defRPr>
            </a:lvl1pPr>
          </a:lstStyle>
          <a:p>
            <a:fld id="{53C4726A-630D-4CB4-B088-BAB00F4188E9}" type="slidenum">
              <a:rPr lang="el-GR" smtClean="0"/>
              <a:pPr/>
              <a:t>‹#›</a:t>
            </a:fld>
            <a:endParaRPr lang="el-GR" dirty="0"/>
          </a:p>
        </p:txBody>
      </p:sp>
    </p:spTree>
    <p:extLst>
      <p:ext uri="{BB962C8B-B14F-4D97-AF65-F5344CB8AC3E}">
        <p14:creationId xmlns=""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 id="2147483662" r:id="rId12"/>
  </p:sldLayoutIdLst>
  <p:timing>
    <p:tnLst>
      <p:par>
        <p:cTn id="1" dur="indefinite" restart="never" nodeType="tmRoot"/>
      </p:par>
    </p:tnLst>
  </p:timing>
  <p:hf hdr="0" ftr="0" dt="0"/>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ww.hellenicfactors.gr/Default.aspx" TargetMode="Externa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8" Type="http://schemas.openxmlformats.org/officeDocument/2006/relationships/hyperlink" Target="http://www.attica-ventures.gr/" TargetMode="External"/><Relationship Id="rId3" Type="http://schemas.openxmlformats.org/officeDocument/2006/relationships/hyperlink" Target="http://www.stepc.gr/" TargetMode="External"/><Relationship Id="rId7" Type="http://schemas.openxmlformats.org/officeDocument/2006/relationships/hyperlink" Target="http://www.thermi-group.com/thermokoitida-el/" TargetMode="External"/><Relationship Id="rId12" Type="http://schemas.openxmlformats.org/officeDocument/2006/relationships/hyperlink" Target="http://www.inc.com/magazine/20100501/the-best-business-incubators.html" TargetMode="External"/><Relationship Id="rId2" Type="http://schemas.openxmlformats.org/officeDocument/2006/relationships/hyperlink" Target="http://www.taneo.gr/Home.aspx?C=2" TargetMode="External"/><Relationship Id="rId1" Type="http://schemas.openxmlformats.org/officeDocument/2006/relationships/slideLayout" Target="../slideLayouts/slideLayout2.xml"/><Relationship Id="rId6" Type="http://schemas.openxmlformats.org/officeDocument/2006/relationships/hyperlink" Target="http://www.capitalconnect.gr/" TargetMode="External"/><Relationship Id="rId11" Type="http://schemas.openxmlformats.org/officeDocument/2006/relationships/hyperlink" Target="http://www.smallbusinessnotes.com/starting-a-business/business-" TargetMode="External"/><Relationship Id="rId5" Type="http://schemas.openxmlformats.org/officeDocument/2006/relationships/hyperlink" Target="http://www.thestep.gr/" TargetMode="External"/><Relationship Id="rId10" Type="http://schemas.openxmlformats.org/officeDocument/2006/relationships/hyperlink" Target="http://www.nbia.org/" TargetMode="External"/><Relationship Id="rId4" Type="http://schemas.openxmlformats.org/officeDocument/2006/relationships/hyperlink" Target="http://www.euroconsultants.gr/index_ecsa.html" TargetMode="External"/><Relationship Id="rId9" Type="http://schemas.openxmlformats.org/officeDocument/2006/relationships/hyperlink" Target="http://www.globalfinance.gr/page/"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3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2.xml"/><Relationship Id="rId4" Type="http://schemas.openxmlformats.org/officeDocument/2006/relationships/image" Target="../media/image37.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startupgreece.gov.gr/" TargetMode="External"/><Relationship Id="rId7" Type="http://schemas.openxmlformats.org/officeDocument/2006/relationships/hyperlink" Target="http://europa.eu/about-" TargetMode="External"/><Relationship Id="rId2" Type="http://schemas.openxmlformats.org/officeDocument/2006/relationships/hyperlink" Target="http://www.mindev.gov.gr/" TargetMode="External"/><Relationship Id="rId1" Type="http://schemas.openxmlformats.org/officeDocument/2006/relationships/slideLayout" Target="../slideLayouts/slideLayout2.xml"/><Relationship Id="rId6" Type="http://schemas.openxmlformats.org/officeDocument/2006/relationships/hyperlink" Target="http://www.espa.gr/el/Pages/default.aspx" TargetMode="External"/><Relationship Id="rId5" Type="http://schemas.openxmlformats.org/officeDocument/2006/relationships/hyperlink" Target="http://www.ependyseis.gr/" TargetMode="External"/><Relationship Id="rId4" Type="http://schemas.openxmlformats.org/officeDocument/2006/relationships/hyperlink" Target="http://www.investingreece.gov.gr/"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7.xml.rels><?xml version="1.0" encoding="UTF-8" standalone="yes"?>
<Relationships xmlns="http://schemas.openxmlformats.org/package/2006/relationships"><Relationship Id="rId3" Type="http://schemas.openxmlformats.org/officeDocument/2006/relationships/hyperlink" Target="http://www.google.gr/url?sa=i&amp;rct=j&amp;q=internationalization&amp;source=images&amp;cd=&amp;cad=rja&amp;docid=sGQanVMrhJR8RM&amp;tbnid=PfaG8N_dLadIfM:&amp;ved=0CAUQjRw&amp;url=http://www.diye.com.tr/?page_id=76&amp;ei=YNUQUbigOcrUsgbEyIHIBw&amp;bvm=bv.41934586,bs.1,d.Yms&amp;psig=AFQjCNEyf6-G42AcdCVgLS48WxquPNJ2-g&amp;ust=136014403743386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8.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tempme.g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www.diye.com.tr/wp-content/uploads/2008/10/internationalization.jpg">
            <a:hlinkClick r:id="rId3"/>
          </p:cNvPr>
          <p:cNvPicPr>
            <a:picLocks noChangeAspect="1" noChangeArrowheads="1"/>
          </p:cNvPicPr>
          <p:nvPr/>
        </p:nvPicPr>
        <p:blipFill>
          <a:blip r:embed="rId4" cstate="print"/>
          <a:srcRect/>
          <a:stretch>
            <a:fillRect/>
          </a:stretch>
        </p:blipFill>
        <p:spPr bwMode="auto">
          <a:xfrm>
            <a:off x="0" y="3571875"/>
            <a:ext cx="9144000" cy="3286125"/>
          </a:xfrm>
          <a:prstGeom prst="rect">
            <a:avLst/>
          </a:prstGeom>
          <a:noFill/>
          <a:ln w="9525">
            <a:noFill/>
            <a:miter lim="800000"/>
            <a:headEnd/>
            <a:tailEnd/>
          </a:ln>
        </p:spPr>
      </p:pic>
      <p:sp>
        <p:nvSpPr>
          <p:cNvPr id="6147" name="Rectangle 2"/>
          <p:cNvSpPr>
            <a:spLocks noGrp="1" noChangeArrowheads="1"/>
          </p:cNvSpPr>
          <p:nvPr>
            <p:ph type="ctrTitle" idx="4294967295"/>
          </p:nvPr>
        </p:nvSpPr>
        <p:spPr>
          <a:xfrm>
            <a:off x="250825" y="1916113"/>
            <a:ext cx="8497888" cy="1470025"/>
          </a:xfrm>
        </p:spPr>
        <p:txBody>
          <a:bodyPr/>
          <a:lstStyle/>
          <a:p>
            <a:pPr algn="l" eaLnBrk="1" hangingPunct="1"/>
            <a:r>
              <a:rPr lang="el-GR" sz="2000" b="1" dirty="0" smtClean="0">
                <a:solidFill>
                  <a:schemeClr val="tx1"/>
                </a:solidFill>
                <a:latin typeface="Trebuchet MS" pitchFamily="34" charset="0"/>
              </a:rPr>
              <a:t/>
            </a:r>
            <a:br>
              <a:rPr lang="el-GR" sz="2000" b="1" dirty="0" smtClean="0">
                <a:solidFill>
                  <a:schemeClr val="tx1"/>
                </a:solidFill>
                <a:latin typeface="Trebuchet MS" pitchFamily="34" charset="0"/>
              </a:rPr>
            </a:br>
            <a:endParaRPr lang="el-GR" sz="1800" dirty="0" smtClean="0">
              <a:solidFill>
                <a:schemeClr val="tx1"/>
              </a:solidFill>
              <a:latin typeface="Trebuchet MS" pitchFamily="34" charset="0"/>
            </a:endParaRPr>
          </a:p>
        </p:txBody>
      </p:sp>
      <p:sp>
        <p:nvSpPr>
          <p:cNvPr id="6148" name="AutoShape 8"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dirty="0"/>
          </a:p>
        </p:txBody>
      </p:sp>
      <p:sp>
        <p:nvSpPr>
          <p:cNvPr id="6149" name="AutoShape 10"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dirty="0"/>
          </a:p>
        </p:txBody>
      </p:sp>
      <p:sp>
        <p:nvSpPr>
          <p:cNvPr id="6150" name="AutoShape 12" descr="2Q=="/>
          <p:cNvSpPr>
            <a:spLocks noChangeAspect="1" noChangeArrowheads="1"/>
          </p:cNvSpPr>
          <p:nvPr/>
        </p:nvSpPr>
        <p:spPr bwMode="auto">
          <a:xfrm>
            <a:off x="3338513" y="2505075"/>
            <a:ext cx="2466975" cy="1847850"/>
          </a:xfrm>
          <a:prstGeom prst="rect">
            <a:avLst/>
          </a:prstGeom>
          <a:noFill/>
          <a:ln w="9525">
            <a:noFill/>
            <a:miter lim="800000"/>
            <a:headEnd/>
            <a:tailEnd/>
          </a:ln>
        </p:spPr>
        <p:txBody>
          <a:bodyPr/>
          <a:lstStyle/>
          <a:p>
            <a:endParaRPr lang="el-GR" dirty="0"/>
          </a:p>
        </p:txBody>
      </p:sp>
      <p:sp>
        <p:nvSpPr>
          <p:cNvPr id="7" name="6 - Ορθογώνιο"/>
          <p:cNvSpPr/>
          <p:nvPr/>
        </p:nvSpPr>
        <p:spPr>
          <a:xfrm>
            <a:off x="323528" y="1124744"/>
            <a:ext cx="8568952" cy="3170099"/>
          </a:xfrm>
          <a:prstGeom prst="rect">
            <a:avLst/>
          </a:prstGeom>
        </p:spPr>
        <p:txBody>
          <a:bodyPr wrap="square">
            <a:spAutoFit/>
          </a:bodyPr>
          <a:lstStyle/>
          <a:p>
            <a:r>
              <a:rPr lang="el-GR" sz="4000" b="1" dirty="0" smtClean="0">
                <a:solidFill>
                  <a:schemeClr val="accent2">
                    <a:lumMod val="50000"/>
                  </a:schemeClr>
                </a:solidFill>
                <a:effectLst>
                  <a:outerShdw blurRad="38100" dist="38100" dir="2700000" algn="tl">
                    <a:srgbClr val="000000">
                      <a:alpha val="43137"/>
                    </a:srgbClr>
                  </a:outerShdw>
                </a:effectLst>
              </a:rPr>
              <a:t>Χρηματοοικονομική των Επιχειρήσεων</a:t>
            </a:r>
          </a:p>
          <a:p>
            <a:endParaRPr lang="el-GR" sz="4000" b="1" dirty="0" smtClean="0">
              <a:solidFill>
                <a:schemeClr val="accent2">
                  <a:lumMod val="50000"/>
                </a:schemeClr>
              </a:solidFill>
              <a:effectLst>
                <a:outerShdw blurRad="38100" dist="38100" dir="2700000" algn="tl">
                  <a:srgbClr val="000000">
                    <a:alpha val="43137"/>
                  </a:srgbClr>
                </a:outerShdw>
              </a:effectLst>
            </a:endParaRPr>
          </a:p>
          <a:p>
            <a:r>
              <a:rPr lang="el-GR" sz="4000" b="1" dirty="0" smtClean="0">
                <a:solidFill>
                  <a:schemeClr val="accent2">
                    <a:lumMod val="50000"/>
                  </a:schemeClr>
                </a:solidFill>
                <a:effectLst>
                  <a:outerShdw blurRad="38100" dist="38100" dir="2700000" algn="tl">
                    <a:srgbClr val="000000">
                      <a:alpha val="43137"/>
                    </a:srgbClr>
                  </a:outerShdw>
                </a:effectLst>
              </a:rPr>
              <a:t>                            </a:t>
            </a:r>
            <a:r>
              <a:rPr lang="el-GR" sz="4000" b="1" smtClean="0">
                <a:effectLst>
                  <a:outerShdw blurRad="38100" dist="38100" dir="2700000" algn="tl">
                    <a:srgbClr val="000000">
                      <a:alpha val="43137"/>
                    </a:srgbClr>
                  </a:outerShdw>
                </a:effectLst>
              </a:rPr>
              <a:t>Κεφάλαιο 14:</a:t>
            </a:r>
            <a:endParaRPr lang="el-GR" sz="4000" b="1" dirty="0" smtClean="0">
              <a:effectLst>
                <a:outerShdw blurRad="38100" dist="38100" dir="2700000" algn="tl">
                  <a:srgbClr val="000000">
                    <a:alpha val="43137"/>
                  </a:srgbClr>
                </a:outerShdw>
              </a:effectLst>
            </a:endParaRPr>
          </a:p>
          <a:p>
            <a:endParaRPr lang="el-GR" sz="4000" b="1" dirty="0" smtClean="0">
              <a:effectLst>
                <a:outerShdw blurRad="38100" dist="38100" dir="2700000" algn="tl">
                  <a:srgbClr val="000000">
                    <a:alpha val="43137"/>
                  </a:srgbClr>
                </a:outerShdw>
              </a:effectLst>
            </a:endParaRPr>
          </a:p>
          <a:p>
            <a:pPr algn="ctr"/>
            <a:r>
              <a:rPr lang="el-GR" sz="4000" b="1" dirty="0" smtClean="0">
                <a:solidFill>
                  <a:schemeClr val="accent2">
                    <a:lumMod val="50000"/>
                  </a:schemeClr>
                </a:solidFill>
                <a:effectLst>
                  <a:outerShdw blurRad="38100" dist="38100" dir="2700000" algn="tl">
                    <a:srgbClr val="000000">
                      <a:alpha val="43137"/>
                    </a:srgbClr>
                  </a:outerShdw>
                </a:effectLst>
              </a:rPr>
              <a:t>             Τύποι Χρηματοδότησης (Α)</a:t>
            </a:r>
            <a:endParaRPr lang="el-GR" sz="4000" b="1" dirty="0">
              <a:solidFill>
                <a:srgbClr val="CC0066"/>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950341" y="215489"/>
            <a:ext cx="6605905" cy="443711"/>
          </a:xfrm>
          <a:prstGeom prst="rect">
            <a:avLst/>
          </a:prstGeom>
        </p:spPr>
        <p:txBody>
          <a:bodyPr vert="horz" wrap="square" lIns="0" tIns="12700" rIns="0" bIns="0" rtlCol="0">
            <a:spAutoFit/>
          </a:bodyPr>
          <a:lstStyle/>
          <a:p>
            <a:pPr marL="12700">
              <a:lnSpc>
                <a:spcPct val="100000"/>
              </a:lnSpc>
              <a:spcBef>
                <a:spcPts val="100"/>
              </a:spcBef>
            </a:pPr>
            <a:r>
              <a:rPr sz="2800" dirty="0">
                <a:solidFill>
                  <a:srgbClr val="C00000"/>
                </a:solidFill>
                <a:effectLst>
                  <a:outerShdw blurRad="38100" dist="38100" dir="2700000" algn="tl">
                    <a:srgbClr val="000000">
                      <a:alpha val="43137"/>
                    </a:srgbClr>
                  </a:outerShdw>
                </a:effectLst>
              </a:rPr>
              <a:t>Ο </a:t>
            </a:r>
            <a:r>
              <a:rPr sz="2800" spc="-5" dirty="0">
                <a:solidFill>
                  <a:srgbClr val="C00000"/>
                </a:solidFill>
                <a:effectLst>
                  <a:outerShdw blurRad="38100" dist="38100" dir="2700000" algn="tl">
                    <a:srgbClr val="000000">
                      <a:alpha val="43137"/>
                    </a:srgbClr>
                  </a:outerShdw>
                </a:effectLst>
              </a:rPr>
              <a:t>ρόλος των Venture Capital</a:t>
            </a:r>
            <a:r>
              <a:rPr sz="2800" spc="-20" dirty="0">
                <a:solidFill>
                  <a:srgbClr val="C00000"/>
                </a:solidFill>
                <a:effectLst>
                  <a:outerShdw blurRad="38100" dist="38100" dir="2700000" algn="tl">
                    <a:srgbClr val="000000">
                      <a:alpha val="43137"/>
                    </a:srgbClr>
                  </a:outerShdw>
                </a:effectLst>
              </a:rPr>
              <a:t> </a:t>
            </a:r>
            <a:r>
              <a:rPr sz="2800" spc="-5" dirty="0">
                <a:solidFill>
                  <a:srgbClr val="C00000"/>
                </a:solidFill>
                <a:effectLst>
                  <a:outerShdw blurRad="38100" dist="38100" dir="2700000" algn="tl">
                    <a:srgbClr val="000000">
                      <a:alpha val="43137"/>
                    </a:srgbClr>
                  </a:outerShdw>
                </a:effectLst>
              </a:rPr>
              <a:t>εταιρειών</a:t>
            </a:r>
            <a:endParaRPr sz="2800" dirty="0">
              <a:solidFill>
                <a:srgbClr val="C00000"/>
              </a:solidFill>
              <a:effectLst>
                <a:outerShdw blurRad="38100" dist="38100" dir="2700000" algn="tl">
                  <a:srgbClr val="000000">
                    <a:alpha val="43137"/>
                  </a:srgbClr>
                </a:outerShdw>
              </a:effectLst>
            </a:endParaRPr>
          </a:p>
        </p:txBody>
      </p:sp>
      <p:sp>
        <p:nvSpPr>
          <p:cNvPr id="6" name="object 6"/>
          <p:cNvSpPr txBox="1"/>
          <p:nvPr/>
        </p:nvSpPr>
        <p:spPr>
          <a:xfrm>
            <a:off x="7651275" y="1694678"/>
            <a:ext cx="245745" cy="241935"/>
          </a:xfrm>
          <a:prstGeom prst="rect">
            <a:avLst/>
          </a:prstGeom>
        </p:spPr>
        <p:txBody>
          <a:bodyPr vert="horz" wrap="square" lIns="0" tIns="0" rIns="0" bIns="0" rtlCol="0">
            <a:spAutoFit/>
          </a:bodyPr>
          <a:lstStyle/>
          <a:p>
            <a:pPr>
              <a:lnSpc>
                <a:spcPts val="1885"/>
              </a:lnSpc>
            </a:pPr>
            <a:r>
              <a:rPr sz="1700" dirty="0">
                <a:latin typeface="Arial"/>
                <a:cs typeface="Arial"/>
              </a:rPr>
              <a:t>μη</a:t>
            </a:r>
            <a:endParaRPr sz="1700">
              <a:latin typeface="Arial"/>
              <a:cs typeface="Arial"/>
            </a:endParaRPr>
          </a:p>
        </p:txBody>
      </p:sp>
      <p:sp>
        <p:nvSpPr>
          <p:cNvPr id="7" name="object 7"/>
          <p:cNvSpPr txBox="1"/>
          <p:nvPr/>
        </p:nvSpPr>
        <p:spPr>
          <a:xfrm>
            <a:off x="0" y="692697"/>
            <a:ext cx="8820472" cy="6120905"/>
          </a:xfrm>
          <a:prstGeom prst="rect">
            <a:avLst/>
          </a:prstGeom>
        </p:spPr>
        <p:txBody>
          <a:bodyPr vert="horz" wrap="square" lIns="0" tIns="52069" rIns="0" bIns="0" rtlCol="0">
            <a:spAutoFit/>
          </a:bodyPr>
          <a:lstStyle/>
          <a:p>
            <a:pPr marL="317500">
              <a:lnSpc>
                <a:spcPct val="100000"/>
              </a:lnSpc>
              <a:spcBef>
                <a:spcPts val="409"/>
              </a:spcBef>
            </a:pPr>
            <a:endParaRPr sz="1400" dirty="0">
              <a:latin typeface="Arial"/>
              <a:cs typeface="Arial"/>
            </a:endParaRPr>
          </a:p>
          <a:p>
            <a:pPr marL="12700" algn="just">
              <a:lnSpc>
                <a:spcPct val="100000"/>
              </a:lnSpc>
              <a:spcBef>
                <a:spcPts val="395"/>
              </a:spcBef>
            </a:pPr>
            <a:r>
              <a:rPr b="1" spc="5" dirty="0">
                <a:effectLst>
                  <a:outerShdw blurRad="38100" dist="38100" dir="2700000" algn="tl">
                    <a:srgbClr val="000000">
                      <a:alpha val="43137"/>
                    </a:srgbClr>
                  </a:outerShdw>
                </a:effectLst>
                <a:latin typeface="Arial"/>
                <a:cs typeface="Arial"/>
              </a:rPr>
              <a:t>Τα </a:t>
            </a:r>
            <a:r>
              <a:rPr b="1" spc="-5" dirty="0">
                <a:effectLst>
                  <a:outerShdw blurRad="38100" dist="38100" dir="2700000" algn="tl">
                    <a:srgbClr val="000000">
                      <a:alpha val="43137"/>
                    </a:srgbClr>
                  </a:outerShdw>
                </a:effectLst>
                <a:latin typeface="Arial"/>
                <a:cs typeface="Arial"/>
              </a:rPr>
              <a:t>επιχειρηματικά κεφάλαια έχουν συγκεκριμένα</a:t>
            </a:r>
            <a:r>
              <a:rPr b="1" spc="-15"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πλεονεκτήματα:</a:t>
            </a:r>
            <a:endParaRPr b="1" dirty="0">
              <a:effectLst>
                <a:outerShdw blurRad="38100" dist="38100" dir="2700000" algn="tl">
                  <a:srgbClr val="000000">
                    <a:alpha val="43137"/>
                  </a:srgbClr>
                </a:outerShdw>
              </a:effectLst>
              <a:latin typeface="Arial"/>
              <a:cs typeface="Arial"/>
            </a:endParaRPr>
          </a:p>
          <a:p>
            <a:pPr marL="763905" marR="281305" indent="-287020" algn="just">
              <a:lnSpc>
                <a:spcPct val="100000"/>
              </a:lnSpc>
              <a:spcBef>
                <a:spcPts val="950"/>
              </a:spcBef>
              <a:buClr>
                <a:srgbClr val="2DB6B3"/>
              </a:buClr>
              <a:buFont typeface="Wingdings"/>
              <a:buChar char=""/>
              <a:tabLst>
                <a:tab pos="764540" algn="l"/>
              </a:tabLst>
            </a:pPr>
            <a:r>
              <a:rPr b="1" spc="-5" dirty="0">
                <a:effectLst>
                  <a:outerShdw blurRad="38100" dist="38100" dir="2700000" algn="tl">
                    <a:srgbClr val="000000">
                      <a:alpha val="43137"/>
                    </a:srgbClr>
                  </a:outerShdw>
                </a:effectLst>
                <a:latin typeface="Arial"/>
                <a:cs typeface="Arial"/>
              </a:rPr>
              <a:t>Οι εταιρείες επιχειρηματικών κεφαλαίων </a:t>
            </a:r>
            <a:r>
              <a:rPr b="1" dirty="0">
                <a:effectLst>
                  <a:outerShdw blurRad="38100" dist="38100" dir="2700000" algn="tl">
                    <a:srgbClr val="000000">
                      <a:alpha val="43137"/>
                    </a:srgbClr>
                  </a:outerShdw>
                </a:effectLst>
                <a:latin typeface="Arial"/>
                <a:cs typeface="Arial"/>
              </a:rPr>
              <a:t>παρέχουν μεσο-μακροπρόθεσ  </a:t>
            </a:r>
            <a:r>
              <a:rPr b="1" spc="-5" dirty="0">
                <a:effectLst>
                  <a:outerShdw blurRad="38100" dist="38100" dir="2700000" algn="tl">
                    <a:srgbClr val="000000">
                      <a:alpha val="43137"/>
                    </a:srgbClr>
                  </a:outerShdw>
                </a:effectLst>
                <a:latin typeface="Arial"/>
                <a:cs typeface="Arial"/>
              </a:rPr>
              <a:t>χρηματοδότηση </a:t>
            </a:r>
            <a:r>
              <a:rPr b="1" dirty="0">
                <a:effectLst>
                  <a:outerShdw blurRad="38100" dist="38100" dir="2700000" algn="tl">
                    <a:srgbClr val="000000">
                      <a:alpha val="43137"/>
                    </a:srgbClr>
                  </a:outerShdw>
                </a:effectLst>
                <a:latin typeface="Arial"/>
                <a:cs typeface="Arial"/>
              </a:rPr>
              <a:t>δημιουργώντας μια ισχυρή </a:t>
            </a:r>
            <a:r>
              <a:rPr b="1" spc="-5" dirty="0">
                <a:effectLst>
                  <a:outerShdw blurRad="38100" dist="38100" dir="2700000" algn="tl">
                    <a:srgbClr val="000000">
                      <a:alpha val="43137"/>
                    </a:srgbClr>
                  </a:outerShdw>
                </a:effectLst>
                <a:latin typeface="Arial"/>
                <a:cs typeface="Arial"/>
              </a:rPr>
              <a:t>κεφαλαιακή </a:t>
            </a:r>
            <a:r>
              <a:rPr b="1" dirty="0">
                <a:effectLst>
                  <a:outerShdw blurRad="38100" dist="38100" dir="2700000" algn="tl">
                    <a:srgbClr val="000000">
                      <a:alpha val="43137"/>
                    </a:srgbClr>
                  </a:outerShdw>
                </a:effectLst>
                <a:latin typeface="Arial"/>
                <a:cs typeface="Arial"/>
              </a:rPr>
              <a:t>βάση για </a:t>
            </a:r>
            <a:r>
              <a:rPr b="1" spc="-5" dirty="0">
                <a:effectLst>
                  <a:outerShdw blurRad="38100" dist="38100" dir="2700000" algn="tl">
                    <a:srgbClr val="000000">
                      <a:alpha val="43137"/>
                    </a:srgbClr>
                  </a:outerShdw>
                </a:effectLst>
                <a:latin typeface="Arial"/>
                <a:cs typeface="Arial"/>
              </a:rPr>
              <a:t>τη  </a:t>
            </a:r>
            <a:r>
              <a:rPr b="1" dirty="0">
                <a:effectLst>
                  <a:outerShdw blurRad="38100" dist="38100" dir="2700000" algn="tl">
                    <a:srgbClr val="000000">
                      <a:alpha val="43137"/>
                    </a:srgbClr>
                  </a:outerShdw>
                </a:effectLst>
                <a:latin typeface="Arial"/>
                <a:cs typeface="Arial"/>
              </a:rPr>
              <a:t>μελλοντική ανάπτυξη </a:t>
            </a:r>
            <a:r>
              <a:rPr b="1" spc="-5" dirty="0">
                <a:effectLst>
                  <a:outerShdw blurRad="38100" dist="38100" dir="2700000" algn="tl">
                    <a:srgbClr val="000000">
                      <a:alpha val="43137"/>
                    </a:srgbClr>
                  </a:outerShdw>
                </a:effectLst>
                <a:latin typeface="Arial"/>
                <a:cs typeface="Arial"/>
              </a:rPr>
              <a:t>της</a:t>
            </a:r>
            <a:r>
              <a:rPr b="1" spc="-15"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επιχείρησης</a:t>
            </a:r>
          </a:p>
          <a:p>
            <a:pPr marL="763905" marR="182245" indent="-287020" algn="just">
              <a:lnSpc>
                <a:spcPct val="100000"/>
              </a:lnSpc>
              <a:spcBef>
                <a:spcPts val="815"/>
              </a:spcBef>
              <a:buClr>
                <a:srgbClr val="2DB6B3"/>
              </a:buClr>
              <a:buFont typeface="Wingdings"/>
              <a:buChar char=""/>
              <a:tabLst>
                <a:tab pos="764540" algn="l"/>
              </a:tabLst>
            </a:pPr>
            <a:r>
              <a:rPr b="1" spc="-5" dirty="0">
                <a:effectLst>
                  <a:outerShdw blurRad="38100" dist="38100" dir="2700000" algn="tl">
                    <a:srgbClr val="000000">
                      <a:alpha val="43137"/>
                    </a:srgbClr>
                  </a:outerShdw>
                </a:effectLst>
                <a:latin typeface="Arial"/>
                <a:cs typeface="Arial"/>
              </a:rPr>
              <a:t>Οι εταιρείες </a:t>
            </a:r>
            <a:r>
              <a:rPr b="1" dirty="0">
                <a:effectLst>
                  <a:outerShdw blurRad="38100" dist="38100" dir="2700000" algn="tl">
                    <a:srgbClr val="000000">
                      <a:alpha val="43137"/>
                    </a:srgbClr>
                  </a:outerShdw>
                </a:effectLst>
                <a:latin typeface="Arial"/>
                <a:cs typeface="Arial"/>
              </a:rPr>
              <a:t>επιχειρηματικών </a:t>
            </a:r>
            <a:r>
              <a:rPr b="1" spc="-5" dirty="0">
                <a:effectLst>
                  <a:outerShdw blurRad="38100" dist="38100" dir="2700000" algn="tl">
                    <a:srgbClr val="000000">
                      <a:alpha val="43137"/>
                    </a:srgbClr>
                  </a:outerShdw>
                </a:effectLst>
                <a:latin typeface="Arial"/>
                <a:cs typeface="Arial"/>
              </a:rPr>
              <a:t>κεφαλαίων </a:t>
            </a:r>
            <a:r>
              <a:rPr b="1" dirty="0">
                <a:effectLst>
                  <a:outerShdw blurRad="38100" dist="38100" dir="2700000" algn="tl">
                    <a:srgbClr val="000000">
                      <a:alpha val="43137"/>
                    </a:srgbClr>
                  </a:outerShdw>
                </a:effectLst>
                <a:latin typeface="Arial"/>
                <a:cs typeface="Arial"/>
              </a:rPr>
              <a:t>γίνονται </a:t>
            </a:r>
            <a:r>
              <a:rPr b="1" spc="-5" dirty="0">
                <a:effectLst>
                  <a:outerShdw blurRad="38100" dist="38100" dir="2700000" algn="tl">
                    <a:srgbClr val="000000">
                      <a:alpha val="43137"/>
                    </a:srgbClr>
                  </a:outerShdw>
                </a:effectLst>
                <a:latin typeface="Arial"/>
                <a:cs typeface="Arial"/>
              </a:rPr>
              <a:t>συνέταιροι στην  </a:t>
            </a:r>
            <a:r>
              <a:rPr b="1" dirty="0">
                <a:effectLst>
                  <a:outerShdw blurRad="38100" dist="38100" dir="2700000" algn="tl">
                    <a:srgbClr val="000000">
                      <a:alpha val="43137"/>
                    </a:srgbClr>
                  </a:outerShdw>
                </a:effectLst>
                <a:latin typeface="Arial"/>
                <a:cs typeface="Arial"/>
              </a:rPr>
              <a:t>επιχείρηση, </a:t>
            </a:r>
            <a:r>
              <a:rPr b="1" spc="-5" dirty="0">
                <a:effectLst>
                  <a:outerShdw blurRad="38100" dist="38100" dir="2700000" algn="tl">
                    <a:srgbClr val="000000">
                      <a:alpha val="43137"/>
                    </a:srgbClr>
                  </a:outerShdw>
                </a:effectLst>
                <a:latin typeface="Arial"/>
                <a:cs typeface="Arial"/>
              </a:rPr>
              <a:t>αφού μοιράζονται τόσο τους </a:t>
            </a:r>
            <a:r>
              <a:rPr b="1" dirty="0">
                <a:effectLst>
                  <a:outerShdw blurRad="38100" dist="38100" dir="2700000" algn="tl">
                    <a:srgbClr val="000000">
                      <a:alpha val="43137"/>
                    </a:srgbClr>
                  </a:outerShdw>
                </a:effectLst>
                <a:latin typeface="Arial"/>
                <a:cs typeface="Arial"/>
              </a:rPr>
              <a:t>κινδύνους όσο και </a:t>
            </a:r>
            <a:r>
              <a:rPr b="1" spc="-5" dirty="0">
                <a:effectLst>
                  <a:outerShdw blurRad="38100" dist="38100" dir="2700000" algn="tl">
                    <a:srgbClr val="000000">
                      <a:alpha val="43137"/>
                    </a:srgbClr>
                  </a:outerShdw>
                </a:effectLst>
                <a:latin typeface="Arial"/>
                <a:cs typeface="Arial"/>
              </a:rPr>
              <a:t>τις</a:t>
            </a:r>
            <a:r>
              <a:rPr b="1" spc="-20"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επιτυχίες</a:t>
            </a:r>
          </a:p>
          <a:p>
            <a:pPr marL="763905" marR="99695" indent="-287020" algn="just">
              <a:lnSpc>
                <a:spcPct val="100000"/>
              </a:lnSpc>
              <a:spcBef>
                <a:spcPts val="815"/>
              </a:spcBef>
              <a:buClr>
                <a:srgbClr val="2DB6B3"/>
              </a:buClr>
              <a:buFont typeface="Wingdings"/>
              <a:buChar char=""/>
              <a:tabLst>
                <a:tab pos="764540" algn="l"/>
              </a:tabLst>
            </a:pPr>
            <a:r>
              <a:rPr b="1" spc="-5" dirty="0">
                <a:effectLst>
                  <a:outerShdw blurRad="38100" dist="38100" dir="2700000" algn="tl">
                    <a:srgbClr val="000000">
                      <a:alpha val="43137"/>
                    </a:srgbClr>
                  </a:outerShdw>
                </a:effectLst>
                <a:latin typeface="Arial"/>
                <a:cs typeface="Arial"/>
              </a:rPr>
              <a:t>Οι εταιρείες </a:t>
            </a:r>
            <a:r>
              <a:rPr b="1" dirty="0">
                <a:effectLst>
                  <a:outerShdw blurRad="38100" dist="38100" dir="2700000" algn="tl">
                    <a:srgbClr val="000000">
                      <a:alpha val="43137"/>
                    </a:srgbClr>
                  </a:outerShdw>
                </a:effectLst>
                <a:latin typeface="Arial"/>
                <a:cs typeface="Arial"/>
              </a:rPr>
              <a:t>επιχειρηματικών </a:t>
            </a:r>
            <a:r>
              <a:rPr b="1" spc="-5" dirty="0">
                <a:effectLst>
                  <a:outerShdw blurRad="38100" dist="38100" dir="2700000" algn="tl">
                    <a:srgbClr val="000000">
                      <a:alpha val="43137"/>
                    </a:srgbClr>
                  </a:outerShdw>
                </a:effectLst>
                <a:latin typeface="Arial"/>
                <a:cs typeface="Arial"/>
              </a:rPr>
              <a:t>κεφαλαίων </a:t>
            </a:r>
            <a:r>
              <a:rPr b="1" dirty="0">
                <a:effectLst>
                  <a:outerShdw blurRad="38100" dist="38100" dir="2700000" algn="tl">
                    <a:srgbClr val="000000">
                      <a:alpha val="43137"/>
                    </a:srgbClr>
                  </a:outerShdw>
                </a:effectLst>
                <a:latin typeface="Arial"/>
                <a:cs typeface="Arial"/>
              </a:rPr>
              <a:t>παρέχουν </a:t>
            </a:r>
            <a:r>
              <a:rPr b="1" spc="-5" dirty="0">
                <a:effectLst>
                  <a:outerShdw blurRad="38100" dist="38100" dir="2700000" algn="tl">
                    <a:srgbClr val="000000">
                      <a:alpha val="43137"/>
                    </a:srgbClr>
                  </a:outerShdw>
                </a:effectLst>
                <a:latin typeface="Arial"/>
                <a:cs typeface="Arial"/>
              </a:rPr>
              <a:t>συμβουλές </a:t>
            </a:r>
            <a:r>
              <a:rPr b="1" dirty="0">
                <a:effectLst>
                  <a:outerShdw blurRad="38100" dist="38100" dir="2700000" algn="tl">
                    <a:srgbClr val="000000">
                      <a:alpha val="43137"/>
                    </a:srgbClr>
                  </a:outerShdw>
                </a:effectLst>
                <a:latin typeface="Arial"/>
                <a:cs typeface="Arial"/>
              </a:rPr>
              <a:t>σε </a:t>
            </a:r>
            <a:r>
              <a:rPr b="1" spc="-5" dirty="0">
                <a:effectLst>
                  <a:outerShdw blurRad="38100" dist="38100" dir="2700000" algn="tl">
                    <a:srgbClr val="000000">
                      <a:alpha val="43137"/>
                    </a:srgbClr>
                  </a:outerShdw>
                </a:effectLst>
                <a:latin typeface="Arial"/>
                <a:cs typeface="Arial"/>
              </a:rPr>
              <a:t>θέματα  στρατηγικής, </a:t>
            </a:r>
            <a:r>
              <a:rPr b="1" dirty="0">
                <a:effectLst>
                  <a:outerShdw blurRad="38100" dist="38100" dir="2700000" algn="tl">
                    <a:srgbClr val="000000">
                      <a:alpha val="43137"/>
                    </a:srgbClr>
                  </a:outerShdw>
                </a:effectLst>
                <a:latin typeface="Arial"/>
                <a:cs typeface="Arial"/>
              </a:rPr>
              <a:t>οργάνωσης και </a:t>
            </a:r>
            <a:r>
              <a:rPr b="1" spc="-5" dirty="0">
                <a:effectLst>
                  <a:outerShdw blurRad="38100" dist="38100" dir="2700000" algn="tl">
                    <a:srgbClr val="000000">
                      <a:alpha val="43137"/>
                    </a:srgbClr>
                  </a:outerShdw>
                </a:effectLst>
                <a:latin typeface="Arial"/>
                <a:cs typeface="Arial"/>
              </a:rPr>
              <a:t>χρηματοοικονομικής </a:t>
            </a:r>
            <a:r>
              <a:rPr b="1" dirty="0">
                <a:effectLst>
                  <a:outerShdw blurRad="38100" dist="38100" dir="2700000" algn="tl">
                    <a:srgbClr val="000000">
                      <a:alpha val="43137"/>
                    </a:srgbClr>
                  </a:outerShdw>
                </a:effectLst>
                <a:latin typeface="Arial"/>
                <a:cs typeface="Arial"/>
              </a:rPr>
              <a:t>διοίκησης των  επιχειρήσεων με βάση </a:t>
            </a:r>
            <a:r>
              <a:rPr b="1" spc="-5" dirty="0">
                <a:effectLst>
                  <a:outerShdw blurRad="38100" dist="38100" dir="2700000" algn="tl">
                    <a:srgbClr val="000000">
                      <a:alpha val="43137"/>
                    </a:srgbClr>
                  </a:outerShdw>
                </a:effectLst>
                <a:latin typeface="Arial"/>
                <a:cs typeface="Arial"/>
              </a:rPr>
              <a:t>την </a:t>
            </a:r>
            <a:r>
              <a:rPr b="1" dirty="0">
                <a:effectLst>
                  <a:outerShdw blurRad="38100" dist="38100" dir="2700000" algn="tl">
                    <a:srgbClr val="000000">
                      <a:alpha val="43137"/>
                    </a:srgbClr>
                  </a:outerShdw>
                </a:effectLst>
                <a:latin typeface="Arial"/>
                <a:cs typeface="Arial"/>
              </a:rPr>
              <a:t>εμπειρία που </a:t>
            </a:r>
            <a:r>
              <a:rPr b="1" spc="-5" dirty="0">
                <a:effectLst>
                  <a:outerShdw blurRad="38100" dist="38100" dir="2700000" algn="tl">
                    <a:srgbClr val="000000">
                      <a:alpha val="43137"/>
                    </a:srgbClr>
                  </a:outerShdw>
                </a:effectLst>
                <a:latin typeface="Arial"/>
                <a:cs typeface="Arial"/>
              </a:rPr>
              <a:t>διαθέτουν </a:t>
            </a:r>
            <a:r>
              <a:rPr b="1" dirty="0">
                <a:effectLst>
                  <a:outerShdw blurRad="38100" dist="38100" dir="2700000" algn="tl">
                    <a:srgbClr val="000000">
                      <a:alpha val="43137"/>
                    </a:srgbClr>
                  </a:outerShdw>
                </a:effectLst>
                <a:latin typeface="Arial"/>
                <a:cs typeface="Arial"/>
              </a:rPr>
              <a:t>από </a:t>
            </a:r>
            <a:r>
              <a:rPr b="1" spc="-5" dirty="0">
                <a:effectLst>
                  <a:outerShdw blurRad="38100" dist="38100" dir="2700000" algn="tl">
                    <a:srgbClr val="000000">
                      <a:alpha val="43137"/>
                    </a:srgbClr>
                  </a:outerShdw>
                </a:effectLst>
                <a:latin typeface="Arial"/>
                <a:cs typeface="Arial"/>
              </a:rPr>
              <a:t>ομοειδείς  </a:t>
            </a:r>
            <a:r>
              <a:rPr b="1" dirty="0">
                <a:effectLst>
                  <a:outerShdw blurRad="38100" dist="38100" dir="2700000" algn="tl">
                    <a:srgbClr val="000000">
                      <a:alpha val="43137"/>
                    </a:srgbClr>
                  </a:outerShdw>
                </a:effectLst>
                <a:latin typeface="Arial"/>
                <a:cs typeface="Arial"/>
              </a:rPr>
              <a:t>επιχειρήσεις</a:t>
            </a:r>
          </a:p>
          <a:p>
            <a:pPr marL="763905" marR="5080" indent="-287020" algn="just">
              <a:lnSpc>
                <a:spcPct val="100000"/>
              </a:lnSpc>
              <a:spcBef>
                <a:spcPts val="815"/>
              </a:spcBef>
              <a:buClr>
                <a:srgbClr val="2DB6B3"/>
              </a:buClr>
              <a:buFont typeface="Wingdings"/>
              <a:buChar char=""/>
              <a:tabLst>
                <a:tab pos="764540" algn="l"/>
              </a:tabLst>
            </a:pPr>
            <a:r>
              <a:rPr b="1" spc="-5" dirty="0">
                <a:effectLst>
                  <a:outerShdw blurRad="38100" dist="38100" dir="2700000" algn="tl">
                    <a:srgbClr val="000000">
                      <a:alpha val="43137"/>
                    </a:srgbClr>
                  </a:outerShdw>
                </a:effectLst>
                <a:latin typeface="Arial"/>
                <a:cs typeface="Arial"/>
              </a:rPr>
              <a:t>Οι εταιρείες </a:t>
            </a:r>
            <a:r>
              <a:rPr b="1" dirty="0">
                <a:effectLst>
                  <a:outerShdw blurRad="38100" dist="38100" dir="2700000" algn="tl">
                    <a:srgbClr val="000000">
                      <a:alpha val="43137"/>
                    </a:srgbClr>
                  </a:outerShdw>
                </a:effectLst>
                <a:latin typeface="Arial"/>
                <a:cs typeface="Arial"/>
              </a:rPr>
              <a:t>επιχειρηματικών </a:t>
            </a:r>
            <a:r>
              <a:rPr b="1" spc="-5" dirty="0">
                <a:effectLst>
                  <a:outerShdw blurRad="38100" dist="38100" dir="2700000" algn="tl">
                    <a:srgbClr val="000000">
                      <a:alpha val="43137"/>
                    </a:srgbClr>
                  </a:outerShdw>
                </a:effectLst>
                <a:latin typeface="Arial"/>
                <a:cs typeface="Arial"/>
              </a:rPr>
              <a:t>κεφαλαίων </a:t>
            </a:r>
            <a:r>
              <a:rPr b="1" dirty="0">
                <a:effectLst>
                  <a:outerShdw blurRad="38100" dist="38100" dir="2700000" algn="tl">
                    <a:srgbClr val="000000">
                      <a:alpha val="43137"/>
                    </a:srgbClr>
                  </a:outerShdw>
                </a:effectLst>
                <a:latin typeface="Arial"/>
                <a:cs typeface="Arial"/>
              </a:rPr>
              <a:t>έχουν </a:t>
            </a:r>
            <a:r>
              <a:rPr b="1" spc="-5" dirty="0">
                <a:effectLst>
                  <a:outerShdw blurRad="38100" dist="38100" dir="2700000" algn="tl">
                    <a:srgbClr val="000000">
                      <a:alpha val="43137"/>
                    </a:srgbClr>
                  </a:outerShdw>
                </a:effectLst>
                <a:latin typeface="Arial"/>
                <a:cs typeface="Arial"/>
              </a:rPr>
              <a:t>εκτεταμένα </a:t>
            </a:r>
            <a:r>
              <a:rPr b="1" dirty="0">
                <a:effectLst>
                  <a:outerShdw blurRad="38100" dist="38100" dir="2700000" algn="tl">
                    <a:srgbClr val="000000">
                      <a:alpha val="43137"/>
                    </a:srgbClr>
                  </a:outerShdw>
                </a:effectLst>
                <a:latin typeface="Arial"/>
                <a:cs typeface="Arial"/>
              </a:rPr>
              <a:t>δίκτυα </a:t>
            </a:r>
            <a:r>
              <a:rPr b="1" spc="-5" dirty="0">
                <a:effectLst>
                  <a:outerShdw blurRad="38100" dist="38100" dir="2700000" algn="tl">
                    <a:srgbClr val="000000">
                      <a:alpha val="43137"/>
                    </a:srgbClr>
                  </a:outerShdw>
                </a:effectLst>
                <a:latin typeface="Arial"/>
                <a:cs typeface="Arial"/>
              </a:rPr>
              <a:t>επαφών  </a:t>
            </a:r>
            <a:r>
              <a:rPr b="1" dirty="0">
                <a:effectLst>
                  <a:outerShdw blurRad="38100" dist="38100" dir="2700000" algn="tl">
                    <a:srgbClr val="000000">
                      <a:alpha val="43137"/>
                    </a:srgbClr>
                  </a:outerShdw>
                </a:effectLst>
                <a:latin typeface="Arial"/>
                <a:cs typeface="Arial"/>
              </a:rPr>
              <a:t>σε </a:t>
            </a:r>
            <a:r>
              <a:rPr b="1" spc="-5" dirty="0">
                <a:effectLst>
                  <a:outerShdw blurRad="38100" dist="38100" dir="2700000" algn="tl">
                    <a:srgbClr val="000000">
                      <a:alpha val="43137"/>
                    </a:srgbClr>
                  </a:outerShdw>
                </a:effectLst>
                <a:latin typeface="Arial"/>
                <a:cs typeface="Arial"/>
              </a:rPr>
              <a:t>διάφορους κλάδους, </a:t>
            </a:r>
            <a:r>
              <a:rPr b="1" dirty="0">
                <a:effectLst>
                  <a:outerShdw blurRad="38100" dist="38100" dir="2700000" algn="tl">
                    <a:srgbClr val="000000">
                      <a:alpha val="43137"/>
                    </a:srgbClr>
                  </a:outerShdw>
                </a:effectLst>
                <a:latin typeface="Arial"/>
                <a:cs typeface="Arial"/>
              </a:rPr>
              <a:t>γεγονός </a:t>
            </a:r>
            <a:r>
              <a:rPr b="1" spc="-5" dirty="0">
                <a:effectLst>
                  <a:outerShdw blurRad="38100" dist="38100" dir="2700000" algn="tl">
                    <a:srgbClr val="000000">
                      <a:alpha val="43137"/>
                    </a:srgbClr>
                  </a:outerShdw>
                </a:effectLst>
                <a:latin typeface="Arial"/>
                <a:cs typeface="Arial"/>
              </a:rPr>
              <a:t>ιδιαίτερα χρήσιμο </a:t>
            </a:r>
            <a:r>
              <a:rPr b="1" dirty="0">
                <a:effectLst>
                  <a:outerShdw blurRad="38100" dist="38100" dir="2700000" algn="tl">
                    <a:srgbClr val="000000">
                      <a:alpha val="43137"/>
                    </a:srgbClr>
                  </a:outerShdw>
                </a:effectLst>
                <a:latin typeface="Arial"/>
                <a:cs typeface="Arial"/>
              </a:rPr>
              <a:t>για μια επιχείρηση σε  </a:t>
            </a:r>
            <a:r>
              <a:rPr b="1" spc="-5" dirty="0">
                <a:effectLst>
                  <a:outerShdw blurRad="38100" dist="38100" dir="2700000" algn="tl">
                    <a:srgbClr val="000000">
                      <a:alpha val="43137"/>
                    </a:srgbClr>
                  </a:outerShdw>
                </a:effectLst>
                <a:latin typeface="Arial"/>
                <a:cs typeface="Arial"/>
              </a:rPr>
              <a:t>θέματα </a:t>
            </a:r>
            <a:r>
              <a:rPr b="1" dirty="0">
                <a:effectLst>
                  <a:outerShdw blurRad="38100" dist="38100" dir="2700000" algn="tl">
                    <a:srgbClr val="000000">
                      <a:alpha val="43137"/>
                    </a:srgbClr>
                  </a:outerShdw>
                </a:effectLst>
                <a:latin typeface="Arial"/>
                <a:cs typeface="Arial"/>
              </a:rPr>
              <a:t>προσέλκυσης πελατών, πρόσληψης στελεχών, καθώς και  </a:t>
            </a:r>
            <a:r>
              <a:rPr b="1" spc="-5" dirty="0">
                <a:effectLst>
                  <a:outerShdw blurRad="38100" dist="38100" dir="2700000" algn="tl">
                    <a:srgbClr val="000000">
                      <a:alpha val="43137"/>
                    </a:srgbClr>
                  </a:outerShdw>
                </a:effectLst>
                <a:latin typeface="Arial"/>
                <a:cs typeface="Arial"/>
              </a:rPr>
              <a:t>αναζήτησης στρατηγικών </a:t>
            </a:r>
            <a:r>
              <a:rPr b="1" dirty="0">
                <a:effectLst>
                  <a:outerShdw blurRad="38100" dist="38100" dir="2700000" algn="tl">
                    <a:srgbClr val="000000">
                      <a:alpha val="43137"/>
                    </a:srgbClr>
                  </a:outerShdw>
                </a:effectLst>
                <a:latin typeface="Arial"/>
                <a:cs typeface="Arial"/>
              </a:rPr>
              <a:t>συμμάχων και</a:t>
            </a:r>
            <a:r>
              <a:rPr b="1" spc="-55"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επενδυτών</a:t>
            </a:r>
            <a:endParaRPr b="1" dirty="0">
              <a:effectLst>
                <a:outerShdw blurRad="38100" dist="38100" dir="2700000" algn="tl">
                  <a:srgbClr val="000000">
                    <a:alpha val="43137"/>
                  </a:srgbClr>
                </a:outerShdw>
              </a:effectLst>
              <a:latin typeface="Arial"/>
              <a:cs typeface="Arial"/>
            </a:endParaRPr>
          </a:p>
          <a:p>
            <a:pPr marL="763905" marR="67945" indent="-287020" algn="just">
              <a:lnSpc>
                <a:spcPct val="100000"/>
              </a:lnSpc>
              <a:spcBef>
                <a:spcPts val="815"/>
              </a:spcBef>
              <a:buClr>
                <a:srgbClr val="2DB6B3"/>
              </a:buClr>
              <a:buFont typeface="Wingdings"/>
              <a:buChar char=""/>
              <a:tabLst>
                <a:tab pos="764540" algn="l"/>
              </a:tabLst>
            </a:pPr>
            <a:r>
              <a:rPr b="1" dirty="0">
                <a:effectLst>
                  <a:outerShdw blurRad="38100" dist="38100" dir="2700000" algn="tl">
                    <a:srgbClr val="000000">
                      <a:alpha val="43137"/>
                    </a:srgbClr>
                  </a:outerShdw>
                </a:effectLst>
                <a:latin typeface="Arial"/>
                <a:cs typeface="Arial"/>
              </a:rPr>
              <a:t>Η συμμετοχή μιας </a:t>
            </a:r>
            <a:r>
              <a:rPr b="1" spc="-5" dirty="0">
                <a:effectLst>
                  <a:outerShdw blurRad="38100" dist="38100" dir="2700000" algn="tl">
                    <a:srgbClr val="000000">
                      <a:alpha val="43137"/>
                    </a:srgbClr>
                  </a:outerShdw>
                </a:effectLst>
                <a:latin typeface="Arial"/>
                <a:cs typeface="Arial"/>
              </a:rPr>
              <a:t>εταιρείας </a:t>
            </a:r>
            <a:r>
              <a:rPr b="1" dirty="0">
                <a:effectLst>
                  <a:outerShdw blurRad="38100" dist="38100" dir="2700000" algn="tl">
                    <a:srgbClr val="000000">
                      <a:alpha val="43137"/>
                    </a:srgbClr>
                  </a:outerShdw>
                </a:effectLst>
                <a:latin typeface="Arial"/>
                <a:cs typeface="Arial"/>
              </a:rPr>
              <a:t>επιχειρηματικών </a:t>
            </a:r>
            <a:r>
              <a:rPr b="1" spc="-5" dirty="0">
                <a:effectLst>
                  <a:outerShdw blurRad="38100" dist="38100" dir="2700000" algn="tl">
                    <a:srgbClr val="000000">
                      <a:alpha val="43137"/>
                    </a:srgbClr>
                  </a:outerShdw>
                </a:effectLst>
                <a:latin typeface="Arial"/>
                <a:cs typeface="Arial"/>
              </a:rPr>
              <a:t>κεφαλαίων προσδίδει </a:t>
            </a:r>
            <a:r>
              <a:rPr b="1" dirty="0">
                <a:effectLst>
                  <a:outerShdw blurRad="38100" dist="38100" dir="2700000" algn="tl">
                    <a:srgbClr val="000000">
                      <a:alpha val="43137"/>
                    </a:srgbClr>
                  </a:outerShdw>
                </a:effectLst>
                <a:latin typeface="Arial"/>
                <a:cs typeface="Arial"/>
              </a:rPr>
              <a:t>κύρος  σε μια επιχείρηση και διευκολύνει </a:t>
            </a:r>
            <a:r>
              <a:rPr b="1" spc="-5" dirty="0">
                <a:effectLst>
                  <a:outerShdw blurRad="38100" dist="38100" dir="2700000" algn="tl">
                    <a:srgbClr val="000000">
                      <a:alpha val="43137"/>
                    </a:srgbClr>
                  </a:outerShdw>
                </a:effectLst>
                <a:latin typeface="Arial"/>
                <a:cs typeface="Arial"/>
              </a:rPr>
              <a:t>την </a:t>
            </a:r>
            <a:r>
              <a:rPr b="1" dirty="0">
                <a:effectLst>
                  <a:outerShdw blurRad="38100" dist="38100" dir="2700000" algn="tl">
                    <a:srgbClr val="000000">
                      <a:alpha val="43137"/>
                    </a:srgbClr>
                  </a:outerShdw>
                </a:effectLst>
                <a:latin typeface="Arial"/>
                <a:cs typeface="Arial"/>
              </a:rPr>
              <a:t>πρόσβαση σε </a:t>
            </a:r>
            <a:r>
              <a:rPr b="1" spc="-5" dirty="0">
                <a:effectLst>
                  <a:outerShdw blurRad="38100" dist="38100" dir="2700000" algn="tl">
                    <a:srgbClr val="000000">
                      <a:alpha val="43137"/>
                    </a:srgbClr>
                  </a:outerShdw>
                </a:effectLst>
                <a:latin typeface="Arial"/>
                <a:cs typeface="Arial"/>
              </a:rPr>
              <a:t>παραδοσιακές  μορφές χρηματοδότησης </a:t>
            </a:r>
            <a:r>
              <a:rPr b="1" dirty="0">
                <a:effectLst>
                  <a:outerShdw blurRad="38100" dist="38100" dir="2700000" algn="tl">
                    <a:srgbClr val="000000">
                      <a:alpha val="43137"/>
                    </a:srgbClr>
                  </a:outerShdw>
                </a:effectLst>
                <a:latin typeface="Arial"/>
                <a:cs typeface="Arial"/>
              </a:rPr>
              <a:t>όπως π.χ. </a:t>
            </a:r>
            <a:r>
              <a:rPr b="1" spc="-5" dirty="0">
                <a:effectLst>
                  <a:outerShdw blurRad="38100" dist="38100" dir="2700000" algn="tl">
                    <a:srgbClr val="000000">
                      <a:alpha val="43137"/>
                    </a:srgbClr>
                  </a:outerShdw>
                </a:effectLst>
                <a:latin typeface="Arial"/>
                <a:cs typeface="Arial"/>
              </a:rPr>
              <a:t>στον </a:t>
            </a:r>
            <a:r>
              <a:rPr b="1" dirty="0">
                <a:effectLst>
                  <a:outerShdw blurRad="38100" dist="38100" dir="2700000" algn="tl">
                    <a:srgbClr val="000000">
                      <a:alpha val="43137"/>
                    </a:srgbClr>
                  </a:outerShdw>
                </a:effectLst>
                <a:latin typeface="Arial"/>
                <a:cs typeface="Arial"/>
              </a:rPr>
              <a:t>τραπεζικό</a:t>
            </a:r>
            <a:r>
              <a:rPr b="1" spc="-10"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δανεισμό</a:t>
            </a:r>
          </a:p>
        </p:txBody>
      </p:sp>
      <p:sp>
        <p:nvSpPr>
          <p:cNvPr id="8" name="object 8"/>
          <p:cNvSpPr/>
          <p:nvPr/>
        </p:nvSpPr>
        <p:spPr>
          <a:xfrm>
            <a:off x="7956376" y="0"/>
            <a:ext cx="1187624" cy="1412776"/>
          </a:xfrm>
          <a:prstGeom prst="rect">
            <a:avLst/>
          </a:prstGeom>
          <a:blipFill>
            <a:blip r:embed="rId2" cstate="print"/>
            <a:stretch>
              <a:fillRect/>
            </a:stretch>
          </a:blipFill>
        </p:spPr>
        <p:txBody>
          <a:bodyPr wrap="square" lIns="0" tIns="0" rIns="0" bIns="0" rtlCol="0"/>
          <a:lstStyle/>
          <a:p>
            <a:endParaRPr/>
          </a:p>
        </p:txBody>
      </p:sp>
      <p:sp>
        <p:nvSpPr>
          <p:cNvPr id="10" name="object 10"/>
          <p:cNvSpPr txBox="1">
            <a:spLocks noGrp="1"/>
          </p:cNvSpPr>
          <p:nvPr>
            <p:ph type="sldNum" sz="quarter" idx="4294967295"/>
          </p:nvPr>
        </p:nvSpPr>
        <p:spPr>
          <a:xfrm>
            <a:off x="207327" y="6544354"/>
            <a:ext cx="216534" cy="167004"/>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10</a:t>
            </a:fld>
            <a:endParaRPr spc="-5"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1363821" y="290932"/>
            <a:ext cx="6315710" cy="443711"/>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000099"/>
                </a:solidFill>
                <a:effectLst>
                  <a:outerShdw blurRad="38100" dist="38100" dir="2700000" algn="tl">
                    <a:srgbClr val="000000">
                      <a:alpha val="43137"/>
                    </a:srgbClr>
                  </a:outerShdw>
                </a:effectLst>
              </a:rPr>
              <a:t>Ιδιώτες Επενδυτές (Business </a:t>
            </a:r>
            <a:r>
              <a:rPr sz="2800" dirty="0">
                <a:solidFill>
                  <a:srgbClr val="000099"/>
                </a:solidFill>
                <a:effectLst>
                  <a:outerShdw blurRad="38100" dist="38100" dir="2700000" algn="tl">
                    <a:srgbClr val="000000">
                      <a:alpha val="43137"/>
                    </a:srgbClr>
                  </a:outerShdw>
                </a:effectLst>
              </a:rPr>
              <a:t>Angels)</a:t>
            </a:r>
          </a:p>
        </p:txBody>
      </p:sp>
      <p:sp>
        <p:nvSpPr>
          <p:cNvPr id="6" name="object 6"/>
          <p:cNvSpPr txBox="1"/>
          <p:nvPr/>
        </p:nvSpPr>
        <p:spPr>
          <a:xfrm>
            <a:off x="323528" y="692696"/>
            <a:ext cx="6850702" cy="5891356"/>
          </a:xfrm>
          <a:prstGeom prst="rect">
            <a:avLst/>
          </a:prstGeom>
        </p:spPr>
        <p:txBody>
          <a:bodyPr vert="horz" wrap="square" lIns="0" tIns="12700" rIns="0" bIns="0" rtlCol="0">
            <a:spAutoFit/>
          </a:bodyPr>
          <a:lstStyle/>
          <a:p>
            <a:pPr marL="241300" marR="167640" indent="-228600" algn="just">
              <a:lnSpc>
                <a:spcPct val="100000"/>
              </a:lnSpc>
              <a:spcBef>
                <a:spcPts val="100"/>
              </a:spcBef>
              <a:buClr>
                <a:srgbClr val="2DB6B3"/>
              </a:buClr>
              <a:buFont typeface="Wingdings"/>
              <a:buChar char=""/>
              <a:tabLst>
                <a:tab pos="241300" algn="l"/>
              </a:tabLst>
            </a:pPr>
            <a:r>
              <a:rPr sz="1800" b="1" dirty="0">
                <a:solidFill>
                  <a:srgbClr val="C00000"/>
                </a:solidFill>
                <a:effectLst>
                  <a:outerShdw blurRad="38100" dist="38100" dir="2700000" algn="tl">
                    <a:srgbClr val="000000">
                      <a:alpha val="43137"/>
                    </a:srgbClr>
                  </a:outerShdw>
                </a:effectLst>
                <a:latin typeface="Arial"/>
                <a:cs typeface="Arial"/>
              </a:rPr>
              <a:t>Οι </a:t>
            </a:r>
            <a:r>
              <a:rPr sz="1800" b="1" spc="-5" dirty="0">
                <a:solidFill>
                  <a:srgbClr val="C00000"/>
                </a:solidFill>
                <a:effectLst>
                  <a:outerShdw blurRad="38100" dist="38100" dir="2700000" algn="tl">
                    <a:srgbClr val="000000">
                      <a:alpha val="43137"/>
                    </a:srgbClr>
                  </a:outerShdw>
                </a:effectLst>
                <a:latin typeface="Arial"/>
                <a:cs typeface="Arial"/>
              </a:rPr>
              <a:t>επιχειρηματικοί άγγελοι είναι εξαιρετικά εύποροι ιδιώτες </a:t>
            </a:r>
            <a:r>
              <a:rPr sz="1800" b="1" spc="-10" dirty="0">
                <a:solidFill>
                  <a:srgbClr val="C00000"/>
                </a:solidFill>
                <a:effectLst>
                  <a:outerShdw blurRad="38100" dist="38100" dir="2700000" algn="tl">
                    <a:srgbClr val="000000">
                      <a:alpha val="43137"/>
                    </a:srgbClr>
                  </a:outerShdw>
                </a:effectLst>
                <a:latin typeface="Arial"/>
                <a:cs typeface="Arial"/>
              </a:rPr>
              <a:t>που  </a:t>
            </a:r>
            <a:r>
              <a:rPr sz="1800" b="1" spc="-5" dirty="0">
                <a:solidFill>
                  <a:srgbClr val="C00000"/>
                </a:solidFill>
                <a:effectLst>
                  <a:outerShdw blurRad="38100" dist="38100" dir="2700000" algn="tl">
                    <a:srgbClr val="000000">
                      <a:alpha val="43137"/>
                    </a:srgbClr>
                  </a:outerShdw>
                </a:effectLst>
                <a:latin typeface="Arial"/>
                <a:cs typeface="Arial"/>
              </a:rPr>
              <a:t>επιθυμούν </a:t>
            </a:r>
            <a:r>
              <a:rPr sz="1800" b="1" dirty="0">
                <a:solidFill>
                  <a:srgbClr val="C00000"/>
                </a:solidFill>
                <a:effectLst>
                  <a:outerShdw blurRad="38100" dist="38100" dir="2700000" algn="tl">
                    <a:srgbClr val="000000">
                      <a:alpha val="43137"/>
                    </a:srgbClr>
                  </a:outerShdw>
                </a:effectLst>
                <a:latin typeface="Arial"/>
                <a:cs typeface="Arial"/>
              </a:rPr>
              <a:t>να </a:t>
            </a:r>
            <a:r>
              <a:rPr sz="1800" b="1" spc="-5" dirty="0">
                <a:solidFill>
                  <a:srgbClr val="C00000"/>
                </a:solidFill>
                <a:effectLst>
                  <a:outerShdw blurRad="38100" dist="38100" dir="2700000" algn="tl">
                    <a:srgbClr val="000000">
                      <a:alpha val="43137"/>
                    </a:srgbClr>
                  </a:outerShdw>
                </a:effectLst>
                <a:latin typeface="Arial"/>
                <a:cs typeface="Arial"/>
              </a:rPr>
              <a:t>επενδύσουν μέρος των πλεοναζόντων κεφαλαίων  τους </a:t>
            </a:r>
            <a:r>
              <a:rPr sz="1800" b="1" dirty="0">
                <a:solidFill>
                  <a:srgbClr val="C00000"/>
                </a:solidFill>
                <a:effectLst>
                  <a:outerShdw blurRad="38100" dist="38100" dir="2700000" algn="tl">
                    <a:srgbClr val="000000">
                      <a:alpha val="43137"/>
                    </a:srgbClr>
                  </a:outerShdw>
                </a:effectLst>
                <a:latin typeface="Arial"/>
                <a:cs typeface="Arial"/>
              </a:rPr>
              <a:t>σε νέες</a:t>
            </a:r>
            <a:r>
              <a:rPr sz="1800" b="1" spc="-25" dirty="0">
                <a:solidFill>
                  <a:srgbClr val="C00000"/>
                </a:solidFill>
                <a:effectLst>
                  <a:outerShdw blurRad="38100" dist="38100" dir="2700000" algn="tl">
                    <a:srgbClr val="000000">
                      <a:alpha val="43137"/>
                    </a:srgbClr>
                  </a:outerShdw>
                </a:effectLst>
                <a:latin typeface="Arial"/>
                <a:cs typeface="Arial"/>
              </a:rPr>
              <a:t> </a:t>
            </a:r>
            <a:r>
              <a:rPr sz="1800" b="1" spc="-5" dirty="0">
                <a:solidFill>
                  <a:srgbClr val="C00000"/>
                </a:solidFill>
                <a:effectLst>
                  <a:outerShdw blurRad="38100" dist="38100" dir="2700000" algn="tl">
                    <a:srgbClr val="000000">
                      <a:alpha val="43137"/>
                    </a:srgbClr>
                  </a:outerShdw>
                </a:effectLst>
                <a:latin typeface="Arial"/>
                <a:cs typeface="Arial"/>
              </a:rPr>
              <a:t>επιχειρήσεις</a:t>
            </a:r>
            <a:endParaRPr sz="1800" b="1" dirty="0">
              <a:solidFill>
                <a:srgbClr val="C00000"/>
              </a:solidFill>
              <a:effectLst>
                <a:outerShdw blurRad="38100" dist="38100" dir="2700000" algn="tl">
                  <a:srgbClr val="000000">
                    <a:alpha val="43137"/>
                  </a:srgbClr>
                </a:outerShdw>
              </a:effectLst>
              <a:latin typeface="Arial"/>
              <a:cs typeface="Arial"/>
            </a:endParaRPr>
          </a:p>
          <a:p>
            <a:pPr marL="241300" marR="564515" indent="-228600" algn="just">
              <a:lnSpc>
                <a:spcPct val="100000"/>
              </a:lnSpc>
              <a:spcBef>
                <a:spcPts val="1185"/>
              </a:spcBef>
              <a:buClr>
                <a:srgbClr val="2DB6B3"/>
              </a:buClr>
              <a:buFont typeface="Wingdings"/>
              <a:buChar char=""/>
              <a:tabLst>
                <a:tab pos="241300" algn="l"/>
              </a:tabLst>
            </a:pPr>
            <a:r>
              <a:rPr sz="1800" b="1" dirty="0">
                <a:effectLst>
                  <a:outerShdw blurRad="38100" dist="38100" dir="2700000" algn="tl">
                    <a:srgbClr val="000000">
                      <a:alpha val="43137"/>
                    </a:srgbClr>
                  </a:outerShdw>
                </a:effectLst>
                <a:latin typeface="Arial"/>
                <a:cs typeface="Arial"/>
              </a:rPr>
              <a:t>Συχνά, </a:t>
            </a:r>
            <a:r>
              <a:rPr sz="1800" b="1" spc="-5" dirty="0">
                <a:effectLst>
                  <a:outerShdw blurRad="38100" dist="38100" dir="2700000" algn="tl">
                    <a:srgbClr val="000000">
                      <a:alpha val="43137"/>
                    </a:srgbClr>
                  </a:outerShdw>
                </a:effectLst>
                <a:latin typeface="Arial"/>
                <a:cs typeface="Arial"/>
              </a:rPr>
              <a:t>οι </a:t>
            </a:r>
            <a:r>
              <a:rPr sz="1800" b="1" dirty="0">
                <a:effectLst>
                  <a:outerShdw blurRad="38100" dist="38100" dir="2700000" algn="tl">
                    <a:srgbClr val="000000">
                      <a:alpha val="43137"/>
                    </a:srgbClr>
                  </a:outerShdw>
                </a:effectLst>
                <a:latin typeface="Arial"/>
                <a:cs typeface="Arial"/>
              </a:rPr>
              <a:t>εν </a:t>
            </a:r>
            <a:r>
              <a:rPr sz="1800" b="1" spc="-5" dirty="0">
                <a:effectLst>
                  <a:outerShdw blurRad="38100" dist="38100" dir="2700000" algn="tl">
                    <a:srgbClr val="000000">
                      <a:alpha val="43137"/>
                    </a:srgbClr>
                  </a:outerShdw>
                </a:effectLst>
                <a:latin typeface="Arial"/>
                <a:cs typeface="Arial"/>
              </a:rPr>
              <a:t>λόγω ιδιώτες είναι εξαιρετικά δραστήριοι  επιχειρηματίες με σημαντική εμπειρία από τη διαχείριση των  δικών τους</a:t>
            </a:r>
            <a:r>
              <a:rPr sz="1800" b="1" spc="10"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εταιρειών</a:t>
            </a:r>
            <a:endParaRPr sz="1800" b="1" dirty="0">
              <a:effectLst>
                <a:outerShdw blurRad="38100" dist="38100" dir="2700000" algn="tl">
                  <a:srgbClr val="000000">
                    <a:alpha val="43137"/>
                  </a:srgbClr>
                </a:outerShdw>
              </a:effectLst>
              <a:latin typeface="Arial"/>
              <a:cs typeface="Arial"/>
            </a:endParaRPr>
          </a:p>
          <a:p>
            <a:pPr marL="241300" marR="5080" indent="-228600" algn="just">
              <a:lnSpc>
                <a:spcPct val="100000"/>
              </a:lnSpc>
              <a:spcBef>
                <a:spcPts val="1190"/>
              </a:spcBef>
              <a:buClr>
                <a:srgbClr val="2DB6B3"/>
              </a:buClr>
              <a:buFont typeface="Wingdings"/>
              <a:buChar char=""/>
              <a:tabLst>
                <a:tab pos="241300" algn="l"/>
              </a:tabLst>
            </a:pPr>
            <a:r>
              <a:rPr sz="1800" b="1" dirty="0">
                <a:effectLst>
                  <a:outerShdw blurRad="38100" dist="38100" dir="2700000" algn="tl">
                    <a:srgbClr val="000000">
                      <a:alpha val="43137"/>
                    </a:srgbClr>
                  </a:outerShdw>
                </a:effectLst>
                <a:latin typeface="Arial"/>
                <a:cs typeface="Arial"/>
              </a:rPr>
              <a:t>Ο </a:t>
            </a:r>
            <a:r>
              <a:rPr sz="1800" b="1" spc="-5" dirty="0">
                <a:effectLst>
                  <a:outerShdw blurRad="38100" dist="38100" dir="2700000" algn="tl">
                    <a:srgbClr val="000000">
                      <a:alpha val="43137"/>
                    </a:srgbClr>
                  </a:outerShdw>
                </a:effectLst>
                <a:latin typeface="Arial"/>
                <a:cs typeface="Arial"/>
              </a:rPr>
              <a:t>επενδυτής </a:t>
            </a:r>
            <a:r>
              <a:rPr sz="1800" b="1" dirty="0">
                <a:effectLst>
                  <a:outerShdw blurRad="38100" dist="38100" dir="2700000" algn="tl">
                    <a:srgbClr val="000000">
                      <a:alpha val="43137"/>
                    </a:srgbClr>
                  </a:outerShdw>
                </a:effectLst>
                <a:latin typeface="Arial"/>
                <a:cs typeface="Arial"/>
              </a:rPr>
              <a:t>και η </a:t>
            </a:r>
            <a:r>
              <a:rPr lang="el-GR" sz="1800" b="1" dirty="0" smtClean="0">
                <a:effectLst>
                  <a:outerShdw blurRad="38100" dist="38100" dir="2700000" algn="tl">
                    <a:srgbClr val="000000">
                      <a:alpha val="43137"/>
                    </a:srgbClr>
                  </a:outerShdw>
                </a:effectLst>
                <a:latin typeface="Arial"/>
                <a:cs typeface="Arial"/>
              </a:rPr>
              <a:t>εταιρεία</a:t>
            </a:r>
            <a:r>
              <a:rPr sz="1800" b="1" dirty="0" smtClean="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διαπραγματεύονται μία συμφωνία </a:t>
            </a:r>
            <a:r>
              <a:rPr sz="1800" b="1" dirty="0">
                <a:effectLst>
                  <a:outerShdw blurRad="38100" dist="38100" dir="2700000" algn="tl">
                    <a:srgbClr val="000000">
                      <a:alpha val="43137"/>
                    </a:srgbClr>
                  </a:outerShdw>
                </a:effectLst>
                <a:latin typeface="Arial"/>
                <a:cs typeface="Arial"/>
              </a:rPr>
              <a:t>βάσει  </a:t>
            </a:r>
            <a:r>
              <a:rPr sz="1800" b="1" spc="-5" dirty="0">
                <a:effectLst>
                  <a:outerShdw blurRad="38100" dist="38100" dir="2700000" algn="tl">
                    <a:srgbClr val="000000">
                      <a:alpha val="43137"/>
                    </a:srgbClr>
                  </a:outerShdw>
                </a:effectLst>
                <a:latin typeface="Arial"/>
                <a:cs typeface="Arial"/>
              </a:rPr>
              <a:t>της </a:t>
            </a:r>
            <a:r>
              <a:rPr sz="1800" b="1" spc="-10" dirty="0">
                <a:effectLst>
                  <a:outerShdw blurRad="38100" dist="38100" dir="2700000" algn="tl">
                    <a:srgbClr val="000000">
                      <a:alpha val="43137"/>
                    </a:srgbClr>
                  </a:outerShdw>
                </a:effectLst>
                <a:latin typeface="Arial"/>
                <a:cs typeface="Arial"/>
              </a:rPr>
              <a:t>οποίας </a:t>
            </a:r>
            <a:r>
              <a:rPr sz="1800" b="1" dirty="0">
                <a:effectLst>
                  <a:outerShdw blurRad="38100" dist="38100" dir="2700000" algn="tl">
                    <a:srgbClr val="000000">
                      <a:alpha val="43137"/>
                    </a:srgbClr>
                  </a:outerShdw>
                </a:effectLst>
                <a:latin typeface="Arial"/>
                <a:cs typeface="Arial"/>
              </a:rPr>
              <a:t>ο </a:t>
            </a:r>
            <a:r>
              <a:rPr sz="1800" b="1" spc="-5" dirty="0">
                <a:effectLst>
                  <a:outerShdw blurRad="38100" dist="38100" dir="2700000" algn="tl">
                    <a:srgbClr val="000000">
                      <a:alpha val="43137"/>
                    </a:srgbClr>
                  </a:outerShdw>
                </a:effectLst>
                <a:latin typeface="Arial"/>
                <a:cs typeface="Arial"/>
              </a:rPr>
              <a:t>επιχειρηματικός άγγελος παρέχει κεφάλαια </a:t>
            </a:r>
            <a:r>
              <a:rPr sz="1800" b="1" dirty="0">
                <a:effectLst>
                  <a:outerShdw blurRad="38100" dist="38100" dir="2700000" algn="tl">
                    <a:srgbClr val="000000">
                      <a:alpha val="43137"/>
                    </a:srgbClr>
                  </a:outerShdw>
                </a:effectLst>
                <a:latin typeface="Arial"/>
                <a:cs typeface="Arial"/>
              </a:rPr>
              <a:t>και σε  </a:t>
            </a:r>
            <a:r>
              <a:rPr sz="1800" b="1" spc="-5" dirty="0">
                <a:effectLst>
                  <a:outerShdw blurRad="38100" dist="38100" dir="2700000" algn="tl">
                    <a:srgbClr val="000000">
                      <a:alpha val="43137"/>
                    </a:srgbClr>
                  </a:outerShdw>
                </a:effectLst>
                <a:latin typeface="Arial"/>
                <a:cs typeface="Arial"/>
              </a:rPr>
              <a:t>πολλές περιπτώσεις συμβουλευτική υποστήριξη έναντι μετοχικών  μεριδίων στην</a:t>
            </a:r>
            <a:r>
              <a:rPr sz="1800" b="1" spc="15"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επιχείρηση</a:t>
            </a:r>
            <a:endParaRPr sz="1800" b="1" dirty="0">
              <a:effectLst>
                <a:outerShdw blurRad="38100" dist="38100" dir="2700000" algn="tl">
                  <a:srgbClr val="000000">
                    <a:alpha val="43137"/>
                  </a:srgbClr>
                </a:outerShdw>
              </a:effectLst>
              <a:latin typeface="Arial"/>
              <a:cs typeface="Arial"/>
            </a:endParaRPr>
          </a:p>
          <a:p>
            <a:pPr marL="241300" marR="302260" indent="-228600" algn="just">
              <a:lnSpc>
                <a:spcPct val="100000"/>
              </a:lnSpc>
              <a:spcBef>
                <a:spcPts val="1185"/>
              </a:spcBef>
              <a:buClr>
                <a:srgbClr val="2DB6B3"/>
              </a:buClr>
              <a:buFont typeface="Wingdings"/>
              <a:buChar char=""/>
              <a:tabLst>
                <a:tab pos="241300" algn="l"/>
              </a:tabLst>
            </a:pPr>
            <a:r>
              <a:rPr sz="1800" b="1" spc="-5" dirty="0">
                <a:effectLst>
                  <a:outerShdw blurRad="38100" dist="38100" dir="2700000" algn="tl">
                    <a:srgbClr val="000000">
                      <a:alpha val="43137"/>
                    </a:srgbClr>
                  </a:outerShdw>
                </a:effectLst>
                <a:latin typeface="Arial"/>
                <a:cs typeface="Arial"/>
              </a:rPr>
              <a:t>Πολλά κράτη ενθαρρύνουν τους επιχειρηματικούς αγγέλους </a:t>
            </a:r>
            <a:r>
              <a:rPr sz="1800" b="1" dirty="0">
                <a:effectLst>
                  <a:outerShdw blurRad="38100" dist="38100" dir="2700000" algn="tl">
                    <a:srgbClr val="000000">
                      <a:alpha val="43137"/>
                    </a:srgbClr>
                  </a:outerShdw>
                </a:effectLst>
                <a:latin typeface="Arial"/>
                <a:cs typeface="Arial"/>
              </a:rPr>
              <a:t>να  </a:t>
            </a:r>
            <a:r>
              <a:rPr sz="1800" b="1" spc="-5" dirty="0">
                <a:effectLst>
                  <a:outerShdw blurRad="38100" dist="38100" dir="2700000" algn="tl">
                    <a:srgbClr val="000000">
                      <a:alpha val="43137"/>
                    </a:srgbClr>
                  </a:outerShdw>
                </a:effectLst>
                <a:latin typeface="Arial"/>
                <a:cs typeface="Arial"/>
              </a:rPr>
              <a:t>αποκτήσουν μετοχές </a:t>
            </a:r>
            <a:r>
              <a:rPr sz="1800" b="1" dirty="0" err="1">
                <a:effectLst>
                  <a:outerShdw blurRad="38100" dist="38100" dir="2700000" algn="tl">
                    <a:srgbClr val="000000">
                      <a:alpha val="43137"/>
                    </a:srgbClr>
                  </a:outerShdw>
                </a:effectLst>
                <a:latin typeface="Arial"/>
                <a:cs typeface="Arial"/>
              </a:rPr>
              <a:t>σε</a:t>
            </a:r>
            <a:r>
              <a:rPr sz="1800" b="1" dirty="0">
                <a:effectLst>
                  <a:outerShdw blurRad="38100" dist="38100" dir="2700000" algn="tl">
                    <a:srgbClr val="000000">
                      <a:alpha val="43137"/>
                    </a:srgbClr>
                  </a:outerShdw>
                </a:effectLst>
                <a:latin typeface="Arial"/>
                <a:cs typeface="Arial"/>
              </a:rPr>
              <a:t> </a:t>
            </a:r>
            <a:r>
              <a:rPr lang="el-GR" sz="1800" b="1" dirty="0" smtClean="0">
                <a:effectLst>
                  <a:outerShdw blurRad="38100" dist="38100" dir="2700000" algn="tl">
                    <a:srgbClr val="000000">
                      <a:alpha val="43137"/>
                    </a:srgbClr>
                  </a:outerShdw>
                </a:effectLst>
                <a:latin typeface="Arial"/>
                <a:cs typeface="Arial"/>
              </a:rPr>
              <a:t>ανερχόμενες εταιρείες</a:t>
            </a:r>
            <a:r>
              <a:rPr sz="1800" b="1" dirty="0" smtClean="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με την παροχή </a:t>
            </a:r>
            <a:r>
              <a:rPr sz="1800" b="1" spc="-10" dirty="0">
                <a:effectLst>
                  <a:outerShdw blurRad="38100" dist="38100" dir="2700000" algn="tl">
                    <a:srgbClr val="000000">
                      <a:alpha val="43137"/>
                    </a:srgbClr>
                  </a:outerShdw>
                </a:effectLst>
                <a:latin typeface="Arial"/>
                <a:cs typeface="Arial"/>
              </a:rPr>
              <a:t>φορολογικών  </a:t>
            </a:r>
            <a:r>
              <a:rPr sz="1800" b="1" spc="-5" dirty="0">
                <a:effectLst>
                  <a:outerShdw blurRad="38100" dist="38100" dir="2700000" algn="tl">
                    <a:srgbClr val="000000">
                      <a:alpha val="43137"/>
                    </a:srgbClr>
                  </a:outerShdw>
                </a:effectLst>
                <a:latin typeface="Arial"/>
                <a:cs typeface="Arial"/>
              </a:rPr>
              <a:t>κινήτρων (Η.Β. </a:t>
            </a:r>
            <a:r>
              <a:rPr sz="1800" b="1" dirty="0">
                <a:effectLst>
                  <a:outerShdw blurRad="38100" dist="38100" dir="2700000" algn="tl">
                    <a:srgbClr val="000000">
                      <a:alpha val="43137"/>
                    </a:srgbClr>
                  </a:outerShdw>
                </a:effectLst>
                <a:latin typeface="Arial"/>
                <a:cs typeface="Arial"/>
              </a:rPr>
              <a:t>και</a:t>
            </a:r>
            <a:r>
              <a:rPr sz="1800" b="1" spc="10"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ΗΠΑ)</a:t>
            </a:r>
            <a:endParaRPr sz="1800" b="1" dirty="0">
              <a:effectLst>
                <a:outerShdw blurRad="38100" dist="38100" dir="2700000" algn="tl">
                  <a:srgbClr val="000000">
                    <a:alpha val="43137"/>
                  </a:srgbClr>
                </a:outerShdw>
              </a:effectLst>
              <a:latin typeface="Arial"/>
              <a:cs typeface="Arial"/>
            </a:endParaRPr>
          </a:p>
          <a:p>
            <a:pPr marL="241300" marR="83820" indent="-228600" algn="just">
              <a:lnSpc>
                <a:spcPct val="100000"/>
              </a:lnSpc>
              <a:spcBef>
                <a:spcPts val="1190"/>
              </a:spcBef>
              <a:buClr>
                <a:srgbClr val="2DB6B3"/>
              </a:buClr>
              <a:buFont typeface="Wingdings"/>
              <a:buChar char=""/>
              <a:tabLst>
                <a:tab pos="241300" algn="l"/>
              </a:tabLst>
            </a:pPr>
            <a:r>
              <a:rPr sz="1800" b="1" spc="-5" dirty="0">
                <a:effectLst>
                  <a:outerShdw blurRad="38100" dist="38100" dir="2700000" algn="tl">
                    <a:srgbClr val="000000">
                      <a:alpha val="43137"/>
                    </a:srgbClr>
                  </a:outerShdw>
                </a:effectLst>
                <a:latin typeface="Arial"/>
                <a:cs typeface="Arial"/>
              </a:rPr>
              <a:t>Στην Ελλάδα </a:t>
            </a:r>
            <a:r>
              <a:rPr sz="1800" b="1" dirty="0">
                <a:effectLst>
                  <a:outerShdw blurRad="38100" dist="38100" dir="2700000" algn="tl">
                    <a:srgbClr val="000000">
                      <a:alpha val="43137"/>
                    </a:srgbClr>
                  </a:outerShdw>
                </a:effectLst>
                <a:latin typeface="Arial"/>
                <a:cs typeface="Arial"/>
              </a:rPr>
              <a:t>η </a:t>
            </a:r>
            <a:r>
              <a:rPr sz="1800" b="1" spc="-10" dirty="0">
                <a:effectLst>
                  <a:outerShdw blurRad="38100" dist="38100" dir="2700000" algn="tl">
                    <a:srgbClr val="000000">
                      <a:alpha val="43137"/>
                    </a:srgbClr>
                  </a:outerShdw>
                </a:effectLst>
                <a:latin typeface="Arial"/>
                <a:cs typeface="Arial"/>
              </a:rPr>
              <a:t>χρηματοδότηση </a:t>
            </a:r>
            <a:r>
              <a:rPr sz="1800" b="1" spc="-5" dirty="0">
                <a:effectLst>
                  <a:outerShdw blurRad="38100" dist="38100" dir="2700000" algn="tl">
                    <a:srgbClr val="000000">
                      <a:alpha val="43137"/>
                    </a:srgbClr>
                  </a:outerShdw>
                </a:effectLst>
                <a:latin typeface="Arial"/>
                <a:cs typeface="Arial"/>
              </a:rPr>
              <a:t>με τον </a:t>
            </a:r>
            <a:r>
              <a:rPr sz="1800" b="1" spc="-10" dirty="0">
                <a:effectLst>
                  <a:outerShdw blurRad="38100" dist="38100" dir="2700000" algn="tl">
                    <a:srgbClr val="000000">
                      <a:alpha val="43137"/>
                    </a:srgbClr>
                  </a:outerShdw>
                </a:effectLst>
                <a:latin typeface="Arial"/>
                <a:cs typeface="Arial"/>
              </a:rPr>
              <a:t>τρόπο </a:t>
            </a:r>
            <a:r>
              <a:rPr sz="1800" b="1" spc="-5" dirty="0">
                <a:effectLst>
                  <a:outerShdw blurRad="38100" dist="38100" dir="2700000" algn="tl">
                    <a:srgbClr val="000000">
                      <a:alpha val="43137"/>
                    </a:srgbClr>
                  </a:outerShdw>
                </a:effectLst>
                <a:latin typeface="Arial"/>
                <a:cs typeface="Arial"/>
              </a:rPr>
              <a:t>αυτόν δεν είναι  ιδιαίτερα </a:t>
            </a:r>
            <a:r>
              <a:rPr sz="1800" b="1" spc="-10" dirty="0">
                <a:effectLst>
                  <a:outerShdw blurRad="38100" dist="38100" dir="2700000" algn="tl">
                    <a:srgbClr val="000000">
                      <a:alpha val="43137"/>
                    </a:srgbClr>
                  </a:outerShdw>
                </a:effectLst>
                <a:latin typeface="Arial"/>
                <a:cs typeface="Arial"/>
              </a:rPr>
              <a:t>διαδεδομένη. </a:t>
            </a:r>
            <a:r>
              <a:rPr sz="1800" b="1" spc="-5" dirty="0">
                <a:effectLst>
                  <a:outerShdw blurRad="38100" dist="38100" dir="2700000" algn="tl">
                    <a:srgbClr val="000000">
                      <a:alpha val="43137"/>
                    </a:srgbClr>
                  </a:outerShdw>
                </a:effectLst>
                <a:latin typeface="Arial"/>
                <a:cs typeface="Arial"/>
              </a:rPr>
              <a:t>Ωστόσο τα επόμενα χρόνια αναμένεται </a:t>
            </a:r>
            <a:r>
              <a:rPr sz="1800" b="1" dirty="0">
                <a:effectLst>
                  <a:outerShdw blurRad="38100" dist="38100" dir="2700000" algn="tl">
                    <a:srgbClr val="000000">
                      <a:alpha val="43137"/>
                    </a:srgbClr>
                  </a:outerShdw>
                </a:effectLst>
                <a:latin typeface="Arial"/>
                <a:cs typeface="Arial"/>
              </a:rPr>
              <a:t>να  </a:t>
            </a:r>
            <a:r>
              <a:rPr sz="1800" b="1" spc="-5" dirty="0">
                <a:effectLst>
                  <a:outerShdw blurRad="38100" dist="38100" dir="2700000" algn="tl">
                    <a:srgbClr val="000000">
                      <a:alpha val="43137"/>
                    </a:srgbClr>
                  </a:outerShdw>
                </a:effectLst>
                <a:latin typeface="Arial"/>
                <a:cs typeface="Arial"/>
              </a:rPr>
              <a:t>επεκταθεί </a:t>
            </a:r>
            <a:r>
              <a:rPr sz="1800" b="1" dirty="0">
                <a:effectLst>
                  <a:outerShdw blurRad="38100" dist="38100" dir="2700000" algn="tl">
                    <a:srgbClr val="000000">
                      <a:alpha val="43137"/>
                    </a:srgbClr>
                  </a:outerShdw>
                </a:effectLst>
                <a:latin typeface="Arial"/>
                <a:cs typeface="Arial"/>
              </a:rPr>
              <a:t>και </a:t>
            </a:r>
            <a:r>
              <a:rPr sz="1800" b="1" spc="-5" dirty="0">
                <a:effectLst>
                  <a:outerShdw blurRad="38100" dist="38100" dir="2700000" algn="tl">
                    <a:srgbClr val="000000">
                      <a:alpha val="43137"/>
                    </a:srgbClr>
                  </a:outerShdw>
                </a:effectLst>
                <a:latin typeface="Arial"/>
                <a:cs typeface="Arial"/>
              </a:rPr>
              <a:t>στην Ελλάδα </a:t>
            </a:r>
            <a:r>
              <a:rPr sz="1800" b="1" dirty="0">
                <a:effectLst>
                  <a:outerShdw blurRad="38100" dist="38100" dir="2700000" algn="tl">
                    <a:srgbClr val="000000">
                      <a:alpha val="43137"/>
                    </a:srgbClr>
                  </a:outerShdw>
                </a:effectLst>
                <a:latin typeface="Arial"/>
                <a:cs typeface="Arial"/>
              </a:rPr>
              <a:t>η </a:t>
            </a:r>
            <a:r>
              <a:rPr sz="1800" b="1" spc="-10" dirty="0">
                <a:effectLst>
                  <a:outerShdw blurRad="38100" dist="38100" dir="2700000" algn="tl">
                    <a:srgbClr val="000000">
                      <a:alpha val="43137"/>
                    </a:srgbClr>
                  </a:outerShdw>
                </a:effectLst>
                <a:latin typeface="Arial"/>
                <a:cs typeface="Arial"/>
              </a:rPr>
              <a:t>χρηματοδότηση </a:t>
            </a:r>
            <a:r>
              <a:rPr sz="1800" b="1" spc="-5" dirty="0">
                <a:effectLst>
                  <a:outerShdw blurRad="38100" dist="38100" dir="2700000" algn="tl">
                    <a:srgbClr val="000000">
                      <a:alpha val="43137"/>
                    </a:srgbClr>
                  </a:outerShdw>
                </a:effectLst>
                <a:latin typeface="Arial"/>
                <a:cs typeface="Arial"/>
              </a:rPr>
              <a:t>από ιδιώτες  επενδυτές</a:t>
            </a:r>
            <a:endParaRPr sz="1800" b="1" dirty="0">
              <a:effectLst>
                <a:outerShdw blurRad="38100" dist="38100" dir="2700000" algn="tl">
                  <a:srgbClr val="000000">
                    <a:alpha val="43137"/>
                  </a:srgbClr>
                </a:outerShdw>
              </a:effectLst>
              <a:latin typeface="Arial"/>
              <a:cs typeface="Arial"/>
            </a:endParaRPr>
          </a:p>
        </p:txBody>
      </p:sp>
      <p:sp>
        <p:nvSpPr>
          <p:cNvPr id="7" name="object 7"/>
          <p:cNvSpPr/>
          <p:nvPr/>
        </p:nvSpPr>
        <p:spPr>
          <a:xfrm>
            <a:off x="7322189" y="4490542"/>
            <a:ext cx="1620669" cy="1407913"/>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7236296" y="1779812"/>
            <a:ext cx="1788509" cy="1378052"/>
          </a:xfrm>
          <a:prstGeom prst="rect">
            <a:avLst/>
          </a:prstGeom>
          <a:blipFill>
            <a:blip r:embed="rId3" cstate="print"/>
            <a:stretch>
              <a:fillRect/>
            </a:stretch>
          </a:blipFill>
        </p:spPr>
        <p:txBody>
          <a:bodyPr wrap="square" lIns="0" tIns="0" rIns="0" bIns="0" rtlCol="0"/>
          <a:lstStyle/>
          <a:p>
            <a:endParaRPr/>
          </a:p>
        </p:txBody>
      </p:sp>
      <p:sp>
        <p:nvSpPr>
          <p:cNvPr id="10" name="object 10"/>
          <p:cNvSpPr txBox="1">
            <a:spLocks noGrp="1"/>
          </p:cNvSpPr>
          <p:nvPr>
            <p:ph type="sldNum" sz="quarter" idx="4294967295"/>
          </p:nvPr>
        </p:nvSpPr>
        <p:spPr>
          <a:xfrm>
            <a:off x="207326" y="6544354"/>
            <a:ext cx="548249"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11</a:t>
            </a:fld>
            <a:endParaRPr spc="-5"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418465" y="382148"/>
            <a:ext cx="6463665" cy="666849"/>
          </a:xfrm>
          <a:prstGeom prst="rect">
            <a:avLst/>
          </a:prstGeom>
        </p:spPr>
        <p:txBody>
          <a:bodyPr vert="horz" wrap="square" lIns="0" tIns="12700" rIns="0" bIns="0" rtlCol="0">
            <a:spAutoFit/>
          </a:bodyPr>
          <a:lstStyle/>
          <a:p>
            <a:pPr marL="12700">
              <a:lnSpc>
                <a:spcPts val="3535"/>
              </a:lnSpc>
              <a:spcBef>
                <a:spcPts val="100"/>
              </a:spcBef>
            </a:pPr>
            <a:r>
              <a:rPr sz="2800" spc="-5" dirty="0">
                <a:solidFill>
                  <a:srgbClr val="C00000"/>
                </a:solidFill>
                <a:effectLst>
                  <a:outerShdw blurRad="38100" dist="38100" dir="2700000" algn="tl">
                    <a:srgbClr val="000000">
                      <a:alpha val="43137"/>
                    </a:srgbClr>
                  </a:outerShdw>
                </a:effectLst>
              </a:rPr>
              <a:t>Πρακτόρευση Απαιτήσεων (Factoring)</a:t>
            </a:r>
            <a:endParaRPr sz="2800" dirty="0">
              <a:solidFill>
                <a:srgbClr val="C00000"/>
              </a:solidFill>
              <a:effectLst>
                <a:outerShdw blurRad="38100" dist="38100" dir="2700000" algn="tl">
                  <a:srgbClr val="000000">
                    <a:alpha val="43137"/>
                  </a:srgbClr>
                </a:outerShdw>
              </a:effectLst>
            </a:endParaRPr>
          </a:p>
          <a:p>
            <a:pPr marL="12700">
              <a:lnSpc>
                <a:spcPts val="1614"/>
              </a:lnSpc>
            </a:pPr>
            <a:r>
              <a:rPr sz="1400" i="1" spc="-5" dirty="0">
                <a:solidFill>
                  <a:srgbClr val="7889FB"/>
                </a:solidFill>
                <a:latin typeface="Arial"/>
                <a:cs typeface="Arial"/>
                <a:hlinkClick r:id="rId2"/>
              </a:rPr>
              <a:t>http://www.hellenicfactors.gr/Default.aspx</a:t>
            </a:r>
            <a:endParaRPr sz="1400" dirty="0">
              <a:latin typeface="Arial"/>
              <a:cs typeface="Arial"/>
            </a:endParaRPr>
          </a:p>
        </p:txBody>
      </p:sp>
      <p:sp>
        <p:nvSpPr>
          <p:cNvPr id="6" name="object 6"/>
          <p:cNvSpPr txBox="1"/>
          <p:nvPr/>
        </p:nvSpPr>
        <p:spPr>
          <a:xfrm>
            <a:off x="179512" y="1196752"/>
            <a:ext cx="8648359" cy="4037644"/>
          </a:xfrm>
          <a:prstGeom prst="rect">
            <a:avLst/>
          </a:prstGeom>
        </p:spPr>
        <p:txBody>
          <a:bodyPr vert="horz" wrap="square" lIns="0" tIns="13335" rIns="0" bIns="0" rtlCol="0">
            <a:spAutoFit/>
          </a:bodyPr>
          <a:lstStyle/>
          <a:p>
            <a:pPr marL="241300" marR="243204" indent="-228600">
              <a:lnSpc>
                <a:spcPct val="100000"/>
              </a:lnSpc>
              <a:spcBef>
                <a:spcPts val="105"/>
              </a:spcBef>
              <a:buClr>
                <a:srgbClr val="2DB6B3"/>
              </a:buClr>
              <a:buFont typeface="Wingdings"/>
              <a:buChar char=""/>
              <a:tabLst>
                <a:tab pos="241300" algn="l"/>
                <a:tab pos="241935" algn="l"/>
              </a:tabLst>
            </a:pPr>
            <a:r>
              <a:rPr b="1" dirty="0">
                <a:solidFill>
                  <a:srgbClr val="000099"/>
                </a:solidFill>
                <a:effectLst>
                  <a:outerShdw blurRad="38100" dist="38100" dir="2700000" algn="tl">
                    <a:srgbClr val="000000">
                      <a:alpha val="43137"/>
                    </a:srgbClr>
                  </a:outerShdw>
                </a:effectLst>
                <a:latin typeface="Arial"/>
                <a:cs typeface="Arial"/>
              </a:rPr>
              <a:t>Η πρακτόρευση επιχειρηματικών </a:t>
            </a:r>
            <a:r>
              <a:rPr b="1" spc="-5" dirty="0">
                <a:solidFill>
                  <a:srgbClr val="000099"/>
                </a:solidFill>
                <a:effectLst>
                  <a:outerShdw blurRad="38100" dist="38100" dir="2700000" algn="tl">
                    <a:srgbClr val="000000">
                      <a:alpha val="43137"/>
                    </a:srgbClr>
                  </a:outerShdw>
                </a:effectLst>
                <a:latin typeface="Arial"/>
                <a:cs typeface="Arial"/>
              </a:rPr>
              <a:t>απαιτήσεων εφαρμόζεται από </a:t>
            </a:r>
            <a:r>
              <a:rPr b="1" dirty="0">
                <a:solidFill>
                  <a:srgbClr val="000099"/>
                </a:solidFill>
                <a:effectLst>
                  <a:outerShdw blurRad="38100" dist="38100" dir="2700000" algn="tl">
                    <a:srgbClr val="000000">
                      <a:alpha val="43137"/>
                    </a:srgbClr>
                  </a:outerShdw>
                </a:effectLst>
                <a:latin typeface="Arial"/>
                <a:cs typeface="Arial"/>
              </a:rPr>
              <a:t>τις </a:t>
            </a:r>
            <a:r>
              <a:rPr b="1" spc="-5" dirty="0">
                <a:solidFill>
                  <a:srgbClr val="000099"/>
                </a:solidFill>
                <a:effectLst>
                  <a:outerShdw blurRad="38100" dist="38100" dir="2700000" algn="tl">
                    <a:srgbClr val="000000">
                      <a:alpha val="43137"/>
                    </a:srgbClr>
                  </a:outerShdw>
                </a:effectLst>
                <a:latin typeface="Arial"/>
                <a:cs typeface="Arial"/>
              </a:rPr>
              <a:t>τράπεζες </a:t>
            </a:r>
            <a:r>
              <a:rPr b="1" dirty="0">
                <a:solidFill>
                  <a:srgbClr val="000099"/>
                </a:solidFill>
                <a:effectLst>
                  <a:outerShdw blurRad="38100" dist="38100" dir="2700000" algn="tl">
                    <a:srgbClr val="000000">
                      <a:alpha val="43137"/>
                    </a:srgbClr>
                  </a:outerShdw>
                </a:effectLst>
                <a:latin typeface="Arial"/>
                <a:cs typeface="Arial"/>
              </a:rPr>
              <a:t>και τις  ανώνυμες </a:t>
            </a:r>
            <a:r>
              <a:rPr b="1" spc="-5" dirty="0">
                <a:solidFill>
                  <a:srgbClr val="000099"/>
                </a:solidFill>
                <a:effectLst>
                  <a:outerShdw blurRad="38100" dist="38100" dir="2700000" algn="tl">
                    <a:srgbClr val="000000">
                      <a:alpha val="43137"/>
                    </a:srgbClr>
                  </a:outerShdw>
                </a:effectLst>
                <a:latin typeface="Arial"/>
                <a:cs typeface="Arial"/>
              </a:rPr>
              <a:t>εταιρείες </a:t>
            </a:r>
            <a:r>
              <a:rPr b="1" dirty="0">
                <a:solidFill>
                  <a:srgbClr val="000099"/>
                </a:solidFill>
                <a:effectLst>
                  <a:outerShdw blurRad="38100" dist="38100" dir="2700000" algn="tl">
                    <a:srgbClr val="000000">
                      <a:alpha val="43137"/>
                    </a:srgbClr>
                  </a:outerShdw>
                </a:effectLst>
                <a:latin typeface="Arial"/>
                <a:cs typeface="Arial"/>
              </a:rPr>
              <a:t>που έχουν ως αποκλειστικό σκοπό </a:t>
            </a:r>
            <a:r>
              <a:rPr b="1" spc="-5" dirty="0">
                <a:solidFill>
                  <a:srgbClr val="000099"/>
                </a:solidFill>
                <a:effectLst>
                  <a:outerShdw blurRad="38100" dist="38100" dir="2700000" algn="tl">
                    <a:srgbClr val="000000">
                      <a:alpha val="43137"/>
                    </a:srgbClr>
                  </a:outerShdw>
                </a:effectLst>
                <a:latin typeface="Arial"/>
                <a:cs typeface="Arial"/>
              </a:rPr>
              <a:t>αυτή τη</a:t>
            </a:r>
            <a:r>
              <a:rPr b="1" spc="-15" dirty="0">
                <a:solidFill>
                  <a:srgbClr val="000099"/>
                </a:solidFill>
                <a:effectLst>
                  <a:outerShdw blurRad="38100" dist="38100" dir="2700000" algn="tl">
                    <a:srgbClr val="000000">
                      <a:alpha val="43137"/>
                    </a:srgbClr>
                  </a:outerShdw>
                </a:effectLst>
                <a:latin typeface="Arial"/>
                <a:cs typeface="Arial"/>
              </a:rPr>
              <a:t> </a:t>
            </a:r>
            <a:r>
              <a:rPr b="1" spc="-5" dirty="0">
                <a:solidFill>
                  <a:srgbClr val="000099"/>
                </a:solidFill>
                <a:effectLst>
                  <a:outerShdw blurRad="38100" dist="38100" dir="2700000" algn="tl">
                    <a:srgbClr val="000000">
                      <a:alpha val="43137"/>
                    </a:srgbClr>
                  </a:outerShdw>
                </a:effectLst>
                <a:latin typeface="Arial"/>
                <a:cs typeface="Arial"/>
              </a:rPr>
              <a:t>δραστηριότητα</a:t>
            </a:r>
            <a:endParaRPr b="1" dirty="0">
              <a:solidFill>
                <a:srgbClr val="000099"/>
              </a:solidFill>
              <a:effectLst>
                <a:outerShdw blurRad="38100" dist="38100" dir="2700000" algn="tl">
                  <a:srgbClr val="000000">
                    <a:alpha val="43137"/>
                  </a:srgbClr>
                </a:outerShdw>
              </a:effectLst>
              <a:latin typeface="Arial"/>
              <a:cs typeface="Arial"/>
            </a:endParaRPr>
          </a:p>
          <a:p>
            <a:pPr marL="241300" marR="144780" indent="-228600">
              <a:lnSpc>
                <a:spcPct val="100000"/>
              </a:lnSpc>
              <a:spcBef>
                <a:spcPts val="1115"/>
              </a:spcBef>
              <a:buClr>
                <a:srgbClr val="2DB6B3"/>
              </a:buClr>
              <a:buFont typeface="Wingdings"/>
              <a:buChar char=""/>
              <a:tabLst>
                <a:tab pos="241300" algn="l"/>
                <a:tab pos="241935" algn="l"/>
              </a:tabLst>
            </a:pPr>
            <a:r>
              <a:rPr b="1" spc="5" dirty="0">
                <a:solidFill>
                  <a:srgbClr val="000099"/>
                </a:solidFill>
                <a:effectLst>
                  <a:outerShdw blurRad="38100" dist="38100" dir="2700000" algn="tl">
                    <a:srgbClr val="000000">
                      <a:alpha val="43137"/>
                    </a:srgbClr>
                  </a:outerShdw>
                </a:effectLst>
                <a:latin typeface="Arial"/>
                <a:cs typeface="Arial"/>
              </a:rPr>
              <a:t>Το </a:t>
            </a:r>
            <a:r>
              <a:rPr b="1" spc="-5" dirty="0">
                <a:solidFill>
                  <a:srgbClr val="000099"/>
                </a:solidFill>
                <a:effectLst>
                  <a:outerShdw blurRad="38100" dist="38100" dir="2700000" algn="tl">
                    <a:srgbClr val="000000">
                      <a:alpha val="43137"/>
                    </a:srgbClr>
                  </a:outerShdw>
                </a:effectLst>
                <a:latin typeface="Arial"/>
                <a:cs typeface="Arial"/>
              </a:rPr>
              <a:t>Factoring αποτελεί </a:t>
            </a:r>
            <a:r>
              <a:rPr b="1" dirty="0">
                <a:solidFill>
                  <a:srgbClr val="000099"/>
                </a:solidFill>
                <a:effectLst>
                  <a:outerShdw blurRad="38100" dist="38100" dir="2700000" algn="tl">
                    <a:srgbClr val="000000">
                      <a:alpha val="43137"/>
                    </a:srgbClr>
                  </a:outerShdw>
                </a:effectLst>
                <a:latin typeface="Arial"/>
                <a:cs typeface="Arial"/>
              </a:rPr>
              <a:t>δέσμη χρηματοοικονομικών </a:t>
            </a:r>
            <a:r>
              <a:rPr b="1" spc="-5" dirty="0">
                <a:solidFill>
                  <a:srgbClr val="000099"/>
                </a:solidFill>
                <a:effectLst>
                  <a:outerShdw blurRad="38100" dist="38100" dir="2700000" algn="tl">
                    <a:srgbClr val="000000">
                      <a:alpha val="43137"/>
                    </a:srgbClr>
                  </a:outerShdw>
                </a:effectLst>
                <a:latin typeface="Arial"/>
                <a:cs typeface="Arial"/>
              </a:rPr>
              <a:t>υπηρεσιών, οι οποίες </a:t>
            </a:r>
            <a:r>
              <a:rPr b="1" dirty="0">
                <a:solidFill>
                  <a:srgbClr val="000099"/>
                </a:solidFill>
                <a:effectLst>
                  <a:outerShdw blurRad="38100" dist="38100" dir="2700000" algn="tl">
                    <a:srgbClr val="000000">
                      <a:alpha val="43137"/>
                    </a:srgbClr>
                  </a:outerShdw>
                </a:effectLst>
                <a:latin typeface="Arial"/>
                <a:cs typeface="Arial"/>
              </a:rPr>
              <a:t>καλύπτουν  </a:t>
            </a:r>
            <a:r>
              <a:rPr b="1" spc="-5" dirty="0">
                <a:solidFill>
                  <a:srgbClr val="000099"/>
                </a:solidFill>
                <a:effectLst>
                  <a:outerShdw blurRad="38100" dist="38100" dir="2700000" algn="tl">
                    <a:srgbClr val="000000">
                      <a:alpha val="43137"/>
                    </a:srgbClr>
                  </a:outerShdw>
                </a:effectLst>
                <a:latin typeface="Arial"/>
                <a:cs typeface="Arial"/>
              </a:rPr>
              <a:t>τις ανάγκες </a:t>
            </a:r>
            <a:r>
              <a:rPr b="1" dirty="0">
                <a:solidFill>
                  <a:srgbClr val="000099"/>
                </a:solidFill>
                <a:effectLst>
                  <a:outerShdw blurRad="38100" dist="38100" dir="2700000" algn="tl">
                    <a:srgbClr val="000000">
                      <a:alpha val="43137"/>
                    </a:srgbClr>
                  </a:outerShdw>
                </a:effectLst>
                <a:latin typeface="Arial"/>
                <a:cs typeface="Arial"/>
              </a:rPr>
              <a:t>των επιχειρήσεων που πωλούν </a:t>
            </a:r>
            <a:r>
              <a:rPr b="1" spc="-5" dirty="0">
                <a:solidFill>
                  <a:srgbClr val="000099"/>
                </a:solidFill>
                <a:effectLst>
                  <a:outerShdw blurRad="38100" dist="38100" dir="2700000" algn="tl">
                    <a:srgbClr val="000000">
                      <a:alpha val="43137"/>
                    </a:srgbClr>
                  </a:outerShdw>
                </a:effectLst>
                <a:latin typeface="Arial"/>
                <a:cs typeface="Arial"/>
              </a:rPr>
              <a:t>προϊόντα </a:t>
            </a:r>
            <a:r>
              <a:rPr b="1" dirty="0">
                <a:solidFill>
                  <a:srgbClr val="000099"/>
                </a:solidFill>
                <a:effectLst>
                  <a:outerShdw blurRad="38100" dist="38100" dir="2700000" algn="tl">
                    <a:srgbClr val="000000">
                      <a:alpha val="43137"/>
                    </a:srgbClr>
                  </a:outerShdw>
                </a:effectLst>
                <a:latin typeface="Arial"/>
                <a:cs typeface="Arial"/>
              </a:rPr>
              <a:t>ή παρέχουν υπηρεσίες με  βραχυπρόθεσμη πίστωση στους </a:t>
            </a:r>
            <a:r>
              <a:rPr b="1" spc="-5" dirty="0">
                <a:solidFill>
                  <a:srgbClr val="000099"/>
                </a:solidFill>
                <a:effectLst>
                  <a:outerShdw blurRad="38100" dist="38100" dir="2700000" algn="tl">
                    <a:srgbClr val="000000">
                      <a:alpha val="43137"/>
                    </a:srgbClr>
                  </a:outerShdw>
                </a:effectLst>
                <a:latin typeface="Arial"/>
                <a:cs typeface="Arial"/>
              </a:rPr>
              <a:t>οφειλέτες</a:t>
            </a:r>
            <a:r>
              <a:rPr b="1" spc="-65" dirty="0">
                <a:solidFill>
                  <a:srgbClr val="000099"/>
                </a:solidFill>
                <a:effectLst>
                  <a:outerShdw blurRad="38100" dist="38100" dir="2700000" algn="tl">
                    <a:srgbClr val="000000">
                      <a:alpha val="43137"/>
                    </a:srgbClr>
                  </a:outerShdw>
                </a:effectLst>
                <a:latin typeface="Arial"/>
                <a:cs typeface="Arial"/>
              </a:rPr>
              <a:t> </a:t>
            </a:r>
            <a:r>
              <a:rPr b="1" spc="-5" dirty="0">
                <a:solidFill>
                  <a:srgbClr val="000099"/>
                </a:solidFill>
                <a:effectLst>
                  <a:outerShdw blurRad="38100" dist="38100" dir="2700000" algn="tl">
                    <a:srgbClr val="000000">
                      <a:alpha val="43137"/>
                    </a:srgbClr>
                  </a:outerShdw>
                </a:effectLst>
                <a:latin typeface="Arial"/>
                <a:cs typeface="Arial"/>
              </a:rPr>
              <a:t>τους</a:t>
            </a:r>
            <a:endParaRPr b="1" dirty="0">
              <a:solidFill>
                <a:srgbClr val="000099"/>
              </a:solidFill>
              <a:effectLst>
                <a:outerShdw blurRad="38100" dist="38100" dir="2700000" algn="tl">
                  <a:srgbClr val="000000">
                    <a:alpha val="43137"/>
                  </a:srgbClr>
                </a:outerShdw>
              </a:effectLst>
              <a:latin typeface="Arial"/>
              <a:cs typeface="Arial"/>
            </a:endParaRPr>
          </a:p>
          <a:p>
            <a:pPr marL="240665" marR="62230" indent="-228600">
              <a:lnSpc>
                <a:spcPct val="100000"/>
              </a:lnSpc>
              <a:spcBef>
                <a:spcPts val="1125"/>
              </a:spcBef>
              <a:buClr>
                <a:srgbClr val="2DB6B3"/>
              </a:buClr>
              <a:buFont typeface="Wingdings"/>
              <a:buChar char=""/>
              <a:tabLst>
                <a:tab pos="240665" algn="l"/>
                <a:tab pos="241300" algn="l"/>
              </a:tabLst>
            </a:pPr>
            <a:r>
              <a:rPr b="1" spc="-5" dirty="0">
                <a:solidFill>
                  <a:srgbClr val="000099"/>
                </a:solidFill>
                <a:effectLst>
                  <a:outerShdw blurRad="38100" dist="38100" dir="2700000" algn="tl">
                    <a:srgbClr val="000000">
                      <a:alpha val="43137"/>
                    </a:srgbClr>
                  </a:outerShdw>
                </a:effectLst>
                <a:latin typeface="Arial"/>
                <a:cs typeface="Arial"/>
              </a:rPr>
              <a:t>Πρόκειται </a:t>
            </a:r>
            <a:r>
              <a:rPr b="1" dirty="0">
                <a:solidFill>
                  <a:srgbClr val="000099"/>
                </a:solidFill>
                <a:effectLst>
                  <a:outerShdw blurRad="38100" dist="38100" dir="2700000" algn="tl">
                    <a:srgbClr val="000000">
                      <a:alpha val="43137"/>
                    </a:srgbClr>
                  </a:outerShdw>
                </a:effectLst>
                <a:latin typeface="Arial"/>
                <a:cs typeface="Arial"/>
              </a:rPr>
              <a:t>για τριμερή συνεργασία μεταξύ ενός </a:t>
            </a:r>
            <a:r>
              <a:rPr b="1" spc="-5" dirty="0">
                <a:solidFill>
                  <a:srgbClr val="000099"/>
                </a:solidFill>
                <a:effectLst>
                  <a:outerShdw blurRad="38100" dist="38100" dir="2700000" algn="tl">
                    <a:srgbClr val="000000">
                      <a:alpha val="43137"/>
                    </a:srgbClr>
                  </a:outerShdw>
                </a:effectLst>
                <a:latin typeface="Arial"/>
                <a:cs typeface="Arial"/>
              </a:rPr>
              <a:t>προμηθευτή, </a:t>
            </a:r>
            <a:r>
              <a:rPr b="1" dirty="0">
                <a:solidFill>
                  <a:srgbClr val="000099"/>
                </a:solidFill>
                <a:effectLst>
                  <a:outerShdw blurRad="38100" dist="38100" dir="2700000" algn="tl">
                    <a:srgbClr val="000000">
                      <a:alpha val="43137"/>
                    </a:srgbClr>
                  </a:outerShdw>
                </a:effectLst>
                <a:latin typeface="Arial"/>
                <a:cs typeface="Arial"/>
              </a:rPr>
              <a:t>των </a:t>
            </a:r>
            <a:r>
              <a:rPr b="1" spc="-5" dirty="0">
                <a:solidFill>
                  <a:srgbClr val="000099"/>
                </a:solidFill>
                <a:effectLst>
                  <a:outerShdw blurRad="38100" dist="38100" dir="2700000" algn="tl">
                    <a:srgbClr val="000000">
                      <a:alpha val="43137"/>
                    </a:srgbClr>
                  </a:outerShdw>
                </a:effectLst>
                <a:latin typeface="Arial"/>
                <a:cs typeface="Arial"/>
              </a:rPr>
              <a:t>οφειλετών του </a:t>
            </a:r>
            <a:r>
              <a:rPr b="1" dirty="0">
                <a:solidFill>
                  <a:srgbClr val="000099"/>
                </a:solidFill>
                <a:effectLst>
                  <a:outerShdw blurRad="38100" dist="38100" dir="2700000" algn="tl">
                    <a:srgbClr val="000000">
                      <a:alpha val="43137"/>
                    </a:srgbClr>
                  </a:outerShdw>
                </a:effectLst>
                <a:latin typeface="Arial"/>
                <a:cs typeface="Arial"/>
              </a:rPr>
              <a:t>και  ενός εξειδικευμένου χρηματοοικονομικού </a:t>
            </a:r>
            <a:r>
              <a:rPr b="1" spc="-5" dirty="0">
                <a:solidFill>
                  <a:srgbClr val="000099"/>
                </a:solidFill>
                <a:effectLst>
                  <a:outerShdw blurRad="38100" dist="38100" dir="2700000" algn="tl">
                    <a:srgbClr val="000000">
                      <a:alpha val="43137"/>
                    </a:srgbClr>
                  </a:outerShdw>
                </a:effectLst>
                <a:latin typeface="Arial"/>
                <a:cs typeface="Arial"/>
              </a:rPr>
              <a:t>ενδιάμεσου (Factor), </a:t>
            </a:r>
            <a:r>
              <a:rPr b="1" dirty="0">
                <a:solidFill>
                  <a:srgbClr val="000099"/>
                </a:solidFill>
                <a:effectLst>
                  <a:outerShdw blurRad="38100" dist="38100" dir="2700000" algn="tl">
                    <a:srgbClr val="000000">
                      <a:alpha val="43137"/>
                    </a:srgbClr>
                  </a:outerShdw>
                </a:effectLst>
                <a:latin typeface="Arial"/>
                <a:cs typeface="Arial"/>
              </a:rPr>
              <a:t>o </a:t>
            </a:r>
            <a:r>
              <a:rPr b="1" spc="-5" dirty="0">
                <a:solidFill>
                  <a:srgbClr val="000099"/>
                </a:solidFill>
                <a:effectLst>
                  <a:outerShdw blurRad="38100" dist="38100" dir="2700000" algn="tl">
                    <a:srgbClr val="000000">
                      <a:alpha val="43137"/>
                    </a:srgbClr>
                  </a:outerShdw>
                </a:effectLst>
                <a:latin typeface="Arial"/>
                <a:cs typeface="Arial"/>
              </a:rPr>
              <a:t>οποίος αναλαμβάνει  τη </a:t>
            </a:r>
            <a:r>
              <a:rPr b="1" dirty="0">
                <a:solidFill>
                  <a:srgbClr val="000099"/>
                </a:solidFill>
                <a:effectLst>
                  <a:outerShdw blurRad="38100" dist="38100" dir="2700000" algn="tl">
                    <a:srgbClr val="000000">
                      <a:alpha val="43137"/>
                    </a:srgbClr>
                  </a:outerShdw>
                </a:effectLst>
                <a:latin typeface="Arial"/>
                <a:cs typeface="Arial"/>
              </a:rPr>
              <a:t>λογιστική παρακολούθηση, </a:t>
            </a:r>
            <a:r>
              <a:rPr b="1" spc="-5" dirty="0">
                <a:solidFill>
                  <a:srgbClr val="000099"/>
                </a:solidFill>
                <a:effectLst>
                  <a:outerShdw blurRad="38100" dist="38100" dir="2700000" algn="tl">
                    <a:srgbClr val="000000">
                      <a:alpha val="43137"/>
                    </a:srgbClr>
                  </a:outerShdw>
                </a:effectLst>
                <a:latin typeface="Arial"/>
                <a:cs typeface="Arial"/>
              </a:rPr>
              <a:t>διαχείριση </a:t>
            </a:r>
            <a:r>
              <a:rPr b="1" dirty="0">
                <a:solidFill>
                  <a:srgbClr val="000099"/>
                </a:solidFill>
                <a:effectLst>
                  <a:outerShdw blurRad="38100" dist="38100" dir="2700000" algn="tl">
                    <a:srgbClr val="000000">
                      <a:alpha val="43137"/>
                    </a:srgbClr>
                  </a:outerShdw>
                </a:effectLst>
                <a:latin typeface="Arial"/>
                <a:cs typeface="Arial"/>
              </a:rPr>
              <a:t>και είσπραξη των επί πιστώσει</a:t>
            </a:r>
            <a:r>
              <a:rPr b="1" spc="-50" dirty="0">
                <a:solidFill>
                  <a:srgbClr val="000099"/>
                </a:solidFill>
                <a:effectLst>
                  <a:outerShdw blurRad="38100" dist="38100" dir="2700000" algn="tl">
                    <a:srgbClr val="000000">
                      <a:alpha val="43137"/>
                    </a:srgbClr>
                  </a:outerShdw>
                </a:effectLst>
                <a:latin typeface="Arial"/>
                <a:cs typeface="Arial"/>
              </a:rPr>
              <a:t> </a:t>
            </a:r>
            <a:r>
              <a:rPr b="1" spc="-5" dirty="0">
                <a:solidFill>
                  <a:srgbClr val="000099"/>
                </a:solidFill>
                <a:effectLst>
                  <a:outerShdw blurRad="38100" dist="38100" dir="2700000" algn="tl">
                    <a:srgbClr val="000000">
                      <a:alpha val="43137"/>
                    </a:srgbClr>
                  </a:outerShdw>
                </a:effectLst>
                <a:latin typeface="Arial"/>
                <a:cs typeface="Arial"/>
              </a:rPr>
              <a:t>απαιτήσεων</a:t>
            </a:r>
            <a:endParaRPr b="1" dirty="0">
              <a:solidFill>
                <a:srgbClr val="000099"/>
              </a:solidFill>
              <a:effectLst>
                <a:outerShdw blurRad="38100" dist="38100" dir="2700000" algn="tl">
                  <a:srgbClr val="000000">
                    <a:alpha val="43137"/>
                  </a:srgbClr>
                </a:outerShdw>
              </a:effectLst>
              <a:latin typeface="Arial"/>
              <a:cs typeface="Arial"/>
            </a:endParaRPr>
          </a:p>
          <a:p>
            <a:pPr marL="240665" marR="5080" indent="-228600">
              <a:lnSpc>
                <a:spcPct val="100000"/>
              </a:lnSpc>
              <a:spcBef>
                <a:spcPts val="1115"/>
              </a:spcBef>
              <a:buClr>
                <a:srgbClr val="2DB6B3"/>
              </a:buClr>
              <a:buFont typeface="Wingdings"/>
              <a:buChar char=""/>
              <a:tabLst>
                <a:tab pos="240665" algn="l"/>
                <a:tab pos="241300" algn="l"/>
              </a:tabLst>
            </a:pPr>
            <a:r>
              <a:rPr b="1" dirty="0">
                <a:solidFill>
                  <a:srgbClr val="000099"/>
                </a:solidFill>
                <a:effectLst>
                  <a:outerShdw blurRad="38100" dist="38100" dir="2700000" algn="tl">
                    <a:srgbClr val="000000">
                      <a:alpha val="43137"/>
                    </a:srgbClr>
                  </a:outerShdw>
                </a:effectLst>
                <a:latin typeface="Arial"/>
                <a:cs typeface="Arial"/>
              </a:rPr>
              <a:t>Επιπλέον, </a:t>
            </a:r>
            <a:r>
              <a:rPr b="1" spc="-5" dirty="0">
                <a:solidFill>
                  <a:srgbClr val="000099"/>
                </a:solidFill>
                <a:effectLst>
                  <a:outerShdw blurRad="38100" dist="38100" dir="2700000" algn="tl">
                    <a:srgbClr val="000000">
                      <a:alpha val="43137"/>
                    </a:srgbClr>
                  </a:outerShdw>
                </a:effectLst>
                <a:latin typeface="Arial"/>
                <a:cs typeface="Arial"/>
              </a:rPr>
              <a:t>παρέχεται </a:t>
            </a:r>
            <a:r>
              <a:rPr b="1" dirty="0">
                <a:solidFill>
                  <a:srgbClr val="000099"/>
                </a:solidFill>
                <a:effectLst>
                  <a:outerShdw blurRad="38100" dist="38100" dir="2700000" algn="tl">
                    <a:srgbClr val="000000">
                      <a:alpha val="43137"/>
                    </a:srgbClr>
                  </a:outerShdw>
                </a:effectLst>
                <a:latin typeface="Arial"/>
                <a:cs typeface="Arial"/>
              </a:rPr>
              <a:t>η </a:t>
            </a:r>
            <a:r>
              <a:rPr b="1" spc="-5" dirty="0">
                <a:solidFill>
                  <a:srgbClr val="000099"/>
                </a:solidFill>
                <a:effectLst>
                  <a:outerShdw blurRad="38100" dist="38100" dir="2700000" algn="tl">
                    <a:srgbClr val="000000">
                      <a:alpha val="43137"/>
                    </a:srgbClr>
                  </a:outerShdw>
                </a:effectLst>
                <a:latin typeface="Arial"/>
                <a:cs typeface="Arial"/>
              </a:rPr>
              <a:t>δυνατότητα </a:t>
            </a:r>
            <a:r>
              <a:rPr b="1" dirty="0">
                <a:solidFill>
                  <a:srgbClr val="000099"/>
                </a:solidFill>
                <a:effectLst>
                  <a:outerShdw blurRad="38100" dist="38100" dir="2700000" algn="tl">
                    <a:srgbClr val="000000">
                      <a:alpha val="43137"/>
                    </a:srgbClr>
                  </a:outerShdw>
                </a:effectLst>
                <a:latin typeface="Arial"/>
                <a:cs typeface="Arial"/>
              </a:rPr>
              <a:t>χορήγησης </a:t>
            </a:r>
            <a:r>
              <a:rPr b="1" spc="-5" dirty="0">
                <a:solidFill>
                  <a:srgbClr val="000099"/>
                </a:solidFill>
                <a:effectLst>
                  <a:outerShdw blurRad="38100" dist="38100" dir="2700000" algn="tl">
                    <a:srgbClr val="000000">
                      <a:alpha val="43137"/>
                    </a:srgbClr>
                  </a:outerShdw>
                </a:effectLst>
                <a:latin typeface="Arial"/>
                <a:cs typeface="Arial"/>
              </a:rPr>
              <a:t>προκαταβολών </a:t>
            </a:r>
            <a:r>
              <a:rPr b="1" dirty="0">
                <a:solidFill>
                  <a:srgbClr val="000099"/>
                </a:solidFill>
                <a:effectLst>
                  <a:outerShdw blurRad="38100" dist="38100" dir="2700000" algn="tl">
                    <a:srgbClr val="000000">
                      <a:alpha val="43137"/>
                    </a:srgbClr>
                  </a:outerShdw>
                </a:effectLst>
                <a:latin typeface="Arial"/>
                <a:cs typeface="Arial"/>
              </a:rPr>
              <a:t>επί </a:t>
            </a:r>
            <a:r>
              <a:rPr b="1" spc="-5" dirty="0">
                <a:solidFill>
                  <a:srgbClr val="000099"/>
                </a:solidFill>
                <a:effectLst>
                  <a:outerShdw blurRad="38100" dist="38100" dir="2700000" algn="tl">
                    <a:srgbClr val="000000">
                      <a:alpha val="43137"/>
                    </a:srgbClr>
                  </a:outerShdw>
                </a:effectLst>
                <a:latin typeface="Arial"/>
                <a:cs typeface="Arial"/>
              </a:rPr>
              <a:t>της </a:t>
            </a:r>
            <a:r>
              <a:rPr b="1" dirty="0">
                <a:solidFill>
                  <a:srgbClr val="000099"/>
                </a:solidFill>
                <a:effectLst>
                  <a:outerShdw blurRad="38100" dist="38100" dir="2700000" algn="tl">
                    <a:srgbClr val="000000">
                      <a:alpha val="43137"/>
                    </a:srgbClr>
                  </a:outerShdw>
                </a:effectLst>
                <a:latin typeface="Arial"/>
                <a:cs typeface="Arial"/>
              </a:rPr>
              <a:t>αξίας </a:t>
            </a:r>
            <a:r>
              <a:rPr b="1" spc="-5" dirty="0">
                <a:solidFill>
                  <a:srgbClr val="000099"/>
                </a:solidFill>
                <a:effectLst>
                  <a:outerShdw blurRad="38100" dist="38100" dir="2700000" algn="tl">
                    <a:srgbClr val="000000">
                      <a:alpha val="43137"/>
                    </a:srgbClr>
                  </a:outerShdw>
                </a:effectLst>
                <a:latin typeface="Arial"/>
                <a:cs typeface="Arial"/>
              </a:rPr>
              <a:t>τους </a:t>
            </a:r>
            <a:r>
              <a:rPr b="1" dirty="0">
                <a:solidFill>
                  <a:srgbClr val="000099"/>
                </a:solidFill>
                <a:effectLst>
                  <a:outerShdw blurRad="38100" dist="38100" dir="2700000" algn="tl">
                    <a:srgbClr val="000000">
                      <a:alpha val="43137"/>
                    </a:srgbClr>
                  </a:outerShdw>
                </a:effectLst>
                <a:latin typeface="Arial"/>
                <a:cs typeface="Arial"/>
              </a:rPr>
              <a:t>και,  υπό προϋποθέσεις, ο </a:t>
            </a:r>
            <a:r>
              <a:rPr b="1" spc="-5" dirty="0">
                <a:solidFill>
                  <a:srgbClr val="000099"/>
                </a:solidFill>
                <a:effectLst>
                  <a:outerShdw blurRad="38100" dist="38100" dir="2700000" algn="tl">
                    <a:srgbClr val="000000">
                      <a:alpha val="43137"/>
                    </a:srgbClr>
                  </a:outerShdw>
                </a:effectLst>
                <a:latin typeface="Arial"/>
                <a:cs typeface="Arial"/>
              </a:rPr>
              <a:t>Factor αναλαμβάνει </a:t>
            </a:r>
            <a:r>
              <a:rPr b="1" dirty="0">
                <a:solidFill>
                  <a:srgbClr val="000099"/>
                </a:solidFill>
                <a:effectLst>
                  <a:outerShdw blurRad="38100" dist="38100" dir="2700000" algn="tl">
                    <a:srgbClr val="000000">
                      <a:alpha val="43137"/>
                    </a:srgbClr>
                  </a:outerShdw>
                </a:effectLst>
                <a:latin typeface="Arial"/>
                <a:cs typeface="Arial"/>
              </a:rPr>
              <a:t>και </a:t>
            </a:r>
            <a:r>
              <a:rPr b="1" spc="-5" dirty="0">
                <a:solidFill>
                  <a:srgbClr val="000099"/>
                </a:solidFill>
                <a:effectLst>
                  <a:outerShdw blurRad="38100" dist="38100" dir="2700000" algn="tl">
                    <a:srgbClr val="000000">
                      <a:alpha val="43137"/>
                    </a:srgbClr>
                  </a:outerShdw>
                </a:effectLst>
                <a:latin typeface="Arial"/>
                <a:cs typeface="Arial"/>
              </a:rPr>
              <a:t>την </a:t>
            </a:r>
            <a:r>
              <a:rPr b="1" dirty="0">
                <a:solidFill>
                  <a:srgbClr val="000099"/>
                </a:solidFill>
                <a:effectLst>
                  <a:outerShdw blurRad="38100" dist="38100" dir="2700000" algn="tl">
                    <a:srgbClr val="000000">
                      <a:alpha val="43137"/>
                    </a:srgbClr>
                  </a:outerShdw>
                </a:effectLst>
                <a:latin typeface="Arial"/>
                <a:cs typeface="Arial"/>
              </a:rPr>
              <a:t>κάλυψη </a:t>
            </a:r>
            <a:r>
              <a:rPr b="1" spc="-5" dirty="0">
                <a:solidFill>
                  <a:srgbClr val="000099"/>
                </a:solidFill>
                <a:effectLst>
                  <a:outerShdw blurRad="38100" dist="38100" dir="2700000" algn="tl">
                    <a:srgbClr val="000000">
                      <a:alpha val="43137"/>
                    </a:srgbClr>
                  </a:outerShdw>
                </a:effectLst>
                <a:latin typeface="Arial"/>
                <a:cs typeface="Arial"/>
              </a:rPr>
              <a:t>του </a:t>
            </a:r>
            <a:r>
              <a:rPr b="1" dirty="0">
                <a:solidFill>
                  <a:srgbClr val="000099"/>
                </a:solidFill>
                <a:effectLst>
                  <a:outerShdw blurRad="38100" dist="38100" dir="2700000" algn="tl">
                    <a:srgbClr val="000000">
                      <a:alpha val="43137"/>
                    </a:srgbClr>
                  </a:outerShdw>
                </a:effectLst>
                <a:latin typeface="Arial"/>
                <a:cs typeface="Arial"/>
              </a:rPr>
              <a:t>πιστωτικού κινδύνου  </a:t>
            </a:r>
            <a:r>
              <a:rPr b="1" spc="-5" dirty="0">
                <a:solidFill>
                  <a:srgbClr val="000099"/>
                </a:solidFill>
                <a:effectLst>
                  <a:outerShdw blurRad="38100" dist="38100" dir="2700000" algn="tl">
                    <a:srgbClr val="000000">
                      <a:alpha val="43137"/>
                    </a:srgbClr>
                  </a:outerShdw>
                </a:effectLst>
                <a:latin typeface="Arial"/>
                <a:cs typeface="Arial"/>
              </a:rPr>
              <a:t>του</a:t>
            </a:r>
            <a:r>
              <a:rPr b="1" spc="-10" dirty="0">
                <a:solidFill>
                  <a:srgbClr val="000099"/>
                </a:solidFill>
                <a:effectLst>
                  <a:outerShdw blurRad="38100" dist="38100" dir="2700000" algn="tl">
                    <a:srgbClr val="000000">
                      <a:alpha val="43137"/>
                    </a:srgbClr>
                  </a:outerShdw>
                </a:effectLst>
                <a:latin typeface="Arial"/>
                <a:cs typeface="Arial"/>
              </a:rPr>
              <a:t> </a:t>
            </a:r>
            <a:r>
              <a:rPr b="1" spc="-5" dirty="0">
                <a:solidFill>
                  <a:srgbClr val="000099"/>
                </a:solidFill>
                <a:effectLst>
                  <a:outerShdw blurRad="38100" dist="38100" dir="2700000" algn="tl">
                    <a:srgbClr val="000000">
                      <a:alpha val="43137"/>
                    </a:srgbClr>
                  </a:outerShdw>
                </a:effectLst>
                <a:latin typeface="Arial"/>
                <a:cs typeface="Arial"/>
              </a:rPr>
              <a:t>προμηθευτή</a:t>
            </a:r>
            <a:endParaRPr b="1" dirty="0">
              <a:solidFill>
                <a:srgbClr val="000099"/>
              </a:solidFill>
              <a:effectLst>
                <a:outerShdw blurRad="38100" dist="38100" dir="2700000" algn="tl">
                  <a:srgbClr val="000000">
                    <a:alpha val="43137"/>
                  </a:srgbClr>
                </a:outerShdw>
              </a:effectLst>
              <a:latin typeface="Arial"/>
              <a:cs typeface="Arial"/>
            </a:endParaRPr>
          </a:p>
        </p:txBody>
      </p:sp>
      <p:sp>
        <p:nvSpPr>
          <p:cNvPr id="7" name="object 7"/>
          <p:cNvSpPr/>
          <p:nvPr/>
        </p:nvSpPr>
        <p:spPr>
          <a:xfrm>
            <a:off x="7020272" y="0"/>
            <a:ext cx="1895429" cy="684520"/>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3491880" y="5229200"/>
            <a:ext cx="3240086" cy="1454471"/>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448941" y="150327"/>
            <a:ext cx="4145915" cy="443711"/>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C00000"/>
                </a:solidFill>
                <a:effectLst>
                  <a:outerShdw blurRad="38100" dist="38100" dir="2700000" algn="tl">
                    <a:srgbClr val="000000">
                      <a:alpha val="43137"/>
                    </a:srgbClr>
                  </a:outerShdw>
                </a:effectLst>
              </a:rPr>
              <a:t>Παρεχόμενες</a:t>
            </a:r>
            <a:r>
              <a:rPr sz="2800" spc="-50" dirty="0">
                <a:solidFill>
                  <a:srgbClr val="C00000"/>
                </a:solidFill>
                <a:effectLst>
                  <a:outerShdw blurRad="38100" dist="38100" dir="2700000" algn="tl">
                    <a:srgbClr val="000000">
                      <a:alpha val="43137"/>
                    </a:srgbClr>
                  </a:outerShdw>
                </a:effectLst>
              </a:rPr>
              <a:t> </a:t>
            </a:r>
            <a:r>
              <a:rPr sz="2800" spc="-5" dirty="0">
                <a:solidFill>
                  <a:srgbClr val="C00000"/>
                </a:solidFill>
                <a:effectLst>
                  <a:outerShdw blurRad="38100" dist="38100" dir="2700000" algn="tl">
                    <a:srgbClr val="000000">
                      <a:alpha val="43137"/>
                    </a:srgbClr>
                  </a:outerShdw>
                </a:effectLst>
              </a:rPr>
              <a:t>Υπηρεσίες</a:t>
            </a:r>
            <a:endParaRPr sz="2800" dirty="0">
              <a:solidFill>
                <a:srgbClr val="C00000"/>
              </a:solidFill>
              <a:effectLst>
                <a:outerShdw blurRad="38100" dist="38100" dir="2700000" algn="tl">
                  <a:srgbClr val="000000">
                    <a:alpha val="43137"/>
                  </a:srgbClr>
                </a:outerShdw>
              </a:effectLst>
            </a:endParaRPr>
          </a:p>
        </p:txBody>
      </p:sp>
      <p:sp>
        <p:nvSpPr>
          <p:cNvPr id="6" name="object 6"/>
          <p:cNvSpPr txBox="1"/>
          <p:nvPr/>
        </p:nvSpPr>
        <p:spPr>
          <a:xfrm>
            <a:off x="251520" y="692696"/>
            <a:ext cx="8331457" cy="5155257"/>
          </a:xfrm>
          <a:prstGeom prst="rect">
            <a:avLst/>
          </a:prstGeom>
        </p:spPr>
        <p:txBody>
          <a:bodyPr vert="horz" wrap="square" lIns="0" tIns="12700" rIns="0" bIns="0" rtlCol="0">
            <a:spAutoFit/>
          </a:bodyPr>
          <a:lstStyle/>
          <a:p>
            <a:pPr marL="413384" marR="327025" indent="-401320" algn="just">
              <a:lnSpc>
                <a:spcPts val="1800"/>
              </a:lnSpc>
              <a:spcBef>
                <a:spcPts val="100"/>
              </a:spcBef>
              <a:buClr>
                <a:srgbClr val="2DB6B3"/>
              </a:buClr>
              <a:buAutoNum type="romanUcPeriod"/>
              <a:tabLst>
                <a:tab pos="412750" algn="l"/>
                <a:tab pos="414020" algn="l"/>
              </a:tabLst>
            </a:pPr>
            <a:r>
              <a:rPr b="1" spc="-10" dirty="0">
                <a:solidFill>
                  <a:srgbClr val="0000FF"/>
                </a:solidFill>
                <a:effectLst>
                  <a:outerShdw blurRad="38100" dist="38100" dir="2700000" algn="tl">
                    <a:srgbClr val="000000">
                      <a:alpha val="43137"/>
                    </a:srgbClr>
                  </a:outerShdw>
                </a:effectLst>
                <a:latin typeface="Arial"/>
                <a:cs typeface="Arial"/>
              </a:rPr>
              <a:t>Χρηματοδότηση </a:t>
            </a:r>
            <a:r>
              <a:rPr b="1" spc="-5" dirty="0">
                <a:solidFill>
                  <a:srgbClr val="0000FF"/>
                </a:solidFill>
                <a:effectLst>
                  <a:outerShdw blurRad="38100" dist="38100" dir="2700000" algn="tl">
                    <a:srgbClr val="000000">
                      <a:alpha val="43137"/>
                    </a:srgbClr>
                  </a:outerShdw>
                </a:effectLst>
                <a:latin typeface="Arial"/>
                <a:cs typeface="Arial"/>
              </a:rPr>
              <a:t>της επιχείρησης. </a:t>
            </a:r>
            <a:r>
              <a:rPr b="1" dirty="0">
                <a:effectLst>
                  <a:outerShdw blurRad="38100" dist="38100" dir="2700000" algn="tl">
                    <a:srgbClr val="000000">
                      <a:alpha val="43137"/>
                    </a:srgbClr>
                  </a:outerShdw>
                </a:effectLst>
                <a:latin typeface="Arial"/>
                <a:cs typeface="Arial"/>
              </a:rPr>
              <a:t>Ο </a:t>
            </a:r>
            <a:r>
              <a:rPr b="1" spc="-5" dirty="0">
                <a:effectLst>
                  <a:outerShdw blurRad="38100" dist="38100" dir="2700000" algn="tl">
                    <a:srgbClr val="000000">
                      <a:alpha val="43137"/>
                    </a:srgbClr>
                  </a:outerShdw>
                </a:effectLst>
                <a:latin typeface="Arial"/>
                <a:cs typeface="Arial"/>
              </a:rPr>
              <a:t>Factor δύναται </a:t>
            </a:r>
            <a:r>
              <a:rPr b="1" dirty="0">
                <a:effectLst>
                  <a:outerShdw blurRad="38100" dist="38100" dir="2700000" algn="tl">
                    <a:srgbClr val="000000">
                      <a:alpha val="43137"/>
                    </a:srgbClr>
                  </a:outerShdw>
                </a:effectLst>
                <a:latin typeface="Arial"/>
                <a:cs typeface="Arial"/>
              </a:rPr>
              <a:t>να </a:t>
            </a:r>
            <a:r>
              <a:rPr b="1" spc="-5" dirty="0">
                <a:effectLst>
                  <a:outerShdw blurRad="38100" dist="38100" dir="2700000" algn="tl">
                    <a:srgbClr val="000000">
                      <a:alpha val="43137"/>
                    </a:srgbClr>
                  </a:outerShdw>
                </a:effectLst>
                <a:latin typeface="Arial"/>
                <a:cs typeface="Arial"/>
              </a:rPr>
              <a:t>χορηγήσει  προκαταβολή επί της ονομαστικής αξίας των εισπρακτέων απαιτήσεων, </a:t>
            </a:r>
            <a:r>
              <a:rPr b="1" dirty="0">
                <a:effectLst>
                  <a:outerShdw blurRad="38100" dist="38100" dir="2700000" algn="tl">
                    <a:srgbClr val="000000">
                      <a:alpha val="43137"/>
                    </a:srgbClr>
                  </a:outerShdw>
                </a:effectLst>
                <a:latin typeface="Arial"/>
                <a:cs typeface="Arial"/>
              </a:rPr>
              <a:t>η  </a:t>
            </a:r>
            <a:r>
              <a:rPr b="1" spc="-10" dirty="0">
                <a:effectLst>
                  <a:outerShdw blurRad="38100" dist="38100" dir="2700000" algn="tl">
                    <a:srgbClr val="000000">
                      <a:alpha val="43137"/>
                    </a:srgbClr>
                  </a:outerShdw>
                </a:effectLst>
                <a:latin typeface="Arial"/>
                <a:cs typeface="Arial"/>
              </a:rPr>
              <a:t>οποία </a:t>
            </a:r>
            <a:r>
              <a:rPr b="1" spc="-5" dirty="0">
                <a:effectLst>
                  <a:outerShdw blurRad="38100" dist="38100" dir="2700000" algn="tl">
                    <a:srgbClr val="000000">
                      <a:alpha val="43137"/>
                    </a:srgbClr>
                  </a:outerShdw>
                </a:effectLst>
                <a:latin typeface="Arial"/>
                <a:cs typeface="Arial"/>
              </a:rPr>
              <a:t>ανέρχεται κατά μέσο όρο </a:t>
            </a:r>
            <a:r>
              <a:rPr b="1" dirty="0">
                <a:effectLst>
                  <a:outerShdw blurRad="38100" dist="38100" dir="2700000" algn="tl">
                    <a:srgbClr val="000000">
                      <a:alpha val="43137"/>
                    </a:srgbClr>
                  </a:outerShdw>
                </a:effectLst>
                <a:latin typeface="Arial"/>
                <a:cs typeface="Arial"/>
              </a:rPr>
              <a:t>στο </a:t>
            </a:r>
            <a:r>
              <a:rPr b="1" spc="-10" dirty="0">
                <a:effectLst>
                  <a:outerShdw blurRad="38100" dist="38100" dir="2700000" algn="tl">
                    <a:srgbClr val="000000">
                      <a:alpha val="43137"/>
                    </a:srgbClr>
                  </a:outerShdw>
                </a:effectLst>
                <a:latin typeface="Arial"/>
                <a:cs typeface="Arial"/>
              </a:rPr>
              <a:t>80%-90% </a:t>
            </a:r>
            <a:r>
              <a:rPr b="1" spc="-5" dirty="0">
                <a:effectLst>
                  <a:outerShdw blurRad="38100" dist="38100" dir="2700000" algn="tl">
                    <a:srgbClr val="000000">
                      <a:alpha val="43137"/>
                    </a:srgbClr>
                  </a:outerShdw>
                </a:effectLst>
                <a:latin typeface="Arial"/>
                <a:cs typeface="Arial"/>
              </a:rPr>
              <a:t>της αξίας</a:t>
            </a:r>
            <a:r>
              <a:rPr b="1" spc="30"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αυτής.</a:t>
            </a:r>
            <a:endParaRPr b="1" dirty="0">
              <a:effectLst>
                <a:outerShdw blurRad="38100" dist="38100" dir="2700000" algn="tl">
                  <a:srgbClr val="000000">
                    <a:alpha val="43137"/>
                  </a:srgbClr>
                </a:outerShdw>
              </a:effectLst>
              <a:latin typeface="Arial"/>
              <a:cs typeface="Arial"/>
            </a:endParaRPr>
          </a:p>
          <a:p>
            <a:pPr marL="413384" algn="just">
              <a:lnSpc>
                <a:spcPts val="1800"/>
              </a:lnSpc>
            </a:pPr>
            <a:r>
              <a:rPr b="1" dirty="0">
                <a:effectLst>
                  <a:outerShdw blurRad="38100" dist="38100" dir="2700000" algn="tl">
                    <a:srgbClr val="000000">
                      <a:alpha val="43137"/>
                    </a:srgbClr>
                  </a:outerShdw>
                </a:effectLst>
                <a:latin typeface="Arial"/>
                <a:cs typeface="Arial"/>
              </a:rPr>
              <a:t>Με </a:t>
            </a:r>
            <a:r>
              <a:rPr b="1" spc="-5" dirty="0">
                <a:effectLst>
                  <a:outerShdw blurRad="38100" dist="38100" dir="2700000" algn="tl">
                    <a:srgbClr val="000000">
                      <a:alpha val="43137"/>
                    </a:srgbClr>
                  </a:outerShdw>
                </a:effectLst>
                <a:latin typeface="Arial"/>
                <a:cs typeface="Arial"/>
              </a:rPr>
              <a:t>τον </a:t>
            </a:r>
            <a:r>
              <a:rPr b="1" spc="-10" dirty="0">
                <a:effectLst>
                  <a:outerShdw blurRad="38100" dist="38100" dir="2700000" algn="tl">
                    <a:srgbClr val="000000">
                      <a:alpha val="43137"/>
                    </a:srgbClr>
                  </a:outerShdw>
                </a:effectLst>
                <a:latin typeface="Arial"/>
                <a:cs typeface="Arial"/>
              </a:rPr>
              <a:t>τρόπο </a:t>
            </a:r>
            <a:r>
              <a:rPr b="1" spc="-5" dirty="0">
                <a:effectLst>
                  <a:outerShdw blurRad="38100" dist="38100" dir="2700000" algn="tl">
                    <a:srgbClr val="000000">
                      <a:alpha val="43137"/>
                    </a:srgbClr>
                  </a:outerShdw>
                </a:effectLst>
                <a:latin typeface="Arial"/>
                <a:cs typeface="Arial"/>
              </a:rPr>
              <a:t>αυτό </a:t>
            </a:r>
            <a:r>
              <a:rPr b="1" dirty="0">
                <a:effectLst>
                  <a:outerShdw blurRad="38100" dist="38100" dir="2700000" algn="tl">
                    <a:srgbClr val="000000">
                      <a:alpha val="43137"/>
                    </a:srgbClr>
                  </a:outerShdw>
                </a:effectLst>
                <a:latin typeface="Arial"/>
                <a:cs typeface="Arial"/>
              </a:rPr>
              <a:t>η </a:t>
            </a:r>
            <a:r>
              <a:rPr b="1" spc="-5" dirty="0">
                <a:effectLst>
                  <a:outerShdw blurRad="38100" dist="38100" dir="2700000" algn="tl">
                    <a:srgbClr val="000000">
                      <a:alpha val="43137"/>
                    </a:srgbClr>
                  </a:outerShdw>
                </a:effectLst>
                <a:latin typeface="Arial"/>
                <a:cs typeface="Arial"/>
              </a:rPr>
              <a:t>επιχείρηση</a:t>
            </a:r>
            <a:r>
              <a:rPr b="1" spc="30"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επιτυγχάνει:</a:t>
            </a:r>
            <a:endParaRPr b="1" dirty="0">
              <a:effectLst>
                <a:outerShdw blurRad="38100" dist="38100" dir="2700000" algn="tl">
                  <a:srgbClr val="000000">
                    <a:alpha val="43137"/>
                  </a:srgbClr>
                </a:outerShdw>
              </a:effectLst>
              <a:latin typeface="Arial"/>
              <a:cs typeface="Arial"/>
            </a:endParaRPr>
          </a:p>
          <a:p>
            <a:pPr marL="878205" lvl="1" indent="-401320" algn="just">
              <a:lnSpc>
                <a:spcPts val="1800"/>
              </a:lnSpc>
              <a:spcBef>
                <a:spcPts val="930"/>
              </a:spcBef>
              <a:buClr>
                <a:srgbClr val="2DB6B3"/>
              </a:buClr>
              <a:buChar char="•"/>
              <a:tabLst>
                <a:tab pos="877569" algn="l"/>
                <a:tab pos="878840" algn="l"/>
              </a:tabLst>
            </a:pPr>
            <a:r>
              <a:rPr b="1" spc="-5" dirty="0">
                <a:effectLst>
                  <a:outerShdw blurRad="38100" dist="38100" dir="2700000" algn="tl">
                    <a:srgbClr val="000000">
                      <a:alpha val="43137"/>
                    </a:srgbClr>
                  </a:outerShdw>
                </a:effectLst>
                <a:latin typeface="Arial"/>
                <a:cs typeface="Arial"/>
              </a:rPr>
              <a:t>Άμεση</a:t>
            </a:r>
            <a:r>
              <a:rPr b="1" spc="5"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ρευστότητα</a:t>
            </a:r>
            <a:endParaRPr b="1" dirty="0">
              <a:effectLst>
                <a:outerShdw blurRad="38100" dist="38100" dir="2700000" algn="tl">
                  <a:srgbClr val="000000">
                    <a:alpha val="43137"/>
                  </a:srgbClr>
                </a:outerShdw>
              </a:effectLst>
              <a:latin typeface="Arial"/>
              <a:cs typeface="Arial"/>
            </a:endParaRPr>
          </a:p>
          <a:p>
            <a:pPr marL="878205" lvl="1" indent="-401955" algn="just">
              <a:lnSpc>
                <a:spcPts val="1800"/>
              </a:lnSpc>
              <a:spcBef>
                <a:spcPts val="770"/>
              </a:spcBef>
              <a:buClr>
                <a:srgbClr val="2DB6B3"/>
              </a:buClr>
              <a:buChar char="•"/>
              <a:tabLst>
                <a:tab pos="877569" algn="l"/>
                <a:tab pos="878840" algn="l"/>
              </a:tabLst>
            </a:pPr>
            <a:r>
              <a:rPr b="1" spc="-5" dirty="0">
                <a:effectLst>
                  <a:outerShdw blurRad="38100" dist="38100" dir="2700000" algn="tl">
                    <a:srgbClr val="000000">
                      <a:alpha val="43137"/>
                    </a:srgbClr>
                  </a:outerShdw>
                </a:effectLst>
                <a:latin typeface="Arial"/>
                <a:cs typeface="Arial"/>
              </a:rPr>
              <a:t>Βελτίωση ταμειακού προγραμματισμού</a:t>
            </a:r>
            <a:r>
              <a:rPr b="1" spc="5"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και</a:t>
            </a:r>
            <a:endParaRPr b="1" dirty="0">
              <a:effectLst>
                <a:outerShdw blurRad="38100" dist="38100" dir="2700000" algn="tl">
                  <a:srgbClr val="000000">
                    <a:alpha val="43137"/>
                  </a:srgbClr>
                </a:outerShdw>
              </a:effectLst>
              <a:latin typeface="Arial"/>
              <a:cs typeface="Arial"/>
            </a:endParaRPr>
          </a:p>
          <a:p>
            <a:pPr marL="877569" lvl="1" indent="-401320" algn="just">
              <a:lnSpc>
                <a:spcPts val="1800"/>
              </a:lnSpc>
              <a:spcBef>
                <a:spcPts val="765"/>
              </a:spcBef>
              <a:buClr>
                <a:srgbClr val="2DB6B3"/>
              </a:buClr>
              <a:buChar char="•"/>
              <a:tabLst>
                <a:tab pos="877569" algn="l"/>
                <a:tab pos="878205" algn="l"/>
              </a:tabLst>
            </a:pPr>
            <a:r>
              <a:rPr b="1" spc="-5" dirty="0">
                <a:effectLst>
                  <a:outerShdw blurRad="38100" dist="38100" dir="2700000" algn="tl">
                    <a:srgbClr val="000000">
                      <a:alpha val="43137"/>
                    </a:srgbClr>
                  </a:outerShdw>
                </a:effectLst>
                <a:latin typeface="Arial"/>
                <a:cs typeface="Arial"/>
              </a:rPr>
              <a:t>Συνάρτηση των εισροών της με το ύψος των</a:t>
            </a:r>
            <a:r>
              <a:rPr b="1" spc="85"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πωλήσεων</a:t>
            </a:r>
            <a:endParaRPr b="1" dirty="0">
              <a:effectLst>
                <a:outerShdw blurRad="38100" dist="38100" dir="2700000" algn="tl">
                  <a:srgbClr val="000000">
                    <a:alpha val="43137"/>
                  </a:srgbClr>
                </a:outerShdw>
              </a:effectLst>
              <a:latin typeface="Arial"/>
              <a:cs typeface="Arial"/>
            </a:endParaRPr>
          </a:p>
          <a:p>
            <a:pPr marL="413384" marR="761365" indent="-401320" algn="just">
              <a:lnSpc>
                <a:spcPts val="1800"/>
              </a:lnSpc>
              <a:spcBef>
                <a:spcPts val="1025"/>
              </a:spcBef>
              <a:buClr>
                <a:srgbClr val="2DB6B3"/>
              </a:buClr>
              <a:buAutoNum type="romanUcPeriod" startAt="2"/>
              <a:tabLst>
                <a:tab pos="412750" algn="l"/>
                <a:tab pos="414020" algn="l"/>
              </a:tabLst>
            </a:pPr>
            <a:r>
              <a:rPr b="1" spc="-5" dirty="0">
                <a:solidFill>
                  <a:srgbClr val="0000FF"/>
                </a:solidFill>
                <a:effectLst>
                  <a:outerShdw blurRad="38100" dist="38100" dir="2700000" algn="tl">
                    <a:srgbClr val="000000">
                      <a:alpha val="43137"/>
                    </a:srgbClr>
                  </a:outerShdw>
                </a:effectLst>
                <a:latin typeface="Arial"/>
                <a:cs typeface="Arial"/>
              </a:rPr>
              <a:t>Αξιολόγηση της πιστοληπτικής ικανότητας των πελατών</a:t>
            </a:r>
            <a:r>
              <a:rPr b="1" spc="-5" dirty="0">
                <a:effectLst>
                  <a:outerShdw blurRad="38100" dist="38100" dir="2700000" algn="tl">
                    <a:srgbClr val="000000">
                      <a:alpha val="43137"/>
                    </a:srgbClr>
                  </a:outerShdw>
                </a:effectLst>
                <a:latin typeface="Arial"/>
                <a:cs typeface="Arial"/>
              </a:rPr>
              <a:t>, με τη χρήση  εξειδικευμένης τεχνογνωσίας </a:t>
            </a:r>
            <a:r>
              <a:rPr b="1" dirty="0">
                <a:effectLst>
                  <a:outerShdw blurRad="38100" dist="38100" dir="2700000" algn="tl">
                    <a:srgbClr val="000000">
                      <a:alpha val="43137"/>
                    </a:srgbClr>
                  </a:outerShdw>
                </a:effectLst>
                <a:latin typeface="Arial"/>
                <a:cs typeface="Arial"/>
              </a:rPr>
              <a:t>βάσει </a:t>
            </a:r>
            <a:r>
              <a:rPr b="1" spc="-5" dirty="0">
                <a:effectLst>
                  <a:outerShdw blurRad="38100" dist="38100" dir="2700000" algn="tl">
                    <a:srgbClr val="000000">
                      <a:alpha val="43137"/>
                    </a:srgbClr>
                  </a:outerShdw>
                </a:effectLst>
                <a:latin typeface="Arial"/>
                <a:cs typeface="Arial"/>
              </a:rPr>
              <a:t>σύγχρονων μοντέλων  </a:t>
            </a:r>
            <a:r>
              <a:rPr b="1" spc="-10" dirty="0">
                <a:effectLst>
                  <a:outerShdw blurRad="38100" dist="38100" dir="2700000" algn="tl">
                    <a:srgbClr val="000000">
                      <a:alpha val="43137"/>
                    </a:srgbClr>
                  </a:outerShdw>
                </a:effectLst>
                <a:latin typeface="Arial"/>
                <a:cs typeface="Arial"/>
              </a:rPr>
              <a:t>χρηματοοικονομικής </a:t>
            </a:r>
            <a:r>
              <a:rPr b="1" spc="-5" dirty="0">
                <a:effectLst>
                  <a:outerShdw blurRad="38100" dist="38100" dir="2700000" algn="tl">
                    <a:srgbClr val="000000">
                      <a:alpha val="43137"/>
                    </a:srgbClr>
                  </a:outerShdw>
                </a:effectLst>
                <a:latin typeface="Arial"/>
                <a:cs typeface="Arial"/>
              </a:rPr>
              <a:t>αξιολόγησης </a:t>
            </a:r>
            <a:r>
              <a:rPr b="1" dirty="0">
                <a:effectLst>
                  <a:outerShdw blurRad="38100" dist="38100" dir="2700000" algn="tl">
                    <a:srgbClr val="000000">
                      <a:alpha val="43137"/>
                    </a:srgbClr>
                  </a:outerShdw>
                </a:effectLst>
                <a:latin typeface="Arial"/>
                <a:cs typeface="Arial"/>
              </a:rPr>
              <a:t>και </a:t>
            </a:r>
            <a:r>
              <a:rPr b="1" spc="-5" dirty="0">
                <a:effectLst>
                  <a:outerShdw blurRad="38100" dist="38100" dir="2700000" algn="tl">
                    <a:srgbClr val="000000">
                      <a:alpha val="43137"/>
                    </a:srgbClr>
                  </a:outerShdw>
                </a:effectLst>
                <a:latin typeface="Arial"/>
                <a:cs typeface="Arial"/>
              </a:rPr>
              <a:t>εκτίμησης της συναλλακτικής  συμπεριφοράς οφειλετών στην εμπορική τους</a:t>
            </a:r>
            <a:r>
              <a:rPr b="1" spc="30"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πρακτική</a:t>
            </a:r>
            <a:endParaRPr b="1" dirty="0">
              <a:effectLst>
                <a:outerShdw blurRad="38100" dist="38100" dir="2700000" algn="tl">
                  <a:srgbClr val="000000">
                    <a:alpha val="43137"/>
                  </a:srgbClr>
                </a:outerShdw>
              </a:effectLst>
              <a:latin typeface="Arial"/>
              <a:cs typeface="Arial"/>
            </a:endParaRPr>
          </a:p>
          <a:p>
            <a:pPr marL="413384" marR="465455" indent="-401320" algn="just">
              <a:lnSpc>
                <a:spcPts val="1800"/>
              </a:lnSpc>
              <a:spcBef>
                <a:spcPts val="1190"/>
              </a:spcBef>
              <a:buClr>
                <a:srgbClr val="2DB6B3"/>
              </a:buClr>
              <a:buAutoNum type="romanUcPeriod" startAt="2"/>
              <a:tabLst>
                <a:tab pos="412750" algn="l"/>
                <a:tab pos="414020" algn="l"/>
              </a:tabLst>
            </a:pPr>
            <a:r>
              <a:rPr b="1" spc="-5" dirty="0">
                <a:solidFill>
                  <a:srgbClr val="0000FF"/>
                </a:solidFill>
                <a:effectLst>
                  <a:outerShdw blurRad="38100" dist="38100" dir="2700000" algn="tl">
                    <a:srgbClr val="000000">
                      <a:alpha val="43137"/>
                    </a:srgbClr>
                  </a:outerShdw>
                </a:effectLst>
                <a:latin typeface="Arial"/>
                <a:cs typeface="Arial"/>
              </a:rPr>
              <a:t>Λογιστική Παρακολούθηση, Διαχείριση </a:t>
            </a:r>
            <a:r>
              <a:rPr b="1" dirty="0">
                <a:solidFill>
                  <a:srgbClr val="0000FF"/>
                </a:solidFill>
                <a:effectLst>
                  <a:outerShdw blurRad="38100" dist="38100" dir="2700000" algn="tl">
                    <a:srgbClr val="000000">
                      <a:alpha val="43137"/>
                    </a:srgbClr>
                  </a:outerShdw>
                </a:effectLst>
                <a:latin typeface="Arial"/>
                <a:cs typeface="Arial"/>
              </a:rPr>
              <a:t>και </a:t>
            </a:r>
            <a:r>
              <a:rPr b="1" spc="-5" dirty="0">
                <a:solidFill>
                  <a:srgbClr val="0000FF"/>
                </a:solidFill>
                <a:effectLst>
                  <a:outerShdw blurRad="38100" dist="38100" dir="2700000" algn="tl">
                    <a:srgbClr val="000000">
                      <a:alpha val="43137"/>
                    </a:srgbClr>
                  </a:outerShdw>
                </a:effectLst>
                <a:latin typeface="Arial"/>
                <a:cs typeface="Arial"/>
              </a:rPr>
              <a:t>Είσπραξη των τιμολογίων</a:t>
            </a:r>
            <a:r>
              <a:rPr b="1" spc="-5" dirty="0">
                <a:effectLst>
                  <a:outerShdw blurRad="38100" dist="38100" dir="2700000" algn="tl">
                    <a:srgbClr val="000000">
                      <a:alpha val="43137"/>
                    </a:srgbClr>
                  </a:outerShdw>
                </a:effectLst>
                <a:latin typeface="Arial"/>
                <a:cs typeface="Arial"/>
              </a:rPr>
              <a:t>.  Δυνατότητα άντλησης λογιστικής </a:t>
            </a:r>
            <a:r>
              <a:rPr b="1" dirty="0">
                <a:effectLst>
                  <a:outerShdw blurRad="38100" dist="38100" dir="2700000" algn="tl">
                    <a:srgbClr val="000000">
                      <a:alpha val="43137"/>
                    </a:srgbClr>
                  </a:outerShdw>
                </a:effectLst>
                <a:latin typeface="Arial"/>
                <a:cs typeface="Arial"/>
              </a:rPr>
              <a:t>και </a:t>
            </a:r>
            <a:r>
              <a:rPr b="1" spc="-10" dirty="0">
                <a:effectLst>
                  <a:outerShdw blurRad="38100" dist="38100" dir="2700000" algn="tl">
                    <a:srgbClr val="000000">
                      <a:alpha val="43137"/>
                    </a:srgbClr>
                  </a:outerShdw>
                </a:effectLst>
                <a:latin typeface="Arial"/>
                <a:cs typeface="Arial"/>
              </a:rPr>
              <a:t>διοικητικής πληροφόρησης </a:t>
            </a:r>
            <a:r>
              <a:rPr b="1" spc="-5" dirty="0">
                <a:effectLst>
                  <a:outerShdw blurRad="38100" dist="38100" dir="2700000" algn="tl">
                    <a:srgbClr val="000000">
                      <a:alpha val="43137"/>
                    </a:srgbClr>
                  </a:outerShdw>
                </a:effectLst>
                <a:latin typeface="Arial"/>
                <a:cs typeface="Arial"/>
              </a:rPr>
              <a:t>υψηλού  </a:t>
            </a:r>
            <a:r>
              <a:rPr b="1" spc="-10" dirty="0">
                <a:effectLst>
                  <a:outerShdw blurRad="38100" dist="38100" dir="2700000" algn="tl">
                    <a:srgbClr val="000000">
                      <a:alpha val="43137"/>
                    </a:srgbClr>
                  </a:outerShdw>
                </a:effectLst>
                <a:latin typeface="Arial"/>
                <a:cs typeface="Arial"/>
              </a:rPr>
              <a:t>επιπέδου </a:t>
            </a:r>
            <a:r>
              <a:rPr b="1" spc="-5" dirty="0">
                <a:effectLst>
                  <a:outerShdw blurRad="38100" dist="38100" dir="2700000" algn="tl">
                    <a:srgbClr val="000000">
                      <a:alpha val="43137"/>
                    </a:srgbClr>
                  </a:outerShdw>
                </a:effectLst>
                <a:latin typeface="Arial"/>
                <a:cs typeface="Arial"/>
              </a:rPr>
              <a:t>σημαντικής για τη λήψη</a:t>
            </a:r>
            <a:r>
              <a:rPr b="1" spc="45"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αποφάσεων.</a:t>
            </a:r>
            <a:endParaRPr b="1" dirty="0">
              <a:effectLst>
                <a:outerShdw blurRad="38100" dist="38100" dir="2700000" algn="tl">
                  <a:srgbClr val="000000">
                    <a:alpha val="43137"/>
                  </a:srgbClr>
                </a:outerShdw>
              </a:effectLst>
              <a:latin typeface="Arial"/>
              <a:cs typeface="Arial"/>
            </a:endParaRPr>
          </a:p>
          <a:p>
            <a:pPr marL="413384" marR="5080" indent="-401320" algn="just">
              <a:lnSpc>
                <a:spcPts val="1800"/>
              </a:lnSpc>
              <a:spcBef>
                <a:spcPts val="1185"/>
              </a:spcBef>
              <a:buClr>
                <a:srgbClr val="2DB6B3"/>
              </a:buClr>
              <a:buAutoNum type="romanUcPeriod" startAt="2"/>
              <a:tabLst>
                <a:tab pos="414020" algn="l"/>
              </a:tabLst>
            </a:pPr>
            <a:r>
              <a:rPr b="1" spc="-5" dirty="0">
                <a:solidFill>
                  <a:srgbClr val="0000FF"/>
                </a:solidFill>
                <a:effectLst>
                  <a:outerShdw blurRad="38100" dist="38100" dir="2700000" algn="tl">
                    <a:srgbClr val="000000">
                      <a:alpha val="43137"/>
                    </a:srgbClr>
                  </a:outerShdw>
                </a:effectLst>
                <a:latin typeface="Arial"/>
                <a:cs typeface="Arial"/>
              </a:rPr>
              <a:t>Ανάληψη του πιστωτικού κινδύνου </a:t>
            </a:r>
            <a:r>
              <a:rPr b="1" dirty="0">
                <a:effectLst>
                  <a:outerShdw blurRad="38100" dist="38100" dir="2700000" algn="tl">
                    <a:srgbClr val="000000">
                      <a:alpha val="43137"/>
                    </a:srgbClr>
                  </a:outerShdw>
                </a:effectLst>
                <a:latin typeface="Arial"/>
                <a:cs typeface="Arial"/>
              </a:rPr>
              <a:t>σε </a:t>
            </a:r>
            <a:r>
              <a:rPr b="1" spc="-5" dirty="0">
                <a:effectLst>
                  <a:outerShdw blurRad="38100" dist="38100" dir="2700000" algn="tl">
                    <a:srgbClr val="000000">
                      <a:alpha val="43137"/>
                    </a:srgbClr>
                  </a:outerShdw>
                </a:effectLst>
                <a:latin typeface="Arial"/>
                <a:cs typeface="Arial"/>
              </a:rPr>
              <a:t>περίπτωση αδυναμίας του οφειλέτη </a:t>
            </a:r>
            <a:r>
              <a:rPr b="1" dirty="0">
                <a:effectLst>
                  <a:outerShdw blurRad="38100" dist="38100" dir="2700000" algn="tl">
                    <a:srgbClr val="000000">
                      <a:alpha val="43137"/>
                    </a:srgbClr>
                  </a:outerShdw>
                </a:effectLst>
                <a:latin typeface="Arial"/>
                <a:cs typeface="Arial"/>
              </a:rPr>
              <a:t>να  </a:t>
            </a:r>
            <a:r>
              <a:rPr b="1" spc="-5" dirty="0">
                <a:effectLst>
                  <a:outerShdw blurRad="38100" dist="38100" dir="2700000" algn="tl">
                    <a:srgbClr val="000000">
                      <a:alpha val="43137"/>
                    </a:srgbClr>
                  </a:outerShdw>
                </a:effectLst>
                <a:latin typeface="Arial"/>
                <a:cs typeface="Arial"/>
              </a:rPr>
              <a:t>καταβάλει την αξία των </a:t>
            </a:r>
            <a:r>
              <a:rPr b="1" spc="-5" dirty="0" err="1">
                <a:effectLst>
                  <a:outerShdw blurRad="38100" dist="38100" dir="2700000" algn="tl">
                    <a:srgbClr val="000000">
                      <a:alpha val="43137"/>
                    </a:srgbClr>
                  </a:outerShdw>
                </a:effectLst>
                <a:latin typeface="Arial"/>
                <a:cs typeface="Arial"/>
              </a:rPr>
              <a:t>σχετικών</a:t>
            </a:r>
            <a:r>
              <a:rPr b="1" spc="-5" dirty="0">
                <a:effectLst>
                  <a:outerShdw blurRad="38100" dist="38100" dir="2700000" algn="tl">
                    <a:srgbClr val="000000">
                      <a:alpha val="43137"/>
                    </a:srgbClr>
                  </a:outerShdw>
                </a:effectLst>
                <a:latin typeface="Arial"/>
                <a:cs typeface="Arial"/>
              </a:rPr>
              <a:t> </a:t>
            </a:r>
            <a:r>
              <a:rPr b="1" spc="-5" dirty="0" err="1" smtClean="0">
                <a:effectLst>
                  <a:outerShdw blurRad="38100" dist="38100" dir="2700000" algn="tl">
                    <a:srgbClr val="000000">
                      <a:alpha val="43137"/>
                    </a:srgbClr>
                  </a:outerShdw>
                </a:effectLst>
                <a:latin typeface="Arial"/>
                <a:cs typeface="Arial"/>
              </a:rPr>
              <a:t>τιμολογίων</a:t>
            </a:r>
            <a:r>
              <a:rPr lang="en-US" b="1" spc="-5" dirty="0" smtClean="0">
                <a:effectLst>
                  <a:outerShdw blurRad="38100" dist="38100" dir="2700000" algn="tl">
                    <a:srgbClr val="000000">
                      <a:alpha val="43137"/>
                    </a:srgbClr>
                  </a:outerShdw>
                </a:effectLst>
                <a:latin typeface="Arial"/>
                <a:cs typeface="Arial"/>
              </a:rPr>
              <a:t>.</a:t>
            </a:r>
            <a:endParaRPr b="1" dirty="0">
              <a:effectLst>
                <a:outerShdw blurRad="38100" dist="38100" dir="2700000" algn="tl">
                  <a:srgbClr val="000000">
                    <a:alpha val="43137"/>
                  </a:srgbClr>
                </a:outerShdw>
              </a:effectLst>
              <a:latin typeface="Arial"/>
              <a:cs typeface="Arial"/>
            </a:endParaRPr>
          </a:p>
        </p:txBody>
      </p:sp>
      <p:sp>
        <p:nvSpPr>
          <p:cNvPr id="7" name="object 7"/>
          <p:cNvSpPr/>
          <p:nvPr/>
        </p:nvSpPr>
        <p:spPr>
          <a:xfrm>
            <a:off x="7884368" y="1484785"/>
            <a:ext cx="1259632" cy="1296144"/>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4294967295"/>
          </p:nvPr>
        </p:nvSpPr>
        <p:spPr>
          <a:xfrm>
            <a:off x="207326" y="6544354"/>
            <a:ext cx="836281"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13</a:t>
            </a:fld>
            <a:endParaRPr spc="-5"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235580" y="592529"/>
            <a:ext cx="4572635" cy="444352"/>
          </a:xfrm>
          <a:prstGeom prst="rect">
            <a:avLst/>
          </a:prstGeom>
        </p:spPr>
        <p:txBody>
          <a:bodyPr vert="horz" wrap="square" lIns="0" tIns="13335" rIns="0" bIns="0" rtlCol="0">
            <a:spAutoFit/>
          </a:bodyPr>
          <a:lstStyle/>
          <a:p>
            <a:pPr marL="12700">
              <a:lnSpc>
                <a:spcPct val="100000"/>
              </a:lnSpc>
              <a:spcBef>
                <a:spcPts val="105"/>
              </a:spcBef>
            </a:pPr>
            <a:r>
              <a:rPr sz="2800" spc="-5" dirty="0">
                <a:solidFill>
                  <a:srgbClr val="C00000"/>
                </a:solidFill>
                <a:effectLst>
                  <a:outerShdw blurRad="38100" dist="38100" dir="2700000" algn="tl">
                    <a:srgbClr val="000000">
                      <a:alpha val="43137"/>
                    </a:srgbClr>
                  </a:outerShdw>
                </a:effectLst>
              </a:rPr>
              <a:t>Πλεονεκτήματα</a:t>
            </a:r>
            <a:r>
              <a:rPr sz="2800" spc="-60" dirty="0">
                <a:solidFill>
                  <a:srgbClr val="C00000"/>
                </a:solidFill>
                <a:effectLst>
                  <a:outerShdw blurRad="38100" dist="38100" dir="2700000" algn="tl">
                    <a:srgbClr val="000000">
                      <a:alpha val="43137"/>
                    </a:srgbClr>
                  </a:outerShdw>
                </a:effectLst>
              </a:rPr>
              <a:t> </a:t>
            </a:r>
            <a:r>
              <a:rPr sz="2800" spc="-5" dirty="0">
                <a:solidFill>
                  <a:srgbClr val="C00000"/>
                </a:solidFill>
                <a:effectLst>
                  <a:outerShdw blurRad="38100" dist="38100" dir="2700000" algn="tl">
                    <a:srgbClr val="000000">
                      <a:alpha val="43137"/>
                    </a:srgbClr>
                  </a:outerShdw>
                </a:effectLst>
              </a:rPr>
              <a:t>Factoring</a:t>
            </a:r>
            <a:endParaRPr sz="2800" dirty="0">
              <a:solidFill>
                <a:srgbClr val="C00000"/>
              </a:solidFill>
              <a:effectLst>
                <a:outerShdw blurRad="38100" dist="38100" dir="2700000" algn="tl">
                  <a:srgbClr val="000000">
                    <a:alpha val="43137"/>
                  </a:srgbClr>
                </a:outerShdw>
              </a:effectLst>
            </a:endParaRPr>
          </a:p>
        </p:txBody>
      </p:sp>
      <p:sp>
        <p:nvSpPr>
          <p:cNvPr id="6" name="object 6"/>
          <p:cNvSpPr txBox="1"/>
          <p:nvPr/>
        </p:nvSpPr>
        <p:spPr>
          <a:xfrm>
            <a:off x="221614" y="1231773"/>
            <a:ext cx="8382833" cy="5449569"/>
          </a:xfrm>
          <a:prstGeom prst="rect">
            <a:avLst/>
          </a:prstGeom>
        </p:spPr>
        <p:txBody>
          <a:bodyPr vert="horz" wrap="square" lIns="0" tIns="12065" rIns="0" bIns="0" rtlCol="0">
            <a:spAutoFit/>
          </a:bodyPr>
          <a:lstStyle/>
          <a:p>
            <a:pPr marL="355600" marR="93980" indent="-343535" algn="just">
              <a:lnSpc>
                <a:spcPts val="2000"/>
              </a:lnSpc>
              <a:spcBef>
                <a:spcPts val="95"/>
              </a:spcBef>
              <a:buClr>
                <a:srgbClr val="2DB6B3"/>
              </a:buClr>
              <a:buAutoNum type="arabicPeriod"/>
              <a:tabLst>
                <a:tab pos="354965" algn="l"/>
                <a:tab pos="356235" algn="l"/>
              </a:tabLst>
            </a:pPr>
            <a:r>
              <a:rPr b="1" spc="-5" dirty="0">
                <a:effectLst>
                  <a:outerShdw blurRad="38100" dist="38100" dir="2700000" algn="tl">
                    <a:srgbClr val="000000">
                      <a:alpha val="43137"/>
                    </a:srgbClr>
                  </a:outerShdw>
                </a:effectLst>
                <a:latin typeface="Arial" pitchFamily="34" charset="0"/>
                <a:cs typeface="Arial" pitchFamily="34" charset="0"/>
              </a:rPr>
              <a:t>Η συνεχής αξιολόγηση από τον πράκτορα της πιστοληπτικής ικανότητας  των υφιστάμενων και νέων αγοραστών, εξυγιαίνει το πελατολόγιο της  επιχείρησης και δημιουργεί συνθήκες υγιούς εισπραξιμότητας των  απαιτήσεων</a:t>
            </a:r>
            <a:endParaRPr b="1" dirty="0">
              <a:effectLst>
                <a:outerShdw blurRad="38100" dist="38100" dir="2700000" algn="tl">
                  <a:srgbClr val="000000">
                    <a:alpha val="43137"/>
                  </a:srgbClr>
                </a:outerShdw>
              </a:effectLst>
              <a:latin typeface="Arial" pitchFamily="34" charset="0"/>
              <a:cs typeface="Arial" pitchFamily="34" charset="0"/>
            </a:endParaRPr>
          </a:p>
          <a:p>
            <a:pPr marL="355600" marR="1042035" indent="-343535" algn="just">
              <a:lnSpc>
                <a:spcPts val="2000"/>
              </a:lnSpc>
              <a:spcBef>
                <a:spcPts val="1055"/>
              </a:spcBef>
              <a:buClr>
                <a:srgbClr val="2DB6B3"/>
              </a:buClr>
              <a:buAutoNum type="arabicPeriod"/>
              <a:tabLst>
                <a:tab pos="356235" algn="l"/>
              </a:tabLst>
            </a:pPr>
            <a:r>
              <a:rPr b="1" spc="-5" dirty="0">
                <a:effectLst>
                  <a:outerShdw blurRad="38100" dist="38100" dir="2700000" algn="tl">
                    <a:srgbClr val="000000">
                      <a:alpha val="43137"/>
                    </a:srgbClr>
                  </a:outerShdw>
                </a:effectLst>
                <a:latin typeface="Arial" pitchFamily="34" charset="0"/>
                <a:cs typeface="Arial" pitchFamily="34" charset="0"/>
              </a:rPr>
              <a:t>Η ανάληψη από τον πράκτορα της είσπραξης των τιμολογίων  βελτιώνει τη συμπεριφορά των οφειλετών, με αποτέλεσμα την  έγκαιρη ρευστοποίηση των εισπρακτέων</a:t>
            </a:r>
            <a:r>
              <a:rPr b="1" spc="15" dirty="0">
                <a:effectLst>
                  <a:outerShdw blurRad="38100" dist="38100" dir="2700000" algn="tl">
                    <a:srgbClr val="000000">
                      <a:alpha val="43137"/>
                    </a:srgbClr>
                  </a:outerShdw>
                </a:effectLst>
                <a:latin typeface="Arial" pitchFamily="34" charset="0"/>
                <a:cs typeface="Arial" pitchFamily="34" charset="0"/>
              </a:rPr>
              <a:t> </a:t>
            </a:r>
            <a:r>
              <a:rPr b="1" spc="-5" dirty="0">
                <a:effectLst>
                  <a:outerShdw blurRad="38100" dist="38100" dir="2700000" algn="tl">
                    <a:srgbClr val="000000">
                      <a:alpha val="43137"/>
                    </a:srgbClr>
                  </a:outerShdw>
                </a:effectLst>
                <a:latin typeface="Arial" pitchFamily="34" charset="0"/>
                <a:cs typeface="Arial" pitchFamily="34" charset="0"/>
              </a:rPr>
              <a:t>απαιτήσεων</a:t>
            </a:r>
            <a:endParaRPr b="1" dirty="0">
              <a:effectLst>
                <a:outerShdw blurRad="38100" dist="38100" dir="2700000" algn="tl">
                  <a:srgbClr val="000000">
                    <a:alpha val="43137"/>
                  </a:srgbClr>
                </a:outerShdw>
              </a:effectLst>
              <a:latin typeface="Arial" pitchFamily="34" charset="0"/>
              <a:cs typeface="Arial" pitchFamily="34" charset="0"/>
            </a:endParaRPr>
          </a:p>
          <a:p>
            <a:pPr marL="355600" marR="11430" indent="-343535" algn="just">
              <a:lnSpc>
                <a:spcPts val="2000"/>
              </a:lnSpc>
              <a:spcBef>
                <a:spcPts val="1060"/>
              </a:spcBef>
              <a:buClr>
                <a:srgbClr val="2DB6B3"/>
              </a:buClr>
              <a:buAutoNum type="arabicPeriod"/>
              <a:tabLst>
                <a:tab pos="355600" algn="l"/>
                <a:tab pos="356235" algn="l"/>
              </a:tabLst>
            </a:pPr>
            <a:r>
              <a:rPr b="1" spc="-5" dirty="0">
                <a:effectLst>
                  <a:outerShdw blurRad="38100" dist="38100" dir="2700000" algn="tl">
                    <a:srgbClr val="000000">
                      <a:alpha val="43137"/>
                    </a:srgbClr>
                  </a:outerShdw>
                </a:effectLst>
                <a:latin typeface="Arial" pitchFamily="34" charset="0"/>
                <a:cs typeface="Arial" pitchFamily="34" charset="0"/>
              </a:rPr>
              <a:t>Η ανάθεση της διαχείρισης και λογιστικής παρακολούθησης των  εμπορικών απαιτήσεων στον πράκτορα μειώνει σημαντικά τα λειτουργικά  κόστη της συνεργαζόμενης</a:t>
            </a:r>
            <a:r>
              <a:rPr b="1" spc="15" dirty="0">
                <a:effectLst>
                  <a:outerShdw blurRad="38100" dist="38100" dir="2700000" algn="tl">
                    <a:srgbClr val="000000">
                      <a:alpha val="43137"/>
                    </a:srgbClr>
                  </a:outerShdw>
                </a:effectLst>
                <a:latin typeface="Arial" pitchFamily="34" charset="0"/>
                <a:cs typeface="Arial" pitchFamily="34" charset="0"/>
              </a:rPr>
              <a:t> </a:t>
            </a:r>
            <a:r>
              <a:rPr b="1" spc="-5" dirty="0">
                <a:effectLst>
                  <a:outerShdw blurRad="38100" dist="38100" dir="2700000" algn="tl">
                    <a:srgbClr val="000000">
                      <a:alpha val="43137"/>
                    </a:srgbClr>
                  </a:outerShdw>
                </a:effectLst>
                <a:latin typeface="Arial" pitchFamily="34" charset="0"/>
                <a:cs typeface="Arial" pitchFamily="34" charset="0"/>
              </a:rPr>
              <a:t>επιχείρησης.</a:t>
            </a:r>
            <a:endParaRPr b="1" dirty="0">
              <a:effectLst>
                <a:outerShdw blurRad="38100" dist="38100" dir="2700000" algn="tl">
                  <a:srgbClr val="000000">
                    <a:alpha val="43137"/>
                  </a:srgbClr>
                </a:outerShdw>
              </a:effectLst>
              <a:latin typeface="Arial" pitchFamily="34" charset="0"/>
              <a:cs typeface="Arial" pitchFamily="34" charset="0"/>
            </a:endParaRPr>
          </a:p>
          <a:p>
            <a:pPr marL="355600" marR="57785" indent="-343535" algn="just">
              <a:lnSpc>
                <a:spcPts val="2000"/>
              </a:lnSpc>
              <a:spcBef>
                <a:spcPts val="1055"/>
              </a:spcBef>
              <a:buClr>
                <a:srgbClr val="2DB6B3"/>
              </a:buClr>
              <a:buAutoNum type="arabicPeriod"/>
              <a:tabLst>
                <a:tab pos="355600" algn="l"/>
                <a:tab pos="356235" algn="l"/>
              </a:tabLst>
            </a:pPr>
            <a:r>
              <a:rPr b="1" spc="-5" dirty="0">
                <a:effectLst>
                  <a:outerShdw blurRad="38100" dist="38100" dir="2700000" algn="tl">
                    <a:srgbClr val="000000">
                      <a:alpha val="43137"/>
                    </a:srgbClr>
                  </a:outerShdw>
                </a:effectLst>
                <a:latin typeface="Arial" pitchFamily="34" charset="0"/>
                <a:cs typeface="Arial" pitchFamily="34" charset="0"/>
              </a:rPr>
              <a:t>Η ανάληψη του πιστωτικού κινδύνου από την εταιρία Factoring  διασφαλίζει την πληρωμή των τιμολογίων και την αποφυγή επισφαλειών,  γεγονός που διευκολύνει τον οικονομικό σχεδιασμό της επιχείρησης,  εγγυάται την ανάπτυξή της, ενώ παράλληλα βελτιώνει την εικόνα του  ισολογισμού της και την πιστοληπτική ικανότητά</a:t>
            </a:r>
            <a:r>
              <a:rPr b="1" dirty="0">
                <a:effectLst>
                  <a:outerShdw blurRad="38100" dist="38100" dir="2700000" algn="tl">
                    <a:srgbClr val="000000">
                      <a:alpha val="43137"/>
                    </a:srgbClr>
                  </a:outerShdw>
                </a:effectLst>
                <a:latin typeface="Arial" pitchFamily="34" charset="0"/>
                <a:cs typeface="Arial" pitchFamily="34" charset="0"/>
              </a:rPr>
              <a:t> </a:t>
            </a:r>
            <a:r>
              <a:rPr b="1" spc="-5" dirty="0">
                <a:effectLst>
                  <a:outerShdw blurRad="38100" dist="38100" dir="2700000" algn="tl">
                    <a:srgbClr val="000000">
                      <a:alpha val="43137"/>
                    </a:srgbClr>
                  </a:outerShdw>
                </a:effectLst>
                <a:latin typeface="Arial" pitchFamily="34" charset="0"/>
                <a:cs typeface="Arial" pitchFamily="34" charset="0"/>
              </a:rPr>
              <a:t>της</a:t>
            </a:r>
            <a:endParaRPr b="1" dirty="0">
              <a:effectLst>
                <a:outerShdw blurRad="38100" dist="38100" dir="2700000" algn="tl">
                  <a:srgbClr val="000000">
                    <a:alpha val="43137"/>
                  </a:srgbClr>
                </a:outerShdw>
              </a:effectLst>
              <a:latin typeface="Arial" pitchFamily="34" charset="0"/>
              <a:cs typeface="Arial" pitchFamily="34" charset="0"/>
            </a:endParaRPr>
          </a:p>
          <a:p>
            <a:pPr marL="241300" marR="5080" indent="-229235" algn="just">
              <a:lnSpc>
                <a:spcPts val="2000"/>
              </a:lnSpc>
              <a:spcBef>
                <a:spcPts val="1055"/>
              </a:spcBef>
              <a:buClr>
                <a:srgbClr val="2DB6B3"/>
              </a:buClr>
              <a:buFont typeface="Wingdings"/>
              <a:buChar char=""/>
              <a:tabLst>
                <a:tab pos="298450" algn="l"/>
              </a:tabLst>
            </a:pPr>
            <a:r>
              <a:rPr b="1" dirty="0">
                <a:effectLst>
                  <a:outerShdw blurRad="38100" dist="38100" dir="2700000" algn="tl">
                    <a:srgbClr val="000000">
                      <a:alpha val="43137"/>
                    </a:srgbClr>
                  </a:outerShdw>
                </a:effectLst>
                <a:latin typeface="Arial" pitchFamily="34" charset="0"/>
                <a:cs typeface="Arial" pitchFamily="34" charset="0"/>
              </a:rPr>
              <a:t>	</a:t>
            </a:r>
            <a:r>
              <a:rPr b="1" spc="-5" dirty="0">
                <a:solidFill>
                  <a:srgbClr val="FF0000"/>
                </a:solidFill>
                <a:effectLst>
                  <a:outerShdw blurRad="38100" dist="38100" dir="2700000" algn="tl">
                    <a:srgbClr val="000000">
                      <a:alpha val="43137"/>
                    </a:srgbClr>
                  </a:outerShdw>
                </a:effectLst>
                <a:latin typeface="Arial" pitchFamily="34" charset="0"/>
                <a:cs typeface="Arial" pitchFamily="34" charset="0"/>
              </a:rPr>
              <a:t>Γενικότερα, το Factoring δίνει τη δυνατότητα στην επιχείρηση </a:t>
            </a:r>
            <a:r>
              <a:rPr b="1" dirty="0">
                <a:solidFill>
                  <a:srgbClr val="FF0000"/>
                </a:solidFill>
                <a:effectLst>
                  <a:outerShdw blurRad="38100" dist="38100" dir="2700000" algn="tl">
                    <a:srgbClr val="000000">
                      <a:alpha val="43137"/>
                    </a:srgbClr>
                  </a:outerShdw>
                </a:effectLst>
                <a:latin typeface="Arial" pitchFamily="34" charset="0"/>
                <a:cs typeface="Arial" pitchFamily="34" charset="0"/>
              </a:rPr>
              <a:t>να  </a:t>
            </a:r>
            <a:r>
              <a:rPr b="1" spc="-5" dirty="0">
                <a:solidFill>
                  <a:srgbClr val="FF0000"/>
                </a:solidFill>
                <a:effectLst>
                  <a:outerShdw blurRad="38100" dist="38100" dir="2700000" algn="tl">
                    <a:srgbClr val="000000">
                      <a:alpha val="43137"/>
                    </a:srgbClr>
                  </a:outerShdw>
                </a:effectLst>
                <a:latin typeface="Arial" pitchFamily="34" charset="0"/>
                <a:cs typeface="Arial" pitchFamily="34" charset="0"/>
              </a:rPr>
              <a:t>εκλογικεύσει την οργανωτική και λειτουργική δομή της, </a:t>
            </a:r>
            <a:r>
              <a:rPr b="1" dirty="0">
                <a:solidFill>
                  <a:srgbClr val="FF0000"/>
                </a:solidFill>
                <a:effectLst>
                  <a:outerShdw blurRad="38100" dist="38100" dir="2700000" algn="tl">
                    <a:srgbClr val="000000">
                      <a:alpha val="43137"/>
                    </a:srgbClr>
                  </a:outerShdw>
                </a:effectLst>
                <a:latin typeface="Arial" pitchFamily="34" charset="0"/>
                <a:cs typeface="Arial" pitchFamily="34" charset="0"/>
              </a:rPr>
              <a:t>να </a:t>
            </a:r>
            <a:r>
              <a:rPr b="1" spc="-5" dirty="0">
                <a:solidFill>
                  <a:srgbClr val="FF0000"/>
                </a:solidFill>
                <a:effectLst>
                  <a:outerShdw blurRad="38100" dist="38100" dir="2700000" algn="tl">
                    <a:srgbClr val="000000">
                      <a:alpha val="43137"/>
                    </a:srgbClr>
                  </a:outerShdw>
                </a:effectLst>
                <a:latin typeface="Arial" pitchFamily="34" charset="0"/>
                <a:cs typeface="Arial" pitchFamily="34" charset="0"/>
              </a:rPr>
              <a:t>περιορίζει το  κόστος της, </a:t>
            </a:r>
            <a:r>
              <a:rPr b="1" dirty="0">
                <a:solidFill>
                  <a:srgbClr val="FF0000"/>
                </a:solidFill>
                <a:effectLst>
                  <a:outerShdw blurRad="38100" dist="38100" dir="2700000" algn="tl">
                    <a:srgbClr val="000000">
                      <a:alpha val="43137"/>
                    </a:srgbClr>
                  </a:outerShdw>
                </a:effectLst>
                <a:latin typeface="Arial" pitchFamily="34" charset="0"/>
                <a:cs typeface="Arial" pitchFamily="34" charset="0"/>
              </a:rPr>
              <a:t>να </a:t>
            </a:r>
            <a:r>
              <a:rPr b="1" spc="-5" dirty="0">
                <a:solidFill>
                  <a:srgbClr val="FF0000"/>
                </a:solidFill>
                <a:effectLst>
                  <a:outerShdw blurRad="38100" dist="38100" dir="2700000" algn="tl">
                    <a:srgbClr val="000000">
                      <a:alpha val="43137"/>
                    </a:srgbClr>
                  </a:outerShdw>
                </a:effectLst>
                <a:latin typeface="Arial" pitchFamily="34" charset="0"/>
                <a:cs typeface="Arial" pitchFamily="34" charset="0"/>
              </a:rPr>
              <a:t>βελτιώνει την ανταγωνιστικότητά της και </a:t>
            </a:r>
            <a:r>
              <a:rPr b="1" dirty="0">
                <a:solidFill>
                  <a:srgbClr val="FF0000"/>
                </a:solidFill>
                <a:effectLst>
                  <a:outerShdw blurRad="38100" dist="38100" dir="2700000" algn="tl">
                    <a:srgbClr val="000000">
                      <a:alpha val="43137"/>
                    </a:srgbClr>
                  </a:outerShdw>
                </a:effectLst>
                <a:latin typeface="Arial" pitchFamily="34" charset="0"/>
                <a:cs typeface="Arial" pitchFamily="34" charset="0"/>
              </a:rPr>
              <a:t>να </a:t>
            </a:r>
            <a:r>
              <a:rPr b="1" spc="-5" dirty="0">
                <a:solidFill>
                  <a:srgbClr val="FF0000"/>
                </a:solidFill>
                <a:effectLst>
                  <a:outerShdw blurRad="38100" dist="38100" dir="2700000" algn="tl">
                    <a:srgbClr val="000000">
                      <a:alpha val="43137"/>
                    </a:srgbClr>
                  </a:outerShdw>
                </a:effectLst>
                <a:latin typeface="Arial" pitchFamily="34" charset="0"/>
                <a:cs typeface="Arial" pitchFamily="34" charset="0"/>
              </a:rPr>
              <a:t>επικεντρώνει τη  δράση της στην ανάπτυξή</a:t>
            </a:r>
            <a:r>
              <a:rPr b="1" spc="30" dirty="0">
                <a:solidFill>
                  <a:srgbClr val="FF0000"/>
                </a:solidFill>
                <a:effectLst>
                  <a:outerShdw blurRad="38100" dist="38100" dir="2700000" algn="tl">
                    <a:srgbClr val="000000">
                      <a:alpha val="43137"/>
                    </a:srgbClr>
                  </a:outerShdw>
                </a:effectLst>
                <a:latin typeface="Arial" pitchFamily="34" charset="0"/>
                <a:cs typeface="Arial" pitchFamily="34" charset="0"/>
              </a:rPr>
              <a:t> </a:t>
            </a:r>
            <a:r>
              <a:rPr b="1" spc="-10" dirty="0">
                <a:solidFill>
                  <a:srgbClr val="FF0000"/>
                </a:solidFill>
                <a:effectLst>
                  <a:outerShdw blurRad="38100" dist="38100" dir="2700000" algn="tl">
                    <a:srgbClr val="000000">
                      <a:alpha val="43137"/>
                    </a:srgbClr>
                  </a:outerShdw>
                </a:effectLst>
                <a:latin typeface="Arial" pitchFamily="34" charset="0"/>
                <a:cs typeface="Arial" pitchFamily="34" charset="0"/>
              </a:rPr>
              <a:t>της</a:t>
            </a:r>
            <a:endParaRPr b="1" dirty="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object 7"/>
          <p:cNvSpPr/>
          <p:nvPr/>
        </p:nvSpPr>
        <p:spPr>
          <a:xfrm>
            <a:off x="0" y="1"/>
            <a:ext cx="1874774" cy="1052736"/>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6555710" y="1"/>
            <a:ext cx="2474878" cy="1196752"/>
          </a:xfrm>
          <a:prstGeom prst="rect">
            <a:avLst/>
          </a:prstGeom>
          <a:blipFill>
            <a:blip r:embed="rId3" cstate="print"/>
            <a:stretch>
              <a:fillRect/>
            </a:stretch>
          </a:blipFill>
        </p:spPr>
        <p:txBody>
          <a:bodyPr wrap="square" lIns="0" tIns="0" rIns="0" bIns="0" rtlCol="0"/>
          <a:lstStyle/>
          <a:p>
            <a:endParaRPr/>
          </a:p>
        </p:txBody>
      </p:sp>
      <p:sp>
        <p:nvSpPr>
          <p:cNvPr id="10" name="object 10"/>
          <p:cNvSpPr txBox="1">
            <a:spLocks noGrp="1"/>
          </p:cNvSpPr>
          <p:nvPr>
            <p:ph type="sldNum" sz="quarter" idx="4294967295"/>
          </p:nvPr>
        </p:nvSpPr>
        <p:spPr>
          <a:xfrm>
            <a:off x="207326" y="6544354"/>
            <a:ext cx="620257"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14</a:t>
            </a:fld>
            <a:endParaRPr spc="-5"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596769" y="581863"/>
            <a:ext cx="3850640" cy="443711"/>
          </a:xfrm>
          <a:prstGeom prst="rect">
            <a:avLst/>
          </a:prstGeom>
        </p:spPr>
        <p:txBody>
          <a:bodyPr vert="horz" wrap="square" lIns="0" tIns="12700" rIns="0" bIns="0" rtlCol="0">
            <a:spAutoFit/>
          </a:bodyPr>
          <a:lstStyle/>
          <a:p>
            <a:pPr marL="12700">
              <a:lnSpc>
                <a:spcPct val="100000"/>
              </a:lnSpc>
              <a:spcBef>
                <a:spcPts val="100"/>
              </a:spcBef>
            </a:pPr>
            <a:r>
              <a:rPr sz="2800" dirty="0">
                <a:solidFill>
                  <a:srgbClr val="C00000"/>
                </a:solidFill>
                <a:effectLst>
                  <a:outerShdw blurRad="38100" dist="38100" dir="2700000" algn="tl">
                    <a:srgbClr val="000000">
                      <a:alpha val="43137"/>
                    </a:srgbClr>
                  </a:outerShdw>
                </a:effectLst>
              </a:rPr>
              <a:t>Τα </a:t>
            </a:r>
            <a:r>
              <a:rPr sz="2800" spc="-5" dirty="0">
                <a:solidFill>
                  <a:srgbClr val="C00000"/>
                </a:solidFill>
                <a:effectLst>
                  <a:outerShdw blurRad="38100" dist="38100" dir="2700000" algn="tl">
                    <a:srgbClr val="000000">
                      <a:alpha val="43137"/>
                    </a:srgbClr>
                  </a:outerShdw>
                </a:effectLst>
              </a:rPr>
              <a:t>κόστη του</a:t>
            </a:r>
            <a:r>
              <a:rPr sz="2800" spc="-75" dirty="0">
                <a:solidFill>
                  <a:srgbClr val="C00000"/>
                </a:solidFill>
                <a:effectLst>
                  <a:outerShdw blurRad="38100" dist="38100" dir="2700000" algn="tl">
                    <a:srgbClr val="000000">
                      <a:alpha val="43137"/>
                    </a:srgbClr>
                  </a:outerShdw>
                </a:effectLst>
              </a:rPr>
              <a:t> </a:t>
            </a:r>
            <a:r>
              <a:rPr sz="2800" dirty="0">
                <a:solidFill>
                  <a:srgbClr val="C00000"/>
                </a:solidFill>
                <a:effectLst>
                  <a:outerShdw blurRad="38100" dist="38100" dir="2700000" algn="tl">
                    <a:srgbClr val="000000">
                      <a:alpha val="43137"/>
                    </a:srgbClr>
                  </a:outerShdw>
                </a:effectLst>
              </a:rPr>
              <a:t>Factoring</a:t>
            </a:r>
          </a:p>
        </p:txBody>
      </p:sp>
      <p:sp>
        <p:nvSpPr>
          <p:cNvPr id="6" name="object 6"/>
          <p:cNvSpPr txBox="1"/>
          <p:nvPr/>
        </p:nvSpPr>
        <p:spPr>
          <a:xfrm>
            <a:off x="407352" y="1216025"/>
            <a:ext cx="5244768" cy="4966103"/>
          </a:xfrm>
          <a:prstGeom prst="rect">
            <a:avLst/>
          </a:prstGeom>
        </p:spPr>
        <p:txBody>
          <a:bodyPr vert="horz" wrap="square" lIns="0" tIns="13335" rIns="0" bIns="0" rtlCol="0">
            <a:spAutoFit/>
          </a:bodyPr>
          <a:lstStyle/>
          <a:p>
            <a:pPr marL="240665" marR="125730" indent="-228600" algn="just">
              <a:lnSpc>
                <a:spcPct val="100000"/>
              </a:lnSpc>
              <a:spcBef>
                <a:spcPts val="105"/>
              </a:spcBef>
              <a:buClr>
                <a:srgbClr val="2DB6B3"/>
              </a:buClr>
              <a:tabLst>
                <a:tab pos="241300" algn="l"/>
              </a:tabLst>
            </a:pPr>
            <a:r>
              <a:rPr b="1" dirty="0">
                <a:effectLst>
                  <a:outerShdw blurRad="38100" dist="38100" dir="2700000" algn="tl">
                    <a:srgbClr val="000000">
                      <a:alpha val="43137"/>
                    </a:srgbClr>
                  </a:outerShdw>
                </a:effectLst>
                <a:latin typeface="Arial"/>
                <a:cs typeface="Arial"/>
              </a:rPr>
              <a:t>Η </a:t>
            </a:r>
            <a:r>
              <a:rPr b="1" spc="-5" dirty="0">
                <a:effectLst>
                  <a:outerShdw blurRad="38100" dist="38100" dir="2700000" algn="tl">
                    <a:srgbClr val="000000">
                      <a:alpha val="43137"/>
                    </a:srgbClr>
                  </a:outerShdw>
                </a:effectLst>
                <a:latin typeface="Arial"/>
                <a:cs typeface="Arial"/>
              </a:rPr>
              <a:t>συμφωνία με </a:t>
            </a:r>
            <a:r>
              <a:rPr b="1" dirty="0">
                <a:effectLst>
                  <a:outerShdw blurRad="38100" dist="38100" dir="2700000" algn="tl">
                    <a:srgbClr val="000000">
                      <a:alpha val="43137"/>
                    </a:srgbClr>
                  </a:outerShdw>
                </a:effectLst>
                <a:latin typeface="Arial"/>
                <a:cs typeface="Arial"/>
              </a:rPr>
              <a:t>τον Factor </a:t>
            </a:r>
            <a:r>
              <a:rPr b="1" spc="5" dirty="0">
                <a:effectLst>
                  <a:outerShdw blurRad="38100" dist="38100" dir="2700000" algn="tl">
                    <a:srgbClr val="000000">
                      <a:alpha val="43137"/>
                    </a:srgbClr>
                  </a:outerShdw>
                </a:effectLst>
                <a:latin typeface="Arial"/>
                <a:cs typeface="Arial"/>
              </a:rPr>
              <a:t>και </a:t>
            </a:r>
            <a:r>
              <a:rPr b="1" dirty="0">
                <a:effectLst>
                  <a:outerShdw blurRad="38100" dist="38100" dir="2700000" algn="tl">
                    <a:srgbClr val="000000">
                      <a:alpha val="43137"/>
                    </a:srgbClr>
                  </a:outerShdw>
                </a:effectLst>
                <a:latin typeface="Arial"/>
                <a:cs typeface="Arial"/>
              </a:rPr>
              <a:t>η παροχή του  κατάλληλου κατά </a:t>
            </a:r>
            <a:r>
              <a:rPr b="1" spc="-5" dirty="0">
                <a:effectLst>
                  <a:outerShdw blurRad="38100" dist="38100" dir="2700000" algn="tl">
                    <a:srgbClr val="000000">
                      <a:alpha val="43137"/>
                    </a:srgbClr>
                  </a:outerShdw>
                </a:effectLst>
                <a:latin typeface="Arial"/>
                <a:cs typeface="Arial"/>
              </a:rPr>
              <a:t>περίπτωση </a:t>
            </a:r>
            <a:r>
              <a:rPr b="1" dirty="0">
                <a:effectLst>
                  <a:outerShdw blurRad="38100" dist="38100" dir="2700000" algn="tl">
                    <a:srgbClr val="000000">
                      <a:alpha val="43137"/>
                    </a:srgbClr>
                  </a:outerShdw>
                </a:effectLst>
                <a:latin typeface="Arial"/>
                <a:cs typeface="Arial"/>
              </a:rPr>
              <a:t>μίγματος </a:t>
            </a:r>
            <a:r>
              <a:rPr b="1" spc="-5" dirty="0">
                <a:effectLst>
                  <a:outerShdw blurRad="38100" dist="38100" dir="2700000" algn="tl">
                    <a:srgbClr val="000000">
                      <a:alpha val="43137"/>
                    </a:srgbClr>
                  </a:outerShdw>
                </a:effectLst>
                <a:latin typeface="Arial"/>
                <a:cs typeface="Arial"/>
              </a:rPr>
              <a:t>υπηρεσιών,  διαμορφώνει </a:t>
            </a:r>
            <a:r>
              <a:rPr b="1" spc="5" dirty="0">
                <a:effectLst>
                  <a:outerShdw blurRad="38100" dist="38100" dir="2700000" algn="tl">
                    <a:srgbClr val="000000">
                      <a:alpha val="43137"/>
                    </a:srgbClr>
                  </a:outerShdw>
                </a:effectLst>
                <a:latin typeface="Arial"/>
                <a:cs typeface="Arial"/>
              </a:rPr>
              <a:t>και </a:t>
            </a:r>
            <a:r>
              <a:rPr b="1" dirty="0">
                <a:effectLst>
                  <a:outerShdw blurRad="38100" dist="38100" dir="2700000" algn="tl">
                    <a:srgbClr val="000000">
                      <a:alpha val="43137"/>
                    </a:srgbClr>
                  </a:outerShdw>
                </a:effectLst>
                <a:latin typeface="Arial"/>
                <a:cs typeface="Arial"/>
              </a:rPr>
              <a:t>το κόστος </a:t>
            </a:r>
            <a:r>
              <a:rPr b="1" spc="-5" dirty="0">
                <a:effectLst>
                  <a:outerShdw blurRad="38100" dist="38100" dir="2700000" algn="tl">
                    <a:srgbClr val="000000">
                      <a:alpha val="43137"/>
                    </a:srgbClr>
                  </a:outerShdw>
                </a:effectLst>
                <a:latin typeface="Arial"/>
                <a:cs typeface="Arial"/>
              </a:rPr>
              <a:t>συνεργασίας. </a:t>
            </a:r>
            <a:r>
              <a:rPr b="1" dirty="0">
                <a:effectLst>
                  <a:outerShdw blurRad="38100" dist="38100" dir="2700000" algn="tl">
                    <a:srgbClr val="000000">
                      <a:alpha val="43137"/>
                    </a:srgbClr>
                  </a:outerShdw>
                </a:effectLst>
                <a:latin typeface="Arial"/>
                <a:cs typeface="Arial"/>
              </a:rPr>
              <a:t>Το  συνολικό κόστος συνεργασίας </a:t>
            </a:r>
            <a:r>
              <a:rPr b="1" spc="-5" dirty="0">
                <a:effectLst>
                  <a:outerShdw blurRad="38100" dist="38100" dir="2700000" algn="tl">
                    <a:srgbClr val="000000">
                      <a:alpha val="43137"/>
                    </a:srgbClr>
                  </a:outerShdw>
                </a:effectLst>
                <a:latin typeface="Arial"/>
                <a:cs typeface="Arial"/>
              </a:rPr>
              <a:t>συνήθως</a:t>
            </a:r>
            <a:r>
              <a:rPr b="1" spc="-85"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αφορά:</a:t>
            </a:r>
          </a:p>
          <a:p>
            <a:pPr marL="992505" marR="5080" lvl="1" indent="-457200" algn="just">
              <a:lnSpc>
                <a:spcPct val="100000"/>
              </a:lnSpc>
              <a:spcBef>
                <a:spcPts val="1035"/>
              </a:spcBef>
              <a:buClr>
                <a:srgbClr val="2DB6B3"/>
              </a:buClr>
              <a:buAutoNum type="alphaUcPeriod"/>
              <a:tabLst>
                <a:tab pos="992505" algn="l"/>
                <a:tab pos="993140" algn="l"/>
              </a:tabLst>
            </a:pPr>
            <a:r>
              <a:rPr b="1" spc="-5" dirty="0">
                <a:effectLst>
                  <a:outerShdw blurRad="38100" dist="38100" dir="2700000" algn="tl">
                    <a:srgbClr val="000000">
                      <a:alpha val="43137"/>
                    </a:srgbClr>
                  </a:outerShdw>
                </a:effectLst>
                <a:latin typeface="Arial"/>
                <a:cs typeface="Arial"/>
              </a:rPr>
              <a:t>Στην </a:t>
            </a:r>
            <a:r>
              <a:rPr b="1" spc="-10" dirty="0">
                <a:effectLst>
                  <a:outerShdw blurRad="38100" dist="38100" dir="2700000" algn="tl">
                    <a:srgbClr val="000000">
                      <a:alpha val="43137"/>
                    </a:srgbClr>
                  </a:outerShdw>
                </a:effectLst>
                <a:latin typeface="Arial"/>
                <a:cs typeface="Arial"/>
              </a:rPr>
              <a:t>προμήθεια, </a:t>
            </a:r>
            <a:r>
              <a:rPr b="1" spc="-5" dirty="0">
                <a:effectLst>
                  <a:outerShdw blurRad="38100" dist="38100" dir="2700000" algn="tl">
                    <a:srgbClr val="000000">
                      <a:alpha val="43137"/>
                    </a:srgbClr>
                  </a:outerShdw>
                </a:effectLst>
                <a:latin typeface="Arial"/>
                <a:cs typeface="Arial"/>
              </a:rPr>
              <a:t>το ύψος της </a:t>
            </a:r>
            <a:r>
              <a:rPr b="1" spc="-10" dirty="0">
                <a:effectLst>
                  <a:outerShdw blurRad="38100" dist="38100" dir="2700000" algn="tl">
                    <a:srgbClr val="000000">
                      <a:alpha val="43137"/>
                    </a:srgbClr>
                  </a:outerShdw>
                </a:effectLst>
                <a:latin typeface="Arial"/>
                <a:cs typeface="Arial"/>
              </a:rPr>
              <a:t>οποίας </a:t>
            </a:r>
            <a:r>
              <a:rPr b="1" spc="-5" dirty="0">
                <a:effectLst>
                  <a:outerShdw blurRad="38100" dist="38100" dir="2700000" algn="tl">
                    <a:srgbClr val="000000">
                      <a:alpha val="43137"/>
                    </a:srgbClr>
                  </a:outerShdw>
                </a:effectLst>
                <a:latin typeface="Arial"/>
                <a:cs typeface="Arial"/>
              </a:rPr>
              <a:t>εξαρτάται  από την αναλαμβανόμενη </a:t>
            </a:r>
            <a:r>
              <a:rPr b="1" spc="-10" dirty="0">
                <a:effectLst>
                  <a:outerShdw blurRad="38100" dist="38100" dir="2700000" algn="tl">
                    <a:srgbClr val="000000">
                      <a:alpha val="43137"/>
                    </a:srgbClr>
                  </a:outerShdw>
                </a:effectLst>
                <a:latin typeface="Arial"/>
                <a:cs typeface="Arial"/>
              </a:rPr>
              <a:t>ομάδα </a:t>
            </a:r>
            <a:r>
              <a:rPr b="1" spc="-5" dirty="0">
                <a:effectLst>
                  <a:outerShdw blurRad="38100" dist="38100" dir="2700000" algn="tl">
                    <a:srgbClr val="000000">
                      <a:alpha val="43137"/>
                    </a:srgbClr>
                  </a:outerShdw>
                </a:effectLst>
                <a:latin typeface="Arial"/>
                <a:cs typeface="Arial"/>
              </a:rPr>
              <a:t>των αγοραστών-  πελατών, τον αριθμό </a:t>
            </a:r>
            <a:r>
              <a:rPr b="1" dirty="0">
                <a:effectLst>
                  <a:outerShdw blurRad="38100" dist="38100" dir="2700000" algn="tl">
                    <a:srgbClr val="000000">
                      <a:alpha val="43137"/>
                    </a:srgbClr>
                  </a:outerShdw>
                </a:effectLst>
                <a:latin typeface="Arial"/>
                <a:cs typeface="Arial"/>
              </a:rPr>
              <a:t>και </a:t>
            </a:r>
            <a:r>
              <a:rPr b="1" spc="-5" dirty="0">
                <a:effectLst>
                  <a:outerShdw blurRad="38100" dist="38100" dir="2700000" algn="tl">
                    <a:srgbClr val="000000">
                      <a:alpha val="43137"/>
                    </a:srgbClr>
                  </a:outerShdw>
                </a:effectLst>
                <a:latin typeface="Arial"/>
                <a:cs typeface="Arial"/>
              </a:rPr>
              <a:t>τη μέση αξία των  τιμολογίων, καθώς </a:t>
            </a:r>
            <a:r>
              <a:rPr b="1" dirty="0">
                <a:effectLst>
                  <a:outerShdw blurRad="38100" dist="38100" dir="2700000" algn="tl">
                    <a:srgbClr val="000000">
                      <a:alpha val="43137"/>
                    </a:srgbClr>
                  </a:outerShdw>
                </a:effectLst>
                <a:latin typeface="Arial"/>
                <a:cs typeface="Arial"/>
              </a:rPr>
              <a:t>και </a:t>
            </a:r>
            <a:r>
              <a:rPr b="1" spc="-5" dirty="0">
                <a:effectLst>
                  <a:outerShdw blurRad="38100" dist="38100" dir="2700000" algn="tl">
                    <a:srgbClr val="000000">
                      <a:alpha val="43137"/>
                    </a:srgbClr>
                  </a:outerShdw>
                </a:effectLst>
                <a:latin typeface="Arial"/>
                <a:cs typeface="Arial"/>
              </a:rPr>
              <a:t>τη διάρκεια της μέσης  πιστωτικής </a:t>
            </a:r>
            <a:r>
              <a:rPr b="1" spc="-10" dirty="0">
                <a:effectLst>
                  <a:outerShdw blurRad="38100" dist="38100" dir="2700000" algn="tl">
                    <a:srgbClr val="000000">
                      <a:alpha val="43137"/>
                    </a:srgbClr>
                  </a:outerShdw>
                </a:effectLst>
                <a:latin typeface="Arial"/>
                <a:cs typeface="Arial"/>
              </a:rPr>
              <a:t>περιόδου. </a:t>
            </a:r>
            <a:r>
              <a:rPr b="1" spc="-5" dirty="0">
                <a:effectLst>
                  <a:outerShdw blurRad="38100" dist="38100" dir="2700000" algn="tl">
                    <a:srgbClr val="000000">
                      <a:alpha val="43137"/>
                    </a:srgbClr>
                  </a:outerShdw>
                </a:effectLst>
                <a:latin typeface="Arial"/>
                <a:cs typeface="Arial"/>
              </a:rPr>
              <a:t>Για την </a:t>
            </a:r>
            <a:r>
              <a:rPr b="1" dirty="0">
                <a:effectLst>
                  <a:outerShdw blurRad="38100" dist="38100" dir="2700000" algn="tl">
                    <a:srgbClr val="000000">
                      <a:alpha val="43137"/>
                    </a:srgbClr>
                  </a:outerShdw>
                </a:effectLst>
                <a:latin typeface="Arial"/>
                <a:cs typeface="Arial"/>
              </a:rPr>
              <a:t>κάλυψη και </a:t>
            </a:r>
            <a:r>
              <a:rPr b="1" spc="-5" dirty="0">
                <a:effectLst>
                  <a:outerShdw blurRad="38100" dist="38100" dir="2700000" algn="tl">
                    <a:srgbClr val="000000">
                      <a:alpha val="43137"/>
                    </a:srgbClr>
                  </a:outerShdw>
                </a:effectLst>
                <a:latin typeface="Arial"/>
                <a:cs typeface="Arial"/>
              </a:rPr>
              <a:t>του  πιστωτικού κινδύνου </a:t>
            </a:r>
            <a:r>
              <a:rPr b="1" dirty="0">
                <a:effectLst>
                  <a:outerShdw blurRad="38100" dist="38100" dir="2700000" algn="tl">
                    <a:srgbClr val="000000">
                      <a:alpha val="43137"/>
                    </a:srgbClr>
                  </a:outerShdw>
                </a:effectLst>
                <a:latin typeface="Arial"/>
                <a:cs typeface="Arial"/>
              </a:rPr>
              <a:t>η </a:t>
            </a:r>
            <a:r>
              <a:rPr b="1" spc="-10" dirty="0">
                <a:effectLst>
                  <a:outerShdw blurRad="38100" dist="38100" dir="2700000" algn="tl">
                    <a:srgbClr val="000000">
                      <a:alpha val="43137"/>
                    </a:srgbClr>
                  </a:outerShdw>
                </a:effectLst>
                <a:latin typeface="Arial"/>
                <a:cs typeface="Arial"/>
              </a:rPr>
              <a:t>προμήθεια</a:t>
            </a:r>
            <a:r>
              <a:rPr b="1" spc="55"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προσαυξάνεται</a:t>
            </a:r>
            <a:endParaRPr b="1" dirty="0">
              <a:effectLst>
                <a:outerShdw blurRad="38100" dist="38100" dir="2700000" algn="tl">
                  <a:srgbClr val="000000">
                    <a:alpha val="43137"/>
                  </a:srgbClr>
                </a:outerShdw>
              </a:effectLst>
              <a:latin typeface="Arial"/>
              <a:cs typeface="Arial"/>
            </a:endParaRPr>
          </a:p>
          <a:p>
            <a:pPr marL="992505" marR="1456690" lvl="1" indent="-457200">
              <a:lnSpc>
                <a:spcPct val="100000"/>
              </a:lnSpc>
              <a:spcBef>
                <a:spcPts val="865"/>
              </a:spcBef>
              <a:buClr>
                <a:srgbClr val="2DB6B3"/>
              </a:buClr>
              <a:buAutoNum type="alphaUcPeriod"/>
              <a:tabLst>
                <a:tab pos="992505" algn="l"/>
                <a:tab pos="993140" algn="l"/>
              </a:tabLst>
            </a:pPr>
            <a:r>
              <a:rPr b="1" spc="-5" dirty="0">
                <a:effectLst>
                  <a:outerShdw blurRad="38100" dist="38100" dir="2700000" algn="tl">
                    <a:srgbClr val="000000">
                      <a:alpha val="43137"/>
                    </a:srgbClr>
                  </a:outerShdw>
                </a:effectLst>
                <a:latin typeface="Arial"/>
                <a:cs typeface="Arial"/>
              </a:rPr>
              <a:t>Στο επιτόκιο </a:t>
            </a:r>
            <a:r>
              <a:rPr b="1" spc="-10" dirty="0">
                <a:effectLst>
                  <a:outerShdw blurRad="38100" dist="38100" dir="2700000" algn="tl">
                    <a:srgbClr val="000000">
                      <a:alpha val="43137"/>
                    </a:srgbClr>
                  </a:outerShdw>
                </a:effectLst>
                <a:latin typeface="Arial"/>
                <a:cs typeface="Arial"/>
              </a:rPr>
              <a:t>που </a:t>
            </a:r>
            <a:r>
              <a:rPr b="1" spc="-5" dirty="0">
                <a:effectLst>
                  <a:outerShdw blurRad="38100" dist="38100" dir="2700000" algn="tl">
                    <a:srgbClr val="000000">
                      <a:alpha val="43137"/>
                    </a:srgbClr>
                  </a:outerShdw>
                </a:effectLst>
                <a:latin typeface="Arial"/>
                <a:cs typeface="Arial"/>
              </a:rPr>
              <a:t>χρεώνεται </a:t>
            </a:r>
            <a:r>
              <a:rPr b="1" spc="-5" dirty="0" err="1">
                <a:effectLst>
                  <a:outerShdw blurRad="38100" dist="38100" dir="2700000" algn="tl">
                    <a:srgbClr val="000000">
                      <a:alpha val="43137"/>
                    </a:srgbClr>
                  </a:outerShdw>
                </a:effectLst>
                <a:latin typeface="Arial"/>
                <a:cs typeface="Arial"/>
              </a:rPr>
              <a:t>επί</a:t>
            </a:r>
            <a:r>
              <a:rPr b="1" spc="-5" dirty="0">
                <a:effectLst>
                  <a:outerShdw blurRad="38100" dist="38100" dir="2700000" algn="tl">
                    <a:srgbClr val="000000">
                      <a:alpha val="43137"/>
                    </a:srgbClr>
                  </a:outerShdw>
                </a:effectLst>
                <a:latin typeface="Arial"/>
                <a:cs typeface="Arial"/>
              </a:rPr>
              <a:t> </a:t>
            </a:r>
            <a:r>
              <a:rPr lang="el-GR" b="1" spc="-5" dirty="0" smtClean="0">
                <a:effectLst>
                  <a:outerShdw blurRad="38100" dist="38100" dir="2700000" algn="tl">
                    <a:srgbClr val="000000">
                      <a:alpha val="43137"/>
                    </a:srgbClr>
                  </a:outerShdw>
                </a:effectLst>
                <a:latin typeface="Arial"/>
                <a:cs typeface="Arial"/>
              </a:rPr>
              <a:t> </a:t>
            </a:r>
            <a:r>
              <a:rPr b="1" spc="-5" dirty="0" err="1" smtClean="0">
                <a:effectLst>
                  <a:outerShdw blurRad="38100" dist="38100" dir="2700000" algn="tl">
                    <a:srgbClr val="000000">
                      <a:alpha val="43137"/>
                    </a:srgbClr>
                  </a:outerShdw>
                </a:effectLst>
                <a:latin typeface="Arial"/>
                <a:cs typeface="Arial"/>
              </a:rPr>
              <a:t>των</a:t>
            </a:r>
            <a:r>
              <a:rPr b="1" spc="-5" dirty="0" smtClean="0">
                <a:effectLst>
                  <a:outerShdw blurRad="38100" dist="38100" dir="2700000" algn="tl">
                    <a:srgbClr val="000000">
                      <a:alpha val="43137"/>
                    </a:srgbClr>
                  </a:outerShdw>
                </a:effectLst>
                <a:latin typeface="Arial"/>
                <a:cs typeface="Arial"/>
              </a:rPr>
              <a:t>  </a:t>
            </a:r>
            <a:r>
              <a:rPr b="1" spc="-5" dirty="0" err="1">
                <a:effectLst>
                  <a:outerShdw blurRad="38100" dist="38100" dir="2700000" algn="tl">
                    <a:srgbClr val="000000">
                      <a:alpha val="43137"/>
                    </a:srgbClr>
                  </a:outerShdw>
                </a:effectLst>
                <a:latin typeface="Arial"/>
                <a:cs typeface="Arial"/>
              </a:rPr>
              <a:t>χορηγουμένων</a:t>
            </a:r>
            <a:r>
              <a:rPr b="1" dirty="0">
                <a:effectLst>
                  <a:outerShdw blurRad="38100" dist="38100" dir="2700000" algn="tl">
                    <a:srgbClr val="000000">
                      <a:alpha val="43137"/>
                    </a:srgbClr>
                  </a:outerShdw>
                </a:effectLst>
                <a:latin typeface="Arial"/>
                <a:cs typeface="Arial"/>
              </a:rPr>
              <a:t> </a:t>
            </a:r>
            <a:r>
              <a:rPr lang="el-GR" b="1" dirty="0" smtClean="0">
                <a:effectLst>
                  <a:outerShdw blurRad="38100" dist="38100" dir="2700000" algn="tl">
                    <a:srgbClr val="000000">
                      <a:alpha val="43137"/>
                    </a:srgbClr>
                  </a:outerShdw>
                </a:effectLst>
                <a:latin typeface="Arial"/>
                <a:cs typeface="Arial"/>
              </a:rPr>
              <a:t> </a:t>
            </a:r>
            <a:r>
              <a:rPr b="1" spc="-5" dirty="0" err="1" smtClean="0">
                <a:effectLst>
                  <a:outerShdw blurRad="38100" dist="38100" dir="2700000" algn="tl">
                    <a:srgbClr val="000000">
                      <a:alpha val="43137"/>
                    </a:srgbClr>
                  </a:outerShdw>
                </a:effectLst>
                <a:latin typeface="Arial"/>
                <a:cs typeface="Arial"/>
              </a:rPr>
              <a:t>προκαταβολών</a:t>
            </a:r>
            <a:endParaRPr b="1" dirty="0">
              <a:effectLst>
                <a:outerShdw blurRad="38100" dist="38100" dir="2700000" algn="tl">
                  <a:srgbClr val="000000">
                    <a:alpha val="43137"/>
                  </a:srgbClr>
                </a:outerShdw>
              </a:effectLst>
              <a:latin typeface="Arial"/>
              <a:cs typeface="Arial"/>
            </a:endParaRPr>
          </a:p>
        </p:txBody>
      </p:sp>
      <p:sp>
        <p:nvSpPr>
          <p:cNvPr id="7" name="object 7"/>
          <p:cNvSpPr/>
          <p:nvPr/>
        </p:nvSpPr>
        <p:spPr>
          <a:xfrm>
            <a:off x="7108825" y="1597025"/>
            <a:ext cx="1819275" cy="2438400"/>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6988911" y="4560011"/>
            <a:ext cx="2016089" cy="1504942"/>
          </a:xfrm>
          <a:prstGeom prst="rect">
            <a:avLst/>
          </a:prstGeom>
          <a:blipFill>
            <a:blip r:embed="rId3" cstate="print"/>
            <a:stretch>
              <a:fillRect/>
            </a:stretch>
          </a:blipFill>
        </p:spPr>
        <p:txBody>
          <a:bodyPr wrap="square" lIns="0" tIns="0" rIns="0" bIns="0" rtlCol="0"/>
          <a:lstStyle/>
          <a:p>
            <a:endParaRPr/>
          </a:p>
        </p:txBody>
      </p:sp>
      <p:sp>
        <p:nvSpPr>
          <p:cNvPr id="10" name="object 10"/>
          <p:cNvSpPr txBox="1">
            <a:spLocks noGrp="1"/>
          </p:cNvSpPr>
          <p:nvPr>
            <p:ph type="sldNum" sz="quarter" idx="4294967295"/>
          </p:nvPr>
        </p:nvSpPr>
        <p:spPr>
          <a:xfrm>
            <a:off x="207326" y="6525344"/>
            <a:ext cx="692265"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15</a:t>
            </a:fld>
            <a:endParaRPr spc="-5"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455517" y="288020"/>
            <a:ext cx="8131809" cy="443070"/>
          </a:xfrm>
          <a:prstGeom prst="rect">
            <a:avLst/>
          </a:prstGeom>
        </p:spPr>
        <p:txBody>
          <a:bodyPr vert="horz" wrap="square" lIns="0" tIns="12065" rIns="0" bIns="0" rtlCol="0">
            <a:spAutoFit/>
          </a:bodyPr>
          <a:lstStyle/>
          <a:p>
            <a:pPr marL="12700">
              <a:lnSpc>
                <a:spcPct val="100000"/>
              </a:lnSpc>
              <a:spcBef>
                <a:spcPts val="95"/>
              </a:spcBef>
            </a:pPr>
            <a:r>
              <a:rPr sz="2800" spc="-5" dirty="0">
                <a:solidFill>
                  <a:srgbClr val="C00000"/>
                </a:solidFill>
                <a:effectLst>
                  <a:outerShdw blurRad="38100" dist="38100" dir="2700000" algn="tl">
                    <a:srgbClr val="000000">
                      <a:alpha val="43137"/>
                    </a:srgbClr>
                  </a:outerShdw>
                </a:effectLst>
              </a:rPr>
              <a:t>Θερμοκοιτίδες Επιχειρήσεων </a:t>
            </a:r>
            <a:r>
              <a:rPr sz="2800" dirty="0">
                <a:solidFill>
                  <a:srgbClr val="C00000"/>
                </a:solidFill>
                <a:effectLst>
                  <a:outerShdw blurRad="38100" dist="38100" dir="2700000" algn="tl">
                    <a:srgbClr val="000000">
                      <a:alpha val="43137"/>
                    </a:srgbClr>
                  </a:outerShdw>
                </a:effectLst>
              </a:rPr>
              <a:t>(Business</a:t>
            </a:r>
            <a:r>
              <a:rPr sz="2800" spc="20" dirty="0">
                <a:solidFill>
                  <a:srgbClr val="C00000"/>
                </a:solidFill>
                <a:effectLst>
                  <a:outerShdw blurRad="38100" dist="38100" dir="2700000" algn="tl">
                    <a:srgbClr val="000000">
                      <a:alpha val="43137"/>
                    </a:srgbClr>
                  </a:outerShdw>
                </a:effectLst>
              </a:rPr>
              <a:t> </a:t>
            </a:r>
            <a:r>
              <a:rPr sz="2800" dirty="0">
                <a:solidFill>
                  <a:srgbClr val="C00000"/>
                </a:solidFill>
                <a:effectLst>
                  <a:outerShdw blurRad="38100" dist="38100" dir="2700000" algn="tl">
                    <a:srgbClr val="000000">
                      <a:alpha val="43137"/>
                    </a:srgbClr>
                  </a:outerShdw>
                </a:effectLst>
              </a:rPr>
              <a:t>Incubators)</a:t>
            </a:r>
          </a:p>
        </p:txBody>
      </p:sp>
      <p:sp>
        <p:nvSpPr>
          <p:cNvPr id="6" name="object 6"/>
          <p:cNvSpPr txBox="1"/>
          <p:nvPr/>
        </p:nvSpPr>
        <p:spPr>
          <a:xfrm>
            <a:off x="179512" y="908721"/>
            <a:ext cx="6768752" cy="5449569"/>
          </a:xfrm>
          <a:prstGeom prst="rect">
            <a:avLst/>
          </a:prstGeom>
        </p:spPr>
        <p:txBody>
          <a:bodyPr vert="horz" wrap="square" lIns="0" tIns="12065" rIns="0" bIns="0" rtlCol="0">
            <a:spAutoFit/>
          </a:bodyPr>
          <a:lstStyle/>
          <a:p>
            <a:pPr marL="241300" marR="25400" indent="-229235" algn="just">
              <a:lnSpc>
                <a:spcPts val="1920"/>
              </a:lnSpc>
              <a:spcBef>
                <a:spcPts val="95"/>
              </a:spcBef>
              <a:buClr>
                <a:srgbClr val="2DB6B3"/>
              </a:buClr>
              <a:buFont typeface="Wingdings"/>
              <a:buChar char=""/>
              <a:tabLst>
                <a:tab pos="240665" algn="l"/>
                <a:tab pos="241935" algn="l"/>
              </a:tabLst>
            </a:pPr>
            <a:r>
              <a:rPr sz="1600" b="1" spc="-5" dirty="0">
                <a:solidFill>
                  <a:srgbClr val="000099"/>
                </a:solidFill>
                <a:effectLst>
                  <a:outerShdw blurRad="38100" dist="38100" dir="2700000" algn="tl">
                    <a:srgbClr val="000000">
                      <a:alpha val="43137"/>
                    </a:srgbClr>
                  </a:outerShdw>
                </a:effectLst>
                <a:latin typeface="Arial"/>
                <a:cs typeface="Arial"/>
              </a:rPr>
              <a:t>Mια δυναμική διαδικασία ανάπτυξης (επώαση) επιχειρήσεων με στόχο  την ενθάρρυνση των ανθρώπων </a:t>
            </a:r>
            <a:r>
              <a:rPr sz="1600" b="1" dirty="0">
                <a:solidFill>
                  <a:srgbClr val="000099"/>
                </a:solidFill>
                <a:effectLst>
                  <a:outerShdw blurRad="38100" dist="38100" dir="2700000" algn="tl">
                    <a:srgbClr val="000000">
                      <a:alpha val="43137"/>
                    </a:srgbClr>
                  </a:outerShdw>
                </a:effectLst>
                <a:latin typeface="Arial"/>
                <a:cs typeface="Arial"/>
              </a:rPr>
              <a:t>να </a:t>
            </a:r>
            <a:r>
              <a:rPr sz="1600" b="1" spc="-5" dirty="0">
                <a:solidFill>
                  <a:srgbClr val="000099"/>
                </a:solidFill>
                <a:effectLst>
                  <a:outerShdw blurRad="38100" dist="38100" dir="2700000" algn="tl">
                    <a:srgbClr val="000000">
                      <a:alpha val="43137"/>
                    </a:srgbClr>
                  </a:outerShdw>
                </a:effectLst>
                <a:latin typeface="Arial"/>
                <a:cs typeface="Arial"/>
              </a:rPr>
              <a:t>ξεκινήσουν τη δικιά τους επιχείρηση  και τη στήριξη σε νεοϊδρυόμενες επιχειρήσεις που σχετίζονται με την  ανάπτυξη της</a:t>
            </a:r>
            <a:r>
              <a:rPr sz="1600" b="1" spc="5" dirty="0">
                <a:solidFill>
                  <a:srgbClr val="000099"/>
                </a:solidFill>
                <a:effectLst>
                  <a:outerShdw blurRad="38100" dist="38100" dir="2700000" algn="tl">
                    <a:srgbClr val="000000">
                      <a:alpha val="43137"/>
                    </a:srgbClr>
                  </a:outerShdw>
                </a:effectLst>
                <a:latin typeface="Arial"/>
                <a:cs typeface="Arial"/>
              </a:rPr>
              <a:t> </a:t>
            </a:r>
            <a:r>
              <a:rPr sz="1600" b="1" spc="-5" dirty="0">
                <a:solidFill>
                  <a:srgbClr val="000099"/>
                </a:solidFill>
                <a:effectLst>
                  <a:outerShdw blurRad="38100" dist="38100" dir="2700000" algn="tl">
                    <a:srgbClr val="000000">
                      <a:alpha val="43137"/>
                    </a:srgbClr>
                  </a:outerShdw>
                </a:effectLst>
                <a:latin typeface="Arial"/>
                <a:cs typeface="Arial"/>
              </a:rPr>
              <a:t>καινοτομίας</a:t>
            </a:r>
            <a:endParaRPr sz="1600" b="1" dirty="0">
              <a:solidFill>
                <a:srgbClr val="000099"/>
              </a:solidFill>
              <a:effectLst>
                <a:outerShdw blurRad="38100" dist="38100" dir="2700000" algn="tl">
                  <a:srgbClr val="000000">
                    <a:alpha val="43137"/>
                  </a:srgbClr>
                </a:outerShdw>
              </a:effectLst>
              <a:latin typeface="Arial"/>
              <a:cs typeface="Arial"/>
            </a:endParaRPr>
          </a:p>
          <a:p>
            <a:pPr marL="241300" marR="5080" indent="-229235" algn="just">
              <a:lnSpc>
                <a:spcPts val="1920"/>
              </a:lnSpc>
              <a:spcBef>
                <a:spcPts val="1055"/>
              </a:spcBef>
              <a:buClr>
                <a:srgbClr val="2DB6B3"/>
              </a:buClr>
              <a:buFont typeface="Wingdings"/>
              <a:buChar char=""/>
              <a:tabLst>
                <a:tab pos="240665" algn="l"/>
                <a:tab pos="241935" algn="l"/>
              </a:tabLst>
            </a:pPr>
            <a:r>
              <a:rPr sz="1600" b="1" spc="-10" dirty="0">
                <a:solidFill>
                  <a:srgbClr val="000099"/>
                </a:solidFill>
                <a:effectLst>
                  <a:outerShdw blurRad="38100" dist="38100" dir="2700000" algn="tl">
                    <a:srgbClr val="000000">
                      <a:alpha val="43137"/>
                    </a:srgbClr>
                  </a:outerShdw>
                </a:effectLst>
                <a:latin typeface="Arial"/>
                <a:cs typeface="Arial"/>
              </a:rPr>
              <a:t>Οι </a:t>
            </a:r>
            <a:r>
              <a:rPr sz="1600" b="1" spc="-5" dirty="0">
                <a:solidFill>
                  <a:srgbClr val="000099"/>
                </a:solidFill>
                <a:effectLst>
                  <a:outerShdw blurRad="38100" dist="38100" dir="2700000" algn="tl">
                    <a:srgbClr val="000000">
                      <a:alpha val="43137"/>
                    </a:srgbClr>
                  </a:outerShdw>
                </a:effectLst>
                <a:latin typeface="Arial"/>
                <a:cs typeface="Arial"/>
              </a:rPr>
              <a:t>θερμοκοιτίδες επιχειρήσεων παρέχουν πρόσβαση σε πόρους και </a:t>
            </a:r>
            <a:r>
              <a:rPr sz="1600" b="1" spc="-10" dirty="0">
                <a:solidFill>
                  <a:srgbClr val="000099"/>
                </a:solidFill>
                <a:effectLst>
                  <a:outerShdw blurRad="38100" dist="38100" dir="2700000" algn="tl">
                    <a:srgbClr val="000000">
                      <a:alpha val="43137"/>
                    </a:srgbClr>
                  </a:outerShdw>
                </a:effectLst>
                <a:latin typeface="Arial"/>
                <a:cs typeface="Arial"/>
              </a:rPr>
              <a:t>σε  </a:t>
            </a:r>
            <a:r>
              <a:rPr sz="1600" b="1" spc="-5" dirty="0">
                <a:solidFill>
                  <a:srgbClr val="000099"/>
                </a:solidFill>
                <a:effectLst>
                  <a:outerShdw blurRad="38100" dist="38100" dir="2700000" algn="tl">
                    <a:srgbClr val="000000">
                      <a:alpha val="43137"/>
                    </a:srgbClr>
                  </a:outerShdw>
                </a:effectLst>
                <a:latin typeface="Arial"/>
                <a:cs typeface="Arial"/>
              </a:rPr>
              <a:t>μια σειρά από υποστηρικτικές υπηρεσίες (χρηματοδότηση, χώρους και  εξοπλισμό, υπηρεσίες γραμματειακής υποστήριξης, συμβουλευτικές  υπηρεσίες και υποστήριξη, δίκτυο επαφών με πελάτες και</a:t>
            </a:r>
            <a:r>
              <a:rPr sz="1600" b="1" spc="65" dirty="0">
                <a:solidFill>
                  <a:srgbClr val="000099"/>
                </a:solidFill>
                <a:effectLst>
                  <a:outerShdw blurRad="38100" dist="38100" dir="2700000" algn="tl">
                    <a:srgbClr val="000000">
                      <a:alpha val="43137"/>
                    </a:srgbClr>
                  </a:outerShdw>
                </a:effectLst>
                <a:latin typeface="Arial"/>
                <a:cs typeface="Arial"/>
              </a:rPr>
              <a:t> </a:t>
            </a:r>
            <a:r>
              <a:rPr sz="1600" b="1" spc="-5" dirty="0">
                <a:solidFill>
                  <a:srgbClr val="000099"/>
                </a:solidFill>
                <a:effectLst>
                  <a:outerShdw blurRad="38100" dist="38100" dir="2700000" algn="tl">
                    <a:srgbClr val="000000">
                      <a:alpha val="43137"/>
                    </a:srgbClr>
                  </a:outerShdw>
                </a:effectLst>
                <a:latin typeface="Arial"/>
                <a:cs typeface="Arial"/>
              </a:rPr>
              <a:t>προμηθευτές)</a:t>
            </a:r>
            <a:endParaRPr sz="1600" b="1" dirty="0">
              <a:solidFill>
                <a:srgbClr val="000099"/>
              </a:solidFill>
              <a:effectLst>
                <a:outerShdw blurRad="38100" dist="38100" dir="2700000" algn="tl">
                  <a:srgbClr val="000000">
                    <a:alpha val="43137"/>
                  </a:srgbClr>
                </a:outerShdw>
              </a:effectLst>
              <a:latin typeface="Arial"/>
              <a:cs typeface="Arial"/>
            </a:endParaRPr>
          </a:p>
          <a:p>
            <a:pPr marL="241300" marR="322580" indent="-229235" algn="just">
              <a:lnSpc>
                <a:spcPts val="1920"/>
              </a:lnSpc>
              <a:spcBef>
                <a:spcPts val="1060"/>
              </a:spcBef>
              <a:buClr>
                <a:srgbClr val="2DB6B3"/>
              </a:buClr>
              <a:buFont typeface="Wingdings"/>
              <a:buChar char=""/>
              <a:tabLst>
                <a:tab pos="240665" algn="l"/>
                <a:tab pos="241935" algn="l"/>
              </a:tabLst>
            </a:pPr>
            <a:r>
              <a:rPr sz="1600" b="1" spc="-5" dirty="0">
                <a:solidFill>
                  <a:srgbClr val="000099"/>
                </a:solidFill>
                <a:effectLst>
                  <a:outerShdw blurRad="38100" dist="38100" dir="2700000" algn="tl">
                    <a:srgbClr val="000000">
                      <a:alpha val="43137"/>
                    </a:srgbClr>
                  </a:outerShdw>
                </a:effectLst>
                <a:latin typeface="Arial"/>
                <a:cs typeface="Arial"/>
              </a:rPr>
              <a:t>Σε αντάλλαγμα, ο incubator παίρνει ένα </a:t>
            </a:r>
            <a:r>
              <a:rPr sz="1600" b="1" spc="-10" dirty="0">
                <a:solidFill>
                  <a:srgbClr val="000099"/>
                </a:solidFill>
                <a:effectLst>
                  <a:outerShdw blurRad="38100" dist="38100" dir="2700000" algn="tl">
                    <a:srgbClr val="000000">
                      <a:alpha val="43137"/>
                    </a:srgbClr>
                  </a:outerShdw>
                </a:effectLst>
                <a:latin typeface="Arial"/>
                <a:cs typeface="Arial"/>
              </a:rPr>
              <a:t>ποσοστό </a:t>
            </a:r>
            <a:r>
              <a:rPr sz="1600" b="1" spc="-5" dirty="0">
                <a:solidFill>
                  <a:srgbClr val="000099"/>
                </a:solidFill>
                <a:effectLst>
                  <a:outerShdw blurRad="38100" dist="38100" dir="2700000" algn="tl">
                    <a:srgbClr val="000000">
                      <a:alpha val="43137"/>
                    </a:srgbClr>
                  </a:outerShdw>
                </a:effectLst>
                <a:latin typeface="Arial"/>
                <a:cs typeface="Arial"/>
              </a:rPr>
              <a:t>του μετοχικού  κεφαλαίου της εταιρείας ή, σε μία περισσότερο ατελή μορφή  θερμοκοιτίδας (που όμως συναντιέται στη χώρα μας), απλώς κάποιο  ενοίκιο από την νέα</a:t>
            </a:r>
            <a:r>
              <a:rPr sz="1600" b="1" spc="5" dirty="0">
                <a:solidFill>
                  <a:srgbClr val="000099"/>
                </a:solidFill>
                <a:effectLst>
                  <a:outerShdw blurRad="38100" dist="38100" dir="2700000" algn="tl">
                    <a:srgbClr val="000000">
                      <a:alpha val="43137"/>
                    </a:srgbClr>
                  </a:outerShdw>
                </a:effectLst>
                <a:latin typeface="Arial"/>
                <a:cs typeface="Arial"/>
              </a:rPr>
              <a:t> </a:t>
            </a:r>
            <a:r>
              <a:rPr sz="1600" b="1" spc="-5" dirty="0">
                <a:solidFill>
                  <a:srgbClr val="000099"/>
                </a:solidFill>
                <a:effectLst>
                  <a:outerShdw blurRad="38100" dist="38100" dir="2700000" algn="tl">
                    <a:srgbClr val="000000">
                      <a:alpha val="43137"/>
                    </a:srgbClr>
                  </a:outerShdw>
                </a:effectLst>
                <a:latin typeface="Arial"/>
                <a:cs typeface="Arial"/>
              </a:rPr>
              <a:t>επιχείρηση</a:t>
            </a:r>
            <a:endParaRPr sz="1600" b="1" dirty="0">
              <a:solidFill>
                <a:srgbClr val="000099"/>
              </a:solidFill>
              <a:effectLst>
                <a:outerShdw blurRad="38100" dist="38100" dir="2700000" algn="tl">
                  <a:srgbClr val="000000">
                    <a:alpha val="43137"/>
                  </a:srgbClr>
                </a:outerShdw>
              </a:effectLst>
              <a:latin typeface="Arial"/>
              <a:cs typeface="Arial"/>
            </a:endParaRPr>
          </a:p>
          <a:p>
            <a:pPr marL="241300" marR="49530" indent="-229235" algn="just">
              <a:lnSpc>
                <a:spcPts val="1920"/>
              </a:lnSpc>
              <a:spcBef>
                <a:spcPts val="1055"/>
              </a:spcBef>
              <a:buClr>
                <a:srgbClr val="2DB6B3"/>
              </a:buClr>
              <a:buFont typeface="Wingdings"/>
              <a:buChar char=""/>
              <a:tabLst>
                <a:tab pos="240665" algn="l"/>
                <a:tab pos="241935" algn="l"/>
              </a:tabLst>
            </a:pPr>
            <a:r>
              <a:rPr sz="1600" b="1" spc="-5" dirty="0">
                <a:solidFill>
                  <a:srgbClr val="000099"/>
                </a:solidFill>
                <a:effectLst>
                  <a:outerShdw blurRad="38100" dist="38100" dir="2700000" algn="tl">
                    <a:srgbClr val="000000">
                      <a:alpha val="43137"/>
                    </a:srgbClr>
                  </a:outerShdw>
                </a:effectLst>
                <a:latin typeface="Arial"/>
                <a:cs typeface="Arial"/>
              </a:rPr>
              <a:t>Γενικά, η αποστολή του incubator είναι </a:t>
            </a:r>
            <a:r>
              <a:rPr sz="1600" b="1" dirty="0">
                <a:solidFill>
                  <a:srgbClr val="000099"/>
                </a:solidFill>
                <a:effectLst>
                  <a:outerShdw blurRad="38100" dist="38100" dir="2700000" algn="tl">
                    <a:srgbClr val="000000">
                      <a:alpha val="43137"/>
                    </a:srgbClr>
                  </a:outerShdw>
                </a:effectLst>
                <a:latin typeface="Arial"/>
                <a:cs typeface="Arial"/>
              </a:rPr>
              <a:t>να </a:t>
            </a:r>
            <a:r>
              <a:rPr sz="1600" b="1" spc="-5" dirty="0">
                <a:solidFill>
                  <a:srgbClr val="000099"/>
                </a:solidFill>
                <a:effectLst>
                  <a:outerShdw blurRad="38100" dist="38100" dir="2700000" algn="tl">
                    <a:srgbClr val="000000">
                      <a:alpha val="43137"/>
                    </a:srgbClr>
                  </a:outerShdw>
                </a:effectLst>
                <a:latin typeface="Arial"/>
                <a:cs typeface="Arial"/>
              </a:rPr>
              <a:t>«μεγαλώσει» την νέα εταιρεία  τόσο </a:t>
            </a:r>
            <a:r>
              <a:rPr sz="1600" b="1" spc="-5" dirty="0" err="1">
                <a:solidFill>
                  <a:srgbClr val="000099"/>
                </a:solidFill>
                <a:effectLst>
                  <a:outerShdw blurRad="38100" dist="38100" dir="2700000" algn="tl">
                    <a:srgbClr val="000000">
                      <a:alpha val="43137"/>
                    </a:srgbClr>
                  </a:outerShdw>
                </a:effectLst>
                <a:latin typeface="Arial"/>
                <a:cs typeface="Arial"/>
              </a:rPr>
              <a:t>ώστε</a:t>
            </a:r>
            <a:r>
              <a:rPr sz="1600" b="1" spc="-5" dirty="0">
                <a:solidFill>
                  <a:srgbClr val="000099"/>
                </a:solidFill>
                <a:effectLst>
                  <a:outerShdw blurRad="38100" dist="38100" dir="2700000" algn="tl">
                    <a:srgbClr val="000000">
                      <a:alpha val="43137"/>
                    </a:srgbClr>
                  </a:outerShdw>
                </a:effectLst>
                <a:latin typeface="Arial"/>
                <a:cs typeface="Arial"/>
              </a:rPr>
              <a:t> </a:t>
            </a:r>
            <a:r>
              <a:rPr sz="1600" b="1" spc="-5" dirty="0" smtClean="0">
                <a:solidFill>
                  <a:srgbClr val="000099"/>
                </a:solidFill>
                <a:effectLst>
                  <a:outerShdw blurRad="38100" dist="38100" dir="2700000" algn="tl">
                    <a:srgbClr val="000000">
                      <a:alpha val="43137"/>
                    </a:srgbClr>
                  </a:outerShdw>
                </a:effectLst>
                <a:latin typeface="Arial"/>
                <a:cs typeface="Arial"/>
              </a:rPr>
              <a:t> </a:t>
            </a:r>
            <a:r>
              <a:rPr sz="1600" b="1" dirty="0" err="1">
                <a:solidFill>
                  <a:srgbClr val="000099"/>
                </a:solidFill>
                <a:effectLst>
                  <a:outerShdw blurRad="38100" dist="38100" dir="2700000" algn="tl">
                    <a:srgbClr val="000000">
                      <a:alpha val="43137"/>
                    </a:srgbClr>
                  </a:outerShdw>
                </a:effectLst>
                <a:latin typeface="Arial"/>
                <a:cs typeface="Arial"/>
              </a:rPr>
              <a:t>να</a:t>
            </a:r>
            <a:r>
              <a:rPr sz="1600" b="1" dirty="0">
                <a:solidFill>
                  <a:srgbClr val="000099"/>
                </a:solidFill>
                <a:effectLst>
                  <a:outerShdw blurRad="38100" dist="38100" dir="2700000" algn="tl">
                    <a:srgbClr val="000000">
                      <a:alpha val="43137"/>
                    </a:srgbClr>
                  </a:outerShdw>
                </a:effectLst>
                <a:latin typeface="Arial"/>
                <a:cs typeface="Arial"/>
              </a:rPr>
              <a:t> </a:t>
            </a:r>
            <a:r>
              <a:rPr lang="el-GR" sz="1600" b="1" dirty="0" smtClean="0">
                <a:solidFill>
                  <a:srgbClr val="000099"/>
                </a:solidFill>
                <a:effectLst>
                  <a:outerShdw blurRad="38100" dist="38100" dir="2700000" algn="tl">
                    <a:srgbClr val="000000">
                      <a:alpha val="43137"/>
                    </a:srgbClr>
                  </a:outerShdw>
                </a:effectLst>
                <a:latin typeface="Arial"/>
                <a:cs typeface="Arial"/>
              </a:rPr>
              <a:t>επιτύχει </a:t>
            </a:r>
            <a:r>
              <a:rPr sz="1600" b="1" dirty="0" err="1" smtClean="0">
                <a:solidFill>
                  <a:srgbClr val="000099"/>
                </a:solidFill>
                <a:effectLst>
                  <a:outerShdw blurRad="38100" dist="38100" dir="2700000" algn="tl">
                    <a:srgbClr val="000000">
                      <a:alpha val="43137"/>
                    </a:srgbClr>
                  </a:outerShdw>
                </a:effectLst>
                <a:latin typeface="Arial"/>
                <a:cs typeface="Arial"/>
              </a:rPr>
              <a:t>για</a:t>
            </a:r>
            <a:r>
              <a:rPr sz="1600" b="1" dirty="0" smtClean="0">
                <a:solidFill>
                  <a:srgbClr val="000099"/>
                </a:solidFill>
                <a:effectLst>
                  <a:outerShdw blurRad="38100" dist="38100" dir="2700000" algn="tl">
                    <a:srgbClr val="000000">
                      <a:alpha val="43137"/>
                    </a:srgbClr>
                  </a:outerShdw>
                </a:effectLst>
                <a:latin typeface="Arial"/>
                <a:cs typeface="Arial"/>
              </a:rPr>
              <a:t> </a:t>
            </a:r>
            <a:r>
              <a:rPr sz="1600" b="1" dirty="0">
                <a:solidFill>
                  <a:srgbClr val="000099"/>
                </a:solidFill>
                <a:effectLst>
                  <a:outerShdw blurRad="38100" dist="38100" dir="2700000" algn="tl">
                    <a:srgbClr val="000000">
                      <a:alpha val="43137"/>
                    </a:srgbClr>
                  </a:outerShdw>
                </a:effectLst>
                <a:latin typeface="Arial"/>
                <a:cs typeface="Arial"/>
              </a:rPr>
              <a:t>να  </a:t>
            </a:r>
            <a:r>
              <a:rPr sz="1600" b="1" spc="-5" dirty="0">
                <a:solidFill>
                  <a:srgbClr val="000099"/>
                </a:solidFill>
                <a:effectLst>
                  <a:outerShdw blurRad="38100" dist="38100" dir="2700000" algn="tl">
                    <a:srgbClr val="000000">
                      <a:alpha val="43137"/>
                    </a:srgbClr>
                  </a:outerShdw>
                </a:effectLst>
                <a:latin typeface="Arial"/>
                <a:cs typeface="Arial"/>
              </a:rPr>
              <a:t>ζητήσει την πρώτη μεγάλη επένδυση που θα της επιτρέψει </a:t>
            </a:r>
            <a:r>
              <a:rPr sz="1600" b="1" dirty="0">
                <a:solidFill>
                  <a:srgbClr val="000099"/>
                </a:solidFill>
                <a:effectLst>
                  <a:outerShdw blurRad="38100" dist="38100" dir="2700000" algn="tl">
                    <a:srgbClr val="000000">
                      <a:alpha val="43137"/>
                    </a:srgbClr>
                  </a:outerShdw>
                </a:effectLst>
                <a:latin typeface="Arial"/>
                <a:cs typeface="Arial"/>
              </a:rPr>
              <a:t>να  </a:t>
            </a:r>
            <a:r>
              <a:rPr sz="1600" b="1" spc="-5" dirty="0">
                <a:solidFill>
                  <a:srgbClr val="000099"/>
                </a:solidFill>
                <a:effectLst>
                  <a:outerShdw blurRad="38100" dist="38100" dir="2700000" algn="tl">
                    <a:srgbClr val="000000">
                      <a:alpha val="43137"/>
                    </a:srgbClr>
                  </a:outerShdw>
                </a:effectLst>
                <a:latin typeface="Arial"/>
                <a:cs typeface="Arial"/>
              </a:rPr>
              <a:t>αναπτυχθεί και </a:t>
            </a:r>
            <a:r>
              <a:rPr sz="1600" b="1" dirty="0">
                <a:solidFill>
                  <a:srgbClr val="000099"/>
                </a:solidFill>
                <a:effectLst>
                  <a:outerShdw blurRad="38100" dist="38100" dir="2700000" algn="tl">
                    <a:srgbClr val="000000">
                      <a:alpha val="43137"/>
                    </a:srgbClr>
                  </a:outerShdw>
                </a:effectLst>
                <a:latin typeface="Arial"/>
                <a:cs typeface="Arial"/>
              </a:rPr>
              <a:t>να </a:t>
            </a:r>
            <a:r>
              <a:rPr sz="1600" b="1" spc="-5" dirty="0">
                <a:solidFill>
                  <a:srgbClr val="000099"/>
                </a:solidFill>
                <a:effectLst>
                  <a:outerShdw blurRad="38100" dist="38100" dir="2700000" algn="tl">
                    <a:srgbClr val="000000">
                      <a:alpha val="43137"/>
                    </a:srgbClr>
                  </a:outerShdw>
                </a:effectLst>
                <a:latin typeface="Arial"/>
                <a:cs typeface="Arial"/>
              </a:rPr>
              <a:t>επιβληθεί στην</a:t>
            </a:r>
            <a:r>
              <a:rPr sz="1600" b="1" dirty="0">
                <a:solidFill>
                  <a:srgbClr val="000099"/>
                </a:solidFill>
                <a:effectLst>
                  <a:outerShdw blurRad="38100" dist="38100" dir="2700000" algn="tl">
                    <a:srgbClr val="000000">
                      <a:alpha val="43137"/>
                    </a:srgbClr>
                  </a:outerShdw>
                </a:effectLst>
                <a:latin typeface="Arial"/>
                <a:cs typeface="Arial"/>
              </a:rPr>
              <a:t> </a:t>
            </a:r>
            <a:r>
              <a:rPr sz="1600" b="1" spc="-5" dirty="0">
                <a:solidFill>
                  <a:srgbClr val="000099"/>
                </a:solidFill>
                <a:effectLst>
                  <a:outerShdw blurRad="38100" dist="38100" dir="2700000" algn="tl">
                    <a:srgbClr val="000000">
                      <a:alpha val="43137"/>
                    </a:srgbClr>
                  </a:outerShdw>
                </a:effectLst>
                <a:latin typeface="Arial"/>
                <a:cs typeface="Arial"/>
              </a:rPr>
              <a:t>αγορά</a:t>
            </a:r>
            <a:endParaRPr sz="1600" b="1" dirty="0">
              <a:solidFill>
                <a:srgbClr val="000099"/>
              </a:solidFill>
              <a:effectLst>
                <a:outerShdw blurRad="38100" dist="38100" dir="2700000" algn="tl">
                  <a:srgbClr val="000000">
                    <a:alpha val="43137"/>
                  </a:srgbClr>
                </a:outerShdw>
              </a:effectLst>
              <a:latin typeface="Arial"/>
              <a:cs typeface="Arial"/>
            </a:endParaRPr>
          </a:p>
          <a:p>
            <a:pPr marL="241300" marR="297180" indent="-229235" algn="just">
              <a:lnSpc>
                <a:spcPts val="1920"/>
              </a:lnSpc>
              <a:spcBef>
                <a:spcPts val="1055"/>
              </a:spcBef>
              <a:buClr>
                <a:srgbClr val="2DB6B3"/>
              </a:buClr>
              <a:buFont typeface="Wingdings"/>
              <a:buChar char=""/>
              <a:tabLst>
                <a:tab pos="240665" algn="l"/>
                <a:tab pos="241935" algn="l"/>
              </a:tabLst>
            </a:pPr>
            <a:r>
              <a:rPr sz="1600" b="1" spc="-5" dirty="0">
                <a:solidFill>
                  <a:srgbClr val="000099"/>
                </a:solidFill>
                <a:effectLst>
                  <a:outerShdw blurRad="38100" dist="38100" dir="2700000" algn="tl">
                    <a:srgbClr val="000000">
                      <a:alpha val="43137"/>
                    </a:srgbClr>
                  </a:outerShdw>
                </a:effectLst>
                <a:latin typeface="Arial"/>
                <a:cs typeface="Arial"/>
              </a:rPr>
              <a:t>Η χρονική διάρκεια της επένδυσης του incubator κυμαίνεται συνήθως  μεταξύ των 6 και 18 μηνών και το ύψο</a:t>
            </a:r>
            <a:r>
              <a:rPr sz="1600" spc="-5" dirty="0">
                <a:latin typeface="Arial"/>
                <a:cs typeface="Arial"/>
              </a:rPr>
              <a:t>ς </a:t>
            </a:r>
            <a:r>
              <a:rPr sz="1600" b="1" spc="-5" dirty="0">
                <a:solidFill>
                  <a:srgbClr val="000099"/>
                </a:solidFill>
                <a:effectLst>
                  <a:outerShdw blurRad="38100" dist="38100" dir="2700000" algn="tl">
                    <a:srgbClr val="000000">
                      <a:alpha val="43137"/>
                    </a:srgbClr>
                  </a:outerShdw>
                </a:effectLst>
                <a:latin typeface="Arial"/>
                <a:cs typeface="Arial"/>
              </a:rPr>
              <a:t>της επένδυσης μεταξύ των  100.000€ και των</a:t>
            </a:r>
            <a:r>
              <a:rPr sz="1600" b="1" spc="25" dirty="0">
                <a:solidFill>
                  <a:srgbClr val="000099"/>
                </a:solidFill>
                <a:effectLst>
                  <a:outerShdw blurRad="38100" dist="38100" dir="2700000" algn="tl">
                    <a:srgbClr val="000000">
                      <a:alpha val="43137"/>
                    </a:srgbClr>
                  </a:outerShdw>
                </a:effectLst>
                <a:latin typeface="Arial"/>
                <a:cs typeface="Arial"/>
              </a:rPr>
              <a:t> </a:t>
            </a:r>
            <a:r>
              <a:rPr sz="1600" b="1" spc="-10" dirty="0">
                <a:solidFill>
                  <a:srgbClr val="000099"/>
                </a:solidFill>
                <a:effectLst>
                  <a:outerShdw blurRad="38100" dist="38100" dir="2700000" algn="tl">
                    <a:srgbClr val="000000">
                      <a:alpha val="43137"/>
                    </a:srgbClr>
                  </a:outerShdw>
                </a:effectLst>
                <a:latin typeface="Arial"/>
                <a:cs typeface="Arial"/>
              </a:rPr>
              <a:t>300.000€</a:t>
            </a:r>
            <a:endParaRPr sz="1600" b="1" dirty="0">
              <a:solidFill>
                <a:srgbClr val="000099"/>
              </a:solidFill>
              <a:effectLst>
                <a:outerShdw blurRad="38100" dist="38100" dir="2700000" algn="tl">
                  <a:srgbClr val="000000">
                    <a:alpha val="43137"/>
                  </a:srgbClr>
                </a:outerShdw>
              </a:effectLst>
              <a:latin typeface="Arial"/>
              <a:cs typeface="Arial"/>
            </a:endParaRPr>
          </a:p>
        </p:txBody>
      </p:sp>
      <p:sp>
        <p:nvSpPr>
          <p:cNvPr id="7" name="object 7"/>
          <p:cNvSpPr/>
          <p:nvPr/>
        </p:nvSpPr>
        <p:spPr>
          <a:xfrm>
            <a:off x="7402974" y="1279994"/>
            <a:ext cx="1604038" cy="1619461"/>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7096811" y="3108934"/>
            <a:ext cx="1962061" cy="1463662"/>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7673340" y="4622105"/>
            <a:ext cx="1368364" cy="1820858"/>
          </a:xfrm>
          <a:prstGeom prst="rect">
            <a:avLst/>
          </a:prstGeom>
          <a:blipFill>
            <a:blip r:embed="rId4" cstate="print"/>
            <a:stretch>
              <a:fillRect/>
            </a:stretch>
          </a:blipFill>
        </p:spPr>
        <p:txBody>
          <a:bodyPr wrap="square" lIns="0" tIns="0" rIns="0" bIns="0" rtlCol="0"/>
          <a:lstStyle/>
          <a:p>
            <a:endParaRPr/>
          </a:p>
        </p:txBody>
      </p:sp>
      <p:sp>
        <p:nvSpPr>
          <p:cNvPr id="11" name="object 11"/>
          <p:cNvSpPr txBox="1">
            <a:spLocks noGrp="1"/>
          </p:cNvSpPr>
          <p:nvPr>
            <p:ph type="sldNum" sz="quarter" idx="4294967295"/>
          </p:nvPr>
        </p:nvSpPr>
        <p:spPr>
          <a:xfrm>
            <a:off x="207326" y="6544354"/>
            <a:ext cx="692265"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16</a:t>
            </a:fld>
            <a:endParaRPr spc="-5"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476672"/>
            <a:ext cx="8219256" cy="5649491"/>
          </a:xfrm>
        </p:spPr>
        <p:txBody>
          <a:bodyPr>
            <a:normAutofit fontScale="77500" lnSpcReduction="20000"/>
          </a:bodyPr>
          <a:lstStyle/>
          <a:p>
            <a:pPr algn="just">
              <a:buNone/>
            </a:pPr>
            <a:r>
              <a:rPr lang="el-GR" b="1" dirty="0" smtClean="0">
                <a:solidFill>
                  <a:srgbClr val="6600FF"/>
                </a:solidFill>
                <a:effectLst>
                  <a:outerShdw blurRad="38100" dist="38100" dir="2700000" algn="tl">
                    <a:srgbClr val="000000">
                      <a:alpha val="43137"/>
                    </a:srgbClr>
                  </a:outerShdw>
                </a:effectLst>
              </a:rPr>
              <a:t>Ως υψηλής τεχνολογίας </a:t>
            </a:r>
            <a:r>
              <a:rPr lang="el-GR" b="1" dirty="0" err="1" smtClean="0">
                <a:solidFill>
                  <a:srgbClr val="6600FF"/>
                </a:solidFill>
                <a:effectLst>
                  <a:outerShdw blurRad="38100" dist="38100" dir="2700000" algn="tl">
                    <a:srgbClr val="000000">
                      <a:alpha val="43137"/>
                    </a:srgbClr>
                  </a:outerShdw>
                </a:effectLst>
              </a:rPr>
              <a:t>επιχ</a:t>
            </a:r>
            <a:r>
              <a:rPr lang="el-GR" b="1" dirty="0" smtClean="0">
                <a:solidFill>
                  <a:srgbClr val="6600FF"/>
                </a:solidFill>
                <a:effectLst>
                  <a:outerShdw blurRad="38100" dist="38100" dir="2700000" algn="tl">
                    <a:srgbClr val="000000">
                      <a:alpha val="43137"/>
                    </a:srgbClr>
                  </a:outerShdw>
                </a:effectLst>
              </a:rPr>
              <a:t>/σεις που υποστηρίζονται από Θερμοκοιτίδες </a:t>
            </a:r>
            <a:r>
              <a:rPr lang="el-GR" b="1" dirty="0" err="1" smtClean="0">
                <a:solidFill>
                  <a:srgbClr val="6600FF"/>
                </a:solidFill>
                <a:effectLst>
                  <a:outerShdw blurRad="38100" dist="38100" dir="2700000" algn="tl">
                    <a:srgbClr val="000000">
                      <a:alpha val="43137"/>
                    </a:srgbClr>
                  </a:outerShdw>
                </a:effectLst>
              </a:rPr>
              <a:t>επιχ</a:t>
            </a:r>
            <a:r>
              <a:rPr lang="el-GR" b="1" dirty="0" smtClean="0">
                <a:solidFill>
                  <a:srgbClr val="6600FF"/>
                </a:solidFill>
                <a:effectLst>
                  <a:outerShdw blurRad="38100" dist="38100" dir="2700000" algn="tl">
                    <a:srgbClr val="000000">
                      <a:alpha val="43137"/>
                    </a:srgbClr>
                  </a:outerShdw>
                </a:effectLst>
              </a:rPr>
              <a:t>/</a:t>
            </a:r>
            <a:r>
              <a:rPr lang="el-GR" b="1" dirty="0" err="1" smtClean="0">
                <a:solidFill>
                  <a:srgbClr val="6600FF"/>
                </a:solidFill>
                <a:effectLst>
                  <a:outerShdw blurRad="38100" dist="38100" dir="2700000" algn="tl">
                    <a:srgbClr val="000000">
                      <a:alpha val="43137"/>
                    </a:srgbClr>
                  </a:outerShdw>
                </a:effectLst>
              </a:rPr>
              <a:t>σεων</a:t>
            </a:r>
            <a:r>
              <a:rPr lang="el-GR" b="1" dirty="0" smtClean="0">
                <a:solidFill>
                  <a:srgbClr val="6600FF"/>
                </a:solidFill>
                <a:effectLst>
                  <a:outerShdw blurRad="38100" dist="38100" dir="2700000" algn="tl">
                    <a:srgbClr val="000000">
                      <a:alpha val="43137"/>
                    </a:srgbClr>
                  </a:outerShdw>
                </a:effectLst>
              </a:rPr>
              <a:t>  ορίζονται :</a:t>
            </a:r>
            <a:r>
              <a:rPr lang="el-GR" dirty="0" smtClean="0"/>
              <a:t/>
            </a:r>
            <a:br>
              <a:rPr lang="el-GR" dirty="0" smtClean="0"/>
            </a:br>
            <a:r>
              <a:rPr lang="el-GR" dirty="0" smtClean="0"/>
              <a:t>• </a:t>
            </a:r>
            <a:r>
              <a:rPr lang="el-GR" sz="2900" dirty="0" smtClean="0"/>
              <a:t>Κάθε επιστημονική δραστηριότητα, ερευνητική και εφαρμοσμένη που ασχολείται με νέα υλικά υποσχόμενα σημαντικές βελτιώσεις συμπεριφοράς στις εφαρμογές όπου χρησιμοποιούνται</a:t>
            </a:r>
            <a:br>
              <a:rPr lang="el-GR" sz="2900" dirty="0" smtClean="0"/>
            </a:br>
            <a:r>
              <a:rPr lang="el-GR" sz="2900" dirty="0" smtClean="0"/>
              <a:t>• Παραγωγικές διαδικασίες, οι οποίες μπορούν να προσφέρουν στη βιομηχανία το υπόβαθρο για την ανάπτυξη καινοτομικών, ανταγωνιστικών και υψηλής ποιότητας προϊόντων στη διεθνή αγορά.</a:t>
            </a:r>
            <a:br>
              <a:rPr lang="el-GR" sz="2900" dirty="0" smtClean="0"/>
            </a:br>
            <a:r>
              <a:rPr lang="el-GR" sz="2900" dirty="0" smtClean="0"/>
              <a:t>• Τεχνολογίες πληροφορικής, τηλεπικοινωνιών, τεχνητής νοημοσύνης, που μεταβάλλουν διαρκώς την προσέγγιση τόσο στον εκπαιδευτικό όσο και στον  παραγωγικό τομέα.</a:t>
            </a:r>
            <a:br>
              <a:rPr lang="el-GR" sz="2900" dirty="0" smtClean="0"/>
            </a:br>
            <a:r>
              <a:rPr lang="el-GR" sz="2900" dirty="0" smtClean="0"/>
              <a:t>• Βιοτεχνολογία και οι λεγόμενες </a:t>
            </a:r>
            <a:r>
              <a:rPr lang="el-GR" sz="2900" dirty="0" err="1" smtClean="0"/>
              <a:t>life</a:t>
            </a:r>
            <a:r>
              <a:rPr lang="el-GR" sz="2900" dirty="0" smtClean="0"/>
              <a:t> </a:t>
            </a:r>
            <a:r>
              <a:rPr lang="el-GR" sz="2900" dirty="0" err="1" smtClean="0"/>
              <a:t>scinces</a:t>
            </a:r>
            <a:r>
              <a:rPr lang="el-GR" sz="2900" dirty="0" smtClean="0"/>
              <a:t>, που επιτρέπουν μη συμβατικές προσεγγίσεις σε σημαντικά προβλήματα και σε διαφορετικά πεδία όπως η γεωργία, η ιατρική και το περιβάλλον.</a:t>
            </a:r>
            <a:br>
              <a:rPr lang="el-GR" sz="2900" dirty="0" smtClean="0"/>
            </a:br>
            <a:r>
              <a:rPr lang="el-GR" sz="2900" dirty="0" smtClean="0"/>
              <a:t>• Αεροναυπηγική και συστήματα μεταφορών.</a:t>
            </a:r>
            <a:br>
              <a:rPr lang="el-GR" sz="2900" dirty="0" smtClean="0"/>
            </a:br>
            <a:r>
              <a:rPr lang="el-GR" sz="2900" dirty="0" smtClean="0"/>
              <a:t>• Ενεργειακές και περιβαλλοντικές τεχνολογίες, που δίνουν τη δυνατότητα ασφαλών και κυρίως ανεξάρτητων μορφών ενέργειας, φιλικών προς το περιβάλλον.</a:t>
            </a:r>
            <a:endParaRPr lang="el-GR" sz="2900" dirty="0"/>
          </a:p>
        </p:txBody>
      </p:sp>
      <p:sp>
        <p:nvSpPr>
          <p:cNvPr id="4" name="3 - Θέση αριθμού διαφάνειας"/>
          <p:cNvSpPr>
            <a:spLocks noGrp="1"/>
          </p:cNvSpPr>
          <p:nvPr>
            <p:ph type="sldNum" sz="quarter" idx="12"/>
          </p:nvPr>
        </p:nvSpPr>
        <p:spPr/>
        <p:txBody>
          <a:bodyPr/>
          <a:lstStyle/>
          <a:p>
            <a:fld id="{53C4726A-630D-4CB4-B088-BAB00F4188E9}" type="slidenum">
              <a:rPr lang="el-GR" smtClean="0"/>
              <a:pPr/>
              <a:t>17</a:t>
            </a:fld>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457200" y="204419"/>
            <a:ext cx="8229600" cy="874598"/>
          </a:xfrm>
          <a:prstGeom prst="rect">
            <a:avLst/>
          </a:prstGeom>
        </p:spPr>
        <p:txBody>
          <a:bodyPr vert="horz" wrap="square" lIns="0" tIns="12700" rIns="0" bIns="0" rtlCol="0">
            <a:spAutoFit/>
          </a:bodyPr>
          <a:lstStyle/>
          <a:p>
            <a:pPr marL="241300" marR="5080" indent="-229235">
              <a:lnSpc>
                <a:spcPct val="100000"/>
              </a:lnSpc>
              <a:spcBef>
                <a:spcPts val="100"/>
              </a:spcBef>
            </a:pPr>
            <a:r>
              <a:rPr sz="2800" spc="5" dirty="0">
                <a:effectLst>
                  <a:outerShdw blurRad="38100" dist="38100" dir="2700000" algn="tl">
                    <a:srgbClr val="000000">
                      <a:alpha val="43137"/>
                    </a:srgbClr>
                  </a:outerShdw>
                </a:effectLst>
              </a:rPr>
              <a:t>Τα </a:t>
            </a:r>
            <a:r>
              <a:rPr sz="2800" spc="-5" dirty="0">
                <a:solidFill>
                  <a:srgbClr val="0000FF"/>
                </a:solidFill>
                <a:effectLst>
                  <a:outerShdw blurRad="38100" dist="38100" dir="2700000" algn="tl">
                    <a:srgbClr val="000000">
                      <a:alpha val="43137"/>
                    </a:srgbClr>
                  </a:outerShdw>
                </a:effectLst>
              </a:rPr>
              <a:t>κριτήρια αξιολόγησης </a:t>
            </a:r>
            <a:r>
              <a:rPr sz="2800" spc="-5" dirty="0">
                <a:effectLst>
                  <a:outerShdw blurRad="38100" dist="38100" dir="2700000" algn="tl">
                    <a:srgbClr val="000000">
                      <a:alpha val="43137"/>
                    </a:srgbClr>
                  </a:outerShdw>
                </a:effectLst>
              </a:rPr>
              <a:t>των νέων επιχειρήσεων </a:t>
            </a:r>
            <a:r>
              <a:rPr sz="2800" dirty="0">
                <a:effectLst>
                  <a:outerShdw blurRad="38100" dist="38100" dir="2700000" algn="tl">
                    <a:srgbClr val="000000">
                      <a:alpha val="43137"/>
                    </a:srgbClr>
                  </a:outerShdw>
                </a:effectLst>
              </a:rPr>
              <a:t>- </a:t>
            </a:r>
            <a:r>
              <a:rPr sz="2800" spc="-5" dirty="0">
                <a:effectLst>
                  <a:outerShdw blurRad="38100" dist="38100" dir="2700000" algn="tl">
                    <a:srgbClr val="000000">
                      <a:alpha val="43137"/>
                    </a:srgbClr>
                  </a:outerShdw>
                </a:effectLst>
              </a:rPr>
              <a:t>υποψήφιων </a:t>
            </a:r>
            <a:r>
              <a:rPr sz="2800" spc="-10" dirty="0">
                <a:effectLst>
                  <a:outerShdw blurRad="38100" dist="38100" dir="2700000" algn="tl">
                    <a:srgbClr val="000000">
                      <a:alpha val="43137"/>
                    </a:srgbClr>
                  </a:outerShdw>
                </a:effectLst>
              </a:rPr>
              <a:t>incubatees  </a:t>
            </a:r>
            <a:r>
              <a:rPr sz="2800" spc="-5" dirty="0">
                <a:effectLst>
                  <a:outerShdw blurRad="38100" dist="38100" dir="2700000" algn="tl">
                    <a:srgbClr val="000000">
                      <a:alpha val="43137"/>
                    </a:srgbClr>
                  </a:outerShdw>
                </a:effectLst>
              </a:rPr>
              <a:t>περιλαμβάνουν:</a:t>
            </a:r>
          </a:p>
        </p:txBody>
      </p:sp>
      <p:sp>
        <p:nvSpPr>
          <p:cNvPr id="9" name="object 9"/>
          <p:cNvSpPr txBox="1"/>
          <p:nvPr/>
        </p:nvSpPr>
        <p:spPr>
          <a:xfrm>
            <a:off x="232727" y="6544354"/>
            <a:ext cx="165735" cy="167005"/>
          </a:xfrm>
          <a:prstGeom prst="rect">
            <a:avLst/>
          </a:prstGeom>
        </p:spPr>
        <p:txBody>
          <a:bodyPr vert="horz" wrap="square" lIns="0" tIns="0" rIns="0" bIns="0" rtlCol="0">
            <a:spAutoFit/>
          </a:bodyPr>
          <a:lstStyle/>
          <a:p>
            <a:pPr marL="12700">
              <a:lnSpc>
                <a:spcPct val="100000"/>
              </a:lnSpc>
            </a:pPr>
            <a:r>
              <a:rPr sz="1000" b="1" spc="-10" dirty="0">
                <a:solidFill>
                  <a:srgbClr val="FF0000"/>
                </a:solidFill>
                <a:latin typeface="Arial"/>
                <a:cs typeface="Arial"/>
              </a:rPr>
              <a:t>15</a:t>
            </a:r>
            <a:endParaRPr sz="1000">
              <a:latin typeface="Arial"/>
              <a:cs typeface="Arial"/>
            </a:endParaRPr>
          </a:p>
        </p:txBody>
      </p:sp>
      <p:sp>
        <p:nvSpPr>
          <p:cNvPr id="6" name="object 6"/>
          <p:cNvSpPr txBox="1"/>
          <p:nvPr/>
        </p:nvSpPr>
        <p:spPr>
          <a:xfrm>
            <a:off x="407136" y="5305986"/>
            <a:ext cx="263525" cy="285115"/>
          </a:xfrm>
          <a:prstGeom prst="rect">
            <a:avLst/>
          </a:prstGeom>
        </p:spPr>
        <p:txBody>
          <a:bodyPr vert="horz" wrap="square" lIns="0" tIns="12700" rIns="0" bIns="0" rtlCol="0">
            <a:spAutoFit/>
          </a:bodyPr>
          <a:lstStyle/>
          <a:p>
            <a:pPr marL="12700">
              <a:lnSpc>
                <a:spcPct val="100000"/>
              </a:lnSpc>
              <a:spcBef>
                <a:spcPts val="100"/>
              </a:spcBef>
            </a:pPr>
            <a:r>
              <a:rPr sz="1700" spc="-10" dirty="0">
                <a:solidFill>
                  <a:srgbClr val="2DB6B3"/>
                </a:solidFill>
                <a:latin typeface="Arial"/>
                <a:cs typeface="Arial"/>
              </a:rPr>
              <a:t>III.</a:t>
            </a:r>
            <a:endParaRPr sz="1700">
              <a:latin typeface="Arial"/>
              <a:cs typeface="Arial"/>
            </a:endParaRPr>
          </a:p>
        </p:txBody>
      </p:sp>
      <p:sp>
        <p:nvSpPr>
          <p:cNvPr id="7" name="object 7"/>
          <p:cNvSpPr txBox="1"/>
          <p:nvPr/>
        </p:nvSpPr>
        <p:spPr>
          <a:xfrm>
            <a:off x="323528" y="1340769"/>
            <a:ext cx="8277229" cy="4742965"/>
          </a:xfrm>
          <a:prstGeom prst="rect">
            <a:avLst/>
          </a:prstGeom>
        </p:spPr>
        <p:txBody>
          <a:bodyPr vert="horz" wrap="square" lIns="0" tIns="13335" rIns="0" bIns="0" rtlCol="0">
            <a:spAutoFit/>
          </a:bodyPr>
          <a:lstStyle/>
          <a:p>
            <a:pPr marL="413384" marR="565785" indent="-401320" algn="just">
              <a:lnSpc>
                <a:spcPct val="100000"/>
              </a:lnSpc>
              <a:spcBef>
                <a:spcPts val="105"/>
              </a:spcBef>
              <a:buClr>
                <a:srgbClr val="2DB6B3"/>
              </a:buClr>
              <a:buAutoNum type="romanUcPeriod"/>
              <a:tabLst>
                <a:tab pos="413384" algn="l"/>
                <a:tab pos="414020" algn="l"/>
              </a:tabLst>
            </a:pPr>
            <a:r>
              <a:rPr sz="1700" b="1" spc="5" dirty="0">
                <a:effectLst>
                  <a:outerShdw blurRad="38100" dist="38100" dir="2700000" algn="tl">
                    <a:srgbClr val="000000">
                      <a:alpha val="43137"/>
                    </a:srgbClr>
                  </a:outerShdw>
                </a:effectLst>
                <a:latin typeface="Arial"/>
                <a:cs typeface="Arial"/>
              </a:rPr>
              <a:t>Τα </a:t>
            </a:r>
            <a:r>
              <a:rPr sz="1700" b="1" spc="-5" dirty="0">
                <a:effectLst>
                  <a:outerShdw blurRad="38100" dist="38100" dir="2700000" algn="tl">
                    <a:srgbClr val="000000">
                      <a:alpha val="43137"/>
                    </a:srgbClr>
                  </a:outerShdw>
                </a:effectLst>
                <a:latin typeface="Arial"/>
                <a:cs typeface="Arial"/>
              </a:rPr>
              <a:t>προσόντα της </a:t>
            </a:r>
            <a:r>
              <a:rPr sz="1700" b="1" dirty="0">
                <a:effectLst>
                  <a:outerShdw blurRad="38100" dist="38100" dir="2700000" algn="tl">
                    <a:srgbClr val="000000">
                      <a:alpha val="43137"/>
                    </a:srgbClr>
                  </a:outerShdw>
                </a:effectLst>
                <a:latin typeface="Arial"/>
                <a:cs typeface="Arial"/>
              </a:rPr>
              <a:t>διοικητικής </a:t>
            </a:r>
            <a:r>
              <a:rPr sz="1700" b="1" spc="-5" dirty="0">
                <a:effectLst>
                  <a:outerShdw blurRad="38100" dist="38100" dir="2700000" algn="tl">
                    <a:srgbClr val="000000">
                      <a:alpha val="43137"/>
                    </a:srgbClr>
                  </a:outerShdw>
                </a:effectLst>
                <a:latin typeface="Arial"/>
                <a:cs typeface="Arial"/>
              </a:rPr>
              <a:t>ομάδας (όπως </a:t>
            </a:r>
            <a:r>
              <a:rPr sz="1700" b="1" dirty="0">
                <a:effectLst>
                  <a:outerShdw blurRad="38100" dist="38100" dir="2700000" algn="tl">
                    <a:srgbClr val="000000">
                      <a:alpha val="43137"/>
                    </a:srgbClr>
                  </a:outerShdw>
                </a:effectLst>
                <a:latin typeface="Arial"/>
                <a:cs typeface="Arial"/>
              </a:rPr>
              <a:t>η σχετική εμπειρία, η  αποφασιστικότητα και η </a:t>
            </a:r>
            <a:r>
              <a:rPr sz="1700" b="1" spc="-5" dirty="0">
                <a:effectLst>
                  <a:outerShdw blurRad="38100" dist="38100" dir="2700000" algn="tl">
                    <a:srgbClr val="000000">
                      <a:alpha val="43137"/>
                    </a:srgbClr>
                  </a:outerShdw>
                </a:effectLst>
                <a:latin typeface="Arial"/>
                <a:cs typeface="Arial"/>
              </a:rPr>
              <a:t>αφοσίωση, </a:t>
            </a:r>
            <a:r>
              <a:rPr sz="1700" b="1" dirty="0">
                <a:effectLst>
                  <a:outerShdw blurRad="38100" dist="38100" dir="2700000" algn="tl">
                    <a:srgbClr val="000000">
                      <a:alpha val="43137"/>
                    </a:srgbClr>
                  </a:outerShdw>
                </a:effectLst>
                <a:latin typeface="Arial"/>
                <a:cs typeface="Arial"/>
              </a:rPr>
              <a:t>η ποιότητα και </a:t>
            </a:r>
            <a:r>
              <a:rPr sz="1700" b="1" spc="-5" dirty="0">
                <a:effectLst>
                  <a:outerShdw blurRad="38100" dist="38100" dir="2700000" algn="tl">
                    <a:srgbClr val="000000">
                      <a:alpha val="43137"/>
                    </a:srgbClr>
                  </a:outerShdw>
                </a:effectLst>
                <a:latin typeface="Arial"/>
                <a:cs typeface="Arial"/>
              </a:rPr>
              <a:t>τα ηγετικά προσόντα </a:t>
            </a:r>
            <a:r>
              <a:rPr sz="1700" b="1" dirty="0">
                <a:effectLst>
                  <a:outerShdw blurRad="38100" dist="38100" dir="2700000" algn="tl">
                    <a:srgbClr val="000000">
                      <a:alpha val="43137"/>
                    </a:srgbClr>
                  </a:outerShdw>
                </a:effectLst>
                <a:latin typeface="Arial"/>
                <a:cs typeface="Arial"/>
              </a:rPr>
              <a:t>ως  στοιχεία του χαρακτήρα,</a:t>
            </a:r>
            <a:r>
              <a:rPr sz="1700" b="1" spc="-35" dirty="0">
                <a:effectLst>
                  <a:outerShdw blurRad="38100" dist="38100" dir="2700000" algn="tl">
                    <a:srgbClr val="000000">
                      <a:alpha val="43137"/>
                    </a:srgbClr>
                  </a:outerShdw>
                </a:effectLst>
                <a:latin typeface="Arial"/>
                <a:cs typeface="Arial"/>
              </a:rPr>
              <a:t> </a:t>
            </a:r>
            <a:r>
              <a:rPr sz="1700" b="1" spc="-5" dirty="0">
                <a:effectLst>
                  <a:outerShdw blurRad="38100" dist="38100" dir="2700000" algn="tl">
                    <a:srgbClr val="000000">
                      <a:alpha val="43137"/>
                    </a:srgbClr>
                  </a:outerShdw>
                </a:effectLst>
                <a:latin typeface="Arial"/>
                <a:cs typeface="Arial"/>
              </a:rPr>
              <a:t>κ.λ.π.)</a:t>
            </a:r>
            <a:endParaRPr sz="1700" b="1" dirty="0">
              <a:effectLst>
                <a:outerShdw blurRad="38100" dist="38100" dir="2700000" algn="tl">
                  <a:srgbClr val="000000">
                    <a:alpha val="43137"/>
                  </a:srgbClr>
                </a:outerShdw>
              </a:effectLst>
              <a:latin typeface="Arial"/>
              <a:cs typeface="Arial"/>
            </a:endParaRPr>
          </a:p>
          <a:p>
            <a:pPr marL="413384" marR="5080" indent="-401320" algn="just">
              <a:lnSpc>
                <a:spcPct val="100000"/>
              </a:lnSpc>
              <a:spcBef>
                <a:spcPts val="1115"/>
              </a:spcBef>
              <a:buClr>
                <a:srgbClr val="2DB6B3"/>
              </a:buClr>
              <a:buAutoNum type="romanUcPeriod"/>
              <a:tabLst>
                <a:tab pos="413384" algn="l"/>
                <a:tab pos="414020" algn="l"/>
              </a:tabLst>
            </a:pPr>
            <a:r>
              <a:rPr sz="1700" b="1" spc="5" dirty="0">
                <a:effectLst>
                  <a:outerShdw blurRad="38100" dist="38100" dir="2700000" algn="tl">
                    <a:srgbClr val="000000">
                      <a:alpha val="43137"/>
                    </a:srgbClr>
                  </a:outerShdw>
                </a:effectLst>
                <a:latin typeface="Arial"/>
                <a:cs typeface="Arial"/>
              </a:rPr>
              <a:t>Το </a:t>
            </a:r>
            <a:r>
              <a:rPr sz="1700" b="1" dirty="0">
                <a:effectLst>
                  <a:outerShdw blurRad="38100" dist="38100" dir="2700000" algn="tl">
                    <a:srgbClr val="000000">
                      <a:alpha val="43137"/>
                    </a:srgbClr>
                  </a:outerShdw>
                </a:effectLst>
                <a:latin typeface="Arial"/>
                <a:cs typeface="Arial"/>
              </a:rPr>
              <a:t>επιχειρηματικό </a:t>
            </a:r>
            <a:r>
              <a:rPr sz="1700" b="1" spc="-5" dirty="0">
                <a:effectLst>
                  <a:outerShdw blurRad="38100" dist="38100" dir="2700000" algn="tl">
                    <a:srgbClr val="000000">
                      <a:alpha val="43137"/>
                    </a:srgbClr>
                  </a:outerShdw>
                </a:effectLst>
                <a:latin typeface="Arial"/>
                <a:cs typeface="Arial"/>
              </a:rPr>
              <a:t>μοντέλο </a:t>
            </a:r>
            <a:r>
              <a:rPr sz="1700" b="1" dirty="0">
                <a:effectLst>
                  <a:outerShdw blurRad="38100" dist="38100" dir="2700000" algn="tl">
                    <a:srgbClr val="000000">
                      <a:alpha val="43137"/>
                    </a:srgbClr>
                  </a:outerShdw>
                </a:effectLst>
                <a:latin typeface="Arial"/>
                <a:cs typeface="Arial"/>
              </a:rPr>
              <a:t>και προϊόν / υπηρεσία </a:t>
            </a:r>
            <a:r>
              <a:rPr sz="1700" b="1" spc="-5" dirty="0">
                <a:effectLst>
                  <a:outerShdw blurRad="38100" dist="38100" dir="2700000" algn="tl">
                    <a:srgbClr val="000000">
                      <a:alpha val="43137"/>
                    </a:srgbClr>
                  </a:outerShdw>
                </a:effectLst>
                <a:latin typeface="Arial"/>
                <a:cs typeface="Arial"/>
              </a:rPr>
              <a:t>(όπως τα </a:t>
            </a:r>
            <a:r>
              <a:rPr sz="1700" b="1" dirty="0">
                <a:effectLst>
                  <a:outerShdw blurRad="38100" dist="38100" dir="2700000" algn="tl">
                    <a:srgbClr val="000000">
                      <a:alpha val="43137"/>
                    </a:srgbClr>
                  </a:outerShdw>
                </a:effectLst>
                <a:latin typeface="Arial"/>
                <a:cs typeface="Arial"/>
              </a:rPr>
              <a:t>διπλώματα  ευρεσιτεχνίας, η ανάγκη </a:t>
            </a:r>
            <a:r>
              <a:rPr sz="1700" b="1" spc="-5" dirty="0">
                <a:effectLst>
                  <a:outerShdw blurRad="38100" dist="38100" dir="2700000" algn="tl">
                    <a:srgbClr val="000000">
                      <a:alpha val="43137"/>
                    </a:srgbClr>
                  </a:outerShdw>
                </a:effectLst>
                <a:latin typeface="Arial"/>
                <a:cs typeface="Arial"/>
              </a:rPr>
              <a:t>της </a:t>
            </a:r>
            <a:r>
              <a:rPr sz="1700" b="1" dirty="0">
                <a:effectLst>
                  <a:outerShdw blurRad="38100" dist="38100" dir="2700000" algn="tl">
                    <a:srgbClr val="000000">
                      <a:alpha val="43137"/>
                    </a:srgbClr>
                  </a:outerShdw>
                </a:effectLst>
                <a:latin typeface="Arial"/>
                <a:cs typeface="Arial"/>
              </a:rPr>
              <a:t>αγοράς για </a:t>
            </a:r>
            <a:r>
              <a:rPr sz="1700" b="1" spc="-5" dirty="0">
                <a:effectLst>
                  <a:outerShdw blurRad="38100" dist="38100" dir="2700000" algn="tl">
                    <a:srgbClr val="000000">
                      <a:alpha val="43137"/>
                    </a:srgbClr>
                  </a:outerShdw>
                </a:effectLst>
                <a:latin typeface="Arial"/>
                <a:cs typeface="Arial"/>
              </a:rPr>
              <a:t>το συγκεκριμένο προϊόν/ </a:t>
            </a:r>
            <a:r>
              <a:rPr sz="1700" b="1" dirty="0">
                <a:effectLst>
                  <a:outerShdw blurRad="38100" dist="38100" dir="2700000" algn="tl">
                    <a:srgbClr val="000000">
                      <a:alpha val="43137"/>
                    </a:srgbClr>
                  </a:outerShdw>
                </a:effectLst>
                <a:latin typeface="Arial"/>
                <a:cs typeface="Arial"/>
              </a:rPr>
              <a:t>υπηρεσία, η  </a:t>
            </a:r>
            <a:r>
              <a:rPr sz="1700" b="1" spc="-5" dirty="0">
                <a:effectLst>
                  <a:outerShdw blurRad="38100" dist="38100" dir="2700000" algn="tl">
                    <a:srgbClr val="000000">
                      <a:alpha val="43137"/>
                    </a:srgbClr>
                  </a:outerShdw>
                </a:effectLst>
                <a:latin typeface="Arial"/>
                <a:cs typeface="Arial"/>
              </a:rPr>
              <a:t>βιωσιμότητα του επιχειρηματικού μοντέλου, το κεφάλαιο </a:t>
            </a:r>
            <a:r>
              <a:rPr sz="1700" b="1" dirty="0">
                <a:effectLst>
                  <a:outerShdw blurRad="38100" dist="38100" dir="2700000" algn="tl">
                    <a:srgbClr val="000000">
                      <a:alpha val="43137"/>
                    </a:srgbClr>
                  </a:outerShdw>
                </a:effectLst>
                <a:latin typeface="Arial"/>
                <a:cs typeface="Arial"/>
              </a:rPr>
              <a:t>κίνησης και </a:t>
            </a:r>
            <a:r>
              <a:rPr sz="1700" b="1" spc="-5" dirty="0">
                <a:effectLst>
                  <a:outerShdw blurRad="38100" dist="38100" dir="2700000" algn="tl">
                    <a:srgbClr val="000000">
                      <a:alpha val="43137"/>
                    </a:srgbClr>
                  </a:outerShdw>
                </a:effectLst>
                <a:latin typeface="Arial"/>
                <a:cs typeface="Arial"/>
              </a:rPr>
              <a:t>επενδυτικές  ανάγκες, </a:t>
            </a:r>
            <a:r>
              <a:rPr sz="1700" b="1" dirty="0">
                <a:effectLst>
                  <a:outerShdw blurRad="38100" dist="38100" dir="2700000" algn="tl">
                    <a:srgbClr val="000000">
                      <a:alpha val="43137"/>
                    </a:srgbClr>
                  </a:outerShdw>
                </a:effectLst>
                <a:latin typeface="Arial"/>
                <a:cs typeface="Arial"/>
              </a:rPr>
              <a:t>η </a:t>
            </a:r>
            <a:r>
              <a:rPr sz="1700" b="1" spc="-5" dirty="0">
                <a:effectLst>
                  <a:outerShdw blurRad="38100" dist="38100" dir="2700000" algn="tl">
                    <a:srgbClr val="000000">
                      <a:alpha val="43137"/>
                    </a:srgbClr>
                  </a:outerShdw>
                </a:effectLst>
                <a:latin typeface="Arial"/>
                <a:cs typeface="Arial"/>
              </a:rPr>
              <a:t>δυνατότητα επέκτασης </a:t>
            </a:r>
            <a:r>
              <a:rPr sz="1700" b="1" dirty="0">
                <a:effectLst>
                  <a:outerShdw blurRad="38100" dist="38100" dir="2700000" algn="tl">
                    <a:srgbClr val="000000">
                      <a:alpha val="43137"/>
                    </a:srgbClr>
                  </a:outerShdw>
                </a:effectLst>
                <a:latin typeface="Arial"/>
                <a:cs typeface="Arial"/>
              </a:rPr>
              <a:t>σε άλλες </a:t>
            </a:r>
            <a:r>
              <a:rPr sz="1700" b="1" spc="-5" dirty="0">
                <a:effectLst>
                  <a:outerShdw blurRad="38100" dist="38100" dir="2700000" algn="tl">
                    <a:srgbClr val="000000">
                      <a:alpha val="43137"/>
                    </a:srgbClr>
                  </a:outerShdw>
                </a:effectLst>
                <a:latin typeface="Arial"/>
                <a:cs typeface="Arial"/>
              </a:rPr>
              <a:t>αγορές, το </a:t>
            </a:r>
            <a:r>
              <a:rPr sz="1700" b="1" dirty="0">
                <a:effectLst>
                  <a:outerShdw blurRad="38100" dist="38100" dir="2700000" algn="tl">
                    <a:srgbClr val="000000">
                      <a:alpha val="43137"/>
                    </a:srgbClr>
                  </a:outerShdw>
                </a:effectLst>
                <a:latin typeface="Arial"/>
                <a:cs typeface="Arial"/>
              </a:rPr>
              <a:t>επίπεδο </a:t>
            </a:r>
            <a:r>
              <a:rPr sz="1700" b="1" spc="-5" dirty="0">
                <a:effectLst>
                  <a:outerShdw blurRad="38100" dist="38100" dir="2700000" algn="tl">
                    <a:srgbClr val="000000">
                      <a:alpha val="43137"/>
                    </a:srgbClr>
                  </a:outerShdw>
                </a:effectLst>
                <a:latin typeface="Arial"/>
                <a:cs typeface="Arial"/>
              </a:rPr>
              <a:t>του </a:t>
            </a:r>
            <a:r>
              <a:rPr sz="1700" b="1" dirty="0">
                <a:effectLst>
                  <a:outerShdw blurRad="38100" dist="38100" dir="2700000" algn="tl">
                    <a:srgbClr val="000000">
                      <a:alpha val="43137"/>
                    </a:srgbClr>
                  </a:outerShdw>
                </a:effectLst>
                <a:latin typeface="Arial"/>
                <a:cs typeface="Arial"/>
              </a:rPr>
              <a:t>υφιστάμενου  ανταγωνισμού, </a:t>
            </a:r>
            <a:r>
              <a:rPr sz="1700" b="1" spc="-5" dirty="0">
                <a:effectLst>
                  <a:outerShdw blurRad="38100" dist="38100" dir="2700000" algn="tl">
                    <a:srgbClr val="000000">
                      <a:alpha val="43137"/>
                    </a:srgbClr>
                  </a:outerShdw>
                </a:effectLst>
                <a:latin typeface="Arial"/>
                <a:cs typeface="Arial"/>
              </a:rPr>
              <a:t>τα </a:t>
            </a:r>
            <a:r>
              <a:rPr sz="1700" b="1" dirty="0">
                <a:effectLst>
                  <a:outerShdw blurRad="38100" dist="38100" dir="2700000" algn="tl">
                    <a:srgbClr val="000000">
                      <a:alpha val="43137"/>
                    </a:srgbClr>
                  </a:outerShdw>
                </a:effectLst>
                <a:latin typeface="Arial"/>
                <a:cs typeface="Arial"/>
              </a:rPr>
              <a:t>εμπόδια </a:t>
            </a:r>
            <a:r>
              <a:rPr sz="1700" b="1" spc="-5" dirty="0">
                <a:effectLst>
                  <a:outerShdw blurRad="38100" dist="38100" dir="2700000" algn="tl">
                    <a:srgbClr val="000000">
                      <a:alpha val="43137"/>
                    </a:srgbClr>
                  </a:outerShdw>
                </a:effectLst>
                <a:latin typeface="Arial"/>
                <a:cs typeface="Arial"/>
              </a:rPr>
              <a:t>στην είσοδο </a:t>
            </a:r>
            <a:r>
              <a:rPr sz="1700" b="1" dirty="0">
                <a:effectLst>
                  <a:outerShdw blurRad="38100" dist="38100" dir="2700000" algn="tl">
                    <a:srgbClr val="000000">
                      <a:alpha val="43137"/>
                    </a:srgbClr>
                  </a:outerShdw>
                </a:effectLst>
                <a:latin typeface="Arial"/>
                <a:cs typeface="Arial"/>
              </a:rPr>
              <a:t>νέων ανταγωνιστών, </a:t>
            </a:r>
            <a:r>
              <a:rPr sz="1700" b="1" spc="-5" dirty="0">
                <a:effectLst>
                  <a:outerShdw blurRad="38100" dist="38100" dir="2700000" algn="tl">
                    <a:srgbClr val="000000">
                      <a:alpha val="43137"/>
                    </a:srgbClr>
                  </a:outerShdw>
                </a:effectLst>
                <a:latin typeface="Arial"/>
                <a:cs typeface="Arial"/>
              </a:rPr>
              <a:t>οι ενδεχόμενες  </a:t>
            </a:r>
            <a:r>
              <a:rPr sz="1700" b="1" dirty="0">
                <a:effectLst>
                  <a:outerShdw blurRad="38100" dist="38100" dir="2700000" algn="tl">
                    <a:srgbClr val="000000">
                      <a:alpha val="43137"/>
                    </a:srgbClr>
                  </a:outerShdw>
                </a:effectLst>
                <a:latin typeface="Arial"/>
                <a:cs typeface="Arial"/>
              </a:rPr>
              <a:t>συνεργασίες, </a:t>
            </a:r>
            <a:r>
              <a:rPr sz="1700" b="1" spc="-5" dirty="0">
                <a:effectLst>
                  <a:outerShdw blurRad="38100" dist="38100" dir="2700000" algn="tl">
                    <a:srgbClr val="000000">
                      <a:alpha val="43137"/>
                    </a:srgbClr>
                  </a:outerShdw>
                </a:effectLst>
                <a:latin typeface="Arial"/>
                <a:cs typeface="Arial"/>
              </a:rPr>
              <a:t>το </a:t>
            </a:r>
            <a:r>
              <a:rPr sz="1700" b="1" dirty="0">
                <a:effectLst>
                  <a:outerShdw blurRad="38100" dist="38100" dir="2700000" algn="tl">
                    <a:srgbClr val="000000">
                      <a:alpha val="43137"/>
                    </a:srgbClr>
                  </a:outerShdw>
                </a:effectLst>
                <a:latin typeface="Arial"/>
                <a:cs typeface="Arial"/>
              </a:rPr>
              <a:t>κόστος και η </a:t>
            </a:r>
            <a:r>
              <a:rPr sz="1700" b="1" spc="-5" dirty="0">
                <a:effectLst>
                  <a:outerShdw blurRad="38100" dist="38100" dir="2700000" algn="tl">
                    <a:srgbClr val="000000">
                      <a:alpha val="43137"/>
                    </a:srgbClr>
                  </a:outerShdw>
                </a:effectLst>
                <a:latin typeface="Arial"/>
                <a:cs typeface="Arial"/>
              </a:rPr>
              <a:t>βιωσιμότητα </a:t>
            </a:r>
            <a:r>
              <a:rPr sz="1700" b="1" dirty="0">
                <a:effectLst>
                  <a:outerShdw blurRad="38100" dist="38100" dir="2700000" algn="tl">
                    <a:srgbClr val="000000">
                      <a:alpha val="43137"/>
                    </a:srgbClr>
                  </a:outerShdw>
                </a:effectLst>
                <a:latin typeface="Arial"/>
                <a:cs typeface="Arial"/>
              </a:rPr>
              <a:t>των προτεινόμενων </a:t>
            </a:r>
            <a:r>
              <a:rPr sz="1700" b="1" spc="-5" dirty="0">
                <a:effectLst>
                  <a:outerShdw blurRad="38100" dist="38100" dir="2700000" algn="tl">
                    <a:srgbClr val="000000">
                      <a:alpha val="43137"/>
                    </a:srgbClr>
                  </a:outerShdw>
                </a:effectLst>
                <a:latin typeface="Arial"/>
                <a:cs typeface="Arial"/>
              </a:rPr>
              <a:t>δραστηριοτήτων  </a:t>
            </a:r>
            <a:r>
              <a:rPr sz="1700" b="1" dirty="0">
                <a:effectLst>
                  <a:outerShdw blurRad="38100" dist="38100" dir="2700000" algn="tl">
                    <a:srgbClr val="000000">
                      <a:alpha val="43137"/>
                    </a:srgbClr>
                  </a:outerShdw>
                </a:effectLst>
                <a:latin typeface="Arial"/>
                <a:cs typeface="Arial"/>
              </a:rPr>
              <a:t>μάρκετινγκ, </a:t>
            </a:r>
            <a:r>
              <a:rPr sz="1700" b="1" spc="-5" dirty="0">
                <a:effectLst>
                  <a:outerShdw blurRad="38100" dist="38100" dir="2700000" algn="tl">
                    <a:srgbClr val="000000">
                      <a:alpha val="43137"/>
                    </a:srgbClr>
                  </a:outerShdw>
                </a:effectLst>
                <a:latin typeface="Arial"/>
                <a:cs typeface="Arial"/>
              </a:rPr>
              <a:t>οι ενδεχόμενες </a:t>
            </a:r>
            <a:r>
              <a:rPr sz="1700" b="1" dirty="0">
                <a:effectLst>
                  <a:outerShdw blurRad="38100" dist="38100" dir="2700000" algn="tl">
                    <a:srgbClr val="000000">
                      <a:alpha val="43137"/>
                    </a:srgbClr>
                  </a:outerShdw>
                </a:effectLst>
                <a:latin typeface="Arial"/>
                <a:cs typeface="Arial"/>
              </a:rPr>
              <a:t>συνέργιες με άλλες </a:t>
            </a:r>
            <a:r>
              <a:rPr sz="1700" b="1" spc="-5" dirty="0">
                <a:effectLst>
                  <a:outerShdw blurRad="38100" dist="38100" dir="2700000" algn="tl">
                    <a:srgbClr val="000000">
                      <a:alpha val="43137"/>
                    </a:srgbClr>
                  </a:outerShdw>
                </a:effectLst>
                <a:latin typeface="Arial"/>
                <a:cs typeface="Arial"/>
              </a:rPr>
              <a:t>εταιρείες </a:t>
            </a:r>
            <a:r>
              <a:rPr sz="1700" b="1" dirty="0">
                <a:effectLst>
                  <a:outerShdw blurRad="38100" dist="38100" dir="2700000" algn="tl">
                    <a:srgbClr val="000000">
                      <a:alpha val="43137"/>
                    </a:srgbClr>
                  </a:outerShdw>
                </a:effectLst>
                <a:latin typeface="Arial"/>
                <a:cs typeface="Arial"/>
              </a:rPr>
              <a:t>που συμμετέχουν στη  </a:t>
            </a:r>
            <a:r>
              <a:rPr sz="1700" b="1" spc="-5" dirty="0">
                <a:effectLst>
                  <a:outerShdw blurRad="38100" dist="38100" dir="2700000" algn="tl">
                    <a:srgbClr val="000000">
                      <a:alpha val="43137"/>
                    </a:srgbClr>
                  </a:outerShdw>
                </a:effectLst>
                <a:latin typeface="Arial"/>
                <a:cs typeface="Arial"/>
              </a:rPr>
              <a:t>θερμοκοιτίδα, το </a:t>
            </a:r>
            <a:r>
              <a:rPr sz="1700" b="1" dirty="0">
                <a:effectLst>
                  <a:outerShdw blurRad="38100" dist="38100" dir="2700000" algn="tl">
                    <a:srgbClr val="000000">
                      <a:alpha val="43137"/>
                    </a:srgbClr>
                  </a:outerShdw>
                </a:effectLst>
                <a:latin typeface="Arial"/>
                <a:cs typeface="Arial"/>
              </a:rPr>
              <a:t>προτεινόμενο </a:t>
            </a:r>
            <a:r>
              <a:rPr sz="1700" b="1" spc="-5" dirty="0">
                <a:effectLst>
                  <a:outerShdw blurRad="38100" dist="38100" dir="2700000" algn="tl">
                    <a:srgbClr val="000000">
                      <a:alpha val="43137"/>
                    </a:srgbClr>
                  </a:outerShdw>
                </a:effectLst>
                <a:latin typeface="Arial"/>
                <a:cs typeface="Arial"/>
              </a:rPr>
              <a:t>χρονοδιάγραμμα </a:t>
            </a:r>
            <a:r>
              <a:rPr sz="1700" b="1" dirty="0">
                <a:effectLst>
                  <a:outerShdw blurRad="38100" dist="38100" dir="2700000" algn="tl">
                    <a:srgbClr val="000000">
                      <a:alpha val="43137"/>
                    </a:srgbClr>
                  </a:outerShdw>
                </a:effectLst>
                <a:latin typeface="Arial"/>
                <a:cs typeface="Arial"/>
              </a:rPr>
              <a:t>υλοποίησης </a:t>
            </a:r>
            <a:r>
              <a:rPr sz="1700" b="1" spc="-5" dirty="0">
                <a:effectLst>
                  <a:outerShdw blurRad="38100" dist="38100" dir="2700000" algn="tl">
                    <a:srgbClr val="000000">
                      <a:alpha val="43137"/>
                    </a:srgbClr>
                  </a:outerShdw>
                </a:effectLst>
                <a:latin typeface="Arial"/>
                <a:cs typeface="Arial"/>
              </a:rPr>
              <a:t>του </a:t>
            </a:r>
            <a:r>
              <a:rPr sz="1700" b="1" dirty="0">
                <a:effectLst>
                  <a:outerShdw blurRad="38100" dist="38100" dir="2700000" algn="tl">
                    <a:srgbClr val="000000">
                      <a:alpha val="43137"/>
                    </a:srgbClr>
                  </a:outerShdw>
                </a:effectLst>
                <a:latin typeface="Arial"/>
                <a:cs typeface="Arial"/>
              </a:rPr>
              <a:t>επιχειρηματικού  σχεδίου, </a:t>
            </a:r>
            <a:r>
              <a:rPr sz="1700" b="1" spc="-5" dirty="0">
                <a:effectLst>
                  <a:outerShdw blurRad="38100" dist="38100" dir="2700000" algn="tl">
                    <a:srgbClr val="000000">
                      <a:alpha val="43137"/>
                    </a:srgbClr>
                  </a:outerShdw>
                </a:effectLst>
                <a:latin typeface="Arial"/>
                <a:cs typeface="Arial"/>
              </a:rPr>
              <a:t>οι </a:t>
            </a:r>
            <a:r>
              <a:rPr sz="1700" b="1" dirty="0">
                <a:effectLst>
                  <a:outerShdw blurRad="38100" dist="38100" dir="2700000" algn="tl">
                    <a:srgbClr val="000000">
                      <a:alpha val="43137"/>
                    </a:srgbClr>
                  </a:outerShdw>
                </a:effectLst>
                <a:latin typeface="Arial"/>
                <a:cs typeface="Arial"/>
              </a:rPr>
              <a:t>επιχειρηματικοί </a:t>
            </a:r>
            <a:r>
              <a:rPr sz="1700" b="1" spc="-5" dirty="0">
                <a:effectLst>
                  <a:outerShdw blurRad="38100" dist="38100" dir="2700000" algn="tl">
                    <a:srgbClr val="000000">
                      <a:alpha val="43137"/>
                    </a:srgbClr>
                  </a:outerShdw>
                </a:effectLst>
                <a:latin typeface="Arial"/>
                <a:cs typeface="Arial"/>
              </a:rPr>
              <a:t>κίνδυνοι,</a:t>
            </a:r>
            <a:r>
              <a:rPr sz="1700" b="1" spc="-70" dirty="0">
                <a:effectLst>
                  <a:outerShdw blurRad="38100" dist="38100" dir="2700000" algn="tl">
                    <a:srgbClr val="000000">
                      <a:alpha val="43137"/>
                    </a:srgbClr>
                  </a:outerShdw>
                </a:effectLst>
                <a:latin typeface="Arial"/>
                <a:cs typeface="Arial"/>
              </a:rPr>
              <a:t> </a:t>
            </a:r>
            <a:r>
              <a:rPr sz="1700" b="1" spc="-5" dirty="0">
                <a:effectLst>
                  <a:outerShdw blurRad="38100" dist="38100" dir="2700000" algn="tl">
                    <a:srgbClr val="000000">
                      <a:alpha val="43137"/>
                    </a:srgbClr>
                  </a:outerShdw>
                </a:effectLst>
                <a:latin typeface="Arial"/>
                <a:cs typeface="Arial"/>
              </a:rPr>
              <a:t>κ.λ.π.)</a:t>
            </a:r>
            <a:endParaRPr sz="1700" b="1" dirty="0">
              <a:effectLst>
                <a:outerShdw blurRad="38100" dist="38100" dir="2700000" algn="tl">
                  <a:srgbClr val="000000">
                    <a:alpha val="43137"/>
                  </a:srgbClr>
                </a:outerShdw>
              </a:effectLst>
              <a:latin typeface="Arial"/>
              <a:cs typeface="Arial"/>
            </a:endParaRPr>
          </a:p>
          <a:p>
            <a:pPr marL="412750" marR="394335" algn="just">
              <a:lnSpc>
                <a:spcPct val="100000"/>
              </a:lnSpc>
              <a:spcBef>
                <a:spcPts val="1125"/>
              </a:spcBef>
            </a:pPr>
            <a:r>
              <a:rPr sz="1700" b="1" dirty="0">
                <a:effectLst>
                  <a:outerShdw blurRad="38100" dist="38100" dir="2700000" algn="tl">
                    <a:srgbClr val="000000">
                      <a:alpha val="43137"/>
                    </a:srgbClr>
                  </a:outerShdw>
                </a:effectLst>
                <a:latin typeface="Arial"/>
                <a:cs typeface="Arial"/>
              </a:rPr>
              <a:t>Άλλα </a:t>
            </a:r>
            <a:r>
              <a:rPr sz="1700" b="1" spc="-5" dirty="0">
                <a:effectLst>
                  <a:outerShdw blurRad="38100" dist="38100" dir="2700000" algn="tl">
                    <a:srgbClr val="000000">
                      <a:alpha val="43137"/>
                    </a:srgbClr>
                  </a:outerShdw>
                </a:effectLst>
                <a:latin typeface="Arial"/>
                <a:cs typeface="Arial"/>
              </a:rPr>
              <a:t>επενδυτικά </a:t>
            </a:r>
            <a:r>
              <a:rPr sz="1700" b="1" dirty="0">
                <a:effectLst>
                  <a:outerShdw blurRad="38100" dist="38100" dir="2700000" algn="tl">
                    <a:srgbClr val="000000">
                      <a:alpha val="43137"/>
                    </a:srgbClr>
                  </a:outerShdw>
                </a:effectLst>
                <a:latin typeface="Arial"/>
                <a:cs typeface="Arial"/>
              </a:rPr>
              <a:t>– </a:t>
            </a:r>
            <a:r>
              <a:rPr sz="1700" b="1" spc="-5" dirty="0">
                <a:effectLst>
                  <a:outerShdw blurRad="38100" dist="38100" dir="2700000" algn="tl">
                    <a:srgbClr val="000000">
                      <a:alpha val="43137"/>
                    </a:srgbClr>
                  </a:outerShdw>
                </a:effectLst>
                <a:latin typeface="Arial"/>
                <a:cs typeface="Arial"/>
              </a:rPr>
              <a:t>χρηματοοικονομικά </a:t>
            </a:r>
            <a:r>
              <a:rPr sz="1700" b="1" dirty="0">
                <a:effectLst>
                  <a:outerShdw blurRad="38100" dist="38100" dir="2700000" algn="tl">
                    <a:srgbClr val="000000">
                      <a:alpha val="43137"/>
                    </a:srgbClr>
                  </a:outerShdw>
                </a:effectLst>
                <a:latin typeface="Arial"/>
                <a:cs typeface="Arial"/>
              </a:rPr>
              <a:t>κριτήρια </a:t>
            </a:r>
            <a:r>
              <a:rPr sz="1700" b="1" spc="-5" dirty="0">
                <a:effectLst>
                  <a:outerShdw blurRad="38100" dist="38100" dir="2700000" algn="tl">
                    <a:srgbClr val="000000">
                      <a:alpha val="43137"/>
                    </a:srgbClr>
                  </a:outerShdw>
                </a:effectLst>
                <a:latin typeface="Arial"/>
                <a:cs typeface="Arial"/>
              </a:rPr>
              <a:t>(όπως οι ανάγκες  χρηματοδότησης έναντι </a:t>
            </a:r>
            <a:r>
              <a:rPr sz="1700" b="1" dirty="0">
                <a:effectLst>
                  <a:outerShdw blurRad="38100" dist="38100" dir="2700000" algn="tl">
                    <a:srgbClr val="000000">
                      <a:alpha val="43137"/>
                    </a:srgbClr>
                  </a:outerShdw>
                </a:effectLst>
                <a:latin typeface="Arial"/>
                <a:cs typeface="Arial"/>
              </a:rPr>
              <a:t>προσφερόμενης εταιρικής </a:t>
            </a:r>
            <a:r>
              <a:rPr sz="1700" b="1" spc="-5" dirty="0">
                <a:effectLst>
                  <a:outerShdw blurRad="38100" dist="38100" dir="2700000" algn="tl">
                    <a:srgbClr val="000000">
                      <a:alpha val="43137"/>
                    </a:srgbClr>
                  </a:outerShdw>
                </a:effectLst>
                <a:latin typeface="Arial"/>
                <a:cs typeface="Arial"/>
              </a:rPr>
              <a:t>συμμετοχής, το στάδιο της  επένδυσης, </a:t>
            </a:r>
            <a:r>
              <a:rPr sz="1700" b="1" dirty="0">
                <a:effectLst>
                  <a:outerShdw blurRad="38100" dist="38100" dir="2700000" algn="tl">
                    <a:srgbClr val="000000">
                      <a:alpha val="43137"/>
                    </a:srgbClr>
                  </a:outerShdw>
                </a:effectLst>
                <a:latin typeface="Arial"/>
                <a:cs typeface="Arial"/>
              </a:rPr>
              <a:t>η διάρθρωση </a:t>
            </a:r>
            <a:r>
              <a:rPr sz="1700" b="1" spc="-5" dirty="0">
                <a:effectLst>
                  <a:outerShdw blurRad="38100" dist="38100" dir="2700000" algn="tl">
                    <a:srgbClr val="000000">
                      <a:alpha val="43137"/>
                    </a:srgbClr>
                  </a:outerShdw>
                </a:effectLst>
                <a:latin typeface="Arial"/>
                <a:cs typeface="Arial"/>
              </a:rPr>
              <a:t>της </a:t>
            </a:r>
            <a:r>
              <a:rPr sz="1700" b="1" dirty="0">
                <a:effectLst>
                  <a:outerShdw blurRad="38100" dist="38100" dir="2700000" algn="tl">
                    <a:srgbClr val="000000">
                      <a:alpha val="43137"/>
                    </a:srgbClr>
                  </a:outerShdw>
                </a:effectLst>
                <a:latin typeface="Arial"/>
                <a:cs typeface="Arial"/>
              </a:rPr>
              <a:t>συμφωνίας μετόχων, η </a:t>
            </a:r>
            <a:r>
              <a:rPr sz="1700" b="1" spc="-5" dirty="0">
                <a:effectLst>
                  <a:outerShdw blurRad="38100" dist="38100" dir="2700000" algn="tl">
                    <a:srgbClr val="000000">
                      <a:alpha val="43137"/>
                    </a:srgbClr>
                  </a:outerShdw>
                </a:effectLst>
                <a:latin typeface="Arial"/>
                <a:cs typeface="Arial"/>
              </a:rPr>
              <a:t>συμβατότητα </a:t>
            </a:r>
            <a:r>
              <a:rPr sz="1700" b="1" dirty="0">
                <a:effectLst>
                  <a:outerShdw blurRad="38100" dist="38100" dir="2700000" algn="tl">
                    <a:srgbClr val="000000">
                      <a:alpha val="43137"/>
                    </a:srgbClr>
                  </a:outerShdw>
                </a:effectLst>
                <a:latin typeface="Arial"/>
                <a:cs typeface="Arial"/>
              </a:rPr>
              <a:t>με </a:t>
            </a:r>
            <a:r>
              <a:rPr sz="1700" b="1" spc="-5" dirty="0">
                <a:effectLst>
                  <a:outerShdw blurRad="38100" dist="38100" dir="2700000" algn="tl">
                    <a:srgbClr val="000000">
                      <a:alpha val="43137"/>
                    </a:srgbClr>
                  </a:outerShdw>
                </a:effectLst>
                <a:latin typeface="Arial"/>
                <a:cs typeface="Arial"/>
              </a:rPr>
              <a:t>τους  </a:t>
            </a:r>
            <a:r>
              <a:rPr sz="1700" b="1" dirty="0">
                <a:effectLst>
                  <a:outerShdw blurRad="38100" dist="38100" dir="2700000" algn="tl">
                    <a:srgbClr val="000000">
                      <a:alpha val="43137"/>
                    </a:srgbClr>
                  </a:outerShdw>
                </a:effectLst>
                <a:latin typeface="Arial"/>
                <a:cs typeface="Arial"/>
              </a:rPr>
              <a:t>υφιστάμενους incubates,</a:t>
            </a:r>
            <a:r>
              <a:rPr sz="1700" b="1" spc="-25" dirty="0">
                <a:effectLst>
                  <a:outerShdw blurRad="38100" dist="38100" dir="2700000" algn="tl">
                    <a:srgbClr val="000000">
                      <a:alpha val="43137"/>
                    </a:srgbClr>
                  </a:outerShdw>
                </a:effectLst>
                <a:latin typeface="Arial"/>
                <a:cs typeface="Arial"/>
              </a:rPr>
              <a:t> </a:t>
            </a:r>
            <a:r>
              <a:rPr sz="1700" b="1" spc="-5" dirty="0">
                <a:effectLst>
                  <a:outerShdw blurRad="38100" dist="38100" dir="2700000" algn="tl">
                    <a:srgbClr val="000000">
                      <a:alpha val="43137"/>
                    </a:srgbClr>
                  </a:outerShdw>
                </a:effectLst>
                <a:latin typeface="Arial"/>
                <a:cs typeface="Arial"/>
              </a:rPr>
              <a:t>κ.λ.π.)</a:t>
            </a:r>
            <a:endParaRPr sz="1700" b="1" dirty="0">
              <a:effectLst>
                <a:outerShdw blurRad="38100" dist="38100" dir="2700000" algn="tl">
                  <a:srgbClr val="000000">
                    <a:alpha val="43137"/>
                  </a:srgbClr>
                </a:outerShdw>
              </a:effectLst>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151729" y="215489"/>
            <a:ext cx="4739005" cy="443711"/>
          </a:xfrm>
          <a:prstGeom prst="rect">
            <a:avLst/>
          </a:prstGeom>
        </p:spPr>
        <p:txBody>
          <a:bodyPr vert="horz" wrap="square" lIns="0" tIns="12700" rIns="0" bIns="0" rtlCol="0">
            <a:spAutoFit/>
          </a:bodyPr>
          <a:lstStyle/>
          <a:p>
            <a:pPr marL="12700">
              <a:lnSpc>
                <a:spcPct val="100000"/>
              </a:lnSpc>
              <a:spcBef>
                <a:spcPts val="100"/>
              </a:spcBef>
            </a:pPr>
            <a:r>
              <a:rPr sz="2800" dirty="0">
                <a:solidFill>
                  <a:srgbClr val="000099"/>
                </a:solidFill>
                <a:effectLst>
                  <a:outerShdw blurRad="38100" dist="38100" dir="2700000" algn="tl">
                    <a:srgbClr val="000000">
                      <a:alpha val="43137"/>
                    </a:srgbClr>
                  </a:outerShdw>
                </a:effectLst>
              </a:rPr>
              <a:t>Η Ελληνική</a:t>
            </a:r>
            <a:r>
              <a:rPr sz="2800" spc="-50" dirty="0">
                <a:solidFill>
                  <a:srgbClr val="000099"/>
                </a:solidFill>
                <a:effectLst>
                  <a:outerShdw blurRad="38100" dist="38100" dir="2700000" algn="tl">
                    <a:srgbClr val="000000">
                      <a:alpha val="43137"/>
                    </a:srgbClr>
                  </a:outerShdw>
                </a:effectLst>
              </a:rPr>
              <a:t> </a:t>
            </a:r>
            <a:r>
              <a:rPr sz="2800" spc="-5" dirty="0">
                <a:solidFill>
                  <a:srgbClr val="000099"/>
                </a:solidFill>
                <a:effectLst>
                  <a:outerShdw blurRad="38100" dist="38100" dir="2700000" algn="tl">
                    <a:srgbClr val="000000">
                      <a:alpha val="43137"/>
                    </a:srgbClr>
                  </a:outerShdw>
                </a:effectLst>
              </a:rPr>
              <a:t>πραγματικότητα</a:t>
            </a:r>
            <a:endParaRPr sz="2800" dirty="0">
              <a:solidFill>
                <a:srgbClr val="000099"/>
              </a:solidFill>
              <a:effectLst>
                <a:outerShdw blurRad="38100" dist="38100" dir="2700000" algn="tl">
                  <a:srgbClr val="000000">
                    <a:alpha val="43137"/>
                  </a:srgbClr>
                </a:outerShdw>
              </a:effectLst>
            </a:endParaRPr>
          </a:p>
        </p:txBody>
      </p:sp>
      <p:sp>
        <p:nvSpPr>
          <p:cNvPr id="8" name="object 8"/>
          <p:cNvSpPr txBox="1">
            <a:spLocks noGrp="1"/>
          </p:cNvSpPr>
          <p:nvPr>
            <p:ph type="sldNum" sz="quarter" idx="4294967295"/>
          </p:nvPr>
        </p:nvSpPr>
        <p:spPr>
          <a:xfrm>
            <a:off x="207326" y="6544354"/>
            <a:ext cx="620257"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19</a:t>
            </a:fld>
            <a:endParaRPr spc="-5" dirty="0"/>
          </a:p>
        </p:txBody>
      </p:sp>
      <p:sp>
        <p:nvSpPr>
          <p:cNvPr id="6" name="object 6"/>
          <p:cNvSpPr txBox="1"/>
          <p:nvPr/>
        </p:nvSpPr>
        <p:spPr>
          <a:xfrm>
            <a:off x="251520" y="692696"/>
            <a:ext cx="8640960" cy="5704767"/>
          </a:xfrm>
          <a:prstGeom prst="rect">
            <a:avLst/>
          </a:prstGeom>
        </p:spPr>
        <p:txBody>
          <a:bodyPr vert="horz" wrap="square" lIns="0" tIns="13335" rIns="0" bIns="0" rtlCol="0">
            <a:spAutoFit/>
          </a:bodyPr>
          <a:lstStyle/>
          <a:p>
            <a:pPr marL="241300" marR="240029" indent="-228600" algn="just">
              <a:lnSpc>
                <a:spcPct val="100000"/>
              </a:lnSpc>
              <a:spcBef>
                <a:spcPts val="105"/>
              </a:spcBef>
              <a:buClr>
                <a:srgbClr val="2DB6B3"/>
              </a:buClr>
              <a:buFont typeface="Wingdings"/>
              <a:buChar char=""/>
              <a:tabLst>
                <a:tab pos="241300" algn="l"/>
                <a:tab pos="241935" algn="l"/>
              </a:tabLst>
            </a:pPr>
            <a:r>
              <a:rPr b="1" spc="-5" dirty="0">
                <a:effectLst>
                  <a:outerShdw blurRad="38100" dist="38100" dir="2700000" algn="tl">
                    <a:srgbClr val="000000">
                      <a:alpha val="43137"/>
                    </a:srgbClr>
                  </a:outerShdw>
                </a:effectLst>
                <a:latin typeface="Arial" pitchFamily="34" charset="0"/>
                <a:cs typeface="Arial" pitchFamily="34" charset="0"/>
              </a:rPr>
              <a:t>Στην </a:t>
            </a:r>
            <a:r>
              <a:rPr b="1" dirty="0">
                <a:effectLst>
                  <a:outerShdw blurRad="38100" dist="38100" dir="2700000" algn="tl">
                    <a:srgbClr val="000000">
                      <a:alpha val="43137"/>
                    </a:srgbClr>
                  </a:outerShdw>
                </a:effectLst>
                <a:latin typeface="Arial" pitchFamily="34" charset="0"/>
                <a:cs typeface="Arial" pitchFamily="34" charset="0"/>
              </a:rPr>
              <a:t>Ευρώπη λειτουργούν πάνω από </a:t>
            </a:r>
            <a:r>
              <a:rPr b="1" spc="-5" dirty="0">
                <a:effectLst>
                  <a:outerShdw blurRad="38100" dist="38100" dir="2700000" algn="tl">
                    <a:srgbClr val="000000">
                      <a:alpha val="43137"/>
                    </a:srgbClr>
                  </a:outerShdw>
                </a:effectLst>
                <a:latin typeface="Arial" pitchFamily="34" charset="0"/>
                <a:cs typeface="Arial" pitchFamily="34" charset="0"/>
              </a:rPr>
              <a:t>900 </a:t>
            </a:r>
            <a:r>
              <a:rPr b="1" dirty="0">
                <a:effectLst>
                  <a:outerShdw blurRad="38100" dist="38100" dir="2700000" algn="tl">
                    <a:srgbClr val="000000">
                      <a:alpha val="43137"/>
                    </a:srgbClr>
                  </a:outerShdw>
                </a:effectLst>
                <a:latin typeface="Arial" pitchFamily="34" charset="0"/>
                <a:cs typeface="Arial" pitchFamily="34" charset="0"/>
              </a:rPr>
              <a:t>τεχνολογικά πάρκα και </a:t>
            </a:r>
            <a:r>
              <a:rPr b="1" spc="-5" dirty="0">
                <a:effectLst>
                  <a:outerShdw blurRad="38100" dist="38100" dir="2700000" algn="tl">
                    <a:srgbClr val="000000">
                      <a:alpha val="43137"/>
                    </a:srgbClr>
                  </a:outerShdw>
                </a:effectLst>
                <a:latin typeface="Arial" pitchFamily="34" charset="0"/>
                <a:cs typeface="Arial" pitchFamily="34" charset="0"/>
              </a:rPr>
              <a:t>θερμοκοιτίδες,  </a:t>
            </a:r>
            <a:r>
              <a:rPr b="1" dirty="0">
                <a:effectLst>
                  <a:outerShdw blurRad="38100" dist="38100" dir="2700000" algn="tl">
                    <a:srgbClr val="000000">
                      <a:alpha val="43137"/>
                    </a:srgbClr>
                  </a:outerShdw>
                </a:effectLst>
                <a:latin typeface="Arial" pitchFamily="34" charset="0"/>
                <a:cs typeface="Arial" pitchFamily="34" charset="0"/>
              </a:rPr>
              <a:t>ενώ </a:t>
            </a:r>
            <a:r>
              <a:rPr b="1" spc="-5" dirty="0">
                <a:effectLst>
                  <a:outerShdw blurRad="38100" dist="38100" dir="2700000" algn="tl">
                    <a:srgbClr val="000000">
                      <a:alpha val="43137"/>
                    </a:srgbClr>
                  </a:outerShdw>
                </a:effectLst>
                <a:latin typeface="Arial" pitchFamily="34" charset="0"/>
                <a:cs typeface="Arial" pitchFamily="34" charset="0"/>
              </a:rPr>
              <a:t>στην </a:t>
            </a:r>
            <a:r>
              <a:rPr b="1" dirty="0">
                <a:effectLst>
                  <a:outerShdw blurRad="38100" dist="38100" dir="2700000" algn="tl">
                    <a:srgbClr val="000000">
                      <a:alpha val="43137"/>
                    </a:srgbClr>
                  </a:outerShdw>
                </a:effectLst>
                <a:latin typeface="Arial" pitchFamily="34" charset="0"/>
                <a:cs typeface="Arial" pitchFamily="34" charset="0"/>
              </a:rPr>
              <a:t>Ελλάδα έχουν υπάρξει δύο κύματα </a:t>
            </a:r>
            <a:r>
              <a:rPr b="1" spc="-5" dirty="0">
                <a:effectLst>
                  <a:outerShdw blurRad="38100" dist="38100" dir="2700000" algn="tl">
                    <a:srgbClr val="000000">
                      <a:alpha val="43137"/>
                    </a:srgbClr>
                  </a:outerShdw>
                </a:effectLst>
                <a:latin typeface="Arial" pitchFamily="34" charset="0"/>
                <a:cs typeface="Arial" pitchFamily="34" charset="0"/>
              </a:rPr>
              <a:t>εφαρμογής </a:t>
            </a:r>
            <a:r>
              <a:rPr b="1" dirty="0">
                <a:effectLst>
                  <a:outerShdw blurRad="38100" dist="38100" dir="2700000" algn="tl">
                    <a:srgbClr val="000000">
                      <a:alpha val="43137"/>
                    </a:srgbClr>
                  </a:outerShdw>
                </a:effectLst>
                <a:latin typeface="Arial" pitchFamily="34" charset="0"/>
                <a:cs typeface="Arial" pitchFamily="34" charset="0"/>
              </a:rPr>
              <a:t>των τεχν. πάρκων και  </a:t>
            </a:r>
            <a:r>
              <a:rPr b="1" spc="-5" dirty="0">
                <a:effectLst>
                  <a:outerShdw blurRad="38100" dist="38100" dir="2700000" algn="tl">
                    <a:srgbClr val="000000">
                      <a:alpha val="43137"/>
                    </a:srgbClr>
                  </a:outerShdw>
                </a:effectLst>
                <a:latin typeface="Arial" pitchFamily="34" charset="0"/>
                <a:cs typeface="Arial" pitchFamily="34" charset="0"/>
              </a:rPr>
              <a:t>θερμοκοιτίδων</a:t>
            </a:r>
            <a:endParaRPr b="1" dirty="0">
              <a:effectLst>
                <a:outerShdw blurRad="38100" dist="38100" dir="2700000" algn="tl">
                  <a:srgbClr val="000000">
                    <a:alpha val="43137"/>
                  </a:srgbClr>
                </a:outerShdw>
              </a:effectLst>
              <a:latin typeface="Arial" pitchFamily="34" charset="0"/>
              <a:cs typeface="Arial" pitchFamily="34" charset="0"/>
            </a:endParaRPr>
          </a:p>
          <a:p>
            <a:pPr marL="241300" marR="5080" indent="-228600" algn="just">
              <a:lnSpc>
                <a:spcPct val="100000"/>
              </a:lnSpc>
              <a:spcBef>
                <a:spcPts val="1115"/>
              </a:spcBef>
              <a:buClr>
                <a:srgbClr val="2DB6B3"/>
              </a:buClr>
              <a:buFont typeface="Wingdings"/>
              <a:buChar char=""/>
              <a:tabLst>
                <a:tab pos="241300" algn="l"/>
                <a:tab pos="241935" algn="l"/>
              </a:tabLst>
            </a:pPr>
            <a:r>
              <a:rPr b="1" dirty="0">
                <a:effectLst>
                  <a:outerShdw blurRad="38100" dist="38100" dir="2700000" algn="tl">
                    <a:srgbClr val="000000">
                      <a:alpha val="43137"/>
                    </a:srgbClr>
                  </a:outerShdw>
                </a:effectLst>
                <a:latin typeface="Arial" pitchFamily="34" charset="0"/>
                <a:cs typeface="Arial" pitchFamily="34" charset="0"/>
              </a:rPr>
              <a:t>Η πλέον </a:t>
            </a:r>
            <a:r>
              <a:rPr b="1" spc="-5" dirty="0">
                <a:effectLst>
                  <a:outerShdw blurRad="38100" dist="38100" dir="2700000" algn="tl">
                    <a:srgbClr val="000000">
                      <a:alpha val="43137"/>
                    </a:srgbClr>
                  </a:outerShdw>
                </a:effectLst>
                <a:latin typeface="Arial" pitchFamily="34" charset="0"/>
                <a:cs typeface="Arial" pitchFamily="34" charset="0"/>
              </a:rPr>
              <a:t>διαδεδομένη </a:t>
            </a:r>
            <a:r>
              <a:rPr b="1" dirty="0">
                <a:effectLst>
                  <a:outerShdw blurRad="38100" dist="38100" dir="2700000" algn="tl">
                    <a:srgbClr val="000000">
                      <a:alpha val="43137"/>
                    </a:srgbClr>
                  </a:outerShdw>
                </a:effectLst>
                <a:latin typeface="Arial" pitchFamily="34" charset="0"/>
                <a:cs typeface="Arial" pitchFamily="34" charset="0"/>
              </a:rPr>
              <a:t>μορφή στη χώρα μας </a:t>
            </a:r>
            <a:r>
              <a:rPr b="1" spc="-5" dirty="0">
                <a:effectLst>
                  <a:outerShdw blurRad="38100" dist="38100" dir="2700000" algn="tl">
                    <a:srgbClr val="000000">
                      <a:alpha val="43137"/>
                    </a:srgbClr>
                  </a:outerShdw>
                </a:effectLst>
                <a:latin typeface="Arial" pitchFamily="34" charset="0"/>
                <a:cs typeface="Arial" pitchFamily="34" charset="0"/>
              </a:rPr>
              <a:t>είναι τα </a:t>
            </a:r>
            <a:r>
              <a:rPr b="1" dirty="0">
                <a:effectLst>
                  <a:outerShdw blurRad="38100" dist="38100" dir="2700000" algn="tl">
                    <a:srgbClr val="000000">
                      <a:alpha val="43137"/>
                    </a:srgbClr>
                  </a:outerShdw>
                </a:effectLst>
                <a:latin typeface="Arial" pitchFamily="34" charset="0"/>
                <a:cs typeface="Arial" pitchFamily="34" charset="0"/>
              </a:rPr>
              <a:t>«τεχνολογικά πάρκα» </a:t>
            </a:r>
            <a:r>
              <a:rPr b="1" spc="-5" dirty="0">
                <a:effectLst>
                  <a:outerShdw blurRad="38100" dist="38100" dir="2700000" algn="tl">
                    <a:srgbClr val="000000">
                      <a:alpha val="43137"/>
                    </a:srgbClr>
                  </a:outerShdw>
                </a:effectLst>
                <a:latin typeface="Arial" pitchFamily="34" charset="0"/>
                <a:cs typeface="Arial" pitchFamily="34" charset="0"/>
              </a:rPr>
              <a:t>τα οποία  δημιουργούνται </a:t>
            </a:r>
            <a:r>
              <a:rPr b="1" dirty="0">
                <a:effectLst>
                  <a:outerShdw blurRad="38100" dist="38100" dir="2700000" algn="tl">
                    <a:srgbClr val="000000">
                      <a:alpha val="43137"/>
                    </a:srgbClr>
                  </a:outerShdw>
                </a:effectLst>
                <a:latin typeface="Arial" pitchFamily="34" charset="0"/>
                <a:cs typeface="Arial" pitchFamily="34" charset="0"/>
              </a:rPr>
              <a:t>από </a:t>
            </a:r>
            <a:r>
              <a:rPr b="1" spc="-5" dirty="0">
                <a:effectLst>
                  <a:outerShdw blurRad="38100" dist="38100" dir="2700000" algn="tl">
                    <a:srgbClr val="000000">
                      <a:alpha val="43137"/>
                    </a:srgbClr>
                  </a:outerShdw>
                </a:effectLst>
                <a:latin typeface="Arial" pitchFamily="34" charset="0"/>
                <a:cs typeface="Arial" pitchFamily="34" charset="0"/>
              </a:rPr>
              <a:t>φορείς </a:t>
            </a:r>
            <a:r>
              <a:rPr b="1" dirty="0">
                <a:effectLst>
                  <a:outerShdw blurRad="38100" dist="38100" dir="2700000" algn="tl">
                    <a:srgbClr val="000000">
                      <a:alpha val="43137"/>
                    </a:srgbClr>
                  </a:outerShdw>
                </a:effectLst>
                <a:latin typeface="Arial" pitchFamily="34" charset="0"/>
                <a:cs typeface="Arial" pitchFamily="34" charset="0"/>
              </a:rPr>
              <a:t>με σκοπό να προωθήσουν συγκεκριμένα </a:t>
            </a:r>
            <a:r>
              <a:rPr b="1" spc="-5" dirty="0">
                <a:effectLst>
                  <a:outerShdw blurRad="38100" dist="38100" dir="2700000" algn="tl">
                    <a:srgbClr val="000000">
                      <a:alpha val="43137"/>
                    </a:srgbClr>
                  </a:outerShdw>
                </a:effectLst>
                <a:latin typeface="Arial" pitchFamily="34" charset="0"/>
                <a:cs typeface="Arial" pitchFamily="34" charset="0"/>
              </a:rPr>
              <a:t>συμφέροντα  </a:t>
            </a:r>
            <a:r>
              <a:rPr b="1" dirty="0">
                <a:effectLst>
                  <a:outerShdw blurRad="38100" dist="38100" dir="2700000" algn="tl">
                    <a:srgbClr val="000000">
                      <a:alpha val="43137"/>
                    </a:srgbClr>
                  </a:outerShdw>
                </a:effectLst>
                <a:latin typeface="Arial" pitchFamily="34" charset="0"/>
                <a:cs typeface="Arial" pitchFamily="34" charset="0"/>
              </a:rPr>
              <a:t>μέσω </a:t>
            </a:r>
            <a:r>
              <a:rPr b="1" spc="-5" dirty="0">
                <a:effectLst>
                  <a:outerShdw blurRad="38100" dist="38100" dir="2700000" algn="tl">
                    <a:srgbClr val="000000">
                      <a:alpha val="43137"/>
                    </a:srgbClr>
                  </a:outerShdw>
                </a:effectLst>
                <a:latin typeface="Arial" pitchFamily="34" charset="0"/>
                <a:cs typeface="Arial" pitchFamily="34" charset="0"/>
              </a:rPr>
              <a:t>της δημιουργίας </a:t>
            </a:r>
            <a:r>
              <a:rPr b="1" dirty="0">
                <a:effectLst>
                  <a:outerShdw blurRad="38100" dist="38100" dir="2700000" algn="tl">
                    <a:srgbClr val="000000">
                      <a:alpha val="43137"/>
                    </a:srgbClr>
                  </a:outerShdw>
                </a:effectLst>
                <a:latin typeface="Arial" pitchFamily="34" charset="0"/>
                <a:cs typeface="Arial" pitchFamily="34" charset="0"/>
              </a:rPr>
              <a:t>νέων</a:t>
            </a:r>
            <a:r>
              <a:rPr b="1" spc="-30" dirty="0">
                <a:effectLst>
                  <a:outerShdw blurRad="38100" dist="38100" dir="2700000" algn="tl">
                    <a:srgbClr val="000000">
                      <a:alpha val="43137"/>
                    </a:srgbClr>
                  </a:outerShdw>
                </a:effectLst>
                <a:latin typeface="Arial" pitchFamily="34" charset="0"/>
                <a:cs typeface="Arial" pitchFamily="34" charset="0"/>
              </a:rPr>
              <a:t> </a:t>
            </a:r>
            <a:r>
              <a:rPr b="1" dirty="0">
                <a:effectLst>
                  <a:outerShdw blurRad="38100" dist="38100" dir="2700000" algn="tl">
                    <a:srgbClr val="000000">
                      <a:alpha val="43137"/>
                    </a:srgbClr>
                  </a:outerShdw>
                </a:effectLst>
                <a:latin typeface="Arial" pitchFamily="34" charset="0"/>
                <a:cs typeface="Arial" pitchFamily="34" charset="0"/>
              </a:rPr>
              <a:t>επιχειρήσεων</a:t>
            </a:r>
          </a:p>
          <a:p>
            <a:pPr marL="241300" marR="297815" indent="-228600" algn="just">
              <a:lnSpc>
                <a:spcPct val="100000"/>
              </a:lnSpc>
              <a:spcBef>
                <a:spcPts val="1125"/>
              </a:spcBef>
              <a:buClr>
                <a:srgbClr val="2DB6B3"/>
              </a:buClr>
              <a:buFont typeface="Wingdings"/>
              <a:buChar char=""/>
              <a:tabLst>
                <a:tab pos="241300" algn="l"/>
                <a:tab pos="241935" algn="l"/>
              </a:tabLst>
            </a:pPr>
            <a:r>
              <a:rPr b="1" spc="-5" dirty="0">
                <a:effectLst>
                  <a:outerShdw blurRad="38100" dist="38100" dir="2700000" algn="tl">
                    <a:srgbClr val="000000">
                      <a:alpha val="43137"/>
                    </a:srgbClr>
                  </a:outerShdw>
                </a:effectLst>
                <a:latin typeface="Arial" pitchFamily="34" charset="0"/>
                <a:cs typeface="Arial" pitchFamily="34" charset="0"/>
              </a:rPr>
              <a:t>Περιορίζονται </a:t>
            </a:r>
            <a:r>
              <a:rPr b="1" dirty="0">
                <a:effectLst>
                  <a:outerShdw blurRad="38100" dist="38100" dir="2700000" algn="tl">
                    <a:srgbClr val="000000">
                      <a:alpha val="43137"/>
                    </a:srgbClr>
                  </a:outerShdw>
                </a:effectLst>
                <a:latin typeface="Arial" pitchFamily="34" charset="0"/>
                <a:cs typeface="Arial" pitchFamily="34" charset="0"/>
              </a:rPr>
              <a:t>στο να παρέχουν σε </a:t>
            </a:r>
            <a:r>
              <a:rPr b="1" spc="-5" dirty="0">
                <a:effectLst>
                  <a:outerShdw blurRad="38100" dist="38100" dir="2700000" algn="tl">
                    <a:srgbClr val="000000">
                      <a:alpha val="43137"/>
                    </a:srgbClr>
                  </a:outerShdw>
                </a:effectLst>
                <a:latin typeface="Arial" pitchFamily="34" charset="0"/>
                <a:cs typeface="Arial" pitchFamily="34" charset="0"/>
              </a:rPr>
              <a:t>νέες </a:t>
            </a:r>
            <a:r>
              <a:rPr b="1" dirty="0">
                <a:effectLst>
                  <a:outerShdw blurRad="38100" dist="38100" dir="2700000" algn="tl">
                    <a:srgbClr val="000000">
                      <a:alpha val="43137"/>
                    </a:srgbClr>
                  </a:outerShdw>
                </a:effectLst>
                <a:latin typeface="Arial" pitchFamily="34" charset="0"/>
                <a:cs typeface="Arial" pitchFamily="34" charset="0"/>
              </a:rPr>
              <a:t>επιχειρήσεις </a:t>
            </a:r>
            <a:r>
              <a:rPr b="1" spc="-5" dirty="0">
                <a:effectLst>
                  <a:outerShdw blurRad="38100" dist="38100" dir="2700000" algn="tl">
                    <a:srgbClr val="000000">
                      <a:alpha val="43137"/>
                    </a:srgbClr>
                  </a:outerShdw>
                </a:effectLst>
                <a:latin typeface="Arial" pitchFamily="34" charset="0"/>
                <a:cs typeface="Arial" pitchFamily="34" charset="0"/>
              </a:rPr>
              <a:t>(κυρίως) εγκαταστάσεις </a:t>
            </a:r>
            <a:r>
              <a:rPr b="1" dirty="0">
                <a:effectLst>
                  <a:outerShdw blurRad="38100" dist="38100" dir="2700000" algn="tl">
                    <a:srgbClr val="000000">
                      <a:alpha val="43137"/>
                    </a:srgbClr>
                  </a:outerShdw>
                </a:effectLst>
                <a:latin typeface="Arial" pitchFamily="34" charset="0"/>
                <a:cs typeface="Arial" pitchFamily="34" charset="0"/>
              </a:rPr>
              <a:t>και  </a:t>
            </a:r>
            <a:r>
              <a:rPr b="1" spc="-5" dirty="0">
                <a:effectLst>
                  <a:outerShdw blurRad="38100" dist="38100" dir="2700000" algn="tl">
                    <a:srgbClr val="000000">
                      <a:alpha val="43137"/>
                    </a:srgbClr>
                  </a:outerShdw>
                </a:effectLst>
                <a:latin typeface="Arial" pitchFamily="34" charset="0"/>
                <a:cs typeface="Arial" pitchFamily="34" charset="0"/>
              </a:rPr>
              <a:t>(προαιρετικά) </a:t>
            </a:r>
            <a:r>
              <a:rPr b="1" dirty="0">
                <a:effectLst>
                  <a:outerShdw blurRad="38100" dist="38100" dir="2700000" algn="tl">
                    <a:srgbClr val="000000">
                      <a:alpha val="43137"/>
                    </a:srgbClr>
                  </a:outerShdw>
                </a:effectLst>
                <a:latin typeface="Arial" pitchFamily="34" charset="0"/>
                <a:cs typeface="Arial" pitchFamily="34" charset="0"/>
              </a:rPr>
              <a:t>υπηρεσίες υποστήριξης επί</a:t>
            </a:r>
            <a:r>
              <a:rPr b="1" spc="-65" dirty="0">
                <a:effectLst>
                  <a:outerShdw blurRad="38100" dist="38100" dir="2700000" algn="tl">
                    <a:srgbClr val="000000">
                      <a:alpha val="43137"/>
                    </a:srgbClr>
                  </a:outerShdw>
                </a:effectLst>
                <a:latin typeface="Arial" pitchFamily="34" charset="0"/>
                <a:cs typeface="Arial" pitchFamily="34" charset="0"/>
              </a:rPr>
              <a:t> </a:t>
            </a:r>
            <a:r>
              <a:rPr b="1" dirty="0">
                <a:effectLst>
                  <a:outerShdw blurRad="38100" dist="38100" dir="2700000" algn="tl">
                    <a:srgbClr val="000000">
                      <a:alpha val="43137"/>
                    </a:srgbClr>
                  </a:outerShdw>
                </a:effectLst>
                <a:latin typeface="Arial" pitchFamily="34" charset="0"/>
                <a:cs typeface="Arial" pitchFamily="34" charset="0"/>
              </a:rPr>
              <a:t>πληρωμή</a:t>
            </a:r>
          </a:p>
          <a:p>
            <a:pPr marL="241300" marR="104775" indent="-228600" algn="just">
              <a:lnSpc>
                <a:spcPct val="100000"/>
              </a:lnSpc>
              <a:spcBef>
                <a:spcPts val="1115"/>
              </a:spcBef>
              <a:buClr>
                <a:srgbClr val="2DB6B3"/>
              </a:buClr>
              <a:buFont typeface="Wingdings"/>
              <a:buChar char=""/>
              <a:tabLst>
                <a:tab pos="302260" algn="l"/>
                <a:tab pos="302895" algn="l"/>
              </a:tabLst>
            </a:pPr>
            <a:r>
              <a:rPr b="1" dirty="0">
                <a:effectLst>
                  <a:outerShdw blurRad="38100" dist="38100" dir="2700000" algn="tl">
                    <a:srgbClr val="000000">
                      <a:alpha val="43137"/>
                    </a:srgbClr>
                  </a:outerShdw>
                </a:effectLst>
                <a:latin typeface="Arial" pitchFamily="34" charset="0"/>
                <a:cs typeface="Arial" pitchFamily="34" charset="0"/>
              </a:rPr>
              <a:t>	Με </a:t>
            </a:r>
            <a:r>
              <a:rPr b="1" spc="-5" dirty="0">
                <a:effectLst>
                  <a:outerShdw blurRad="38100" dist="38100" dir="2700000" algn="tl">
                    <a:srgbClr val="000000">
                      <a:alpha val="43137"/>
                    </a:srgbClr>
                  </a:outerShdw>
                </a:effectLst>
                <a:latin typeface="Arial" pitchFamily="34" charset="0"/>
                <a:cs typeface="Arial" pitchFamily="34" charset="0"/>
              </a:rPr>
              <a:t>την </a:t>
            </a:r>
            <a:r>
              <a:rPr b="1" dirty="0">
                <a:effectLst>
                  <a:outerShdw blurRad="38100" dist="38100" dir="2700000" algn="tl">
                    <a:srgbClr val="000000">
                      <a:alpha val="43137"/>
                    </a:srgbClr>
                  </a:outerShdw>
                </a:effectLst>
                <a:latin typeface="Arial" pitchFamily="34" charset="0"/>
                <a:cs typeface="Arial" pitchFamily="34" charset="0"/>
              </a:rPr>
              <a:t>υποστήριξη </a:t>
            </a:r>
            <a:r>
              <a:rPr b="1" spc="-5" dirty="0">
                <a:effectLst>
                  <a:outerShdw blurRad="38100" dist="38100" dir="2700000" algn="tl">
                    <a:srgbClr val="000000">
                      <a:alpha val="43137"/>
                    </a:srgbClr>
                  </a:outerShdw>
                </a:effectLst>
                <a:latin typeface="Arial" pitchFamily="34" charset="0"/>
                <a:cs typeface="Arial" pitchFamily="34" charset="0"/>
              </a:rPr>
              <a:t>του δημοσίου </a:t>
            </a:r>
            <a:r>
              <a:rPr b="1" dirty="0">
                <a:effectLst>
                  <a:outerShdw blurRad="38100" dist="38100" dir="2700000" algn="tl">
                    <a:srgbClr val="000000">
                      <a:alpha val="43137"/>
                    </a:srgbClr>
                  </a:outerShdw>
                </a:effectLst>
                <a:latin typeface="Arial" pitchFamily="34" charset="0"/>
                <a:cs typeface="Arial" pitchFamily="34" charset="0"/>
              </a:rPr>
              <a:t>λοιπόν δημιουργήθηκαν τεχνολογικά πάρκα σε  </a:t>
            </a:r>
            <a:r>
              <a:rPr b="1" spc="-5" dirty="0">
                <a:effectLst>
                  <a:outerShdw blurRad="38100" dist="38100" dir="2700000" algn="tl">
                    <a:srgbClr val="000000">
                      <a:alpha val="43137"/>
                    </a:srgbClr>
                  </a:outerShdw>
                </a:effectLst>
                <a:latin typeface="Arial" pitchFamily="34" charset="0"/>
                <a:cs typeface="Arial" pitchFamily="34" charset="0"/>
              </a:rPr>
              <a:t>περιφέρειες της </a:t>
            </a:r>
            <a:r>
              <a:rPr b="1" dirty="0">
                <a:effectLst>
                  <a:outerShdw blurRad="38100" dist="38100" dir="2700000" algn="tl">
                    <a:srgbClr val="000000">
                      <a:alpha val="43137"/>
                    </a:srgbClr>
                  </a:outerShdw>
                </a:effectLst>
                <a:latin typeface="Arial" pitchFamily="34" charset="0"/>
                <a:cs typeface="Arial" pitchFamily="34" charset="0"/>
              </a:rPr>
              <a:t>Ελλάδας όπως Θεσσαλονίκη, </a:t>
            </a:r>
            <a:r>
              <a:rPr b="1" spc="-5" dirty="0">
                <a:effectLst>
                  <a:outerShdw blurRad="38100" dist="38100" dir="2700000" algn="tl">
                    <a:srgbClr val="000000">
                      <a:alpha val="43137"/>
                    </a:srgbClr>
                  </a:outerShdw>
                </a:effectLst>
                <a:latin typeface="Arial" pitchFamily="34" charset="0"/>
                <a:cs typeface="Arial" pitchFamily="34" charset="0"/>
              </a:rPr>
              <a:t>Κρήτη, Πάτρα, </a:t>
            </a:r>
            <a:r>
              <a:rPr b="1" dirty="0">
                <a:effectLst>
                  <a:outerShdw blurRad="38100" dist="38100" dir="2700000" algn="tl">
                    <a:srgbClr val="000000">
                      <a:alpha val="43137"/>
                    </a:srgbClr>
                  </a:outerShdw>
                </a:effectLst>
                <a:latin typeface="Arial" pitchFamily="34" charset="0"/>
                <a:cs typeface="Arial" pitchFamily="34" charset="0"/>
              </a:rPr>
              <a:t>Θεσσαλία και  </a:t>
            </a:r>
            <a:r>
              <a:rPr b="1" spc="-5" dirty="0">
                <a:effectLst>
                  <a:outerShdw blurRad="38100" dist="38100" dir="2700000" algn="tl">
                    <a:srgbClr val="000000">
                      <a:alpha val="43137"/>
                    </a:srgbClr>
                  </a:outerShdw>
                </a:effectLst>
                <a:latin typeface="Arial" pitchFamily="34" charset="0"/>
                <a:cs typeface="Arial" pitchFamily="34" charset="0"/>
              </a:rPr>
              <a:t>Ήπειρος.</a:t>
            </a:r>
            <a:endParaRPr b="1" dirty="0">
              <a:effectLst>
                <a:outerShdw blurRad="38100" dist="38100" dir="2700000" algn="tl">
                  <a:srgbClr val="000000">
                    <a:alpha val="43137"/>
                  </a:srgbClr>
                </a:outerShdw>
              </a:effectLst>
              <a:latin typeface="Arial" pitchFamily="34" charset="0"/>
              <a:cs typeface="Arial" pitchFamily="34" charset="0"/>
            </a:endParaRPr>
          </a:p>
          <a:p>
            <a:pPr marL="240665" marR="1023619" indent="-228600" algn="just">
              <a:lnSpc>
                <a:spcPct val="100000"/>
              </a:lnSpc>
              <a:spcBef>
                <a:spcPts val="1125"/>
              </a:spcBef>
              <a:buClr>
                <a:srgbClr val="2DB6B3"/>
              </a:buClr>
              <a:buFont typeface="Wingdings"/>
              <a:buChar char=""/>
              <a:tabLst>
                <a:tab pos="240665" algn="l"/>
                <a:tab pos="241300" algn="l"/>
              </a:tabLst>
            </a:pPr>
            <a:r>
              <a:rPr b="1" spc="-5" dirty="0">
                <a:effectLst>
                  <a:outerShdw blurRad="38100" dist="38100" dir="2700000" algn="tl">
                    <a:srgbClr val="000000">
                      <a:alpha val="43137"/>
                    </a:srgbClr>
                  </a:outerShdw>
                </a:effectLst>
                <a:latin typeface="Arial" pitchFamily="34" charset="0"/>
                <a:cs typeface="Arial" pitchFamily="34" charset="0"/>
              </a:rPr>
              <a:t>Ωστόσο, δεν </a:t>
            </a:r>
            <a:r>
              <a:rPr b="1" dirty="0">
                <a:effectLst>
                  <a:outerShdw blurRad="38100" dist="38100" dir="2700000" algn="tl">
                    <a:srgbClr val="000000">
                      <a:alpha val="43137"/>
                    </a:srgbClr>
                  </a:outerShdw>
                </a:effectLst>
                <a:latin typeface="Arial" pitchFamily="34" charset="0"/>
                <a:cs typeface="Arial" pitchFamily="34" charset="0"/>
              </a:rPr>
              <a:t>φτάνουν </a:t>
            </a:r>
            <a:r>
              <a:rPr b="1" spc="-5" dirty="0">
                <a:effectLst>
                  <a:outerShdw blurRad="38100" dist="38100" dir="2700000" algn="tl">
                    <a:srgbClr val="000000">
                      <a:alpha val="43137"/>
                    </a:srgbClr>
                  </a:outerShdw>
                </a:effectLst>
                <a:latin typeface="Arial" pitchFamily="34" charset="0"/>
                <a:cs typeface="Arial" pitchFamily="34" charset="0"/>
              </a:rPr>
              <a:t>στην </a:t>
            </a:r>
            <a:r>
              <a:rPr b="1" dirty="0">
                <a:effectLst>
                  <a:outerShdw blurRad="38100" dist="38100" dir="2700000" algn="tl">
                    <a:srgbClr val="000000">
                      <a:alpha val="43137"/>
                    </a:srgbClr>
                  </a:outerShdw>
                </a:effectLst>
                <a:latin typeface="Arial" pitchFamily="34" charset="0"/>
                <a:cs typeface="Arial" pitchFamily="34" charset="0"/>
              </a:rPr>
              <a:t>πλήρη έννοια </a:t>
            </a:r>
            <a:r>
              <a:rPr b="1" spc="-5" dirty="0">
                <a:effectLst>
                  <a:outerShdw blurRad="38100" dist="38100" dir="2700000" algn="tl">
                    <a:srgbClr val="000000">
                      <a:alpha val="43137"/>
                    </a:srgbClr>
                  </a:outerShdw>
                </a:effectLst>
                <a:latin typeface="Arial" pitchFamily="34" charset="0"/>
                <a:cs typeface="Arial" pitchFamily="34" charset="0"/>
              </a:rPr>
              <a:t>του Incubator, </a:t>
            </a:r>
            <a:r>
              <a:rPr b="1" dirty="0">
                <a:effectLst>
                  <a:outerShdw blurRad="38100" dist="38100" dir="2700000" algn="tl">
                    <a:srgbClr val="000000">
                      <a:alpha val="43137"/>
                    </a:srgbClr>
                  </a:outerShdw>
                </a:effectLst>
                <a:latin typeface="Arial" pitchFamily="34" charset="0"/>
                <a:cs typeface="Arial" pitchFamily="34" charset="0"/>
              </a:rPr>
              <a:t>κυρίως γιατί </a:t>
            </a:r>
            <a:r>
              <a:rPr b="1" spc="-5" dirty="0">
                <a:effectLst>
                  <a:outerShdw blurRad="38100" dist="38100" dir="2700000" algn="tl">
                    <a:srgbClr val="000000">
                      <a:alpha val="43137"/>
                    </a:srgbClr>
                  </a:outerShdw>
                </a:effectLst>
                <a:latin typeface="Arial" pitchFamily="34" charset="0"/>
                <a:cs typeface="Arial" pitchFamily="34" charset="0"/>
              </a:rPr>
              <a:t>δεν  </a:t>
            </a:r>
            <a:r>
              <a:rPr b="1" dirty="0">
                <a:effectLst>
                  <a:outerShdw blurRad="38100" dist="38100" dir="2700000" algn="tl">
                    <a:srgbClr val="000000">
                      <a:alpha val="43137"/>
                    </a:srgbClr>
                  </a:outerShdw>
                </a:effectLst>
                <a:latin typeface="Arial" pitchFamily="34" charset="0"/>
                <a:cs typeface="Arial" pitchFamily="34" charset="0"/>
              </a:rPr>
              <a:t>περιλαμβάνουν </a:t>
            </a:r>
            <a:r>
              <a:rPr b="1" spc="-5" dirty="0">
                <a:effectLst>
                  <a:outerShdw blurRad="38100" dist="38100" dir="2700000" algn="tl">
                    <a:srgbClr val="000000">
                      <a:alpha val="43137"/>
                    </a:srgbClr>
                  </a:outerShdw>
                </a:effectLst>
                <a:latin typeface="Arial" pitchFamily="34" charset="0"/>
                <a:cs typeface="Arial" pitchFamily="34" charset="0"/>
              </a:rPr>
              <a:t>το </a:t>
            </a:r>
            <a:r>
              <a:rPr b="1" dirty="0">
                <a:effectLst>
                  <a:outerShdw blurRad="38100" dist="38100" dir="2700000" algn="tl">
                    <a:srgbClr val="000000">
                      <a:alpha val="43137"/>
                    </a:srgbClr>
                  </a:outerShdw>
                </a:effectLst>
                <a:latin typeface="Arial" pitchFamily="34" charset="0"/>
                <a:cs typeface="Arial" pitchFamily="34" charset="0"/>
              </a:rPr>
              <a:t>κομμάτι </a:t>
            </a:r>
            <a:r>
              <a:rPr b="1" spc="-5" dirty="0">
                <a:effectLst>
                  <a:outerShdw blurRad="38100" dist="38100" dir="2700000" algn="tl">
                    <a:srgbClr val="000000">
                      <a:alpha val="43137"/>
                    </a:srgbClr>
                  </a:outerShdw>
                </a:effectLst>
                <a:latin typeface="Arial" pitchFamily="34" charset="0"/>
                <a:cs typeface="Arial" pitchFamily="34" charset="0"/>
              </a:rPr>
              <a:t>της χρηματοδότησης, </a:t>
            </a:r>
            <a:r>
              <a:rPr b="1" dirty="0">
                <a:effectLst>
                  <a:outerShdw blurRad="38100" dist="38100" dir="2700000" algn="tl">
                    <a:srgbClr val="000000">
                      <a:alpha val="43137"/>
                    </a:srgbClr>
                  </a:outerShdw>
                </a:effectLst>
                <a:latin typeface="Arial" pitchFamily="34" charset="0"/>
                <a:cs typeface="Arial" pitchFamily="34" charset="0"/>
              </a:rPr>
              <a:t>και </a:t>
            </a:r>
            <a:r>
              <a:rPr b="1" spc="-5" dirty="0">
                <a:effectLst>
                  <a:outerShdw blurRad="38100" dist="38100" dir="2700000" algn="tl">
                    <a:srgbClr val="000000">
                      <a:alpha val="43137"/>
                    </a:srgbClr>
                  </a:outerShdw>
                </a:effectLst>
                <a:latin typeface="Arial" pitchFamily="34" charset="0"/>
                <a:cs typeface="Arial" pitchFamily="34" charset="0"/>
              </a:rPr>
              <a:t>της </a:t>
            </a:r>
            <a:r>
              <a:rPr b="1" dirty="0">
                <a:effectLst>
                  <a:outerShdw blurRad="38100" dist="38100" dir="2700000" algn="tl">
                    <a:srgbClr val="000000">
                      <a:alpha val="43137"/>
                    </a:srgbClr>
                  </a:outerShdw>
                </a:effectLst>
                <a:latin typeface="Arial" pitchFamily="34" charset="0"/>
                <a:cs typeface="Arial" pitchFamily="34" charset="0"/>
              </a:rPr>
              <a:t>συνακόλουθης  συμμετοχής στο </a:t>
            </a:r>
            <a:r>
              <a:rPr b="1" spc="-5" dirty="0">
                <a:effectLst>
                  <a:outerShdw blurRad="38100" dist="38100" dir="2700000" algn="tl">
                    <a:srgbClr val="000000">
                      <a:alpha val="43137"/>
                    </a:srgbClr>
                  </a:outerShdw>
                </a:effectLst>
                <a:latin typeface="Arial" pitchFamily="34" charset="0"/>
                <a:cs typeface="Arial" pitchFamily="34" charset="0"/>
              </a:rPr>
              <a:t>κεφάλαιο </a:t>
            </a:r>
            <a:r>
              <a:rPr b="1" dirty="0">
                <a:effectLst>
                  <a:outerShdw blurRad="38100" dist="38100" dir="2700000" algn="tl">
                    <a:srgbClr val="000000">
                      <a:alpha val="43137"/>
                    </a:srgbClr>
                  </a:outerShdw>
                </a:effectLst>
                <a:latin typeface="Arial" pitchFamily="34" charset="0"/>
                <a:cs typeface="Arial" pitchFamily="34" charset="0"/>
              </a:rPr>
              <a:t>και στο ρίσκο, </a:t>
            </a:r>
            <a:r>
              <a:rPr b="1" spc="-5" dirty="0">
                <a:effectLst>
                  <a:outerShdw blurRad="38100" dist="38100" dir="2700000" algn="tl">
                    <a:srgbClr val="000000">
                      <a:alpha val="43137"/>
                    </a:srgbClr>
                  </a:outerShdw>
                </a:effectLst>
                <a:latin typeface="Arial" pitchFamily="34" charset="0"/>
                <a:cs typeface="Arial" pitchFamily="34" charset="0"/>
              </a:rPr>
              <a:t>της νέας</a:t>
            </a:r>
            <a:r>
              <a:rPr b="1" spc="-25" dirty="0">
                <a:effectLst>
                  <a:outerShdw blurRad="38100" dist="38100" dir="2700000" algn="tl">
                    <a:srgbClr val="000000">
                      <a:alpha val="43137"/>
                    </a:srgbClr>
                  </a:outerShdw>
                </a:effectLst>
                <a:latin typeface="Arial" pitchFamily="34" charset="0"/>
                <a:cs typeface="Arial" pitchFamily="34" charset="0"/>
              </a:rPr>
              <a:t> </a:t>
            </a:r>
            <a:r>
              <a:rPr b="1" dirty="0">
                <a:effectLst>
                  <a:outerShdw blurRad="38100" dist="38100" dir="2700000" algn="tl">
                    <a:srgbClr val="000000">
                      <a:alpha val="43137"/>
                    </a:srgbClr>
                  </a:outerShdw>
                </a:effectLst>
                <a:latin typeface="Arial" pitchFamily="34" charset="0"/>
                <a:cs typeface="Arial" pitchFamily="34" charset="0"/>
              </a:rPr>
              <a:t>επιχείρησης</a:t>
            </a:r>
          </a:p>
          <a:p>
            <a:pPr marL="240665" indent="-228600" algn="just">
              <a:lnSpc>
                <a:spcPct val="100000"/>
              </a:lnSpc>
              <a:spcBef>
                <a:spcPts val="1120"/>
              </a:spcBef>
              <a:buClr>
                <a:srgbClr val="2DB6B3"/>
              </a:buClr>
              <a:buFont typeface="Wingdings"/>
              <a:buChar char=""/>
              <a:tabLst>
                <a:tab pos="240665" algn="l"/>
                <a:tab pos="241300" algn="l"/>
              </a:tabLst>
            </a:pPr>
            <a:r>
              <a:rPr b="1" dirty="0">
                <a:effectLst>
                  <a:outerShdw blurRad="38100" dist="38100" dir="2700000" algn="tl">
                    <a:srgbClr val="000000">
                      <a:alpha val="43137"/>
                    </a:srgbClr>
                  </a:outerShdw>
                </a:effectLst>
                <a:latin typeface="Arial" pitchFamily="34" charset="0"/>
                <a:cs typeface="Arial" pitchFamily="34" charset="0"/>
              </a:rPr>
              <a:t>Τελευταία, έχουν </a:t>
            </a:r>
            <a:r>
              <a:rPr b="1" spc="-5" dirty="0">
                <a:effectLst>
                  <a:outerShdw blurRad="38100" dist="38100" dir="2700000" algn="tl">
                    <a:srgbClr val="000000">
                      <a:alpha val="43137"/>
                    </a:srgbClr>
                  </a:outerShdw>
                </a:effectLst>
                <a:latin typeface="Arial" pitchFamily="34" charset="0"/>
                <a:cs typeface="Arial" pitchFamily="34" charset="0"/>
              </a:rPr>
              <a:t>ιδρυθεί </a:t>
            </a:r>
            <a:r>
              <a:rPr b="1" dirty="0">
                <a:effectLst>
                  <a:outerShdw blurRad="38100" dist="38100" dir="2700000" algn="tl">
                    <a:srgbClr val="000000">
                      <a:alpha val="43137"/>
                    </a:srgbClr>
                  </a:outerShdw>
                </a:effectLst>
                <a:latin typeface="Arial" pitchFamily="34" charset="0"/>
                <a:cs typeface="Arial" pitchFamily="34" charset="0"/>
              </a:rPr>
              <a:t>και λειτουργούν κανονικά πλέον </a:t>
            </a:r>
            <a:r>
              <a:rPr b="1" spc="-5" dirty="0">
                <a:effectLst>
                  <a:outerShdw blurRad="38100" dist="38100" dir="2700000" algn="tl">
                    <a:srgbClr val="000000">
                      <a:alpha val="43137"/>
                    </a:srgbClr>
                  </a:outerShdw>
                </a:effectLst>
                <a:latin typeface="Arial" pitchFamily="34" charset="0"/>
                <a:cs typeface="Arial" pitchFamily="34" charset="0"/>
              </a:rPr>
              <a:t>οι </a:t>
            </a:r>
            <a:r>
              <a:rPr b="1" dirty="0" err="1">
                <a:effectLst>
                  <a:outerShdw blurRad="38100" dist="38100" dir="2700000" algn="tl">
                    <a:srgbClr val="000000">
                      <a:alpha val="43137"/>
                    </a:srgbClr>
                  </a:outerShdw>
                </a:effectLst>
                <a:latin typeface="Arial" pitchFamily="34" charset="0"/>
                <a:cs typeface="Arial" pitchFamily="34" charset="0"/>
              </a:rPr>
              <a:t>πρώτες</a:t>
            </a:r>
            <a:r>
              <a:rPr b="1" spc="-95" dirty="0">
                <a:effectLst>
                  <a:outerShdw blurRad="38100" dist="38100" dir="2700000" algn="tl">
                    <a:srgbClr val="000000">
                      <a:alpha val="43137"/>
                    </a:srgbClr>
                  </a:outerShdw>
                </a:effectLst>
                <a:latin typeface="Arial" pitchFamily="34" charset="0"/>
                <a:cs typeface="Arial" pitchFamily="34" charset="0"/>
              </a:rPr>
              <a:t> </a:t>
            </a:r>
            <a:r>
              <a:rPr b="1" dirty="0" err="1" smtClean="0">
                <a:effectLst>
                  <a:outerShdw blurRad="38100" dist="38100" dir="2700000" algn="tl">
                    <a:srgbClr val="000000">
                      <a:alpha val="43137"/>
                    </a:srgbClr>
                  </a:outerShdw>
                </a:effectLst>
                <a:latin typeface="Arial" pitchFamily="34" charset="0"/>
                <a:cs typeface="Arial" pitchFamily="34" charset="0"/>
              </a:rPr>
              <a:t>ελληνικές</a:t>
            </a:r>
            <a:r>
              <a:rPr lang="el-GR" b="1" dirty="0" smtClean="0">
                <a:effectLst>
                  <a:outerShdw blurRad="38100" dist="38100" dir="2700000" algn="tl">
                    <a:srgbClr val="000000">
                      <a:alpha val="43137"/>
                    </a:srgbClr>
                  </a:outerShdw>
                </a:effectLst>
                <a:latin typeface="Arial" pitchFamily="34" charset="0"/>
                <a:cs typeface="Arial" pitchFamily="34" charset="0"/>
              </a:rPr>
              <a:t> </a:t>
            </a:r>
            <a:r>
              <a:rPr b="1" spc="-5" dirty="0" smtClean="0">
                <a:effectLst>
                  <a:outerShdw blurRad="38100" dist="38100" dir="2700000" algn="tl">
                    <a:srgbClr val="000000">
                      <a:alpha val="43137"/>
                    </a:srgbClr>
                  </a:outerShdw>
                </a:effectLst>
                <a:latin typeface="Arial" pitchFamily="34" charset="0"/>
                <a:cs typeface="Arial" pitchFamily="34" charset="0"/>
              </a:rPr>
              <a:t>«</a:t>
            </a:r>
            <a:r>
              <a:rPr b="1" spc="-5" dirty="0">
                <a:effectLst>
                  <a:outerShdw blurRad="38100" dist="38100" dir="2700000" algn="tl">
                    <a:srgbClr val="000000">
                      <a:alpha val="43137"/>
                    </a:srgbClr>
                  </a:outerShdw>
                </a:effectLst>
                <a:latin typeface="Arial" pitchFamily="34" charset="0"/>
                <a:cs typeface="Arial" pitchFamily="34" charset="0"/>
              </a:rPr>
              <a:t>θερμοκοιτίδες» </a:t>
            </a:r>
            <a:r>
              <a:rPr b="1" dirty="0">
                <a:effectLst>
                  <a:outerShdw blurRad="38100" dist="38100" dir="2700000" algn="tl">
                    <a:srgbClr val="000000">
                      <a:alpha val="43137"/>
                    </a:srgbClr>
                  </a:outerShdw>
                </a:effectLst>
                <a:latin typeface="Arial" pitchFamily="34" charset="0"/>
                <a:cs typeface="Arial" pitchFamily="34" charset="0"/>
              </a:rPr>
              <a:t>με </a:t>
            </a:r>
            <a:r>
              <a:rPr b="1" spc="-5" dirty="0">
                <a:effectLst>
                  <a:outerShdw blurRad="38100" dist="38100" dir="2700000" algn="tl">
                    <a:srgbClr val="000000">
                      <a:alpha val="43137"/>
                    </a:srgbClr>
                  </a:outerShdw>
                </a:effectLst>
                <a:latin typeface="Arial" pitchFamily="34" charset="0"/>
                <a:cs typeface="Arial" pitchFamily="34" charset="0"/>
              </a:rPr>
              <a:t>την διεθνή </a:t>
            </a:r>
            <a:r>
              <a:rPr b="1" dirty="0">
                <a:effectLst>
                  <a:outerShdw blurRad="38100" dist="38100" dir="2700000" algn="tl">
                    <a:srgbClr val="000000">
                      <a:alpha val="43137"/>
                    </a:srgbClr>
                  </a:outerShdw>
                </a:effectLst>
                <a:latin typeface="Arial" pitchFamily="34" charset="0"/>
                <a:cs typeface="Arial" pitchFamily="34" charset="0"/>
              </a:rPr>
              <a:t>έννοια </a:t>
            </a:r>
            <a:r>
              <a:rPr b="1" spc="-5" dirty="0">
                <a:effectLst>
                  <a:outerShdw blurRad="38100" dist="38100" dir="2700000" algn="tl">
                    <a:srgbClr val="000000">
                      <a:alpha val="43137"/>
                    </a:srgbClr>
                  </a:outerShdw>
                </a:effectLst>
                <a:latin typeface="Arial" pitchFamily="34" charset="0"/>
                <a:cs typeface="Arial" pitchFamily="34" charset="0"/>
              </a:rPr>
              <a:t>του </a:t>
            </a:r>
            <a:r>
              <a:rPr b="1" dirty="0">
                <a:effectLst>
                  <a:outerShdw blurRad="38100" dist="38100" dir="2700000" algn="tl">
                    <a:srgbClr val="000000">
                      <a:alpha val="43137"/>
                    </a:srgbClr>
                  </a:outerShdw>
                </a:effectLst>
                <a:latin typeface="Arial" pitchFamily="34" charset="0"/>
                <a:cs typeface="Arial" pitchFamily="34" charset="0"/>
              </a:rPr>
              <a:t>όρου, κυρίως από ελληνικές </a:t>
            </a:r>
            <a:r>
              <a:rPr b="1" spc="-5" dirty="0">
                <a:effectLst>
                  <a:outerShdw blurRad="38100" dist="38100" dir="2700000" algn="tl">
                    <a:srgbClr val="000000">
                      <a:alpha val="43137"/>
                    </a:srgbClr>
                  </a:outerShdw>
                </a:effectLst>
                <a:latin typeface="Arial" pitchFamily="34" charset="0"/>
                <a:cs typeface="Arial" pitchFamily="34" charset="0"/>
              </a:rPr>
              <a:t>εταιρείες  Venture</a:t>
            </a:r>
            <a:r>
              <a:rPr b="1" dirty="0">
                <a:effectLst>
                  <a:outerShdw blurRad="38100" dist="38100" dir="2700000" algn="tl">
                    <a:srgbClr val="000000">
                      <a:alpha val="43137"/>
                    </a:srgbClr>
                  </a:outerShdw>
                </a:effectLst>
                <a:latin typeface="Arial" pitchFamily="34" charset="0"/>
                <a:cs typeface="Arial" pitchFamily="34" charset="0"/>
              </a:rPr>
              <a:t> Capital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http://www.diye.com.tr/wp-content/uploads/2008/10/internationalization.jpg">
            <a:hlinkClick r:id="rId3"/>
          </p:cNvPr>
          <p:cNvPicPr>
            <a:picLocks noChangeAspect="1" noChangeArrowheads="1"/>
          </p:cNvPicPr>
          <p:nvPr/>
        </p:nvPicPr>
        <p:blipFill>
          <a:blip r:embed="rId4" cstate="print"/>
          <a:srcRect/>
          <a:stretch>
            <a:fillRect/>
          </a:stretch>
        </p:blipFill>
        <p:spPr bwMode="auto">
          <a:xfrm>
            <a:off x="0" y="4797152"/>
            <a:ext cx="9144000" cy="2060848"/>
          </a:xfrm>
          <a:prstGeom prst="rect">
            <a:avLst/>
          </a:prstGeom>
          <a:noFill/>
          <a:ln w="9525">
            <a:noFill/>
            <a:miter lim="800000"/>
            <a:headEnd/>
            <a:tailEnd/>
          </a:ln>
        </p:spPr>
      </p:pic>
      <p:sp>
        <p:nvSpPr>
          <p:cNvPr id="5" name="Θέση περιεχομένου 4"/>
          <p:cNvSpPr>
            <a:spLocks noGrp="1"/>
          </p:cNvSpPr>
          <p:nvPr>
            <p:ph idx="1"/>
          </p:nvPr>
        </p:nvSpPr>
        <p:spPr>
          <a:xfrm>
            <a:off x="467544" y="620688"/>
            <a:ext cx="8219256" cy="5505475"/>
          </a:xfrm>
        </p:spPr>
        <p:txBody>
          <a:bodyPr>
            <a:noAutofit/>
          </a:bodyPr>
          <a:lstStyle/>
          <a:p>
            <a:pPr>
              <a:buNone/>
            </a:pPr>
            <a:r>
              <a:rPr lang="en-US" sz="2400" b="1" dirty="0" smtClean="0">
                <a:solidFill>
                  <a:srgbClr val="C00000"/>
                </a:solidFill>
                <a:effectLst>
                  <a:outerShdw blurRad="38100" dist="38100" dir="2700000" algn="tl">
                    <a:srgbClr val="000000">
                      <a:alpha val="43137"/>
                    </a:srgbClr>
                  </a:outerShdw>
                </a:effectLst>
              </a:rPr>
              <a:t>     </a:t>
            </a:r>
            <a:r>
              <a:rPr lang="el-GR" sz="2400" b="1" dirty="0" smtClean="0">
                <a:solidFill>
                  <a:srgbClr val="C00000"/>
                </a:solidFill>
                <a:effectLst>
                  <a:outerShdw blurRad="38100" dist="38100" dir="2700000" algn="tl">
                    <a:srgbClr val="000000">
                      <a:alpha val="43137"/>
                    </a:srgbClr>
                  </a:outerShdw>
                </a:effectLst>
              </a:rPr>
              <a:t>Η χρηματοδότηση των επιχειρήσεων έχει καθοριστική σημασία για την επιβίωση και στη συνέχεια για την ανάπτυξή τους</a:t>
            </a:r>
            <a:r>
              <a:rPr lang="en-US" sz="2400" b="1" dirty="0" smtClean="0">
                <a:solidFill>
                  <a:srgbClr val="C00000"/>
                </a:solidFill>
                <a:effectLst>
                  <a:outerShdw blurRad="38100" dist="38100" dir="2700000" algn="tl">
                    <a:srgbClr val="000000">
                      <a:alpha val="43137"/>
                    </a:srgbClr>
                  </a:outerShdw>
                </a:effectLst>
              </a:rPr>
              <a:t>. </a:t>
            </a:r>
          </a:p>
          <a:p>
            <a:endParaRPr lang="en-US" sz="2400" b="1" dirty="0" smtClean="0">
              <a:solidFill>
                <a:srgbClr val="C00000"/>
              </a:solidFill>
              <a:effectLst>
                <a:outerShdw blurRad="38100" dist="38100" dir="2700000" algn="tl">
                  <a:srgbClr val="000000">
                    <a:alpha val="43137"/>
                  </a:srgbClr>
                </a:outerShdw>
              </a:effectLst>
            </a:endParaRPr>
          </a:p>
          <a:p>
            <a:pPr>
              <a:buNone/>
            </a:pPr>
            <a:r>
              <a:rPr lang="en-US" sz="2400" b="1" dirty="0" smtClean="0">
                <a:solidFill>
                  <a:srgbClr val="C00000"/>
                </a:solidFill>
                <a:effectLst>
                  <a:outerShdw blurRad="38100" dist="38100" dir="2700000" algn="tl">
                    <a:srgbClr val="000000">
                      <a:alpha val="43137"/>
                    </a:srgbClr>
                  </a:outerShdw>
                </a:effectLst>
              </a:rPr>
              <a:t>     </a:t>
            </a:r>
            <a:r>
              <a:rPr lang="el-GR" sz="2400" b="1" dirty="0" smtClean="0">
                <a:solidFill>
                  <a:srgbClr val="C00000"/>
                </a:solidFill>
                <a:effectLst>
                  <a:outerShdw blurRad="38100" dist="38100" dir="2700000" algn="tl">
                    <a:srgbClr val="000000">
                      <a:alpha val="43137"/>
                    </a:srgbClr>
                  </a:outerShdw>
                </a:effectLst>
              </a:rPr>
              <a:t>Το πηλίκο της απόδοσης των δανεισμένων κεφαλαίων (</a:t>
            </a:r>
            <a:r>
              <a:rPr lang="en-US" sz="2400" b="1" dirty="0" smtClean="0">
                <a:solidFill>
                  <a:srgbClr val="C00000"/>
                </a:solidFill>
                <a:effectLst>
                  <a:outerShdw blurRad="38100" dist="38100" dir="2700000" algn="tl">
                    <a:srgbClr val="000000">
                      <a:alpha val="43137"/>
                    </a:srgbClr>
                  </a:outerShdw>
                </a:effectLst>
              </a:rPr>
              <a:t>debt</a:t>
            </a:r>
            <a:r>
              <a:rPr lang="el-GR" sz="2400" b="1" dirty="0" smtClean="0">
                <a:solidFill>
                  <a:srgbClr val="C00000"/>
                </a:solidFill>
                <a:effectLst>
                  <a:outerShdw blurRad="38100" dist="38100" dir="2700000" algn="tl">
                    <a:srgbClr val="000000">
                      <a:alpha val="43137"/>
                    </a:srgbClr>
                  </a:outerShdw>
                </a:effectLst>
              </a:rPr>
              <a:t>) προς τα ίδια κεφάλαια της επιχείρησης (</a:t>
            </a:r>
            <a:r>
              <a:rPr lang="en-US" sz="2400" b="1" dirty="0" smtClean="0">
                <a:solidFill>
                  <a:srgbClr val="C00000"/>
                </a:solidFill>
                <a:effectLst>
                  <a:outerShdw blurRad="38100" dist="38100" dir="2700000" algn="tl">
                    <a:srgbClr val="000000">
                      <a:alpha val="43137"/>
                    </a:srgbClr>
                  </a:outerShdw>
                </a:effectLst>
              </a:rPr>
              <a:t>equity</a:t>
            </a:r>
            <a:r>
              <a:rPr lang="el-GR" sz="2400" b="1" dirty="0" smtClean="0">
                <a:solidFill>
                  <a:srgbClr val="C00000"/>
                </a:solidFill>
                <a:effectLst>
                  <a:outerShdw blurRad="38100" dist="38100" dir="2700000" algn="tl">
                    <a:srgbClr val="000000">
                      <a:alpha val="43137"/>
                    </a:srgbClr>
                  </a:outerShdw>
                </a:effectLst>
              </a:rPr>
              <a:t>) αποκαλείται </a:t>
            </a:r>
            <a:r>
              <a:rPr lang="el-GR" sz="2400" b="1" i="1" dirty="0" smtClean="0">
                <a:solidFill>
                  <a:schemeClr val="tx2">
                    <a:lumMod val="50000"/>
                  </a:schemeClr>
                </a:solidFill>
                <a:effectLst>
                  <a:outerShdw blurRad="38100" dist="38100" dir="2700000" algn="tl">
                    <a:srgbClr val="000000">
                      <a:alpha val="43137"/>
                    </a:srgbClr>
                  </a:outerShdw>
                </a:effectLst>
              </a:rPr>
              <a:t>«χρηματοοικονομική μόχλευση» </a:t>
            </a:r>
            <a:r>
              <a:rPr lang="el-GR" sz="2400" b="1" dirty="0" smtClean="0">
                <a:solidFill>
                  <a:srgbClr val="C00000"/>
                </a:solidFill>
                <a:effectLst>
                  <a:outerShdw blurRad="38100" dist="38100" dir="2700000" algn="tl">
                    <a:srgbClr val="000000">
                      <a:alpha val="43137"/>
                    </a:srgbClr>
                  </a:outerShdw>
                </a:effectLst>
              </a:rPr>
              <a:t>(</a:t>
            </a:r>
            <a:r>
              <a:rPr lang="en-US" sz="2400" b="1" dirty="0" smtClean="0">
                <a:solidFill>
                  <a:srgbClr val="C00000"/>
                </a:solidFill>
                <a:effectLst>
                  <a:outerShdw blurRad="38100" dist="38100" dir="2700000" algn="tl">
                    <a:srgbClr val="000000">
                      <a:alpha val="43137"/>
                    </a:srgbClr>
                  </a:outerShdw>
                </a:effectLst>
              </a:rPr>
              <a:t>financial leverage</a:t>
            </a:r>
            <a:r>
              <a:rPr lang="el-GR" sz="2400" b="1" dirty="0" smtClean="0">
                <a:solidFill>
                  <a:srgbClr val="C00000"/>
                </a:solidFill>
                <a:effectLst>
                  <a:outerShdw blurRad="38100" dist="38100" dir="2700000" algn="tl">
                    <a:srgbClr val="000000">
                      <a:alpha val="43137"/>
                    </a:srgbClr>
                  </a:outerShdw>
                </a:effectLst>
              </a:rPr>
              <a:t>) και αποτελεί σημαντικό δείκτη οικονομικής ευρωστίας της επιχείρησης. </a:t>
            </a:r>
          </a:p>
          <a:p>
            <a:pPr>
              <a:buNone/>
            </a:pPr>
            <a:endParaRPr lang="el-GR" sz="2400" dirty="0" smtClean="0"/>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2</a:t>
            </a:fld>
            <a:endParaRPr lang="el-GR" dirty="0"/>
          </a:p>
        </p:txBody>
      </p:sp>
    </p:spTree>
    <p:extLst>
      <p:ext uri="{BB962C8B-B14F-4D97-AF65-F5344CB8AC3E}">
        <p14:creationId xmlns="" xmlns:p14="http://schemas.microsoft.com/office/powerpoint/2010/main" val="499955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1987169" y="562419"/>
            <a:ext cx="5069205" cy="482600"/>
          </a:xfrm>
          <a:prstGeom prst="rect">
            <a:avLst/>
          </a:prstGeom>
        </p:spPr>
        <p:txBody>
          <a:bodyPr vert="horz" wrap="square" lIns="0" tIns="12700" rIns="0" bIns="0" rtlCol="0">
            <a:spAutoFit/>
          </a:bodyPr>
          <a:lstStyle/>
          <a:p>
            <a:pPr marL="12700">
              <a:lnSpc>
                <a:spcPct val="100000"/>
              </a:lnSpc>
              <a:spcBef>
                <a:spcPts val="100"/>
              </a:spcBef>
            </a:pPr>
            <a:r>
              <a:rPr sz="3000" spc="-5" dirty="0">
                <a:solidFill>
                  <a:srgbClr val="7889FB"/>
                </a:solidFill>
              </a:rPr>
              <a:t>Παραδείγματα</a:t>
            </a:r>
            <a:r>
              <a:rPr sz="3000" spc="-25" dirty="0">
                <a:solidFill>
                  <a:srgbClr val="7889FB"/>
                </a:solidFill>
              </a:rPr>
              <a:t> </a:t>
            </a:r>
            <a:r>
              <a:rPr sz="3000" spc="-5" dirty="0">
                <a:solidFill>
                  <a:srgbClr val="7889FB"/>
                </a:solidFill>
              </a:rPr>
              <a:t>Θερμοκοιτίδων</a:t>
            </a:r>
            <a:endParaRPr sz="3000"/>
          </a:p>
        </p:txBody>
      </p:sp>
      <p:sp>
        <p:nvSpPr>
          <p:cNvPr id="8" name="object 8"/>
          <p:cNvSpPr txBox="1">
            <a:spLocks noGrp="1"/>
          </p:cNvSpPr>
          <p:nvPr>
            <p:ph type="sldNum" sz="quarter" idx="4294967295"/>
          </p:nvPr>
        </p:nvSpPr>
        <p:spPr>
          <a:xfrm>
            <a:off x="207326" y="6544354"/>
            <a:ext cx="476241"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20</a:t>
            </a:fld>
            <a:endParaRPr spc="-5" dirty="0"/>
          </a:p>
        </p:txBody>
      </p:sp>
      <p:sp>
        <p:nvSpPr>
          <p:cNvPr id="6" name="object 6"/>
          <p:cNvSpPr txBox="1"/>
          <p:nvPr/>
        </p:nvSpPr>
        <p:spPr>
          <a:xfrm>
            <a:off x="407123" y="1066672"/>
            <a:ext cx="7790180" cy="4977130"/>
          </a:xfrm>
          <a:prstGeom prst="rect">
            <a:avLst/>
          </a:prstGeom>
        </p:spPr>
        <p:txBody>
          <a:bodyPr vert="horz" wrap="square" lIns="0" tIns="163195" rIns="0" bIns="0" rtlCol="0">
            <a:spAutoFit/>
          </a:bodyPr>
          <a:lstStyle/>
          <a:p>
            <a:pPr marL="241300" indent="-229235">
              <a:lnSpc>
                <a:spcPct val="100000"/>
              </a:lnSpc>
              <a:spcBef>
                <a:spcPts val="1285"/>
              </a:spcBef>
              <a:buClr>
                <a:srgbClr val="2DB6B3"/>
              </a:buClr>
              <a:buFont typeface="Wingdings"/>
              <a:buChar char=""/>
              <a:tabLst>
                <a:tab pos="241935" algn="l"/>
              </a:tabLst>
            </a:pPr>
            <a:r>
              <a:rPr sz="1800" spc="-10" dirty="0">
                <a:solidFill>
                  <a:srgbClr val="0000FF"/>
                </a:solidFill>
                <a:latin typeface="Arial"/>
                <a:cs typeface="Arial"/>
                <a:hlinkClick r:id="rId2"/>
              </a:rPr>
              <a:t>http://www.taneo.gr/Home.aspx?C=2</a:t>
            </a:r>
            <a:endParaRPr sz="1800">
              <a:latin typeface="Arial"/>
              <a:cs typeface="Arial"/>
            </a:endParaRPr>
          </a:p>
          <a:p>
            <a:pPr marL="241300" indent="-229235">
              <a:lnSpc>
                <a:spcPct val="100000"/>
              </a:lnSpc>
              <a:spcBef>
                <a:spcPts val="1190"/>
              </a:spcBef>
              <a:buClr>
                <a:srgbClr val="2DB6B3"/>
              </a:buClr>
              <a:buFont typeface="Wingdings"/>
              <a:buChar char=""/>
              <a:tabLst>
                <a:tab pos="241935" algn="l"/>
              </a:tabLst>
            </a:pPr>
            <a:r>
              <a:rPr sz="1800" spc="-10" dirty="0">
                <a:solidFill>
                  <a:srgbClr val="0000FF"/>
                </a:solidFill>
                <a:latin typeface="Arial"/>
                <a:cs typeface="Arial"/>
                <a:hlinkClick r:id="rId3"/>
              </a:rPr>
              <a:t>http://www.stepc.gr/</a:t>
            </a:r>
            <a:endParaRPr sz="1800">
              <a:latin typeface="Arial"/>
              <a:cs typeface="Arial"/>
            </a:endParaRPr>
          </a:p>
          <a:p>
            <a:pPr marL="241300" indent="-229235">
              <a:lnSpc>
                <a:spcPct val="100000"/>
              </a:lnSpc>
              <a:spcBef>
                <a:spcPts val="1190"/>
              </a:spcBef>
              <a:buClr>
                <a:srgbClr val="2DB6B3"/>
              </a:buClr>
              <a:buFont typeface="Wingdings"/>
              <a:buChar char=""/>
              <a:tabLst>
                <a:tab pos="241935" algn="l"/>
              </a:tabLst>
            </a:pPr>
            <a:r>
              <a:rPr sz="1800" spc="-5" dirty="0">
                <a:solidFill>
                  <a:srgbClr val="0000FF"/>
                </a:solidFill>
                <a:latin typeface="Arial"/>
                <a:cs typeface="Arial"/>
                <a:hlinkClick r:id="rId4"/>
              </a:rPr>
              <a:t>http://www.euroconsultants.gr/index_ecsa.html</a:t>
            </a:r>
            <a:endParaRPr sz="1800">
              <a:latin typeface="Arial"/>
              <a:cs typeface="Arial"/>
            </a:endParaRPr>
          </a:p>
          <a:p>
            <a:pPr marL="241300" indent="-229235">
              <a:lnSpc>
                <a:spcPct val="100000"/>
              </a:lnSpc>
              <a:spcBef>
                <a:spcPts val="1185"/>
              </a:spcBef>
              <a:buClr>
                <a:srgbClr val="2DB6B3"/>
              </a:buClr>
              <a:buFont typeface="Wingdings"/>
              <a:buChar char=""/>
              <a:tabLst>
                <a:tab pos="241935" algn="l"/>
              </a:tabLst>
            </a:pPr>
            <a:r>
              <a:rPr sz="1800" spc="-10" dirty="0">
                <a:solidFill>
                  <a:srgbClr val="0000FF"/>
                </a:solidFill>
                <a:latin typeface="Arial"/>
                <a:cs typeface="Arial"/>
                <a:hlinkClick r:id="rId5"/>
              </a:rPr>
              <a:t>http://www.thestep.gr/</a:t>
            </a:r>
            <a:endParaRPr sz="1800">
              <a:latin typeface="Arial"/>
              <a:cs typeface="Arial"/>
            </a:endParaRPr>
          </a:p>
          <a:p>
            <a:pPr marL="241300" indent="-229235">
              <a:lnSpc>
                <a:spcPct val="100000"/>
              </a:lnSpc>
              <a:spcBef>
                <a:spcPts val="1190"/>
              </a:spcBef>
              <a:buClr>
                <a:srgbClr val="2DB6B3"/>
              </a:buClr>
              <a:buFont typeface="Wingdings"/>
              <a:buChar char=""/>
              <a:tabLst>
                <a:tab pos="241935" algn="l"/>
              </a:tabLst>
            </a:pPr>
            <a:r>
              <a:rPr sz="1800" spc="-10" dirty="0">
                <a:solidFill>
                  <a:srgbClr val="0000FF"/>
                </a:solidFill>
                <a:latin typeface="Arial"/>
                <a:cs typeface="Arial"/>
                <a:hlinkClick r:id="rId6"/>
              </a:rPr>
              <a:t>http://www.capitalconnect.gr/</a:t>
            </a:r>
            <a:endParaRPr sz="1800">
              <a:latin typeface="Arial"/>
              <a:cs typeface="Arial"/>
            </a:endParaRPr>
          </a:p>
          <a:p>
            <a:pPr marL="241300" indent="-229235">
              <a:lnSpc>
                <a:spcPct val="100000"/>
              </a:lnSpc>
              <a:spcBef>
                <a:spcPts val="1185"/>
              </a:spcBef>
              <a:buClr>
                <a:srgbClr val="2DB6B3"/>
              </a:buClr>
              <a:buFont typeface="Wingdings"/>
              <a:buChar char=""/>
              <a:tabLst>
                <a:tab pos="241935" algn="l"/>
              </a:tabLst>
            </a:pPr>
            <a:r>
              <a:rPr sz="1800" spc="-5" dirty="0">
                <a:solidFill>
                  <a:srgbClr val="0000FF"/>
                </a:solidFill>
                <a:latin typeface="Arial"/>
                <a:cs typeface="Arial"/>
                <a:hlinkClick r:id="rId7"/>
              </a:rPr>
              <a:t>http://www.thermi-group.com/thermokoitida-el/</a:t>
            </a:r>
            <a:endParaRPr sz="1800">
              <a:latin typeface="Arial"/>
              <a:cs typeface="Arial"/>
            </a:endParaRPr>
          </a:p>
          <a:p>
            <a:pPr marL="241300" indent="-229235">
              <a:lnSpc>
                <a:spcPct val="100000"/>
              </a:lnSpc>
              <a:spcBef>
                <a:spcPts val="1190"/>
              </a:spcBef>
              <a:buClr>
                <a:srgbClr val="2DB6B3"/>
              </a:buClr>
              <a:buFont typeface="Wingdings"/>
              <a:buChar char=""/>
              <a:tabLst>
                <a:tab pos="241935" algn="l"/>
              </a:tabLst>
            </a:pPr>
            <a:r>
              <a:rPr sz="1800" spc="-10" dirty="0">
                <a:solidFill>
                  <a:srgbClr val="0000FF"/>
                </a:solidFill>
                <a:latin typeface="Arial"/>
                <a:cs typeface="Arial"/>
                <a:hlinkClick r:id="rId8"/>
              </a:rPr>
              <a:t>http://www.attica-ventures.gr/</a:t>
            </a:r>
            <a:endParaRPr sz="1800">
              <a:latin typeface="Arial"/>
              <a:cs typeface="Arial"/>
            </a:endParaRPr>
          </a:p>
          <a:p>
            <a:pPr marL="241300" indent="-229235">
              <a:lnSpc>
                <a:spcPct val="100000"/>
              </a:lnSpc>
              <a:spcBef>
                <a:spcPts val="1190"/>
              </a:spcBef>
              <a:buClr>
                <a:srgbClr val="2DB6B3"/>
              </a:buClr>
              <a:buFont typeface="Wingdings"/>
              <a:buChar char=""/>
              <a:tabLst>
                <a:tab pos="241935" algn="l"/>
              </a:tabLst>
            </a:pPr>
            <a:r>
              <a:rPr sz="1800" spc="-10" dirty="0">
                <a:solidFill>
                  <a:srgbClr val="0000FF"/>
                </a:solidFill>
                <a:latin typeface="Arial"/>
                <a:cs typeface="Arial"/>
                <a:hlinkClick r:id="rId9"/>
              </a:rPr>
              <a:t>http://www.globalfinance.gr/page/</a:t>
            </a:r>
            <a:endParaRPr sz="1800">
              <a:latin typeface="Arial"/>
              <a:cs typeface="Arial"/>
            </a:endParaRPr>
          </a:p>
          <a:p>
            <a:pPr marL="241300" indent="-229235">
              <a:lnSpc>
                <a:spcPct val="100000"/>
              </a:lnSpc>
              <a:spcBef>
                <a:spcPts val="1185"/>
              </a:spcBef>
              <a:buClr>
                <a:srgbClr val="2DB6B3"/>
              </a:buClr>
              <a:buFont typeface="Wingdings"/>
              <a:buChar char=""/>
              <a:tabLst>
                <a:tab pos="241935" algn="l"/>
              </a:tabLst>
            </a:pPr>
            <a:r>
              <a:rPr sz="1800" spc="-10" dirty="0">
                <a:solidFill>
                  <a:srgbClr val="0000FF"/>
                </a:solidFill>
                <a:latin typeface="Arial"/>
                <a:cs typeface="Arial"/>
                <a:hlinkClick r:id="rId10"/>
              </a:rPr>
              <a:t>http://www.nbia.org/</a:t>
            </a:r>
            <a:endParaRPr sz="1800">
              <a:latin typeface="Arial"/>
              <a:cs typeface="Arial"/>
            </a:endParaRPr>
          </a:p>
          <a:p>
            <a:pPr marL="241300" marR="892810" indent="-228600">
              <a:lnSpc>
                <a:spcPct val="100000"/>
              </a:lnSpc>
              <a:spcBef>
                <a:spcPts val="1190"/>
              </a:spcBef>
              <a:buClr>
                <a:srgbClr val="2DB6B3"/>
              </a:buClr>
              <a:buFont typeface="Wingdings"/>
              <a:buChar char=""/>
              <a:tabLst>
                <a:tab pos="241935" algn="l"/>
              </a:tabLst>
            </a:pPr>
            <a:r>
              <a:rPr sz="1800" spc="-5" dirty="0">
                <a:solidFill>
                  <a:srgbClr val="0000FF"/>
                </a:solidFill>
                <a:latin typeface="Arial"/>
                <a:cs typeface="Arial"/>
                <a:hlinkClick r:id="rId11"/>
              </a:rPr>
              <a:t>http://www.smallbusinessnotes.com/starting-a-business/business- </a:t>
            </a:r>
            <a:r>
              <a:rPr sz="1800" spc="-5" dirty="0">
                <a:solidFill>
                  <a:srgbClr val="0000FF"/>
                </a:solidFill>
                <a:latin typeface="Arial"/>
                <a:cs typeface="Arial"/>
              </a:rPr>
              <a:t> </a:t>
            </a:r>
            <a:r>
              <a:rPr sz="1800" spc="-10" dirty="0">
                <a:solidFill>
                  <a:srgbClr val="0000FF"/>
                </a:solidFill>
                <a:latin typeface="Arial"/>
                <a:cs typeface="Arial"/>
              </a:rPr>
              <a:t>incubation.html</a:t>
            </a:r>
            <a:endParaRPr sz="1800">
              <a:latin typeface="Arial"/>
              <a:cs typeface="Arial"/>
            </a:endParaRPr>
          </a:p>
          <a:p>
            <a:pPr marL="241300" indent="-228600">
              <a:lnSpc>
                <a:spcPct val="100000"/>
              </a:lnSpc>
              <a:spcBef>
                <a:spcPts val="1185"/>
              </a:spcBef>
              <a:buClr>
                <a:srgbClr val="2DB6B3"/>
              </a:buClr>
              <a:buFont typeface="Wingdings"/>
              <a:buChar char=""/>
              <a:tabLst>
                <a:tab pos="241300" algn="l"/>
              </a:tabLst>
            </a:pPr>
            <a:r>
              <a:rPr sz="1800" spc="-5" dirty="0">
                <a:solidFill>
                  <a:srgbClr val="0000FF"/>
                </a:solidFill>
                <a:latin typeface="Arial"/>
                <a:cs typeface="Arial"/>
                <a:hlinkClick r:id="rId12"/>
              </a:rPr>
              <a:t>http://www.inc.com/magazine/20100501/the-best-business-incubators.html</a:t>
            </a:r>
            <a:endParaRPr sz="180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1540636" y="385252"/>
            <a:ext cx="5962015" cy="443711"/>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7889FB"/>
                </a:solidFill>
                <a:effectLst>
                  <a:outerShdw blurRad="38100" dist="38100" dir="2700000" algn="tl">
                    <a:srgbClr val="000000">
                      <a:alpha val="43137"/>
                    </a:srgbClr>
                  </a:outerShdw>
                </a:effectLst>
              </a:rPr>
              <a:t>Χρηματοδοτική Μίσθωση</a:t>
            </a:r>
            <a:r>
              <a:rPr sz="2800" spc="-35" dirty="0">
                <a:solidFill>
                  <a:srgbClr val="7889FB"/>
                </a:solidFill>
                <a:effectLst>
                  <a:outerShdw blurRad="38100" dist="38100" dir="2700000" algn="tl">
                    <a:srgbClr val="000000">
                      <a:alpha val="43137"/>
                    </a:srgbClr>
                  </a:outerShdw>
                </a:effectLst>
              </a:rPr>
              <a:t> </a:t>
            </a:r>
            <a:r>
              <a:rPr sz="2800" spc="-5" dirty="0">
                <a:solidFill>
                  <a:srgbClr val="7889FB"/>
                </a:solidFill>
                <a:effectLst>
                  <a:outerShdw blurRad="38100" dist="38100" dir="2700000" algn="tl">
                    <a:srgbClr val="000000">
                      <a:alpha val="43137"/>
                    </a:srgbClr>
                  </a:outerShdw>
                </a:effectLst>
              </a:rPr>
              <a:t>(Leasing)</a:t>
            </a:r>
            <a:endParaRPr sz="2800" dirty="0">
              <a:effectLst>
                <a:outerShdw blurRad="38100" dist="38100" dir="2700000" algn="tl">
                  <a:srgbClr val="000000">
                    <a:alpha val="43137"/>
                  </a:srgbClr>
                </a:outerShdw>
              </a:effectLst>
            </a:endParaRPr>
          </a:p>
        </p:txBody>
      </p:sp>
      <p:sp>
        <p:nvSpPr>
          <p:cNvPr id="6" name="object 6"/>
          <p:cNvSpPr txBox="1"/>
          <p:nvPr/>
        </p:nvSpPr>
        <p:spPr>
          <a:xfrm>
            <a:off x="251520" y="980729"/>
            <a:ext cx="8099047" cy="2511585"/>
          </a:xfrm>
          <a:prstGeom prst="rect">
            <a:avLst/>
          </a:prstGeom>
        </p:spPr>
        <p:txBody>
          <a:bodyPr vert="horz" wrap="square" lIns="0" tIns="13335" rIns="0" bIns="0" rtlCol="0">
            <a:spAutoFit/>
          </a:bodyPr>
          <a:lstStyle/>
          <a:p>
            <a:pPr marL="240665" marR="5080" indent="-228600" algn="just">
              <a:lnSpc>
                <a:spcPct val="100000"/>
              </a:lnSpc>
              <a:spcBef>
                <a:spcPts val="105"/>
              </a:spcBef>
              <a:buClr>
                <a:srgbClr val="2DB6B3"/>
              </a:buClr>
              <a:buFont typeface="Wingdings"/>
              <a:buChar char=""/>
              <a:tabLst>
                <a:tab pos="241300" algn="l"/>
              </a:tabLst>
            </a:pPr>
            <a:r>
              <a:rPr b="1" spc="5" dirty="0">
                <a:effectLst>
                  <a:outerShdw blurRad="38100" dist="38100" dir="2700000" algn="tl">
                    <a:srgbClr val="000000">
                      <a:alpha val="43137"/>
                    </a:srgbClr>
                  </a:outerShdw>
                </a:effectLst>
                <a:latin typeface="Arial"/>
                <a:cs typeface="Arial"/>
              </a:rPr>
              <a:t>Το </a:t>
            </a:r>
            <a:r>
              <a:rPr b="1" spc="-5" dirty="0">
                <a:effectLst>
                  <a:outerShdw blurRad="38100" dist="38100" dir="2700000" algn="tl">
                    <a:srgbClr val="000000">
                      <a:alpha val="43137"/>
                    </a:srgbClr>
                  </a:outerShdw>
                </a:effectLst>
                <a:latin typeface="Arial"/>
                <a:cs typeface="Arial"/>
              </a:rPr>
              <a:t>leasing είναι </a:t>
            </a:r>
            <a:r>
              <a:rPr b="1" dirty="0">
                <a:effectLst>
                  <a:outerShdw blurRad="38100" dist="38100" dir="2700000" algn="tl">
                    <a:srgbClr val="000000">
                      <a:alpha val="43137"/>
                    </a:srgbClr>
                  </a:outerShdw>
                </a:effectLst>
                <a:latin typeface="Arial"/>
                <a:cs typeface="Arial"/>
              </a:rPr>
              <a:t>μια σύγχρονη </a:t>
            </a:r>
            <a:r>
              <a:rPr b="1" spc="-5" dirty="0">
                <a:effectLst>
                  <a:outerShdw blurRad="38100" dist="38100" dir="2700000" algn="tl">
                    <a:srgbClr val="000000">
                      <a:alpha val="43137"/>
                    </a:srgbClr>
                  </a:outerShdw>
                </a:effectLst>
                <a:latin typeface="Arial"/>
                <a:cs typeface="Arial"/>
              </a:rPr>
              <a:t>μέθοδος </a:t>
            </a:r>
            <a:r>
              <a:rPr b="1" dirty="0">
                <a:effectLst>
                  <a:outerShdw blurRad="38100" dist="38100" dir="2700000" algn="tl">
                    <a:srgbClr val="000000">
                      <a:alpha val="43137"/>
                    </a:srgbClr>
                  </a:outerShdw>
                </a:effectLst>
                <a:latin typeface="Arial"/>
                <a:cs typeface="Arial"/>
              </a:rPr>
              <a:t>μεσο-μακροπρόθεσμης </a:t>
            </a:r>
            <a:r>
              <a:rPr b="1" spc="-5" dirty="0">
                <a:effectLst>
                  <a:outerShdw blurRad="38100" dist="38100" dir="2700000" algn="tl">
                    <a:srgbClr val="000000">
                      <a:alpha val="43137"/>
                    </a:srgbClr>
                  </a:outerShdw>
                </a:effectLst>
                <a:latin typeface="Arial"/>
                <a:cs typeface="Arial"/>
              </a:rPr>
              <a:t>χρηματοδότησης  </a:t>
            </a:r>
            <a:r>
              <a:rPr b="1" dirty="0">
                <a:effectLst>
                  <a:outerShdw blurRad="38100" dist="38100" dir="2700000" algn="tl">
                    <a:srgbClr val="000000">
                      <a:alpha val="43137"/>
                    </a:srgbClr>
                  </a:outerShdw>
                </a:effectLst>
                <a:latin typeface="Arial"/>
                <a:cs typeface="Arial"/>
              </a:rPr>
              <a:t>για </a:t>
            </a:r>
            <a:r>
              <a:rPr b="1" spc="-5" dirty="0">
                <a:effectLst>
                  <a:outerShdw blurRad="38100" dist="38100" dir="2700000" algn="tl">
                    <a:srgbClr val="000000">
                      <a:alpha val="43137"/>
                    </a:srgbClr>
                  </a:outerShdw>
                </a:effectLst>
                <a:latin typeface="Arial"/>
                <a:cs typeface="Arial"/>
              </a:rPr>
              <a:t>την </a:t>
            </a:r>
            <a:r>
              <a:rPr b="1" dirty="0">
                <a:effectLst>
                  <a:outerShdw blurRad="38100" dist="38100" dir="2700000" algn="tl">
                    <a:srgbClr val="000000">
                      <a:alpha val="43137"/>
                    </a:srgbClr>
                  </a:outerShdw>
                </a:effectLst>
                <a:latin typeface="Arial"/>
                <a:cs typeface="Arial"/>
              </a:rPr>
              <a:t>απόκτηση παγίων</a:t>
            </a:r>
            <a:r>
              <a:rPr b="1" spc="-20"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στοιχείων</a:t>
            </a:r>
          </a:p>
          <a:p>
            <a:pPr marL="240665" marR="94615" indent="-228600" algn="just">
              <a:lnSpc>
                <a:spcPct val="100000"/>
              </a:lnSpc>
              <a:spcBef>
                <a:spcPts val="1115"/>
              </a:spcBef>
              <a:buClr>
                <a:srgbClr val="2DB6B3"/>
              </a:buClr>
              <a:buFont typeface="Wingdings"/>
              <a:buChar char=""/>
              <a:tabLst>
                <a:tab pos="241300" algn="l"/>
              </a:tabLst>
            </a:pPr>
            <a:r>
              <a:rPr b="1" dirty="0">
                <a:effectLst>
                  <a:outerShdw blurRad="38100" dist="38100" dir="2700000" algn="tl">
                    <a:srgbClr val="000000">
                      <a:alpha val="43137"/>
                    </a:srgbClr>
                  </a:outerShdw>
                </a:effectLst>
                <a:latin typeface="Arial"/>
                <a:cs typeface="Arial"/>
              </a:rPr>
              <a:t>H επιχείρηση επιλέγει </a:t>
            </a:r>
            <a:r>
              <a:rPr b="1" spc="-5" dirty="0">
                <a:effectLst>
                  <a:outerShdw blurRad="38100" dist="38100" dir="2700000" algn="tl">
                    <a:srgbClr val="000000">
                      <a:alpha val="43137"/>
                    </a:srgbClr>
                  </a:outerShdw>
                </a:effectLst>
                <a:latin typeface="Arial"/>
                <a:cs typeface="Arial"/>
              </a:rPr>
              <a:t>τον </a:t>
            </a:r>
            <a:r>
              <a:rPr b="1" dirty="0">
                <a:effectLst>
                  <a:outerShdw blurRad="38100" dist="38100" dir="2700000" algn="tl">
                    <a:srgbClr val="000000">
                      <a:alpha val="43137"/>
                    </a:srgbClr>
                  </a:outerShdw>
                </a:effectLst>
                <a:latin typeface="Arial"/>
                <a:cs typeface="Arial"/>
              </a:rPr>
              <a:t>εξοπλισμό ή </a:t>
            </a:r>
            <a:r>
              <a:rPr b="1" spc="-5" dirty="0">
                <a:effectLst>
                  <a:outerShdw blurRad="38100" dist="38100" dir="2700000" algn="tl">
                    <a:srgbClr val="000000">
                      <a:alpha val="43137"/>
                    </a:srgbClr>
                  </a:outerShdw>
                </a:effectLst>
                <a:latin typeface="Arial"/>
                <a:cs typeface="Arial"/>
              </a:rPr>
              <a:t>το </a:t>
            </a:r>
            <a:r>
              <a:rPr b="1" dirty="0">
                <a:effectLst>
                  <a:outerShdw blurRad="38100" dist="38100" dir="2700000" algn="tl">
                    <a:srgbClr val="000000">
                      <a:alpha val="43137"/>
                    </a:srgbClr>
                  </a:outerShdw>
                </a:effectLst>
                <a:latin typeface="Arial"/>
                <a:cs typeface="Arial"/>
              </a:rPr>
              <a:t>ακίνητο που </a:t>
            </a:r>
            <a:r>
              <a:rPr b="1" spc="-5" dirty="0">
                <a:effectLst>
                  <a:outerShdw blurRad="38100" dist="38100" dir="2700000" algn="tl">
                    <a:srgbClr val="000000">
                      <a:alpha val="43137"/>
                    </a:srgbClr>
                  </a:outerShdw>
                </a:effectLst>
                <a:latin typeface="Arial"/>
                <a:cs typeface="Arial"/>
              </a:rPr>
              <a:t>θεωρεί </a:t>
            </a:r>
            <a:r>
              <a:rPr b="1" dirty="0">
                <a:effectLst>
                  <a:outerShdw blurRad="38100" dist="38100" dir="2700000" algn="tl">
                    <a:srgbClr val="000000">
                      <a:alpha val="43137"/>
                    </a:srgbClr>
                  </a:outerShdw>
                </a:effectLst>
                <a:latin typeface="Arial"/>
                <a:cs typeface="Arial"/>
              </a:rPr>
              <a:t>κατάλληλο για </a:t>
            </a:r>
            <a:r>
              <a:rPr b="1" spc="-5" dirty="0">
                <a:effectLst>
                  <a:outerShdw blurRad="38100" dist="38100" dir="2700000" algn="tl">
                    <a:srgbClr val="000000">
                      <a:alpha val="43137"/>
                    </a:srgbClr>
                  </a:outerShdw>
                </a:effectLst>
                <a:latin typeface="Arial"/>
                <a:cs typeface="Arial"/>
              </a:rPr>
              <a:t>τις  ανάγκες του, </a:t>
            </a:r>
            <a:r>
              <a:rPr b="1" dirty="0">
                <a:effectLst>
                  <a:outerShdw blurRad="38100" dist="38100" dir="2700000" algn="tl">
                    <a:srgbClr val="000000">
                      <a:alpha val="43137"/>
                    </a:srgbClr>
                  </a:outerShdw>
                </a:effectLst>
                <a:latin typeface="Arial"/>
                <a:cs typeface="Arial"/>
              </a:rPr>
              <a:t>η </a:t>
            </a:r>
            <a:r>
              <a:rPr b="1" spc="-5" dirty="0">
                <a:effectLst>
                  <a:outerShdw blurRad="38100" dist="38100" dir="2700000" algn="tl">
                    <a:srgbClr val="000000">
                      <a:alpha val="43137"/>
                    </a:srgbClr>
                  </a:outerShdw>
                </a:effectLst>
                <a:latin typeface="Arial"/>
                <a:cs typeface="Arial"/>
              </a:rPr>
              <a:t>εταιρία leasing το </a:t>
            </a:r>
            <a:r>
              <a:rPr b="1" dirty="0">
                <a:effectLst>
                  <a:outerShdw blurRad="38100" dist="38100" dir="2700000" algn="tl">
                    <a:srgbClr val="000000">
                      <a:alpha val="43137"/>
                    </a:srgbClr>
                  </a:outerShdw>
                </a:effectLst>
                <a:latin typeface="Arial"/>
                <a:cs typeface="Arial"/>
              </a:rPr>
              <a:t>αγοράζει και στη συνέχεια </a:t>
            </a:r>
            <a:r>
              <a:rPr b="1" spc="-5" dirty="0">
                <a:effectLst>
                  <a:outerShdw blurRad="38100" dist="38100" dir="2700000" algn="tl">
                    <a:srgbClr val="000000">
                      <a:alpha val="43137"/>
                    </a:srgbClr>
                  </a:outerShdw>
                </a:effectLst>
                <a:latin typeface="Arial"/>
                <a:cs typeface="Arial"/>
              </a:rPr>
              <a:t>το </a:t>
            </a:r>
            <a:r>
              <a:rPr b="1" dirty="0">
                <a:effectLst>
                  <a:outerShdw blurRad="38100" dist="38100" dir="2700000" algn="tl">
                    <a:srgbClr val="000000">
                      <a:alpha val="43137"/>
                    </a:srgbClr>
                  </a:outerShdw>
                </a:effectLst>
                <a:latin typeface="Arial"/>
                <a:cs typeface="Arial"/>
              </a:rPr>
              <a:t>μισθώνει για μια  </a:t>
            </a:r>
            <a:r>
              <a:rPr b="1" spc="-5" dirty="0">
                <a:effectLst>
                  <a:outerShdw blurRad="38100" dist="38100" dir="2700000" algn="tl">
                    <a:srgbClr val="000000">
                      <a:alpha val="43137"/>
                    </a:srgbClr>
                  </a:outerShdw>
                </a:effectLst>
                <a:latin typeface="Arial"/>
                <a:cs typeface="Arial"/>
              </a:rPr>
              <a:t>προσυμφωνημένη </a:t>
            </a:r>
            <a:r>
              <a:rPr b="1" dirty="0">
                <a:effectLst>
                  <a:outerShdw blurRad="38100" dist="38100" dir="2700000" algn="tl">
                    <a:srgbClr val="000000">
                      <a:alpha val="43137"/>
                    </a:srgbClr>
                  </a:outerShdw>
                </a:effectLst>
                <a:latin typeface="Arial"/>
                <a:cs typeface="Arial"/>
              </a:rPr>
              <a:t>χρονική</a:t>
            </a:r>
            <a:r>
              <a:rPr b="1" spc="-45"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περίοδο</a:t>
            </a:r>
            <a:endParaRPr b="1" dirty="0">
              <a:effectLst>
                <a:outerShdw blurRad="38100" dist="38100" dir="2700000" algn="tl">
                  <a:srgbClr val="000000">
                    <a:alpha val="43137"/>
                  </a:srgbClr>
                </a:outerShdw>
              </a:effectLst>
              <a:latin typeface="Arial"/>
              <a:cs typeface="Arial"/>
            </a:endParaRPr>
          </a:p>
          <a:p>
            <a:pPr marL="240665" marR="666115" indent="-228600" algn="just">
              <a:lnSpc>
                <a:spcPct val="100000"/>
              </a:lnSpc>
              <a:spcBef>
                <a:spcPts val="1125"/>
              </a:spcBef>
              <a:buClr>
                <a:srgbClr val="2DB6B3"/>
              </a:buClr>
              <a:buFont typeface="Wingdings"/>
              <a:buChar char=""/>
              <a:tabLst>
                <a:tab pos="241300" algn="l"/>
              </a:tabLst>
            </a:pPr>
            <a:r>
              <a:rPr b="1" dirty="0">
                <a:effectLst>
                  <a:outerShdw blurRad="38100" dist="38100" dir="2700000" algn="tl">
                    <a:srgbClr val="000000">
                      <a:alpha val="43137"/>
                    </a:srgbClr>
                  </a:outerShdw>
                </a:effectLst>
                <a:latin typeface="Arial"/>
                <a:cs typeface="Arial"/>
              </a:rPr>
              <a:t>Στο </a:t>
            </a:r>
            <a:r>
              <a:rPr b="1" spc="-5" dirty="0">
                <a:effectLst>
                  <a:outerShdw blurRad="38100" dist="38100" dir="2700000" algn="tl">
                    <a:srgbClr val="000000">
                      <a:alpha val="43137"/>
                    </a:srgbClr>
                  </a:outerShdw>
                </a:effectLst>
                <a:latin typeface="Arial"/>
                <a:cs typeface="Arial"/>
              </a:rPr>
              <a:t>τέλος της </a:t>
            </a:r>
            <a:r>
              <a:rPr b="1" dirty="0">
                <a:effectLst>
                  <a:outerShdw blurRad="38100" dist="38100" dir="2700000" algn="tl">
                    <a:srgbClr val="000000">
                      <a:alpha val="43137"/>
                    </a:srgbClr>
                  </a:outerShdw>
                </a:effectLst>
                <a:latin typeface="Arial"/>
                <a:cs typeface="Arial"/>
              </a:rPr>
              <a:t>αρχικής </a:t>
            </a:r>
            <a:r>
              <a:rPr b="1" spc="-5" dirty="0">
                <a:effectLst>
                  <a:outerShdw blurRad="38100" dist="38100" dir="2700000" algn="tl">
                    <a:srgbClr val="000000">
                      <a:alpha val="43137"/>
                    </a:srgbClr>
                  </a:outerShdw>
                </a:effectLst>
                <a:latin typeface="Arial"/>
                <a:cs typeface="Arial"/>
              </a:rPr>
              <a:t>περιόδου, </a:t>
            </a:r>
            <a:r>
              <a:rPr b="1" dirty="0">
                <a:effectLst>
                  <a:outerShdw blurRad="38100" dist="38100" dir="2700000" algn="tl">
                    <a:srgbClr val="000000">
                      <a:alpha val="43137"/>
                    </a:srgbClr>
                  </a:outerShdw>
                </a:effectLst>
                <a:latin typeface="Arial"/>
                <a:cs typeface="Arial"/>
              </a:rPr>
              <a:t>ο μισθωτής μπορεί </a:t>
            </a:r>
            <a:r>
              <a:rPr b="1" spc="-5" dirty="0">
                <a:effectLst>
                  <a:outerShdw blurRad="38100" dist="38100" dir="2700000" algn="tl">
                    <a:srgbClr val="000000">
                      <a:alpha val="43137"/>
                    </a:srgbClr>
                  </a:outerShdw>
                </a:effectLst>
                <a:latin typeface="Arial"/>
                <a:cs typeface="Arial"/>
              </a:rPr>
              <a:t>είτε </a:t>
            </a:r>
            <a:r>
              <a:rPr b="1" dirty="0">
                <a:effectLst>
                  <a:outerShdw blurRad="38100" dist="38100" dir="2700000" algn="tl">
                    <a:srgbClr val="000000">
                      <a:alpha val="43137"/>
                    </a:srgbClr>
                  </a:outerShdw>
                </a:effectLst>
                <a:latin typeface="Arial"/>
                <a:cs typeface="Arial"/>
              </a:rPr>
              <a:t>να αγοράσει </a:t>
            </a:r>
            <a:r>
              <a:rPr b="1" spc="-5" dirty="0">
                <a:effectLst>
                  <a:outerShdw blurRad="38100" dist="38100" dir="2700000" algn="tl">
                    <a:srgbClr val="000000">
                      <a:alpha val="43137"/>
                    </a:srgbClr>
                  </a:outerShdw>
                </a:effectLst>
                <a:latin typeface="Arial"/>
                <a:cs typeface="Arial"/>
              </a:rPr>
              <a:t>τον  </a:t>
            </a:r>
            <a:r>
              <a:rPr b="1" dirty="0">
                <a:effectLst>
                  <a:outerShdw blurRad="38100" dist="38100" dir="2700000" algn="tl">
                    <a:srgbClr val="000000">
                      <a:alpha val="43137"/>
                    </a:srgbClr>
                  </a:outerShdw>
                </a:effectLst>
                <a:latin typeface="Arial"/>
                <a:cs typeface="Arial"/>
              </a:rPr>
              <a:t>εξοπλισμό ή </a:t>
            </a:r>
            <a:r>
              <a:rPr b="1" spc="-5" dirty="0">
                <a:effectLst>
                  <a:outerShdw blurRad="38100" dist="38100" dir="2700000" algn="tl">
                    <a:srgbClr val="000000">
                      <a:alpha val="43137"/>
                    </a:srgbClr>
                  </a:outerShdw>
                </a:effectLst>
                <a:latin typeface="Arial"/>
                <a:cs typeface="Arial"/>
              </a:rPr>
              <a:t>το </a:t>
            </a:r>
            <a:r>
              <a:rPr b="1" dirty="0">
                <a:effectLst>
                  <a:outerShdw blurRad="38100" dist="38100" dir="2700000" algn="tl">
                    <a:srgbClr val="000000">
                      <a:alpha val="43137"/>
                    </a:srgbClr>
                  </a:outerShdw>
                </a:effectLst>
                <a:latin typeface="Arial"/>
                <a:cs typeface="Arial"/>
              </a:rPr>
              <a:t>ακίνητο σε </a:t>
            </a:r>
            <a:r>
              <a:rPr b="1" spc="-5" dirty="0">
                <a:effectLst>
                  <a:outerShdw blurRad="38100" dist="38100" dir="2700000" algn="tl">
                    <a:srgbClr val="000000">
                      <a:alpha val="43137"/>
                    </a:srgbClr>
                  </a:outerShdw>
                </a:effectLst>
                <a:latin typeface="Arial"/>
                <a:cs typeface="Arial"/>
              </a:rPr>
              <a:t>προσυμφωνημένο </a:t>
            </a:r>
            <a:r>
              <a:rPr b="1" dirty="0">
                <a:effectLst>
                  <a:outerShdw blurRad="38100" dist="38100" dir="2700000" algn="tl">
                    <a:srgbClr val="000000">
                      <a:alpha val="43137"/>
                    </a:srgbClr>
                  </a:outerShdw>
                </a:effectLst>
                <a:latin typeface="Arial"/>
                <a:cs typeface="Arial"/>
              </a:rPr>
              <a:t>τίμημα </a:t>
            </a:r>
            <a:r>
              <a:rPr b="1" spc="-5" dirty="0">
                <a:effectLst>
                  <a:outerShdw blurRad="38100" dist="38100" dir="2700000" algn="tl">
                    <a:srgbClr val="000000">
                      <a:alpha val="43137"/>
                    </a:srgbClr>
                  </a:outerShdw>
                </a:effectLst>
                <a:latin typeface="Arial"/>
                <a:cs typeface="Arial"/>
              </a:rPr>
              <a:t>είτε </a:t>
            </a:r>
            <a:r>
              <a:rPr b="1" dirty="0">
                <a:effectLst>
                  <a:outerShdw blurRad="38100" dist="38100" dir="2700000" algn="tl">
                    <a:srgbClr val="000000">
                      <a:alpha val="43137"/>
                    </a:srgbClr>
                  </a:outerShdw>
                </a:effectLst>
                <a:latin typeface="Arial"/>
                <a:cs typeface="Arial"/>
              </a:rPr>
              <a:t>να </a:t>
            </a:r>
            <a:r>
              <a:rPr b="1" spc="-5" dirty="0">
                <a:effectLst>
                  <a:outerShdw blurRad="38100" dist="38100" dir="2700000" algn="tl">
                    <a:srgbClr val="000000">
                      <a:alpha val="43137"/>
                    </a:srgbClr>
                  </a:outerShdw>
                </a:effectLst>
                <a:latin typeface="Arial"/>
                <a:cs typeface="Arial"/>
              </a:rPr>
              <a:t>ανανεώσει τη  </a:t>
            </a:r>
            <a:r>
              <a:rPr b="1" dirty="0">
                <a:effectLst>
                  <a:outerShdw blurRad="38100" dist="38100" dir="2700000" algn="tl">
                    <a:srgbClr val="000000">
                      <a:alpha val="43137"/>
                    </a:srgbClr>
                  </a:outerShdw>
                </a:effectLst>
                <a:latin typeface="Arial"/>
                <a:cs typeface="Arial"/>
              </a:rPr>
              <a:t>σύμβαση</a:t>
            </a:r>
          </a:p>
        </p:txBody>
      </p:sp>
      <p:sp>
        <p:nvSpPr>
          <p:cNvPr id="7" name="object 7"/>
          <p:cNvSpPr/>
          <p:nvPr/>
        </p:nvSpPr>
        <p:spPr>
          <a:xfrm>
            <a:off x="1990841" y="3629225"/>
            <a:ext cx="5861562" cy="2681802"/>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4294967295"/>
          </p:nvPr>
        </p:nvSpPr>
        <p:spPr>
          <a:xfrm>
            <a:off x="207326" y="6544354"/>
            <a:ext cx="836281"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21</a:t>
            </a:fld>
            <a:endParaRPr spc="-5"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diye.com.tr/wp-content/uploads/2008/10/internationalization.jpg">
            <a:hlinkClick r:id="rId2"/>
          </p:cNvPr>
          <p:cNvPicPr>
            <a:picLocks noChangeAspect="1" noChangeArrowheads="1"/>
          </p:cNvPicPr>
          <p:nvPr/>
        </p:nvPicPr>
        <p:blipFill>
          <a:blip r:embed="rId3" cstate="print"/>
          <a:srcRect/>
          <a:stretch>
            <a:fillRect/>
          </a:stretch>
        </p:blipFill>
        <p:spPr bwMode="auto">
          <a:xfrm>
            <a:off x="0" y="3571875"/>
            <a:ext cx="9144000" cy="3286125"/>
          </a:xfrm>
          <a:prstGeom prst="rect">
            <a:avLst/>
          </a:prstGeom>
          <a:noFill/>
          <a:ln w="9525">
            <a:noFill/>
            <a:miter lim="800000"/>
            <a:headEnd/>
            <a:tailEnd/>
          </a:ln>
        </p:spPr>
      </p:pic>
      <p:sp>
        <p:nvSpPr>
          <p:cNvPr id="9218" name="Rectangle 2"/>
          <p:cNvSpPr>
            <a:spLocks noGrp="1" noChangeArrowheads="1"/>
          </p:cNvSpPr>
          <p:nvPr>
            <p:ph type="title"/>
          </p:nvPr>
        </p:nvSpPr>
        <p:spPr/>
        <p:txBody>
          <a:bodyPr>
            <a:normAutofit/>
          </a:bodyPr>
          <a:lstStyle/>
          <a:p>
            <a:r>
              <a:rPr lang="el-GR" sz="2800" b="1" dirty="0" smtClean="0">
                <a:solidFill>
                  <a:srgbClr val="FF0066"/>
                </a:solidFill>
                <a:effectLst>
                  <a:outerShdw blurRad="38100" dist="38100" dir="2700000" algn="tl">
                    <a:srgbClr val="000000">
                      <a:alpha val="43137"/>
                    </a:srgbClr>
                  </a:outerShdw>
                </a:effectLst>
              </a:rPr>
              <a:t>Η χρηματοδοτική μίσθωση (</a:t>
            </a:r>
            <a:r>
              <a:rPr lang="en-US" sz="2800" b="1" dirty="0" smtClean="0">
                <a:solidFill>
                  <a:srgbClr val="FF0066"/>
                </a:solidFill>
                <a:effectLst>
                  <a:outerShdw blurRad="38100" dist="38100" dir="2700000" algn="tl">
                    <a:srgbClr val="000000">
                      <a:alpha val="43137"/>
                    </a:srgbClr>
                  </a:outerShdw>
                </a:effectLst>
              </a:rPr>
              <a:t>financial lease)</a:t>
            </a:r>
            <a:endParaRPr lang="el-GR" sz="2800" dirty="0" smtClean="0">
              <a:solidFill>
                <a:srgbClr val="FF0066"/>
              </a:solidFill>
              <a:effectLst>
                <a:outerShdw blurRad="38100" dist="38100" dir="2700000" algn="tl">
                  <a:srgbClr val="000000">
                    <a:alpha val="43137"/>
                  </a:srgbClr>
                </a:outerShdw>
              </a:effectLst>
            </a:endParaRPr>
          </a:p>
        </p:txBody>
      </p:sp>
      <p:sp>
        <p:nvSpPr>
          <p:cNvPr id="9219" name="Rectangle 3"/>
          <p:cNvSpPr>
            <a:spLocks noGrp="1" noChangeArrowheads="1"/>
          </p:cNvSpPr>
          <p:nvPr>
            <p:ph idx="1"/>
          </p:nvPr>
        </p:nvSpPr>
        <p:spPr/>
        <p:txBody>
          <a:bodyPr>
            <a:normAutofit/>
          </a:bodyPr>
          <a:lstStyle/>
          <a:p>
            <a:pPr algn="just">
              <a:lnSpc>
                <a:spcPct val="90000"/>
              </a:lnSpc>
            </a:pPr>
            <a:r>
              <a:rPr lang="el-GR" sz="2200" b="1" dirty="0" smtClean="0">
                <a:solidFill>
                  <a:srgbClr val="002060"/>
                </a:solidFill>
                <a:effectLst>
                  <a:outerShdw blurRad="38100" dist="38100" dir="2700000" algn="tl">
                    <a:srgbClr val="000000">
                      <a:alpha val="43137"/>
                    </a:srgbClr>
                  </a:outerShdw>
                </a:effectLst>
              </a:rPr>
              <a:t>είναι μια μίσθωση με τα εξής χαρακτηριστικά: </a:t>
            </a:r>
          </a:p>
          <a:p>
            <a:pPr algn="just">
              <a:lnSpc>
                <a:spcPct val="90000"/>
              </a:lnSpc>
            </a:pPr>
            <a:r>
              <a:rPr lang="el-GR" sz="2200" b="1" dirty="0" smtClean="0">
                <a:solidFill>
                  <a:srgbClr val="002060"/>
                </a:solidFill>
                <a:effectLst>
                  <a:outerShdw blurRad="38100" dist="38100" dir="2700000" algn="tl">
                    <a:srgbClr val="000000">
                      <a:alpha val="43137"/>
                    </a:srgbClr>
                  </a:outerShdw>
                </a:effectLst>
              </a:rPr>
              <a:t>(1)είναι μεσοπρόθεσμη, με διάρκεια η οποία συνήθως αντιστοιχεί στην οικονομική ζωή του περιουσιακού στοιχείου που μισθώνεται, </a:t>
            </a:r>
          </a:p>
          <a:p>
            <a:pPr algn="just">
              <a:lnSpc>
                <a:spcPct val="90000"/>
              </a:lnSpc>
            </a:pPr>
            <a:r>
              <a:rPr lang="el-GR" sz="2200" b="1" dirty="0" smtClean="0">
                <a:solidFill>
                  <a:srgbClr val="002060"/>
                </a:solidFill>
                <a:effectLst>
                  <a:outerShdw blurRad="38100" dist="38100" dir="2700000" algn="tl">
                    <a:srgbClr val="000000">
                      <a:alpha val="43137"/>
                    </a:srgbClr>
                  </a:outerShdw>
                </a:effectLst>
              </a:rPr>
              <a:t>(2) δεν μπορεί να ακυρωθεί από τον μισθωτή και </a:t>
            </a:r>
          </a:p>
          <a:p>
            <a:pPr algn="just">
              <a:lnSpc>
                <a:spcPct val="90000"/>
              </a:lnSpc>
            </a:pPr>
            <a:r>
              <a:rPr lang="el-GR" sz="2200" b="1" dirty="0" smtClean="0">
                <a:solidFill>
                  <a:srgbClr val="002060"/>
                </a:solidFill>
                <a:effectLst>
                  <a:outerShdw blurRad="38100" dist="38100" dir="2700000" algn="tl">
                    <a:srgbClr val="000000">
                      <a:alpha val="43137"/>
                    </a:srgbClr>
                  </a:outerShdw>
                </a:effectLst>
              </a:rPr>
              <a:t>(3) ο εκμισθωτής ουδεμία υποχρέωση συντήρησης του εκμισθωμένου περιουσιακού στοιχείου αναλαμβάνει. </a:t>
            </a:r>
          </a:p>
          <a:p>
            <a:pPr algn="just">
              <a:lnSpc>
                <a:spcPct val="90000"/>
              </a:lnSpc>
            </a:pPr>
            <a:r>
              <a:rPr lang="el-GR" sz="2200" b="1" dirty="0" smtClean="0">
                <a:solidFill>
                  <a:srgbClr val="002060"/>
                </a:solidFill>
                <a:effectLst>
                  <a:outerShdw blurRad="38100" dist="38100" dir="2700000" algn="tl">
                    <a:srgbClr val="000000">
                      <a:alpha val="43137"/>
                    </a:srgbClr>
                  </a:outerShdw>
                </a:effectLst>
              </a:rPr>
              <a:t>Τα μισθώματα που καταβάλλονται καλύπτουν την αποπληρωμή του κόστους του περιουσιακού στοιχείου, καθώς επίσης και μια απόδοση χρημάτων του εκμισθωτή.</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http://www.diye.com.tr/wp-content/uploads/2008/10/internationalization.jpg">
            <a:hlinkClick r:id="rId2"/>
          </p:cNvPr>
          <p:cNvPicPr>
            <a:picLocks noChangeAspect="1" noChangeArrowheads="1"/>
          </p:cNvPicPr>
          <p:nvPr/>
        </p:nvPicPr>
        <p:blipFill>
          <a:blip r:embed="rId3" cstate="print"/>
          <a:srcRect/>
          <a:stretch>
            <a:fillRect/>
          </a:stretch>
        </p:blipFill>
        <p:spPr bwMode="auto">
          <a:xfrm>
            <a:off x="0" y="3571875"/>
            <a:ext cx="9144000" cy="3286125"/>
          </a:xfrm>
          <a:prstGeom prst="rect">
            <a:avLst/>
          </a:prstGeom>
          <a:noFill/>
          <a:ln w="9525">
            <a:noFill/>
            <a:miter lim="800000"/>
            <a:headEnd/>
            <a:tailEnd/>
          </a:ln>
        </p:spPr>
      </p:pic>
      <p:sp>
        <p:nvSpPr>
          <p:cNvPr id="8" name="Title 1"/>
          <p:cNvSpPr>
            <a:spLocks noGrp="1"/>
          </p:cNvSpPr>
          <p:nvPr>
            <p:ph type="title"/>
          </p:nvPr>
        </p:nvSpPr>
        <p:spPr>
          <a:xfrm>
            <a:off x="457200" y="1"/>
            <a:ext cx="8229600" cy="908719"/>
          </a:xfrm>
        </p:spPr>
        <p:txBody>
          <a:bodyPr>
            <a:normAutofit/>
          </a:bodyPr>
          <a:lstStyle/>
          <a:p>
            <a:pPr algn="ctr" eaLnBrk="1" hangingPunct="1"/>
            <a:r>
              <a:rPr lang="el-GR" sz="2800" b="1" dirty="0" smtClean="0">
                <a:solidFill>
                  <a:srgbClr val="FF0066"/>
                </a:solidFill>
                <a:effectLst>
                  <a:outerShdw blurRad="38100" dist="38100" dir="2700000" algn="tl">
                    <a:srgbClr val="000000">
                      <a:alpha val="43137"/>
                    </a:srgbClr>
                  </a:outerShdw>
                </a:effectLst>
                <a:latin typeface="+mn-lt"/>
                <a:ea typeface="ＭＳ Ｐゴシック" pitchFamily="34" charset="-128"/>
              </a:rPr>
              <a:t>Χρηματοδοτική Μίσθωση</a:t>
            </a:r>
            <a:endParaRPr lang="el-GR" sz="2800" dirty="0" smtClean="0">
              <a:solidFill>
                <a:srgbClr val="FF0066"/>
              </a:solidFill>
              <a:effectLst>
                <a:outerShdw blurRad="38100" dist="38100" dir="2700000" algn="tl">
                  <a:srgbClr val="000000">
                    <a:alpha val="43137"/>
                  </a:srgbClr>
                </a:outerShdw>
              </a:effectLst>
              <a:latin typeface="+mn-lt"/>
              <a:ea typeface="ＭＳ Ｐゴシック" pitchFamily="34" charset="-128"/>
            </a:endParaRPr>
          </a:p>
        </p:txBody>
      </p:sp>
      <p:sp>
        <p:nvSpPr>
          <p:cNvPr id="9" name="Content Placeholder 2"/>
          <p:cNvSpPr>
            <a:spLocks noGrp="1"/>
          </p:cNvSpPr>
          <p:nvPr>
            <p:ph idx="1"/>
          </p:nvPr>
        </p:nvSpPr>
        <p:spPr>
          <a:xfrm>
            <a:off x="323528" y="836712"/>
            <a:ext cx="8363272" cy="5289451"/>
          </a:xfrm>
        </p:spPr>
        <p:txBody>
          <a:bodyPr>
            <a:normAutofit/>
          </a:bodyPr>
          <a:lstStyle/>
          <a:p>
            <a:pPr marL="274320" indent="-274320" algn="just" eaLnBrk="1" fontAlgn="auto" hangingPunct="1">
              <a:lnSpc>
                <a:spcPct val="110000"/>
              </a:lnSpc>
              <a:spcBef>
                <a:spcPts val="1200"/>
              </a:spcBef>
              <a:spcAft>
                <a:spcPts val="0"/>
              </a:spcAft>
              <a:buFont typeface="Wingdings" pitchFamily="2" charset="2"/>
              <a:buChar char="Ø"/>
              <a:defRPr/>
            </a:pPr>
            <a:r>
              <a:rPr lang="el-GR" sz="2200" b="1" dirty="0" smtClean="0">
                <a:solidFill>
                  <a:srgbClr val="002060"/>
                </a:solidFill>
                <a:effectLst>
                  <a:outerShdw blurRad="38100" dist="38100" dir="2700000" algn="tl">
                    <a:srgbClr val="000000">
                      <a:alpha val="43137"/>
                    </a:srgbClr>
                  </a:outerShdw>
                </a:effectLst>
              </a:rPr>
              <a:t>Διαρκεί όσο η ζωή του περιουσιακού στοιχείου και η παρούσα αξία των πληρωμών καλύπτει την τιμή του στοιχείου.</a:t>
            </a:r>
          </a:p>
          <a:p>
            <a:pPr marL="274320" indent="-274320" algn="just" eaLnBrk="1" fontAlgn="auto" hangingPunct="1">
              <a:lnSpc>
                <a:spcPct val="110000"/>
              </a:lnSpc>
              <a:spcBef>
                <a:spcPts val="1200"/>
              </a:spcBef>
              <a:spcAft>
                <a:spcPts val="0"/>
              </a:spcAft>
              <a:buFont typeface="Wingdings" pitchFamily="2" charset="2"/>
              <a:buChar char="Ø"/>
              <a:defRPr/>
            </a:pPr>
            <a:r>
              <a:rPr lang="el-GR" sz="2200" b="1" dirty="0" smtClean="0">
                <a:solidFill>
                  <a:srgbClr val="002060"/>
                </a:solidFill>
                <a:effectLst>
                  <a:outerShdw blurRad="38100" dist="38100" dir="2700000" algn="tl">
                    <a:srgbClr val="000000">
                      <a:alpha val="43137"/>
                    </a:srgbClr>
                  </a:outerShdw>
                </a:effectLst>
              </a:rPr>
              <a:t>Ο εκμισθωτής δεν είναι υποχρεωμένος να καταβάλει ασφάλιστρα και φόρους για το στοιχείο, αυτά τα αναλαμβάνει ο μισθωτής. </a:t>
            </a:r>
          </a:p>
          <a:p>
            <a:pPr marL="274320" indent="-274320" algn="just" eaLnBrk="1" fontAlgn="auto" hangingPunct="1">
              <a:lnSpc>
                <a:spcPct val="110000"/>
              </a:lnSpc>
              <a:spcBef>
                <a:spcPts val="1200"/>
              </a:spcBef>
              <a:spcAft>
                <a:spcPts val="0"/>
              </a:spcAft>
              <a:buFont typeface="Wingdings" pitchFamily="2" charset="2"/>
              <a:buChar char="Ø"/>
              <a:defRPr/>
            </a:pPr>
            <a:r>
              <a:rPr lang="el-GR" sz="2200" b="1" dirty="0" smtClean="0">
                <a:solidFill>
                  <a:srgbClr val="002060"/>
                </a:solidFill>
                <a:effectLst>
                  <a:outerShdw blurRad="38100" dist="38100" dir="2700000" algn="tl">
                    <a:srgbClr val="000000">
                      <a:alpha val="43137"/>
                    </a:srgbClr>
                  </a:outerShdw>
                </a:effectLst>
              </a:rPr>
              <a:t>Συνεπάγεται σημαντικό κίνδυνο για τον μισθωτή αν η αξία του περιουσιακού στοιχείου απαξιωθεί.</a:t>
            </a:r>
          </a:p>
          <a:p>
            <a:pPr marL="274320" indent="-274320" algn="just" eaLnBrk="1" fontAlgn="auto" hangingPunct="1">
              <a:lnSpc>
                <a:spcPct val="110000"/>
              </a:lnSpc>
              <a:spcBef>
                <a:spcPts val="1200"/>
              </a:spcBef>
              <a:spcAft>
                <a:spcPts val="0"/>
              </a:spcAft>
              <a:buFont typeface="Wingdings" pitchFamily="2" charset="2"/>
              <a:buChar char="Ø"/>
              <a:defRPr/>
            </a:pPr>
            <a:r>
              <a:rPr lang="el-GR" sz="2200" b="1" dirty="0" smtClean="0">
                <a:solidFill>
                  <a:srgbClr val="002060"/>
                </a:solidFill>
                <a:effectLst>
                  <a:outerShdw blurRad="38100" dist="38100" dir="2700000" algn="tl">
                    <a:srgbClr val="000000">
                      <a:alpha val="43137"/>
                    </a:srgbClr>
                  </a:outerShdw>
                </a:effectLst>
              </a:rPr>
              <a:t>Δεν μπορεί να ακυρωθεί κατά τη διάρκεια της σύμβασης. </a:t>
            </a:r>
          </a:p>
          <a:p>
            <a:pPr marL="274320" indent="-274320" algn="just" eaLnBrk="1" fontAlgn="auto" hangingPunct="1">
              <a:lnSpc>
                <a:spcPct val="110000"/>
              </a:lnSpc>
              <a:spcBef>
                <a:spcPts val="1200"/>
              </a:spcBef>
              <a:spcAft>
                <a:spcPts val="0"/>
              </a:spcAft>
              <a:buFont typeface="Wingdings" pitchFamily="2" charset="2"/>
              <a:buChar char="Ø"/>
              <a:defRPr/>
            </a:pPr>
            <a:r>
              <a:rPr lang="el-GR" sz="2200" b="1" dirty="0" smtClean="0">
                <a:solidFill>
                  <a:srgbClr val="002060"/>
                </a:solidFill>
                <a:effectLst>
                  <a:outerShdw blurRad="38100" dist="38100" dir="2700000" algn="tl">
                    <a:srgbClr val="000000">
                      <a:alpha val="43137"/>
                    </a:srgbClr>
                  </a:outerShdw>
                </a:effectLst>
              </a:rPr>
              <a:t>Συνήθως ανανεώνεται ως το τέλος ζωής του περιουσιακού στοιχείου με μειωμένο τίμημα ή να πουλιέται στον μισθωτή σε ευνοϊκή τιμή.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1769236" y="189793"/>
            <a:ext cx="5504815" cy="474489"/>
          </a:xfrm>
          <a:prstGeom prst="rect">
            <a:avLst/>
          </a:prstGeom>
        </p:spPr>
        <p:txBody>
          <a:bodyPr vert="horz" wrap="square" lIns="0" tIns="12700" rIns="0" bIns="0" rtlCol="0">
            <a:spAutoFit/>
          </a:bodyPr>
          <a:lstStyle/>
          <a:p>
            <a:pPr marL="12700">
              <a:lnSpc>
                <a:spcPct val="100000"/>
              </a:lnSpc>
              <a:spcBef>
                <a:spcPts val="100"/>
              </a:spcBef>
            </a:pPr>
            <a:r>
              <a:rPr sz="3000" dirty="0">
                <a:solidFill>
                  <a:srgbClr val="7889FB"/>
                </a:solidFill>
                <a:effectLst>
                  <a:outerShdw blurRad="38100" dist="38100" dir="2700000" algn="tl">
                    <a:srgbClr val="000000">
                      <a:alpha val="43137"/>
                    </a:srgbClr>
                  </a:outerShdw>
                </a:effectLst>
              </a:rPr>
              <a:t>Είδη </a:t>
            </a:r>
            <a:r>
              <a:rPr sz="3000" spc="-5" dirty="0">
                <a:solidFill>
                  <a:srgbClr val="7889FB"/>
                </a:solidFill>
                <a:effectLst>
                  <a:outerShdw blurRad="38100" dist="38100" dir="2700000" algn="tl">
                    <a:srgbClr val="000000">
                      <a:alpha val="43137"/>
                    </a:srgbClr>
                  </a:outerShdw>
                </a:effectLst>
              </a:rPr>
              <a:t>Χρηματοδοτικής</a:t>
            </a:r>
            <a:r>
              <a:rPr sz="3000" spc="-75" dirty="0">
                <a:solidFill>
                  <a:srgbClr val="7889FB"/>
                </a:solidFill>
                <a:effectLst>
                  <a:outerShdw blurRad="38100" dist="38100" dir="2700000" algn="tl">
                    <a:srgbClr val="000000">
                      <a:alpha val="43137"/>
                    </a:srgbClr>
                  </a:outerShdw>
                </a:effectLst>
              </a:rPr>
              <a:t> </a:t>
            </a:r>
            <a:r>
              <a:rPr sz="3000" spc="-5" dirty="0">
                <a:solidFill>
                  <a:srgbClr val="7889FB"/>
                </a:solidFill>
                <a:effectLst>
                  <a:outerShdw blurRad="38100" dist="38100" dir="2700000" algn="tl">
                    <a:srgbClr val="000000">
                      <a:alpha val="43137"/>
                    </a:srgbClr>
                  </a:outerShdw>
                </a:effectLst>
              </a:rPr>
              <a:t>Μίσθωσης</a:t>
            </a:r>
            <a:endParaRPr sz="3000" dirty="0">
              <a:effectLst>
                <a:outerShdw blurRad="38100" dist="38100" dir="2700000" algn="tl">
                  <a:srgbClr val="000000">
                    <a:alpha val="43137"/>
                  </a:srgbClr>
                </a:outerShdw>
              </a:effectLst>
            </a:endParaRPr>
          </a:p>
        </p:txBody>
      </p:sp>
      <p:sp>
        <p:nvSpPr>
          <p:cNvPr id="8" name="object 8"/>
          <p:cNvSpPr txBox="1">
            <a:spLocks noGrp="1"/>
          </p:cNvSpPr>
          <p:nvPr>
            <p:ph type="sldNum" sz="quarter" idx="4294967295"/>
          </p:nvPr>
        </p:nvSpPr>
        <p:spPr>
          <a:xfrm>
            <a:off x="207326" y="6544354"/>
            <a:ext cx="836281"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24</a:t>
            </a:fld>
            <a:endParaRPr spc="-5" dirty="0"/>
          </a:p>
        </p:txBody>
      </p:sp>
      <p:sp>
        <p:nvSpPr>
          <p:cNvPr id="6" name="object 6"/>
          <p:cNvSpPr txBox="1"/>
          <p:nvPr/>
        </p:nvSpPr>
        <p:spPr>
          <a:xfrm>
            <a:off x="179512" y="692696"/>
            <a:ext cx="8328853" cy="6052939"/>
          </a:xfrm>
          <a:prstGeom prst="rect">
            <a:avLst/>
          </a:prstGeom>
        </p:spPr>
        <p:txBody>
          <a:bodyPr vert="horz" wrap="square" lIns="0" tIns="12700" rIns="0" bIns="0" rtlCol="0">
            <a:spAutoFit/>
          </a:bodyPr>
          <a:lstStyle/>
          <a:p>
            <a:pPr marL="413384" marR="874394" indent="-401320" algn="just">
              <a:lnSpc>
                <a:spcPct val="100000"/>
              </a:lnSpc>
              <a:spcBef>
                <a:spcPts val="100"/>
              </a:spcBef>
              <a:buClr>
                <a:srgbClr val="2DB6B3"/>
              </a:buClr>
              <a:buAutoNum type="romanUcPeriod"/>
              <a:tabLst>
                <a:tab pos="412750" algn="l"/>
                <a:tab pos="414020" algn="l"/>
              </a:tabLst>
            </a:pPr>
            <a:r>
              <a:rPr b="1" spc="-5" dirty="0">
                <a:solidFill>
                  <a:srgbClr val="0000FF"/>
                </a:solidFill>
                <a:effectLst>
                  <a:outerShdw blurRad="38100" dist="38100" dir="2700000" algn="tl">
                    <a:srgbClr val="000000">
                      <a:alpha val="43137"/>
                    </a:srgbClr>
                  </a:outerShdw>
                </a:effectLst>
                <a:latin typeface="Arial"/>
                <a:cs typeface="Arial"/>
              </a:rPr>
              <a:t>Απλή </a:t>
            </a:r>
            <a:r>
              <a:rPr b="1" spc="-10" dirty="0">
                <a:solidFill>
                  <a:srgbClr val="0000FF"/>
                </a:solidFill>
                <a:effectLst>
                  <a:outerShdw blurRad="38100" dist="38100" dir="2700000" algn="tl">
                    <a:srgbClr val="000000">
                      <a:alpha val="43137"/>
                    </a:srgbClr>
                  </a:outerShdw>
                </a:effectLst>
                <a:latin typeface="Arial"/>
                <a:cs typeface="Arial"/>
              </a:rPr>
              <a:t>Χρηματοδοτική </a:t>
            </a:r>
            <a:r>
              <a:rPr b="1" spc="-5" dirty="0">
                <a:solidFill>
                  <a:srgbClr val="0000FF"/>
                </a:solidFill>
                <a:effectLst>
                  <a:outerShdw blurRad="38100" dist="38100" dir="2700000" algn="tl">
                    <a:srgbClr val="000000">
                      <a:alpha val="43137"/>
                    </a:srgbClr>
                  </a:outerShdw>
                </a:effectLst>
                <a:latin typeface="Arial"/>
                <a:cs typeface="Arial"/>
              </a:rPr>
              <a:t>Μίσθωση (Direct </a:t>
            </a:r>
            <a:r>
              <a:rPr b="1" spc="-10" dirty="0">
                <a:solidFill>
                  <a:srgbClr val="0000FF"/>
                </a:solidFill>
                <a:effectLst>
                  <a:outerShdw blurRad="38100" dist="38100" dir="2700000" algn="tl">
                    <a:srgbClr val="000000">
                      <a:alpha val="43137"/>
                    </a:srgbClr>
                  </a:outerShdw>
                </a:effectLst>
                <a:latin typeface="Arial"/>
                <a:cs typeface="Arial"/>
              </a:rPr>
              <a:t>Leasing). </a:t>
            </a:r>
            <a:r>
              <a:rPr b="1" spc="-5" dirty="0">
                <a:effectLst>
                  <a:outerShdw blurRad="38100" dist="38100" dir="2700000" algn="tl">
                    <a:srgbClr val="000000">
                      <a:alpha val="43137"/>
                    </a:srgbClr>
                  </a:outerShdw>
                </a:effectLst>
                <a:latin typeface="Arial"/>
                <a:cs typeface="Arial"/>
              </a:rPr>
              <a:t>Eίναι μια σύγχρονη  υπηρεσία </a:t>
            </a:r>
            <a:r>
              <a:rPr b="1" spc="-10" dirty="0">
                <a:effectLst>
                  <a:outerShdw blurRad="38100" dist="38100" dir="2700000" algn="tl">
                    <a:srgbClr val="000000">
                      <a:alpha val="43137"/>
                    </a:srgbClr>
                  </a:outerShdw>
                </a:effectLst>
                <a:latin typeface="Arial"/>
                <a:cs typeface="Arial"/>
              </a:rPr>
              <a:t>που </a:t>
            </a:r>
            <a:r>
              <a:rPr b="1" spc="-5" dirty="0">
                <a:effectLst>
                  <a:outerShdw blurRad="38100" dist="38100" dir="2700000" algn="tl">
                    <a:srgbClr val="000000">
                      <a:alpha val="43137"/>
                    </a:srgbClr>
                  </a:outerShdw>
                </a:effectLst>
                <a:latin typeface="Arial"/>
                <a:cs typeface="Arial"/>
              </a:rPr>
              <a:t>προσφέρει τη δυνατότητα στις επιχειρήσεις </a:t>
            </a:r>
            <a:r>
              <a:rPr b="1" dirty="0">
                <a:effectLst>
                  <a:outerShdw blurRad="38100" dist="38100" dir="2700000" algn="tl">
                    <a:srgbClr val="000000">
                      <a:alpha val="43137"/>
                    </a:srgbClr>
                  </a:outerShdw>
                </a:effectLst>
                <a:latin typeface="Arial"/>
                <a:cs typeface="Arial"/>
              </a:rPr>
              <a:t>και </a:t>
            </a:r>
            <a:r>
              <a:rPr b="1" spc="-5" dirty="0">
                <a:effectLst>
                  <a:outerShdw blurRad="38100" dist="38100" dir="2700000" algn="tl">
                    <a:srgbClr val="000000">
                      <a:alpha val="43137"/>
                    </a:srgbClr>
                  </a:outerShdw>
                </a:effectLst>
                <a:latin typeface="Arial"/>
                <a:cs typeface="Arial"/>
              </a:rPr>
              <a:t>τους  ελεύθερους επαγγελματίες </a:t>
            </a:r>
            <a:r>
              <a:rPr b="1" dirty="0">
                <a:effectLst>
                  <a:outerShdw blurRad="38100" dist="38100" dir="2700000" algn="tl">
                    <a:srgbClr val="000000">
                      <a:alpha val="43137"/>
                    </a:srgbClr>
                  </a:outerShdw>
                </a:effectLst>
                <a:latin typeface="Arial"/>
                <a:cs typeface="Arial"/>
              </a:rPr>
              <a:t>να</a:t>
            </a:r>
            <a:r>
              <a:rPr b="1" spc="-20"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αποκτήσουν:</a:t>
            </a:r>
            <a:endParaRPr b="1" dirty="0">
              <a:effectLst>
                <a:outerShdw blurRad="38100" dist="38100" dir="2700000" algn="tl">
                  <a:srgbClr val="000000">
                    <a:alpha val="43137"/>
                  </a:srgbClr>
                </a:outerShdw>
              </a:effectLst>
              <a:latin typeface="Arial"/>
              <a:cs typeface="Arial"/>
            </a:endParaRPr>
          </a:p>
          <a:p>
            <a:pPr marL="820419" marR="292735" lvl="1" indent="-343535" algn="just">
              <a:lnSpc>
                <a:spcPct val="100000"/>
              </a:lnSpc>
              <a:spcBef>
                <a:spcPts val="930"/>
              </a:spcBef>
              <a:buClr>
                <a:srgbClr val="2DB6B3"/>
              </a:buClr>
              <a:buAutoNum type="alphaLcParenR"/>
              <a:tabLst>
                <a:tab pos="819785" algn="l"/>
                <a:tab pos="821055" algn="l"/>
              </a:tabLst>
            </a:pPr>
            <a:r>
              <a:rPr b="1" spc="-5" dirty="0">
                <a:effectLst>
                  <a:outerShdw blurRad="38100" dist="38100" dir="2700000" algn="tl">
                    <a:srgbClr val="000000">
                      <a:alpha val="43137"/>
                    </a:srgbClr>
                  </a:outerShdw>
                </a:effectLst>
                <a:latin typeface="Arial"/>
                <a:cs typeface="Arial"/>
              </a:rPr>
              <a:t>Kινητό Eξοπλισμό (μηχανήματα, οχήματα επιβατηγά και φορτηγά, έπιπλα,  ηλεκτρονικό εξοπλισμό, τηλεφωνικά κέντρα και δίκτυα, κλιματιστικά, εξοπλισμό  ιατρείων, ξενοδοχείων και εστιατορίων, αγροτικά και οδοποιητικά μηχανήματα  κ.α.)</a:t>
            </a:r>
            <a:endParaRPr b="1" dirty="0">
              <a:effectLst>
                <a:outerShdw blurRad="38100" dist="38100" dir="2700000" algn="tl">
                  <a:srgbClr val="000000">
                    <a:alpha val="43137"/>
                  </a:srgbClr>
                </a:outerShdw>
              </a:effectLst>
              <a:latin typeface="Arial"/>
              <a:cs typeface="Arial"/>
            </a:endParaRPr>
          </a:p>
          <a:p>
            <a:pPr marL="820419" marR="187960" lvl="1" indent="-343535" algn="just">
              <a:lnSpc>
                <a:spcPct val="100000"/>
              </a:lnSpc>
              <a:spcBef>
                <a:spcPts val="770"/>
              </a:spcBef>
              <a:buClr>
                <a:srgbClr val="2DB6B3"/>
              </a:buClr>
              <a:buAutoNum type="alphaLcParenR"/>
              <a:tabLst>
                <a:tab pos="819785" algn="l"/>
                <a:tab pos="821055" algn="l"/>
              </a:tabLst>
            </a:pPr>
            <a:r>
              <a:rPr b="1" spc="-5" dirty="0">
                <a:effectLst>
                  <a:outerShdw blurRad="38100" dist="38100" dir="2700000" algn="tl">
                    <a:srgbClr val="000000">
                      <a:alpha val="43137"/>
                    </a:srgbClr>
                  </a:outerShdw>
                </a:effectLst>
                <a:latin typeface="Arial"/>
                <a:cs typeface="Arial"/>
              </a:rPr>
              <a:t>Eπαγγελματική στέγη (γραφεία, καταστήματα, βιομηχανικά και βιοτεχνικά κτίρια,  εμπορικά και εκθεσιακά κέντρα, αποθήκες</a:t>
            </a:r>
            <a:r>
              <a:rPr b="1" spc="30"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κ.α.)</a:t>
            </a:r>
            <a:endParaRPr b="1" dirty="0">
              <a:effectLst>
                <a:outerShdw blurRad="38100" dist="38100" dir="2700000" algn="tl">
                  <a:srgbClr val="000000">
                    <a:alpha val="43137"/>
                  </a:srgbClr>
                </a:outerShdw>
              </a:effectLst>
              <a:latin typeface="Arial"/>
              <a:cs typeface="Arial"/>
            </a:endParaRPr>
          </a:p>
          <a:p>
            <a:pPr marL="413384" marR="28575" indent="-401320" algn="just">
              <a:lnSpc>
                <a:spcPct val="100000"/>
              </a:lnSpc>
              <a:spcBef>
                <a:spcPts val="1025"/>
              </a:spcBef>
              <a:buClr>
                <a:srgbClr val="2DB6B3"/>
              </a:buClr>
              <a:buAutoNum type="romanUcPeriod"/>
              <a:tabLst>
                <a:tab pos="412750" algn="l"/>
                <a:tab pos="414020" algn="l"/>
              </a:tabLst>
            </a:pPr>
            <a:r>
              <a:rPr b="1" spc="-5" dirty="0">
                <a:solidFill>
                  <a:srgbClr val="0000FF"/>
                </a:solidFill>
                <a:effectLst>
                  <a:outerShdw blurRad="38100" dist="38100" dir="2700000" algn="tl">
                    <a:srgbClr val="000000">
                      <a:alpha val="43137"/>
                    </a:srgbClr>
                  </a:outerShdw>
                </a:effectLst>
                <a:latin typeface="Arial"/>
                <a:cs typeface="Arial"/>
              </a:rPr>
              <a:t>Πώληση </a:t>
            </a:r>
            <a:r>
              <a:rPr b="1" dirty="0">
                <a:solidFill>
                  <a:srgbClr val="0000FF"/>
                </a:solidFill>
                <a:effectLst>
                  <a:outerShdw blurRad="38100" dist="38100" dir="2700000" algn="tl">
                    <a:srgbClr val="000000">
                      <a:alpha val="43137"/>
                    </a:srgbClr>
                  </a:outerShdw>
                </a:effectLst>
                <a:latin typeface="Arial"/>
                <a:cs typeface="Arial"/>
              </a:rPr>
              <a:t>και </a:t>
            </a:r>
            <a:r>
              <a:rPr b="1" spc="-5" dirty="0">
                <a:solidFill>
                  <a:srgbClr val="0000FF"/>
                </a:solidFill>
                <a:effectLst>
                  <a:outerShdw blurRad="38100" dist="38100" dir="2700000" algn="tl">
                    <a:srgbClr val="000000">
                      <a:alpha val="43137"/>
                    </a:srgbClr>
                  </a:outerShdw>
                </a:effectLst>
                <a:latin typeface="Arial"/>
                <a:cs typeface="Arial"/>
              </a:rPr>
              <a:t>Επαναμίσθωση Παγίων Στοιχείων (Sale </a:t>
            </a:r>
            <a:r>
              <a:rPr b="1" dirty="0">
                <a:solidFill>
                  <a:srgbClr val="0000FF"/>
                </a:solidFill>
                <a:effectLst>
                  <a:outerShdw blurRad="38100" dist="38100" dir="2700000" algn="tl">
                    <a:srgbClr val="000000">
                      <a:alpha val="43137"/>
                    </a:srgbClr>
                  </a:outerShdw>
                </a:effectLst>
                <a:latin typeface="Arial"/>
                <a:cs typeface="Arial"/>
              </a:rPr>
              <a:t>&amp; </a:t>
            </a:r>
            <a:r>
              <a:rPr b="1" spc="-10" dirty="0">
                <a:solidFill>
                  <a:srgbClr val="0000FF"/>
                </a:solidFill>
                <a:effectLst>
                  <a:outerShdw blurRad="38100" dist="38100" dir="2700000" algn="tl">
                    <a:srgbClr val="000000">
                      <a:alpha val="43137"/>
                    </a:srgbClr>
                  </a:outerShdw>
                </a:effectLst>
                <a:latin typeface="Arial"/>
                <a:cs typeface="Arial"/>
              </a:rPr>
              <a:t>Lease </a:t>
            </a:r>
            <a:r>
              <a:rPr b="1" spc="-5" dirty="0">
                <a:solidFill>
                  <a:srgbClr val="0000FF"/>
                </a:solidFill>
                <a:effectLst>
                  <a:outerShdw blurRad="38100" dist="38100" dir="2700000" algn="tl">
                    <a:srgbClr val="000000">
                      <a:alpha val="43137"/>
                    </a:srgbClr>
                  </a:outerShdw>
                </a:effectLst>
                <a:latin typeface="Arial"/>
                <a:cs typeface="Arial"/>
              </a:rPr>
              <a:t>Back). </a:t>
            </a:r>
            <a:r>
              <a:rPr b="1" spc="-5" dirty="0">
                <a:effectLst>
                  <a:outerShdw blurRad="38100" dist="38100" dir="2700000" algn="tl">
                    <a:srgbClr val="000000">
                      <a:alpha val="43137"/>
                    </a:srgbClr>
                  </a:outerShdw>
                </a:effectLst>
                <a:latin typeface="Arial"/>
                <a:cs typeface="Arial"/>
              </a:rPr>
              <a:t>H  επιχείρηση </a:t>
            </a:r>
            <a:r>
              <a:rPr b="1" spc="-10" dirty="0">
                <a:effectLst>
                  <a:outerShdw blurRad="38100" dist="38100" dir="2700000" algn="tl">
                    <a:srgbClr val="000000">
                      <a:alpha val="43137"/>
                    </a:srgbClr>
                  </a:outerShdw>
                </a:effectLst>
                <a:latin typeface="Arial"/>
                <a:cs typeface="Arial"/>
              </a:rPr>
              <a:t>που </a:t>
            </a:r>
            <a:r>
              <a:rPr b="1" spc="-5" dirty="0">
                <a:effectLst>
                  <a:outerShdw blurRad="38100" dist="38100" dir="2700000" algn="tl">
                    <a:srgbClr val="000000">
                      <a:alpha val="43137"/>
                    </a:srgbClr>
                  </a:outerShdw>
                </a:effectLst>
                <a:latin typeface="Arial"/>
                <a:cs typeface="Arial"/>
              </a:rPr>
              <a:t>επιθυμεί </a:t>
            </a:r>
            <a:r>
              <a:rPr b="1" dirty="0">
                <a:effectLst>
                  <a:outerShdw blurRad="38100" dist="38100" dir="2700000" algn="tl">
                    <a:srgbClr val="000000">
                      <a:alpha val="43137"/>
                    </a:srgbClr>
                  </a:outerShdw>
                </a:effectLst>
                <a:latin typeface="Arial"/>
                <a:cs typeface="Arial"/>
              </a:rPr>
              <a:t>να </a:t>
            </a:r>
            <a:r>
              <a:rPr b="1" spc="-5" dirty="0">
                <a:effectLst>
                  <a:outerShdw blurRad="38100" dist="38100" dir="2700000" algn="tl">
                    <a:srgbClr val="000000">
                      <a:alpha val="43137"/>
                    </a:srgbClr>
                  </a:outerShdw>
                </a:effectLst>
                <a:latin typeface="Arial"/>
                <a:cs typeface="Arial"/>
              </a:rPr>
              <a:t>βελτιώσει τη ρευστότητά της με τη μετατροπή </a:t>
            </a:r>
            <a:r>
              <a:rPr b="1" dirty="0">
                <a:effectLst>
                  <a:outerShdw blurRad="38100" dist="38100" dir="2700000" algn="tl">
                    <a:srgbClr val="000000">
                      <a:alpha val="43137"/>
                    </a:srgbClr>
                  </a:outerShdw>
                </a:effectLst>
                <a:latin typeface="Arial"/>
                <a:cs typeface="Arial"/>
              </a:rPr>
              <a:t>σε  </a:t>
            </a:r>
            <a:r>
              <a:rPr b="1" spc="-5" dirty="0">
                <a:effectLst>
                  <a:outerShdw blurRad="38100" dist="38100" dir="2700000" algn="tl">
                    <a:srgbClr val="000000">
                      <a:alpha val="43137"/>
                    </a:srgbClr>
                  </a:outerShdw>
                </a:effectLst>
                <a:latin typeface="Arial"/>
                <a:cs typeface="Arial"/>
              </a:rPr>
              <a:t>κεφάλαιο κίνησης των κεφαλαίων της </a:t>
            </a:r>
            <a:r>
              <a:rPr b="1" spc="-10" dirty="0">
                <a:effectLst>
                  <a:outerShdw blurRad="38100" dist="38100" dir="2700000" algn="tl">
                    <a:srgbClr val="000000">
                      <a:alpha val="43137"/>
                    </a:srgbClr>
                  </a:outerShdw>
                </a:effectLst>
                <a:latin typeface="Arial"/>
                <a:cs typeface="Arial"/>
              </a:rPr>
              <a:t>που </a:t>
            </a:r>
            <a:r>
              <a:rPr b="1" spc="-5" dirty="0">
                <a:effectLst>
                  <a:outerShdw blurRad="38100" dist="38100" dir="2700000" algn="tl">
                    <a:srgbClr val="000000">
                      <a:alpha val="43137"/>
                    </a:srgbClr>
                  </a:outerShdw>
                </a:effectLst>
                <a:latin typeface="Arial"/>
                <a:cs typeface="Arial"/>
              </a:rPr>
              <a:t>έχουν επενδυθεί </a:t>
            </a:r>
            <a:r>
              <a:rPr b="1" dirty="0">
                <a:effectLst>
                  <a:outerShdw blurRad="38100" dist="38100" dir="2700000" algn="tl">
                    <a:srgbClr val="000000">
                      <a:alpha val="43137"/>
                    </a:srgbClr>
                  </a:outerShdw>
                </a:effectLst>
                <a:latin typeface="Arial"/>
                <a:cs typeface="Arial"/>
              </a:rPr>
              <a:t>σε </a:t>
            </a:r>
            <a:r>
              <a:rPr b="1" spc="-5" dirty="0">
                <a:effectLst>
                  <a:outerShdw blurRad="38100" dist="38100" dir="2700000" algn="tl">
                    <a:srgbClr val="000000">
                      <a:alpha val="43137"/>
                    </a:srgbClr>
                  </a:outerShdw>
                </a:effectLst>
                <a:latin typeface="Arial"/>
                <a:cs typeface="Arial"/>
              </a:rPr>
              <a:t>εξοπλισμό </a:t>
            </a:r>
            <a:r>
              <a:rPr b="1" dirty="0">
                <a:effectLst>
                  <a:outerShdw blurRad="38100" dist="38100" dir="2700000" algn="tl">
                    <a:srgbClr val="000000">
                      <a:alpha val="43137"/>
                    </a:srgbClr>
                  </a:outerShdw>
                </a:effectLst>
                <a:latin typeface="Arial"/>
                <a:cs typeface="Arial"/>
              </a:rPr>
              <a:t>και  </a:t>
            </a:r>
            <a:r>
              <a:rPr b="1" spc="-5" dirty="0">
                <a:effectLst>
                  <a:outerShdw blurRad="38100" dist="38100" dir="2700000" algn="tl">
                    <a:srgbClr val="000000">
                      <a:alpha val="43137"/>
                    </a:srgbClr>
                  </a:outerShdw>
                </a:effectLst>
                <a:latin typeface="Arial"/>
                <a:cs typeface="Arial"/>
              </a:rPr>
              <a:t>επιχειρηματικά ακίνητα, </a:t>
            </a:r>
            <a:r>
              <a:rPr b="1" spc="-10" dirty="0">
                <a:effectLst>
                  <a:outerShdw blurRad="38100" dist="38100" dir="2700000" algn="tl">
                    <a:srgbClr val="000000">
                      <a:alpha val="43137"/>
                    </a:srgbClr>
                  </a:outerShdw>
                </a:effectLst>
                <a:latin typeface="Arial"/>
                <a:cs typeface="Arial"/>
              </a:rPr>
              <a:t>μπορεί </a:t>
            </a:r>
            <a:r>
              <a:rPr b="1" dirty="0">
                <a:effectLst>
                  <a:outerShdw blurRad="38100" dist="38100" dir="2700000" algn="tl">
                    <a:srgbClr val="000000">
                      <a:alpha val="43137"/>
                    </a:srgbClr>
                  </a:outerShdw>
                </a:effectLst>
                <a:latin typeface="Arial"/>
                <a:cs typeface="Arial"/>
              </a:rPr>
              <a:t>να </a:t>
            </a:r>
            <a:r>
              <a:rPr b="1" spc="-5" dirty="0">
                <a:effectLst>
                  <a:outerShdw blurRad="38100" dist="38100" dir="2700000" algn="tl">
                    <a:srgbClr val="000000">
                      <a:alpha val="43137"/>
                    </a:srgbClr>
                  </a:outerShdw>
                </a:effectLst>
                <a:latin typeface="Arial"/>
                <a:cs typeface="Arial"/>
              </a:rPr>
              <a:t>πωλήσει τα πάγια αυτά στοιχεία στην  εταιρία </a:t>
            </a:r>
            <a:r>
              <a:rPr b="1" spc="-10" dirty="0">
                <a:effectLst>
                  <a:outerShdw blurRad="38100" dist="38100" dir="2700000" algn="tl">
                    <a:srgbClr val="000000">
                      <a:alpha val="43137"/>
                    </a:srgbClr>
                  </a:outerShdw>
                </a:effectLst>
                <a:latin typeface="Arial"/>
                <a:cs typeface="Arial"/>
              </a:rPr>
              <a:t>leasing </a:t>
            </a:r>
            <a:r>
              <a:rPr b="1" dirty="0">
                <a:effectLst>
                  <a:outerShdw blurRad="38100" dist="38100" dir="2700000" algn="tl">
                    <a:srgbClr val="000000">
                      <a:alpha val="43137"/>
                    </a:srgbClr>
                  </a:outerShdw>
                </a:effectLst>
                <a:latin typeface="Arial"/>
                <a:cs typeface="Arial"/>
              </a:rPr>
              <a:t>και στη συνέχεια να </a:t>
            </a:r>
            <a:r>
              <a:rPr b="1" spc="-5" dirty="0">
                <a:effectLst>
                  <a:outerShdw blurRad="38100" dist="38100" dir="2700000" algn="tl">
                    <a:srgbClr val="000000">
                      <a:alpha val="43137"/>
                    </a:srgbClr>
                  </a:outerShdw>
                </a:effectLst>
                <a:latin typeface="Arial"/>
                <a:cs typeface="Arial"/>
              </a:rPr>
              <a:t>τα</a:t>
            </a:r>
            <a:r>
              <a:rPr b="1" dirty="0">
                <a:effectLst>
                  <a:outerShdw blurRad="38100" dist="38100" dir="2700000" algn="tl">
                    <a:srgbClr val="000000">
                      <a:alpha val="43137"/>
                    </a:srgbClr>
                  </a:outerShdw>
                </a:effectLst>
                <a:latin typeface="Arial"/>
                <a:cs typeface="Arial"/>
              </a:rPr>
              <a:t> </a:t>
            </a:r>
            <a:r>
              <a:rPr b="1" spc="-5" dirty="0">
                <a:effectLst>
                  <a:outerShdw blurRad="38100" dist="38100" dir="2700000" algn="tl">
                    <a:srgbClr val="000000">
                      <a:alpha val="43137"/>
                    </a:srgbClr>
                  </a:outerShdw>
                </a:effectLst>
                <a:latin typeface="Arial"/>
                <a:cs typeface="Arial"/>
              </a:rPr>
              <a:t>μισθώσει</a:t>
            </a:r>
            <a:endParaRPr b="1" dirty="0">
              <a:effectLst>
                <a:outerShdw blurRad="38100" dist="38100" dir="2700000" algn="tl">
                  <a:srgbClr val="000000">
                    <a:alpha val="43137"/>
                  </a:srgbClr>
                </a:outerShdw>
              </a:effectLst>
              <a:latin typeface="Arial"/>
              <a:cs typeface="Arial"/>
            </a:endParaRPr>
          </a:p>
          <a:p>
            <a:pPr marL="413384" marR="5080" indent="-401320" algn="just">
              <a:lnSpc>
                <a:spcPct val="100000"/>
              </a:lnSpc>
              <a:spcBef>
                <a:spcPts val="1185"/>
              </a:spcBef>
              <a:buClr>
                <a:srgbClr val="2DB6B3"/>
              </a:buClr>
              <a:buAutoNum type="romanUcPeriod"/>
              <a:tabLst>
                <a:tab pos="412750" algn="l"/>
                <a:tab pos="414020" algn="l"/>
              </a:tabLst>
            </a:pPr>
            <a:r>
              <a:rPr b="1" spc="-5" dirty="0">
                <a:solidFill>
                  <a:srgbClr val="0000FF"/>
                </a:solidFill>
                <a:effectLst>
                  <a:outerShdw blurRad="38100" dist="38100" dir="2700000" algn="tl">
                    <a:srgbClr val="000000">
                      <a:alpha val="43137"/>
                    </a:srgbClr>
                  </a:outerShdw>
                </a:effectLst>
                <a:latin typeface="Arial"/>
                <a:cs typeface="Arial"/>
              </a:rPr>
              <a:t>Συνεργασία Εταιρίας </a:t>
            </a:r>
            <a:r>
              <a:rPr b="1" spc="-10" dirty="0">
                <a:solidFill>
                  <a:srgbClr val="0000FF"/>
                </a:solidFill>
                <a:effectLst>
                  <a:outerShdw blurRad="38100" dist="38100" dir="2700000" algn="tl">
                    <a:srgbClr val="000000">
                      <a:alpha val="43137"/>
                    </a:srgbClr>
                  </a:outerShdw>
                </a:effectLst>
                <a:latin typeface="Arial"/>
                <a:cs typeface="Arial"/>
              </a:rPr>
              <a:t>Leasing, Προμηθευτή </a:t>
            </a:r>
            <a:r>
              <a:rPr b="1" dirty="0">
                <a:solidFill>
                  <a:srgbClr val="0000FF"/>
                </a:solidFill>
                <a:effectLst>
                  <a:outerShdw blurRad="38100" dist="38100" dir="2700000" algn="tl">
                    <a:srgbClr val="000000">
                      <a:alpha val="43137"/>
                    </a:srgbClr>
                  </a:outerShdw>
                </a:effectLst>
                <a:latin typeface="Arial"/>
                <a:cs typeface="Arial"/>
              </a:rPr>
              <a:t>και </a:t>
            </a:r>
            <a:r>
              <a:rPr b="1" spc="-5" dirty="0">
                <a:solidFill>
                  <a:srgbClr val="0000FF"/>
                </a:solidFill>
                <a:effectLst>
                  <a:outerShdw blurRad="38100" dist="38100" dir="2700000" algn="tl">
                    <a:srgbClr val="000000">
                      <a:alpha val="43137"/>
                    </a:srgbClr>
                  </a:outerShdw>
                </a:effectLst>
                <a:latin typeface="Arial"/>
                <a:cs typeface="Arial"/>
              </a:rPr>
              <a:t>Μισθωτή </a:t>
            </a:r>
            <a:r>
              <a:rPr b="1" spc="-10" dirty="0">
                <a:solidFill>
                  <a:srgbClr val="0000FF"/>
                </a:solidFill>
                <a:effectLst>
                  <a:outerShdw blurRad="38100" dist="38100" dir="2700000" algn="tl">
                    <a:srgbClr val="000000">
                      <a:alpha val="43137"/>
                    </a:srgbClr>
                  </a:outerShdw>
                </a:effectLst>
                <a:latin typeface="Arial"/>
                <a:cs typeface="Arial"/>
              </a:rPr>
              <a:t>(Vendor Leasing). </a:t>
            </a:r>
            <a:r>
              <a:rPr b="1" spc="-5" dirty="0">
                <a:effectLst>
                  <a:outerShdw blurRad="38100" dist="38100" dir="2700000" algn="tl">
                    <a:srgbClr val="000000">
                      <a:alpha val="43137"/>
                    </a:srgbClr>
                  </a:outerShdw>
                </a:effectLst>
                <a:latin typeface="Arial"/>
                <a:cs typeface="Arial"/>
              </a:rPr>
              <a:t>H  </a:t>
            </a:r>
            <a:r>
              <a:rPr b="1" dirty="0">
                <a:effectLst>
                  <a:outerShdw blurRad="38100" dist="38100" dir="2700000" algn="tl">
                    <a:srgbClr val="000000">
                      <a:alpha val="43137"/>
                    </a:srgbClr>
                  </a:outerShdw>
                </a:effectLst>
                <a:latin typeface="Arial"/>
                <a:cs typeface="Arial"/>
              </a:rPr>
              <a:t>συνεργασία </a:t>
            </a:r>
            <a:r>
              <a:rPr b="1" spc="-5" dirty="0">
                <a:effectLst>
                  <a:outerShdw blurRad="38100" dist="38100" dir="2700000" algn="tl">
                    <a:srgbClr val="000000">
                      <a:alpha val="43137"/>
                    </a:srgbClr>
                  </a:outerShdw>
                </a:effectLst>
                <a:latin typeface="Arial"/>
                <a:cs typeface="Arial"/>
              </a:rPr>
              <a:t>μεταξύ της εταιρίας </a:t>
            </a:r>
            <a:r>
              <a:rPr b="1" spc="-10" dirty="0">
                <a:effectLst>
                  <a:outerShdw blurRad="38100" dist="38100" dir="2700000" algn="tl">
                    <a:srgbClr val="000000">
                      <a:alpha val="43137"/>
                    </a:srgbClr>
                  </a:outerShdw>
                </a:effectLst>
                <a:latin typeface="Arial"/>
                <a:cs typeface="Arial"/>
              </a:rPr>
              <a:t>leasing </a:t>
            </a:r>
            <a:r>
              <a:rPr b="1" dirty="0">
                <a:effectLst>
                  <a:outerShdw blurRad="38100" dist="38100" dir="2700000" algn="tl">
                    <a:srgbClr val="000000">
                      <a:alpha val="43137"/>
                    </a:srgbClr>
                  </a:outerShdw>
                </a:effectLst>
                <a:latin typeface="Arial"/>
                <a:cs typeface="Arial"/>
              </a:rPr>
              <a:t>και </a:t>
            </a:r>
            <a:r>
              <a:rPr b="1" spc="-5" dirty="0">
                <a:effectLst>
                  <a:outerShdw blurRad="38100" dist="38100" dir="2700000" algn="tl">
                    <a:srgbClr val="000000">
                      <a:alpha val="43137"/>
                    </a:srgbClr>
                  </a:outerShdw>
                </a:effectLst>
                <a:latin typeface="Arial"/>
                <a:cs typeface="Arial"/>
              </a:rPr>
              <a:t>του </a:t>
            </a:r>
            <a:r>
              <a:rPr b="1" spc="-10" dirty="0">
                <a:effectLst>
                  <a:outerShdw blurRad="38100" dist="38100" dir="2700000" algn="tl">
                    <a:srgbClr val="000000">
                      <a:alpha val="43137"/>
                    </a:srgbClr>
                  </a:outerShdw>
                </a:effectLst>
                <a:latin typeface="Arial"/>
                <a:cs typeface="Arial"/>
              </a:rPr>
              <a:t>προμηθευτή </a:t>
            </a:r>
            <a:r>
              <a:rPr b="1" spc="-5" dirty="0">
                <a:effectLst>
                  <a:outerShdw blurRad="38100" dist="38100" dir="2700000" algn="tl">
                    <a:srgbClr val="000000">
                      <a:alpha val="43137"/>
                    </a:srgbClr>
                  </a:outerShdw>
                </a:effectLst>
                <a:latin typeface="Arial"/>
                <a:cs typeface="Arial"/>
              </a:rPr>
              <a:t>εξοπλισμού, </a:t>
            </a:r>
            <a:r>
              <a:rPr b="1" spc="-10" dirty="0">
                <a:effectLst>
                  <a:outerShdw blurRad="38100" dist="38100" dir="2700000" algn="tl">
                    <a:srgbClr val="000000">
                      <a:alpha val="43137"/>
                    </a:srgbClr>
                  </a:outerShdw>
                </a:effectLst>
                <a:latin typeface="Arial"/>
                <a:cs typeface="Arial"/>
              </a:rPr>
              <a:t>με  </a:t>
            </a:r>
            <a:r>
              <a:rPr b="1" spc="-5" dirty="0">
                <a:effectLst>
                  <a:outerShdw blurRad="38100" dist="38100" dir="2700000" algn="tl">
                    <a:srgbClr val="000000">
                      <a:alpha val="43137"/>
                    </a:srgbClr>
                  </a:outerShdw>
                </a:effectLst>
                <a:latin typeface="Arial"/>
                <a:cs typeface="Arial"/>
              </a:rPr>
              <a:t>διάφορα σχήματα, συμβάλλει στην αύξηση των πωλήσεων </a:t>
            </a:r>
            <a:r>
              <a:rPr b="1" dirty="0">
                <a:effectLst>
                  <a:outerShdw blurRad="38100" dist="38100" dir="2700000" algn="tl">
                    <a:srgbClr val="000000">
                      <a:alpha val="43137"/>
                    </a:srgbClr>
                  </a:outerShdw>
                </a:effectLst>
                <a:latin typeface="Arial"/>
                <a:cs typeface="Arial"/>
              </a:rPr>
              <a:t>και </a:t>
            </a:r>
            <a:r>
              <a:rPr b="1" spc="-5" dirty="0">
                <a:effectLst>
                  <a:outerShdw blurRad="38100" dist="38100" dir="2700000" algn="tl">
                    <a:srgbClr val="000000">
                      <a:alpha val="43137"/>
                    </a:srgbClr>
                  </a:outerShdw>
                </a:effectLst>
                <a:latin typeface="Arial"/>
                <a:cs typeface="Arial"/>
              </a:rPr>
              <a:t>των δύο  μερών.</a:t>
            </a:r>
            <a:endParaRPr b="1" dirty="0">
              <a:effectLst>
                <a:outerShdw blurRad="38100" dist="38100" dir="2700000" algn="tl">
                  <a:srgbClr val="000000">
                    <a:alpha val="43137"/>
                  </a:srgbClr>
                </a:outerShdw>
              </a:effectLst>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diye.com.tr/wp-content/uploads/2008/10/internationalization.jpg">
            <a:hlinkClick r:id="rId2"/>
          </p:cNvPr>
          <p:cNvPicPr>
            <a:picLocks noChangeAspect="1" noChangeArrowheads="1"/>
          </p:cNvPicPr>
          <p:nvPr/>
        </p:nvPicPr>
        <p:blipFill>
          <a:blip r:embed="rId3" cstate="print"/>
          <a:srcRect/>
          <a:stretch>
            <a:fillRect/>
          </a:stretch>
        </p:blipFill>
        <p:spPr bwMode="auto">
          <a:xfrm>
            <a:off x="0" y="3571875"/>
            <a:ext cx="9144000" cy="3286125"/>
          </a:xfrm>
          <a:prstGeom prst="rect">
            <a:avLst/>
          </a:prstGeom>
          <a:noFill/>
          <a:ln w="9525">
            <a:noFill/>
            <a:miter lim="800000"/>
            <a:headEnd/>
            <a:tailEnd/>
          </a:ln>
        </p:spPr>
      </p:pic>
      <p:sp>
        <p:nvSpPr>
          <p:cNvPr id="6146" name="Rectangle 2"/>
          <p:cNvSpPr>
            <a:spLocks noGrp="1" noChangeArrowheads="1"/>
          </p:cNvSpPr>
          <p:nvPr>
            <p:ph type="title"/>
          </p:nvPr>
        </p:nvSpPr>
        <p:spPr/>
        <p:txBody>
          <a:bodyPr/>
          <a:lstStyle/>
          <a:p>
            <a:r>
              <a:rPr lang="el-GR" sz="3200" spc="-5" dirty="0" smtClean="0">
                <a:solidFill>
                  <a:srgbClr val="7889FB"/>
                </a:solidFill>
                <a:effectLst>
                  <a:outerShdw blurRad="38100" dist="38100" dir="2700000" algn="tl">
                    <a:srgbClr val="000000">
                      <a:alpha val="43137"/>
                    </a:srgbClr>
                  </a:outerShdw>
                </a:effectLst>
              </a:rPr>
              <a:t>Χρηματοδοτική Μίσθωση</a:t>
            </a:r>
            <a:r>
              <a:rPr lang="el-GR" sz="3200" spc="-35" dirty="0" smtClean="0">
                <a:solidFill>
                  <a:srgbClr val="7889FB"/>
                </a:solidFill>
                <a:effectLst>
                  <a:outerShdw blurRad="38100" dist="38100" dir="2700000" algn="tl">
                    <a:srgbClr val="000000">
                      <a:alpha val="43137"/>
                    </a:srgbClr>
                  </a:outerShdw>
                </a:effectLst>
              </a:rPr>
              <a:t> </a:t>
            </a:r>
            <a:r>
              <a:rPr lang="el-GR" sz="3200" spc="-5" dirty="0" smtClean="0">
                <a:solidFill>
                  <a:srgbClr val="7889FB"/>
                </a:solidFill>
                <a:effectLst>
                  <a:outerShdw blurRad="38100" dist="38100" dir="2700000" algn="tl">
                    <a:srgbClr val="000000">
                      <a:alpha val="43137"/>
                    </a:srgbClr>
                  </a:outerShdw>
                </a:effectLst>
              </a:rPr>
              <a:t>(</a:t>
            </a:r>
            <a:r>
              <a:rPr lang="en-US" sz="3200" spc="-5" dirty="0" smtClean="0">
                <a:solidFill>
                  <a:srgbClr val="7889FB"/>
                </a:solidFill>
                <a:effectLst>
                  <a:outerShdw blurRad="38100" dist="38100" dir="2700000" algn="tl">
                    <a:srgbClr val="000000">
                      <a:alpha val="43137"/>
                    </a:srgbClr>
                  </a:outerShdw>
                </a:effectLst>
              </a:rPr>
              <a:t>Leasing)</a:t>
            </a:r>
            <a:endParaRPr lang="el-GR" sz="3200" dirty="0" smtClean="0"/>
          </a:p>
        </p:txBody>
      </p:sp>
      <p:sp>
        <p:nvSpPr>
          <p:cNvPr id="6147" name="Rectangle 3"/>
          <p:cNvSpPr>
            <a:spLocks noGrp="1" noChangeArrowheads="1"/>
          </p:cNvSpPr>
          <p:nvPr>
            <p:ph idx="1"/>
          </p:nvPr>
        </p:nvSpPr>
        <p:spPr/>
        <p:txBody>
          <a:bodyPr>
            <a:normAutofit/>
          </a:bodyPr>
          <a:lstStyle/>
          <a:p>
            <a:pPr algn="just">
              <a:lnSpc>
                <a:spcPct val="90000"/>
              </a:lnSpc>
              <a:buFont typeface="Wingdings" pitchFamily="2" charset="2"/>
              <a:buNone/>
            </a:pPr>
            <a:r>
              <a:rPr lang="el-GR" sz="2200" b="1" dirty="0" smtClean="0">
                <a:solidFill>
                  <a:srgbClr val="002060"/>
                </a:solidFill>
                <a:effectLst>
                  <a:outerShdw blurRad="38100" dist="38100" dir="2700000" algn="tl">
                    <a:srgbClr val="000000">
                      <a:alpha val="43137"/>
                    </a:srgbClr>
                  </a:outerShdw>
                </a:effectLst>
              </a:rPr>
              <a:t>Με τη λήξη του χρόνου της μίσθωσης, ο μισθωτής μπορεί να κάνει μια από τις ακόλουθες ενέργειες:</a:t>
            </a:r>
          </a:p>
          <a:p>
            <a:pPr algn="just">
              <a:lnSpc>
                <a:spcPct val="90000"/>
              </a:lnSpc>
              <a:buFontTx/>
              <a:buChar char="-"/>
            </a:pPr>
            <a:r>
              <a:rPr lang="el-GR" sz="2200" b="1" dirty="0" smtClean="0">
                <a:solidFill>
                  <a:srgbClr val="002060"/>
                </a:solidFill>
                <a:effectLst>
                  <a:outerShdw blurRad="38100" dist="38100" dir="2700000" algn="tl">
                    <a:srgbClr val="000000">
                      <a:alpha val="43137"/>
                    </a:srgbClr>
                  </a:outerShdw>
                </a:effectLst>
              </a:rPr>
              <a:t>Να επιστρέψει το περιουσιακό στοιχείο ή</a:t>
            </a:r>
          </a:p>
          <a:p>
            <a:pPr algn="just">
              <a:lnSpc>
                <a:spcPct val="90000"/>
              </a:lnSpc>
              <a:buFontTx/>
              <a:buChar char="-"/>
            </a:pPr>
            <a:r>
              <a:rPr lang="el-GR" sz="2200" b="1" dirty="0" smtClean="0">
                <a:solidFill>
                  <a:srgbClr val="002060"/>
                </a:solidFill>
                <a:effectLst>
                  <a:outerShdw blurRad="38100" dist="38100" dir="2700000" algn="tl">
                    <a:srgbClr val="000000">
                      <a:alpha val="43137"/>
                    </a:srgbClr>
                  </a:outerShdw>
                </a:effectLst>
              </a:rPr>
              <a:t>Να ανανεώσει τη μίσθωση με μίσθωμα χαμηλότερο από το ήδη ισχύον ή</a:t>
            </a:r>
          </a:p>
          <a:p>
            <a:pPr algn="just">
              <a:lnSpc>
                <a:spcPct val="90000"/>
              </a:lnSpc>
              <a:buFontTx/>
              <a:buChar char="-"/>
            </a:pPr>
            <a:r>
              <a:rPr lang="el-GR" sz="2200" b="1" dirty="0" smtClean="0">
                <a:solidFill>
                  <a:srgbClr val="002060"/>
                </a:solidFill>
                <a:effectLst>
                  <a:outerShdw blurRad="38100" dist="38100" dir="2700000" algn="tl">
                    <a:srgbClr val="000000">
                      <a:alpha val="43137"/>
                    </a:srgbClr>
                  </a:outerShdw>
                </a:effectLst>
              </a:rPr>
              <a:t>Να αγοράσει το μισθωμένο περιουσιακό στοιχείο σε προκαθορισμένη συμβολική τιμή (συνήθως μέχρι το 5% επί του αρχικού κόστους ), η εξαγορά πάντως μπορεί να γίνει και πριν από τη λήξη  του χρόνου σύμβασης.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http://www.diye.com.tr/wp-content/uploads/2008/10/internationalization.jpg">
            <a:hlinkClick r:id="rId2"/>
          </p:cNvPr>
          <p:cNvPicPr>
            <a:picLocks noChangeAspect="1" noChangeArrowheads="1"/>
          </p:cNvPicPr>
          <p:nvPr/>
        </p:nvPicPr>
        <p:blipFill>
          <a:blip r:embed="rId3" cstate="print"/>
          <a:srcRect/>
          <a:stretch>
            <a:fillRect/>
          </a:stretch>
        </p:blipFill>
        <p:spPr bwMode="auto">
          <a:xfrm>
            <a:off x="0" y="3571875"/>
            <a:ext cx="9144000" cy="3286125"/>
          </a:xfrm>
          <a:prstGeom prst="rect">
            <a:avLst/>
          </a:prstGeom>
          <a:noFill/>
          <a:ln w="9525">
            <a:noFill/>
            <a:miter lim="800000"/>
            <a:headEnd/>
            <a:tailEnd/>
          </a:ln>
        </p:spPr>
      </p:pic>
      <p:sp>
        <p:nvSpPr>
          <p:cNvPr id="8" name="Title 1"/>
          <p:cNvSpPr>
            <a:spLocks noGrp="1"/>
          </p:cNvSpPr>
          <p:nvPr>
            <p:ph type="title"/>
          </p:nvPr>
        </p:nvSpPr>
        <p:spPr>
          <a:xfrm>
            <a:off x="457200" y="500063"/>
            <a:ext cx="8229600" cy="917575"/>
          </a:xfrm>
        </p:spPr>
        <p:txBody>
          <a:bodyPr>
            <a:noAutofit/>
          </a:bodyPr>
          <a:lstStyle/>
          <a:p>
            <a:r>
              <a:rPr lang="el-GR" sz="2800" spc="-5" dirty="0" smtClean="0">
                <a:solidFill>
                  <a:srgbClr val="7889FB"/>
                </a:solidFill>
                <a:effectLst>
                  <a:outerShdw blurRad="38100" dist="38100" dir="2700000" algn="tl">
                    <a:srgbClr val="000000">
                      <a:alpha val="43137"/>
                    </a:srgbClr>
                  </a:outerShdw>
                </a:effectLst>
              </a:rPr>
              <a:t>Χρηματοδοτική Μίσθωση</a:t>
            </a:r>
            <a:r>
              <a:rPr lang="el-GR" sz="2800" spc="-35" dirty="0" smtClean="0">
                <a:solidFill>
                  <a:srgbClr val="7889FB"/>
                </a:solidFill>
                <a:effectLst>
                  <a:outerShdw blurRad="38100" dist="38100" dir="2700000" algn="tl">
                    <a:srgbClr val="000000">
                      <a:alpha val="43137"/>
                    </a:srgbClr>
                  </a:outerShdw>
                </a:effectLst>
              </a:rPr>
              <a:t> </a:t>
            </a:r>
            <a:r>
              <a:rPr lang="el-GR" sz="2800" spc="-5" dirty="0" smtClean="0">
                <a:solidFill>
                  <a:srgbClr val="7889FB"/>
                </a:solidFill>
                <a:effectLst>
                  <a:outerShdw blurRad="38100" dist="38100" dir="2700000" algn="tl">
                    <a:srgbClr val="000000">
                      <a:alpha val="43137"/>
                    </a:srgbClr>
                  </a:outerShdw>
                </a:effectLst>
              </a:rPr>
              <a:t>(</a:t>
            </a:r>
            <a:r>
              <a:rPr lang="en-US" sz="2800" spc="-5" dirty="0" smtClean="0">
                <a:solidFill>
                  <a:srgbClr val="7889FB"/>
                </a:solidFill>
                <a:effectLst>
                  <a:outerShdw blurRad="38100" dist="38100" dir="2700000" algn="tl">
                    <a:srgbClr val="000000">
                      <a:alpha val="43137"/>
                    </a:srgbClr>
                  </a:outerShdw>
                </a:effectLst>
              </a:rPr>
              <a:t>Leasing)</a:t>
            </a:r>
            <a:endParaRPr lang="el-GR" sz="2800" dirty="0" smtClean="0">
              <a:solidFill>
                <a:srgbClr val="FF0066"/>
              </a:solidFill>
              <a:effectLst>
                <a:outerShdw blurRad="38100" dist="38100" dir="2700000" algn="tl">
                  <a:srgbClr val="000000">
                    <a:alpha val="43137"/>
                  </a:srgbClr>
                </a:outerShdw>
              </a:effectLst>
              <a:ea typeface="ＭＳ Ｐゴシック" pitchFamily="34" charset="-128"/>
            </a:endParaRPr>
          </a:p>
        </p:txBody>
      </p:sp>
      <p:sp>
        <p:nvSpPr>
          <p:cNvPr id="9" name="Content Placeholder 2"/>
          <p:cNvSpPr>
            <a:spLocks noGrp="1"/>
          </p:cNvSpPr>
          <p:nvPr>
            <p:ph idx="1"/>
          </p:nvPr>
        </p:nvSpPr>
        <p:spPr/>
        <p:txBody>
          <a:bodyPr>
            <a:normAutofit/>
          </a:bodyPr>
          <a:lstStyle/>
          <a:p>
            <a:pPr marL="274320" indent="-274320" algn="just" eaLnBrk="1" fontAlgn="auto" hangingPunct="1">
              <a:lnSpc>
                <a:spcPct val="150000"/>
              </a:lnSpc>
              <a:spcAft>
                <a:spcPts val="0"/>
              </a:spcAft>
              <a:buFont typeface="Wingdings" pitchFamily="2" charset="2"/>
              <a:buChar char="q"/>
              <a:defRPr/>
            </a:pPr>
            <a:r>
              <a:rPr lang="el-GR" sz="2400" b="1" dirty="0" smtClean="0">
                <a:solidFill>
                  <a:schemeClr val="tx2">
                    <a:lumMod val="50000"/>
                  </a:schemeClr>
                </a:solidFill>
                <a:effectLst>
                  <a:outerShdw blurRad="38100" dist="38100" dir="2700000" algn="tl">
                    <a:srgbClr val="000000">
                      <a:alpha val="43137"/>
                    </a:srgbClr>
                  </a:outerShdw>
                </a:effectLst>
              </a:rPr>
              <a:t>Η επιχείρηση δεσμεύεται να καταβάλει σταθερές πληρωμές στον ιδιοκτήτη του περιουσιακού στοιχείου με αντάλλαγμα το δικαίωμα χρήσης αυτού. </a:t>
            </a:r>
          </a:p>
          <a:p>
            <a:pPr marL="274320" indent="-274320" algn="just" eaLnBrk="1" fontAlgn="auto" hangingPunct="1">
              <a:lnSpc>
                <a:spcPct val="150000"/>
              </a:lnSpc>
              <a:spcAft>
                <a:spcPts val="0"/>
              </a:spcAft>
              <a:buFont typeface="Wingdings" pitchFamily="2" charset="2"/>
              <a:buChar char="q"/>
              <a:defRPr/>
            </a:pPr>
            <a:r>
              <a:rPr lang="el-GR" sz="2400" b="1" dirty="0" smtClean="0">
                <a:solidFill>
                  <a:schemeClr val="tx2">
                    <a:lumMod val="50000"/>
                  </a:schemeClr>
                </a:solidFill>
                <a:effectLst>
                  <a:outerShdw blurRad="38100" dist="38100" dir="2700000" algn="tl">
                    <a:srgbClr val="000000">
                      <a:alpha val="43137"/>
                    </a:srgbClr>
                  </a:outerShdw>
                </a:effectLst>
              </a:rPr>
              <a:t>Οι πληρωμές εκπίπτουν πλήρως ή μερικώς φορολογικά ανάλογα με την κατηγοριοποίηση της μίσθωσης για λογιστικούς σκοπούς.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Εικόνα 10"/>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8779120" y="0"/>
            <a:ext cx="364880" cy="317287"/>
          </a:xfrm>
          <a:prstGeom prst="rect">
            <a:avLst/>
          </a:prstGeom>
        </p:spPr>
      </p:pic>
      <p:sp>
        <p:nvSpPr>
          <p:cNvPr id="8" name="Title 1"/>
          <p:cNvSpPr>
            <a:spLocks noGrp="1"/>
          </p:cNvSpPr>
          <p:nvPr>
            <p:ph type="title"/>
          </p:nvPr>
        </p:nvSpPr>
        <p:spPr>
          <a:xfrm>
            <a:off x="457200" y="500063"/>
            <a:ext cx="8229600" cy="917575"/>
          </a:xfrm>
        </p:spPr>
        <p:txBody>
          <a:bodyPr>
            <a:normAutofit/>
          </a:bodyPr>
          <a:lstStyle/>
          <a:p>
            <a:pPr algn="ctr" eaLnBrk="1" hangingPunct="1"/>
            <a:r>
              <a:rPr lang="el-GR" sz="3200" b="1" dirty="0" smtClean="0">
                <a:ea typeface="ＭＳ Ｐゴシック" pitchFamily="34" charset="-128"/>
              </a:rPr>
              <a:t>Γιατί Μίσθωση αντί Δανεισμού; (1) από (2)</a:t>
            </a:r>
          </a:p>
        </p:txBody>
      </p:sp>
      <p:sp>
        <p:nvSpPr>
          <p:cNvPr id="9" name="8 - Θέση περιεχομένου"/>
          <p:cNvSpPr>
            <a:spLocks noGrp="1"/>
          </p:cNvSpPr>
          <p:nvPr>
            <p:ph idx="1"/>
          </p:nvPr>
        </p:nvSpPr>
        <p:spPr>
          <a:xfrm>
            <a:off x="285720" y="1428736"/>
            <a:ext cx="8643998" cy="2072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marL="274320" indent="-274320" algn="just" fontAlgn="auto">
              <a:spcAft>
                <a:spcPts val="0"/>
              </a:spcAft>
              <a:buClr>
                <a:schemeClr val="accent3"/>
              </a:buClr>
              <a:buFont typeface="Wingdings" pitchFamily="2" charset="2"/>
              <a:buChar char="Ø"/>
              <a:defRPr/>
            </a:pPr>
            <a:r>
              <a:rPr lang="el-GR" sz="2800" b="1" dirty="0">
                <a:ea typeface="ＭＳ Ｐゴシック" pitchFamily="34" charset="-128"/>
              </a:rPr>
              <a:t>Υπηρεσία: </a:t>
            </a:r>
            <a:r>
              <a:rPr lang="el-GR" sz="2400" b="1" dirty="0">
                <a:ea typeface="ＭＳ Ｐゴシック" pitchFamily="34" charset="-128"/>
              </a:rPr>
              <a:t>συνήθως προσφέρεται εκτός του περιουσιακού στοιχείου και υποστήριξη </a:t>
            </a:r>
            <a:r>
              <a:rPr lang="el-GR" sz="2400" b="1" dirty="0" smtClean="0">
                <a:ea typeface="ＭＳ Ｐゴシック" pitchFamily="34" charset="-128"/>
              </a:rPr>
              <a:t>υπηρεσιών (συντήρηση, ασφάλιση). </a:t>
            </a:r>
            <a:r>
              <a:rPr lang="el-GR" sz="2400" b="1" dirty="0">
                <a:ea typeface="ＭＳ Ｐゴシック" pitchFamily="34" charset="-128"/>
              </a:rPr>
              <a:t>Συμφέρει: σε περίπτωση που οι παρεχόμενες υπηρεσίες είναι μοναδικές με υψηλό κόστος.</a:t>
            </a:r>
          </a:p>
        </p:txBody>
      </p:sp>
      <p:sp>
        <p:nvSpPr>
          <p:cNvPr id="10" name="9 - Στρογγυλεμένο ορθογώνιο"/>
          <p:cNvSpPr/>
          <p:nvPr/>
        </p:nvSpPr>
        <p:spPr>
          <a:xfrm>
            <a:off x="228600" y="3643314"/>
            <a:ext cx="8686800" cy="29098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indent="-274320" algn="just" fontAlgn="auto">
              <a:spcAft>
                <a:spcPts val="0"/>
              </a:spcAft>
              <a:buClr>
                <a:schemeClr val="accent3"/>
              </a:buClr>
              <a:buFont typeface="Wingdings" pitchFamily="2" charset="2"/>
              <a:buChar char="Ø"/>
              <a:defRPr/>
            </a:pPr>
            <a:r>
              <a:rPr lang="el-GR" sz="2600" b="1" dirty="0">
                <a:effectLst>
                  <a:outerShdw blurRad="38100" dist="38100" dir="2700000" algn="tl">
                    <a:srgbClr val="000000">
                      <a:alpha val="43137"/>
                    </a:srgbClr>
                  </a:outerShdw>
                </a:effectLst>
                <a:ea typeface="ＭＳ Ｐゴシック" pitchFamily="34" charset="-128"/>
              </a:rPr>
              <a:t>Ευελιξία: συνήθως παρέχεται δικαίωμα ανταλλαγής του περιουσιακού στοιχείου για μια διαφορετική ή ανανεωμένη έκδοση.</a:t>
            </a:r>
          </a:p>
          <a:p>
            <a:pPr marL="274320" indent="-274320" algn="just" fontAlgn="auto">
              <a:spcAft>
                <a:spcPts val="0"/>
              </a:spcAft>
              <a:buClr>
                <a:schemeClr val="accent3"/>
              </a:buClr>
              <a:defRPr/>
            </a:pPr>
            <a:r>
              <a:rPr lang="el-GR" sz="2600" b="1" dirty="0">
                <a:effectLst>
                  <a:outerShdw blurRad="38100" dist="38100" dir="2700000" algn="tl">
                    <a:srgbClr val="000000">
                      <a:alpha val="43137"/>
                    </a:srgbClr>
                  </a:outerShdw>
                </a:effectLst>
                <a:ea typeface="ＭＳ Ｐゴシック" pitchFamily="34" charset="-128"/>
              </a:rPr>
              <a:t>	Συμφέρει: σε περίπτωση γρήγορης μεταβολής της τεχνολογίας ή όταν η επιχείρηση δεν είναι βέβαιη για τις ανάγκες της ή όταν η χρήση του περιουσιακού στοιχείου είναι μικρότερη της διάρκειας ζωής του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diye.com.tr/wp-content/uploads/2008/10/internationalization.jpg">
            <a:hlinkClick r:id="rId2"/>
          </p:cNvPr>
          <p:cNvPicPr>
            <a:picLocks noChangeAspect="1" noChangeArrowheads="1"/>
          </p:cNvPicPr>
          <p:nvPr/>
        </p:nvPicPr>
        <p:blipFill>
          <a:blip r:embed="rId3" cstate="print"/>
          <a:srcRect/>
          <a:stretch>
            <a:fillRect/>
          </a:stretch>
        </p:blipFill>
        <p:spPr bwMode="auto">
          <a:xfrm>
            <a:off x="0" y="3571875"/>
            <a:ext cx="9144000" cy="3286125"/>
          </a:xfrm>
          <a:prstGeom prst="rect">
            <a:avLst/>
          </a:prstGeom>
          <a:noFill/>
          <a:ln w="9525">
            <a:noFill/>
            <a:miter lim="800000"/>
            <a:headEnd/>
            <a:tailEnd/>
          </a:ln>
        </p:spPr>
      </p:pic>
      <p:sp>
        <p:nvSpPr>
          <p:cNvPr id="14338" name="Rectangle 2"/>
          <p:cNvSpPr>
            <a:spLocks noGrp="1" noChangeArrowheads="1"/>
          </p:cNvSpPr>
          <p:nvPr>
            <p:ph type="title"/>
          </p:nvPr>
        </p:nvSpPr>
        <p:spPr/>
        <p:txBody>
          <a:bodyPr>
            <a:normAutofit/>
          </a:bodyPr>
          <a:lstStyle/>
          <a:p>
            <a:r>
              <a:rPr lang="el-GR" sz="2800" b="1" dirty="0" smtClean="0">
                <a:solidFill>
                  <a:srgbClr val="FF0066"/>
                </a:solidFill>
                <a:effectLst>
                  <a:outerShdw blurRad="38100" dist="38100" dir="2700000" algn="tl">
                    <a:srgbClr val="000000">
                      <a:alpha val="43137"/>
                    </a:srgbClr>
                  </a:outerShdw>
                </a:effectLst>
                <a:ea typeface="ＭＳ Ｐゴシック" pitchFamily="34" charset="-128"/>
              </a:rPr>
              <a:t>Γιατί Μίσθωση αντί Δανεισμού; (2) από (2)</a:t>
            </a:r>
            <a:endParaRPr lang="el-GR" sz="2800" b="1" dirty="0" smtClean="0">
              <a:solidFill>
                <a:srgbClr val="FF0066"/>
              </a:solidFill>
              <a:effectLst>
                <a:outerShdw blurRad="38100" dist="38100" dir="2700000" algn="tl">
                  <a:srgbClr val="000000">
                    <a:alpha val="43137"/>
                  </a:srgbClr>
                </a:outerShdw>
              </a:effectLst>
            </a:endParaRPr>
          </a:p>
        </p:txBody>
      </p:sp>
      <p:sp>
        <p:nvSpPr>
          <p:cNvPr id="14339" name="Rectangle 3"/>
          <p:cNvSpPr>
            <a:spLocks noGrp="1" noChangeArrowheads="1"/>
          </p:cNvSpPr>
          <p:nvPr>
            <p:ph idx="1"/>
          </p:nvPr>
        </p:nvSpPr>
        <p:spPr/>
        <p:txBody>
          <a:bodyPr>
            <a:normAutofit/>
          </a:bodyPr>
          <a:lstStyle/>
          <a:p>
            <a:pPr algn="just">
              <a:lnSpc>
                <a:spcPct val="90000"/>
              </a:lnSpc>
              <a:buFont typeface="Wingdings" pitchFamily="2" charset="2"/>
              <a:buNone/>
            </a:pPr>
            <a:r>
              <a:rPr lang="el-GR" sz="2200" b="1" dirty="0" smtClean="0">
                <a:solidFill>
                  <a:srgbClr val="002060"/>
                </a:solidFill>
                <a:effectLst>
                  <a:outerShdw blurRad="38100" dist="38100" dir="2700000" algn="tl">
                    <a:srgbClr val="000000">
                      <a:alpha val="43137"/>
                    </a:srgbClr>
                  </a:outerShdw>
                </a:effectLst>
              </a:rPr>
              <a:t>Το σημαντικότερο πλεονέκτημα της μίσθωσης έχει να κάνει με το κόστος </a:t>
            </a:r>
            <a:r>
              <a:rPr lang="el-GR" sz="2200" b="1" dirty="0" err="1" smtClean="0">
                <a:solidFill>
                  <a:srgbClr val="002060"/>
                </a:solidFill>
                <a:effectLst>
                  <a:outerShdw blurRad="38100" dist="38100" dir="2700000" algn="tl">
                    <a:srgbClr val="000000">
                      <a:alpha val="43137"/>
                    </a:srgbClr>
                  </a:outerShdw>
                </a:effectLst>
              </a:rPr>
              <a:t>μετακύλισης</a:t>
            </a:r>
            <a:r>
              <a:rPr lang="el-GR" sz="2200" b="1" dirty="0" smtClean="0">
                <a:solidFill>
                  <a:srgbClr val="002060"/>
                </a:solidFill>
                <a:effectLst>
                  <a:outerShdw blurRad="38100" dist="38100" dir="2700000" algn="tl">
                    <a:srgbClr val="000000">
                      <a:alpha val="43137"/>
                    </a:srgbClr>
                  </a:outerShdw>
                </a:effectLst>
              </a:rPr>
              <a:t> διαφόρων δραστηριοτήτων. </a:t>
            </a:r>
          </a:p>
          <a:p>
            <a:pPr algn="just">
              <a:lnSpc>
                <a:spcPct val="90000"/>
              </a:lnSpc>
              <a:buFont typeface="Wingdings" pitchFamily="2" charset="2"/>
              <a:buNone/>
            </a:pPr>
            <a:r>
              <a:rPr lang="el-GR" sz="2200" b="1" dirty="0" smtClean="0">
                <a:solidFill>
                  <a:srgbClr val="002060"/>
                </a:solidFill>
                <a:effectLst>
                  <a:outerShdw blurRad="38100" dist="38100" dir="2700000" algn="tl">
                    <a:srgbClr val="000000">
                      <a:alpha val="43137"/>
                    </a:srgbClr>
                  </a:outerShdw>
                </a:effectLst>
              </a:rPr>
              <a:t>Όταν ένας μισθωτής εκμισθώνει ένα περιουσιακό στοιχείο ουσιαστικά μεταφέρει ορισμένες δραστηριότητες οι οποίες σχετίζονται με την ιδιοκτησία του περιουσιακού αυτού στοιχείου στον εκμισθωτή (για παράδειγμα φοροτεχνικές και λογιστικές διαδικασίες </a:t>
            </a:r>
            <a:r>
              <a:rPr lang="el-GR" sz="2200" b="1" dirty="0" err="1" smtClean="0">
                <a:solidFill>
                  <a:srgbClr val="002060"/>
                </a:solidFill>
                <a:effectLst>
                  <a:outerShdw blurRad="38100" dist="38100" dir="2700000" algn="tl">
                    <a:srgbClr val="000000">
                      <a:alpha val="43137"/>
                    </a:srgbClr>
                  </a:outerShdw>
                </a:effectLst>
              </a:rPr>
              <a:t>κτλπ</a:t>
            </a:r>
            <a:r>
              <a:rPr lang="el-GR" sz="2200" b="1" dirty="0" smtClean="0">
                <a:solidFill>
                  <a:srgbClr val="002060"/>
                </a:solidFill>
                <a:effectLst>
                  <a:outerShdw blurRad="38100" dist="38100" dir="2700000" algn="tl">
                    <a:srgbClr val="000000">
                      <a:alpha val="43137"/>
                    </a:srgbClr>
                  </a:outerShdw>
                </a:effectLst>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diye.com.tr/wp-content/uploads/2008/10/internationalization.jpg">
            <a:hlinkClick r:id="rId2"/>
          </p:cNvPr>
          <p:cNvPicPr>
            <a:picLocks noChangeAspect="1" noChangeArrowheads="1"/>
          </p:cNvPicPr>
          <p:nvPr/>
        </p:nvPicPr>
        <p:blipFill>
          <a:blip r:embed="rId3" cstate="print"/>
          <a:srcRect/>
          <a:stretch>
            <a:fillRect/>
          </a:stretch>
        </p:blipFill>
        <p:spPr bwMode="auto">
          <a:xfrm>
            <a:off x="0" y="3571875"/>
            <a:ext cx="9144000" cy="3286125"/>
          </a:xfrm>
          <a:prstGeom prst="rect">
            <a:avLst/>
          </a:prstGeom>
          <a:noFill/>
          <a:ln w="9525">
            <a:noFill/>
            <a:miter lim="800000"/>
            <a:headEnd/>
            <a:tailEnd/>
          </a:ln>
        </p:spPr>
      </p:pic>
      <p:sp>
        <p:nvSpPr>
          <p:cNvPr id="15362" name="Rectangle 2"/>
          <p:cNvSpPr>
            <a:spLocks noGrp="1" noChangeArrowheads="1"/>
          </p:cNvSpPr>
          <p:nvPr>
            <p:ph type="title"/>
          </p:nvPr>
        </p:nvSpPr>
        <p:spPr>
          <a:xfrm>
            <a:off x="457200" y="274638"/>
            <a:ext cx="8229600" cy="706090"/>
          </a:xfrm>
        </p:spPr>
        <p:txBody>
          <a:bodyPr>
            <a:normAutofit/>
          </a:bodyPr>
          <a:lstStyle/>
          <a:p>
            <a:r>
              <a:rPr lang="el-GR" sz="2800" b="1" dirty="0" smtClean="0">
                <a:solidFill>
                  <a:srgbClr val="FF0066"/>
                </a:solidFill>
                <a:effectLst>
                  <a:outerShdw blurRad="38100" dist="38100" dir="2700000" algn="tl">
                    <a:srgbClr val="000000">
                      <a:alpha val="43137"/>
                    </a:srgbClr>
                  </a:outerShdw>
                </a:effectLst>
                <a:ea typeface="ＭＳ Ｐゴシック" pitchFamily="34" charset="-128"/>
              </a:rPr>
              <a:t>Γιατί Μίσθωση αντί Δανεισμού; </a:t>
            </a:r>
            <a:endParaRPr lang="el-GR" sz="2800" b="1" dirty="0" smtClean="0">
              <a:solidFill>
                <a:srgbClr val="FF0066"/>
              </a:solidFill>
              <a:effectLst>
                <a:outerShdw blurRad="38100" dist="38100" dir="2700000" algn="tl">
                  <a:srgbClr val="000000">
                    <a:alpha val="43137"/>
                  </a:srgbClr>
                </a:outerShdw>
              </a:effectLst>
            </a:endParaRPr>
          </a:p>
        </p:txBody>
      </p:sp>
      <p:sp>
        <p:nvSpPr>
          <p:cNvPr id="162819" name="Rectangle 3"/>
          <p:cNvSpPr>
            <a:spLocks noGrp="1" noChangeArrowheads="1"/>
          </p:cNvSpPr>
          <p:nvPr>
            <p:ph idx="1"/>
          </p:nvPr>
        </p:nvSpPr>
        <p:spPr>
          <a:xfrm>
            <a:off x="467544" y="1124744"/>
            <a:ext cx="8219256" cy="5001419"/>
          </a:xfrm>
        </p:spPr>
        <p:txBody>
          <a:bodyPr>
            <a:noAutofit/>
          </a:bodyPr>
          <a:lstStyle/>
          <a:p>
            <a:pPr marL="274320" indent="-274320" fontAlgn="auto">
              <a:lnSpc>
                <a:spcPct val="80000"/>
              </a:lnSpc>
              <a:spcAft>
                <a:spcPts val="0"/>
              </a:spcAft>
              <a:buClr>
                <a:schemeClr val="accent3"/>
              </a:buClr>
              <a:buFont typeface="Wingdings" pitchFamily="2" charset="2"/>
              <a:buNone/>
              <a:defRPr/>
            </a:pPr>
            <a:r>
              <a:rPr lang="el-GR" sz="2200" b="1" dirty="0">
                <a:solidFill>
                  <a:srgbClr val="002060"/>
                </a:solidFill>
                <a:effectLst>
                  <a:outerShdw blurRad="38100" dist="38100" dir="2700000" algn="tl">
                    <a:srgbClr val="000000">
                      <a:alpha val="43137"/>
                    </a:srgbClr>
                  </a:outerShdw>
                </a:effectLst>
              </a:rPr>
              <a:t>Πλεονεκτήματα:</a:t>
            </a:r>
          </a:p>
          <a:p>
            <a:pPr marL="274320" indent="-274320" fontAlgn="auto">
              <a:lnSpc>
                <a:spcPct val="80000"/>
              </a:lnSpc>
              <a:spcAft>
                <a:spcPts val="0"/>
              </a:spcAft>
              <a:buClr>
                <a:schemeClr val="accent3"/>
              </a:buClr>
              <a:buFont typeface="Wingdings 2"/>
              <a:buChar char=""/>
              <a:defRPr/>
            </a:pPr>
            <a:r>
              <a:rPr lang="el-GR" sz="2200" b="1" dirty="0">
                <a:solidFill>
                  <a:srgbClr val="002060"/>
                </a:solidFill>
                <a:effectLst>
                  <a:outerShdw blurRad="38100" dist="38100" dir="2700000" algn="tl">
                    <a:srgbClr val="000000">
                      <a:alpha val="43137"/>
                    </a:srgbClr>
                  </a:outerShdw>
                </a:effectLst>
              </a:rPr>
              <a:t>Χρηματοδότηση η οποία καλύπτει το 100% της αξίας και του ΦΠΑ του εκμισθωμένου περιουσιακού στοιχείου.</a:t>
            </a:r>
          </a:p>
          <a:p>
            <a:pPr marL="274320" indent="-274320" fontAlgn="auto">
              <a:lnSpc>
                <a:spcPct val="80000"/>
              </a:lnSpc>
              <a:spcAft>
                <a:spcPts val="0"/>
              </a:spcAft>
              <a:buClr>
                <a:schemeClr val="accent3"/>
              </a:buClr>
              <a:buFont typeface="Wingdings 2"/>
              <a:buChar char=""/>
              <a:defRPr/>
            </a:pPr>
            <a:r>
              <a:rPr lang="el-GR" sz="2200" b="1" dirty="0">
                <a:solidFill>
                  <a:srgbClr val="FF0066"/>
                </a:solidFill>
                <a:effectLst>
                  <a:outerShdw blurRad="38100" dist="38100" dir="2700000" algn="tl">
                    <a:srgbClr val="000000">
                      <a:alpha val="43137"/>
                    </a:srgbClr>
                  </a:outerShdw>
                </a:effectLst>
              </a:rPr>
              <a:t>Τα μισθώματα θεωρούνται λειτουργικές δαπάνες και εκπίπτουν από τα ακαθάριστα έσοδα του μισθωτή.</a:t>
            </a:r>
          </a:p>
          <a:p>
            <a:pPr marL="274320" indent="-274320" fontAlgn="auto">
              <a:lnSpc>
                <a:spcPct val="80000"/>
              </a:lnSpc>
              <a:spcAft>
                <a:spcPts val="0"/>
              </a:spcAft>
              <a:buClr>
                <a:schemeClr val="accent3"/>
              </a:buClr>
              <a:buFont typeface="Wingdings 2"/>
              <a:buChar char=""/>
              <a:defRPr/>
            </a:pPr>
            <a:r>
              <a:rPr lang="el-GR" sz="2200" b="1" dirty="0">
                <a:solidFill>
                  <a:srgbClr val="002060"/>
                </a:solidFill>
                <a:effectLst>
                  <a:outerShdw blurRad="38100" dist="38100" dir="2700000" algn="tl">
                    <a:srgbClr val="000000">
                      <a:alpha val="43137"/>
                    </a:srgbClr>
                  </a:outerShdw>
                </a:effectLst>
              </a:rPr>
              <a:t>Με τη μίσθωση αποφεύγει ο μισθωτής τον κίνδυνο  τεχνολογικής απαξίωσης του περιουσιακού αυτού στοιχείου. Ο εκμισθωτής μπορεί να αναλάβει αυτό τον κίνδυνο, λόγω της μεγαλύτερης  δυνατότητας που έχει για διαφοροποίηση.</a:t>
            </a:r>
          </a:p>
          <a:p>
            <a:pPr marL="274320" indent="-274320" fontAlgn="auto">
              <a:lnSpc>
                <a:spcPct val="80000"/>
              </a:lnSpc>
              <a:spcAft>
                <a:spcPts val="0"/>
              </a:spcAft>
              <a:buClr>
                <a:schemeClr val="accent3"/>
              </a:buClr>
              <a:buFont typeface="Wingdings 2"/>
              <a:buChar char=""/>
              <a:defRPr/>
            </a:pPr>
            <a:r>
              <a:rPr lang="el-GR" sz="2200" b="1" dirty="0">
                <a:solidFill>
                  <a:srgbClr val="002060"/>
                </a:solidFill>
                <a:effectLst>
                  <a:outerShdw blurRad="38100" dist="38100" dir="2700000" algn="tl">
                    <a:srgbClr val="000000">
                      <a:alpha val="43137"/>
                    </a:srgbClr>
                  </a:outerShdw>
                </a:effectLst>
              </a:rPr>
              <a:t>Η μίσθωση παρέχει ευελιξία και ευκολία ανάλογα με τις ανάγκες της κάθε </a:t>
            </a:r>
            <a:r>
              <a:rPr lang="el-GR" sz="2200" b="1" dirty="0" smtClean="0">
                <a:solidFill>
                  <a:srgbClr val="002060"/>
                </a:solidFill>
                <a:effectLst>
                  <a:outerShdw blurRad="38100" dist="38100" dir="2700000" algn="tl">
                    <a:srgbClr val="000000">
                      <a:alpha val="43137"/>
                    </a:srgbClr>
                  </a:outerShdw>
                </a:effectLst>
              </a:rPr>
              <a:t>επένδυσης, </a:t>
            </a:r>
            <a:r>
              <a:rPr lang="el-GR" sz="2200" b="1" dirty="0">
                <a:solidFill>
                  <a:srgbClr val="002060"/>
                </a:solidFill>
                <a:effectLst>
                  <a:outerShdw blurRad="38100" dist="38100" dir="2700000" algn="tl">
                    <a:srgbClr val="000000">
                      <a:alpha val="43137"/>
                    </a:srgbClr>
                  </a:outerShdw>
                </a:effectLst>
              </a:rPr>
              <a:t>που δεν παρέχει συνήθως η τραπεζική χρηματοδότηση</a:t>
            </a:r>
            <a:r>
              <a:rPr lang="el-GR" sz="2200" b="1" dirty="0" smtClean="0">
                <a:solidFill>
                  <a:srgbClr val="002060"/>
                </a:solidFill>
                <a:effectLst>
                  <a:outerShdw blurRad="38100" dist="38100" dir="2700000" algn="tl">
                    <a:srgbClr val="000000">
                      <a:alpha val="43137"/>
                    </a:srgbClr>
                  </a:outerShdw>
                </a:effectLst>
              </a:rPr>
              <a:t>.</a:t>
            </a:r>
            <a:endParaRPr lang="el-GR" sz="2200"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dirty="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1503164" y="606568"/>
            <a:ext cx="4222750" cy="443070"/>
          </a:xfrm>
          <a:prstGeom prst="rect">
            <a:avLst/>
          </a:prstGeom>
        </p:spPr>
        <p:txBody>
          <a:bodyPr vert="horz" wrap="square" lIns="0" tIns="12065" rIns="0" bIns="0" rtlCol="0">
            <a:spAutoFit/>
          </a:bodyPr>
          <a:lstStyle/>
          <a:p>
            <a:pPr marL="12700">
              <a:lnSpc>
                <a:spcPct val="100000"/>
              </a:lnSpc>
              <a:spcBef>
                <a:spcPts val="95"/>
              </a:spcBef>
            </a:pPr>
            <a:r>
              <a:rPr sz="2800" spc="-5" dirty="0">
                <a:solidFill>
                  <a:srgbClr val="7889FB"/>
                </a:solidFill>
                <a:effectLst>
                  <a:outerShdw blurRad="38100" dist="38100" dir="2700000" algn="tl">
                    <a:srgbClr val="000000">
                      <a:alpha val="43137"/>
                    </a:srgbClr>
                  </a:outerShdw>
                </a:effectLst>
              </a:rPr>
              <a:t>Σκοπός</a:t>
            </a:r>
            <a:r>
              <a:rPr sz="2800" spc="-55" dirty="0">
                <a:solidFill>
                  <a:srgbClr val="7889FB"/>
                </a:solidFill>
                <a:effectLst>
                  <a:outerShdw blurRad="38100" dist="38100" dir="2700000" algn="tl">
                    <a:srgbClr val="000000">
                      <a:alpha val="43137"/>
                    </a:srgbClr>
                  </a:outerShdw>
                </a:effectLst>
              </a:rPr>
              <a:t> </a:t>
            </a:r>
            <a:r>
              <a:rPr sz="2800" spc="-5" dirty="0">
                <a:solidFill>
                  <a:srgbClr val="7889FB"/>
                </a:solidFill>
                <a:effectLst>
                  <a:outerShdw blurRad="38100" dist="38100" dir="2700000" algn="tl">
                    <a:srgbClr val="000000">
                      <a:alpha val="43137"/>
                    </a:srgbClr>
                  </a:outerShdw>
                </a:effectLst>
              </a:rPr>
              <a:t>Παρουσίασης</a:t>
            </a:r>
            <a:endParaRPr sz="2800" dirty="0">
              <a:effectLst>
                <a:outerShdw blurRad="38100" dist="38100" dir="2700000" algn="tl">
                  <a:srgbClr val="000000">
                    <a:alpha val="43137"/>
                  </a:srgbClr>
                </a:outerShdw>
              </a:effectLst>
            </a:endParaRPr>
          </a:p>
        </p:txBody>
      </p:sp>
      <p:sp>
        <p:nvSpPr>
          <p:cNvPr id="6" name="object 6"/>
          <p:cNvSpPr txBox="1"/>
          <p:nvPr/>
        </p:nvSpPr>
        <p:spPr>
          <a:xfrm>
            <a:off x="294385" y="1228725"/>
            <a:ext cx="6426200" cy="4786567"/>
          </a:xfrm>
          <a:prstGeom prst="rect">
            <a:avLst/>
          </a:prstGeom>
        </p:spPr>
        <p:txBody>
          <a:bodyPr vert="horz" wrap="square" lIns="0" tIns="13335" rIns="0" bIns="0" rtlCol="0">
            <a:spAutoFit/>
          </a:bodyPr>
          <a:lstStyle/>
          <a:p>
            <a:pPr marL="241300" marR="5080" indent="-228600">
              <a:lnSpc>
                <a:spcPct val="100000"/>
              </a:lnSpc>
              <a:spcBef>
                <a:spcPts val="105"/>
              </a:spcBef>
              <a:buClr>
                <a:srgbClr val="2DB6B3"/>
              </a:buClr>
              <a:buFont typeface="Wingdings"/>
              <a:buChar char=""/>
              <a:tabLst>
                <a:tab pos="241935" algn="l"/>
              </a:tabLst>
            </a:pPr>
            <a:r>
              <a:rPr b="1" spc="5" dirty="0">
                <a:effectLst>
                  <a:outerShdw blurRad="38100" dist="38100" dir="2700000" algn="tl">
                    <a:srgbClr val="000000">
                      <a:alpha val="43137"/>
                    </a:srgbClr>
                  </a:outerShdw>
                </a:effectLst>
                <a:latin typeface="Arial"/>
                <a:cs typeface="Arial"/>
              </a:rPr>
              <a:t>Να </a:t>
            </a:r>
            <a:r>
              <a:rPr b="1" spc="-5" dirty="0">
                <a:effectLst>
                  <a:outerShdw blurRad="38100" dist="38100" dir="2700000" algn="tl">
                    <a:srgbClr val="000000">
                      <a:alpha val="43137"/>
                    </a:srgbClr>
                  </a:outerShdw>
                </a:effectLst>
                <a:latin typeface="Arial"/>
                <a:cs typeface="Arial"/>
              </a:rPr>
              <a:t>γνωρίσετε </a:t>
            </a:r>
            <a:r>
              <a:rPr b="1" dirty="0">
                <a:effectLst>
                  <a:outerShdw blurRad="38100" dist="38100" dir="2700000" algn="tl">
                    <a:srgbClr val="000000">
                      <a:alpha val="43137"/>
                    </a:srgbClr>
                  </a:outerShdw>
                </a:effectLst>
                <a:latin typeface="Arial"/>
                <a:cs typeface="Arial"/>
              </a:rPr>
              <a:t>τις διαθέσιμες </a:t>
            </a:r>
            <a:r>
              <a:rPr b="1" dirty="0">
                <a:solidFill>
                  <a:srgbClr val="0000FF"/>
                </a:solidFill>
                <a:effectLst>
                  <a:outerShdw blurRad="38100" dist="38100" dir="2700000" algn="tl">
                    <a:srgbClr val="000000">
                      <a:alpha val="43137"/>
                    </a:srgbClr>
                  </a:outerShdw>
                </a:effectLst>
                <a:latin typeface="Arial"/>
                <a:cs typeface="Arial"/>
              </a:rPr>
              <a:t>επιλογές</a:t>
            </a:r>
            <a:r>
              <a:rPr b="1" spc="-140" dirty="0">
                <a:solidFill>
                  <a:srgbClr val="0000FF"/>
                </a:solidFill>
                <a:effectLst>
                  <a:outerShdw blurRad="38100" dist="38100" dir="2700000" algn="tl">
                    <a:srgbClr val="000000">
                      <a:alpha val="43137"/>
                    </a:srgbClr>
                  </a:outerShdw>
                </a:effectLst>
                <a:latin typeface="Arial"/>
                <a:cs typeface="Arial"/>
              </a:rPr>
              <a:t> </a:t>
            </a:r>
            <a:r>
              <a:rPr b="1" dirty="0">
                <a:solidFill>
                  <a:srgbClr val="0000FF"/>
                </a:solidFill>
                <a:effectLst>
                  <a:outerShdw blurRad="38100" dist="38100" dir="2700000" algn="tl">
                    <a:srgbClr val="000000">
                      <a:alpha val="43137"/>
                    </a:srgbClr>
                  </a:outerShdw>
                </a:effectLst>
                <a:latin typeface="Arial"/>
                <a:cs typeface="Arial"/>
              </a:rPr>
              <a:t>χρηματοδότησης </a:t>
            </a:r>
            <a:r>
              <a:rPr b="1" dirty="0">
                <a:effectLst>
                  <a:outerShdw blurRad="38100" dist="38100" dir="2700000" algn="tl">
                    <a:srgbClr val="000000">
                      <a:alpha val="43137"/>
                    </a:srgbClr>
                  </a:outerShdw>
                </a:effectLst>
                <a:latin typeface="Arial"/>
                <a:cs typeface="Arial"/>
              </a:rPr>
              <a:t> που υπάρχουν </a:t>
            </a:r>
            <a:r>
              <a:rPr b="1" spc="5" dirty="0">
                <a:effectLst>
                  <a:outerShdw blurRad="38100" dist="38100" dir="2700000" algn="tl">
                    <a:srgbClr val="000000">
                      <a:alpha val="43137"/>
                    </a:srgbClr>
                  </a:outerShdw>
                </a:effectLst>
                <a:latin typeface="Arial"/>
                <a:cs typeface="Arial"/>
              </a:rPr>
              <a:t>για </a:t>
            </a:r>
            <a:r>
              <a:rPr b="1" dirty="0">
                <a:effectLst>
                  <a:outerShdw blurRad="38100" dist="38100" dir="2700000" algn="tl">
                    <a:srgbClr val="000000">
                      <a:alpha val="43137"/>
                    </a:srgbClr>
                  </a:outerShdw>
                </a:effectLst>
                <a:latin typeface="Arial"/>
                <a:cs typeface="Arial"/>
              </a:rPr>
              <a:t>την άσκηση επιχειρηματικής  δραστηριότητας</a:t>
            </a:r>
          </a:p>
          <a:p>
            <a:pPr marL="241300" marR="1168400" indent="-228600">
              <a:lnSpc>
                <a:spcPct val="100000"/>
              </a:lnSpc>
              <a:spcBef>
                <a:spcPts val="1320"/>
              </a:spcBef>
              <a:buClr>
                <a:srgbClr val="2DB6B3"/>
              </a:buClr>
              <a:buFont typeface="Wingdings"/>
              <a:buChar char=""/>
              <a:tabLst>
                <a:tab pos="241935" algn="l"/>
              </a:tabLst>
            </a:pPr>
            <a:r>
              <a:rPr b="1" spc="5" dirty="0">
                <a:effectLst>
                  <a:outerShdw blurRad="38100" dist="38100" dir="2700000" algn="tl">
                    <a:srgbClr val="000000">
                      <a:alpha val="43137"/>
                    </a:srgbClr>
                  </a:outerShdw>
                </a:effectLst>
                <a:latin typeface="Arial"/>
                <a:cs typeface="Arial"/>
              </a:rPr>
              <a:t>Να </a:t>
            </a:r>
            <a:r>
              <a:rPr b="1" dirty="0">
                <a:effectLst>
                  <a:outerShdw blurRad="38100" dist="38100" dir="2700000" algn="tl">
                    <a:srgbClr val="000000">
                      <a:alpha val="43137"/>
                    </a:srgbClr>
                  </a:outerShdw>
                </a:effectLst>
                <a:latin typeface="Arial"/>
                <a:cs typeface="Arial"/>
              </a:rPr>
              <a:t>είστε </a:t>
            </a:r>
            <a:r>
              <a:rPr b="1" spc="-5" dirty="0">
                <a:effectLst>
                  <a:outerShdw blurRad="38100" dist="38100" dir="2700000" algn="tl">
                    <a:srgbClr val="000000">
                      <a:alpha val="43137"/>
                    </a:srgbClr>
                  </a:outerShdw>
                </a:effectLst>
                <a:latin typeface="Arial"/>
                <a:cs typeface="Arial"/>
              </a:rPr>
              <a:t>σε θέση να </a:t>
            </a:r>
            <a:r>
              <a:rPr b="1" dirty="0">
                <a:solidFill>
                  <a:srgbClr val="0000FF"/>
                </a:solidFill>
                <a:effectLst>
                  <a:outerShdw blurRad="38100" dist="38100" dir="2700000" algn="tl">
                    <a:srgbClr val="000000">
                      <a:alpha val="43137"/>
                    </a:srgbClr>
                  </a:outerShdw>
                </a:effectLst>
                <a:latin typeface="Arial"/>
                <a:cs typeface="Arial"/>
              </a:rPr>
              <a:t>αξιολογείτε </a:t>
            </a:r>
            <a:r>
              <a:rPr b="1" dirty="0">
                <a:effectLst>
                  <a:outerShdw blurRad="38100" dist="38100" dir="2700000" algn="tl">
                    <a:srgbClr val="000000">
                      <a:alpha val="43137"/>
                    </a:srgbClr>
                  </a:outerShdw>
                </a:effectLst>
                <a:latin typeface="Arial"/>
                <a:cs typeface="Arial"/>
              </a:rPr>
              <a:t>τις</a:t>
            </a:r>
            <a:r>
              <a:rPr b="1" spc="-135"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διάφορες  εναλλακτικές πηγές</a:t>
            </a:r>
            <a:r>
              <a:rPr b="1" spc="-85"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χρηματοδότησης</a:t>
            </a:r>
          </a:p>
          <a:p>
            <a:pPr marL="241300" marR="779145" indent="-228600">
              <a:lnSpc>
                <a:spcPct val="100000"/>
              </a:lnSpc>
              <a:spcBef>
                <a:spcPts val="1320"/>
              </a:spcBef>
              <a:buClr>
                <a:srgbClr val="2DB6B3"/>
              </a:buClr>
              <a:buFont typeface="Wingdings"/>
              <a:buChar char=""/>
              <a:tabLst>
                <a:tab pos="241935" algn="l"/>
              </a:tabLst>
            </a:pPr>
            <a:r>
              <a:rPr b="1" spc="5" dirty="0">
                <a:effectLst>
                  <a:outerShdw blurRad="38100" dist="38100" dir="2700000" algn="tl">
                    <a:srgbClr val="000000">
                      <a:alpha val="43137"/>
                    </a:srgbClr>
                  </a:outerShdw>
                </a:effectLst>
                <a:latin typeface="Arial"/>
                <a:cs typeface="Arial"/>
              </a:rPr>
              <a:t>Να </a:t>
            </a:r>
            <a:r>
              <a:rPr b="1" spc="-5" dirty="0">
                <a:effectLst>
                  <a:outerShdw blurRad="38100" dist="38100" dir="2700000" algn="tl">
                    <a:srgbClr val="000000">
                      <a:alpha val="43137"/>
                    </a:srgbClr>
                  </a:outerShdw>
                </a:effectLst>
                <a:latin typeface="Arial"/>
                <a:cs typeface="Arial"/>
              </a:rPr>
              <a:t>γνωρίσετε </a:t>
            </a:r>
            <a:r>
              <a:rPr b="1" dirty="0">
                <a:effectLst>
                  <a:outerShdw blurRad="38100" dist="38100" dir="2700000" algn="tl">
                    <a:srgbClr val="000000">
                      <a:alpha val="43137"/>
                    </a:srgbClr>
                  </a:outerShdw>
                </a:effectLst>
                <a:latin typeface="Arial"/>
                <a:cs typeface="Arial"/>
              </a:rPr>
              <a:t>τις </a:t>
            </a:r>
            <a:r>
              <a:rPr b="1" dirty="0" err="1">
                <a:effectLst>
                  <a:outerShdw blurRad="38100" dist="38100" dir="2700000" algn="tl">
                    <a:srgbClr val="000000">
                      <a:alpha val="43137"/>
                    </a:srgbClr>
                  </a:outerShdw>
                </a:effectLst>
                <a:latin typeface="Arial"/>
                <a:cs typeface="Arial"/>
              </a:rPr>
              <a:t>δυνατότητες</a:t>
            </a:r>
            <a:r>
              <a:rPr b="1" dirty="0">
                <a:effectLst>
                  <a:outerShdw blurRad="38100" dist="38100" dir="2700000" algn="tl">
                    <a:srgbClr val="000000">
                      <a:alpha val="43137"/>
                    </a:srgbClr>
                  </a:outerShdw>
                </a:effectLst>
                <a:latin typeface="Arial"/>
                <a:cs typeface="Arial"/>
              </a:rPr>
              <a:t> </a:t>
            </a:r>
            <a:r>
              <a:rPr b="1" spc="5" dirty="0" smtClean="0">
                <a:effectLst>
                  <a:outerShdw blurRad="38100" dist="38100" dir="2700000" algn="tl">
                    <a:srgbClr val="000000">
                      <a:alpha val="43137"/>
                    </a:srgbClr>
                  </a:outerShdw>
                </a:effectLst>
                <a:latin typeface="Arial"/>
                <a:cs typeface="Arial"/>
              </a:rPr>
              <a:t> </a:t>
            </a:r>
            <a:r>
              <a:rPr b="1" spc="5" dirty="0" smtClean="0">
                <a:solidFill>
                  <a:srgbClr val="0000FF"/>
                </a:solidFill>
                <a:effectLst>
                  <a:outerShdw blurRad="38100" dist="38100" dir="2700000" algn="tl">
                    <a:srgbClr val="000000">
                      <a:alpha val="43137"/>
                    </a:srgbClr>
                  </a:outerShdw>
                </a:effectLst>
                <a:latin typeface="Arial"/>
                <a:cs typeface="Arial"/>
              </a:rPr>
              <a:t> </a:t>
            </a:r>
            <a:r>
              <a:rPr b="1" dirty="0">
                <a:solidFill>
                  <a:srgbClr val="0000FF"/>
                </a:solidFill>
                <a:effectLst>
                  <a:outerShdw blurRad="38100" dist="38100" dir="2700000" algn="tl">
                    <a:srgbClr val="000000">
                      <a:alpha val="43137"/>
                    </a:srgbClr>
                  </a:outerShdw>
                </a:effectLst>
                <a:latin typeface="Arial"/>
                <a:cs typeface="Arial"/>
              </a:rPr>
              <a:t>επιδότησης </a:t>
            </a:r>
            <a:r>
              <a:rPr b="1" spc="-5" dirty="0">
                <a:effectLst>
                  <a:outerShdw blurRad="38100" dist="38100" dir="2700000" algn="tl">
                    <a:srgbClr val="000000">
                      <a:alpha val="43137"/>
                    </a:srgbClr>
                  </a:outerShdw>
                </a:effectLst>
                <a:latin typeface="Arial"/>
                <a:cs typeface="Arial"/>
              </a:rPr>
              <a:t>μέσω ευρωπαϊκών</a:t>
            </a:r>
            <a:r>
              <a:rPr b="1" spc="-85"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προγραμμάτων</a:t>
            </a:r>
          </a:p>
          <a:p>
            <a:pPr marL="240665" marR="495300" indent="-228600">
              <a:lnSpc>
                <a:spcPct val="100000"/>
              </a:lnSpc>
              <a:spcBef>
                <a:spcPts val="1320"/>
              </a:spcBef>
              <a:buClr>
                <a:srgbClr val="2DB6B3"/>
              </a:buClr>
              <a:buFont typeface="Wingdings"/>
              <a:buChar char=""/>
              <a:tabLst>
                <a:tab pos="241300" algn="l"/>
              </a:tabLst>
            </a:pPr>
            <a:r>
              <a:rPr b="1" spc="5" dirty="0">
                <a:effectLst>
                  <a:outerShdw blurRad="38100" dist="38100" dir="2700000" algn="tl">
                    <a:srgbClr val="000000">
                      <a:alpha val="43137"/>
                    </a:srgbClr>
                  </a:outerShdw>
                </a:effectLst>
                <a:latin typeface="Arial"/>
                <a:cs typeface="Arial"/>
              </a:rPr>
              <a:t>Να </a:t>
            </a:r>
            <a:r>
              <a:rPr b="1" spc="-5" dirty="0">
                <a:effectLst>
                  <a:outerShdw blurRad="38100" dist="38100" dir="2700000" algn="tl">
                    <a:srgbClr val="000000">
                      <a:alpha val="43137"/>
                    </a:srgbClr>
                  </a:outerShdw>
                </a:effectLst>
                <a:latin typeface="Arial"/>
                <a:cs typeface="Arial"/>
              </a:rPr>
              <a:t>ξέρετε </a:t>
            </a:r>
            <a:r>
              <a:rPr b="1" dirty="0">
                <a:effectLst>
                  <a:outerShdw blurRad="38100" dist="38100" dir="2700000" algn="tl">
                    <a:srgbClr val="000000">
                      <a:alpha val="43137"/>
                    </a:srgbClr>
                  </a:outerShdw>
                </a:effectLst>
                <a:latin typeface="Arial"/>
                <a:cs typeface="Arial"/>
              </a:rPr>
              <a:t>τι ακριβώς χρειάζεται </a:t>
            </a:r>
            <a:r>
              <a:rPr b="1" spc="5" dirty="0">
                <a:effectLst>
                  <a:outerShdw blurRad="38100" dist="38100" dir="2700000" algn="tl">
                    <a:srgbClr val="000000">
                      <a:alpha val="43137"/>
                    </a:srgbClr>
                  </a:outerShdw>
                </a:effectLst>
                <a:latin typeface="Arial"/>
                <a:cs typeface="Arial"/>
              </a:rPr>
              <a:t>για </a:t>
            </a:r>
            <a:r>
              <a:rPr b="1" spc="-5" dirty="0">
                <a:effectLst>
                  <a:outerShdw blurRad="38100" dist="38100" dir="2700000" algn="tl">
                    <a:srgbClr val="000000">
                      <a:alpha val="43137"/>
                    </a:srgbClr>
                  </a:outerShdw>
                </a:effectLst>
                <a:latin typeface="Arial"/>
                <a:cs typeface="Arial"/>
              </a:rPr>
              <a:t>να </a:t>
            </a:r>
            <a:r>
              <a:rPr b="1" dirty="0">
                <a:effectLst>
                  <a:outerShdw blurRad="38100" dist="38100" dir="2700000" algn="tl">
                    <a:srgbClr val="000000">
                      <a:alpha val="43137"/>
                    </a:srgbClr>
                  </a:outerShdw>
                </a:effectLst>
                <a:latin typeface="Arial"/>
                <a:cs typeface="Arial"/>
              </a:rPr>
              <a:t>μπορείτε</a:t>
            </a:r>
            <a:r>
              <a:rPr b="1" spc="-175" dirty="0">
                <a:effectLst>
                  <a:outerShdw blurRad="38100" dist="38100" dir="2700000" algn="tl">
                    <a:srgbClr val="000000">
                      <a:alpha val="43137"/>
                    </a:srgbClr>
                  </a:outerShdw>
                </a:effectLst>
                <a:latin typeface="Arial"/>
                <a:cs typeface="Arial"/>
              </a:rPr>
              <a:t> </a:t>
            </a:r>
            <a:r>
              <a:rPr b="1" spc="-10" dirty="0">
                <a:effectLst>
                  <a:outerShdw blurRad="38100" dist="38100" dir="2700000" algn="tl">
                    <a:srgbClr val="000000">
                      <a:alpha val="43137"/>
                    </a:srgbClr>
                  </a:outerShdw>
                </a:effectLst>
                <a:latin typeface="Arial"/>
                <a:cs typeface="Arial"/>
              </a:rPr>
              <a:t>να </a:t>
            </a:r>
            <a:r>
              <a:rPr b="1" spc="-10" dirty="0">
                <a:solidFill>
                  <a:srgbClr val="0000FF"/>
                </a:solidFill>
                <a:effectLst>
                  <a:outerShdw blurRad="38100" dist="38100" dir="2700000" algn="tl">
                    <a:srgbClr val="000000">
                      <a:alpha val="43137"/>
                    </a:srgbClr>
                  </a:outerShdw>
                </a:effectLst>
                <a:latin typeface="Arial"/>
                <a:cs typeface="Arial"/>
              </a:rPr>
              <a:t> </a:t>
            </a:r>
            <a:r>
              <a:rPr b="1" dirty="0">
                <a:solidFill>
                  <a:srgbClr val="0000FF"/>
                </a:solidFill>
                <a:effectLst>
                  <a:outerShdw blurRad="38100" dist="38100" dir="2700000" algn="tl">
                    <a:srgbClr val="000000">
                      <a:alpha val="43137"/>
                    </a:srgbClr>
                  </a:outerShdw>
                </a:effectLst>
                <a:latin typeface="Arial"/>
                <a:cs typeface="Arial"/>
              </a:rPr>
              <a:t>αιτείστε </a:t>
            </a:r>
            <a:r>
              <a:rPr b="1" spc="5" dirty="0">
                <a:effectLst>
                  <a:outerShdw blurRad="38100" dist="38100" dir="2700000" algn="tl">
                    <a:srgbClr val="000000">
                      <a:alpha val="43137"/>
                    </a:srgbClr>
                  </a:outerShdw>
                </a:effectLst>
                <a:latin typeface="Arial"/>
                <a:cs typeface="Arial"/>
              </a:rPr>
              <a:t>για</a:t>
            </a:r>
            <a:r>
              <a:rPr b="1" spc="-55"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χρηματοδότηση</a:t>
            </a:r>
          </a:p>
          <a:p>
            <a:pPr marL="240665" marR="59055" indent="-228600">
              <a:lnSpc>
                <a:spcPct val="100000"/>
              </a:lnSpc>
              <a:spcBef>
                <a:spcPts val="1320"/>
              </a:spcBef>
              <a:buClr>
                <a:srgbClr val="2DB6B3"/>
              </a:buClr>
              <a:buFont typeface="Wingdings"/>
              <a:buChar char=""/>
              <a:tabLst>
                <a:tab pos="241300" algn="l"/>
              </a:tabLst>
            </a:pPr>
            <a:r>
              <a:rPr b="1" dirty="0">
                <a:effectLst>
                  <a:outerShdw blurRad="38100" dist="38100" dir="2700000" algn="tl">
                    <a:srgbClr val="000000">
                      <a:alpha val="43137"/>
                    </a:srgbClr>
                  </a:outerShdw>
                </a:effectLst>
                <a:latin typeface="Arial"/>
                <a:cs typeface="Arial"/>
              </a:rPr>
              <a:t>Να μπορείτε </a:t>
            </a:r>
            <a:r>
              <a:rPr b="1" spc="-5" dirty="0">
                <a:effectLst>
                  <a:outerShdw blurRad="38100" dist="38100" dir="2700000" algn="tl">
                    <a:srgbClr val="000000">
                      <a:alpha val="43137"/>
                    </a:srgbClr>
                  </a:outerShdw>
                </a:effectLst>
                <a:latin typeface="Arial"/>
                <a:cs typeface="Arial"/>
              </a:rPr>
              <a:t>να </a:t>
            </a:r>
            <a:r>
              <a:rPr b="1" dirty="0">
                <a:effectLst>
                  <a:outerShdw blurRad="38100" dist="38100" dir="2700000" algn="tl">
                    <a:srgbClr val="000000">
                      <a:alpha val="43137"/>
                    </a:srgbClr>
                  </a:outerShdw>
                </a:effectLst>
                <a:latin typeface="Arial"/>
                <a:cs typeface="Arial"/>
              </a:rPr>
              <a:t>αξιολογείτε τα </a:t>
            </a:r>
            <a:r>
              <a:rPr b="1" spc="-5" dirty="0">
                <a:solidFill>
                  <a:srgbClr val="0000FF"/>
                </a:solidFill>
                <a:effectLst>
                  <a:outerShdw blurRad="38100" dist="38100" dir="2700000" algn="tl">
                    <a:srgbClr val="000000">
                      <a:alpha val="43137"/>
                    </a:srgbClr>
                  </a:outerShdw>
                </a:effectLst>
                <a:latin typeface="Arial"/>
                <a:cs typeface="Arial"/>
              </a:rPr>
              <a:t>πλεονεκτήματα </a:t>
            </a:r>
            <a:r>
              <a:rPr b="1" spc="5" dirty="0">
                <a:effectLst>
                  <a:outerShdw blurRad="38100" dist="38100" dir="2700000" algn="tl">
                    <a:srgbClr val="000000">
                      <a:alpha val="43137"/>
                    </a:srgbClr>
                  </a:outerShdw>
                </a:effectLst>
                <a:latin typeface="Arial"/>
                <a:cs typeface="Arial"/>
              </a:rPr>
              <a:t>και </a:t>
            </a:r>
            <a:r>
              <a:rPr b="1" spc="5" dirty="0">
                <a:solidFill>
                  <a:srgbClr val="0000FF"/>
                </a:solidFill>
                <a:effectLst>
                  <a:outerShdw blurRad="38100" dist="38100" dir="2700000" algn="tl">
                    <a:srgbClr val="000000">
                      <a:alpha val="43137"/>
                    </a:srgbClr>
                  </a:outerShdw>
                </a:effectLst>
                <a:latin typeface="Arial"/>
                <a:cs typeface="Arial"/>
              </a:rPr>
              <a:t> </a:t>
            </a:r>
            <a:r>
              <a:rPr b="1" dirty="0">
                <a:solidFill>
                  <a:srgbClr val="0000FF"/>
                </a:solidFill>
                <a:effectLst>
                  <a:outerShdw blurRad="38100" dist="38100" dir="2700000" algn="tl">
                    <a:srgbClr val="000000">
                      <a:alpha val="43137"/>
                    </a:srgbClr>
                  </a:outerShdw>
                </a:effectLst>
                <a:latin typeface="Arial"/>
                <a:cs typeface="Arial"/>
              </a:rPr>
              <a:t>μειονεκτήματα </a:t>
            </a:r>
            <a:r>
              <a:rPr b="1" dirty="0">
                <a:effectLst>
                  <a:outerShdw blurRad="38100" dist="38100" dir="2700000" algn="tl">
                    <a:srgbClr val="000000">
                      <a:alpha val="43137"/>
                    </a:srgbClr>
                  </a:outerShdw>
                </a:effectLst>
                <a:latin typeface="Arial"/>
                <a:cs typeface="Arial"/>
              </a:rPr>
              <a:t>κάθε </a:t>
            </a:r>
            <a:r>
              <a:rPr b="1" spc="-5" dirty="0">
                <a:effectLst>
                  <a:outerShdw blurRad="38100" dist="38100" dir="2700000" algn="tl">
                    <a:srgbClr val="000000">
                      <a:alpha val="43137"/>
                    </a:srgbClr>
                  </a:outerShdw>
                </a:effectLst>
                <a:latin typeface="Arial"/>
                <a:cs typeface="Arial"/>
              </a:rPr>
              <a:t>δυνατής </a:t>
            </a:r>
            <a:r>
              <a:rPr b="1" dirty="0">
                <a:effectLst>
                  <a:outerShdw blurRad="38100" dist="38100" dir="2700000" algn="tl">
                    <a:srgbClr val="000000">
                      <a:alpha val="43137"/>
                    </a:srgbClr>
                  </a:outerShdw>
                </a:effectLst>
                <a:latin typeface="Arial"/>
                <a:cs typeface="Arial"/>
              </a:rPr>
              <a:t>επιλογής, καθώς </a:t>
            </a:r>
            <a:r>
              <a:rPr b="1" spc="5" dirty="0">
                <a:effectLst>
                  <a:outerShdw blurRad="38100" dist="38100" dir="2700000" algn="tl">
                    <a:srgbClr val="000000">
                      <a:alpha val="43137"/>
                    </a:srgbClr>
                  </a:outerShdw>
                </a:effectLst>
                <a:latin typeface="Arial"/>
                <a:cs typeface="Arial"/>
              </a:rPr>
              <a:t>και</a:t>
            </a:r>
            <a:r>
              <a:rPr b="1" spc="-185"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τους  περιορισμούς που</a:t>
            </a:r>
            <a:r>
              <a:rPr b="1" spc="-50"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υπάρχουν</a:t>
            </a:r>
          </a:p>
          <a:p>
            <a:pPr marL="240665" marR="93980" indent="-228600">
              <a:lnSpc>
                <a:spcPct val="100000"/>
              </a:lnSpc>
              <a:spcBef>
                <a:spcPts val="1320"/>
              </a:spcBef>
              <a:buClr>
                <a:srgbClr val="2DB6B3"/>
              </a:buClr>
              <a:buFont typeface="Wingdings"/>
              <a:buChar char=""/>
              <a:tabLst>
                <a:tab pos="241300" algn="l"/>
              </a:tabLst>
            </a:pPr>
            <a:r>
              <a:rPr b="1" spc="5" dirty="0">
                <a:effectLst>
                  <a:outerShdw blurRad="38100" dist="38100" dir="2700000" algn="tl">
                    <a:srgbClr val="000000">
                      <a:alpha val="43137"/>
                    </a:srgbClr>
                  </a:outerShdw>
                </a:effectLst>
                <a:latin typeface="Arial"/>
                <a:cs typeface="Arial"/>
              </a:rPr>
              <a:t>Να </a:t>
            </a:r>
            <a:r>
              <a:rPr b="1" dirty="0">
                <a:effectLst>
                  <a:outerShdw blurRad="38100" dist="38100" dir="2700000" algn="tl">
                    <a:srgbClr val="000000">
                      <a:alpha val="43137"/>
                    </a:srgbClr>
                  </a:outerShdw>
                </a:effectLst>
                <a:latin typeface="Arial"/>
                <a:cs typeface="Arial"/>
              </a:rPr>
              <a:t>είστε </a:t>
            </a:r>
            <a:r>
              <a:rPr b="1" spc="-5" dirty="0">
                <a:effectLst>
                  <a:outerShdw blurRad="38100" dist="38100" dir="2700000" algn="tl">
                    <a:srgbClr val="000000">
                      <a:alpha val="43137"/>
                    </a:srgbClr>
                  </a:outerShdw>
                </a:effectLst>
                <a:latin typeface="Arial"/>
                <a:cs typeface="Arial"/>
              </a:rPr>
              <a:t>σε θέση να παρέχετε </a:t>
            </a:r>
            <a:r>
              <a:rPr b="1" dirty="0">
                <a:solidFill>
                  <a:srgbClr val="0000FF"/>
                </a:solidFill>
                <a:effectLst>
                  <a:outerShdw blurRad="38100" dist="38100" dir="2700000" algn="tl">
                    <a:srgbClr val="000000">
                      <a:alpha val="43137"/>
                    </a:srgbClr>
                  </a:outerShdw>
                </a:effectLst>
                <a:latin typeface="Arial"/>
                <a:cs typeface="Arial"/>
              </a:rPr>
              <a:t>χρήσιμες </a:t>
            </a:r>
            <a:r>
              <a:rPr b="1" spc="-5" dirty="0">
                <a:solidFill>
                  <a:srgbClr val="0000FF"/>
                </a:solidFill>
                <a:effectLst>
                  <a:outerShdw blurRad="38100" dist="38100" dir="2700000" algn="tl">
                    <a:srgbClr val="000000">
                      <a:alpha val="43137"/>
                    </a:srgbClr>
                  </a:outerShdw>
                </a:effectLst>
                <a:latin typeface="Arial"/>
                <a:cs typeface="Arial"/>
              </a:rPr>
              <a:t>συμ</a:t>
            </a:r>
            <a:r>
              <a:rPr sz="2000" spc="-5" dirty="0">
                <a:solidFill>
                  <a:srgbClr val="0000FF"/>
                </a:solidFill>
                <a:latin typeface="Arial"/>
                <a:cs typeface="Arial"/>
              </a:rPr>
              <a:t>βουλές </a:t>
            </a:r>
            <a:r>
              <a:rPr sz="2000" spc="-5" dirty="0">
                <a:latin typeface="Arial"/>
                <a:cs typeface="Arial"/>
              </a:rPr>
              <a:t>σε  </a:t>
            </a:r>
            <a:r>
              <a:rPr b="1" spc="-5" dirty="0">
                <a:effectLst>
                  <a:outerShdw blurRad="38100" dist="38100" dir="2700000" algn="tl">
                    <a:srgbClr val="000000">
                      <a:alpha val="43137"/>
                    </a:srgbClr>
                  </a:outerShdw>
                </a:effectLst>
                <a:latin typeface="Arial"/>
                <a:cs typeface="Arial"/>
              </a:rPr>
              <a:t>νέους </a:t>
            </a:r>
            <a:r>
              <a:rPr b="1" spc="5" dirty="0">
                <a:effectLst>
                  <a:outerShdw blurRad="38100" dist="38100" dir="2700000" algn="tl">
                    <a:srgbClr val="000000">
                      <a:alpha val="43137"/>
                    </a:srgbClr>
                  </a:outerShdw>
                </a:effectLst>
                <a:latin typeface="Arial"/>
                <a:cs typeface="Arial"/>
              </a:rPr>
              <a:t>και </a:t>
            </a:r>
            <a:r>
              <a:rPr b="1" dirty="0">
                <a:effectLst>
                  <a:outerShdw blurRad="38100" dist="38100" dir="2700000" algn="tl">
                    <a:srgbClr val="000000">
                      <a:alpha val="43137"/>
                    </a:srgbClr>
                  </a:outerShdw>
                </a:effectLst>
                <a:latin typeface="Arial"/>
                <a:cs typeface="Arial"/>
              </a:rPr>
              <a:t>ήδη </a:t>
            </a:r>
            <a:r>
              <a:rPr b="1" spc="-5" dirty="0">
                <a:effectLst>
                  <a:outerShdw blurRad="38100" dist="38100" dir="2700000" algn="tl">
                    <a:srgbClr val="000000">
                      <a:alpha val="43137"/>
                    </a:srgbClr>
                  </a:outerShdw>
                </a:effectLst>
                <a:latin typeface="Arial"/>
                <a:cs typeface="Arial"/>
              </a:rPr>
              <a:t>υπάρχοντες</a:t>
            </a:r>
            <a:r>
              <a:rPr b="1" spc="-65" dirty="0">
                <a:effectLst>
                  <a:outerShdw blurRad="38100" dist="38100" dir="2700000" algn="tl">
                    <a:srgbClr val="000000">
                      <a:alpha val="43137"/>
                    </a:srgbClr>
                  </a:outerShdw>
                </a:effectLst>
                <a:latin typeface="Arial"/>
                <a:cs typeface="Arial"/>
              </a:rPr>
              <a:t> </a:t>
            </a:r>
            <a:r>
              <a:rPr b="1" dirty="0">
                <a:effectLst>
                  <a:outerShdw blurRad="38100" dist="38100" dir="2700000" algn="tl">
                    <a:srgbClr val="000000">
                      <a:alpha val="43137"/>
                    </a:srgbClr>
                  </a:outerShdw>
                </a:effectLst>
                <a:latin typeface="Arial"/>
                <a:cs typeface="Arial"/>
              </a:rPr>
              <a:t>επιχειρηματίες</a:t>
            </a:r>
          </a:p>
        </p:txBody>
      </p:sp>
      <p:sp>
        <p:nvSpPr>
          <p:cNvPr id="7" name="object 7"/>
          <p:cNvSpPr/>
          <p:nvPr/>
        </p:nvSpPr>
        <p:spPr>
          <a:xfrm>
            <a:off x="7060209" y="696912"/>
            <a:ext cx="1979575" cy="1809750"/>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7060298" y="4560887"/>
            <a:ext cx="1979572" cy="1847849"/>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7061386" y="2570162"/>
            <a:ext cx="1979590" cy="1905000"/>
          </a:xfrm>
          <a:prstGeom prst="rect">
            <a:avLst/>
          </a:prstGeom>
          <a:blipFill>
            <a:blip r:embed="rId4" cstate="print"/>
            <a:stretch>
              <a:fillRect/>
            </a:stretch>
          </a:blipFill>
        </p:spPr>
        <p:txBody>
          <a:bodyPr wrap="square" lIns="0" tIns="0" rIns="0" bIns="0" rtlCol="0"/>
          <a:lstStyle/>
          <a:p>
            <a:endParaRPr/>
          </a:p>
        </p:txBody>
      </p:sp>
      <p:sp>
        <p:nvSpPr>
          <p:cNvPr id="11" name="object 11"/>
          <p:cNvSpPr txBox="1">
            <a:spLocks noGrp="1"/>
          </p:cNvSpPr>
          <p:nvPr>
            <p:ph type="sldNum" sz="quarter" idx="4294967295"/>
          </p:nvPr>
        </p:nvSpPr>
        <p:spPr>
          <a:xfrm>
            <a:off x="207327" y="6544354"/>
            <a:ext cx="216534" cy="167004"/>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3</a:t>
            </a:fld>
            <a:endParaRPr spc="-5"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diye.com.tr/wp-content/uploads/2008/10/internationalization.jpg">
            <a:hlinkClick r:id="rId2"/>
          </p:cNvPr>
          <p:cNvPicPr>
            <a:picLocks noChangeAspect="1" noChangeArrowheads="1"/>
          </p:cNvPicPr>
          <p:nvPr/>
        </p:nvPicPr>
        <p:blipFill>
          <a:blip r:embed="rId3" cstate="print"/>
          <a:srcRect/>
          <a:stretch>
            <a:fillRect/>
          </a:stretch>
        </p:blipFill>
        <p:spPr bwMode="auto">
          <a:xfrm>
            <a:off x="0" y="3571875"/>
            <a:ext cx="9144000" cy="3286125"/>
          </a:xfrm>
          <a:prstGeom prst="rect">
            <a:avLst/>
          </a:prstGeom>
          <a:noFill/>
          <a:ln w="9525">
            <a:noFill/>
            <a:miter lim="800000"/>
            <a:headEnd/>
            <a:tailEnd/>
          </a:ln>
        </p:spPr>
      </p:pic>
      <p:sp>
        <p:nvSpPr>
          <p:cNvPr id="15362" name="Rectangle 2"/>
          <p:cNvSpPr>
            <a:spLocks noGrp="1" noChangeArrowheads="1"/>
          </p:cNvSpPr>
          <p:nvPr>
            <p:ph type="title"/>
          </p:nvPr>
        </p:nvSpPr>
        <p:spPr>
          <a:xfrm>
            <a:off x="457200" y="0"/>
            <a:ext cx="8229600" cy="764704"/>
          </a:xfrm>
        </p:spPr>
        <p:txBody>
          <a:bodyPr>
            <a:normAutofit/>
          </a:bodyPr>
          <a:lstStyle/>
          <a:p>
            <a:r>
              <a:rPr lang="el-GR" sz="2800" b="1" dirty="0" smtClean="0">
                <a:solidFill>
                  <a:srgbClr val="FF0066"/>
                </a:solidFill>
                <a:effectLst>
                  <a:outerShdw blurRad="38100" dist="38100" dir="2700000" algn="tl">
                    <a:srgbClr val="000000">
                      <a:alpha val="43137"/>
                    </a:srgbClr>
                  </a:outerShdw>
                </a:effectLst>
                <a:ea typeface="ＭＳ Ｐゴシック" pitchFamily="34" charset="-128"/>
              </a:rPr>
              <a:t>Γιατί Μίσθωση αντί Δανεισμού; </a:t>
            </a:r>
            <a:endParaRPr lang="el-GR" sz="2800" b="1" dirty="0" smtClean="0">
              <a:solidFill>
                <a:srgbClr val="FF0066"/>
              </a:solidFill>
              <a:effectLst>
                <a:outerShdw blurRad="38100" dist="38100" dir="2700000" algn="tl">
                  <a:srgbClr val="000000">
                    <a:alpha val="43137"/>
                  </a:srgbClr>
                </a:outerShdw>
              </a:effectLst>
            </a:endParaRPr>
          </a:p>
        </p:txBody>
      </p:sp>
      <p:sp>
        <p:nvSpPr>
          <p:cNvPr id="162819" name="Rectangle 3"/>
          <p:cNvSpPr>
            <a:spLocks noGrp="1" noChangeArrowheads="1"/>
          </p:cNvSpPr>
          <p:nvPr>
            <p:ph idx="1"/>
          </p:nvPr>
        </p:nvSpPr>
        <p:spPr>
          <a:xfrm>
            <a:off x="179512" y="620688"/>
            <a:ext cx="8507288" cy="5505475"/>
          </a:xfrm>
        </p:spPr>
        <p:txBody>
          <a:bodyPr>
            <a:noAutofit/>
          </a:bodyPr>
          <a:lstStyle/>
          <a:p>
            <a:pPr marL="274320" indent="-274320" fontAlgn="auto">
              <a:lnSpc>
                <a:spcPct val="80000"/>
              </a:lnSpc>
              <a:spcAft>
                <a:spcPts val="0"/>
              </a:spcAft>
              <a:buClr>
                <a:schemeClr val="accent3"/>
              </a:buClr>
              <a:buFont typeface="Wingdings" pitchFamily="2" charset="2"/>
              <a:buNone/>
              <a:defRPr/>
            </a:pPr>
            <a:r>
              <a:rPr lang="el-GR" sz="2200" b="1" dirty="0">
                <a:solidFill>
                  <a:srgbClr val="002060"/>
                </a:solidFill>
                <a:effectLst>
                  <a:outerShdw blurRad="38100" dist="38100" dir="2700000" algn="tl">
                    <a:srgbClr val="000000">
                      <a:alpha val="43137"/>
                    </a:srgbClr>
                  </a:outerShdw>
                </a:effectLst>
              </a:rPr>
              <a:t>Πλεονεκτήματα:</a:t>
            </a:r>
          </a:p>
          <a:p>
            <a:pPr marL="274320" indent="-274320" algn="just" fontAlgn="auto">
              <a:lnSpc>
                <a:spcPct val="80000"/>
              </a:lnSpc>
              <a:spcAft>
                <a:spcPts val="0"/>
              </a:spcAft>
              <a:buClr>
                <a:schemeClr val="accent3"/>
              </a:buClr>
              <a:buFont typeface="Wingdings 2"/>
              <a:buChar char=""/>
              <a:defRPr/>
            </a:pPr>
            <a:r>
              <a:rPr lang="el-GR" sz="2200" b="1" dirty="0" smtClean="0">
                <a:solidFill>
                  <a:srgbClr val="002060"/>
                </a:solidFill>
                <a:effectLst>
                  <a:outerShdw blurRad="38100" dist="38100" dir="2700000" algn="tl">
                    <a:srgbClr val="000000">
                      <a:alpha val="43137"/>
                    </a:srgbClr>
                  </a:outerShdw>
                </a:effectLst>
              </a:rPr>
              <a:t>Η μίσθωση παρέχει χρηματοδότηση η οποία δεν απεικονίζεται στον ισολογισμό του μισθωτή και επομένως δεν επηρεάζει την πιστοληπτική του ικανότητα.</a:t>
            </a:r>
          </a:p>
          <a:p>
            <a:pPr marL="274320" indent="-274320" algn="just" fontAlgn="auto">
              <a:lnSpc>
                <a:spcPct val="80000"/>
              </a:lnSpc>
              <a:spcAft>
                <a:spcPts val="0"/>
              </a:spcAft>
              <a:buClr>
                <a:schemeClr val="accent3"/>
              </a:buClr>
              <a:buFont typeface="Wingdings 2"/>
              <a:buChar char=""/>
              <a:defRPr/>
            </a:pPr>
            <a:r>
              <a:rPr lang="el-GR" sz="2200" b="1" dirty="0" smtClean="0">
                <a:solidFill>
                  <a:srgbClr val="002060"/>
                </a:solidFill>
                <a:effectLst>
                  <a:outerShdw blurRad="38100" dist="38100" dir="2700000" algn="tl">
                    <a:srgbClr val="000000">
                      <a:alpha val="43137"/>
                    </a:srgbClr>
                  </a:outerShdw>
                </a:effectLst>
              </a:rPr>
              <a:t>Με την μίσθωση δεν απαιτούνται, συνήθως εμπράγματες εξασφαλίσεις</a:t>
            </a:r>
          </a:p>
          <a:p>
            <a:pPr marL="274320" indent="-274320" algn="just" fontAlgn="auto">
              <a:lnSpc>
                <a:spcPct val="80000"/>
              </a:lnSpc>
              <a:spcAft>
                <a:spcPts val="0"/>
              </a:spcAft>
              <a:buClr>
                <a:schemeClr val="accent3"/>
              </a:buClr>
              <a:buFont typeface="Wingdings 2"/>
              <a:buChar char=""/>
              <a:defRPr/>
            </a:pPr>
            <a:r>
              <a:rPr lang="el-GR" sz="2200" b="1" dirty="0" smtClean="0">
                <a:solidFill>
                  <a:srgbClr val="002060"/>
                </a:solidFill>
                <a:effectLst>
                  <a:outerShdw blurRad="38100" dist="38100" dir="2700000" algn="tl">
                    <a:srgbClr val="000000">
                      <a:alpha val="43137"/>
                    </a:srgbClr>
                  </a:outerShdw>
                </a:effectLst>
              </a:rPr>
              <a:t>Με τη μίσθωση δεν εκταμιεύει ο μισθωτής άμεσα τον ΦΠΑ του περιουσιακού στοιχείου, αλλά κατά τη διάρκεια της σύμβασης.</a:t>
            </a:r>
          </a:p>
          <a:p>
            <a:pPr marL="274320" indent="-274320" algn="just" fontAlgn="auto">
              <a:lnSpc>
                <a:spcPct val="80000"/>
              </a:lnSpc>
              <a:spcAft>
                <a:spcPts val="0"/>
              </a:spcAft>
              <a:buClr>
                <a:schemeClr val="accent3"/>
              </a:buClr>
              <a:buFont typeface="Wingdings 2"/>
              <a:buChar char=""/>
              <a:defRPr/>
            </a:pPr>
            <a:r>
              <a:rPr lang="el-GR" sz="2200" b="1" dirty="0" smtClean="0">
                <a:solidFill>
                  <a:srgbClr val="002060"/>
                </a:solidFill>
                <a:effectLst>
                  <a:outerShdw blurRad="38100" dist="38100" dir="2700000" algn="tl">
                    <a:srgbClr val="000000">
                      <a:alpha val="43137"/>
                    </a:srgbClr>
                  </a:outerShdw>
                </a:effectLst>
              </a:rPr>
              <a:t>Η μίσθωση παρέχει τη δυνατότητα διατήρησης της ρευστότητας του μισθωτή, καθώς δεν χρησιμοποιεί δικά του κεφάλαια για την προμήθεια του περιουσιακού στοιχείου</a:t>
            </a:r>
          </a:p>
          <a:p>
            <a:pPr marL="274320" indent="-274320" algn="just" fontAlgn="auto">
              <a:lnSpc>
                <a:spcPct val="80000"/>
              </a:lnSpc>
              <a:spcAft>
                <a:spcPts val="0"/>
              </a:spcAft>
              <a:buClr>
                <a:schemeClr val="accent3"/>
              </a:buClr>
              <a:buFont typeface="Wingdings 2"/>
              <a:buChar char=""/>
              <a:defRPr/>
            </a:pPr>
            <a:r>
              <a:rPr lang="el-GR" sz="2200" b="1" dirty="0" smtClean="0">
                <a:solidFill>
                  <a:srgbClr val="002060"/>
                </a:solidFill>
                <a:effectLst>
                  <a:outerShdw blurRad="38100" dist="38100" dir="2700000" algn="tl">
                    <a:srgbClr val="000000">
                      <a:alpha val="43137"/>
                    </a:srgbClr>
                  </a:outerShdw>
                </a:effectLst>
              </a:rPr>
              <a:t>ΟΙ συμβάσεις χρηματοδοτικής μίσθωσης δεν υπόκεινται σε τέλη χαρτόσημου ή άλλες επιβαρύνσεις.</a:t>
            </a:r>
          </a:p>
          <a:p>
            <a:pPr marL="274320" indent="-274320" algn="just" fontAlgn="auto">
              <a:lnSpc>
                <a:spcPct val="80000"/>
              </a:lnSpc>
              <a:spcAft>
                <a:spcPts val="0"/>
              </a:spcAft>
              <a:buClr>
                <a:schemeClr val="accent3"/>
              </a:buClr>
              <a:buFont typeface="Wingdings 2"/>
              <a:buChar char=""/>
              <a:defRPr/>
            </a:pPr>
            <a:r>
              <a:rPr lang="el-GR" sz="2200" b="1" dirty="0" smtClean="0">
                <a:solidFill>
                  <a:srgbClr val="002060"/>
                </a:solidFill>
                <a:effectLst>
                  <a:outerShdw blurRad="38100" dist="38100" dir="2700000" algn="tl">
                    <a:srgbClr val="000000">
                      <a:alpha val="43137"/>
                    </a:srgbClr>
                  </a:outerShdw>
                </a:effectLst>
              </a:rPr>
              <a:t>Η πώληση των παγίων στοιχείων και η </a:t>
            </a:r>
            <a:r>
              <a:rPr lang="el-GR" sz="2200" b="1" dirty="0" err="1" smtClean="0">
                <a:solidFill>
                  <a:srgbClr val="002060"/>
                </a:solidFill>
                <a:effectLst>
                  <a:outerShdw blurRad="38100" dist="38100" dir="2700000" algn="tl">
                    <a:srgbClr val="000000">
                      <a:alpha val="43137"/>
                    </a:srgbClr>
                  </a:outerShdw>
                </a:effectLst>
              </a:rPr>
              <a:t>επαναμίσθωση</a:t>
            </a:r>
            <a:r>
              <a:rPr lang="el-GR" sz="2200" b="1" dirty="0" smtClean="0">
                <a:solidFill>
                  <a:srgbClr val="002060"/>
                </a:solidFill>
                <a:effectLst>
                  <a:outerShdw blurRad="38100" dist="38100" dir="2700000" algn="tl">
                    <a:srgbClr val="000000">
                      <a:alpha val="43137"/>
                    </a:srgbClr>
                  </a:outerShdw>
                </a:effectLst>
              </a:rPr>
              <a:t> παρέχει τη δυνατότητα έμμεσης χρηματοδότησης των επιχειρήσεων μέσω της ρευστοποίησης  μέρος του παγιοποιημένου ενεργητικού τους. </a:t>
            </a:r>
          </a:p>
          <a:p>
            <a:pPr marL="274320" indent="-274320" fontAlgn="auto">
              <a:lnSpc>
                <a:spcPct val="80000"/>
              </a:lnSpc>
              <a:spcAft>
                <a:spcPts val="0"/>
              </a:spcAft>
              <a:buClr>
                <a:schemeClr val="accent3"/>
              </a:buClr>
              <a:buFont typeface="Wingdings 2"/>
              <a:buChar char=""/>
              <a:defRPr/>
            </a:pPr>
            <a:endParaRPr lang="el-GR" sz="2200" b="1" dirty="0" smtClean="0">
              <a:solidFill>
                <a:srgbClr val="002060"/>
              </a:solidFill>
              <a:effectLst>
                <a:outerShdw blurRad="38100" dist="38100" dir="2700000" algn="tl">
                  <a:srgbClr val="000000">
                    <a:alpha val="43137"/>
                  </a:srgbClr>
                </a:outerShdw>
              </a:effectLst>
            </a:endParaRPr>
          </a:p>
          <a:p>
            <a:pPr marL="274320" indent="-274320" fontAlgn="auto">
              <a:lnSpc>
                <a:spcPct val="80000"/>
              </a:lnSpc>
              <a:spcAft>
                <a:spcPts val="0"/>
              </a:spcAft>
              <a:buClr>
                <a:schemeClr val="accent3"/>
              </a:buClr>
              <a:buFont typeface="Wingdings 2"/>
              <a:buChar char=""/>
              <a:defRPr/>
            </a:pPr>
            <a:r>
              <a:rPr lang="el-GR" sz="2200" b="1" dirty="0" smtClean="0">
                <a:solidFill>
                  <a:srgbClr val="002060"/>
                </a:solidFill>
                <a:effectLst>
                  <a:outerShdw blurRad="38100" dist="38100" dir="2700000" algn="tl">
                    <a:srgbClr val="000000">
                      <a:alpha val="43137"/>
                    </a:srgbClr>
                  </a:outerShdw>
                </a:effectLst>
              </a:rPr>
              <a:t> </a:t>
            </a:r>
            <a:endParaRPr lang="el-GR" sz="2200" b="1" dirty="0">
              <a:solidFill>
                <a:srgbClr val="002060"/>
              </a:solidFill>
              <a:effectLst>
                <a:outerShdw blurRad="38100" dist="38100" dir="2700000" algn="tl">
                  <a:srgbClr val="000000">
                    <a:alpha val="43137"/>
                  </a:srgbClr>
                </a:outerShdw>
              </a:effectLst>
            </a:endParaRPr>
          </a:p>
          <a:p>
            <a:pPr marL="274320" indent="-274320" fontAlgn="auto">
              <a:lnSpc>
                <a:spcPct val="80000"/>
              </a:lnSpc>
              <a:spcAft>
                <a:spcPts val="0"/>
              </a:spcAft>
              <a:buClr>
                <a:schemeClr val="accent3"/>
              </a:buClr>
              <a:buFont typeface="Wingdings 2"/>
              <a:buChar char=""/>
              <a:defRPr/>
            </a:pPr>
            <a:endParaRPr lang="el-GR" sz="2200" b="1" dirty="0">
              <a:solidFill>
                <a:srgbClr val="002060"/>
              </a:solidFill>
              <a:effectLst>
                <a:outerShdw blurRad="38100" dist="38100" dir="2700000" algn="tl">
                  <a:srgbClr val="000000">
                    <a:alpha val="43137"/>
                  </a:srgbClr>
                </a:outerShdw>
              </a:effectLs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diye.com.tr/wp-content/uploads/2008/10/internationalization.jpg">
            <a:hlinkClick r:id="rId2"/>
          </p:cNvPr>
          <p:cNvPicPr>
            <a:picLocks noChangeAspect="1" noChangeArrowheads="1"/>
          </p:cNvPicPr>
          <p:nvPr/>
        </p:nvPicPr>
        <p:blipFill>
          <a:blip r:embed="rId3" cstate="print"/>
          <a:srcRect/>
          <a:stretch>
            <a:fillRect/>
          </a:stretch>
        </p:blipFill>
        <p:spPr bwMode="auto">
          <a:xfrm>
            <a:off x="0" y="3571875"/>
            <a:ext cx="9144000" cy="3286125"/>
          </a:xfrm>
          <a:prstGeom prst="rect">
            <a:avLst/>
          </a:prstGeom>
          <a:noFill/>
          <a:ln w="9525">
            <a:noFill/>
            <a:miter lim="800000"/>
            <a:headEnd/>
            <a:tailEnd/>
          </a:ln>
        </p:spPr>
      </p:pic>
      <p:sp>
        <p:nvSpPr>
          <p:cNvPr id="16386" name="Rectangle 2"/>
          <p:cNvSpPr>
            <a:spLocks noGrp="1" noChangeArrowheads="1"/>
          </p:cNvSpPr>
          <p:nvPr>
            <p:ph type="title"/>
          </p:nvPr>
        </p:nvSpPr>
        <p:spPr>
          <a:xfrm>
            <a:off x="457200" y="274638"/>
            <a:ext cx="8229600" cy="490066"/>
          </a:xfrm>
        </p:spPr>
        <p:txBody>
          <a:bodyPr>
            <a:normAutofit fontScale="90000"/>
          </a:bodyPr>
          <a:lstStyle/>
          <a:p>
            <a:r>
              <a:rPr lang="el-GR" sz="2800" b="1" dirty="0" smtClean="0">
                <a:solidFill>
                  <a:srgbClr val="FF0066"/>
                </a:solidFill>
                <a:effectLst>
                  <a:outerShdw blurRad="38100" dist="38100" dir="2700000" algn="tl">
                    <a:srgbClr val="000000">
                      <a:alpha val="43137"/>
                    </a:srgbClr>
                  </a:outerShdw>
                </a:effectLst>
                <a:ea typeface="ＭＳ Ｐゴシック" pitchFamily="34" charset="-128"/>
              </a:rPr>
              <a:t>Γιατί Μίσθωση αντί Δανεισμού; </a:t>
            </a:r>
            <a:endParaRPr lang="el-GR" sz="2800" b="1" dirty="0" smtClean="0">
              <a:solidFill>
                <a:srgbClr val="FF0066"/>
              </a:solidFill>
              <a:effectLst>
                <a:outerShdw blurRad="38100" dist="38100" dir="2700000" algn="tl">
                  <a:srgbClr val="000000">
                    <a:alpha val="43137"/>
                  </a:srgbClr>
                </a:outerShdw>
              </a:effectLst>
            </a:endParaRPr>
          </a:p>
        </p:txBody>
      </p:sp>
      <p:sp>
        <p:nvSpPr>
          <p:cNvPr id="16387" name="Rectangle 3"/>
          <p:cNvSpPr>
            <a:spLocks noGrp="1" noChangeArrowheads="1"/>
          </p:cNvSpPr>
          <p:nvPr>
            <p:ph idx="1"/>
          </p:nvPr>
        </p:nvSpPr>
        <p:spPr>
          <a:xfrm>
            <a:off x="467544" y="764704"/>
            <a:ext cx="8219256" cy="5361459"/>
          </a:xfrm>
        </p:spPr>
        <p:txBody>
          <a:bodyPr>
            <a:normAutofit lnSpcReduction="10000"/>
          </a:bodyPr>
          <a:lstStyle/>
          <a:p>
            <a:pPr algn="just">
              <a:lnSpc>
                <a:spcPct val="80000"/>
              </a:lnSpc>
              <a:buFont typeface="Wingdings" pitchFamily="2" charset="2"/>
              <a:buNone/>
            </a:pPr>
            <a:r>
              <a:rPr lang="el-GR" sz="2400" b="1" dirty="0" smtClean="0">
                <a:solidFill>
                  <a:srgbClr val="002060"/>
                </a:solidFill>
                <a:effectLst>
                  <a:outerShdw blurRad="38100" dist="38100" dir="2700000" algn="tl">
                    <a:srgbClr val="000000">
                      <a:alpha val="43137"/>
                    </a:srgbClr>
                  </a:outerShdw>
                </a:effectLst>
              </a:rPr>
              <a:t>Μειονεκτήματα</a:t>
            </a:r>
          </a:p>
          <a:p>
            <a:pPr algn="just">
              <a:lnSpc>
                <a:spcPct val="80000"/>
              </a:lnSpc>
              <a:buFont typeface="Wingdings" pitchFamily="2" charset="2"/>
              <a:buNone/>
            </a:pPr>
            <a:r>
              <a:rPr lang="el-GR" sz="2400" b="1" dirty="0" smtClean="0">
                <a:solidFill>
                  <a:srgbClr val="002060"/>
                </a:solidFill>
                <a:effectLst>
                  <a:outerShdw blurRad="38100" dist="38100" dir="2700000" algn="tl">
                    <a:srgbClr val="000000">
                      <a:alpha val="43137"/>
                    </a:srgbClr>
                  </a:outerShdw>
                </a:effectLst>
              </a:rPr>
              <a:t>	Το μειονέκτημα της μίσθωσης το οποίο προέρχεται από τη διεθνή εμπειρία είναι ότι το κόστος είναι ελαφρώς υψηλότερο από το κόστος του τραπεζικού δανεισμού. </a:t>
            </a:r>
          </a:p>
          <a:p>
            <a:pPr algn="just">
              <a:lnSpc>
                <a:spcPct val="80000"/>
              </a:lnSpc>
              <a:buFont typeface="Wingdings" pitchFamily="2" charset="2"/>
              <a:buNone/>
            </a:pPr>
            <a:r>
              <a:rPr lang="el-GR" sz="2400" b="1" dirty="0" smtClean="0">
                <a:solidFill>
                  <a:srgbClr val="002060"/>
                </a:solidFill>
                <a:effectLst>
                  <a:outerShdw blurRad="38100" dist="38100" dir="2700000" algn="tl">
                    <a:srgbClr val="000000">
                      <a:alpha val="43137"/>
                    </a:srgbClr>
                  </a:outerShdw>
                </a:effectLst>
              </a:rPr>
              <a:t>Επομένως η επιλογή μεταξύ αυτοχρηματοδότησης, μίσθωσης ή  αγοράς μέσω τραπεζικού δανεισμού , θα πρέπει να βασίζεται σε ειδική ανάλυση της κάθε περίπτωσης , καθώς τα δεδομένα διαφέρουν κάθε φορά.</a:t>
            </a:r>
          </a:p>
          <a:p>
            <a:pPr algn="just">
              <a:lnSpc>
                <a:spcPct val="80000"/>
              </a:lnSpc>
              <a:buFont typeface="Wingdings" pitchFamily="2" charset="2"/>
              <a:buNone/>
            </a:pPr>
            <a:endParaRPr lang="el-GR" sz="2400" b="1" dirty="0" smtClean="0">
              <a:solidFill>
                <a:srgbClr val="002060"/>
              </a:solidFill>
              <a:effectLst>
                <a:outerShdw blurRad="38100" dist="38100" dir="2700000" algn="tl">
                  <a:srgbClr val="000000">
                    <a:alpha val="43137"/>
                  </a:srgbClr>
                </a:outerShdw>
              </a:effectLst>
            </a:endParaRPr>
          </a:p>
          <a:p>
            <a:pPr algn="just">
              <a:lnSpc>
                <a:spcPct val="80000"/>
              </a:lnSpc>
              <a:buFont typeface="Wingdings" pitchFamily="2" charset="2"/>
              <a:buNone/>
            </a:pPr>
            <a:r>
              <a:rPr lang="el-GR" sz="2400" b="1" dirty="0" smtClean="0">
                <a:solidFill>
                  <a:srgbClr val="002060"/>
                </a:solidFill>
                <a:effectLst>
                  <a:outerShdw blurRad="38100" dist="38100" dir="2700000" algn="tl">
                    <a:srgbClr val="000000">
                      <a:alpha val="43137"/>
                    </a:srgbClr>
                  </a:outerShdw>
                </a:effectLst>
              </a:rPr>
              <a:t>	Το επιτόκιο το οποίο χρησιμοποιείται κυμαίνεται από εταιρία σε εταιρία και από χρονική περίοδο σε χρονική περίοδο.  Το επιτόκιο αυτό μεταβάλλεται αναλόγως των διαφόρων συνθηκών που επικρατούν στην αγορά και η μεταβολή αυτή έχει ως συνέπεια και τη μεταβολή του μισθώματος. Άρα το μίσθωμα δεν είναι σταθερό και ανεξάρτητο των μεταβολών των τραπεζικών επιτοκίων. </a:t>
            </a:r>
          </a:p>
          <a:p>
            <a:pPr>
              <a:lnSpc>
                <a:spcPct val="80000"/>
              </a:lnSpc>
              <a:buFont typeface="Wingdings" pitchFamily="2" charset="2"/>
              <a:buNone/>
            </a:pPr>
            <a:endParaRPr lang="el-GR" sz="2000" dirty="0" smtClean="0"/>
          </a:p>
          <a:p>
            <a:pPr>
              <a:lnSpc>
                <a:spcPct val="80000"/>
              </a:lnSpc>
              <a:buFont typeface="Wingdings" pitchFamily="2" charset="2"/>
              <a:buNone/>
            </a:pPr>
            <a:endParaRPr lang="el-GR" sz="20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251520" y="188640"/>
            <a:ext cx="8712968" cy="65135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lgn="just">
              <a:defRPr/>
            </a:pPr>
            <a:r>
              <a:rPr lang="el-GR" sz="2800" b="1" dirty="0">
                <a:ea typeface="ＭＳ Ｐゴシック" pitchFamily="34" charset="-128"/>
              </a:rPr>
              <a:t>Φορολογικοί </a:t>
            </a:r>
            <a:r>
              <a:rPr lang="el-GR" sz="2800" b="1" dirty="0" smtClean="0">
                <a:ea typeface="ＭＳ Ｐゴシック" pitchFamily="34" charset="-128"/>
              </a:rPr>
              <a:t>λόγοι</a:t>
            </a:r>
            <a:r>
              <a:rPr lang="el-GR" sz="2800" b="1" dirty="0" smtClean="0">
                <a:ea typeface="ＭＳ Ｐゴシック" pitchFamily="34" charset="-128"/>
              </a:rPr>
              <a:t>:</a:t>
            </a:r>
            <a:endParaRPr lang="el-GR" sz="2800" dirty="0">
              <a:ea typeface="ＭＳ Ｐゴシック" pitchFamily="34" charset="-128"/>
            </a:endParaRPr>
          </a:p>
          <a:p>
            <a:pPr>
              <a:buFont typeface="Wingdings" pitchFamily="2" charset="2"/>
              <a:buChar char="Ø"/>
            </a:pPr>
            <a:r>
              <a:rPr lang="el-GR" sz="2800" dirty="0">
                <a:ea typeface="ＭＳ Ｐゴシック" pitchFamily="34" charset="-128"/>
              </a:rPr>
              <a:t>ο εκμισθωτής αποκομίζει υψηλότερα φορολογικά οφέλη </a:t>
            </a:r>
            <a:r>
              <a:rPr lang="el-GR" sz="2800" dirty="0" smtClean="0">
                <a:ea typeface="ＭＳ Ｐゴシック" pitchFamily="34" charset="-128"/>
              </a:rPr>
              <a:t>(</a:t>
            </a:r>
            <a:r>
              <a:rPr lang="el-GR" sz="2800" dirty="0" smtClean="0"/>
              <a:t>έχει δικαίωμα να ενεργεί αποσβέσεις στα μίσθια, </a:t>
            </a:r>
            <a:r>
              <a:rPr lang="el-GR" sz="2800" dirty="0" smtClean="0"/>
              <a:t>κατά τον υπολογισμό των καθαρών </a:t>
            </a:r>
            <a:r>
              <a:rPr lang="el-GR" sz="2800" dirty="0" smtClean="0"/>
              <a:t>κερδών </a:t>
            </a:r>
            <a:r>
              <a:rPr lang="el-GR" sz="2800" dirty="0" smtClean="0"/>
              <a:t>που επιτρέπεται </a:t>
            </a:r>
            <a:r>
              <a:rPr lang="el-GR" sz="2800" dirty="0" smtClean="0"/>
              <a:t>να ενεργήσει, για την κάλυψη επισφαλών απαιτήσεών έκπτωση 2% επί του ύψους των μισθωμάτων (ληξιπρόθεσμων ή όχι)από όλες τις συμβάσεις χρηματοδοτικής μίσθωσης, τα οποία δεν είχαν εισπραχθεί στις 31 Δεκεμβρίου κάθε έτους</a:t>
            </a:r>
          </a:p>
          <a:p>
            <a:pPr algn="just">
              <a:buFont typeface="Wingdings" pitchFamily="2" charset="2"/>
              <a:buChar char="Ø"/>
              <a:defRPr/>
            </a:pPr>
            <a:r>
              <a:rPr lang="el-GR" sz="2800" dirty="0" smtClean="0">
                <a:ea typeface="ＭＳ Ｐゴシック" pitchFamily="34" charset="-128"/>
              </a:rPr>
              <a:t>ο </a:t>
            </a:r>
            <a:r>
              <a:rPr lang="el-GR" sz="2800" dirty="0">
                <a:ea typeface="ＭＳ Ｐゴシック" pitchFamily="34" charset="-128"/>
              </a:rPr>
              <a:t>μισθωτής αποκτά το δικαίωμα χρήσης του περιουσιακού στοιχείου και επίσης κάποια φορολογικά οφέλη.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371217" y="156373"/>
            <a:ext cx="4301490" cy="444352"/>
          </a:xfrm>
          <a:prstGeom prst="rect">
            <a:avLst/>
          </a:prstGeom>
        </p:spPr>
        <p:txBody>
          <a:bodyPr vert="horz" wrap="square" lIns="0" tIns="13335" rIns="0" bIns="0" rtlCol="0">
            <a:spAutoFit/>
          </a:bodyPr>
          <a:lstStyle/>
          <a:p>
            <a:pPr marL="12700">
              <a:lnSpc>
                <a:spcPct val="100000"/>
              </a:lnSpc>
              <a:spcBef>
                <a:spcPts val="105"/>
              </a:spcBef>
            </a:pPr>
            <a:r>
              <a:rPr sz="2800" spc="-5" dirty="0">
                <a:solidFill>
                  <a:srgbClr val="7889FB"/>
                </a:solidFill>
                <a:effectLst>
                  <a:outerShdw blurRad="38100" dist="38100" dir="2700000" algn="tl">
                    <a:srgbClr val="000000">
                      <a:alpha val="43137"/>
                    </a:srgbClr>
                  </a:outerShdw>
                </a:effectLst>
              </a:rPr>
              <a:t>Πλεονεκτήματα</a:t>
            </a:r>
            <a:r>
              <a:rPr sz="2800" spc="-45" dirty="0">
                <a:solidFill>
                  <a:srgbClr val="7889FB"/>
                </a:solidFill>
                <a:effectLst>
                  <a:outerShdw blurRad="38100" dist="38100" dir="2700000" algn="tl">
                    <a:srgbClr val="000000">
                      <a:alpha val="43137"/>
                    </a:srgbClr>
                  </a:outerShdw>
                </a:effectLst>
              </a:rPr>
              <a:t> </a:t>
            </a:r>
            <a:r>
              <a:rPr sz="2800" spc="-10" dirty="0">
                <a:solidFill>
                  <a:srgbClr val="7889FB"/>
                </a:solidFill>
                <a:effectLst>
                  <a:outerShdw blurRad="38100" dist="38100" dir="2700000" algn="tl">
                    <a:srgbClr val="000000">
                      <a:alpha val="43137"/>
                    </a:srgbClr>
                  </a:outerShdw>
                </a:effectLst>
              </a:rPr>
              <a:t>Leasing</a:t>
            </a:r>
            <a:endParaRPr sz="2800" dirty="0">
              <a:effectLst>
                <a:outerShdw blurRad="38100" dist="38100" dir="2700000" algn="tl">
                  <a:srgbClr val="000000">
                    <a:alpha val="43137"/>
                  </a:srgbClr>
                </a:outerShdw>
              </a:effectLst>
            </a:endParaRPr>
          </a:p>
        </p:txBody>
      </p:sp>
      <p:sp>
        <p:nvSpPr>
          <p:cNvPr id="6" name="object 6"/>
          <p:cNvSpPr txBox="1"/>
          <p:nvPr/>
        </p:nvSpPr>
        <p:spPr>
          <a:xfrm>
            <a:off x="1" y="620688"/>
            <a:ext cx="7236295" cy="4657044"/>
          </a:xfrm>
          <a:prstGeom prst="rect">
            <a:avLst/>
          </a:prstGeom>
        </p:spPr>
        <p:txBody>
          <a:bodyPr vert="horz" wrap="square" lIns="0" tIns="12065" rIns="0" bIns="0" rtlCol="0">
            <a:spAutoFit/>
          </a:bodyPr>
          <a:lstStyle/>
          <a:p>
            <a:pPr marL="241300" marR="535305" indent="-229235" algn="just">
              <a:lnSpc>
                <a:spcPct val="100000"/>
              </a:lnSpc>
              <a:spcBef>
                <a:spcPts val="95"/>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Καλύτεροι όροι προμήθειας εξοπλισμού ή απόκτησης επαγγελματικού  ακινήτου, καθώς η </a:t>
            </a:r>
            <a:r>
              <a:rPr sz="1600" b="1" dirty="0">
                <a:effectLst>
                  <a:outerShdw blurRad="38100" dist="38100" dir="2700000" algn="tl">
                    <a:srgbClr val="000000">
                      <a:alpha val="43137"/>
                    </a:srgbClr>
                  </a:outerShdw>
                </a:effectLst>
                <a:latin typeface="Arial"/>
                <a:cs typeface="Arial"/>
              </a:rPr>
              <a:t>αξία </a:t>
            </a:r>
            <a:r>
              <a:rPr sz="1600" b="1" spc="-5" dirty="0">
                <a:effectLst>
                  <a:outerShdw blurRad="38100" dist="38100" dir="2700000" algn="tl">
                    <a:srgbClr val="000000">
                      <a:alpha val="43137"/>
                    </a:srgbClr>
                  </a:outerShdw>
                </a:effectLst>
                <a:latin typeface="Arial"/>
                <a:cs typeface="Arial"/>
              </a:rPr>
              <a:t>τους εξοφλείται άμεσα τοις</a:t>
            </a:r>
            <a:r>
              <a:rPr sz="1600" b="1" spc="3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μετρητοίς</a:t>
            </a:r>
            <a:endParaRPr sz="1600" b="1" dirty="0">
              <a:effectLst>
                <a:outerShdw blurRad="38100" dist="38100" dir="2700000" algn="tl">
                  <a:srgbClr val="000000">
                    <a:alpha val="43137"/>
                  </a:srgbClr>
                </a:outerShdw>
              </a:effectLst>
              <a:latin typeface="Arial"/>
              <a:cs typeface="Arial"/>
            </a:endParaRPr>
          </a:p>
          <a:p>
            <a:pPr marL="241300" marR="1001394" indent="-229235" algn="just">
              <a:lnSpc>
                <a:spcPct val="100000"/>
              </a:lnSpc>
              <a:spcBef>
                <a:spcPts val="1055"/>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Τα μισθώματα του Leasing θεωρούνται δαπάνες και μειώνουν το  φορολογητέο</a:t>
            </a:r>
            <a:r>
              <a:rPr sz="1600" b="1" spc="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εισόδημα</a:t>
            </a:r>
            <a:endParaRPr sz="1600" b="1" dirty="0">
              <a:effectLst>
                <a:outerShdw blurRad="38100" dist="38100" dir="2700000" algn="tl">
                  <a:srgbClr val="000000">
                    <a:alpha val="43137"/>
                  </a:srgbClr>
                </a:outerShdw>
              </a:effectLst>
              <a:latin typeface="Arial"/>
              <a:cs typeface="Arial"/>
            </a:endParaRPr>
          </a:p>
          <a:p>
            <a:pPr marL="241300" marR="552450" indent="-229235" algn="just">
              <a:lnSpc>
                <a:spcPct val="100000"/>
              </a:lnSpc>
              <a:spcBef>
                <a:spcPts val="1060"/>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Ο μισθωτής αποφεύγει τη </a:t>
            </a:r>
            <a:r>
              <a:rPr sz="1600" b="1" spc="-10" dirty="0">
                <a:effectLst>
                  <a:outerShdw blurRad="38100" dist="38100" dir="2700000" algn="tl">
                    <a:srgbClr val="000000">
                      <a:alpha val="43137"/>
                    </a:srgbClr>
                  </a:outerShdw>
                </a:effectLst>
                <a:latin typeface="Arial"/>
                <a:cs typeface="Arial"/>
              </a:rPr>
              <a:t>δέσμευση </a:t>
            </a:r>
            <a:r>
              <a:rPr sz="1600" b="1" spc="-5" dirty="0">
                <a:effectLst>
                  <a:outerShdw blurRad="38100" dist="38100" dir="2700000" algn="tl">
                    <a:srgbClr val="000000">
                      <a:alpha val="43137"/>
                    </a:srgbClr>
                  </a:outerShdw>
                </a:effectLst>
                <a:latin typeface="Arial"/>
                <a:cs typeface="Arial"/>
              </a:rPr>
              <a:t>κεφαλαίων </a:t>
            </a:r>
            <a:r>
              <a:rPr sz="1600" b="1" dirty="0">
                <a:effectLst>
                  <a:outerShdw blurRad="38100" dist="38100" dir="2700000" algn="tl">
                    <a:srgbClr val="000000">
                      <a:alpha val="43137"/>
                    </a:srgbClr>
                  </a:outerShdw>
                </a:effectLst>
                <a:latin typeface="Arial"/>
                <a:cs typeface="Arial"/>
              </a:rPr>
              <a:t>για </a:t>
            </a:r>
            <a:r>
              <a:rPr sz="1600" b="1" spc="-5" dirty="0">
                <a:effectLst>
                  <a:outerShdw blurRad="38100" dist="38100" dir="2700000" algn="tl">
                    <a:srgbClr val="000000">
                      <a:alpha val="43137"/>
                    </a:srgbClr>
                  </a:outerShdw>
                </a:effectLst>
                <a:latin typeface="Arial"/>
                <a:cs typeface="Arial"/>
              </a:rPr>
              <a:t>χρήση παγίων και  διατηρεί αναλλοίωτη </a:t>
            </a:r>
            <a:r>
              <a:rPr sz="1600" b="1" dirty="0">
                <a:effectLst>
                  <a:outerShdw blurRad="38100" dist="38100" dir="2700000" algn="tl">
                    <a:srgbClr val="000000">
                      <a:alpha val="43137"/>
                    </a:srgbClr>
                  </a:outerShdw>
                </a:effectLst>
                <a:latin typeface="Arial"/>
                <a:cs typeface="Arial"/>
              </a:rPr>
              <a:t>τη </a:t>
            </a:r>
            <a:r>
              <a:rPr sz="1600" b="1" spc="-5" dirty="0">
                <a:effectLst>
                  <a:outerShdw blurRad="38100" dist="38100" dir="2700000" algn="tl">
                    <a:srgbClr val="000000">
                      <a:alpha val="43137"/>
                    </a:srgbClr>
                  </a:outerShdw>
                </a:effectLst>
                <a:latin typeface="Arial"/>
                <a:cs typeface="Arial"/>
              </a:rPr>
              <a:t>ρευστότητά</a:t>
            </a:r>
            <a:r>
              <a:rPr sz="1600" b="1" spc="1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του</a:t>
            </a:r>
            <a:endParaRPr sz="1600" b="1" dirty="0">
              <a:effectLst>
                <a:outerShdw blurRad="38100" dist="38100" dir="2700000" algn="tl">
                  <a:srgbClr val="000000">
                    <a:alpha val="43137"/>
                  </a:srgbClr>
                </a:outerShdw>
              </a:effectLst>
              <a:latin typeface="Arial"/>
              <a:cs typeface="Arial"/>
            </a:endParaRPr>
          </a:p>
          <a:p>
            <a:pPr marL="241300" marR="181610" indent="-229235" algn="just">
              <a:lnSpc>
                <a:spcPct val="100000"/>
              </a:lnSpc>
              <a:spcBef>
                <a:spcPts val="1055"/>
              </a:spcBef>
              <a:buClr>
                <a:srgbClr val="2DB6B3"/>
              </a:buClr>
              <a:buFont typeface="Wingdings"/>
              <a:buChar char=""/>
              <a:tabLst>
                <a:tab pos="241935" algn="l"/>
              </a:tabLst>
            </a:pPr>
            <a:r>
              <a:rPr sz="1600" b="1" spc="-5" dirty="0" smtClean="0">
                <a:effectLst>
                  <a:outerShdw blurRad="38100" dist="38100" dir="2700000" algn="tl">
                    <a:srgbClr val="000000">
                      <a:alpha val="43137"/>
                    </a:srgbClr>
                  </a:outerShdw>
                </a:effectLst>
                <a:latin typeface="Arial"/>
                <a:cs typeface="Arial"/>
              </a:rPr>
              <a:t>Η </a:t>
            </a:r>
            <a:r>
              <a:rPr sz="1600" b="1" spc="-5" dirty="0">
                <a:effectLst>
                  <a:outerShdw blurRad="38100" dist="38100" dir="2700000" algn="tl">
                    <a:srgbClr val="000000">
                      <a:alpha val="43137"/>
                    </a:srgbClr>
                  </a:outerShdw>
                </a:effectLst>
                <a:latin typeface="Arial"/>
                <a:cs typeface="Arial"/>
              </a:rPr>
              <a:t>διάρκεια της μίσθωσης και το ύψος του μισθώματος ορίζονται σύμφωνα  με τις οικονομικές δυνατότητες της</a:t>
            </a:r>
            <a:r>
              <a:rPr sz="1600" b="1" spc="3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επιχείρησης</a:t>
            </a:r>
            <a:endParaRPr sz="1600" b="1" dirty="0">
              <a:effectLst>
                <a:outerShdw blurRad="38100" dist="38100" dir="2700000" algn="tl">
                  <a:srgbClr val="000000">
                    <a:alpha val="43137"/>
                  </a:srgbClr>
                </a:outerShdw>
              </a:effectLst>
              <a:latin typeface="Arial"/>
              <a:cs typeface="Arial"/>
            </a:endParaRPr>
          </a:p>
          <a:p>
            <a:pPr marL="241300" marR="5080" indent="-229235" algn="just">
              <a:lnSpc>
                <a:spcPct val="100000"/>
              </a:lnSpc>
              <a:spcBef>
                <a:spcPts val="1060"/>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Βελτιώνεται η χρηματοοικονομική εικόνα του ισολογισμού της επιχείρησης  και της κεφαλαιακής διάρθρωσης (ιδία προς ξένα κεφάλαια), με αποτέλεσμα  την αύξηση της πιστοληπτικής εικόνας του</a:t>
            </a:r>
            <a:r>
              <a:rPr sz="1600" b="1" spc="2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μισθωτή</a:t>
            </a:r>
            <a:endParaRPr sz="1600" b="1" dirty="0">
              <a:effectLst>
                <a:outerShdw blurRad="38100" dist="38100" dir="2700000" algn="tl">
                  <a:srgbClr val="000000">
                    <a:alpha val="43137"/>
                  </a:srgbClr>
                </a:outerShdw>
              </a:effectLst>
              <a:latin typeface="Arial"/>
              <a:cs typeface="Arial"/>
            </a:endParaRPr>
          </a:p>
          <a:p>
            <a:pPr marL="241300" marR="154940" indent="-228600" algn="just">
              <a:lnSpc>
                <a:spcPct val="100000"/>
              </a:lnSpc>
              <a:spcBef>
                <a:spcPts val="1055"/>
              </a:spcBef>
              <a:buClr>
                <a:srgbClr val="2DB6B3"/>
              </a:buClr>
              <a:buFont typeface="Wingdings"/>
              <a:buChar char=""/>
              <a:tabLst>
                <a:tab pos="241300" algn="l"/>
              </a:tabLst>
            </a:pPr>
            <a:r>
              <a:rPr sz="1600" b="1" spc="-5" dirty="0">
                <a:effectLst>
                  <a:outerShdw blurRad="38100" dist="38100" dir="2700000" algn="tl">
                    <a:srgbClr val="000000">
                      <a:alpha val="43137"/>
                    </a:srgbClr>
                  </a:outerShdw>
                </a:effectLst>
                <a:latin typeface="Arial"/>
                <a:cs typeface="Arial"/>
              </a:rPr>
              <a:t>Προκειμένου για ακίνητα, </a:t>
            </a:r>
            <a:r>
              <a:rPr sz="1600" b="1" spc="-10" dirty="0">
                <a:effectLst>
                  <a:outerShdw blurRad="38100" dist="38100" dir="2700000" algn="tl">
                    <a:srgbClr val="000000">
                      <a:alpha val="43137"/>
                    </a:srgbClr>
                  </a:outerShdw>
                </a:effectLst>
                <a:latin typeface="Arial"/>
                <a:cs typeface="Arial"/>
              </a:rPr>
              <a:t>δεν </a:t>
            </a:r>
            <a:r>
              <a:rPr sz="1600" b="1" spc="-5" dirty="0">
                <a:effectLst>
                  <a:outerShdw blurRad="38100" dist="38100" dir="2700000" algn="tl">
                    <a:srgbClr val="000000">
                      <a:alpha val="43137"/>
                    </a:srgbClr>
                  </a:outerShdw>
                </a:effectLst>
                <a:latin typeface="Arial"/>
                <a:cs typeface="Arial"/>
              </a:rPr>
              <a:t>υφίσταται ο κίνδυνος της αναπροσαρμογής  του ενοικίου από τον ιδιοκτήτη, καθώς και της ιδιόχρησης ή </a:t>
            </a:r>
            <a:r>
              <a:rPr sz="1600" b="1" spc="-5" dirty="0" err="1">
                <a:effectLst>
                  <a:outerShdw blurRad="38100" dist="38100" dir="2700000" algn="tl">
                    <a:srgbClr val="000000">
                      <a:alpha val="43137"/>
                    </a:srgbClr>
                  </a:outerShdw>
                </a:effectLst>
                <a:latin typeface="Arial"/>
                <a:cs typeface="Arial"/>
              </a:rPr>
              <a:t>της</a:t>
            </a:r>
            <a:r>
              <a:rPr sz="1600" b="1" spc="110" dirty="0">
                <a:effectLst>
                  <a:outerShdw blurRad="38100" dist="38100" dir="2700000" algn="tl">
                    <a:srgbClr val="000000">
                      <a:alpha val="43137"/>
                    </a:srgbClr>
                  </a:outerShdw>
                </a:effectLst>
                <a:latin typeface="Arial"/>
                <a:cs typeface="Arial"/>
              </a:rPr>
              <a:t> </a:t>
            </a:r>
            <a:r>
              <a:rPr sz="1600" b="1" spc="-5" dirty="0" err="1" smtClean="0">
                <a:effectLst>
                  <a:outerShdw blurRad="38100" dist="38100" dir="2700000" algn="tl">
                    <a:srgbClr val="000000">
                      <a:alpha val="43137"/>
                    </a:srgbClr>
                  </a:outerShdw>
                </a:effectLst>
                <a:latin typeface="Arial"/>
                <a:cs typeface="Arial"/>
              </a:rPr>
              <a:t>καταβολής</a:t>
            </a:r>
            <a:r>
              <a:rPr lang="el-GR" sz="1600" b="1" spc="-5" dirty="0" smtClean="0">
                <a:effectLst>
                  <a:outerShdw blurRad="38100" dist="38100" dir="2700000" algn="tl">
                    <a:srgbClr val="000000">
                      <a:alpha val="43137"/>
                    </a:srgbClr>
                  </a:outerShdw>
                </a:effectLst>
                <a:latin typeface="Arial"/>
                <a:cs typeface="Arial"/>
              </a:rPr>
              <a:t>  </a:t>
            </a:r>
            <a:r>
              <a:rPr sz="1600" b="1" spc="-5" dirty="0" smtClean="0">
                <a:effectLst>
                  <a:outerShdw blurRad="38100" dist="38100" dir="2700000" algn="tl">
                    <a:srgbClr val="000000">
                      <a:alpha val="43137"/>
                    </a:srgbClr>
                  </a:outerShdw>
                </a:effectLst>
                <a:latin typeface="Arial"/>
                <a:cs typeface="Arial"/>
              </a:rPr>
              <a:t>«</a:t>
            </a:r>
            <a:r>
              <a:rPr sz="1600" b="1" spc="-5" dirty="0">
                <a:effectLst>
                  <a:outerShdw blurRad="38100" dist="38100" dir="2700000" algn="tl">
                    <a:srgbClr val="000000">
                      <a:alpha val="43137"/>
                    </a:srgbClr>
                  </a:outerShdw>
                </a:effectLst>
                <a:latin typeface="Arial"/>
                <a:cs typeface="Arial"/>
              </a:rPr>
              <a:t>αέρα»</a:t>
            </a:r>
            <a:endParaRPr sz="1600" b="1" dirty="0">
              <a:effectLst>
                <a:outerShdw blurRad="38100" dist="38100" dir="2700000" algn="tl">
                  <a:srgbClr val="000000">
                    <a:alpha val="43137"/>
                  </a:srgbClr>
                </a:outerShdw>
              </a:effectLst>
              <a:latin typeface="Arial"/>
              <a:cs typeface="Arial"/>
            </a:endParaRPr>
          </a:p>
        </p:txBody>
      </p:sp>
      <p:sp>
        <p:nvSpPr>
          <p:cNvPr id="7" name="object 7"/>
          <p:cNvSpPr/>
          <p:nvPr/>
        </p:nvSpPr>
        <p:spPr>
          <a:xfrm>
            <a:off x="7305861" y="901865"/>
            <a:ext cx="1473152" cy="1435556"/>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7333280" y="2518392"/>
            <a:ext cx="1706561" cy="1706562"/>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7347277" y="4676004"/>
            <a:ext cx="1569370" cy="1520336"/>
          </a:xfrm>
          <a:prstGeom prst="rect">
            <a:avLst/>
          </a:prstGeom>
          <a:blipFill>
            <a:blip r:embed="rId4" cstate="print"/>
            <a:stretch>
              <a:fillRect/>
            </a:stretch>
          </a:blipFill>
        </p:spPr>
        <p:txBody>
          <a:bodyPr wrap="square" lIns="0" tIns="0" rIns="0" bIns="0" rtlCol="0"/>
          <a:lstStyle/>
          <a:p>
            <a:endParaRPr/>
          </a:p>
        </p:txBody>
      </p:sp>
      <p:sp>
        <p:nvSpPr>
          <p:cNvPr id="11" name="object 11"/>
          <p:cNvSpPr txBox="1">
            <a:spLocks noGrp="1"/>
          </p:cNvSpPr>
          <p:nvPr>
            <p:ph type="sldNum" sz="quarter" idx="4294967295"/>
          </p:nvPr>
        </p:nvSpPr>
        <p:spPr>
          <a:xfrm>
            <a:off x="207326" y="6544354"/>
            <a:ext cx="836281"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33</a:t>
            </a:fld>
            <a:endParaRPr spc="-5"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915253" y="562419"/>
            <a:ext cx="3213735" cy="482600"/>
          </a:xfrm>
          <a:prstGeom prst="rect">
            <a:avLst/>
          </a:prstGeom>
        </p:spPr>
        <p:txBody>
          <a:bodyPr vert="horz" wrap="square" lIns="0" tIns="12700" rIns="0" bIns="0" rtlCol="0">
            <a:spAutoFit/>
          </a:bodyPr>
          <a:lstStyle/>
          <a:p>
            <a:pPr marL="12700">
              <a:lnSpc>
                <a:spcPct val="100000"/>
              </a:lnSpc>
              <a:spcBef>
                <a:spcPts val="100"/>
              </a:spcBef>
            </a:pPr>
            <a:r>
              <a:rPr sz="3000" spc="-5" dirty="0">
                <a:solidFill>
                  <a:srgbClr val="000099"/>
                </a:solidFill>
                <a:effectLst>
                  <a:outerShdw blurRad="38100" dist="38100" dir="2700000" algn="tl">
                    <a:srgbClr val="000000">
                      <a:alpha val="43137"/>
                    </a:srgbClr>
                  </a:outerShdw>
                </a:effectLst>
              </a:rPr>
              <a:t>Επιδοτήσεις</a:t>
            </a:r>
            <a:r>
              <a:rPr sz="3000" spc="-55" dirty="0">
                <a:solidFill>
                  <a:srgbClr val="000099"/>
                </a:solidFill>
                <a:effectLst>
                  <a:outerShdw blurRad="38100" dist="38100" dir="2700000" algn="tl">
                    <a:srgbClr val="000000">
                      <a:alpha val="43137"/>
                    </a:srgbClr>
                  </a:outerShdw>
                </a:effectLst>
              </a:rPr>
              <a:t> </a:t>
            </a:r>
            <a:r>
              <a:rPr sz="3000" dirty="0">
                <a:solidFill>
                  <a:srgbClr val="000099"/>
                </a:solidFill>
                <a:effectLst>
                  <a:outerShdw blurRad="38100" dist="38100" dir="2700000" algn="tl">
                    <a:srgbClr val="000000">
                      <a:alpha val="43137"/>
                    </a:srgbClr>
                  </a:outerShdw>
                </a:effectLst>
              </a:rPr>
              <a:t>ΕΣΠΑ</a:t>
            </a:r>
          </a:p>
        </p:txBody>
      </p:sp>
      <p:sp>
        <p:nvSpPr>
          <p:cNvPr id="6" name="object 6"/>
          <p:cNvSpPr txBox="1"/>
          <p:nvPr/>
        </p:nvSpPr>
        <p:spPr>
          <a:xfrm>
            <a:off x="407097" y="1069089"/>
            <a:ext cx="7994650" cy="3705860"/>
          </a:xfrm>
          <a:prstGeom prst="rect">
            <a:avLst/>
          </a:prstGeom>
        </p:spPr>
        <p:txBody>
          <a:bodyPr vert="horz" wrap="square" lIns="0" tIns="160020" rIns="0" bIns="0" rtlCol="0">
            <a:spAutoFit/>
          </a:bodyPr>
          <a:lstStyle/>
          <a:p>
            <a:pPr marL="469900" indent="-457834">
              <a:lnSpc>
                <a:spcPct val="100000"/>
              </a:lnSpc>
              <a:spcBef>
                <a:spcPts val="1260"/>
              </a:spcBef>
              <a:buClr>
                <a:srgbClr val="2DB6B3"/>
              </a:buClr>
              <a:buAutoNum type="arabicPeriod"/>
              <a:tabLst>
                <a:tab pos="469900" algn="l"/>
                <a:tab pos="470534" algn="l"/>
              </a:tabLst>
            </a:pPr>
            <a:r>
              <a:rPr sz="2000" b="1" dirty="0">
                <a:solidFill>
                  <a:srgbClr val="C00000"/>
                </a:solidFill>
                <a:effectLst>
                  <a:outerShdw blurRad="38100" dist="38100" dir="2700000" algn="tl">
                    <a:srgbClr val="000000">
                      <a:alpha val="43137"/>
                    </a:srgbClr>
                  </a:outerShdw>
                </a:effectLst>
                <a:latin typeface="Arial"/>
                <a:cs typeface="Arial"/>
              </a:rPr>
              <a:t>Επιδότηση </a:t>
            </a:r>
            <a:r>
              <a:rPr sz="2000" b="1" spc="-5" dirty="0">
                <a:solidFill>
                  <a:srgbClr val="C00000"/>
                </a:solidFill>
                <a:effectLst>
                  <a:outerShdw blurRad="38100" dist="38100" dir="2700000" algn="tl">
                    <a:srgbClr val="000000">
                      <a:alpha val="43137"/>
                    </a:srgbClr>
                  </a:outerShdw>
                </a:effectLst>
                <a:latin typeface="Arial"/>
                <a:cs typeface="Arial"/>
              </a:rPr>
              <a:t>Νέων</a:t>
            </a:r>
            <a:r>
              <a:rPr sz="2000" b="1" spc="-50" dirty="0">
                <a:solidFill>
                  <a:srgbClr val="C00000"/>
                </a:solidFill>
                <a:effectLst>
                  <a:outerShdw blurRad="38100" dist="38100" dir="2700000" algn="tl">
                    <a:srgbClr val="000000">
                      <a:alpha val="43137"/>
                    </a:srgbClr>
                  </a:outerShdw>
                </a:effectLst>
                <a:latin typeface="Arial"/>
                <a:cs typeface="Arial"/>
              </a:rPr>
              <a:t> </a:t>
            </a:r>
            <a:r>
              <a:rPr sz="2000" b="1" dirty="0">
                <a:solidFill>
                  <a:srgbClr val="C00000"/>
                </a:solidFill>
                <a:effectLst>
                  <a:outerShdw blurRad="38100" dist="38100" dir="2700000" algn="tl">
                    <a:srgbClr val="000000">
                      <a:alpha val="43137"/>
                    </a:srgbClr>
                  </a:outerShdw>
                </a:effectLst>
                <a:latin typeface="Arial"/>
                <a:cs typeface="Arial"/>
              </a:rPr>
              <a:t>Επιχειρηματιών</a:t>
            </a:r>
          </a:p>
          <a:p>
            <a:pPr marL="820419" lvl="1" indent="-343535">
              <a:lnSpc>
                <a:spcPct val="100000"/>
              </a:lnSpc>
              <a:spcBef>
                <a:spcPts val="1040"/>
              </a:spcBef>
              <a:buClr>
                <a:srgbClr val="2DB6B3"/>
              </a:buClr>
              <a:buAutoNum type="alphaLcParenR"/>
              <a:tabLst>
                <a:tab pos="820419" algn="l"/>
                <a:tab pos="821055" algn="l"/>
              </a:tabLst>
            </a:pPr>
            <a:r>
              <a:rPr sz="1800" b="1" spc="-5" dirty="0">
                <a:solidFill>
                  <a:srgbClr val="C00000"/>
                </a:solidFill>
                <a:effectLst>
                  <a:outerShdw blurRad="38100" dist="38100" dir="2700000" algn="tl">
                    <a:srgbClr val="000000">
                      <a:alpha val="43137"/>
                    </a:srgbClr>
                  </a:outerShdw>
                </a:effectLst>
                <a:latin typeface="Arial"/>
                <a:cs typeface="Arial"/>
              </a:rPr>
              <a:t>Στήριξη ανέργων </a:t>
            </a:r>
            <a:r>
              <a:rPr sz="1800" b="1" dirty="0">
                <a:solidFill>
                  <a:srgbClr val="C00000"/>
                </a:solidFill>
                <a:effectLst>
                  <a:outerShdw blurRad="38100" dist="38100" dir="2700000" algn="tl">
                    <a:srgbClr val="000000">
                      <a:alpha val="43137"/>
                    </a:srgbClr>
                  </a:outerShdw>
                </a:effectLst>
                <a:latin typeface="Arial"/>
                <a:cs typeface="Arial"/>
              </a:rPr>
              <a:t>και </a:t>
            </a:r>
            <a:r>
              <a:rPr sz="1800" b="1" spc="-5" dirty="0">
                <a:solidFill>
                  <a:srgbClr val="C00000"/>
                </a:solidFill>
                <a:effectLst>
                  <a:outerShdw blurRad="38100" dist="38100" dir="2700000" algn="tl">
                    <a:srgbClr val="000000">
                      <a:alpha val="43137"/>
                    </a:srgbClr>
                  </a:outerShdw>
                </a:effectLst>
                <a:latin typeface="Arial"/>
                <a:cs typeface="Arial"/>
              </a:rPr>
              <a:t>νέων επιχειρηματιών</a:t>
            </a:r>
            <a:r>
              <a:rPr sz="1800" b="1" dirty="0">
                <a:solidFill>
                  <a:srgbClr val="C00000"/>
                </a:solidFill>
                <a:effectLst>
                  <a:outerShdw blurRad="38100" dist="38100" dir="2700000" algn="tl">
                    <a:srgbClr val="000000">
                      <a:alpha val="43137"/>
                    </a:srgbClr>
                  </a:outerShdw>
                </a:effectLst>
                <a:latin typeface="Arial"/>
                <a:cs typeface="Arial"/>
              </a:rPr>
              <a:t> </a:t>
            </a:r>
            <a:r>
              <a:rPr sz="1800" b="1" spc="-5" dirty="0">
                <a:solidFill>
                  <a:srgbClr val="C00000"/>
                </a:solidFill>
                <a:effectLst>
                  <a:outerShdw blurRad="38100" dist="38100" dir="2700000" algn="tl">
                    <a:srgbClr val="000000">
                      <a:alpha val="43137"/>
                    </a:srgbClr>
                  </a:outerShdw>
                </a:effectLst>
                <a:latin typeface="Arial"/>
                <a:cs typeface="Arial"/>
              </a:rPr>
              <a:t>(start-up)</a:t>
            </a:r>
            <a:endParaRPr sz="1800" b="1" dirty="0">
              <a:solidFill>
                <a:srgbClr val="C00000"/>
              </a:solidFill>
              <a:effectLst>
                <a:outerShdw blurRad="38100" dist="38100" dir="2700000" algn="tl">
                  <a:srgbClr val="000000">
                    <a:alpha val="43137"/>
                  </a:srgbClr>
                </a:outerShdw>
              </a:effectLst>
              <a:latin typeface="Arial"/>
              <a:cs typeface="Arial"/>
            </a:endParaRPr>
          </a:p>
          <a:p>
            <a:pPr marL="820419" marR="5080" lvl="1" indent="-342900">
              <a:lnSpc>
                <a:spcPct val="100000"/>
              </a:lnSpc>
              <a:spcBef>
                <a:spcPts val="865"/>
              </a:spcBef>
              <a:buClr>
                <a:srgbClr val="2DB6B3"/>
              </a:buClr>
              <a:buAutoNum type="alphaLcParenR"/>
              <a:tabLst>
                <a:tab pos="820419" algn="l"/>
                <a:tab pos="821055" algn="l"/>
              </a:tabLst>
            </a:pPr>
            <a:r>
              <a:rPr sz="1800" b="1" spc="-5" dirty="0">
                <a:solidFill>
                  <a:srgbClr val="C00000"/>
                </a:solidFill>
                <a:effectLst>
                  <a:outerShdw blurRad="38100" dist="38100" dir="2700000" algn="tl">
                    <a:srgbClr val="000000">
                      <a:alpha val="43137"/>
                    </a:srgbClr>
                  </a:outerShdw>
                </a:effectLst>
                <a:latin typeface="Arial"/>
                <a:cs typeface="Arial"/>
              </a:rPr>
              <a:t>Σχέδιο Παρέμβασης για τη στήριξη των επιχειρήσεων </a:t>
            </a:r>
            <a:r>
              <a:rPr sz="1800" b="1" dirty="0">
                <a:solidFill>
                  <a:srgbClr val="C00000"/>
                </a:solidFill>
                <a:effectLst>
                  <a:outerShdw blurRad="38100" dist="38100" dir="2700000" algn="tl">
                    <a:srgbClr val="000000">
                      <a:alpha val="43137"/>
                    </a:srgbClr>
                  </a:outerShdw>
                </a:effectLst>
                <a:latin typeface="Arial"/>
                <a:cs typeface="Arial"/>
              </a:rPr>
              <a:t>και </a:t>
            </a:r>
            <a:r>
              <a:rPr sz="1800" b="1" spc="-5" dirty="0">
                <a:solidFill>
                  <a:srgbClr val="C00000"/>
                </a:solidFill>
                <a:effectLst>
                  <a:outerShdw blurRad="38100" dist="38100" dir="2700000" algn="tl">
                    <a:srgbClr val="000000">
                      <a:alpha val="43137"/>
                    </a:srgbClr>
                  </a:outerShdw>
                </a:effectLst>
                <a:latin typeface="Arial"/>
                <a:cs typeface="Arial"/>
              </a:rPr>
              <a:t>εργαζομένων  τους</a:t>
            </a:r>
            <a:endParaRPr sz="1800" b="1" dirty="0">
              <a:solidFill>
                <a:srgbClr val="C00000"/>
              </a:solidFill>
              <a:effectLst>
                <a:outerShdw blurRad="38100" dist="38100" dir="2700000" algn="tl">
                  <a:srgbClr val="000000">
                    <a:alpha val="43137"/>
                  </a:srgbClr>
                </a:outerShdw>
              </a:effectLst>
              <a:latin typeface="Arial"/>
              <a:cs typeface="Arial"/>
            </a:endParaRPr>
          </a:p>
          <a:p>
            <a:pPr marL="469900" indent="-457834">
              <a:lnSpc>
                <a:spcPct val="100000"/>
              </a:lnSpc>
              <a:spcBef>
                <a:spcPts val="1140"/>
              </a:spcBef>
              <a:buClr>
                <a:srgbClr val="2DB6B3"/>
              </a:buClr>
              <a:buAutoNum type="arabicPeriod"/>
              <a:tabLst>
                <a:tab pos="469900" algn="l"/>
                <a:tab pos="470534" algn="l"/>
              </a:tabLst>
            </a:pPr>
            <a:r>
              <a:rPr sz="2000" b="1" dirty="0">
                <a:solidFill>
                  <a:srgbClr val="C00000"/>
                </a:solidFill>
                <a:effectLst>
                  <a:outerShdw blurRad="38100" dist="38100" dir="2700000" algn="tl">
                    <a:srgbClr val="000000">
                      <a:alpha val="43137"/>
                    </a:srgbClr>
                  </a:outerShdw>
                </a:effectLst>
                <a:latin typeface="Arial"/>
                <a:cs typeface="Arial"/>
              </a:rPr>
              <a:t>Επιδότηση Καινοτομικών</a:t>
            </a:r>
            <a:r>
              <a:rPr sz="2000" b="1" spc="-70" dirty="0">
                <a:solidFill>
                  <a:srgbClr val="C00000"/>
                </a:solidFill>
                <a:effectLst>
                  <a:outerShdw blurRad="38100" dist="38100" dir="2700000" algn="tl">
                    <a:srgbClr val="000000">
                      <a:alpha val="43137"/>
                    </a:srgbClr>
                  </a:outerShdw>
                </a:effectLst>
                <a:latin typeface="Arial"/>
                <a:cs typeface="Arial"/>
              </a:rPr>
              <a:t> </a:t>
            </a:r>
            <a:r>
              <a:rPr sz="2000" b="1" spc="-5" dirty="0">
                <a:solidFill>
                  <a:srgbClr val="C00000"/>
                </a:solidFill>
                <a:effectLst>
                  <a:outerShdw blurRad="38100" dist="38100" dir="2700000" algn="tl">
                    <a:srgbClr val="000000">
                      <a:alpha val="43137"/>
                    </a:srgbClr>
                  </a:outerShdw>
                </a:effectLst>
                <a:latin typeface="Arial"/>
                <a:cs typeface="Arial"/>
              </a:rPr>
              <a:t>Ιδεών</a:t>
            </a:r>
            <a:endParaRPr sz="2000" b="1" dirty="0">
              <a:solidFill>
                <a:srgbClr val="C00000"/>
              </a:solidFill>
              <a:effectLst>
                <a:outerShdw blurRad="38100" dist="38100" dir="2700000" algn="tl">
                  <a:srgbClr val="000000">
                    <a:alpha val="43137"/>
                  </a:srgbClr>
                </a:outerShdw>
              </a:effectLst>
              <a:latin typeface="Arial"/>
              <a:cs typeface="Arial"/>
            </a:endParaRPr>
          </a:p>
          <a:p>
            <a:pPr marL="992505" lvl="1" indent="-457834">
              <a:lnSpc>
                <a:spcPct val="100000"/>
              </a:lnSpc>
              <a:spcBef>
                <a:spcPts val="1040"/>
              </a:spcBef>
              <a:buClr>
                <a:srgbClr val="2DB6B3"/>
              </a:buClr>
              <a:buAutoNum type="alphaLcParenR"/>
              <a:tabLst>
                <a:tab pos="992505" algn="l"/>
                <a:tab pos="993140" algn="l"/>
              </a:tabLst>
            </a:pPr>
            <a:r>
              <a:rPr sz="1800" b="1" spc="-10" dirty="0">
                <a:solidFill>
                  <a:srgbClr val="C00000"/>
                </a:solidFill>
                <a:effectLst>
                  <a:outerShdw blurRad="38100" dist="38100" dir="2700000" algn="tl">
                    <a:srgbClr val="000000">
                      <a:alpha val="43137"/>
                    </a:srgbClr>
                  </a:outerShdw>
                </a:effectLst>
                <a:latin typeface="Arial"/>
                <a:cs typeface="Arial"/>
              </a:rPr>
              <a:t>Digi</a:t>
            </a:r>
            <a:r>
              <a:rPr sz="1800" b="1" spc="5" dirty="0">
                <a:solidFill>
                  <a:srgbClr val="C00000"/>
                </a:solidFill>
                <a:effectLst>
                  <a:outerShdw blurRad="38100" dist="38100" dir="2700000" algn="tl">
                    <a:srgbClr val="000000">
                      <a:alpha val="43137"/>
                    </a:srgbClr>
                  </a:outerShdw>
                </a:effectLst>
                <a:latin typeface="Arial"/>
                <a:cs typeface="Arial"/>
              </a:rPr>
              <a:t> </a:t>
            </a:r>
            <a:r>
              <a:rPr sz="1800" b="1" spc="-10" dirty="0">
                <a:solidFill>
                  <a:srgbClr val="C00000"/>
                </a:solidFill>
                <a:effectLst>
                  <a:outerShdw blurRad="38100" dist="38100" dir="2700000" algn="tl">
                    <a:srgbClr val="000000">
                      <a:alpha val="43137"/>
                    </a:srgbClr>
                  </a:outerShdw>
                </a:effectLst>
                <a:latin typeface="Arial"/>
                <a:cs typeface="Arial"/>
              </a:rPr>
              <a:t>Mobile</a:t>
            </a:r>
            <a:endParaRPr sz="1800" b="1" dirty="0">
              <a:solidFill>
                <a:srgbClr val="C00000"/>
              </a:solidFill>
              <a:effectLst>
                <a:outerShdw blurRad="38100" dist="38100" dir="2700000" algn="tl">
                  <a:srgbClr val="000000">
                    <a:alpha val="43137"/>
                  </a:srgbClr>
                </a:outerShdw>
              </a:effectLst>
              <a:latin typeface="Arial"/>
              <a:cs typeface="Arial"/>
            </a:endParaRPr>
          </a:p>
          <a:p>
            <a:pPr marL="992505" lvl="1" indent="-457834">
              <a:lnSpc>
                <a:spcPct val="100000"/>
              </a:lnSpc>
              <a:spcBef>
                <a:spcPts val="865"/>
              </a:spcBef>
              <a:buClr>
                <a:srgbClr val="2DB6B3"/>
              </a:buClr>
              <a:buAutoNum type="alphaLcParenR"/>
              <a:tabLst>
                <a:tab pos="992505" algn="l"/>
                <a:tab pos="993140" algn="l"/>
              </a:tabLst>
            </a:pPr>
            <a:r>
              <a:rPr sz="1800" b="1" spc="-5" dirty="0">
                <a:solidFill>
                  <a:srgbClr val="C00000"/>
                </a:solidFill>
                <a:effectLst>
                  <a:outerShdw blurRad="38100" dist="38100" dir="2700000" algn="tl">
                    <a:srgbClr val="000000">
                      <a:alpha val="43137"/>
                    </a:srgbClr>
                  </a:outerShdw>
                </a:effectLst>
                <a:latin typeface="Arial"/>
                <a:cs typeface="Arial"/>
              </a:rPr>
              <a:t>Νέα Καινοτομική </a:t>
            </a:r>
            <a:r>
              <a:rPr sz="1800" b="1" spc="-5" dirty="0" err="1">
                <a:solidFill>
                  <a:srgbClr val="C00000"/>
                </a:solidFill>
                <a:effectLst>
                  <a:outerShdw blurRad="38100" dist="38100" dir="2700000" algn="tl">
                    <a:srgbClr val="000000">
                      <a:alpha val="43137"/>
                    </a:srgbClr>
                  </a:outerShdw>
                </a:effectLst>
                <a:latin typeface="Arial"/>
                <a:cs typeface="Arial"/>
              </a:rPr>
              <a:t>Επιχειρηματικότητα</a:t>
            </a:r>
            <a:r>
              <a:rPr sz="1800" b="1" spc="-5" dirty="0">
                <a:solidFill>
                  <a:srgbClr val="C00000"/>
                </a:solidFill>
                <a:effectLst>
                  <a:outerShdw blurRad="38100" dist="38100" dir="2700000" algn="tl">
                    <a:srgbClr val="000000">
                      <a:alpha val="43137"/>
                    </a:srgbClr>
                  </a:outerShdw>
                </a:effectLst>
                <a:latin typeface="Arial"/>
                <a:cs typeface="Arial"/>
              </a:rPr>
              <a:t> </a:t>
            </a:r>
            <a:endParaRPr sz="1800" b="1" dirty="0">
              <a:solidFill>
                <a:srgbClr val="C00000"/>
              </a:solidFill>
              <a:effectLst>
                <a:outerShdw blurRad="38100" dist="38100" dir="2700000" algn="tl">
                  <a:srgbClr val="000000">
                    <a:alpha val="43137"/>
                  </a:srgbClr>
                </a:outerShdw>
              </a:effectLst>
              <a:latin typeface="Arial"/>
              <a:cs typeface="Arial"/>
            </a:endParaRPr>
          </a:p>
          <a:p>
            <a:pPr marL="469900" indent="-457834">
              <a:lnSpc>
                <a:spcPct val="100000"/>
              </a:lnSpc>
              <a:spcBef>
                <a:spcPts val="1145"/>
              </a:spcBef>
              <a:buClr>
                <a:srgbClr val="2DB6B3"/>
              </a:buClr>
              <a:buAutoNum type="arabicPeriod"/>
              <a:tabLst>
                <a:tab pos="469900" algn="l"/>
                <a:tab pos="470534" algn="l"/>
              </a:tabLst>
            </a:pPr>
            <a:r>
              <a:rPr sz="2000" b="1" dirty="0">
                <a:solidFill>
                  <a:srgbClr val="C00000"/>
                </a:solidFill>
                <a:effectLst>
                  <a:outerShdw blurRad="38100" dist="38100" dir="2700000" algn="tl">
                    <a:srgbClr val="000000">
                      <a:alpha val="43137"/>
                    </a:srgbClr>
                  </a:outerShdw>
                </a:effectLst>
                <a:latin typeface="Arial"/>
                <a:cs typeface="Arial"/>
              </a:rPr>
              <a:t>Νέα </a:t>
            </a:r>
            <a:r>
              <a:rPr sz="2000" b="1" spc="5" dirty="0">
                <a:solidFill>
                  <a:srgbClr val="C00000"/>
                </a:solidFill>
                <a:effectLst>
                  <a:outerShdw blurRad="38100" dist="38100" dir="2700000" algn="tl">
                    <a:srgbClr val="000000">
                      <a:alpha val="43137"/>
                    </a:srgbClr>
                  </a:outerShdw>
                </a:effectLst>
                <a:latin typeface="Arial"/>
                <a:cs typeface="Arial"/>
              </a:rPr>
              <a:t>για</a:t>
            </a:r>
            <a:r>
              <a:rPr sz="2000" b="1" spc="-35" dirty="0">
                <a:solidFill>
                  <a:srgbClr val="C00000"/>
                </a:solidFill>
                <a:effectLst>
                  <a:outerShdw blurRad="38100" dist="38100" dir="2700000" algn="tl">
                    <a:srgbClr val="000000">
                      <a:alpha val="43137"/>
                    </a:srgbClr>
                  </a:outerShdw>
                </a:effectLst>
                <a:latin typeface="Arial"/>
                <a:cs typeface="Arial"/>
              </a:rPr>
              <a:t> </a:t>
            </a:r>
            <a:r>
              <a:rPr sz="2000" b="1" dirty="0">
                <a:solidFill>
                  <a:srgbClr val="C00000"/>
                </a:solidFill>
                <a:effectLst>
                  <a:outerShdw blurRad="38100" dist="38100" dir="2700000" algn="tl">
                    <a:srgbClr val="000000">
                      <a:alpha val="43137"/>
                    </a:srgbClr>
                  </a:outerShdw>
                </a:effectLst>
                <a:latin typeface="Arial"/>
                <a:cs typeface="Arial"/>
              </a:rPr>
              <a:t>Επιδοτήσεις</a:t>
            </a:r>
          </a:p>
          <a:p>
            <a:pPr marL="469265" indent="-457200">
              <a:lnSpc>
                <a:spcPct val="100000"/>
              </a:lnSpc>
              <a:spcBef>
                <a:spcPts val="1320"/>
              </a:spcBef>
              <a:buClr>
                <a:srgbClr val="2DB6B3"/>
              </a:buClr>
              <a:buAutoNum type="arabicPeriod"/>
              <a:tabLst>
                <a:tab pos="469265" algn="l"/>
                <a:tab pos="469900" algn="l"/>
              </a:tabLst>
            </a:pPr>
            <a:r>
              <a:rPr sz="2000" b="1" dirty="0">
                <a:solidFill>
                  <a:srgbClr val="C00000"/>
                </a:solidFill>
                <a:effectLst>
                  <a:outerShdw blurRad="38100" dist="38100" dir="2700000" algn="tl">
                    <a:srgbClr val="000000">
                      <a:alpha val="43137"/>
                    </a:srgbClr>
                  </a:outerShdw>
                </a:effectLst>
                <a:latin typeface="Arial"/>
                <a:cs typeface="Arial"/>
              </a:rPr>
              <a:t>Δάνεια</a:t>
            </a:r>
            <a:r>
              <a:rPr sz="2000" b="1" spc="-20" dirty="0">
                <a:solidFill>
                  <a:srgbClr val="C00000"/>
                </a:solidFill>
                <a:effectLst>
                  <a:outerShdw blurRad="38100" dist="38100" dir="2700000" algn="tl">
                    <a:srgbClr val="000000">
                      <a:alpha val="43137"/>
                    </a:srgbClr>
                  </a:outerShdw>
                </a:effectLst>
                <a:latin typeface="Arial"/>
                <a:cs typeface="Arial"/>
              </a:rPr>
              <a:t> </a:t>
            </a:r>
            <a:r>
              <a:rPr sz="2000" b="1" spc="-5" dirty="0">
                <a:solidFill>
                  <a:srgbClr val="C00000"/>
                </a:solidFill>
                <a:effectLst>
                  <a:outerShdw blurRad="38100" dist="38100" dir="2700000" algn="tl">
                    <a:srgbClr val="000000">
                      <a:alpha val="43137"/>
                    </a:srgbClr>
                  </a:outerShdw>
                </a:effectLst>
                <a:latin typeface="Arial"/>
                <a:cs typeface="Arial"/>
              </a:rPr>
              <a:t>JEREMIE</a:t>
            </a:r>
            <a:endParaRPr sz="2000" b="1" dirty="0">
              <a:solidFill>
                <a:srgbClr val="C00000"/>
              </a:solidFill>
              <a:effectLst>
                <a:outerShdw blurRad="38100" dist="38100" dir="2700000" algn="tl">
                  <a:srgbClr val="000000">
                    <a:alpha val="43137"/>
                  </a:srgbClr>
                </a:outerShdw>
              </a:effectLst>
              <a:latin typeface="Arial"/>
              <a:cs typeface="Arial"/>
            </a:endParaRPr>
          </a:p>
        </p:txBody>
      </p:sp>
      <p:sp>
        <p:nvSpPr>
          <p:cNvPr id="7" name="object 7"/>
          <p:cNvSpPr/>
          <p:nvPr/>
        </p:nvSpPr>
        <p:spPr>
          <a:xfrm>
            <a:off x="3965719" y="4758905"/>
            <a:ext cx="3636944" cy="1372819"/>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4294967295"/>
          </p:nvPr>
        </p:nvSpPr>
        <p:spPr>
          <a:xfrm>
            <a:off x="207326" y="6544354"/>
            <a:ext cx="692265"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34</a:t>
            </a:fld>
            <a:endParaRPr spc="-5"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428085" y="566991"/>
            <a:ext cx="8188325" cy="452120"/>
          </a:xfrm>
          <a:prstGeom prst="rect">
            <a:avLst/>
          </a:prstGeom>
        </p:spPr>
        <p:txBody>
          <a:bodyPr vert="horz" wrap="square" lIns="0" tIns="12065" rIns="0" bIns="0" rtlCol="0">
            <a:spAutoFit/>
          </a:bodyPr>
          <a:lstStyle/>
          <a:p>
            <a:pPr marL="12700">
              <a:lnSpc>
                <a:spcPct val="100000"/>
              </a:lnSpc>
              <a:spcBef>
                <a:spcPts val="95"/>
              </a:spcBef>
            </a:pPr>
            <a:r>
              <a:rPr sz="2800" spc="-5" dirty="0">
                <a:solidFill>
                  <a:srgbClr val="C00000"/>
                </a:solidFill>
                <a:effectLst>
                  <a:outerShdw blurRad="38100" dist="38100" dir="2700000" algn="tl">
                    <a:srgbClr val="000000">
                      <a:alpha val="43137"/>
                    </a:srgbClr>
                  </a:outerShdw>
                </a:effectLst>
              </a:rPr>
              <a:t>Στήριξη ανέργων και νέων επιχειρηματιών</a:t>
            </a:r>
            <a:r>
              <a:rPr sz="2800" spc="70" dirty="0">
                <a:solidFill>
                  <a:srgbClr val="C00000"/>
                </a:solidFill>
                <a:effectLst>
                  <a:outerShdw blurRad="38100" dist="38100" dir="2700000" algn="tl">
                    <a:srgbClr val="000000">
                      <a:alpha val="43137"/>
                    </a:srgbClr>
                  </a:outerShdw>
                </a:effectLst>
              </a:rPr>
              <a:t> </a:t>
            </a:r>
            <a:r>
              <a:rPr sz="2800" dirty="0">
                <a:solidFill>
                  <a:srgbClr val="C00000"/>
                </a:solidFill>
                <a:effectLst>
                  <a:outerShdw blurRad="38100" dist="38100" dir="2700000" algn="tl">
                    <a:srgbClr val="000000">
                      <a:alpha val="43137"/>
                    </a:srgbClr>
                  </a:outerShdw>
                </a:effectLst>
              </a:rPr>
              <a:t>(start-up)</a:t>
            </a:r>
          </a:p>
        </p:txBody>
      </p:sp>
      <p:sp>
        <p:nvSpPr>
          <p:cNvPr id="6" name="object 6"/>
          <p:cNvSpPr txBox="1">
            <a:spLocks noGrp="1"/>
          </p:cNvSpPr>
          <p:nvPr>
            <p:ph type="body" idx="1"/>
          </p:nvPr>
        </p:nvSpPr>
        <p:spPr>
          <a:xfrm>
            <a:off x="467544" y="1052736"/>
            <a:ext cx="7200800" cy="2659702"/>
          </a:xfrm>
          <a:prstGeom prst="rect">
            <a:avLst/>
          </a:prstGeom>
        </p:spPr>
        <p:txBody>
          <a:bodyPr vert="horz" wrap="square" lIns="0" tIns="12700" rIns="0" bIns="0" rtlCol="0">
            <a:spAutoFit/>
          </a:bodyPr>
          <a:lstStyle/>
          <a:p>
            <a:pPr marL="241300" marR="111760" indent="-228600">
              <a:lnSpc>
                <a:spcPct val="100000"/>
              </a:lnSpc>
              <a:spcBef>
                <a:spcPts val="100"/>
              </a:spcBef>
              <a:buClr>
                <a:srgbClr val="2DB6B3"/>
              </a:buClr>
              <a:buFont typeface="Wingdings"/>
              <a:buChar char=""/>
              <a:tabLst>
                <a:tab pos="241935" algn="l"/>
              </a:tabLst>
            </a:pPr>
            <a:r>
              <a:rPr sz="20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Συνολικός </a:t>
            </a:r>
            <a:r>
              <a:rPr sz="2000" b="1" spc="-10" dirty="0">
                <a:solidFill>
                  <a:srgbClr val="000099"/>
                </a:solidFill>
                <a:effectLst>
                  <a:outerShdw blurRad="38100" dist="38100" dir="2700000" algn="tl">
                    <a:srgbClr val="000000">
                      <a:alpha val="43137"/>
                    </a:srgbClr>
                  </a:outerShdw>
                </a:effectLst>
                <a:latin typeface="Arial" pitchFamily="34" charset="0"/>
                <a:cs typeface="Arial" pitchFamily="34" charset="0"/>
              </a:rPr>
              <a:t>προϋπολογισμός </a:t>
            </a:r>
            <a:r>
              <a:rPr sz="20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36 </a:t>
            </a:r>
            <a:r>
              <a:rPr sz="2000" b="1" dirty="0">
                <a:solidFill>
                  <a:srgbClr val="000099"/>
                </a:solidFill>
                <a:effectLst>
                  <a:outerShdw blurRad="38100" dist="38100" dir="2700000" algn="tl">
                    <a:srgbClr val="000000">
                      <a:alpha val="43137"/>
                    </a:srgbClr>
                  </a:outerShdw>
                </a:effectLst>
                <a:latin typeface="Arial" pitchFamily="34" charset="0"/>
                <a:cs typeface="Arial" pitchFamily="34" charset="0"/>
              </a:rPr>
              <a:t>€ </a:t>
            </a:r>
            <a:r>
              <a:rPr sz="20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εκατ. με στόχο την ίδρυση </a:t>
            </a:r>
            <a:r>
              <a:rPr sz="2000" b="1" dirty="0">
                <a:solidFill>
                  <a:srgbClr val="000099"/>
                </a:solidFill>
                <a:effectLst>
                  <a:outerShdw blurRad="38100" dist="38100" dir="2700000" algn="tl">
                    <a:srgbClr val="000000">
                      <a:alpha val="43137"/>
                    </a:srgbClr>
                  </a:outerShdw>
                </a:effectLst>
                <a:latin typeface="Arial" pitchFamily="34" charset="0"/>
                <a:cs typeface="Arial" pitchFamily="34" charset="0"/>
              </a:rPr>
              <a:t>άνω  </a:t>
            </a:r>
            <a:r>
              <a:rPr sz="20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των </a:t>
            </a:r>
            <a:r>
              <a:rPr sz="2000" b="1" spc="-10" dirty="0">
                <a:solidFill>
                  <a:srgbClr val="000099"/>
                </a:solidFill>
                <a:effectLst>
                  <a:outerShdw blurRad="38100" dist="38100" dir="2700000" algn="tl">
                    <a:srgbClr val="000000">
                      <a:alpha val="43137"/>
                    </a:srgbClr>
                  </a:outerShdw>
                </a:effectLst>
                <a:latin typeface="Arial" pitchFamily="34" charset="0"/>
                <a:cs typeface="Arial" pitchFamily="34" charset="0"/>
              </a:rPr>
              <a:t>1.000 </a:t>
            </a:r>
            <a:r>
              <a:rPr sz="20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νέων επιχειρήσεων </a:t>
            </a:r>
            <a:r>
              <a:rPr sz="2000" b="1" dirty="0">
                <a:solidFill>
                  <a:srgbClr val="000099"/>
                </a:solidFill>
                <a:effectLst>
                  <a:outerShdw blurRad="38100" dist="38100" dir="2700000" algn="tl">
                    <a:srgbClr val="000000">
                      <a:alpha val="43137"/>
                    </a:srgbClr>
                  </a:outerShdw>
                </a:effectLst>
                <a:latin typeface="Arial" pitchFamily="34" charset="0"/>
                <a:cs typeface="Arial" pitchFamily="34" charset="0"/>
              </a:rPr>
              <a:t>και </a:t>
            </a:r>
            <a:r>
              <a:rPr sz="20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τη </a:t>
            </a:r>
            <a:r>
              <a:rPr sz="2000" b="1" spc="-10" dirty="0">
                <a:solidFill>
                  <a:srgbClr val="000099"/>
                </a:solidFill>
                <a:effectLst>
                  <a:outerShdw blurRad="38100" dist="38100" dir="2700000" algn="tl">
                    <a:srgbClr val="000000">
                      <a:alpha val="43137"/>
                    </a:srgbClr>
                  </a:outerShdw>
                </a:effectLst>
                <a:latin typeface="Arial" pitchFamily="34" charset="0"/>
                <a:cs typeface="Arial" pitchFamily="34" charset="0"/>
              </a:rPr>
              <a:t>δημιουργία </a:t>
            </a:r>
            <a:r>
              <a:rPr sz="20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περισσότερων  από </a:t>
            </a:r>
            <a:r>
              <a:rPr sz="2000" b="1" spc="-10" dirty="0">
                <a:solidFill>
                  <a:srgbClr val="000099"/>
                </a:solidFill>
                <a:effectLst>
                  <a:outerShdw blurRad="38100" dist="38100" dir="2700000" algn="tl">
                    <a:srgbClr val="000000">
                      <a:alpha val="43137"/>
                    </a:srgbClr>
                  </a:outerShdw>
                </a:effectLst>
                <a:latin typeface="Arial" pitchFamily="34" charset="0"/>
                <a:cs typeface="Arial" pitchFamily="34" charset="0"/>
              </a:rPr>
              <a:t>1.000 </a:t>
            </a:r>
            <a:r>
              <a:rPr sz="20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νέων θέσεων</a:t>
            </a:r>
            <a:r>
              <a:rPr sz="2000" b="1" spc="-15" dirty="0">
                <a:solidFill>
                  <a:srgbClr val="000099"/>
                </a:solidFill>
                <a:effectLst>
                  <a:outerShdw blurRad="38100" dist="38100" dir="2700000" algn="tl">
                    <a:srgbClr val="000000">
                      <a:alpha val="43137"/>
                    </a:srgbClr>
                  </a:outerShdw>
                </a:effectLst>
                <a:latin typeface="Arial" pitchFamily="34" charset="0"/>
                <a:cs typeface="Arial" pitchFamily="34" charset="0"/>
              </a:rPr>
              <a:t> </a:t>
            </a:r>
            <a:r>
              <a:rPr sz="20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εργασίας</a:t>
            </a:r>
          </a:p>
          <a:p>
            <a:pPr marL="241300" indent="-228600">
              <a:lnSpc>
                <a:spcPct val="100000"/>
              </a:lnSpc>
              <a:spcBef>
                <a:spcPts val="1185"/>
              </a:spcBef>
              <a:buClr>
                <a:srgbClr val="2DB6B3"/>
              </a:buClr>
              <a:buFont typeface="Wingdings"/>
              <a:buChar char=""/>
              <a:tabLst>
                <a:tab pos="241300" algn="l"/>
              </a:tabLst>
            </a:pPr>
            <a:r>
              <a:rPr sz="1800" b="1" dirty="0">
                <a:solidFill>
                  <a:srgbClr val="000099"/>
                </a:solidFill>
                <a:effectLst>
                  <a:outerShdw blurRad="38100" dist="38100" dir="2700000" algn="tl">
                    <a:srgbClr val="000000">
                      <a:alpha val="43137"/>
                    </a:srgbClr>
                  </a:outerShdw>
                </a:effectLst>
                <a:latin typeface="Arial" pitchFamily="34" charset="0"/>
                <a:cs typeface="Arial" pitchFamily="34" charset="0"/>
              </a:rPr>
              <a:t>Οι </a:t>
            </a:r>
            <a:r>
              <a:rPr sz="18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δικαιούχοι θα</a:t>
            </a:r>
            <a:r>
              <a:rPr sz="1800" b="1" spc="15" dirty="0">
                <a:solidFill>
                  <a:srgbClr val="000099"/>
                </a:solidFill>
                <a:effectLst>
                  <a:outerShdw blurRad="38100" dist="38100" dir="2700000" algn="tl">
                    <a:srgbClr val="000000">
                      <a:alpha val="43137"/>
                    </a:srgbClr>
                  </a:outerShdw>
                </a:effectLst>
                <a:latin typeface="Arial" pitchFamily="34" charset="0"/>
                <a:cs typeface="Arial" pitchFamily="34" charset="0"/>
              </a:rPr>
              <a:t> </a:t>
            </a:r>
            <a:r>
              <a:rPr sz="18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πρέπει:</a:t>
            </a:r>
          </a:p>
          <a:p>
            <a:pPr marL="241300" marR="5080" indent="-228600">
              <a:lnSpc>
                <a:spcPct val="100000"/>
              </a:lnSpc>
              <a:spcBef>
                <a:spcPts val="1190"/>
              </a:spcBef>
              <a:buClr>
                <a:srgbClr val="2DB6B3"/>
              </a:buClr>
              <a:buFont typeface="Wingdings"/>
              <a:buChar char=""/>
              <a:tabLst>
                <a:tab pos="241300" algn="l"/>
              </a:tabLst>
            </a:pPr>
            <a:r>
              <a:rPr sz="18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Να έχουν </a:t>
            </a:r>
            <a:r>
              <a:rPr sz="1800" b="1" dirty="0">
                <a:solidFill>
                  <a:srgbClr val="000099"/>
                </a:solidFill>
                <a:effectLst>
                  <a:outerShdw blurRad="38100" dist="38100" dir="2700000" algn="tl">
                    <a:srgbClr val="000000">
                      <a:alpha val="43137"/>
                    </a:srgbClr>
                  </a:outerShdw>
                </a:effectLst>
                <a:latin typeface="Arial" pitchFamily="34" charset="0"/>
                <a:cs typeface="Arial" pitchFamily="34" charset="0"/>
              </a:rPr>
              <a:t>κάνει </a:t>
            </a:r>
            <a:r>
              <a:rPr sz="18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έναρξη επιχειρηματικής </a:t>
            </a:r>
            <a:r>
              <a:rPr sz="1800" b="1" spc="-5" dirty="0" err="1">
                <a:solidFill>
                  <a:srgbClr val="000099"/>
                </a:solidFill>
                <a:effectLst>
                  <a:outerShdw blurRad="38100" dist="38100" dir="2700000" algn="tl">
                    <a:srgbClr val="000000">
                      <a:alpha val="43137"/>
                    </a:srgbClr>
                  </a:outerShdw>
                </a:effectLst>
                <a:latin typeface="Arial" pitchFamily="34" charset="0"/>
                <a:cs typeface="Arial" pitchFamily="34" charset="0"/>
              </a:rPr>
              <a:t>δραστηριότητας</a:t>
            </a:r>
            <a:r>
              <a:rPr sz="18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 </a:t>
            </a:r>
            <a:r>
              <a:rPr lang="el-GR" sz="1800" b="1" spc="-5"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πριν την έναρξη ισχύς του προγράμματος </a:t>
            </a:r>
            <a:r>
              <a:rPr sz="1800" b="1" spc="-10"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t>
            </a:r>
            <a:r>
              <a:rPr sz="1800" b="1" dirty="0">
                <a:solidFill>
                  <a:srgbClr val="000099"/>
                </a:solidFill>
                <a:effectLst>
                  <a:outerShdw blurRad="38100" dist="38100" dir="2700000" algn="tl">
                    <a:srgbClr val="000000">
                      <a:alpha val="43137"/>
                    </a:srgbClr>
                  </a:outerShdw>
                </a:effectLst>
                <a:latin typeface="Arial" pitchFamily="34" charset="0"/>
                <a:cs typeface="Arial" pitchFamily="34" charset="0"/>
              </a:rPr>
              <a:t>ή να </a:t>
            </a:r>
            <a:r>
              <a:rPr sz="18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έχουν την </a:t>
            </a:r>
            <a:r>
              <a:rPr sz="1800" b="1" spc="-10" dirty="0">
                <a:solidFill>
                  <a:srgbClr val="000099"/>
                </a:solidFill>
                <a:effectLst>
                  <a:outerShdw blurRad="38100" dist="38100" dir="2700000" algn="tl">
                    <a:srgbClr val="000000">
                      <a:alpha val="43137"/>
                    </a:srgbClr>
                  </a:outerShdw>
                </a:effectLst>
                <a:latin typeface="Arial" pitchFamily="34" charset="0"/>
                <a:cs typeface="Arial" pitchFamily="34" charset="0"/>
              </a:rPr>
              <a:t>ιδιότητα </a:t>
            </a:r>
            <a:r>
              <a:rPr sz="1800" b="1" spc="-5" dirty="0">
                <a:solidFill>
                  <a:srgbClr val="000099"/>
                </a:solidFill>
                <a:effectLst>
                  <a:outerShdw blurRad="38100" dist="38100" dir="2700000" algn="tl">
                    <a:srgbClr val="000000">
                      <a:alpha val="43137"/>
                    </a:srgbClr>
                  </a:outerShdw>
                </a:effectLst>
                <a:latin typeface="Arial" pitchFamily="34" charset="0"/>
                <a:cs typeface="Arial" pitchFamily="34" charset="0"/>
              </a:rPr>
              <a:t>του ανέργου (διαθέτοντας δελτίο  ανεργίας)</a:t>
            </a:r>
          </a:p>
        </p:txBody>
      </p:sp>
      <p:sp>
        <p:nvSpPr>
          <p:cNvPr id="7" name="object 7"/>
          <p:cNvSpPr txBox="1"/>
          <p:nvPr/>
        </p:nvSpPr>
        <p:spPr>
          <a:xfrm>
            <a:off x="872172" y="3617472"/>
            <a:ext cx="169545" cy="708660"/>
          </a:xfrm>
          <a:prstGeom prst="rect">
            <a:avLst/>
          </a:prstGeom>
        </p:spPr>
        <p:txBody>
          <a:bodyPr vert="horz" wrap="square" lIns="0" tIns="109855" rIns="0" bIns="0" rtlCol="0">
            <a:spAutoFit/>
          </a:bodyPr>
          <a:lstStyle/>
          <a:p>
            <a:pPr marL="12700">
              <a:lnSpc>
                <a:spcPct val="100000"/>
              </a:lnSpc>
              <a:spcBef>
                <a:spcPts val="865"/>
              </a:spcBef>
            </a:pPr>
            <a:r>
              <a:rPr sz="1600" spc="-5" dirty="0">
                <a:solidFill>
                  <a:srgbClr val="2DB6B3"/>
                </a:solidFill>
                <a:latin typeface="Arial"/>
                <a:cs typeface="Arial"/>
              </a:rPr>
              <a:t>i.</a:t>
            </a:r>
            <a:endParaRPr sz="1600">
              <a:latin typeface="Arial"/>
              <a:cs typeface="Arial"/>
            </a:endParaRPr>
          </a:p>
          <a:p>
            <a:pPr marL="12700">
              <a:lnSpc>
                <a:spcPct val="100000"/>
              </a:lnSpc>
              <a:spcBef>
                <a:spcPts val="770"/>
              </a:spcBef>
            </a:pPr>
            <a:r>
              <a:rPr sz="1600" spc="-15" dirty="0">
                <a:solidFill>
                  <a:srgbClr val="2DB6B3"/>
                </a:solidFill>
                <a:latin typeface="Arial"/>
                <a:cs typeface="Arial"/>
              </a:rPr>
              <a:t>ii.</a:t>
            </a:r>
            <a:endParaRPr sz="1600">
              <a:latin typeface="Arial"/>
              <a:cs typeface="Arial"/>
            </a:endParaRPr>
          </a:p>
        </p:txBody>
      </p:sp>
      <p:sp>
        <p:nvSpPr>
          <p:cNvPr id="8" name="object 8"/>
          <p:cNvSpPr txBox="1"/>
          <p:nvPr/>
        </p:nvSpPr>
        <p:spPr>
          <a:xfrm>
            <a:off x="1443763" y="3617472"/>
            <a:ext cx="5795010" cy="952500"/>
          </a:xfrm>
          <a:prstGeom prst="rect">
            <a:avLst/>
          </a:prstGeom>
        </p:spPr>
        <p:txBody>
          <a:bodyPr vert="horz" wrap="square" lIns="0" tIns="109855" rIns="0" bIns="0" rtlCol="0">
            <a:spAutoFit/>
          </a:bodyPr>
          <a:lstStyle/>
          <a:p>
            <a:pPr marL="12700">
              <a:lnSpc>
                <a:spcPct val="100000"/>
              </a:lnSpc>
              <a:spcBef>
                <a:spcPts val="865"/>
              </a:spcBef>
            </a:pPr>
            <a:r>
              <a:rPr sz="1600" b="1" spc="-10" dirty="0">
                <a:effectLst>
                  <a:outerShdw blurRad="38100" dist="38100" dir="2700000" algn="tl">
                    <a:srgbClr val="000000">
                      <a:alpha val="43137"/>
                    </a:srgbClr>
                  </a:outerShdw>
                </a:effectLst>
                <a:latin typeface="Arial"/>
                <a:cs typeface="Arial"/>
              </a:rPr>
              <a:t>Να </a:t>
            </a:r>
            <a:r>
              <a:rPr sz="1600" b="1" spc="-5" dirty="0">
                <a:effectLst>
                  <a:outerShdw blurRad="38100" dist="38100" dir="2700000" algn="tl">
                    <a:srgbClr val="000000">
                      <a:alpha val="43137"/>
                    </a:srgbClr>
                  </a:outerShdw>
                </a:effectLst>
                <a:latin typeface="Arial"/>
                <a:cs typeface="Arial"/>
              </a:rPr>
              <a:t>διαθέτουν αριθμό φορολογικού μητρώου</a:t>
            </a:r>
            <a:r>
              <a:rPr sz="1600" b="1" spc="2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(ΑΦΜ)</a:t>
            </a:r>
            <a:endParaRPr sz="1600" b="1" dirty="0">
              <a:effectLst>
                <a:outerShdw blurRad="38100" dist="38100" dir="2700000" algn="tl">
                  <a:srgbClr val="000000">
                    <a:alpha val="43137"/>
                  </a:srgbClr>
                </a:outerShdw>
              </a:effectLst>
              <a:latin typeface="Arial"/>
              <a:cs typeface="Arial"/>
            </a:endParaRPr>
          </a:p>
          <a:p>
            <a:pPr marL="12700" marR="5080">
              <a:lnSpc>
                <a:spcPct val="100000"/>
              </a:lnSpc>
              <a:spcBef>
                <a:spcPts val="770"/>
              </a:spcBef>
            </a:pPr>
            <a:r>
              <a:rPr sz="1600" b="1" spc="-10" dirty="0">
                <a:effectLst>
                  <a:outerShdw blurRad="38100" dist="38100" dir="2700000" algn="tl">
                    <a:srgbClr val="000000">
                      <a:alpha val="43137"/>
                    </a:srgbClr>
                  </a:outerShdw>
                </a:effectLst>
                <a:latin typeface="Arial"/>
                <a:cs typeface="Arial"/>
              </a:rPr>
              <a:t>Να </a:t>
            </a:r>
            <a:r>
              <a:rPr sz="1600" b="1" spc="-5" dirty="0">
                <a:effectLst>
                  <a:outerShdw blurRad="38100" dist="38100" dir="2700000" algn="tl">
                    <a:srgbClr val="000000">
                      <a:alpha val="43137"/>
                    </a:srgbClr>
                  </a:outerShdw>
                </a:effectLst>
                <a:latin typeface="Arial"/>
                <a:cs typeface="Arial"/>
              </a:rPr>
              <a:t>έχουν συμπληρώσει το </a:t>
            </a:r>
            <a:r>
              <a:rPr sz="1600" b="1" spc="-10" dirty="0">
                <a:effectLst>
                  <a:outerShdw blurRad="38100" dist="38100" dir="2700000" algn="tl">
                    <a:srgbClr val="000000">
                      <a:alpha val="43137"/>
                    </a:srgbClr>
                  </a:outerShdw>
                </a:effectLst>
                <a:latin typeface="Arial"/>
                <a:cs typeface="Arial"/>
              </a:rPr>
              <a:t>18ο </a:t>
            </a:r>
            <a:r>
              <a:rPr sz="1600" b="1" spc="-5" dirty="0">
                <a:effectLst>
                  <a:outerShdw blurRad="38100" dist="38100" dir="2700000" algn="tl">
                    <a:srgbClr val="000000">
                      <a:alpha val="43137"/>
                    </a:srgbClr>
                  </a:outerShdw>
                </a:effectLst>
                <a:latin typeface="Arial"/>
                <a:cs typeface="Arial"/>
              </a:rPr>
              <a:t>έτος της ηλικίας τους και </a:t>
            </a:r>
            <a:r>
              <a:rPr sz="1600" b="1" dirty="0">
                <a:effectLst>
                  <a:outerShdw blurRad="38100" dist="38100" dir="2700000" algn="tl">
                    <a:srgbClr val="000000">
                      <a:alpha val="43137"/>
                    </a:srgbClr>
                  </a:outerShdw>
                </a:effectLst>
                <a:latin typeface="Arial"/>
                <a:cs typeface="Arial"/>
              </a:rPr>
              <a:t>να </a:t>
            </a:r>
            <a:r>
              <a:rPr sz="1600" b="1" spc="-5" dirty="0">
                <a:effectLst>
                  <a:outerShdw blurRad="38100" dist="38100" dir="2700000" algn="tl">
                    <a:srgbClr val="000000">
                      <a:alpha val="43137"/>
                    </a:srgbClr>
                  </a:outerShdw>
                </a:effectLst>
                <a:latin typeface="Arial"/>
                <a:cs typeface="Arial"/>
              </a:rPr>
              <a:t>είναι  μέχρι 64</a:t>
            </a:r>
            <a:r>
              <a:rPr sz="1600" b="1"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ετών</a:t>
            </a:r>
            <a:endParaRPr sz="1600" b="1" dirty="0">
              <a:effectLst>
                <a:outerShdw blurRad="38100" dist="38100" dir="2700000" algn="tl">
                  <a:srgbClr val="000000">
                    <a:alpha val="43137"/>
                  </a:srgbClr>
                </a:outerShdw>
              </a:effectLst>
              <a:latin typeface="Arial"/>
              <a:cs typeface="Arial"/>
            </a:endParaRPr>
          </a:p>
        </p:txBody>
      </p:sp>
      <p:sp>
        <p:nvSpPr>
          <p:cNvPr id="9" name="object 9"/>
          <p:cNvSpPr txBox="1"/>
          <p:nvPr/>
        </p:nvSpPr>
        <p:spPr>
          <a:xfrm>
            <a:off x="407123" y="4674171"/>
            <a:ext cx="7016115" cy="1828706"/>
          </a:xfrm>
          <a:prstGeom prst="rect">
            <a:avLst/>
          </a:prstGeom>
        </p:spPr>
        <p:txBody>
          <a:bodyPr vert="horz" wrap="square" lIns="0" tIns="12700" rIns="0" bIns="0" rtlCol="0">
            <a:spAutoFit/>
          </a:bodyPr>
          <a:lstStyle/>
          <a:p>
            <a:pPr marL="241300" marR="151765" indent="-228600" algn="just">
              <a:lnSpc>
                <a:spcPct val="100000"/>
              </a:lnSpc>
              <a:spcBef>
                <a:spcPts val="100"/>
              </a:spcBef>
              <a:buClr>
                <a:srgbClr val="2DB6B3"/>
              </a:buClr>
              <a:buFont typeface="Wingdings"/>
              <a:buChar char=""/>
              <a:tabLst>
                <a:tab pos="241935" algn="l"/>
              </a:tabLst>
            </a:pPr>
            <a:r>
              <a:rPr sz="1800" b="1" spc="5" dirty="0">
                <a:solidFill>
                  <a:srgbClr val="000099"/>
                </a:solidFill>
                <a:effectLst>
                  <a:outerShdw blurRad="38100" dist="38100" dir="2700000" algn="tl">
                    <a:srgbClr val="000000">
                      <a:alpha val="43137"/>
                    </a:srgbClr>
                  </a:outerShdw>
                </a:effectLst>
                <a:latin typeface="Arial"/>
                <a:cs typeface="Arial"/>
              </a:rPr>
              <a:t>Τα </a:t>
            </a:r>
            <a:r>
              <a:rPr sz="1800" b="1" spc="-5" dirty="0">
                <a:solidFill>
                  <a:srgbClr val="000099"/>
                </a:solidFill>
                <a:effectLst>
                  <a:outerShdw blurRad="38100" dist="38100" dir="2700000" algn="tl">
                    <a:srgbClr val="000000">
                      <a:alpha val="43137"/>
                    </a:srgbClr>
                  </a:outerShdw>
                </a:effectLst>
                <a:latin typeface="Arial"/>
                <a:cs typeface="Arial"/>
              </a:rPr>
              <a:t>επιχειρηματικά σχέδια </a:t>
            </a:r>
            <a:r>
              <a:rPr sz="1800" b="1" spc="-10" dirty="0">
                <a:solidFill>
                  <a:srgbClr val="000099"/>
                </a:solidFill>
                <a:effectLst>
                  <a:outerShdw blurRad="38100" dist="38100" dir="2700000" algn="tl">
                    <a:srgbClr val="000000">
                      <a:alpha val="43137"/>
                    </a:srgbClr>
                  </a:outerShdw>
                </a:effectLst>
                <a:latin typeface="Arial"/>
                <a:cs typeface="Arial"/>
              </a:rPr>
              <a:t>που </a:t>
            </a:r>
            <a:r>
              <a:rPr sz="1800" b="1" spc="-5" dirty="0">
                <a:solidFill>
                  <a:srgbClr val="000099"/>
                </a:solidFill>
                <a:effectLst>
                  <a:outerShdw blurRad="38100" dist="38100" dir="2700000" algn="tl">
                    <a:srgbClr val="000000">
                      <a:alpha val="43137"/>
                    </a:srgbClr>
                  </a:outerShdw>
                </a:effectLst>
                <a:latin typeface="Arial"/>
                <a:cs typeface="Arial"/>
              </a:rPr>
              <a:t>θα ενισχυθούν θα πρέπει </a:t>
            </a:r>
            <a:r>
              <a:rPr sz="1800" b="1" dirty="0">
                <a:solidFill>
                  <a:srgbClr val="000099"/>
                </a:solidFill>
                <a:effectLst>
                  <a:outerShdw blurRad="38100" dist="38100" dir="2700000" algn="tl">
                    <a:srgbClr val="000000">
                      <a:alpha val="43137"/>
                    </a:srgbClr>
                  </a:outerShdw>
                </a:effectLst>
                <a:latin typeface="Arial"/>
                <a:cs typeface="Arial"/>
              </a:rPr>
              <a:t>να </a:t>
            </a:r>
            <a:r>
              <a:rPr sz="1800" b="1" spc="-5" dirty="0">
                <a:solidFill>
                  <a:srgbClr val="000099"/>
                </a:solidFill>
                <a:effectLst>
                  <a:outerShdw blurRad="38100" dist="38100" dir="2700000" algn="tl">
                    <a:srgbClr val="000000">
                      <a:alpha val="43137"/>
                    </a:srgbClr>
                  </a:outerShdw>
                </a:effectLst>
                <a:latin typeface="Arial"/>
                <a:cs typeface="Arial"/>
              </a:rPr>
              <a:t>έχουν  επιλέξιμο </a:t>
            </a:r>
            <a:r>
              <a:rPr sz="1800" b="1" spc="-10" dirty="0">
                <a:solidFill>
                  <a:srgbClr val="000099"/>
                </a:solidFill>
                <a:effectLst>
                  <a:outerShdw blurRad="38100" dist="38100" dir="2700000" algn="tl">
                    <a:srgbClr val="000000">
                      <a:alpha val="43137"/>
                    </a:srgbClr>
                  </a:outerShdw>
                </a:effectLst>
                <a:latin typeface="Arial"/>
                <a:cs typeface="Arial"/>
              </a:rPr>
              <a:t>προϋπολογισμό </a:t>
            </a:r>
            <a:r>
              <a:rPr sz="1800" b="1" spc="-5" dirty="0">
                <a:solidFill>
                  <a:srgbClr val="000099"/>
                </a:solidFill>
                <a:effectLst>
                  <a:outerShdw blurRad="38100" dist="38100" dir="2700000" algn="tl">
                    <a:srgbClr val="000000">
                      <a:alpha val="43137"/>
                    </a:srgbClr>
                  </a:outerShdw>
                </a:effectLst>
                <a:latin typeface="Arial"/>
                <a:cs typeface="Arial"/>
              </a:rPr>
              <a:t>από </a:t>
            </a:r>
            <a:r>
              <a:rPr sz="1800" b="1" spc="-10" dirty="0">
                <a:solidFill>
                  <a:srgbClr val="000099"/>
                </a:solidFill>
                <a:effectLst>
                  <a:outerShdw blurRad="38100" dist="38100" dir="2700000" algn="tl">
                    <a:srgbClr val="000000">
                      <a:alpha val="43137"/>
                    </a:srgbClr>
                  </a:outerShdw>
                </a:effectLst>
                <a:latin typeface="Arial"/>
                <a:cs typeface="Arial"/>
              </a:rPr>
              <a:t>10.000€ </a:t>
            </a:r>
            <a:r>
              <a:rPr sz="1800" b="1" spc="-5" dirty="0">
                <a:solidFill>
                  <a:srgbClr val="000099"/>
                </a:solidFill>
                <a:effectLst>
                  <a:outerShdw blurRad="38100" dist="38100" dir="2700000" algn="tl">
                    <a:srgbClr val="000000">
                      <a:alpha val="43137"/>
                    </a:srgbClr>
                  </a:outerShdw>
                </a:effectLst>
                <a:latin typeface="Arial"/>
                <a:cs typeface="Arial"/>
              </a:rPr>
              <a:t>έως </a:t>
            </a:r>
            <a:r>
              <a:rPr sz="1800" b="1" spc="-10" dirty="0">
                <a:solidFill>
                  <a:srgbClr val="000099"/>
                </a:solidFill>
                <a:effectLst>
                  <a:outerShdw blurRad="38100" dist="38100" dir="2700000" algn="tl">
                    <a:srgbClr val="000000">
                      <a:alpha val="43137"/>
                    </a:srgbClr>
                  </a:outerShdw>
                </a:effectLst>
                <a:latin typeface="Arial"/>
                <a:cs typeface="Arial"/>
              </a:rPr>
              <a:t>20.000</a:t>
            </a:r>
            <a:r>
              <a:rPr sz="1800" b="1" spc="65" dirty="0">
                <a:solidFill>
                  <a:srgbClr val="000099"/>
                </a:solidFill>
                <a:effectLst>
                  <a:outerShdw blurRad="38100" dist="38100" dir="2700000" algn="tl">
                    <a:srgbClr val="000000">
                      <a:alpha val="43137"/>
                    </a:srgbClr>
                  </a:outerShdw>
                </a:effectLst>
                <a:latin typeface="Arial"/>
                <a:cs typeface="Arial"/>
              </a:rPr>
              <a:t> </a:t>
            </a:r>
            <a:r>
              <a:rPr sz="1800" b="1" dirty="0">
                <a:solidFill>
                  <a:srgbClr val="000099"/>
                </a:solidFill>
                <a:effectLst>
                  <a:outerShdw blurRad="38100" dist="38100" dir="2700000" algn="tl">
                    <a:srgbClr val="000000">
                      <a:alpha val="43137"/>
                    </a:srgbClr>
                  </a:outerShdw>
                </a:effectLst>
                <a:latin typeface="Arial"/>
                <a:cs typeface="Arial"/>
              </a:rPr>
              <a:t>€</a:t>
            </a:r>
          </a:p>
          <a:p>
            <a:pPr marL="241300" marR="5080" indent="-228600" algn="just">
              <a:lnSpc>
                <a:spcPct val="100000"/>
              </a:lnSpc>
              <a:spcBef>
                <a:spcPts val="1185"/>
              </a:spcBef>
              <a:buClr>
                <a:srgbClr val="2DB6B3"/>
              </a:buClr>
              <a:buFont typeface="Wingdings"/>
              <a:buChar char=""/>
              <a:tabLst>
                <a:tab pos="241300" algn="l"/>
              </a:tabLst>
            </a:pPr>
            <a:r>
              <a:rPr sz="1800" b="1" dirty="0">
                <a:solidFill>
                  <a:srgbClr val="000099"/>
                </a:solidFill>
                <a:effectLst>
                  <a:outerShdw blurRad="38100" dist="38100" dir="2700000" algn="tl">
                    <a:srgbClr val="000000">
                      <a:alpha val="43137"/>
                    </a:srgbClr>
                  </a:outerShdw>
                </a:effectLst>
                <a:latin typeface="Arial"/>
                <a:cs typeface="Arial"/>
              </a:rPr>
              <a:t>Σε </a:t>
            </a:r>
            <a:r>
              <a:rPr sz="1800" b="1" spc="-5" dirty="0">
                <a:solidFill>
                  <a:srgbClr val="000099"/>
                </a:solidFill>
                <a:effectLst>
                  <a:outerShdw blurRad="38100" dist="38100" dir="2700000" algn="tl">
                    <a:srgbClr val="000000">
                      <a:alpha val="43137"/>
                    </a:srgbClr>
                  </a:outerShdw>
                </a:effectLst>
                <a:latin typeface="Arial"/>
                <a:cs typeface="Arial"/>
              </a:rPr>
              <a:t>περίπτωση </a:t>
            </a:r>
            <a:r>
              <a:rPr sz="1800" b="1" spc="-10" dirty="0">
                <a:solidFill>
                  <a:srgbClr val="000099"/>
                </a:solidFill>
                <a:effectLst>
                  <a:outerShdw blurRad="38100" dist="38100" dir="2700000" algn="tl">
                    <a:srgbClr val="000000">
                      <a:alpha val="43137"/>
                    </a:srgbClr>
                  </a:outerShdw>
                </a:effectLst>
                <a:latin typeface="Arial"/>
                <a:cs typeface="Arial"/>
              </a:rPr>
              <a:t>που </a:t>
            </a:r>
            <a:r>
              <a:rPr sz="1800" b="1" dirty="0">
                <a:solidFill>
                  <a:srgbClr val="000099"/>
                </a:solidFill>
                <a:effectLst>
                  <a:outerShdw blurRad="38100" dist="38100" dir="2700000" algn="tl">
                    <a:srgbClr val="000000">
                      <a:alpha val="43137"/>
                    </a:srgbClr>
                  </a:outerShdw>
                </a:effectLst>
                <a:latin typeface="Arial"/>
                <a:cs typeface="Arial"/>
              </a:rPr>
              <a:t>η </a:t>
            </a:r>
            <a:r>
              <a:rPr sz="1800" b="1" spc="-5" dirty="0">
                <a:solidFill>
                  <a:srgbClr val="000099"/>
                </a:solidFill>
                <a:effectLst>
                  <a:outerShdw blurRad="38100" dist="38100" dir="2700000" algn="tl">
                    <a:srgbClr val="000000">
                      <a:alpha val="43137"/>
                    </a:srgbClr>
                  </a:outerShdw>
                </a:effectLst>
                <a:latin typeface="Arial"/>
                <a:cs typeface="Arial"/>
              </a:rPr>
              <a:t>πρόταση προβλέπει τη </a:t>
            </a:r>
            <a:r>
              <a:rPr sz="1800" b="1" spc="-10" dirty="0">
                <a:solidFill>
                  <a:srgbClr val="000099"/>
                </a:solidFill>
                <a:effectLst>
                  <a:outerShdw blurRad="38100" dist="38100" dir="2700000" algn="tl">
                    <a:srgbClr val="000000">
                      <a:alpha val="43137"/>
                    </a:srgbClr>
                  </a:outerShdw>
                </a:effectLst>
                <a:latin typeface="Arial"/>
                <a:cs typeface="Arial"/>
              </a:rPr>
              <a:t>δημιουργία </a:t>
            </a:r>
            <a:r>
              <a:rPr sz="1800" b="1" spc="-5" dirty="0">
                <a:solidFill>
                  <a:srgbClr val="000099"/>
                </a:solidFill>
                <a:effectLst>
                  <a:outerShdw blurRad="38100" dist="38100" dir="2700000" algn="tl">
                    <a:srgbClr val="000000">
                      <a:alpha val="43137"/>
                    </a:srgbClr>
                  </a:outerShdw>
                </a:effectLst>
                <a:latin typeface="Arial"/>
                <a:cs typeface="Arial"/>
              </a:rPr>
              <a:t>νέας/νέων  θέσης/θέσεων εργασίας </a:t>
            </a:r>
            <a:r>
              <a:rPr sz="1800" b="1" dirty="0">
                <a:solidFill>
                  <a:srgbClr val="000099"/>
                </a:solidFill>
                <a:effectLst>
                  <a:outerShdw blurRad="38100" dist="38100" dir="2700000" algn="tl">
                    <a:srgbClr val="000000">
                      <a:alpha val="43137"/>
                    </a:srgbClr>
                  </a:outerShdw>
                </a:effectLst>
                <a:latin typeface="Arial"/>
                <a:cs typeface="Arial"/>
              </a:rPr>
              <a:t>ο </a:t>
            </a:r>
            <a:r>
              <a:rPr sz="1800" b="1" spc="-5" dirty="0">
                <a:solidFill>
                  <a:srgbClr val="000099"/>
                </a:solidFill>
                <a:effectLst>
                  <a:outerShdw blurRad="38100" dist="38100" dir="2700000" algn="tl">
                    <a:srgbClr val="000000">
                      <a:alpha val="43137"/>
                    </a:srgbClr>
                  </a:outerShdw>
                </a:effectLst>
                <a:latin typeface="Arial"/>
                <a:cs typeface="Arial"/>
              </a:rPr>
              <a:t>ανώτατος επιλέξιμος </a:t>
            </a:r>
            <a:r>
              <a:rPr sz="1800" b="1" spc="-10" dirty="0">
                <a:solidFill>
                  <a:srgbClr val="000099"/>
                </a:solidFill>
                <a:effectLst>
                  <a:outerShdw blurRad="38100" dist="38100" dir="2700000" algn="tl">
                    <a:srgbClr val="000000">
                      <a:alpha val="43137"/>
                    </a:srgbClr>
                  </a:outerShdw>
                </a:effectLst>
                <a:latin typeface="Arial"/>
                <a:cs typeface="Arial"/>
              </a:rPr>
              <a:t>προϋπολογισμός  </a:t>
            </a:r>
            <a:r>
              <a:rPr sz="1800" b="1" spc="-5" dirty="0">
                <a:solidFill>
                  <a:srgbClr val="000099"/>
                </a:solidFill>
                <a:effectLst>
                  <a:outerShdw blurRad="38100" dist="38100" dir="2700000" algn="tl">
                    <a:srgbClr val="000000">
                      <a:alpha val="43137"/>
                    </a:srgbClr>
                  </a:outerShdw>
                </a:effectLst>
                <a:latin typeface="Arial"/>
                <a:cs typeface="Arial"/>
              </a:rPr>
              <a:t>δύναται </a:t>
            </a:r>
            <a:r>
              <a:rPr sz="1800" b="1" dirty="0">
                <a:solidFill>
                  <a:srgbClr val="000099"/>
                </a:solidFill>
                <a:effectLst>
                  <a:outerShdw blurRad="38100" dist="38100" dir="2700000" algn="tl">
                    <a:srgbClr val="000000">
                      <a:alpha val="43137"/>
                    </a:srgbClr>
                  </a:outerShdw>
                </a:effectLst>
                <a:latin typeface="Arial"/>
                <a:cs typeface="Arial"/>
              </a:rPr>
              <a:t>να </a:t>
            </a:r>
            <a:r>
              <a:rPr sz="1800" b="1" spc="-5" dirty="0">
                <a:solidFill>
                  <a:srgbClr val="000099"/>
                </a:solidFill>
                <a:effectLst>
                  <a:outerShdw blurRad="38100" dist="38100" dir="2700000" algn="tl">
                    <a:srgbClr val="000000">
                      <a:alpha val="43137"/>
                    </a:srgbClr>
                  </a:outerShdw>
                </a:effectLst>
                <a:latin typeface="Arial"/>
                <a:cs typeface="Arial"/>
              </a:rPr>
              <a:t>ανέλθει μέχρι του ποσού των </a:t>
            </a:r>
            <a:r>
              <a:rPr sz="1800" b="1" spc="-10" dirty="0">
                <a:solidFill>
                  <a:srgbClr val="000099"/>
                </a:solidFill>
                <a:effectLst>
                  <a:outerShdw blurRad="38100" dist="38100" dir="2700000" algn="tl">
                    <a:srgbClr val="000000">
                      <a:alpha val="43137"/>
                    </a:srgbClr>
                  </a:outerShdw>
                </a:effectLst>
                <a:latin typeface="Arial"/>
                <a:cs typeface="Arial"/>
              </a:rPr>
              <a:t>35.000</a:t>
            </a:r>
            <a:r>
              <a:rPr sz="1800" b="1" spc="40" dirty="0">
                <a:solidFill>
                  <a:srgbClr val="000099"/>
                </a:solidFill>
                <a:effectLst>
                  <a:outerShdw blurRad="38100" dist="38100" dir="2700000" algn="tl">
                    <a:srgbClr val="000000">
                      <a:alpha val="43137"/>
                    </a:srgbClr>
                  </a:outerShdw>
                </a:effectLst>
                <a:latin typeface="Arial"/>
                <a:cs typeface="Arial"/>
              </a:rPr>
              <a:t> </a:t>
            </a:r>
            <a:r>
              <a:rPr sz="1800" b="1" dirty="0">
                <a:solidFill>
                  <a:srgbClr val="000099"/>
                </a:solidFill>
                <a:effectLst>
                  <a:outerShdw blurRad="38100" dist="38100" dir="2700000" algn="tl">
                    <a:srgbClr val="000000">
                      <a:alpha val="43137"/>
                    </a:srgbClr>
                  </a:outerShdw>
                </a:effectLst>
                <a:latin typeface="Arial"/>
                <a:cs typeface="Arial"/>
              </a:rPr>
              <a:t>€</a:t>
            </a:r>
          </a:p>
        </p:txBody>
      </p:sp>
      <p:sp>
        <p:nvSpPr>
          <p:cNvPr id="10" name="object 10"/>
          <p:cNvSpPr/>
          <p:nvPr/>
        </p:nvSpPr>
        <p:spPr>
          <a:xfrm>
            <a:off x="7596335" y="1675168"/>
            <a:ext cx="1409071" cy="1537808"/>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7498634" y="3901357"/>
            <a:ext cx="1577941" cy="2087555"/>
          </a:xfrm>
          <a:prstGeom prst="rect">
            <a:avLst/>
          </a:prstGeom>
          <a:blipFill>
            <a:blip r:embed="rId3" cstate="print"/>
            <a:stretch>
              <a:fillRect/>
            </a:stretch>
          </a:blipFill>
        </p:spPr>
        <p:txBody>
          <a:bodyPr wrap="square" lIns="0" tIns="0" rIns="0" bIns="0" rtlCol="0"/>
          <a:lstStyle/>
          <a:p>
            <a:endParaRPr/>
          </a:p>
        </p:txBody>
      </p:sp>
      <p:sp>
        <p:nvSpPr>
          <p:cNvPr id="13" name="object 13"/>
          <p:cNvSpPr txBox="1">
            <a:spLocks noGrp="1"/>
          </p:cNvSpPr>
          <p:nvPr>
            <p:ph type="sldNum" sz="quarter" idx="4294967295"/>
          </p:nvPr>
        </p:nvSpPr>
        <p:spPr>
          <a:xfrm>
            <a:off x="207326" y="6544354"/>
            <a:ext cx="548249"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35</a:t>
            </a:fld>
            <a:endParaRPr spc="-5"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p:nvPr/>
        </p:nvSpPr>
        <p:spPr>
          <a:xfrm>
            <a:off x="251520" y="620688"/>
            <a:ext cx="8300977" cy="4335161"/>
          </a:xfrm>
          <a:prstGeom prst="rect">
            <a:avLst/>
          </a:prstGeom>
        </p:spPr>
        <p:txBody>
          <a:bodyPr vert="horz" wrap="square" lIns="0" tIns="13335" rIns="0" bIns="0" rtlCol="0">
            <a:spAutoFit/>
          </a:bodyPr>
          <a:lstStyle/>
          <a:p>
            <a:pPr marL="240665" marR="461009" indent="-228600">
              <a:lnSpc>
                <a:spcPct val="100000"/>
              </a:lnSpc>
              <a:spcBef>
                <a:spcPts val="105"/>
              </a:spcBef>
              <a:buClr>
                <a:srgbClr val="2DB6B3"/>
              </a:buClr>
              <a:buFont typeface="Wingdings"/>
              <a:buChar char=""/>
              <a:tabLst>
                <a:tab pos="241300" algn="l"/>
                <a:tab pos="4160520" algn="l"/>
              </a:tabLst>
            </a:pPr>
            <a:r>
              <a:rPr sz="2000" b="1" dirty="0">
                <a:solidFill>
                  <a:srgbClr val="000099"/>
                </a:solidFill>
                <a:effectLst>
                  <a:outerShdw blurRad="38100" dist="38100" dir="2700000" algn="tl">
                    <a:srgbClr val="000000">
                      <a:alpha val="43137"/>
                    </a:srgbClr>
                  </a:outerShdw>
                </a:effectLst>
                <a:latin typeface="Arial"/>
                <a:cs typeface="Arial"/>
              </a:rPr>
              <a:t>Κατηγορίες</a:t>
            </a:r>
            <a:r>
              <a:rPr sz="2000" b="1" spc="-30" dirty="0">
                <a:solidFill>
                  <a:srgbClr val="000099"/>
                </a:solidFill>
                <a:effectLst>
                  <a:outerShdw blurRad="38100" dist="38100" dir="2700000" algn="tl">
                    <a:srgbClr val="000000">
                      <a:alpha val="43137"/>
                    </a:srgbClr>
                  </a:outerShdw>
                </a:effectLst>
                <a:latin typeface="Arial"/>
                <a:cs typeface="Arial"/>
              </a:rPr>
              <a:t> </a:t>
            </a:r>
            <a:r>
              <a:rPr sz="2000" b="1" dirty="0">
                <a:solidFill>
                  <a:srgbClr val="000099"/>
                </a:solidFill>
                <a:effectLst>
                  <a:outerShdw blurRad="38100" dist="38100" dir="2700000" algn="tl">
                    <a:srgbClr val="000000">
                      <a:alpha val="43137"/>
                    </a:srgbClr>
                  </a:outerShdw>
                </a:effectLst>
                <a:latin typeface="Arial"/>
                <a:cs typeface="Arial"/>
              </a:rPr>
              <a:t>Επιλέξιμων</a:t>
            </a:r>
            <a:r>
              <a:rPr sz="2000" b="1" spc="-20" dirty="0">
                <a:solidFill>
                  <a:srgbClr val="000099"/>
                </a:solidFill>
                <a:effectLst>
                  <a:outerShdw blurRad="38100" dist="38100" dir="2700000" algn="tl">
                    <a:srgbClr val="000000">
                      <a:alpha val="43137"/>
                    </a:srgbClr>
                  </a:outerShdw>
                </a:effectLst>
                <a:latin typeface="Arial"/>
                <a:cs typeface="Arial"/>
              </a:rPr>
              <a:t> </a:t>
            </a:r>
            <a:r>
              <a:rPr sz="2000" b="1" dirty="0">
                <a:solidFill>
                  <a:srgbClr val="000099"/>
                </a:solidFill>
                <a:effectLst>
                  <a:outerShdw blurRad="38100" dist="38100" dir="2700000" algn="tl">
                    <a:srgbClr val="000000">
                      <a:alpha val="43137"/>
                    </a:srgbClr>
                  </a:outerShdw>
                </a:effectLst>
                <a:latin typeface="Arial"/>
                <a:cs typeface="Arial"/>
              </a:rPr>
              <a:t>Δαπανών	</a:t>
            </a:r>
            <a:r>
              <a:rPr sz="2000" b="1" spc="5" dirty="0">
                <a:solidFill>
                  <a:srgbClr val="000099"/>
                </a:solidFill>
                <a:effectLst>
                  <a:outerShdw blurRad="38100" dist="38100" dir="2700000" algn="tl">
                    <a:srgbClr val="000000">
                      <a:alpha val="43137"/>
                    </a:srgbClr>
                  </a:outerShdw>
                </a:effectLst>
                <a:latin typeface="Arial"/>
                <a:cs typeface="Arial"/>
              </a:rPr>
              <a:t>και </a:t>
            </a:r>
            <a:r>
              <a:rPr sz="2000" b="1" spc="-5" dirty="0">
                <a:solidFill>
                  <a:srgbClr val="000099"/>
                </a:solidFill>
                <a:effectLst>
                  <a:outerShdw blurRad="38100" dist="38100" dir="2700000" algn="tl">
                    <a:srgbClr val="000000">
                      <a:alpha val="43137"/>
                    </a:srgbClr>
                  </a:outerShdw>
                </a:effectLst>
                <a:latin typeface="Arial"/>
                <a:cs typeface="Arial"/>
              </a:rPr>
              <a:t>μέγιστο επιτρεπτό ποσοστό  </a:t>
            </a:r>
            <a:r>
              <a:rPr sz="2000" b="1" dirty="0">
                <a:solidFill>
                  <a:srgbClr val="000099"/>
                </a:solidFill>
                <a:effectLst>
                  <a:outerShdw blurRad="38100" dist="38100" dir="2700000" algn="tl">
                    <a:srgbClr val="000000">
                      <a:alpha val="43137"/>
                    </a:srgbClr>
                  </a:outerShdw>
                </a:effectLst>
                <a:latin typeface="Arial"/>
                <a:cs typeface="Arial"/>
              </a:rPr>
              <a:t>ανά</a:t>
            </a:r>
            <a:r>
              <a:rPr sz="2000" b="1" spc="-5" dirty="0">
                <a:solidFill>
                  <a:srgbClr val="000099"/>
                </a:solidFill>
                <a:effectLst>
                  <a:outerShdw blurRad="38100" dist="38100" dir="2700000" algn="tl">
                    <a:srgbClr val="000000">
                      <a:alpha val="43137"/>
                    </a:srgbClr>
                  </a:outerShdw>
                </a:effectLst>
                <a:latin typeface="Arial"/>
                <a:cs typeface="Arial"/>
              </a:rPr>
              <a:t> </a:t>
            </a:r>
            <a:r>
              <a:rPr sz="2000" b="1" spc="5" dirty="0">
                <a:solidFill>
                  <a:srgbClr val="000099"/>
                </a:solidFill>
                <a:effectLst>
                  <a:outerShdw blurRad="38100" dist="38100" dir="2700000" algn="tl">
                    <a:srgbClr val="000000">
                      <a:alpha val="43137"/>
                    </a:srgbClr>
                  </a:outerShdw>
                </a:effectLst>
                <a:latin typeface="Arial"/>
                <a:cs typeface="Arial"/>
              </a:rPr>
              <a:t>κατηγορία:</a:t>
            </a:r>
            <a:endParaRPr sz="2000" b="1" dirty="0">
              <a:solidFill>
                <a:srgbClr val="000099"/>
              </a:solidFill>
              <a:effectLst>
                <a:outerShdw blurRad="38100" dist="38100" dir="2700000" algn="tl">
                  <a:srgbClr val="000000">
                    <a:alpha val="43137"/>
                  </a:srgbClr>
                </a:outerShdw>
              </a:effectLst>
              <a:latin typeface="Arial"/>
              <a:cs typeface="Arial"/>
            </a:endParaRPr>
          </a:p>
          <a:p>
            <a:pPr marL="763905" lvl="1" indent="-287655">
              <a:lnSpc>
                <a:spcPct val="100000"/>
              </a:lnSpc>
              <a:spcBef>
                <a:spcPts val="1035"/>
              </a:spcBef>
              <a:buClr>
                <a:srgbClr val="2DB6B3"/>
              </a:buClr>
              <a:buChar char="•"/>
              <a:tabLst>
                <a:tab pos="763270" algn="l"/>
                <a:tab pos="764540" algn="l"/>
                <a:tab pos="1631950" algn="l"/>
              </a:tabLst>
            </a:pPr>
            <a:r>
              <a:rPr sz="1800" b="1" spc="-5" dirty="0">
                <a:solidFill>
                  <a:srgbClr val="000099"/>
                </a:solidFill>
                <a:effectLst>
                  <a:outerShdw blurRad="38100" dist="38100" dir="2700000" algn="tl">
                    <a:srgbClr val="000000">
                      <a:alpha val="43137"/>
                    </a:srgbClr>
                  </a:outerShdw>
                </a:effectLst>
                <a:latin typeface="Arial"/>
                <a:cs typeface="Arial"/>
              </a:rPr>
              <a:t>Ενοίκια	έως</a:t>
            </a:r>
            <a:r>
              <a:rPr sz="1800" b="1" spc="484" dirty="0">
                <a:solidFill>
                  <a:srgbClr val="000099"/>
                </a:solidFill>
                <a:effectLst>
                  <a:outerShdw blurRad="38100" dist="38100" dir="2700000" algn="tl">
                    <a:srgbClr val="000000">
                      <a:alpha val="43137"/>
                    </a:srgbClr>
                  </a:outerShdw>
                </a:effectLst>
                <a:latin typeface="Arial"/>
                <a:cs typeface="Arial"/>
              </a:rPr>
              <a:t> </a:t>
            </a:r>
            <a:r>
              <a:rPr sz="1800" b="1" spc="-15" dirty="0">
                <a:solidFill>
                  <a:srgbClr val="000099"/>
                </a:solidFill>
                <a:effectLst>
                  <a:outerShdw blurRad="38100" dist="38100" dir="2700000" algn="tl">
                    <a:srgbClr val="000000">
                      <a:alpha val="43137"/>
                    </a:srgbClr>
                  </a:outerShdw>
                </a:effectLst>
                <a:latin typeface="Arial"/>
                <a:cs typeface="Arial"/>
              </a:rPr>
              <a:t>50%</a:t>
            </a:r>
            <a:endParaRPr sz="1800" b="1" dirty="0">
              <a:solidFill>
                <a:srgbClr val="000099"/>
              </a:solidFill>
              <a:effectLst>
                <a:outerShdw blurRad="38100" dist="38100" dir="2700000" algn="tl">
                  <a:srgbClr val="000000">
                    <a:alpha val="43137"/>
                  </a:srgbClr>
                </a:outerShdw>
              </a:effectLst>
              <a:latin typeface="Arial"/>
              <a:cs typeface="Arial"/>
            </a:endParaRPr>
          </a:p>
          <a:p>
            <a:pPr marL="763270" lvl="1" indent="-287020">
              <a:lnSpc>
                <a:spcPct val="100000"/>
              </a:lnSpc>
              <a:spcBef>
                <a:spcPts val="865"/>
              </a:spcBef>
              <a:buClr>
                <a:srgbClr val="2DB6B3"/>
              </a:buClr>
              <a:buChar char="•"/>
              <a:tabLst>
                <a:tab pos="763270" algn="l"/>
                <a:tab pos="763905" algn="l"/>
                <a:tab pos="2037080" algn="l"/>
              </a:tabLst>
            </a:pPr>
            <a:r>
              <a:rPr sz="1800" b="1" spc="-5" dirty="0">
                <a:solidFill>
                  <a:srgbClr val="000099"/>
                </a:solidFill>
                <a:effectLst>
                  <a:outerShdw blurRad="38100" dist="38100" dir="2700000" algn="tl">
                    <a:srgbClr val="000000">
                      <a:alpha val="43137"/>
                    </a:srgbClr>
                  </a:outerShdw>
                </a:effectLst>
                <a:latin typeface="Arial"/>
                <a:cs typeface="Arial"/>
              </a:rPr>
              <a:t>Λογαριαμοί	</a:t>
            </a:r>
            <a:r>
              <a:rPr lang="el-GR" sz="1800" b="1" spc="-5" dirty="0" smtClean="0">
                <a:solidFill>
                  <a:srgbClr val="000099"/>
                </a:solidFill>
                <a:effectLst>
                  <a:outerShdw blurRad="38100" dist="38100" dir="2700000" algn="tl">
                    <a:srgbClr val="000000">
                      <a:alpha val="43137"/>
                    </a:srgbClr>
                  </a:outerShdw>
                </a:effectLst>
                <a:latin typeface="Arial"/>
                <a:cs typeface="Arial"/>
              </a:rPr>
              <a:t>  </a:t>
            </a:r>
            <a:r>
              <a:rPr sz="1800" b="1" spc="-5" dirty="0" smtClean="0">
                <a:solidFill>
                  <a:srgbClr val="000099"/>
                </a:solidFill>
                <a:effectLst>
                  <a:outerShdw blurRad="38100" dist="38100" dir="2700000" algn="tl">
                    <a:srgbClr val="000000">
                      <a:alpha val="43137"/>
                    </a:srgbClr>
                  </a:outerShdw>
                </a:effectLst>
                <a:latin typeface="Arial"/>
                <a:cs typeface="Arial"/>
              </a:rPr>
              <a:t>ΔΕΚΟ </a:t>
            </a:r>
            <a:r>
              <a:rPr sz="1800" b="1" spc="-5" dirty="0">
                <a:solidFill>
                  <a:srgbClr val="000099"/>
                </a:solidFill>
                <a:effectLst>
                  <a:outerShdw blurRad="38100" dist="38100" dir="2700000" algn="tl">
                    <a:srgbClr val="000000">
                      <a:alpha val="43137"/>
                    </a:srgbClr>
                  </a:outerShdw>
                </a:effectLst>
                <a:latin typeface="Arial"/>
                <a:cs typeface="Arial"/>
              </a:rPr>
              <a:t>έως</a:t>
            </a:r>
            <a:r>
              <a:rPr sz="1800" b="1" spc="-10" dirty="0">
                <a:solidFill>
                  <a:srgbClr val="000099"/>
                </a:solidFill>
                <a:effectLst>
                  <a:outerShdw blurRad="38100" dist="38100" dir="2700000" algn="tl">
                    <a:srgbClr val="000000">
                      <a:alpha val="43137"/>
                    </a:srgbClr>
                  </a:outerShdw>
                </a:effectLst>
                <a:latin typeface="Arial"/>
                <a:cs typeface="Arial"/>
              </a:rPr>
              <a:t> 40%</a:t>
            </a:r>
            <a:endParaRPr sz="1800" b="1" dirty="0">
              <a:solidFill>
                <a:srgbClr val="000099"/>
              </a:solidFill>
              <a:effectLst>
                <a:outerShdw blurRad="38100" dist="38100" dir="2700000" algn="tl">
                  <a:srgbClr val="000000">
                    <a:alpha val="43137"/>
                  </a:srgbClr>
                </a:outerShdw>
              </a:effectLst>
              <a:latin typeface="Arial"/>
              <a:cs typeface="Arial"/>
            </a:endParaRPr>
          </a:p>
          <a:p>
            <a:pPr marL="763270" lvl="1" indent="-287020">
              <a:lnSpc>
                <a:spcPct val="100000"/>
              </a:lnSpc>
              <a:spcBef>
                <a:spcPts val="865"/>
              </a:spcBef>
              <a:buClr>
                <a:srgbClr val="2DB6B3"/>
              </a:buClr>
              <a:buChar char="•"/>
              <a:tabLst>
                <a:tab pos="763270" algn="l"/>
                <a:tab pos="763905" algn="l"/>
              </a:tabLst>
            </a:pPr>
            <a:r>
              <a:rPr sz="1800" b="1" spc="-5" dirty="0">
                <a:solidFill>
                  <a:srgbClr val="000099"/>
                </a:solidFill>
                <a:effectLst>
                  <a:outerShdw blurRad="38100" dist="38100" dir="2700000" algn="tl">
                    <a:srgbClr val="000000">
                      <a:alpha val="43137"/>
                    </a:srgbClr>
                  </a:outerShdw>
                </a:effectLst>
                <a:latin typeface="Arial"/>
                <a:cs typeface="Arial"/>
              </a:rPr>
              <a:t>Δαπάνες Ίδρυσης της Επιχείρησης </a:t>
            </a:r>
            <a:r>
              <a:rPr sz="1800" b="1" spc="-10" dirty="0">
                <a:solidFill>
                  <a:srgbClr val="000099"/>
                </a:solidFill>
                <a:effectLst>
                  <a:outerShdw blurRad="38100" dist="38100" dir="2700000" algn="tl">
                    <a:srgbClr val="000000">
                      <a:alpha val="43137"/>
                    </a:srgbClr>
                  </a:outerShdw>
                </a:effectLst>
                <a:latin typeface="Arial"/>
                <a:cs typeface="Arial"/>
              </a:rPr>
              <a:t>10%</a:t>
            </a:r>
            <a:endParaRPr sz="1800" b="1" dirty="0">
              <a:solidFill>
                <a:srgbClr val="000099"/>
              </a:solidFill>
              <a:effectLst>
                <a:outerShdw blurRad="38100" dist="38100" dir="2700000" algn="tl">
                  <a:srgbClr val="000000">
                    <a:alpha val="43137"/>
                  </a:srgbClr>
                </a:outerShdw>
              </a:effectLst>
              <a:latin typeface="Arial"/>
              <a:cs typeface="Arial"/>
            </a:endParaRPr>
          </a:p>
          <a:p>
            <a:pPr marL="763270" marR="729615" lvl="1" indent="-287020">
              <a:lnSpc>
                <a:spcPct val="100000"/>
              </a:lnSpc>
              <a:spcBef>
                <a:spcPts val="865"/>
              </a:spcBef>
              <a:buClr>
                <a:srgbClr val="2DB6B3"/>
              </a:buClr>
              <a:buChar char="•"/>
              <a:tabLst>
                <a:tab pos="763270" algn="l"/>
                <a:tab pos="763905" algn="l"/>
              </a:tabLst>
            </a:pPr>
            <a:r>
              <a:rPr sz="1800" b="1" spc="-5" dirty="0">
                <a:solidFill>
                  <a:srgbClr val="000099"/>
                </a:solidFill>
                <a:effectLst>
                  <a:outerShdw blurRad="38100" dist="38100" dir="2700000" algn="tl">
                    <a:srgbClr val="000000">
                      <a:alpha val="43137"/>
                    </a:srgbClr>
                  </a:outerShdw>
                </a:effectLst>
                <a:latin typeface="Arial"/>
                <a:cs typeface="Arial"/>
              </a:rPr>
              <a:t>Δαπάνες παροχής υπηρεσιών (Νομική </a:t>
            </a:r>
            <a:r>
              <a:rPr sz="1800" b="1" dirty="0">
                <a:solidFill>
                  <a:srgbClr val="000099"/>
                </a:solidFill>
                <a:effectLst>
                  <a:outerShdw blurRad="38100" dist="38100" dir="2700000" algn="tl">
                    <a:srgbClr val="000000">
                      <a:alpha val="43137"/>
                    </a:srgbClr>
                  </a:outerShdw>
                </a:effectLst>
                <a:latin typeface="Arial"/>
                <a:cs typeface="Arial"/>
              </a:rPr>
              <a:t>και </a:t>
            </a:r>
            <a:r>
              <a:rPr sz="1800" b="1" spc="-5" dirty="0">
                <a:solidFill>
                  <a:srgbClr val="000099"/>
                </a:solidFill>
                <a:effectLst>
                  <a:outerShdw blurRad="38100" dist="38100" dir="2700000" algn="tl">
                    <a:srgbClr val="000000">
                      <a:alpha val="43137"/>
                    </a:srgbClr>
                  </a:outerShdw>
                </a:effectLst>
                <a:latin typeface="Arial"/>
                <a:cs typeface="Arial"/>
              </a:rPr>
              <a:t>Λογιστική </a:t>
            </a:r>
            <a:r>
              <a:rPr sz="1800" b="1" spc="-10" dirty="0">
                <a:solidFill>
                  <a:srgbClr val="000099"/>
                </a:solidFill>
                <a:effectLst>
                  <a:outerShdw blurRad="38100" dist="38100" dir="2700000" algn="tl">
                    <a:srgbClr val="000000">
                      <a:alpha val="43137"/>
                    </a:srgbClr>
                  </a:outerShdw>
                </a:effectLst>
                <a:latin typeface="Arial"/>
                <a:cs typeface="Arial"/>
              </a:rPr>
              <a:t>Υποστήριξη)  </a:t>
            </a:r>
            <a:r>
              <a:rPr sz="1800" b="1" spc="-5" dirty="0">
                <a:solidFill>
                  <a:srgbClr val="000099"/>
                </a:solidFill>
                <a:effectLst>
                  <a:outerShdw blurRad="38100" dist="38100" dir="2700000" algn="tl">
                    <a:srgbClr val="000000">
                      <a:alpha val="43137"/>
                    </a:srgbClr>
                  </a:outerShdw>
                </a:effectLst>
                <a:latin typeface="Arial"/>
                <a:cs typeface="Arial"/>
              </a:rPr>
              <a:t>έως</a:t>
            </a:r>
            <a:r>
              <a:rPr sz="1800" b="1" spc="-20" dirty="0">
                <a:solidFill>
                  <a:srgbClr val="000099"/>
                </a:solidFill>
                <a:effectLst>
                  <a:outerShdw blurRad="38100" dist="38100" dir="2700000" algn="tl">
                    <a:srgbClr val="000000">
                      <a:alpha val="43137"/>
                    </a:srgbClr>
                  </a:outerShdw>
                </a:effectLst>
                <a:latin typeface="Arial"/>
                <a:cs typeface="Arial"/>
              </a:rPr>
              <a:t> </a:t>
            </a:r>
            <a:r>
              <a:rPr sz="1800" b="1" spc="-15" dirty="0">
                <a:solidFill>
                  <a:srgbClr val="000099"/>
                </a:solidFill>
                <a:effectLst>
                  <a:outerShdw blurRad="38100" dist="38100" dir="2700000" algn="tl">
                    <a:srgbClr val="000000">
                      <a:alpha val="43137"/>
                    </a:srgbClr>
                  </a:outerShdw>
                </a:effectLst>
                <a:latin typeface="Arial"/>
                <a:cs typeface="Arial"/>
              </a:rPr>
              <a:t>10%</a:t>
            </a:r>
            <a:endParaRPr sz="1800" b="1" dirty="0">
              <a:solidFill>
                <a:srgbClr val="000099"/>
              </a:solidFill>
              <a:effectLst>
                <a:outerShdw blurRad="38100" dist="38100" dir="2700000" algn="tl">
                  <a:srgbClr val="000000">
                    <a:alpha val="43137"/>
                  </a:srgbClr>
                </a:outerShdw>
              </a:effectLst>
              <a:latin typeface="Arial"/>
              <a:cs typeface="Arial"/>
            </a:endParaRPr>
          </a:p>
          <a:p>
            <a:pPr marL="763270" lvl="1" indent="-287020">
              <a:lnSpc>
                <a:spcPct val="100000"/>
              </a:lnSpc>
              <a:spcBef>
                <a:spcPts val="865"/>
              </a:spcBef>
              <a:buClr>
                <a:srgbClr val="2DB6B3"/>
              </a:buClr>
              <a:buChar char="•"/>
              <a:tabLst>
                <a:tab pos="762635" algn="l"/>
                <a:tab pos="763270" algn="l"/>
              </a:tabLst>
            </a:pPr>
            <a:r>
              <a:rPr sz="1800" b="1" spc="-5" dirty="0">
                <a:solidFill>
                  <a:srgbClr val="000099"/>
                </a:solidFill>
                <a:effectLst>
                  <a:outerShdw blurRad="38100" dist="38100" dir="2700000" algn="tl">
                    <a:srgbClr val="000000">
                      <a:alpha val="43137"/>
                    </a:srgbClr>
                  </a:outerShdw>
                </a:effectLst>
                <a:latin typeface="Arial"/>
                <a:cs typeface="Arial"/>
              </a:rPr>
              <a:t>Δαπάνες Σύνταξης Επιχειρηματικού Σχεδίου έως</a:t>
            </a:r>
            <a:r>
              <a:rPr sz="1800" b="1" dirty="0">
                <a:solidFill>
                  <a:srgbClr val="000099"/>
                </a:solidFill>
                <a:effectLst>
                  <a:outerShdw blurRad="38100" dist="38100" dir="2700000" algn="tl">
                    <a:srgbClr val="000000">
                      <a:alpha val="43137"/>
                    </a:srgbClr>
                  </a:outerShdw>
                </a:effectLst>
                <a:latin typeface="Arial"/>
                <a:cs typeface="Arial"/>
              </a:rPr>
              <a:t> </a:t>
            </a:r>
            <a:r>
              <a:rPr sz="1800" b="1" spc="-5" dirty="0">
                <a:solidFill>
                  <a:srgbClr val="000099"/>
                </a:solidFill>
                <a:effectLst>
                  <a:outerShdw blurRad="38100" dist="38100" dir="2700000" algn="tl">
                    <a:srgbClr val="000000">
                      <a:alpha val="43137"/>
                    </a:srgbClr>
                  </a:outerShdw>
                </a:effectLst>
                <a:latin typeface="Arial"/>
                <a:cs typeface="Arial"/>
              </a:rPr>
              <a:t>5%</a:t>
            </a:r>
            <a:endParaRPr sz="1800" b="1" dirty="0">
              <a:solidFill>
                <a:srgbClr val="000099"/>
              </a:solidFill>
              <a:effectLst>
                <a:outerShdw blurRad="38100" dist="38100" dir="2700000" algn="tl">
                  <a:srgbClr val="000000">
                    <a:alpha val="43137"/>
                  </a:srgbClr>
                </a:outerShdw>
              </a:effectLst>
              <a:latin typeface="Arial"/>
              <a:cs typeface="Arial"/>
            </a:endParaRPr>
          </a:p>
          <a:p>
            <a:pPr marL="763270" lvl="1" indent="-287020">
              <a:lnSpc>
                <a:spcPct val="100000"/>
              </a:lnSpc>
              <a:spcBef>
                <a:spcPts val="860"/>
              </a:spcBef>
              <a:buClr>
                <a:srgbClr val="2DB6B3"/>
              </a:buClr>
              <a:buChar char="•"/>
              <a:tabLst>
                <a:tab pos="762635" algn="l"/>
                <a:tab pos="763270" algn="l"/>
              </a:tabLst>
            </a:pPr>
            <a:r>
              <a:rPr sz="1800" b="1" spc="-5" dirty="0">
                <a:solidFill>
                  <a:srgbClr val="000099"/>
                </a:solidFill>
                <a:effectLst>
                  <a:outerShdw blurRad="38100" dist="38100" dir="2700000" algn="tl">
                    <a:srgbClr val="000000">
                      <a:alpha val="43137"/>
                    </a:srgbClr>
                  </a:outerShdw>
                </a:effectLst>
                <a:latin typeface="Arial"/>
                <a:cs typeface="Arial"/>
              </a:rPr>
              <a:t>Δαπάνες Κατάρτισης έως</a:t>
            </a:r>
            <a:r>
              <a:rPr sz="1800" b="1" spc="-35" dirty="0">
                <a:solidFill>
                  <a:srgbClr val="000099"/>
                </a:solidFill>
                <a:effectLst>
                  <a:outerShdw blurRad="38100" dist="38100" dir="2700000" algn="tl">
                    <a:srgbClr val="000000">
                      <a:alpha val="43137"/>
                    </a:srgbClr>
                  </a:outerShdw>
                </a:effectLst>
                <a:latin typeface="Arial"/>
                <a:cs typeface="Arial"/>
              </a:rPr>
              <a:t> </a:t>
            </a:r>
            <a:r>
              <a:rPr sz="1800" b="1" spc="-10" dirty="0">
                <a:solidFill>
                  <a:srgbClr val="000099"/>
                </a:solidFill>
                <a:effectLst>
                  <a:outerShdw blurRad="38100" dist="38100" dir="2700000" algn="tl">
                    <a:srgbClr val="000000">
                      <a:alpha val="43137"/>
                    </a:srgbClr>
                  </a:outerShdw>
                </a:effectLst>
                <a:latin typeface="Arial"/>
                <a:cs typeface="Arial"/>
              </a:rPr>
              <a:t>20%</a:t>
            </a:r>
            <a:endParaRPr sz="1800" b="1" dirty="0">
              <a:solidFill>
                <a:srgbClr val="000099"/>
              </a:solidFill>
              <a:effectLst>
                <a:outerShdw blurRad="38100" dist="38100" dir="2700000" algn="tl">
                  <a:srgbClr val="000000">
                    <a:alpha val="43137"/>
                  </a:srgbClr>
                </a:outerShdw>
              </a:effectLst>
              <a:latin typeface="Arial"/>
              <a:cs typeface="Arial"/>
            </a:endParaRPr>
          </a:p>
          <a:p>
            <a:pPr marL="762635" marR="5080" lvl="1" indent="-287020">
              <a:lnSpc>
                <a:spcPct val="100000"/>
              </a:lnSpc>
              <a:spcBef>
                <a:spcPts val="865"/>
              </a:spcBef>
              <a:buClr>
                <a:srgbClr val="2DB6B3"/>
              </a:buClr>
              <a:buChar char="•"/>
              <a:tabLst>
                <a:tab pos="762635" algn="l"/>
                <a:tab pos="763270" algn="l"/>
              </a:tabLst>
            </a:pPr>
            <a:r>
              <a:rPr sz="1800" b="1" spc="-5" dirty="0" err="1" smtClean="0">
                <a:solidFill>
                  <a:srgbClr val="000099"/>
                </a:solidFill>
                <a:effectLst>
                  <a:outerShdw blurRad="38100" dist="38100" dir="2700000" algn="tl">
                    <a:srgbClr val="000000">
                      <a:alpha val="43137"/>
                    </a:srgbClr>
                  </a:outerShdw>
                </a:effectLst>
                <a:latin typeface="Arial"/>
                <a:cs typeface="Arial"/>
              </a:rPr>
              <a:t>Δαπάνες</a:t>
            </a:r>
            <a:r>
              <a:rPr sz="1800" b="1" spc="-5" dirty="0" smtClean="0">
                <a:solidFill>
                  <a:srgbClr val="000099"/>
                </a:solidFill>
                <a:effectLst>
                  <a:outerShdw blurRad="38100" dist="38100" dir="2700000" algn="tl">
                    <a:srgbClr val="000000">
                      <a:alpha val="43137"/>
                    </a:srgbClr>
                  </a:outerShdw>
                </a:effectLst>
                <a:latin typeface="Arial"/>
                <a:cs typeface="Arial"/>
              </a:rPr>
              <a:t> </a:t>
            </a:r>
            <a:r>
              <a:rPr sz="1800" b="1" spc="-5" dirty="0">
                <a:solidFill>
                  <a:srgbClr val="000099"/>
                </a:solidFill>
                <a:effectLst>
                  <a:outerShdw blurRad="38100" dist="38100" dir="2700000" algn="tl">
                    <a:srgbClr val="000000">
                      <a:alpha val="43137"/>
                    </a:srgbClr>
                  </a:outerShdw>
                </a:effectLst>
                <a:latin typeface="Arial"/>
                <a:cs typeface="Arial"/>
              </a:rPr>
              <a:t>Αγοράς εξοπλισμού </a:t>
            </a:r>
            <a:r>
              <a:rPr sz="1800" b="1" dirty="0">
                <a:solidFill>
                  <a:srgbClr val="000099"/>
                </a:solidFill>
                <a:effectLst>
                  <a:outerShdw blurRad="38100" dist="38100" dir="2700000" algn="tl">
                    <a:srgbClr val="000000">
                      <a:alpha val="43137"/>
                    </a:srgbClr>
                  </a:outerShdw>
                </a:effectLst>
                <a:latin typeface="Arial"/>
                <a:cs typeface="Arial"/>
              </a:rPr>
              <a:t>/ </a:t>
            </a:r>
            <a:r>
              <a:rPr sz="1800" b="1" spc="-5" dirty="0">
                <a:solidFill>
                  <a:srgbClr val="000099"/>
                </a:solidFill>
                <a:effectLst>
                  <a:outerShdw blurRad="38100" dist="38100" dir="2700000" algn="tl">
                    <a:srgbClr val="000000">
                      <a:alpha val="43137"/>
                    </a:srgbClr>
                  </a:outerShdw>
                </a:effectLst>
                <a:latin typeface="Arial"/>
                <a:cs typeface="Arial"/>
              </a:rPr>
              <a:t>πρώτων υλών </a:t>
            </a:r>
            <a:r>
              <a:rPr sz="1800" b="1" dirty="0">
                <a:solidFill>
                  <a:srgbClr val="000099"/>
                </a:solidFill>
                <a:effectLst>
                  <a:outerShdw blurRad="38100" dist="38100" dir="2700000" algn="tl">
                    <a:srgbClr val="000000">
                      <a:alpha val="43137"/>
                    </a:srgbClr>
                  </a:outerShdw>
                </a:effectLst>
                <a:latin typeface="Arial"/>
                <a:cs typeface="Arial"/>
              </a:rPr>
              <a:t>και </a:t>
            </a:r>
            <a:r>
              <a:rPr sz="1800" b="1" spc="-5" dirty="0">
                <a:solidFill>
                  <a:srgbClr val="000099"/>
                </a:solidFill>
                <a:effectLst>
                  <a:outerShdw blurRad="38100" dist="38100" dir="2700000" algn="tl">
                    <a:srgbClr val="000000">
                      <a:alpha val="43137"/>
                    </a:srgbClr>
                  </a:outerShdw>
                </a:effectLst>
                <a:latin typeface="Arial"/>
                <a:cs typeface="Arial"/>
              </a:rPr>
              <a:t>ενδιάμεσων </a:t>
            </a:r>
            <a:r>
              <a:rPr sz="1800" b="1" spc="-10" dirty="0">
                <a:solidFill>
                  <a:srgbClr val="000099"/>
                </a:solidFill>
                <a:effectLst>
                  <a:outerShdw blurRad="38100" dist="38100" dir="2700000" algn="tl">
                    <a:srgbClr val="000000">
                      <a:alpha val="43137"/>
                    </a:srgbClr>
                  </a:outerShdw>
                </a:effectLst>
                <a:latin typeface="Arial"/>
                <a:cs typeface="Arial"/>
              </a:rPr>
              <a:t>προϊόντων  </a:t>
            </a:r>
            <a:r>
              <a:rPr sz="1800" b="1" spc="-5" dirty="0">
                <a:solidFill>
                  <a:srgbClr val="000099"/>
                </a:solidFill>
                <a:effectLst>
                  <a:outerShdw blurRad="38100" dist="38100" dir="2700000" algn="tl">
                    <a:srgbClr val="000000">
                      <a:alpha val="43137"/>
                    </a:srgbClr>
                  </a:outerShdw>
                </a:effectLst>
                <a:latin typeface="Arial"/>
                <a:cs typeface="Arial"/>
              </a:rPr>
              <a:t>έως</a:t>
            </a:r>
            <a:r>
              <a:rPr sz="1800" b="1" spc="-20" dirty="0">
                <a:solidFill>
                  <a:srgbClr val="000099"/>
                </a:solidFill>
                <a:effectLst>
                  <a:outerShdw blurRad="38100" dist="38100" dir="2700000" algn="tl">
                    <a:srgbClr val="000000">
                      <a:alpha val="43137"/>
                    </a:srgbClr>
                  </a:outerShdw>
                </a:effectLst>
                <a:latin typeface="Arial"/>
                <a:cs typeface="Arial"/>
              </a:rPr>
              <a:t> </a:t>
            </a:r>
            <a:r>
              <a:rPr sz="1800" b="1" spc="-15" dirty="0">
                <a:solidFill>
                  <a:srgbClr val="000099"/>
                </a:solidFill>
                <a:effectLst>
                  <a:outerShdw blurRad="38100" dist="38100" dir="2700000" algn="tl">
                    <a:srgbClr val="000000">
                      <a:alpha val="43137"/>
                    </a:srgbClr>
                  </a:outerShdw>
                </a:effectLst>
                <a:latin typeface="Arial"/>
                <a:cs typeface="Arial"/>
              </a:rPr>
              <a:t>10%</a:t>
            </a:r>
            <a:endParaRPr sz="1800" b="1" dirty="0">
              <a:solidFill>
                <a:srgbClr val="000099"/>
              </a:solidFill>
              <a:effectLst>
                <a:outerShdw blurRad="38100" dist="38100" dir="2700000" algn="tl">
                  <a:srgbClr val="000000">
                    <a:alpha val="43137"/>
                  </a:srgbClr>
                </a:outerShdw>
              </a:effectLst>
              <a:latin typeface="Arial"/>
              <a:cs typeface="Arial"/>
            </a:endParaRPr>
          </a:p>
          <a:p>
            <a:pPr marL="762635" lvl="1" indent="-287020">
              <a:lnSpc>
                <a:spcPct val="100000"/>
              </a:lnSpc>
              <a:spcBef>
                <a:spcPts val="865"/>
              </a:spcBef>
              <a:buClr>
                <a:srgbClr val="2DB6B3"/>
              </a:buClr>
              <a:buChar char="•"/>
              <a:tabLst>
                <a:tab pos="762635" algn="l"/>
                <a:tab pos="763270" algn="l"/>
              </a:tabLst>
            </a:pPr>
            <a:r>
              <a:rPr sz="1800" b="1" spc="-5" dirty="0">
                <a:solidFill>
                  <a:srgbClr val="000099"/>
                </a:solidFill>
                <a:effectLst>
                  <a:outerShdw blurRad="38100" dist="38100" dir="2700000" algn="tl">
                    <a:srgbClr val="000000">
                      <a:alpha val="43137"/>
                    </a:srgbClr>
                  </a:outerShdw>
                </a:effectLst>
                <a:latin typeface="Arial"/>
                <a:cs typeface="Arial"/>
              </a:rPr>
              <a:t>Νέα </a:t>
            </a:r>
            <a:r>
              <a:rPr sz="1800" b="1" dirty="0">
                <a:solidFill>
                  <a:srgbClr val="000099"/>
                </a:solidFill>
                <a:effectLst>
                  <a:outerShdw blurRad="38100" dist="38100" dir="2700000" algn="tl">
                    <a:srgbClr val="000000">
                      <a:alpha val="43137"/>
                    </a:srgbClr>
                  </a:outerShdw>
                </a:effectLst>
                <a:latin typeface="Arial"/>
                <a:cs typeface="Arial"/>
              </a:rPr>
              <a:t>Θέση </a:t>
            </a:r>
            <a:r>
              <a:rPr sz="1800" b="1" spc="-5" dirty="0">
                <a:solidFill>
                  <a:srgbClr val="000099"/>
                </a:solidFill>
                <a:effectLst>
                  <a:outerShdw blurRad="38100" dist="38100" dir="2700000" algn="tl">
                    <a:srgbClr val="000000">
                      <a:alpha val="43137"/>
                    </a:srgbClr>
                  </a:outerShdw>
                </a:effectLst>
                <a:latin typeface="Arial"/>
                <a:cs typeface="Arial"/>
              </a:rPr>
              <a:t>Εργασίας έως </a:t>
            </a:r>
            <a:r>
              <a:rPr sz="1800" b="1" spc="-10" dirty="0">
                <a:solidFill>
                  <a:srgbClr val="000099"/>
                </a:solidFill>
                <a:effectLst>
                  <a:outerShdw blurRad="38100" dist="38100" dir="2700000" algn="tl">
                    <a:srgbClr val="000000">
                      <a:alpha val="43137"/>
                    </a:srgbClr>
                  </a:outerShdw>
                </a:effectLst>
                <a:latin typeface="Arial"/>
                <a:cs typeface="Arial"/>
              </a:rPr>
              <a:t>15.000</a:t>
            </a:r>
            <a:r>
              <a:rPr sz="1800" b="1" spc="-35" dirty="0">
                <a:solidFill>
                  <a:srgbClr val="000099"/>
                </a:solidFill>
                <a:effectLst>
                  <a:outerShdw blurRad="38100" dist="38100" dir="2700000" algn="tl">
                    <a:srgbClr val="000000">
                      <a:alpha val="43137"/>
                    </a:srgbClr>
                  </a:outerShdw>
                </a:effectLst>
                <a:latin typeface="Arial"/>
                <a:cs typeface="Arial"/>
              </a:rPr>
              <a:t> </a:t>
            </a:r>
            <a:r>
              <a:rPr sz="1800" b="1" dirty="0">
                <a:solidFill>
                  <a:srgbClr val="000099"/>
                </a:solidFill>
                <a:effectLst>
                  <a:outerShdw blurRad="38100" dist="38100" dir="2700000" algn="tl">
                    <a:srgbClr val="000000">
                      <a:alpha val="43137"/>
                    </a:srgbClr>
                  </a:outerShdw>
                </a:effectLst>
                <a:latin typeface="Arial"/>
                <a:cs typeface="Arial"/>
              </a:rPr>
              <a:t>€</a:t>
            </a: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dirty="0"/>
              <a:t>Τρόποι </a:t>
            </a:r>
            <a:r>
              <a:rPr spc="-5" dirty="0"/>
              <a:t>χρηματοδότησης μιας καινούργιας</a:t>
            </a:r>
            <a:r>
              <a:rPr spc="-35" dirty="0"/>
              <a:t> </a:t>
            </a:r>
            <a:r>
              <a:rPr spc="-5" dirty="0"/>
              <a:t>επιχείρησης</a:t>
            </a: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36</a:t>
            </a:fld>
            <a:endParaRPr spc="-5"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1043608" y="285500"/>
            <a:ext cx="6786671" cy="885499"/>
          </a:xfrm>
          <a:prstGeom prst="rect">
            <a:avLst/>
          </a:prstGeom>
        </p:spPr>
        <p:txBody>
          <a:bodyPr vert="horz" wrap="square" lIns="0" tIns="64135" rIns="0" bIns="0" rtlCol="0">
            <a:spAutoFit/>
          </a:bodyPr>
          <a:lstStyle/>
          <a:p>
            <a:pPr marL="256540" marR="5080" indent="-243840">
              <a:lnSpc>
                <a:spcPts val="3240"/>
              </a:lnSpc>
              <a:spcBef>
                <a:spcPts val="505"/>
              </a:spcBef>
            </a:pPr>
            <a:r>
              <a:rPr sz="2800" spc="-5" dirty="0">
                <a:solidFill>
                  <a:srgbClr val="7889FB"/>
                </a:solidFill>
                <a:effectLst>
                  <a:outerShdw blurRad="38100" dist="38100" dir="2700000" algn="tl">
                    <a:srgbClr val="000000">
                      <a:alpha val="43137"/>
                    </a:srgbClr>
                  </a:outerShdw>
                </a:effectLst>
              </a:rPr>
              <a:t>Σχέδιο Παρέμβασης </a:t>
            </a:r>
            <a:r>
              <a:rPr sz="2800" dirty="0">
                <a:solidFill>
                  <a:srgbClr val="7889FB"/>
                </a:solidFill>
                <a:effectLst>
                  <a:outerShdw blurRad="38100" dist="38100" dir="2700000" algn="tl">
                    <a:srgbClr val="000000">
                      <a:alpha val="43137"/>
                    </a:srgbClr>
                  </a:outerShdw>
                </a:effectLst>
              </a:rPr>
              <a:t>για τη </a:t>
            </a:r>
            <a:r>
              <a:rPr sz="2800" spc="-5" dirty="0">
                <a:solidFill>
                  <a:srgbClr val="7889FB"/>
                </a:solidFill>
                <a:effectLst>
                  <a:outerShdw blurRad="38100" dist="38100" dir="2700000" algn="tl">
                    <a:srgbClr val="000000">
                      <a:alpha val="43137"/>
                    </a:srgbClr>
                  </a:outerShdw>
                </a:effectLst>
              </a:rPr>
              <a:t>στήριξη των  επιχειρήσεων </a:t>
            </a:r>
            <a:r>
              <a:rPr sz="2800" dirty="0">
                <a:solidFill>
                  <a:srgbClr val="7889FB"/>
                </a:solidFill>
                <a:effectLst>
                  <a:outerShdw blurRad="38100" dist="38100" dir="2700000" algn="tl">
                    <a:srgbClr val="000000">
                      <a:alpha val="43137"/>
                    </a:srgbClr>
                  </a:outerShdw>
                </a:effectLst>
              </a:rPr>
              <a:t>και </a:t>
            </a:r>
            <a:r>
              <a:rPr sz="2800" spc="-5" dirty="0">
                <a:solidFill>
                  <a:srgbClr val="7889FB"/>
                </a:solidFill>
                <a:effectLst>
                  <a:outerShdw blurRad="38100" dist="38100" dir="2700000" algn="tl">
                    <a:srgbClr val="000000">
                      <a:alpha val="43137"/>
                    </a:srgbClr>
                  </a:outerShdw>
                </a:effectLst>
              </a:rPr>
              <a:t>εργαζομένων</a:t>
            </a:r>
            <a:r>
              <a:rPr sz="2800" spc="-10" dirty="0">
                <a:solidFill>
                  <a:srgbClr val="7889FB"/>
                </a:solidFill>
                <a:effectLst>
                  <a:outerShdw blurRad="38100" dist="38100" dir="2700000" algn="tl">
                    <a:srgbClr val="000000">
                      <a:alpha val="43137"/>
                    </a:srgbClr>
                  </a:outerShdw>
                </a:effectLst>
              </a:rPr>
              <a:t> </a:t>
            </a:r>
            <a:r>
              <a:rPr sz="2800" spc="-5" dirty="0">
                <a:solidFill>
                  <a:srgbClr val="7889FB"/>
                </a:solidFill>
                <a:effectLst>
                  <a:outerShdw blurRad="38100" dist="38100" dir="2700000" algn="tl">
                    <a:srgbClr val="000000">
                      <a:alpha val="43137"/>
                    </a:srgbClr>
                  </a:outerShdw>
                </a:effectLst>
              </a:rPr>
              <a:t>τους</a:t>
            </a:r>
            <a:endParaRPr sz="2800" dirty="0">
              <a:effectLst>
                <a:outerShdw blurRad="38100" dist="38100" dir="2700000" algn="tl">
                  <a:srgbClr val="000000">
                    <a:alpha val="43137"/>
                  </a:srgbClr>
                </a:outerShdw>
              </a:effectLst>
            </a:endParaRPr>
          </a:p>
        </p:txBody>
      </p:sp>
      <p:sp>
        <p:nvSpPr>
          <p:cNvPr id="8" name="object 8"/>
          <p:cNvSpPr txBox="1">
            <a:spLocks noGrp="1"/>
          </p:cNvSpPr>
          <p:nvPr>
            <p:ph type="sldNum" sz="quarter" idx="4294967295"/>
          </p:nvPr>
        </p:nvSpPr>
        <p:spPr>
          <a:xfrm>
            <a:off x="207326" y="6544354"/>
            <a:ext cx="836281"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37</a:t>
            </a:fld>
            <a:endParaRPr spc="-5" dirty="0"/>
          </a:p>
        </p:txBody>
      </p:sp>
      <p:sp>
        <p:nvSpPr>
          <p:cNvPr id="6" name="object 6"/>
          <p:cNvSpPr txBox="1"/>
          <p:nvPr/>
        </p:nvSpPr>
        <p:spPr>
          <a:xfrm>
            <a:off x="407352" y="1348595"/>
            <a:ext cx="8161655" cy="5264903"/>
          </a:xfrm>
          <a:prstGeom prst="rect">
            <a:avLst/>
          </a:prstGeom>
        </p:spPr>
        <p:txBody>
          <a:bodyPr vert="horz" wrap="square" lIns="0" tIns="146685" rIns="0" bIns="0" rtlCol="0">
            <a:spAutoFit/>
          </a:bodyPr>
          <a:lstStyle/>
          <a:p>
            <a:pPr marL="241300" indent="-228600" algn="just">
              <a:lnSpc>
                <a:spcPct val="100000"/>
              </a:lnSpc>
              <a:spcBef>
                <a:spcPts val="1155"/>
              </a:spcBef>
              <a:buClr>
                <a:srgbClr val="2DB6B3"/>
              </a:buClr>
              <a:buFont typeface="Wingdings"/>
              <a:buChar char=""/>
              <a:tabLst>
                <a:tab pos="241300" algn="l"/>
              </a:tabLst>
            </a:pP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Συνολικός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προϋπολογισμός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36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εκατ. με</a:t>
            </a:r>
            <a:r>
              <a:rPr sz="1800" b="1" spc="50"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στόχο</a:t>
            </a:r>
            <a:endParaRPr sz="1800" b="1" dirty="0">
              <a:solidFill>
                <a:schemeClr val="tx1">
                  <a:lumMod val="95000"/>
                  <a:lumOff val="5000"/>
                </a:schemeClr>
              </a:solidFill>
              <a:effectLst>
                <a:outerShdw blurRad="38100" dist="38100" dir="2700000" algn="tl">
                  <a:srgbClr val="000000">
                    <a:alpha val="43137"/>
                  </a:srgbClr>
                </a:outerShdw>
              </a:effectLst>
              <a:latin typeface="Arial"/>
              <a:cs typeface="Arial"/>
            </a:endParaRPr>
          </a:p>
          <a:p>
            <a:pPr marL="878205" marR="287655" lvl="1" indent="-401320" algn="just">
              <a:lnSpc>
                <a:spcPct val="100000"/>
              </a:lnSpc>
              <a:spcBef>
                <a:spcPts val="930"/>
              </a:spcBef>
              <a:buClr>
                <a:srgbClr val="2DB6B3"/>
              </a:buClr>
              <a:buAutoNum type="romanLcPeriod"/>
              <a:tabLst>
                <a:tab pos="877569" algn="l"/>
                <a:tab pos="878840" algn="l"/>
              </a:tabLst>
            </a:pPr>
            <a:r>
              <a:rPr sz="1600" b="1" spc="-5" dirty="0">
                <a:solidFill>
                  <a:schemeClr val="tx1">
                    <a:lumMod val="95000"/>
                    <a:lumOff val="5000"/>
                  </a:schemeClr>
                </a:solidFill>
                <a:effectLst>
                  <a:outerShdw blurRad="38100" dist="38100" dir="2700000" algn="tl">
                    <a:srgbClr val="000000">
                      <a:alpha val="43137"/>
                    </a:srgbClr>
                  </a:outerShdw>
                </a:effectLst>
                <a:latin typeface="Arial"/>
                <a:cs typeface="Arial"/>
              </a:rPr>
              <a:t>την ενίσχυση υφιστάμενων επιχειρήσεων, μέσω δράσεων συμβουλευτικής και  κατάρτισης, με στόχο την ανταπόκρισή τους στις νέες συνθήκες που  διαμορφώνει η οικονομική κρίση, καθώς και</a:t>
            </a:r>
            <a:endParaRPr sz="1600" b="1" dirty="0">
              <a:solidFill>
                <a:schemeClr val="tx1">
                  <a:lumMod val="95000"/>
                  <a:lumOff val="5000"/>
                </a:schemeClr>
              </a:solidFill>
              <a:effectLst>
                <a:outerShdw blurRad="38100" dist="38100" dir="2700000" algn="tl">
                  <a:srgbClr val="000000">
                    <a:alpha val="43137"/>
                  </a:srgbClr>
                </a:outerShdw>
              </a:effectLst>
              <a:latin typeface="Arial"/>
              <a:cs typeface="Arial"/>
            </a:endParaRPr>
          </a:p>
          <a:p>
            <a:pPr marL="878205" lvl="1" indent="-401320" algn="just">
              <a:lnSpc>
                <a:spcPct val="100000"/>
              </a:lnSpc>
              <a:spcBef>
                <a:spcPts val="770"/>
              </a:spcBef>
              <a:buClr>
                <a:srgbClr val="2DB6B3"/>
              </a:buClr>
              <a:buAutoNum type="romanLcPeriod"/>
              <a:tabLst>
                <a:tab pos="877569" algn="l"/>
                <a:tab pos="878840" algn="l"/>
              </a:tabLst>
            </a:pPr>
            <a:r>
              <a:rPr sz="1600" b="1" spc="-5" dirty="0">
                <a:solidFill>
                  <a:schemeClr val="tx1">
                    <a:lumMod val="95000"/>
                    <a:lumOff val="5000"/>
                  </a:schemeClr>
                </a:solidFill>
                <a:effectLst>
                  <a:outerShdw blurRad="38100" dist="38100" dir="2700000" algn="tl">
                    <a:srgbClr val="000000">
                      <a:alpha val="43137"/>
                    </a:srgbClr>
                  </a:outerShdw>
                </a:effectLst>
                <a:latin typeface="Arial"/>
                <a:cs typeface="Arial"/>
              </a:rPr>
              <a:t>στη δημιουργία άνω των </a:t>
            </a:r>
            <a:r>
              <a:rPr sz="1600" b="1" spc="-10" dirty="0">
                <a:solidFill>
                  <a:schemeClr val="tx1">
                    <a:lumMod val="95000"/>
                    <a:lumOff val="5000"/>
                  </a:schemeClr>
                </a:solidFill>
                <a:effectLst>
                  <a:outerShdw blurRad="38100" dist="38100" dir="2700000" algn="tl">
                    <a:srgbClr val="000000">
                      <a:alpha val="43137"/>
                    </a:srgbClr>
                  </a:outerShdw>
                </a:effectLst>
                <a:latin typeface="Arial"/>
                <a:cs typeface="Arial"/>
              </a:rPr>
              <a:t>1.000 </a:t>
            </a:r>
            <a:r>
              <a:rPr sz="1600" b="1" spc="-5" dirty="0">
                <a:solidFill>
                  <a:schemeClr val="tx1">
                    <a:lumMod val="95000"/>
                    <a:lumOff val="5000"/>
                  </a:schemeClr>
                </a:solidFill>
                <a:effectLst>
                  <a:outerShdw blurRad="38100" dist="38100" dir="2700000" algn="tl">
                    <a:srgbClr val="000000">
                      <a:alpha val="43137"/>
                    </a:srgbClr>
                  </a:outerShdw>
                </a:effectLst>
                <a:latin typeface="Arial"/>
                <a:cs typeface="Arial"/>
              </a:rPr>
              <a:t>νέων </a:t>
            </a:r>
            <a:r>
              <a:rPr sz="1600" b="1" spc="-10" dirty="0">
                <a:solidFill>
                  <a:schemeClr val="tx1">
                    <a:lumMod val="95000"/>
                    <a:lumOff val="5000"/>
                  </a:schemeClr>
                </a:solidFill>
                <a:effectLst>
                  <a:outerShdw blurRad="38100" dist="38100" dir="2700000" algn="tl">
                    <a:srgbClr val="000000">
                      <a:alpha val="43137"/>
                    </a:srgbClr>
                  </a:outerShdw>
                </a:effectLst>
                <a:latin typeface="Arial"/>
                <a:cs typeface="Arial"/>
              </a:rPr>
              <a:t>θέσεων</a:t>
            </a:r>
            <a:r>
              <a:rPr sz="1600" b="1" spc="75"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600" b="1" spc="-5" dirty="0">
                <a:solidFill>
                  <a:schemeClr val="tx1">
                    <a:lumMod val="95000"/>
                    <a:lumOff val="5000"/>
                  </a:schemeClr>
                </a:solidFill>
                <a:effectLst>
                  <a:outerShdw blurRad="38100" dist="38100" dir="2700000" algn="tl">
                    <a:srgbClr val="000000">
                      <a:alpha val="43137"/>
                    </a:srgbClr>
                  </a:outerShdw>
                </a:effectLst>
                <a:latin typeface="Arial"/>
                <a:cs typeface="Arial"/>
              </a:rPr>
              <a:t>εργασίας</a:t>
            </a:r>
            <a:endParaRPr sz="1600" b="1" dirty="0">
              <a:solidFill>
                <a:schemeClr val="tx1">
                  <a:lumMod val="95000"/>
                  <a:lumOff val="5000"/>
                </a:schemeClr>
              </a:solidFill>
              <a:effectLst>
                <a:outerShdw blurRad="38100" dist="38100" dir="2700000" algn="tl">
                  <a:srgbClr val="000000">
                    <a:alpha val="43137"/>
                  </a:srgbClr>
                </a:outerShdw>
              </a:effectLst>
              <a:latin typeface="Arial"/>
              <a:cs typeface="Arial"/>
            </a:endParaRPr>
          </a:p>
          <a:p>
            <a:pPr marL="241300" marR="154305" indent="-228600" algn="just">
              <a:lnSpc>
                <a:spcPct val="100000"/>
              </a:lnSpc>
              <a:spcBef>
                <a:spcPts val="1025"/>
              </a:spcBef>
              <a:buClr>
                <a:srgbClr val="2DB6B3"/>
              </a:buClr>
              <a:buFont typeface="Wingdings"/>
              <a:buChar char=""/>
              <a:tabLst>
                <a:tab pos="241300" algn="l"/>
              </a:tabLst>
            </a:pP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Δικαιούχοι είναι οι επιχειρήσεις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που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έχουν ιδρυθεί πριν </a:t>
            </a:r>
            <a:r>
              <a:rPr sz="1800" b="1" spc="-5" dirty="0" err="1">
                <a:solidFill>
                  <a:schemeClr val="tx1">
                    <a:lumMod val="95000"/>
                    <a:lumOff val="5000"/>
                  </a:schemeClr>
                </a:solidFill>
                <a:effectLst>
                  <a:outerShdw blurRad="38100" dist="38100" dir="2700000" algn="tl">
                    <a:srgbClr val="000000">
                      <a:alpha val="43137"/>
                    </a:srgbClr>
                  </a:outerShdw>
                </a:effectLst>
                <a:latin typeface="Arial"/>
                <a:cs typeface="Arial"/>
              </a:rPr>
              <a:t>την</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lang="el-GR" sz="1800" b="1" spc="-5" smtClean="0">
                <a:solidFill>
                  <a:schemeClr val="tx1">
                    <a:lumMod val="95000"/>
                    <a:lumOff val="5000"/>
                  </a:schemeClr>
                </a:solidFill>
                <a:effectLst>
                  <a:outerShdw blurRad="38100" dist="38100" dir="2700000" algn="tl">
                    <a:srgbClr val="000000">
                      <a:alpha val="43137"/>
                    </a:srgbClr>
                  </a:outerShdw>
                </a:effectLst>
                <a:latin typeface="Arial"/>
                <a:cs typeface="Arial"/>
              </a:rPr>
              <a:t>έν</a:t>
            </a:r>
            <a:r>
              <a:rPr lang="el-GR" b="1" spc="-5" smtClean="0">
                <a:solidFill>
                  <a:schemeClr val="tx1">
                    <a:lumMod val="95000"/>
                    <a:lumOff val="5000"/>
                  </a:schemeClr>
                </a:solidFill>
                <a:effectLst>
                  <a:outerShdw blurRad="38100" dist="38100" dir="2700000" algn="tl">
                    <a:srgbClr val="000000">
                      <a:alpha val="43137"/>
                    </a:srgbClr>
                  </a:outerShdw>
                </a:effectLst>
                <a:latin typeface="Arial"/>
                <a:cs typeface="Arial"/>
              </a:rPr>
              <a:t>α</a:t>
            </a:r>
            <a:r>
              <a:rPr lang="el-GR" sz="1800" b="1" spc="-5" smtClean="0">
                <a:solidFill>
                  <a:schemeClr val="tx1">
                    <a:lumMod val="95000"/>
                    <a:lumOff val="5000"/>
                  </a:schemeClr>
                </a:solidFill>
                <a:effectLst>
                  <a:outerShdw blurRad="38100" dist="38100" dir="2700000" algn="tl">
                    <a:srgbClr val="000000">
                      <a:alpha val="43137"/>
                    </a:srgbClr>
                  </a:outerShdw>
                </a:effectLst>
                <a:latin typeface="Arial"/>
                <a:cs typeface="Arial"/>
              </a:rPr>
              <a:t>ρξη </a:t>
            </a:r>
            <a:r>
              <a:rPr lang="el-GR" sz="1800" b="1" spc="-5" dirty="0" smtClean="0">
                <a:solidFill>
                  <a:schemeClr val="tx1">
                    <a:lumMod val="95000"/>
                    <a:lumOff val="5000"/>
                  </a:schemeClr>
                </a:solidFill>
                <a:effectLst>
                  <a:outerShdw blurRad="38100" dist="38100" dir="2700000" algn="tl">
                    <a:srgbClr val="000000">
                      <a:alpha val="43137"/>
                    </a:srgbClr>
                  </a:outerShdw>
                </a:effectLst>
                <a:latin typeface="Arial"/>
                <a:cs typeface="Arial"/>
              </a:rPr>
              <a:t>του </a:t>
            </a:r>
            <a:r>
              <a:rPr lang="el-GR" sz="1800" b="1" spc="-5" dirty="0" err="1" smtClean="0">
                <a:solidFill>
                  <a:schemeClr val="tx1">
                    <a:lumMod val="95000"/>
                    <a:lumOff val="5000"/>
                  </a:schemeClr>
                </a:solidFill>
                <a:effectLst>
                  <a:outerShdw blurRad="38100" dist="38100" dir="2700000" algn="tl">
                    <a:srgbClr val="000000">
                      <a:alpha val="43137"/>
                    </a:srgbClr>
                  </a:outerShdw>
                </a:effectLst>
                <a:latin typeface="Arial"/>
                <a:cs typeface="Arial"/>
              </a:rPr>
              <a:t>προργάμματος</a:t>
            </a:r>
            <a:r>
              <a:rPr sz="1800" b="1" spc="-10" dirty="0" smtClean="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απασχολούν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5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εργαζόμενους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και άνω και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σχεδιάζουν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να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προχωρήσουν στην  εφαρμογή αλλαγών, με μέτρα αναδιάρθρωσης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και</a:t>
            </a:r>
            <a:r>
              <a:rPr sz="1800" b="1" spc="-20"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προσαρμογής</a:t>
            </a:r>
            <a:endParaRPr sz="1800" b="1" dirty="0">
              <a:solidFill>
                <a:schemeClr val="tx1">
                  <a:lumMod val="95000"/>
                  <a:lumOff val="5000"/>
                </a:schemeClr>
              </a:solidFill>
              <a:effectLst>
                <a:outerShdw blurRad="38100" dist="38100" dir="2700000" algn="tl">
                  <a:srgbClr val="000000">
                    <a:alpha val="43137"/>
                  </a:srgbClr>
                </a:outerShdw>
              </a:effectLst>
              <a:latin typeface="Arial"/>
              <a:cs typeface="Arial"/>
            </a:endParaRPr>
          </a:p>
          <a:p>
            <a:pPr marL="241300" marR="5080" indent="-228600" algn="just">
              <a:lnSpc>
                <a:spcPct val="100000"/>
              </a:lnSpc>
              <a:spcBef>
                <a:spcPts val="1185"/>
              </a:spcBef>
              <a:buClr>
                <a:srgbClr val="2DB6B3"/>
              </a:buClr>
              <a:buFont typeface="Wingdings"/>
              <a:buChar char=""/>
              <a:tabLst>
                <a:tab pos="241300" algn="l"/>
              </a:tabLst>
            </a:pP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Δικαίωμα συμμετοχής έχουν υφιστάμενες επιχειρήσεις,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οποιασδήποτε νομικής  μορφής</a:t>
            </a:r>
            <a:endParaRPr sz="1800" b="1" dirty="0">
              <a:solidFill>
                <a:schemeClr val="tx1">
                  <a:lumMod val="95000"/>
                  <a:lumOff val="5000"/>
                </a:schemeClr>
              </a:solidFill>
              <a:effectLst>
                <a:outerShdw blurRad="38100" dist="38100" dir="2700000" algn="tl">
                  <a:srgbClr val="000000">
                    <a:alpha val="43137"/>
                  </a:srgbClr>
                </a:outerShdw>
              </a:effectLst>
              <a:latin typeface="Arial"/>
              <a:cs typeface="Arial"/>
            </a:endParaRPr>
          </a:p>
          <a:p>
            <a:pPr marL="241300" marR="106680" indent="-228600" algn="just">
              <a:lnSpc>
                <a:spcPct val="100000"/>
              </a:lnSpc>
              <a:spcBef>
                <a:spcPts val="1190"/>
              </a:spcBef>
              <a:buClr>
                <a:srgbClr val="2DB6B3"/>
              </a:buClr>
              <a:buFont typeface="Wingdings"/>
              <a:buChar char=""/>
              <a:tabLst>
                <a:tab pos="241300" algn="l"/>
              </a:tabLst>
            </a:pP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Τα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επιχειρηματικά σχέδια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που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θα ενισχυθούν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1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θα πρέπει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να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έχουν επιλέξιμο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προϋπολογισμό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από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10.000€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έως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20.000</a:t>
            </a:r>
            <a:r>
              <a:rPr sz="1800" b="1" spc="55"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a:t>
            </a:r>
          </a:p>
          <a:p>
            <a:pPr marL="241300" marR="220345" indent="-228600" algn="just">
              <a:lnSpc>
                <a:spcPct val="100000"/>
              </a:lnSpc>
              <a:spcBef>
                <a:spcPts val="1185"/>
              </a:spcBef>
              <a:buClr>
                <a:srgbClr val="2DB6B3"/>
              </a:buClr>
              <a:buFont typeface="Wingdings"/>
              <a:buChar char=""/>
              <a:tabLst>
                <a:tab pos="241300" algn="l"/>
              </a:tabLst>
            </a:pP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Σε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περίπτωση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που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η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πρόταση προβλέπει τη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δημιουργία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νέας/νέων  θέσης/θέσεων εργασίας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ο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ανώτατος επιλέξιμος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προϋπολογισμός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δύναται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να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ανέλθει μέχρι του ποσού των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35.000</a:t>
            </a:r>
            <a:r>
              <a:rPr sz="1800" b="1" spc="45"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p:nvPr/>
        </p:nvSpPr>
        <p:spPr>
          <a:xfrm>
            <a:off x="407352" y="1217548"/>
            <a:ext cx="5965825" cy="4939814"/>
          </a:xfrm>
          <a:prstGeom prst="rect">
            <a:avLst/>
          </a:prstGeom>
        </p:spPr>
        <p:txBody>
          <a:bodyPr vert="horz" wrap="square" lIns="0" tIns="12700" rIns="0" bIns="0" rtlCol="0">
            <a:spAutoFit/>
          </a:bodyPr>
          <a:lstStyle/>
          <a:p>
            <a:pPr marL="241300" marR="1131570" indent="-228600">
              <a:lnSpc>
                <a:spcPct val="100000"/>
              </a:lnSpc>
              <a:spcBef>
                <a:spcPts val="100"/>
              </a:spcBef>
              <a:buClr>
                <a:srgbClr val="2DB6B3"/>
              </a:buClr>
              <a:buFont typeface="Wingdings"/>
              <a:buChar char=""/>
              <a:tabLst>
                <a:tab pos="241300" algn="l"/>
              </a:tabLst>
            </a:pPr>
            <a:r>
              <a:rPr b="1" dirty="0">
                <a:effectLst>
                  <a:outerShdw blurRad="38100" dist="38100" dir="2700000" algn="tl">
                    <a:srgbClr val="000000">
                      <a:alpha val="43137"/>
                    </a:srgbClr>
                  </a:outerShdw>
                </a:effectLst>
                <a:cs typeface="Arial"/>
              </a:rPr>
              <a:t>Οι </a:t>
            </a:r>
            <a:r>
              <a:rPr b="1" spc="-5" dirty="0">
                <a:effectLst>
                  <a:outerShdw blurRad="38100" dist="38100" dir="2700000" algn="tl">
                    <a:srgbClr val="000000">
                      <a:alpha val="43137"/>
                    </a:srgbClr>
                  </a:outerShdw>
                </a:effectLst>
                <a:cs typeface="Arial"/>
              </a:rPr>
              <a:t>επιλέξιμες επιχειρήσεις υποχρεούνται </a:t>
            </a:r>
            <a:r>
              <a:rPr b="1" dirty="0">
                <a:effectLst>
                  <a:outerShdw blurRad="38100" dist="38100" dir="2700000" algn="tl">
                    <a:srgbClr val="000000">
                      <a:alpha val="43137"/>
                    </a:srgbClr>
                  </a:outerShdw>
                </a:effectLst>
                <a:cs typeface="Arial"/>
              </a:rPr>
              <a:t>να  </a:t>
            </a:r>
            <a:r>
              <a:rPr b="1" spc="-5" dirty="0">
                <a:effectLst>
                  <a:outerShdw blurRad="38100" dist="38100" dir="2700000" algn="tl">
                    <a:srgbClr val="000000">
                      <a:alpha val="43137"/>
                    </a:srgbClr>
                  </a:outerShdw>
                </a:effectLst>
                <a:cs typeface="Arial"/>
              </a:rPr>
              <a:t>υλοποιήσουν </a:t>
            </a:r>
            <a:r>
              <a:rPr b="1" dirty="0">
                <a:effectLst>
                  <a:outerShdw blurRad="38100" dist="38100" dir="2700000" algn="tl">
                    <a:srgbClr val="000000">
                      <a:alpha val="43137"/>
                    </a:srgbClr>
                  </a:outerShdw>
                </a:effectLst>
                <a:cs typeface="Arial"/>
              </a:rPr>
              <a:t>και </a:t>
            </a:r>
            <a:r>
              <a:rPr b="1" spc="-5" dirty="0">
                <a:effectLst>
                  <a:outerShdw blurRad="38100" dist="38100" dir="2700000" algn="tl">
                    <a:srgbClr val="000000">
                      <a:alpha val="43137"/>
                    </a:srgbClr>
                  </a:outerShdw>
                </a:effectLst>
                <a:cs typeface="Arial"/>
              </a:rPr>
              <a:t>τις δύο κατωτέρω</a:t>
            </a:r>
            <a:r>
              <a:rPr b="1" spc="-15" dirty="0">
                <a:effectLst>
                  <a:outerShdw blurRad="38100" dist="38100" dir="2700000" algn="tl">
                    <a:srgbClr val="000000">
                      <a:alpha val="43137"/>
                    </a:srgbClr>
                  </a:outerShdw>
                </a:effectLst>
                <a:cs typeface="Arial"/>
              </a:rPr>
              <a:t> </a:t>
            </a:r>
            <a:r>
              <a:rPr b="1" spc="-5" dirty="0">
                <a:effectLst>
                  <a:outerShdw blurRad="38100" dist="38100" dir="2700000" algn="tl">
                    <a:srgbClr val="000000">
                      <a:alpha val="43137"/>
                    </a:srgbClr>
                  </a:outerShdw>
                </a:effectLst>
                <a:cs typeface="Arial"/>
              </a:rPr>
              <a:t>ενέργειες:</a:t>
            </a:r>
            <a:endParaRPr b="1" dirty="0">
              <a:effectLst>
                <a:outerShdw blurRad="38100" dist="38100" dir="2700000" algn="tl">
                  <a:srgbClr val="000000">
                    <a:alpha val="43137"/>
                  </a:srgbClr>
                </a:outerShdw>
              </a:effectLst>
              <a:cs typeface="Arial"/>
            </a:endParaRPr>
          </a:p>
          <a:p>
            <a:pPr marL="878205" marR="5080" lvl="1" indent="-401320">
              <a:lnSpc>
                <a:spcPct val="100000"/>
              </a:lnSpc>
              <a:spcBef>
                <a:spcPts val="930"/>
              </a:spcBef>
              <a:buClr>
                <a:srgbClr val="2DB6B3"/>
              </a:buClr>
              <a:buAutoNum type="romanLcPeriod"/>
              <a:tabLst>
                <a:tab pos="877569" algn="l"/>
                <a:tab pos="878840" algn="l"/>
              </a:tabLst>
            </a:pPr>
            <a:r>
              <a:rPr b="1" spc="-5" dirty="0">
                <a:solidFill>
                  <a:srgbClr val="0000FF"/>
                </a:solidFill>
                <a:effectLst>
                  <a:outerShdw blurRad="38100" dist="38100" dir="2700000" algn="tl">
                    <a:srgbClr val="000000">
                      <a:alpha val="43137"/>
                    </a:srgbClr>
                  </a:outerShdw>
                </a:effectLst>
                <a:cs typeface="Arial"/>
              </a:rPr>
              <a:t>Συμβουλευτικές </a:t>
            </a:r>
            <a:r>
              <a:rPr b="1" spc="-10" dirty="0">
                <a:solidFill>
                  <a:srgbClr val="0000FF"/>
                </a:solidFill>
                <a:effectLst>
                  <a:outerShdw blurRad="38100" dist="38100" dir="2700000" algn="tl">
                    <a:srgbClr val="000000">
                      <a:alpha val="43137"/>
                    </a:srgbClr>
                  </a:outerShdw>
                </a:effectLst>
                <a:cs typeface="Arial"/>
              </a:rPr>
              <a:t>Υπηρεσίες, </a:t>
            </a:r>
            <a:r>
              <a:rPr b="1" spc="-5" dirty="0">
                <a:effectLst>
                  <a:outerShdw blurRad="38100" dist="38100" dir="2700000" algn="tl">
                    <a:srgbClr val="000000">
                      <a:alpha val="43137"/>
                    </a:srgbClr>
                  </a:outerShdw>
                </a:effectLst>
                <a:cs typeface="Arial"/>
              </a:rPr>
              <a:t>οι οποίες περιλαμβάνουν  υπηρεσίες Συμβούλου προσαρμογής, παροχή  συμβουλευτικών υπηρεσιών στην επιχείρηση </a:t>
            </a:r>
            <a:r>
              <a:rPr b="1" dirty="0">
                <a:effectLst>
                  <a:outerShdw blurRad="38100" dist="38100" dir="2700000" algn="tl">
                    <a:srgbClr val="000000">
                      <a:alpha val="43137"/>
                    </a:srgbClr>
                  </a:outerShdw>
                </a:effectLst>
                <a:cs typeface="Arial"/>
              </a:rPr>
              <a:t>για </a:t>
            </a:r>
            <a:r>
              <a:rPr b="1" spc="-5" dirty="0">
                <a:effectLst>
                  <a:outerShdw blurRad="38100" dist="38100" dir="2700000" algn="tl">
                    <a:srgbClr val="000000">
                      <a:alpha val="43137"/>
                    </a:srgbClr>
                  </a:outerShdw>
                </a:effectLst>
                <a:cs typeface="Arial"/>
              </a:rPr>
              <a:t>θέματα  επιχειρηματικής λειτουργίας ή προσωπικού,</a:t>
            </a:r>
            <a:r>
              <a:rPr b="1" spc="-20" dirty="0">
                <a:effectLst>
                  <a:outerShdw blurRad="38100" dist="38100" dir="2700000" algn="tl">
                    <a:srgbClr val="000000">
                      <a:alpha val="43137"/>
                    </a:srgbClr>
                  </a:outerShdw>
                </a:effectLst>
                <a:cs typeface="Arial"/>
              </a:rPr>
              <a:t> </a:t>
            </a:r>
            <a:r>
              <a:rPr b="1" spc="-5" dirty="0">
                <a:effectLst>
                  <a:outerShdw blurRad="38100" dist="38100" dir="2700000" algn="tl">
                    <a:srgbClr val="000000">
                      <a:alpha val="43137"/>
                    </a:srgbClr>
                  </a:outerShdw>
                </a:effectLst>
                <a:cs typeface="Arial"/>
              </a:rPr>
              <a:t>κ.α.</a:t>
            </a:r>
            <a:endParaRPr b="1" dirty="0">
              <a:effectLst>
                <a:outerShdw blurRad="38100" dist="38100" dir="2700000" algn="tl">
                  <a:srgbClr val="000000">
                    <a:alpha val="43137"/>
                  </a:srgbClr>
                </a:outerShdw>
              </a:effectLst>
              <a:cs typeface="Arial"/>
            </a:endParaRPr>
          </a:p>
          <a:p>
            <a:pPr marL="878205" marR="151130" lvl="1" indent="-401320" algn="just">
              <a:lnSpc>
                <a:spcPct val="100000"/>
              </a:lnSpc>
              <a:spcBef>
                <a:spcPts val="770"/>
              </a:spcBef>
              <a:buClr>
                <a:srgbClr val="2DB6B3"/>
              </a:buClr>
              <a:buAutoNum type="romanLcPeriod"/>
              <a:tabLst>
                <a:tab pos="878840" algn="l"/>
              </a:tabLst>
            </a:pPr>
            <a:r>
              <a:rPr b="1" spc="-5" dirty="0">
                <a:solidFill>
                  <a:srgbClr val="0000FF"/>
                </a:solidFill>
                <a:effectLst>
                  <a:outerShdw blurRad="38100" dist="38100" dir="2700000" algn="tl">
                    <a:srgbClr val="000000">
                      <a:alpha val="43137"/>
                    </a:srgbClr>
                  </a:outerShdw>
                </a:effectLst>
                <a:cs typeface="Arial"/>
              </a:rPr>
              <a:t>Ενέργειες κατάρτισης: </a:t>
            </a:r>
            <a:r>
              <a:rPr b="1" spc="-5" dirty="0">
                <a:effectLst>
                  <a:outerShdw blurRad="38100" dist="38100" dir="2700000" algn="tl">
                    <a:srgbClr val="000000">
                      <a:alpha val="43137"/>
                    </a:srgbClr>
                  </a:outerShdw>
                </a:effectLst>
                <a:cs typeface="Arial"/>
              </a:rPr>
              <a:t>κατάρτιση / επανακατάρτιση </a:t>
            </a:r>
            <a:r>
              <a:rPr b="1" spc="-10" dirty="0">
                <a:effectLst>
                  <a:outerShdw blurRad="38100" dist="38100" dir="2700000" algn="tl">
                    <a:srgbClr val="000000">
                      <a:alpha val="43137"/>
                    </a:srgbClr>
                  </a:outerShdw>
                </a:effectLst>
                <a:cs typeface="Arial"/>
              </a:rPr>
              <a:t>του  </a:t>
            </a:r>
            <a:r>
              <a:rPr b="1" spc="-5" dirty="0">
                <a:effectLst>
                  <a:outerShdw blurRad="38100" dist="38100" dir="2700000" algn="tl">
                    <a:srgbClr val="000000">
                      <a:alpha val="43137"/>
                    </a:srgbClr>
                  </a:outerShdw>
                </a:effectLst>
                <a:cs typeface="Arial"/>
              </a:rPr>
              <a:t>προσωπικού, κατάρτιση συνδυασμένη με εργασία ή εκ  περιτροπής εργασία και</a:t>
            </a:r>
            <a:r>
              <a:rPr b="1" spc="5" dirty="0">
                <a:effectLst>
                  <a:outerShdw blurRad="38100" dist="38100" dir="2700000" algn="tl">
                    <a:srgbClr val="000000">
                      <a:alpha val="43137"/>
                    </a:srgbClr>
                  </a:outerShdw>
                </a:effectLst>
                <a:cs typeface="Arial"/>
              </a:rPr>
              <a:t> </a:t>
            </a:r>
            <a:r>
              <a:rPr b="1" spc="-5" dirty="0">
                <a:effectLst>
                  <a:outerShdw blurRad="38100" dist="38100" dir="2700000" algn="tl">
                    <a:srgbClr val="000000">
                      <a:alpha val="43137"/>
                    </a:srgbClr>
                  </a:outerShdw>
                </a:effectLst>
                <a:cs typeface="Arial"/>
              </a:rPr>
              <a:t>κατάρτιση</a:t>
            </a:r>
            <a:endParaRPr b="1" dirty="0">
              <a:effectLst>
                <a:outerShdw blurRad="38100" dist="38100" dir="2700000" algn="tl">
                  <a:srgbClr val="000000">
                    <a:alpha val="43137"/>
                  </a:srgbClr>
                </a:outerShdw>
              </a:effectLst>
              <a:cs typeface="Arial"/>
            </a:endParaRPr>
          </a:p>
          <a:p>
            <a:pPr>
              <a:lnSpc>
                <a:spcPct val="100000"/>
              </a:lnSpc>
              <a:spcBef>
                <a:spcPts val="10"/>
              </a:spcBef>
            </a:pPr>
            <a:endParaRPr b="1" dirty="0">
              <a:effectLst>
                <a:outerShdw blurRad="38100" dist="38100" dir="2700000" algn="tl">
                  <a:srgbClr val="000000">
                    <a:alpha val="43137"/>
                  </a:srgbClr>
                </a:outerShdw>
              </a:effectLst>
              <a:cs typeface="Times New Roman"/>
            </a:endParaRPr>
          </a:p>
          <a:p>
            <a:pPr marL="355600" marR="197485" indent="-342900">
              <a:lnSpc>
                <a:spcPct val="100000"/>
              </a:lnSpc>
              <a:buClr>
                <a:srgbClr val="2DB6B3"/>
              </a:buClr>
              <a:buFont typeface="Wingdings"/>
              <a:buChar char=""/>
              <a:tabLst>
                <a:tab pos="412750" algn="l"/>
                <a:tab pos="414020" algn="l"/>
                <a:tab pos="4083050" algn="l"/>
              </a:tabLst>
            </a:pPr>
            <a:r>
              <a:rPr b="1" dirty="0">
                <a:effectLst>
                  <a:outerShdw blurRad="38100" dist="38100" dir="2700000" algn="tl">
                    <a:srgbClr val="000000">
                      <a:alpha val="43137"/>
                    </a:srgbClr>
                  </a:outerShdw>
                </a:effectLst>
              </a:rPr>
              <a:t>	</a:t>
            </a:r>
            <a:r>
              <a:rPr b="1" spc="-5" dirty="0">
                <a:effectLst>
                  <a:outerShdw blurRad="38100" dist="38100" dir="2700000" algn="tl">
                    <a:srgbClr val="000000">
                      <a:alpha val="43137"/>
                    </a:srgbClr>
                  </a:outerShdw>
                </a:effectLst>
                <a:cs typeface="Arial"/>
              </a:rPr>
              <a:t>Επικουρικά των ανωτέρω ενεργειών </a:t>
            </a:r>
            <a:r>
              <a:rPr b="1" dirty="0">
                <a:effectLst>
                  <a:outerShdw blurRad="38100" dist="38100" dir="2700000" algn="tl">
                    <a:srgbClr val="000000">
                      <a:alpha val="43137"/>
                    </a:srgbClr>
                  </a:outerShdw>
                </a:effectLst>
                <a:cs typeface="Arial"/>
              </a:rPr>
              <a:t>και στα </a:t>
            </a:r>
            <a:r>
              <a:rPr b="1" spc="-5" dirty="0">
                <a:effectLst>
                  <a:outerShdw blurRad="38100" dist="38100" dir="2700000" algn="tl">
                    <a:srgbClr val="000000">
                      <a:alpha val="43137"/>
                    </a:srgbClr>
                  </a:outerShdw>
                </a:effectLst>
                <a:cs typeface="Arial"/>
              </a:rPr>
              <a:t>πλαίσια  του</a:t>
            </a:r>
            <a:r>
              <a:rPr b="1" spc="25" dirty="0">
                <a:effectLst>
                  <a:outerShdw blurRad="38100" dist="38100" dir="2700000" algn="tl">
                    <a:srgbClr val="000000">
                      <a:alpha val="43137"/>
                    </a:srgbClr>
                  </a:outerShdw>
                </a:effectLst>
                <a:cs typeface="Arial"/>
              </a:rPr>
              <a:t> </a:t>
            </a:r>
            <a:r>
              <a:rPr b="1" spc="-5" dirty="0">
                <a:effectLst>
                  <a:outerShdw blurRad="38100" dist="38100" dir="2700000" algn="tl">
                    <a:srgbClr val="000000">
                      <a:alpha val="43137"/>
                    </a:srgbClr>
                  </a:outerShdw>
                </a:effectLst>
                <a:cs typeface="Arial"/>
              </a:rPr>
              <a:t>προτεινόμενου</a:t>
            </a:r>
            <a:r>
              <a:rPr b="1" spc="45" dirty="0">
                <a:effectLst>
                  <a:outerShdw blurRad="38100" dist="38100" dir="2700000" algn="tl">
                    <a:srgbClr val="000000">
                      <a:alpha val="43137"/>
                    </a:srgbClr>
                  </a:outerShdw>
                </a:effectLst>
                <a:cs typeface="Arial"/>
              </a:rPr>
              <a:t> </a:t>
            </a:r>
            <a:r>
              <a:rPr b="1" spc="-10" dirty="0">
                <a:effectLst>
                  <a:outerShdw blurRad="38100" dist="38100" dir="2700000" algn="tl">
                    <a:srgbClr val="000000">
                      <a:alpha val="43137"/>
                    </a:srgbClr>
                  </a:outerShdw>
                </a:effectLst>
                <a:cs typeface="Arial"/>
              </a:rPr>
              <a:t>ολοκληρωμένου	</a:t>
            </a:r>
            <a:r>
              <a:rPr b="1" spc="-5" dirty="0">
                <a:effectLst>
                  <a:outerShdw blurRad="38100" dist="38100" dir="2700000" algn="tl">
                    <a:srgbClr val="000000">
                      <a:alpha val="43137"/>
                    </a:srgbClr>
                  </a:outerShdw>
                </a:effectLst>
                <a:cs typeface="Arial"/>
              </a:rPr>
              <a:t>σχεδίου  παρέμβασης,μπορεί </a:t>
            </a:r>
            <a:r>
              <a:rPr b="1" dirty="0">
                <a:effectLst>
                  <a:outerShdw blurRad="38100" dist="38100" dir="2700000" algn="tl">
                    <a:srgbClr val="000000">
                      <a:alpha val="43137"/>
                    </a:srgbClr>
                  </a:outerShdw>
                </a:effectLst>
                <a:cs typeface="Arial"/>
              </a:rPr>
              <a:t>να </a:t>
            </a:r>
            <a:r>
              <a:rPr b="1" spc="-10" dirty="0">
                <a:effectLst>
                  <a:outerShdw blurRad="38100" dist="38100" dir="2700000" algn="tl">
                    <a:srgbClr val="000000">
                      <a:alpha val="43137"/>
                    </a:srgbClr>
                  </a:outerShdw>
                </a:effectLst>
                <a:cs typeface="Arial"/>
              </a:rPr>
              <a:t>χρηματοδοτηθεί </a:t>
            </a:r>
            <a:r>
              <a:rPr b="1" dirty="0">
                <a:effectLst>
                  <a:outerShdw blurRad="38100" dist="38100" dir="2700000" algn="tl">
                    <a:srgbClr val="000000">
                      <a:alpha val="43137"/>
                    </a:srgbClr>
                  </a:outerShdw>
                </a:effectLst>
                <a:cs typeface="Arial"/>
              </a:rPr>
              <a:t>η </a:t>
            </a:r>
            <a:r>
              <a:rPr b="1" spc="-10" dirty="0">
                <a:effectLst>
                  <a:outerShdw blurRad="38100" dist="38100" dir="2700000" algn="tl">
                    <a:srgbClr val="000000">
                      <a:alpha val="43137"/>
                    </a:srgbClr>
                  </a:outerShdw>
                </a:effectLst>
                <a:cs typeface="Arial"/>
              </a:rPr>
              <a:t>δημιουργία  </a:t>
            </a:r>
            <a:r>
              <a:rPr b="1" spc="-5" dirty="0">
                <a:effectLst>
                  <a:outerShdw blurRad="38100" dist="38100" dir="2700000" algn="tl">
                    <a:srgbClr val="000000">
                      <a:alpha val="43137"/>
                    </a:srgbClr>
                  </a:outerShdw>
                </a:effectLst>
                <a:cs typeface="Arial"/>
              </a:rPr>
              <a:t>νέας/ων θέσης/εων εργασίας </a:t>
            </a:r>
            <a:r>
              <a:rPr b="1" dirty="0">
                <a:effectLst>
                  <a:outerShdw blurRad="38100" dist="38100" dir="2700000" algn="tl">
                    <a:srgbClr val="000000">
                      <a:alpha val="43137"/>
                    </a:srgbClr>
                  </a:outerShdw>
                </a:effectLst>
                <a:cs typeface="Arial"/>
              </a:rPr>
              <a:t>και </a:t>
            </a:r>
            <a:r>
              <a:rPr b="1" spc="-5" dirty="0">
                <a:effectLst>
                  <a:outerShdw blurRad="38100" dist="38100" dir="2700000" algn="tl">
                    <a:srgbClr val="000000">
                      <a:alpha val="43137"/>
                    </a:srgbClr>
                  </a:outerShdw>
                </a:effectLst>
                <a:cs typeface="Arial"/>
              </a:rPr>
              <a:t>διατήρησή τους  τουλάχιστον για (12) μήνες από την </a:t>
            </a:r>
            <a:r>
              <a:rPr b="1" spc="-10" dirty="0">
                <a:effectLst>
                  <a:outerShdw blurRad="38100" dist="38100" dir="2700000" algn="tl">
                    <a:srgbClr val="000000">
                      <a:alpha val="43137"/>
                    </a:srgbClr>
                  </a:outerShdw>
                </a:effectLst>
                <a:cs typeface="Arial"/>
              </a:rPr>
              <a:t>ημερομηνία  πρόσληψης</a:t>
            </a:r>
            <a:endParaRPr b="1" dirty="0">
              <a:effectLst>
                <a:outerShdw blurRad="38100" dist="38100" dir="2700000" algn="tl">
                  <a:srgbClr val="000000">
                    <a:alpha val="43137"/>
                  </a:srgbClr>
                </a:outerShdw>
              </a:effectLst>
              <a:cs typeface="Arial"/>
            </a:endParaRPr>
          </a:p>
        </p:txBody>
      </p:sp>
      <p:sp>
        <p:nvSpPr>
          <p:cNvPr id="6" name="object 6"/>
          <p:cNvSpPr/>
          <p:nvPr/>
        </p:nvSpPr>
        <p:spPr>
          <a:xfrm>
            <a:off x="6845300" y="1273175"/>
            <a:ext cx="2066925" cy="2133600"/>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6872287" y="3525837"/>
            <a:ext cx="2133600" cy="1600200"/>
          </a:xfrm>
          <a:prstGeom prst="rect">
            <a:avLst/>
          </a:prstGeom>
          <a:blipFill>
            <a:blip r:embed="rId3" cstate="print"/>
            <a:stretch>
              <a:fillRect/>
            </a:stretch>
          </a:blipFill>
        </p:spPr>
        <p:txBody>
          <a:bodyPr wrap="square" lIns="0" tIns="0" rIns="0" bIns="0" rtlCol="0"/>
          <a:lstStyle/>
          <a:p>
            <a:endParaRPr/>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dirty="0"/>
              <a:t>Τρόποι </a:t>
            </a:r>
            <a:r>
              <a:rPr spc="-5" dirty="0"/>
              <a:t>χρηματοδότησης μιας καινούργιας</a:t>
            </a:r>
            <a:r>
              <a:rPr spc="-35" dirty="0"/>
              <a:t> </a:t>
            </a:r>
            <a:r>
              <a:rPr spc="-5" dirty="0"/>
              <a:t>επιχείρησης</a:t>
            </a: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38</a:t>
            </a:fld>
            <a:endParaRPr spc="-5"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3567525" y="209108"/>
            <a:ext cx="1910080" cy="443711"/>
          </a:xfrm>
          <a:prstGeom prst="rect">
            <a:avLst/>
          </a:prstGeom>
        </p:spPr>
        <p:txBody>
          <a:bodyPr vert="horz" wrap="square" lIns="0" tIns="12700" rIns="0" bIns="0" rtlCol="0">
            <a:spAutoFit/>
          </a:bodyPr>
          <a:lstStyle/>
          <a:p>
            <a:pPr marL="12700">
              <a:lnSpc>
                <a:spcPct val="100000"/>
              </a:lnSpc>
              <a:spcBef>
                <a:spcPts val="100"/>
              </a:spcBef>
            </a:pPr>
            <a:r>
              <a:rPr sz="2800" dirty="0">
                <a:solidFill>
                  <a:srgbClr val="7889FB"/>
                </a:solidFill>
                <a:effectLst>
                  <a:outerShdw blurRad="38100" dist="38100" dir="2700000" algn="tl">
                    <a:srgbClr val="000000">
                      <a:alpha val="43137"/>
                    </a:srgbClr>
                  </a:outerShdw>
                </a:effectLst>
              </a:rPr>
              <a:t>Digi</a:t>
            </a:r>
            <a:r>
              <a:rPr sz="2800" spc="-100" dirty="0">
                <a:solidFill>
                  <a:srgbClr val="7889FB"/>
                </a:solidFill>
                <a:effectLst>
                  <a:outerShdw blurRad="38100" dist="38100" dir="2700000" algn="tl">
                    <a:srgbClr val="000000">
                      <a:alpha val="43137"/>
                    </a:srgbClr>
                  </a:outerShdw>
                </a:effectLst>
              </a:rPr>
              <a:t> </a:t>
            </a:r>
            <a:r>
              <a:rPr sz="2800" dirty="0">
                <a:solidFill>
                  <a:srgbClr val="7889FB"/>
                </a:solidFill>
                <a:effectLst>
                  <a:outerShdw blurRad="38100" dist="38100" dir="2700000" algn="tl">
                    <a:srgbClr val="000000">
                      <a:alpha val="43137"/>
                    </a:srgbClr>
                  </a:outerShdw>
                </a:effectLst>
              </a:rPr>
              <a:t>Mobile</a:t>
            </a:r>
            <a:endParaRPr sz="2800" dirty="0">
              <a:effectLst>
                <a:outerShdw blurRad="38100" dist="38100" dir="2700000" algn="tl">
                  <a:srgbClr val="000000">
                    <a:alpha val="43137"/>
                  </a:srgbClr>
                </a:outerShdw>
              </a:effectLst>
            </a:endParaRPr>
          </a:p>
        </p:txBody>
      </p:sp>
      <p:sp>
        <p:nvSpPr>
          <p:cNvPr id="6" name="object 6"/>
          <p:cNvSpPr txBox="1"/>
          <p:nvPr/>
        </p:nvSpPr>
        <p:spPr>
          <a:xfrm>
            <a:off x="251520" y="764704"/>
            <a:ext cx="6458613" cy="5614357"/>
          </a:xfrm>
          <a:prstGeom prst="rect">
            <a:avLst/>
          </a:prstGeom>
        </p:spPr>
        <p:txBody>
          <a:bodyPr vert="horz" wrap="square" lIns="0" tIns="12700" rIns="0" bIns="0" rtlCol="0">
            <a:spAutoFit/>
          </a:bodyPr>
          <a:lstStyle/>
          <a:p>
            <a:pPr marL="241300" marR="156210" indent="-228600" algn="just">
              <a:lnSpc>
                <a:spcPct val="100000"/>
              </a:lnSpc>
              <a:spcBef>
                <a:spcPts val="100"/>
              </a:spcBef>
              <a:buClr>
                <a:srgbClr val="2DB6B3"/>
              </a:buClr>
              <a:buFont typeface="Wingdings"/>
              <a:buChar char=""/>
              <a:tabLst>
                <a:tab pos="241935" algn="l"/>
              </a:tabLst>
            </a:pPr>
            <a:r>
              <a:rPr sz="1800" b="1" spc="-5" dirty="0">
                <a:effectLst>
                  <a:outerShdw blurRad="38100" dist="38100" dir="2700000" algn="tl">
                    <a:srgbClr val="000000">
                      <a:alpha val="43137"/>
                    </a:srgbClr>
                  </a:outerShdw>
                </a:effectLst>
                <a:latin typeface="Arial"/>
                <a:cs typeface="Arial"/>
              </a:rPr>
              <a:t>Συνολικός </a:t>
            </a:r>
            <a:r>
              <a:rPr sz="1800" b="1" spc="-10" dirty="0">
                <a:effectLst>
                  <a:outerShdw blurRad="38100" dist="38100" dir="2700000" algn="tl">
                    <a:srgbClr val="000000">
                      <a:alpha val="43137"/>
                    </a:srgbClr>
                  </a:outerShdw>
                </a:effectLst>
                <a:latin typeface="Arial"/>
                <a:cs typeface="Arial"/>
              </a:rPr>
              <a:t>προυπολογισμός </a:t>
            </a:r>
            <a:r>
              <a:rPr sz="1800" b="1" spc="-5" dirty="0">
                <a:effectLst>
                  <a:outerShdw blurRad="38100" dist="38100" dir="2700000" algn="tl">
                    <a:srgbClr val="000000">
                      <a:alpha val="43137"/>
                    </a:srgbClr>
                  </a:outerShdw>
                </a:effectLst>
                <a:latin typeface="Arial"/>
                <a:cs typeface="Arial"/>
              </a:rPr>
              <a:t>ύψους </a:t>
            </a:r>
            <a:r>
              <a:rPr sz="1800" b="1" spc="-10" dirty="0">
                <a:effectLst>
                  <a:outerShdw blurRad="38100" dist="38100" dir="2700000" algn="tl">
                    <a:srgbClr val="000000">
                      <a:alpha val="43137"/>
                    </a:srgbClr>
                  </a:outerShdw>
                </a:effectLst>
                <a:latin typeface="Arial"/>
                <a:cs typeface="Arial"/>
              </a:rPr>
              <a:t>€15 </a:t>
            </a:r>
            <a:r>
              <a:rPr sz="1800" b="1"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εκατ. ευρώ (από  </a:t>
            </a:r>
            <a:r>
              <a:rPr sz="1800" b="1" spc="-10" dirty="0">
                <a:effectLst>
                  <a:outerShdw blurRad="38100" dist="38100" dir="2700000" algn="tl">
                    <a:srgbClr val="000000">
                      <a:alpha val="43137"/>
                    </a:srgbClr>
                  </a:outerShdw>
                </a:effectLst>
                <a:latin typeface="Arial"/>
                <a:cs typeface="Arial"/>
              </a:rPr>
              <a:t>πόρους </a:t>
            </a:r>
            <a:r>
              <a:rPr sz="1800" b="1" spc="-5" dirty="0">
                <a:effectLst>
                  <a:outerShdw blurRad="38100" dist="38100" dir="2700000" algn="tl">
                    <a:srgbClr val="000000">
                      <a:alpha val="43137"/>
                    </a:srgbClr>
                  </a:outerShdw>
                </a:effectLst>
                <a:latin typeface="Arial"/>
                <a:cs typeface="Arial"/>
              </a:rPr>
              <a:t>του</a:t>
            </a:r>
            <a:r>
              <a:rPr sz="1800" b="1" spc="30"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ΕΣΠΑ)</a:t>
            </a:r>
            <a:endParaRPr sz="1800" b="1" dirty="0">
              <a:effectLst>
                <a:outerShdw blurRad="38100" dist="38100" dir="2700000" algn="tl">
                  <a:srgbClr val="000000">
                    <a:alpha val="43137"/>
                  </a:srgbClr>
                </a:outerShdw>
              </a:effectLst>
              <a:latin typeface="Arial"/>
              <a:cs typeface="Arial"/>
            </a:endParaRPr>
          </a:p>
          <a:p>
            <a:pPr marL="241300" marR="42545" indent="-228600" algn="just">
              <a:lnSpc>
                <a:spcPct val="100000"/>
              </a:lnSpc>
              <a:spcBef>
                <a:spcPts val="1185"/>
              </a:spcBef>
              <a:buClr>
                <a:srgbClr val="2DB6B3"/>
              </a:buClr>
              <a:buFont typeface="Wingdings"/>
              <a:buChar char=""/>
              <a:tabLst>
                <a:tab pos="241300" algn="l"/>
              </a:tabLst>
            </a:pPr>
            <a:r>
              <a:rPr sz="1800" b="1" spc="-5" dirty="0">
                <a:effectLst>
                  <a:outerShdw blurRad="38100" dist="38100" dir="2700000" algn="tl">
                    <a:srgbClr val="000000">
                      <a:alpha val="43137"/>
                    </a:srgbClr>
                  </a:outerShdw>
                </a:effectLst>
                <a:latin typeface="Arial"/>
                <a:cs typeface="Arial"/>
              </a:rPr>
              <a:t>Στόχος είναι </a:t>
            </a:r>
            <a:r>
              <a:rPr sz="1800" b="1" dirty="0">
                <a:effectLst>
                  <a:outerShdw blurRad="38100" dist="38100" dir="2700000" algn="tl">
                    <a:srgbClr val="000000">
                      <a:alpha val="43137"/>
                    </a:srgbClr>
                  </a:outerShdw>
                </a:effectLst>
                <a:latin typeface="Arial"/>
                <a:cs typeface="Arial"/>
              </a:rPr>
              <a:t>η ενίσχυση </a:t>
            </a:r>
            <a:r>
              <a:rPr sz="1800" b="1" spc="-5" dirty="0">
                <a:effectLst>
                  <a:outerShdw blurRad="38100" dist="38100" dir="2700000" algn="tl">
                    <a:srgbClr val="000000">
                      <a:alpha val="43137"/>
                    </a:srgbClr>
                  </a:outerShdw>
                </a:effectLst>
                <a:latin typeface="Arial"/>
                <a:cs typeface="Arial"/>
              </a:rPr>
              <a:t>πολύ μικρών </a:t>
            </a:r>
            <a:r>
              <a:rPr sz="1800" b="1" dirty="0">
                <a:effectLst>
                  <a:outerShdw blurRad="38100" dist="38100" dir="2700000" algn="tl">
                    <a:srgbClr val="000000">
                      <a:alpha val="43137"/>
                    </a:srgbClr>
                  </a:outerShdw>
                </a:effectLst>
                <a:latin typeface="Arial"/>
                <a:cs typeface="Arial"/>
              </a:rPr>
              <a:t>και </a:t>
            </a:r>
            <a:r>
              <a:rPr sz="1800" b="1" spc="-5" dirty="0">
                <a:effectLst>
                  <a:outerShdw blurRad="38100" dist="38100" dir="2700000" algn="tl">
                    <a:srgbClr val="000000">
                      <a:alpha val="43137"/>
                    </a:srgbClr>
                  </a:outerShdw>
                </a:effectLst>
                <a:latin typeface="Arial"/>
                <a:cs typeface="Arial"/>
              </a:rPr>
              <a:t>μικρών ελληνικών  επιχειρήσεων προκειμένου </a:t>
            </a:r>
            <a:r>
              <a:rPr sz="1800" b="1" dirty="0">
                <a:effectLst>
                  <a:outerShdw blurRad="38100" dist="38100" dir="2700000" algn="tl">
                    <a:srgbClr val="000000">
                      <a:alpha val="43137"/>
                    </a:srgbClr>
                  </a:outerShdw>
                </a:effectLst>
                <a:latin typeface="Arial"/>
                <a:cs typeface="Arial"/>
              </a:rPr>
              <a:t>να </a:t>
            </a:r>
            <a:r>
              <a:rPr sz="1800" b="1" spc="-10" dirty="0">
                <a:effectLst>
                  <a:outerShdw blurRad="38100" dist="38100" dir="2700000" algn="tl">
                    <a:srgbClr val="000000">
                      <a:alpha val="43137"/>
                    </a:srgbClr>
                  </a:outerShdw>
                </a:effectLst>
                <a:latin typeface="Arial"/>
                <a:cs typeface="Arial"/>
              </a:rPr>
              <a:t>αξιοποιήσουν </a:t>
            </a:r>
            <a:r>
              <a:rPr sz="1800" b="1" spc="-5" dirty="0">
                <a:solidFill>
                  <a:srgbClr val="0000FF"/>
                </a:solidFill>
                <a:effectLst>
                  <a:outerShdw blurRad="38100" dist="38100" dir="2700000" algn="tl">
                    <a:srgbClr val="000000">
                      <a:alpha val="43137"/>
                    </a:srgbClr>
                  </a:outerShdw>
                </a:effectLst>
                <a:latin typeface="Arial"/>
                <a:cs typeface="Arial"/>
              </a:rPr>
              <a:t>καινοτόμες  εφαρμογές </a:t>
            </a:r>
            <a:r>
              <a:rPr sz="1800" b="1" dirty="0">
                <a:solidFill>
                  <a:srgbClr val="0000FF"/>
                </a:solidFill>
                <a:effectLst>
                  <a:outerShdw blurRad="38100" dist="38100" dir="2700000" algn="tl">
                    <a:srgbClr val="000000">
                      <a:alpha val="43137"/>
                    </a:srgbClr>
                  </a:outerShdw>
                </a:effectLst>
                <a:latin typeface="Arial"/>
                <a:cs typeface="Arial"/>
              </a:rPr>
              <a:t>σε </a:t>
            </a:r>
            <a:r>
              <a:rPr sz="1800" b="1" spc="-5" dirty="0">
                <a:solidFill>
                  <a:srgbClr val="0000FF"/>
                </a:solidFill>
                <a:effectLst>
                  <a:outerShdw blurRad="38100" dist="38100" dir="2700000" algn="tl">
                    <a:srgbClr val="000000">
                      <a:alpha val="43137"/>
                    </a:srgbClr>
                  </a:outerShdw>
                </a:effectLst>
                <a:latin typeface="Arial"/>
                <a:cs typeface="Arial"/>
              </a:rPr>
              <a:t>«έξυπνες» </a:t>
            </a:r>
            <a:r>
              <a:rPr sz="1800" b="1" dirty="0">
                <a:solidFill>
                  <a:srgbClr val="0000FF"/>
                </a:solidFill>
                <a:effectLst>
                  <a:outerShdw blurRad="38100" dist="38100" dir="2700000" algn="tl">
                    <a:srgbClr val="000000">
                      <a:alpha val="43137"/>
                    </a:srgbClr>
                  </a:outerShdw>
                </a:effectLst>
                <a:latin typeface="Arial"/>
                <a:cs typeface="Arial"/>
              </a:rPr>
              <a:t>συσκευές </a:t>
            </a:r>
            <a:r>
              <a:rPr sz="1800" b="1" spc="-5" dirty="0">
                <a:solidFill>
                  <a:srgbClr val="0000FF"/>
                </a:solidFill>
                <a:effectLst>
                  <a:outerShdw blurRad="38100" dist="38100" dir="2700000" algn="tl">
                    <a:srgbClr val="000000">
                      <a:alpha val="43137"/>
                    </a:srgbClr>
                  </a:outerShdw>
                </a:effectLst>
                <a:latin typeface="Arial"/>
                <a:cs typeface="Arial"/>
              </a:rPr>
              <a:t>κινητών επικοινωνιών  (smartphones) </a:t>
            </a:r>
            <a:r>
              <a:rPr sz="1800" b="1" dirty="0">
                <a:solidFill>
                  <a:srgbClr val="0000FF"/>
                </a:solidFill>
                <a:effectLst>
                  <a:outerShdw blurRad="38100" dist="38100" dir="2700000" algn="tl">
                    <a:srgbClr val="000000">
                      <a:alpha val="43137"/>
                    </a:srgbClr>
                  </a:outerShdw>
                </a:effectLst>
                <a:latin typeface="Arial"/>
                <a:cs typeface="Arial"/>
              </a:rPr>
              <a:t>και </a:t>
            </a:r>
            <a:r>
              <a:rPr sz="1800" b="1" spc="-5" dirty="0">
                <a:solidFill>
                  <a:srgbClr val="0000FF"/>
                </a:solidFill>
                <a:effectLst>
                  <a:outerShdw blurRad="38100" dist="38100" dir="2700000" algn="tl">
                    <a:srgbClr val="000000">
                      <a:alpha val="43137"/>
                    </a:srgbClr>
                  </a:outerShdw>
                </a:effectLst>
                <a:latin typeface="Arial"/>
                <a:cs typeface="Arial"/>
              </a:rPr>
              <a:t>υπολογιστές-ταμπλέτες</a:t>
            </a:r>
            <a:r>
              <a:rPr sz="1800" b="1" spc="15" dirty="0">
                <a:solidFill>
                  <a:srgbClr val="0000FF"/>
                </a:solidFill>
                <a:effectLst>
                  <a:outerShdw blurRad="38100" dist="38100" dir="2700000" algn="tl">
                    <a:srgbClr val="000000">
                      <a:alpha val="43137"/>
                    </a:srgbClr>
                  </a:outerShdw>
                </a:effectLst>
                <a:latin typeface="Arial"/>
                <a:cs typeface="Arial"/>
              </a:rPr>
              <a:t> </a:t>
            </a:r>
            <a:r>
              <a:rPr sz="1800" b="1" spc="-5" dirty="0">
                <a:solidFill>
                  <a:srgbClr val="0000FF"/>
                </a:solidFill>
                <a:effectLst>
                  <a:outerShdw blurRad="38100" dist="38100" dir="2700000" algn="tl">
                    <a:srgbClr val="000000">
                      <a:alpha val="43137"/>
                    </a:srgbClr>
                  </a:outerShdw>
                </a:effectLst>
                <a:latin typeface="Arial"/>
                <a:cs typeface="Arial"/>
              </a:rPr>
              <a:t>(tablet-pc)</a:t>
            </a:r>
            <a:endParaRPr sz="1800" b="1" dirty="0">
              <a:effectLst>
                <a:outerShdw blurRad="38100" dist="38100" dir="2700000" algn="tl">
                  <a:srgbClr val="000000">
                    <a:alpha val="43137"/>
                  </a:srgbClr>
                </a:outerShdw>
              </a:effectLst>
              <a:latin typeface="Arial"/>
              <a:cs typeface="Arial"/>
            </a:endParaRPr>
          </a:p>
          <a:p>
            <a:pPr marL="241300" marR="355600" indent="-228600" algn="just">
              <a:lnSpc>
                <a:spcPct val="100000"/>
              </a:lnSpc>
              <a:spcBef>
                <a:spcPts val="1190"/>
              </a:spcBef>
              <a:buClr>
                <a:srgbClr val="2DB6B3"/>
              </a:buClr>
              <a:buFont typeface="Wingdings"/>
              <a:buChar char=""/>
              <a:tabLst>
                <a:tab pos="241300" algn="l"/>
              </a:tabLst>
            </a:pPr>
            <a:r>
              <a:rPr sz="1800" b="1" spc="-10" dirty="0">
                <a:effectLst>
                  <a:outerShdw blurRad="38100" dist="38100" dir="2700000" algn="tl">
                    <a:srgbClr val="000000">
                      <a:alpha val="43137"/>
                    </a:srgbClr>
                  </a:outerShdw>
                </a:effectLst>
                <a:latin typeface="Arial"/>
                <a:cs typeface="Arial"/>
              </a:rPr>
              <a:t>Προμήθεια, </a:t>
            </a:r>
            <a:r>
              <a:rPr sz="1800" b="1" spc="-5" dirty="0">
                <a:effectLst>
                  <a:outerShdw blurRad="38100" dist="38100" dir="2700000" algn="tl">
                    <a:srgbClr val="000000">
                      <a:alpha val="43137"/>
                    </a:srgbClr>
                  </a:outerShdw>
                </a:effectLst>
                <a:latin typeface="Arial"/>
                <a:cs typeface="Arial"/>
              </a:rPr>
              <a:t>απόκτηση </a:t>
            </a:r>
            <a:r>
              <a:rPr sz="1800" b="1" dirty="0">
                <a:effectLst>
                  <a:outerShdw blurRad="38100" dist="38100" dir="2700000" algn="tl">
                    <a:srgbClr val="000000">
                      <a:alpha val="43137"/>
                    </a:srgbClr>
                  </a:outerShdw>
                </a:effectLst>
                <a:latin typeface="Arial"/>
                <a:cs typeface="Arial"/>
              </a:rPr>
              <a:t>και </a:t>
            </a:r>
            <a:r>
              <a:rPr sz="1800" b="1" spc="-5" dirty="0">
                <a:effectLst>
                  <a:outerShdw blurRad="38100" dist="38100" dir="2700000" algn="tl">
                    <a:srgbClr val="000000">
                      <a:alpha val="43137"/>
                    </a:srgbClr>
                  </a:outerShdw>
                </a:effectLst>
                <a:latin typeface="Arial"/>
                <a:cs typeface="Arial"/>
              </a:rPr>
              <a:t>ουσιαστική αξιοποίηση mobile  εφαρμογών στις επιχειρηματικές</a:t>
            </a:r>
            <a:r>
              <a:rPr sz="1800" b="1"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δραστηριότητες</a:t>
            </a:r>
            <a:endParaRPr sz="1800" b="1" dirty="0">
              <a:effectLst>
                <a:outerShdw blurRad="38100" dist="38100" dir="2700000" algn="tl">
                  <a:srgbClr val="000000">
                    <a:alpha val="43137"/>
                  </a:srgbClr>
                </a:outerShdw>
              </a:effectLst>
              <a:latin typeface="Arial"/>
              <a:cs typeface="Arial"/>
            </a:endParaRPr>
          </a:p>
          <a:p>
            <a:pPr marL="241300" marR="310515" indent="-228600" algn="just">
              <a:lnSpc>
                <a:spcPct val="100000"/>
              </a:lnSpc>
              <a:spcBef>
                <a:spcPts val="1190"/>
              </a:spcBef>
              <a:buClr>
                <a:srgbClr val="2DB6B3"/>
              </a:buClr>
              <a:buFont typeface="Wingdings"/>
              <a:buChar char=""/>
              <a:tabLst>
                <a:tab pos="241300" algn="l"/>
              </a:tabLst>
            </a:pPr>
            <a:r>
              <a:rPr sz="1800" b="1" spc="5" dirty="0">
                <a:effectLst>
                  <a:outerShdw blurRad="38100" dist="38100" dir="2700000" algn="tl">
                    <a:srgbClr val="000000">
                      <a:alpha val="43137"/>
                    </a:srgbClr>
                  </a:outerShdw>
                </a:effectLst>
                <a:latin typeface="Arial"/>
                <a:cs typeface="Arial"/>
              </a:rPr>
              <a:t>Το </a:t>
            </a:r>
            <a:r>
              <a:rPr sz="1800" b="1" spc="-5" dirty="0">
                <a:effectLst>
                  <a:outerShdw blurRad="38100" dist="38100" dir="2700000" algn="tl">
                    <a:srgbClr val="000000">
                      <a:alpha val="43137"/>
                    </a:srgbClr>
                  </a:outerShdw>
                </a:effectLst>
                <a:latin typeface="Arial"/>
                <a:cs typeface="Arial"/>
              </a:rPr>
              <a:t>ανώτατο ύψος του </a:t>
            </a:r>
            <a:r>
              <a:rPr sz="1800" b="1" spc="-10" dirty="0">
                <a:effectLst>
                  <a:outerShdw blurRad="38100" dist="38100" dir="2700000" algn="tl">
                    <a:srgbClr val="000000">
                      <a:alpha val="43137"/>
                    </a:srgbClr>
                  </a:outerShdw>
                </a:effectLst>
                <a:latin typeface="Arial"/>
                <a:cs typeface="Arial"/>
              </a:rPr>
              <a:t>προϋπολογισμού </a:t>
            </a:r>
            <a:r>
              <a:rPr sz="1800" b="1" dirty="0">
                <a:effectLst>
                  <a:outerShdw blurRad="38100" dist="38100" dir="2700000" algn="tl">
                    <a:srgbClr val="000000">
                      <a:alpha val="43137"/>
                    </a:srgbClr>
                  </a:outerShdw>
                </a:effectLst>
                <a:latin typeface="Arial"/>
                <a:cs typeface="Arial"/>
              </a:rPr>
              <a:t>ανά </a:t>
            </a:r>
            <a:r>
              <a:rPr sz="1800" b="1" spc="-5" dirty="0">
                <a:effectLst>
                  <a:outerShdw blurRad="38100" dist="38100" dir="2700000" algn="tl">
                    <a:srgbClr val="000000">
                      <a:alpha val="43137"/>
                    </a:srgbClr>
                  </a:outerShdw>
                </a:effectLst>
                <a:latin typeface="Arial"/>
                <a:cs typeface="Arial"/>
              </a:rPr>
              <a:t>έργο  διαμορφώνεται από την επιχείρηση </a:t>
            </a:r>
            <a:r>
              <a:rPr sz="1800" b="1" dirty="0">
                <a:effectLst>
                  <a:outerShdw blurRad="38100" dist="38100" dir="2700000" algn="tl">
                    <a:srgbClr val="000000">
                      <a:alpha val="43137"/>
                    </a:srgbClr>
                  </a:outerShdw>
                </a:effectLst>
                <a:latin typeface="Arial"/>
                <a:cs typeface="Arial"/>
              </a:rPr>
              <a:t>και </a:t>
            </a:r>
            <a:r>
              <a:rPr sz="1800" b="1" spc="-5" dirty="0">
                <a:effectLst>
                  <a:outerShdw blurRad="38100" dist="38100" dir="2700000" algn="tl">
                    <a:srgbClr val="000000">
                      <a:alpha val="43137"/>
                    </a:srgbClr>
                  </a:outerShdw>
                </a:effectLst>
                <a:latin typeface="Arial"/>
                <a:cs typeface="Arial"/>
              </a:rPr>
              <a:t>δεν </a:t>
            </a:r>
            <a:r>
              <a:rPr sz="1800" b="1" spc="-10" dirty="0">
                <a:effectLst>
                  <a:outerShdw blurRad="38100" dist="38100" dir="2700000" algn="tl">
                    <a:srgbClr val="000000">
                      <a:alpha val="43137"/>
                    </a:srgbClr>
                  </a:outerShdw>
                </a:effectLst>
                <a:latin typeface="Arial"/>
                <a:cs typeface="Arial"/>
              </a:rPr>
              <a:t>μπορεί </a:t>
            </a:r>
            <a:r>
              <a:rPr sz="1800" b="1" dirty="0">
                <a:effectLst>
                  <a:outerShdw blurRad="38100" dist="38100" dir="2700000" algn="tl">
                    <a:srgbClr val="000000">
                      <a:alpha val="43137"/>
                    </a:srgbClr>
                  </a:outerShdw>
                </a:effectLst>
                <a:latin typeface="Arial"/>
                <a:cs typeface="Arial"/>
              </a:rPr>
              <a:t>να  </a:t>
            </a:r>
            <a:r>
              <a:rPr sz="1800" b="1" spc="-5" dirty="0">
                <a:effectLst>
                  <a:outerShdw blurRad="38100" dist="38100" dir="2700000" algn="tl">
                    <a:srgbClr val="000000">
                      <a:alpha val="43137"/>
                    </a:srgbClr>
                  </a:outerShdw>
                </a:effectLst>
                <a:latin typeface="Arial"/>
                <a:cs typeface="Arial"/>
              </a:rPr>
              <a:t>υπερβαίνει το </a:t>
            </a:r>
            <a:r>
              <a:rPr sz="1800" b="1" spc="-10" dirty="0">
                <a:effectLst>
                  <a:outerShdw blurRad="38100" dist="38100" dir="2700000" algn="tl">
                    <a:srgbClr val="000000">
                      <a:alpha val="43137"/>
                    </a:srgbClr>
                  </a:outerShdw>
                </a:effectLst>
                <a:latin typeface="Arial"/>
                <a:cs typeface="Arial"/>
              </a:rPr>
              <a:t>100% </a:t>
            </a:r>
            <a:r>
              <a:rPr sz="1800" b="1" spc="-5" dirty="0">
                <a:effectLst>
                  <a:outerShdw blurRad="38100" dist="38100" dir="2700000" algn="tl">
                    <a:srgbClr val="000000">
                      <a:alpha val="43137"/>
                    </a:srgbClr>
                  </a:outerShdw>
                </a:effectLst>
                <a:latin typeface="Arial"/>
                <a:cs typeface="Arial"/>
              </a:rPr>
              <a:t>του κύκλου εργασιών της τελευταίας  χρήσης της</a:t>
            </a:r>
            <a:r>
              <a:rPr sz="1800" b="1" spc="10"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επιχείρησης</a:t>
            </a:r>
            <a:endParaRPr sz="1800" b="1" dirty="0">
              <a:effectLst>
                <a:outerShdw blurRad="38100" dist="38100" dir="2700000" algn="tl">
                  <a:srgbClr val="000000">
                    <a:alpha val="43137"/>
                  </a:srgbClr>
                </a:outerShdw>
              </a:effectLst>
              <a:latin typeface="Arial"/>
              <a:cs typeface="Arial"/>
            </a:endParaRPr>
          </a:p>
          <a:p>
            <a:pPr marL="241300" marR="180340" indent="-228600" algn="just">
              <a:lnSpc>
                <a:spcPct val="100000"/>
              </a:lnSpc>
              <a:spcBef>
                <a:spcPts val="1185"/>
              </a:spcBef>
              <a:buClr>
                <a:srgbClr val="2DB6B3"/>
              </a:buClr>
              <a:buFont typeface="Wingdings"/>
              <a:buChar char=""/>
              <a:tabLst>
                <a:tab pos="241300" algn="l"/>
              </a:tabLst>
            </a:pPr>
            <a:r>
              <a:rPr sz="1800" b="1" dirty="0">
                <a:effectLst>
                  <a:outerShdw blurRad="38100" dist="38100" dir="2700000" algn="tl">
                    <a:srgbClr val="000000">
                      <a:alpha val="43137"/>
                    </a:srgbClr>
                  </a:outerShdw>
                </a:effectLst>
                <a:latin typeface="Arial"/>
                <a:cs typeface="Arial"/>
              </a:rPr>
              <a:t>Η </a:t>
            </a:r>
            <a:r>
              <a:rPr sz="1800" b="1" spc="-5" dirty="0">
                <a:effectLst>
                  <a:outerShdw blurRad="38100" dist="38100" dir="2700000" algn="tl">
                    <a:srgbClr val="000000">
                      <a:alpha val="43137"/>
                    </a:srgbClr>
                  </a:outerShdw>
                </a:effectLst>
                <a:latin typeface="Arial"/>
                <a:cs typeface="Arial"/>
              </a:rPr>
              <a:t>μέγιστη </a:t>
            </a:r>
            <a:r>
              <a:rPr sz="1800" b="1" dirty="0">
                <a:effectLst>
                  <a:outerShdw blurRad="38100" dist="38100" dir="2700000" algn="tl">
                    <a:srgbClr val="000000">
                      <a:alpha val="43137"/>
                    </a:srgbClr>
                  </a:outerShdw>
                </a:effectLst>
                <a:latin typeface="Arial"/>
                <a:cs typeface="Arial"/>
              </a:rPr>
              <a:t>ενίσχυση </a:t>
            </a:r>
            <a:r>
              <a:rPr sz="1800" b="1" spc="-5" dirty="0">
                <a:effectLst>
                  <a:outerShdw blurRad="38100" dist="38100" dir="2700000" algn="tl">
                    <a:srgbClr val="000000">
                      <a:alpha val="43137"/>
                    </a:srgbClr>
                  </a:outerShdw>
                </a:effectLst>
                <a:latin typeface="Arial"/>
                <a:cs typeface="Arial"/>
              </a:rPr>
              <a:t>αφορά </a:t>
            </a:r>
            <a:r>
              <a:rPr sz="1800" b="1" dirty="0">
                <a:effectLst>
                  <a:outerShdw blurRad="38100" dist="38100" dir="2700000" algn="tl">
                    <a:srgbClr val="000000">
                      <a:alpha val="43137"/>
                    </a:srgbClr>
                  </a:outerShdw>
                </a:effectLst>
                <a:latin typeface="Arial"/>
                <a:cs typeface="Arial"/>
              </a:rPr>
              <a:t>στο </a:t>
            </a:r>
            <a:r>
              <a:rPr sz="1800" b="1" spc="-10" dirty="0">
                <a:effectLst>
                  <a:outerShdw blurRad="38100" dist="38100" dir="2700000" algn="tl">
                    <a:srgbClr val="000000">
                      <a:alpha val="43137"/>
                    </a:srgbClr>
                  </a:outerShdw>
                </a:effectLst>
                <a:latin typeface="Arial"/>
                <a:cs typeface="Arial"/>
              </a:rPr>
              <a:t>70% </a:t>
            </a:r>
            <a:r>
              <a:rPr sz="1800" b="1" spc="-5" dirty="0">
                <a:effectLst>
                  <a:outerShdw blurRad="38100" dist="38100" dir="2700000" algn="tl">
                    <a:srgbClr val="000000">
                      <a:alpha val="43137"/>
                    </a:srgbClr>
                  </a:outerShdw>
                </a:effectLst>
                <a:latin typeface="Arial"/>
                <a:cs typeface="Arial"/>
              </a:rPr>
              <a:t>του συνολικού  </a:t>
            </a:r>
            <a:r>
              <a:rPr sz="1800" b="1" spc="-10" dirty="0">
                <a:effectLst>
                  <a:outerShdw blurRad="38100" dist="38100" dir="2700000" algn="tl">
                    <a:srgbClr val="000000">
                      <a:alpha val="43137"/>
                    </a:srgbClr>
                  </a:outerShdw>
                </a:effectLst>
                <a:latin typeface="Arial"/>
                <a:cs typeface="Arial"/>
              </a:rPr>
              <a:t>προϋπολογισμού </a:t>
            </a:r>
            <a:r>
              <a:rPr sz="1800" b="1" spc="-5" dirty="0">
                <a:effectLst>
                  <a:outerShdw blurRad="38100" dist="38100" dir="2700000" algn="tl">
                    <a:srgbClr val="000000">
                      <a:alpha val="43137"/>
                    </a:srgbClr>
                  </a:outerShdw>
                </a:effectLst>
                <a:latin typeface="Arial"/>
                <a:cs typeface="Arial"/>
              </a:rPr>
              <a:t>του έργου, </a:t>
            </a:r>
            <a:r>
              <a:rPr sz="1800" b="1" dirty="0">
                <a:effectLst>
                  <a:outerShdw blurRad="38100" dist="38100" dir="2700000" algn="tl">
                    <a:srgbClr val="000000">
                      <a:alpha val="43137"/>
                    </a:srgbClr>
                  </a:outerShdw>
                </a:effectLst>
                <a:latin typeface="Arial"/>
                <a:cs typeface="Arial"/>
              </a:rPr>
              <a:t>και </a:t>
            </a:r>
            <a:r>
              <a:rPr sz="1800" b="1" spc="-5" dirty="0">
                <a:effectLst>
                  <a:outerShdw blurRad="38100" dist="38100" dir="2700000" algn="tl">
                    <a:srgbClr val="000000">
                      <a:alpha val="43137"/>
                    </a:srgbClr>
                  </a:outerShdw>
                </a:effectLst>
                <a:latin typeface="Arial"/>
                <a:cs typeface="Arial"/>
              </a:rPr>
              <a:t>δεν </a:t>
            </a:r>
            <a:r>
              <a:rPr sz="1800" b="1" spc="-10" dirty="0">
                <a:effectLst>
                  <a:outerShdw blurRad="38100" dist="38100" dir="2700000" algn="tl">
                    <a:srgbClr val="000000">
                      <a:alpha val="43137"/>
                    </a:srgbClr>
                  </a:outerShdw>
                </a:effectLst>
                <a:latin typeface="Arial"/>
                <a:cs typeface="Arial"/>
              </a:rPr>
              <a:t>μπορεί </a:t>
            </a:r>
            <a:r>
              <a:rPr sz="1800" b="1" dirty="0">
                <a:effectLst>
                  <a:outerShdw blurRad="38100" dist="38100" dir="2700000" algn="tl">
                    <a:srgbClr val="000000">
                      <a:alpha val="43137"/>
                    </a:srgbClr>
                  </a:outerShdw>
                </a:effectLst>
                <a:latin typeface="Arial"/>
                <a:cs typeface="Arial"/>
              </a:rPr>
              <a:t>να </a:t>
            </a:r>
            <a:r>
              <a:rPr sz="1800" b="1" spc="-5" dirty="0" err="1">
                <a:effectLst>
                  <a:outerShdw blurRad="38100" dist="38100" dir="2700000" algn="tl">
                    <a:srgbClr val="000000">
                      <a:alpha val="43137"/>
                    </a:srgbClr>
                  </a:outerShdw>
                </a:effectLst>
                <a:latin typeface="Arial"/>
                <a:cs typeface="Arial"/>
              </a:rPr>
              <a:t>υπερβεί</a:t>
            </a:r>
            <a:r>
              <a:rPr sz="1800" b="1" spc="85" dirty="0">
                <a:effectLst>
                  <a:outerShdw blurRad="38100" dist="38100" dir="2700000" algn="tl">
                    <a:srgbClr val="000000">
                      <a:alpha val="43137"/>
                    </a:srgbClr>
                  </a:outerShdw>
                </a:effectLst>
                <a:latin typeface="Arial"/>
                <a:cs typeface="Arial"/>
              </a:rPr>
              <a:t> </a:t>
            </a:r>
            <a:r>
              <a:rPr sz="1800" b="1" spc="-5" dirty="0" err="1" smtClean="0">
                <a:effectLst>
                  <a:outerShdw blurRad="38100" dist="38100" dir="2700000" algn="tl">
                    <a:srgbClr val="000000">
                      <a:alpha val="43137"/>
                    </a:srgbClr>
                  </a:outerShdw>
                </a:effectLst>
                <a:latin typeface="Arial"/>
                <a:cs typeface="Arial"/>
              </a:rPr>
              <a:t>τα</a:t>
            </a:r>
            <a:r>
              <a:rPr lang="el-GR" sz="1800" b="1" spc="-5" dirty="0" smtClean="0">
                <a:effectLst>
                  <a:outerShdw blurRad="38100" dist="38100" dir="2700000" algn="tl">
                    <a:srgbClr val="000000">
                      <a:alpha val="43137"/>
                    </a:srgbClr>
                  </a:outerShdw>
                </a:effectLst>
                <a:latin typeface="Arial"/>
                <a:cs typeface="Arial"/>
              </a:rPr>
              <a:t> </a:t>
            </a:r>
            <a:r>
              <a:rPr sz="1800" b="1" spc="-10" dirty="0" smtClean="0">
                <a:effectLst>
                  <a:outerShdw blurRad="38100" dist="38100" dir="2700000" algn="tl">
                    <a:srgbClr val="000000">
                      <a:alpha val="43137"/>
                    </a:srgbClr>
                  </a:outerShdw>
                </a:effectLst>
                <a:latin typeface="Arial"/>
                <a:cs typeface="Arial"/>
              </a:rPr>
              <a:t>€</a:t>
            </a:r>
            <a:r>
              <a:rPr sz="1800" b="1" spc="-10" dirty="0">
                <a:effectLst>
                  <a:outerShdw blurRad="38100" dist="38100" dir="2700000" algn="tl">
                    <a:srgbClr val="000000">
                      <a:alpha val="43137"/>
                    </a:srgbClr>
                  </a:outerShdw>
                </a:effectLst>
                <a:latin typeface="Arial"/>
                <a:cs typeface="Arial"/>
              </a:rPr>
              <a:t>7.000. </a:t>
            </a:r>
            <a:r>
              <a:rPr sz="1800" b="1" spc="5" dirty="0">
                <a:effectLst>
                  <a:outerShdw blurRad="38100" dist="38100" dir="2700000" algn="tl">
                    <a:srgbClr val="000000">
                      <a:alpha val="43137"/>
                    </a:srgbClr>
                  </a:outerShdw>
                </a:effectLst>
                <a:latin typeface="Arial"/>
                <a:cs typeface="Arial"/>
              </a:rPr>
              <a:t>Το </a:t>
            </a:r>
            <a:r>
              <a:rPr sz="1800" b="1" spc="-10" dirty="0">
                <a:effectLst>
                  <a:outerShdw blurRad="38100" dist="38100" dir="2700000" algn="tl">
                    <a:srgbClr val="000000">
                      <a:alpha val="43137"/>
                    </a:srgbClr>
                  </a:outerShdw>
                </a:effectLst>
                <a:latin typeface="Arial"/>
                <a:cs typeface="Arial"/>
              </a:rPr>
              <a:t>υπόλοιπο 30% </a:t>
            </a:r>
            <a:r>
              <a:rPr sz="1800" b="1" spc="-5" dirty="0">
                <a:effectLst>
                  <a:outerShdw blurRad="38100" dist="38100" dir="2700000" algn="tl">
                    <a:srgbClr val="000000">
                      <a:alpha val="43137"/>
                    </a:srgbClr>
                  </a:outerShdw>
                </a:effectLst>
                <a:latin typeface="Arial"/>
                <a:cs typeface="Arial"/>
              </a:rPr>
              <a:t>του έργου καλύπτεται με ιδιωτική  συμμετοχή της</a:t>
            </a:r>
            <a:r>
              <a:rPr sz="1800" b="1" spc="20"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επιχείρησης</a:t>
            </a:r>
            <a:endParaRPr sz="1800" b="1" dirty="0">
              <a:effectLst>
                <a:outerShdw blurRad="38100" dist="38100" dir="2700000" algn="tl">
                  <a:srgbClr val="000000">
                    <a:alpha val="43137"/>
                  </a:srgbClr>
                </a:outerShdw>
              </a:effectLst>
              <a:latin typeface="Arial"/>
              <a:cs typeface="Arial"/>
            </a:endParaRPr>
          </a:p>
        </p:txBody>
      </p:sp>
      <p:sp>
        <p:nvSpPr>
          <p:cNvPr id="7" name="object 7"/>
          <p:cNvSpPr/>
          <p:nvPr/>
        </p:nvSpPr>
        <p:spPr>
          <a:xfrm>
            <a:off x="6917690" y="4550714"/>
            <a:ext cx="2052624" cy="1641472"/>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6906430" y="2820206"/>
            <a:ext cx="2062162" cy="1544638"/>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6868068" y="1199105"/>
            <a:ext cx="2134987" cy="1384252"/>
          </a:xfrm>
          <a:prstGeom prst="rect">
            <a:avLst/>
          </a:prstGeom>
          <a:blipFill>
            <a:blip r:embed="rId4" cstate="print"/>
            <a:stretch>
              <a:fillRect/>
            </a:stretch>
          </a:blipFill>
        </p:spPr>
        <p:txBody>
          <a:bodyPr wrap="square" lIns="0" tIns="0" rIns="0" bIns="0" rtlCol="0"/>
          <a:lstStyle/>
          <a:p>
            <a:endParaRPr/>
          </a:p>
        </p:txBody>
      </p:sp>
      <p:sp>
        <p:nvSpPr>
          <p:cNvPr id="11" name="object 11"/>
          <p:cNvSpPr txBox="1">
            <a:spLocks noGrp="1"/>
          </p:cNvSpPr>
          <p:nvPr>
            <p:ph type="sldNum" sz="quarter" idx="4294967295"/>
          </p:nvPr>
        </p:nvSpPr>
        <p:spPr>
          <a:xfrm>
            <a:off x="207326" y="6544354"/>
            <a:ext cx="548249"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39</a:t>
            </a:fld>
            <a:endParaRPr spc="-5"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1767713" y="581863"/>
            <a:ext cx="5509260" cy="443711"/>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7889FB"/>
                </a:solidFill>
                <a:effectLst>
                  <a:outerShdw blurRad="38100" dist="38100" dir="2700000" algn="tl">
                    <a:srgbClr val="000000">
                      <a:alpha val="43137"/>
                    </a:srgbClr>
                  </a:outerShdw>
                </a:effectLst>
              </a:rPr>
              <a:t>Βασικές Πηγές</a:t>
            </a:r>
            <a:r>
              <a:rPr sz="2800" spc="-30" dirty="0">
                <a:solidFill>
                  <a:srgbClr val="7889FB"/>
                </a:solidFill>
                <a:effectLst>
                  <a:outerShdw blurRad="38100" dist="38100" dir="2700000" algn="tl">
                    <a:srgbClr val="000000">
                      <a:alpha val="43137"/>
                    </a:srgbClr>
                  </a:outerShdw>
                </a:effectLst>
              </a:rPr>
              <a:t> </a:t>
            </a:r>
            <a:r>
              <a:rPr sz="2800" spc="-5" dirty="0">
                <a:solidFill>
                  <a:srgbClr val="7889FB"/>
                </a:solidFill>
                <a:effectLst>
                  <a:outerShdw blurRad="38100" dist="38100" dir="2700000" algn="tl">
                    <a:srgbClr val="000000">
                      <a:alpha val="43137"/>
                    </a:srgbClr>
                  </a:outerShdw>
                </a:effectLst>
              </a:rPr>
              <a:t>Χρηματοδότησης</a:t>
            </a:r>
            <a:endParaRPr sz="2800" dirty="0">
              <a:effectLst>
                <a:outerShdw blurRad="38100" dist="38100" dir="2700000" algn="tl">
                  <a:srgbClr val="000000">
                    <a:alpha val="43137"/>
                  </a:srgbClr>
                </a:outerShdw>
              </a:effectLst>
            </a:endParaRPr>
          </a:p>
        </p:txBody>
      </p:sp>
      <p:sp>
        <p:nvSpPr>
          <p:cNvPr id="6" name="object 6"/>
          <p:cNvSpPr txBox="1"/>
          <p:nvPr/>
        </p:nvSpPr>
        <p:spPr>
          <a:xfrm>
            <a:off x="407456" y="1521435"/>
            <a:ext cx="5332730" cy="4259499"/>
          </a:xfrm>
          <a:prstGeom prst="rect">
            <a:avLst/>
          </a:prstGeom>
        </p:spPr>
        <p:txBody>
          <a:bodyPr vert="horz" wrap="square" lIns="0" tIns="179705" rIns="0" bIns="0" rtlCol="0">
            <a:spAutoFit/>
          </a:bodyPr>
          <a:lstStyle/>
          <a:p>
            <a:pPr marL="469265" indent="-457200">
              <a:lnSpc>
                <a:spcPct val="100000"/>
              </a:lnSpc>
              <a:spcBef>
                <a:spcPts val="1415"/>
              </a:spcBef>
              <a:buClr>
                <a:srgbClr val="2DB6B3"/>
              </a:buClr>
              <a:buAutoNum type="arabicPeriod"/>
              <a:tabLst>
                <a:tab pos="469265" algn="l"/>
                <a:tab pos="469900" algn="l"/>
              </a:tabLst>
            </a:pPr>
            <a:r>
              <a:rPr sz="2000" b="1" dirty="0">
                <a:solidFill>
                  <a:srgbClr val="000099"/>
                </a:solidFill>
                <a:effectLst>
                  <a:outerShdw blurRad="38100" dist="38100" dir="2700000" algn="tl">
                    <a:srgbClr val="000000">
                      <a:alpha val="43137"/>
                    </a:srgbClr>
                  </a:outerShdw>
                </a:effectLst>
                <a:latin typeface="Arial"/>
                <a:cs typeface="Arial"/>
              </a:rPr>
              <a:t>Τραπεζικός</a:t>
            </a:r>
            <a:r>
              <a:rPr sz="2000" b="1" spc="-40" dirty="0">
                <a:solidFill>
                  <a:srgbClr val="000099"/>
                </a:solidFill>
                <a:effectLst>
                  <a:outerShdw blurRad="38100" dist="38100" dir="2700000" algn="tl">
                    <a:srgbClr val="000000">
                      <a:alpha val="43137"/>
                    </a:srgbClr>
                  </a:outerShdw>
                </a:effectLst>
                <a:latin typeface="Arial"/>
                <a:cs typeface="Arial"/>
              </a:rPr>
              <a:t> </a:t>
            </a:r>
            <a:r>
              <a:rPr sz="2000" b="1" dirty="0">
                <a:solidFill>
                  <a:srgbClr val="000099"/>
                </a:solidFill>
                <a:effectLst>
                  <a:outerShdw blurRad="38100" dist="38100" dir="2700000" algn="tl">
                    <a:srgbClr val="000000">
                      <a:alpha val="43137"/>
                    </a:srgbClr>
                  </a:outerShdw>
                </a:effectLst>
                <a:latin typeface="Arial"/>
                <a:cs typeface="Arial"/>
              </a:rPr>
              <a:t>Δανεισμός</a:t>
            </a:r>
          </a:p>
          <a:p>
            <a:pPr marL="469265" marR="468630" indent="-457200">
              <a:lnSpc>
                <a:spcPct val="100000"/>
              </a:lnSpc>
              <a:spcBef>
                <a:spcPts val="1320"/>
              </a:spcBef>
              <a:buClr>
                <a:srgbClr val="2DB6B3"/>
              </a:buClr>
              <a:buAutoNum type="arabicPeriod"/>
              <a:tabLst>
                <a:tab pos="469265" algn="l"/>
                <a:tab pos="469900" algn="l"/>
              </a:tabLst>
            </a:pPr>
            <a:r>
              <a:rPr sz="2000" b="1" dirty="0">
                <a:solidFill>
                  <a:srgbClr val="000099"/>
                </a:solidFill>
                <a:effectLst>
                  <a:outerShdw blurRad="38100" dist="38100" dir="2700000" algn="tl">
                    <a:srgbClr val="000000">
                      <a:alpha val="43137"/>
                    </a:srgbClr>
                  </a:outerShdw>
                </a:effectLst>
                <a:latin typeface="Arial"/>
                <a:cs typeface="Arial"/>
              </a:rPr>
              <a:t>Εθνικό Ταμείο Επιχειρηματικότητας</a:t>
            </a:r>
            <a:r>
              <a:rPr sz="2000" b="1" spc="-150" dirty="0">
                <a:solidFill>
                  <a:srgbClr val="000099"/>
                </a:solidFill>
                <a:effectLst>
                  <a:outerShdw blurRad="38100" dist="38100" dir="2700000" algn="tl">
                    <a:srgbClr val="000000">
                      <a:alpha val="43137"/>
                    </a:srgbClr>
                  </a:outerShdw>
                </a:effectLst>
                <a:latin typeface="Arial"/>
                <a:cs typeface="Arial"/>
              </a:rPr>
              <a:t> </a:t>
            </a:r>
            <a:r>
              <a:rPr sz="2000" b="1" spc="5" dirty="0">
                <a:solidFill>
                  <a:srgbClr val="000099"/>
                </a:solidFill>
                <a:effectLst>
                  <a:outerShdw blurRad="38100" dist="38100" dir="2700000" algn="tl">
                    <a:srgbClr val="000000">
                      <a:alpha val="43137"/>
                    </a:srgbClr>
                  </a:outerShdw>
                </a:effectLst>
                <a:latin typeface="Arial"/>
                <a:cs typeface="Arial"/>
              </a:rPr>
              <a:t>και  </a:t>
            </a:r>
            <a:r>
              <a:rPr sz="2000" b="1" spc="-5" dirty="0">
                <a:solidFill>
                  <a:srgbClr val="000099"/>
                </a:solidFill>
                <a:effectLst>
                  <a:outerShdw blurRad="38100" dist="38100" dir="2700000" algn="tl">
                    <a:srgbClr val="000000">
                      <a:alpha val="43137"/>
                    </a:srgbClr>
                  </a:outerShdw>
                </a:effectLst>
                <a:latin typeface="Arial"/>
                <a:cs typeface="Arial"/>
              </a:rPr>
              <a:t>Ανάπτυξης</a:t>
            </a:r>
            <a:r>
              <a:rPr sz="2000" b="1" spc="-20" dirty="0">
                <a:solidFill>
                  <a:srgbClr val="000099"/>
                </a:solidFill>
                <a:effectLst>
                  <a:outerShdw blurRad="38100" dist="38100" dir="2700000" algn="tl">
                    <a:srgbClr val="000000">
                      <a:alpha val="43137"/>
                    </a:srgbClr>
                  </a:outerShdw>
                </a:effectLst>
                <a:latin typeface="Arial"/>
                <a:cs typeface="Arial"/>
              </a:rPr>
              <a:t> </a:t>
            </a:r>
            <a:r>
              <a:rPr sz="2000" b="1" dirty="0">
                <a:solidFill>
                  <a:srgbClr val="000099"/>
                </a:solidFill>
                <a:effectLst>
                  <a:outerShdw blurRad="38100" dist="38100" dir="2700000" algn="tl">
                    <a:srgbClr val="000000">
                      <a:alpha val="43137"/>
                    </a:srgbClr>
                  </a:outerShdw>
                </a:effectLst>
                <a:latin typeface="Arial"/>
                <a:cs typeface="Arial"/>
              </a:rPr>
              <a:t>(ΕΤΕΑΝ)</a:t>
            </a:r>
          </a:p>
          <a:p>
            <a:pPr marL="469265" indent="-457200">
              <a:lnSpc>
                <a:spcPct val="100000"/>
              </a:lnSpc>
              <a:spcBef>
                <a:spcPts val="1320"/>
              </a:spcBef>
              <a:buClr>
                <a:srgbClr val="2DB6B3"/>
              </a:buClr>
              <a:buAutoNum type="arabicPeriod"/>
              <a:tabLst>
                <a:tab pos="469265" algn="l"/>
                <a:tab pos="469900" algn="l"/>
              </a:tabLst>
            </a:pPr>
            <a:r>
              <a:rPr sz="2000" b="1" dirty="0">
                <a:solidFill>
                  <a:srgbClr val="000099"/>
                </a:solidFill>
                <a:effectLst>
                  <a:outerShdw blurRad="38100" dist="38100" dir="2700000" algn="tl">
                    <a:srgbClr val="000000">
                      <a:alpha val="43137"/>
                    </a:srgbClr>
                  </a:outerShdw>
                </a:effectLst>
                <a:latin typeface="Arial"/>
                <a:cs typeface="Arial"/>
              </a:rPr>
              <a:t>Επιχειρηματικά Κεφάλαια (Venture</a:t>
            </a:r>
            <a:r>
              <a:rPr sz="2000" b="1" spc="-160" dirty="0">
                <a:solidFill>
                  <a:srgbClr val="000099"/>
                </a:solidFill>
                <a:effectLst>
                  <a:outerShdw blurRad="38100" dist="38100" dir="2700000" algn="tl">
                    <a:srgbClr val="000000">
                      <a:alpha val="43137"/>
                    </a:srgbClr>
                  </a:outerShdw>
                </a:effectLst>
                <a:latin typeface="Arial"/>
                <a:cs typeface="Arial"/>
              </a:rPr>
              <a:t> </a:t>
            </a:r>
            <a:r>
              <a:rPr sz="2000" b="1" dirty="0">
                <a:solidFill>
                  <a:srgbClr val="000099"/>
                </a:solidFill>
                <a:effectLst>
                  <a:outerShdw blurRad="38100" dist="38100" dir="2700000" algn="tl">
                    <a:srgbClr val="000000">
                      <a:alpha val="43137"/>
                    </a:srgbClr>
                  </a:outerShdw>
                </a:effectLst>
                <a:latin typeface="Arial"/>
                <a:cs typeface="Arial"/>
              </a:rPr>
              <a:t>Capital)</a:t>
            </a:r>
          </a:p>
          <a:p>
            <a:pPr marL="469265" indent="-457200">
              <a:lnSpc>
                <a:spcPct val="100000"/>
              </a:lnSpc>
              <a:spcBef>
                <a:spcPts val="1320"/>
              </a:spcBef>
              <a:buClr>
                <a:srgbClr val="2DB6B3"/>
              </a:buClr>
              <a:buAutoNum type="arabicPeriod"/>
              <a:tabLst>
                <a:tab pos="469265" algn="l"/>
                <a:tab pos="469900" algn="l"/>
              </a:tabLst>
            </a:pPr>
            <a:r>
              <a:rPr sz="2000" b="1" spc="-5" dirty="0">
                <a:solidFill>
                  <a:srgbClr val="000099"/>
                </a:solidFill>
                <a:effectLst>
                  <a:outerShdw blurRad="38100" dist="38100" dir="2700000" algn="tl">
                    <a:srgbClr val="000000">
                      <a:alpha val="43137"/>
                    </a:srgbClr>
                  </a:outerShdw>
                </a:effectLst>
                <a:latin typeface="Arial"/>
                <a:cs typeface="Arial"/>
              </a:rPr>
              <a:t>Ιδιώτες Επενδυτές </a:t>
            </a:r>
            <a:r>
              <a:rPr sz="2000" b="1" dirty="0">
                <a:solidFill>
                  <a:srgbClr val="000099"/>
                </a:solidFill>
                <a:effectLst>
                  <a:outerShdw blurRad="38100" dist="38100" dir="2700000" algn="tl">
                    <a:srgbClr val="000000">
                      <a:alpha val="43137"/>
                    </a:srgbClr>
                  </a:outerShdw>
                </a:effectLst>
                <a:latin typeface="Arial"/>
                <a:cs typeface="Arial"/>
              </a:rPr>
              <a:t>(Business</a:t>
            </a:r>
            <a:r>
              <a:rPr sz="2000" b="1" spc="-70" dirty="0">
                <a:solidFill>
                  <a:srgbClr val="000099"/>
                </a:solidFill>
                <a:effectLst>
                  <a:outerShdw blurRad="38100" dist="38100" dir="2700000" algn="tl">
                    <a:srgbClr val="000000">
                      <a:alpha val="43137"/>
                    </a:srgbClr>
                  </a:outerShdw>
                </a:effectLst>
                <a:latin typeface="Arial"/>
                <a:cs typeface="Arial"/>
              </a:rPr>
              <a:t> </a:t>
            </a:r>
            <a:r>
              <a:rPr sz="2000" b="1" dirty="0">
                <a:solidFill>
                  <a:srgbClr val="000099"/>
                </a:solidFill>
                <a:effectLst>
                  <a:outerShdw blurRad="38100" dist="38100" dir="2700000" algn="tl">
                    <a:srgbClr val="000000">
                      <a:alpha val="43137"/>
                    </a:srgbClr>
                  </a:outerShdw>
                </a:effectLst>
                <a:latin typeface="Arial"/>
                <a:cs typeface="Arial"/>
              </a:rPr>
              <a:t>Angels)</a:t>
            </a:r>
          </a:p>
          <a:p>
            <a:pPr marL="469900" indent="-457834">
              <a:lnSpc>
                <a:spcPct val="100000"/>
              </a:lnSpc>
              <a:spcBef>
                <a:spcPts val="1320"/>
              </a:spcBef>
              <a:buClr>
                <a:srgbClr val="2DB6B3"/>
              </a:buClr>
              <a:buAutoNum type="arabicPeriod"/>
              <a:tabLst>
                <a:tab pos="469900" algn="l"/>
                <a:tab pos="470534" algn="l"/>
              </a:tabLst>
            </a:pPr>
            <a:r>
              <a:rPr sz="2000" b="1" dirty="0">
                <a:solidFill>
                  <a:srgbClr val="000099"/>
                </a:solidFill>
                <a:effectLst>
                  <a:outerShdw blurRad="38100" dist="38100" dir="2700000" algn="tl">
                    <a:srgbClr val="000000">
                      <a:alpha val="43137"/>
                    </a:srgbClr>
                  </a:outerShdw>
                </a:effectLst>
                <a:latin typeface="Arial"/>
                <a:cs typeface="Arial"/>
              </a:rPr>
              <a:t>Πρακτόρευση </a:t>
            </a:r>
            <a:r>
              <a:rPr sz="2000" b="1" spc="-5" dirty="0">
                <a:solidFill>
                  <a:srgbClr val="000099"/>
                </a:solidFill>
                <a:effectLst>
                  <a:outerShdw blurRad="38100" dist="38100" dir="2700000" algn="tl">
                    <a:srgbClr val="000000">
                      <a:alpha val="43137"/>
                    </a:srgbClr>
                  </a:outerShdw>
                </a:effectLst>
                <a:latin typeface="Arial"/>
                <a:cs typeface="Arial"/>
              </a:rPr>
              <a:t>Απαιτήσεων</a:t>
            </a:r>
            <a:r>
              <a:rPr sz="2000" b="1" spc="-60" dirty="0">
                <a:solidFill>
                  <a:srgbClr val="000099"/>
                </a:solidFill>
                <a:effectLst>
                  <a:outerShdw blurRad="38100" dist="38100" dir="2700000" algn="tl">
                    <a:srgbClr val="000000">
                      <a:alpha val="43137"/>
                    </a:srgbClr>
                  </a:outerShdw>
                </a:effectLst>
                <a:latin typeface="Arial"/>
                <a:cs typeface="Arial"/>
              </a:rPr>
              <a:t> </a:t>
            </a:r>
            <a:r>
              <a:rPr sz="2000" b="1" dirty="0">
                <a:solidFill>
                  <a:srgbClr val="000099"/>
                </a:solidFill>
                <a:effectLst>
                  <a:outerShdw blurRad="38100" dist="38100" dir="2700000" algn="tl">
                    <a:srgbClr val="000000">
                      <a:alpha val="43137"/>
                    </a:srgbClr>
                  </a:outerShdw>
                </a:effectLst>
                <a:latin typeface="Arial"/>
                <a:cs typeface="Arial"/>
              </a:rPr>
              <a:t>(Factoring)</a:t>
            </a:r>
          </a:p>
          <a:p>
            <a:pPr marL="469265" marR="410209" indent="-457200">
              <a:lnSpc>
                <a:spcPct val="100000"/>
              </a:lnSpc>
              <a:spcBef>
                <a:spcPts val="1320"/>
              </a:spcBef>
              <a:buClr>
                <a:srgbClr val="2DB6B3"/>
              </a:buClr>
              <a:buAutoNum type="arabicPeriod"/>
              <a:tabLst>
                <a:tab pos="469265" algn="l"/>
                <a:tab pos="469900" algn="l"/>
              </a:tabLst>
            </a:pPr>
            <a:r>
              <a:rPr sz="2000" b="1" dirty="0">
                <a:solidFill>
                  <a:srgbClr val="000099"/>
                </a:solidFill>
                <a:effectLst>
                  <a:outerShdw blurRad="38100" dist="38100" dir="2700000" algn="tl">
                    <a:srgbClr val="000000">
                      <a:alpha val="43137"/>
                    </a:srgbClr>
                  </a:outerShdw>
                </a:effectLst>
                <a:latin typeface="Arial"/>
                <a:cs typeface="Arial"/>
              </a:rPr>
              <a:t>Θερμοκοιτίδες </a:t>
            </a:r>
            <a:r>
              <a:rPr sz="2000" b="1" spc="-5" dirty="0">
                <a:solidFill>
                  <a:srgbClr val="000099"/>
                </a:solidFill>
                <a:effectLst>
                  <a:outerShdw blurRad="38100" dist="38100" dir="2700000" algn="tl">
                    <a:srgbClr val="000000">
                      <a:alpha val="43137"/>
                    </a:srgbClr>
                  </a:outerShdw>
                </a:effectLst>
                <a:latin typeface="Arial"/>
                <a:cs typeface="Arial"/>
              </a:rPr>
              <a:t>Επιχειρήσεων</a:t>
            </a:r>
            <a:r>
              <a:rPr sz="2000" b="1" spc="-105" dirty="0">
                <a:solidFill>
                  <a:srgbClr val="000099"/>
                </a:solidFill>
                <a:effectLst>
                  <a:outerShdw blurRad="38100" dist="38100" dir="2700000" algn="tl">
                    <a:srgbClr val="000000">
                      <a:alpha val="43137"/>
                    </a:srgbClr>
                  </a:outerShdw>
                </a:effectLst>
                <a:latin typeface="Arial"/>
                <a:cs typeface="Arial"/>
              </a:rPr>
              <a:t> </a:t>
            </a:r>
            <a:r>
              <a:rPr sz="2000" b="1" dirty="0">
                <a:solidFill>
                  <a:srgbClr val="000099"/>
                </a:solidFill>
                <a:effectLst>
                  <a:outerShdw blurRad="38100" dist="38100" dir="2700000" algn="tl">
                    <a:srgbClr val="000000">
                      <a:alpha val="43137"/>
                    </a:srgbClr>
                  </a:outerShdw>
                </a:effectLst>
                <a:latin typeface="Arial"/>
                <a:cs typeface="Arial"/>
              </a:rPr>
              <a:t>(Business  </a:t>
            </a:r>
            <a:r>
              <a:rPr sz="2000" b="1" spc="-5" dirty="0">
                <a:solidFill>
                  <a:srgbClr val="000099"/>
                </a:solidFill>
                <a:effectLst>
                  <a:outerShdw blurRad="38100" dist="38100" dir="2700000" algn="tl">
                    <a:srgbClr val="000000">
                      <a:alpha val="43137"/>
                    </a:srgbClr>
                  </a:outerShdw>
                </a:effectLst>
                <a:latin typeface="Arial"/>
                <a:cs typeface="Arial"/>
              </a:rPr>
              <a:t>Incubators)</a:t>
            </a:r>
            <a:endParaRPr sz="2000" b="1" dirty="0">
              <a:solidFill>
                <a:srgbClr val="000099"/>
              </a:solidFill>
              <a:effectLst>
                <a:outerShdw blurRad="38100" dist="38100" dir="2700000" algn="tl">
                  <a:srgbClr val="000000">
                    <a:alpha val="43137"/>
                  </a:srgbClr>
                </a:outerShdw>
              </a:effectLst>
              <a:latin typeface="Arial"/>
              <a:cs typeface="Arial"/>
            </a:endParaRPr>
          </a:p>
          <a:p>
            <a:pPr marL="469265" indent="-457200">
              <a:lnSpc>
                <a:spcPct val="100000"/>
              </a:lnSpc>
              <a:spcBef>
                <a:spcPts val="1320"/>
              </a:spcBef>
              <a:buClr>
                <a:srgbClr val="2DB6B3"/>
              </a:buClr>
              <a:buAutoNum type="arabicPeriod"/>
              <a:tabLst>
                <a:tab pos="469265" algn="l"/>
                <a:tab pos="469900" algn="l"/>
              </a:tabLst>
            </a:pPr>
            <a:r>
              <a:rPr sz="2000" b="1" dirty="0">
                <a:solidFill>
                  <a:srgbClr val="000099"/>
                </a:solidFill>
                <a:effectLst>
                  <a:outerShdw blurRad="38100" dist="38100" dir="2700000" algn="tl">
                    <a:srgbClr val="000000">
                      <a:alpha val="43137"/>
                    </a:srgbClr>
                  </a:outerShdw>
                </a:effectLst>
                <a:latin typeface="Arial"/>
                <a:cs typeface="Arial"/>
              </a:rPr>
              <a:t>Χρηματοδοτική </a:t>
            </a:r>
            <a:r>
              <a:rPr sz="2000" b="1" spc="-5" dirty="0">
                <a:solidFill>
                  <a:srgbClr val="000099"/>
                </a:solidFill>
                <a:effectLst>
                  <a:outerShdw blurRad="38100" dist="38100" dir="2700000" algn="tl">
                    <a:srgbClr val="000000">
                      <a:alpha val="43137"/>
                    </a:srgbClr>
                  </a:outerShdw>
                </a:effectLst>
                <a:latin typeface="Arial"/>
                <a:cs typeface="Arial"/>
              </a:rPr>
              <a:t>Μίσθωση</a:t>
            </a:r>
            <a:r>
              <a:rPr sz="2000" b="1" spc="-75" dirty="0">
                <a:solidFill>
                  <a:srgbClr val="000099"/>
                </a:solidFill>
                <a:effectLst>
                  <a:outerShdw blurRad="38100" dist="38100" dir="2700000" algn="tl">
                    <a:srgbClr val="000000">
                      <a:alpha val="43137"/>
                    </a:srgbClr>
                  </a:outerShdw>
                </a:effectLst>
                <a:latin typeface="Arial"/>
                <a:cs typeface="Arial"/>
              </a:rPr>
              <a:t> </a:t>
            </a:r>
            <a:r>
              <a:rPr sz="2000" b="1" dirty="0">
                <a:solidFill>
                  <a:srgbClr val="000099"/>
                </a:solidFill>
                <a:effectLst>
                  <a:outerShdw blurRad="38100" dist="38100" dir="2700000" algn="tl">
                    <a:srgbClr val="000000">
                      <a:alpha val="43137"/>
                    </a:srgbClr>
                  </a:outerShdw>
                </a:effectLst>
                <a:latin typeface="Arial"/>
                <a:cs typeface="Arial"/>
              </a:rPr>
              <a:t>(Leasing)</a:t>
            </a:r>
          </a:p>
        </p:txBody>
      </p:sp>
      <p:sp>
        <p:nvSpPr>
          <p:cNvPr id="7" name="object 7"/>
          <p:cNvSpPr/>
          <p:nvPr/>
        </p:nvSpPr>
        <p:spPr>
          <a:xfrm>
            <a:off x="6306058" y="3621682"/>
            <a:ext cx="2199620" cy="2273712"/>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6197574" y="1525546"/>
            <a:ext cx="2511408" cy="1784315"/>
          </a:xfrm>
          <a:prstGeom prst="rect">
            <a:avLst/>
          </a:prstGeom>
          <a:blipFill>
            <a:blip r:embed="rId3" cstate="print"/>
            <a:stretch>
              <a:fillRect/>
            </a:stretch>
          </a:blipFill>
        </p:spPr>
        <p:txBody>
          <a:bodyPr wrap="square" lIns="0" tIns="0" rIns="0" bIns="0" rtlCol="0"/>
          <a:lstStyle/>
          <a:p>
            <a:endParaRPr/>
          </a:p>
        </p:txBody>
      </p:sp>
      <p:sp>
        <p:nvSpPr>
          <p:cNvPr id="10" name="object 10"/>
          <p:cNvSpPr txBox="1">
            <a:spLocks noGrp="1"/>
          </p:cNvSpPr>
          <p:nvPr>
            <p:ph type="sldNum" sz="quarter" idx="4294967295"/>
          </p:nvPr>
        </p:nvSpPr>
        <p:spPr>
          <a:xfrm>
            <a:off x="207327" y="6544354"/>
            <a:ext cx="216534" cy="167004"/>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4</a:t>
            </a:fld>
            <a:endParaRPr spc="-5"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7" name="object 7"/>
          <p:cNvSpPr txBox="1"/>
          <p:nvPr/>
        </p:nvSpPr>
        <p:spPr>
          <a:xfrm>
            <a:off x="636191" y="6172002"/>
            <a:ext cx="426720" cy="252095"/>
          </a:xfrm>
          <a:prstGeom prst="rect">
            <a:avLst/>
          </a:prstGeom>
        </p:spPr>
        <p:txBody>
          <a:bodyPr vert="horz" wrap="square" lIns="0" tIns="0" rIns="0" bIns="0" rtlCol="0">
            <a:spAutoFit/>
          </a:bodyPr>
          <a:lstStyle/>
          <a:p>
            <a:pPr marL="12700">
              <a:lnSpc>
                <a:spcPts val="1864"/>
              </a:lnSpc>
            </a:pPr>
            <a:r>
              <a:rPr sz="1600" dirty="0">
                <a:latin typeface="Arial"/>
                <a:cs typeface="Arial"/>
              </a:rPr>
              <a:t>κλ</a:t>
            </a:r>
            <a:r>
              <a:rPr sz="1600" spc="-5" dirty="0">
                <a:latin typeface="Arial"/>
                <a:cs typeface="Arial"/>
              </a:rPr>
              <a:t>π.</a:t>
            </a:r>
            <a:endParaRPr sz="1600">
              <a:latin typeface="Arial"/>
              <a:cs typeface="Arial"/>
            </a:endParaRPr>
          </a:p>
        </p:txBody>
      </p:sp>
      <p:sp>
        <p:nvSpPr>
          <p:cNvPr id="9" name="object 9"/>
          <p:cNvSpPr txBox="1">
            <a:spLocks noGrp="1"/>
          </p:cNvSpPr>
          <p:nvPr>
            <p:ph type="sldNum" sz="quarter" idx="4294967295"/>
          </p:nvPr>
        </p:nvSpPr>
        <p:spPr>
          <a:xfrm>
            <a:off x="207326" y="6544354"/>
            <a:ext cx="620257"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40</a:t>
            </a:fld>
            <a:endParaRPr spc="-5" dirty="0"/>
          </a:p>
        </p:txBody>
      </p:sp>
      <p:sp>
        <p:nvSpPr>
          <p:cNvPr id="6" name="object 6"/>
          <p:cNvSpPr txBox="1"/>
          <p:nvPr/>
        </p:nvSpPr>
        <p:spPr>
          <a:xfrm>
            <a:off x="251520" y="692696"/>
            <a:ext cx="8220966" cy="4587794"/>
          </a:xfrm>
          <a:prstGeom prst="rect">
            <a:avLst/>
          </a:prstGeom>
        </p:spPr>
        <p:txBody>
          <a:bodyPr vert="horz" wrap="square" lIns="0" tIns="12065" rIns="0" bIns="0" rtlCol="0">
            <a:spAutoFit/>
          </a:bodyPr>
          <a:lstStyle/>
          <a:p>
            <a:pPr marL="241300" marR="506730" indent="-229235" algn="just">
              <a:lnSpc>
                <a:spcPct val="100000"/>
              </a:lnSpc>
              <a:spcBef>
                <a:spcPts val="95"/>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mobile εφαρμογές που επιτρέπουν σε στελέχη της επιχείρησης την πρόσβαση </a:t>
            </a:r>
            <a:r>
              <a:rPr sz="1600" b="1" spc="-10" dirty="0">
                <a:effectLst>
                  <a:outerShdw blurRad="38100" dist="38100" dir="2700000" algn="tl">
                    <a:srgbClr val="000000">
                      <a:alpha val="43137"/>
                    </a:srgbClr>
                  </a:outerShdw>
                </a:effectLst>
                <a:latin typeface="Arial"/>
                <a:cs typeface="Arial"/>
              </a:rPr>
              <a:t>σε  </a:t>
            </a:r>
            <a:r>
              <a:rPr sz="1600" b="1" spc="-5" dirty="0">
                <a:effectLst>
                  <a:outerShdw blurRad="38100" dist="38100" dir="2700000" algn="tl">
                    <a:srgbClr val="000000">
                      <a:alpha val="43137"/>
                    </a:srgbClr>
                  </a:outerShdw>
                </a:effectLst>
                <a:latin typeface="Arial"/>
                <a:cs typeface="Arial"/>
              </a:rPr>
              <a:t>επιχειρησιακά</a:t>
            </a:r>
            <a:r>
              <a:rPr sz="1600" b="1" spc="-3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δεδομένα</a:t>
            </a:r>
            <a:endParaRPr sz="1600" b="1" dirty="0">
              <a:effectLst>
                <a:outerShdw blurRad="38100" dist="38100" dir="2700000" algn="tl">
                  <a:srgbClr val="000000">
                    <a:alpha val="43137"/>
                  </a:srgbClr>
                </a:outerShdw>
              </a:effectLst>
              <a:latin typeface="Arial"/>
              <a:cs typeface="Arial"/>
            </a:endParaRPr>
          </a:p>
          <a:p>
            <a:pPr marL="241300" indent="-229235" algn="just">
              <a:lnSpc>
                <a:spcPct val="100000"/>
              </a:lnSpc>
              <a:spcBef>
                <a:spcPts val="1055"/>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υπηρεσίες </a:t>
            </a:r>
            <a:r>
              <a:rPr sz="1600" b="1" spc="-10" dirty="0">
                <a:effectLst>
                  <a:outerShdw blurRad="38100" dist="38100" dir="2700000" algn="tl">
                    <a:srgbClr val="000000">
                      <a:alpha val="43137"/>
                    </a:srgbClr>
                  </a:outerShdw>
                </a:effectLst>
                <a:latin typeface="Arial"/>
                <a:cs typeface="Arial"/>
              </a:rPr>
              <a:t>προώθησης </a:t>
            </a:r>
            <a:r>
              <a:rPr sz="1600" b="1" spc="-5" dirty="0">
                <a:effectLst>
                  <a:outerShdw blurRad="38100" dist="38100" dir="2700000" algn="tl">
                    <a:srgbClr val="000000">
                      <a:alpha val="43137"/>
                    </a:srgbClr>
                  </a:outerShdw>
                </a:effectLst>
                <a:latin typeface="Arial"/>
                <a:cs typeface="Arial"/>
              </a:rPr>
              <a:t>προϊόντων και υπηρεσιών προς</a:t>
            </a:r>
            <a:r>
              <a:rPr sz="1600" b="1" spc="4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πελάτες</a:t>
            </a:r>
            <a:endParaRPr sz="1600" b="1" dirty="0">
              <a:effectLst>
                <a:outerShdw blurRad="38100" dist="38100" dir="2700000" algn="tl">
                  <a:srgbClr val="000000">
                    <a:alpha val="43137"/>
                  </a:srgbClr>
                </a:outerShdw>
              </a:effectLst>
              <a:latin typeface="Arial"/>
              <a:cs typeface="Arial"/>
            </a:endParaRPr>
          </a:p>
          <a:p>
            <a:pPr marL="241300" marR="212725" indent="-229235" algn="just">
              <a:lnSpc>
                <a:spcPct val="100000"/>
              </a:lnSpc>
              <a:spcBef>
                <a:spcPts val="1060"/>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εφαρμογές παροχής υπηρεσιών και προϊόντων, αξιοποιώντας το γεωγραφικό στίγμα  του χρήστη και υπηρεσίες destination</a:t>
            </a:r>
            <a:r>
              <a:rPr sz="1600" b="1" spc="2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management</a:t>
            </a:r>
            <a:endParaRPr sz="1600" b="1" dirty="0">
              <a:effectLst>
                <a:outerShdw blurRad="38100" dist="38100" dir="2700000" algn="tl">
                  <a:srgbClr val="000000">
                    <a:alpha val="43137"/>
                  </a:srgbClr>
                </a:outerShdw>
              </a:effectLst>
              <a:latin typeface="Arial"/>
              <a:cs typeface="Arial"/>
            </a:endParaRPr>
          </a:p>
          <a:p>
            <a:pPr marL="241300" marR="470534" indent="-229235" algn="just">
              <a:lnSpc>
                <a:spcPct val="100000"/>
              </a:lnSpc>
              <a:spcBef>
                <a:spcPts val="1055"/>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υπηρεσίες </a:t>
            </a:r>
            <a:r>
              <a:rPr sz="1600" b="1" dirty="0">
                <a:effectLst>
                  <a:outerShdw blurRad="38100" dist="38100" dir="2700000" algn="tl">
                    <a:srgbClr val="000000">
                      <a:alpha val="43137"/>
                    </a:srgbClr>
                  </a:outerShdw>
                </a:effectLst>
                <a:latin typeface="Arial"/>
                <a:cs typeface="Arial"/>
              </a:rPr>
              <a:t>για </a:t>
            </a:r>
            <a:r>
              <a:rPr sz="1600" b="1" spc="-5" dirty="0">
                <a:effectLst>
                  <a:outerShdw blurRad="38100" dist="38100" dir="2700000" algn="tl">
                    <a:srgbClr val="000000">
                      <a:alpha val="43137"/>
                    </a:srgbClr>
                  </a:outerShdw>
                </a:effectLst>
                <a:latin typeface="Arial"/>
                <a:cs typeface="Arial"/>
              </a:rPr>
              <a:t>την παροχή προσωποποιημένης πληροφόρησης, τη διαχείριση </a:t>
            </a:r>
            <a:r>
              <a:rPr sz="1600" b="1" spc="-10" dirty="0">
                <a:effectLst>
                  <a:outerShdw blurRad="38100" dist="38100" dir="2700000" algn="tl">
                    <a:srgbClr val="000000">
                      <a:alpha val="43137"/>
                    </a:srgbClr>
                  </a:outerShdw>
                </a:effectLst>
                <a:latin typeface="Arial"/>
                <a:cs typeface="Arial"/>
              </a:rPr>
              <a:t>του  </a:t>
            </a:r>
            <a:r>
              <a:rPr sz="1600" b="1" spc="-5" dirty="0">
                <a:effectLst>
                  <a:outerShdw blurRad="38100" dist="38100" dir="2700000" algn="tl">
                    <a:srgbClr val="000000">
                      <a:alpha val="43137"/>
                    </a:srgbClr>
                  </a:outerShdw>
                </a:effectLst>
                <a:latin typeface="Arial"/>
                <a:cs typeface="Arial"/>
              </a:rPr>
              <a:t>πελατολογίου</a:t>
            </a:r>
            <a:r>
              <a:rPr sz="1600" b="1" spc="-15" dirty="0">
                <a:effectLst>
                  <a:outerShdw blurRad="38100" dist="38100" dir="2700000" algn="tl">
                    <a:srgbClr val="000000">
                      <a:alpha val="43137"/>
                    </a:srgbClr>
                  </a:outerShdw>
                </a:effectLst>
                <a:latin typeface="Arial"/>
                <a:cs typeface="Arial"/>
              </a:rPr>
              <a:t> </a:t>
            </a:r>
            <a:r>
              <a:rPr sz="1600" b="1" dirty="0">
                <a:effectLst>
                  <a:outerShdw blurRad="38100" dist="38100" dir="2700000" algn="tl">
                    <a:srgbClr val="000000">
                      <a:alpha val="43137"/>
                    </a:srgbClr>
                  </a:outerShdw>
                </a:effectLst>
                <a:latin typeface="Arial"/>
                <a:cs typeface="Arial"/>
              </a:rPr>
              <a:t>κλπ.</a:t>
            </a:r>
          </a:p>
          <a:p>
            <a:pPr marL="241300" indent="-229235" algn="just">
              <a:lnSpc>
                <a:spcPct val="100000"/>
              </a:lnSpc>
              <a:spcBef>
                <a:spcPts val="1055"/>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υπηρεσίες εικονικής ξενάγησης</a:t>
            </a:r>
            <a:endParaRPr sz="1600" b="1" dirty="0">
              <a:effectLst>
                <a:outerShdw blurRad="38100" dist="38100" dir="2700000" algn="tl">
                  <a:srgbClr val="000000">
                    <a:alpha val="43137"/>
                  </a:srgbClr>
                </a:outerShdw>
              </a:effectLst>
              <a:latin typeface="Arial"/>
              <a:cs typeface="Arial"/>
            </a:endParaRPr>
          </a:p>
          <a:p>
            <a:pPr marL="241300" indent="-229235" algn="just">
              <a:lnSpc>
                <a:spcPct val="100000"/>
              </a:lnSpc>
              <a:spcBef>
                <a:spcPts val="1055"/>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υπηρεσίες ηλεκτρονικών πληρωμών και εφαρμογές</a:t>
            </a:r>
            <a:r>
              <a:rPr sz="1600" b="1" spc="3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τιμολόγησης</a:t>
            </a:r>
            <a:endParaRPr sz="1600" b="1" dirty="0">
              <a:effectLst>
                <a:outerShdw blurRad="38100" dist="38100" dir="2700000" algn="tl">
                  <a:srgbClr val="000000">
                    <a:alpha val="43137"/>
                  </a:srgbClr>
                </a:outerShdw>
              </a:effectLst>
              <a:latin typeface="Arial"/>
              <a:cs typeface="Arial"/>
            </a:endParaRPr>
          </a:p>
          <a:p>
            <a:pPr marL="241300" marR="533400" indent="-229235" algn="just">
              <a:lnSpc>
                <a:spcPct val="100000"/>
              </a:lnSpc>
              <a:spcBef>
                <a:spcPts val="1060"/>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υπηρεσίες ηλεκτρονικών κρατήσεων και πληρωμών </a:t>
            </a:r>
            <a:r>
              <a:rPr sz="1600" b="1" dirty="0">
                <a:effectLst>
                  <a:outerShdw blurRad="38100" dist="38100" dir="2700000" algn="tl">
                    <a:srgbClr val="000000">
                      <a:alpha val="43137"/>
                    </a:srgbClr>
                  </a:outerShdw>
                </a:effectLst>
                <a:latin typeface="Arial"/>
                <a:cs typeface="Arial"/>
              </a:rPr>
              <a:t>για </a:t>
            </a:r>
            <a:r>
              <a:rPr sz="1600" b="1" spc="-5" dirty="0">
                <a:effectLst>
                  <a:outerShdw blurRad="38100" dist="38100" dir="2700000" algn="tl">
                    <a:srgbClr val="000000">
                      <a:alpha val="43137"/>
                    </a:srgbClr>
                  </a:outerShdw>
                </a:effectLst>
                <a:latin typeface="Arial"/>
                <a:cs typeface="Arial"/>
              </a:rPr>
              <a:t>επιχειρήσεις ενοικιάσεως  αυτοκινήτων, παραγωγής θεαμάτων, κινηματογράφους</a:t>
            </a:r>
            <a:r>
              <a:rPr sz="1600" b="1" spc="20" dirty="0">
                <a:effectLst>
                  <a:outerShdw blurRad="38100" dist="38100" dir="2700000" algn="tl">
                    <a:srgbClr val="000000">
                      <a:alpha val="43137"/>
                    </a:srgbClr>
                  </a:outerShdw>
                </a:effectLst>
                <a:latin typeface="Arial"/>
                <a:cs typeface="Arial"/>
              </a:rPr>
              <a:t> </a:t>
            </a:r>
            <a:r>
              <a:rPr sz="1600" b="1" dirty="0">
                <a:effectLst>
                  <a:outerShdw blurRad="38100" dist="38100" dir="2700000" algn="tl">
                    <a:srgbClr val="000000">
                      <a:alpha val="43137"/>
                    </a:srgbClr>
                  </a:outerShdw>
                </a:effectLst>
                <a:latin typeface="Arial"/>
                <a:cs typeface="Arial"/>
              </a:rPr>
              <a:t>κλπ.</a:t>
            </a:r>
          </a:p>
          <a:p>
            <a:pPr marL="241300" indent="-229235" algn="just">
              <a:lnSpc>
                <a:spcPct val="100000"/>
              </a:lnSpc>
              <a:spcBef>
                <a:spcPts val="1055"/>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διάθεση τουριστικών υπηρεσιών και οργάνωσης</a:t>
            </a:r>
            <a:r>
              <a:rPr sz="1600" b="1" spc="1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ταξιδιών</a:t>
            </a:r>
            <a:endParaRPr sz="1600" b="1" dirty="0">
              <a:effectLst>
                <a:outerShdw blurRad="38100" dist="38100" dir="2700000" algn="tl">
                  <a:srgbClr val="000000">
                    <a:alpha val="43137"/>
                  </a:srgbClr>
                </a:outerShdw>
              </a:effectLst>
              <a:latin typeface="Arial"/>
              <a:cs typeface="Arial"/>
            </a:endParaRPr>
          </a:p>
          <a:p>
            <a:pPr marL="241300" indent="-229235" algn="just">
              <a:lnSpc>
                <a:spcPct val="100000"/>
              </a:lnSpc>
              <a:spcBef>
                <a:spcPts val="1055"/>
              </a:spcBef>
              <a:buClr>
                <a:srgbClr val="2DB6B3"/>
              </a:buClr>
              <a:buFont typeface="Wingdings"/>
              <a:buChar char=""/>
              <a:tabLst>
                <a:tab pos="241935" algn="l"/>
              </a:tabLst>
            </a:pPr>
            <a:r>
              <a:rPr sz="1600" b="1" spc="-5" dirty="0">
                <a:effectLst>
                  <a:outerShdw blurRad="38100" dist="38100" dir="2700000" algn="tl">
                    <a:srgbClr val="000000">
                      <a:alpha val="43137"/>
                    </a:srgbClr>
                  </a:outerShdw>
                </a:effectLst>
                <a:latin typeface="Arial"/>
                <a:cs typeface="Arial"/>
              </a:rPr>
              <a:t>παρακολούθηση και διαχείριση στόλου οχημάτων, κράτηση </a:t>
            </a:r>
            <a:r>
              <a:rPr sz="1600" b="1" spc="-10" dirty="0">
                <a:effectLst>
                  <a:outerShdw blurRad="38100" dist="38100" dir="2700000" algn="tl">
                    <a:srgbClr val="000000">
                      <a:alpha val="43137"/>
                    </a:srgbClr>
                  </a:outerShdw>
                </a:effectLst>
                <a:latin typeface="Arial"/>
                <a:cs typeface="Arial"/>
              </a:rPr>
              <a:t>θέσεων </a:t>
            </a:r>
            <a:r>
              <a:rPr sz="1600" b="1" spc="-5" dirty="0">
                <a:effectLst>
                  <a:outerShdw blurRad="38100" dist="38100" dir="2700000" algn="tl">
                    <a:srgbClr val="000000">
                      <a:alpha val="43137"/>
                    </a:srgbClr>
                  </a:outerShdw>
                </a:effectLst>
                <a:latin typeface="Arial"/>
                <a:cs typeface="Arial"/>
              </a:rPr>
              <a:t>σε </a:t>
            </a:r>
            <a:r>
              <a:rPr sz="1600" b="1" dirty="0">
                <a:effectLst>
                  <a:outerShdw blurRad="38100" dist="38100" dir="2700000" algn="tl">
                    <a:srgbClr val="000000">
                      <a:alpha val="43137"/>
                    </a:srgbClr>
                  </a:outerShdw>
                </a:effectLst>
                <a:latin typeface="Arial"/>
                <a:cs typeface="Arial"/>
              </a:rPr>
              <a:t>ταξί,</a:t>
            </a:r>
            <a:r>
              <a:rPr sz="1600" b="1" spc="9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λεωφορεία</a:t>
            </a:r>
            <a:endParaRPr sz="1600" b="1" dirty="0">
              <a:effectLst>
                <a:outerShdw blurRad="38100" dist="38100" dir="2700000" algn="tl">
                  <a:srgbClr val="000000">
                    <a:alpha val="43137"/>
                  </a:srgbClr>
                </a:outerShdw>
              </a:effectLst>
              <a:latin typeface="Arial"/>
              <a:cs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txBox="1"/>
          <p:nvPr/>
        </p:nvSpPr>
        <p:spPr>
          <a:xfrm>
            <a:off x="3646963" y="6544354"/>
            <a:ext cx="3359150" cy="141605"/>
          </a:xfrm>
          <a:prstGeom prst="rect">
            <a:avLst/>
          </a:prstGeom>
        </p:spPr>
        <p:txBody>
          <a:bodyPr vert="horz" wrap="square" lIns="0" tIns="0" rIns="0" bIns="0" rtlCol="0">
            <a:spAutoFit/>
          </a:bodyPr>
          <a:lstStyle/>
          <a:p>
            <a:pPr>
              <a:lnSpc>
                <a:spcPts val="1100"/>
              </a:lnSpc>
            </a:pPr>
            <a:r>
              <a:rPr sz="1000" b="1" dirty="0">
                <a:solidFill>
                  <a:srgbClr val="FFFFFF"/>
                </a:solidFill>
                <a:latin typeface="Arial"/>
                <a:cs typeface="Arial"/>
              </a:rPr>
              <a:t>Τρόποι </a:t>
            </a:r>
            <a:r>
              <a:rPr sz="1000" b="1" spc="-5" dirty="0">
                <a:solidFill>
                  <a:srgbClr val="FFFFFF"/>
                </a:solidFill>
                <a:latin typeface="Arial"/>
                <a:cs typeface="Arial"/>
              </a:rPr>
              <a:t>χρηματοδότησης μιας καινούργιας</a:t>
            </a:r>
            <a:r>
              <a:rPr sz="1000" b="1" spc="-40" dirty="0">
                <a:solidFill>
                  <a:srgbClr val="FFFFFF"/>
                </a:solidFill>
                <a:latin typeface="Arial"/>
                <a:cs typeface="Arial"/>
              </a:rPr>
              <a:t> </a:t>
            </a:r>
            <a:r>
              <a:rPr sz="1000" b="1" spc="-5" dirty="0">
                <a:solidFill>
                  <a:srgbClr val="FFFFFF"/>
                </a:solidFill>
                <a:latin typeface="Arial"/>
                <a:cs typeface="Arial"/>
              </a:rPr>
              <a:t>επιχείρησης</a:t>
            </a:r>
            <a:endParaRPr sz="1000">
              <a:latin typeface="Arial"/>
              <a:cs typeface="Arial"/>
            </a:endParaRPr>
          </a:p>
        </p:txBody>
      </p:sp>
      <p:sp>
        <p:nvSpPr>
          <p:cNvPr id="4" name="object 4"/>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6" name="object 6"/>
          <p:cNvSpPr txBox="1">
            <a:spLocks noGrp="1"/>
          </p:cNvSpPr>
          <p:nvPr>
            <p:ph type="title"/>
          </p:nvPr>
        </p:nvSpPr>
        <p:spPr>
          <a:xfrm>
            <a:off x="435737" y="245112"/>
            <a:ext cx="8170545" cy="443711"/>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7889FB"/>
                </a:solidFill>
                <a:effectLst>
                  <a:outerShdw blurRad="38100" dist="38100" dir="2700000" algn="tl">
                    <a:srgbClr val="000000">
                      <a:alpha val="43137"/>
                    </a:srgbClr>
                  </a:outerShdw>
                </a:effectLst>
              </a:rPr>
              <a:t>Microfinance-Χρηματοδοτικό εργαλείο</a:t>
            </a:r>
            <a:r>
              <a:rPr sz="2800" spc="-15" dirty="0">
                <a:solidFill>
                  <a:srgbClr val="7889FB"/>
                </a:solidFill>
                <a:effectLst>
                  <a:outerShdw blurRad="38100" dist="38100" dir="2700000" algn="tl">
                    <a:srgbClr val="000000">
                      <a:alpha val="43137"/>
                    </a:srgbClr>
                  </a:outerShdw>
                </a:effectLst>
              </a:rPr>
              <a:t> </a:t>
            </a:r>
            <a:r>
              <a:rPr sz="2800" spc="-5" dirty="0">
                <a:solidFill>
                  <a:srgbClr val="7889FB"/>
                </a:solidFill>
                <a:effectLst>
                  <a:outerShdw blurRad="38100" dist="38100" dir="2700000" algn="tl">
                    <a:srgbClr val="000000">
                      <a:alpha val="43137"/>
                    </a:srgbClr>
                  </a:outerShdw>
                </a:effectLst>
              </a:rPr>
              <a:t>JEREMIE</a:t>
            </a:r>
            <a:endParaRPr sz="2800" dirty="0">
              <a:effectLst>
                <a:outerShdw blurRad="38100" dist="38100" dir="2700000" algn="tl">
                  <a:srgbClr val="000000">
                    <a:alpha val="43137"/>
                  </a:srgbClr>
                </a:outerShdw>
              </a:effectLst>
            </a:endParaRPr>
          </a:p>
        </p:txBody>
      </p:sp>
      <p:sp>
        <p:nvSpPr>
          <p:cNvPr id="7" name="object 7"/>
          <p:cNvSpPr txBox="1"/>
          <p:nvPr/>
        </p:nvSpPr>
        <p:spPr>
          <a:xfrm>
            <a:off x="251520" y="764705"/>
            <a:ext cx="8568952" cy="4852610"/>
          </a:xfrm>
          <a:prstGeom prst="rect">
            <a:avLst/>
          </a:prstGeom>
        </p:spPr>
        <p:txBody>
          <a:bodyPr vert="horz" wrap="square" lIns="0" tIns="12700" rIns="0" bIns="0" rtlCol="0">
            <a:spAutoFit/>
          </a:bodyPr>
          <a:lstStyle/>
          <a:p>
            <a:pPr marL="241300" marR="5080" indent="-228600" algn="just">
              <a:lnSpc>
                <a:spcPct val="100000"/>
              </a:lnSpc>
              <a:spcBef>
                <a:spcPts val="100"/>
              </a:spcBef>
              <a:buClr>
                <a:srgbClr val="2DB6B3"/>
              </a:buClr>
              <a:buFont typeface="Wingdings"/>
              <a:buChar char=""/>
              <a:tabLst>
                <a:tab pos="241935" algn="l"/>
              </a:tabLst>
            </a:pPr>
            <a:r>
              <a:rPr sz="1800" b="1" spc="-5" dirty="0">
                <a:effectLst>
                  <a:outerShdw blurRad="38100" dist="38100" dir="2700000" algn="tl">
                    <a:srgbClr val="000000">
                      <a:alpha val="43137"/>
                    </a:srgbClr>
                  </a:outerShdw>
                </a:effectLst>
                <a:latin typeface="Arial"/>
                <a:cs typeface="Arial"/>
              </a:rPr>
              <a:t>Χορήγηση δανείων έως </a:t>
            </a:r>
            <a:r>
              <a:rPr sz="1800" b="1" spc="-10" dirty="0">
                <a:effectLst>
                  <a:outerShdw blurRad="38100" dist="38100" dir="2700000" algn="tl">
                    <a:srgbClr val="000000">
                      <a:alpha val="43137"/>
                    </a:srgbClr>
                  </a:outerShdw>
                </a:effectLst>
                <a:latin typeface="Arial"/>
                <a:cs typeface="Arial"/>
              </a:rPr>
              <a:t>100.000 </a:t>
            </a:r>
            <a:r>
              <a:rPr sz="1800" b="1"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για </a:t>
            </a:r>
            <a:r>
              <a:rPr sz="1800" b="1" dirty="0">
                <a:effectLst>
                  <a:outerShdw blurRad="38100" dist="38100" dir="2700000" algn="tl">
                    <a:srgbClr val="000000">
                      <a:alpha val="43137"/>
                    </a:srgbClr>
                  </a:outerShdw>
                </a:effectLst>
                <a:latin typeface="Arial"/>
                <a:cs typeface="Arial"/>
              </a:rPr>
              <a:t>ΜΜΕ </a:t>
            </a:r>
            <a:r>
              <a:rPr sz="1800" b="1" spc="-5" dirty="0">
                <a:effectLst>
                  <a:outerShdw blurRad="38100" dist="38100" dir="2700000" algn="tl">
                    <a:srgbClr val="000000">
                      <a:alpha val="43137"/>
                    </a:srgbClr>
                  </a:outerShdw>
                </a:effectLst>
                <a:latin typeface="Arial"/>
                <a:cs typeface="Arial"/>
              </a:rPr>
              <a:t>(απασχολούν λιγότερο από 10  εργαζομένους, εμφανίζουν ετήσιο </a:t>
            </a:r>
            <a:r>
              <a:rPr sz="1800" b="1" dirty="0">
                <a:effectLst>
                  <a:outerShdw blurRad="38100" dist="38100" dir="2700000" algn="tl">
                    <a:srgbClr val="000000">
                      <a:alpha val="43137"/>
                    </a:srgbClr>
                  </a:outerShdw>
                </a:effectLst>
                <a:latin typeface="Arial"/>
                <a:cs typeface="Arial"/>
              </a:rPr>
              <a:t>κύκλο </a:t>
            </a:r>
            <a:r>
              <a:rPr sz="1800" b="1" spc="-5" dirty="0">
                <a:effectLst>
                  <a:outerShdw blurRad="38100" dist="38100" dir="2700000" algn="tl">
                    <a:srgbClr val="000000">
                      <a:alpha val="43137"/>
                    </a:srgbClr>
                  </a:outerShdw>
                </a:effectLst>
                <a:latin typeface="Arial"/>
                <a:cs typeface="Arial"/>
              </a:rPr>
              <a:t>εργασιών </a:t>
            </a:r>
            <a:r>
              <a:rPr sz="1800" b="1" dirty="0">
                <a:effectLst>
                  <a:outerShdw blurRad="38100" dist="38100" dir="2700000" algn="tl">
                    <a:srgbClr val="000000">
                      <a:alpha val="43137"/>
                    </a:srgbClr>
                  </a:outerShdw>
                </a:effectLst>
                <a:latin typeface="Arial"/>
                <a:cs typeface="Arial"/>
              </a:rPr>
              <a:t>ή </a:t>
            </a:r>
            <a:r>
              <a:rPr sz="1800" b="1" spc="-5" dirty="0">
                <a:effectLst>
                  <a:outerShdw blurRad="38100" dist="38100" dir="2700000" algn="tl">
                    <a:srgbClr val="000000">
                      <a:alpha val="43137"/>
                    </a:srgbClr>
                  </a:outerShdw>
                </a:effectLst>
                <a:latin typeface="Arial"/>
                <a:cs typeface="Arial"/>
              </a:rPr>
              <a:t>ενεργητικό έως </a:t>
            </a:r>
            <a:r>
              <a:rPr sz="1800" b="1" dirty="0">
                <a:effectLst>
                  <a:outerShdw blurRad="38100" dist="38100" dir="2700000" algn="tl">
                    <a:srgbClr val="000000">
                      <a:alpha val="43137"/>
                    </a:srgbClr>
                  </a:outerShdw>
                </a:effectLst>
                <a:latin typeface="Arial"/>
                <a:cs typeface="Arial"/>
              </a:rPr>
              <a:t>2 €</a:t>
            </a:r>
            <a:r>
              <a:rPr sz="1800" b="1" spc="20"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εκατ.)</a:t>
            </a:r>
            <a:endParaRPr sz="1800" b="1" dirty="0">
              <a:effectLst>
                <a:outerShdw blurRad="38100" dist="38100" dir="2700000" algn="tl">
                  <a:srgbClr val="000000">
                    <a:alpha val="43137"/>
                  </a:srgbClr>
                </a:outerShdw>
              </a:effectLst>
              <a:latin typeface="Arial"/>
              <a:cs typeface="Arial"/>
            </a:endParaRPr>
          </a:p>
          <a:p>
            <a:pPr marL="241300" indent="-228600" algn="just">
              <a:lnSpc>
                <a:spcPct val="100000"/>
              </a:lnSpc>
              <a:spcBef>
                <a:spcPts val="1185"/>
              </a:spcBef>
              <a:buClr>
                <a:srgbClr val="2DB6B3"/>
              </a:buClr>
              <a:buFont typeface="Wingdings"/>
              <a:buChar char=""/>
              <a:tabLst>
                <a:tab pos="241300" algn="l"/>
              </a:tabLst>
            </a:pPr>
            <a:r>
              <a:rPr sz="1800" b="1" spc="-5" dirty="0">
                <a:effectLst>
                  <a:outerShdw blurRad="38100" dist="38100" dir="2700000" algn="tl">
                    <a:srgbClr val="000000">
                      <a:alpha val="43137"/>
                    </a:srgbClr>
                  </a:outerShdw>
                </a:effectLst>
                <a:latin typeface="Arial"/>
                <a:cs typeface="Arial"/>
              </a:rPr>
              <a:t>Διάρκεια </a:t>
            </a:r>
            <a:r>
              <a:rPr sz="1800" b="1" spc="-10" dirty="0">
                <a:effectLst>
                  <a:outerShdw blurRad="38100" dist="38100" dir="2700000" algn="tl">
                    <a:srgbClr val="000000">
                      <a:alpha val="43137"/>
                    </a:srgbClr>
                  </a:outerShdw>
                </a:effectLst>
                <a:latin typeface="Arial"/>
                <a:cs typeface="Arial"/>
              </a:rPr>
              <a:t>αποπληρωμής: </a:t>
            </a:r>
            <a:r>
              <a:rPr sz="1800" b="1" spc="-5" dirty="0">
                <a:effectLst>
                  <a:outerShdw blurRad="38100" dist="38100" dir="2700000" algn="tl">
                    <a:srgbClr val="000000">
                      <a:alpha val="43137"/>
                    </a:srgbClr>
                  </a:outerShdw>
                </a:effectLst>
                <a:latin typeface="Arial"/>
                <a:cs typeface="Arial"/>
              </a:rPr>
              <a:t>μέχρι 72 μήνες με </a:t>
            </a:r>
            <a:r>
              <a:rPr sz="1800" b="1" spc="-10" dirty="0">
                <a:effectLst>
                  <a:outerShdw blurRad="38100" dist="38100" dir="2700000" algn="tl">
                    <a:srgbClr val="000000">
                      <a:alpha val="43137"/>
                    </a:srgbClr>
                  </a:outerShdw>
                </a:effectLst>
                <a:latin typeface="Arial"/>
                <a:cs typeface="Arial"/>
              </a:rPr>
              <a:t>τρίμηνη </a:t>
            </a:r>
            <a:r>
              <a:rPr sz="1800" b="1" spc="-5" dirty="0">
                <a:effectLst>
                  <a:outerShdw blurRad="38100" dist="38100" dir="2700000" algn="tl">
                    <a:srgbClr val="000000">
                      <a:alpha val="43137"/>
                    </a:srgbClr>
                  </a:outerShdw>
                </a:effectLst>
                <a:latin typeface="Arial"/>
                <a:cs typeface="Arial"/>
              </a:rPr>
              <a:t>καταβολή</a:t>
            </a:r>
            <a:r>
              <a:rPr sz="1800" b="1" spc="90"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δόσεων</a:t>
            </a:r>
            <a:endParaRPr sz="1800" b="1" dirty="0">
              <a:effectLst>
                <a:outerShdw blurRad="38100" dist="38100" dir="2700000" algn="tl">
                  <a:srgbClr val="000000">
                    <a:alpha val="43137"/>
                  </a:srgbClr>
                </a:outerShdw>
              </a:effectLst>
              <a:latin typeface="Arial"/>
              <a:cs typeface="Arial"/>
            </a:endParaRPr>
          </a:p>
          <a:p>
            <a:pPr marL="241300" marR="81280" indent="-228600" algn="just">
              <a:lnSpc>
                <a:spcPct val="100000"/>
              </a:lnSpc>
              <a:spcBef>
                <a:spcPts val="1190"/>
              </a:spcBef>
              <a:buClr>
                <a:srgbClr val="2DB6B3"/>
              </a:buClr>
              <a:buFont typeface="Wingdings"/>
              <a:buChar char=""/>
              <a:tabLst>
                <a:tab pos="241300" algn="l"/>
              </a:tabLst>
            </a:pPr>
            <a:r>
              <a:rPr sz="1800" b="1" spc="5" dirty="0">
                <a:effectLst>
                  <a:outerShdw blurRad="38100" dist="38100" dir="2700000" algn="tl">
                    <a:srgbClr val="000000">
                      <a:alpha val="43137"/>
                    </a:srgbClr>
                  </a:outerShdw>
                </a:effectLst>
                <a:latin typeface="Arial"/>
                <a:cs typeface="Arial"/>
              </a:rPr>
              <a:t>Το </a:t>
            </a:r>
            <a:r>
              <a:rPr sz="1800" b="1" spc="-5" dirty="0">
                <a:effectLst>
                  <a:outerShdw blurRad="38100" dist="38100" dir="2700000" algn="tl">
                    <a:srgbClr val="000000">
                      <a:alpha val="43137"/>
                    </a:srgbClr>
                  </a:outerShdw>
                </a:effectLst>
                <a:latin typeface="Arial"/>
                <a:cs typeface="Arial"/>
              </a:rPr>
              <a:t>επιτόκιο των δανείων, το </a:t>
            </a:r>
            <a:r>
              <a:rPr sz="1800" b="1" spc="-10" dirty="0">
                <a:effectLst>
                  <a:outerShdw blurRad="38100" dist="38100" dir="2700000" algn="tl">
                    <a:srgbClr val="000000">
                      <a:alpha val="43137"/>
                    </a:srgbClr>
                  </a:outerShdw>
                </a:effectLst>
                <a:latin typeface="Arial"/>
                <a:cs typeface="Arial"/>
              </a:rPr>
              <a:t>οποίο </a:t>
            </a:r>
            <a:r>
              <a:rPr sz="1800" b="1" spc="-5" dirty="0">
                <a:effectLst>
                  <a:outerShdw blurRad="38100" dist="38100" dir="2700000" algn="tl">
                    <a:srgbClr val="000000">
                      <a:alpha val="43137"/>
                    </a:srgbClr>
                  </a:outerShdw>
                </a:effectLst>
                <a:latin typeface="Arial"/>
                <a:cs typeface="Arial"/>
              </a:rPr>
              <a:t>θα παραμένει σταθερό για όλη τη διάρκεια  του δανείου (μέχρι 10 έτη), θα </a:t>
            </a:r>
            <a:r>
              <a:rPr sz="1800" b="1" dirty="0">
                <a:effectLst>
                  <a:outerShdw blurRad="38100" dist="38100" dir="2700000" algn="tl">
                    <a:srgbClr val="000000">
                      <a:alpha val="43137"/>
                    </a:srgbClr>
                  </a:outerShdw>
                </a:effectLst>
                <a:latin typeface="Arial"/>
                <a:cs typeface="Arial"/>
              </a:rPr>
              <a:t>έχει </a:t>
            </a:r>
            <a:r>
              <a:rPr sz="1800" b="1" spc="-5" dirty="0">
                <a:effectLst>
                  <a:outerShdw blurRad="38100" dist="38100" dir="2700000" algn="tl">
                    <a:srgbClr val="000000">
                      <a:alpha val="43137"/>
                    </a:srgbClr>
                  </a:outerShdw>
                </a:effectLst>
                <a:latin typeface="Arial"/>
                <a:cs typeface="Arial"/>
              </a:rPr>
              <a:t>εύρος </a:t>
            </a:r>
            <a:r>
              <a:rPr sz="1800" b="1" spc="-5" dirty="0">
                <a:solidFill>
                  <a:srgbClr val="0000FF"/>
                </a:solidFill>
                <a:effectLst>
                  <a:outerShdw blurRad="38100" dist="38100" dir="2700000" algn="tl">
                    <a:srgbClr val="000000">
                      <a:alpha val="43137"/>
                    </a:srgbClr>
                  </a:outerShdw>
                </a:effectLst>
                <a:latin typeface="Arial"/>
                <a:cs typeface="Arial"/>
              </a:rPr>
              <a:t>από </a:t>
            </a:r>
            <a:r>
              <a:rPr sz="1800" b="1" spc="-10" dirty="0">
                <a:solidFill>
                  <a:srgbClr val="0000FF"/>
                </a:solidFill>
                <a:effectLst>
                  <a:outerShdw blurRad="38100" dist="38100" dir="2700000" algn="tl">
                    <a:srgbClr val="000000">
                      <a:alpha val="43137"/>
                    </a:srgbClr>
                  </a:outerShdw>
                </a:effectLst>
                <a:latin typeface="Arial"/>
                <a:cs typeface="Arial"/>
              </a:rPr>
              <a:t>3,67% </a:t>
            </a:r>
            <a:r>
              <a:rPr sz="1800" b="1" spc="-5" dirty="0">
                <a:solidFill>
                  <a:srgbClr val="0000FF"/>
                </a:solidFill>
                <a:effectLst>
                  <a:outerShdw blurRad="38100" dist="38100" dir="2700000" algn="tl">
                    <a:srgbClr val="000000">
                      <a:alpha val="43137"/>
                    </a:srgbClr>
                  </a:outerShdw>
                </a:effectLst>
                <a:latin typeface="Arial"/>
                <a:cs typeface="Arial"/>
              </a:rPr>
              <a:t>έως </a:t>
            </a:r>
            <a:r>
              <a:rPr sz="1800" b="1" spc="-10" dirty="0">
                <a:solidFill>
                  <a:srgbClr val="0000FF"/>
                </a:solidFill>
                <a:effectLst>
                  <a:outerShdw blurRad="38100" dist="38100" dir="2700000" algn="tl">
                    <a:srgbClr val="000000">
                      <a:alpha val="43137"/>
                    </a:srgbClr>
                  </a:outerShdw>
                </a:effectLst>
                <a:latin typeface="Arial"/>
                <a:cs typeface="Arial"/>
              </a:rPr>
              <a:t>4,53%, </a:t>
            </a:r>
            <a:r>
              <a:rPr sz="1800" b="1" spc="-5" dirty="0">
                <a:effectLst>
                  <a:outerShdw blurRad="38100" dist="38100" dir="2700000" algn="tl">
                    <a:srgbClr val="000000">
                      <a:alpha val="43137"/>
                    </a:srgbClr>
                  </a:outerShdw>
                </a:effectLst>
                <a:latin typeface="Arial"/>
                <a:cs typeface="Arial"/>
              </a:rPr>
              <a:t>αναλόγως  της Δράσης </a:t>
            </a:r>
            <a:r>
              <a:rPr sz="1800" b="1" spc="-10" dirty="0">
                <a:effectLst>
                  <a:outerShdw blurRad="38100" dist="38100" dir="2700000" algn="tl">
                    <a:srgbClr val="000000">
                      <a:alpha val="43137"/>
                    </a:srgbClr>
                  </a:outerShdw>
                </a:effectLst>
                <a:latin typeface="Arial"/>
                <a:cs typeface="Arial"/>
              </a:rPr>
              <a:t>που </a:t>
            </a:r>
            <a:r>
              <a:rPr sz="1800" b="1" spc="-5" dirty="0">
                <a:effectLst>
                  <a:outerShdw blurRad="38100" dist="38100" dir="2700000" algn="tl">
                    <a:srgbClr val="000000">
                      <a:alpha val="43137"/>
                    </a:srgbClr>
                  </a:outerShdw>
                </a:effectLst>
                <a:latin typeface="Arial"/>
                <a:cs typeface="Arial"/>
              </a:rPr>
              <a:t>θα ενταχθεί το επενδυτικό</a:t>
            </a:r>
            <a:r>
              <a:rPr sz="1800" b="1" spc="25"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σχέδιο</a:t>
            </a:r>
            <a:endParaRPr sz="1800" b="1" dirty="0">
              <a:effectLst>
                <a:outerShdw blurRad="38100" dist="38100" dir="2700000" algn="tl">
                  <a:srgbClr val="000000">
                    <a:alpha val="43137"/>
                  </a:srgbClr>
                </a:outerShdw>
              </a:effectLst>
              <a:latin typeface="Arial"/>
              <a:cs typeface="Arial"/>
            </a:endParaRPr>
          </a:p>
          <a:p>
            <a:pPr marL="241300" indent="-228600" algn="just">
              <a:lnSpc>
                <a:spcPct val="100000"/>
              </a:lnSpc>
              <a:spcBef>
                <a:spcPts val="1185"/>
              </a:spcBef>
              <a:buClr>
                <a:srgbClr val="2DB6B3"/>
              </a:buClr>
              <a:buFont typeface="Wingdings"/>
              <a:buChar char=""/>
              <a:tabLst>
                <a:tab pos="241300" algn="l"/>
              </a:tabLst>
            </a:pPr>
            <a:r>
              <a:rPr sz="1800" b="1" dirty="0">
                <a:effectLst>
                  <a:outerShdw blurRad="38100" dist="38100" dir="2700000" algn="tl">
                    <a:srgbClr val="000000">
                      <a:alpha val="43137"/>
                    </a:srgbClr>
                  </a:outerShdw>
                </a:effectLst>
                <a:latin typeface="Arial"/>
                <a:cs typeface="Arial"/>
              </a:rPr>
              <a:t>Θα</a:t>
            </a:r>
            <a:r>
              <a:rPr sz="1800" b="1" spc="-15" dirty="0">
                <a:effectLst>
                  <a:outerShdw blurRad="38100" dist="38100" dir="2700000" algn="tl">
                    <a:srgbClr val="000000">
                      <a:alpha val="43137"/>
                    </a:srgbClr>
                  </a:outerShdw>
                </a:effectLst>
                <a:latin typeface="Arial"/>
                <a:cs typeface="Arial"/>
              </a:rPr>
              <a:t> </a:t>
            </a:r>
            <a:r>
              <a:rPr sz="1800" b="1" spc="-10" dirty="0">
                <a:effectLst>
                  <a:outerShdw blurRad="38100" dist="38100" dir="2700000" algn="tl">
                    <a:srgbClr val="000000">
                      <a:alpha val="43137"/>
                    </a:srgbClr>
                  </a:outerShdw>
                </a:effectLst>
                <a:latin typeface="Arial"/>
                <a:cs typeface="Arial"/>
              </a:rPr>
              <a:t>χορηγηθούν</a:t>
            </a:r>
            <a:endParaRPr sz="1800" b="1" dirty="0">
              <a:effectLst>
                <a:outerShdw blurRad="38100" dist="38100" dir="2700000" algn="tl">
                  <a:srgbClr val="000000">
                    <a:alpha val="43137"/>
                  </a:srgbClr>
                </a:outerShdw>
              </a:effectLst>
              <a:latin typeface="Arial"/>
              <a:cs typeface="Arial"/>
            </a:endParaRPr>
          </a:p>
          <a:p>
            <a:pPr marL="878205" lvl="1" indent="-401320" algn="just">
              <a:lnSpc>
                <a:spcPct val="100000"/>
              </a:lnSpc>
              <a:spcBef>
                <a:spcPts val="935"/>
              </a:spcBef>
              <a:buClr>
                <a:srgbClr val="2DB6B3"/>
              </a:buClr>
              <a:buAutoNum type="romanLcPeriod"/>
              <a:tabLst>
                <a:tab pos="878205" algn="l"/>
                <a:tab pos="878840" algn="l"/>
              </a:tabLst>
            </a:pPr>
            <a:r>
              <a:rPr sz="1600" b="1" spc="-5" dirty="0">
                <a:effectLst>
                  <a:outerShdw blurRad="38100" dist="38100" dir="2700000" algn="tl">
                    <a:srgbClr val="000000">
                      <a:alpha val="43137"/>
                    </a:srgbClr>
                  </a:outerShdw>
                </a:effectLst>
                <a:latin typeface="Arial"/>
                <a:cs typeface="Arial"/>
              </a:rPr>
              <a:t>Επενδυτικά δάνεια για την απόκτηση </a:t>
            </a:r>
            <a:r>
              <a:rPr sz="1600" b="1" dirty="0">
                <a:effectLst>
                  <a:outerShdw blurRad="38100" dist="38100" dir="2700000" algn="tl">
                    <a:srgbClr val="000000">
                      <a:alpha val="43137"/>
                    </a:srgbClr>
                  </a:outerShdw>
                </a:effectLst>
                <a:latin typeface="Arial"/>
                <a:cs typeface="Arial"/>
              </a:rPr>
              <a:t>υλικών </a:t>
            </a:r>
            <a:r>
              <a:rPr sz="1600" b="1" spc="-5" dirty="0">
                <a:effectLst>
                  <a:outerShdw blurRad="38100" dist="38100" dir="2700000" algn="tl">
                    <a:srgbClr val="000000">
                      <a:alpha val="43137"/>
                    </a:srgbClr>
                  </a:outerShdw>
                </a:effectLst>
                <a:latin typeface="Arial"/>
                <a:cs typeface="Arial"/>
              </a:rPr>
              <a:t>και άυλων στοιχειών</a:t>
            </a:r>
            <a:r>
              <a:rPr sz="1600" b="1" spc="3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ενεργητικού</a:t>
            </a:r>
            <a:endParaRPr sz="1600" b="1" dirty="0">
              <a:effectLst>
                <a:outerShdw blurRad="38100" dist="38100" dir="2700000" algn="tl">
                  <a:srgbClr val="000000">
                    <a:alpha val="43137"/>
                  </a:srgbClr>
                </a:outerShdw>
              </a:effectLst>
              <a:latin typeface="Arial"/>
              <a:cs typeface="Arial"/>
            </a:endParaRPr>
          </a:p>
          <a:p>
            <a:pPr marL="878205" marR="88900" lvl="1" indent="-401320" algn="just">
              <a:lnSpc>
                <a:spcPct val="100000"/>
              </a:lnSpc>
              <a:spcBef>
                <a:spcPts val="765"/>
              </a:spcBef>
              <a:buClr>
                <a:srgbClr val="2DB6B3"/>
              </a:buClr>
              <a:buAutoNum type="romanLcPeriod"/>
              <a:tabLst>
                <a:tab pos="878205" algn="l"/>
                <a:tab pos="878840" algn="l"/>
              </a:tabLst>
            </a:pPr>
            <a:r>
              <a:rPr sz="1600" b="1" spc="-5" dirty="0">
                <a:effectLst>
                  <a:outerShdw blurRad="38100" dist="38100" dir="2700000" algn="tl">
                    <a:srgbClr val="000000">
                      <a:alpha val="43137"/>
                    </a:srgbClr>
                  </a:outerShdw>
                </a:effectLst>
                <a:latin typeface="Arial"/>
                <a:cs typeface="Arial"/>
              </a:rPr>
              <a:t>Δάνεια για πρώτες ύλες, εμπορεύματα, υπηρεσίες </a:t>
            </a:r>
            <a:r>
              <a:rPr sz="1600" b="1" dirty="0">
                <a:effectLst>
                  <a:outerShdw blurRad="38100" dist="38100" dir="2700000" algn="tl">
                    <a:srgbClr val="000000">
                      <a:alpha val="43137"/>
                    </a:srgbClr>
                  </a:outerShdw>
                </a:effectLst>
                <a:latin typeface="Arial"/>
                <a:cs typeface="Arial"/>
              </a:rPr>
              <a:t>κλπ, </a:t>
            </a:r>
            <a:r>
              <a:rPr sz="1600" b="1" spc="-5" dirty="0">
                <a:effectLst>
                  <a:outerShdw blurRad="38100" dist="38100" dir="2700000" algn="tl">
                    <a:srgbClr val="000000">
                      <a:alpha val="43137"/>
                    </a:srgbClr>
                  </a:outerShdw>
                </a:effectLst>
                <a:latin typeface="Arial"/>
                <a:cs typeface="Arial"/>
              </a:rPr>
              <a:t>με σκοπό την ανάπτυξη  και την επέκταση των δραστηριοτήτων των επιχειρήσεων (εξαιρούνται τα  διάφορα λειτουργικά</a:t>
            </a:r>
            <a:r>
              <a:rPr sz="1600" b="1" spc="-1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έξοδα)</a:t>
            </a:r>
            <a:endParaRPr sz="1600" b="1" dirty="0">
              <a:effectLst>
                <a:outerShdw blurRad="38100" dist="38100" dir="2700000" algn="tl">
                  <a:srgbClr val="000000">
                    <a:alpha val="43137"/>
                  </a:srgbClr>
                </a:outerShdw>
              </a:effectLst>
              <a:latin typeface="Arial"/>
              <a:cs typeface="Arial"/>
            </a:endParaRPr>
          </a:p>
          <a:p>
            <a:pPr marL="241300" marR="151765" indent="-228600" algn="just">
              <a:lnSpc>
                <a:spcPct val="100000"/>
              </a:lnSpc>
              <a:spcBef>
                <a:spcPts val="1025"/>
              </a:spcBef>
              <a:buClr>
                <a:srgbClr val="2DB6B3"/>
              </a:buClr>
              <a:buFont typeface="Wingdings"/>
              <a:buChar char=""/>
              <a:tabLst>
                <a:tab pos="241935" algn="l"/>
              </a:tabLst>
            </a:pPr>
            <a:r>
              <a:rPr sz="1800" b="1" spc="-5" dirty="0">
                <a:latin typeface="Arial"/>
                <a:cs typeface="Arial"/>
              </a:rPr>
              <a:t>Για την </a:t>
            </a:r>
            <a:r>
              <a:rPr sz="1800" b="1" dirty="0">
                <a:latin typeface="Arial"/>
                <a:cs typeface="Arial"/>
              </a:rPr>
              <a:t>ανεύρεση </a:t>
            </a:r>
            <a:r>
              <a:rPr sz="1800" b="1" spc="-5" dirty="0">
                <a:latin typeface="Arial"/>
                <a:cs typeface="Arial"/>
              </a:rPr>
              <a:t>του κεφαλαίου </a:t>
            </a:r>
            <a:r>
              <a:rPr sz="1800" b="1" spc="-10" dirty="0">
                <a:latin typeface="Arial"/>
                <a:cs typeface="Arial"/>
              </a:rPr>
              <a:t>που </a:t>
            </a:r>
            <a:r>
              <a:rPr sz="1800" b="1" spc="-5" dirty="0">
                <a:latin typeface="Arial"/>
                <a:cs typeface="Arial"/>
              </a:rPr>
              <a:t>απαιτείται προσκομίζεται συγκεκριμένο </a:t>
            </a:r>
            <a:r>
              <a:rPr sz="1800" b="1" spc="-5" dirty="0">
                <a:solidFill>
                  <a:srgbClr val="0000E5"/>
                </a:solidFill>
                <a:latin typeface="Arial"/>
                <a:cs typeface="Arial"/>
              </a:rPr>
              <a:t> Bussines Plan </a:t>
            </a:r>
            <a:r>
              <a:rPr sz="1800" b="1" spc="-5" dirty="0">
                <a:latin typeface="Arial"/>
                <a:cs typeface="Arial"/>
              </a:rPr>
              <a:t>καθώς </a:t>
            </a:r>
            <a:r>
              <a:rPr sz="1800" b="1" dirty="0">
                <a:latin typeface="Arial"/>
                <a:cs typeface="Arial"/>
              </a:rPr>
              <a:t>και </a:t>
            </a:r>
            <a:r>
              <a:rPr sz="1800" b="1" spc="-5" dirty="0">
                <a:latin typeface="Arial"/>
                <a:cs typeface="Arial"/>
              </a:rPr>
              <a:t>όλα τα απαιτούμενα</a:t>
            </a:r>
            <a:r>
              <a:rPr sz="1800" b="1" spc="5" dirty="0">
                <a:latin typeface="Arial"/>
                <a:cs typeface="Arial"/>
              </a:rPr>
              <a:t> </a:t>
            </a:r>
            <a:r>
              <a:rPr sz="1800" b="1" spc="-5" dirty="0">
                <a:latin typeface="Arial"/>
                <a:cs typeface="Arial"/>
              </a:rPr>
              <a:t>δικαιολογητι</a:t>
            </a:r>
            <a:r>
              <a:rPr sz="1800" spc="-5" dirty="0">
                <a:latin typeface="Arial"/>
                <a:cs typeface="Arial"/>
              </a:rPr>
              <a:t>κά</a:t>
            </a:r>
            <a:endParaRPr sz="1800" dirty="0">
              <a:latin typeface="Arial"/>
              <a:cs typeface="Arial"/>
            </a:endParaRPr>
          </a:p>
        </p:txBody>
      </p:sp>
      <p:sp>
        <p:nvSpPr>
          <p:cNvPr id="8" name="object 8"/>
          <p:cNvSpPr txBox="1"/>
          <p:nvPr/>
        </p:nvSpPr>
        <p:spPr>
          <a:xfrm>
            <a:off x="232727" y="6532371"/>
            <a:ext cx="165735" cy="177800"/>
          </a:xfrm>
          <a:prstGeom prst="rect">
            <a:avLst/>
          </a:prstGeom>
        </p:spPr>
        <p:txBody>
          <a:bodyPr vert="horz" wrap="square" lIns="0" tIns="12065" rIns="0" bIns="0" rtlCol="0">
            <a:spAutoFit/>
          </a:bodyPr>
          <a:lstStyle/>
          <a:p>
            <a:pPr marL="12700">
              <a:lnSpc>
                <a:spcPct val="100000"/>
              </a:lnSpc>
              <a:spcBef>
                <a:spcPts val="95"/>
              </a:spcBef>
            </a:pPr>
            <a:r>
              <a:rPr sz="1000" b="1" spc="-10" dirty="0">
                <a:solidFill>
                  <a:srgbClr val="FF0000"/>
                </a:solidFill>
                <a:latin typeface="Arial"/>
                <a:cs typeface="Arial"/>
              </a:rPr>
              <a:t>28</a:t>
            </a:r>
            <a:endParaRPr sz="1000">
              <a:latin typeface="Arial"/>
              <a:cs typeface="Arial"/>
            </a:endParaRPr>
          </a:p>
        </p:txBody>
      </p:sp>
      <p:sp>
        <p:nvSpPr>
          <p:cNvPr id="9" name="object 9"/>
          <p:cNvSpPr/>
          <p:nvPr/>
        </p:nvSpPr>
        <p:spPr>
          <a:xfrm>
            <a:off x="3569576" y="5521325"/>
            <a:ext cx="3600437" cy="129539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1444593" y="300654"/>
            <a:ext cx="6152515" cy="443711"/>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7889FB"/>
                </a:solidFill>
                <a:effectLst>
                  <a:outerShdw blurRad="38100" dist="38100" dir="2700000" algn="tl">
                    <a:srgbClr val="000000">
                      <a:alpha val="43137"/>
                    </a:srgbClr>
                  </a:outerShdw>
                </a:effectLst>
              </a:rPr>
              <a:t>Ευνοϊκά επενδυτικά δάνεια </a:t>
            </a:r>
            <a:r>
              <a:rPr sz="2800" dirty="0">
                <a:solidFill>
                  <a:srgbClr val="7889FB"/>
                </a:solidFill>
                <a:effectLst>
                  <a:outerShdw blurRad="38100" dist="38100" dir="2700000" algn="tl">
                    <a:srgbClr val="000000">
                      <a:alpha val="43137"/>
                    </a:srgbClr>
                  </a:outerShdw>
                </a:effectLst>
              </a:rPr>
              <a:t>για</a:t>
            </a:r>
            <a:r>
              <a:rPr sz="2800" spc="-10" dirty="0">
                <a:solidFill>
                  <a:srgbClr val="7889FB"/>
                </a:solidFill>
                <a:effectLst>
                  <a:outerShdw blurRad="38100" dist="38100" dir="2700000" algn="tl">
                    <a:srgbClr val="000000">
                      <a:alpha val="43137"/>
                    </a:srgbClr>
                  </a:outerShdw>
                </a:effectLst>
              </a:rPr>
              <a:t> </a:t>
            </a:r>
            <a:r>
              <a:rPr sz="2800" spc="-5" dirty="0">
                <a:solidFill>
                  <a:srgbClr val="7889FB"/>
                </a:solidFill>
                <a:effectLst>
                  <a:outerShdw blurRad="38100" dist="38100" dir="2700000" algn="tl">
                    <a:srgbClr val="000000">
                      <a:alpha val="43137"/>
                    </a:srgbClr>
                  </a:outerShdw>
                </a:effectLst>
              </a:rPr>
              <a:t>ΜΜΕ</a:t>
            </a:r>
            <a:endParaRPr sz="2800" dirty="0">
              <a:effectLst>
                <a:outerShdw blurRad="38100" dist="38100" dir="2700000" algn="tl">
                  <a:srgbClr val="000000">
                    <a:alpha val="43137"/>
                  </a:srgbClr>
                </a:outerShdw>
              </a:effectLst>
            </a:endParaRPr>
          </a:p>
        </p:txBody>
      </p:sp>
      <p:sp>
        <p:nvSpPr>
          <p:cNvPr id="8" name="object 8"/>
          <p:cNvSpPr txBox="1">
            <a:spLocks noGrp="1"/>
          </p:cNvSpPr>
          <p:nvPr>
            <p:ph type="sldNum" sz="quarter" idx="4294967295"/>
          </p:nvPr>
        </p:nvSpPr>
        <p:spPr>
          <a:xfrm>
            <a:off x="207326" y="6544354"/>
            <a:ext cx="620257"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42</a:t>
            </a:fld>
            <a:endParaRPr spc="-5" dirty="0"/>
          </a:p>
        </p:txBody>
      </p:sp>
      <p:sp>
        <p:nvSpPr>
          <p:cNvPr id="6" name="object 6"/>
          <p:cNvSpPr txBox="1"/>
          <p:nvPr/>
        </p:nvSpPr>
        <p:spPr>
          <a:xfrm>
            <a:off x="323528" y="836712"/>
            <a:ext cx="8288024" cy="5622052"/>
          </a:xfrm>
          <a:prstGeom prst="rect">
            <a:avLst/>
          </a:prstGeom>
        </p:spPr>
        <p:txBody>
          <a:bodyPr vert="horz" wrap="square" lIns="0" tIns="12700" rIns="0" bIns="0" rtlCol="0">
            <a:spAutoFit/>
          </a:bodyPr>
          <a:lstStyle/>
          <a:p>
            <a:pPr marL="240665" marR="793750" indent="-228600" algn="just">
              <a:lnSpc>
                <a:spcPct val="100000"/>
              </a:lnSpc>
              <a:spcBef>
                <a:spcPts val="100"/>
              </a:spcBef>
              <a:buClr>
                <a:srgbClr val="2DB6B3"/>
              </a:buClr>
              <a:buFont typeface="Wingdings"/>
              <a:buChar char=""/>
              <a:tabLst>
                <a:tab pos="241300" algn="l"/>
              </a:tabLst>
            </a:pPr>
            <a:r>
              <a:rPr sz="1800" b="1" spc="-10" dirty="0">
                <a:effectLst>
                  <a:outerShdw blurRad="38100" dist="38100" dir="2700000" algn="tl">
                    <a:srgbClr val="000000">
                      <a:alpha val="43137"/>
                    </a:srgbClr>
                  </a:outerShdw>
                </a:effectLst>
                <a:latin typeface="Arial" pitchFamily="34" charset="0"/>
                <a:cs typeface="Arial" pitchFamily="34" charset="0"/>
              </a:rPr>
              <a:t>Δημιουργία </a:t>
            </a:r>
            <a:r>
              <a:rPr sz="1800" b="1" spc="-5" dirty="0">
                <a:effectLst>
                  <a:outerShdw blurRad="38100" dist="38100" dir="2700000" algn="tl">
                    <a:srgbClr val="000000">
                      <a:alpha val="43137"/>
                    </a:srgbClr>
                  </a:outerShdw>
                </a:effectLst>
                <a:latin typeface="Arial" pitchFamily="34" charset="0"/>
                <a:cs typeface="Arial" pitchFamily="34" charset="0"/>
              </a:rPr>
              <a:t>πέντε Ταμείων Δανειοδότησης της πραγματικής </a:t>
            </a:r>
            <a:r>
              <a:rPr sz="1800" b="1" spc="-10" dirty="0">
                <a:effectLst>
                  <a:outerShdw blurRad="38100" dist="38100" dir="2700000" algn="tl">
                    <a:srgbClr val="000000">
                      <a:alpha val="43137"/>
                    </a:srgbClr>
                  </a:outerShdw>
                </a:effectLst>
                <a:latin typeface="Arial" pitchFamily="34" charset="0"/>
                <a:cs typeface="Arial" pitchFamily="34" charset="0"/>
              </a:rPr>
              <a:t>οικονομίας  </a:t>
            </a:r>
            <a:r>
              <a:rPr sz="1800" b="1" spc="-5" dirty="0">
                <a:effectLst>
                  <a:outerShdw blurRad="38100" dist="38100" dir="2700000" algn="tl">
                    <a:srgbClr val="000000">
                      <a:alpha val="43137"/>
                    </a:srgbClr>
                  </a:outerShdw>
                </a:effectLst>
                <a:latin typeface="Arial" pitchFamily="34" charset="0"/>
                <a:cs typeface="Arial" pitchFamily="34" charset="0"/>
              </a:rPr>
              <a:t>συνολικού ύψους </a:t>
            </a:r>
            <a:r>
              <a:rPr sz="1800" b="1" spc="-10" dirty="0">
                <a:effectLst>
                  <a:outerShdw blurRad="38100" dist="38100" dir="2700000" algn="tl">
                    <a:srgbClr val="000000">
                      <a:alpha val="43137"/>
                    </a:srgbClr>
                  </a:outerShdw>
                </a:effectLst>
                <a:latin typeface="Arial" pitchFamily="34" charset="0"/>
                <a:cs typeface="Arial" pitchFamily="34" charset="0"/>
              </a:rPr>
              <a:t>900€ </a:t>
            </a:r>
            <a:r>
              <a:rPr sz="1800" b="1" dirty="0">
                <a:effectLst>
                  <a:outerShdw blurRad="38100" dist="38100" dir="2700000" algn="tl">
                    <a:srgbClr val="000000">
                      <a:alpha val="43137"/>
                    </a:srgbClr>
                  </a:outerShdw>
                </a:effectLst>
                <a:latin typeface="Arial" pitchFamily="34" charset="0"/>
                <a:cs typeface="Arial" pitchFamily="34" charset="0"/>
              </a:rPr>
              <a:t>εκ. </a:t>
            </a:r>
            <a:r>
              <a:rPr sz="1800" b="1" spc="5" dirty="0">
                <a:effectLst>
                  <a:outerShdw blurRad="38100" dist="38100" dir="2700000" algn="tl">
                    <a:srgbClr val="000000">
                      <a:alpha val="43137"/>
                    </a:srgbClr>
                  </a:outerShdw>
                </a:effectLst>
                <a:latin typeface="Arial" pitchFamily="34" charset="0"/>
                <a:cs typeface="Arial" pitchFamily="34" charset="0"/>
              </a:rPr>
              <a:t>Τα </a:t>
            </a:r>
            <a:r>
              <a:rPr sz="1800" b="1" spc="-5" dirty="0">
                <a:effectLst>
                  <a:outerShdw blurRad="38100" dist="38100" dir="2700000" algn="tl">
                    <a:srgbClr val="000000">
                      <a:alpha val="43137"/>
                    </a:srgbClr>
                  </a:outerShdw>
                </a:effectLst>
                <a:latin typeface="Arial" pitchFamily="34" charset="0"/>
                <a:cs typeface="Arial" pitchFamily="34" charset="0"/>
              </a:rPr>
              <a:t>πέντε </a:t>
            </a:r>
            <a:r>
              <a:rPr sz="1800" b="1" dirty="0">
                <a:effectLst>
                  <a:outerShdw blurRad="38100" dist="38100" dir="2700000" algn="tl">
                    <a:srgbClr val="000000">
                      <a:alpha val="43137"/>
                    </a:srgbClr>
                  </a:outerShdw>
                </a:effectLst>
                <a:latin typeface="Arial" pitchFamily="34" charset="0"/>
                <a:cs typeface="Arial" pitchFamily="34" charset="0"/>
              </a:rPr>
              <a:t>Ταμεία </a:t>
            </a:r>
            <a:r>
              <a:rPr sz="1800" b="1" spc="-5" dirty="0">
                <a:effectLst>
                  <a:outerShdw blurRad="38100" dist="38100" dir="2700000" algn="tl">
                    <a:srgbClr val="000000">
                      <a:alpha val="43137"/>
                    </a:srgbClr>
                  </a:outerShdw>
                </a:effectLst>
                <a:latin typeface="Arial" pitchFamily="34" charset="0"/>
                <a:cs typeface="Arial" pitchFamily="34" charset="0"/>
              </a:rPr>
              <a:t>Δανειοδότησης </a:t>
            </a:r>
            <a:r>
              <a:rPr sz="1800" b="1" spc="-10" dirty="0">
                <a:effectLst>
                  <a:outerShdw blurRad="38100" dist="38100" dir="2700000" algn="tl">
                    <a:srgbClr val="000000">
                      <a:alpha val="43137"/>
                    </a:srgbClr>
                  </a:outerShdw>
                </a:effectLst>
                <a:latin typeface="Arial" pitchFamily="34" charset="0"/>
                <a:cs typeface="Arial" pitchFamily="34" charset="0"/>
              </a:rPr>
              <a:t>θα  χρηματοδοτήσουν </a:t>
            </a:r>
            <a:r>
              <a:rPr sz="1800" b="1" spc="-5" dirty="0">
                <a:effectLst>
                  <a:outerShdw blurRad="38100" dist="38100" dir="2700000" algn="tl">
                    <a:srgbClr val="000000">
                      <a:alpha val="43137"/>
                    </a:srgbClr>
                  </a:outerShdw>
                </a:effectLst>
                <a:latin typeface="Arial" pitchFamily="34" charset="0"/>
                <a:cs typeface="Arial" pitchFamily="34" charset="0"/>
              </a:rPr>
              <a:t>τις παρακάτω</a:t>
            </a:r>
            <a:r>
              <a:rPr sz="1800" b="1" spc="35" dirty="0">
                <a:effectLst>
                  <a:outerShdw blurRad="38100" dist="38100" dir="2700000" algn="tl">
                    <a:srgbClr val="000000">
                      <a:alpha val="43137"/>
                    </a:srgbClr>
                  </a:outerShdw>
                </a:effectLst>
                <a:latin typeface="Arial" pitchFamily="34" charset="0"/>
                <a:cs typeface="Arial" pitchFamily="34" charset="0"/>
              </a:rPr>
              <a:t> </a:t>
            </a:r>
            <a:r>
              <a:rPr sz="1800" b="1" spc="-5" dirty="0">
                <a:effectLst>
                  <a:outerShdw blurRad="38100" dist="38100" dir="2700000" algn="tl">
                    <a:srgbClr val="000000">
                      <a:alpha val="43137"/>
                    </a:srgbClr>
                  </a:outerShdw>
                </a:effectLst>
                <a:latin typeface="Arial" pitchFamily="34" charset="0"/>
                <a:cs typeface="Arial" pitchFamily="34" charset="0"/>
              </a:rPr>
              <a:t>δράσεις:</a:t>
            </a:r>
            <a:endParaRPr sz="1800" b="1" dirty="0">
              <a:effectLst>
                <a:outerShdw blurRad="38100" dist="38100" dir="2700000" algn="tl">
                  <a:srgbClr val="000000">
                    <a:alpha val="43137"/>
                  </a:srgbClr>
                </a:outerShdw>
              </a:effectLst>
              <a:latin typeface="Arial" pitchFamily="34" charset="0"/>
              <a:cs typeface="Arial" pitchFamily="34" charset="0"/>
            </a:endParaRPr>
          </a:p>
          <a:p>
            <a:pPr marL="820419" marR="367665" lvl="1" indent="-343535" algn="just">
              <a:lnSpc>
                <a:spcPct val="100000"/>
              </a:lnSpc>
              <a:spcBef>
                <a:spcPts val="930"/>
              </a:spcBef>
              <a:buClr>
                <a:srgbClr val="2DB6B3"/>
              </a:buClr>
              <a:buAutoNum type="arabicPeriod"/>
              <a:tabLst>
                <a:tab pos="819785" algn="l"/>
                <a:tab pos="821055" algn="l"/>
              </a:tabLst>
            </a:pPr>
            <a:r>
              <a:rPr sz="1600" b="1" spc="-5" dirty="0">
                <a:solidFill>
                  <a:srgbClr val="0000FF"/>
                </a:solidFill>
                <a:effectLst>
                  <a:outerShdw blurRad="38100" dist="38100" dir="2700000" algn="tl">
                    <a:srgbClr val="000000">
                      <a:alpha val="43137"/>
                    </a:srgbClr>
                  </a:outerShdw>
                </a:effectLst>
                <a:latin typeface="Arial" pitchFamily="34" charset="0"/>
                <a:cs typeface="Arial" pitchFamily="34" charset="0"/>
              </a:rPr>
              <a:t>«Γενική Επιχειρηματικότητα», </a:t>
            </a:r>
            <a:r>
              <a:rPr sz="1600" b="1" spc="-5" dirty="0">
                <a:effectLst>
                  <a:outerShdw blurRad="38100" dist="38100" dir="2700000" algn="tl">
                    <a:srgbClr val="000000">
                      <a:alpha val="43137"/>
                    </a:srgbClr>
                  </a:outerShdw>
                </a:effectLst>
                <a:latin typeface="Arial" pitchFamily="34" charset="0"/>
                <a:cs typeface="Arial" pitchFamily="34" charset="0"/>
              </a:rPr>
              <a:t>προϋπολογισμού </a:t>
            </a:r>
            <a:r>
              <a:rPr sz="1600" b="1" spc="-10" dirty="0">
                <a:effectLst>
                  <a:outerShdw blurRad="38100" dist="38100" dir="2700000" algn="tl">
                    <a:srgbClr val="000000">
                      <a:alpha val="43137"/>
                    </a:srgbClr>
                  </a:outerShdw>
                </a:effectLst>
                <a:latin typeface="Arial" pitchFamily="34" charset="0"/>
                <a:cs typeface="Arial" pitchFamily="34" charset="0"/>
              </a:rPr>
              <a:t>300 </a:t>
            </a:r>
            <a:r>
              <a:rPr sz="1600" b="1" spc="-5" dirty="0">
                <a:effectLst>
                  <a:outerShdw blurRad="38100" dist="38100" dir="2700000" algn="tl">
                    <a:srgbClr val="000000">
                      <a:alpha val="43137"/>
                    </a:srgbClr>
                  </a:outerShdw>
                </a:effectLst>
                <a:latin typeface="Arial" pitchFamily="34" charset="0"/>
                <a:cs typeface="Arial" pitchFamily="34" charset="0"/>
              </a:rPr>
              <a:t>εκ, με ανάδοχο την Alpha  Bank</a:t>
            </a:r>
            <a:endParaRPr sz="1600" b="1" dirty="0">
              <a:effectLst>
                <a:outerShdw blurRad="38100" dist="38100" dir="2700000" algn="tl">
                  <a:srgbClr val="000000">
                    <a:alpha val="43137"/>
                  </a:srgbClr>
                </a:outerShdw>
              </a:effectLst>
              <a:latin typeface="Arial" pitchFamily="34" charset="0"/>
              <a:cs typeface="Arial" pitchFamily="34" charset="0"/>
            </a:endParaRPr>
          </a:p>
          <a:p>
            <a:pPr marL="820419" marR="454025" lvl="1" indent="-343535" algn="just">
              <a:lnSpc>
                <a:spcPct val="100000"/>
              </a:lnSpc>
              <a:spcBef>
                <a:spcPts val="770"/>
              </a:spcBef>
              <a:buClr>
                <a:srgbClr val="2DB6B3"/>
              </a:buClr>
              <a:buAutoNum type="arabicPeriod"/>
              <a:tabLst>
                <a:tab pos="820419" algn="l"/>
                <a:tab pos="821055" algn="l"/>
              </a:tabLst>
            </a:pPr>
            <a:r>
              <a:rPr sz="1600" b="1" spc="-5" dirty="0">
                <a:solidFill>
                  <a:srgbClr val="0000FF"/>
                </a:solidFill>
                <a:effectLst>
                  <a:outerShdw blurRad="38100" dist="38100" dir="2700000" algn="tl">
                    <a:srgbClr val="000000">
                      <a:alpha val="43137"/>
                    </a:srgbClr>
                  </a:outerShdw>
                </a:effectLst>
                <a:latin typeface="Arial" pitchFamily="34" charset="0"/>
                <a:cs typeface="Arial" pitchFamily="34" charset="0"/>
              </a:rPr>
              <a:t>«Επιχειρηματικότητα Νέων», </a:t>
            </a:r>
            <a:r>
              <a:rPr sz="1600" b="1" spc="-5" dirty="0">
                <a:effectLst>
                  <a:outerShdw blurRad="38100" dist="38100" dir="2700000" algn="tl">
                    <a:srgbClr val="000000">
                      <a:alpha val="43137"/>
                    </a:srgbClr>
                  </a:outerShdw>
                </a:effectLst>
                <a:latin typeface="Arial" pitchFamily="34" charset="0"/>
                <a:cs typeface="Arial" pitchFamily="34" charset="0"/>
              </a:rPr>
              <a:t>προϋπολογισμού 90 εκ, με ανάδοχο την Εθνική  Τράπεζα της</a:t>
            </a:r>
            <a:r>
              <a:rPr sz="1600" b="1" spc="10" dirty="0">
                <a:effectLst>
                  <a:outerShdw blurRad="38100" dist="38100" dir="2700000" algn="tl">
                    <a:srgbClr val="000000">
                      <a:alpha val="43137"/>
                    </a:srgbClr>
                  </a:outerShdw>
                </a:effectLst>
                <a:latin typeface="Arial" pitchFamily="34" charset="0"/>
                <a:cs typeface="Arial" pitchFamily="34" charset="0"/>
              </a:rPr>
              <a:t> </a:t>
            </a:r>
            <a:r>
              <a:rPr sz="1600" b="1" spc="-5" dirty="0">
                <a:effectLst>
                  <a:outerShdw blurRad="38100" dist="38100" dir="2700000" algn="tl">
                    <a:srgbClr val="000000">
                      <a:alpha val="43137"/>
                    </a:srgbClr>
                  </a:outerShdw>
                </a:effectLst>
                <a:latin typeface="Arial" pitchFamily="34" charset="0"/>
                <a:cs typeface="Arial" pitchFamily="34" charset="0"/>
              </a:rPr>
              <a:t>Ελλάδος</a:t>
            </a:r>
            <a:endParaRPr sz="1600" b="1" dirty="0">
              <a:effectLst>
                <a:outerShdw blurRad="38100" dist="38100" dir="2700000" algn="tl">
                  <a:srgbClr val="000000">
                    <a:alpha val="43137"/>
                  </a:srgbClr>
                </a:outerShdw>
              </a:effectLst>
              <a:latin typeface="Arial" pitchFamily="34" charset="0"/>
              <a:cs typeface="Arial" pitchFamily="34" charset="0"/>
            </a:endParaRPr>
          </a:p>
          <a:p>
            <a:pPr marL="820419" lvl="1" indent="-343535" algn="just">
              <a:lnSpc>
                <a:spcPct val="100000"/>
              </a:lnSpc>
              <a:spcBef>
                <a:spcPts val="765"/>
              </a:spcBef>
              <a:buClr>
                <a:srgbClr val="2DB6B3"/>
              </a:buClr>
              <a:buAutoNum type="arabicPeriod"/>
              <a:tabLst>
                <a:tab pos="820419" algn="l"/>
                <a:tab pos="821055" algn="l"/>
              </a:tabLst>
            </a:pPr>
            <a:r>
              <a:rPr sz="1600" b="1" spc="-5" dirty="0">
                <a:solidFill>
                  <a:srgbClr val="0000FF"/>
                </a:solidFill>
                <a:effectLst>
                  <a:outerShdw blurRad="38100" dist="38100" dir="2700000" algn="tl">
                    <a:srgbClr val="000000">
                      <a:alpha val="43137"/>
                    </a:srgbClr>
                  </a:outerShdw>
                </a:effectLst>
                <a:latin typeface="Arial" pitchFamily="34" charset="0"/>
                <a:cs typeface="Arial" pitchFamily="34" charset="0"/>
              </a:rPr>
              <a:t>«Εξωστρέφεια», </a:t>
            </a:r>
            <a:r>
              <a:rPr sz="1600" b="1" spc="-5" dirty="0">
                <a:effectLst>
                  <a:outerShdw blurRad="38100" dist="38100" dir="2700000" algn="tl">
                    <a:srgbClr val="000000">
                      <a:alpha val="43137"/>
                    </a:srgbClr>
                  </a:outerShdw>
                </a:effectLst>
                <a:latin typeface="Arial" pitchFamily="34" charset="0"/>
                <a:cs typeface="Arial" pitchFamily="34" charset="0"/>
              </a:rPr>
              <a:t>προϋπολογισμού </a:t>
            </a:r>
            <a:r>
              <a:rPr sz="1600" b="1" spc="-10" dirty="0">
                <a:effectLst>
                  <a:outerShdw blurRad="38100" dist="38100" dir="2700000" algn="tl">
                    <a:srgbClr val="000000">
                      <a:alpha val="43137"/>
                    </a:srgbClr>
                  </a:outerShdw>
                </a:effectLst>
                <a:latin typeface="Arial" pitchFamily="34" charset="0"/>
                <a:cs typeface="Arial" pitchFamily="34" charset="0"/>
              </a:rPr>
              <a:t>210 </a:t>
            </a:r>
            <a:r>
              <a:rPr sz="1600" b="1" spc="-5" dirty="0">
                <a:effectLst>
                  <a:outerShdw blurRad="38100" dist="38100" dir="2700000" algn="tl">
                    <a:srgbClr val="000000">
                      <a:alpha val="43137"/>
                    </a:srgbClr>
                  </a:outerShdw>
                </a:effectLst>
                <a:latin typeface="Arial" pitchFamily="34" charset="0"/>
                <a:cs typeface="Arial" pitchFamily="34" charset="0"/>
              </a:rPr>
              <a:t>εκ, με ανάδοχο την Eurobank</a:t>
            </a:r>
            <a:r>
              <a:rPr sz="1600" b="1" spc="65" dirty="0">
                <a:effectLst>
                  <a:outerShdw blurRad="38100" dist="38100" dir="2700000" algn="tl">
                    <a:srgbClr val="000000">
                      <a:alpha val="43137"/>
                    </a:srgbClr>
                  </a:outerShdw>
                </a:effectLst>
                <a:latin typeface="Arial" pitchFamily="34" charset="0"/>
                <a:cs typeface="Arial" pitchFamily="34" charset="0"/>
              </a:rPr>
              <a:t> </a:t>
            </a:r>
            <a:r>
              <a:rPr sz="1600" b="1" spc="-10" dirty="0">
                <a:effectLst>
                  <a:outerShdw blurRad="38100" dist="38100" dir="2700000" algn="tl">
                    <a:srgbClr val="000000">
                      <a:alpha val="43137"/>
                    </a:srgbClr>
                  </a:outerShdw>
                </a:effectLst>
                <a:latin typeface="Arial" pitchFamily="34" charset="0"/>
                <a:cs typeface="Arial" pitchFamily="34" charset="0"/>
              </a:rPr>
              <a:t>EFG</a:t>
            </a:r>
            <a:endParaRPr sz="1600" b="1" dirty="0">
              <a:effectLst>
                <a:outerShdw blurRad="38100" dist="38100" dir="2700000" algn="tl">
                  <a:srgbClr val="000000">
                    <a:alpha val="43137"/>
                  </a:srgbClr>
                </a:outerShdw>
              </a:effectLst>
              <a:latin typeface="Arial" pitchFamily="34" charset="0"/>
              <a:cs typeface="Arial" pitchFamily="34" charset="0"/>
            </a:endParaRPr>
          </a:p>
          <a:p>
            <a:pPr marL="820419" marR="10160" lvl="1" indent="-343535" algn="just">
              <a:lnSpc>
                <a:spcPct val="100000"/>
              </a:lnSpc>
              <a:spcBef>
                <a:spcPts val="770"/>
              </a:spcBef>
              <a:buClr>
                <a:srgbClr val="2DB6B3"/>
              </a:buClr>
              <a:buAutoNum type="arabicPeriod"/>
              <a:tabLst>
                <a:tab pos="820419" algn="l"/>
                <a:tab pos="821055" algn="l"/>
              </a:tabLst>
            </a:pPr>
            <a:r>
              <a:rPr sz="1600" b="1" spc="-5" dirty="0">
                <a:solidFill>
                  <a:srgbClr val="0000FF"/>
                </a:solidFill>
                <a:effectLst>
                  <a:outerShdw blurRad="38100" dist="38100" dir="2700000" algn="tl">
                    <a:srgbClr val="000000">
                      <a:alpha val="43137"/>
                    </a:srgbClr>
                  </a:outerShdw>
                </a:effectLst>
                <a:latin typeface="Arial" pitchFamily="34" charset="0"/>
                <a:cs typeface="Arial" pitchFamily="34" charset="0"/>
              </a:rPr>
              <a:t>«Θεματικός Τουρισμός, Αφαλάτωση, Διαχείριση Απορριμμάτων, Πράσινες  </a:t>
            </a:r>
            <a:r>
              <a:rPr sz="1600" b="1" spc="-10" dirty="0">
                <a:solidFill>
                  <a:srgbClr val="0000FF"/>
                </a:solidFill>
                <a:effectLst>
                  <a:outerShdw blurRad="38100" dist="38100" dir="2700000" algn="tl">
                    <a:srgbClr val="000000">
                      <a:alpha val="43137"/>
                    </a:srgbClr>
                  </a:outerShdw>
                </a:effectLst>
                <a:latin typeface="Arial" pitchFamily="34" charset="0"/>
                <a:cs typeface="Arial" pitchFamily="34" charset="0"/>
              </a:rPr>
              <a:t>Υποδομές, </a:t>
            </a:r>
            <a:r>
              <a:rPr sz="1600" b="1" spc="-5" dirty="0">
                <a:solidFill>
                  <a:srgbClr val="0000FF"/>
                </a:solidFill>
                <a:effectLst>
                  <a:outerShdw blurRad="38100" dist="38100" dir="2700000" algn="tl">
                    <a:srgbClr val="000000">
                      <a:alpha val="43137"/>
                    </a:srgbClr>
                  </a:outerShdw>
                </a:effectLst>
                <a:latin typeface="Arial" pitchFamily="34" charset="0"/>
                <a:cs typeface="Arial" pitchFamily="34" charset="0"/>
              </a:rPr>
              <a:t>Ανανεώσιμες Πηγές Ενέργειας», </a:t>
            </a:r>
            <a:r>
              <a:rPr sz="1600" b="1" spc="-5" dirty="0">
                <a:effectLst>
                  <a:outerShdw blurRad="38100" dist="38100" dir="2700000" algn="tl">
                    <a:srgbClr val="000000">
                      <a:alpha val="43137"/>
                    </a:srgbClr>
                  </a:outerShdw>
                </a:effectLst>
                <a:latin typeface="Arial" pitchFamily="34" charset="0"/>
                <a:cs typeface="Arial" pitchFamily="34" charset="0"/>
              </a:rPr>
              <a:t>προϋπολογισμού </a:t>
            </a:r>
            <a:r>
              <a:rPr sz="1600" b="1" spc="-10" dirty="0">
                <a:effectLst>
                  <a:outerShdw blurRad="38100" dist="38100" dir="2700000" algn="tl">
                    <a:srgbClr val="000000">
                      <a:alpha val="43137"/>
                    </a:srgbClr>
                  </a:outerShdw>
                </a:effectLst>
                <a:latin typeface="Arial" pitchFamily="34" charset="0"/>
                <a:cs typeface="Arial" pitchFamily="34" charset="0"/>
              </a:rPr>
              <a:t>150 </a:t>
            </a:r>
            <a:r>
              <a:rPr sz="1600" b="1" spc="-5" dirty="0">
                <a:effectLst>
                  <a:outerShdw blurRad="38100" dist="38100" dir="2700000" algn="tl">
                    <a:srgbClr val="000000">
                      <a:alpha val="43137"/>
                    </a:srgbClr>
                  </a:outerShdw>
                </a:effectLst>
                <a:latin typeface="Arial" pitchFamily="34" charset="0"/>
                <a:cs typeface="Arial" pitchFamily="34" charset="0"/>
              </a:rPr>
              <a:t>εκ, με ανάδοχο  την Εθνική Τράπεζα της</a:t>
            </a:r>
            <a:r>
              <a:rPr sz="1600" b="1" spc="10" dirty="0">
                <a:effectLst>
                  <a:outerShdw blurRad="38100" dist="38100" dir="2700000" algn="tl">
                    <a:srgbClr val="000000">
                      <a:alpha val="43137"/>
                    </a:srgbClr>
                  </a:outerShdw>
                </a:effectLst>
                <a:latin typeface="Arial" pitchFamily="34" charset="0"/>
                <a:cs typeface="Arial" pitchFamily="34" charset="0"/>
              </a:rPr>
              <a:t> </a:t>
            </a:r>
            <a:r>
              <a:rPr sz="1600" b="1" spc="-5" dirty="0">
                <a:effectLst>
                  <a:outerShdw blurRad="38100" dist="38100" dir="2700000" algn="tl">
                    <a:srgbClr val="000000">
                      <a:alpha val="43137"/>
                    </a:srgbClr>
                  </a:outerShdw>
                </a:effectLst>
                <a:latin typeface="Arial" pitchFamily="34" charset="0"/>
                <a:cs typeface="Arial" pitchFamily="34" charset="0"/>
              </a:rPr>
              <a:t>Ελλάδος</a:t>
            </a:r>
            <a:endParaRPr sz="1600" b="1" dirty="0">
              <a:effectLst>
                <a:outerShdw blurRad="38100" dist="38100" dir="2700000" algn="tl">
                  <a:srgbClr val="000000">
                    <a:alpha val="43137"/>
                  </a:srgbClr>
                </a:outerShdw>
              </a:effectLst>
              <a:latin typeface="Arial" pitchFamily="34" charset="0"/>
              <a:cs typeface="Arial" pitchFamily="34" charset="0"/>
            </a:endParaRPr>
          </a:p>
          <a:p>
            <a:pPr marL="820419" marR="854075" lvl="1" indent="-343535" algn="just">
              <a:lnSpc>
                <a:spcPct val="100000"/>
              </a:lnSpc>
              <a:spcBef>
                <a:spcPts val="765"/>
              </a:spcBef>
              <a:buClr>
                <a:srgbClr val="2DB6B3"/>
              </a:buClr>
              <a:buAutoNum type="arabicPeriod"/>
              <a:tabLst>
                <a:tab pos="820419" algn="l"/>
                <a:tab pos="821055" algn="l"/>
              </a:tabLst>
            </a:pPr>
            <a:r>
              <a:rPr sz="1600" b="1" spc="-5" dirty="0">
                <a:solidFill>
                  <a:srgbClr val="0000FF"/>
                </a:solidFill>
                <a:effectLst>
                  <a:outerShdw blurRad="38100" dist="38100" dir="2700000" algn="tl">
                    <a:srgbClr val="000000">
                      <a:alpha val="43137"/>
                    </a:srgbClr>
                  </a:outerShdw>
                </a:effectLst>
                <a:latin typeface="Arial" pitchFamily="34" charset="0"/>
                <a:cs typeface="Arial" pitchFamily="34" charset="0"/>
              </a:rPr>
              <a:t>«Καινοτόμα Επιχειρηματικότητα, Εφοδιαστική Αλυσίδα, Τρόφιμα, </a:t>
            </a:r>
            <a:r>
              <a:rPr sz="1600" b="1" spc="-10" dirty="0">
                <a:solidFill>
                  <a:srgbClr val="0000FF"/>
                </a:solidFill>
                <a:effectLst>
                  <a:outerShdw blurRad="38100" dist="38100" dir="2700000" algn="tl">
                    <a:srgbClr val="000000">
                      <a:alpha val="43137"/>
                    </a:srgbClr>
                  </a:outerShdw>
                </a:effectLst>
                <a:latin typeface="Arial" pitchFamily="34" charset="0"/>
                <a:cs typeface="Arial" pitchFamily="34" charset="0"/>
              </a:rPr>
              <a:t>Ποτά», </a:t>
            </a:r>
            <a:r>
              <a:rPr sz="1600" b="1" spc="-10" dirty="0">
                <a:effectLst>
                  <a:outerShdw blurRad="38100" dist="38100" dir="2700000" algn="tl">
                    <a:srgbClr val="000000">
                      <a:alpha val="43137"/>
                    </a:srgbClr>
                  </a:outerShdw>
                </a:effectLst>
                <a:latin typeface="Arial" pitchFamily="34" charset="0"/>
                <a:cs typeface="Arial" pitchFamily="34" charset="0"/>
              </a:rPr>
              <a:t> </a:t>
            </a:r>
            <a:r>
              <a:rPr sz="1600" b="1" spc="-5" dirty="0">
                <a:effectLst>
                  <a:outerShdw blurRad="38100" dist="38100" dir="2700000" algn="tl">
                    <a:srgbClr val="000000">
                      <a:alpha val="43137"/>
                    </a:srgbClr>
                  </a:outerShdw>
                </a:effectLst>
                <a:latin typeface="Arial" pitchFamily="34" charset="0"/>
                <a:cs typeface="Arial" pitchFamily="34" charset="0"/>
              </a:rPr>
              <a:t>προϋπολογισμού </a:t>
            </a:r>
            <a:r>
              <a:rPr sz="1600" b="1" spc="-10" dirty="0">
                <a:effectLst>
                  <a:outerShdw blurRad="38100" dist="38100" dir="2700000" algn="tl">
                    <a:srgbClr val="000000">
                      <a:alpha val="43137"/>
                    </a:srgbClr>
                  </a:outerShdw>
                </a:effectLst>
                <a:latin typeface="Arial" pitchFamily="34" charset="0"/>
                <a:cs typeface="Arial" pitchFamily="34" charset="0"/>
              </a:rPr>
              <a:t>150 </a:t>
            </a:r>
            <a:r>
              <a:rPr sz="1600" b="1" spc="-5" dirty="0">
                <a:effectLst>
                  <a:outerShdw blurRad="38100" dist="38100" dir="2700000" algn="tl">
                    <a:srgbClr val="000000">
                      <a:alpha val="43137"/>
                    </a:srgbClr>
                  </a:outerShdw>
                </a:effectLst>
                <a:latin typeface="Arial" pitchFamily="34" charset="0"/>
                <a:cs typeface="Arial" pitchFamily="34" charset="0"/>
              </a:rPr>
              <a:t>εκ, με ανάδοχο την Τράπεζα</a:t>
            </a:r>
            <a:r>
              <a:rPr sz="1600" b="1" spc="30" dirty="0">
                <a:effectLst>
                  <a:outerShdw blurRad="38100" dist="38100" dir="2700000" algn="tl">
                    <a:srgbClr val="000000">
                      <a:alpha val="43137"/>
                    </a:srgbClr>
                  </a:outerShdw>
                </a:effectLst>
                <a:latin typeface="Arial" pitchFamily="34" charset="0"/>
                <a:cs typeface="Arial" pitchFamily="34" charset="0"/>
              </a:rPr>
              <a:t> </a:t>
            </a:r>
            <a:r>
              <a:rPr sz="1600" b="1" spc="-5" dirty="0">
                <a:effectLst>
                  <a:outerShdw blurRad="38100" dist="38100" dir="2700000" algn="tl">
                    <a:srgbClr val="000000">
                      <a:alpha val="43137"/>
                    </a:srgbClr>
                  </a:outerShdw>
                </a:effectLst>
                <a:latin typeface="Arial" pitchFamily="34" charset="0"/>
                <a:cs typeface="Arial" pitchFamily="34" charset="0"/>
              </a:rPr>
              <a:t>Πειραιώς.</a:t>
            </a:r>
            <a:endParaRPr sz="1600" b="1" dirty="0">
              <a:effectLst>
                <a:outerShdw blurRad="38100" dist="38100" dir="2700000" algn="tl">
                  <a:srgbClr val="000000">
                    <a:alpha val="43137"/>
                  </a:srgbClr>
                </a:outerShdw>
              </a:effectLst>
              <a:latin typeface="Arial" pitchFamily="34" charset="0"/>
              <a:cs typeface="Arial" pitchFamily="34" charset="0"/>
            </a:endParaRPr>
          </a:p>
          <a:p>
            <a:pPr marL="299085" marR="5080" indent="-287020" algn="just">
              <a:lnSpc>
                <a:spcPct val="100000"/>
              </a:lnSpc>
              <a:spcBef>
                <a:spcPts val="1025"/>
              </a:spcBef>
              <a:buClr>
                <a:srgbClr val="2DB6B3"/>
              </a:buClr>
              <a:buFont typeface="Wingdings"/>
              <a:buChar char=""/>
              <a:tabLst>
                <a:tab pos="354965" algn="l"/>
                <a:tab pos="355600" algn="l"/>
              </a:tabLst>
            </a:pPr>
            <a:r>
              <a:rPr b="1" dirty="0">
                <a:effectLst>
                  <a:outerShdw blurRad="38100" dist="38100" dir="2700000" algn="tl">
                    <a:srgbClr val="000000">
                      <a:alpha val="43137"/>
                    </a:srgbClr>
                  </a:outerShdw>
                </a:effectLst>
                <a:latin typeface="Arial" pitchFamily="34" charset="0"/>
                <a:cs typeface="Arial" pitchFamily="34" charset="0"/>
              </a:rPr>
              <a:t>	</a:t>
            </a:r>
            <a:r>
              <a:rPr sz="1800" b="1" spc="-5" dirty="0">
                <a:effectLst>
                  <a:outerShdw blurRad="38100" dist="38100" dir="2700000" algn="tl">
                    <a:srgbClr val="000000">
                      <a:alpha val="43137"/>
                    </a:srgbClr>
                  </a:outerShdw>
                </a:effectLst>
                <a:latin typeface="Arial" pitchFamily="34" charset="0"/>
                <a:cs typeface="Arial" pitchFamily="34" charset="0"/>
              </a:rPr>
              <a:t>Κάθε </a:t>
            </a:r>
            <a:r>
              <a:rPr sz="1800" b="1" dirty="0">
                <a:effectLst>
                  <a:outerShdw blurRad="38100" dist="38100" dir="2700000" algn="tl">
                    <a:srgbClr val="000000">
                      <a:alpha val="43137"/>
                    </a:srgbClr>
                  </a:outerShdw>
                </a:effectLst>
                <a:latin typeface="Arial" pitchFamily="34" charset="0"/>
                <a:cs typeface="Arial" pitchFamily="34" charset="0"/>
              </a:rPr>
              <a:t>Ταμείο </a:t>
            </a:r>
            <a:r>
              <a:rPr sz="1800" b="1" spc="-5" dirty="0">
                <a:effectLst>
                  <a:outerShdw blurRad="38100" dist="38100" dir="2700000" algn="tl">
                    <a:srgbClr val="000000">
                      <a:alpha val="43137"/>
                    </a:srgbClr>
                  </a:outerShdw>
                </a:effectLst>
                <a:latin typeface="Arial" pitchFamily="34" charset="0"/>
                <a:cs typeface="Arial" pitchFamily="34" charset="0"/>
              </a:rPr>
              <a:t>Δανειοδότησης θα διαθέτει κοινό κεφάλαιο με διαθέσιμα </a:t>
            </a:r>
            <a:r>
              <a:rPr sz="1800" b="1" spc="-10" dirty="0">
                <a:effectLst>
                  <a:outerShdw blurRad="38100" dist="38100" dir="2700000" algn="tl">
                    <a:srgbClr val="000000">
                      <a:alpha val="43137"/>
                    </a:srgbClr>
                  </a:outerShdw>
                </a:effectLst>
                <a:latin typeface="Arial" pitchFamily="34" charset="0"/>
                <a:cs typeface="Arial" pitchFamily="34" charset="0"/>
              </a:rPr>
              <a:t>της  </a:t>
            </a:r>
            <a:r>
              <a:rPr sz="1800" b="1" spc="-5" dirty="0">
                <a:effectLst>
                  <a:outerShdw blurRad="38100" dist="38100" dir="2700000" algn="tl">
                    <a:srgbClr val="000000">
                      <a:alpha val="43137"/>
                    </a:srgbClr>
                  </a:outerShdw>
                </a:effectLst>
                <a:latin typeface="Arial" pitchFamily="34" charset="0"/>
                <a:cs typeface="Arial" pitchFamily="34" charset="0"/>
              </a:rPr>
              <a:t>Τράπεζας </a:t>
            </a:r>
            <a:r>
              <a:rPr sz="1800" b="1" dirty="0">
                <a:effectLst>
                  <a:outerShdw blurRad="38100" dist="38100" dir="2700000" algn="tl">
                    <a:srgbClr val="000000">
                      <a:alpha val="43137"/>
                    </a:srgbClr>
                  </a:outerShdw>
                </a:effectLst>
                <a:latin typeface="Arial" pitchFamily="34" charset="0"/>
                <a:cs typeface="Arial" pitchFamily="34" charset="0"/>
              </a:rPr>
              <a:t>και </a:t>
            </a:r>
            <a:r>
              <a:rPr sz="1800" b="1" spc="-5" dirty="0">
                <a:effectLst>
                  <a:outerShdw blurRad="38100" dist="38100" dir="2700000" algn="tl">
                    <a:srgbClr val="000000">
                      <a:alpha val="43137"/>
                    </a:srgbClr>
                  </a:outerShdw>
                </a:effectLst>
                <a:latin typeface="Arial" pitchFamily="34" charset="0"/>
                <a:cs typeface="Arial" pitchFamily="34" charset="0"/>
              </a:rPr>
              <a:t>του Ταμείου Επιχειρηματικότητας, </a:t>
            </a:r>
            <a:r>
              <a:rPr sz="1800" b="1" dirty="0">
                <a:effectLst>
                  <a:outerShdw blurRad="38100" dist="38100" dir="2700000" algn="tl">
                    <a:srgbClr val="000000">
                      <a:alpha val="43137"/>
                    </a:srgbClr>
                  </a:outerShdw>
                </a:effectLst>
                <a:latin typeface="Arial" pitchFamily="34" charset="0"/>
                <a:cs typeface="Arial" pitchFamily="34" charset="0"/>
              </a:rPr>
              <a:t>και </a:t>
            </a:r>
            <a:r>
              <a:rPr sz="1800" b="1" spc="-5" dirty="0">
                <a:effectLst>
                  <a:outerShdw blurRad="38100" dist="38100" dir="2700000" algn="tl">
                    <a:srgbClr val="000000">
                      <a:alpha val="43137"/>
                    </a:srgbClr>
                  </a:outerShdw>
                </a:effectLst>
                <a:latin typeface="Arial" pitchFamily="34" charset="0"/>
                <a:cs typeface="Arial" pitchFamily="34" charset="0"/>
              </a:rPr>
              <a:t>θα παρέχει δάνεια με  ευνοϊκούς όρους </a:t>
            </a:r>
            <a:r>
              <a:rPr sz="1800" b="1" dirty="0">
                <a:effectLst>
                  <a:outerShdw blurRad="38100" dist="38100" dir="2700000" algn="tl">
                    <a:srgbClr val="000000">
                      <a:alpha val="43137"/>
                    </a:srgbClr>
                  </a:outerShdw>
                </a:effectLst>
                <a:latin typeface="Arial" pitchFamily="34" charset="0"/>
                <a:cs typeface="Arial" pitchFamily="34" charset="0"/>
              </a:rPr>
              <a:t>σε </a:t>
            </a:r>
            <a:r>
              <a:rPr sz="1800" b="1" spc="-5" dirty="0">
                <a:effectLst>
                  <a:outerShdw blurRad="38100" dist="38100" dir="2700000" algn="tl">
                    <a:srgbClr val="000000">
                      <a:alpha val="43137"/>
                    </a:srgbClr>
                  </a:outerShdw>
                </a:effectLst>
                <a:latin typeface="Arial" pitchFamily="34" charset="0"/>
                <a:cs typeface="Arial" pitchFamily="34" charset="0"/>
              </a:rPr>
              <a:t>πολύ μικρές, μικρές </a:t>
            </a:r>
            <a:r>
              <a:rPr sz="1800" b="1" dirty="0">
                <a:effectLst>
                  <a:outerShdw blurRad="38100" dist="38100" dir="2700000" algn="tl">
                    <a:srgbClr val="000000">
                      <a:alpha val="43137"/>
                    </a:srgbClr>
                  </a:outerShdw>
                </a:effectLst>
                <a:latin typeface="Arial" pitchFamily="34" charset="0"/>
                <a:cs typeface="Arial" pitchFamily="34" charset="0"/>
              </a:rPr>
              <a:t>και </a:t>
            </a:r>
            <a:r>
              <a:rPr sz="1800" b="1" spc="-5" dirty="0">
                <a:effectLst>
                  <a:outerShdw blurRad="38100" dist="38100" dir="2700000" algn="tl">
                    <a:srgbClr val="000000">
                      <a:alpha val="43137"/>
                    </a:srgbClr>
                  </a:outerShdw>
                </a:effectLst>
                <a:latin typeface="Arial" pitchFamily="34" charset="0"/>
                <a:cs typeface="Arial" pitchFamily="34" charset="0"/>
              </a:rPr>
              <a:t>μεσαίες ελληνικές επιχειρήσεις,  είτε έχουν </a:t>
            </a:r>
            <a:r>
              <a:rPr sz="1800" b="1" spc="-10" dirty="0">
                <a:effectLst>
                  <a:outerShdw blurRad="38100" dist="38100" dir="2700000" algn="tl">
                    <a:srgbClr val="000000">
                      <a:alpha val="43137"/>
                    </a:srgbClr>
                  </a:outerShdw>
                </a:effectLst>
                <a:latin typeface="Arial" pitchFamily="34" charset="0"/>
                <a:cs typeface="Arial" pitchFamily="34" charset="0"/>
              </a:rPr>
              <a:t>ήδη </a:t>
            </a:r>
            <a:r>
              <a:rPr sz="1800" b="1" spc="-5" dirty="0">
                <a:effectLst>
                  <a:outerShdw blurRad="38100" dist="38100" dir="2700000" algn="tl">
                    <a:srgbClr val="000000">
                      <a:alpha val="43137"/>
                    </a:srgbClr>
                  </a:outerShdw>
                </a:effectLst>
                <a:latin typeface="Arial" pitchFamily="34" charset="0"/>
                <a:cs typeface="Arial" pitchFamily="34" charset="0"/>
              </a:rPr>
              <a:t>ενταχθεί </a:t>
            </a:r>
            <a:r>
              <a:rPr sz="1800" b="1" dirty="0">
                <a:effectLst>
                  <a:outerShdw blurRad="38100" dist="38100" dir="2700000" algn="tl">
                    <a:srgbClr val="000000">
                      <a:alpha val="43137"/>
                    </a:srgbClr>
                  </a:outerShdw>
                </a:effectLst>
                <a:latin typeface="Arial" pitchFamily="34" charset="0"/>
                <a:cs typeface="Arial" pitchFamily="34" charset="0"/>
              </a:rPr>
              <a:t>σε </a:t>
            </a:r>
            <a:r>
              <a:rPr sz="1800" b="1" spc="-5" dirty="0">
                <a:effectLst>
                  <a:outerShdw blurRad="38100" dist="38100" dir="2700000" algn="tl">
                    <a:srgbClr val="000000">
                      <a:alpha val="43137"/>
                    </a:srgbClr>
                  </a:outerShdw>
                </a:effectLst>
                <a:latin typeface="Arial" pitchFamily="34" charset="0"/>
                <a:cs typeface="Arial" pitchFamily="34" charset="0"/>
              </a:rPr>
              <a:t>προγράμματα κρατικών </a:t>
            </a:r>
            <a:r>
              <a:rPr sz="1800" b="1" dirty="0">
                <a:effectLst>
                  <a:outerShdw blurRad="38100" dist="38100" dir="2700000" algn="tl">
                    <a:srgbClr val="000000">
                      <a:alpha val="43137"/>
                    </a:srgbClr>
                  </a:outerShdw>
                </a:effectLst>
                <a:latin typeface="Arial" pitchFamily="34" charset="0"/>
                <a:cs typeface="Arial" pitchFamily="34" charset="0"/>
              </a:rPr>
              <a:t>ενισχύσεων, </a:t>
            </a:r>
            <a:r>
              <a:rPr sz="1800" b="1" spc="-5" dirty="0">
                <a:effectLst>
                  <a:outerShdw blurRad="38100" dist="38100" dir="2700000" algn="tl">
                    <a:srgbClr val="000000">
                      <a:alpha val="43137"/>
                    </a:srgbClr>
                  </a:outerShdw>
                </a:effectLst>
                <a:latin typeface="Arial" pitchFamily="34" charset="0"/>
                <a:cs typeface="Arial" pitchFamily="34" charset="0"/>
              </a:rPr>
              <a:t>είτε δεν έχουν  ενταχθεί </a:t>
            </a:r>
            <a:r>
              <a:rPr sz="1800" b="1" dirty="0">
                <a:effectLst>
                  <a:outerShdw blurRad="38100" dist="38100" dir="2700000" algn="tl">
                    <a:srgbClr val="000000">
                      <a:alpha val="43137"/>
                    </a:srgbClr>
                  </a:outerShdw>
                </a:effectLst>
                <a:latin typeface="Arial" pitchFamily="34" charset="0"/>
                <a:cs typeface="Arial" pitchFamily="34" charset="0"/>
              </a:rPr>
              <a:t>σε κανένα </a:t>
            </a:r>
            <a:r>
              <a:rPr sz="1800" b="1" spc="-10" dirty="0">
                <a:effectLst>
                  <a:outerShdw blurRad="38100" dist="38100" dir="2700000" algn="tl">
                    <a:srgbClr val="000000">
                      <a:alpha val="43137"/>
                    </a:srgbClr>
                  </a:outerShdw>
                </a:effectLst>
                <a:latin typeface="Arial" pitchFamily="34" charset="0"/>
                <a:cs typeface="Arial" pitchFamily="34" charset="0"/>
              </a:rPr>
              <a:t>πρόγραμμα </a:t>
            </a:r>
            <a:r>
              <a:rPr sz="1800" b="1" spc="-5" dirty="0">
                <a:effectLst>
                  <a:outerShdw blurRad="38100" dist="38100" dir="2700000" algn="tl">
                    <a:srgbClr val="000000">
                      <a:alpha val="43137"/>
                    </a:srgbClr>
                  </a:outerShdw>
                </a:effectLst>
                <a:latin typeface="Arial" pitchFamily="34" charset="0"/>
                <a:cs typeface="Arial" pitchFamily="34" charset="0"/>
              </a:rPr>
              <a:t>κρατικών </a:t>
            </a:r>
            <a:r>
              <a:rPr sz="1800" b="1" dirty="0">
                <a:effectLst>
                  <a:outerShdw blurRad="38100" dist="38100" dir="2700000" algn="tl">
                    <a:srgbClr val="000000">
                      <a:alpha val="43137"/>
                    </a:srgbClr>
                  </a:outerShdw>
                </a:effectLst>
                <a:latin typeface="Arial" pitchFamily="34" charset="0"/>
                <a:cs typeface="Arial" pitchFamily="34" charset="0"/>
              </a:rPr>
              <a:t>ενισχύσεων.</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123729" y="95988"/>
            <a:ext cx="4662898" cy="474489"/>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7889FB"/>
                </a:solidFill>
                <a:effectLst>
                  <a:outerShdw blurRad="38100" dist="38100" dir="2700000" algn="tl">
                    <a:srgbClr val="000000">
                      <a:alpha val="43137"/>
                    </a:srgbClr>
                  </a:outerShdw>
                </a:effectLst>
              </a:rPr>
              <a:t>Νέος </a:t>
            </a:r>
            <a:r>
              <a:rPr sz="2800" dirty="0">
                <a:solidFill>
                  <a:srgbClr val="7889FB"/>
                </a:solidFill>
                <a:effectLst>
                  <a:outerShdw blurRad="38100" dist="38100" dir="2700000" algn="tl">
                    <a:srgbClr val="000000">
                      <a:alpha val="43137"/>
                    </a:srgbClr>
                  </a:outerShdw>
                </a:effectLst>
              </a:rPr>
              <a:t>Αναπτυξιακός</a:t>
            </a:r>
            <a:r>
              <a:rPr sz="2800" spc="-90" dirty="0">
                <a:solidFill>
                  <a:srgbClr val="7889FB"/>
                </a:solidFill>
                <a:effectLst>
                  <a:outerShdw blurRad="38100" dist="38100" dir="2700000" algn="tl">
                    <a:srgbClr val="000000">
                      <a:alpha val="43137"/>
                    </a:srgbClr>
                  </a:outerShdw>
                </a:effectLst>
              </a:rPr>
              <a:t> </a:t>
            </a:r>
            <a:r>
              <a:rPr sz="2800" spc="-5" dirty="0">
                <a:solidFill>
                  <a:srgbClr val="7889FB"/>
                </a:solidFill>
                <a:effectLst>
                  <a:outerShdw blurRad="38100" dist="38100" dir="2700000" algn="tl">
                    <a:srgbClr val="000000">
                      <a:alpha val="43137"/>
                    </a:srgbClr>
                  </a:outerShdw>
                </a:effectLst>
              </a:rPr>
              <a:t>Νόμο</a:t>
            </a:r>
            <a:r>
              <a:rPr sz="3000" spc="-5" dirty="0">
                <a:solidFill>
                  <a:srgbClr val="7889FB"/>
                </a:solidFill>
              </a:rPr>
              <a:t>ς</a:t>
            </a:r>
            <a:endParaRPr sz="3000" dirty="0"/>
          </a:p>
        </p:txBody>
      </p:sp>
      <p:sp>
        <p:nvSpPr>
          <p:cNvPr id="6" name="object 6"/>
          <p:cNvSpPr txBox="1"/>
          <p:nvPr/>
        </p:nvSpPr>
        <p:spPr>
          <a:xfrm>
            <a:off x="1" y="620688"/>
            <a:ext cx="7892732" cy="6326732"/>
          </a:xfrm>
          <a:prstGeom prst="rect">
            <a:avLst/>
          </a:prstGeom>
        </p:spPr>
        <p:txBody>
          <a:bodyPr vert="horz" wrap="square" lIns="0" tIns="146685" rIns="0" bIns="0" rtlCol="0">
            <a:spAutoFit/>
          </a:bodyPr>
          <a:lstStyle/>
          <a:p>
            <a:pPr marL="12700">
              <a:lnSpc>
                <a:spcPct val="100000"/>
              </a:lnSpc>
              <a:spcBef>
                <a:spcPts val="1155"/>
              </a:spcBef>
            </a:pPr>
            <a:r>
              <a:rPr sz="1800" b="1" spc="-5" dirty="0">
                <a:solidFill>
                  <a:srgbClr val="0000FF"/>
                </a:solidFill>
                <a:effectLst>
                  <a:outerShdw blurRad="38100" dist="38100" dir="2700000" algn="tl">
                    <a:srgbClr val="000000">
                      <a:alpha val="43137"/>
                    </a:srgbClr>
                  </a:outerShdw>
                </a:effectLst>
                <a:latin typeface="Arial"/>
                <a:cs typeface="Arial"/>
              </a:rPr>
              <a:t>Κατηγορίες Επενδύσεων:</a:t>
            </a:r>
            <a:endParaRPr sz="1800" b="1" dirty="0">
              <a:effectLst>
                <a:outerShdw blurRad="38100" dist="38100" dir="2700000" algn="tl">
                  <a:srgbClr val="000000">
                    <a:alpha val="43137"/>
                  </a:srgbClr>
                </a:outerShdw>
              </a:effectLst>
              <a:latin typeface="Arial"/>
              <a:cs typeface="Arial"/>
            </a:endParaRPr>
          </a:p>
          <a:p>
            <a:pPr marL="992505" indent="-457834">
              <a:lnSpc>
                <a:spcPct val="100000"/>
              </a:lnSpc>
              <a:spcBef>
                <a:spcPts val="930"/>
              </a:spcBef>
              <a:buClr>
                <a:srgbClr val="2DB6B3"/>
              </a:buClr>
              <a:buAutoNum type="arabicPeriod"/>
              <a:tabLst>
                <a:tab pos="992505" algn="l"/>
                <a:tab pos="993140" algn="l"/>
              </a:tabLst>
            </a:pPr>
            <a:r>
              <a:rPr sz="1600" b="1" spc="-15" dirty="0">
                <a:effectLst>
                  <a:outerShdw blurRad="38100" dist="38100" dir="2700000" algn="tl">
                    <a:srgbClr val="000000">
                      <a:alpha val="43137"/>
                    </a:srgbClr>
                  </a:outerShdw>
                </a:effectLst>
                <a:latin typeface="Arial"/>
                <a:cs typeface="Arial"/>
              </a:rPr>
              <a:t>Γενική</a:t>
            </a:r>
            <a:r>
              <a:rPr sz="1600" b="1" spc="55" dirty="0">
                <a:effectLst>
                  <a:outerShdw blurRad="38100" dist="38100" dir="2700000" algn="tl">
                    <a:srgbClr val="000000">
                      <a:alpha val="43137"/>
                    </a:srgbClr>
                  </a:outerShdw>
                </a:effectLst>
                <a:latin typeface="Arial"/>
                <a:cs typeface="Arial"/>
              </a:rPr>
              <a:t> </a:t>
            </a:r>
            <a:r>
              <a:rPr sz="1600" b="1" spc="-10" dirty="0">
                <a:effectLst>
                  <a:outerShdw blurRad="38100" dist="38100" dir="2700000" algn="tl">
                    <a:srgbClr val="000000">
                      <a:alpha val="43137"/>
                    </a:srgbClr>
                  </a:outerShdw>
                </a:effectLst>
                <a:latin typeface="Arial"/>
                <a:cs typeface="Arial"/>
              </a:rPr>
              <a:t>Επιχειρηματικότητα</a:t>
            </a:r>
            <a:endParaRPr sz="1600" b="1" dirty="0">
              <a:effectLst>
                <a:outerShdw blurRad="38100" dist="38100" dir="2700000" algn="tl">
                  <a:srgbClr val="000000">
                    <a:alpha val="43137"/>
                  </a:srgbClr>
                </a:outerShdw>
              </a:effectLst>
              <a:latin typeface="Arial"/>
              <a:cs typeface="Arial"/>
            </a:endParaRPr>
          </a:p>
          <a:p>
            <a:pPr marL="992505">
              <a:lnSpc>
                <a:spcPct val="100000"/>
              </a:lnSpc>
            </a:pPr>
            <a:r>
              <a:rPr sz="1600" b="1" spc="-5" dirty="0">
                <a:effectLst>
                  <a:outerShdw blurRad="38100" dist="38100" dir="2700000" algn="tl">
                    <a:srgbClr val="000000">
                      <a:alpha val="43137"/>
                    </a:srgbClr>
                  </a:outerShdw>
                </a:effectLst>
                <a:latin typeface="Arial"/>
                <a:cs typeface="Arial"/>
              </a:rPr>
              <a:t>Αφορά: κάθε</a:t>
            </a:r>
            <a:r>
              <a:rPr sz="1600" b="1" spc="1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επιχειρηματία</a:t>
            </a:r>
            <a:endParaRPr sz="1600" b="1" dirty="0">
              <a:effectLst>
                <a:outerShdw blurRad="38100" dist="38100" dir="2700000" algn="tl">
                  <a:srgbClr val="000000">
                    <a:alpha val="43137"/>
                  </a:srgbClr>
                </a:outerShdw>
              </a:effectLst>
              <a:latin typeface="Arial"/>
              <a:cs typeface="Arial"/>
            </a:endParaRPr>
          </a:p>
          <a:p>
            <a:pPr marL="992505" indent="-457834">
              <a:lnSpc>
                <a:spcPct val="100000"/>
              </a:lnSpc>
              <a:spcBef>
                <a:spcPts val="770"/>
              </a:spcBef>
              <a:buClr>
                <a:srgbClr val="2DB6B3"/>
              </a:buClr>
              <a:buAutoNum type="arabicPeriod" startAt="2"/>
              <a:tabLst>
                <a:tab pos="992505" algn="l"/>
                <a:tab pos="993140" algn="l"/>
              </a:tabLst>
            </a:pPr>
            <a:r>
              <a:rPr sz="1600" b="1" spc="-10" dirty="0">
                <a:effectLst>
                  <a:outerShdw blurRad="38100" dist="38100" dir="2700000" algn="tl">
                    <a:srgbClr val="000000">
                      <a:alpha val="43137"/>
                    </a:srgbClr>
                  </a:outerShdw>
                </a:effectLst>
                <a:latin typeface="Arial"/>
                <a:cs typeface="Arial"/>
              </a:rPr>
              <a:t>Περιφερειακή</a:t>
            </a:r>
            <a:r>
              <a:rPr sz="1600" b="1" spc="60" dirty="0">
                <a:effectLst>
                  <a:outerShdw blurRad="38100" dist="38100" dir="2700000" algn="tl">
                    <a:srgbClr val="000000">
                      <a:alpha val="43137"/>
                    </a:srgbClr>
                  </a:outerShdw>
                </a:effectLst>
                <a:latin typeface="Arial"/>
                <a:cs typeface="Arial"/>
              </a:rPr>
              <a:t> </a:t>
            </a:r>
            <a:r>
              <a:rPr sz="1600" b="1" spc="-10" dirty="0">
                <a:effectLst>
                  <a:outerShdw blurRad="38100" dist="38100" dir="2700000" algn="tl">
                    <a:srgbClr val="000000">
                      <a:alpha val="43137"/>
                    </a:srgbClr>
                  </a:outerShdw>
                </a:effectLst>
                <a:latin typeface="Arial"/>
                <a:cs typeface="Arial"/>
              </a:rPr>
              <a:t>Συνοχή</a:t>
            </a:r>
            <a:endParaRPr sz="1600" b="1" dirty="0">
              <a:effectLst>
                <a:outerShdw blurRad="38100" dist="38100" dir="2700000" algn="tl">
                  <a:srgbClr val="000000">
                    <a:alpha val="43137"/>
                  </a:srgbClr>
                </a:outerShdw>
              </a:effectLst>
              <a:latin typeface="Arial"/>
              <a:cs typeface="Arial"/>
            </a:endParaRPr>
          </a:p>
          <a:p>
            <a:pPr marL="992505" marR="1371600">
              <a:lnSpc>
                <a:spcPct val="100000"/>
              </a:lnSpc>
            </a:pPr>
            <a:r>
              <a:rPr sz="1600" b="1" spc="-5" dirty="0">
                <a:effectLst>
                  <a:outerShdw blurRad="38100" dist="38100" dir="2700000" algn="tl">
                    <a:srgbClr val="000000">
                      <a:alpha val="43137"/>
                    </a:srgbClr>
                  </a:outerShdw>
                </a:effectLst>
                <a:latin typeface="Arial"/>
                <a:cs typeface="Arial"/>
              </a:rPr>
              <a:t>Αφορά: επενδυτές με σχέδια που καλύπτουν τοπικές  ανάγκες ή αξιοποιούν τοπικά </a:t>
            </a:r>
            <a:r>
              <a:rPr sz="1600" b="1" dirty="0">
                <a:effectLst>
                  <a:outerShdw blurRad="38100" dist="38100" dir="2700000" algn="tl">
                    <a:srgbClr val="000000">
                      <a:alpha val="43137"/>
                    </a:srgbClr>
                  </a:outerShdw>
                </a:effectLst>
                <a:latin typeface="Arial"/>
                <a:cs typeface="Arial"/>
              </a:rPr>
              <a:t>ανταγωνιστικά</a:t>
            </a:r>
            <a:r>
              <a:rPr sz="1600" b="1" spc="-2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πλεονεκτήματα</a:t>
            </a:r>
            <a:endParaRPr sz="1600" b="1" dirty="0">
              <a:effectLst>
                <a:outerShdw blurRad="38100" dist="38100" dir="2700000" algn="tl">
                  <a:srgbClr val="000000">
                    <a:alpha val="43137"/>
                  </a:srgbClr>
                </a:outerShdw>
              </a:effectLst>
              <a:latin typeface="Arial"/>
              <a:cs typeface="Arial"/>
            </a:endParaRPr>
          </a:p>
          <a:p>
            <a:pPr marL="992505" indent="-457834">
              <a:lnSpc>
                <a:spcPct val="100000"/>
              </a:lnSpc>
              <a:spcBef>
                <a:spcPts val="765"/>
              </a:spcBef>
              <a:buClr>
                <a:srgbClr val="2DB6B3"/>
              </a:buClr>
              <a:buAutoNum type="arabicPeriod" startAt="3"/>
              <a:tabLst>
                <a:tab pos="992505" algn="l"/>
                <a:tab pos="993140" algn="l"/>
              </a:tabLst>
            </a:pPr>
            <a:r>
              <a:rPr sz="1600" b="1" spc="-10" dirty="0">
                <a:effectLst>
                  <a:outerShdw blurRad="38100" dist="38100" dir="2700000" algn="tl">
                    <a:srgbClr val="000000">
                      <a:alpha val="43137"/>
                    </a:srgbClr>
                  </a:outerShdw>
                </a:effectLst>
                <a:latin typeface="Arial"/>
                <a:cs typeface="Arial"/>
              </a:rPr>
              <a:t>Τεχνολογική</a:t>
            </a:r>
            <a:r>
              <a:rPr sz="1600" b="1" spc="50" dirty="0">
                <a:effectLst>
                  <a:outerShdw blurRad="38100" dist="38100" dir="2700000" algn="tl">
                    <a:srgbClr val="000000">
                      <a:alpha val="43137"/>
                    </a:srgbClr>
                  </a:outerShdw>
                </a:effectLst>
                <a:latin typeface="Arial"/>
                <a:cs typeface="Arial"/>
              </a:rPr>
              <a:t> </a:t>
            </a:r>
            <a:r>
              <a:rPr sz="1600" b="1" spc="-10" dirty="0">
                <a:effectLst>
                  <a:outerShdw blurRad="38100" dist="38100" dir="2700000" algn="tl">
                    <a:srgbClr val="000000">
                      <a:alpha val="43137"/>
                    </a:srgbClr>
                  </a:outerShdw>
                </a:effectLst>
                <a:latin typeface="Arial"/>
                <a:cs typeface="Arial"/>
              </a:rPr>
              <a:t>Ανάπτυξη</a:t>
            </a:r>
            <a:endParaRPr sz="1600" b="1" dirty="0">
              <a:effectLst>
                <a:outerShdw blurRad="38100" dist="38100" dir="2700000" algn="tl">
                  <a:srgbClr val="000000">
                    <a:alpha val="43137"/>
                  </a:srgbClr>
                </a:outerShdw>
              </a:effectLst>
              <a:latin typeface="Arial"/>
              <a:cs typeface="Arial"/>
            </a:endParaRPr>
          </a:p>
          <a:p>
            <a:pPr marL="992505" marR="694690">
              <a:lnSpc>
                <a:spcPct val="100000"/>
              </a:lnSpc>
            </a:pPr>
            <a:r>
              <a:rPr sz="1600" b="1" spc="-5" dirty="0">
                <a:effectLst>
                  <a:outerShdw blurRad="38100" dist="38100" dir="2700000" algn="tl">
                    <a:srgbClr val="000000">
                      <a:alpha val="43137"/>
                    </a:srgbClr>
                  </a:outerShdw>
                </a:effectLst>
                <a:latin typeface="Arial"/>
                <a:cs typeface="Arial"/>
              </a:rPr>
              <a:t>Αφορά: επιχειρήσεις που σχεδιάζουν </a:t>
            </a:r>
            <a:r>
              <a:rPr sz="1600" b="1" dirty="0">
                <a:effectLst>
                  <a:outerShdw blurRad="38100" dist="38100" dir="2700000" algn="tl">
                    <a:srgbClr val="000000">
                      <a:alpha val="43137"/>
                    </a:srgbClr>
                  </a:outerShdw>
                </a:effectLst>
                <a:latin typeface="Arial"/>
                <a:cs typeface="Arial"/>
              </a:rPr>
              <a:t>να </a:t>
            </a:r>
            <a:r>
              <a:rPr sz="1600" b="1" spc="-5" dirty="0">
                <a:effectLst>
                  <a:outerShdw blurRad="38100" dist="38100" dir="2700000" algn="tl">
                    <a:srgbClr val="000000">
                      <a:alpha val="43137"/>
                    </a:srgbClr>
                  </a:outerShdw>
                </a:effectLst>
                <a:latin typeface="Arial"/>
                <a:cs typeface="Arial"/>
              </a:rPr>
              <a:t>επενδύσουν </a:t>
            </a:r>
            <a:r>
              <a:rPr sz="1600" b="1" spc="-10" dirty="0">
                <a:effectLst>
                  <a:outerShdw blurRad="38100" dist="38100" dir="2700000" algn="tl">
                    <a:srgbClr val="000000">
                      <a:alpha val="43137"/>
                    </a:srgbClr>
                  </a:outerShdw>
                </a:effectLst>
                <a:latin typeface="Arial"/>
                <a:cs typeface="Arial"/>
              </a:rPr>
              <a:t>στην  </a:t>
            </a:r>
            <a:r>
              <a:rPr sz="1600" b="1" spc="-5" dirty="0">
                <a:effectLst>
                  <a:outerShdw blurRad="38100" dist="38100" dir="2700000" algn="tl">
                    <a:srgbClr val="000000">
                      <a:alpha val="43137"/>
                    </a:srgbClr>
                  </a:outerShdw>
                </a:effectLst>
                <a:latin typeface="Arial"/>
                <a:cs typeface="Arial"/>
              </a:rPr>
              <a:t>καινοτομία και </a:t>
            </a:r>
            <a:r>
              <a:rPr sz="1600" b="1" dirty="0">
                <a:effectLst>
                  <a:outerShdw blurRad="38100" dist="38100" dir="2700000" algn="tl">
                    <a:srgbClr val="000000">
                      <a:alpha val="43137"/>
                    </a:srgbClr>
                  </a:outerShdw>
                </a:effectLst>
                <a:latin typeface="Arial"/>
                <a:cs typeface="Arial"/>
              </a:rPr>
              <a:t>να </a:t>
            </a:r>
            <a:r>
              <a:rPr sz="1600" b="1" spc="-5" dirty="0">
                <a:effectLst>
                  <a:outerShdw blurRad="38100" dist="38100" dir="2700000" algn="tl">
                    <a:srgbClr val="000000">
                      <a:alpha val="43137"/>
                    </a:srgbClr>
                  </a:outerShdw>
                </a:effectLst>
                <a:latin typeface="Arial"/>
                <a:cs typeface="Arial"/>
              </a:rPr>
              <a:t>εκσυγχρονίσουν τεχνολογικά την επιχείρηση</a:t>
            </a:r>
            <a:r>
              <a:rPr sz="1600" b="1" spc="3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τους</a:t>
            </a:r>
            <a:endParaRPr sz="1600" b="1" dirty="0">
              <a:effectLst>
                <a:outerShdw blurRad="38100" dist="38100" dir="2700000" algn="tl">
                  <a:srgbClr val="000000">
                    <a:alpha val="43137"/>
                  </a:srgbClr>
                </a:outerShdw>
              </a:effectLst>
              <a:latin typeface="Arial"/>
              <a:cs typeface="Arial"/>
            </a:endParaRPr>
          </a:p>
          <a:p>
            <a:pPr marL="992505" indent="-457834">
              <a:lnSpc>
                <a:spcPct val="100000"/>
              </a:lnSpc>
              <a:spcBef>
                <a:spcPts val="770"/>
              </a:spcBef>
              <a:buClr>
                <a:srgbClr val="2DB6B3"/>
              </a:buClr>
              <a:buAutoNum type="arabicPeriod" startAt="4"/>
              <a:tabLst>
                <a:tab pos="992505" algn="l"/>
                <a:tab pos="993140" algn="l"/>
              </a:tabLst>
            </a:pPr>
            <a:r>
              <a:rPr sz="1600" b="1" spc="-10" dirty="0">
                <a:effectLst>
                  <a:outerShdw blurRad="38100" dist="38100" dir="2700000" algn="tl">
                    <a:srgbClr val="000000">
                      <a:alpha val="43137"/>
                    </a:srgbClr>
                  </a:outerShdw>
                </a:effectLst>
                <a:latin typeface="Arial"/>
                <a:cs typeface="Arial"/>
              </a:rPr>
              <a:t>Νεανική</a:t>
            </a:r>
            <a:r>
              <a:rPr sz="1600" b="1" spc="50" dirty="0">
                <a:effectLst>
                  <a:outerShdw blurRad="38100" dist="38100" dir="2700000" algn="tl">
                    <a:srgbClr val="000000">
                      <a:alpha val="43137"/>
                    </a:srgbClr>
                  </a:outerShdw>
                </a:effectLst>
                <a:latin typeface="Arial"/>
                <a:cs typeface="Arial"/>
              </a:rPr>
              <a:t> </a:t>
            </a:r>
            <a:r>
              <a:rPr sz="1600" b="1" spc="-10" dirty="0">
                <a:effectLst>
                  <a:outerShdw blurRad="38100" dist="38100" dir="2700000" algn="tl">
                    <a:srgbClr val="000000">
                      <a:alpha val="43137"/>
                    </a:srgbClr>
                  </a:outerShdw>
                </a:effectLst>
                <a:latin typeface="Arial"/>
                <a:cs typeface="Arial"/>
              </a:rPr>
              <a:t>Επιχειρηματικότητα</a:t>
            </a:r>
            <a:endParaRPr sz="1600" b="1" dirty="0">
              <a:effectLst>
                <a:outerShdw blurRad="38100" dist="38100" dir="2700000" algn="tl">
                  <a:srgbClr val="000000">
                    <a:alpha val="43137"/>
                  </a:srgbClr>
                </a:outerShdw>
              </a:effectLst>
              <a:latin typeface="Arial"/>
              <a:cs typeface="Arial"/>
            </a:endParaRPr>
          </a:p>
          <a:p>
            <a:pPr marL="992505">
              <a:lnSpc>
                <a:spcPct val="100000"/>
              </a:lnSpc>
            </a:pPr>
            <a:r>
              <a:rPr sz="1600" b="1" spc="-5" dirty="0">
                <a:effectLst>
                  <a:outerShdw blurRad="38100" dist="38100" dir="2700000" algn="tl">
                    <a:srgbClr val="000000">
                      <a:alpha val="43137"/>
                    </a:srgbClr>
                  </a:outerShdw>
                </a:effectLst>
                <a:latin typeface="Arial"/>
                <a:cs typeface="Arial"/>
              </a:rPr>
              <a:t>Αφορά: επιχειρήσεις νέων, 20 μέχρι 40</a:t>
            </a:r>
            <a:r>
              <a:rPr sz="1600" b="1" spc="3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ετών</a:t>
            </a:r>
            <a:endParaRPr sz="1600" b="1" dirty="0">
              <a:effectLst>
                <a:outerShdw blurRad="38100" dist="38100" dir="2700000" algn="tl">
                  <a:srgbClr val="000000">
                    <a:alpha val="43137"/>
                  </a:srgbClr>
                </a:outerShdw>
              </a:effectLst>
              <a:latin typeface="Arial"/>
              <a:cs typeface="Arial"/>
            </a:endParaRPr>
          </a:p>
          <a:p>
            <a:pPr marL="992505" indent="-457834">
              <a:lnSpc>
                <a:spcPct val="100000"/>
              </a:lnSpc>
              <a:spcBef>
                <a:spcPts val="765"/>
              </a:spcBef>
              <a:buClr>
                <a:srgbClr val="2DB6B3"/>
              </a:buClr>
              <a:buAutoNum type="arabicPeriod" startAt="5"/>
              <a:tabLst>
                <a:tab pos="992505" algn="l"/>
                <a:tab pos="993140" algn="l"/>
              </a:tabLst>
            </a:pPr>
            <a:r>
              <a:rPr sz="1600" b="1" spc="-5" dirty="0">
                <a:effectLst>
                  <a:outerShdw blurRad="38100" dist="38100" dir="2700000" algn="tl">
                    <a:srgbClr val="000000">
                      <a:alpha val="43137"/>
                    </a:srgbClr>
                  </a:outerShdw>
                </a:effectLst>
                <a:latin typeface="Arial"/>
                <a:cs typeface="Arial"/>
              </a:rPr>
              <a:t>Μεγάλα </a:t>
            </a:r>
            <a:r>
              <a:rPr sz="1600" b="1" spc="-10" dirty="0">
                <a:effectLst>
                  <a:outerShdw blurRad="38100" dist="38100" dir="2700000" algn="tl">
                    <a:srgbClr val="000000">
                      <a:alpha val="43137"/>
                    </a:srgbClr>
                  </a:outerShdw>
                </a:effectLst>
                <a:latin typeface="Arial"/>
                <a:cs typeface="Arial"/>
              </a:rPr>
              <a:t>Επενδυτικά</a:t>
            </a:r>
            <a:r>
              <a:rPr sz="1600" b="1" spc="85" dirty="0">
                <a:effectLst>
                  <a:outerShdw blurRad="38100" dist="38100" dir="2700000" algn="tl">
                    <a:srgbClr val="000000">
                      <a:alpha val="43137"/>
                    </a:srgbClr>
                  </a:outerShdw>
                </a:effectLst>
                <a:latin typeface="Arial"/>
                <a:cs typeface="Arial"/>
              </a:rPr>
              <a:t> </a:t>
            </a:r>
            <a:r>
              <a:rPr sz="1600" b="1" dirty="0">
                <a:effectLst>
                  <a:outerShdw blurRad="38100" dist="38100" dir="2700000" algn="tl">
                    <a:srgbClr val="000000">
                      <a:alpha val="43137"/>
                    </a:srgbClr>
                  </a:outerShdw>
                </a:effectLst>
                <a:latin typeface="Arial"/>
                <a:cs typeface="Arial"/>
              </a:rPr>
              <a:t>Σχέδια</a:t>
            </a:r>
          </a:p>
          <a:p>
            <a:pPr marL="992505">
              <a:lnSpc>
                <a:spcPct val="100000"/>
              </a:lnSpc>
            </a:pPr>
            <a:r>
              <a:rPr sz="1600" b="1" spc="-5" dirty="0">
                <a:effectLst>
                  <a:outerShdw blurRad="38100" dist="38100" dir="2700000" algn="tl">
                    <a:srgbClr val="000000">
                      <a:alpha val="43137"/>
                    </a:srgbClr>
                  </a:outerShdw>
                </a:effectLst>
                <a:latin typeface="Arial"/>
                <a:cs typeface="Arial"/>
              </a:rPr>
              <a:t>Αφορά: επενδυτές με σχέδια ύψους τουλάχιστον</a:t>
            </a:r>
            <a:r>
              <a:rPr sz="1600" b="1" spc="60" dirty="0">
                <a:effectLst>
                  <a:outerShdw blurRad="38100" dist="38100" dir="2700000" algn="tl">
                    <a:srgbClr val="000000">
                      <a:alpha val="43137"/>
                    </a:srgbClr>
                  </a:outerShdw>
                </a:effectLst>
                <a:latin typeface="Arial"/>
                <a:cs typeface="Arial"/>
              </a:rPr>
              <a:t> </a:t>
            </a:r>
            <a:r>
              <a:rPr sz="1600" b="1" spc="-10" dirty="0">
                <a:effectLst>
                  <a:outerShdw blurRad="38100" dist="38100" dir="2700000" algn="tl">
                    <a:srgbClr val="000000">
                      <a:alpha val="43137"/>
                    </a:srgbClr>
                  </a:outerShdw>
                </a:effectLst>
                <a:latin typeface="Arial"/>
                <a:cs typeface="Arial"/>
              </a:rPr>
              <a:t>50.000.000€</a:t>
            </a:r>
            <a:endParaRPr sz="1600" b="1" dirty="0">
              <a:effectLst>
                <a:outerShdw blurRad="38100" dist="38100" dir="2700000" algn="tl">
                  <a:srgbClr val="000000">
                    <a:alpha val="43137"/>
                  </a:srgbClr>
                </a:outerShdw>
              </a:effectLst>
              <a:latin typeface="Arial"/>
              <a:cs typeface="Arial"/>
            </a:endParaRPr>
          </a:p>
          <a:p>
            <a:pPr marL="992505" indent="-457834">
              <a:lnSpc>
                <a:spcPct val="100000"/>
              </a:lnSpc>
              <a:spcBef>
                <a:spcPts val="770"/>
              </a:spcBef>
              <a:buClr>
                <a:srgbClr val="2DB6B3"/>
              </a:buClr>
              <a:buAutoNum type="arabicPeriod" startAt="6"/>
              <a:tabLst>
                <a:tab pos="992505" algn="l"/>
                <a:tab pos="993140" algn="l"/>
              </a:tabLst>
            </a:pPr>
            <a:r>
              <a:rPr sz="1600" b="1" spc="-10" dirty="0">
                <a:effectLst>
                  <a:outerShdw blurRad="38100" dist="38100" dir="2700000" algn="tl">
                    <a:srgbClr val="000000">
                      <a:alpha val="43137"/>
                    </a:srgbClr>
                  </a:outerShdw>
                </a:effectLst>
                <a:latin typeface="Arial"/>
                <a:cs typeface="Arial"/>
              </a:rPr>
              <a:t>Ολοκληρωμένα Πολυετή Επενδυτικά</a:t>
            </a:r>
            <a:r>
              <a:rPr sz="1600" b="1" spc="185" dirty="0">
                <a:effectLst>
                  <a:outerShdw blurRad="38100" dist="38100" dir="2700000" algn="tl">
                    <a:srgbClr val="000000">
                      <a:alpha val="43137"/>
                    </a:srgbClr>
                  </a:outerShdw>
                </a:effectLst>
                <a:latin typeface="Arial"/>
                <a:cs typeface="Arial"/>
              </a:rPr>
              <a:t> </a:t>
            </a:r>
            <a:r>
              <a:rPr sz="1600" b="1" dirty="0">
                <a:effectLst>
                  <a:outerShdw blurRad="38100" dist="38100" dir="2700000" algn="tl">
                    <a:srgbClr val="000000">
                      <a:alpha val="43137"/>
                    </a:srgbClr>
                  </a:outerShdw>
                </a:effectLst>
                <a:latin typeface="Arial"/>
                <a:cs typeface="Arial"/>
              </a:rPr>
              <a:t>Σχέδια</a:t>
            </a:r>
          </a:p>
          <a:p>
            <a:pPr marL="992505" marR="174625">
              <a:lnSpc>
                <a:spcPct val="100000"/>
              </a:lnSpc>
            </a:pPr>
            <a:r>
              <a:rPr sz="1600" b="1" spc="-5" dirty="0">
                <a:effectLst>
                  <a:outerShdw blurRad="38100" dist="38100" dir="2700000" algn="tl">
                    <a:srgbClr val="000000">
                      <a:alpha val="43137"/>
                    </a:srgbClr>
                  </a:outerShdw>
                </a:effectLst>
                <a:latin typeface="Arial"/>
                <a:cs typeface="Arial"/>
              </a:rPr>
              <a:t>Αφορά: επιχειρηματίες με σχέδια υλοποίησης ολοκληρωμένων πολυετών  σχεδίων επιχειρήσεων, άνω των </a:t>
            </a:r>
            <a:r>
              <a:rPr sz="1600" b="1" spc="-10" dirty="0">
                <a:effectLst>
                  <a:outerShdw blurRad="38100" dist="38100" dir="2700000" algn="tl">
                    <a:srgbClr val="000000">
                      <a:alpha val="43137"/>
                    </a:srgbClr>
                  </a:outerShdw>
                </a:effectLst>
                <a:latin typeface="Arial"/>
                <a:cs typeface="Arial"/>
              </a:rPr>
              <a:t>2.000.000</a:t>
            </a:r>
            <a:r>
              <a:rPr sz="1600" b="1" spc="4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ευρώ</a:t>
            </a:r>
            <a:endParaRPr sz="1600" b="1" dirty="0">
              <a:effectLst>
                <a:outerShdw blurRad="38100" dist="38100" dir="2700000" algn="tl">
                  <a:srgbClr val="000000">
                    <a:alpha val="43137"/>
                  </a:srgbClr>
                </a:outerShdw>
              </a:effectLst>
              <a:latin typeface="Arial"/>
              <a:cs typeface="Arial"/>
            </a:endParaRPr>
          </a:p>
          <a:p>
            <a:pPr marL="992505" indent="-457834">
              <a:lnSpc>
                <a:spcPct val="100000"/>
              </a:lnSpc>
              <a:spcBef>
                <a:spcPts val="765"/>
              </a:spcBef>
              <a:buClr>
                <a:srgbClr val="2DB6B3"/>
              </a:buClr>
              <a:buAutoNum type="arabicPeriod" startAt="7"/>
              <a:tabLst>
                <a:tab pos="992505" algn="l"/>
                <a:tab pos="993140" algn="l"/>
              </a:tabLst>
            </a:pPr>
            <a:r>
              <a:rPr sz="1600" b="1" dirty="0">
                <a:effectLst>
                  <a:outerShdw blurRad="38100" dist="38100" dir="2700000" algn="tl">
                    <a:srgbClr val="000000">
                      <a:alpha val="43137"/>
                    </a:srgbClr>
                  </a:outerShdw>
                </a:effectLst>
                <a:latin typeface="Arial"/>
                <a:cs typeface="Arial"/>
              </a:rPr>
              <a:t>Σχέδια </a:t>
            </a:r>
            <a:r>
              <a:rPr sz="1600" b="1" spc="-5" dirty="0">
                <a:effectLst>
                  <a:outerShdw blurRad="38100" dist="38100" dir="2700000" algn="tl">
                    <a:srgbClr val="000000">
                      <a:alpha val="43137"/>
                    </a:srgbClr>
                  </a:outerShdw>
                </a:effectLst>
                <a:latin typeface="Arial"/>
                <a:cs typeface="Arial"/>
              </a:rPr>
              <a:t>Συνέργειας και </a:t>
            </a:r>
            <a:r>
              <a:rPr sz="1600" b="1" spc="-10" dirty="0">
                <a:effectLst>
                  <a:outerShdw blurRad="38100" dist="38100" dir="2700000" algn="tl">
                    <a:srgbClr val="000000">
                      <a:alpha val="43137"/>
                    </a:srgbClr>
                  </a:outerShdw>
                </a:effectLst>
                <a:latin typeface="Arial"/>
                <a:cs typeface="Arial"/>
              </a:rPr>
              <a:t>Δικτύωσης</a:t>
            </a:r>
            <a:r>
              <a:rPr sz="1600" b="1" spc="130" dirty="0">
                <a:effectLst>
                  <a:outerShdw blurRad="38100" dist="38100" dir="2700000" algn="tl">
                    <a:srgbClr val="000000">
                      <a:alpha val="43137"/>
                    </a:srgbClr>
                  </a:outerShdw>
                </a:effectLst>
                <a:latin typeface="Arial"/>
                <a:cs typeface="Arial"/>
              </a:rPr>
              <a:t> </a:t>
            </a:r>
            <a:r>
              <a:rPr sz="1600" b="1" spc="-10" dirty="0">
                <a:effectLst>
                  <a:outerShdw blurRad="38100" dist="38100" dir="2700000" algn="tl">
                    <a:srgbClr val="000000">
                      <a:alpha val="43137"/>
                    </a:srgbClr>
                  </a:outerShdw>
                </a:effectLst>
                <a:latin typeface="Arial"/>
                <a:cs typeface="Arial"/>
              </a:rPr>
              <a:t>(Clustering)</a:t>
            </a:r>
            <a:endParaRPr sz="1600" b="1" dirty="0">
              <a:effectLst>
                <a:outerShdw blurRad="38100" dist="38100" dir="2700000" algn="tl">
                  <a:srgbClr val="000000">
                    <a:alpha val="43137"/>
                  </a:srgbClr>
                </a:outerShdw>
              </a:effectLst>
              <a:latin typeface="Arial"/>
              <a:cs typeface="Arial"/>
            </a:endParaRPr>
          </a:p>
          <a:p>
            <a:pPr marL="992505" marR="5080">
              <a:lnSpc>
                <a:spcPct val="100000"/>
              </a:lnSpc>
            </a:pPr>
            <a:r>
              <a:rPr sz="1600" b="1" spc="-5" dirty="0">
                <a:effectLst>
                  <a:outerShdw blurRad="38100" dist="38100" dir="2700000" algn="tl">
                    <a:srgbClr val="000000">
                      <a:alpha val="43137"/>
                    </a:srgbClr>
                  </a:outerShdw>
                </a:effectLst>
                <a:latin typeface="Arial"/>
                <a:cs typeface="Arial"/>
              </a:rPr>
              <a:t>Αφορά: επιχειρηματικά σχήματα συνέργειας και δικτύωσης 10 τουλάχιστον  επιχειρήσεων σε Αθήνα και Θεσσαλονίκη και πέντε στην υπόλοιπη</a:t>
            </a:r>
            <a:r>
              <a:rPr sz="1600" b="1" spc="8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Ελλάδα</a:t>
            </a:r>
            <a:endParaRPr sz="1600" b="1" dirty="0">
              <a:effectLst>
                <a:outerShdw blurRad="38100" dist="38100" dir="2700000" algn="tl">
                  <a:srgbClr val="000000">
                    <a:alpha val="43137"/>
                  </a:srgbClr>
                </a:outerShdw>
              </a:effectLst>
              <a:latin typeface="Arial"/>
              <a:cs typeface="Arial"/>
            </a:endParaRPr>
          </a:p>
        </p:txBody>
      </p:sp>
      <p:sp>
        <p:nvSpPr>
          <p:cNvPr id="7" name="object 7"/>
          <p:cNvSpPr/>
          <p:nvPr/>
        </p:nvSpPr>
        <p:spPr>
          <a:xfrm>
            <a:off x="6952018" y="3750174"/>
            <a:ext cx="1755728" cy="1338055"/>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6701738" y="1239139"/>
            <a:ext cx="2284403" cy="1717997"/>
          </a:xfrm>
          <a:prstGeom prst="rect">
            <a:avLst/>
          </a:prstGeom>
          <a:blipFill>
            <a:blip r:embed="rId3" cstate="print"/>
            <a:stretch>
              <a:fillRect/>
            </a:stretch>
          </a:blipFill>
        </p:spPr>
        <p:txBody>
          <a:bodyPr wrap="square" lIns="0" tIns="0" rIns="0" bIns="0" rtlCol="0"/>
          <a:lstStyle/>
          <a:p>
            <a:endParaRPr/>
          </a:p>
        </p:txBody>
      </p:sp>
      <p:sp>
        <p:nvSpPr>
          <p:cNvPr id="10" name="object 10"/>
          <p:cNvSpPr txBox="1">
            <a:spLocks noGrp="1"/>
          </p:cNvSpPr>
          <p:nvPr>
            <p:ph type="sldNum" sz="quarter" idx="4294967295"/>
          </p:nvPr>
        </p:nvSpPr>
        <p:spPr>
          <a:xfrm>
            <a:off x="207326" y="6544354"/>
            <a:ext cx="764273"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43</a:t>
            </a:fld>
            <a:endParaRPr spc="-5"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51520" y="530122"/>
            <a:ext cx="1978282" cy="321242"/>
          </a:xfrm>
          <a:prstGeom prst="rect">
            <a:avLst/>
          </a:prstGeom>
        </p:spPr>
        <p:txBody>
          <a:bodyPr vert="horz" wrap="square" lIns="0" tIns="13335" rIns="0" bIns="0" rtlCol="0">
            <a:spAutoFit/>
          </a:bodyPr>
          <a:lstStyle/>
          <a:p>
            <a:pPr marL="12700">
              <a:lnSpc>
                <a:spcPct val="100000"/>
              </a:lnSpc>
              <a:spcBef>
                <a:spcPts val="105"/>
              </a:spcBef>
            </a:pPr>
            <a:r>
              <a:rPr sz="2000" dirty="0">
                <a:solidFill>
                  <a:srgbClr val="0000FF"/>
                </a:solidFill>
              </a:rPr>
              <a:t>Είδη</a:t>
            </a:r>
            <a:r>
              <a:rPr sz="2000" spc="-70" dirty="0">
                <a:solidFill>
                  <a:srgbClr val="0000FF"/>
                </a:solidFill>
              </a:rPr>
              <a:t> </a:t>
            </a:r>
            <a:r>
              <a:rPr sz="2000" spc="-5" dirty="0">
                <a:solidFill>
                  <a:srgbClr val="0000FF"/>
                </a:solidFill>
              </a:rPr>
              <a:t>ενισχύσεων:</a:t>
            </a:r>
            <a:endParaRPr sz="2000"/>
          </a:p>
        </p:txBody>
      </p:sp>
      <p:sp>
        <p:nvSpPr>
          <p:cNvPr id="6" name="object 6"/>
          <p:cNvSpPr txBox="1"/>
          <p:nvPr/>
        </p:nvSpPr>
        <p:spPr>
          <a:xfrm>
            <a:off x="697547" y="4262056"/>
            <a:ext cx="239395"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2DB6B3"/>
                </a:solidFill>
                <a:latin typeface="Arial"/>
                <a:cs typeface="Arial"/>
              </a:rPr>
              <a:t>iii.</a:t>
            </a:r>
            <a:endParaRPr sz="1800">
              <a:latin typeface="Arial"/>
              <a:cs typeface="Arial"/>
            </a:endParaRPr>
          </a:p>
        </p:txBody>
      </p:sp>
      <p:sp>
        <p:nvSpPr>
          <p:cNvPr id="7" name="object 7"/>
          <p:cNvSpPr txBox="1"/>
          <p:nvPr/>
        </p:nvSpPr>
        <p:spPr>
          <a:xfrm>
            <a:off x="395536" y="908720"/>
            <a:ext cx="6610101" cy="4791055"/>
          </a:xfrm>
          <a:prstGeom prst="rect">
            <a:avLst/>
          </a:prstGeom>
        </p:spPr>
        <p:txBody>
          <a:bodyPr vert="horz" wrap="square" lIns="0" tIns="12700" rIns="0" bIns="0" rtlCol="0">
            <a:spAutoFit/>
          </a:bodyPr>
          <a:lstStyle/>
          <a:p>
            <a:pPr marL="413384" marR="239395" indent="-401320" algn="just">
              <a:lnSpc>
                <a:spcPct val="100000"/>
              </a:lnSpc>
              <a:spcBef>
                <a:spcPts val="100"/>
              </a:spcBef>
              <a:buClr>
                <a:srgbClr val="2DB6B3"/>
              </a:buClr>
              <a:buAutoNum type="romanLcPeriod"/>
              <a:tabLst>
                <a:tab pos="413384" algn="l"/>
                <a:tab pos="414020" algn="l"/>
              </a:tabLst>
            </a:pPr>
            <a:r>
              <a:rPr sz="1800" b="1" u="heavy" spc="-5" dirty="0">
                <a:solidFill>
                  <a:schemeClr val="tx1">
                    <a:lumMod val="95000"/>
                    <a:lumOff val="5000"/>
                  </a:schemeClr>
                </a:solidFill>
                <a:effectLst>
                  <a:outerShdw blurRad="38100" dist="38100" dir="2700000" algn="tl">
                    <a:srgbClr val="000000">
                      <a:alpha val="43137"/>
                    </a:srgbClr>
                  </a:outerShdw>
                </a:effectLst>
                <a:uFill>
                  <a:solidFill>
                    <a:srgbClr val="000000"/>
                  </a:solidFill>
                </a:uFill>
                <a:latin typeface="Arial"/>
                <a:cs typeface="Arial"/>
              </a:rPr>
              <a:t>Φορολογική απαλλαγή</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 Απαλλαγή από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8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έως 10 χρόνια  από την καταβολή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φόρου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εισοδήματος επί των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πραγματοποιούμενων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προ φόρων κερδών, τα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οποία  προκύπτουν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με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βάση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τη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φορολογική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νομοθεσία, από το  σύνολο των δραστηριοτήτων της επιχείρησης.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Το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ποσό  της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φορολογικής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απαλλαγής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συνιστά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ισόποσο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αφορολόγητο</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αποθεματικό.</a:t>
            </a:r>
            <a:endParaRPr sz="1800" b="1" dirty="0">
              <a:solidFill>
                <a:schemeClr val="tx1">
                  <a:lumMod val="95000"/>
                  <a:lumOff val="5000"/>
                </a:schemeClr>
              </a:solidFill>
              <a:effectLst>
                <a:outerShdw blurRad="38100" dist="38100" dir="2700000" algn="tl">
                  <a:srgbClr val="000000">
                    <a:alpha val="43137"/>
                  </a:srgbClr>
                </a:outerShdw>
              </a:effectLst>
              <a:latin typeface="Arial"/>
              <a:cs typeface="Arial"/>
            </a:endParaRPr>
          </a:p>
          <a:p>
            <a:pPr marL="413384" marR="5080" indent="-401320" algn="just">
              <a:lnSpc>
                <a:spcPct val="100000"/>
              </a:lnSpc>
              <a:spcBef>
                <a:spcPts val="860"/>
              </a:spcBef>
              <a:buClr>
                <a:srgbClr val="2DB6B3"/>
              </a:buClr>
              <a:buAutoNum type="romanLcPeriod"/>
              <a:tabLst>
                <a:tab pos="413384" algn="l"/>
                <a:tab pos="414020" algn="l"/>
              </a:tabLst>
            </a:pPr>
            <a:r>
              <a:rPr sz="1800" b="1" u="heavy" spc="-5" dirty="0">
                <a:solidFill>
                  <a:schemeClr val="tx1">
                    <a:lumMod val="95000"/>
                    <a:lumOff val="5000"/>
                  </a:schemeClr>
                </a:solidFill>
                <a:effectLst>
                  <a:outerShdw blurRad="38100" dist="38100" dir="2700000" algn="tl">
                    <a:srgbClr val="000000">
                      <a:alpha val="43137"/>
                    </a:srgbClr>
                  </a:outerShdw>
                </a:effectLst>
                <a:uFill>
                  <a:solidFill>
                    <a:srgbClr val="000000"/>
                  </a:solidFill>
                </a:uFill>
                <a:latin typeface="Arial"/>
                <a:cs typeface="Arial"/>
              </a:rPr>
              <a:t>Επιχορήγηση</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 Δωρεάν παροχή χρηματικού ποσού από το  Δημόσιο για την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κάλυψη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τμήματος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των ενισχυόμενων  δαπανών του επενδυτικού</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σχεδίου.</a:t>
            </a:r>
            <a:endParaRPr sz="1800" b="1" dirty="0">
              <a:solidFill>
                <a:schemeClr val="tx1">
                  <a:lumMod val="95000"/>
                  <a:lumOff val="5000"/>
                </a:schemeClr>
              </a:solidFill>
              <a:effectLst>
                <a:outerShdw blurRad="38100" dist="38100" dir="2700000" algn="tl">
                  <a:srgbClr val="000000">
                    <a:alpha val="43137"/>
                  </a:srgbClr>
                </a:outerShdw>
              </a:effectLst>
              <a:latin typeface="Arial"/>
              <a:cs typeface="Arial"/>
            </a:endParaRPr>
          </a:p>
          <a:p>
            <a:pPr marL="413384" marR="168275" algn="just">
              <a:lnSpc>
                <a:spcPct val="100000"/>
              </a:lnSpc>
              <a:spcBef>
                <a:spcPts val="865"/>
              </a:spcBef>
            </a:pPr>
            <a:r>
              <a:rPr sz="1800" b="1" u="heavy" spc="-5" dirty="0">
                <a:solidFill>
                  <a:schemeClr val="tx1">
                    <a:lumMod val="95000"/>
                    <a:lumOff val="5000"/>
                  </a:schemeClr>
                </a:solidFill>
                <a:effectLst>
                  <a:outerShdw blurRad="38100" dist="38100" dir="2700000" algn="tl">
                    <a:srgbClr val="000000">
                      <a:alpha val="43137"/>
                    </a:srgbClr>
                  </a:outerShdw>
                </a:effectLst>
                <a:uFill>
                  <a:solidFill>
                    <a:srgbClr val="000000"/>
                  </a:solidFill>
                </a:uFill>
                <a:latin typeface="Arial"/>
                <a:cs typeface="Arial"/>
              </a:rPr>
              <a:t>Επιδότηση </a:t>
            </a:r>
            <a:r>
              <a:rPr sz="1800" b="1" u="heavy" spc="-10" dirty="0">
                <a:solidFill>
                  <a:schemeClr val="tx1">
                    <a:lumMod val="95000"/>
                    <a:lumOff val="5000"/>
                  </a:schemeClr>
                </a:solidFill>
                <a:effectLst>
                  <a:outerShdw blurRad="38100" dist="38100" dir="2700000" algn="tl">
                    <a:srgbClr val="000000">
                      <a:alpha val="43137"/>
                    </a:srgbClr>
                  </a:outerShdw>
                </a:effectLst>
                <a:uFill>
                  <a:solidFill>
                    <a:srgbClr val="000000"/>
                  </a:solidFill>
                </a:uFill>
                <a:latin typeface="Arial"/>
                <a:cs typeface="Arial"/>
              </a:rPr>
              <a:t>χρηματοδοτικής </a:t>
            </a:r>
            <a:r>
              <a:rPr sz="1800" b="1" u="heavy" spc="-5" dirty="0">
                <a:solidFill>
                  <a:schemeClr val="tx1">
                    <a:lumMod val="95000"/>
                    <a:lumOff val="5000"/>
                  </a:schemeClr>
                </a:solidFill>
                <a:effectLst>
                  <a:outerShdw blurRad="38100" dist="38100" dir="2700000" algn="tl">
                    <a:srgbClr val="000000">
                      <a:alpha val="43137"/>
                    </a:srgbClr>
                  </a:outerShdw>
                </a:effectLst>
                <a:uFill>
                  <a:solidFill>
                    <a:srgbClr val="000000"/>
                  </a:solidFill>
                </a:uFill>
                <a:latin typeface="Arial"/>
                <a:cs typeface="Arial"/>
              </a:rPr>
              <a:t>μίσθωσης </a:t>
            </a:r>
            <a:r>
              <a:rPr sz="1800" b="1" u="heavy" spc="-10" dirty="0">
                <a:solidFill>
                  <a:schemeClr val="tx1">
                    <a:lumMod val="95000"/>
                    <a:lumOff val="5000"/>
                  </a:schemeClr>
                </a:solidFill>
                <a:effectLst>
                  <a:outerShdw blurRad="38100" dist="38100" dir="2700000" algn="tl">
                    <a:srgbClr val="000000">
                      <a:alpha val="43137"/>
                    </a:srgbClr>
                  </a:outerShdw>
                </a:effectLst>
                <a:uFill>
                  <a:solidFill>
                    <a:srgbClr val="000000"/>
                  </a:solidFill>
                </a:uFill>
                <a:latin typeface="Arial"/>
                <a:cs typeface="Arial"/>
              </a:rPr>
              <a:t>(leasing</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Κάλυψη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από το Δημόσιο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τμήματος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των καταβαλλόμενων δόσεων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χρηματοδοτικής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μίσθωσης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που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συνάπτεται για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την  </a:t>
            </a:r>
            <a:r>
              <a:rPr sz="1800" b="1" spc="-5" dirty="0">
                <a:solidFill>
                  <a:schemeClr val="tx1">
                    <a:lumMod val="95000"/>
                    <a:lumOff val="5000"/>
                  </a:schemeClr>
                </a:solidFill>
                <a:effectLst>
                  <a:outerShdw blurRad="38100" dist="38100" dir="2700000" algn="tl">
                    <a:srgbClr val="000000">
                      <a:alpha val="43137"/>
                    </a:srgbClr>
                  </a:outerShdw>
                </a:effectLst>
                <a:latin typeface="Arial"/>
                <a:cs typeface="Arial"/>
              </a:rPr>
              <a:t>απόκτηση νέου μηχανολογικού </a:t>
            </a:r>
            <a:r>
              <a:rPr sz="1800" b="1" dirty="0">
                <a:solidFill>
                  <a:schemeClr val="tx1">
                    <a:lumMod val="95000"/>
                    <a:lumOff val="5000"/>
                  </a:schemeClr>
                </a:solidFill>
                <a:effectLst>
                  <a:outerShdw blurRad="38100" dist="38100" dir="2700000" algn="tl">
                    <a:srgbClr val="000000">
                      <a:alpha val="43137"/>
                    </a:srgbClr>
                  </a:outerShdw>
                </a:effectLst>
                <a:latin typeface="Arial"/>
                <a:cs typeface="Arial"/>
              </a:rPr>
              <a:t>και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λοιπού</a:t>
            </a:r>
            <a:r>
              <a:rPr sz="1800" b="1" spc="35" dirty="0">
                <a:solidFill>
                  <a:schemeClr val="tx1">
                    <a:lumMod val="95000"/>
                    <a:lumOff val="5000"/>
                  </a:schemeClr>
                </a:solidFill>
                <a:effectLst>
                  <a:outerShdw blurRad="38100" dist="38100" dir="2700000" algn="tl">
                    <a:srgbClr val="000000">
                      <a:alpha val="43137"/>
                    </a:srgbClr>
                  </a:outerShdw>
                </a:effectLst>
                <a:latin typeface="Arial"/>
                <a:cs typeface="Arial"/>
              </a:rPr>
              <a:t> </a:t>
            </a:r>
            <a:r>
              <a:rPr sz="1800" b="1" spc="-10" dirty="0">
                <a:solidFill>
                  <a:schemeClr val="tx1">
                    <a:lumMod val="95000"/>
                    <a:lumOff val="5000"/>
                  </a:schemeClr>
                </a:solidFill>
                <a:effectLst>
                  <a:outerShdw blurRad="38100" dist="38100" dir="2700000" algn="tl">
                    <a:srgbClr val="000000">
                      <a:alpha val="43137"/>
                    </a:srgbClr>
                  </a:outerShdw>
                </a:effectLst>
                <a:latin typeface="Arial"/>
                <a:cs typeface="Arial"/>
              </a:rPr>
              <a:t>εξοπλισμού</a:t>
            </a:r>
            <a:endParaRPr sz="1800" b="1" dirty="0">
              <a:solidFill>
                <a:schemeClr val="tx1">
                  <a:lumMod val="95000"/>
                  <a:lumOff val="5000"/>
                </a:schemeClr>
              </a:solidFill>
              <a:effectLst>
                <a:outerShdw blurRad="38100" dist="38100" dir="2700000" algn="tl">
                  <a:srgbClr val="000000">
                    <a:alpha val="43137"/>
                  </a:srgbClr>
                </a:outerShdw>
              </a:effectLst>
              <a:latin typeface="Arial"/>
              <a:cs typeface="Arial"/>
            </a:endParaRPr>
          </a:p>
          <a:p>
            <a:pPr marL="413384" marR="260350" indent="-401320" algn="just">
              <a:lnSpc>
                <a:spcPct val="100000"/>
              </a:lnSpc>
              <a:spcBef>
                <a:spcPts val="865"/>
              </a:spcBef>
              <a:tabLst>
                <a:tab pos="413384" algn="l"/>
              </a:tabLst>
            </a:pPr>
            <a:endParaRPr sz="1800" b="1" dirty="0">
              <a:solidFill>
                <a:schemeClr val="tx1">
                  <a:lumMod val="95000"/>
                  <a:lumOff val="5000"/>
                </a:schemeClr>
              </a:solidFill>
              <a:effectLst>
                <a:outerShdw blurRad="38100" dist="38100" dir="2700000" algn="tl">
                  <a:srgbClr val="000000">
                    <a:alpha val="43137"/>
                  </a:srgbClr>
                </a:outerShdw>
              </a:effectLst>
              <a:latin typeface="Arial"/>
              <a:cs typeface="Arial"/>
            </a:endParaRPr>
          </a:p>
        </p:txBody>
      </p:sp>
      <p:sp>
        <p:nvSpPr>
          <p:cNvPr id="8" name="object 8"/>
          <p:cNvSpPr/>
          <p:nvPr/>
        </p:nvSpPr>
        <p:spPr>
          <a:xfrm>
            <a:off x="6889457" y="1380776"/>
            <a:ext cx="2224029" cy="1765254"/>
          </a:xfrm>
          <a:prstGeom prst="rect">
            <a:avLst/>
          </a:prstGeom>
          <a:blipFill>
            <a:blip r:embed="rId2" cstate="print"/>
            <a:stretch>
              <a:fillRect/>
            </a:stretch>
          </a:blipFill>
        </p:spPr>
        <p:txBody>
          <a:bodyPr wrap="square" lIns="0" tIns="0" rIns="0" bIns="0" rtlCol="0"/>
          <a:lstStyle/>
          <a:p>
            <a:endParaRPr/>
          </a:p>
        </p:txBody>
      </p:sp>
      <p:sp>
        <p:nvSpPr>
          <p:cNvPr id="9" name="object 9"/>
          <p:cNvSpPr/>
          <p:nvPr/>
        </p:nvSpPr>
        <p:spPr>
          <a:xfrm>
            <a:off x="6916096" y="4155437"/>
            <a:ext cx="2135079" cy="1600190"/>
          </a:xfrm>
          <a:prstGeom prst="rect">
            <a:avLst/>
          </a:prstGeom>
          <a:blipFill>
            <a:blip r:embed="rId3" cstate="print"/>
            <a:stretch>
              <a:fillRect/>
            </a:stretch>
          </a:blipFill>
        </p:spPr>
        <p:txBody>
          <a:bodyPr wrap="square" lIns="0" tIns="0" rIns="0" bIns="0" rtlCol="0"/>
          <a:lstStyle/>
          <a:p>
            <a:endParaRPr/>
          </a:p>
        </p:txBody>
      </p:sp>
      <p:sp>
        <p:nvSpPr>
          <p:cNvPr id="11" name="object 11"/>
          <p:cNvSpPr txBox="1">
            <a:spLocks noGrp="1"/>
          </p:cNvSpPr>
          <p:nvPr>
            <p:ph type="sldNum" sz="quarter" idx="4294967295"/>
          </p:nvPr>
        </p:nvSpPr>
        <p:spPr>
          <a:xfrm>
            <a:off x="207326" y="6544354"/>
            <a:ext cx="548249"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44</a:t>
            </a:fld>
            <a:endParaRPr spc="-5"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749137" y="562419"/>
            <a:ext cx="3653154" cy="482600"/>
          </a:xfrm>
          <a:prstGeom prst="rect">
            <a:avLst/>
          </a:prstGeom>
        </p:spPr>
        <p:txBody>
          <a:bodyPr vert="horz" wrap="square" lIns="0" tIns="12700" rIns="0" bIns="0" rtlCol="0">
            <a:spAutoFit/>
          </a:bodyPr>
          <a:lstStyle/>
          <a:p>
            <a:pPr marL="12700">
              <a:lnSpc>
                <a:spcPct val="100000"/>
              </a:lnSpc>
              <a:spcBef>
                <a:spcPts val="100"/>
              </a:spcBef>
            </a:pPr>
            <a:r>
              <a:rPr sz="3000" spc="-5" dirty="0">
                <a:solidFill>
                  <a:srgbClr val="7889FB"/>
                </a:solidFill>
              </a:rPr>
              <a:t>Χρήσιμες</a:t>
            </a:r>
            <a:r>
              <a:rPr sz="3000" spc="-70" dirty="0">
                <a:solidFill>
                  <a:srgbClr val="7889FB"/>
                </a:solidFill>
              </a:rPr>
              <a:t> </a:t>
            </a:r>
            <a:r>
              <a:rPr sz="3000" spc="-5" dirty="0">
                <a:solidFill>
                  <a:srgbClr val="7889FB"/>
                </a:solidFill>
              </a:rPr>
              <a:t>Ιστοσελίδες</a:t>
            </a:r>
            <a:endParaRPr sz="3000"/>
          </a:p>
        </p:txBody>
      </p:sp>
      <p:sp>
        <p:nvSpPr>
          <p:cNvPr id="8" name="object 8"/>
          <p:cNvSpPr txBox="1">
            <a:spLocks noGrp="1"/>
          </p:cNvSpPr>
          <p:nvPr>
            <p:ph type="sldNum" sz="quarter" idx="4294967295"/>
          </p:nvPr>
        </p:nvSpPr>
        <p:spPr>
          <a:xfrm>
            <a:off x="207326" y="6544354"/>
            <a:ext cx="764273" cy="276999"/>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45</a:t>
            </a:fld>
            <a:endParaRPr spc="-5" dirty="0"/>
          </a:p>
        </p:txBody>
      </p:sp>
      <p:sp>
        <p:nvSpPr>
          <p:cNvPr id="6" name="object 6"/>
          <p:cNvSpPr txBox="1"/>
          <p:nvPr/>
        </p:nvSpPr>
        <p:spPr>
          <a:xfrm>
            <a:off x="407097" y="1336675"/>
            <a:ext cx="7176770" cy="3302635"/>
          </a:xfrm>
          <a:prstGeom prst="rect">
            <a:avLst/>
          </a:prstGeom>
        </p:spPr>
        <p:txBody>
          <a:bodyPr vert="horz" wrap="square" lIns="0" tIns="13335" rIns="0" bIns="0" rtlCol="0">
            <a:spAutoFit/>
          </a:bodyPr>
          <a:lstStyle/>
          <a:p>
            <a:pPr marL="241300" indent="-229235">
              <a:lnSpc>
                <a:spcPct val="100000"/>
              </a:lnSpc>
              <a:spcBef>
                <a:spcPts val="105"/>
              </a:spcBef>
              <a:buClr>
                <a:srgbClr val="2DB6B3"/>
              </a:buClr>
              <a:buFont typeface="Wingdings"/>
              <a:buChar char=""/>
              <a:tabLst>
                <a:tab pos="241935" algn="l"/>
              </a:tabLst>
            </a:pPr>
            <a:r>
              <a:rPr sz="2000" dirty="0">
                <a:latin typeface="Arial"/>
                <a:cs typeface="Arial"/>
              </a:rPr>
              <a:t>Υπουργείο </a:t>
            </a:r>
            <a:r>
              <a:rPr sz="2000" spc="-5" dirty="0">
                <a:latin typeface="Arial"/>
                <a:cs typeface="Arial"/>
              </a:rPr>
              <a:t>Ανάπτυξης, </a:t>
            </a:r>
            <a:r>
              <a:rPr sz="2000" dirty="0">
                <a:latin typeface="Arial"/>
                <a:cs typeface="Arial"/>
              </a:rPr>
              <a:t>Ανταγωνιστικότητας &amp;</a:t>
            </a:r>
            <a:r>
              <a:rPr sz="2000" spc="-85" dirty="0">
                <a:latin typeface="Arial"/>
                <a:cs typeface="Arial"/>
              </a:rPr>
              <a:t> </a:t>
            </a:r>
            <a:r>
              <a:rPr sz="2000" spc="5" dirty="0">
                <a:latin typeface="Arial"/>
                <a:cs typeface="Arial"/>
              </a:rPr>
              <a:t>Ναυτιλίας</a:t>
            </a:r>
            <a:endParaRPr sz="2000">
              <a:latin typeface="Arial"/>
              <a:cs typeface="Arial"/>
            </a:endParaRPr>
          </a:p>
          <a:p>
            <a:pPr marL="241300">
              <a:lnSpc>
                <a:spcPct val="100000"/>
              </a:lnSpc>
            </a:pPr>
            <a:r>
              <a:rPr sz="2000" spc="-5" dirty="0">
                <a:latin typeface="Arial"/>
                <a:cs typeface="Arial"/>
              </a:rPr>
              <a:t>|</a:t>
            </a:r>
            <a:r>
              <a:rPr sz="2000" spc="-5" dirty="0">
                <a:latin typeface="Arial"/>
                <a:cs typeface="Arial"/>
                <a:hlinkClick r:id="rId2"/>
              </a:rPr>
              <a:t>www.mindev.gov.gr</a:t>
            </a:r>
            <a:endParaRPr sz="2000">
              <a:latin typeface="Arial"/>
              <a:cs typeface="Arial"/>
            </a:endParaRPr>
          </a:p>
          <a:p>
            <a:pPr marL="311150" indent="-299085">
              <a:lnSpc>
                <a:spcPct val="100000"/>
              </a:lnSpc>
              <a:spcBef>
                <a:spcPts val="1320"/>
              </a:spcBef>
              <a:buClr>
                <a:srgbClr val="2DB6B3"/>
              </a:buClr>
              <a:buFont typeface="Wingdings"/>
              <a:buChar char=""/>
              <a:tabLst>
                <a:tab pos="311150" algn="l"/>
                <a:tab pos="311785" algn="l"/>
              </a:tabLst>
            </a:pPr>
            <a:r>
              <a:rPr sz="2000" dirty="0">
                <a:latin typeface="Arial"/>
                <a:cs typeface="Arial"/>
              </a:rPr>
              <a:t>Πλατφόρμα Επιχειρηματικότητας |</a:t>
            </a:r>
            <a:r>
              <a:rPr sz="2000" spc="-90" dirty="0">
                <a:latin typeface="Arial"/>
                <a:cs typeface="Arial"/>
              </a:rPr>
              <a:t> </a:t>
            </a:r>
            <a:r>
              <a:rPr sz="2000" spc="-5" dirty="0">
                <a:latin typeface="Arial"/>
                <a:cs typeface="Arial"/>
                <a:hlinkClick r:id="rId3"/>
              </a:rPr>
              <a:t>www.startupgreece.gov.gr</a:t>
            </a:r>
            <a:endParaRPr sz="2000">
              <a:latin typeface="Arial"/>
              <a:cs typeface="Arial"/>
            </a:endParaRPr>
          </a:p>
          <a:p>
            <a:pPr marL="240665" indent="-228600">
              <a:lnSpc>
                <a:spcPct val="100000"/>
              </a:lnSpc>
              <a:spcBef>
                <a:spcPts val="1315"/>
              </a:spcBef>
              <a:buClr>
                <a:srgbClr val="2DB6B3"/>
              </a:buClr>
              <a:buFont typeface="Wingdings"/>
              <a:buChar char=""/>
              <a:tabLst>
                <a:tab pos="241300" algn="l"/>
              </a:tabLst>
            </a:pPr>
            <a:r>
              <a:rPr sz="2000" spc="-5" dirty="0">
                <a:latin typeface="Arial"/>
                <a:cs typeface="Arial"/>
              </a:rPr>
              <a:t>Επενδύστε </a:t>
            </a:r>
            <a:r>
              <a:rPr sz="2000" dirty="0">
                <a:latin typeface="Arial"/>
                <a:cs typeface="Arial"/>
              </a:rPr>
              <a:t>στην Ελλάδα </a:t>
            </a:r>
            <a:r>
              <a:rPr sz="2000" spc="-5" dirty="0">
                <a:latin typeface="Arial"/>
                <a:cs typeface="Arial"/>
              </a:rPr>
              <a:t>Α.Ε|</a:t>
            </a:r>
            <a:r>
              <a:rPr sz="2000" spc="-25" dirty="0">
                <a:latin typeface="Arial"/>
                <a:cs typeface="Arial"/>
              </a:rPr>
              <a:t> </a:t>
            </a:r>
            <a:r>
              <a:rPr sz="2000" spc="-5" dirty="0">
                <a:latin typeface="Arial"/>
                <a:cs typeface="Arial"/>
                <a:hlinkClick r:id="rId4"/>
              </a:rPr>
              <a:t>www.investingreece.gov.gr</a:t>
            </a:r>
            <a:endParaRPr sz="2000">
              <a:latin typeface="Arial"/>
              <a:cs typeface="Arial"/>
            </a:endParaRPr>
          </a:p>
          <a:p>
            <a:pPr marL="240665" indent="-228600">
              <a:lnSpc>
                <a:spcPct val="100000"/>
              </a:lnSpc>
              <a:spcBef>
                <a:spcPts val="1320"/>
              </a:spcBef>
              <a:buClr>
                <a:srgbClr val="2DB6B3"/>
              </a:buClr>
              <a:buFont typeface="Wingdings"/>
              <a:buChar char=""/>
              <a:tabLst>
                <a:tab pos="241300" algn="l"/>
              </a:tabLst>
            </a:pPr>
            <a:r>
              <a:rPr sz="2000" dirty="0">
                <a:latin typeface="Arial"/>
                <a:cs typeface="Arial"/>
              </a:rPr>
              <a:t>Γενική Γραμματεία </a:t>
            </a:r>
            <a:r>
              <a:rPr sz="2000" spc="-5" dirty="0">
                <a:latin typeface="Arial"/>
                <a:cs typeface="Arial"/>
              </a:rPr>
              <a:t>Επενδύσεων </a:t>
            </a:r>
            <a:r>
              <a:rPr sz="2000" dirty="0">
                <a:latin typeface="Arial"/>
                <a:cs typeface="Arial"/>
              </a:rPr>
              <a:t>|</a:t>
            </a:r>
            <a:r>
              <a:rPr sz="2000" spc="-65" dirty="0">
                <a:latin typeface="Arial"/>
                <a:cs typeface="Arial"/>
              </a:rPr>
              <a:t> </a:t>
            </a:r>
            <a:r>
              <a:rPr sz="2000" dirty="0">
                <a:latin typeface="Arial"/>
                <a:cs typeface="Arial"/>
                <a:hlinkClick r:id="rId5"/>
              </a:rPr>
              <a:t>www.ependyseis.gr</a:t>
            </a:r>
            <a:endParaRPr sz="2000">
              <a:latin typeface="Arial"/>
              <a:cs typeface="Arial"/>
            </a:endParaRPr>
          </a:p>
          <a:p>
            <a:pPr marL="240665" indent="-228600">
              <a:lnSpc>
                <a:spcPct val="100000"/>
              </a:lnSpc>
              <a:spcBef>
                <a:spcPts val="1320"/>
              </a:spcBef>
              <a:buClr>
                <a:srgbClr val="2DB6B3"/>
              </a:buClr>
              <a:buFont typeface="Wingdings"/>
              <a:buChar char=""/>
              <a:tabLst>
                <a:tab pos="241300" algn="l"/>
              </a:tabLst>
            </a:pPr>
            <a:r>
              <a:rPr sz="2000" dirty="0">
                <a:latin typeface="Arial"/>
                <a:cs typeface="Arial"/>
              </a:rPr>
              <a:t>ΕΣΠΑ |</a:t>
            </a:r>
            <a:r>
              <a:rPr sz="2000" spc="-20" dirty="0">
                <a:latin typeface="Arial"/>
                <a:cs typeface="Arial"/>
              </a:rPr>
              <a:t> </a:t>
            </a:r>
            <a:r>
              <a:rPr sz="2000" spc="-5" dirty="0">
                <a:latin typeface="Arial"/>
                <a:cs typeface="Arial"/>
                <a:hlinkClick r:id="rId6"/>
              </a:rPr>
              <a:t>http://www.espa.gr/el/Pages/default.aspx</a:t>
            </a:r>
            <a:endParaRPr sz="2000">
              <a:latin typeface="Arial"/>
              <a:cs typeface="Arial"/>
            </a:endParaRPr>
          </a:p>
          <a:p>
            <a:pPr marL="240665" marR="255904" indent="-228600">
              <a:lnSpc>
                <a:spcPct val="100000"/>
              </a:lnSpc>
              <a:spcBef>
                <a:spcPts val="1320"/>
              </a:spcBef>
              <a:buClr>
                <a:srgbClr val="2DB6B3"/>
              </a:buClr>
              <a:buFont typeface="Wingdings"/>
              <a:buChar char=""/>
              <a:tabLst>
                <a:tab pos="241300" algn="l"/>
              </a:tabLst>
            </a:pPr>
            <a:r>
              <a:rPr sz="2000" dirty="0">
                <a:latin typeface="Arial"/>
                <a:cs typeface="Arial"/>
              </a:rPr>
              <a:t>Ευρωπαϊκή Τράπεζα </a:t>
            </a:r>
            <a:r>
              <a:rPr sz="2000" spc="-5" dirty="0">
                <a:latin typeface="Arial"/>
                <a:cs typeface="Arial"/>
              </a:rPr>
              <a:t>Επενδύσεων </a:t>
            </a:r>
            <a:r>
              <a:rPr sz="2000" dirty="0">
                <a:latin typeface="Arial"/>
                <a:cs typeface="Arial"/>
              </a:rPr>
              <a:t>| </a:t>
            </a:r>
            <a:r>
              <a:rPr sz="2000" spc="-5" dirty="0">
                <a:latin typeface="Arial"/>
                <a:cs typeface="Arial"/>
                <a:hlinkClick r:id="rId7"/>
              </a:rPr>
              <a:t>http://europa.eu/about- </a:t>
            </a:r>
            <a:r>
              <a:rPr sz="2000" spc="-5" dirty="0">
                <a:latin typeface="Arial"/>
                <a:cs typeface="Arial"/>
              </a:rPr>
              <a:t> eu/institutions-bodies/eib/index_el.htm</a:t>
            </a:r>
            <a:endParaRPr sz="2000">
              <a:latin typeface="Arial"/>
              <a:cs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www.diye.com.tr/wp-content/uploads/2008/10/internationalization.jpg">
            <a:hlinkClick r:id="rId3"/>
          </p:cNvPr>
          <p:cNvPicPr>
            <a:picLocks noChangeAspect="1" noChangeArrowheads="1"/>
          </p:cNvPicPr>
          <p:nvPr/>
        </p:nvPicPr>
        <p:blipFill>
          <a:blip r:embed="rId4" cstate="print"/>
          <a:srcRect/>
          <a:stretch>
            <a:fillRect/>
          </a:stretch>
        </p:blipFill>
        <p:spPr bwMode="auto">
          <a:xfrm>
            <a:off x="0" y="3571875"/>
            <a:ext cx="9144000" cy="3286125"/>
          </a:xfrm>
          <a:prstGeom prst="rect">
            <a:avLst/>
          </a:prstGeom>
          <a:noFill/>
          <a:ln w="9525">
            <a:noFill/>
            <a:miter lim="800000"/>
            <a:headEnd/>
            <a:tailEnd/>
          </a:ln>
        </p:spPr>
      </p:pic>
      <p:sp>
        <p:nvSpPr>
          <p:cNvPr id="4" name="Τίτλος 3"/>
          <p:cNvSpPr>
            <a:spLocks noGrp="1"/>
          </p:cNvSpPr>
          <p:nvPr>
            <p:ph type="title"/>
          </p:nvPr>
        </p:nvSpPr>
        <p:spPr/>
        <p:txBody>
          <a:bodyPr>
            <a:normAutofit/>
          </a:bodyPr>
          <a:lstStyle/>
          <a:p>
            <a:pPr marL="0"/>
            <a:r>
              <a:rPr lang="el-GR" sz="2800" dirty="0" smtClean="0">
                <a:solidFill>
                  <a:srgbClr val="0070C0"/>
                </a:solidFill>
                <a:effectLst>
                  <a:outerShdw blurRad="38100" dist="38100" dir="2700000" algn="tl">
                    <a:srgbClr val="000000">
                      <a:alpha val="43137"/>
                    </a:srgbClr>
                  </a:outerShdw>
                </a:effectLst>
              </a:rPr>
              <a:t>Δημόσια εγγραφή και είσοδος στο χρηματιστήριο</a:t>
            </a:r>
          </a:p>
        </p:txBody>
      </p:sp>
      <p:sp>
        <p:nvSpPr>
          <p:cNvPr id="5" name="Θέση περιεχομένου 4"/>
          <p:cNvSpPr>
            <a:spLocks noGrp="1"/>
          </p:cNvSpPr>
          <p:nvPr>
            <p:ph idx="1"/>
          </p:nvPr>
        </p:nvSpPr>
        <p:spPr/>
        <p:txBody>
          <a:bodyPr>
            <a:noAutofit/>
          </a:bodyPr>
          <a:lstStyle/>
          <a:p>
            <a:pPr lvl="0" algn="just">
              <a:buNone/>
            </a:pPr>
            <a:r>
              <a:rPr lang="el-GR" sz="2400" b="1" i="1" dirty="0" smtClean="0"/>
              <a:t>     </a:t>
            </a:r>
            <a:r>
              <a:rPr lang="el-GR" sz="2200" b="1" i="1" u="sng" dirty="0" smtClean="0">
                <a:solidFill>
                  <a:srgbClr val="C00000"/>
                </a:solidFill>
                <a:effectLst>
                  <a:outerShdw blurRad="38100" dist="38100" dir="2700000" algn="tl">
                    <a:srgbClr val="000000">
                      <a:alpha val="43137"/>
                    </a:srgbClr>
                  </a:outerShdw>
                </a:effectLst>
              </a:rPr>
              <a:t>Δημόσια εγγραφή και είσοδος στο χρηματιστήριο</a:t>
            </a:r>
            <a:r>
              <a:rPr lang="el-GR" sz="2200" b="1" dirty="0" smtClean="0">
                <a:solidFill>
                  <a:srgbClr val="C00000"/>
                </a:solidFill>
                <a:effectLst>
                  <a:outerShdw blurRad="38100" dist="38100" dir="2700000" algn="tl">
                    <a:srgbClr val="000000">
                      <a:alpha val="43137"/>
                    </a:srgbClr>
                  </a:outerShdw>
                </a:effectLst>
              </a:rPr>
              <a:t>. Εφόσον οι συνθήκες είναι ευνοϊκές, η είσοδος στις κεφαλαιαγορές μπορεί να αποβεί εξαιρετικά κερδοφόρα για τον επιχειρηματία. </a:t>
            </a:r>
            <a:r>
              <a:rPr lang="el-GR" sz="2200" b="1" dirty="0" smtClean="0">
                <a:solidFill>
                  <a:srgbClr val="0070C0"/>
                </a:solidFill>
                <a:effectLst>
                  <a:outerShdw blurRad="38100" dist="38100" dir="2700000" algn="tl">
                    <a:srgbClr val="000000">
                      <a:alpha val="43137"/>
                    </a:srgbClr>
                  </a:outerShdw>
                </a:effectLst>
              </a:rPr>
              <a:t>Για να προχωρήσει σε αυτήν την κίνηση η επιχείρηση θα πρέπει να έχει ξεπεράσει τα αρχικά προβλήματα και να έχει αποκτήσει φήμη. </a:t>
            </a:r>
            <a:r>
              <a:rPr lang="el-GR" sz="2200" b="1" dirty="0" smtClean="0">
                <a:solidFill>
                  <a:srgbClr val="C00000"/>
                </a:solidFill>
                <a:effectLst>
                  <a:outerShdw blurRad="38100" dist="38100" dir="2700000" algn="tl">
                    <a:srgbClr val="000000">
                      <a:alpha val="43137"/>
                    </a:srgbClr>
                  </a:outerShdw>
                </a:effectLst>
              </a:rPr>
              <a:t>Ωστόσο η εισαγωγή στο χρηματιστήριο συνεπάγεται νομικές δεσμεύσεις, υποχρέωση δημοσιοποίησης πληροφοριών και οικονομικών στοιχείων, έλεγχο από τους μετόχους και περιορισμό της αυτοτέλειας του επιχειρηματία. </a:t>
            </a:r>
          </a:p>
          <a:p>
            <a:pPr>
              <a:buNone/>
            </a:pPr>
            <a:endParaRPr lang="el-GR" sz="2400" dirty="0" smtClean="0"/>
          </a:p>
          <a:p>
            <a:pPr lvl="1">
              <a:buNone/>
            </a:pPr>
            <a:endParaRPr lang="el-GR" sz="1800" dirty="0"/>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46</a:t>
            </a:fld>
            <a:endParaRPr lang="el-GR" dirty="0"/>
          </a:p>
        </p:txBody>
      </p:sp>
    </p:spTree>
    <p:extLst>
      <p:ext uri="{BB962C8B-B14F-4D97-AF65-F5344CB8AC3E}">
        <p14:creationId xmlns="" xmlns:p14="http://schemas.microsoft.com/office/powerpoint/2010/main" val="49995502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www.diye.com.tr/wp-content/uploads/2008/10/internationalization.jpg">
            <a:hlinkClick r:id="rId3"/>
          </p:cNvPr>
          <p:cNvPicPr>
            <a:picLocks noChangeAspect="1" noChangeArrowheads="1"/>
          </p:cNvPicPr>
          <p:nvPr/>
        </p:nvPicPr>
        <p:blipFill>
          <a:blip r:embed="rId4" cstate="print"/>
          <a:srcRect/>
          <a:stretch>
            <a:fillRect/>
          </a:stretch>
        </p:blipFill>
        <p:spPr bwMode="auto">
          <a:xfrm>
            <a:off x="0" y="3571875"/>
            <a:ext cx="9144000" cy="3286125"/>
          </a:xfrm>
          <a:prstGeom prst="rect">
            <a:avLst/>
          </a:prstGeom>
          <a:noFill/>
          <a:ln w="9525">
            <a:noFill/>
            <a:miter lim="800000"/>
            <a:headEnd/>
            <a:tailEnd/>
          </a:ln>
        </p:spPr>
      </p:pic>
      <p:sp>
        <p:nvSpPr>
          <p:cNvPr id="4" name="Τίτλος 3"/>
          <p:cNvSpPr>
            <a:spLocks noGrp="1"/>
          </p:cNvSpPr>
          <p:nvPr>
            <p:ph type="title"/>
          </p:nvPr>
        </p:nvSpPr>
        <p:spPr>
          <a:xfrm>
            <a:off x="457200" y="274638"/>
            <a:ext cx="8229600" cy="634082"/>
          </a:xfrm>
        </p:spPr>
        <p:txBody>
          <a:bodyPr>
            <a:normAutofit/>
          </a:bodyPr>
          <a:lstStyle/>
          <a:p>
            <a:pPr marL="0"/>
            <a:r>
              <a:rPr lang="el-GR" sz="2800" dirty="0" smtClean="0">
                <a:solidFill>
                  <a:srgbClr val="002060"/>
                </a:solidFill>
                <a:effectLst>
                  <a:outerShdw blurRad="38100" dist="38100" dir="2700000" algn="tl">
                    <a:srgbClr val="000000">
                      <a:alpha val="43137"/>
                    </a:srgbClr>
                  </a:outerShdw>
                </a:effectLst>
              </a:rPr>
              <a:t>Κύκλος Χρηματοδότησης νέων επιχειρήσεων</a:t>
            </a:r>
          </a:p>
        </p:txBody>
      </p:sp>
      <p:sp>
        <p:nvSpPr>
          <p:cNvPr id="5" name="Θέση περιεχομένου 4"/>
          <p:cNvSpPr>
            <a:spLocks noGrp="1"/>
          </p:cNvSpPr>
          <p:nvPr>
            <p:ph idx="1"/>
          </p:nvPr>
        </p:nvSpPr>
        <p:spPr>
          <a:xfrm>
            <a:off x="395536" y="908720"/>
            <a:ext cx="8291264" cy="5217443"/>
          </a:xfrm>
        </p:spPr>
        <p:txBody>
          <a:bodyPr>
            <a:noAutofit/>
          </a:bodyPr>
          <a:lstStyle/>
          <a:p>
            <a:pPr algn="just">
              <a:buNone/>
            </a:pPr>
            <a:r>
              <a:rPr lang="el-GR" sz="2200" b="1" i="1" dirty="0" smtClean="0"/>
              <a:t>      </a:t>
            </a:r>
            <a:r>
              <a:rPr lang="el-GR" sz="2200" b="1" dirty="0" smtClean="0">
                <a:solidFill>
                  <a:schemeClr val="tx2">
                    <a:lumMod val="50000"/>
                  </a:schemeClr>
                </a:solidFill>
                <a:effectLst>
                  <a:outerShdw blurRad="38100" dist="38100" dir="2700000" algn="tl">
                    <a:srgbClr val="000000">
                      <a:alpha val="43137"/>
                    </a:srgbClr>
                  </a:outerShdw>
                </a:effectLst>
              </a:rPr>
              <a:t>Στο παρακάτω σχήμα παρουσιάζεται ενδεικτικά η χρηματοδότηση των επιχειρήσεων ανάλογα με το στάδιο του κύκλου ζωής τους. </a:t>
            </a:r>
          </a:p>
          <a:p>
            <a:pPr algn="just">
              <a:buNone/>
            </a:pPr>
            <a:r>
              <a:rPr lang="el-GR" sz="2200" b="1" dirty="0" smtClean="0">
                <a:solidFill>
                  <a:schemeClr val="tx2">
                    <a:lumMod val="50000"/>
                  </a:schemeClr>
                </a:solidFill>
                <a:effectLst>
                  <a:outerShdw blurRad="38100" dist="38100" dir="2700000" algn="tl">
                    <a:srgbClr val="000000">
                      <a:alpha val="43137"/>
                    </a:srgbClr>
                  </a:outerShdw>
                </a:effectLst>
              </a:rPr>
              <a:t>     </a:t>
            </a:r>
            <a:r>
              <a:rPr lang="el-GR" sz="2200" b="1" i="1" dirty="0" smtClean="0">
                <a:solidFill>
                  <a:srgbClr val="411817"/>
                </a:solidFill>
                <a:effectLst>
                  <a:outerShdw blurRad="38100" dist="38100" dir="2700000" algn="tl">
                    <a:srgbClr val="000000">
                      <a:alpha val="43137"/>
                    </a:srgbClr>
                  </a:outerShdw>
                </a:effectLst>
              </a:rPr>
              <a:t>Στο «επικίνδυνο» ξεκίνημα (κοιλάδα του θανάτου) τα διαθέσιμα κεφάλαια προέρχονται από προσωπικά κεφάλαια του επιχειρηματία, άτυπη χρηματοδότηση, συμμετοχή σε αναπτυξιακά προγράμματα, άλλες πηγές «κοντά στον επιχειρηματία» και τυχόν επιχειρηματικούς αγγέλους. </a:t>
            </a:r>
          </a:p>
          <a:p>
            <a:pPr algn="just">
              <a:buNone/>
            </a:pPr>
            <a:r>
              <a:rPr lang="el-GR" sz="2200" b="1" dirty="0" smtClean="0">
                <a:solidFill>
                  <a:srgbClr val="2D223A"/>
                </a:solidFill>
                <a:effectLst>
                  <a:outerShdw blurRad="38100" dist="38100" dir="2700000" algn="tl">
                    <a:srgbClr val="000000">
                      <a:alpha val="43137"/>
                    </a:srgbClr>
                  </a:outerShdw>
                </a:effectLst>
              </a:rPr>
              <a:t>     Οι μεγαλύτερες κεφαλαιακές ανάγκες εμφανίζονται όταν η επιχείρηση ξεπεράσει το «νεκρό σημείο» (</a:t>
            </a:r>
            <a:r>
              <a:rPr lang="en-US" sz="2200" b="1" dirty="0" smtClean="0">
                <a:solidFill>
                  <a:srgbClr val="2D223A"/>
                </a:solidFill>
                <a:effectLst>
                  <a:outerShdw blurRad="38100" dist="38100" dir="2700000" algn="tl">
                    <a:srgbClr val="000000">
                      <a:alpha val="43137"/>
                    </a:srgbClr>
                  </a:outerShdw>
                </a:effectLst>
              </a:rPr>
              <a:t>breakeven point</a:t>
            </a:r>
            <a:r>
              <a:rPr lang="el-GR" sz="2200" b="1" dirty="0" smtClean="0">
                <a:solidFill>
                  <a:srgbClr val="2D223A"/>
                </a:solidFill>
                <a:effectLst>
                  <a:outerShdw blurRad="38100" dist="38100" dir="2700000" algn="tl">
                    <a:srgbClr val="000000">
                      <a:alpha val="43137"/>
                    </a:srgbClr>
                  </a:outerShdw>
                </a:effectLst>
              </a:rPr>
              <a:t>) όπου τα κέρδη ισοσκελίζουν τα έξοδα, οπότε πηγές χρηματοδότησης μπορούν να αποτελέσουν τα κεφάλαια υψηλού ρίσκου. </a:t>
            </a:r>
          </a:p>
          <a:p>
            <a:pPr lvl="0">
              <a:buNone/>
            </a:pPr>
            <a:endParaRPr lang="el-GR" sz="2000" dirty="0" smtClean="0"/>
          </a:p>
          <a:p>
            <a:pPr lvl="0">
              <a:buNone/>
            </a:pPr>
            <a:r>
              <a:rPr lang="el-GR" sz="2000" i="1" dirty="0" smtClean="0"/>
              <a:t>     </a:t>
            </a:r>
            <a:endParaRPr lang="el-GR" sz="2000" dirty="0" smtClean="0"/>
          </a:p>
          <a:p>
            <a:pPr>
              <a:buNone/>
            </a:pPr>
            <a:endParaRPr lang="el-GR" sz="2400" dirty="0" smtClean="0"/>
          </a:p>
          <a:p>
            <a:pPr lvl="1">
              <a:buNone/>
            </a:pPr>
            <a:endParaRPr lang="el-GR" sz="1800" dirty="0"/>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47</a:t>
            </a:fld>
            <a:endParaRPr lang="el-GR" dirty="0"/>
          </a:p>
        </p:txBody>
      </p:sp>
    </p:spTree>
    <p:extLst>
      <p:ext uri="{BB962C8B-B14F-4D97-AF65-F5344CB8AC3E}">
        <p14:creationId xmlns="" xmlns:p14="http://schemas.microsoft.com/office/powerpoint/2010/main" val="4999550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pPr marL="0"/>
            <a:r>
              <a:rPr lang="el-GR" sz="2800" dirty="0" smtClean="0">
                <a:solidFill>
                  <a:srgbClr val="C00000"/>
                </a:solidFill>
                <a:effectLst>
                  <a:outerShdw blurRad="38100" dist="38100" dir="2700000" algn="tl">
                    <a:srgbClr val="000000">
                      <a:alpha val="43137"/>
                    </a:srgbClr>
                  </a:outerShdw>
                </a:effectLst>
              </a:rPr>
              <a:t>Κύκλος Χρηματοδότησης νέων επιχειρήσεων</a:t>
            </a:r>
          </a:p>
        </p:txBody>
      </p:sp>
      <p:sp>
        <p:nvSpPr>
          <p:cNvPr id="5" name="Θέση περιεχομένου 4"/>
          <p:cNvSpPr>
            <a:spLocks noGrp="1"/>
          </p:cNvSpPr>
          <p:nvPr>
            <p:ph idx="1"/>
          </p:nvPr>
        </p:nvSpPr>
        <p:spPr>
          <a:xfrm>
            <a:off x="457200" y="5805264"/>
            <a:ext cx="8229600" cy="792088"/>
          </a:xfrm>
        </p:spPr>
        <p:txBody>
          <a:bodyPr>
            <a:noAutofit/>
          </a:bodyPr>
          <a:lstStyle/>
          <a:p>
            <a:pPr lvl="0">
              <a:buNone/>
            </a:pPr>
            <a:endParaRPr lang="el-GR" sz="2000" dirty="0" smtClean="0"/>
          </a:p>
          <a:p>
            <a:pPr lvl="0">
              <a:buNone/>
            </a:pPr>
            <a:r>
              <a:rPr lang="el-GR" sz="2000" i="1" dirty="0" smtClean="0"/>
              <a:t>     </a:t>
            </a:r>
            <a:endParaRPr lang="el-GR" sz="2000" dirty="0" smtClean="0"/>
          </a:p>
          <a:p>
            <a:pPr>
              <a:buNone/>
            </a:pPr>
            <a:endParaRPr lang="el-GR" sz="2400" dirty="0" smtClean="0"/>
          </a:p>
          <a:p>
            <a:pPr lvl="1">
              <a:buNone/>
            </a:pPr>
            <a:endParaRPr lang="el-GR" sz="1800" dirty="0"/>
          </a:p>
        </p:txBody>
      </p:sp>
      <p:sp>
        <p:nvSpPr>
          <p:cNvPr id="6" name="Θέση αριθμού διαφάνειας 5"/>
          <p:cNvSpPr>
            <a:spLocks noGrp="1"/>
          </p:cNvSpPr>
          <p:nvPr>
            <p:ph type="sldNum" sz="quarter" idx="12"/>
          </p:nvPr>
        </p:nvSpPr>
        <p:spPr/>
        <p:txBody>
          <a:bodyPr/>
          <a:lstStyle/>
          <a:p>
            <a:fld id="{53C4726A-630D-4CB4-B088-BAB00F4188E9}" type="slidenum">
              <a:rPr lang="el-GR" smtClean="0"/>
              <a:pPr/>
              <a:t>48</a:t>
            </a:fld>
            <a:endParaRPr lang="el-GR" dirty="0"/>
          </a:p>
        </p:txBody>
      </p:sp>
      <p:pic>
        <p:nvPicPr>
          <p:cNvPr id="1026" name="Picture 2" descr="Πηγές χρηματοδότησης ανάλογα με το στάδιο του Κύκλου Ζωής της επιχείρησης"/>
          <p:cNvPicPr>
            <a:picLocks noChangeAspect="1" noChangeArrowheads="1"/>
          </p:cNvPicPr>
          <p:nvPr/>
        </p:nvPicPr>
        <p:blipFill>
          <a:blip r:embed="rId3" cstate="print"/>
          <a:srcRect/>
          <a:stretch>
            <a:fillRect/>
          </a:stretch>
        </p:blipFill>
        <p:spPr bwMode="auto">
          <a:xfrm>
            <a:off x="1300163" y="1700808"/>
            <a:ext cx="6296173" cy="3889690"/>
          </a:xfrm>
          <a:prstGeom prst="rect">
            <a:avLst/>
          </a:prstGeom>
          <a:noFill/>
          <a:ln w="9525">
            <a:noFill/>
            <a:miter lim="800000"/>
            <a:headEnd/>
            <a:tailEnd/>
          </a:ln>
        </p:spPr>
      </p:pic>
      <p:sp>
        <p:nvSpPr>
          <p:cNvPr id="1027" name="Rectangle 3" descr="Πηγές χρηματοδότησης ανάλογα με το στάδιο του Κύκλου Ζωής της επιχείρησης"/>
          <p:cNvSpPr>
            <a:spLocks noChangeArrowheads="1"/>
          </p:cNvSpPr>
          <p:nvPr/>
        </p:nvSpPr>
        <p:spPr bwMode="auto">
          <a:xfrm>
            <a:off x="1970515" y="5797570"/>
            <a:ext cx="5208477"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Narrow" pitchFamily="34" charset="0"/>
                <a:ea typeface="Calibri" pitchFamily="34" charset="0"/>
                <a:cs typeface="Times New Roman" pitchFamily="18" charset="0"/>
              </a:rPr>
              <a:t>Σχήμα</a:t>
            </a:r>
            <a:r>
              <a:rPr kumimoji="0" lang="el-GR" sz="1200" b="0" i="0" u="none" strike="noStrike" cap="none" normalizeH="0" dirty="0" smtClean="0">
                <a:ln>
                  <a:noFill/>
                </a:ln>
                <a:solidFill>
                  <a:schemeClr val="tx1"/>
                </a:solidFill>
                <a:effectLst/>
                <a:latin typeface="Arial Narrow" pitchFamily="34" charset="0"/>
                <a:ea typeface="Calibri" pitchFamily="34" charset="0"/>
                <a:cs typeface="Times New Roman" pitchFamily="18" charset="0"/>
              </a:rPr>
              <a:t> . </a:t>
            </a:r>
            <a:r>
              <a:rPr kumimoji="0" lang="el-GR" sz="1200" b="0" i="0" u="none" strike="noStrike" cap="none" normalizeH="0" baseline="0" dirty="0" smtClean="0">
                <a:ln>
                  <a:noFill/>
                </a:ln>
                <a:solidFill>
                  <a:schemeClr val="tx1"/>
                </a:solidFill>
                <a:effectLst/>
                <a:latin typeface="Arial Narrow" pitchFamily="34" charset="0"/>
                <a:ea typeface="Calibri" pitchFamily="34" charset="0"/>
                <a:cs typeface="Times New Roman" pitchFamily="18" charset="0"/>
              </a:rPr>
              <a:t> Πηγές χρηματοδότησης ανάλογα με το στάδιο του Κύκλου Ζωής της επιχείρησης</a:t>
            </a:r>
            <a:endParaRPr kumimoji="0" lang="el-GR" sz="1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4999550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Αποτέλεσμα εικόνας για μορφες χρηματοδοτησης επιχειρησεων ppt"/>
          <p:cNvPicPr>
            <a:picLocks noChangeAspect="1" noChangeArrowheads="1"/>
          </p:cNvPicPr>
          <p:nvPr/>
        </p:nvPicPr>
        <p:blipFill>
          <a:blip r:embed="rId3" cstate="print"/>
          <a:srcRect/>
          <a:stretch>
            <a:fillRect/>
          </a:stretch>
        </p:blipFill>
        <p:spPr bwMode="auto">
          <a:xfrm>
            <a:off x="1115616" y="1556792"/>
            <a:ext cx="6762750" cy="3714751"/>
          </a:xfrm>
          <a:prstGeom prst="rect">
            <a:avLst/>
          </a:prstGeom>
          <a:noFill/>
        </p:spPr>
      </p:pic>
    </p:spTree>
    <p:extLst>
      <p:ext uri="{BB962C8B-B14F-4D97-AF65-F5344CB8AC3E}">
        <p14:creationId xmlns="" xmlns:p14="http://schemas.microsoft.com/office/powerpoint/2010/main" val="21280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599817" y="581863"/>
            <a:ext cx="3845560" cy="443711"/>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7889FB"/>
                </a:solidFill>
                <a:effectLst>
                  <a:outerShdw blurRad="38100" dist="38100" dir="2700000" algn="tl">
                    <a:srgbClr val="000000">
                      <a:alpha val="43137"/>
                    </a:srgbClr>
                  </a:outerShdw>
                </a:effectLst>
              </a:rPr>
              <a:t>Τραπεζικός</a:t>
            </a:r>
            <a:r>
              <a:rPr sz="2800" spc="-20" dirty="0">
                <a:solidFill>
                  <a:srgbClr val="7889FB"/>
                </a:solidFill>
                <a:effectLst>
                  <a:outerShdw blurRad="38100" dist="38100" dir="2700000" algn="tl">
                    <a:srgbClr val="000000">
                      <a:alpha val="43137"/>
                    </a:srgbClr>
                  </a:outerShdw>
                </a:effectLst>
              </a:rPr>
              <a:t> </a:t>
            </a:r>
            <a:r>
              <a:rPr sz="2800" spc="-5" dirty="0">
                <a:solidFill>
                  <a:srgbClr val="7889FB"/>
                </a:solidFill>
                <a:effectLst>
                  <a:outerShdw blurRad="38100" dist="38100" dir="2700000" algn="tl">
                    <a:srgbClr val="000000">
                      <a:alpha val="43137"/>
                    </a:srgbClr>
                  </a:outerShdw>
                </a:effectLst>
              </a:rPr>
              <a:t>Δανεισμός</a:t>
            </a:r>
            <a:endParaRPr sz="2800" dirty="0">
              <a:effectLst>
                <a:outerShdw blurRad="38100" dist="38100" dir="2700000" algn="tl">
                  <a:srgbClr val="000000">
                    <a:alpha val="43137"/>
                  </a:srgbClr>
                </a:outerShdw>
              </a:effectLst>
            </a:endParaRPr>
          </a:p>
        </p:txBody>
      </p:sp>
      <p:sp>
        <p:nvSpPr>
          <p:cNvPr id="6" name="object 6"/>
          <p:cNvSpPr txBox="1"/>
          <p:nvPr/>
        </p:nvSpPr>
        <p:spPr>
          <a:xfrm>
            <a:off x="294640" y="1303273"/>
            <a:ext cx="5549265" cy="5398273"/>
          </a:xfrm>
          <a:prstGeom prst="rect">
            <a:avLst/>
          </a:prstGeom>
        </p:spPr>
        <p:txBody>
          <a:bodyPr vert="horz" wrap="square" lIns="0" tIns="12065" rIns="0" bIns="0" rtlCol="0">
            <a:spAutoFit/>
          </a:bodyPr>
          <a:lstStyle/>
          <a:p>
            <a:pPr marL="240665" marR="271145" indent="-228600">
              <a:lnSpc>
                <a:spcPct val="100000"/>
              </a:lnSpc>
              <a:spcBef>
                <a:spcPts val="95"/>
              </a:spcBef>
              <a:buClr>
                <a:srgbClr val="2DB6B3"/>
              </a:buClr>
              <a:buFont typeface="Wingdings"/>
              <a:buChar char=""/>
              <a:tabLst>
                <a:tab pos="241300" algn="l"/>
              </a:tabLst>
            </a:pPr>
            <a:r>
              <a:rPr sz="1900" b="1" spc="-5" dirty="0">
                <a:effectLst>
                  <a:outerShdw blurRad="38100" dist="38100" dir="2700000" algn="tl">
                    <a:srgbClr val="000000">
                      <a:alpha val="43137"/>
                    </a:srgbClr>
                  </a:outerShdw>
                </a:effectLst>
                <a:latin typeface="Arial"/>
                <a:cs typeface="Arial"/>
              </a:rPr>
              <a:t>Ο Τραπεζικός Δανεισμός </a:t>
            </a:r>
            <a:r>
              <a:rPr sz="1900" b="1" spc="-10" dirty="0">
                <a:effectLst>
                  <a:outerShdw blurRad="38100" dist="38100" dir="2700000" algn="tl">
                    <a:srgbClr val="000000">
                      <a:alpha val="43137"/>
                    </a:srgbClr>
                  </a:outerShdw>
                </a:effectLst>
                <a:latin typeface="Arial"/>
                <a:cs typeface="Arial"/>
              </a:rPr>
              <a:t>είναι </a:t>
            </a:r>
            <a:r>
              <a:rPr sz="1900" b="1" spc="-5" dirty="0">
                <a:effectLst>
                  <a:outerShdw blurRad="38100" dist="38100" dir="2700000" algn="tl">
                    <a:srgbClr val="000000">
                      <a:alpha val="43137"/>
                    </a:srgbClr>
                  </a:outerShdw>
                </a:effectLst>
                <a:latin typeface="Arial"/>
                <a:cs typeface="Arial"/>
              </a:rPr>
              <a:t>σήμερα ο πιο  συνηθισμένος τρόπος χρηματοδότησης. Οι  </a:t>
            </a:r>
            <a:r>
              <a:rPr sz="1900" b="1" spc="-10" dirty="0">
                <a:effectLst>
                  <a:outerShdw blurRad="38100" dist="38100" dir="2700000" algn="tl">
                    <a:srgbClr val="000000">
                      <a:alpha val="43137"/>
                    </a:srgbClr>
                  </a:outerShdw>
                </a:effectLst>
                <a:latin typeface="Arial"/>
                <a:cs typeface="Arial"/>
              </a:rPr>
              <a:t>τράπεζες </a:t>
            </a:r>
            <a:r>
              <a:rPr sz="1900" b="1" spc="-5" dirty="0">
                <a:effectLst>
                  <a:outerShdw blurRad="38100" dist="38100" dir="2700000" algn="tl">
                    <a:srgbClr val="000000">
                      <a:alpha val="43137"/>
                    </a:srgbClr>
                  </a:outerShdw>
                </a:effectLst>
                <a:latin typeface="Arial"/>
                <a:cs typeface="Arial"/>
              </a:rPr>
              <a:t>προσφέρουν </a:t>
            </a:r>
            <a:r>
              <a:rPr sz="1900" b="1" spc="-10" dirty="0">
                <a:effectLst>
                  <a:outerShdw blurRad="38100" dist="38100" dir="2700000" algn="tl">
                    <a:srgbClr val="000000">
                      <a:alpha val="43137"/>
                    </a:srgbClr>
                  </a:outerShdw>
                </a:effectLst>
                <a:latin typeface="Arial"/>
                <a:cs typeface="Arial"/>
              </a:rPr>
              <a:t>δύο μεγάλες κατηγορίες  δανείων </a:t>
            </a:r>
            <a:r>
              <a:rPr sz="1900" b="1" spc="-5" dirty="0">
                <a:effectLst>
                  <a:outerShdw blurRad="38100" dist="38100" dir="2700000" algn="tl">
                    <a:srgbClr val="000000">
                      <a:alpha val="43137"/>
                    </a:srgbClr>
                  </a:outerShdw>
                </a:effectLst>
                <a:latin typeface="Arial"/>
                <a:cs typeface="Arial"/>
              </a:rPr>
              <a:t>προς </a:t>
            </a:r>
            <a:r>
              <a:rPr sz="1900" b="1" spc="-10" dirty="0">
                <a:effectLst>
                  <a:outerShdw blurRad="38100" dist="38100" dir="2700000" algn="tl">
                    <a:srgbClr val="000000">
                      <a:alpha val="43137"/>
                    </a:srgbClr>
                  </a:outerShdw>
                </a:effectLst>
                <a:latin typeface="Arial"/>
                <a:cs typeface="Arial"/>
              </a:rPr>
              <a:t>τις</a:t>
            </a:r>
            <a:r>
              <a:rPr sz="1900" b="1" spc="60" dirty="0">
                <a:effectLst>
                  <a:outerShdw blurRad="38100" dist="38100" dir="2700000" algn="tl">
                    <a:srgbClr val="000000">
                      <a:alpha val="43137"/>
                    </a:srgbClr>
                  </a:outerShdw>
                </a:effectLst>
                <a:latin typeface="Arial"/>
                <a:cs typeface="Arial"/>
              </a:rPr>
              <a:t> </a:t>
            </a:r>
            <a:r>
              <a:rPr sz="1900" b="1" spc="-10" dirty="0">
                <a:effectLst>
                  <a:outerShdw blurRad="38100" dist="38100" dir="2700000" algn="tl">
                    <a:srgbClr val="000000">
                      <a:alpha val="43137"/>
                    </a:srgbClr>
                  </a:outerShdw>
                </a:effectLst>
                <a:latin typeface="Arial"/>
                <a:cs typeface="Arial"/>
              </a:rPr>
              <a:t>επιχειρήσεις:</a:t>
            </a:r>
            <a:endParaRPr sz="1900" b="1" dirty="0">
              <a:effectLst>
                <a:outerShdw blurRad="38100" dist="38100" dir="2700000" algn="tl">
                  <a:srgbClr val="000000">
                    <a:alpha val="43137"/>
                  </a:srgbClr>
                </a:outerShdw>
              </a:effectLst>
              <a:latin typeface="Arial"/>
              <a:cs typeface="Arial"/>
            </a:endParaRPr>
          </a:p>
          <a:p>
            <a:pPr marL="992505" marR="5080" lvl="1" indent="-457200">
              <a:lnSpc>
                <a:spcPct val="100000"/>
              </a:lnSpc>
              <a:spcBef>
                <a:spcPts val="1000"/>
              </a:spcBef>
              <a:buClr>
                <a:srgbClr val="2DB6B3"/>
              </a:buClr>
              <a:buAutoNum type="alphaUcPeriod"/>
              <a:tabLst>
                <a:tab pos="992505" algn="l"/>
                <a:tab pos="993140" algn="l"/>
              </a:tabLst>
            </a:pPr>
            <a:r>
              <a:rPr sz="1800" b="1" spc="5" dirty="0">
                <a:effectLst>
                  <a:outerShdw blurRad="38100" dist="38100" dir="2700000" algn="tl">
                    <a:srgbClr val="000000">
                      <a:alpha val="43137"/>
                    </a:srgbClr>
                  </a:outerShdw>
                </a:effectLst>
                <a:latin typeface="Arial"/>
                <a:cs typeface="Arial"/>
              </a:rPr>
              <a:t>Τα </a:t>
            </a:r>
            <a:r>
              <a:rPr sz="1800" b="1" spc="-5" dirty="0">
                <a:effectLst>
                  <a:outerShdw blurRad="38100" dist="38100" dir="2700000" algn="tl">
                    <a:srgbClr val="000000">
                      <a:alpha val="43137"/>
                    </a:srgbClr>
                  </a:outerShdw>
                </a:effectLst>
                <a:latin typeface="Arial"/>
                <a:cs typeface="Arial"/>
              </a:rPr>
              <a:t>δάνεια </a:t>
            </a:r>
            <a:r>
              <a:rPr sz="1800" b="1" spc="-5" dirty="0">
                <a:solidFill>
                  <a:srgbClr val="0000E5"/>
                </a:solidFill>
                <a:effectLst>
                  <a:outerShdw blurRad="38100" dist="38100" dir="2700000" algn="tl">
                    <a:srgbClr val="000000">
                      <a:alpha val="43137"/>
                    </a:srgbClr>
                  </a:outerShdw>
                </a:effectLst>
                <a:latin typeface="Arial"/>
                <a:cs typeface="Arial"/>
              </a:rPr>
              <a:t>Κεφαλαίου Κίνησης, </a:t>
            </a:r>
            <a:r>
              <a:rPr sz="1800" b="1" spc="-5" dirty="0">
                <a:effectLst>
                  <a:outerShdw blurRad="38100" dist="38100" dir="2700000" algn="tl">
                    <a:srgbClr val="000000">
                      <a:alpha val="43137"/>
                    </a:srgbClr>
                  </a:outerShdw>
                </a:effectLst>
                <a:latin typeface="Arial"/>
                <a:cs typeface="Arial"/>
              </a:rPr>
              <a:t>τα </a:t>
            </a:r>
            <a:r>
              <a:rPr sz="1800" b="1" spc="-10" dirty="0">
                <a:effectLst>
                  <a:outerShdw blurRad="38100" dist="38100" dir="2700000" algn="tl">
                    <a:srgbClr val="000000">
                      <a:alpha val="43137"/>
                    </a:srgbClr>
                  </a:outerShdw>
                </a:effectLst>
                <a:latin typeface="Arial"/>
                <a:cs typeface="Arial"/>
              </a:rPr>
              <a:t>οποία </a:t>
            </a:r>
            <a:r>
              <a:rPr sz="1800" b="1" spc="-5" dirty="0">
                <a:effectLst>
                  <a:outerShdw blurRad="38100" dist="38100" dir="2700000" algn="tl">
                    <a:srgbClr val="000000">
                      <a:alpha val="43137"/>
                    </a:srgbClr>
                  </a:outerShdw>
                </a:effectLst>
                <a:latin typeface="Arial"/>
                <a:cs typeface="Arial"/>
              </a:rPr>
              <a:t>είναι  </a:t>
            </a:r>
            <a:r>
              <a:rPr sz="1800" b="1" spc="-10" dirty="0">
                <a:effectLst>
                  <a:outerShdw blurRad="38100" dist="38100" dir="2700000" algn="tl">
                    <a:srgbClr val="000000">
                      <a:alpha val="43137"/>
                    </a:srgbClr>
                  </a:outerShdw>
                </a:effectLst>
                <a:latin typeface="Arial"/>
                <a:cs typeface="Arial"/>
              </a:rPr>
              <a:t>μικρής </a:t>
            </a:r>
            <a:r>
              <a:rPr sz="1800" b="1" spc="-5" dirty="0">
                <a:effectLst>
                  <a:outerShdw blurRad="38100" dist="38100" dir="2700000" algn="tl">
                    <a:srgbClr val="000000">
                      <a:alpha val="43137"/>
                    </a:srgbClr>
                  </a:outerShdw>
                </a:effectLst>
                <a:latin typeface="Arial"/>
                <a:cs typeface="Arial"/>
              </a:rPr>
              <a:t>διάρκειας </a:t>
            </a:r>
            <a:r>
              <a:rPr sz="1800" b="1" dirty="0">
                <a:effectLst>
                  <a:outerShdw blurRad="38100" dist="38100" dir="2700000" algn="tl">
                    <a:srgbClr val="000000">
                      <a:alpha val="43137"/>
                    </a:srgbClr>
                  </a:outerShdw>
                </a:effectLst>
                <a:latin typeface="Arial"/>
                <a:cs typeface="Arial"/>
              </a:rPr>
              <a:t>και </a:t>
            </a:r>
            <a:r>
              <a:rPr sz="1800" b="1" spc="-5" dirty="0">
                <a:effectLst>
                  <a:outerShdw blurRad="38100" dist="38100" dir="2700000" algn="tl">
                    <a:srgbClr val="000000">
                      <a:alpha val="43137"/>
                    </a:srgbClr>
                  </a:outerShdw>
                </a:effectLst>
                <a:latin typeface="Arial"/>
                <a:cs typeface="Arial"/>
              </a:rPr>
              <a:t>έχουν σκοπό τη  βελτίωση της ρευστότητας της</a:t>
            </a:r>
            <a:r>
              <a:rPr sz="1800" b="1" spc="5"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επιχείρησης</a:t>
            </a:r>
            <a:endParaRPr sz="1800" b="1" dirty="0">
              <a:effectLst>
                <a:outerShdw blurRad="38100" dist="38100" dir="2700000" algn="tl">
                  <a:srgbClr val="000000">
                    <a:alpha val="43137"/>
                  </a:srgbClr>
                </a:outerShdw>
              </a:effectLst>
              <a:latin typeface="Arial"/>
              <a:cs typeface="Arial"/>
            </a:endParaRPr>
          </a:p>
          <a:p>
            <a:pPr marL="1384300" lvl="2" indent="-457834">
              <a:lnSpc>
                <a:spcPct val="100000"/>
              </a:lnSpc>
              <a:spcBef>
                <a:spcPts val="630"/>
              </a:spcBef>
              <a:buClr>
                <a:srgbClr val="2DB6B3"/>
              </a:buClr>
              <a:buAutoNum type="alphaLcParenR"/>
              <a:tabLst>
                <a:tab pos="1384300" algn="l"/>
                <a:tab pos="1384935" algn="l"/>
              </a:tabLst>
            </a:pPr>
            <a:r>
              <a:rPr sz="1600" b="1" spc="-5" dirty="0">
                <a:effectLst>
                  <a:outerShdw blurRad="38100" dist="38100" dir="2700000" algn="tl">
                    <a:srgbClr val="000000">
                      <a:alpha val="43137"/>
                    </a:srgbClr>
                  </a:outerShdw>
                </a:effectLst>
                <a:latin typeface="Arial"/>
                <a:cs typeface="Arial"/>
              </a:rPr>
              <a:t>Ανοιχτά ή ανακυκλούμενα δάνεια</a:t>
            </a:r>
            <a:r>
              <a:rPr sz="1600" b="1" spc="-2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και</a:t>
            </a:r>
            <a:endParaRPr sz="1600" b="1" dirty="0">
              <a:effectLst>
                <a:outerShdw blurRad="38100" dist="38100" dir="2700000" algn="tl">
                  <a:srgbClr val="000000">
                    <a:alpha val="43137"/>
                  </a:srgbClr>
                </a:outerShdw>
              </a:effectLst>
              <a:latin typeface="Arial"/>
              <a:cs typeface="Arial"/>
            </a:endParaRPr>
          </a:p>
          <a:p>
            <a:pPr marL="1384300" lvl="2" indent="-457834">
              <a:lnSpc>
                <a:spcPct val="100000"/>
              </a:lnSpc>
              <a:spcBef>
                <a:spcPts val="385"/>
              </a:spcBef>
              <a:buClr>
                <a:srgbClr val="2DB6B3"/>
              </a:buClr>
              <a:buAutoNum type="alphaLcParenR"/>
              <a:tabLst>
                <a:tab pos="1384300" algn="l"/>
                <a:tab pos="1384935" algn="l"/>
              </a:tabLst>
            </a:pPr>
            <a:r>
              <a:rPr sz="1600" b="1" spc="-5" dirty="0">
                <a:effectLst>
                  <a:outerShdw blurRad="38100" dist="38100" dir="2700000" algn="tl">
                    <a:srgbClr val="000000">
                      <a:alpha val="43137"/>
                    </a:srgbClr>
                  </a:outerShdw>
                </a:effectLst>
                <a:latin typeface="Arial"/>
                <a:cs typeface="Arial"/>
              </a:rPr>
              <a:t>Αλληλόχρεοι</a:t>
            </a:r>
            <a:r>
              <a:rPr sz="1600" b="1" spc="-3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λογαριασμοί</a:t>
            </a:r>
            <a:endParaRPr sz="1600" b="1" dirty="0">
              <a:effectLst>
                <a:outerShdw blurRad="38100" dist="38100" dir="2700000" algn="tl">
                  <a:srgbClr val="000000">
                    <a:alpha val="43137"/>
                  </a:srgbClr>
                </a:outerShdw>
              </a:effectLst>
              <a:latin typeface="Arial"/>
              <a:cs typeface="Arial"/>
            </a:endParaRPr>
          </a:p>
          <a:p>
            <a:pPr marL="992505" marR="126364" lvl="1" indent="-457200">
              <a:lnSpc>
                <a:spcPct val="100000"/>
              </a:lnSpc>
              <a:spcBef>
                <a:spcPts val="615"/>
              </a:spcBef>
              <a:buClr>
                <a:srgbClr val="2DB6B3"/>
              </a:buClr>
              <a:buAutoNum type="alphaUcPeriod"/>
              <a:tabLst>
                <a:tab pos="992505" algn="l"/>
                <a:tab pos="993140" algn="l"/>
              </a:tabLst>
            </a:pPr>
            <a:r>
              <a:rPr sz="1800" b="1" spc="5" dirty="0">
                <a:effectLst>
                  <a:outerShdw blurRad="38100" dist="38100" dir="2700000" algn="tl">
                    <a:srgbClr val="000000">
                      <a:alpha val="43137"/>
                    </a:srgbClr>
                  </a:outerShdw>
                </a:effectLst>
                <a:latin typeface="Arial"/>
                <a:cs typeface="Arial"/>
              </a:rPr>
              <a:t>Τα </a:t>
            </a:r>
            <a:r>
              <a:rPr sz="1800" b="1" spc="-5" dirty="0">
                <a:solidFill>
                  <a:srgbClr val="0000E5"/>
                </a:solidFill>
                <a:effectLst>
                  <a:outerShdw blurRad="38100" dist="38100" dir="2700000" algn="tl">
                    <a:srgbClr val="000000">
                      <a:alpha val="43137"/>
                    </a:srgbClr>
                  </a:outerShdw>
                </a:effectLst>
                <a:latin typeface="Arial"/>
                <a:cs typeface="Arial"/>
              </a:rPr>
              <a:t>Μακροπρόθεσμα </a:t>
            </a:r>
            <a:r>
              <a:rPr sz="1800" b="1" spc="-5" dirty="0">
                <a:effectLst>
                  <a:outerShdw blurRad="38100" dist="38100" dir="2700000" algn="tl">
                    <a:srgbClr val="000000">
                      <a:alpha val="43137"/>
                    </a:srgbClr>
                  </a:outerShdw>
                </a:effectLst>
                <a:latin typeface="Arial"/>
                <a:cs typeface="Arial"/>
              </a:rPr>
              <a:t>δάνεια </a:t>
            </a:r>
            <a:r>
              <a:rPr sz="1800" b="1" spc="-10" dirty="0">
                <a:effectLst>
                  <a:outerShdw blurRad="38100" dist="38100" dir="2700000" algn="tl">
                    <a:srgbClr val="000000">
                      <a:alpha val="43137"/>
                    </a:srgbClr>
                  </a:outerShdw>
                </a:effectLst>
                <a:latin typeface="Arial"/>
                <a:cs typeface="Arial"/>
              </a:rPr>
              <a:t>που  </a:t>
            </a:r>
            <a:r>
              <a:rPr sz="1800" b="1" spc="-5" dirty="0">
                <a:effectLst>
                  <a:outerShdw blurRad="38100" dist="38100" dir="2700000" algn="tl">
                    <a:srgbClr val="000000">
                      <a:alpha val="43137"/>
                    </a:srgbClr>
                  </a:outerShdw>
                </a:effectLst>
                <a:latin typeface="Arial"/>
                <a:cs typeface="Arial"/>
              </a:rPr>
              <a:t>περιλαμβάνουν τα δάνεια εγκατάστασης </a:t>
            </a:r>
            <a:r>
              <a:rPr sz="1800" b="1" dirty="0">
                <a:effectLst>
                  <a:outerShdw blurRad="38100" dist="38100" dir="2700000" algn="tl">
                    <a:srgbClr val="000000">
                      <a:alpha val="43137"/>
                    </a:srgbClr>
                  </a:outerShdw>
                </a:effectLst>
                <a:latin typeface="Arial"/>
                <a:cs typeface="Arial"/>
              </a:rPr>
              <a:t>και  </a:t>
            </a:r>
            <a:r>
              <a:rPr sz="1800" b="1" spc="-5" dirty="0">
                <a:effectLst>
                  <a:outerShdw blurRad="38100" dist="38100" dir="2700000" algn="tl">
                    <a:srgbClr val="000000">
                      <a:alpha val="43137"/>
                    </a:srgbClr>
                  </a:outerShdw>
                </a:effectLst>
                <a:latin typeface="Arial"/>
                <a:cs typeface="Arial"/>
              </a:rPr>
              <a:t>τα δάνεια επαγγελματικού εξοπλισμού.  Έχουν χαμηλότερο επιτόκιο λόγω </a:t>
            </a:r>
            <a:r>
              <a:rPr sz="1800" b="1" spc="-10" dirty="0">
                <a:effectLst>
                  <a:outerShdw blurRad="38100" dist="38100" dir="2700000" algn="tl">
                    <a:srgbClr val="000000">
                      <a:alpha val="43137"/>
                    </a:srgbClr>
                  </a:outerShdw>
                </a:effectLst>
                <a:latin typeface="Arial"/>
                <a:cs typeface="Arial"/>
              </a:rPr>
              <a:t>της  </a:t>
            </a:r>
            <a:r>
              <a:rPr sz="1800" b="1" spc="-5" dirty="0">
                <a:effectLst>
                  <a:outerShdw blurRad="38100" dist="38100" dir="2700000" algn="tl">
                    <a:srgbClr val="000000">
                      <a:alpha val="43137"/>
                    </a:srgbClr>
                  </a:outerShdw>
                </a:effectLst>
                <a:latin typeface="Arial"/>
                <a:cs typeface="Arial"/>
              </a:rPr>
              <a:t>μεγαλύτερης διάρκειας </a:t>
            </a:r>
            <a:r>
              <a:rPr sz="1800" b="1" spc="-10" dirty="0">
                <a:effectLst>
                  <a:outerShdw blurRad="38100" dist="38100" dir="2700000" algn="tl">
                    <a:srgbClr val="000000">
                      <a:alpha val="43137"/>
                    </a:srgbClr>
                  </a:outerShdw>
                </a:effectLst>
                <a:latin typeface="Arial"/>
                <a:cs typeface="Arial"/>
              </a:rPr>
              <a:t>αποπληρωμής</a:t>
            </a:r>
            <a:r>
              <a:rPr sz="1800" b="1" spc="5"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τους.</a:t>
            </a:r>
            <a:endParaRPr sz="1800" b="1" dirty="0">
              <a:effectLst>
                <a:outerShdw blurRad="38100" dist="38100" dir="2700000" algn="tl">
                  <a:srgbClr val="000000">
                    <a:alpha val="43137"/>
                  </a:srgbClr>
                </a:outerShdw>
              </a:effectLst>
              <a:latin typeface="Arial"/>
              <a:cs typeface="Arial"/>
            </a:endParaRPr>
          </a:p>
          <a:p>
            <a:pPr marL="1213485" lvl="2" indent="-343535">
              <a:lnSpc>
                <a:spcPct val="100000"/>
              </a:lnSpc>
              <a:spcBef>
                <a:spcPts val="635"/>
              </a:spcBef>
              <a:buClr>
                <a:srgbClr val="2DB6B3"/>
              </a:buClr>
              <a:buAutoNum type="alphaLcParenR"/>
              <a:tabLst>
                <a:tab pos="1213485" algn="l"/>
                <a:tab pos="1214120" algn="l"/>
              </a:tabLst>
            </a:pPr>
            <a:r>
              <a:rPr sz="1600" b="1" spc="-5" dirty="0">
                <a:effectLst>
                  <a:outerShdw blurRad="38100" dist="38100" dir="2700000" algn="tl">
                    <a:srgbClr val="000000">
                      <a:alpha val="43137"/>
                    </a:srgbClr>
                  </a:outerShdw>
                </a:effectLst>
                <a:latin typeface="Arial"/>
                <a:cs typeface="Arial"/>
              </a:rPr>
              <a:t>Δάνεια για επαγγελματική στέγη</a:t>
            </a:r>
            <a:endParaRPr sz="1600" b="1" dirty="0">
              <a:effectLst>
                <a:outerShdw blurRad="38100" dist="38100" dir="2700000" algn="tl">
                  <a:srgbClr val="000000">
                    <a:alpha val="43137"/>
                  </a:srgbClr>
                </a:outerShdw>
              </a:effectLst>
              <a:latin typeface="Arial"/>
              <a:cs typeface="Arial"/>
            </a:endParaRPr>
          </a:p>
          <a:p>
            <a:pPr marL="1213485" lvl="2" indent="-343535">
              <a:lnSpc>
                <a:spcPct val="100000"/>
              </a:lnSpc>
              <a:spcBef>
                <a:spcPts val="384"/>
              </a:spcBef>
              <a:buClr>
                <a:srgbClr val="2DB6B3"/>
              </a:buClr>
              <a:buAutoNum type="alphaLcParenR"/>
              <a:tabLst>
                <a:tab pos="1213485" algn="l"/>
                <a:tab pos="1214120" algn="l"/>
              </a:tabLst>
            </a:pPr>
            <a:r>
              <a:rPr sz="1600" b="1" spc="-5" dirty="0">
                <a:effectLst>
                  <a:outerShdw blurRad="38100" dist="38100" dir="2700000" algn="tl">
                    <a:srgbClr val="000000">
                      <a:alpha val="43137"/>
                    </a:srgbClr>
                  </a:outerShdw>
                </a:effectLst>
                <a:latin typeface="Arial"/>
                <a:cs typeface="Arial"/>
              </a:rPr>
              <a:t>Δάνεια για αγορά πάγιου</a:t>
            </a:r>
            <a:r>
              <a:rPr sz="1600" b="1"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εξοπλισμού</a:t>
            </a:r>
            <a:endParaRPr sz="1600" b="1" dirty="0">
              <a:effectLst>
                <a:outerShdw blurRad="38100" dist="38100" dir="2700000" algn="tl">
                  <a:srgbClr val="000000">
                    <a:alpha val="43137"/>
                  </a:srgbClr>
                </a:outerShdw>
              </a:effectLst>
              <a:latin typeface="Arial"/>
              <a:cs typeface="Arial"/>
            </a:endParaRPr>
          </a:p>
        </p:txBody>
      </p:sp>
      <p:sp>
        <p:nvSpPr>
          <p:cNvPr id="7" name="object 7"/>
          <p:cNvSpPr/>
          <p:nvPr/>
        </p:nvSpPr>
        <p:spPr>
          <a:xfrm>
            <a:off x="6421183" y="1201508"/>
            <a:ext cx="2476493" cy="1646201"/>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6486131" y="4879516"/>
            <a:ext cx="2411350" cy="1549388"/>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6345237" y="3038475"/>
            <a:ext cx="2552700" cy="1790700"/>
          </a:xfrm>
          <a:prstGeom prst="rect">
            <a:avLst/>
          </a:prstGeom>
          <a:blipFill>
            <a:blip r:embed="rId4" cstate="print"/>
            <a:stretch>
              <a:fillRect/>
            </a:stretch>
          </a:blipFill>
        </p:spPr>
        <p:txBody>
          <a:bodyPr wrap="square" lIns="0" tIns="0" rIns="0" bIns="0" rtlCol="0"/>
          <a:lstStyle/>
          <a:p>
            <a:endParaRPr/>
          </a:p>
        </p:txBody>
      </p:sp>
      <p:sp>
        <p:nvSpPr>
          <p:cNvPr id="11" name="object 11"/>
          <p:cNvSpPr txBox="1">
            <a:spLocks noGrp="1"/>
          </p:cNvSpPr>
          <p:nvPr>
            <p:ph type="sldNum" sz="quarter" idx="4294967295"/>
          </p:nvPr>
        </p:nvSpPr>
        <p:spPr>
          <a:xfrm>
            <a:off x="207327" y="6544354"/>
            <a:ext cx="216534" cy="167004"/>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5</a:t>
            </a:fld>
            <a:endParaRPr spc="-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p:nvPr/>
        </p:nvSpPr>
        <p:spPr>
          <a:xfrm>
            <a:off x="7683658" y="613328"/>
            <a:ext cx="463550" cy="396875"/>
          </a:xfrm>
          <a:prstGeom prst="rect">
            <a:avLst/>
          </a:prstGeom>
        </p:spPr>
        <p:txBody>
          <a:bodyPr vert="horz" wrap="square" lIns="0" tIns="0" rIns="0" bIns="0" rtlCol="0">
            <a:spAutoFit/>
          </a:bodyPr>
          <a:lstStyle/>
          <a:p>
            <a:pPr>
              <a:lnSpc>
                <a:spcPts val="3090"/>
              </a:lnSpc>
            </a:pPr>
            <a:r>
              <a:rPr sz="2800" dirty="0">
                <a:solidFill>
                  <a:srgbClr val="7889FB"/>
                </a:solidFill>
                <a:latin typeface="Arial"/>
                <a:cs typeface="Arial"/>
              </a:rPr>
              <a:t>κ</a:t>
            </a:r>
            <a:r>
              <a:rPr sz="2800" spc="-5" dirty="0">
                <a:solidFill>
                  <a:srgbClr val="7889FB"/>
                </a:solidFill>
                <a:latin typeface="Arial"/>
                <a:cs typeface="Arial"/>
              </a:rPr>
              <a:t>αι</a:t>
            </a:r>
            <a:endParaRPr sz="2800">
              <a:latin typeface="Arial"/>
              <a:cs typeface="Arial"/>
            </a:endParaRPr>
          </a:p>
        </p:txBody>
      </p:sp>
      <p:sp>
        <p:nvSpPr>
          <p:cNvPr id="6" name="object 6"/>
          <p:cNvSpPr txBox="1">
            <a:spLocks noGrp="1"/>
          </p:cNvSpPr>
          <p:nvPr>
            <p:ph type="title"/>
          </p:nvPr>
        </p:nvSpPr>
        <p:spPr>
          <a:xfrm>
            <a:off x="418465" y="566991"/>
            <a:ext cx="5601335" cy="836294"/>
          </a:xfrm>
          <a:prstGeom prst="rect">
            <a:avLst/>
          </a:prstGeom>
        </p:spPr>
        <p:txBody>
          <a:bodyPr vert="horz" wrap="square" lIns="0" tIns="59690" rIns="0" bIns="0" rtlCol="0">
            <a:spAutoFit/>
          </a:bodyPr>
          <a:lstStyle/>
          <a:p>
            <a:pPr marL="12700" marR="5080">
              <a:lnSpc>
                <a:spcPts val="3030"/>
              </a:lnSpc>
              <a:spcBef>
                <a:spcPts val="470"/>
              </a:spcBef>
            </a:pPr>
            <a:r>
              <a:rPr sz="2800" spc="-5" dirty="0">
                <a:solidFill>
                  <a:srgbClr val="7889FB"/>
                </a:solidFill>
                <a:effectLst>
                  <a:outerShdw blurRad="38100" dist="38100" dir="2700000" algn="tl">
                    <a:srgbClr val="000000">
                      <a:alpha val="43137"/>
                    </a:srgbClr>
                  </a:outerShdw>
                </a:effectLst>
              </a:rPr>
              <a:t>Εθνικό Ταμείο Επιχειρηματικότητας  Ανάπτυξης</a:t>
            </a:r>
            <a:r>
              <a:rPr sz="2800" spc="15" dirty="0">
                <a:solidFill>
                  <a:srgbClr val="7889FB"/>
                </a:solidFill>
                <a:effectLst>
                  <a:outerShdw blurRad="38100" dist="38100" dir="2700000" algn="tl">
                    <a:srgbClr val="000000">
                      <a:alpha val="43137"/>
                    </a:srgbClr>
                  </a:outerShdw>
                </a:effectLst>
              </a:rPr>
              <a:t> </a:t>
            </a:r>
            <a:r>
              <a:rPr sz="2800" spc="-10" dirty="0">
                <a:solidFill>
                  <a:srgbClr val="7889FB"/>
                </a:solidFill>
                <a:effectLst>
                  <a:outerShdw blurRad="38100" dist="38100" dir="2700000" algn="tl">
                    <a:srgbClr val="000000">
                      <a:alpha val="43137"/>
                    </a:srgbClr>
                  </a:outerShdw>
                </a:effectLst>
              </a:rPr>
              <a:t>(ΕΤΕΑΝ)</a:t>
            </a:r>
            <a:endParaRPr sz="2800" dirty="0">
              <a:effectLst>
                <a:outerShdw blurRad="38100" dist="38100" dir="2700000" algn="tl">
                  <a:srgbClr val="000000">
                    <a:alpha val="43137"/>
                  </a:srgbClr>
                </a:outerShdw>
              </a:effectLst>
            </a:endParaRPr>
          </a:p>
        </p:txBody>
      </p:sp>
      <p:sp>
        <p:nvSpPr>
          <p:cNvPr id="7" name="object 7"/>
          <p:cNvSpPr txBox="1"/>
          <p:nvPr/>
        </p:nvSpPr>
        <p:spPr>
          <a:xfrm>
            <a:off x="407136" y="1256381"/>
            <a:ext cx="8215630" cy="5472652"/>
          </a:xfrm>
          <a:prstGeom prst="rect">
            <a:avLst/>
          </a:prstGeom>
        </p:spPr>
        <p:txBody>
          <a:bodyPr vert="horz" wrap="square" lIns="0" tIns="116205" rIns="0" bIns="0" rtlCol="0">
            <a:spAutoFit/>
          </a:bodyPr>
          <a:lstStyle/>
          <a:p>
            <a:pPr marL="23495">
              <a:lnSpc>
                <a:spcPct val="100000"/>
              </a:lnSpc>
              <a:spcBef>
                <a:spcPts val="915"/>
              </a:spcBef>
            </a:pPr>
            <a:r>
              <a:rPr sz="1400" i="1" spc="-5" dirty="0">
                <a:solidFill>
                  <a:srgbClr val="7889FB"/>
                </a:solidFill>
                <a:latin typeface="Arial"/>
                <a:cs typeface="Arial"/>
                <a:hlinkClick r:id="rId2"/>
              </a:rPr>
              <a:t>http://www.tempme.gr/</a:t>
            </a:r>
            <a:endParaRPr sz="1400" dirty="0">
              <a:latin typeface="Arial"/>
              <a:cs typeface="Arial"/>
            </a:endParaRPr>
          </a:p>
          <a:p>
            <a:pPr marL="241300" marR="19685" indent="-228600" algn="just">
              <a:lnSpc>
                <a:spcPct val="100000"/>
              </a:lnSpc>
              <a:spcBef>
                <a:spcPts val="990"/>
              </a:spcBef>
              <a:buClr>
                <a:srgbClr val="2DB6B3"/>
              </a:buClr>
              <a:buFont typeface="Wingdings"/>
              <a:buChar char=""/>
              <a:tabLst>
                <a:tab pos="241300" algn="l"/>
                <a:tab pos="241935" algn="l"/>
              </a:tabLst>
            </a:pPr>
            <a:r>
              <a:rPr sz="1700" b="1" dirty="0">
                <a:effectLst>
                  <a:outerShdw blurRad="38100" dist="38100" dir="2700000" algn="tl">
                    <a:srgbClr val="000000">
                      <a:alpha val="43137"/>
                    </a:srgbClr>
                  </a:outerShdw>
                </a:effectLst>
                <a:latin typeface="Arial"/>
                <a:cs typeface="Arial"/>
              </a:rPr>
              <a:t>Δημόσιος </a:t>
            </a:r>
            <a:r>
              <a:rPr sz="1700" b="1" spc="-5" dirty="0">
                <a:effectLst>
                  <a:outerShdw blurRad="38100" dist="38100" dir="2700000" algn="tl">
                    <a:srgbClr val="000000">
                      <a:alpha val="43137"/>
                    </a:srgbClr>
                  </a:outerShdw>
                </a:effectLst>
                <a:latin typeface="Arial"/>
                <a:cs typeface="Arial"/>
              </a:rPr>
              <a:t>«χρηματοδοτικός φορέας» </a:t>
            </a:r>
            <a:r>
              <a:rPr sz="1700" b="1" dirty="0">
                <a:effectLst>
                  <a:outerShdw blurRad="38100" dist="38100" dir="2700000" algn="tl">
                    <a:srgbClr val="000000">
                      <a:alpha val="43137"/>
                    </a:srgbClr>
                  </a:outerShdw>
                </a:effectLst>
                <a:latin typeface="Arial"/>
                <a:cs typeface="Arial"/>
              </a:rPr>
              <a:t>με αρχικό μετοχικό </a:t>
            </a:r>
            <a:r>
              <a:rPr sz="1700" b="1" spc="-5" dirty="0">
                <a:effectLst>
                  <a:outerShdw blurRad="38100" dist="38100" dir="2700000" algn="tl">
                    <a:srgbClr val="000000">
                      <a:alpha val="43137"/>
                    </a:srgbClr>
                  </a:outerShdw>
                </a:effectLst>
                <a:latin typeface="Arial"/>
                <a:cs typeface="Arial"/>
              </a:rPr>
              <a:t>κεφάλαιο 1,7€ δισ., εκ </a:t>
            </a:r>
            <a:r>
              <a:rPr sz="1700" b="1" dirty="0">
                <a:effectLst>
                  <a:outerShdw blurRad="38100" dist="38100" dir="2700000" algn="tl">
                    <a:srgbClr val="000000">
                      <a:alpha val="43137"/>
                    </a:srgbClr>
                  </a:outerShdw>
                </a:effectLst>
                <a:latin typeface="Arial"/>
                <a:cs typeface="Arial"/>
              </a:rPr>
              <a:t>των  </a:t>
            </a:r>
            <a:r>
              <a:rPr sz="1700" b="1" spc="-5" dirty="0">
                <a:effectLst>
                  <a:outerShdw blurRad="38100" dist="38100" dir="2700000" algn="tl">
                    <a:srgbClr val="000000">
                      <a:alpha val="43137"/>
                    </a:srgbClr>
                  </a:outerShdw>
                </a:effectLst>
                <a:latin typeface="Arial"/>
                <a:cs typeface="Arial"/>
              </a:rPr>
              <a:t>οποίων 1,5€ </a:t>
            </a:r>
            <a:r>
              <a:rPr sz="1700" b="1" dirty="0">
                <a:effectLst>
                  <a:outerShdw blurRad="38100" dist="38100" dir="2700000" algn="tl">
                    <a:srgbClr val="000000">
                      <a:alpha val="43137"/>
                    </a:srgbClr>
                  </a:outerShdw>
                </a:effectLst>
                <a:latin typeface="Arial"/>
                <a:cs typeface="Arial"/>
              </a:rPr>
              <a:t>δισ. αποτελούν </a:t>
            </a:r>
            <a:r>
              <a:rPr sz="1700" b="1" spc="-5" dirty="0">
                <a:effectLst>
                  <a:outerShdw blurRad="38100" dist="38100" dir="2700000" algn="tl">
                    <a:srgbClr val="000000">
                      <a:alpha val="43137"/>
                    </a:srgbClr>
                  </a:outerShdw>
                </a:effectLst>
                <a:latin typeface="Arial"/>
                <a:cs typeface="Arial"/>
              </a:rPr>
              <a:t>ομόλογα του </a:t>
            </a:r>
            <a:r>
              <a:rPr sz="1700" b="1" dirty="0">
                <a:effectLst>
                  <a:outerShdw blurRad="38100" dist="38100" dir="2700000" algn="tl">
                    <a:srgbClr val="000000">
                      <a:alpha val="43137"/>
                    </a:srgbClr>
                  </a:outerShdw>
                </a:effectLst>
                <a:latin typeface="Arial"/>
                <a:cs typeface="Arial"/>
              </a:rPr>
              <a:t>Ελληνικού Δημοσίου και περίπου </a:t>
            </a:r>
            <a:r>
              <a:rPr sz="1700" b="1" spc="-5" dirty="0">
                <a:effectLst>
                  <a:outerShdw blurRad="38100" dist="38100" dir="2700000" algn="tl">
                    <a:srgbClr val="000000">
                      <a:alpha val="43137"/>
                    </a:srgbClr>
                  </a:outerShdw>
                </a:effectLst>
                <a:latin typeface="Arial"/>
                <a:cs typeface="Arial"/>
              </a:rPr>
              <a:t>213€  εκατ.</a:t>
            </a:r>
            <a:r>
              <a:rPr sz="1700" b="1" spc="5" dirty="0">
                <a:effectLst>
                  <a:outerShdw blurRad="38100" dist="38100" dir="2700000" algn="tl">
                    <a:srgbClr val="000000">
                      <a:alpha val="43137"/>
                    </a:srgbClr>
                  </a:outerShdw>
                </a:effectLst>
                <a:latin typeface="Arial"/>
                <a:cs typeface="Arial"/>
              </a:rPr>
              <a:t> </a:t>
            </a:r>
            <a:r>
              <a:rPr sz="1700" b="1" spc="-5" dirty="0">
                <a:effectLst>
                  <a:outerShdw blurRad="38100" dist="38100" dir="2700000" algn="tl">
                    <a:srgbClr val="000000">
                      <a:alpha val="43137"/>
                    </a:srgbClr>
                  </a:outerShdw>
                </a:effectLst>
                <a:latin typeface="Arial"/>
                <a:cs typeface="Arial"/>
              </a:rPr>
              <a:t>μετρητά</a:t>
            </a:r>
            <a:endParaRPr sz="1700" b="1" dirty="0">
              <a:effectLst>
                <a:outerShdw blurRad="38100" dist="38100" dir="2700000" algn="tl">
                  <a:srgbClr val="000000">
                    <a:alpha val="43137"/>
                  </a:srgbClr>
                </a:outerShdw>
              </a:effectLst>
              <a:latin typeface="Arial"/>
              <a:cs typeface="Arial"/>
            </a:endParaRPr>
          </a:p>
          <a:p>
            <a:pPr marL="241300" marR="558165" indent="-228600" algn="just">
              <a:lnSpc>
                <a:spcPct val="100000"/>
              </a:lnSpc>
              <a:spcBef>
                <a:spcPts val="1115"/>
              </a:spcBef>
              <a:buClr>
                <a:srgbClr val="2DB6B3"/>
              </a:buClr>
              <a:buFont typeface="Wingdings"/>
              <a:buChar char=""/>
              <a:tabLst>
                <a:tab pos="241300" algn="l"/>
                <a:tab pos="241935" algn="l"/>
              </a:tabLst>
            </a:pPr>
            <a:r>
              <a:rPr sz="1700" b="1" dirty="0">
                <a:effectLst>
                  <a:outerShdw blurRad="38100" dist="38100" dir="2700000" algn="tl">
                    <a:srgbClr val="000000">
                      <a:alpha val="43137"/>
                    </a:srgbClr>
                  </a:outerShdw>
                </a:effectLst>
                <a:latin typeface="Arial"/>
                <a:cs typeface="Arial"/>
              </a:rPr>
              <a:t>Η </a:t>
            </a:r>
            <a:r>
              <a:rPr sz="1700" b="1" spc="5" dirty="0">
                <a:effectLst>
                  <a:outerShdw blurRad="38100" dist="38100" dir="2700000" algn="tl">
                    <a:srgbClr val="000000">
                      <a:alpha val="43137"/>
                    </a:srgbClr>
                  </a:outerShdw>
                </a:effectLst>
                <a:latin typeface="Arial"/>
                <a:cs typeface="Arial"/>
              </a:rPr>
              <a:t>ΕΤΕΑΝ </a:t>
            </a:r>
            <a:r>
              <a:rPr sz="1700" b="1" dirty="0">
                <a:effectLst>
                  <a:outerShdw blurRad="38100" dist="38100" dir="2700000" algn="tl">
                    <a:srgbClr val="000000">
                      <a:alpha val="43137"/>
                    </a:srgbClr>
                  </a:outerShdw>
                </a:effectLst>
                <a:latin typeface="Arial"/>
                <a:cs typeface="Arial"/>
              </a:rPr>
              <a:t>έχει ως σκοπό </a:t>
            </a:r>
            <a:r>
              <a:rPr sz="1700" b="1" spc="-5" dirty="0">
                <a:effectLst>
                  <a:outerShdw blurRad="38100" dist="38100" dir="2700000" algn="tl">
                    <a:srgbClr val="000000">
                      <a:alpha val="43137"/>
                    </a:srgbClr>
                  </a:outerShdw>
                </a:effectLst>
                <a:latin typeface="Arial"/>
                <a:cs typeface="Arial"/>
              </a:rPr>
              <a:t>την </a:t>
            </a:r>
            <a:r>
              <a:rPr sz="1700" b="1" dirty="0">
                <a:effectLst>
                  <a:outerShdw blurRad="38100" dist="38100" dir="2700000" algn="tl">
                    <a:srgbClr val="000000">
                      <a:alpha val="43137"/>
                    </a:srgbClr>
                  </a:outerShdw>
                </a:effectLst>
                <a:latin typeface="Arial"/>
                <a:cs typeface="Arial"/>
              </a:rPr>
              <a:t>προώθηση </a:t>
            </a:r>
            <a:r>
              <a:rPr sz="1700" b="1" spc="-5" dirty="0">
                <a:effectLst>
                  <a:outerShdw blurRad="38100" dist="38100" dir="2700000" algn="tl">
                    <a:srgbClr val="000000">
                      <a:alpha val="43137"/>
                    </a:srgbClr>
                  </a:outerShdw>
                </a:effectLst>
                <a:latin typeface="Arial"/>
                <a:cs typeface="Arial"/>
              </a:rPr>
              <a:t>της </a:t>
            </a:r>
            <a:r>
              <a:rPr sz="1700" b="1" dirty="0">
                <a:effectLst>
                  <a:outerShdw blurRad="38100" dist="38100" dir="2700000" algn="tl">
                    <a:srgbClr val="000000">
                      <a:alpha val="43137"/>
                    </a:srgbClr>
                  </a:outerShdw>
                </a:effectLst>
                <a:latin typeface="Arial"/>
                <a:cs typeface="Arial"/>
              </a:rPr>
              <a:t>επιχειρηματικότητας και </a:t>
            </a:r>
            <a:r>
              <a:rPr sz="1700" b="1" spc="-5" dirty="0">
                <a:effectLst>
                  <a:outerShdw blurRad="38100" dist="38100" dir="2700000" algn="tl">
                    <a:srgbClr val="000000">
                      <a:alpha val="43137"/>
                    </a:srgbClr>
                  </a:outerShdw>
                </a:effectLst>
                <a:latin typeface="Arial"/>
                <a:cs typeface="Arial"/>
              </a:rPr>
              <a:t>τη  </a:t>
            </a:r>
            <a:r>
              <a:rPr sz="1700" b="1" dirty="0">
                <a:effectLst>
                  <a:outerShdw blurRad="38100" dist="38100" dir="2700000" algn="tl">
                    <a:srgbClr val="000000">
                      <a:alpha val="43137"/>
                    </a:srgbClr>
                  </a:outerShdw>
                </a:effectLst>
                <a:latin typeface="Arial"/>
                <a:cs typeface="Arial"/>
              </a:rPr>
              <a:t>διευκόλυνση των </a:t>
            </a:r>
            <a:r>
              <a:rPr sz="1700" b="1" spc="-5" dirty="0">
                <a:effectLst>
                  <a:outerShdw blurRad="38100" dist="38100" dir="2700000" algn="tl">
                    <a:srgbClr val="000000">
                      <a:alpha val="43137"/>
                    </a:srgbClr>
                  </a:outerShdw>
                </a:effectLst>
                <a:latin typeface="Arial"/>
                <a:cs typeface="Arial"/>
              </a:rPr>
              <a:t>ΜΜΕ στην </a:t>
            </a:r>
            <a:r>
              <a:rPr sz="1700" b="1" dirty="0">
                <a:effectLst>
                  <a:outerShdw blurRad="38100" dist="38100" dir="2700000" algn="tl">
                    <a:srgbClr val="000000">
                      <a:alpha val="43137"/>
                    </a:srgbClr>
                  </a:outerShdw>
                </a:effectLst>
                <a:latin typeface="Arial"/>
                <a:cs typeface="Arial"/>
              </a:rPr>
              <a:t>πρόσβαση έξυπνων </a:t>
            </a:r>
            <a:r>
              <a:rPr sz="1700" b="1" spc="-5" dirty="0">
                <a:effectLst>
                  <a:outerShdw blurRad="38100" dist="38100" dir="2700000" algn="tl">
                    <a:srgbClr val="000000">
                      <a:alpha val="43137"/>
                    </a:srgbClr>
                  </a:outerShdw>
                </a:effectLst>
                <a:latin typeface="Arial"/>
                <a:cs typeface="Arial"/>
              </a:rPr>
              <a:t>χρηματοδοτικών προϊόντων  </a:t>
            </a:r>
            <a:r>
              <a:rPr sz="1700" b="1" dirty="0">
                <a:effectLst>
                  <a:outerShdw blurRad="38100" dist="38100" dir="2700000" algn="tl">
                    <a:srgbClr val="000000">
                      <a:alpha val="43137"/>
                    </a:srgbClr>
                  </a:outerShdw>
                </a:effectLst>
                <a:latin typeface="Arial"/>
                <a:cs typeface="Arial"/>
              </a:rPr>
              <a:t>κυρίως για </a:t>
            </a:r>
            <a:r>
              <a:rPr sz="1700" b="1" spc="-5" dirty="0">
                <a:effectLst>
                  <a:outerShdw blurRad="38100" dist="38100" dir="2700000" algn="tl">
                    <a:srgbClr val="000000">
                      <a:alpha val="43137"/>
                    </a:srgbClr>
                  </a:outerShdw>
                </a:effectLst>
                <a:latin typeface="Arial"/>
                <a:cs typeface="Arial"/>
              </a:rPr>
              <a:t>την </a:t>
            </a:r>
            <a:r>
              <a:rPr sz="1700" b="1" dirty="0">
                <a:effectLst>
                  <a:outerShdw blurRad="38100" dist="38100" dir="2700000" algn="tl">
                    <a:srgbClr val="000000">
                      <a:alpha val="43137"/>
                    </a:srgbClr>
                  </a:outerShdw>
                </a:effectLst>
                <a:latin typeface="Arial"/>
                <a:cs typeface="Arial"/>
              </a:rPr>
              <a:t>υλοποίηση επενδυτικών</a:t>
            </a:r>
            <a:r>
              <a:rPr sz="1700" b="1" spc="-80" dirty="0">
                <a:effectLst>
                  <a:outerShdw blurRad="38100" dist="38100" dir="2700000" algn="tl">
                    <a:srgbClr val="000000">
                      <a:alpha val="43137"/>
                    </a:srgbClr>
                  </a:outerShdw>
                </a:effectLst>
                <a:latin typeface="Arial"/>
                <a:cs typeface="Arial"/>
              </a:rPr>
              <a:t> </a:t>
            </a:r>
            <a:r>
              <a:rPr sz="1700" b="1" dirty="0">
                <a:effectLst>
                  <a:outerShdw blurRad="38100" dist="38100" dir="2700000" algn="tl">
                    <a:srgbClr val="000000">
                      <a:alpha val="43137"/>
                    </a:srgbClr>
                  </a:outerShdw>
                </a:effectLst>
                <a:latin typeface="Arial"/>
                <a:cs typeface="Arial"/>
              </a:rPr>
              <a:t>σχεδίων</a:t>
            </a:r>
          </a:p>
          <a:p>
            <a:pPr marL="241300" marR="5080" indent="-228600" algn="just">
              <a:lnSpc>
                <a:spcPct val="100000"/>
              </a:lnSpc>
              <a:spcBef>
                <a:spcPts val="1125"/>
              </a:spcBef>
              <a:buClr>
                <a:srgbClr val="2DB6B3"/>
              </a:buClr>
              <a:buFont typeface="Wingdings"/>
              <a:buChar char=""/>
              <a:tabLst>
                <a:tab pos="241300" algn="l"/>
                <a:tab pos="241935" algn="l"/>
              </a:tabLst>
            </a:pPr>
            <a:r>
              <a:rPr sz="1700" b="1" spc="-5" dirty="0">
                <a:effectLst>
                  <a:outerShdw blurRad="38100" dist="38100" dir="2700000" algn="tl">
                    <a:srgbClr val="000000">
                      <a:alpha val="43137"/>
                    </a:srgbClr>
                  </a:outerShdw>
                </a:effectLst>
                <a:latin typeface="Arial"/>
                <a:cs typeface="Arial"/>
              </a:rPr>
              <a:t>Οι </a:t>
            </a:r>
            <a:r>
              <a:rPr sz="1700" b="1" dirty="0">
                <a:effectLst>
                  <a:outerShdw blurRad="38100" dist="38100" dir="2700000" algn="tl">
                    <a:srgbClr val="000000">
                      <a:alpha val="43137"/>
                    </a:srgbClr>
                  </a:outerShdw>
                </a:effectLst>
                <a:latin typeface="Arial"/>
                <a:cs typeface="Arial"/>
              </a:rPr>
              <a:t>επιχειρήσεις που επιθυμούν </a:t>
            </a:r>
            <a:r>
              <a:rPr sz="1700" b="1" spc="-5" dirty="0">
                <a:effectLst>
                  <a:outerShdw blurRad="38100" dist="38100" dir="2700000" algn="tl">
                    <a:srgbClr val="000000">
                      <a:alpha val="43137"/>
                    </a:srgbClr>
                  </a:outerShdw>
                </a:effectLst>
                <a:latin typeface="Arial"/>
                <a:cs typeface="Arial"/>
              </a:rPr>
              <a:t>την </a:t>
            </a:r>
            <a:r>
              <a:rPr sz="1700" b="1" dirty="0">
                <a:effectLst>
                  <a:outerShdw blurRad="38100" dist="38100" dir="2700000" algn="tl">
                    <a:srgbClr val="000000">
                      <a:alpha val="43137"/>
                    </a:srgbClr>
                  </a:outerShdw>
                </a:effectLst>
                <a:latin typeface="Arial"/>
                <a:cs typeface="Arial"/>
              </a:rPr>
              <a:t>αύξηση </a:t>
            </a:r>
            <a:r>
              <a:rPr sz="1700" b="1" spc="-5" dirty="0">
                <a:effectLst>
                  <a:outerShdw blurRad="38100" dist="38100" dir="2700000" algn="tl">
                    <a:srgbClr val="000000">
                      <a:alpha val="43137"/>
                    </a:srgbClr>
                  </a:outerShdw>
                </a:effectLst>
                <a:latin typeface="Arial"/>
                <a:cs typeface="Arial"/>
              </a:rPr>
              <a:t>της </a:t>
            </a:r>
            <a:r>
              <a:rPr sz="1700" b="1" dirty="0">
                <a:effectLst>
                  <a:outerShdw blurRad="38100" dist="38100" dir="2700000" algn="tl">
                    <a:srgbClr val="000000">
                      <a:alpha val="43137"/>
                    </a:srgbClr>
                  </a:outerShdw>
                </a:effectLst>
                <a:latin typeface="Arial"/>
                <a:cs typeface="Arial"/>
              </a:rPr>
              <a:t>παραγωγής </a:t>
            </a:r>
            <a:r>
              <a:rPr sz="1700" b="1" spc="-5" dirty="0">
                <a:effectLst>
                  <a:outerShdw blurRad="38100" dist="38100" dir="2700000" algn="tl">
                    <a:srgbClr val="000000">
                      <a:alpha val="43137"/>
                    </a:srgbClr>
                  </a:outerShdw>
                </a:effectLst>
                <a:latin typeface="Arial"/>
                <a:cs typeface="Arial"/>
              </a:rPr>
              <a:t>τους, τη δημιουργία  </a:t>
            </a:r>
            <a:r>
              <a:rPr sz="1700" b="1" dirty="0">
                <a:effectLst>
                  <a:outerShdw blurRad="38100" dist="38100" dir="2700000" algn="tl">
                    <a:srgbClr val="000000">
                      <a:alpha val="43137"/>
                    </a:srgbClr>
                  </a:outerShdw>
                </a:effectLst>
                <a:latin typeface="Arial"/>
                <a:cs typeface="Arial"/>
              </a:rPr>
              <a:t>νέων προϊόντων, </a:t>
            </a:r>
            <a:r>
              <a:rPr sz="1700" b="1" spc="-5" dirty="0">
                <a:effectLst>
                  <a:outerShdw blurRad="38100" dist="38100" dir="2700000" algn="tl">
                    <a:srgbClr val="000000">
                      <a:alpha val="43137"/>
                    </a:srgbClr>
                  </a:outerShdw>
                </a:effectLst>
                <a:latin typeface="Arial"/>
                <a:cs typeface="Arial"/>
              </a:rPr>
              <a:t>την επέκτασή τους </a:t>
            </a:r>
            <a:r>
              <a:rPr sz="1700" b="1" dirty="0">
                <a:effectLst>
                  <a:outerShdw blurRad="38100" dist="38100" dir="2700000" algn="tl">
                    <a:srgbClr val="000000">
                      <a:alpha val="43137"/>
                    </a:srgbClr>
                  </a:outerShdw>
                </a:effectLst>
                <a:latin typeface="Arial"/>
                <a:cs typeface="Arial"/>
              </a:rPr>
              <a:t>αλλά και </a:t>
            </a:r>
            <a:r>
              <a:rPr sz="1700" b="1" spc="-5" dirty="0">
                <a:effectLst>
                  <a:outerShdw blurRad="38100" dist="38100" dir="2700000" algn="tl">
                    <a:srgbClr val="000000">
                      <a:alpha val="43137"/>
                    </a:srgbClr>
                  </a:outerShdw>
                </a:effectLst>
                <a:latin typeface="Arial"/>
                <a:cs typeface="Arial"/>
              </a:rPr>
              <a:t>τη διεθνοποίησή τους θα βοηθηθούν,  εκτός </a:t>
            </a:r>
            <a:r>
              <a:rPr sz="1700" b="1" dirty="0">
                <a:effectLst>
                  <a:outerShdw blurRad="38100" dist="38100" dir="2700000" algn="tl">
                    <a:srgbClr val="000000">
                      <a:alpha val="43137"/>
                    </a:srgbClr>
                  </a:outerShdw>
                </a:effectLst>
                <a:latin typeface="Arial"/>
                <a:cs typeface="Arial"/>
              </a:rPr>
              <a:t>από </a:t>
            </a:r>
            <a:r>
              <a:rPr sz="1700" b="1" spc="-5" dirty="0">
                <a:effectLst>
                  <a:outerShdw blurRad="38100" dist="38100" dir="2700000" algn="tl">
                    <a:srgbClr val="000000">
                      <a:alpha val="43137"/>
                    </a:srgbClr>
                  </a:outerShdw>
                </a:effectLst>
                <a:latin typeface="Arial"/>
                <a:cs typeface="Arial"/>
              </a:rPr>
              <a:t>τις </a:t>
            </a:r>
            <a:r>
              <a:rPr sz="1700" b="1" dirty="0">
                <a:effectLst>
                  <a:outerShdw blurRad="38100" dist="38100" dir="2700000" algn="tl">
                    <a:srgbClr val="000000">
                      <a:alpha val="43137"/>
                    </a:srgbClr>
                  </a:outerShdw>
                </a:effectLst>
                <a:latin typeface="Arial"/>
                <a:cs typeface="Arial"/>
              </a:rPr>
              <a:t>εγγυήσεις και από </a:t>
            </a:r>
            <a:r>
              <a:rPr sz="1700" b="1" spc="-5" dirty="0">
                <a:effectLst>
                  <a:outerShdw blurRad="38100" dist="38100" dir="2700000" algn="tl">
                    <a:srgbClr val="000000">
                      <a:alpha val="43137"/>
                    </a:srgbClr>
                  </a:outerShdw>
                </a:effectLst>
                <a:latin typeface="Arial"/>
                <a:cs typeface="Arial"/>
              </a:rPr>
              <a:t>την </a:t>
            </a:r>
            <a:r>
              <a:rPr sz="1700" b="1" dirty="0">
                <a:effectLst>
                  <a:outerShdw blurRad="38100" dist="38100" dir="2700000" algn="tl">
                    <a:srgbClr val="000000">
                      <a:alpha val="43137"/>
                    </a:srgbClr>
                  </a:outerShdw>
                </a:effectLst>
                <a:latin typeface="Arial"/>
                <a:cs typeface="Arial"/>
              </a:rPr>
              <a:t>παροχή </a:t>
            </a:r>
            <a:r>
              <a:rPr sz="1700" b="1" spc="-5" dirty="0">
                <a:effectLst>
                  <a:outerShdw blurRad="38100" dist="38100" dir="2700000" algn="tl">
                    <a:srgbClr val="000000">
                      <a:alpha val="43137"/>
                    </a:srgbClr>
                  </a:outerShdw>
                </a:effectLst>
                <a:latin typeface="Arial"/>
                <a:cs typeface="Arial"/>
              </a:rPr>
              <a:t>χαμηλότοκων </a:t>
            </a:r>
            <a:r>
              <a:rPr sz="1700" b="1" dirty="0">
                <a:effectLst>
                  <a:outerShdw blurRad="38100" dist="38100" dir="2700000" algn="tl">
                    <a:srgbClr val="000000">
                      <a:alpha val="43137"/>
                    </a:srgbClr>
                  </a:outerShdw>
                </a:effectLst>
                <a:latin typeface="Arial"/>
                <a:cs typeface="Arial"/>
              </a:rPr>
              <a:t>και με ευνοϊκούς όρους  </a:t>
            </a:r>
            <a:r>
              <a:rPr sz="1700" b="1" spc="-5" dirty="0">
                <a:effectLst>
                  <a:outerShdw blurRad="38100" dist="38100" dir="2700000" algn="tl">
                    <a:srgbClr val="000000">
                      <a:alpha val="43137"/>
                    </a:srgbClr>
                  </a:outerShdw>
                </a:effectLst>
                <a:latin typeface="Arial"/>
                <a:cs typeface="Arial"/>
              </a:rPr>
              <a:t>χρηματοοικονομικών προϊόντων της</a:t>
            </a:r>
            <a:r>
              <a:rPr sz="1700" b="1" spc="-40" dirty="0">
                <a:effectLst>
                  <a:outerShdw blurRad="38100" dist="38100" dir="2700000" algn="tl">
                    <a:srgbClr val="000000">
                      <a:alpha val="43137"/>
                    </a:srgbClr>
                  </a:outerShdw>
                </a:effectLst>
                <a:latin typeface="Arial"/>
                <a:cs typeface="Arial"/>
              </a:rPr>
              <a:t> </a:t>
            </a:r>
            <a:r>
              <a:rPr sz="1700" b="1" spc="5" dirty="0">
                <a:effectLst>
                  <a:outerShdw blurRad="38100" dist="38100" dir="2700000" algn="tl">
                    <a:srgbClr val="000000">
                      <a:alpha val="43137"/>
                    </a:srgbClr>
                  </a:outerShdw>
                </a:effectLst>
                <a:latin typeface="Arial"/>
                <a:cs typeface="Arial"/>
              </a:rPr>
              <a:t>ΕΤΕΑΝ</a:t>
            </a:r>
            <a:endParaRPr sz="1700" b="1" dirty="0">
              <a:effectLst>
                <a:outerShdw blurRad="38100" dist="38100" dir="2700000" algn="tl">
                  <a:srgbClr val="000000">
                    <a:alpha val="43137"/>
                  </a:srgbClr>
                </a:outerShdw>
              </a:effectLst>
              <a:latin typeface="Arial"/>
              <a:cs typeface="Arial"/>
            </a:endParaRPr>
          </a:p>
          <a:p>
            <a:pPr marL="241300" marR="152400" indent="-228600" algn="just">
              <a:lnSpc>
                <a:spcPct val="100000"/>
              </a:lnSpc>
              <a:spcBef>
                <a:spcPts val="1115"/>
              </a:spcBef>
              <a:buClr>
                <a:srgbClr val="2DB6B3"/>
              </a:buClr>
              <a:buFont typeface="Wingdings"/>
              <a:buChar char=""/>
              <a:tabLst>
                <a:tab pos="241300" algn="l"/>
                <a:tab pos="241935" algn="l"/>
              </a:tabLst>
            </a:pPr>
            <a:r>
              <a:rPr sz="1700" b="1" dirty="0">
                <a:effectLst>
                  <a:outerShdw blurRad="38100" dist="38100" dir="2700000" algn="tl">
                    <a:srgbClr val="000000">
                      <a:alpha val="43137"/>
                    </a:srgbClr>
                  </a:outerShdw>
                </a:effectLst>
                <a:latin typeface="Arial"/>
                <a:cs typeface="Arial"/>
              </a:rPr>
              <a:t>Η </a:t>
            </a:r>
            <a:r>
              <a:rPr sz="1700" b="1" spc="5" dirty="0">
                <a:effectLst>
                  <a:outerShdw blurRad="38100" dist="38100" dir="2700000" algn="tl">
                    <a:srgbClr val="000000">
                      <a:alpha val="43137"/>
                    </a:srgbClr>
                  </a:outerShdw>
                </a:effectLst>
                <a:latin typeface="Arial"/>
                <a:cs typeface="Arial"/>
              </a:rPr>
              <a:t>ΕΤΕΑΝ </a:t>
            </a:r>
            <a:r>
              <a:rPr sz="1700" b="1" dirty="0">
                <a:effectLst>
                  <a:outerShdw blurRad="38100" dist="38100" dir="2700000" algn="tl">
                    <a:srgbClr val="000000">
                      <a:alpha val="43137"/>
                    </a:srgbClr>
                  </a:outerShdw>
                </a:effectLst>
                <a:latin typeface="Arial"/>
                <a:cs typeface="Arial"/>
              </a:rPr>
              <a:t>στηρίζει </a:t>
            </a:r>
            <a:r>
              <a:rPr sz="1700" b="1" spc="-5" dirty="0">
                <a:effectLst>
                  <a:outerShdw blurRad="38100" dist="38100" dir="2700000" algn="tl">
                    <a:srgbClr val="000000">
                      <a:alpha val="43137"/>
                    </a:srgbClr>
                  </a:outerShdw>
                </a:effectLst>
                <a:latin typeface="Arial"/>
                <a:cs typeface="Arial"/>
              </a:rPr>
              <a:t>όλες τις μορφές </a:t>
            </a:r>
            <a:r>
              <a:rPr sz="1700" b="1" dirty="0">
                <a:effectLst>
                  <a:outerShdw blurRad="38100" dist="38100" dir="2700000" algn="tl">
                    <a:srgbClr val="000000">
                      <a:alpha val="43137"/>
                    </a:srgbClr>
                  </a:outerShdw>
                </a:effectLst>
                <a:latin typeface="Arial"/>
                <a:cs typeface="Arial"/>
              </a:rPr>
              <a:t>των επιχειρήσεων, </a:t>
            </a:r>
            <a:r>
              <a:rPr sz="1700" b="1" spc="-5" dirty="0">
                <a:effectLst>
                  <a:outerShdw blurRad="38100" dist="38100" dir="2700000" algn="tl">
                    <a:srgbClr val="000000">
                      <a:alpha val="43137"/>
                    </a:srgbClr>
                  </a:outerShdw>
                </a:effectLst>
                <a:latin typeface="Arial"/>
                <a:cs typeface="Arial"/>
              </a:rPr>
              <a:t>οιασδήποτε </a:t>
            </a:r>
            <a:r>
              <a:rPr sz="1700" b="1" dirty="0">
                <a:effectLst>
                  <a:outerShdw blurRad="38100" dist="38100" dir="2700000" algn="tl">
                    <a:srgbClr val="000000">
                      <a:alpha val="43137"/>
                    </a:srgbClr>
                  </a:outerShdw>
                </a:effectLst>
                <a:latin typeface="Arial"/>
                <a:cs typeface="Arial"/>
              </a:rPr>
              <a:t>ηλικίας και των  τριών </a:t>
            </a:r>
            <a:r>
              <a:rPr sz="1700" b="1" spc="-5" dirty="0">
                <a:effectLst>
                  <a:outerShdw blurRad="38100" dist="38100" dir="2700000" algn="tl">
                    <a:srgbClr val="000000">
                      <a:alpha val="43137"/>
                    </a:srgbClr>
                  </a:outerShdw>
                </a:effectLst>
                <a:latin typeface="Arial"/>
                <a:cs typeface="Arial"/>
              </a:rPr>
              <a:t>τομέων της</a:t>
            </a:r>
            <a:r>
              <a:rPr sz="1700" b="1" spc="-25" dirty="0">
                <a:effectLst>
                  <a:outerShdw blurRad="38100" dist="38100" dir="2700000" algn="tl">
                    <a:srgbClr val="000000">
                      <a:alpha val="43137"/>
                    </a:srgbClr>
                  </a:outerShdw>
                </a:effectLst>
                <a:latin typeface="Arial"/>
                <a:cs typeface="Arial"/>
              </a:rPr>
              <a:t> </a:t>
            </a:r>
            <a:r>
              <a:rPr sz="1700" b="1" dirty="0">
                <a:effectLst>
                  <a:outerShdw blurRad="38100" dist="38100" dir="2700000" algn="tl">
                    <a:srgbClr val="000000">
                      <a:alpha val="43137"/>
                    </a:srgbClr>
                  </a:outerShdw>
                </a:effectLst>
                <a:latin typeface="Arial"/>
                <a:cs typeface="Arial"/>
              </a:rPr>
              <a:t>οικονομίας</a:t>
            </a:r>
          </a:p>
          <a:p>
            <a:pPr marL="240665" marR="608330" indent="-228600" algn="just">
              <a:lnSpc>
                <a:spcPct val="100000"/>
              </a:lnSpc>
              <a:spcBef>
                <a:spcPts val="1130"/>
              </a:spcBef>
              <a:buClr>
                <a:srgbClr val="2DB6B3"/>
              </a:buClr>
              <a:buFont typeface="Wingdings"/>
              <a:buChar char=""/>
              <a:tabLst>
                <a:tab pos="240665" algn="l"/>
                <a:tab pos="241300" algn="l"/>
              </a:tabLst>
            </a:pPr>
            <a:r>
              <a:rPr sz="1700" b="1" spc="-5" dirty="0">
                <a:effectLst>
                  <a:outerShdw blurRad="38100" dist="38100" dir="2700000" algn="tl">
                    <a:srgbClr val="000000">
                      <a:alpha val="43137"/>
                    </a:srgbClr>
                  </a:outerShdw>
                </a:effectLst>
                <a:latin typeface="Arial"/>
                <a:cs typeface="Arial"/>
              </a:rPr>
              <a:t>Ιδιαίτερη έμφαση δίδεται </a:t>
            </a:r>
            <a:r>
              <a:rPr sz="1700" b="1" dirty="0">
                <a:effectLst>
                  <a:outerShdw blurRad="38100" dist="38100" dir="2700000" algn="tl">
                    <a:srgbClr val="000000">
                      <a:alpha val="43137"/>
                    </a:srgbClr>
                  </a:outerShdw>
                </a:effectLst>
                <a:latin typeface="Arial"/>
                <a:cs typeface="Arial"/>
              </a:rPr>
              <a:t>στη στήριξη των επιχειρήσεων που </a:t>
            </a:r>
            <a:r>
              <a:rPr sz="1700" b="1" spc="-5" dirty="0">
                <a:effectLst>
                  <a:outerShdw blurRad="38100" dist="38100" dir="2700000" algn="tl">
                    <a:srgbClr val="000000">
                      <a:alpha val="43137"/>
                    </a:srgbClr>
                  </a:outerShdw>
                </a:effectLst>
                <a:latin typeface="Arial"/>
                <a:cs typeface="Arial"/>
              </a:rPr>
              <a:t>στοχεύουν </a:t>
            </a:r>
            <a:r>
              <a:rPr sz="1700" b="1" dirty="0">
                <a:effectLst>
                  <a:outerShdw blurRad="38100" dist="38100" dir="2700000" algn="tl">
                    <a:srgbClr val="000000">
                      <a:alpha val="43137"/>
                    </a:srgbClr>
                  </a:outerShdw>
                </a:effectLst>
                <a:latin typeface="Arial"/>
                <a:cs typeface="Arial"/>
              </a:rPr>
              <a:t>σε  </a:t>
            </a:r>
            <a:r>
              <a:rPr sz="1700" b="1" spc="-5" dirty="0">
                <a:effectLst>
                  <a:outerShdw blurRad="38100" dist="38100" dir="2700000" algn="tl">
                    <a:srgbClr val="000000">
                      <a:alpha val="43137"/>
                    </a:srgbClr>
                  </a:outerShdw>
                </a:effectLst>
                <a:latin typeface="Arial"/>
                <a:cs typeface="Arial"/>
              </a:rPr>
              <a:t>δραστηριότητες </a:t>
            </a:r>
            <a:r>
              <a:rPr sz="1700" b="1" dirty="0">
                <a:effectLst>
                  <a:outerShdw blurRad="38100" dist="38100" dir="2700000" algn="tl">
                    <a:srgbClr val="000000">
                      <a:alpha val="43137"/>
                    </a:srgbClr>
                  </a:outerShdw>
                </a:effectLst>
                <a:latin typeface="Arial"/>
                <a:cs typeface="Arial"/>
              </a:rPr>
              <a:t>και </a:t>
            </a:r>
            <a:r>
              <a:rPr sz="1700" b="1" spc="-5" dirty="0">
                <a:effectLst>
                  <a:outerShdw blurRad="38100" dist="38100" dir="2700000" algn="tl">
                    <a:srgbClr val="000000">
                      <a:alpha val="43137"/>
                    </a:srgbClr>
                  </a:outerShdw>
                </a:effectLst>
                <a:latin typeface="Arial"/>
                <a:cs typeface="Arial"/>
              </a:rPr>
              <a:t>προϊόντα της νέας ζήτησης του 21ου </a:t>
            </a:r>
            <a:r>
              <a:rPr sz="1700" b="1" dirty="0">
                <a:effectLst>
                  <a:outerShdw blurRad="38100" dist="38100" dir="2700000" algn="tl">
                    <a:srgbClr val="000000">
                      <a:alpha val="43137"/>
                    </a:srgbClr>
                  </a:outerShdw>
                </a:effectLst>
                <a:latin typeface="Arial"/>
                <a:cs typeface="Arial"/>
              </a:rPr>
              <a:t>αιώνα καθώς και σε  </a:t>
            </a:r>
            <a:r>
              <a:rPr sz="1700" b="1" spc="-5" dirty="0">
                <a:effectLst>
                  <a:outerShdw blurRad="38100" dist="38100" dir="2700000" algn="tl">
                    <a:srgbClr val="000000">
                      <a:alpha val="43137"/>
                    </a:srgbClr>
                  </a:outerShdw>
                </a:effectLst>
                <a:latin typeface="Arial"/>
                <a:cs typeface="Arial"/>
              </a:rPr>
              <a:t>βιώσιμες, κερδοφόρες </a:t>
            </a:r>
            <a:r>
              <a:rPr sz="1700" b="1" dirty="0">
                <a:effectLst>
                  <a:outerShdw blurRad="38100" dist="38100" dir="2700000" algn="tl">
                    <a:srgbClr val="000000">
                      <a:alpha val="43137"/>
                    </a:srgbClr>
                  </a:outerShdw>
                </a:effectLst>
                <a:latin typeface="Arial"/>
                <a:cs typeface="Arial"/>
              </a:rPr>
              <a:t>και εξωστρεφείς</a:t>
            </a:r>
            <a:r>
              <a:rPr sz="1700" b="1" spc="-30" dirty="0">
                <a:effectLst>
                  <a:outerShdw blurRad="38100" dist="38100" dir="2700000" algn="tl">
                    <a:srgbClr val="000000">
                      <a:alpha val="43137"/>
                    </a:srgbClr>
                  </a:outerShdw>
                </a:effectLst>
                <a:latin typeface="Arial"/>
                <a:cs typeface="Arial"/>
              </a:rPr>
              <a:t> </a:t>
            </a:r>
            <a:r>
              <a:rPr sz="1700" b="1" dirty="0">
                <a:effectLst>
                  <a:outerShdw blurRad="38100" dist="38100" dir="2700000" algn="tl">
                    <a:srgbClr val="000000">
                      <a:alpha val="43137"/>
                    </a:srgbClr>
                  </a:outerShdw>
                </a:effectLst>
                <a:latin typeface="Arial"/>
                <a:cs typeface="Arial"/>
              </a:rPr>
              <a:t>επιχειρήσεις</a:t>
            </a:r>
          </a:p>
        </p:txBody>
      </p:sp>
      <p:sp>
        <p:nvSpPr>
          <p:cNvPr id="8" name="object 8"/>
          <p:cNvSpPr/>
          <p:nvPr/>
        </p:nvSpPr>
        <p:spPr>
          <a:xfrm>
            <a:off x="6485233" y="690487"/>
            <a:ext cx="2571163" cy="763313"/>
          </a:xfrm>
          <a:prstGeom prst="rect">
            <a:avLst/>
          </a:prstGeom>
          <a:blipFill>
            <a:blip r:embed="rId3" cstate="print"/>
            <a:stretch>
              <a:fillRect/>
            </a:stretch>
          </a:blipFill>
        </p:spPr>
        <p:txBody>
          <a:bodyPr wrap="square" lIns="0" tIns="0" rIns="0" bIns="0" rtlCol="0"/>
          <a:lstStyle/>
          <a:p>
            <a:endParaRPr/>
          </a:p>
        </p:txBody>
      </p:sp>
      <p:sp>
        <p:nvSpPr>
          <p:cNvPr id="10" name="object 10"/>
          <p:cNvSpPr txBox="1">
            <a:spLocks noGrp="1"/>
          </p:cNvSpPr>
          <p:nvPr>
            <p:ph type="sldNum" sz="quarter" idx="4294967295"/>
          </p:nvPr>
        </p:nvSpPr>
        <p:spPr>
          <a:xfrm>
            <a:off x="207327" y="6544354"/>
            <a:ext cx="216534" cy="167004"/>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6</a:t>
            </a:fld>
            <a:endParaRPr spc="-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2394076" y="562419"/>
            <a:ext cx="4255135" cy="482600"/>
          </a:xfrm>
          <a:prstGeom prst="rect">
            <a:avLst/>
          </a:prstGeom>
        </p:spPr>
        <p:txBody>
          <a:bodyPr vert="horz" wrap="square" lIns="0" tIns="12700" rIns="0" bIns="0" rtlCol="0">
            <a:spAutoFit/>
          </a:bodyPr>
          <a:lstStyle/>
          <a:p>
            <a:pPr marL="12700">
              <a:lnSpc>
                <a:spcPct val="100000"/>
              </a:lnSpc>
              <a:spcBef>
                <a:spcPts val="100"/>
              </a:spcBef>
            </a:pPr>
            <a:r>
              <a:rPr sz="3000" spc="-5" dirty="0">
                <a:solidFill>
                  <a:srgbClr val="7889FB"/>
                </a:solidFill>
              </a:rPr>
              <a:t>Προγράμματα </a:t>
            </a:r>
            <a:r>
              <a:rPr sz="3000" dirty="0">
                <a:solidFill>
                  <a:srgbClr val="7889FB"/>
                </a:solidFill>
              </a:rPr>
              <a:t>/</a:t>
            </a:r>
            <a:r>
              <a:rPr sz="3000" spc="-40" dirty="0">
                <a:solidFill>
                  <a:srgbClr val="7889FB"/>
                </a:solidFill>
              </a:rPr>
              <a:t> </a:t>
            </a:r>
            <a:r>
              <a:rPr sz="3000" spc="-5" dirty="0">
                <a:solidFill>
                  <a:srgbClr val="7889FB"/>
                </a:solidFill>
              </a:rPr>
              <a:t>προϊόντα</a:t>
            </a:r>
            <a:endParaRPr sz="3000"/>
          </a:p>
        </p:txBody>
      </p:sp>
      <p:sp>
        <p:nvSpPr>
          <p:cNvPr id="10" name="object 10"/>
          <p:cNvSpPr txBox="1">
            <a:spLocks noGrp="1"/>
          </p:cNvSpPr>
          <p:nvPr>
            <p:ph type="sldNum" sz="quarter" idx="4294967295"/>
          </p:nvPr>
        </p:nvSpPr>
        <p:spPr>
          <a:xfrm>
            <a:off x="207327" y="6544354"/>
            <a:ext cx="216534" cy="167004"/>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7</a:t>
            </a:fld>
            <a:endParaRPr spc="-5" dirty="0"/>
          </a:p>
        </p:txBody>
      </p:sp>
      <p:sp>
        <p:nvSpPr>
          <p:cNvPr id="6" name="object 6"/>
          <p:cNvSpPr txBox="1"/>
          <p:nvPr/>
        </p:nvSpPr>
        <p:spPr>
          <a:xfrm>
            <a:off x="407352" y="1217548"/>
            <a:ext cx="3876616" cy="289823"/>
          </a:xfrm>
          <a:prstGeom prst="rect">
            <a:avLst/>
          </a:prstGeom>
        </p:spPr>
        <p:txBody>
          <a:bodyPr vert="horz" wrap="square" lIns="0" tIns="12700" rIns="0" bIns="0" rtlCol="0">
            <a:spAutoFit/>
          </a:bodyPr>
          <a:lstStyle/>
          <a:p>
            <a:pPr marL="241300" indent="-228600">
              <a:lnSpc>
                <a:spcPct val="100000"/>
              </a:lnSpc>
              <a:spcBef>
                <a:spcPts val="100"/>
              </a:spcBef>
              <a:buClr>
                <a:srgbClr val="2DB6B3"/>
              </a:buClr>
              <a:buFont typeface="Wingdings"/>
              <a:buChar char=""/>
              <a:tabLst>
                <a:tab pos="241300" algn="l"/>
              </a:tabLst>
            </a:pPr>
            <a:r>
              <a:rPr sz="1800" b="1" spc="-5" dirty="0">
                <a:effectLst>
                  <a:outerShdw blurRad="38100" dist="38100" dir="2700000" algn="tl">
                    <a:srgbClr val="000000">
                      <a:alpha val="43137"/>
                    </a:srgbClr>
                  </a:outerShdw>
                </a:effectLst>
                <a:latin typeface="Arial"/>
                <a:cs typeface="Arial"/>
              </a:rPr>
              <a:t>Σκοπός του </a:t>
            </a:r>
            <a:r>
              <a:rPr sz="1800" b="1" dirty="0">
                <a:effectLst>
                  <a:outerShdw blurRad="38100" dist="38100" dir="2700000" algn="tl">
                    <a:srgbClr val="000000">
                      <a:alpha val="43137"/>
                    </a:srgbClr>
                  </a:outerShdw>
                </a:effectLst>
                <a:latin typeface="Arial"/>
                <a:cs typeface="Arial"/>
              </a:rPr>
              <a:t>ΕΤΕΑΝ </a:t>
            </a:r>
            <a:r>
              <a:rPr sz="1800" b="1" spc="-5" dirty="0">
                <a:effectLst>
                  <a:outerShdw blurRad="38100" dist="38100" dir="2700000" algn="tl">
                    <a:srgbClr val="000000">
                      <a:alpha val="43137"/>
                    </a:srgbClr>
                  </a:outerShdw>
                </a:effectLst>
                <a:latin typeface="Arial"/>
                <a:cs typeface="Arial"/>
              </a:rPr>
              <a:t>είναι </a:t>
            </a:r>
            <a:r>
              <a:rPr sz="1800" b="1" dirty="0">
                <a:effectLst>
                  <a:outerShdw blurRad="38100" dist="38100" dir="2700000" algn="tl">
                    <a:srgbClr val="000000">
                      <a:alpha val="43137"/>
                    </a:srgbClr>
                  </a:outerShdw>
                </a:effectLst>
                <a:latin typeface="Arial"/>
                <a:cs typeface="Arial"/>
              </a:rPr>
              <a:t>η</a:t>
            </a:r>
            <a:r>
              <a:rPr sz="1800" b="1" spc="-65" dirty="0">
                <a:effectLst>
                  <a:outerShdw blurRad="38100" dist="38100" dir="2700000" algn="tl">
                    <a:srgbClr val="000000">
                      <a:alpha val="43137"/>
                    </a:srgbClr>
                  </a:outerShdw>
                </a:effectLst>
                <a:latin typeface="Arial"/>
                <a:cs typeface="Arial"/>
              </a:rPr>
              <a:t> </a:t>
            </a:r>
            <a:r>
              <a:rPr sz="1800" b="1" dirty="0">
                <a:effectLst>
                  <a:outerShdw blurRad="38100" dist="38100" dir="2700000" algn="tl">
                    <a:srgbClr val="000000">
                      <a:alpha val="43137"/>
                    </a:srgbClr>
                  </a:outerShdw>
                </a:effectLst>
                <a:latin typeface="Arial"/>
                <a:cs typeface="Arial"/>
              </a:rPr>
              <a:t>:</a:t>
            </a:r>
          </a:p>
        </p:txBody>
      </p:sp>
      <p:sp>
        <p:nvSpPr>
          <p:cNvPr id="7" name="object 7"/>
          <p:cNvSpPr txBox="1"/>
          <p:nvPr/>
        </p:nvSpPr>
        <p:spPr>
          <a:xfrm>
            <a:off x="930160" y="4852289"/>
            <a:ext cx="239395"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2DB6B3"/>
                </a:solidFill>
                <a:latin typeface="Arial"/>
                <a:cs typeface="Arial"/>
              </a:rPr>
              <a:t>iii.</a:t>
            </a:r>
            <a:endParaRPr sz="1800">
              <a:latin typeface="Arial"/>
              <a:cs typeface="Arial"/>
            </a:endParaRPr>
          </a:p>
        </p:txBody>
      </p:sp>
      <p:sp>
        <p:nvSpPr>
          <p:cNvPr id="8" name="object 8"/>
          <p:cNvSpPr txBox="1"/>
          <p:nvPr/>
        </p:nvSpPr>
        <p:spPr>
          <a:xfrm>
            <a:off x="467544" y="1615313"/>
            <a:ext cx="8352928" cy="4398640"/>
          </a:xfrm>
          <a:prstGeom prst="rect">
            <a:avLst/>
          </a:prstGeom>
        </p:spPr>
        <p:txBody>
          <a:bodyPr vert="horz" wrap="square" lIns="0" tIns="12700" rIns="0" bIns="0" rtlCol="0">
            <a:spAutoFit/>
          </a:bodyPr>
          <a:lstStyle/>
          <a:p>
            <a:pPr marL="411480" marR="36830" indent="-399415" algn="just">
              <a:lnSpc>
                <a:spcPct val="100000"/>
              </a:lnSpc>
              <a:spcBef>
                <a:spcPts val="100"/>
              </a:spcBef>
              <a:buClr>
                <a:srgbClr val="2DB6B3"/>
              </a:buClr>
              <a:buAutoNum type="romanLcPeriod"/>
              <a:tabLst>
                <a:tab pos="411480" algn="l"/>
                <a:tab pos="412115" algn="l"/>
              </a:tabLst>
            </a:pPr>
            <a:r>
              <a:rPr sz="1800" b="1" spc="-5" dirty="0">
                <a:solidFill>
                  <a:srgbClr val="0000FF"/>
                </a:solidFill>
                <a:effectLst>
                  <a:outerShdw blurRad="38100" dist="38100" dir="2700000" algn="tl">
                    <a:srgbClr val="000000">
                      <a:alpha val="43137"/>
                    </a:srgbClr>
                  </a:outerShdw>
                </a:effectLst>
                <a:latin typeface="Arial"/>
                <a:cs typeface="Arial"/>
              </a:rPr>
              <a:t>παροχή </a:t>
            </a:r>
            <a:r>
              <a:rPr sz="1800" b="1" spc="-5" dirty="0" err="1">
                <a:solidFill>
                  <a:srgbClr val="0000FF"/>
                </a:solidFill>
                <a:effectLst>
                  <a:outerShdw blurRad="38100" dist="38100" dir="2700000" algn="tl">
                    <a:srgbClr val="000000">
                      <a:alpha val="43137"/>
                    </a:srgbClr>
                  </a:outerShdw>
                </a:effectLst>
                <a:latin typeface="Arial"/>
                <a:cs typeface="Arial"/>
              </a:rPr>
              <a:t>εγγυήσεων</a:t>
            </a:r>
            <a:r>
              <a:rPr sz="1800" b="1" spc="-5" dirty="0">
                <a:solidFill>
                  <a:srgbClr val="0000FF"/>
                </a:solidFill>
                <a:effectLst>
                  <a:outerShdw blurRad="38100" dist="38100" dir="2700000" algn="tl">
                    <a:srgbClr val="000000">
                      <a:alpha val="43137"/>
                    </a:srgbClr>
                  </a:outerShdw>
                </a:effectLst>
                <a:latin typeface="Arial"/>
                <a:cs typeface="Arial"/>
              </a:rPr>
              <a:t> </a:t>
            </a:r>
            <a:r>
              <a:rPr sz="1800" b="1" spc="-5" dirty="0" err="1" smtClean="0">
                <a:effectLst>
                  <a:outerShdw blurRad="38100" dist="38100" dir="2700000" algn="tl">
                    <a:srgbClr val="000000">
                      <a:alpha val="43137"/>
                    </a:srgbClr>
                  </a:outerShdw>
                </a:effectLst>
                <a:latin typeface="Arial"/>
                <a:cs typeface="Arial"/>
              </a:rPr>
              <a:t>υπέρ</a:t>
            </a:r>
            <a:r>
              <a:rPr sz="1800" b="1" spc="-5" dirty="0" smtClean="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των Πολύ Μικρών, Μικρών  </a:t>
            </a:r>
            <a:r>
              <a:rPr sz="1800" b="1" dirty="0">
                <a:effectLst>
                  <a:outerShdw blurRad="38100" dist="38100" dir="2700000" algn="tl">
                    <a:srgbClr val="000000">
                      <a:alpha val="43137"/>
                    </a:srgbClr>
                  </a:outerShdw>
                </a:effectLst>
                <a:latin typeface="Arial"/>
                <a:cs typeface="Arial"/>
              </a:rPr>
              <a:t>και </a:t>
            </a:r>
            <a:r>
              <a:rPr sz="1800" b="1" spc="-5" dirty="0">
                <a:effectLst>
                  <a:outerShdw blurRad="38100" dist="38100" dir="2700000" algn="tl">
                    <a:srgbClr val="000000">
                      <a:alpha val="43137"/>
                    </a:srgbClr>
                  </a:outerShdw>
                </a:effectLst>
                <a:latin typeface="Arial"/>
                <a:cs typeface="Arial"/>
              </a:rPr>
              <a:t>Μεσαίων Επιχειρήσεων για τη </a:t>
            </a:r>
            <a:r>
              <a:rPr sz="1800" b="1" dirty="0">
                <a:effectLst>
                  <a:outerShdw blurRad="38100" dist="38100" dir="2700000" algn="tl">
                    <a:srgbClr val="000000">
                      <a:alpha val="43137"/>
                    </a:srgbClr>
                  </a:outerShdw>
                </a:effectLst>
                <a:latin typeface="Arial"/>
                <a:cs typeface="Arial"/>
              </a:rPr>
              <a:t>κάλυψη </a:t>
            </a:r>
            <a:r>
              <a:rPr sz="1800" b="1" spc="-5" dirty="0">
                <a:effectLst>
                  <a:outerShdw blurRad="38100" dist="38100" dir="2700000" algn="tl">
                    <a:srgbClr val="000000">
                      <a:alpha val="43137"/>
                    </a:srgbClr>
                  </a:outerShdw>
                </a:effectLst>
                <a:latin typeface="Arial"/>
                <a:cs typeface="Arial"/>
              </a:rPr>
              <a:t>υποχρεώσεων έναντι  πιστωτικών </a:t>
            </a:r>
            <a:r>
              <a:rPr sz="1800" b="1" dirty="0">
                <a:effectLst>
                  <a:outerShdw blurRad="38100" dist="38100" dir="2700000" algn="tl">
                    <a:srgbClr val="000000">
                      <a:alpha val="43137"/>
                    </a:srgbClr>
                  </a:outerShdw>
                </a:effectLst>
                <a:latin typeface="Arial"/>
                <a:cs typeface="Arial"/>
              </a:rPr>
              <a:t>ή </a:t>
            </a:r>
            <a:r>
              <a:rPr sz="1800" b="1" spc="-10" dirty="0">
                <a:effectLst>
                  <a:outerShdw blurRad="38100" dist="38100" dir="2700000" algn="tl">
                    <a:srgbClr val="000000">
                      <a:alpha val="43137"/>
                    </a:srgbClr>
                  </a:outerShdw>
                </a:effectLst>
                <a:latin typeface="Arial"/>
                <a:cs typeface="Arial"/>
              </a:rPr>
              <a:t>χρηματοδοτικών </a:t>
            </a:r>
            <a:r>
              <a:rPr sz="1800" b="1" spc="-5" dirty="0">
                <a:effectLst>
                  <a:outerShdw blurRad="38100" dist="38100" dir="2700000" algn="tl">
                    <a:srgbClr val="000000">
                      <a:alpha val="43137"/>
                    </a:srgbClr>
                  </a:outerShdw>
                </a:effectLst>
                <a:latin typeface="Arial"/>
                <a:cs typeface="Arial"/>
              </a:rPr>
              <a:t>ιδρυμάτων </a:t>
            </a:r>
            <a:r>
              <a:rPr sz="1800" b="1" dirty="0">
                <a:effectLst>
                  <a:outerShdw blurRad="38100" dist="38100" dir="2700000" algn="tl">
                    <a:srgbClr val="000000">
                      <a:alpha val="43137"/>
                    </a:srgbClr>
                  </a:outerShdw>
                </a:effectLst>
                <a:latin typeface="Arial"/>
                <a:cs typeface="Arial"/>
              </a:rPr>
              <a:t>ή </a:t>
            </a:r>
            <a:r>
              <a:rPr sz="1800" b="1" spc="-5" dirty="0">
                <a:effectLst>
                  <a:outerShdw blurRad="38100" dist="38100" dir="2700000" algn="tl">
                    <a:srgbClr val="000000">
                      <a:alpha val="43137"/>
                    </a:srgbClr>
                  </a:outerShdw>
                </a:effectLst>
                <a:latin typeface="Arial"/>
                <a:cs typeface="Arial"/>
              </a:rPr>
              <a:t>εταιρειών Επιχειρηματικών  Συμμετοχών</a:t>
            </a:r>
            <a:endParaRPr sz="1800" b="1" dirty="0">
              <a:effectLst>
                <a:outerShdw blurRad="38100" dist="38100" dir="2700000" algn="tl">
                  <a:srgbClr val="000000">
                    <a:alpha val="43137"/>
                  </a:srgbClr>
                </a:outerShdw>
              </a:effectLst>
              <a:latin typeface="Arial"/>
              <a:cs typeface="Arial"/>
            </a:endParaRPr>
          </a:p>
          <a:p>
            <a:pPr marL="411480" marR="133350" indent="-399415" algn="just">
              <a:lnSpc>
                <a:spcPct val="100000"/>
              </a:lnSpc>
              <a:spcBef>
                <a:spcPts val="865"/>
              </a:spcBef>
              <a:buClr>
                <a:srgbClr val="2DB6B3"/>
              </a:buClr>
              <a:buAutoNum type="romanLcPeriod"/>
              <a:tabLst>
                <a:tab pos="411480" algn="l"/>
                <a:tab pos="412115" algn="l"/>
              </a:tabLst>
            </a:pPr>
            <a:r>
              <a:rPr sz="1800" b="1" spc="-5" dirty="0">
                <a:solidFill>
                  <a:srgbClr val="0000FF"/>
                </a:solidFill>
                <a:effectLst>
                  <a:outerShdw blurRad="38100" dist="38100" dir="2700000" algn="tl">
                    <a:srgbClr val="000000">
                      <a:alpha val="43137"/>
                    </a:srgbClr>
                  </a:outerShdw>
                </a:effectLst>
                <a:latin typeface="Arial"/>
                <a:cs typeface="Arial"/>
              </a:rPr>
              <a:t>συνεπένδυση </a:t>
            </a:r>
            <a:r>
              <a:rPr sz="1800" b="1" spc="-5" dirty="0">
                <a:effectLst>
                  <a:outerShdw blurRad="38100" dist="38100" dir="2700000" algn="tl">
                    <a:srgbClr val="000000">
                      <a:alpha val="43137"/>
                    </a:srgbClr>
                  </a:outerShdw>
                </a:effectLst>
                <a:latin typeface="Arial"/>
                <a:cs typeface="Arial"/>
              </a:rPr>
              <a:t>ποσών με μέσα </a:t>
            </a:r>
            <a:r>
              <a:rPr sz="1800" b="1" spc="-10" dirty="0">
                <a:effectLst>
                  <a:outerShdw blurRad="38100" dist="38100" dir="2700000" algn="tl">
                    <a:srgbClr val="000000">
                      <a:alpha val="43137"/>
                    </a:srgbClr>
                  </a:outerShdw>
                </a:effectLst>
                <a:latin typeface="Arial"/>
                <a:cs typeface="Arial"/>
              </a:rPr>
              <a:t>χρηματοοικονομικής </a:t>
            </a:r>
            <a:r>
              <a:rPr sz="1800" b="1" spc="-5" dirty="0">
                <a:effectLst>
                  <a:outerShdw blurRad="38100" dist="38100" dir="2700000" algn="tl">
                    <a:srgbClr val="000000">
                      <a:alpha val="43137"/>
                    </a:srgbClr>
                  </a:outerShdw>
                </a:effectLst>
                <a:latin typeface="Arial"/>
                <a:cs typeface="Arial"/>
              </a:rPr>
              <a:t>τεχνικής, </a:t>
            </a:r>
            <a:r>
              <a:rPr sz="1800" b="1" spc="-10" dirty="0">
                <a:effectLst>
                  <a:outerShdw blurRad="38100" dist="38100" dir="2700000" algn="tl">
                    <a:srgbClr val="000000">
                      <a:alpha val="43137"/>
                    </a:srgbClr>
                  </a:outerShdw>
                </a:effectLst>
                <a:latin typeface="Arial"/>
                <a:cs typeface="Arial"/>
              </a:rPr>
              <a:t>όπως  </a:t>
            </a:r>
            <a:r>
              <a:rPr sz="1800" b="1" spc="-5" dirty="0">
                <a:effectLst>
                  <a:outerShdw blurRad="38100" dist="38100" dir="2700000" algn="tl">
                    <a:srgbClr val="000000">
                      <a:alpha val="43137"/>
                    </a:srgbClr>
                  </a:outerShdw>
                </a:effectLst>
                <a:latin typeface="Arial"/>
                <a:cs typeface="Arial"/>
              </a:rPr>
              <a:t>ταμεία δανειοδοτήσεων των επιχειρήσεων, </a:t>
            </a:r>
            <a:r>
              <a:rPr sz="1800" b="1" spc="-10" dirty="0">
                <a:effectLst>
                  <a:outerShdw blurRad="38100" dist="38100" dir="2700000" algn="tl">
                    <a:srgbClr val="000000">
                      <a:alpha val="43137"/>
                    </a:srgbClr>
                  </a:outerShdw>
                </a:effectLst>
                <a:latin typeface="Arial"/>
                <a:cs typeface="Arial"/>
              </a:rPr>
              <a:t>που </a:t>
            </a:r>
            <a:r>
              <a:rPr sz="1800" b="1" spc="-5" dirty="0">
                <a:effectLst>
                  <a:outerShdw blurRad="38100" dist="38100" dir="2700000" algn="tl">
                    <a:srgbClr val="000000">
                      <a:alpha val="43137"/>
                    </a:srgbClr>
                  </a:outerShdw>
                </a:effectLst>
                <a:latin typeface="Arial"/>
                <a:cs typeface="Arial"/>
              </a:rPr>
              <a:t>λειτουργούν είτε ως  αυτοτελή νομικά πρόσωπα είτε ως αυτόνομα </a:t>
            </a:r>
            <a:r>
              <a:rPr sz="1800" b="1" spc="-10" dirty="0">
                <a:effectLst>
                  <a:outerShdw blurRad="38100" dist="38100" dir="2700000" algn="tl">
                    <a:srgbClr val="000000">
                      <a:alpha val="43137"/>
                    </a:srgbClr>
                  </a:outerShdw>
                </a:effectLst>
                <a:latin typeface="Arial"/>
                <a:cs typeface="Arial"/>
              </a:rPr>
              <a:t>τμήματα </a:t>
            </a:r>
            <a:r>
              <a:rPr sz="1800" b="1" spc="-5" dirty="0">
                <a:effectLst>
                  <a:outerShdw blurRad="38100" dist="38100" dir="2700000" algn="tl">
                    <a:srgbClr val="000000">
                      <a:alpha val="43137"/>
                    </a:srgbClr>
                  </a:outerShdw>
                </a:effectLst>
                <a:latin typeface="Arial"/>
                <a:cs typeface="Arial"/>
              </a:rPr>
              <a:t>υφισταμένων  χρηματοπιστωτικών </a:t>
            </a:r>
            <a:r>
              <a:rPr sz="1800" b="1" dirty="0">
                <a:effectLst>
                  <a:outerShdw blurRad="38100" dist="38100" dir="2700000" algn="tl">
                    <a:srgbClr val="000000">
                      <a:alpha val="43137"/>
                    </a:srgbClr>
                  </a:outerShdw>
                </a:effectLst>
                <a:latin typeface="Arial"/>
                <a:cs typeface="Arial"/>
              </a:rPr>
              <a:t>ή </a:t>
            </a:r>
            <a:r>
              <a:rPr sz="1800" b="1" spc="-10" dirty="0">
                <a:effectLst>
                  <a:outerShdw blurRad="38100" dist="38100" dir="2700000" algn="tl">
                    <a:srgbClr val="000000">
                      <a:alpha val="43137"/>
                    </a:srgbClr>
                  </a:outerShdw>
                </a:effectLst>
                <a:latin typeface="Arial"/>
                <a:cs typeface="Arial"/>
              </a:rPr>
              <a:t>χρηματοδοτικών </a:t>
            </a:r>
            <a:r>
              <a:rPr sz="1800" b="1" spc="-5" dirty="0">
                <a:effectLst>
                  <a:outerShdw blurRad="38100" dist="38100" dir="2700000" algn="tl">
                    <a:srgbClr val="000000">
                      <a:alpha val="43137"/>
                    </a:srgbClr>
                  </a:outerShdw>
                </a:effectLst>
                <a:latin typeface="Arial"/>
                <a:cs typeface="Arial"/>
              </a:rPr>
              <a:t>ιδρυμάτων, ταμεία εγγυήσεων,  ταμεία επιχειρηματικού κεφαλαίου, ταμεία σποράς, ταμεία στήριξης  νέων καινοτόμων επιχειρήσεων («ΕΞΟΙΚΟΝΟΜΩ </a:t>
            </a:r>
            <a:r>
              <a:rPr sz="1800" b="1" dirty="0">
                <a:effectLst>
                  <a:outerShdw blurRad="38100" dist="38100" dir="2700000" algn="tl">
                    <a:srgbClr val="000000">
                      <a:alpha val="43137"/>
                    </a:srgbClr>
                  </a:outerShdw>
                </a:effectLst>
                <a:latin typeface="Arial"/>
                <a:cs typeface="Arial"/>
              </a:rPr>
              <a:t>ΚΑΤ΄ </a:t>
            </a:r>
            <a:r>
              <a:rPr sz="1800" b="1" spc="-5" dirty="0">
                <a:effectLst>
                  <a:outerShdw blurRad="38100" dist="38100" dir="2700000" algn="tl">
                    <a:srgbClr val="000000">
                      <a:alpha val="43137"/>
                    </a:srgbClr>
                  </a:outerShdw>
                </a:effectLst>
                <a:latin typeface="Arial"/>
                <a:cs typeface="Arial"/>
              </a:rPr>
              <a:t>ΟΙΚΟΝ»,  </a:t>
            </a:r>
            <a:r>
              <a:rPr sz="1800" b="1" dirty="0">
                <a:effectLst>
                  <a:outerShdw blurRad="38100" dist="38100" dir="2700000" algn="tl">
                    <a:srgbClr val="000000">
                      <a:alpha val="43137"/>
                    </a:srgbClr>
                  </a:outerShdw>
                </a:effectLst>
                <a:latin typeface="Arial"/>
                <a:cs typeface="Arial"/>
              </a:rPr>
              <a:t>ΤΑΜΕΙΟ ΕΠΙΧΕΙΡΗΜΑΤΙΚΟΤΗΤΑΣ, ΤΑΜΕΙΟ</a:t>
            </a:r>
            <a:r>
              <a:rPr sz="1800" b="1" spc="-95"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«ΕΝΑΛΙΟ»)</a:t>
            </a:r>
            <a:endParaRPr sz="1800" b="1" dirty="0">
              <a:effectLst>
                <a:outerShdw blurRad="38100" dist="38100" dir="2700000" algn="tl">
                  <a:srgbClr val="000000">
                    <a:alpha val="43137"/>
                  </a:srgbClr>
                </a:outerShdw>
              </a:effectLst>
              <a:latin typeface="Arial"/>
              <a:cs typeface="Arial"/>
            </a:endParaRPr>
          </a:p>
          <a:p>
            <a:pPr marL="411480" marR="5080" algn="just">
              <a:lnSpc>
                <a:spcPct val="100000"/>
              </a:lnSpc>
              <a:spcBef>
                <a:spcPts val="860"/>
              </a:spcBef>
            </a:pPr>
            <a:r>
              <a:rPr sz="1800" b="1" spc="-5" dirty="0">
                <a:solidFill>
                  <a:srgbClr val="0000FF"/>
                </a:solidFill>
                <a:effectLst>
                  <a:outerShdw blurRad="38100" dist="38100" dir="2700000" algn="tl">
                    <a:srgbClr val="000000">
                      <a:alpha val="43137"/>
                    </a:srgbClr>
                  </a:outerShdw>
                </a:effectLst>
                <a:latin typeface="Arial"/>
                <a:cs typeface="Arial"/>
              </a:rPr>
              <a:t>συνεπένδυση ποσών </a:t>
            </a:r>
            <a:r>
              <a:rPr sz="1800" b="1" dirty="0">
                <a:solidFill>
                  <a:srgbClr val="0000FF"/>
                </a:solidFill>
                <a:effectLst>
                  <a:outerShdw blurRad="38100" dist="38100" dir="2700000" algn="tl">
                    <a:srgbClr val="000000">
                      <a:alpha val="43137"/>
                    </a:srgbClr>
                  </a:outerShdw>
                </a:effectLst>
                <a:latin typeface="Arial"/>
                <a:cs typeface="Arial"/>
              </a:rPr>
              <a:t>σε </a:t>
            </a:r>
            <a:r>
              <a:rPr sz="1800" b="1" spc="-5" dirty="0">
                <a:solidFill>
                  <a:srgbClr val="0000FF"/>
                </a:solidFill>
                <a:effectLst>
                  <a:outerShdw blurRad="38100" dist="38100" dir="2700000" algn="tl">
                    <a:srgbClr val="000000">
                      <a:alpha val="43137"/>
                    </a:srgbClr>
                  </a:outerShdw>
                </a:effectLst>
                <a:latin typeface="Arial"/>
                <a:cs typeface="Arial"/>
              </a:rPr>
              <a:t>επενδυτικά ταμεία</a:t>
            </a:r>
            <a:r>
              <a:rPr sz="1800" b="1" spc="-5" dirty="0">
                <a:effectLst>
                  <a:outerShdw blurRad="38100" dist="38100" dir="2700000" algn="tl">
                    <a:srgbClr val="000000">
                      <a:alpha val="43137"/>
                    </a:srgbClr>
                  </a:outerShdw>
                </a:effectLst>
                <a:latin typeface="Arial"/>
                <a:cs typeface="Arial"/>
              </a:rPr>
              <a:t>, σχήματα παραχώρησης </a:t>
            </a:r>
            <a:r>
              <a:rPr sz="1800" b="1" dirty="0">
                <a:effectLst>
                  <a:outerShdw blurRad="38100" dist="38100" dir="2700000" algn="tl">
                    <a:srgbClr val="000000">
                      <a:alpha val="43137"/>
                    </a:srgbClr>
                  </a:outerShdw>
                </a:effectLst>
                <a:latin typeface="Arial"/>
                <a:cs typeface="Arial"/>
              </a:rPr>
              <a:t>ή  </a:t>
            </a:r>
            <a:r>
              <a:rPr sz="1800" b="1" spc="-5" dirty="0">
                <a:effectLst>
                  <a:outerShdw blurRad="38100" dist="38100" dir="2700000" algn="tl">
                    <a:srgbClr val="000000">
                      <a:alpha val="43137"/>
                    </a:srgbClr>
                  </a:outerShdw>
                </a:effectLst>
                <a:latin typeface="Arial"/>
                <a:cs typeface="Arial"/>
              </a:rPr>
              <a:t>ΣΔΙΤ </a:t>
            </a:r>
            <a:r>
              <a:rPr sz="1800" b="1" dirty="0">
                <a:effectLst>
                  <a:outerShdw blurRad="38100" dist="38100" dir="2700000" algn="tl">
                    <a:srgbClr val="000000">
                      <a:alpha val="43137"/>
                    </a:srgbClr>
                  </a:outerShdw>
                </a:effectLst>
                <a:latin typeface="Arial"/>
                <a:cs typeface="Arial"/>
              </a:rPr>
              <a:t>ή </a:t>
            </a:r>
            <a:r>
              <a:rPr sz="1800" b="1" spc="-5" dirty="0">
                <a:effectLst>
                  <a:outerShdw blurRad="38100" dist="38100" dir="2700000" algn="tl">
                    <a:srgbClr val="000000">
                      <a:alpha val="43137"/>
                    </a:srgbClr>
                  </a:outerShdw>
                </a:effectLst>
                <a:latin typeface="Arial"/>
                <a:cs typeface="Arial"/>
              </a:rPr>
              <a:t>άλλα κατάλληλα εταιρικά σχήματα </a:t>
            </a:r>
            <a:r>
              <a:rPr sz="1800" b="1" spc="-10" dirty="0">
                <a:effectLst>
                  <a:outerShdw blurRad="38100" dist="38100" dir="2700000" algn="tl">
                    <a:srgbClr val="000000">
                      <a:alpha val="43137"/>
                    </a:srgbClr>
                  </a:outerShdw>
                </a:effectLst>
                <a:latin typeface="Arial"/>
                <a:cs typeface="Arial"/>
              </a:rPr>
              <a:t>που </a:t>
            </a:r>
            <a:r>
              <a:rPr sz="1800" b="1" spc="-5" dirty="0">
                <a:effectLst>
                  <a:outerShdw blurRad="38100" dist="38100" dir="2700000" algn="tl">
                    <a:srgbClr val="000000">
                      <a:alpha val="43137"/>
                    </a:srgbClr>
                  </a:outerShdw>
                </a:effectLst>
                <a:latin typeface="Arial"/>
                <a:cs typeface="Arial"/>
              </a:rPr>
              <a:t>επενδύουν για τη  βιώσιμη </a:t>
            </a:r>
            <a:r>
              <a:rPr sz="1800" b="1" dirty="0">
                <a:effectLst>
                  <a:outerShdw blurRad="38100" dist="38100" dir="2700000" algn="tl">
                    <a:srgbClr val="000000">
                      <a:alpha val="43137"/>
                    </a:srgbClr>
                  </a:outerShdw>
                </a:effectLst>
                <a:latin typeface="Arial"/>
                <a:cs typeface="Arial"/>
              </a:rPr>
              <a:t>και </a:t>
            </a:r>
            <a:r>
              <a:rPr sz="1800" b="1" spc="-5" dirty="0">
                <a:effectLst>
                  <a:outerShdw blurRad="38100" dist="38100" dir="2700000" algn="tl">
                    <a:srgbClr val="000000">
                      <a:alpha val="43137"/>
                    </a:srgbClr>
                  </a:outerShdw>
                </a:effectLst>
                <a:latin typeface="Arial"/>
                <a:cs typeface="Arial"/>
              </a:rPr>
              <a:t>φιλική </a:t>
            </a:r>
            <a:r>
              <a:rPr sz="1800" b="1" dirty="0">
                <a:effectLst>
                  <a:outerShdw blurRad="38100" dist="38100" dir="2700000" algn="tl">
                    <a:srgbClr val="000000">
                      <a:alpha val="43137"/>
                    </a:srgbClr>
                  </a:outerShdw>
                </a:effectLst>
                <a:latin typeface="Arial"/>
                <a:cs typeface="Arial"/>
              </a:rPr>
              <a:t>στο </a:t>
            </a:r>
            <a:r>
              <a:rPr sz="1800" b="1" spc="-5" dirty="0">
                <a:effectLst>
                  <a:outerShdw blurRad="38100" dist="38100" dir="2700000" algn="tl">
                    <a:srgbClr val="000000">
                      <a:alpha val="43137"/>
                    </a:srgbClr>
                  </a:outerShdw>
                </a:effectLst>
                <a:latin typeface="Arial"/>
                <a:cs typeface="Arial"/>
              </a:rPr>
              <a:t>περιβάλλον ανάπτυξη αστικών </a:t>
            </a:r>
            <a:r>
              <a:rPr sz="1800" b="1" dirty="0">
                <a:effectLst>
                  <a:outerShdw blurRad="38100" dist="38100" dir="2700000" algn="tl">
                    <a:srgbClr val="000000">
                      <a:alpha val="43137"/>
                    </a:srgbClr>
                  </a:outerShdw>
                </a:effectLst>
                <a:latin typeface="Arial"/>
                <a:cs typeface="Arial"/>
              </a:rPr>
              <a:t>ή </a:t>
            </a:r>
            <a:r>
              <a:rPr sz="1800" b="1" spc="-5" dirty="0">
                <a:effectLst>
                  <a:outerShdw blurRad="38100" dist="38100" dir="2700000" algn="tl">
                    <a:srgbClr val="000000">
                      <a:alpha val="43137"/>
                    </a:srgbClr>
                  </a:outerShdw>
                </a:effectLst>
                <a:latin typeface="Arial"/>
                <a:cs typeface="Arial"/>
              </a:rPr>
              <a:t>άλλων  περιοχών, είτε για την εξοικονόμηση ενέργειας είτε για την </a:t>
            </a:r>
            <a:r>
              <a:rPr sz="1800" b="1" spc="-10" dirty="0">
                <a:effectLst>
                  <a:outerShdw blurRad="38100" dist="38100" dir="2700000" algn="tl">
                    <a:srgbClr val="000000">
                      <a:alpha val="43137"/>
                    </a:srgbClr>
                  </a:outerShdw>
                </a:effectLst>
                <a:latin typeface="Arial"/>
                <a:cs typeface="Arial"/>
              </a:rPr>
              <a:t>προώθηση  </a:t>
            </a:r>
            <a:r>
              <a:rPr sz="1800" b="1" spc="-5" dirty="0">
                <a:effectLst>
                  <a:outerShdw blurRad="38100" dist="38100" dir="2700000" algn="tl">
                    <a:srgbClr val="000000">
                      <a:alpha val="43137"/>
                    </a:srgbClr>
                  </a:outerShdw>
                </a:effectLst>
                <a:latin typeface="Arial"/>
                <a:cs typeface="Arial"/>
              </a:rPr>
              <a:t>δραστηριοτήτων </a:t>
            </a:r>
            <a:r>
              <a:rPr sz="1800" b="1" spc="-10" dirty="0">
                <a:effectLst>
                  <a:outerShdw blurRad="38100" dist="38100" dir="2700000" algn="tl">
                    <a:srgbClr val="000000">
                      <a:alpha val="43137"/>
                    </a:srgbClr>
                  </a:outerShdw>
                </a:effectLst>
                <a:latin typeface="Arial"/>
                <a:cs typeface="Arial"/>
              </a:rPr>
              <a:t>που αξιοποιούν </a:t>
            </a:r>
            <a:r>
              <a:rPr sz="1800" b="1" dirty="0">
                <a:effectLst>
                  <a:outerShdw blurRad="38100" dist="38100" dir="2700000" algn="tl">
                    <a:srgbClr val="000000">
                      <a:alpha val="43137"/>
                    </a:srgbClr>
                  </a:outerShdw>
                </a:effectLst>
                <a:latin typeface="Arial"/>
                <a:cs typeface="Arial"/>
              </a:rPr>
              <a:t>νέες και </a:t>
            </a:r>
            <a:r>
              <a:rPr sz="1800" b="1" spc="-5" dirty="0">
                <a:effectLst>
                  <a:outerShdw blurRad="38100" dist="38100" dir="2700000" algn="tl">
                    <a:srgbClr val="000000">
                      <a:alpha val="43137"/>
                    </a:srgbClr>
                  </a:outerShdw>
                </a:effectLst>
                <a:latin typeface="Arial"/>
                <a:cs typeface="Arial"/>
              </a:rPr>
              <a:t>ανανεώσιμες πηγές</a:t>
            </a:r>
            <a:r>
              <a:rPr sz="1800" b="1" spc="40" dirty="0">
                <a:effectLst>
                  <a:outerShdw blurRad="38100" dist="38100" dir="2700000" algn="tl">
                    <a:srgbClr val="000000">
                      <a:alpha val="43137"/>
                    </a:srgbClr>
                  </a:outerShdw>
                </a:effectLst>
                <a:latin typeface="Arial"/>
                <a:cs typeface="Arial"/>
              </a:rPr>
              <a:t> </a:t>
            </a:r>
            <a:r>
              <a:rPr sz="1800" b="1" spc="-5" dirty="0">
                <a:effectLst>
                  <a:outerShdw blurRad="38100" dist="38100" dir="2700000" algn="tl">
                    <a:srgbClr val="000000">
                      <a:alpha val="43137"/>
                    </a:srgbClr>
                  </a:outerShdw>
                </a:effectLst>
                <a:latin typeface="Arial"/>
                <a:cs typeface="Arial"/>
              </a:rPr>
              <a:t>ενέργειας</a:t>
            </a:r>
            <a:endParaRPr sz="1800" b="1" dirty="0">
              <a:effectLst>
                <a:outerShdw blurRad="38100" dist="38100" dir="2700000" algn="tl">
                  <a:srgbClr val="000000">
                    <a:alpha val="43137"/>
                  </a:srgbClr>
                </a:outerShdw>
              </a:effectLst>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48652" y="245999"/>
            <a:ext cx="2090420" cy="239395"/>
          </a:xfrm>
          <a:prstGeom prst="rect">
            <a:avLst/>
          </a:prstGeom>
        </p:spPr>
        <p:txBody>
          <a:bodyPr vert="horz" wrap="square" lIns="0" tIns="12700" rIns="0" bIns="0" rtlCol="0">
            <a:spAutoFit/>
          </a:bodyPr>
          <a:lstStyle/>
          <a:p>
            <a:pPr marL="12700">
              <a:lnSpc>
                <a:spcPct val="100000"/>
              </a:lnSpc>
              <a:spcBef>
                <a:spcPts val="100"/>
              </a:spcBef>
            </a:pPr>
            <a:r>
              <a:rPr sz="1400" spc="-5" dirty="0">
                <a:solidFill>
                  <a:srgbClr val="FFFFFF"/>
                </a:solidFill>
                <a:latin typeface="Arial"/>
                <a:cs typeface="Arial"/>
              </a:rPr>
              <a:t>Πανεπιστήμιο</a:t>
            </a:r>
            <a:r>
              <a:rPr sz="1400" spc="-35" dirty="0">
                <a:solidFill>
                  <a:srgbClr val="FFFFFF"/>
                </a:solidFill>
                <a:latin typeface="Arial"/>
                <a:cs typeface="Arial"/>
              </a:rPr>
              <a:t> </a:t>
            </a:r>
            <a:r>
              <a:rPr sz="1400" spc="-5" dirty="0">
                <a:solidFill>
                  <a:srgbClr val="FFFFFF"/>
                </a:solidFill>
                <a:latin typeface="Arial"/>
                <a:cs typeface="Arial"/>
              </a:rPr>
              <a:t>Μακεδονίας</a:t>
            </a:r>
            <a:endParaRPr sz="1400">
              <a:latin typeface="Arial"/>
              <a:cs typeface="Arial"/>
            </a:endParaRPr>
          </a:p>
        </p:txBody>
      </p:sp>
      <p:sp>
        <p:nvSpPr>
          <p:cNvPr id="3" name="object 3"/>
          <p:cNvSpPr/>
          <p:nvPr/>
        </p:nvSpPr>
        <p:spPr>
          <a:xfrm>
            <a:off x="1447800" y="6475412"/>
            <a:ext cx="0" cy="192405"/>
          </a:xfrm>
          <a:custGeom>
            <a:avLst/>
            <a:gdLst/>
            <a:ahLst/>
            <a:cxnLst/>
            <a:rect l="l" t="t" r="r" b="b"/>
            <a:pathLst>
              <a:path h="192404">
                <a:moveTo>
                  <a:pt x="0" y="0"/>
                </a:moveTo>
                <a:lnTo>
                  <a:pt x="0" y="192087"/>
                </a:lnTo>
              </a:path>
            </a:pathLst>
          </a:custGeom>
          <a:ln w="9525">
            <a:solidFill>
              <a:srgbClr val="FFFFFF"/>
            </a:solidFill>
          </a:ln>
        </p:spPr>
        <p:txBody>
          <a:bodyPr wrap="square" lIns="0" tIns="0" rIns="0" bIns="0" rtlCol="0"/>
          <a:lstStyle/>
          <a:p>
            <a:endParaRPr/>
          </a:p>
        </p:txBody>
      </p:sp>
      <p:sp>
        <p:nvSpPr>
          <p:cNvPr id="5" name="object 5"/>
          <p:cNvSpPr txBox="1">
            <a:spLocks noGrp="1"/>
          </p:cNvSpPr>
          <p:nvPr>
            <p:ph type="title"/>
          </p:nvPr>
        </p:nvSpPr>
        <p:spPr>
          <a:xfrm>
            <a:off x="874649" y="38967"/>
            <a:ext cx="7295515" cy="443711"/>
          </a:xfrm>
          <a:prstGeom prst="rect">
            <a:avLst/>
          </a:prstGeom>
        </p:spPr>
        <p:txBody>
          <a:bodyPr vert="horz" wrap="square" lIns="0" tIns="12700" rIns="0" bIns="0" rtlCol="0">
            <a:spAutoFit/>
          </a:bodyPr>
          <a:lstStyle/>
          <a:p>
            <a:pPr marL="12700">
              <a:lnSpc>
                <a:spcPct val="100000"/>
              </a:lnSpc>
              <a:spcBef>
                <a:spcPts val="100"/>
              </a:spcBef>
            </a:pPr>
            <a:r>
              <a:rPr sz="2800" spc="-5" dirty="0">
                <a:solidFill>
                  <a:srgbClr val="7889FB"/>
                </a:solidFill>
                <a:effectLst>
                  <a:outerShdw blurRad="38100" dist="38100" dir="2700000" algn="tl">
                    <a:srgbClr val="000000">
                      <a:alpha val="43137"/>
                    </a:srgbClr>
                  </a:outerShdw>
                </a:effectLst>
              </a:rPr>
              <a:t>Επιχειρηματικά Κεφάλαια (Venture</a:t>
            </a:r>
            <a:r>
              <a:rPr sz="2800" spc="-15" dirty="0">
                <a:solidFill>
                  <a:srgbClr val="7889FB"/>
                </a:solidFill>
                <a:effectLst>
                  <a:outerShdw blurRad="38100" dist="38100" dir="2700000" algn="tl">
                    <a:srgbClr val="000000">
                      <a:alpha val="43137"/>
                    </a:srgbClr>
                  </a:outerShdw>
                </a:effectLst>
              </a:rPr>
              <a:t> </a:t>
            </a:r>
            <a:r>
              <a:rPr sz="2800" dirty="0">
                <a:solidFill>
                  <a:srgbClr val="7889FB"/>
                </a:solidFill>
                <a:effectLst>
                  <a:outerShdw blurRad="38100" dist="38100" dir="2700000" algn="tl">
                    <a:srgbClr val="000000">
                      <a:alpha val="43137"/>
                    </a:srgbClr>
                  </a:outerShdw>
                </a:effectLst>
              </a:rPr>
              <a:t>Capital)</a:t>
            </a:r>
            <a:endParaRPr sz="2800" dirty="0">
              <a:effectLst>
                <a:outerShdw blurRad="38100" dist="38100" dir="2700000" algn="tl">
                  <a:srgbClr val="000000">
                    <a:alpha val="43137"/>
                  </a:srgbClr>
                </a:outerShdw>
              </a:effectLst>
            </a:endParaRPr>
          </a:p>
        </p:txBody>
      </p:sp>
      <p:sp>
        <p:nvSpPr>
          <p:cNvPr id="6" name="object 6"/>
          <p:cNvSpPr txBox="1"/>
          <p:nvPr/>
        </p:nvSpPr>
        <p:spPr>
          <a:xfrm>
            <a:off x="179513" y="548680"/>
            <a:ext cx="7397624" cy="5993307"/>
          </a:xfrm>
          <a:prstGeom prst="rect">
            <a:avLst/>
          </a:prstGeom>
        </p:spPr>
        <p:txBody>
          <a:bodyPr vert="horz" wrap="square" lIns="0" tIns="12065" rIns="0" bIns="0" rtlCol="0">
            <a:spAutoFit/>
          </a:bodyPr>
          <a:lstStyle/>
          <a:p>
            <a:pPr marL="241300" marR="29845" indent="-229235" algn="just">
              <a:lnSpc>
                <a:spcPct val="100000"/>
              </a:lnSpc>
              <a:spcBef>
                <a:spcPts val="95"/>
              </a:spcBef>
              <a:buClr>
                <a:srgbClr val="2DB6B3"/>
              </a:buClr>
              <a:buFont typeface="Wingdings"/>
              <a:buChar char=""/>
              <a:tabLst>
                <a:tab pos="240665" algn="l"/>
                <a:tab pos="241935" algn="l"/>
              </a:tabLst>
            </a:pPr>
            <a:r>
              <a:rPr sz="1600" b="1" spc="-10" dirty="0">
                <a:solidFill>
                  <a:srgbClr val="C00000"/>
                </a:solidFill>
                <a:effectLst>
                  <a:outerShdw blurRad="38100" dist="38100" dir="2700000" algn="tl">
                    <a:srgbClr val="000000">
                      <a:alpha val="43137"/>
                    </a:srgbClr>
                  </a:outerShdw>
                </a:effectLst>
                <a:latin typeface="Arial"/>
                <a:cs typeface="Arial"/>
              </a:rPr>
              <a:t>Ορισμός: </a:t>
            </a:r>
            <a:r>
              <a:rPr sz="1600" b="1" spc="-5" dirty="0">
                <a:solidFill>
                  <a:srgbClr val="C00000"/>
                </a:solidFill>
                <a:effectLst>
                  <a:outerShdw blurRad="38100" dist="38100" dir="2700000" algn="tl">
                    <a:srgbClr val="000000">
                      <a:alpha val="43137"/>
                    </a:srgbClr>
                  </a:outerShdw>
                </a:effectLst>
                <a:latin typeface="Arial"/>
                <a:cs typeface="Arial"/>
              </a:rPr>
              <a:t>Μεσο-μακροπρόθεσμες επενδύσεις υψηλής </a:t>
            </a:r>
            <a:r>
              <a:rPr sz="1600" b="1" spc="-10" dirty="0">
                <a:solidFill>
                  <a:srgbClr val="C00000"/>
                </a:solidFill>
                <a:effectLst>
                  <a:outerShdw blurRad="38100" dist="38100" dir="2700000" algn="tl">
                    <a:srgbClr val="000000">
                      <a:alpha val="43137"/>
                    </a:srgbClr>
                  </a:outerShdw>
                </a:effectLst>
                <a:latin typeface="Arial"/>
                <a:cs typeface="Arial"/>
              </a:rPr>
              <a:t>απόδοσης </a:t>
            </a:r>
            <a:r>
              <a:rPr sz="1600" b="1" spc="-5" dirty="0">
                <a:solidFill>
                  <a:srgbClr val="C00000"/>
                </a:solidFill>
                <a:effectLst>
                  <a:outerShdw blurRad="38100" dist="38100" dir="2700000" algn="tl">
                    <a:srgbClr val="000000">
                      <a:alpha val="43137"/>
                    </a:srgbClr>
                  </a:outerShdw>
                </a:effectLst>
                <a:latin typeface="Arial"/>
                <a:cs typeface="Arial"/>
              </a:rPr>
              <a:t>και υψηλού  κινδύνου με συμμετοχή στα ίδια κεφάλαια νέων ή ταχέως αναπτυσσόμενων μη  εισηγμένων</a:t>
            </a:r>
            <a:r>
              <a:rPr sz="1600" b="1" dirty="0">
                <a:solidFill>
                  <a:srgbClr val="C00000"/>
                </a:solidFill>
                <a:effectLst>
                  <a:outerShdw blurRad="38100" dist="38100" dir="2700000" algn="tl">
                    <a:srgbClr val="000000">
                      <a:alpha val="43137"/>
                    </a:srgbClr>
                  </a:outerShdw>
                </a:effectLst>
                <a:latin typeface="Arial"/>
                <a:cs typeface="Arial"/>
              </a:rPr>
              <a:t> </a:t>
            </a:r>
            <a:r>
              <a:rPr sz="1600" b="1" spc="-5" dirty="0">
                <a:solidFill>
                  <a:srgbClr val="C00000"/>
                </a:solidFill>
                <a:effectLst>
                  <a:outerShdw blurRad="38100" dist="38100" dir="2700000" algn="tl">
                    <a:srgbClr val="000000">
                      <a:alpha val="43137"/>
                    </a:srgbClr>
                  </a:outerShdw>
                </a:effectLst>
                <a:latin typeface="Arial"/>
                <a:cs typeface="Arial"/>
              </a:rPr>
              <a:t>επιχειρήσεων</a:t>
            </a:r>
            <a:endParaRPr sz="1600" b="1" dirty="0">
              <a:solidFill>
                <a:srgbClr val="C00000"/>
              </a:solidFill>
              <a:effectLst>
                <a:outerShdw blurRad="38100" dist="38100" dir="2700000" algn="tl">
                  <a:srgbClr val="000000">
                    <a:alpha val="43137"/>
                  </a:srgbClr>
                </a:outerShdw>
              </a:effectLst>
              <a:latin typeface="Arial"/>
              <a:cs typeface="Arial"/>
            </a:endParaRPr>
          </a:p>
          <a:p>
            <a:pPr marL="241300" marR="186055" indent="-229235" algn="just">
              <a:lnSpc>
                <a:spcPct val="100000"/>
              </a:lnSpc>
              <a:spcBef>
                <a:spcPts val="1055"/>
              </a:spcBef>
              <a:buClr>
                <a:srgbClr val="2DB6B3"/>
              </a:buClr>
              <a:buFont typeface="Wingdings"/>
              <a:buChar char=""/>
              <a:tabLst>
                <a:tab pos="240665" algn="l"/>
                <a:tab pos="241935" algn="l"/>
              </a:tabLst>
            </a:pPr>
            <a:r>
              <a:rPr sz="1600" b="1" spc="-5" dirty="0">
                <a:effectLst>
                  <a:outerShdw blurRad="38100" dist="38100" dir="2700000" algn="tl">
                    <a:srgbClr val="000000">
                      <a:alpha val="43137"/>
                    </a:srgbClr>
                  </a:outerShdw>
                </a:effectLst>
                <a:latin typeface="Arial"/>
                <a:cs typeface="Arial"/>
              </a:rPr>
              <a:t>Τρόπος χρηματοδότησης της ίδρυσης, ανάπτυξης ή εξαγοράς μιας εταιρείας,  βάσει του οποίου ο επενδυτής αποκτά τμήμα του μετοχικού κεφαλαίου </a:t>
            </a:r>
            <a:r>
              <a:rPr sz="1600" b="1" spc="-10" dirty="0">
                <a:effectLst>
                  <a:outerShdw blurRad="38100" dist="38100" dir="2700000" algn="tl">
                    <a:srgbClr val="000000">
                      <a:alpha val="43137"/>
                    </a:srgbClr>
                  </a:outerShdw>
                </a:effectLst>
                <a:latin typeface="Arial"/>
                <a:cs typeface="Arial"/>
              </a:rPr>
              <a:t>της  </a:t>
            </a:r>
            <a:r>
              <a:rPr sz="1600" b="1" spc="-5" dirty="0">
                <a:effectLst>
                  <a:outerShdw blurRad="38100" dist="38100" dir="2700000" algn="tl">
                    <a:srgbClr val="000000">
                      <a:alpha val="43137"/>
                    </a:srgbClr>
                  </a:outerShdw>
                </a:effectLst>
                <a:latin typeface="Arial"/>
                <a:cs typeface="Arial"/>
              </a:rPr>
              <a:t>εταιρείας ως αντάλλαγμα </a:t>
            </a:r>
            <a:r>
              <a:rPr sz="1600" b="1" dirty="0">
                <a:effectLst>
                  <a:outerShdw blurRad="38100" dist="38100" dir="2700000" algn="tl">
                    <a:srgbClr val="000000">
                      <a:alpha val="43137"/>
                    </a:srgbClr>
                  </a:outerShdw>
                </a:effectLst>
                <a:latin typeface="Arial"/>
                <a:cs typeface="Arial"/>
              </a:rPr>
              <a:t>για </a:t>
            </a:r>
            <a:r>
              <a:rPr sz="1600" b="1" spc="-5" dirty="0">
                <a:effectLst>
                  <a:outerShdw blurRad="38100" dist="38100" dir="2700000" algn="tl">
                    <a:srgbClr val="000000">
                      <a:alpha val="43137"/>
                    </a:srgbClr>
                  </a:outerShdw>
                </a:effectLst>
                <a:latin typeface="Arial"/>
                <a:cs typeface="Arial"/>
              </a:rPr>
              <a:t>την παροχή</a:t>
            </a:r>
            <a:r>
              <a:rPr sz="1600" b="1" spc="15"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χρηματοδότησης</a:t>
            </a:r>
            <a:endParaRPr sz="1600" b="1" dirty="0">
              <a:effectLst>
                <a:outerShdw blurRad="38100" dist="38100" dir="2700000" algn="tl">
                  <a:srgbClr val="000000">
                    <a:alpha val="43137"/>
                  </a:srgbClr>
                </a:outerShdw>
              </a:effectLst>
              <a:latin typeface="Arial"/>
              <a:cs typeface="Arial"/>
            </a:endParaRPr>
          </a:p>
          <a:p>
            <a:pPr marL="241300" marR="687705" indent="-229235" algn="just">
              <a:lnSpc>
                <a:spcPct val="100000"/>
              </a:lnSpc>
              <a:spcBef>
                <a:spcPts val="1060"/>
              </a:spcBef>
              <a:buClr>
                <a:srgbClr val="2DB6B3"/>
              </a:buClr>
              <a:buFont typeface="Wingdings"/>
              <a:buChar char=""/>
              <a:tabLst>
                <a:tab pos="240665" algn="l"/>
                <a:tab pos="241935" algn="l"/>
              </a:tabLst>
            </a:pPr>
            <a:r>
              <a:rPr sz="1600" b="1" spc="-5" dirty="0">
                <a:effectLst>
                  <a:outerShdw blurRad="38100" dist="38100" dir="2700000" algn="tl">
                    <a:srgbClr val="000000">
                      <a:alpha val="43137"/>
                    </a:srgbClr>
                  </a:outerShdw>
                </a:effectLst>
                <a:latin typeface="Arial"/>
                <a:cs typeface="Arial"/>
              </a:rPr>
              <a:t>Το venture capital είναι μια σχετικά νέα μορφή χρηματοδότησης </a:t>
            </a:r>
            <a:r>
              <a:rPr sz="1600" b="1" spc="-10" dirty="0">
                <a:effectLst>
                  <a:outerShdw blurRad="38100" dist="38100" dir="2700000" algn="tl">
                    <a:srgbClr val="000000">
                      <a:alpha val="43137"/>
                    </a:srgbClr>
                  </a:outerShdw>
                </a:effectLst>
                <a:latin typeface="Arial"/>
                <a:cs typeface="Arial"/>
              </a:rPr>
              <a:t>που  </a:t>
            </a:r>
            <a:r>
              <a:rPr sz="1600" b="1" spc="-5" dirty="0">
                <a:effectLst>
                  <a:outerShdw blurRad="38100" dist="38100" dir="2700000" algn="tl">
                    <a:srgbClr val="000000">
                      <a:alpha val="43137"/>
                    </a:srgbClr>
                  </a:outerShdw>
                </a:effectLst>
                <a:latin typeface="Arial"/>
                <a:cs typeface="Arial"/>
              </a:rPr>
              <a:t>πρωτοεμφανίστηκε στις </a:t>
            </a:r>
            <a:r>
              <a:rPr sz="1600" b="1" spc="-10" dirty="0">
                <a:effectLst>
                  <a:outerShdw blurRad="38100" dist="38100" dir="2700000" algn="tl">
                    <a:srgbClr val="000000">
                      <a:alpha val="43137"/>
                    </a:srgbClr>
                  </a:outerShdw>
                </a:effectLst>
                <a:latin typeface="Arial"/>
                <a:cs typeface="Arial"/>
              </a:rPr>
              <a:t>ΗΠΑ </a:t>
            </a:r>
            <a:r>
              <a:rPr sz="1600" b="1" spc="-5" dirty="0">
                <a:effectLst>
                  <a:outerShdw blurRad="38100" dist="38100" dir="2700000" algn="tl">
                    <a:srgbClr val="000000">
                      <a:alpha val="43137"/>
                    </a:srgbClr>
                  </a:outerShdw>
                </a:effectLst>
                <a:latin typeface="Arial"/>
                <a:cs typeface="Arial"/>
              </a:rPr>
              <a:t>μετά το δεύτερο Παγκόσμιο Πόλεμο. </a:t>
            </a:r>
            <a:r>
              <a:rPr sz="1600" b="1" spc="-10" dirty="0">
                <a:effectLst>
                  <a:outerShdw blurRad="38100" dist="38100" dir="2700000" algn="tl">
                    <a:srgbClr val="000000">
                      <a:alpha val="43137"/>
                    </a:srgbClr>
                  </a:outerShdw>
                </a:effectLst>
                <a:latin typeface="Arial"/>
                <a:cs typeface="Arial"/>
              </a:rPr>
              <a:t>Στην  </a:t>
            </a:r>
            <a:r>
              <a:rPr sz="1600" b="1" spc="-5" dirty="0">
                <a:effectLst>
                  <a:outerShdw blurRad="38100" dist="38100" dir="2700000" algn="tl">
                    <a:srgbClr val="000000">
                      <a:alpha val="43137"/>
                    </a:srgbClr>
                  </a:outerShdw>
                </a:effectLst>
                <a:latin typeface="Arial"/>
                <a:cs typeface="Arial"/>
              </a:rPr>
              <a:t>Ελλάδα αρχίζει </a:t>
            </a:r>
            <a:r>
              <a:rPr sz="1600" b="1" dirty="0">
                <a:effectLst>
                  <a:outerShdw blurRad="38100" dist="38100" dir="2700000" algn="tl">
                    <a:srgbClr val="000000">
                      <a:alpha val="43137"/>
                    </a:srgbClr>
                  </a:outerShdw>
                </a:effectLst>
                <a:latin typeface="Arial"/>
                <a:cs typeface="Arial"/>
              </a:rPr>
              <a:t>να </a:t>
            </a:r>
            <a:r>
              <a:rPr sz="1600" b="1" spc="-5" dirty="0">
                <a:effectLst>
                  <a:outerShdw blurRad="38100" dist="38100" dir="2700000" algn="tl">
                    <a:srgbClr val="000000">
                      <a:alpha val="43137"/>
                    </a:srgbClr>
                  </a:outerShdw>
                </a:effectLst>
                <a:latin typeface="Arial"/>
                <a:cs typeface="Arial"/>
              </a:rPr>
              <a:t>αναπτύσσεται από </a:t>
            </a:r>
            <a:r>
              <a:rPr sz="1600" b="1" dirty="0">
                <a:effectLst>
                  <a:outerShdw blurRad="38100" dist="38100" dir="2700000" algn="tl">
                    <a:srgbClr val="000000">
                      <a:alpha val="43137"/>
                    </a:srgbClr>
                  </a:outerShdw>
                </a:effectLst>
                <a:latin typeface="Arial"/>
                <a:cs typeface="Arial"/>
              </a:rPr>
              <a:t>τις </a:t>
            </a:r>
            <a:r>
              <a:rPr sz="1600" b="1" spc="-5" dirty="0">
                <a:effectLst>
                  <a:outerShdw blurRad="38100" dist="38100" dir="2700000" algn="tl">
                    <a:srgbClr val="000000">
                      <a:alpha val="43137"/>
                    </a:srgbClr>
                  </a:outerShdw>
                </a:effectLst>
                <a:latin typeface="Arial"/>
                <a:cs typeface="Arial"/>
              </a:rPr>
              <a:t>αρχές της δεκαετίας του</a:t>
            </a:r>
            <a:r>
              <a:rPr sz="1600" b="1" spc="80" dirty="0">
                <a:effectLst>
                  <a:outerShdw blurRad="38100" dist="38100" dir="2700000" algn="tl">
                    <a:srgbClr val="000000">
                      <a:alpha val="43137"/>
                    </a:srgbClr>
                  </a:outerShdw>
                </a:effectLst>
                <a:latin typeface="Arial"/>
                <a:cs typeface="Arial"/>
              </a:rPr>
              <a:t> </a:t>
            </a:r>
            <a:r>
              <a:rPr sz="1600" b="1" spc="-10" dirty="0">
                <a:effectLst>
                  <a:outerShdw blurRad="38100" dist="38100" dir="2700000" algn="tl">
                    <a:srgbClr val="000000">
                      <a:alpha val="43137"/>
                    </a:srgbClr>
                  </a:outerShdw>
                </a:effectLst>
                <a:latin typeface="Arial"/>
                <a:cs typeface="Arial"/>
              </a:rPr>
              <a:t>1990</a:t>
            </a:r>
            <a:endParaRPr sz="1600" b="1" dirty="0">
              <a:effectLst>
                <a:outerShdw blurRad="38100" dist="38100" dir="2700000" algn="tl">
                  <a:srgbClr val="000000">
                    <a:alpha val="43137"/>
                  </a:srgbClr>
                </a:outerShdw>
              </a:effectLst>
              <a:latin typeface="Arial"/>
              <a:cs typeface="Arial"/>
            </a:endParaRPr>
          </a:p>
          <a:p>
            <a:pPr marL="241300" marR="100330" indent="-229235" algn="just">
              <a:lnSpc>
                <a:spcPct val="100000"/>
              </a:lnSpc>
              <a:spcBef>
                <a:spcPts val="1055"/>
              </a:spcBef>
              <a:buClr>
                <a:srgbClr val="2DB6B3"/>
              </a:buClr>
              <a:buFont typeface="Wingdings"/>
              <a:buChar char=""/>
              <a:tabLst>
                <a:tab pos="240665" algn="l"/>
                <a:tab pos="241935" algn="l"/>
              </a:tabLst>
            </a:pPr>
            <a:r>
              <a:rPr sz="1600" b="1" spc="-5" dirty="0">
                <a:effectLst>
                  <a:outerShdw blurRad="38100" dist="38100" dir="2700000" algn="tl">
                    <a:srgbClr val="000000">
                      <a:alpha val="43137"/>
                    </a:srgbClr>
                  </a:outerShdw>
                </a:effectLst>
                <a:latin typeface="Arial"/>
                <a:cs typeface="Arial"/>
              </a:rPr>
              <a:t>H κεφαλαιακή ενίσχυση μιας εταιρείας είναι δυνατή τόσο σε αρχικό στάδιο  (σποράς ή εκκίνησης) </a:t>
            </a:r>
            <a:r>
              <a:rPr sz="1600" b="1" spc="-10" dirty="0">
                <a:effectLst>
                  <a:outerShdw blurRad="38100" dist="38100" dir="2700000" algn="tl">
                    <a:srgbClr val="000000">
                      <a:alpha val="43137"/>
                    </a:srgbClr>
                  </a:outerShdw>
                </a:effectLst>
                <a:latin typeface="Arial"/>
                <a:cs typeface="Arial"/>
              </a:rPr>
              <a:t>όσο </a:t>
            </a:r>
            <a:r>
              <a:rPr sz="1600" b="1" spc="-5" dirty="0">
                <a:effectLst>
                  <a:outerShdw blurRad="38100" dist="38100" dir="2700000" algn="tl">
                    <a:srgbClr val="000000">
                      <a:alpha val="43137"/>
                    </a:srgbClr>
                  </a:outerShdw>
                </a:effectLst>
                <a:latin typeface="Arial"/>
                <a:cs typeface="Arial"/>
              </a:rPr>
              <a:t>και σε μεταγενέστερο (ανάπτυξης ή εξαγοράς). </a:t>
            </a:r>
            <a:r>
              <a:rPr sz="1600" b="1" spc="-10" dirty="0">
                <a:effectLst>
                  <a:outerShdw blurRad="38100" dist="38100" dir="2700000" algn="tl">
                    <a:srgbClr val="000000">
                      <a:alpha val="43137"/>
                    </a:srgbClr>
                  </a:outerShdw>
                </a:effectLst>
                <a:latin typeface="Arial"/>
                <a:cs typeface="Arial"/>
              </a:rPr>
              <a:t>Οι  </a:t>
            </a:r>
            <a:r>
              <a:rPr sz="1600" b="1" spc="-5" dirty="0">
                <a:effectLst>
                  <a:outerShdw blurRad="38100" dist="38100" dir="2700000" algn="tl">
                    <a:srgbClr val="000000">
                      <a:alpha val="43137"/>
                    </a:srgbClr>
                  </a:outerShdw>
                </a:effectLst>
                <a:latin typeface="Arial"/>
                <a:cs typeface="Arial"/>
              </a:rPr>
              <a:t>αποδόσεις στις οποίες αποβλέπουν οι εταιρείες venture capital είναι ανάλογες  του επιχειρηματικού κινδύνου που</a:t>
            </a:r>
            <a:r>
              <a:rPr sz="1600" b="1" spc="-20" dirty="0">
                <a:effectLst>
                  <a:outerShdw blurRad="38100" dist="38100" dir="2700000" algn="tl">
                    <a:srgbClr val="000000">
                      <a:alpha val="43137"/>
                    </a:srgbClr>
                  </a:outerShdw>
                </a:effectLst>
                <a:latin typeface="Arial"/>
                <a:cs typeface="Arial"/>
              </a:rPr>
              <a:t> </a:t>
            </a:r>
            <a:r>
              <a:rPr sz="1600" b="1" spc="-5" dirty="0">
                <a:effectLst>
                  <a:outerShdw blurRad="38100" dist="38100" dir="2700000" algn="tl">
                    <a:srgbClr val="000000">
                      <a:alpha val="43137"/>
                    </a:srgbClr>
                  </a:outerShdw>
                </a:effectLst>
                <a:latin typeface="Arial"/>
                <a:cs typeface="Arial"/>
              </a:rPr>
              <a:t>αναλαμβάνουν</a:t>
            </a:r>
            <a:endParaRPr sz="1600" b="1" dirty="0">
              <a:effectLst>
                <a:outerShdw blurRad="38100" dist="38100" dir="2700000" algn="tl">
                  <a:srgbClr val="000000">
                    <a:alpha val="43137"/>
                  </a:srgbClr>
                </a:outerShdw>
              </a:effectLst>
              <a:latin typeface="Arial"/>
              <a:cs typeface="Arial"/>
            </a:endParaRPr>
          </a:p>
          <a:p>
            <a:pPr marL="241300" marR="5080" indent="-229235" algn="just">
              <a:lnSpc>
                <a:spcPct val="100000"/>
              </a:lnSpc>
              <a:spcBef>
                <a:spcPts val="1055"/>
              </a:spcBef>
              <a:buClr>
                <a:srgbClr val="2DB6B3"/>
              </a:buClr>
              <a:buFont typeface="Wingdings"/>
              <a:buChar char=""/>
              <a:tabLst>
                <a:tab pos="240665" algn="l"/>
                <a:tab pos="241935" algn="l"/>
              </a:tabLst>
            </a:pPr>
            <a:r>
              <a:rPr sz="1600" b="1" spc="-5" dirty="0">
                <a:effectLst>
                  <a:outerShdw blurRad="38100" dist="38100" dir="2700000" algn="tl">
                    <a:srgbClr val="000000">
                      <a:alpha val="43137"/>
                    </a:srgbClr>
                  </a:outerShdw>
                </a:effectLst>
                <a:latin typeface="Arial"/>
                <a:cs typeface="Arial"/>
              </a:rPr>
              <a:t>Η χρηματοδότηση venture capital πραγματοποιείται συνήθως μέσω ΑΜΚ, κατά  την οποία δε συμμετέχουν οι υφιστάμενοι μέτοχοι (εναλλακτικά μπορούν </a:t>
            </a:r>
            <a:r>
              <a:rPr sz="1600" b="1" dirty="0">
                <a:effectLst>
                  <a:outerShdw blurRad="38100" dist="38100" dir="2700000" algn="tl">
                    <a:srgbClr val="000000">
                      <a:alpha val="43137"/>
                    </a:srgbClr>
                  </a:outerShdw>
                </a:effectLst>
                <a:latin typeface="Arial"/>
                <a:cs typeface="Arial"/>
              </a:rPr>
              <a:t>να  </a:t>
            </a:r>
            <a:r>
              <a:rPr sz="1600" b="1" spc="-5" dirty="0">
                <a:effectLst>
                  <a:outerShdw blurRad="38100" dist="38100" dir="2700000" algn="tl">
                    <a:srgbClr val="000000">
                      <a:alpha val="43137"/>
                    </a:srgbClr>
                  </a:outerShdw>
                </a:effectLst>
                <a:latin typeface="Arial"/>
                <a:cs typeface="Arial"/>
              </a:rPr>
              <a:t>χρησιμοποιηθούν προνομιούχες μετοχές ή μετατρέψιμα ομολογιακά</a:t>
            </a:r>
            <a:r>
              <a:rPr sz="1600" b="1" spc="20" dirty="0">
                <a:effectLst>
                  <a:outerShdw blurRad="38100" dist="38100" dir="2700000" algn="tl">
                    <a:srgbClr val="000000">
                      <a:alpha val="43137"/>
                    </a:srgbClr>
                  </a:outerShdw>
                </a:effectLst>
                <a:latin typeface="Arial"/>
                <a:cs typeface="Arial"/>
              </a:rPr>
              <a:t> </a:t>
            </a:r>
            <a:r>
              <a:rPr sz="1600" b="1" spc="-5" dirty="0" err="1">
                <a:effectLst>
                  <a:outerShdw blurRad="38100" dist="38100" dir="2700000" algn="tl">
                    <a:srgbClr val="000000">
                      <a:alpha val="43137"/>
                    </a:srgbClr>
                  </a:outerShdw>
                </a:effectLst>
                <a:latin typeface="Arial"/>
                <a:cs typeface="Arial"/>
              </a:rPr>
              <a:t>δάνεια</a:t>
            </a:r>
            <a:r>
              <a:rPr sz="1600" b="1" spc="-5" dirty="0" smtClean="0">
                <a:effectLst>
                  <a:outerShdw blurRad="38100" dist="38100" dir="2700000" algn="tl">
                    <a:srgbClr val="000000">
                      <a:alpha val="43137"/>
                    </a:srgbClr>
                  </a:outerShdw>
                </a:effectLst>
                <a:latin typeface="Arial"/>
                <a:cs typeface="Arial"/>
              </a:rPr>
              <a:t>)</a:t>
            </a:r>
            <a:r>
              <a:rPr lang="el-GR" sz="1600" dirty="0" smtClean="0"/>
              <a:t> </a:t>
            </a:r>
            <a:r>
              <a:rPr lang="el-GR" sz="1200" dirty="0" smtClean="0"/>
              <a:t>Τι είναι το ομολογιακό δάνειο</a:t>
            </a:r>
            <a:r>
              <a:rPr lang="en-US" sz="1200" dirty="0" smtClean="0"/>
              <a:t> </a:t>
            </a:r>
            <a:r>
              <a:rPr lang="el-GR" sz="1200" dirty="0" smtClean="0"/>
              <a:t>με μετατρέψιμες </a:t>
            </a:r>
            <a:r>
              <a:rPr lang="el-GR" sz="1200" dirty="0" err="1" smtClean="0"/>
              <a:t>ομολογίες;Το</a:t>
            </a:r>
            <a:r>
              <a:rPr lang="el-GR" sz="1200" dirty="0" smtClean="0"/>
              <a:t> ομολογιακό δάνειο με μετατρέψιμες ομολογίες</a:t>
            </a:r>
            <a:r>
              <a:rPr lang="en-US" sz="1200" dirty="0" smtClean="0"/>
              <a:t> </a:t>
            </a:r>
            <a:r>
              <a:rPr lang="el-GR" sz="1200" dirty="0" smtClean="0"/>
              <a:t>δίνει το δικαίωμα στον ομολογιούχο να μετατρέψει το ομόλογό του σε </a:t>
            </a:r>
            <a:r>
              <a:rPr lang="el-GR" sz="1200" dirty="0" err="1" smtClean="0"/>
              <a:t>μετοχές.Το</a:t>
            </a:r>
            <a:r>
              <a:rPr lang="el-GR" sz="1200" dirty="0" smtClean="0"/>
              <a:t> δικαίωμα μετατροπής ασκείται με δήλωση του ομολογιούχου προς την εταιρεία και συνεπάγεται αύξηση του μετοχικού κεφαλαίου που υπόκειται σε διατυπώσεις δημοσιότητας, ενώ μειώνεται αντίστοιχα το ποσό του δανείου.</a:t>
            </a:r>
            <a:endParaRPr sz="1200" b="1" dirty="0">
              <a:effectLst>
                <a:outerShdw blurRad="38100" dist="38100" dir="2700000" algn="tl">
                  <a:srgbClr val="000000">
                    <a:alpha val="43137"/>
                  </a:srgbClr>
                </a:outerShdw>
              </a:effectLst>
              <a:latin typeface="Arial"/>
              <a:cs typeface="Arial"/>
            </a:endParaRPr>
          </a:p>
        </p:txBody>
      </p:sp>
      <p:sp>
        <p:nvSpPr>
          <p:cNvPr id="7" name="object 7"/>
          <p:cNvSpPr/>
          <p:nvPr/>
        </p:nvSpPr>
        <p:spPr>
          <a:xfrm>
            <a:off x="7659272" y="1056513"/>
            <a:ext cx="1417620" cy="5338711"/>
          </a:xfrm>
          <a:prstGeom prst="rect">
            <a:avLst/>
          </a:prstGeom>
          <a:blipFill>
            <a:blip r:embed="rId2" cstate="print"/>
            <a:stretch>
              <a:fillRect/>
            </a:stretch>
          </a:blipFill>
        </p:spPr>
        <p:txBody>
          <a:bodyPr wrap="square" lIns="0" tIns="0" rIns="0" bIns="0" rtlCol="0"/>
          <a:lstStyle/>
          <a:p>
            <a:endParaRPr/>
          </a:p>
        </p:txBody>
      </p:sp>
      <p:sp>
        <p:nvSpPr>
          <p:cNvPr id="9" name="object 9"/>
          <p:cNvSpPr txBox="1">
            <a:spLocks noGrp="1"/>
          </p:cNvSpPr>
          <p:nvPr>
            <p:ph type="sldNum" sz="quarter" idx="4294967295"/>
          </p:nvPr>
        </p:nvSpPr>
        <p:spPr>
          <a:xfrm>
            <a:off x="207327" y="6544354"/>
            <a:ext cx="216534" cy="167004"/>
          </a:xfrm>
          <a:prstGeom prst="rect">
            <a:avLst/>
          </a:prstGeom>
        </p:spPr>
        <p:txBody>
          <a:bodyPr vert="horz" wrap="square" lIns="0" tIns="0" rIns="0" bIns="0" rtlCol="0">
            <a:spAutoFit/>
          </a:bodyPr>
          <a:lstStyle/>
          <a:p>
            <a:pPr marL="38100">
              <a:lnSpc>
                <a:spcPct val="100000"/>
              </a:lnSpc>
            </a:pPr>
            <a:fld id="{81D60167-4931-47E6-BA6A-407CBD079E47}" type="slidenum">
              <a:rPr spc="-5" dirty="0"/>
              <a:pPr marL="38100">
                <a:lnSpc>
                  <a:spcPct val="100000"/>
                </a:lnSpc>
              </a:pPr>
              <a:t>8</a:t>
            </a:fld>
            <a:endParaRPr spc="-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sz="2400" b="1" spc="-5" dirty="0" smtClean="0">
                <a:effectLst>
                  <a:outerShdw blurRad="38100" dist="38100" dir="2700000" algn="tl">
                    <a:srgbClr val="000000">
                      <a:alpha val="43137"/>
                    </a:srgbClr>
                  </a:outerShdw>
                </a:effectLst>
                <a:latin typeface="Arial"/>
                <a:cs typeface="Arial"/>
              </a:rPr>
              <a:t>Χαρακτηριστικά παραδείγματα στην Ελλάδα αποτελούν οι εταιρείες </a:t>
            </a:r>
            <a:r>
              <a:rPr lang="el-GR" sz="2400" b="1" spc="-10" dirty="0" err="1" smtClean="0">
                <a:effectLst>
                  <a:outerShdw blurRad="38100" dist="38100" dir="2700000" algn="tl">
                    <a:srgbClr val="000000">
                      <a:alpha val="43137"/>
                    </a:srgbClr>
                  </a:outerShdw>
                </a:effectLst>
                <a:latin typeface="Arial"/>
                <a:cs typeface="Arial"/>
              </a:rPr>
              <a:t>Goody's</a:t>
            </a:r>
            <a:r>
              <a:rPr lang="el-GR" sz="2400" b="1" spc="-10" dirty="0" smtClean="0">
                <a:effectLst>
                  <a:outerShdw blurRad="38100" dist="38100" dir="2700000" algn="tl">
                    <a:srgbClr val="000000">
                      <a:alpha val="43137"/>
                    </a:srgbClr>
                  </a:outerShdw>
                </a:effectLst>
                <a:latin typeface="Arial"/>
                <a:cs typeface="Arial"/>
              </a:rPr>
              <a:t>,  </a:t>
            </a:r>
            <a:r>
              <a:rPr lang="el-GR" sz="2400" b="1" spc="-5" dirty="0" smtClean="0">
                <a:effectLst>
                  <a:outerShdw blurRad="38100" dist="38100" dir="2700000" algn="tl">
                    <a:srgbClr val="000000">
                      <a:alpha val="43137"/>
                    </a:srgbClr>
                  </a:outerShdw>
                </a:effectLst>
                <a:latin typeface="Arial"/>
                <a:cs typeface="Arial"/>
              </a:rPr>
              <a:t>Γερμανός και </a:t>
            </a:r>
            <a:r>
              <a:rPr lang="el-GR" sz="2400" b="1" spc="-5" dirty="0" err="1" smtClean="0">
                <a:effectLst>
                  <a:outerShdw blurRad="38100" dist="38100" dir="2700000" algn="tl">
                    <a:srgbClr val="000000">
                      <a:alpha val="43137"/>
                    </a:srgbClr>
                  </a:outerShdw>
                </a:effectLst>
                <a:latin typeface="Arial"/>
                <a:cs typeface="Arial"/>
              </a:rPr>
              <a:t>Chipita</a:t>
            </a:r>
            <a:r>
              <a:rPr lang="el-GR" sz="2400" b="1" spc="-5" dirty="0" smtClean="0">
                <a:effectLst>
                  <a:outerShdw blurRad="38100" dist="38100" dir="2700000" algn="tl">
                    <a:srgbClr val="000000">
                      <a:alpha val="43137"/>
                    </a:srgbClr>
                  </a:outerShdw>
                </a:effectLst>
                <a:latin typeface="Arial"/>
                <a:cs typeface="Arial"/>
              </a:rPr>
              <a:t>, ενώ στο εξωτερικό είναι οι Microsoft, </a:t>
            </a:r>
            <a:r>
              <a:rPr lang="el-GR" sz="2400" b="1" spc="-5" dirty="0" err="1" smtClean="0">
                <a:effectLst>
                  <a:outerShdw blurRad="38100" dist="38100" dir="2700000" algn="tl">
                    <a:srgbClr val="000000">
                      <a:alpha val="43137"/>
                    </a:srgbClr>
                  </a:outerShdw>
                </a:effectLst>
                <a:latin typeface="Arial"/>
                <a:cs typeface="Arial"/>
              </a:rPr>
              <a:t>Amazon</a:t>
            </a:r>
            <a:r>
              <a:rPr lang="el-GR" sz="2400" b="1" spc="-5" dirty="0" smtClean="0">
                <a:effectLst>
                  <a:outerShdw blurRad="38100" dist="38100" dir="2700000" algn="tl">
                    <a:srgbClr val="000000">
                      <a:alpha val="43137"/>
                    </a:srgbClr>
                  </a:outerShdw>
                </a:effectLst>
                <a:latin typeface="Arial"/>
                <a:cs typeface="Arial"/>
              </a:rPr>
              <a:t> και</a:t>
            </a:r>
            <a:r>
              <a:rPr lang="el-GR" sz="2400" b="1" spc="135" dirty="0" smtClean="0">
                <a:effectLst>
                  <a:outerShdw blurRad="38100" dist="38100" dir="2700000" algn="tl">
                    <a:srgbClr val="000000">
                      <a:alpha val="43137"/>
                    </a:srgbClr>
                  </a:outerShdw>
                </a:effectLst>
                <a:latin typeface="Arial"/>
                <a:cs typeface="Arial"/>
              </a:rPr>
              <a:t> </a:t>
            </a:r>
            <a:r>
              <a:rPr lang="el-GR" sz="2400" b="1" spc="-15" dirty="0" err="1" smtClean="0">
                <a:effectLst>
                  <a:outerShdw blurRad="38100" dist="38100" dir="2700000" algn="tl">
                    <a:srgbClr val="000000">
                      <a:alpha val="43137"/>
                    </a:srgbClr>
                  </a:outerShdw>
                </a:effectLst>
                <a:latin typeface="Arial"/>
                <a:cs typeface="Arial"/>
              </a:rPr>
              <a:t>Yahoo</a:t>
            </a:r>
            <a:r>
              <a:rPr lang="el-GR" sz="2400" b="1" spc="-15" dirty="0" smtClean="0">
                <a:effectLst>
                  <a:outerShdw blurRad="38100" dist="38100" dir="2700000" algn="tl">
                    <a:srgbClr val="000000">
                      <a:alpha val="43137"/>
                    </a:srgbClr>
                  </a:outerShdw>
                </a:effectLst>
                <a:latin typeface="Arial"/>
                <a:cs typeface="Arial"/>
              </a:rPr>
              <a:t>!</a:t>
            </a:r>
            <a:endParaRPr lang="el-GR" sz="2400" b="1" dirty="0" smtClean="0">
              <a:effectLst>
                <a:outerShdw blurRad="38100" dist="38100" dir="2700000" algn="tl">
                  <a:srgbClr val="000000">
                    <a:alpha val="43137"/>
                  </a:srgbClr>
                </a:outerShdw>
              </a:effectLst>
              <a:latin typeface="Arial"/>
              <a:cs typeface="Arial"/>
            </a:endParaRPr>
          </a:p>
          <a:p>
            <a:endParaRPr lang="el-GR" dirty="0"/>
          </a:p>
        </p:txBody>
      </p:sp>
      <p:sp>
        <p:nvSpPr>
          <p:cNvPr id="4" name="3 - Θέση αριθμού διαφάνειας"/>
          <p:cNvSpPr>
            <a:spLocks noGrp="1"/>
          </p:cNvSpPr>
          <p:nvPr>
            <p:ph type="sldNum" sz="quarter" idx="12"/>
          </p:nvPr>
        </p:nvSpPr>
        <p:spPr/>
        <p:txBody>
          <a:bodyPr/>
          <a:lstStyle/>
          <a:p>
            <a:fld id="{53C4726A-630D-4CB4-B088-BAB00F4188E9}" type="slidenum">
              <a:rPr lang="el-GR" smtClean="0"/>
              <a:pPr/>
              <a:t>9</a:t>
            </a:fld>
            <a:endParaRPr lang="el-GR"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2570</TotalTime>
  <Words>4442</Words>
  <Application>Microsoft Office PowerPoint</Application>
  <PresentationFormat>Προβολή στην οθόνη (4:3)</PresentationFormat>
  <Paragraphs>387</Paragraphs>
  <Slides>49</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49</vt:i4>
      </vt:variant>
    </vt:vector>
  </HeadingPairs>
  <TitlesOfParts>
    <vt:vector size="50" baseType="lpstr">
      <vt:lpstr>Θέμα του Office</vt:lpstr>
      <vt:lpstr> </vt:lpstr>
      <vt:lpstr>Διαφάνεια 2</vt:lpstr>
      <vt:lpstr>Σκοπός Παρουσίασης</vt:lpstr>
      <vt:lpstr>Βασικές Πηγές Χρηματοδότησης</vt:lpstr>
      <vt:lpstr>Τραπεζικός Δανεισμός</vt:lpstr>
      <vt:lpstr>Εθνικό Ταμείο Επιχειρηματικότητας  Ανάπτυξης (ΕΤΕΑΝ)</vt:lpstr>
      <vt:lpstr>Προγράμματα / προϊόντα</vt:lpstr>
      <vt:lpstr>Επιχειρηματικά Κεφάλαια (Venture Capital)</vt:lpstr>
      <vt:lpstr>Διαφάνεια 9</vt:lpstr>
      <vt:lpstr>Ο ρόλος των Venture Capital εταιρειών</vt:lpstr>
      <vt:lpstr>Ιδιώτες Επενδυτές (Business Angels)</vt:lpstr>
      <vt:lpstr>Πρακτόρευση Απαιτήσεων (Factoring) http://www.hellenicfactors.gr/Default.aspx</vt:lpstr>
      <vt:lpstr>Παρεχόμενες Υπηρεσίες</vt:lpstr>
      <vt:lpstr>Πλεονεκτήματα Factoring</vt:lpstr>
      <vt:lpstr>Τα κόστη του Factoring</vt:lpstr>
      <vt:lpstr>Θερμοκοιτίδες Επιχειρήσεων (Business Incubators)</vt:lpstr>
      <vt:lpstr>Διαφάνεια 17</vt:lpstr>
      <vt:lpstr>Τα κριτήρια αξιολόγησης των νέων επιχειρήσεων - υποψήφιων incubatees  περιλαμβάνουν:</vt:lpstr>
      <vt:lpstr>Η Ελληνική πραγματικότητα</vt:lpstr>
      <vt:lpstr>Παραδείγματα Θερμοκοιτίδων</vt:lpstr>
      <vt:lpstr>Χρηματοδοτική Μίσθωση (Leasing)</vt:lpstr>
      <vt:lpstr>Η χρηματοδοτική μίσθωση (financial lease)</vt:lpstr>
      <vt:lpstr>Χρηματοδοτική Μίσθωση</vt:lpstr>
      <vt:lpstr>Είδη Χρηματοδοτικής Μίσθωσης</vt:lpstr>
      <vt:lpstr>Χρηματοδοτική Μίσθωση (Leasing)</vt:lpstr>
      <vt:lpstr>Χρηματοδοτική Μίσθωση (Leasing)</vt:lpstr>
      <vt:lpstr>Γιατί Μίσθωση αντί Δανεισμού; (1) από (2)</vt:lpstr>
      <vt:lpstr>Γιατί Μίσθωση αντί Δανεισμού; (2) από (2)</vt:lpstr>
      <vt:lpstr>Γιατί Μίσθωση αντί Δανεισμού; </vt:lpstr>
      <vt:lpstr>Γιατί Μίσθωση αντί Δανεισμού; </vt:lpstr>
      <vt:lpstr>Γιατί Μίσθωση αντί Δανεισμού; </vt:lpstr>
      <vt:lpstr>Διαφάνεια 32</vt:lpstr>
      <vt:lpstr>Πλεονεκτήματα Leasing</vt:lpstr>
      <vt:lpstr>Επιδοτήσεις ΕΣΠΑ</vt:lpstr>
      <vt:lpstr>Στήριξη ανέργων και νέων επιχειρηματιών (start-up)</vt:lpstr>
      <vt:lpstr>Διαφάνεια 36</vt:lpstr>
      <vt:lpstr>Σχέδιο Παρέμβασης για τη στήριξη των  επιχειρήσεων και εργαζομένων τους</vt:lpstr>
      <vt:lpstr>Διαφάνεια 38</vt:lpstr>
      <vt:lpstr>Digi Mobile</vt:lpstr>
      <vt:lpstr>Διαφάνεια 40</vt:lpstr>
      <vt:lpstr>Microfinance-Χρηματοδοτικό εργαλείο JEREMIE</vt:lpstr>
      <vt:lpstr>Ευνοϊκά επενδυτικά δάνεια για ΜΜΕ</vt:lpstr>
      <vt:lpstr>Νέος Αναπτυξιακός Νόμος</vt:lpstr>
      <vt:lpstr>Είδη ενισχύσεων:</vt:lpstr>
      <vt:lpstr>Χρήσιμες Ιστοσελίδες</vt:lpstr>
      <vt:lpstr>Δημόσια εγγραφή και είσοδος στο χρηματιστήριο</vt:lpstr>
      <vt:lpstr>Κύκλος Χρηματοδότησης νέων επιχειρήσεων</vt:lpstr>
      <vt:lpstr>Κύκλος Χρηματοδότησης νέων επιχειρήσεων</vt:lpstr>
      <vt:lpstr>Διαφάνεια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user</cp:lastModifiedBy>
  <cp:revision>303</cp:revision>
  <dcterms:created xsi:type="dcterms:W3CDTF">2012-09-06T09:03:05Z</dcterms:created>
  <dcterms:modified xsi:type="dcterms:W3CDTF">2020-04-26T19:09:51Z</dcterms:modified>
</cp:coreProperties>
</file>