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4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1"/>
    <p:sldMasterId id="2147484037" r:id="rId2"/>
    <p:sldMasterId id="2147484050" r:id="rId3"/>
    <p:sldMasterId id="2147484062" r:id="rId4"/>
    <p:sldMasterId id="2147484086" r:id="rId5"/>
    <p:sldMasterId id="2147484098" r:id="rId6"/>
    <p:sldMasterId id="2147484110" r:id="rId7"/>
    <p:sldMasterId id="2147484122" r:id="rId8"/>
    <p:sldMasterId id="2147484146" r:id="rId9"/>
    <p:sldMasterId id="2147484158" r:id="rId10"/>
    <p:sldMasterId id="2147484170" r:id="rId11"/>
    <p:sldMasterId id="2147484182" r:id="rId12"/>
    <p:sldMasterId id="2147484206" r:id="rId13"/>
    <p:sldMasterId id="2147484218" r:id="rId14"/>
    <p:sldMasterId id="2147484230" r:id="rId15"/>
    <p:sldMasterId id="2147484242" r:id="rId16"/>
    <p:sldMasterId id="2147484254" r:id="rId17"/>
    <p:sldMasterId id="2147484266" r:id="rId18"/>
    <p:sldMasterId id="2147484278" r:id="rId19"/>
    <p:sldMasterId id="2147484290" r:id="rId20"/>
    <p:sldMasterId id="2147484302" r:id="rId21"/>
    <p:sldMasterId id="2147484314" r:id="rId22"/>
    <p:sldMasterId id="2147484326" r:id="rId23"/>
    <p:sldMasterId id="2147484339" r:id="rId24"/>
    <p:sldMasterId id="2147484352" r:id="rId25"/>
    <p:sldMasterId id="2147484365" r:id="rId26"/>
    <p:sldMasterId id="2147484377" r:id="rId27"/>
    <p:sldMasterId id="2147484395" r:id="rId28"/>
    <p:sldMasterId id="2147484407" r:id="rId29"/>
  </p:sldMasterIdLst>
  <p:notesMasterIdLst>
    <p:notesMasterId r:id="rId212"/>
  </p:notesMasterIdLst>
  <p:sldIdLst>
    <p:sldId id="1001" r:id="rId30"/>
    <p:sldId id="385" r:id="rId31"/>
    <p:sldId id="536" r:id="rId32"/>
    <p:sldId id="537" r:id="rId33"/>
    <p:sldId id="533" r:id="rId34"/>
    <p:sldId id="671" r:id="rId35"/>
    <p:sldId id="672" r:id="rId36"/>
    <p:sldId id="673" r:id="rId37"/>
    <p:sldId id="674" r:id="rId38"/>
    <p:sldId id="675" r:id="rId39"/>
    <p:sldId id="676" r:id="rId40"/>
    <p:sldId id="677" r:id="rId41"/>
    <p:sldId id="679" r:id="rId42"/>
    <p:sldId id="549" r:id="rId43"/>
    <p:sldId id="678" r:id="rId44"/>
    <p:sldId id="680" r:id="rId45"/>
    <p:sldId id="681" r:id="rId46"/>
    <p:sldId id="682" r:id="rId47"/>
    <p:sldId id="699" r:id="rId48"/>
    <p:sldId id="683" r:id="rId49"/>
    <p:sldId id="684" r:id="rId50"/>
    <p:sldId id="1000" r:id="rId51"/>
    <p:sldId id="685" r:id="rId52"/>
    <p:sldId id="686" r:id="rId53"/>
    <p:sldId id="687" r:id="rId54"/>
    <p:sldId id="688" r:id="rId55"/>
    <p:sldId id="546" r:id="rId56"/>
    <p:sldId id="547" r:id="rId57"/>
    <p:sldId id="550" r:id="rId58"/>
    <p:sldId id="551" r:id="rId59"/>
    <p:sldId id="552" r:id="rId60"/>
    <p:sldId id="553" r:id="rId61"/>
    <p:sldId id="689" r:id="rId62"/>
    <p:sldId id="690" r:id="rId63"/>
    <p:sldId id="999" r:id="rId64"/>
    <p:sldId id="692" r:id="rId65"/>
    <p:sldId id="693" r:id="rId66"/>
    <p:sldId id="691" r:id="rId67"/>
    <p:sldId id="554" r:id="rId68"/>
    <p:sldId id="555" r:id="rId69"/>
    <p:sldId id="1002" r:id="rId70"/>
    <p:sldId id="557" r:id="rId71"/>
    <p:sldId id="694" r:id="rId72"/>
    <p:sldId id="559" r:id="rId73"/>
    <p:sldId id="567" r:id="rId74"/>
    <p:sldId id="560" r:id="rId75"/>
    <p:sldId id="562" r:id="rId76"/>
    <p:sldId id="564" r:id="rId77"/>
    <p:sldId id="565" r:id="rId78"/>
    <p:sldId id="566" r:id="rId79"/>
    <p:sldId id="569" r:id="rId80"/>
    <p:sldId id="561" r:id="rId81"/>
    <p:sldId id="1003" r:id="rId82"/>
    <p:sldId id="570" r:id="rId83"/>
    <p:sldId id="700" r:id="rId84"/>
    <p:sldId id="702" r:id="rId85"/>
    <p:sldId id="703" r:id="rId86"/>
    <p:sldId id="701" r:id="rId87"/>
    <p:sldId id="704" r:id="rId88"/>
    <p:sldId id="705" r:id="rId89"/>
    <p:sldId id="706" r:id="rId90"/>
    <p:sldId id="707" r:id="rId91"/>
    <p:sldId id="708" r:id="rId92"/>
    <p:sldId id="710" r:id="rId93"/>
    <p:sldId id="709" r:id="rId94"/>
    <p:sldId id="712" r:id="rId95"/>
    <p:sldId id="711" r:id="rId96"/>
    <p:sldId id="572" r:id="rId97"/>
    <p:sldId id="996" r:id="rId98"/>
    <p:sldId id="997" r:id="rId99"/>
    <p:sldId id="998" r:id="rId100"/>
    <p:sldId id="571" r:id="rId101"/>
    <p:sldId id="573" r:id="rId102"/>
    <p:sldId id="575" r:id="rId103"/>
    <p:sldId id="576" r:id="rId104"/>
    <p:sldId id="577" r:id="rId105"/>
    <p:sldId id="578" r:id="rId106"/>
    <p:sldId id="696" r:id="rId107"/>
    <p:sldId id="697" r:id="rId108"/>
    <p:sldId id="585" r:id="rId109"/>
    <p:sldId id="698" r:id="rId110"/>
    <p:sldId id="579" r:id="rId111"/>
    <p:sldId id="580" r:id="rId112"/>
    <p:sldId id="581" r:id="rId113"/>
    <p:sldId id="582" r:id="rId114"/>
    <p:sldId id="583" r:id="rId115"/>
    <p:sldId id="584" r:id="rId116"/>
    <p:sldId id="586" r:id="rId117"/>
    <p:sldId id="587" r:id="rId118"/>
    <p:sldId id="588" r:id="rId119"/>
    <p:sldId id="589" r:id="rId120"/>
    <p:sldId id="695" r:id="rId121"/>
    <p:sldId id="938" r:id="rId122"/>
    <p:sldId id="590" r:id="rId123"/>
    <p:sldId id="1004" r:id="rId124"/>
    <p:sldId id="1005" r:id="rId125"/>
    <p:sldId id="592" r:id="rId126"/>
    <p:sldId id="593" r:id="rId127"/>
    <p:sldId id="594" r:id="rId128"/>
    <p:sldId id="943" r:id="rId129"/>
    <p:sldId id="945" r:id="rId130"/>
    <p:sldId id="596" r:id="rId131"/>
    <p:sldId id="353" r:id="rId132"/>
    <p:sldId id="595" r:id="rId133"/>
    <p:sldId id="603" r:id="rId134"/>
    <p:sldId id="602" r:id="rId135"/>
    <p:sldId id="354" r:id="rId136"/>
    <p:sldId id="946" r:id="rId137"/>
    <p:sldId id="959" r:id="rId138"/>
    <p:sldId id="960" r:id="rId139"/>
    <p:sldId id="961" r:id="rId140"/>
    <p:sldId id="962" r:id="rId141"/>
    <p:sldId id="965" r:id="rId142"/>
    <p:sldId id="947" r:id="rId143"/>
    <p:sldId id="949" r:id="rId144"/>
    <p:sldId id="597" r:id="rId145"/>
    <p:sldId id="600" r:id="rId146"/>
    <p:sldId id="601" r:id="rId147"/>
    <p:sldId id="966" r:id="rId148"/>
    <p:sldId id="967" r:id="rId149"/>
    <p:sldId id="968" r:id="rId150"/>
    <p:sldId id="969" r:id="rId151"/>
    <p:sldId id="970" r:id="rId152"/>
    <p:sldId id="971" r:id="rId153"/>
    <p:sldId id="972" r:id="rId154"/>
    <p:sldId id="973" r:id="rId155"/>
    <p:sldId id="974" r:id="rId156"/>
    <p:sldId id="975" r:id="rId157"/>
    <p:sldId id="976" r:id="rId158"/>
    <p:sldId id="977" r:id="rId159"/>
    <p:sldId id="978" r:id="rId160"/>
    <p:sldId id="979" r:id="rId161"/>
    <p:sldId id="608" r:id="rId162"/>
    <p:sldId id="980" r:id="rId163"/>
    <p:sldId id="981" r:id="rId164"/>
    <p:sldId id="982" r:id="rId165"/>
    <p:sldId id="983" r:id="rId166"/>
    <p:sldId id="984" r:id="rId167"/>
    <p:sldId id="985" r:id="rId168"/>
    <p:sldId id="986" r:id="rId169"/>
    <p:sldId id="987" r:id="rId170"/>
    <p:sldId id="988" r:id="rId171"/>
    <p:sldId id="989" r:id="rId172"/>
    <p:sldId id="990" r:id="rId173"/>
    <p:sldId id="991" r:id="rId174"/>
    <p:sldId id="992" r:id="rId175"/>
    <p:sldId id="731" r:id="rId176"/>
    <p:sldId id="993" r:id="rId177"/>
    <p:sldId id="994" r:id="rId178"/>
    <p:sldId id="722" r:id="rId179"/>
    <p:sldId id="723" r:id="rId180"/>
    <p:sldId id="724" r:id="rId181"/>
    <p:sldId id="725" r:id="rId182"/>
    <p:sldId id="726" r:id="rId183"/>
    <p:sldId id="727" r:id="rId184"/>
    <p:sldId id="728" r:id="rId185"/>
    <p:sldId id="729" r:id="rId186"/>
    <p:sldId id="730" r:id="rId187"/>
    <p:sldId id="995" r:id="rId188"/>
    <p:sldId id="604" r:id="rId189"/>
    <p:sldId id="605" r:id="rId190"/>
    <p:sldId id="606" r:id="rId191"/>
    <p:sldId id="609" r:id="rId192"/>
    <p:sldId id="610" r:id="rId193"/>
    <p:sldId id="611" r:id="rId194"/>
    <p:sldId id="612" r:id="rId195"/>
    <p:sldId id="613" r:id="rId196"/>
    <p:sldId id="614" r:id="rId197"/>
    <p:sldId id="615" r:id="rId198"/>
    <p:sldId id="616" r:id="rId199"/>
    <p:sldId id="617" r:id="rId200"/>
    <p:sldId id="618" r:id="rId201"/>
    <p:sldId id="619" r:id="rId202"/>
    <p:sldId id="620" r:id="rId203"/>
    <p:sldId id="621" r:id="rId204"/>
    <p:sldId id="622" r:id="rId205"/>
    <p:sldId id="623" r:id="rId206"/>
    <p:sldId id="624" r:id="rId207"/>
    <p:sldId id="625" r:id="rId208"/>
    <p:sldId id="626" r:id="rId209"/>
    <p:sldId id="627" r:id="rId210"/>
    <p:sldId id="515" r:id="rId21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Χρήστης των Windows" initials="ΧτW" lastIdx="1" clrIdx="0">
    <p:extLst>
      <p:ext uri="{19B8F6BF-5375-455C-9EA6-DF929625EA0E}">
        <p15:presenceInfo xmlns:p15="http://schemas.microsoft.com/office/powerpoint/2012/main" userId="Χρήστης των Windows" providerId="None"/>
      </p:ext>
    </p:extLst>
  </p:cmAuthor>
  <p:cmAuthor id="2" name="kypriot@gmail.com" initials="k" lastIdx="1" clrIdx="1">
    <p:extLst>
      <p:ext uri="{19B8F6BF-5375-455C-9EA6-DF929625EA0E}">
        <p15:presenceInfo xmlns:p15="http://schemas.microsoft.com/office/powerpoint/2012/main" userId="63399e1f6a87fa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FFFF"/>
    <a:srgbClr val="CCFF99"/>
    <a:srgbClr val="CCFFCC"/>
    <a:srgbClr val="99FF99"/>
    <a:srgbClr val="CCECFF"/>
    <a:srgbClr val="99CCFF"/>
    <a:srgbClr val="66CCFF"/>
    <a:srgbClr val="00666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E8524-FBDC-4A73-8DEA-E7BF45B312E9}" v="194" dt="2023-12-19T12:04:03.13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Μεσαίο στυλ 4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7" autoAdjust="0"/>
    <p:restoredTop sz="82888" autoAdjust="0"/>
  </p:normalViewPr>
  <p:slideViewPr>
    <p:cSldViewPr snapToGrid="0">
      <p:cViewPr varScale="1">
        <p:scale>
          <a:sx n="69" d="100"/>
          <a:sy n="69" d="100"/>
        </p:scale>
        <p:origin x="634" y="67"/>
      </p:cViewPr>
      <p:guideLst/>
    </p:cSldViewPr>
  </p:slideViewPr>
  <p:notesTextViewPr>
    <p:cViewPr>
      <p:scale>
        <a:sx n="3" d="2"/>
        <a:sy n="3" d="2"/>
      </p:scale>
      <p:origin x="0" y="0"/>
    </p:cViewPr>
  </p:notesTextViewPr>
  <p:sorterViewPr>
    <p:cViewPr>
      <p:scale>
        <a:sx n="100" d="100"/>
        <a:sy n="100" d="100"/>
      </p:scale>
      <p:origin x="0" y="-2962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0.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13" Type="http://schemas.openxmlformats.org/officeDocument/2006/relationships/slideMaster" Target="slideMasters/slideMaster13.xml"/><Relationship Id="rId109" Type="http://schemas.openxmlformats.org/officeDocument/2006/relationships/slide" Target="slides/slide80.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microsoft.com/office/2016/11/relationships/changesInfo" Target="changesInfos/changesInfo1.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slide" Target="slides/slide160.xml"/><Relationship Id="rId219" Type="http://schemas.microsoft.com/office/2015/10/relationships/revisionInfo" Target="revisionInfo.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18" Type="http://schemas.openxmlformats.org/officeDocument/2006/relationships/slideMaster" Target="slideMasters/slideMaster18.xml"/><Relationship Id="rId39" Type="http://schemas.openxmlformats.org/officeDocument/2006/relationships/slide" Target="slides/slide10.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ΥΣΤΡΑΤΙΟΣ ΚΥΠΡΙΩΤΕΛΗΣ" userId="73446046-6521-4714-9560-9efbeca7d0fe" providerId="ADAL" clId="{90CE8524-FBDC-4A73-8DEA-E7BF45B312E9}"/>
    <pc:docChg chg="undo custSel modSld">
      <pc:chgData name="ΕΥΣΤΡΑΤΙΟΣ ΚΥΠΡΙΩΤΕΛΗΣ" userId="73446046-6521-4714-9560-9efbeca7d0fe" providerId="ADAL" clId="{90CE8524-FBDC-4A73-8DEA-E7BF45B312E9}" dt="2023-12-19T12:04:03.133" v="897"/>
      <pc:docMkLst>
        <pc:docMk/>
      </pc:docMkLst>
      <pc:sldChg chg="modSp mod">
        <pc:chgData name="ΕΥΣΤΡΑΤΙΟΣ ΚΥΠΡΙΩΤΕΛΗΣ" userId="73446046-6521-4714-9560-9efbeca7d0fe" providerId="ADAL" clId="{90CE8524-FBDC-4A73-8DEA-E7BF45B312E9}" dt="2023-12-19T10:50:14.941" v="449" actId="339"/>
        <pc:sldMkLst>
          <pc:docMk/>
          <pc:sldMk cId="2601660128" sldId="353"/>
        </pc:sldMkLst>
        <pc:spChg chg="mod">
          <ac:chgData name="ΕΥΣΤΡΑΤΙΟΣ ΚΥΠΡΙΩΤΕΛΗΣ" userId="73446046-6521-4714-9560-9efbeca7d0fe" providerId="ADAL" clId="{90CE8524-FBDC-4A73-8DEA-E7BF45B312E9}" dt="2023-12-19T10:50:09.599" v="448" actId="339"/>
          <ac:spMkLst>
            <pc:docMk/>
            <pc:sldMk cId="2601660128" sldId="353"/>
            <ac:spMk id="6" creationId="{00000000-0000-0000-0000-000000000000}"/>
          </ac:spMkLst>
        </pc:spChg>
        <pc:spChg chg="mod">
          <ac:chgData name="ΕΥΣΤΡΑΤΙΟΣ ΚΥΠΡΙΩΤΕΛΗΣ" userId="73446046-6521-4714-9560-9efbeca7d0fe" providerId="ADAL" clId="{90CE8524-FBDC-4A73-8DEA-E7BF45B312E9}" dt="2023-12-19T10:50:14.941" v="449" actId="339"/>
          <ac:spMkLst>
            <pc:docMk/>
            <pc:sldMk cId="2601660128" sldId="353"/>
            <ac:spMk id="7" creationId="{00000000-0000-0000-0000-000000000000}"/>
          </ac:spMkLst>
        </pc:spChg>
      </pc:sldChg>
      <pc:sldChg chg="modSp mod">
        <pc:chgData name="ΕΥΣΤΡΑΤΙΟΣ ΚΥΠΡΙΩΤΕΛΗΣ" userId="73446046-6521-4714-9560-9efbeca7d0fe" providerId="ADAL" clId="{90CE8524-FBDC-4A73-8DEA-E7BF45B312E9}" dt="2023-12-19T10:51:11.474" v="461" actId="208"/>
        <pc:sldMkLst>
          <pc:docMk/>
          <pc:sldMk cId="2462018930" sldId="354"/>
        </pc:sldMkLst>
        <pc:spChg chg="mod">
          <ac:chgData name="ΕΥΣΤΡΑΤΙΟΣ ΚΥΠΡΙΩΤΕΛΗΣ" userId="73446046-6521-4714-9560-9efbeca7d0fe" providerId="ADAL" clId="{90CE8524-FBDC-4A73-8DEA-E7BF45B312E9}" dt="2023-12-19T10:51:11.474" v="461" actId="208"/>
          <ac:spMkLst>
            <pc:docMk/>
            <pc:sldMk cId="2462018930" sldId="354"/>
            <ac:spMk id="6" creationId="{00000000-0000-0000-0000-000000000000}"/>
          </ac:spMkLst>
        </pc:spChg>
      </pc:sldChg>
      <pc:sldChg chg="modSp mod">
        <pc:chgData name="ΕΥΣΤΡΑΤΙΟΣ ΚΥΠΡΙΩΤΕΛΗΣ" userId="73446046-6521-4714-9560-9efbeca7d0fe" providerId="ADAL" clId="{90CE8524-FBDC-4A73-8DEA-E7BF45B312E9}" dt="2023-12-19T09:34:31.966" v="2" actId="208"/>
        <pc:sldMkLst>
          <pc:docMk/>
          <pc:sldMk cId="1536345595" sldId="385"/>
        </pc:sldMkLst>
        <pc:spChg chg="mod">
          <ac:chgData name="ΕΥΣΤΡΑΤΙΟΣ ΚΥΠΡΙΩΤΕΛΗΣ" userId="73446046-6521-4714-9560-9efbeca7d0fe" providerId="ADAL" clId="{90CE8524-FBDC-4A73-8DEA-E7BF45B312E9}" dt="2023-12-19T09:34:31.966" v="2" actId="208"/>
          <ac:spMkLst>
            <pc:docMk/>
            <pc:sldMk cId="1536345595" sldId="385"/>
            <ac:spMk id="2" creationId="{00000000-0000-0000-0000-000000000000}"/>
          </ac:spMkLst>
        </pc:spChg>
        <pc:spChg chg="mod">
          <ac:chgData name="ΕΥΣΤΡΑΤΙΟΣ ΚΥΠΡΙΩΤΕΛΗΣ" userId="73446046-6521-4714-9560-9efbeca7d0fe" providerId="ADAL" clId="{90CE8524-FBDC-4A73-8DEA-E7BF45B312E9}" dt="2023-12-19T09:33:55.331" v="0" actId="207"/>
          <ac:spMkLst>
            <pc:docMk/>
            <pc:sldMk cId="1536345595" sldId="385"/>
            <ac:spMk id="4" creationId="{00000000-0000-0000-0000-000000000000}"/>
          </ac:spMkLst>
        </pc:spChg>
      </pc:sldChg>
      <pc:sldChg chg="modSp mod">
        <pc:chgData name="ΕΥΣΤΡΑΤΙΟΣ ΚΥΠΡΙΩΤΕΛΗΣ" userId="73446046-6521-4714-9560-9efbeca7d0fe" providerId="ADAL" clId="{90CE8524-FBDC-4A73-8DEA-E7BF45B312E9}" dt="2023-12-19T09:35:16.321" v="5" actId="207"/>
        <pc:sldMkLst>
          <pc:docMk/>
          <pc:sldMk cId="2141461936" sldId="533"/>
        </pc:sldMkLst>
        <pc:spChg chg="mod">
          <ac:chgData name="ΕΥΣΤΡΑΤΙΟΣ ΚΥΠΡΙΩΤΕΛΗΣ" userId="73446046-6521-4714-9560-9efbeca7d0fe" providerId="ADAL" clId="{90CE8524-FBDC-4A73-8DEA-E7BF45B312E9}" dt="2023-12-19T09:35:06.012" v="4" actId="208"/>
          <ac:spMkLst>
            <pc:docMk/>
            <pc:sldMk cId="2141461936" sldId="533"/>
            <ac:spMk id="2" creationId="{00000000-0000-0000-0000-000000000000}"/>
          </ac:spMkLst>
        </pc:spChg>
        <pc:spChg chg="mod">
          <ac:chgData name="ΕΥΣΤΡΑΤΙΟΣ ΚΥΠΡΙΩΤΕΛΗΣ" userId="73446046-6521-4714-9560-9efbeca7d0fe" providerId="ADAL" clId="{90CE8524-FBDC-4A73-8DEA-E7BF45B312E9}" dt="2023-12-19T09:35:16.321" v="5" actId="207"/>
          <ac:spMkLst>
            <pc:docMk/>
            <pc:sldMk cId="2141461936" sldId="533"/>
            <ac:spMk id="8" creationId="{00000000-0000-0000-0000-000000000000}"/>
          </ac:spMkLst>
        </pc:spChg>
      </pc:sldChg>
      <pc:sldChg chg="modSp mod">
        <pc:chgData name="ΕΥΣΤΡΑΤΙΟΣ ΚΥΠΡΙΩΤΕΛΗΣ" userId="73446046-6521-4714-9560-9efbeca7d0fe" providerId="ADAL" clId="{90CE8524-FBDC-4A73-8DEA-E7BF45B312E9}" dt="2023-12-19T09:41:55.165" v="62" actId="339"/>
        <pc:sldMkLst>
          <pc:docMk/>
          <pc:sldMk cId="3065809455" sldId="546"/>
        </pc:sldMkLst>
        <pc:spChg chg="mod">
          <ac:chgData name="ΕΥΣΤΡΑΤΙΟΣ ΚΥΠΡΙΩΤΕΛΗΣ" userId="73446046-6521-4714-9560-9efbeca7d0fe" providerId="ADAL" clId="{90CE8524-FBDC-4A73-8DEA-E7BF45B312E9}" dt="2023-12-19T09:41:45.415" v="61" actId="339"/>
          <ac:spMkLst>
            <pc:docMk/>
            <pc:sldMk cId="3065809455" sldId="546"/>
            <ac:spMk id="2" creationId="{00000000-0000-0000-0000-000000000000}"/>
          </ac:spMkLst>
        </pc:spChg>
        <pc:spChg chg="mod">
          <ac:chgData name="ΕΥΣΤΡΑΤΙΟΣ ΚΥΠΡΙΩΤΕΛΗΣ" userId="73446046-6521-4714-9560-9efbeca7d0fe" providerId="ADAL" clId="{90CE8524-FBDC-4A73-8DEA-E7BF45B312E9}" dt="2023-12-19T09:41:55.165" v="62" actId="339"/>
          <ac:spMkLst>
            <pc:docMk/>
            <pc:sldMk cId="3065809455" sldId="546"/>
            <ac:spMk id="5" creationId="{5708C793-667F-4CED-B778-A0A71E3C3E5C}"/>
          </ac:spMkLst>
        </pc:spChg>
      </pc:sldChg>
      <pc:sldChg chg="modSp mod">
        <pc:chgData name="ΕΥΣΤΡΑΤΙΟΣ ΚΥΠΡΙΩΤΕΛΗΣ" userId="73446046-6521-4714-9560-9efbeca7d0fe" providerId="ADAL" clId="{90CE8524-FBDC-4A73-8DEA-E7BF45B312E9}" dt="2023-12-19T09:42:18.700" v="66" actId="339"/>
        <pc:sldMkLst>
          <pc:docMk/>
          <pc:sldMk cId="3838066706" sldId="547"/>
        </pc:sldMkLst>
        <pc:spChg chg="mod">
          <ac:chgData name="ΕΥΣΤΡΑΤΙΟΣ ΚΥΠΡΙΩΤΕΛΗΣ" userId="73446046-6521-4714-9560-9efbeca7d0fe" providerId="ADAL" clId="{90CE8524-FBDC-4A73-8DEA-E7BF45B312E9}" dt="2023-12-19T09:42:12.678" v="65" actId="339"/>
          <ac:spMkLst>
            <pc:docMk/>
            <pc:sldMk cId="3838066706" sldId="547"/>
            <ac:spMk id="2" creationId="{00000000-0000-0000-0000-000000000000}"/>
          </ac:spMkLst>
        </pc:spChg>
        <pc:spChg chg="mod">
          <ac:chgData name="ΕΥΣΤΡΑΤΙΟΣ ΚΥΠΡΙΩΤΕΛΗΣ" userId="73446046-6521-4714-9560-9efbeca7d0fe" providerId="ADAL" clId="{90CE8524-FBDC-4A73-8DEA-E7BF45B312E9}" dt="2023-12-19T09:42:18.700" v="66" actId="339"/>
          <ac:spMkLst>
            <pc:docMk/>
            <pc:sldMk cId="3838066706" sldId="547"/>
            <ac:spMk id="8" creationId="{DD6F49F0-99F9-4C88-A436-4E93E8FDD51E}"/>
          </ac:spMkLst>
        </pc:spChg>
      </pc:sldChg>
      <pc:sldChg chg="modSp mod">
        <pc:chgData name="ΕΥΣΤΡΑΤΙΟΣ ΚΥΠΡΙΩΤΕΛΗΣ" userId="73446046-6521-4714-9560-9efbeca7d0fe" providerId="ADAL" clId="{90CE8524-FBDC-4A73-8DEA-E7BF45B312E9}" dt="2023-12-19T09:39:21.540" v="39" actId="207"/>
        <pc:sldMkLst>
          <pc:docMk/>
          <pc:sldMk cId="4271190541" sldId="549"/>
        </pc:sldMkLst>
        <pc:spChg chg="mod">
          <ac:chgData name="ΕΥΣΤΡΑΤΙΟΣ ΚΥΠΡΙΩΤΕΛΗΣ" userId="73446046-6521-4714-9560-9efbeca7d0fe" providerId="ADAL" clId="{90CE8524-FBDC-4A73-8DEA-E7BF45B312E9}" dt="2023-12-19T09:39:10.213" v="38" actId="208"/>
          <ac:spMkLst>
            <pc:docMk/>
            <pc:sldMk cId="4271190541" sldId="549"/>
            <ac:spMk id="2" creationId="{00000000-0000-0000-0000-000000000000}"/>
          </ac:spMkLst>
        </pc:spChg>
        <pc:spChg chg="mod">
          <ac:chgData name="ΕΥΣΤΡΑΤΙΟΣ ΚΥΠΡΙΩΤΕΛΗΣ" userId="73446046-6521-4714-9560-9efbeca7d0fe" providerId="ADAL" clId="{90CE8524-FBDC-4A73-8DEA-E7BF45B312E9}" dt="2023-12-19T09:39:21.540" v="39" actId="207"/>
          <ac:spMkLst>
            <pc:docMk/>
            <pc:sldMk cId="4271190541" sldId="549"/>
            <ac:spMk id="4" creationId="{00000000-0000-0000-0000-000000000000}"/>
          </ac:spMkLst>
        </pc:spChg>
      </pc:sldChg>
      <pc:sldChg chg="modSp mod">
        <pc:chgData name="ΕΥΣΤΡΑΤΙΟΣ ΚΥΠΡΙΩΤΕΛΗΣ" userId="73446046-6521-4714-9560-9efbeca7d0fe" providerId="ADAL" clId="{90CE8524-FBDC-4A73-8DEA-E7BF45B312E9}" dt="2023-12-19T09:42:39.764" v="68" actId="208"/>
        <pc:sldMkLst>
          <pc:docMk/>
          <pc:sldMk cId="239096675" sldId="550"/>
        </pc:sldMkLst>
        <pc:spChg chg="mod">
          <ac:chgData name="ΕΥΣΤΡΑΤΙΟΣ ΚΥΠΡΙΩΤΕΛΗΣ" userId="73446046-6521-4714-9560-9efbeca7d0fe" providerId="ADAL" clId="{90CE8524-FBDC-4A73-8DEA-E7BF45B312E9}" dt="2023-12-19T09:42:39.764" v="68" actId="208"/>
          <ac:spMkLst>
            <pc:docMk/>
            <pc:sldMk cId="239096675" sldId="550"/>
            <ac:spMk id="2" creationId="{00000000-0000-0000-0000-000000000000}"/>
          </ac:spMkLst>
        </pc:spChg>
      </pc:sldChg>
      <pc:sldChg chg="delSp modSp mod">
        <pc:chgData name="ΕΥΣΤΡΑΤΙΟΣ ΚΥΠΡΙΩΤΕΛΗΣ" userId="73446046-6521-4714-9560-9efbeca7d0fe" providerId="ADAL" clId="{90CE8524-FBDC-4A73-8DEA-E7BF45B312E9}" dt="2023-12-19T09:42:56.520" v="72" actId="339"/>
        <pc:sldMkLst>
          <pc:docMk/>
          <pc:sldMk cId="822405399" sldId="551"/>
        </pc:sldMkLst>
        <pc:spChg chg="mod">
          <ac:chgData name="ΕΥΣΤΡΑΤΙΟΣ ΚΥΠΡΙΩΤΕΛΗΣ" userId="73446046-6521-4714-9560-9efbeca7d0fe" providerId="ADAL" clId="{90CE8524-FBDC-4A73-8DEA-E7BF45B312E9}" dt="2023-12-19T09:42:56.520" v="72" actId="339"/>
          <ac:spMkLst>
            <pc:docMk/>
            <pc:sldMk cId="822405399" sldId="551"/>
            <ac:spMk id="2" creationId="{00000000-0000-0000-0000-000000000000}"/>
          </ac:spMkLst>
        </pc:spChg>
        <pc:spChg chg="del">
          <ac:chgData name="ΕΥΣΤΡΑΤΙΟΣ ΚΥΠΡΙΩΤΕΛΗΣ" userId="73446046-6521-4714-9560-9efbeca7d0fe" providerId="ADAL" clId="{90CE8524-FBDC-4A73-8DEA-E7BF45B312E9}" dt="2023-12-19T09:42:46.960" v="69" actId="478"/>
          <ac:spMkLst>
            <pc:docMk/>
            <pc:sldMk cId="822405399" sldId="551"/>
            <ac:spMk id="10" creationId="{00000000-0000-0000-0000-000000000000}"/>
          </ac:spMkLst>
        </pc:spChg>
      </pc:sldChg>
      <pc:sldChg chg="modSp mod">
        <pc:chgData name="ΕΥΣΤΡΑΤΙΟΣ ΚΥΠΡΙΩΤΕΛΗΣ" userId="73446046-6521-4714-9560-9efbeca7d0fe" providerId="ADAL" clId="{90CE8524-FBDC-4A73-8DEA-E7BF45B312E9}" dt="2023-12-19T09:43:16.653" v="76" actId="339"/>
        <pc:sldMkLst>
          <pc:docMk/>
          <pc:sldMk cId="2869797721" sldId="552"/>
        </pc:sldMkLst>
        <pc:spChg chg="mod">
          <ac:chgData name="ΕΥΣΤΡΑΤΙΟΣ ΚΥΠΡΙΩΤΕΛΗΣ" userId="73446046-6521-4714-9560-9efbeca7d0fe" providerId="ADAL" clId="{90CE8524-FBDC-4A73-8DEA-E7BF45B312E9}" dt="2023-12-19T09:43:10.917" v="75" actId="339"/>
          <ac:spMkLst>
            <pc:docMk/>
            <pc:sldMk cId="2869797721" sldId="552"/>
            <ac:spMk id="2" creationId="{00000000-0000-0000-0000-000000000000}"/>
          </ac:spMkLst>
        </pc:spChg>
        <pc:spChg chg="mod">
          <ac:chgData name="ΕΥΣΤΡΑΤΙΟΣ ΚΥΠΡΙΩΤΕΛΗΣ" userId="73446046-6521-4714-9560-9efbeca7d0fe" providerId="ADAL" clId="{90CE8524-FBDC-4A73-8DEA-E7BF45B312E9}" dt="2023-12-19T09:43:16.653" v="76" actId="339"/>
          <ac:spMkLst>
            <pc:docMk/>
            <pc:sldMk cId="2869797721" sldId="552"/>
            <ac:spMk id="4" creationId="{7DA085F9-DDFE-C507-BFA5-87175175E2B4}"/>
          </ac:spMkLst>
        </pc:spChg>
      </pc:sldChg>
      <pc:sldChg chg="delSp modSp mod">
        <pc:chgData name="ΕΥΣΤΡΑΤΙΟΣ ΚΥΠΡΙΩΤΕΛΗΣ" userId="73446046-6521-4714-9560-9efbeca7d0fe" providerId="ADAL" clId="{90CE8524-FBDC-4A73-8DEA-E7BF45B312E9}" dt="2023-12-19T09:45:02.300" v="92" actId="339"/>
        <pc:sldMkLst>
          <pc:docMk/>
          <pc:sldMk cId="3557872484" sldId="554"/>
        </pc:sldMkLst>
        <pc:spChg chg="mod">
          <ac:chgData name="ΕΥΣΤΡΑΤΙΟΣ ΚΥΠΡΙΩΤΕΛΗΣ" userId="73446046-6521-4714-9560-9efbeca7d0fe" providerId="ADAL" clId="{90CE8524-FBDC-4A73-8DEA-E7BF45B312E9}" dt="2023-12-19T09:45:02.300" v="92" actId="339"/>
          <ac:spMkLst>
            <pc:docMk/>
            <pc:sldMk cId="3557872484" sldId="554"/>
            <ac:spMk id="2" creationId="{00000000-0000-0000-0000-000000000000}"/>
          </ac:spMkLst>
        </pc:spChg>
        <pc:spChg chg="del">
          <ac:chgData name="ΕΥΣΤΡΑΤΙΟΣ ΚΥΠΡΙΩΤΕΛΗΣ" userId="73446046-6521-4714-9560-9efbeca7d0fe" providerId="ADAL" clId="{90CE8524-FBDC-4A73-8DEA-E7BF45B312E9}" dt="2023-12-19T09:44:50.822" v="89" actId="478"/>
          <ac:spMkLst>
            <pc:docMk/>
            <pc:sldMk cId="3557872484" sldId="554"/>
            <ac:spMk id="10" creationId="{00000000-0000-0000-0000-000000000000}"/>
          </ac:spMkLst>
        </pc:spChg>
      </pc:sldChg>
      <pc:sldChg chg="modSp mod">
        <pc:chgData name="ΕΥΣΤΡΑΤΙΟΣ ΚΥΠΡΙΩΤΕΛΗΣ" userId="73446046-6521-4714-9560-9efbeca7d0fe" providerId="ADAL" clId="{90CE8524-FBDC-4A73-8DEA-E7BF45B312E9}" dt="2023-12-19T09:45:21.897" v="94" actId="208"/>
        <pc:sldMkLst>
          <pc:docMk/>
          <pc:sldMk cId="4093471088" sldId="555"/>
        </pc:sldMkLst>
        <pc:spChg chg="mod">
          <ac:chgData name="ΕΥΣΤΡΑΤΙΟΣ ΚΥΠΡΙΩΤΕΛΗΣ" userId="73446046-6521-4714-9560-9efbeca7d0fe" providerId="ADAL" clId="{90CE8524-FBDC-4A73-8DEA-E7BF45B312E9}" dt="2023-12-19T09:45:21.897" v="94" actId="208"/>
          <ac:spMkLst>
            <pc:docMk/>
            <pc:sldMk cId="4093471088" sldId="555"/>
            <ac:spMk id="2" creationId="{00000000-0000-0000-0000-000000000000}"/>
          </ac:spMkLst>
        </pc:spChg>
      </pc:sldChg>
      <pc:sldChg chg="delSp modSp mod">
        <pc:chgData name="ΕΥΣΤΡΑΤΙΟΣ ΚΥΠΡΙΩΤΕΛΗΣ" userId="73446046-6521-4714-9560-9efbeca7d0fe" providerId="ADAL" clId="{90CE8524-FBDC-4A73-8DEA-E7BF45B312E9}" dt="2023-12-19T09:45:58.123" v="99" actId="14100"/>
        <pc:sldMkLst>
          <pc:docMk/>
          <pc:sldMk cId="2077869738" sldId="557"/>
        </pc:sldMkLst>
        <pc:spChg chg="mod">
          <ac:chgData name="ΕΥΣΤΡΑΤΙΟΣ ΚΥΠΡΙΩΤΕΛΗΣ" userId="73446046-6521-4714-9560-9efbeca7d0fe" providerId="ADAL" clId="{90CE8524-FBDC-4A73-8DEA-E7BF45B312E9}" dt="2023-12-19T09:45:58.123" v="99" actId="14100"/>
          <ac:spMkLst>
            <pc:docMk/>
            <pc:sldMk cId="2077869738" sldId="557"/>
            <ac:spMk id="2" creationId="{00000000-0000-0000-0000-000000000000}"/>
          </ac:spMkLst>
        </pc:spChg>
        <pc:spChg chg="del">
          <ac:chgData name="ΕΥΣΤΡΑΤΙΟΣ ΚΥΠΡΙΩΤΕΛΗΣ" userId="73446046-6521-4714-9560-9efbeca7d0fe" providerId="ADAL" clId="{90CE8524-FBDC-4A73-8DEA-E7BF45B312E9}" dt="2023-12-19T09:45:41.170" v="95" actId="478"/>
          <ac:spMkLst>
            <pc:docMk/>
            <pc:sldMk cId="2077869738" sldId="557"/>
            <ac:spMk id="10" creationId="{00000000-0000-0000-0000-000000000000}"/>
          </ac:spMkLst>
        </pc:spChg>
      </pc:sldChg>
      <pc:sldChg chg="modSp mod">
        <pc:chgData name="ΕΥΣΤΡΑΤΙΟΣ ΚΥΠΡΙΩΤΕΛΗΣ" userId="73446046-6521-4714-9560-9efbeca7d0fe" providerId="ADAL" clId="{90CE8524-FBDC-4A73-8DEA-E7BF45B312E9}" dt="2023-12-19T09:46:36.333" v="105" actId="339"/>
        <pc:sldMkLst>
          <pc:docMk/>
          <pc:sldMk cId="1623613976" sldId="559"/>
        </pc:sldMkLst>
        <pc:spChg chg="mod">
          <ac:chgData name="ΕΥΣΤΡΑΤΙΟΣ ΚΥΠΡΙΩΤΕΛΗΣ" userId="73446046-6521-4714-9560-9efbeca7d0fe" providerId="ADAL" clId="{90CE8524-FBDC-4A73-8DEA-E7BF45B312E9}" dt="2023-12-19T09:46:36.333" v="105" actId="339"/>
          <ac:spMkLst>
            <pc:docMk/>
            <pc:sldMk cId="1623613976" sldId="559"/>
            <ac:spMk id="8" creationId="{00000000-0000-0000-0000-000000000000}"/>
          </ac:spMkLst>
        </pc:spChg>
        <pc:spChg chg="mod">
          <ac:chgData name="ΕΥΣΤΡΑΤΙΟΣ ΚΥΠΡΙΩΤΕΛΗΣ" userId="73446046-6521-4714-9560-9efbeca7d0fe" providerId="ADAL" clId="{90CE8524-FBDC-4A73-8DEA-E7BF45B312E9}" dt="2023-12-19T09:46:27.486" v="104" actId="339"/>
          <ac:spMkLst>
            <pc:docMk/>
            <pc:sldMk cId="1623613976" sldId="559"/>
            <ac:spMk id="9" creationId="{00000000-0000-0000-0000-000000000000}"/>
          </ac:spMkLst>
        </pc:spChg>
      </pc:sldChg>
      <pc:sldChg chg="modSp mod">
        <pc:chgData name="ΕΥΣΤΡΑΤΙΟΣ ΚΥΠΡΙΩΤΕΛΗΣ" userId="73446046-6521-4714-9560-9efbeca7d0fe" providerId="ADAL" clId="{90CE8524-FBDC-4A73-8DEA-E7BF45B312E9}" dt="2023-12-19T09:46:59.628" v="109" actId="208"/>
        <pc:sldMkLst>
          <pc:docMk/>
          <pc:sldMk cId="4050340015" sldId="560"/>
        </pc:sldMkLst>
        <pc:spChg chg="mod">
          <ac:chgData name="ΕΥΣΤΡΑΤΙΟΣ ΚΥΠΡΙΩΤΕΛΗΣ" userId="73446046-6521-4714-9560-9efbeca7d0fe" providerId="ADAL" clId="{90CE8524-FBDC-4A73-8DEA-E7BF45B312E9}" dt="2023-12-19T09:46:59.628" v="109" actId="208"/>
          <ac:spMkLst>
            <pc:docMk/>
            <pc:sldMk cId="4050340015" sldId="560"/>
            <ac:spMk id="2" creationId="{00000000-0000-0000-0000-000000000000}"/>
          </ac:spMkLst>
        </pc:spChg>
      </pc:sldChg>
      <pc:sldChg chg="modSp mod">
        <pc:chgData name="ΕΥΣΤΡΑΤΙΟΣ ΚΥΠΡΙΩΤΕΛΗΣ" userId="73446046-6521-4714-9560-9efbeca7d0fe" providerId="ADAL" clId="{90CE8524-FBDC-4A73-8DEA-E7BF45B312E9}" dt="2023-12-19T09:48:59.483" v="123" actId="207"/>
        <pc:sldMkLst>
          <pc:docMk/>
          <pc:sldMk cId="4077568280" sldId="561"/>
        </pc:sldMkLst>
        <pc:spChg chg="mod">
          <ac:chgData name="ΕΥΣΤΡΑΤΙΟΣ ΚΥΠΡΙΩΤΕΛΗΣ" userId="73446046-6521-4714-9560-9efbeca7d0fe" providerId="ADAL" clId="{90CE8524-FBDC-4A73-8DEA-E7BF45B312E9}" dt="2023-12-19T09:48:16.179" v="121" actId="208"/>
          <ac:spMkLst>
            <pc:docMk/>
            <pc:sldMk cId="4077568280" sldId="561"/>
            <ac:spMk id="5" creationId="{00000000-0000-0000-0000-000000000000}"/>
          </ac:spMkLst>
        </pc:spChg>
        <pc:spChg chg="mod">
          <ac:chgData name="ΕΥΣΤΡΑΤΙΟΣ ΚΥΠΡΙΩΤΕΛΗΣ" userId="73446046-6521-4714-9560-9efbeca7d0fe" providerId="ADAL" clId="{90CE8524-FBDC-4A73-8DEA-E7BF45B312E9}" dt="2023-12-19T09:48:59.483" v="123" actId="207"/>
          <ac:spMkLst>
            <pc:docMk/>
            <pc:sldMk cId="4077568280" sldId="561"/>
            <ac:spMk id="22532" creationId="{00000000-0000-0000-0000-000000000000}"/>
          </ac:spMkLst>
        </pc:spChg>
      </pc:sldChg>
      <pc:sldChg chg="modSp mod">
        <pc:chgData name="ΕΥΣΤΡΑΤΙΟΣ ΚΥΠΡΙΩΤΕΛΗΣ" userId="73446046-6521-4714-9560-9efbeca7d0fe" providerId="ADAL" clId="{90CE8524-FBDC-4A73-8DEA-E7BF45B312E9}" dt="2023-12-19T09:47:07.244" v="111" actId="208"/>
        <pc:sldMkLst>
          <pc:docMk/>
          <pc:sldMk cId="42755804" sldId="562"/>
        </pc:sldMkLst>
        <pc:spChg chg="mod">
          <ac:chgData name="ΕΥΣΤΡΑΤΙΟΣ ΚΥΠΡΙΩΤΕΛΗΣ" userId="73446046-6521-4714-9560-9efbeca7d0fe" providerId="ADAL" clId="{90CE8524-FBDC-4A73-8DEA-E7BF45B312E9}" dt="2023-12-19T09:47:07.244" v="111" actId="208"/>
          <ac:spMkLst>
            <pc:docMk/>
            <pc:sldMk cId="42755804" sldId="562"/>
            <ac:spMk id="4" creationId="{00000000-0000-0000-0000-000000000000}"/>
          </ac:spMkLst>
        </pc:spChg>
      </pc:sldChg>
      <pc:sldChg chg="modSp mod">
        <pc:chgData name="ΕΥΣΤΡΑΤΙΟΣ ΚΥΠΡΙΩΤΕΛΗΣ" userId="73446046-6521-4714-9560-9efbeca7d0fe" providerId="ADAL" clId="{90CE8524-FBDC-4A73-8DEA-E7BF45B312E9}" dt="2023-12-19T09:47:34.430" v="113" actId="208"/>
        <pc:sldMkLst>
          <pc:docMk/>
          <pc:sldMk cId="4092504469" sldId="564"/>
        </pc:sldMkLst>
        <pc:spChg chg="mod">
          <ac:chgData name="ΕΥΣΤΡΑΤΙΟΣ ΚΥΠΡΙΩΤΕΛΗΣ" userId="73446046-6521-4714-9560-9efbeca7d0fe" providerId="ADAL" clId="{90CE8524-FBDC-4A73-8DEA-E7BF45B312E9}" dt="2023-12-19T09:47:34.430" v="113" actId="208"/>
          <ac:spMkLst>
            <pc:docMk/>
            <pc:sldMk cId="4092504469" sldId="564"/>
            <ac:spMk id="4" creationId="{00000000-0000-0000-0000-000000000000}"/>
          </ac:spMkLst>
        </pc:spChg>
      </pc:sldChg>
      <pc:sldChg chg="modSp mod">
        <pc:chgData name="ΕΥΣΤΡΑΤΙΟΣ ΚΥΠΡΙΩΤΕΛΗΣ" userId="73446046-6521-4714-9560-9efbeca7d0fe" providerId="ADAL" clId="{90CE8524-FBDC-4A73-8DEA-E7BF45B312E9}" dt="2023-12-19T09:47:43.342" v="115" actId="208"/>
        <pc:sldMkLst>
          <pc:docMk/>
          <pc:sldMk cId="346430447" sldId="565"/>
        </pc:sldMkLst>
        <pc:spChg chg="mod">
          <ac:chgData name="ΕΥΣΤΡΑΤΙΟΣ ΚΥΠΡΙΩΤΕΛΗΣ" userId="73446046-6521-4714-9560-9efbeca7d0fe" providerId="ADAL" clId="{90CE8524-FBDC-4A73-8DEA-E7BF45B312E9}" dt="2023-12-19T09:47:43.342" v="115" actId="208"/>
          <ac:spMkLst>
            <pc:docMk/>
            <pc:sldMk cId="346430447" sldId="565"/>
            <ac:spMk id="4" creationId="{00000000-0000-0000-0000-000000000000}"/>
          </ac:spMkLst>
        </pc:spChg>
      </pc:sldChg>
      <pc:sldChg chg="modSp mod">
        <pc:chgData name="ΕΥΣΤΡΑΤΙΟΣ ΚΥΠΡΙΩΤΕΛΗΣ" userId="73446046-6521-4714-9560-9efbeca7d0fe" providerId="ADAL" clId="{90CE8524-FBDC-4A73-8DEA-E7BF45B312E9}" dt="2023-12-19T09:47:54.873" v="117" actId="208"/>
        <pc:sldMkLst>
          <pc:docMk/>
          <pc:sldMk cId="664970830" sldId="566"/>
        </pc:sldMkLst>
        <pc:spChg chg="mod">
          <ac:chgData name="ΕΥΣΤΡΑΤΙΟΣ ΚΥΠΡΙΩΤΕΛΗΣ" userId="73446046-6521-4714-9560-9efbeca7d0fe" providerId="ADAL" clId="{90CE8524-FBDC-4A73-8DEA-E7BF45B312E9}" dt="2023-12-19T09:47:54.873" v="117" actId="208"/>
          <ac:spMkLst>
            <pc:docMk/>
            <pc:sldMk cId="664970830" sldId="566"/>
            <ac:spMk id="4" creationId="{00000000-0000-0000-0000-000000000000}"/>
          </ac:spMkLst>
        </pc:spChg>
      </pc:sldChg>
      <pc:sldChg chg="modSp mod">
        <pc:chgData name="ΕΥΣΤΡΑΤΙΟΣ ΚΥΠΡΙΩΤΕΛΗΣ" userId="73446046-6521-4714-9560-9efbeca7d0fe" providerId="ADAL" clId="{90CE8524-FBDC-4A73-8DEA-E7BF45B312E9}" dt="2023-12-19T09:46:44.955" v="107" actId="208"/>
        <pc:sldMkLst>
          <pc:docMk/>
          <pc:sldMk cId="3914570257" sldId="567"/>
        </pc:sldMkLst>
        <pc:spChg chg="mod">
          <ac:chgData name="ΕΥΣΤΡΑΤΙΟΣ ΚΥΠΡΙΩΤΕΛΗΣ" userId="73446046-6521-4714-9560-9efbeca7d0fe" providerId="ADAL" clId="{90CE8524-FBDC-4A73-8DEA-E7BF45B312E9}" dt="2023-12-19T09:46:44.955" v="107" actId="208"/>
          <ac:spMkLst>
            <pc:docMk/>
            <pc:sldMk cId="3914570257" sldId="567"/>
            <ac:spMk id="4" creationId="{00000000-0000-0000-0000-000000000000}"/>
          </ac:spMkLst>
        </pc:spChg>
      </pc:sldChg>
      <pc:sldChg chg="modSp mod">
        <pc:chgData name="ΕΥΣΤΡΑΤΙΟΣ ΚΥΠΡΙΩΤΕΛΗΣ" userId="73446046-6521-4714-9560-9efbeca7d0fe" providerId="ADAL" clId="{90CE8524-FBDC-4A73-8DEA-E7BF45B312E9}" dt="2023-12-19T09:48:06.688" v="119" actId="208"/>
        <pc:sldMkLst>
          <pc:docMk/>
          <pc:sldMk cId="878245416" sldId="569"/>
        </pc:sldMkLst>
        <pc:spChg chg="mod">
          <ac:chgData name="ΕΥΣΤΡΑΤΙΟΣ ΚΥΠΡΙΩΤΕΛΗΣ" userId="73446046-6521-4714-9560-9efbeca7d0fe" providerId="ADAL" clId="{90CE8524-FBDC-4A73-8DEA-E7BF45B312E9}" dt="2023-12-19T09:48:06.688" v="119" actId="208"/>
          <ac:spMkLst>
            <pc:docMk/>
            <pc:sldMk cId="878245416" sldId="569"/>
            <ac:spMk id="4" creationId="{00000000-0000-0000-0000-000000000000}"/>
          </ac:spMkLst>
        </pc:spChg>
      </pc:sldChg>
      <pc:sldChg chg="modSp mod">
        <pc:chgData name="ΕΥΣΤΡΑΤΙΟΣ ΚΥΠΡΙΩΤΕΛΗΣ" userId="73446046-6521-4714-9560-9efbeca7d0fe" providerId="ADAL" clId="{90CE8524-FBDC-4A73-8DEA-E7BF45B312E9}" dt="2023-12-19T09:49:30.121" v="127" actId="208"/>
        <pc:sldMkLst>
          <pc:docMk/>
          <pc:sldMk cId="2858287957" sldId="570"/>
        </pc:sldMkLst>
        <pc:spChg chg="mod">
          <ac:chgData name="ΕΥΣΤΡΑΤΙΟΣ ΚΥΠΡΙΩΤΕΛΗΣ" userId="73446046-6521-4714-9560-9efbeca7d0fe" providerId="ADAL" clId="{90CE8524-FBDC-4A73-8DEA-E7BF45B312E9}" dt="2023-12-19T09:49:30.121" v="127" actId="208"/>
          <ac:spMkLst>
            <pc:docMk/>
            <pc:sldMk cId="2858287957" sldId="570"/>
            <ac:spMk id="4" creationId="{00000000-0000-0000-0000-000000000000}"/>
          </ac:spMkLst>
        </pc:spChg>
      </pc:sldChg>
      <pc:sldChg chg="modSp mod">
        <pc:chgData name="ΕΥΣΤΡΑΤΙΟΣ ΚΥΠΡΙΩΤΕΛΗΣ" userId="73446046-6521-4714-9560-9efbeca7d0fe" providerId="ADAL" clId="{90CE8524-FBDC-4A73-8DEA-E7BF45B312E9}" dt="2023-12-19T10:06:50.482" v="196" actId="208"/>
        <pc:sldMkLst>
          <pc:docMk/>
          <pc:sldMk cId="1048204531" sldId="571"/>
        </pc:sldMkLst>
        <pc:spChg chg="mod">
          <ac:chgData name="ΕΥΣΤΡΑΤΙΟΣ ΚΥΠΡΙΩΤΕΛΗΣ" userId="73446046-6521-4714-9560-9efbeca7d0fe" providerId="ADAL" clId="{90CE8524-FBDC-4A73-8DEA-E7BF45B312E9}" dt="2023-12-19T10:06:50.482" v="196" actId="208"/>
          <ac:spMkLst>
            <pc:docMk/>
            <pc:sldMk cId="1048204531" sldId="571"/>
            <ac:spMk id="2051" creationId="{00000000-0000-0000-0000-000000000000}"/>
          </ac:spMkLst>
        </pc:spChg>
      </pc:sldChg>
      <pc:sldChg chg="modSp mod">
        <pc:chgData name="ΕΥΣΤΡΑΤΙΟΣ ΚΥΠΡΙΩΤΕΛΗΣ" userId="73446046-6521-4714-9560-9efbeca7d0fe" providerId="ADAL" clId="{90CE8524-FBDC-4A73-8DEA-E7BF45B312E9}" dt="2023-12-19T10:06:58.458" v="198" actId="208"/>
        <pc:sldMkLst>
          <pc:docMk/>
          <pc:sldMk cId="2780523062" sldId="573"/>
        </pc:sldMkLst>
        <pc:spChg chg="mod">
          <ac:chgData name="ΕΥΣΤΡΑΤΙΟΣ ΚΥΠΡΙΩΤΕΛΗΣ" userId="73446046-6521-4714-9560-9efbeca7d0fe" providerId="ADAL" clId="{90CE8524-FBDC-4A73-8DEA-E7BF45B312E9}" dt="2023-12-19T10:06:58.458" v="198" actId="208"/>
          <ac:spMkLst>
            <pc:docMk/>
            <pc:sldMk cId="2780523062" sldId="573"/>
            <ac:spMk id="3075" creationId="{00000000-0000-0000-0000-000000000000}"/>
          </ac:spMkLst>
        </pc:spChg>
      </pc:sldChg>
      <pc:sldChg chg="modSp mod">
        <pc:chgData name="ΕΥΣΤΡΑΤΙΟΣ ΚΥΠΡΙΩΤΕΛΗΣ" userId="73446046-6521-4714-9560-9efbeca7d0fe" providerId="ADAL" clId="{90CE8524-FBDC-4A73-8DEA-E7BF45B312E9}" dt="2023-12-19T10:07:06.135" v="200" actId="208"/>
        <pc:sldMkLst>
          <pc:docMk/>
          <pc:sldMk cId="2957226180" sldId="575"/>
        </pc:sldMkLst>
        <pc:spChg chg="mod">
          <ac:chgData name="ΕΥΣΤΡΑΤΙΟΣ ΚΥΠΡΙΩΤΕΛΗΣ" userId="73446046-6521-4714-9560-9efbeca7d0fe" providerId="ADAL" clId="{90CE8524-FBDC-4A73-8DEA-E7BF45B312E9}" dt="2023-12-19T10:07:06.135" v="200" actId="208"/>
          <ac:spMkLst>
            <pc:docMk/>
            <pc:sldMk cId="2957226180" sldId="575"/>
            <ac:spMk id="5123" creationId="{00000000-0000-0000-0000-000000000000}"/>
          </ac:spMkLst>
        </pc:spChg>
      </pc:sldChg>
      <pc:sldChg chg="modSp mod">
        <pc:chgData name="ΕΥΣΤΡΑΤΙΟΣ ΚΥΠΡΙΩΤΕΛΗΣ" userId="73446046-6521-4714-9560-9efbeca7d0fe" providerId="ADAL" clId="{90CE8524-FBDC-4A73-8DEA-E7BF45B312E9}" dt="2023-12-19T10:07:32.304" v="204" actId="339"/>
        <pc:sldMkLst>
          <pc:docMk/>
          <pc:sldMk cId="49295301" sldId="576"/>
        </pc:sldMkLst>
        <pc:spChg chg="mod">
          <ac:chgData name="ΕΥΣΤΡΑΤΙΟΣ ΚΥΠΡΙΩΤΕΛΗΣ" userId="73446046-6521-4714-9560-9efbeca7d0fe" providerId="ADAL" clId="{90CE8524-FBDC-4A73-8DEA-E7BF45B312E9}" dt="2023-12-19T10:07:25.913" v="203" actId="339"/>
          <ac:spMkLst>
            <pc:docMk/>
            <pc:sldMk cId="49295301" sldId="576"/>
            <ac:spMk id="8" creationId="{12C91327-2EEA-45F3-B8C6-AC02390556FE}"/>
          </ac:spMkLst>
        </pc:spChg>
        <pc:spChg chg="mod">
          <ac:chgData name="ΕΥΣΤΡΑΤΙΟΣ ΚΥΠΡΙΩΤΕΛΗΣ" userId="73446046-6521-4714-9560-9efbeca7d0fe" providerId="ADAL" clId="{90CE8524-FBDC-4A73-8DEA-E7BF45B312E9}" dt="2023-12-19T10:07:32.304" v="204" actId="339"/>
          <ac:spMkLst>
            <pc:docMk/>
            <pc:sldMk cId="49295301" sldId="576"/>
            <ac:spMk id="9" creationId="{4B8BB1A4-D0CB-495B-A046-1709229C2DC9}"/>
          </ac:spMkLst>
        </pc:spChg>
      </pc:sldChg>
      <pc:sldChg chg="modSp mod">
        <pc:chgData name="ΕΥΣΤΡΑΤΙΟΣ ΚΥΠΡΙΩΤΕΛΗΣ" userId="73446046-6521-4714-9560-9efbeca7d0fe" providerId="ADAL" clId="{90CE8524-FBDC-4A73-8DEA-E7BF45B312E9}" dt="2023-12-19T10:07:41.654" v="206" actId="208"/>
        <pc:sldMkLst>
          <pc:docMk/>
          <pc:sldMk cId="3835430546" sldId="577"/>
        </pc:sldMkLst>
        <pc:spChg chg="mod">
          <ac:chgData name="ΕΥΣΤΡΑΤΙΟΣ ΚΥΠΡΙΩΤΕΛΗΣ" userId="73446046-6521-4714-9560-9efbeca7d0fe" providerId="ADAL" clId="{90CE8524-FBDC-4A73-8DEA-E7BF45B312E9}" dt="2023-12-19T10:07:41.654" v="206" actId="208"/>
          <ac:spMkLst>
            <pc:docMk/>
            <pc:sldMk cId="3835430546" sldId="577"/>
            <ac:spMk id="7171" creationId="{00000000-0000-0000-0000-000000000000}"/>
          </ac:spMkLst>
        </pc:spChg>
      </pc:sldChg>
      <pc:sldChg chg="modSp mod">
        <pc:chgData name="ΕΥΣΤΡΑΤΙΟΣ ΚΥΠΡΙΩΤΕΛΗΣ" userId="73446046-6521-4714-9560-9efbeca7d0fe" providerId="ADAL" clId="{90CE8524-FBDC-4A73-8DEA-E7BF45B312E9}" dt="2023-12-19T10:07:48.708" v="208" actId="208"/>
        <pc:sldMkLst>
          <pc:docMk/>
          <pc:sldMk cId="906422464" sldId="578"/>
        </pc:sldMkLst>
        <pc:spChg chg="mod">
          <ac:chgData name="ΕΥΣΤΡΑΤΙΟΣ ΚΥΠΡΙΩΤΕΛΗΣ" userId="73446046-6521-4714-9560-9efbeca7d0fe" providerId="ADAL" clId="{90CE8524-FBDC-4A73-8DEA-E7BF45B312E9}" dt="2023-12-19T10:07:48.708" v="208" actId="208"/>
          <ac:spMkLst>
            <pc:docMk/>
            <pc:sldMk cId="906422464" sldId="578"/>
            <ac:spMk id="9219" creationId="{00000000-0000-0000-0000-000000000000}"/>
          </ac:spMkLst>
        </pc:spChg>
      </pc:sldChg>
      <pc:sldChg chg="modSp mod">
        <pc:chgData name="ΕΥΣΤΡΑΤΙΟΣ ΚΥΠΡΙΩΤΕΛΗΣ" userId="73446046-6521-4714-9560-9efbeca7d0fe" providerId="ADAL" clId="{90CE8524-FBDC-4A73-8DEA-E7BF45B312E9}" dt="2023-12-19T10:17:36.267" v="353" actId="113"/>
        <pc:sldMkLst>
          <pc:docMk/>
          <pc:sldMk cId="1255942091" sldId="579"/>
        </pc:sldMkLst>
        <pc:spChg chg="mod">
          <ac:chgData name="ΕΥΣΤΡΑΤΙΟΣ ΚΥΠΡΙΩΤΕΛΗΣ" userId="73446046-6521-4714-9560-9efbeca7d0fe" providerId="ADAL" clId="{90CE8524-FBDC-4A73-8DEA-E7BF45B312E9}" dt="2023-12-19T10:17:21.478" v="351" actId="208"/>
          <ac:spMkLst>
            <pc:docMk/>
            <pc:sldMk cId="1255942091" sldId="579"/>
            <ac:spMk id="11267" creationId="{00000000-0000-0000-0000-000000000000}"/>
          </ac:spMkLst>
        </pc:spChg>
        <pc:spChg chg="mod">
          <ac:chgData name="ΕΥΣΤΡΑΤΙΟΣ ΚΥΠΡΙΩΤΕΛΗΣ" userId="73446046-6521-4714-9560-9efbeca7d0fe" providerId="ADAL" clId="{90CE8524-FBDC-4A73-8DEA-E7BF45B312E9}" dt="2023-12-19T10:17:36.267" v="353" actId="113"/>
          <ac:spMkLst>
            <pc:docMk/>
            <pc:sldMk cId="1255942091" sldId="579"/>
            <ac:spMk id="150531" creationId="{00000000-0000-0000-0000-000000000000}"/>
          </ac:spMkLst>
        </pc:spChg>
      </pc:sldChg>
      <pc:sldChg chg="modSp mod">
        <pc:chgData name="ΕΥΣΤΡΑΤΙΟΣ ΚΥΠΡΙΩΤΕΛΗΣ" userId="73446046-6521-4714-9560-9efbeca7d0fe" providerId="ADAL" clId="{90CE8524-FBDC-4A73-8DEA-E7BF45B312E9}" dt="2023-12-19T10:17:45.404" v="355" actId="208"/>
        <pc:sldMkLst>
          <pc:docMk/>
          <pc:sldMk cId="4050810594" sldId="580"/>
        </pc:sldMkLst>
        <pc:spChg chg="mod">
          <ac:chgData name="ΕΥΣΤΡΑΤΙΟΣ ΚΥΠΡΙΩΤΕΛΗΣ" userId="73446046-6521-4714-9560-9efbeca7d0fe" providerId="ADAL" clId="{90CE8524-FBDC-4A73-8DEA-E7BF45B312E9}" dt="2023-12-19T10:17:45.404" v="355" actId="208"/>
          <ac:spMkLst>
            <pc:docMk/>
            <pc:sldMk cId="4050810594" sldId="580"/>
            <ac:spMk id="13315" creationId="{00000000-0000-0000-0000-000000000000}"/>
          </ac:spMkLst>
        </pc:spChg>
      </pc:sldChg>
      <pc:sldChg chg="modSp mod">
        <pc:chgData name="ΕΥΣΤΡΑΤΙΟΣ ΚΥΠΡΙΩΤΕΛΗΣ" userId="73446046-6521-4714-9560-9efbeca7d0fe" providerId="ADAL" clId="{90CE8524-FBDC-4A73-8DEA-E7BF45B312E9}" dt="2023-12-19T10:17:57.879" v="357" actId="208"/>
        <pc:sldMkLst>
          <pc:docMk/>
          <pc:sldMk cId="2663243588" sldId="581"/>
        </pc:sldMkLst>
        <pc:spChg chg="mod">
          <ac:chgData name="ΕΥΣΤΡΑΤΙΟΣ ΚΥΠΡΙΩΤΕΛΗΣ" userId="73446046-6521-4714-9560-9efbeca7d0fe" providerId="ADAL" clId="{90CE8524-FBDC-4A73-8DEA-E7BF45B312E9}" dt="2023-12-19T10:17:57.879" v="357" actId="208"/>
          <ac:spMkLst>
            <pc:docMk/>
            <pc:sldMk cId="2663243588" sldId="581"/>
            <ac:spMk id="14339" creationId="{00000000-0000-0000-0000-000000000000}"/>
          </ac:spMkLst>
        </pc:spChg>
      </pc:sldChg>
      <pc:sldChg chg="modSp mod">
        <pc:chgData name="ΕΥΣΤΡΑΤΙΟΣ ΚΥΠΡΙΩΤΕΛΗΣ" userId="73446046-6521-4714-9560-9efbeca7d0fe" providerId="ADAL" clId="{90CE8524-FBDC-4A73-8DEA-E7BF45B312E9}" dt="2023-12-19T10:18:05.576" v="359" actId="208"/>
        <pc:sldMkLst>
          <pc:docMk/>
          <pc:sldMk cId="2478408105" sldId="582"/>
        </pc:sldMkLst>
        <pc:spChg chg="mod">
          <ac:chgData name="ΕΥΣΤΡΑΤΙΟΣ ΚΥΠΡΙΩΤΕΛΗΣ" userId="73446046-6521-4714-9560-9efbeca7d0fe" providerId="ADAL" clId="{90CE8524-FBDC-4A73-8DEA-E7BF45B312E9}" dt="2023-12-19T10:18:05.576" v="359" actId="208"/>
          <ac:spMkLst>
            <pc:docMk/>
            <pc:sldMk cId="2478408105" sldId="582"/>
            <ac:spMk id="17411" creationId="{00000000-0000-0000-0000-000000000000}"/>
          </ac:spMkLst>
        </pc:spChg>
      </pc:sldChg>
      <pc:sldChg chg="modSp mod">
        <pc:chgData name="ΕΥΣΤΡΑΤΙΟΣ ΚΥΠΡΙΩΤΕΛΗΣ" userId="73446046-6521-4714-9560-9efbeca7d0fe" providerId="ADAL" clId="{90CE8524-FBDC-4A73-8DEA-E7BF45B312E9}" dt="2023-12-19T10:33:50.907" v="361" actId="208"/>
        <pc:sldMkLst>
          <pc:docMk/>
          <pc:sldMk cId="4132410922" sldId="583"/>
        </pc:sldMkLst>
        <pc:spChg chg="mod">
          <ac:chgData name="ΕΥΣΤΡΑΤΙΟΣ ΚΥΠΡΙΩΤΕΛΗΣ" userId="73446046-6521-4714-9560-9efbeca7d0fe" providerId="ADAL" clId="{90CE8524-FBDC-4A73-8DEA-E7BF45B312E9}" dt="2023-12-19T10:33:50.907" v="361" actId="208"/>
          <ac:spMkLst>
            <pc:docMk/>
            <pc:sldMk cId="4132410922" sldId="583"/>
            <ac:spMk id="18435" creationId="{00000000-0000-0000-0000-000000000000}"/>
          </ac:spMkLst>
        </pc:spChg>
      </pc:sldChg>
      <pc:sldChg chg="modSp mod">
        <pc:chgData name="ΕΥΣΤΡΑΤΙΟΣ ΚΥΠΡΙΩΤΕΛΗΣ" userId="73446046-6521-4714-9560-9efbeca7d0fe" providerId="ADAL" clId="{90CE8524-FBDC-4A73-8DEA-E7BF45B312E9}" dt="2023-12-19T10:34:05.802" v="363" actId="208"/>
        <pc:sldMkLst>
          <pc:docMk/>
          <pc:sldMk cId="400732769" sldId="584"/>
        </pc:sldMkLst>
        <pc:spChg chg="mod">
          <ac:chgData name="ΕΥΣΤΡΑΤΙΟΣ ΚΥΠΡΙΩΤΕΛΗΣ" userId="73446046-6521-4714-9560-9efbeca7d0fe" providerId="ADAL" clId="{90CE8524-FBDC-4A73-8DEA-E7BF45B312E9}" dt="2023-12-19T10:34:05.802" v="363" actId="208"/>
          <ac:spMkLst>
            <pc:docMk/>
            <pc:sldMk cId="400732769" sldId="584"/>
            <ac:spMk id="5123" creationId="{00000000-0000-0000-0000-000000000000}"/>
          </ac:spMkLst>
        </pc:spChg>
      </pc:sldChg>
      <pc:sldChg chg="modSp mod">
        <pc:chgData name="ΕΥΣΤΡΑΤΙΟΣ ΚΥΠΡΙΩΤΕΛΗΣ" userId="73446046-6521-4714-9560-9efbeca7d0fe" providerId="ADAL" clId="{90CE8524-FBDC-4A73-8DEA-E7BF45B312E9}" dt="2023-12-19T10:15:46.745" v="334" actId="208"/>
        <pc:sldMkLst>
          <pc:docMk/>
          <pc:sldMk cId="3765409975" sldId="585"/>
        </pc:sldMkLst>
        <pc:spChg chg="mod">
          <ac:chgData name="ΕΥΣΤΡΑΤΙΟΣ ΚΥΠΡΙΩΤΕΛΗΣ" userId="73446046-6521-4714-9560-9efbeca7d0fe" providerId="ADAL" clId="{90CE8524-FBDC-4A73-8DEA-E7BF45B312E9}" dt="2023-12-19T10:15:46.745" v="334" actId="208"/>
          <ac:spMkLst>
            <pc:docMk/>
            <pc:sldMk cId="3765409975" sldId="585"/>
            <ac:spMk id="6147" creationId="{00000000-0000-0000-0000-000000000000}"/>
          </ac:spMkLst>
        </pc:spChg>
      </pc:sldChg>
      <pc:sldChg chg="modSp mod">
        <pc:chgData name="ΕΥΣΤΡΑΤΙΟΣ ΚΥΠΡΙΩΤΕΛΗΣ" userId="73446046-6521-4714-9560-9efbeca7d0fe" providerId="ADAL" clId="{90CE8524-FBDC-4A73-8DEA-E7BF45B312E9}" dt="2023-12-19T10:34:15.371" v="365" actId="208"/>
        <pc:sldMkLst>
          <pc:docMk/>
          <pc:sldMk cId="2970881133" sldId="586"/>
        </pc:sldMkLst>
        <pc:spChg chg="mod">
          <ac:chgData name="ΕΥΣΤΡΑΤΙΟΣ ΚΥΠΡΙΩΤΕΛΗΣ" userId="73446046-6521-4714-9560-9efbeca7d0fe" providerId="ADAL" clId="{90CE8524-FBDC-4A73-8DEA-E7BF45B312E9}" dt="2023-12-19T10:34:15.371" v="365" actId="208"/>
          <ac:spMkLst>
            <pc:docMk/>
            <pc:sldMk cId="2970881133" sldId="586"/>
            <ac:spMk id="7171" creationId="{00000000-0000-0000-0000-000000000000}"/>
          </ac:spMkLst>
        </pc:spChg>
      </pc:sldChg>
      <pc:sldChg chg="modSp mod">
        <pc:chgData name="ΕΥΣΤΡΑΤΙΟΣ ΚΥΠΡΙΩΤΕΛΗΣ" userId="73446046-6521-4714-9560-9efbeca7d0fe" providerId="ADAL" clId="{90CE8524-FBDC-4A73-8DEA-E7BF45B312E9}" dt="2023-12-19T10:34:22.349" v="367" actId="208"/>
        <pc:sldMkLst>
          <pc:docMk/>
          <pc:sldMk cId="3648933729" sldId="587"/>
        </pc:sldMkLst>
        <pc:spChg chg="mod">
          <ac:chgData name="ΕΥΣΤΡΑΤΙΟΣ ΚΥΠΡΙΩΤΕΛΗΣ" userId="73446046-6521-4714-9560-9efbeca7d0fe" providerId="ADAL" clId="{90CE8524-FBDC-4A73-8DEA-E7BF45B312E9}" dt="2023-12-19T10:34:22.349" v="367" actId="208"/>
          <ac:spMkLst>
            <pc:docMk/>
            <pc:sldMk cId="3648933729" sldId="587"/>
            <ac:spMk id="8195" creationId="{00000000-0000-0000-0000-000000000000}"/>
          </ac:spMkLst>
        </pc:spChg>
      </pc:sldChg>
      <pc:sldChg chg="modSp mod">
        <pc:chgData name="ΕΥΣΤΡΑΤΙΟΣ ΚΥΠΡΙΩΤΕΛΗΣ" userId="73446046-6521-4714-9560-9efbeca7d0fe" providerId="ADAL" clId="{90CE8524-FBDC-4A73-8DEA-E7BF45B312E9}" dt="2023-12-19T10:34:33.228" v="369" actId="208"/>
        <pc:sldMkLst>
          <pc:docMk/>
          <pc:sldMk cId="3535899080" sldId="588"/>
        </pc:sldMkLst>
        <pc:spChg chg="mod">
          <ac:chgData name="ΕΥΣΤΡΑΤΙΟΣ ΚΥΠΡΙΩΤΕΛΗΣ" userId="73446046-6521-4714-9560-9efbeca7d0fe" providerId="ADAL" clId="{90CE8524-FBDC-4A73-8DEA-E7BF45B312E9}" dt="2023-12-19T10:34:33.228" v="369" actId="208"/>
          <ac:spMkLst>
            <pc:docMk/>
            <pc:sldMk cId="3535899080" sldId="588"/>
            <ac:spMk id="9219" creationId="{00000000-0000-0000-0000-000000000000}"/>
          </ac:spMkLst>
        </pc:spChg>
      </pc:sldChg>
      <pc:sldChg chg="modSp mod">
        <pc:chgData name="ΕΥΣΤΡΑΤΙΟΣ ΚΥΠΡΙΩΤΕΛΗΣ" userId="73446046-6521-4714-9560-9efbeca7d0fe" providerId="ADAL" clId="{90CE8524-FBDC-4A73-8DEA-E7BF45B312E9}" dt="2023-12-19T10:34:44.577" v="371" actId="208"/>
        <pc:sldMkLst>
          <pc:docMk/>
          <pc:sldMk cId="349027596" sldId="589"/>
        </pc:sldMkLst>
        <pc:spChg chg="mod">
          <ac:chgData name="ΕΥΣΤΡΑΤΙΟΣ ΚΥΠΡΙΩΤΕΛΗΣ" userId="73446046-6521-4714-9560-9efbeca7d0fe" providerId="ADAL" clId="{90CE8524-FBDC-4A73-8DEA-E7BF45B312E9}" dt="2023-12-19T10:34:44.577" v="371" actId="208"/>
          <ac:spMkLst>
            <pc:docMk/>
            <pc:sldMk cId="349027596" sldId="589"/>
            <ac:spMk id="10243" creationId="{00000000-0000-0000-0000-000000000000}"/>
          </ac:spMkLst>
        </pc:spChg>
      </pc:sldChg>
      <pc:sldChg chg="modSp mod">
        <pc:chgData name="ΕΥΣΤΡΑΤΙΟΣ ΚΥΠΡΙΩΤΕΛΗΣ" userId="73446046-6521-4714-9560-9efbeca7d0fe" providerId="ADAL" clId="{90CE8524-FBDC-4A73-8DEA-E7BF45B312E9}" dt="2023-12-19T10:35:53.581" v="413" actId="208"/>
        <pc:sldMkLst>
          <pc:docMk/>
          <pc:sldMk cId="3018964250" sldId="590"/>
        </pc:sldMkLst>
        <pc:spChg chg="mod">
          <ac:chgData name="ΕΥΣΤΡΑΤΙΟΣ ΚΥΠΡΙΩΤΕΛΗΣ" userId="73446046-6521-4714-9560-9efbeca7d0fe" providerId="ADAL" clId="{90CE8524-FBDC-4A73-8DEA-E7BF45B312E9}" dt="2023-12-19T10:35:53.581" v="413" actId="208"/>
          <ac:spMkLst>
            <pc:docMk/>
            <pc:sldMk cId="3018964250" sldId="590"/>
            <ac:spMk id="7171" creationId="{00000000-0000-0000-0000-000000000000}"/>
          </ac:spMkLst>
        </pc:spChg>
        <pc:spChg chg="mod">
          <ac:chgData name="ΕΥΣΤΡΑΤΙΟΣ ΚΥΠΡΙΩΤΕΛΗΣ" userId="73446046-6521-4714-9560-9efbeca7d0fe" providerId="ADAL" clId="{90CE8524-FBDC-4A73-8DEA-E7BF45B312E9}" dt="2023-12-19T10:35:47.058" v="411" actId="113"/>
          <ac:spMkLst>
            <pc:docMk/>
            <pc:sldMk cId="3018964250" sldId="590"/>
            <ac:spMk id="150531" creationId="{00000000-0000-0000-0000-000000000000}"/>
          </ac:spMkLst>
        </pc:spChg>
      </pc:sldChg>
      <pc:sldChg chg="addSp delSp modSp mod setBg">
        <pc:chgData name="ΕΥΣΤΡΑΤΙΟΣ ΚΥΠΡΙΩΤΕΛΗΣ" userId="73446046-6521-4714-9560-9efbeca7d0fe" providerId="ADAL" clId="{90CE8524-FBDC-4A73-8DEA-E7BF45B312E9}" dt="2023-12-19T10:45:48.433" v="423" actId="14100"/>
        <pc:sldMkLst>
          <pc:docMk/>
          <pc:sldMk cId="2547329010" sldId="592"/>
        </pc:sldMkLst>
        <pc:spChg chg="del">
          <ac:chgData name="ΕΥΣΤΡΑΤΙΟΣ ΚΥΠΡΙΩΤΕΛΗΣ" userId="73446046-6521-4714-9560-9efbeca7d0fe" providerId="ADAL" clId="{90CE8524-FBDC-4A73-8DEA-E7BF45B312E9}" dt="2023-12-19T10:45:12.198" v="419" actId="478"/>
          <ac:spMkLst>
            <pc:docMk/>
            <pc:sldMk cId="2547329010" sldId="592"/>
            <ac:spMk id="5" creationId="{00000000-0000-0000-0000-000000000000}"/>
          </ac:spMkLst>
        </pc:spChg>
        <pc:spChg chg="mod">
          <ac:chgData name="ΕΥΣΤΡΑΤΙΟΣ ΚΥΠΡΙΩΤΕΛΗΣ" userId="73446046-6521-4714-9560-9efbeca7d0fe" providerId="ADAL" clId="{90CE8524-FBDC-4A73-8DEA-E7BF45B312E9}" dt="2023-12-19T10:45:32.344" v="420" actId="26606"/>
          <ac:spMkLst>
            <pc:docMk/>
            <pc:sldMk cId="2547329010" sldId="592"/>
            <ac:spMk id="9219" creationId="{00000000-0000-0000-0000-000000000000}"/>
          </ac:spMkLst>
        </pc:spChg>
        <pc:spChg chg="mod ord">
          <ac:chgData name="ΕΥΣΤΡΑΤΙΟΣ ΚΥΠΡΙΩΤΕΛΗΣ" userId="73446046-6521-4714-9560-9efbeca7d0fe" providerId="ADAL" clId="{90CE8524-FBDC-4A73-8DEA-E7BF45B312E9}" dt="2023-12-19T10:45:48.433" v="423" actId="14100"/>
          <ac:spMkLst>
            <pc:docMk/>
            <pc:sldMk cId="2547329010" sldId="592"/>
            <ac:spMk id="150531" creationId="{00000000-0000-0000-0000-000000000000}"/>
          </ac:spMkLst>
        </pc:spChg>
        <pc:spChg chg="add">
          <ac:chgData name="ΕΥΣΤΡΑΤΙΟΣ ΚΥΠΡΙΩΤΕΛΗΣ" userId="73446046-6521-4714-9560-9efbeca7d0fe" providerId="ADAL" clId="{90CE8524-FBDC-4A73-8DEA-E7BF45B312E9}" dt="2023-12-19T10:45:32.344" v="420" actId="26606"/>
          <ac:spMkLst>
            <pc:docMk/>
            <pc:sldMk cId="2547329010" sldId="592"/>
            <ac:spMk id="150536" creationId="{1B15ED52-F352-441B-82BF-E0EA34836D08}"/>
          </ac:spMkLst>
        </pc:spChg>
        <pc:spChg chg="add">
          <ac:chgData name="ΕΥΣΤΡΑΤΙΟΣ ΚΥΠΡΙΩΤΕΛΗΣ" userId="73446046-6521-4714-9560-9efbeca7d0fe" providerId="ADAL" clId="{90CE8524-FBDC-4A73-8DEA-E7BF45B312E9}" dt="2023-12-19T10:45:32.344" v="420" actId="26606"/>
          <ac:spMkLst>
            <pc:docMk/>
            <pc:sldMk cId="2547329010" sldId="592"/>
            <ac:spMk id="150538" creationId="{3B2E3793-BFE6-45A2-9B7B-E18844431C99}"/>
          </ac:spMkLst>
        </pc:spChg>
        <pc:spChg chg="add">
          <ac:chgData name="ΕΥΣΤΡΑΤΙΟΣ ΚΥΠΡΙΩΤΕΛΗΣ" userId="73446046-6521-4714-9560-9efbeca7d0fe" providerId="ADAL" clId="{90CE8524-FBDC-4A73-8DEA-E7BF45B312E9}" dt="2023-12-19T10:45:32.344" v="420" actId="26606"/>
          <ac:spMkLst>
            <pc:docMk/>
            <pc:sldMk cId="2547329010" sldId="592"/>
            <ac:spMk id="150540" creationId="{BC4C4868-CB8F-4AF9-9CDB-8108F2C19B67}"/>
          </ac:spMkLst>
        </pc:spChg>
        <pc:spChg chg="add">
          <ac:chgData name="ΕΥΣΤΡΑΤΙΟΣ ΚΥΠΡΙΩΤΕΛΗΣ" userId="73446046-6521-4714-9560-9efbeca7d0fe" providerId="ADAL" clId="{90CE8524-FBDC-4A73-8DEA-E7BF45B312E9}" dt="2023-12-19T10:45:32.344" v="420" actId="26606"/>
          <ac:spMkLst>
            <pc:docMk/>
            <pc:sldMk cId="2547329010" sldId="592"/>
            <ac:spMk id="150542" creationId="{375E0459-6403-40CD-989D-56A4407CA12E}"/>
          </ac:spMkLst>
        </pc:spChg>
        <pc:spChg chg="add">
          <ac:chgData name="ΕΥΣΤΡΑΤΙΟΣ ΚΥΠΡΙΩΤΕΛΗΣ" userId="73446046-6521-4714-9560-9efbeca7d0fe" providerId="ADAL" clId="{90CE8524-FBDC-4A73-8DEA-E7BF45B312E9}" dt="2023-12-19T10:45:32.344" v="420" actId="26606"/>
          <ac:spMkLst>
            <pc:docMk/>
            <pc:sldMk cId="2547329010" sldId="592"/>
            <ac:spMk id="150544" creationId="{53E5B1A8-3AC9-4BD1-9BBC-78CA94F2D1BA}"/>
          </ac:spMkLst>
        </pc:spChg>
      </pc:sldChg>
      <pc:sldChg chg="modSp mod">
        <pc:chgData name="ΕΥΣΤΡΑΤΙΟΣ ΚΥΠΡΙΩΤΕΛΗΣ" userId="73446046-6521-4714-9560-9efbeca7d0fe" providerId="ADAL" clId="{90CE8524-FBDC-4A73-8DEA-E7BF45B312E9}" dt="2023-12-19T10:46:03.967" v="425" actId="208"/>
        <pc:sldMkLst>
          <pc:docMk/>
          <pc:sldMk cId="2049970506" sldId="593"/>
        </pc:sldMkLst>
        <pc:spChg chg="mod">
          <ac:chgData name="ΕΥΣΤΡΑΤΙΟΣ ΚΥΠΡΙΩΤΕΛΗΣ" userId="73446046-6521-4714-9560-9efbeca7d0fe" providerId="ADAL" clId="{90CE8524-FBDC-4A73-8DEA-E7BF45B312E9}" dt="2023-12-19T10:46:03.967" v="425" actId="208"/>
          <ac:spMkLst>
            <pc:docMk/>
            <pc:sldMk cId="2049970506" sldId="593"/>
            <ac:spMk id="10243" creationId="{00000000-0000-0000-0000-000000000000}"/>
          </ac:spMkLst>
        </pc:spChg>
      </pc:sldChg>
      <pc:sldChg chg="addSp delSp modSp mod setBg">
        <pc:chgData name="ΕΥΣΤΡΑΤΙΟΣ ΚΥΠΡΙΩΤΕΛΗΣ" userId="73446046-6521-4714-9560-9efbeca7d0fe" providerId="ADAL" clId="{90CE8524-FBDC-4A73-8DEA-E7BF45B312E9}" dt="2023-12-19T10:48:46.480" v="436" actId="14100"/>
        <pc:sldMkLst>
          <pc:docMk/>
          <pc:sldMk cId="114192539" sldId="594"/>
        </pc:sldMkLst>
        <pc:spChg chg="del">
          <ac:chgData name="ΕΥΣΤΡΑΤΙΟΣ ΚΥΠΡΙΩΤΕΛΗΣ" userId="73446046-6521-4714-9560-9efbeca7d0fe" providerId="ADAL" clId="{90CE8524-FBDC-4A73-8DEA-E7BF45B312E9}" dt="2023-12-19T10:46:24.293" v="428" actId="478"/>
          <ac:spMkLst>
            <pc:docMk/>
            <pc:sldMk cId="114192539" sldId="594"/>
            <ac:spMk id="5" creationId="{00000000-0000-0000-0000-000000000000}"/>
          </ac:spMkLst>
        </pc:spChg>
        <pc:spChg chg="mod ord">
          <ac:chgData name="ΕΥΣΤΡΑΤΙΟΣ ΚΥΠΡΙΩΤΕΛΗΣ" userId="73446046-6521-4714-9560-9efbeca7d0fe" providerId="ADAL" clId="{90CE8524-FBDC-4A73-8DEA-E7BF45B312E9}" dt="2023-12-19T10:48:46.480" v="436" actId="14100"/>
          <ac:spMkLst>
            <pc:docMk/>
            <pc:sldMk cId="114192539" sldId="594"/>
            <ac:spMk id="5122" creationId="{00000000-0000-0000-0000-000000000000}"/>
          </ac:spMkLst>
        </pc:spChg>
        <pc:spChg chg="mod">
          <ac:chgData name="ΕΥΣΤΡΑΤΙΟΣ ΚΥΠΡΙΩΤΕΛΗΣ" userId="73446046-6521-4714-9560-9efbeca7d0fe" providerId="ADAL" clId="{90CE8524-FBDC-4A73-8DEA-E7BF45B312E9}" dt="2023-12-19T10:48:30.175" v="431" actId="26606"/>
          <ac:spMkLst>
            <pc:docMk/>
            <pc:sldMk cId="114192539" sldId="594"/>
            <ac:spMk id="11267" creationId="{00000000-0000-0000-0000-000000000000}"/>
          </ac:spMkLst>
        </pc:spChg>
        <pc:spChg chg="add">
          <ac:chgData name="ΕΥΣΤΡΑΤΙΟΣ ΚΥΠΡΙΩΤΕΛΗΣ" userId="73446046-6521-4714-9560-9efbeca7d0fe" providerId="ADAL" clId="{90CE8524-FBDC-4A73-8DEA-E7BF45B312E9}" dt="2023-12-19T10:48:30.175" v="431" actId="26606"/>
          <ac:spMkLst>
            <pc:docMk/>
            <pc:sldMk cId="114192539" sldId="594"/>
            <ac:spMk id="11269" creationId="{1B15ED52-F352-441B-82BF-E0EA34836D08}"/>
          </ac:spMkLst>
        </pc:spChg>
        <pc:spChg chg="add">
          <ac:chgData name="ΕΥΣΤΡΑΤΙΟΣ ΚΥΠΡΙΩΤΕΛΗΣ" userId="73446046-6521-4714-9560-9efbeca7d0fe" providerId="ADAL" clId="{90CE8524-FBDC-4A73-8DEA-E7BF45B312E9}" dt="2023-12-19T10:48:30.175" v="431" actId="26606"/>
          <ac:spMkLst>
            <pc:docMk/>
            <pc:sldMk cId="114192539" sldId="594"/>
            <ac:spMk id="11270" creationId="{3B2E3793-BFE6-45A2-9B7B-E18844431C99}"/>
          </ac:spMkLst>
        </pc:spChg>
        <pc:spChg chg="add">
          <ac:chgData name="ΕΥΣΤΡΑΤΙΟΣ ΚΥΠΡΙΩΤΕΛΗΣ" userId="73446046-6521-4714-9560-9efbeca7d0fe" providerId="ADAL" clId="{90CE8524-FBDC-4A73-8DEA-E7BF45B312E9}" dt="2023-12-19T10:48:30.175" v="431" actId="26606"/>
          <ac:spMkLst>
            <pc:docMk/>
            <pc:sldMk cId="114192539" sldId="594"/>
            <ac:spMk id="11276" creationId="{BC4C4868-CB8F-4AF9-9CDB-8108F2C19B67}"/>
          </ac:spMkLst>
        </pc:spChg>
        <pc:spChg chg="add">
          <ac:chgData name="ΕΥΣΤΡΑΤΙΟΣ ΚΥΠΡΙΩΤΕΛΗΣ" userId="73446046-6521-4714-9560-9efbeca7d0fe" providerId="ADAL" clId="{90CE8524-FBDC-4A73-8DEA-E7BF45B312E9}" dt="2023-12-19T10:48:30.175" v="431" actId="26606"/>
          <ac:spMkLst>
            <pc:docMk/>
            <pc:sldMk cId="114192539" sldId="594"/>
            <ac:spMk id="11278" creationId="{375E0459-6403-40CD-989D-56A4407CA12E}"/>
          </ac:spMkLst>
        </pc:spChg>
        <pc:spChg chg="add">
          <ac:chgData name="ΕΥΣΤΡΑΤΙΟΣ ΚΥΠΡΙΩΤΕΛΗΣ" userId="73446046-6521-4714-9560-9efbeca7d0fe" providerId="ADAL" clId="{90CE8524-FBDC-4A73-8DEA-E7BF45B312E9}" dt="2023-12-19T10:48:30.175" v="431" actId="26606"/>
          <ac:spMkLst>
            <pc:docMk/>
            <pc:sldMk cId="114192539" sldId="594"/>
            <ac:spMk id="11280" creationId="{53E5B1A8-3AC9-4BD1-9BBC-78CA94F2D1BA}"/>
          </ac:spMkLst>
        </pc:spChg>
        <pc:grpChg chg="add del">
          <ac:chgData name="ΕΥΣΤΡΑΤΙΟΣ ΚΥΠΡΙΩΤΕΛΗΣ" userId="73446046-6521-4714-9560-9efbeca7d0fe" providerId="ADAL" clId="{90CE8524-FBDC-4A73-8DEA-E7BF45B312E9}" dt="2023-12-19T10:46:40.904" v="430" actId="26606"/>
          <ac:grpSpMkLst>
            <pc:docMk/>
            <pc:sldMk cId="114192539" sldId="594"/>
            <ac:grpSpMk id="11272" creationId="{8DD77349-6ADE-99FE-8E04-12919EE56F9C}"/>
          </ac:grpSpMkLst>
        </pc:grpChg>
      </pc:sldChg>
      <pc:sldChg chg="modSp mod">
        <pc:chgData name="ΕΥΣΤΡΑΤΙΟΣ ΚΥΠΡΙΩΤΕΛΗΣ" userId="73446046-6521-4714-9560-9efbeca7d0fe" providerId="ADAL" clId="{90CE8524-FBDC-4A73-8DEA-E7BF45B312E9}" dt="2023-12-19T10:50:22.344" v="451" actId="208"/>
        <pc:sldMkLst>
          <pc:docMk/>
          <pc:sldMk cId="913721299" sldId="595"/>
        </pc:sldMkLst>
        <pc:spChg chg="mod">
          <ac:chgData name="ΕΥΣΤΡΑΤΙΟΣ ΚΥΠΡΙΩΤΕΛΗΣ" userId="73446046-6521-4714-9560-9efbeca7d0fe" providerId="ADAL" clId="{90CE8524-FBDC-4A73-8DEA-E7BF45B312E9}" dt="2023-12-19T10:50:22.344" v="451" actId="208"/>
          <ac:spMkLst>
            <pc:docMk/>
            <pc:sldMk cId="913721299" sldId="595"/>
            <ac:spMk id="12291" creationId="{00000000-0000-0000-0000-000000000000}"/>
          </ac:spMkLst>
        </pc:spChg>
      </pc:sldChg>
      <pc:sldChg chg="delSp modSp mod">
        <pc:chgData name="ΕΥΣΤΡΑΤΙΟΣ ΚΥΠΡΙΩΤΕΛΗΣ" userId="73446046-6521-4714-9560-9efbeca7d0fe" providerId="ADAL" clId="{90CE8524-FBDC-4A73-8DEA-E7BF45B312E9}" dt="2023-12-19T10:49:53.650" v="445" actId="478"/>
        <pc:sldMkLst>
          <pc:docMk/>
          <pc:sldMk cId="1335576227" sldId="596"/>
        </pc:sldMkLst>
        <pc:spChg chg="del mod">
          <ac:chgData name="ΕΥΣΤΡΑΤΙΟΣ ΚΥΠΡΙΩΤΕΛΗΣ" userId="73446046-6521-4714-9560-9efbeca7d0fe" providerId="ADAL" clId="{90CE8524-FBDC-4A73-8DEA-E7BF45B312E9}" dt="2023-12-19T10:49:53.650" v="445" actId="478"/>
          <ac:spMkLst>
            <pc:docMk/>
            <pc:sldMk cId="1335576227" sldId="596"/>
            <ac:spMk id="7" creationId="{00000000-0000-0000-0000-000000000000}"/>
          </ac:spMkLst>
        </pc:spChg>
        <pc:spChg chg="mod">
          <ac:chgData name="ΕΥΣΤΡΑΤΙΟΣ ΚΥΠΡΙΩΤΕΛΗΣ" userId="73446046-6521-4714-9560-9efbeca7d0fe" providerId="ADAL" clId="{90CE8524-FBDC-4A73-8DEA-E7BF45B312E9}" dt="2023-12-19T10:49:31.641" v="443" actId="339"/>
          <ac:spMkLst>
            <pc:docMk/>
            <pc:sldMk cId="1335576227" sldId="596"/>
            <ac:spMk id="13317" creationId="{00000000-0000-0000-0000-000000000000}"/>
          </ac:spMkLst>
        </pc:spChg>
      </pc:sldChg>
      <pc:sldChg chg="modSp mod">
        <pc:chgData name="ΕΥΣΤΡΑΤΙΟΣ ΚΥΠΡΙΩΤΕΛΗΣ" userId="73446046-6521-4714-9560-9efbeca7d0fe" providerId="ADAL" clId="{90CE8524-FBDC-4A73-8DEA-E7BF45B312E9}" dt="2023-12-19T10:52:20.395" v="479" actId="208"/>
        <pc:sldMkLst>
          <pc:docMk/>
          <pc:sldMk cId="985193587" sldId="597"/>
        </pc:sldMkLst>
        <pc:spChg chg="mod">
          <ac:chgData name="ΕΥΣΤΡΑΤΙΟΣ ΚΥΠΡΙΩΤΕΛΗΣ" userId="73446046-6521-4714-9560-9efbeca7d0fe" providerId="ADAL" clId="{90CE8524-FBDC-4A73-8DEA-E7BF45B312E9}" dt="2023-12-19T10:52:20.395" v="479" actId="208"/>
          <ac:spMkLst>
            <pc:docMk/>
            <pc:sldMk cId="985193587" sldId="597"/>
            <ac:spMk id="15363" creationId="{00000000-0000-0000-0000-000000000000}"/>
          </ac:spMkLst>
        </pc:spChg>
      </pc:sldChg>
      <pc:sldChg chg="modSp mod">
        <pc:chgData name="ΕΥΣΤΡΑΤΙΟΣ ΚΥΠΡΙΩΤΕΛΗΣ" userId="73446046-6521-4714-9560-9efbeca7d0fe" providerId="ADAL" clId="{90CE8524-FBDC-4A73-8DEA-E7BF45B312E9}" dt="2023-12-19T10:53:49.022" v="590" actId="1076"/>
        <pc:sldMkLst>
          <pc:docMk/>
          <pc:sldMk cId="3684964312" sldId="600"/>
        </pc:sldMkLst>
        <pc:spChg chg="mod">
          <ac:chgData name="ΕΥΣΤΡΑΤΙΟΣ ΚΥΠΡΙΩΤΕΛΗΣ" userId="73446046-6521-4714-9560-9efbeca7d0fe" providerId="ADAL" clId="{90CE8524-FBDC-4A73-8DEA-E7BF45B312E9}" dt="2023-12-19T10:53:41.219" v="588" actId="20577"/>
          <ac:spMkLst>
            <pc:docMk/>
            <pc:sldMk cId="3684964312" sldId="600"/>
            <ac:spMk id="18434" creationId="{00000000-0000-0000-0000-000000000000}"/>
          </ac:spMkLst>
        </pc:spChg>
        <pc:spChg chg="mod">
          <ac:chgData name="ΕΥΣΤΡΑΤΙΟΣ ΚΥΠΡΙΩΤΕΛΗΣ" userId="73446046-6521-4714-9560-9efbeca7d0fe" providerId="ADAL" clId="{90CE8524-FBDC-4A73-8DEA-E7BF45B312E9}" dt="2023-12-19T10:53:46.642" v="589" actId="14100"/>
          <ac:spMkLst>
            <pc:docMk/>
            <pc:sldMk cId="3684964312" sldId="600"/>
            <ac:spMk id="18438" creationId="{00000000-0000-0000-0000-000000000000}"/>
          </ac:spMkLst>
        </pc:spChg>
        <pc:spChg chg="mod">
          <ac:chgData name="ΕΥΣΤΡΑΤΙΟΣ ΚΥΠΡΙΩΤΕΛΗΣ" userId="73446046-6521-4714-9560-9efbeca7d0fe" providerId="ADAL" clId="{90CE8524-FBDC-4A73-8DEA-E7BF45B312E9}" dt="2023-12-19T10:53:37.124" v="585" actId="14100"/>
          <ac:spMkLst>
            <pc:docMk/>
            <pc:sldMk cId="3684964312" sldId="600"/>
            <ac:spMk id="18439" creationId="{00000000-0000-0000-0000-000000000000}"/>
          </ac:spMkLst>
        </pc:spChg>
        <pc:spChg chg="mod">
          <ac:chgData name="ΕΥΣΤΡΑΤΙΟΣ ΚΥΠΡΙΩΤΕΛΗΣ" userId="73446046-6521-4714-9560-9efbeca7d0fe" providerId="ADAL" clId="{90CE8524-FBDC-4A73-8DEA-E7BF45B312E9}" dt="2023-12-19T10:53:49.022" v="590" actId="1076"/>
          <ac:spMkLst>
            <pc:docMk/>
            <pc:sldMk cId="3684964312" sldId="600"/>
            <ac:spMk id="18440" creationId="{00000000-0000-0000-0000-000000000000}"/>
          </ac:spMkLst>
        </pc:spChg>
        <pc:spChg chg="mod">
          <ac:chgData name="ΕΥΣΤΡΑΤΙΟΣ ΚΥΠΡΙΩΤΕΛΗΣ" userId="73446046-6521-4714-9560-9efbeca7d0fe" providerId="ADAL" clId="{90CE8524-FBDC-4A73-8DEA-E7BF45B312E9}" dt="2023-12-19T10:52:29.650" v="481" actId="208"/>
          <ac:spMkLst>
            <pc:docMk/>
            <pc:sldMk cId="3684964312" sldId="600"/>
            <ac:spMk id="18442" creationId="{00000000-0000-0000-0000-000000000000}"/>
          </ac:spMkLst>
        </pc:spChg>
      </pc:sldChg>
      <pc:sldChg chg="modSp mod">
        <pc:chgData name="ΕΥΣΤΡΑΤΙΟΣ ΚΥΠΡΙΩΤΕΛΗΣ" userId="73446046-6521-4714-9560-9efbeca7d0fe" providerId="ADAL" clId="{90CE8524-FBDC-4A73-8DEA-E7BF45B312E9}" dt="2023-12-19T10:59:52.898" v="776" actId="208"/>
        <pc:sldMkLst>
          <pc:docMk/>
          <pc:sldMk cId="3644446102" sldId="601"/>
        </pc:sldMkLst>
        <pc:spChg chg="mod">
          <ac:chgData name="ΕΥΣΤΡΑΤΙΟΣ ΚΥΠΡΙΩΤΕΛΗΣ" userId="73446046-6521-4714-9560-9efbeca7d0fe" providerId="ADAL" clId="{90CE8524-FBDC-4A73-8DEA-E7BF45B312E9}" dt="2023-12-19T10:58:08.149" v="754" actId="20577"/>
          <ac:spMkLst>
            <pc:docMk/>
            <pc:sldMk cId="3644446102" sldId="601"/>
            <ac:spMk id="19458" creationId="{00000000-0000-0000-0000-000000000000}"/>
          </ac:spMkLst>
        </pc:spChg>
        <pc:spChg chg="mod">
          <ac:chgData name="ΕΥΣΤΡΑΤΙΟΣ ΚΥΠΡΙΩΤΕΛΗΣ" userId="73446046-6521-4714-9560-9efbeca7d0fe" providerId="ADAL" clId="{90CE8524-FBDC-4A73-8DEA-E7BF45B312E9}" dt="2023-12-19T10:55:22.825" v="652" actId="1076"/>
          <ac:spMkLst>
            <pc:docMk/>
            <pc:sldMk cId="3644446102" sldId="601"/>
            <ac:spMk id="19459" creationId="{00000000-0000-0000-0000-000000000000}"/>
          </ac:spMkLst>
        </pc:spChg>
        <pc:spChg chg="mod">
          <ac:chgData name="ΕΥΣΤΡΑΤΙΟΣ ΚΥΠΡΙΩΤΕΛΗΣ" userId="73446046-6521-4714-9560-9efbeca7d0fe" providerId="ADAL" clId="{90CE8524-FBDC-4A73-8DEA-E7BF45B312E9}" dt="2023-12-19T10:55:25.794" v="653" actId="1076"/>
          <ac:spMkLst>
            <pc:docMk/>
            <pc:sldMk cId="3644446102" sldId="601"/>
            <ac:spMk id="19460" creationId="{00000000-0000-0000-0000-000000000000}"/>
          </ac:spMkLst>
        </pc:spChg>
        <pc:spChg chg="mod">
          <ac:chgData name="ΕΥΣΤΡΑΤΙΟΣ ΚΥΠΡΙΩΤΕΛΗΣ" userId="73446046-6521-4714-9560-9efbeca7d0fe" providerId="ADAL" clId="{90CE8524-FBDC-4A73-8DEA-E7BF45B312E9}" dt="2023-12-19T10:54:47.012" v="638" actId="14100"/>
          <ac:spMkLst>
            <pc:docMk/>
            <pc:sldMk cId="3644446102" sldId="601"/>
            <ac:spMk id="19461" creationId="{00000000-0000-0000-0000-000000000000}"/>
          </ac:spMkLst>
        </pc:spChg>
        <pc:spChg chg="mod">
          <ac:chgData name="ΕΥΣΤΡΑΤΙΟΣ ΚΥΠΡΙΩΤΕΛΗΣ" userId="73446046-6521-4714-9560-9efbeca7d0fe" providerId="ADAL" clId="{90CE8524-FBDC-4A73-8DEA-E7BF45B312E9}" dt="2023-12-19T10:56:44.020" v="726" actId="14100"/>
          <ac:spMkLst>
            <pc:docMk/>
            <pc:sldMk cId="3644446102" sldId="601"/>
            <ac:spMk id="19462" creationId="{00000000-0000-0000-0000-000000000000}"/>
          </ac:spMkLst>
        </pc:spChg>
        <pc:spChg chg="mod">
          <ac:chgData name="ΕΥΣΤΡΑΤΙΟΣ ΚΥΠΡΙΩΤΕΛΗΣ" userId="73446046-6521-4714-9560-9efbeca7d0fe" providerId="ADAL" clId="{90CE8524-FBDC-4A73-8DEA-E7BF45B312E9}" dt="2023-12-19T10:54:50.124" v="639" actId="1076"/>
          <ac:spMkLst>
            <pc:docMk/>
            <pc:sldMk cId="3644446102" sldId="601"/>
            <ac:spMk id="19463" creationId="{00000000-0000-0000-0000-000000000000}"/>
          </ac:spMkLst>
        </pc:spChg>
        <pc:spChg chg="mod">
          <ac:chgData name="ΕΥΣΤΡΑΤΙΟΣ ΚΥΠΡΙΩΤΕΛΗΣ" userId="73446046-6521-4714-9560-9efbeca7d0fe" providerId="ADAL" clId="{90CE8524-FBDC-4A73-8DEA-E7BF45B312E9}" dt="2023-12-19T10:56:50.522" v="733" actId="1076"/>
          <ac:spMkLst>
            <pc:docMk/>
            <pc:sldMk cId="3644446102" sldId="601"/>
            <ac:spMk id="19464" creationId="{00000000-0000-0000-0000-000000000000}"/>
          </ac:spMkLst>
        </pc:spChg>
        <pc:spChg chg="mod">
          <ac:chgData name="ΕΥΣΤΡΑΤΙΟΣ ΚΥΠΡΙΩΤΕΛΗΣ" userId="73446046-6521-4714-9560-9efbeca7d0fe" providerId="ADAL" clId="{90CE8524-FBDC-4A73-8DEA-E7BF45B312E9}" dt="2023-12-19T10:59:52.898" v="776" actId="208"/>
          <ac:spMkLst>
            <pc:docMk/>
            <pc:sldMk cId="3644446102" sldId="601"/>
            <ac:spMk id="19465" creationId="{00000000-0000-0000-0000-000000000000}"/>
          </ac:spMkLst>
        </pc:spChg>
        <pc:cxnChg chg="mod">
          <ac:chgData name="ΕΥΣΤΡΑΤΙΟΣ ΚΥΠΡΙΩΤΕΛΗΣ" userId="73446046-6521-4714-9560-9efbeca7d0fe" providerId="ADAL" clId="{90CE8524-FBDC-4A73-8DEA-E7BF45B312E9}" dt="2023-12-19T10:58:57.093" v="762" actId="1076"/>
          <ac:cxnSpMkLst>
            <pc:docMk/>
            <pc:sldMk cId="3644446102" sldId="601"/>
            <ac:cxnSpMk id="7" creationId="{00000000-0000-0000-0000-000000000000}"/>
          </ac:cxnSpMkLst>
        </pc:cxnChg>
        <pc:cxnChg chg="mod">
          <ac:chgData name="ΕΥΣΤΡΑΤΙΟΣ ΚΥΠΡΙΩΤΕΛΗΣ" userId="73446046-6521-4714-9560-9efbeca7d0fe" providerId="ADAL" clId="{90CE8524-FBDC-4A73-8DEA-E7BF45B312E9}" dt="2023-12-19T10:59:21.337" v="770" actId="14100"/>
          <ac:cxnSpMkLst>
            <pc:docMk/>
            <pc:sldMk cId="3644446102" sldId="601"/>
            <ac:cxnSpMk id="54" creationId="{00000000-0000-0000-0000-000000000000}"/>
          </ac:cxnSpMkLst>
        </pc:cxnChg>
        <pc:cxnChg chg="mod">
          <ac:chgData name="ΕΥΣΤΡΑΤΙΟΣ ΚΥΠΡΙΩΤΕΛΗΣ" userId="73446046-6521-4714-9560-9efbeca7d0fe" providerId="ADAL" clId="{90CE8524-FBDC-4A73-8DEA-E7BF45B312E9}" dt="2023-12-19T10:59:13.321" v="766" actId="1076"/>
          <ac:cxnSpMkLst>
            <pc:docMk/>
            <pc:sldMk cId="3644446102" sldId="601"/>
            <ac:cxnSpMk id="64" creationId="{00000000-0000-0000-0000-000000000000}"/>
          </ac:cxnSpMkLst>
        </pc:cxnChg>
        <pc:cxnChg chg="mod">
          <ac:chgData name="ΕΥΣΤΡΑΤΙΟΣ ΚΥΠΡΙΩΤΕΛΗΣ" userId="73446046-6521-4714-9560-9efbeca7d0fe" providerId="ADAL" clId="{90CE8524-FBDC-4A73-8DEA-E7BF45B312E9}" dt="2023-12-19T10:55:13.208" v="649" actId="1076"/>
          <ac:cxnSpMkLst>
            <pc:docMk/>
            <pc:sldMk cId="3644446102" sldId="601"/>
            <ac:cxnSpMk id="75" creationId="{00000000-0000-0000-0000-000000000000}"/>
          </ac:cxnSpMkLst>
        </pc:cxnChg>
        <pc:cxnChg chg="mod">
          <ac:chgData name="ΕΥΣΤΡΑΤΙΟΣ ΚΥΠΡΙΩΤΕΛΗΣ" userId="73446046-6521-4714-9560-9efbeca7d0fe" providerId="ADAL" clId="{90CE8524-FBDC-4A73-8DEA-E7BF45B312E9}" dt="2023-12-19T10:55:04.582" v="647" actId="1076"/>
          <ac:cxnSpMkLst>
            <pc:docMk/>
            <pc:sldMk cId="3644446102" sldId="601"/>
            <ac:cxnSpMk id="79" creationId="{00000000-0000-0000-0000-000000000000}"/>
          </ac:cxnSpMkLst>
        </pc:cxnChg>
        <pc:cxnChg chg="mod">
          <ac:chgData name="ΕΥΣΤΡΑΤΙΟΣ ΚΥΠΡΙΩΤΕΛΗΣ" userId="73446046-6521-4714-9560-9efbeca7d0fe" providerId="ADAL" clId="{90CE8524-FBDC-4A73-8DEA-E7BF45B312E9}" dt="2023-12-19T10:55:09.485" v="648" actId="1076"/>
          <ac:cxnSpMkLst>
            <pc:docMk/>
            <pc:sldMk cId="3644446102" sldId="601"/>
            <ac:cxnSpMk id="82" creationId="{00000000-0000-0000-0000-000000000000}"/>
          </ac:cxnSpMkLst>
        </pc:cxnChg>
        <pc:cxnChg chg="mod">
          <ac:chgData name="ΕΥΣΤΡΑΤΙΟΣ ΚΥΠΡΙΩΤΕΛΗΣ" userId="73446046-6521-4714-9560-9efbeca7d0fe" providerId="ADAL" clId="{90CE8524-FBDC-4A73-8DEA-E7BF45B312E9}" dt="2023-12-19T10:55:50.747" v="661" actId="1076"/>
          <ac:cxnSpMkLst>
            <pc:docMk/>
            <pc:sldMk cId="3644446102" sldId="601"/>
            <ac:cxnSpMk id="91" creationId="{00000000-0000-0000-0000-000000000000}"/>
          </ac:cxnSpMkLst>
        </pc:cxnChg>
        <pc:cxnChg chg="mod">
          <ac:chgData name="ΕΥΣΤΡΑΤΙΟΣ ΚΥΠΡΙΩΤΕΛΗΣ" userId="73446046-6521-4714-9560-9efbeca7d0fe" providerId="ADAL" clId="{90CE8524-FBDC-4A73-8DEA-E7BF45B312E9}" dt="2023-12-19T10:55:56.851" v="662" actId="1076"/>
          <ac:cxnSpMkLst>
            <pc:docMk/>
            <pc:sldMk cId="3644446102" sldId="601"/>
            <ac:cxnSpMk id="93" creationId="{00000000-0000-0000-0000-000000000000}"/>
          </ac:cxnSpMkLst>
        </pc:cxnChg>
        <pc:cxnChg chg="mod">
          <ac:chgData name="ΕΥΣΤΡΑΤΙΟΣ ΚΥΠΡΙΩΤΕΛΗΣ" userId="73446046-6521-4714-9560-9efbeca7d0fe" providerId="ADAL" clId="{90CE8524-FBDC-4A73-8DEA-E7BF45B312E9}" dt="2023-12-19T10:55:16.341" v="650" actId="1076"/>
          <ac:cxnSpMkLst>
            <pc:docMk/>
            <pc:sldMk cId="3644446102" sldId="601"/>
            <ac:cxnSpMk id="97" creationId="{00000000-0000-0000-0000-000000000000}"/>
          </ac:cxnSpMkLst>
        </pc:cxnChg>
        <pc:cxnChg chg="mod">
          <ac:chgData name="ΕΥΣΤΡΑΤΙΟΣ ΚΥΠΡΙΩΤΕΛΗΣ" userId="73446046-6521-4714-9560-9efbeca7d0fe" providerId="ADAL" clId="{90CE8524-FBDC-4A73-8DEA-E7BF45B312E9}" dt="2023-12-19T10:59:35.328" v="774" actId="1076"/>
          <ac:cxnSpMkLst>
            <pc:docMk/>
            <pc:sldMk cId="3644446102" sldId="601"/>
            <ac:cxnSpMk id="102" creationId="{00000000-0000-0000-0000-000000000000}"/>
          </ac:cxnSpMkLst>
        </pc:cxnChg>
        <pc:cxnChg chg="mod">
          <ac:chgData name="ΕΥΣΤΡΑΤΙΟΣ ΚΥΠΡΙΩΤΕΛΗΣ" userId="73446046-6521-4714-9560-9efbeca7d0fe" providerId="ADAL" clId="{90CE8524-FBDC-4A73-8DEA-E7BF45B312E9}" dt="2023-12-19T10:55:47.878" v="660" actId="14100"/>
          <ac:cxnSpMkLst>
            <pc:docMk/>
            <pc:sldMk cId="3644446102" sldId="601"/>
            <ac:cxnSpMk id="106" creationId="{00000000-0000-0000-0000-000000000000}"/>
          </ac:cxnSpMkLst>
        </pc:cxnChg>
        <pc:cxnChg chg="mod">
          <ac:chgData name="ΕΥΣΤΡΑΤΙΟΣ ΚΥΠΡΙΩΤΕΛΗΣ" userId="73446046-6521-4714-9560-9efbeca7d0fe" providerId="ADAL" clId="{90CE8524-FBDC-4A73-8DEA-E7BF45B312E9}" dt="2023-12-19T10:59:00.163" v="763" actId="1076"/>
          <ac:cxnSpMkLst>
            <pc:docMk/>
            <pc:sldMk cId="3644446102" sldId="601"/>
            <ac:cxnSpMk id="161806" creationId="{00000000-0000-0000-0000-000000000000}"/>
          </ac:cxnSpMkLst>
        </pc:cxnChg>
        <pc:cxnChg chg="mod">
          <ac:chgData name="ΕΥΣΤΡΑΤΙΟΣ ΚΥΠΡΙΩΤΕΛΗΣ" userId="73446046-6521-4714-9560-9efbeca7d0fe" providerId="ADAL" clId="{90CE8524-FBDC-4A73-8DEA-E7BF45B312E9}" dt="2023-12-19T10:59:03.273" v="764" actId="1076"/>
          <ac:cxnSpMkLst>
            <pc:docMk/>
            <pc:sldMk cId="3644446102" sldId="601"/>
            <ac:cxnSpMk id="161812" creationId="{00000000-0000-0000-0000-000000000000}"/>
          </ac:cxnSpMkLst>
        </pc:cxnChg>
      </pc:sldChg>
      <pc:sldChg chg="modSp mod">
        <pc:chgData name="ΕΥΣΤΡΑΤΙΟΣ ΚΥΠΡΙΩΤΕΛΗΣ" userId="73446046-6521-4714-9560-9efbeca7d0fe" providerId="ADAL" clId="{90CE8524-FBDC-4A73-8DEA-E7BF45B312E9}" dt="2023-12-19T10:51:00.743" v="459" actId="339"/>
        <pc:sldMkLst>
          <pc:docMk/>
          <pc:sldMk cId="2714151652" sldId="602"/>
        </pc:sldMkLst>
        <pc:spChg chg="mod">
          <ac:chgData name="ΕΥΣΤΡΑΤΙΟΣ ΚΥΠΡΙΩΤΕΛΗΣ" userId="73446046-6521-4714-9560-9efbeca7d0fe" providerId="ADAL" clId="{90CE8524-FBDC-4A73-8DEA-E7BF45B312E9}" dt="2023-12-19T10:50:55.254" v="458" actId="339"/>
          <ac:spMkLst>
            <pc:docMk/>
            <pc:sldMk cId="2714151652" sldId="602"/>
            <ac:spMk id="6" creationId="{00000000-0000-0000-0000-000000000000}"/>
          </ac:spMkLst>
        </pc:spChg>
        <pc:spChg chg="mod">
          <ac:chgData name="ΕΥΣΤΡΑΤΙΟΣ ΚΥΠΡΙΩΤΕΛΗΣ" userId="73446046-6521-4714-9560-9efbeca7d0fe" providerId="ADAL" clId="{90CE8524-FBDC-4A73-8DEA-E7BF45B312E9}" dt="2023-12-19T10:51:00.743" v="459" actId="339"/>
          <ac:spMkLst>
            <pc:docMk/>
            <pc:sldMk cId="2714151652" sldId="602"/>
            <ac:spMk id="7" creationId="{00000000-0000-0000-0000-000000000000}"/>
          </ac:spMkLst>
        </pc:spChg>
      </pc:sldChg>
      <pc:sldChg chg="modSp mod">
        <pc:chgData name="ΕΥΣΤΡΑΤΙΟΣ ΚΥΠΡΙΩΤΕΛΗΣ" userId="73446046-6521-4714-9560-9efbeca7d0fe" providerId="ADAL" clId="{90CE8524-FBDC-4A73-8DEA-E7BF45B312E9}" dt="2023-12-19T10:50:42.741" v="455" actId="339"/>
        <pc:sldMkLst>
          <pc:docMk/>
          <pc:sldMk cId="2680920903" sldId="603"/>
        </pc:sldMkLst>
        <pc:spChg chg="mod">
          <ac:chgData name="ΕΥΣΤΡΑΤΙΟΣ ΚΥΠΡΙΩΤΕΛΗΣ" userId="73446046-6521-4714-9560-9efbeca7d0fe" providerId="ADAL" clId="{90CE8524-FBDC-4A73-8DEA-E7BF45B312E9}" dt="2023-12-19T10:50:37.610" v="454" actId="339"/>
          <ac:spMkLst>
            <pc:docMk/>
            <pc:sldMk cId="2680920903" sldId="603"/>
            <ac:spMk id="6" creationId="{00000000-0000-0000-0000-000000000000}"/>
          </ac:spMkLst>
        </pc:spChg>
        <pc:spChg chg="mod">
          <ac:chgData name="ΕΥΣΤΡΑΤΙΟΣ ΚΥΠΡΙΩΤΕΛΗΣ" userId="73446046-6521-4714-9560-9efbeca7d0fe" providerId="ADAL" clId="{90CE8524-FBDC-4A73-8DEA-E7BF45B312E9}" dt="2023-12-19T10:50:42.741" v="455" actId="339"/>
          <ac:spMkLst>
            <pc:docMk/>
            <pc:sldMk cId="2680920903" sldId="603"/>
            <ac:spMk id="7" creationId="{00000000-0000-0000-0000-000000000000}"/>
          </ac:spMkLst>
        </pc:spChg>
      </pc:sldChg>
      <pc:sldChg chg="modSp mod">
        <pc:chgData name="ΕΥΣΤΡΑΤΙΟΣ ΚΥΠΡΙΩΤΕΛΗΣ" userId="73446046-6521-4714-9560-9efbeca7d0fe" providerId="ADAL" clId="{90CE8524-FBDC-4A73-8DEA-E7BF45B312E9}" dt="2023-12-19T11:21:16.444" v="867" actId="208"/>
        <pc:sldMkLst>
          <pc:docMk/>
          <pc:sldMk cId="461663662" sldId="604"/>
        </pc:sldMkLst>
        <pc:spChg chg="mod">
          <ac:chgData name="ΕΥΣΤΡΑΤΙΟΣ ΚΥΠΡΙΩΤΕΛΗΣ" userId="73446046-6521-4714-9560-9efbeca7d0fe" providerId="ADAL" clId="{90CE8524-FBDC-4A73-8DEA-E7BF45B312E9}" dt="2023-12-19T11:21:16.444" v="867" actId="208"/>
          <ac:spMkLst>
            <pc:docMk/>
            <pc:sldMk cId="461663662" sldId="604"/>
            <ac:spMk id="6" creationId="{00000000-0000-0000-0000-000000000000}"/>
          </ac:spMkLst>
        </pc:spChg>
      </pc:sldChg>
      <pc:sldChg chg="modSp mod">
        <pc:chgData name="ΕΥΣΤΡΑΤΙΟΣ ΚΥΠΡΙΩΤΕΛΗΣ" userId="73446046-6521-4714-9560-9efbeca7d0fe" providerId="ADAL" clId="{90CE8524-FBDC-4A73-8DEA-E7BF45B312E9}" dt="2023-12-19T11:21:22.626" v="869" actId="208"/>
        <pc:sldMkLst>
          <pc:docMk/>
          <pc:sldMk cId="2627949986" sldId="605"/>
        </pc:sldMkLst>
        <pc:spChg chg="mod">
          <ac:chgData name="ΕΥΣΤΡΑΤΙΟΣ ΚΥΠΡΙΩΤΕΛΗΣ" userId="73446046-6521-4714-9560-9efbeca7d0fe" providerId="ADAL" clId="{90CE8524-FBDC-4A73-8DEA-E7BF45B312E9}" dt="2023-12-19T11:21:22.626" v="869" actId="208"/>
          <ac:spMkLst>
            <pc:docMk/>
            <pc:sldMk cId="2627949986" sldId="605"/>
            <ac:spMk id="6" creationId="{00000000-0000-0000-0000-000000000000}"/>
          </ac:spMkLst>
        </pc:spChg>
      </pc:sldChg>
      <pc:sldChg chg="modSp mod">
        <pc:chgData name="ΕΥΣΤΡΑΤΙΟΣ ΚΥΠΡΙΩΤΕΛΗΣ" userId="73446046-6521-4714-9560-9efbeca7d0fe" providerId="ADAL" clId="{90CE8524-FBDC-4A73-8DEA-E7BF45B312E9}" dt="2023-12-19T11:21:28.829" v="871" actId="208"/>
        <pc:sldMkLst>
          <pc:docMk/>
          <pc:sldMk cId="2331101816" sldId="606"/>
        </pc:sldMkLst>
        <pc:spChg chg="mod">
          <ac:chgData name="ΕΥΣΤΡΑΤΙΟΣ ΚΥΠΡΙΩΤΕΛΗΣ" userId="73446046-6521-4714-9560-9efbeca7d0fe" providerId="ADAL" clId="{90CE8524-FBDC-4A73-8DEA-E7BF45B312E9}" dt="2023-12-19T11:21:28.829" v="871" actId="208"/>
          <ac:spMkLst>
            <pc:docMk/>
            <pc:sldMk cId="2331101816" sldId="606"/>
            <ac:spMk id="6" creationId="{00000000-0000-0000-0000-000000000000}"/>
          </ac:spMkLst>
        </pc:spChg>
      </pc:sldChg>
      <pc:sldChg chg="modSp mod">
        <pc:chgData name="ΕΥΣΤΡΑΤΙΟΣ ΚΥΠΡΙΩΤΕΛΗΣ" userId="73446046-6521-4714-9560-9efbeca7d0fe" providerId="ADAL" clId="{90CE8524-FBDC-4A73-8DEA-E7BF45B312E9}" dt="2023-12-19T11:02:05.762" v="807" actId="207"/>
        <pc:sldMkLst>
          <pc:docMk/>
          <pc:sldMk cId="3090894076" sldId="608"/>
        </pc:sldMkLst>
        <pc:spChg chg="mod">
          <ac:chgData name="ΕΥΣΤΡΑΤΙΟΣ ΚΥΠΡΙΩΤΕΛΗΣ" userId="73446046-6521-4714-9560-9efbeca7d0fe" providerId="ADAL" clId="{90CE8524-FBDC-4A73-8DEA-E7BF45B312E9}" dt="2023-12-19T11:01:52.949" v="806" actId="208"/>
          <ac:spMkLst>
            <pc:docMk/>
            <pc:sldMk cId="3090894076" sldId="608"/>
            <ac:spMk id="6" creationId="{00000000-0000-0000-0000-000000000000}"/>
          </ac:spMkLst>
        </pc:spChg>
        <pc:graphicFrameChg chg="mod">
          <ac:chgData name="ΕΥΣΤΡΑΤΙΟΣ ΚΥΠΡΙΩΤΕΛΗΣ" userId="73446046-6521-4714-9560-9efbeca7d0fe" providerId="ADAL" clId="{90CE8524-FBDC-4A73-8DEA-E7BF45B312E9}" dt="2023-12-19T11:02:05.762" v="807" actId="207"/>
          <ac:graphicFrameMkLst>
            <pc:docMk/>
            <pc:sldMk cId="3090894076" sldId="608"/>
            <ac:graphicFrameMk id="3" creationId="{00000000-0000-0000-0000-000000000000}"/>
          </ac:graphicFrameMkLst>
        </pc:graphicFrameChg>
      </pc:sldChg>
      <pc:sldChg chg="modSp mod">
        <pc:chgData name="ΕΥΣΤΡΑΤΙΟΣ ΚΥΠΡΙΩΤΕΛΗΣ" userId="73446046-6521-4714-9560-9efbeca7d0fe" providerId="ADAL" clId="{90CE8524-FBDC-4A73-8DEA-E7BF45B312E9}" dt="2023-12-19T11:21:34.261" v="873" actId="208"/>
        <pc:sldMkLst>
          <pc:docMk/>
          <pc:sldMk cId="3597482800" sldId="609"/>
        </pc:sldMkLst>
        <pc:spChg chg="mod">
          <ac:chgData name="ΕΥΣΤΡΑΤΙΟΣ ΚΥΠΡΙΩΤΕΛΗΣ" userId="73446046-6521-4714-9560-9efbeca7d0fe" providerId="ADAL" clId="{90CE8524-FBDC-4A73-8DEA-E7BF45B312E9}" dt="2023-12-19T11:21:34.261" v="873" actId="208"/>
          <ac:spMkLst>
            <pc:docMk/>
            <pc:sldMk cId="3597482800" sldId="609"/>
            <ac:spMk id="6" creationId="{00000000-0000-0000-0000-000000000000}"/>
          </ac:spMkLst>
        </pc:spChg>
      </pc:sldChg>
      <pc:sldChg chg="modSp mod">
        <pc:chgData name="ΕΥΣΤΡΑΤΙΟΣ ΚΥΠΡΙΩΤΕΛΗΣ" userId="73446046-6521-4714-9560-9efbeca7d0fe" providerId="ADAL" clId="{90CE8524-FBDC-4A73-8DEA-E7BF45B312E9}" dt="2023-12-19T11:21:41.145" v="875" actId="208"/>
        <pc:sldMkLst>
          <pc:docMk/>
          <pc:sldMk cId="2205503120" sldId="610"/>
        </pc:sldMkLst>
        <pc:spChg chg="mod">
          <ac:chgData name="ΕΥΣΤΡΑΤΙΟΣ ΚΥΠΡΙΩΤΕΛΗΣ" userId="73446046-6521-4714-9560-9efbeca7d0fe" providerId="ADAL" clId="{90CE8524-FBDC-4A73-8DEA-E7BF45B312E9}" dt="2023-12-19T11:21:41.145" v="875" actId="208"/>
          <ac:spMkLst>
            <pc:docMk/>
            <pc:sldMk cId="2205503120" sldId="610"/>
            <ac:spMk id="6" creationId="{00000000-0000-0000-0000-000000000000}"/>
          </ac:spMkLst>
        </pc:spChg>
      </pc:sldChg>
      <pc:sldChg chg="modSp mod">
        <pc:chgData name="ΕΥΣΤΡΑΤΙΟΣ ΚΥΠΡΙΩΤΕΛΗΣ" userId="73446046-6521-4714-9560-9efbeca7d0fe" providerId="ADAL" clId="{90CE8524-FBDC-4A73-8DEA-E7BF45B312E9}" dt="2023-12-19T11:21:47.256" v="877" actId="208"/>
        <pc:sldMkLst>
          <pc:docMk/>
          <pc:sldMk cId="4226064729" sldId="611"/>
        </pc:sldMkLst>
        <pc:spChg chg="mod">
          <ac:chgData name="ΕΥΣΤΡΑΤΙΟΣ ΚΥΠΡΙΩΤΕΛΗΣ" userId="73446046-6521-4714-9560-9efbeca7d0fe" providerId="ADAL" clId="{90CE8524-FBDC-4A73-8DEA-E7BF45B312E9}" dt="2023-12-19T11:21:47.256" v="877" actId="208"/>
          <ac:spMkLst>
            <pc:docMk/>
            <pc:sldMk cId="4226064729" sldId="611"/>
            <ac:spMk id="6" creationId="{00000000-0000-0000-0000-000000000000}"/>
          </ac:spMkLst>
        </pc:spChg>
      </pc:sldChg>
      <pc:sldChg chg="modSp mod">
        <pc:chgData name="ΕΥΣΤΡΑΤΙΟΣ ΚΥΠΡΙΩΤΕΛΗΣ" userId="73446046-6521-4714-9560-9efbeca7d0fe" providerId="ADAL" clId="{90CE8524-FBDC-4A73-8DEA-E7BF45B312E9}" dt="2023-12-19T11:21:53.865" v="879" actId="208"/>
        <pc:sldMkLst>
          <pc:docMk/>
          <pc:sldMk cId="1323525501" sldId="612"/>
        </pc:sldMkLst>
        <pc:spChg chg="mod">
          <ac:chgData name="ΕΥΣΤΡΑΤΙΟΣ ΚΥΠΡΙΩΤΕΛΗΣ" userId="73446046-6521-4714-9560-9efbeca7d0fe" providerId="ADAL" clId="{90CE8524-FBDC-4A73-8DEA-E7BF45B312E9}" dt="2023-12-19T11:21:53.865" v="879" actId="208"/>
          <ac:spMkLst>
            <pc:docMk/>
            <pc:sldMk cId="1323525501" sldId="612"/>
            <ac:spMk id="6" creationId="{00000000-0000-0000-0000-000000000000}"/>
          </ac:spMkLst>
        </pc:spChg>
      </pc:sldChg>
      <pc:sldChg chg="modSp mod">
        <pc:chgData name="ΕΥΣΤΡΑΤΙΟΣ ΚΥΠΡΙΩΤΕΛΗΣ" userId="73446046-6521-4714-9560-9efbeca7d0fe" providerId="ADAL" clId="{90CE8524-FBDC-4A73-8DEA-E7BF45B312E9}" dt="2023-12-19T11:22:00.421" v="881" actId="208"/>
        <pc:sldMkLst>
          <pc:docMk/>
          <pc:sldMk cId="3798052814" sldId="613"/>
        </pc:sldMkLst>
        <pc:spChg chg="mod">
          <ac:chgData name="ΕΥΣΤΡΑΤΙΟΣ ΚΥΠΡΙΩΤΕΛΗΣ" userId="73446046-6521-4714-9560-9efbeca7d0fe" providerId="ADAL" clId="{90CE8524-FBDC-4A73-8DEA-E7BF45B312E9}" dt="2023-12-19T11:22:00.421" v="881" actId="208"/>
          <ac:spMkLst>
            <pc:docMk/>
            <pc:sldMk cId="3798052814" sldId="613"/>
            <ac:spMk id="6" creationId="{00000000-0000-0000-0000-000000000000}"/>
          </ac:spMkLst>
        </pc:spChg>
      </pc:sldChg>
      <pc:sldChg chg="modSp mod">
        <pc:chgData name="ΕΥΣΤΡΑΤΙΟΣ ΚΥΠΡΙΩΤΕΛΗΣ" userId="73446046-6521-4714-9560-9efbeca7d0fe" providerId="ADAL" clId="{90CE8524-FBDC-4A73-8DEA-E7BF45B312E9}" dt="2023-12-19T11:22:08.446" v="883" actId="208"/>
        <pc:sldMkLst>
          <pc:docMk/>
          <pc:sldMk cId="14286329" sldId="614"/>
        </pc:sldMkLst>
        <pc:spChg chg="mod">
          <ac:chgData name="ΕΥΣΤΡΑΤΙΟΣ ΚΥΠΡΙΩΤΕΛΗΣ" userId="73446046-6521-4714-9560-9efbeca7d0fe" providerId="ADAL" clId="{90CE8524-FBDC-4A73-8DEA-E7BF45B312E9}" dt="2023-12-19T11:22:08.446" v="883" actId="208"/>
          <ac:spMkLst>
            <pc:docMk/>
            <pc:sldMk cId="14286329" sldId="614"/>
            <ac:spMk id="6" creationId="{00000000-0000-0000-0000-000000000000}"/>
          </ac:spMkLst>
        </pc:spChg>
      </pc:sldChg>
      <pc:sldChg chg="modSp mod">
        <pc:chgData name="ΕΥΣΤΡΑΤΙΟΣ ΚΥΠΡΙΩΤΕΛΗΣ" userId="73446046-6521-4714-9560-9efbeca7d0fe" providerId="ADAL" clId="{90CE8524-FBDC-4A73-8DEA-E7BF45B312E9}" dt="2023-12-19T11:22:14.755" v="885" actId="208"/>
        <pc:sldMkLst>
          <pc:docMk/>
          <pc:sldMk cId="1899844197" sldId="615"/>
        </pc:sldMkLst>
        <pc:spChg chg="mod">
          <ac:chgData name="ΕΥΣΤΡΑΤΙΟΣ ΚΥΠΡΙΩΤΕΛΗΣ" userId="73446046-6521-4714-9560-9efbeca7d0fe" providerId="ADAL" clId="{90CE8524-FBDC-4A73-8DEA-E7BF45B312E9}" dt="2023-12-19T11:22:14.755" v="885" actId="208"/>
          <ac:spMkLst>
            <pc:docMk/>
            <pc:sldMk cId="1899844197" sldId="615"/>
            <ac:spMk id="6" creationId="{00000000-0000-0000-0000-000000000000}"/>
          </ac:spMkLst>
        </pc:spChg>
      </pc:sldChg>
      <pc:sldChg chg="setBg">
        <pc:chgData name="ΕΥΣΤΡΑΤΙΟΣ ΚΥΠΡΙΩΤΕΛΗΣ" userId="73446046-6521-4714-9560-9efbeca7d0fe" providerId="ADAL" clId="{90CE8524-FBDC-4A73-8DEA-E7BF45B312E9}" dt="2023-12-19T11:30:30.221" v="894"/>
        <pc:sldMkLst>
          <pc:docMk/>
          <pc:sldMk cId="1253087174" sldId="616"/>
        </pc:sldMkLst>
      </pc:sldChg>
      <pc:sldChg chg="setBg">
        <pc:chgData name="ΕΥΣΤΡΑΤΙΟΣ ΚΥΠΡΙΩΤΕΛΗΣ" userId="73446046-6521-4714-9560-9efbeca7d0fe" providerId="ADAL" clId="{90CE8524-FBDC-4A73-8DEA-E7BF45B312E9}" dt="2023-12-19T12:03:32.792" v="895"/>
        <pc:sldMkLst>
          <pc:docMk/>
          <pc:sldMk cId="171553693" sldId="617"/>
        </pc:sldMkLst>
      </pc:sldChg>
      <pc:sldChg chg="setBg">
        <pc:chgData name="ΕΥΣΤΡΑΤΙΟΣ ΚΥΠΡΙΩΤΕΛΗΣ" userId="73446046-6521-4714-9560-9efbeca7d0fe" providerId="ADAL" clId="{90CE8524-FBDC-4A73-8DEA-E7BF45B312E9}" dt="2023-12-19T12:03:49.500" v="896"/>
        <pc:sldMkLst>
          <pc:docMk/>
          <pc:sldMk cId="4047820815" sldId="618"/>
        </pc:sldMkLst>
      </pc:sldChg>
      <pc:sldChg chg="setBg">
        <pc:chgData name="ΕΥΣΤΡΑΤΙΟΣ ΚΥΠΡΙΩΤΕΛΗΣ" userId="73446046-6521-4714-9560-9efbeca7d0fe" providerId="ADAL" clId="{90CE8524-FBDC-4A73-8DEA-E7BF45B312E9}" dt="2023-12-19T12:03:49.500" v="896"/>
        <pc:sldMkLst>
          <pc:docMk/>
          <pc:sldMk cId="3098752295" sldId="619"/>
        </pc:sldMkLst>
      </pc:sldChg>
      <pc:sldChg chg="setBg">
        <pc:chgData name="ΕΥΣΤΡΑΤΙΟΣ ΚΥΠΡΙΩΤΕΛΗΣ" userId="73446046-6521-4714-9560-9efbeca7d0fe" providerId="ADAL" clId="{90CE8524-FBDC-4A73-8DEA-E7BF45B312E9}" dt="2023-12-19T12:03:49.500" v="896"/>
        <pc:sldMkLst>
          <pc:docMk/>
          <pc:sldMk cId="3827531924" sldId="620"/>
        </pc:sldMkLst>
      </pc:sldChg>
      <pc:sldChg chg="setBg">
        <pc:chgData name="ΕΥΣΤΡΑΤΙΟΣ ΚΥΠΡΙΩΤΕΛΗΣ" userId="73446046-6521-4714-9560-9efbeca7d0fe" providerId="ADAL" clId="{90CE8524-FBDC-4A73-8DEA-E7BF45B312E9}" dt="2023-12-19T12:03:49.500" v="896"/>
        <pc:sldMkLst>
          <pc:docMk/>
          <pc:sldMk cId="87467274" sldId="621"/>
        </pc:sldMkLst>
      </pc:sldChg>
      <pc:sldChg chg="setBg">
        <pc:chgData name="ΕΥΣΤΡΑΤΙΟΣ ΚΥΠΡΙΩΤΕΛΗΣ" userId="73446046-6521-4714-9560-9efbeca7d0fe" providerId="ADAL" clId="{90CE8524-FBDC-4A73-8DEA-E7BF45B312E9}" dt="2023-12-19T12:03:49.500" v="896"/>
        <pc:sldMkLst>
          <pc:docMk/>
          <pc:sldMk cId="1188441413" sldId="622"/>
        </pc:sldMkLst>
      </pc:sldChg>
      <pc:sldChg chg="setBg">
        <pc:chgData name="ΕΥΣΤΡΑΤΙΟΣ ΚΥΠΡΙΩΤΕΛΗΣ" userId="73446046-6521-4714-9560-9efbeca7d0fe" providerId="ADAL" clId="{90CE8524-FBDC-4A73-8DEA-E7BF45B312E9}" dt="2023-12-19T12:03:49.500" v="896"/>
        <pc:sldMkLst>
          <pc:docMk/>
          <pc:sldMk cId="3603906925" sldId="623"/>
        </pc:sldMkLst>
      </pc:sldChg>
      <pc:sldChg chg="setBg">
        <pc:chgData name="ΕΥΣΤΡΑΤΙΟΣ ΚΥΠΡΙΩΤΕΛΗΣ" userId="73446046-6521-4714-9560-9efbeca7d0fe" providerId="ADAL" clId="{90CE8524-FBDC-4A73-8DEA-E7BF45B312E9}" dt="2023-12-19T12:04:03.133" v="897"/>
        <pc:sldMkLst>
          <pc:docMk/>
          <pc:sldMk cId="138069055" sldId="624"/>
        </pc:sldMkLst>
      </pc:sldChg>
      <pc:sldChg chg="setBg">
        <pc:chgData name="ΕΥΣΤΡΑΤΙΟΣ ΚΥΠΡΙΩΤΕΛΗΣ" userId="73446046-6521-4714-9560-9efbeca7d0fe" providerId="ADAL" clId="{90CE8524-FBDC-4A73-8DEA-E7BF45B312E9}" dt="2023-12-19T12:04:03.133" v="897"/>
        <pc:sldMkLst>
          <pc:docMk/>
          <pc:sldMk cId="1382585270" sldId="625"/>
        </pc:sldMkLst>
      </pc:sldChg>
      <pc:sldChg chg="setBg">
        <pc:chgData name="ΕΥΣΤΡΑΤΙΟΣ ΚΥΠΡΙΩΤΕΛΗΣ" userId="73446046-6521-4714-9560-9efbeca7d0fe" providerId="ADAL" clId="{90CE8524-FBDC-4A73-8DEA-E7BF45B312E9}" dt="2023-12-19T12:04:03.133" v="897"/>
        <pc:sldMkLst>
          <pc:docMk/>
          <pc:sldMk cId="1452758696" sldId="626"/>
        </pc:sldMkLst>
      </pc:sldChg>
      <pc:sldChg chg="setBg">
        <pc:chgData name="ΕΥΣΤΡΑΤΙΟΣ ΚΥΠΡΙΩΤΕΛΗΣ" userId="73446046-6521-4714-9560-9efbeca7d0fe" providerId="ADAL" clId="{90CE8524-FBDC-4A73-8DEA-E7BF45B312E9}" dt="2023-12-19T12:04:03.133" v="897"/>
        <pc:sldMkLst>
          <pc:docMk/>
          <pc:sldMk cId="3832964375" sldId="627"/>
        </pc:sldMkLst>
      </pc:sldChg>
      <pc:sldChg chg="modSp mod">
        <pc:chgData name="ΕΥΣΤΡΑΤΙΟΣ ΚΥΠΡΙΩΤΕΛΗΣ" userId="73446046-6521-4714-9560-9efbeca7d0fe" providerId="ADAL" clId="{90CE8524-FBDC-4A73-8DEA-E7BF45B312E9}" dt="2023-12-19T09:35:29.692" v="7" actId="208"/>
        <pc:sldMkLst>
          <pc:docMk/>
          <pc:sldMk cId="2084740974" sldId="671"/>
        </pc:sldMkLst>
        <pc:spChg chg="mod">
          <ac:chgData name="ΕΥΣΤΡΑΤΙΟΣ ΚΥΠΡΙΩΤΕΛΗΣ" userId="73446046-6521-4714-9560-9efbeca7d0fe" providerId="ADAL" clId="{90CE8524-FBDC-4A73-8DEA-E7BF45B312E9}" dt="2023-12-19T09:35:29.692" v="7" actId="208"/>
          <ac:spMkLst>
            <pc:docMk/>
            <pc:sldMk cId="2084740974" sldId="671"/>
            <ac:spMk id="2" creationId="{00000000-0000-0000-0000-000000000000}"/>
          </ac:spMkLst>
        </pc:spChg>
      </pc:sldChg>
      <pc:sldChg chg="addSp delSp modSp mod">
        <pc:chgData name="ΕΥΣΤΡΑΤΙΟΣ ΚΥΠΡΙΩΤΕΛΗΣ" userId="73446046-6521-4714-9560-9efbeca7d0fe" providerId="ADAL" clId="{90CE8524-FBDC-4A73-8DEA-E7BF45B312E9}" dt="2023-12-19T09:36:07.191" v="12" actId="208"/>
        <pc:sldMkLst>
          <pc:docMk/>
          <pc:sldMk cId="2632938947" sldId="672"/>
        </pc:sldMkLst>
        <pc:spChg chg="mod">
          <ac:chgData name="ΕΥΣΤΡΑΤΙΟΣ ΚΥΠΡΙΩΤΕΛΗΣ" userId="73446046-6521-4714-9560-9efbeca7d0fe" providerId="ADAL" clId="{90CE8524-FBDC-4A73-8DEA-E7BF45B312E9}" dt="2023-12-19T09:36:07.191" v="12" actId="208"/>
          <ac:spMkLst>
            <pc:docMk/>
            <pc:sldMk cId="2632938947" sldId="672"/>
            <ac:spMk id="2" creationId="{00000000-0000-0000-0000-000000000000}"/>
          </ac:spMkLst>
        </pc:spChg>
        <pc:spChg chg="add mod">
          <ac:chgData name="ΕΥΣΤΡΑΤΙΟΣ ΚΥΠΡΙΩΤΕΛΗΣ" userId="73446046-6521-4714-9560-9efbeca7d0fe" providerId="ADAL" clId="{90CE8524-FBDC-4A73-8DEA-E7BF45B312E9}" dt="2023-12-19T09:35:56.869" v="10" actId="207"/>
          <ac:spMkLst>
            <pc:docMk/>
            <pc:sldMk cId="2632938947" sldId="672"/>
            <ac:spMk id="4" creationId="{7BDE719B-545E-B688-C442-C4CEE832E069}"/>
          </ac:spMkLst>
        </pc:spChg>
        <pc:spChg chg="del">
          <ac:chgData name="ΕΥΣΤΡΑΤΙΟΣ ΚΥΠΡΙΩΤΕΛΗΣ" userId="73446046-6521-4714-9560-9efbeca7d0fe" providerId="ADAL" clId="{90CE8524-FBDC-4A73-8DEA-E7BF45B312E9}" dt="2023-12-19T09:35:38.298" v="8" actId="478"/>
          <ac:spMkLst>
            <pc:docMk/>
            <pc:sldMk cId="2632938947" sldId="672"/>
            <ac:spMk id="10" creationId="{00000000-0000-0000-0000-000000000000}"/>
          </ac:spMkLst>
        </pc:spChg>
      </pc:sldChg>
      <pc:sldChg chg="addSp delSp modSp mod">
        <pc:chgData name="ΕΥΣΤΡΑΤΙΟΣ ΚΥΠΡΙΩΤΕΛΗΣ" userId="73446046-6521-4714-9560-9efbeca7d0fe" providerId="ADAL" clId="{90CE8524-FBDC-4A73-8DEA-E7BF45B312E9}" dt="2023-12-19T09:36:58.238" v="19" actId="339"/>
        <pc:sldMkLst>
          <pc:docMk/>
          <pc:sldMk cId="1932615692" sldId="673"/>
        </pc:sldMkLst>
        <pc:spChg chg="mod">
          <ac:chgData name="ΕΥΣΤΡΑΤΙΟΣ ΚΥΠΡΙΩΤΕΛΗΣ" userId="73446046-6521-4714-9560-9efbeca7d0fe" providerId="ADAL" clId="{90CE8524-FBDC-4A73-8DEA-E7BF45B312E9}" dt="2023-12-19T09:36:49.650" v="18" actId="339"/>
          <ac:spMkLst>
            <pc:docMk/>
            <pc:sldMk cId="1932615692" sldId="673"/>
            <ac:spMk id="2" creationId="{00000000-0000-0000-0000-000000000000}"/>
          </ac:spMkLst>
        </pc:spChg>
        <pc:spChg chg="add mod">
          <ac:chgData name="ΕΥΣΤΡΑΤΙΟΣ ΚΥΠΡΙΩΤΕΛΗΣ" userId="73446046-6521-4714-9560-9efbeca7d0fe" providerId="ADAL" clId="{90CE8524-FBDC-4A73-8DEA-E7BF45B312E9}" dt="2023-12-19T09:36:58.238" v="19" actId="339"/>
          <ac:spMkLst>
            <pc:docMk/>
            <pc:sldMk cId="1932615692" sldId="673"/>
            <ac:spMk id="5" creationId="{B57E571E-61D8-BFB3-D002-9D2F478349B7}"/>
          </ac:spMkLst>
        </pc:spChg>
        <pc:spChg chg="del">
          <ac:chgData name="ΕΥΣΤΡΑΤΙΟΣ ΚΥΠΡΙΩΤΕΛΗΣ" userId="73446046-6521-4714-9560-9efbeca7d0fe" providerId="ADAL" clId="{90CE8524-FBDC-4A73-8DEA-E7BF45B312E9}" dt="2023-12-19T09:36:17.537" v="13" actId="478"/>
          <ac:spMkLst>
            <pc:docMk/>
            <pc:sldMk cId="1932615692" sldId="673"/>
            <ac:spMk id="10" creationId="{00000000-0000-0000-0000-000000000000}"/>
          </ac:spMkLst>
        </pc:spChg>
      </pc:sldChg>
      <pc:sldChg chg="delSp modSp mod">
        <pc:chgData name="ΕΥΣΤΡΑΤΙΟΣ ΚΥΠΡΙΩΤΕΛΗΣ" userId="73446046-6521-4714-9560-9efbeca7d0fe" providerId="ADAL" clId="{90CE8524-FBDC-4A73-8DEA-E7BF45B312E9}" dt="2023-12-19T09:37:33.638" v="23" actId="339"/>
        <pc:sldMkLst>
          <pc:docMk/>
          <pc:sldMk cId="3377312053" sldId="674"/>
        </pc:sldMkLst>
        <pc:spChg chg="mod">
          <ac:chgData name="ΕΥΣΤΡΑΤΙΟΣ ΚΥΠΡΙΩΤΕΛΗΣ" userId="73446046-6521-4714-9560-9efbeca7d0fe" providerId="ADAL" clId="{90CE8524-FBDC-4A73-8DEA-E7BF45B312E9}" dt="2023-12-19T09:37:33.638" v="23" actId="339"/>
          <ac:spMkLst>
            <pc:docMk/>
            <pc:sldMk cId="3377312053" sldId="674"/>
            <ac:spMk id="2" creationId="{00000000-0000-0000-0000-000000000000}"/>
          </ac:spMkLst>
        </pc:spChg>
        <pc:spChg chg="del">
          <ac:chgData name="ΕΥΣΤΡΑΤΙΟΣ ΚΥΠΡΙΩΤΕΛΗΣ" userId="73446046-6521-4714-9560-9efbeca7d0fe" providerId="ADAL" clId="{90CE8524-FBDC-4A73-8DEA-E7BF45B312E9}" dt="2023-12-19T09:37:18.042" v="20" actId="478"/>
          <ac:spMkLst>
            <pc:docMk/>
            <pc:sldMk cId="3377312053" sldId="674"/>
            <ac:spMk id="10" creationId="{00000000-0000-0000-0000-000000000000}"/>
          </ac:spMkLst>
        </pc:spChg>
      </pc:sldChg>
      <pc:sldChg chg="modSp mod">
        <pc:chgData name="ΕΥΣΤΡΑΤΙΟΣ ΚΥΠΡΙΩΤΕΛΗΣ" userId="73446046-6521-4714-9560-9efbeca7d0fe" providerId="ADAL" clId="{90CE8524-FBDC-4A73-8DEA-E7BF45B312E9}" dt="2023-12-19T09:37:51.877" v="25" actId="208"/>
        <pc:sldMkLst>
          <pc:docMk/>
          <pc:sldMk cId="499975766" sldId="675"/>
        </pc:sldMkLst>
        <pc:spChg chg="mod">
          <ac:chgData name="ΕΥΣΤΡΑΤΙΟΣ ΚΥΠΡΙΩΤΕΛΗΣ" userId="73446046-6521-4714-9560-9efbeca7d0fe" providerId="ADAL" clId="{90CE8524-FBDC-4A73-8DEA-E7BF45B312E9}" dt="2023-12-19T09:37:51.877" v="25" actId="208"/>
          <ac:spMkLst>
            <pc:docMk/>
            <pc:sldMk cId="499975766" sldId="675"/>
            <ac:spMk id="2" creationId="{00000000-0000-0000-0000-000000000000}"/>
          </ac:spMkLst>
        </pc:spChg>
      </pc:sldChg>
      <pc:sldChg chg="delSp modSp mod">
        <pc:chgData name="ΕΥΣΤΡΑΤΙΟΣ ΚΥΠΡΙΩΤΕΛΗΣ" userId="73446046-6521-4714-9560-9efbeca7d0fe" providerId="ADAL" clId="{90CE8524-FBDC-4A73-8DEA-E7BF45B312E9}" dt="2023-12-19T09:38:31.021" v="30" actId="14100"/>
        <pc:sldMkLst>
          <pc:docMk/>
          <pc:sldMk cId="1507591180" sldId="676"/>
        </pc:sldMkLst>
        <pc:spChg chg="mod">
          <ac:chgData name="ΕΥΣΤΡΑΤΙΟΣ ΚΥΠΡΙΩΤΕΛΗΣ" userId="73446046-6521-4714-9560-9efbeca7d0fe" providerId="ADAL" clId="{90CE8524-FBDC-4A73-8DEA-E7BF45B312E9}" dt="2023-12-19T09:38:31.021" v="30" actId="14100"/>
          <ac:spMkLst>
            <pc:docMk/>
            <pc:sldMk cId="1507591180" sldId="676"/>
            <ac:spMk id="2" creationId="{00000000-0000-0000-0000-000000000000}"/>
          </ac:spMkLst>
        </pc:spChg>
        <pc:spChg chg="del">
          <ac:chgData name="ΕΥΣΤΡΑΤΙΟΣ ΚΥΠΡΙΩΤΕΛΗΣ" userId="73446046-6521-4714-9560-9efbeca7d0fe" providerId="ADAL" clId="{90CE8524-FBDC-4A73-8DEA-E7BF45B312E9}" dt="2023-12-19T09:38:03.975" v="26" actId="478"/>
          <ac:spMkLst>
            <pc:docMk/>
            <pc:sldMk cId="1507591180" sldId="676"/>
            <ac:spMk id="10" creationId="{00000000-0000-0000-0000-000000000000}"/>
          </ac:spMkLst>
        </pc:spChg>
      </pc:sldChg>
      <pc:sldChg chg="modSp mod">
        <pc:chgData name="ΕΥΣΤΡΑΤΙΟΣ ΚΥΠΡΙΩΤΕΛΗΣ" userId="73446046-6521-4714-9560-9efbeca7d0fe" providerId="ADAL" clId="{90CE8524-FBDC-4A73-8DEA-E7BF45B312E9}" dt="2023-12-19T09:38:52.563" v="34" actId="339"/>
        <pc:sldMkLst>
          <pc:docMk/>
          <pc:sldMk cId="1856636944" sldId="677"/>
        </pc:sldMkLst>
        <pc:spChg chg="mod">
          <ac:chgData name="ΕΥΣΤΡΑΤΙΟΣ ΚΥΠΡΙΩΤΕΛΗΣ" userId="73446046-6521-4714-9560-9efbeca7d0fe" providerId="ADAL" clId="{90CE8524-FBDC-4A73-8DEA-E7BF45B312E9}" dt="2023-12-19T09:38:46.272" v="33" actId="339"/>
          <ac:spMkLst>
            <pc:docMk/>
            <pc:sldMk cId="1856636944" sldId="677"/>
            <ac:spMk id="2" creationId="{00000000-0000-0000-0000-000000000000}"/>
          </ac:spMkLst>
        </pc:spChg>
        <pc:spChg chg="mod">
          <ac:chgData name="ΕΥΣΤΡΑΤΙΟΣ ΚΥΠΡΙΩΤΕΛΗΣ" userId="73446046-6521-4714-9560-9efbeca7d0fe" providerId="ADAL" clId="{90CE8524-FBDC-4A73-8DEA-E7BF45B312E9}" dt="2023-12-19T09:38:52.563" v="34" actId="339"/>
          <ac:spMkLst>
            <pc:docMk/>
            <pc:sldMk cId="1856636944" sldId="677"/>
            <ac:spMk id="3" creationId="{CC81B5FF-7C33-FF0A-E972-8D6F9AAE2634}"/>
          </ac:spMkLst>
        </pc:spChg>
      </pc:sldChg>
      <pc:sldChg chg="modSp mod">
        <pc:chgData name="ΕΥΣΤΡΑΤΙΟΣ ΚΥΠΡΙΩΤΕΛΗΣ" userId="73446046-6521-4714-9560-9efbeca7d0fe" providerId="ADAL" clId="{90CE8524-FBDC-4A73-8DEA-E7BF45B312E9}" dt="2023-12-19T09:39:03.045" v="36" actId="208"/>
        <pc:sldMkLst>
          <pc:docMk/>
          <pc:sldMk cId="1402598376" sldId="679"/>
        </pc:sldMkLst>
        <pc:spChg chg="mod">
          <ac:chgData name="ΕΥΣΤΡΑΤΙΟΣ ΚΥΠΡΙΩΤΕΛΗΣ" userId="73446046-6521-4714-9560-9efbeca7d0fe" providerId="ADAL" clId="{90CE8524-FBDC-4A73-8DEA-E7BF45B312E9}" dt="2023-12-19T09:39:03.045" v="36" actId="208"/>
          <ac:spMkLst>
            <pc:docMk/>
            <pc:sldMk cId="1402598376" sldId="679"/>
            <ac:spMk id="5" creationId="{B8D8E1CF-44DE-44AE-BF73-2096043BF843}"/>
          </ac:spMkLst>
        </pc:spChg>
      </pc:sldChg>
      <pc:sldChg chg="modSp mod">
        <pc:chgData name="ΕΥΣΤΡΑΤΙΟΣ ΚΥΠΡΙΩΤΕΛΗΣ" userId="73446046-6521-4714-9560-9efbeca7d0fe" providerId="ADAL" clId="{90CE8524-FBDC-4A73-8DEA-E7BF45B312E9}" dt="2023-12-19T09:39:43.542" v="41" actId="208"/>
        <pc:sldMkLst>
          <pc:docMk/>
          <pc:sldMk cId="3573502393" sldId="681"/>
        </pc:sldMkLst>
        <pc:spChg chg="mod">
          <ac:chgData name="ΕΥΣΤΡΑΤΙΟΣ ΚΥΠΡΙΩΤΕΛΗΣ" userId="73446046-6521-4714-9560-9efbeca7d0fe" providerId="ADAL" clId="{90CE8524-FBDC-4A73-8DEA-E7BF45B312E9}" dt="2023-12-19T09:39:43.542" v="41" actId="208"/>
          <ac:spMkLst>
            <pc:docMk/>
            <pc:sldMk cId="3573502393" sldId="681"/>
            <ac:spMk id="2" creationId="{00000000-0000-0000-0000-000000000000}"/>
          </ac:spMkLst>
        </pc:spChg>
      </pc:sldChg>
      <pc:sldChg chg="modSp mod">
        <pc:chgData name="ΕΥΣΤΡΑΤΙΟΣ ΚΥΠΡΙΩΤΕΛΗΣ" userId="73446046-6521-4714-9560-9efbeca7d0fe" providerId="ADAL" clId="{90CE8524-FBDC-4A73-8DEA-E7BF45B312E9}" dt="2023-12-19T09:40:10.474" v="44" actId="339"/>
        <pc:sldMkLst>
          <pc:docMk/>
          <pc:sldMk cId="416687070" sldId="683"/>
        </pc:sldMkLst>
        <pc:spChg chg="mod">
          <ac:chgData name="ΕΥΣΤΡΑΤΙΟΣ ΚΥΠΡΙΩΤΕΛΗΣ" userId="73446046-6521-4714-9560-9efbeca7d0fe" providerId="ADAL" clId="{90CE8524-FBDC-4A73-8DEA-E7BF45B312E9}" dt="2023-12-19T09:40:10.474" v="44" actId="339"/>
          <ac:spMkLst>
            <pc:docMk/>
            <pc:sldMk cId="416687070" sldId="683"/>
            <ac:spMk id="2" creationId="{00000000-0000-0000-0000-000000000000}"/>
          </ac:spMkLst>
        </pc:spChg>
      </pc:sldChg>
      <pc:sldChg chg="modSp mod">
        <pc:chgData name="ΕΥΣΤΡΑΤΙΟΣ ΚΥΠΡΙΩΤΕΛΗΣ" userId="73446046-6521-4714-9560-9efbeca7d0fe" providerId="ADAL" clId="{90CE8524-FBDC-4A73-8DEA-E7BF45B312E9}" dt="2023-12-19T09:40:26.001" v="47" actId="339"/>
        <pc:sldMkLst>
          <pc:docMk/>
          <pc:sldMk cId="3317370666" sldId="684"/>
        </pc:sldMkLst>
        <pc:spChg chg="mod">
          <ac:chgData name="ΕΥΣΤΡΑΤΙΟΣ ΚΥΠΡΙΩΤΕΛΗΣ" userId="73446046-6521-4714-9560-9efbeca7d0fe" providerId="ADAL" clId="{90CE8524-FBDC-4A73-8DEA-E7BF45B312E9}" dt="2023-12-19T09:40:26.001" v="47" actId="339"/>
          <ac:spMkLst>
            <pc:docMk/>
            <pc:sldMk cId="3317370666" sldId="684"/>
            <ac:spMk id="2" creationId="{00000000-0000-0000-0000-000000000000}"/>
          </ac:spMkLst>
        </pc:spChg>
      </pc:sldChg>
      <pc:sldChg chg="modSp mod">
        <pc:chgData name="ΕΥΣΤΡΑΤΙΟΣ ΚΥΠΡΙΩΤΕΛΗΣ" userId="73446046-6521-4714-9560-9efbeca7d0fe" providerId="ADAL" clId="{90CE8524-FBDC-4A73-8DEA-E7BF45B312E9}" dt="2023-12-19T09:40:57.259" v="53" actId="339"/>
        <pc:sldMkLst>
          <pc:docMk/>
          <pc:sldMk cId="4204198159" sldId="685"/>
        </pc:sldMkLst>
        <pc:spChg chg="mod">
          <ac:chgData name="ΕΥΣΤΡΑΤΙΟΣ ΚΥΠΡΙΩΤΕΛΗΣ" userId="73446046-6521-4714-9560-9efbeca7d0fe" providerId="ADAL" clId="{90CE8524-FBDC-4A73-8DEA-E7BF45B312E9}" dt="2023-12-19T09:40:57.259" v="53" actId="339"/>
          <ac:spMkLst>
            <pc:docMk/>
            <pc:sldMk cId="4204198159" sldId="685"/>
            <ac:spMk id="2" creationId="{00000000-0000-0000-0000-000000000000}"/>
          </ac:spMkLst>
        </pc:spChg>
      </pc:sldChg>
      <pc:sldChg chg="modSp mod">
        <pc:chgData name="ΕΥΣΤΡΑΤΙΟΣ ΚΥΠΡΙΩΤΕΛΗΣ" userId="73446046-6521-4714-9560-9efbeca7d0fe" providerId="ADAL" clId="{90CE8524-FBDC-4A73-8DEA-E7BF45B312E9}" dt="2023-12-19T09:41:10.530" v="55" actId="208"/>
        <pc:sldMkLst>
          <pc:docMk/>
          <pc:sldMk cId="3551100153" sldId="686"/>
        </pc:sldMkLst>
        <pc:spChg chg="mod">
          <ac:chgData name="ΕΥΣΤΡΑΤΙΟΣ ΚΥΠΡΙΩΤΕΛΗΣ" userId="73446046-6521-4714-9560-9efbeca7d0fe" providerId="ADAL" clId="{90CE8524-FBDC-4A73-8DEA-E7BF45B312E9}" dt="2023-12-19T09:41:10.530" v="55" actId="208"/>
          <ac:spMkLst>
            <pc:docMk/>
            <pc:sldMk cId="3551100153" sldId="686"/>
            <ac:spMk id="2" creationId="{00000000-0000-0000-0000-000000000000}"/>
          </ac:spMkLst>
        </pc:spChg>
      </pc:sldChg>
      <pc:sldChg chg="delSp modSp mod">
        <pc:chgData name="ΕΥΣΤΡΑΤΙΟΣ ΚΥΠΡΙΩΤΕΛΗΣ" userId="73446046-6521-4714-9560-9efbeca7d0fe" providerId="ADAL" clId="{90CE8524-FBDC-4A73-8DEA-E7BF45B312E9}" dt="2023-12-19T09:41:25.446" v="58" actId="208"/>
        <pc:sldMkLst>
          <pc:docMk/>
          <pc:sldMk cId="3206153434" sldId="687"/>
        </pc:sldMkLst>
        <pc:spChg chg="mod">
          <ac:chgData name="ΕΥΣΤΡΑΤΙΟΣ ΚΥΠΡΙΩΤΕΛΗΣ" userId="73446046-6521-4714-9560-9efbeca7d0fe" providerId="ADAL" clId="{90CE8524-FBDC-4A73-8DEA-E7BF45B312E9}" dt="2023-12-19T09:41:25.446" v="58" actId="208"/>
          <ac:spMkLst>
            <pc:docMk/>
            <pc:sldMk cId="3206153434" sldId="687"/>
            <ac:spMk id="2" creationId="{00000000-0000-0000-0000-000000000000}"/>
          </ac:spMkLst>
        </pc:spChg>
        <pc:spChg chg="del">
          <ac:chgData name="ΕΥΣΤΡΑΤΙΟΣ ΚΥΠΡΙΩΤΕΛΗΣ" userId="73446046-6521-4714-9560-9efbeca7d0fe" providerId="ADAL" clId="{90CE8524-FBDC-4A73-8DEA-E7BF45B312E9}" dt="2023-12-19T09:41:21.279" v="56" actId="478"/>
          <ac:spMkLst>
            <pc:docMk/>
            <pc:sldMk cId="3206153434" sldId="687"/>
            <ac:spMk id="10" creationId="{00000000-0000-0000-0000-000000000000}"/>
          </ac:spMkLst>
        </pc:spChg>
      </pc:sldChg>
      <pc:sldChg chg="modSp mod">
        <pc:chgData name="ΕΥΣΤΡΑΤΙΟΣ ΚΥΠΡΙΩΤΕΛΗΣ" userId="73446046-6521-4714-9560-9efbeca7d0fe" providerId="ADAL" clId="{90CE8524-FBDC-4A73-8DEA-E7BF45B312E9}" dt="2023-12-19T09:43:39.578" v="79" actId="339"/>
        <pc:sldMkLst>
          <pc:docMk/>
          <pc:sldMk cId="1804197366" sldId="689"/>
        </pc:sldMkLst>
        <pc:spChg chg="mod">
          <ac:chgData name="ΕΥΣΤΡΑΤΙΟΣ ΚΥΠΡΙΩΤΕΛΗΣ" userId="73446046-6521-4714-9560-9efbeca7d0fe" providerId="ADAL" clId="{90CE8524-FBDC-4A73-8DEA-E7BF45B312E9}" dt="2023-12-19T09:43:39.578" v="79" actId="339"/>
          <ac:spMkLst>
            <pc:docMk/>
            <pc:sldMk cId="1804197366" sldId="689"/>
            <ac:spMk id="2" creationId="{00000000-0000-0000-0000-000000000000}"/>
          </ac:spMkLst>
        </pc:spChg>
      </pc:sldChg>
      <pc:sldChg chg="delSp modSp mod">
        <pc:chgData name="ΕΥΣΤΡΑΤΙΟΣ ΚΥΠΡΙΩΤΕΛΗΣ" userId="73446046-6521-4714-9560-9efbeca7d0fe" providerId="ADAL" clId="{90CE8524-FBDC-4A73-8DEA-E7BF45B312E9}" dt="2023-12-19T09:43:58.113" v="83" actId="339"/>
        <pc:sldMkLst>
          <pc:docMk/>
          <pc:sldMk cId="664457484" sldId="690"/>
        </pc:sldMkLst>
        <pc:spChg chg="mod">
          <ac:chgData name="ΕΥΣΤΡΑΤΙΟΣ ΚΥΠΡΙΩΤΕΛΗΣ" userId="73446046-6521-4714-9560-9efbeca7d0fe" providerId="ADAL" clId="{90CE8524-FBDC-4A73-8DEA-E7BF45B312E9}" dt="2023-12-19T09:43:58.113" v="83" actId="339"/>
          <ac:spMkLst>
            <pc:docMk/>
            <pc:sldMk cId="664457484" sldId="690"/>
            <ac:spMk id="2" creationId="{00000000-0000-0000-0000-000000000000}"/>
          </ac:spMkLst>
        </pc:spChg>
        <pc:spChg chg="del">
          <ac:chgData name="ΕΥΣΤΡΑΤΙΟΣ ΚΥΠΡΙΩΤΕΛΗΣ" userId="73446046-6521-4714-9560-9efbeca7d0fe" providerId="ADAL" clId="{90CE8524-FBDC-4A73-8DEA-E7BF45B312E9}" dt="2023-12-19T09:43:47.215" v="80" actId="478"/>
          <ac:spMkLst>
            <pc:docMk/>
            <pc:sldMk cId="664457484" sldId="690"/>
            <ac:spMk id="10" creationId="{00000000-0000-0000-0000-000000000000}"/>
          </ac:spMkLst>
        </pc:spChg>
      </pc:sldChg>
      <pc:sldChg chg="delSp modSp mod">
        <pc:chgData name="ΕΥΣΤΡΑΤΙΟΣ ΚΥΠΡΙΩΤΕΛΗΣ" userId="73446046-6521-4714-9560-9efbeca7d0fe" providerId="ADAL" clId="{90CE8524-FBDC-4A73-8DEA-E7BF45B312E9}" dt="2023-12-19T09:44:42.045" v="88" actId="208"/>
        <pc:sldMkLst>
          <pc:docMk/>
          <pc:sldMk cId="3651308557" sldId="691"/>
        </pc:sldMkLst>
        <pc:spChg chg="mod">
          <ac:chgData name="ΕΥΣΤΡΑΤΙΟΣ ΚΥΠΡΙΩΤΕΛΗΣ" userId="73446046-6521-4714-9560-9efbeca7d0fe" providerId="ADAL" clId="{90CE8524-FBDC-4A73-8DEA-E7BF45B312E9}" dt="2023-12-19T09:44:42.045" v="88" actId="208"/>
          <ac:spMkLst>
            <pc:docMk/>
            <pc:sldMk cId="3651308557" sldId="691"/>
            <ac:spMk id="2" creationId="{00000000-0000-0000-0000-000000000000}"/>
          </ac:spMkLst>
        </pc:spChg>
        <pc:spChg chg="del">
          <ac:chgData name="ΕΥΣΤΡΑΤΙΟΣ ΚΥΠΡΙΩΤΕΛΗΣ" userId="73446046-6521-4714-9560-9efbeca7d0fe" providerId="ADAL" clId="{90CE8524-FBDC-4A73-8DEA-E7BF45B312E9}" dt="2023-12-19T09:44:36.783" v="86" actId="478"/>
          <ac:spMkLst>
            <pc:docMk/>
            <pc:sldMk cId="3651308557" sldId="691"/>
            <ac:spMk id="10" creationId="{00000000-0000-0000-0000-000000000000}"/>
          </ac:spMkLst>
        </pc:spChg>
      </pc:sldChg>
      <pc:sldChg chg="modSp mod">
        <pc:chgData name="ΕΥΣΤΡΑΤΙΟΣ ΚΥΠΡΙΩΤΕΛΗΣ" userId="73446046-6521-4714-9560-9efbeca7d0fe" providerId="ADAL" clId="{90CE8524-FBDC-4A73-8DEA-E7BF45B312E9}" dt="2023-12-19T09:44:15.745" v="85" actId="208"/>
        <pc:sldMkLst>
          <pc:docMk/>
          <pc:sldMk cId="1857807952" sldId="692"/>
        </pc:sldMkLst>
        <pc:spChg chg="mod">
          <ac:chgData name="ΕΥΣΤΡΑΤΙΟΣ ΚΥΠΡΙΩΤΕΛΗΣ" userId="73446046-6521-4714-9560-9efbeca7d0fe" providerId="ADAL" clId="{90CE8524-FBDC-4A73-8DEA-E7BF45B312E9}" dt="2023-12-19T09:44:15.745" v="85" actId="208"/>
          <ac:spMkLst>
            <pc:docMk/>
            <pc:sldMk cId="1857807952" sldId="692"/>
            <ac:spMk id="2" creationId="{00000000-0000-0000-0000-000000000000}"/>
          </ac:spMkLst>
        </pc:spChg>
      </pc:sldChg>
      <pc:sldChg chg="modSp mod">
        <pc:chgData name="ΕΥΣΤΡΑΤΙΟΣ ΚΥΠΡΙΩΤΕΛΗΣ" userId="73446046-6521-4714-9560-9efbeca7d0fe" providerId="ADAL" clId="{90CE8524-FBDC-4A73-8DEA-E7BF45B312E9}" dt="2023-12-19T09:46:13.089" v="101" actId="208"/>
        <pc:sldMkLst>
          <pc:docMk/>
          <pc:sldMk cId="1338185948" sldId="694"/>
        </pc:sldMkLst>
        <pc:spChg chg="mod">
          <ac:chgData name="ΕΥΣΤΡΑΤΙΟΣ ΚΥΠΡΙΩΤΕΛΗΣ" userId="73446046-6521-4714-9560-9efbeca7d0fe" providerId="ADAL" clId="{90CE8524-FBDC-4A73-8DEA-E7BF45B312E9}" dt="2023-12-19T09:46:13.089" v="101" actId="208"/>
          <ac:spMkLst>
            <pc:docMk/>
            <pc:sldMk cId="1338185948" sldId="694"/>
            <ac:spMk id="2" creationId="{00000000-0000-0000-0000-000000000000}"/>
          </ac:spMkLst>
        </pc:spChg>
      </pc:sldChg>
      <pc:sldChg chg="modSp mod modAnim">
        <pc:chgData name="ΕΥΣΤΡΑΤΙΟΣ ΚΥΠΡΙΩΤΕΛΗΣ" userId="73446046-6521-4714-9560-9efbeca7d0fe" providerId="ADAL" clId="{90CE8524-FBDC-4A73-8DEA-E7BF45B312E9}" dt="2023-12-19T10:35:10.174" v="383" actId="404"/>
        <pc:sldMkLst>
          <pc:docMk/>
          <pc:sldMk cId="2084655331" sldId="695"/>
        </pc:sldMkLst>
        <pc:spChg chg="mod">
          <ac:chgData name="ΕΥΣΤΡΑΤΙΟΣ ΚΥΠΡΙΩΤΕΛΗΣ" userId="73446046-6521-4714-9560-9efbeca7d0fe" providerId="ADAL" clId="{90CE8524-FBDC-4A73-8DEA-E7BF45B312E9}" dt="2023-12-19T10:34:51.504" v="373" actId="208"/>
          <ac:spMkLst>
            <pc:docMk/>
            <pc:sldMk cId="2084655331" sldId="695"/>
            <ac:spMk id="7171" creationId="{00000000-0000-0000-0000-000000000000}"/>
          </ac:spMkLst>
        </pc:spChg>
        <pc:spChg chg="mod">
          <ac:chgData name="ΕΥΣΤΡΑΤΙΟΣ ΚΥΠΡΙΩΤΕΛΗΣ" userId="73446046-6521-4714-9560-9efbeca7d0fe" providerId="ADAL" clId="{90CE8524-FBDC-4A73-8DEA-E7BF45B312E9}" dt="2023-12-19T10:35:10.174" v="383" actId="404"/>
          <ac:spMkLst>
            <pc:docMk/>
            <pc:sldMk cId="2084655331" sldId="695"/>
            <ac:spMk id="150531" creationId="{00000000-0000-0000-0000-000000000000}"/>
          </ac:spMkLst>
        </pc:spChg>
      </pc:sldChg>
      <pc:sldChg chg="modSp mod">
        <pc:chgData name="ΕΥΣΤΡΑΤΙΟΣ ΚΥΠΡΙΩΤΕΛΗΣ" userId="73446046-6521-4714-9560-9efbeca7d0fe" providerId="ADAL" clId="{90CE8524-FBDC-4A73-8DEA-E7BF45B312E9}" dt="2023-12-19T10:10:15.550" v="222" actId="207"/>
        <pc:sldMkLst>
          <pc:docMk/>
          <pc:sldMk cId="1244310601" sldId="696"/>
        </pc:sldMkLst>
        <pc:spChg chg="mod">
          <ac:chgData name="ΕΥΣΤΡΑΤΙΟΣ ΚΥΠΡΙΩΤΕΛΗΣ" userId="73446046-6521-4714-9560-9efbeca7d0fe" providerId="ADAL" clId="{90CE8524-FBDC-4A73-8DEA-E7BF45B312E9}" dt="2023-12-19T10:09:01.029" v="213" actId="339"/>
          <ac:spMkLst>
            <pc:docMk/>
            <pc:sldMk cId="1244310601" sldId="696"/>
            <ac:spMk id="2" creationId="{00000000-0000-0000-0000-000000000000}"/>
          </ac:spMkLst>
        </pc:spChg>
        <pc:spChg chg="mod">
          <ac:chgData name="ΕΥΣΤΡΑΤΙΟΣ ΚΥΠΡΙΩΤΕΛΗΣ" userId="73446046-6521-4714-9560-9efbeca7d0fe" providerId="ADAL" clId="{90CE8524-FBDC-4A73-8DEA-E7BF45B312E9}" dt="2023-12-19T10:09:18.134" v="215" actId="207"/>
          <ac:spMkLst>
            <pc:docMk/>
            <pc:sldMk cId="1244310601" sldId="696"/>
            <ac:spMk id="7" creationId="{00000000-0000-0000-0000-000000000000}"/>
          </ac:spMkLst>
        </pc:spChg>
        <pc:spChg chg="mod">
          <ac:chgData name="ΕΥΣΤΡΑΤΙΟΣ ΚΥΠΡΙΩΤΕΛΗΣ" userId="73446046-6521-4714-9560-9efbeca7d0fe" providerId="ADAL" clId="{90CE8524-FBDC-4A73-8DEA-E7BF45B312E9}" dt="2023-12-19T10:09:37.196" v="218" actId="207"/>
          <ac:spMkLst>
            <pc:docMk/>
            <pc:sldMk cId="1244310601" sldId="696"/>
            <ac:spMk id="10" creationId="{00000000-0000-0000-0000-000000000000}"/>
          </ac:spMkLst>
        </pc:spChg>
        <pc:spChg chg="mod">
          <ac:chgData name="ΕΥΣΤΡΑΤΙΟΣ ΚΥΠΡΙΩΤΕΛΗΣ" userId="73446046-6521-4714-9560-9efbeca7d0fe" providerId="ADAL" clId="{90CE8524-FBDC-4A73-8DEA-E7BF45B312E9}" dt="2023-12-19T10:09:40.946" v="219" actId="207"/>
          <ac:spMkLst>
            <pc:docMk/>
            <pc:sldMk cId="1244310601" sldId="696"/>
            <ac:spMk id="11" creationId="{00000000-0000-0000-0000-000000000000}"/>
          </ac:spMkLst>
        </pc:spChg>
        <pc:spChg chg="mod">
          <ac:chgData name="ΕΥΣΤΡΑΤΙΟΣ ΚΥΠΡΙΩΤΕΛΗΣ" userId="73446046-6521-4714-9560-9efbeca7d0fe" providerId="ADAL" clId="{90CE8524-FBDC-4A73-8DEA-E7BF45B312E9}" dt="2023-12-19T10:10:15.550" v="222" actId="207"/>
          <ac:spMkLst>
            <pc:docMk/>
            <pc:sldMk cId="1244310601" sldId="696"/>
            <ac:spMk id="19" creationId="{00000000-0000-0000-0000-000000000000}"/>
          </ac:spMkLst>
        </pc:spChg>
        <pc:spChg chg="mod">
          <ac:chgData name="ΕΥΣΤΡΑΤΙΟΣ ΚΥΠΡΙΩΤΕΛΗΣ" userId="73446046-6521-4714-9560-9efbeca7d0fe" providerId="ADAL" clId="{90CE8524-FBDC-4A73-8DEA-E7BF45B312E9}" dt="2023-12-19T10:07:55.673" v="210" actId="208"/>
          <ac:spMkLst>
            <pc:docMk/>
            <pc:sldMk cId="1244310601" sldId="696"/>
            <ac:spMk id="11267" creationId="{00000000-0000-0000-0000-000000000000}"/>
          </ac:spMkLst>
        </pc:spChg>
      </pc:sldChg>
      <pc:sldChg chg="addSp delSp modSp mod setBg modAnim">
        <pc:chgData name="ΕΥΣΤΡΑΤΙΟΣ ΚΥΠΡΙΩΤΕΛΗΣ" userId="73446046-6521-4714-9560-9efbeca7d0fe" providerId="ADAL" clId="{90CE8524-FBDC-4A73-8DEA-E7BF45B312E9}" dt="2023-12-19T10:15:36.543" v="332" actId="14100"/>
        <pc:sldMkLst>
          <pc:docMk/>
          <pc:sldMk cId="4137365076" sldId="697"/>
        </pc:sldMkLst>
        <pc:spChg chg="del">
          <ac:chgData name="ΕΥΣΤΡΑΤΙΟΣ ΚΥΠΡΙΩΤΕΛΗΣ" userId="73446046-6521-4714-9560-9efbeca7d0fe" providerId="ADAL" clId="{90CE8524-FBDC-4A73-8DEA-E7BF45B312E9}" dt="2023-12-19T10:10:31.594" v="223" actId="478"/>
          <ac:spMkLst>
            <pc:docMk/>
            <pc:sldMk cId="4137365076" sldId="697"/>
            <ac:spMk id="5" creationId="{00000000-0000-0000-0000-000000000000}"/>
          </ac:spMkLst>
        </pc:spChg>
        <pc:spChg chg="mod">
          <ac:chgData name="ΕΥΣΤΡΑΤΙΟΣ ΚΥΠΡΙΩΤΕΛΗΣ" userId="73446046-6521-4714-9560-9efbeca7d0fe" providerId="ADAL" clId="{90CE8524-FBDC-4A73-8DEA-E7BF45B312E9}" dt="2023-12-19T10:14:12.538" v="266" actId="26606"/>
          <ac:spMkLst>
            <pc:docMk/>
            <pc:sldMk cId="4137365076" sldId="697"/>
            <ac:spMk id="14339" creationId="{00000000-0000-0000-0000-000000000000}"/>
          </ac:spMkLst>
        </pc:spChg>
        <pc:spChg chg="mod ord">
          <ac:chgData name="ΕΥΣΤΡΑΤΙΟΣ ΚΥΠΡΙΩΤΕΛΗΣ" userId="73446046-6521-4714-9560-9efbeca7d0fe" providerId="ADAL" clId="{90CE8524-FBDC-4A73-8DEA-E7BF45B312E9}" dt="2023-12-19T10:15:36.543" v="332" actId="14100"/>
          <ac:spMkLst>
            <pc:docMk/>
            <pc:sldMk cId="4137365076" sldId="697"/>
            <ac:spMk id="150531" creationId="{00000000-0000-0000-0000-000000000000}"/>
          </ac:spMkLst>
        </pc:spChg>
        <pc:spChg chg="add del">
          <ac:chgData name="ΕΥΣΤΡΑΤΙΟΣ ΚΥΠΡΙΩΤΕΛΗΣ" userId="73446046-6521-4714-9560-9efbeca7d0fe" providerId="ADAL" clId="{90CE8524-FBDC-4A73-8DEA-E7BF45B312E9}" dt="2023-12-19T10:10:51.729" v="225" actId="26606"/>
          <ac:spMkLst>
            <pc:docMk/>
            <pc:sldMk cId="4137365076" sldId="697"/>
            <ac:spMk id="150536" creationId="{70DFC902-7D23-471A-B557-B6B6917D7A0D}"/>
          </ac:spMkLst>
        </pc:spChg>
        <pc:spChg chg="add del">
          <ac:chgData name="ΕΥΣΤΡΑΤΙΟΣ ΚΥΠΡΙΩΤΕΛΗΣ" userId="73446046-6521-4714-9560-9efbeca7d0fe" providerId="ADAL" clId="{90CE8524-FBDC-4A73-8DEA-E7BF45B312E9}" dt="2023-12-19T10:10:51.729" v="225" actId="26606"/>
          <ac:spMkLst>
            <pc:docMk/>
            <pc:sldMk cId="4137365076" sldId="697"/>
            <ac:spMk id="150538" creationId="{A55D5633-D557-4DCA-982C-FF36EB7A1C00}"/>
          </ac:spMkLst>
        </pc:spChg>
        <pc:spChg chg="add del">
          <ac:chgData name="ΕΥΣΤΡΑΤΙΟΣ ΚΥΠΡΙΩΤΕΛΗΣ" userId="73446046-6521-4714-9560-9efbeca7d0fe" providerId="ADAL" clId="{90CE8524-FBDC-4A73-8DEA-E7BF45B312E9}" dt="2023-12-19T10:10:51.729" v="225" actId="26606"/>
          <ac:spMkLst>
            <pc:docMk/>
            <pc:sldMk cId="4137365076" sldId="697"/>
            <ac:spMk id="150540" creationId="{450D3AD2-FA80-415F-A9CE-54D884561CD7}"/>
          </ac:spMkLst>
        </pc:spChg>
        <pc:spChg chg="add del">
          <ac:chgData name="ΕΥΣΤΡΑΤΙΟΣ ΚΥΠΡΙΩΤΕΛΗΣ" userId="73446046-6521-4714-9560-9efbeca7d0fe" providerId="ADAL" clId="{90CE8524-FBDC-4A73-8DEA-E7BF45B312E9}" dt="2023-12-19T10:14:12.538" v="266" actId="26606"/>
          <ac:spMkLst>
            <pc:docMk/>
            <pc:sldMk cId="4137365076" sldId="697"/>
            <ac:spMk id="150542" creationId="{1BB867FF-FC45-48F7-8104-F89BE54909F1}"/>
          </ac:spMkLst>
        </pc:spChg>
        <pc:spChg chg="add del">
          <ac:chgData name="ΕΥΣΤΡΑΤΙΟΣ ΚΥΠΡΙΩΤΕΛΗΣ" userId="73446046-6521-4714-9560-9efbeca7d0fe" providerId="ADAL" clId="{90CE8524-FBDC-4A73-8DEA-E7BF45B312E9}" dt="2023-12-19T10:14:12.538" v="266" actId="26606"/>
          <ac:spMkLst>
            <pc:docMk/>
            <pc:sldMk cId="4137365076" sldId="697"/>
            <ac:spMk id="150543" creationId="{8BB56887-D0D5-4F0C-9E19-7247EB83C8B7}"/>
          </ac:spMkLst>
        </pc:spChg>
        <pc:spChg chg="add del">
          <ac:chgData name="ΕΥΣΤΡΑΤΙΟΣ ΚΥΠΡΙΩΤΕΛΗΣ" userId="73446046-6521-4714-9560-9efbeca7d0fe" providerId="ADAL" clId="{90CE8524-FBDC-4A73-8DEA-E7BF45B312E9}" dt="2023-12-19T10:14:12.538" v="266" actId="26606"/>
          <ac:spMkLst>
            <pc:docMk/>
            <pc:sldMk cId="4137365076" sldId="697"/>
            <ac:spMk id="150544" creationId="{081E4A58-353D-44AE-B2FC-2A74E2E400F7}"/>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46" creationId="{09588DA8-065E-4F6F-8EFD-43104AB2E0CF}"/>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47" creationId="{C4285719-470E-454C-AF62-8323075F1F5B}"/>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48" creationId="{CD9FE4EF-C4D8-49A0-B2FF-81D8DB7D8A24}"/>
          </ac:spMkLst>
        </pc:spChg>
        <pc:spChg chg="add del">
          <ac:chgData name="ΕΥΣΤΡΑΤΙΟΣ ΚΥΠΡΙΩΤΕΛΗΣ" userId="73446046-6521-4714-9560-9efbeca7d0fe" providerId="ADAL" clId="{90CE8524-FBDC-4A73-8DEA-E7BF45B312E9}" dt="2023-12-19T10:11:13.420" v="228" actId="26606"/>
          <ac:spMkLst>
            <pc:docMk/>
            <pc:sldMk cId="4137365076" sldId="697"/>
            <ac:spMk id="150549" creationId="{6CF042CA-1AB3-5530-1155-8018D6D6A106}"/>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50" creationId="{4300840D-0A0B-4512-BACA-B439D5B9C57C}"/>
          </ac:spMkLst>
        </pc:spChg>
        <pc:spChg chg="add del">
          <ac:chgData name="ΕΥΣΤΡΑΤΙΟΣ ΚΥΠΡΙΩΤΕΛΗΣ" userId="73446046-6521-4714-9560-9efbeca7d0fe" providerId="ADAL" clId="{90CE8524-FBDC-4A73-8DEA-E7BF45B312E9}" dt="2023-12-19T10:11:13.420" v="228" actId="26606"/>
          <ac:spMkLst>
            <pc:docMk/>
            <pc:sldMk cId="4137365076" sldId="697"/>
            <ac:spMk id="150551" creationId="{7BD5A982-4141-9143-22DC-C0713B397EB8}"/>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52" creationId="{D2B78728-A580-49A7-84F9-6EF6F583ADE0}"/>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54" creationId="{38FAA1A1-D861-433F-88FA-1E9D6FD31D11}"/>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55" creationId="{4300840D-0A0B-4512-BACA-B439D5B9C57C}"/>
          </ac:spMkLst>
        </pc:spChg>
        <pc:spChg chg="add del">
          <ac:chgData name="ΕΥΣΤΡΑΤΙΟΣ ΚΥΠΡΙΩΤΕΛΗΣ" userId="73446046-6521-4714-9560-9efbeca7d0fe" providerId="ADAL" clId="{90CE8524-FBDC-4A73-8DEA-E7BF45B312E9}" dt="2023-12-19T10:11:48.048" v="232" actId="26606"/>
          <ac:spMkLst>
            <pc:docMk/>
            <pc:sldMk cId="4137365076" sldId="697"/>
            <ac:spMk id="150556" creationId="{70DFC902-7D23-471A-B557-B6B6917D7A0D}"/>
          </ac:spMkLst>
        </pc:spChg>
        <pc:spChg chg="add del">
          <ac:chgData name="ΕΥΣΤΡΑΤΙΟΣ ΚΥΠΡΙΩΤΕΛΗΣ" userId="73446046-6521-4714-9560-9efbeca7d0fe" providerId="ADAL" clId="{90CE8524-FBDC-4A73-8DEA-E7BF45B312E9}" dt="2023-12-19T10:11:48.048" v="232" actId="26606"/>
          <ac:spMkLst>
            <pc:docMk/>
            <pc:sldMk cId="4137365076" sldId="697"/>
            <ac:spMk id="150557" creationId="{A55D5633-D557-4DCA-982C-FF36EB7A1C00}"/>
          </ac:spMkLst>
        </pc:spChg>
        <pc:spChg chg="add del">
          <ac:chgData name="ΕΥΣΤΡΑΤΙΟΣ ΚΥΠΡΙΩΤΕΛΗΣ" userId="73446046-6521-4714-9560-9efbeca7d0fe" providerId="ADAL" clId="{90CE8524-FBDC-4A73-8DEA-E7BF45B312E9}" dt="2023-12-19T10:11:48.048" v="232" actId="26606"/>
          <ac:spMkLst>
            <pc:docMk/>
            <pc:sldMk cId="4137365076" sldId="697"/>
            <ac:spMk id="150558" creationId="{450D3AD2-FA80-415F-A9CE-54D884561CD7}"/>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59" creationId="{38FAA1A1-D861-433F-88FA-1E9D6FD31D11}"/>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60" creationId="{09588DA8-065E-4F6F-8EFD-43104AB2E0CF}"/>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61" creationId="{8D71EDA1-87BF-4D5D-AB79-F346FD19278A}"/>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62" creationId="{C4285719-470E-454C-AF62-8323075F1F5B}"/>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63" creationId="{CD9FE4EF-C4D8-49A0-B2FF-81D8DB7D8A24}"/>
          </ac:spMkLst>
        </pc:spChg>
        <pc:spChg chg="add del">
          <ac:chgData name="ΕΥΣΤΡΑΤΙΟΣ ΚΥΠΡΙΩΤΕΛΗΣ" userId="73446046-6521-4714-9560-9efbeca7d0fe" providerId="ADAL" clId="{90CE8524-FBDC-4A73-8DEA-E7BF45B312E9}" dt="2023-12-19T10:12:05.620" v="234" actId="26606"/>
          <ac:spMkLst>
            <pc:docMk/>
            <pc:sldMk cId="4137365076" sldId="697"/>
            <ac:spMk id="150564" creationId="{D2B78728-A580-49A7-84F9-6EF6F583ADE0}"/>
          </ac:spMkLst>
        </pc:spChg>
        <pc:spChg chg="add">
          <ac:chgData name="ΕΥΣΤΡΑΤΙΟΣ ΚΥΠΡΙΩΤΕΛΗΣ" userId="73446046-6521-4714-9560-9efbeca7d0fe" providerId="ADAL" clId="{90CE8524-FBDC-4A73-8DEA-E7BF45B312E9}" dt="2023-12-19T10:14:12.538" v="266" actId="26606"/>
          <ac:spMkLst>
            <pc:docMk/>
            <pc:sldMk cId="4137365076" sldId="697"/>
            <ac:spMk id="150565" creationId="{8D71EDA1-87BF-4D5D-AB79-F346FD19278A}"/>
          </ac:spMkLst>
        </pc:spChg>
        <pc:spChg chg="add del">
          <ac:chgData name="ΕΥΣΤΡΑΤΙΟΣ ΚΥΠΡΙΩΤΕΛΗΣ" userId="73446046-6521-4714-9560-9efbeca7d0fe" providerId="ADAL" clId="{90CE8524-FBDC-4A73-8DEA-E7BF45B312E9}" dt="2023-12-19T10:13:49.106" v="265" actId="26606"/>
          <ac:spMkLst>
            <pc:docMk/>
            <pc:sldMk cId="4137365076" sldId="697"/>
            <ac:spMk id="150566" creationId="{979E27D9-03C7-44E2-9FF8-15D0C8506AF7}"/>
          </ac:spMkLst>
        </pc:spChg>
        <pc:spChg chg="add del">
          <ac:chgData name="ΕΥΣΤΡΑΤΙΟΣ ΚΥΠΡΙΩΤΕΛΗΣ" userId="73446046-6521-4714-9560-9efbeca7d0fe" providerId="ADAL" clId="{90CE8524-FBDC-4A73-8DEA-E7BF45B312E9}" dt="2023-12-19T10:13:49.106" v="265" actId="26606"/>
          <ac:spMkLst>
            <pc:docMk/>
            <pc:sldMk cId="4137365076" sldId="697"/>
            <ac:spMk id="150567" creationId="{EEBF1590-3B36-48EE-A89D-3B6F3CB256AB}"/>
          </ac:spMkLst>
        </pc:spChg>
        <pc:spChg chg="add del">
          <ac:chgData name="ΕΥΣΤΡΑΤΙΟΣ ΚΥΠΡΙΩΤΕΛΗΣ" userId="73446046-6521-4714-9560-9efbeca7d0fe" providerId="ADAL" clId="{90CE8524-FBDC-4A73-8DEA-E7BF45B312E9}" dt="2023-12-19T10:13:49.106" v="265" actId="26606"/>
          <ac:spMkLst>
            <pc:docMk/>
            <pc:sldMk cId="4137365076" sldId="697"/>
            <ac:spMk id="150568" creationId="{AC8F6C8C-AB5A-4548-942D-E3FD40ACBC49}"/>
          </ac:spMkLst>
        </pc:spChg>
        <pc:grpChg chg="add del">
          <ac:chgData name="ΕΥΣΤΡΑΤΙΟΣ ΚΥΠΡΙΩΤΕΛΗΣ" userId="73446046-6521-4714-9560-9efbeca7d0fe" providerId="ADAL" clId="{90CE8524-FBDC-4A73-8DEA-E7BF45B312E9}" dt="2023-12-19T10:11:28.502" v="230" actId="26606"/>
          <ac:grpSpMkLst>
            <pc:docMk/>
            <pc:sldMk cId="4137365076" sldId="697"/>
            <ac:grpSpMk id="150553" creationId="{26D12BCC-61D9-328E-F085-BB357865E89C}"/>
          </ac:grpSpMkLst>
        </pc:grpChg>
      </pc:sldChg>
      <pc:sldChg chg="modSp mod">
        <pc:chgData name="ΕΥΣΤΡΑΤΙΟΣ ΚΥΠΡΙΩΤΕΛΗΣ" userId="73446046-6521-4714-9560-9efbeca7d0fe" providerId="ADAL" clId="{90CE8524-FBDC-4A73-8DEA-E7BF45B312E9}" dt="2023-12-19T10:17:08.280" v="349" actId="113"/>
        <pc:sldMkLst>
          <pc:docMk/>
          <pc:sldMk cId="2783486775" sldId="698"/>
        </pc:sldMkLst>
        <pc:spChg chg="mod">
          <ac:chgData name="ΕΥΣΤΡΑΤΙΟΣ ΚΥΠΡΙΩΤΕΛΗΣ" userId="73446046-6521-4714-9560-9efbeca7d0fe" providerId="ADAL" clId="{90CE8524-FBDC-4A73-8DEA-E7BF45B312E9}" dt="2023-12-19T10:16:05.604" v="336" actId="208"/>
          <ac:spMkLst>
            <pc:docMk/>
            <pc:sldMk cId="2783486775" sldId="698"/>
            <ac:spMk id="11267" creationId="{00000000-0000-0000-0000-000000000000}"/>
          </ac:spMkLst>
        </pc:spChg>
        <pc:spChg chg="mod">
          <ac:chgData name="ΕΥΣΤΡΑΤΙΟΣ ΚΥΠΡΙΩΤΕΛΗΣ" userId="73446046-6521-4714-9560-9efbeca7d0fe" providerId="ADAL" clId="{90CE8524-FBDC-4A73-8DEA-E7BF45B312E9}" dt="2023-12-19T10:17:08.280" v="349" actId="113"/>
          <ac:spMkLst>
            <pc:docMk/>
            <pc:sldMk cId="2783486775" sldId="698"/>
            <ac:spMk id="150531" creationId="{00000000-0000-0000-0000-000000000000}"/>
          </ac:spMkLst>
        </pc:spChg>
      </pc:sldChg>
      <pc:sldChg chg="addSp delSp modSp mod">
        <pc:chgData name="ΕΥΣΤΡΑΤΙΟΣ ΚΥΠΡΙΩΤΕΛΗΣ" userId="73446046-6521-4714-9560-9efbeca7d0fe" providerId="ADAL" clId="{90CE8524-FBDC-4A73-8DEA-E7BF45B312E9}" dt="2023-12-19T09:50:12.856" v="134" actId="207"/>
        <pc:sldMkLst>
          <pc:docMk/>
          <pc:sldMk cId="4283198245" sldId="700"/>
        </pc:sldMkLst>
        <pc:spChg chg="del">
          <ac:chgData name="ΕΥΣΤΡΑΤΙΟΣ ΚΥΠΡΙΩΤΕΛΗΣ" userId="73446046-6521-4714-9560-9efbeca7d0fe" providerId="ADAL" clId="{90CE8524-FBDC-4A73-8DEA-E7BF45B312E9}" dt="2023-12-19T09:49:55.042" v="131" actId="478"/>
          <ac:spMkLst>
            <pc:docMk/>
            <pc:sldMk cId="4283198245" sldId="700"/>
            <ac:spMk id="2" creationId="{00000000-0000-0000-0000-000000000000}"/>
          </ac:spMkLst>
        </pc:spChg>
        <pc:spChg chg="add mod">
          <ac:chgData name="ΕΥΣΤΡΑΤΙΟΣ ΚΥΠΡΙΩΤΕΛΗΣ" userId="73446046-6521-4714-9560-9efbeca7d0fe" providerId="ADAL" clId="{90CE8524-FBDC-4A73-8DEA-E7BF45B312E9}" dt="2023-12-19T09:49:53.151" v="130" actId="207"/>
          <ac:spMkLst>
            <pc:docMk/>
            <pc:sldMk cId="4283198245" sldId="700"/>
            <ac:spMk id="4" creationId="{D243B9D1-38A7-0DF9-64D3-AD54BDE3868C}"/>
          </ac:spMkLst>
        </pc:spChg>
        <pc:spChg chg="add del mod">
          <ac:chgData name="ΕΥΣΤΡΑΤΙΟΣ ΚΥΠΡΙΩΤΕΛΗΣ" userId="73446046-6521-4714-9560-9efbeca7d0fe" providerId="ADAL" clId="{90CE8524-FBDC-4A73-8DEA-E7BF45B312E9}" dt="2023-12-19T09:49:57.897" v="132" actId="478"/>
          <ac:spMkLst>
            <pc:docMk/>
            <pc:sldMk cId="4283198245" sldId="700"/>
            <ac:spMk id="6" creationId="{EB929B95-5341-CF7D-0304-FB214B6F64A1}"/>
          </ac:spMkLst>
        </pc:spChg>
        <pc:spChg chg="add mod">
          <ac:chgData name="ΕΥΣΤΡΑΤΙΟΣ ΚΥΠΡΙΩΤΕΛΗΣ" userId="73446046-6521-4714-9560-9efbeca7d0fe" providerId="ADAL" clId="{90CE8524-FBDC-4A73-8DEA-E7BF45B312E9}" dt="2023-12-19T09:50:12.856" v="134" actId="207"/>
          <ac:spMkLst>
            <pc:docMk/>
            <pc:sldMk cId="4283198245" sldId="700"/>
            <ac:spMk id="7" creationId="{F3EB63D9-1DB3-EFBB-A6CD-A51E441E0A2C}"/>
          </ac:spMkLst>
        </pc:spChg>
        <pc:spChg chg="del">
          <ac:chgData name="ΕΥΣΤΡΑΤΙΟΣ ΚΥΠΡΙΩΤΕΛΗΣ" userId="73446046-6521-4714-9560-9efbeca7d0fe" providerId="ADAL" clId="{90CE8524-FBDC-4A73-8DEA-E7BF45B312E9}" dt="2023-12-19T09:49:39.591" v="128" actId="478"/>
          <ac:spMkLst>
            <pc:docMk/>
            <pc:sldMk cId="4283198245" sldId="700"/>
            <ac:spMk id="10" creationId="{00000000-0000-0000-0000-000000000000}"/>
          </ac:spMkLst>
        </pc:spChg>
      </pc:sldChg>
      <pc:sldChg chg="modSp mod">
        <pc:chgData name="ΕΥΣΤΡΑΤΙΟΣ ΚΥΠΡΙΩΤΕΛΗΣ" userId="73446046-6521-4714-9560-9efbeca7d0fe" providerId="ADAL" clId="{90CE8524-FBDC-4A73-8DEA-E7BF45B312E9}" dt="2023-12-19T09:51:04.781" v="140" actId="208"/>
        <pc:sldMkLst>
          <pc:docMk/>
          <pc:sldMk cId="1555808002" sldId="701"/>
        </pc:sldMkLst>
        <pc:spChg chg="mod">
          <ac:chgData name="ΕΥΣΤΡΑΤΙΟΣ ΚΥΠΡΙΩΤΕΛΗΣ" userId="73446046-6521-4714-9560-9efbeca7d0fe" providerId="ADAL" clId="{90CE8524-FBDC-4A73-8DEA-E7BF45B312E9}" dt="2023-12-19T09:51:04.781" v="140" actId="208"/>
          <ac:spMkLst>
            <pc:docMk/>
            <pc:sldMk cId="1555808002" sldId="701"/>
            <ac:spMk id="2051" creationId="{00000000-0000-0000-0000-000000000000}"/>
          </ac:spMkLst>
        </pc:spChg>
      </pc:sldChg>
      <pc:sldChg chg="modSp mod">
        <pc:chgData name="ΕΥΣΤΡΑΤΙΟΣ ΚΥΠΡΙΩΤΕΛΗΣ" userId="73446046-6521-4714-9560-9efbeca7d0fe" providerId="ADAL" clId="{90CE8524-FBDC-4A73-8DEA-E7BF45B312E9}" dt="2023-12-19T09:50:31.543" v="136" actId="208"/>
        <pc:sldMkLst>
          <pc:docMk/>
          <pc:sldMk cId="1745139051" sldId="702"/>
        </pc:sldMkLst>
        <pc:spChg chg="mod">
          <ac:chgData name="ΕΥΣΤΡΑΤΙΟΣ ΚΥΠΡΙΩΤΕΛΗΣ" userId="73446046-6521-4714-9560-9efbeca7d0fe" providerId="ADAL" clId="{90CE8524-FBDC-4A73-8DEA-E7BF45B312E9}" dt="2023-12-19T09:50:31.543" v="136" actId="208"/>
          <ac:spMkLst>
            <pc:docMk/>
            <pc:sldMk cId="1745139051" sldId="702"/>
            <ac:spMk id="2051" creationId="{00000000-0000-0000-0000-000000000000}"/>
          </ac:spMkLst>
        </pc:spChg>
      </pc:sldChg>
      <pc:sldChg chg="modSp mod">
        <pc:chgData name="ΕΥΣΤΡΑΤΙΟΣ ΚΥΠΡΙΩΤΕΛΗΣ" userId="73446046-6521-4714-9560-9efbeca7d0fe" providerId="ADAL" clId="{90CE8524-FBDC-4A73-8DEA-E7BF45B312E9}" dt="2023-12-19T09:50:45.169" v="138" actId="208"/>
        <pc:sldMkLst>
          <pc:docMk/>
          <pc:sldMk cId="1942668217" sldId="703"/>
        </pc:sldMkLst>
        <pc:spChg chg="mod">
          <ac:chgData name="ΕΥΣΤΡΑΤΙΟΣ ΚΥΠΡΙΩΤΕΛΗΣ" userId="73446046-6521-4714-9560-9efbeca7d0fe" providerId="ADAL" clId="{90CE8524-FBDC-4A73-8DEA-E7BF45B312E9}" dt="2023-12-19T09:50:45.169" v="138" actId="208"/>
          <ac:spMkLst>
            <pc:docMk/>
            <pc:sldMk cId="1942668217" sldId="703"/>
            <ac:spMk id="2051" creationId="{00000000-0000-0000-0000-000000000000}"/>
          </ac:spMkLst>
        </pc:spChg>
      </pc:sldChg>
      <pc:sldChg chg="modSp mod">
        <pc:chgData name="ΕΥΣΤΡΑΤΙΟΣ ΚΥΠΡΙΩΤΕΛΗΣ" userId="73446046-6521-4714-9560-9efbeca7d0fe" providerId="ADAL" clId="{90CE8524-FBDC-4A73-8DEA-E7BF45B312E9}" dt="2023-12-19T09:51:27.781" v="148" actId="20577"/>
        <pc:sldMkLst>
          <pc:docMk/>
          <pc:sldMk cId="2586414900" sldId="704"/>
        </pc:sldMkLst>
        <pc:spChg chg="mod">
          <ac:chgData name="ΕΥΣΤΡΑΤΙΟΣ ΚΥΠΡΙΩΤΕΛΗΣ" userId="73446046-6521-4714-9560-9efbeca7d0fe" providerId="ADAL" clId="{90CE8524-FBDC-4A73-8DEA-E7BF45B312E9}" dt="2023-12-19T09:51:13.025" v="142" actId="208"/>
          <ac:spMkLst>
            <pc:docMk/>
            <pc:sldMk cId="2586414900" sldId="704"/>
            <ac:spMk id="2051" creationId="{00000000-0000-0000-0000-000000000000}"/>
          </ac:spMkLst>
        </pc:spChg>
        <pc:graphicFrameChg chg="modGraphic">
          <ac:chgData name="ΕΥΣΤΡΑΤΙΟΣ ΚΥΠΡΙΩΤΕΛΗΣ" userId="73446046-6521-4714-9560-9efbeca7d0fe" providerId="ADAL" clId="{90CE8524-FBDC-4A73-8DEA-E7BF45B312E9}" dt="2023-12-19T09:51:27.781" v="148" actId="20577"/>
          <ac:graphicFrameMkLst>
            <pc:docMk/>
            <pc:sldMk cId="2586414900" sldId="704"/>
            <ac:graphicFrameMk id="2" creationId="{0B336908-920C-42C1-9492-CE682FB1A941}"/>
          </ac:graphicFrameMkLst>
        </pc:graphicFrameChg>
      </pc:sldChg>
      <pc:sldChg chg="modSp mod">
        <pc:chgData name="ΕΥΣΤΡΑΤΙΟΣ ΚΥΠΡΙΩΤΕΛΗΣ" userId="73446046-6521-4714-9560-9efbeca7d0fe" providerId="ADAL" clId="{90CE8524-FBDC-4A73-8DEA-E7BF45B312E9}" dt="2023-12-19T09:51:38.840" v="150" actId="208"/>
        <pc:sldMkLst>
          <pc:docMk/>
          <pc:sldMk cId="1449058949" sldId="705"/>
        </pc:sldMkLst>
        <pc:spChg chg="mod">
          <ac:chgData name="ΕΥΣΤΡΑΤΙΟΣ ΚΥΠΡΙΩΤΕΛΗΣ" userId="73446046-6521-4714-9560-9efbeca7d0fe" providerId="ADAL" clId="{90CE8524-FBDC-4A73-8DEA-E7BF45B312E9}" dt="2023-12-19T09:51:38.840" v="150" actId="208"/>
          <ac:spMkLst>
            <pc:docMk/>
            <pc:sldMk cId="1449058949" sldId="705"/>
            <ac:spMk id="2051" creationId="{00000000-0000-0000-0000-000000000000}"/>
          </ac:spMkLst>
        </pc:spChg>
      </pc:sldChg>
      <pc:sldChg chg="modSp mod">
        <pc:chgData name="ΕΥΣΤΡΑΤΙΟΣ ΚΥΠΡΙΩΤΕΛΗΣ" userId="73446046-6521-4714-9560-9efbeca7d0fe" providerId="ADAL" clId="{90CE8524-FBDC-4A73-8DEA-E7BF45B312E9}" dt="2023-12-19T09:52:16.699" v="164" actId="20577"/>
        <pc:sldMkLst>
          <pc:docMk/>
          <pc:sldMk cId="4251497473" sldId="706"/>
        </pc:sldMkLst>
        <pc:spChg chg="mod">
          <ac:chgData name="ΕΥΣΤΡΑΤΙΟΣ ΚΥΠΡΙΩΤΕΛΗΣ" userId="73446046-6521-4714-9560-9efbeca7d0fe" providerId="ADAL" clId="{90CE8524-FBDC-4A73-8DEA-E7BF45B312E9}" dt="2023-12-19T09:51:57.408" v="154" actId="208"/>
          <ac:spMkLst>
            <pc:docMk/>
            <pc:sldMk cId="4251497473" sldId="706"/>
            <ac:spMk id="2051" creationId="{00000000-0000-0000-0000-000000000000}"/>
          </ac:spMkLst>
        </pc:spChg>
        <pc:graphicFrameChg chg="modGraphic">
          <ac:chgData name="ΕΥΣΤΡΑΤΙΟΣ ΚΥΠΡΙΩΤΕΛΗΣ" userId="73446046-6521-4714-9560-9efbeca7d0fe" providerId="ADAL" clId="{90CE8524-FBDC-4A73-8DEA-E7BF45B312E9}" dt="2023-12-19T09:52:16.699" v="164" actId="20577"/>
          <ac:graphicFrameMkLst>
            <pc:docMk/>
            <pc:sldMk cId="4251497473" sldId="706"/>
            <ac:graphicFrameMk id="2" creationId="{0B336908-920C-42C1-9492-CE682FB1A941}"/>
          </ac:graphicFrameMkLst>
        </pc:graphicFrameChg>
      </pc:sldChg>
      <pc:sldChg chg="modSp mod">
        <pc:chgData name="ΕΥΣΤΡΑΤΙΟΣ ΚΥΠΡΙΩΤΕΛΗΣ" userId="73446046-6521-4714-9560-9efbeca7d0fe" providerId="ADAL" clId="{90CE8524-FBDC-4A73-8DEA-E7BF45B312E9}" dt="2023-12-19T09:52:24.072" v="166" actId="208"/>
        <pc:sldMkLst>
          <pc:docMk/>
          <pc:sldMk cId="264283946" sldId="707"/>
        </pc:sldMkLst>
        <pc:spChg chg="mod">
          <ac:chgData name="ΕΥΣΤΡΑΤΙΟΣ ΚΥΠΡΙΩΤΕΛΗΣ" userId="73446046-6521-4714-9560-9efbeca7d0fe" providerId="ADAL" clId="{90CE8524-FBDC-4A73-8DEA-E7BF45B312E9}" dt="2023-12-19T09:52:24.072" v="166" actId="208"/>
          <ac:spMkLst>
            <pc:docMk/>
            <pc:sldMk cId="264283946" sldId="707"/>
            <ac:spMk id="2051" creationId="{00000000-0000-0000-0000-000000000000}"/>
          </ac:spMkLst>
        </pc:spChg>
      </pc:sldChg>
      <pc:sldChg chg="modSp mod">
        <pc:chgData name="ΕΥΣΤΡΑΤΙΟΣ ΚΥΠΡΙΩΤΕΛΗΣ" userId="73446046-6521-4714-9560-9efbeca7d0fe" providerId="ADAL" clId="{90CE8524-FBDC-4A73-8DEA-E7BF45B312E9}" dt="2023-12-19T09:52:51.645" v="174" actId="208"/>
        <pc:sldMkLst>
          <pc:docMk/>
          <pc:sldMk cId="3029938678" sldId="708"/>
        </pc:sldMkLst>
        <pc:spChg chg="mod">
          <ac:chgData name="ΕΥΣΤΡΑΤΙΟΣ ΚΥΠΡΙΩΤΕΛΗΣ" userId="73446046-6521-4714-9560-9efbeca7d0fe" providerId="ADAL" clId="{90CE8524-FBDC-4A73-8DEA-E7BF45B312E9}" dt="2023-12-19T09:52:51.645" v="174" actId="208"/>
          <ac:spMkLst>
            <pc:docMk/>
            <pc:sldMk cId="3029938678" sldId="708"/>
            <ac:spMk id="2051" creationId="{00000000-0000-0000-0000-000000000000}"/>
          </ac:spMkLst>
        </pc:spChg>
        <pc:graphicFrameChg chg="modGraphic">
          <ac:chgData name="ΕΥΣΤΡΑΤΙΟΣ ΚΥΠΡΙΩΤΕΛΗΣ" userId="73446046-6521-4714-9560-9efbeca7d0fe" providerId="ADAL" clId="{90CE8524-FBDC-4A73-8DEA-E7BF45B312E9}" dt="2023-12-19T09:52:36.416" v="172" actId="20577"/>
          <ac:graphicFrameMkLst>
            <pc:docMk/>
            <pc:sldMk cId="3029938678" sldId="708"/>
            <ac:graphicFrameMk id="2" creationId="{0B336908-920C-42C1-9492-CE682FB1A941}"/>
          </ac:graphicFrameMkLst>
        </pc:graphicFrameChg>
      </pc:sldChg>
      <pc:sldChg chg="modSp mod">
        <pc:chgData name="ΕΥΣΤΡΑΤΙΟΣ ΚΥΠΡΙΩΤΕΛΗΣ" userId="73446046-6521-4714-9560-9efbeca7d0fe" providerId="ADAL" clId="{90CE8524-FBDC-4A73-8DEA-E7BF45B312E9}" dt="2023-12-19T10:05:36.414" v="178" actId="208"/>
        <pc:sldMkLst>
          <pc:docMk/>
          <pc:sldMk cId="473040681" sldId="709"/>
        </pc:sldMkLst>
        <pc:spChg chg="mod">
          <ac:chgData name="ΕΥΣΤΡΑΤΙΟΣ ΚΥΠΡΙΩΤΕΛΗΣ" userId="73446046-6521-4714-9560-9efbeca7d0fe" providerId="ADAL" clId="{90CE8524-FBDC-4A73-8DEA-E7BF45B312E9}" dt="2023-12-19T10:05:36.414" v="178" actId="208"/>
          <ac:spMkLst>
            <pc:docMk/>
            <pc:sldMk cId="473040681" sldId="709"/>
            <ac:spMk id="2051" creationId="{00000000-0000-0000-0000-000000000000}"/>
          </ac:spMkLst>
        </pc:spChg>
      </pc:sldChg>
      <pc:sldChg chg="modSp mod">
        <pc:chgData name="ΕΥΣΤΡΑΤΙΟΣ ΚΥΠΡΙΩΤΕΛΗΣ" userId="73446046-6521-4714-9560-9efbeca7d0fe" providerId="ADAL" clId="{90CE8524-FBDC-4A73-8DEA-E7BF45B312E9}" dt="2023-12-19T10:05:29.235" v="176" actId="208"/>
        <pc:sldMkLst>
          <pc:docMk/>
          <pc:sldMk cId="1563050068" sldId="710"/>
        </pc:sldMkLst>
        <pc:spChg chg="mod">
          <ac:chgData name="ΕΥΣΤΡΑΤΙΟΣ ΚΥΠΡΙΩΤΕΛΗΣ" userId="73446046-6521-4714-9560-9efbeca7d0fe" providerId="ADAL" clId="{90CE8524-FBDC-4A73-8DEA-E7BF45B312E9}" dt="2023-12-19T10:05:29.235" v="176" actId="208"/>
          <ac:spMkLst>
            <pc:docMk/>
            <pc:sldMk cId="1563050068" sldId="710"/>
            <ac:spMk id="2051" creationId="{00000000-0000-0000-0000-000000000000}"/>
          </ac:spMkLst>
        </pc:spChg>
      </pc:sldChg>
      <pc:sldChg chg="modSp mod">
        <pc:chgData name="ΕΥΣΤΡΑΤΙΟΣ ΚΥΠΡΙΩΤΕΛΗΣ" userId="73446046-6521-4714-9560-9efbeca7d0fe" providerId="ADAL" clId="{90CE8524-FBDC-4A73-8DEA-E7BF45B312E9}" dt="2023-12-19T10:06:06.941" v="188" actId="20577"/>
        <pc:sldMkLst>
          <pc:docMk/>
          <pc:sldMk cId="2150703767" sldId="711"/>
        </pc:sldMkLst>
        <pc:spChg chg="mod">
          <ac:chgData name="ΕΥΣΤΡΑΤΙΟΣ ΚΥΠΡΙΩΤΕΛΗΣ" userId="73446046-6521-4714-9560-9efbeca7d0fe" providerId="ADAL" clId="{90CE8524-FBDC-4A73-8DEA-E7BF45B312E9}" dt="2023-12-19T10:05:55.949" v="182" actId="208"/>
          <ac:spMkLst>
            <pc:docMk/>
            <pc:sldMk cId="2150703767" sldId="711"/>
            <ac:spMk id="2051" creationId="{00000000-0000-0000-0000-000000000000}"/>
          </ac:spMkLst>
        </pc:spChg>
        <pc:graphicFrameChg chg="modGraphic">
          <ac:chgData name="ΕΥΣΤΡΑΤΙΟΣ ΚΥΠΡΙΩΤΕΛΗΣ" userId="73446046-6521-4714-9560-9efbeca7d0fe" providerId="ADAL" clId="{90CE8524-FBDC-4A73-8DEA-E7BF45B312E9}" dt="2023-12-19T10:06:06.941" v="188" actId="20577"/>
          <ac:graphicFrameMkLst>
            <pc:docMk/>
            <pc:sldMk cId="2150703767" sldId="711"/>
            <ac:graphicFrameMk id="2" creationId="{0B336908-920C-42C1-9492-CE682FB1A941}"/>
          </ac:graphicFrameMkLst>
        </pc:graphicFrameChg>
      </pc:sldChg>
      <pc:sldChg chg="modSp mod">
        <pc:chgData name="ΕΥΣΤΡΑΤΙΟΣ ΚΥΠΡΙΩΤΕΛΗΣ" userId="73446046-6521-4714-9560-9efbeca7d0fe" providerId="ADAL" clId="{90CE8524-FBDC-4A73-8DEA-E7BF45B312E9}" dt="2023-12-19T10:05:44.944" v="180" actId="208"/>
        <pc:sldMkLst>
          <pc:docMk/>
          <pc:sldMk cId="1801476674" sldId="712"/>
        </pc:sldMkLst>
        <pc:spChg chg="mod">
          <ac:chgData name="ΕΥΣΤΡΑΤΙΟΣ ΚΥΠΡΙΩΤΕΛΗΣ" userId="73446046-6521-4714-9560-9efbeca7d0fe" providerId="ADAL" clId="{90CE8524-FBDC-4A73-8DEA-E7BF45B312E9}" dt="2023-12-19T10:05:44.944" v="180" actId="208"/>
          <ac:spMkLst>
            <pc:docMk/>
            <pc:sldMk cId="1801476674" sldId="712"/>
            <ac:spMk id="2051" creationId="{00000000-0000-0000-0000-000000000000}"/>
          </ac:spMkLst>
        </pc:spChg>
      </pc:sldChg>
      <pc:sldChg chg="modSp mod">
        <pc:chgData name="ΕΥΣΤΡΑΤΙΟΣ ΚΥΠΡΙΩΤΕΛΗΣ" userId="73446046-6521-4714-9560-9efbeca7d0fe" providerId="ADAL" clId="{90CE8524-FBDC-4A73-8DEA-E7BF45B312E9}" dt="2023-12-19T11:04:56.125" v="847" actId="208"/>
        <pc:sldMkLst>
          <pc:docMk/>
          <pc:sldMk cId="3480767930" sldId="722"/>
        </pc:sldMkLst>
        <pc:spChg chg="mod">
          <ac:chgData name="ΕΥΣΤΡΑΤΙΟΣ ΚΥΠΡΙΩΤΕΛΗΣ" userId="73446046-6521-4714-9560-9efbeca7d0fe" providerId="ADAL" clId="{90CE8524-FBDC-4A73-8DEA-E7BF45B312E9}" dt="2023-12-19T11:04:56.125" v="847" actId="208"/>
          <ac:spMkLst>
            <pc:docMk/>
            <pc:sldMk cId="3480767930" sldId="722"/>
            <ac:spMk id="6" creationId="{00000000-0000-0000-0000-000000000000}"/>
          </ac:spMkLst>
        </pc:spChg>
      </pc:sldChg>
      <pc:sldChg chg="modSp mod">
        <pc:chgData name="ΕΥΣΤΡΑΤΙΟΣ ΚΥΠΡΙΩΤΕΛΗΣ" userId="73446046-6521-4714-9560-9efbeca7d0fe" providerId="ADAL" clId="{90CE8524-FBDC-4A73-8DEA-E7BF45B312E9}" dt="2023-12-19T11:05:03.879" v="849" actId="208"/>
        <pc:sldMkLst>
          <pc:docMk/>
          <pc:sldMk cId="4082291006" sldId="723"/>
        </pc:sldMkLst>
        <pc:spChg chg="mod">
          <ac:chgData name="ΕΥΣΤΡΑΤΙΟΣ ΚΥΠΡΙΩΤΕΛΗΣ" userId="73446046-6521-4714-9560-9efbeca7d0fe" providerId="ADAL" clId="{90CE8524-FBDC-4A73-8DEA-E7BF45B312E9}" dt="2023-12-19T11:05:03.879" v="849" actId="208"/>
          <ac:spMkLst>
            <pc:docMk/>
            <pc:sldMk cId="4082291006" sldId="723"/>
            <ac:spMk id="6" creationId="{00000000-0000-0000-0000-000000000000}"/>
          </ac:spMkLst>
        </pc:spChg>
      </pc:sldChg>
      <pc:sldChg chg="modSp mod">
        <pc:chgData name="ΕΥΣΤΡΑΤΙΟΣ ΚΥΠΡΙΩΤΕΛΗΣ" userId="73446046-6521-4714-9560-9efbeca7d0fe" providerId="ADAL" clId="{90CE8524-FBDC-4A73-8DEA-E7BF45B312E9}" dt="2023-12-19T11:20:24.619" v="851" actId="208"/>
        <pc:sldMkLst>
          <pc:docMk/>
          <pc:sldMk cId="3674915299" sldId="724"/>
        </pc:sldMkLst>
        <pc:spChg chg="mod">
          <ac:chgData name="ΕΥΣΤΡΑΤΙΟΣ ΚΥΠΡΙΩΤΕΛΗΣ" userId="73446046-6521-4714-9560-9efbeca7d0fe" providerId="ADAL" clId="{90CE8524-FBDC-4A73-8DEA-E7BF45B312E9}" dt="2023-12-19T11:20:24.619" v="851" actId="208"/>
          <ac:spMkLst>
            <pc:docMk/>
            <pc:sldMk cId="3674915299" sldId="724"/>
            <ac:spMk id="6" creationId="{00000000-0000-0000-0000-000000000000}"/>
          </ac:spMkLst>
        </pc:spChg>
      </pc:sldChg>
      <pc:sldChg chg="modSp mod">
        <pc:chgData name="ΕΥΣΤΡΑΤΙΟΣ ΚΥΠΡΙΩΤΕΛΗΣ" userId="73446046-6521-4714-9560-9efbeca7d0fe" providerId="ADAL" clId="{90CE8524-FBDC-4A73-8DEA-E7BF45B312E9}" dt="2023-12-19T11:20:31.541" v="853" actId="208"/>
        <pc:sldMkLst>
          <pc:docMk/>
          <pc:sldMk cId="2394751131" sldId="725"/>
        </pc:sldMkLst>
        <pc:spChg chg="mod">
          <ac:chgData name="ΕΥΣΤΡΑΤΙΟΣ ΚΥΠΡΙΩΤΕΛΗΣ" userId="73446046-6521-4714-9560-9efbeca7d0fe" providerId="ADAL" clId="{90CE8524-FBDC-4A73-8DEA-E7BF45B312E9}" dt="2023-12-19T11:20:31.541" v="853" actId="208"/>
          <ac:spMkLst>
            <pc:docMk/>
            <pc:sldMk cId="2394751131" sldId="725"/>
            <ac:spMk id="6" creationId="{00000000-0000-0000-0000-000000000000}"/>
          </ac:spMkLst>
        </pc:spChg>
      </pc:sldChg>
      <pc:sldChg chg="modSp mod">
        <pc:chgData name="ΕΥΣΤΡΑΤΙΟΣ ΚΥΠΡΙΩΤΕΛΗΣ" userId="73446046-6521-4714-9560-9efbeca7d0fe" providerId="ADAL" clId="{90CE8524-FBDC-4A73-8DEA-E7BF45B312E9}" dt="2023-12-19T11:20:37.798" v="855" actId="208"/>
        <pc:sldMkLst>
          <pc:docMk/>
          <pc:sldMk cId="4104905670" sldId="726"/>
        </pc:sldMkLst>
        <pc:spChg chg="mod">
          <ac:chgData name="ΕΥΣΤΡΑΤΙΟΣ ΚΥΠΡΙΩΤΕΛΗΣ" userId="73446046-6521-4714-9560-9efbeca7d0fe" providerId="ADAL" clId="{90CE8524-FBDC-4A73-8DEA-E7BF45B312E9}" dt="2023-12-19T11:20:37.798" v="855" actId="208"/>
          <ac:spMkLst>
            <pc:docMk/>
            <pc:sldMk cId="4104905670" sldId="726"/>
            <ac:spMk id="6" creationId="{00000000-0000-0000-0000-000000000000}"/>
          </ac:spMkLst>
        </pc:spChg>
      </pc:sldChg>
      <pc:sldChg chg="modSp mod">
        <pc:chgData name="ΕΥΣΤΡΑΤΙΟΣ ΚΥΠΡΙΩΤΕΛΗΣ" userId="73446046-6521-4714-9560-9efbeca7d0fe" providerId="ADAL" clId="{90CE8524-FBDC-4A73-8DEA-E7BF45B312E9}" dt="2023-12-19T11:20:45.816" v="857" actId="208"/>
        <pc:sldMkLst>
          <pc:docMk/>
          <pc:sldMk cId="953453603" sldId="727"/>
        </pc:sldMkLst>
        <pc:spChg chg="mod">
          <ac:chgData name="ΕΥΣΤΡΑΤΙΟΣ ΚΥΠΡΙΩΤΕΛΗΣ" userId="73446046-6521-4714-9560-9efbeca7d0fe" providerId="ADAL" clId="{90CE8524-FBDC-4A73-8DEA-E7BF45B312E9}" dt="2023-12-19T11:20:45.816" v="857" actId="208"/>
          <ac:spMkLst>
            <pc:docMk/>
            <pc:sldMk cId="953453603" sldId="727"/>
            <ac:spMk id="6" creationId="{00000000-0000-0000-0000-000000000000}"/>
          </ac:spMkLst>
        </pc:spChg>
      </pc:sldChg>
      <pc:sldChg chg="modSp mod">
        <pc:chgData name="ΕΥΣΤΡΑΤΙΟΣ ΚΥΠΡΙΩΤΕΛΗΣ" userId="73446046-6521-4714-9560-9efbeca7d0fe" providerId="ADAL" clId="{90CE8524-FBDC-4A73-8DEA-E7BF45B312E9}" dt="2023-12-19T11:20:51.636" v="859" actId="208"/>
        <pc:sldMkLst>
          <pc:docMk/>
          <pc:sldMk cId="1971568534" sldId="728"/>
        </pc:sldMkLst>
        <pc:spChg chg="mod">
          <ac:chgData name="ΕΥΣΤΡΑΤΙΟΣ ΚΥΠΡΙΩΤΕΛΗΣ" userId="73446046-6521-4714-9560-9efbeca7d0fe" providerId="ADAL" clId="{90CE8524-FBDC-4A73-8DEA-E7BF45B312E9}" dt="2023-12-19T11:20:51.636" v="859" actId="208"/>
          <ac:spMkLst>
            <pc:docMk/>
            <pc:sldMk cId="1971568534" sldId="728"/>
            <ac:spMk id="6" creationId="{00000000-0000-0000-0000-000000000000}"/>
          </ac:spMkLst>
        </pc:spChg>
      </pc:sldChg>
      <pc:sldChg chg="modSp mod">
        <pc:chgData name="ΕΥΣΤΡΑΤΙΟΣ ΚΥΠΡΙΩΤΕΛΗΣ" userId="73446046-6521-4714-9560-9efbeca7d0fe" providerId="ADAL" clId="{90CE8524-FBDC-4A73-8DEA-E7BF45B312E9}" dt="2023-12-19T11:20:57.742" v="861" actId="208"/>
        <pc:sldMkLst>
          <pc:docMk/>
          <pc:sldMk cId="1283137275" sldId="729"/>
        </pc:sldMkLst>
        <pc:spChg chg="mod">
          <ac:chgData name="ΕΥΣΤΡΑΤΙΟΣ ΚΥΠΡΙΩΤΕΛΗΣ" userId="73446046-6521-4714-9560-9efbeca7d0fe" providerId="ADAL" clId="{90CE8524-FBDC-4A73-8DEA-E7BF45B312E9}" dt="2023-12-19T11:20:57.742" v="861" actId="208"/>
          <ac:spMkLst>
            <pc:docMk/>
            <pc:sldMk cId="1283137275" sldId="729"/>
            <ac:spMk id="6" creationId="{00000000-0000-0000-0000-000000000000}"/>
          </ac:spMkLst>
        </pc:spChg>
      </pc:sldChg>
      <pc:sldChg chg="modSp mod">
        <pc:chgData name="ΕΥΣΤΡΑΤΙΟΣ ΚΥΠΡΙΩΤΕΛΗΣ" userId="73446046-6521-4714-9560-9efbeca7d0fe" providerId="ADAL" clId="{90CE8524-FBDC-4A73-8DEA-E7BF45B312E9}" dt="2023-12-19T11:21:03.932" v="863" actId="208"/>
        <pc:sldMkLst>
          <pc:docMk/>
          <pc:sldMk cId="2171238658" sldId="730"/>
        </pc:sldMkLst>
        <pc:spChg chg="mod">
          <ac:chgData name="ΕΥΣΤΡΑΤΙΟΣ ΚΥΠΡΙΩΤΕΛΗΣ" userId="73446046-6521-4714-9560-9efbeca7d0fe" providerId="ADAL" clId="{90CE8524-FBDC-4A73-8DEA-E7BF45B312E9}" dt="2023-12-19T11:21:03.932" v="863" actId="208"/>
          <ac:spMkLst>
            <pc:docMk/>
            <pc:sldMk cId="2171238658" sldId="730"/>
            <ac:spMk id="6" creationId="{00000000-0000-0000-0000-000000000000}"/>
          </ac:spMkLst>
        </pc:spChg>
      </pc:sldChg>
      <pc:sldChg chg="modSp mod">
        <pc:chgData name="ΕΥΣΤΡΑΤΙΟΣ ΚΥΠΡΙΩΤΕΛΗΣ" userId="73446046-6521-4714-9560-9efbeca7d0fe" providerId="ADAL" clId="{90CE8524-FBDC-4A73-8DEA-E7BF45B312E9}" dt="2023-12-19T11:04:11.033" v="838" actId="14100"/>
        <pc:sldMkLst>
          <pc:docMk/>
          <pc:sldMk cId="1331829264" sldId="731"/>
        </pc:sldMkLst>
        <pc:spChg chg="mod">
          <ac:chgData name="ΕΥΣΤΡΑΤΙΟΣ ΚΥΠΡΙΩΤΕΛΗΣ" userId="73446046-6521-4714-9560-9efbeca7d0fe" providerId="ADAL" clId="{90CE8524-FBDC-4A73-8DEA-E7BF45B312E9}" dt="2023-12-19T11:04:04.003" v="837" actId="14100"/>
          <ac:spMkLst>
            <pc:docMk/>
            <pc:sldMk cId="1331829264" sldId="731"/>
            <ac:spMk id="6" creationId="{00000000-0000-0000-0000-000000000000}"/>
          </ac:spMkLst>
        </pc:spChg>
        <pc:spChg chg="mod">
          <ac:chgData name="ΕΥΣΤΡΑΤΙΟΣ ΚΥΠΡΙΩΤΕΛΗΣ" userId="73446046-6521-4714-9560-9efbeca7d0fe" providerId="ADAL" clId="{90CE8524-FBDC-4A73-8DEA-E7BF45B312E9}" dt="2023-12-19T11:04:11.033" v="838" actId="14100"/>
          <ac:spMkLst>
            <pc:docMk/>
            <pc:sldMk cId="1331829264" sldId="731"/>
            <ac:spMk id="7" creationId="{00000000-0000-0000-0000-000000000000}"/>
          </ac:spMkLst>
        </pc:spChg>
      </pc:sldChg>
      <pc:sldChg chg="modSp mod">
        <pc:chgData name="ΕΥΣΤΡΑΤΙΟΣ ΚΥΠΡΙΩΤΕΛΗΣ" userId="73446046-6521-4714-9560-9efbeca7d0fe" providerId="ADAL" clId="{90CE8524-FBDC-4A73-8DEA-E7BF45B312E9}" dt="2023-12-19T10:35:34.759" v="410" actId="20577"/>
        <pc:sldMkLst>
          <pc:docMk/>
          <pc:sldMk cId="1961602939" sldId="938"/>
        </pc:sldMkLst>
        <pc:spChg chg="mod">
          <ac:chgData name="ΕΥΣΤΡΑΤΙΟΣ ΚΥΠΡΙΩΤΕΛΗΣ" userId="73446046-6521-4714-9560-9efbeca7d0fe" providerId="ADAL" clId="{90CE8524-FBDC-4A73-8DEA-E7BF45B312E9}" dt="2023-12-19T10:35:24.112" v="386" actId="339"/>
          <ac:spMkLst>
            <pc:docMk/>
            <pc:sldMk cId="1961602939" sldId="938"/>
            <ac:spMk id="2" creationId="{BB8E6E80-4741-4F58-9A53-3CA386FF2D46}"/>
          </ac:spMkLst>
        </pc:spChg>
        <pc:spChg chg="mod">
          <ac:chgData name="ΕΥΣΤΡΑΤΙΟΣ ΚΥΠΡΙΩΤΕΛΗΣ" userId="73446046-6521-4714-9560-9efbeca7d0fe" providerId="ADAL" clId="{90CE8524-FBDC-4A73-8DEA-E7BF45B312E9}" dt="2023-12-19T10:35:34.759" v="410" actId="20577"/>
          <ac:spMkLst>
            <pc:docMk/>
            <pc:sldMk cId="1961602939" sldId="938"/>
            <ac:spMk id="6" creationId="{00000000-0000-0000-0000-000000000000}"/>
          </ac:spMkLst>
        </pc:spChg>
      </pc:sldChg>
      <pc:sldChg chg="modSp mod">
        <pc:chgData name="ΕΥΣΤΡΑΤΙΟΣ ΚΥΠΡΙΩΤΕΛΗΣ" userId="73446046-6521-4714-9560-9efbeca7d0fe" providerId="ADAL" clId="{90CE8524-FBDC-4A73-8DEA-E7BF45B312E9}" dt="2023-12-19T10:48:59.030" v="438" actId="208"/>
        <pc:sldMkLst>
          <pc:docMk/>
          <pc:sldMk cId="589660493" sldId="943"/>
        </pc:sldMkLst>
        <pc:spChg chg="mod">
          <ac:chgData name="ΕΥΣΤΡΑΤΙΟΣ ΚΥΠΡΙΩΤΕΛΗΣ" userId="73446046-6521-4714-9560-9efbeca7d0fe" providerId="ADAL" clId="{90CE8524-FBDC-4A73-8DEA-E7BF45B312E9}" dt="2023-12-19T10:48:59.030" v="438" actId="208"/>
          <ac:spMkLst>
            <pc:docMk/>
            <pc:sldMk cId="589660493" sldId="943"/>
            <ac:spMk id="6" creationId="{00000000-0000-0000-0000-000000000000}"/>
          </ac:spMkLst>
        </pc:spChg>
      </pc:sldChg>
      <pc:sldChg chg="modSp mod">
        <pc:chgData name="ΕΥΣΤΡΑΤΙΟΣ ΚΥΠΡΙΩΤΕΛΗΣ" userId="73446046-6521-4714-9560-9efbeca7d0fe" providerId="ADAL" clId="{90CE8524-FBDC-4A73-8DEA-E7BF45B312E9}" dt="2023-12-19T10:49:07.684" v="440" actId="208"/>
        <pc:sldMkLst>
          <pc:docMk/>
          <pc:sldMk cId="3350663556" sldId="945"/>
        </pc:sldMkLst>
        <pc:spChg chg="mod">
          <ac:chgData name="ΕΥΣΤΡΑΤΙΟΣ ΚΥΠΡΙΩΤΕΛΗΣ" userId="73446046-6521-4714-9560-9efbeca7d0fe" providerId="ADAL" clId="{90CE8524-FBDC-4A73-8DEA-E7BF45B312E9}" dt="2023-12-19T10:49:07.684" v="440" actId="208"/>
          <ac:spMkLst>
            <pc:docMk/>
            <pc:sldMk cId="3350663556" sldId="945"/>
            <ac:spMk id="6" creationId="{00000000-0000-0000-0000-000000000000}"/>
          </ac:spMkLst>
        </pc:spChg>
      </pc:sldChg>
      <pc:sldChg chg="modSp mod">
        <pc:chgData name="ΕΥΣΤΡΑΤΙΟΣ ΚΥΠΡΙΩΤΕΛΗΣ" userId="73446046-6521-4714-9560-9efbeca7d0fe" providerId="ADAL" clId="{90CE8524-FBDC-4A73-8DEA-E7BF45B312E9}" dt="2023-12-19T10:51:19.721" v="463" actId="208"/>
        <pc:sldMkLst>
          <pc:docMk/>
          <pc:sldMk cId="1851554357" sldId="946"/>
        </pc:sldMkLst>
        <pc:spChg chg="mod">
          <ac:chgData name="ΕΥΣΤΡΑΤΙΟΣ ΚΥΠΡΙΩΤΕΛΗΣ" userId="73446046-6521-4714-9560-9efbeca7d0fe" providerId="ADAL" clId="{90CE8524-FBDC-4A73-8DEA-E7BF45B312E9}" dt="2023-12-19T10:51:19.721" v="463" actId="208"/>
          <ac:spMkLst>
            <pc:docMk/>
            <pc:sldMk cId="1851554357" sldId="946"/>
            <ac:spMk id="6" creationId="{00000000-0000-0000-0000-000000000000}"/>
          </ac:spMkLst>
        </pc:spChg>
      </pc:sldChg>
      <pc:sldChg chg="modSp mod">
        <pc:chgData name="ΕΥΣΤΡΑΤΙΟΣ ΚΥΠΡΙΩΤΕΛΗΣ" userId="73446046-6521-4714-9560-9efbeca7d0fe" providerId="ADAL" clId="{90CE8524-FBDC-4A73-8DEA-E7BF45B312E9}" dt="2023-12-19T10:52:03.251" v="475" actId="208"/>
        <pc:sldMkLst>
          <pc:docMk/>
          <pc:sldMk cId="369811397" sldId="947"/>
        </pc:sldMkLst>
        <pc:spChg chg="mod">
          <ac:chgData name="ΕΥΣΤΡΑΤΙΟΣ ΚΥΠΡΙΩΤΕΛΗΣ" userId="73446046-6521-4714-9560-9efbeca7d0fe" providerId="ADAL" clId="{90CE8524-FBDC-4A73-8DEA-E7BF45B312E9}" dt="2023-12-19T10:52:03.251" v="475" actId="208"/>
          <ac:spMkLst>
            <pc:docMk/>
            <pc:sldMk cId="369811397" sldId="947"/>
            <ac:spMk id="6" creationId="{00000000-0000-0000-0000-000000000000}"/>
          </ac:spMkLst>
        </pc:spChg>
      </pc:sldChg>
      <pc:sldChg chg="modSp mod">
        <pc:chgData name="ΕΥΣΤΡΑΤΙΟΣ ΚΥΠΡΙΩΤΕΛΗΣ" userId="73446046-6521-4714-9560-9efbeca7d0fe" providerId="ADAL" clId="{90CE8524-FBDC-4A73-8DEA-E7BF45B312E9}" dt="2023-12-19T10:52:12.984" v="477" actId="208"/>
        <pc:sldMkLst>
          <pc:docMk/>
          <pc:sldMk cId="1990562372" sldId="949"/>
        </pc:sldMkLst>
        <pc:spChg chg="mod">
          <ac:chgData name="ΕΥΣΤΡΑΤΙΟΣ ΚΥΠΡΙΩΤΕΛΗΣ" userId="73446046-6521-4714-9560-9efbeca7d0fe" providerId="ADAL" clId="{90CE8524-FBDC-4A73-8DEA-E7BF45B312E9}" dt="2023-12-19T10:52:12.984" v="477" actId="208"/>
          <ac:spMkLst>
            <pc:docMk/>
            <pc:sldMk cId="1990562372" sldId="949"/>
            <ac:spMk id="6" creationId="{00000000-0000-0000-0000-000000000000}"/>
          </ac:spMkLst>
        </pc:spChg>
      </pc:sldChg>
      <pc:sldChg chg="modSp mod">
        <pc:chgData name="ΕΥΣΤΡΑΤΙΟΣ ΚΥΠΡΙΩΤΕΛΗΣ" userId="73446046-6521-4714-9560-9efbeca7d0fe" providerId="ADAL" clId="{90CE8524-FBDC-4A73-8DEA-E7BF45B312E9}" dt="2023-12-19T10:51:25.595" v="465" actId="208"/>
        <pc:sldMkLst>
          <pc:docMk/>
          <pc:sldMk cId="2027760742" sldId="959"/>
        </pc:sldMkLst>
        <pc:spChg chg="mod">
          <ac:chgData name="ΕΥΣΤΡΑΤΙΟΣ ΚΥΠΡΙΩΤΕΛΗΣ" userId="73446046-6521-4714-9560-9efbeca7d0fe" providerId="ADAL" clId="{90CE8524-FBDC-4A73-8DEA-E7BF45B312E9}" dt="2023-12-19T10:51:25.595" v="465" actId="208"/>
          <ac:spMkLst>
            <pc:docMk/>
            <pc:sldMk cId="2027760742" sldId="959"/>
            <ac:spMk id="6" creationId="{00000000-0000-0000-0000-000000000000}"/>
          </ac:spMkLst>
        </pc:spChg>
      </pc:sldChg>
      <pc:sldChg chg="modSp mod">
        <pc:chgData name="ΕΥΣΤΡΑΤΙΟΣ ΚΥΠΡΙΩΤΕΛΗΣ" userId="73446046-6521-4714-9560-9efbeca7d0fe" providerId="ADAL" clId="{90CE8524-FBDC-4A73-8DEA-E7BF45B312E9}" dt="2023-12-19T10:51:33.541" v="467" actId="208"/>
        <pc:sldMkLst>
          <pc:docMk/>
          <pc:sldMk cId="283856384" sldId="960"/>
        </pc:sldMkLst>
        <pc:spChg chg="mod">
          <ac:chgData name="ΕΥΣΤΡΑΤΙΟΣ ΚΥΠΡΙΩΤΕΛΗΣ" userId="73446046-6521-4714-9560-9efbeca7d0fe" providerId="ADAL" clId="{90CE8524-FBDC-4A73-8DEA-E7BF45B312E9}" dt="2023-12-19T10:51:33.541" v="467" actId="208"/>
          <ac:spMkLst>
            <pc:docMk/>
            <pc:sldMk cId="283856384" sldId="960"/>
            <ac:spMk id="6" creationId="{00000000-0000-0000-0000-000000000000}"/>
          </ac:spMkLst>
        </pc:spChg>
      </pc:sldChg>
      <pc:sldChg chg="modSp mod">
        <pc:chgData name="ΕΥΣΤΡΑΤΙΟΣ ΚΥΠΡΙΩΤΕΛΗΣ" userId="73446046-6521-4714-9560-9efbeca7d0fe" providerId="ADAL" clId="{90CE8524-FBDC-4A73-8DEA-E7BF45B312E9}" dt="2023-12-19T10:51:39.933" v="469" actId="208"/>
        <pc:sldMkLst>
          <pc:docMk/>
          <pc:sldMk cId="4036308359" sldId="961"/>
        </pc:sldMkLst>
        <pc:spChg chg="mod">
          <ac:chgData name="ΕΥΣΤΡΑΤΙΟΣ ΚΥΠΡΙΩΤΕΛΗΣ" userId="73446046-6521-4714-9560-9efbeca7d0fe" providerId="ADAL" clId="{90CE8524-FBDC-4A73-8DEA-E7BF45B312E9}" dt="2023-12-19T10:51:39.933" v="469" actId="208"/>
          <ac:spMkLst>
            <pc:docMk/>
            <pc:sldMk cId="4036308359" sldId="961"/>
            <ac:spMk id="6" creationId="{00000000-0000-0000-0000-000000000000}"/>
          </ac:spMkLst>
        </pc:spChg>
      </pc:sldChg>
      <pc:sldChg chg="modSp mod">
        <pc:chgData name="ΕΥΣΤΡΑΤΙΟΣ ΚΥΠΡΙΩΤΕΛΗΣ" userId="73446046-6521-4714-9560-9efbeca7d0fe" providerId="ADAL" clId="{90CE8524-FBDC-4A73-8DEA-E7BF45B312E9}" dt="2023-12-19T10:51:46.427" v="471" actId="208"/>
        <pc:sldMkLst>
          <pc:docMk/>
          <pc:sldMk cId="1219625711" sldId="962"/>
        </pc:sldMkLst>
        <pc:spChg chg="mod">
          <ac:chgData name="ΕΥΣΤΡΑΤΙΟΣ ΚΥΠΡΙΩΤΕΛΗΣ" userId="73446046-6521-4714-9560-9efbeca7d0fe" providerId="ADAL" clId="{90CE8524-FBDC-4A73-8DEA-E7BF45B312E9}" dt="2023-12-19T10:51:46.427" v="471" actId="208"/>
          <ac:spMkLst>
            <pc:docMk/>
            <pc:sldMk cId="1219625711" sldId="962"/>
            <ac:spMk id="6" creationId="{00000000-0000-0000-0000-000000000000}"/>
          </ac:spMkLst>
        </pc:spChg>
      </pc:sldChg>
      <pc:sldChg chg="modSp mod">
        <pc:chgData name="ΕΥΣΤΡΑΤΙΟΣ ΚΥΠΡΙΩΤΕΛΗΣ" userId="73446046-6521-4714-9560-9efbeca7d0fe" providerId="ADAL" clId="{90CE8524-FBDC-4A73-8DEA-E7BF45B312E9}" dt="2023-12-19T10:51:55.206" v="473" actId="208"/>
        <pc:sldMkLst>
          <pc:docMk/>
          <pc:sldMk cId="22368842" sldId="965"/>
        </pc:sldMkLst>
        <pc:spChg chg="mod">
          <ac:chgData name="ΕΥΣΤΡΑΤΙΟΣ ΚΥΠΡΙΩΤΕΛΗΣ" userId="73446046-6521-4714-9560-9efbeca7d0fe" providerId="ADAL" clId="{90CE8524-FBDC-4A73-8DEA-E7BF45B312E9}" dt="2023-12-19T10:51:55.206" v="473" actId="208"/>
          <ac:spMkLst>
            <pc:docMk/>
            <pc:sldMk cId="22368842" sldId="965"/>
            <ac:spMk id="6" creationId="{00000000-0000-0000-0000-000000000000}"/>
          </ac:spMkLst>
        </pc:spChg>
      </pc:sldChg>
      <pc:sldChg chg="modSp mod">
        <pc:chgData name="ΕΥΣΤΡΑΤΙΟΣ ΚΥΠΡΙΩΤΕΛΗΣ" userId="73446046-6521-4714-9560-9efbeca7d0fe" providerId="ADAL" clId="{90CE8524-FBDC-4A73-8DEA-E7BF45B312E9}" dt="2023-12-19T11:00:04.152" v="778" actId="208"/>
        <pc:sldMkLst>
          <pc:docMk/>
          <pc:sldMk cId="1625829016" sldId="966"/>
        </pc:sldMkLst>
        <pc:spChg chg="mod">
          <ac:chgData name="ΕΥΣΤΡΑΤΙΟΣ ΚΥΠΡΙΩΤΕΛΗΣ" userId="73446046-6521-4714-9560-9efbeca7d0fe" providerId="ADAL" clId="{90CE8524-FBDC-4A73-8DEA-E7BF45B312E9}" dt="2023-12-19T11:00:04.152" v="778" actId="208"/>
          <ac:spMkLst>
            <pc:docMk/>
            <pc:sldMk cId="1625829016" sldId="966"/>
            <ac:spMk id="6" creationId="{00000000-0000-0000-0000-000000000000}"/>
          </ac:spMkLst>
        </pc:spChg>
      </pc:sldChg>
      <pc:sldChg chg="modSp mod">
        <pc:chgData name="ΕΥΣΤΡΑΤΙΟΣ ΚΥΠΡΙΩΤΕΛΗΣ" userId="73446046-6521-4714-9560-9efbeca7d0fe" providerId="ADAL" clId="{90CE8524-FBDC-4A73-8DEA-E7BF45B312E9}" dt="2023-12-19T11:00:10.387" v="780" actId="208"/>
        <pc:sldMkLst>
          <pc:docMk/>
          <pc:sldMk cId="3311704806" sldId="967"/>
        </pc:sldMkLst>
        <pc:spChg chg="mod">
          <ac:chgData name="ΕΥΣΤΡΑΤΙΟΣ ΚΥΠΡΙΩΤΕΛΗΣ" userId="73446046-6521-4714-9560-9efbeca7d0fe" providerId="ADAL" clId="{90CE8524-FBDC-4A73-8DEA-E7BF45B312E9}" dt="2023-12-19T11:00:10.387" v="780" actId="208"/>
          <ac:spMkLst>
            <pc:docMk/>
            <pc:sldMk cId="3311704806" sldId="967"/>
            <ac:spMk id="6" creationId="{00000000-0000-0000-0000-000000000000}"/>
          </ac:spMkLst>
        </pc:spChg>
      </pc:sldChg>
      <pc:sldChg chg="modSp mod">
        <pc:chgData name="ΕΥΣΤΡΑΤΙΟΣ ΚΥΠΡΙΩΤΕΛΗΣ" userId="73446046-6521-4714-9560-9efbeca7d0fe" providerId="ADAL" clId="{90CE8524-FBDC-4A73-8DEA-E7BF45B312E9}" dt="2023-12-19T11:00:18.335" v="782" actId="208"/>
        <pc:sldMkLst>
          <pc:docMk/>
          <pc:sldMk cId="1975662398" sldId="968"/>
        </pc:sldMkLst>
        <pc:spChg chg="mod">
          <ac:chgData name="ΕΥΣΤΡΑΤΙΟΣ ΚΥΠΡΙΩΤΕΛΗΣ" userId="73446046-6521-4714-9560-9efbeca7d0fe" providerId="ADAL" clId="{90CE8524-FBDC-4A73-8DEA-E7BF45B312E9}" dt="2023-12-19T11:00:18.335" v="782" actId="208"/>
          <ac:spMkLst>
            <pc:docMk/>
            <pc:sldMk cId="1975662398" sldId="968"/>
            <ac:spMk id="6" creationId="{00000000-0000-0000-0000-000000000000}"/>
          </ac:spMkLst>
        </pc:spChg>
      </pc:sldChg>
      <pc:sldChg chg="modSp mod">
        <pc:chgData name="ΕΥΣΤΡΑΤΙΟΣ ΚΥΠΡΙΩΤΕΛΗΣ" userId="73446046-6521-4714-9560-9efbeca7d0fe" providerId="ADAL" clId="{90CE8524-FBDC-4A73-8DEA-E7BF45B312E9}" dt="2023-12-19T11:00:25.772" v="784" actId="208"/>
        <pc:sldMkLst>
          <pc:docMk/>
          <pc:sldMk cId="948554084" sldId="969"/>
        </pc:sldMkLst>
        <pc:spChg chg="mod">
          <ac:chgData name="ΕΥΣΤΡΑΤΙΟΣ ΚΥΠΡΙΩΤΕΛΗΣ" userId="73446046-6521-4714-9560-9efbeca7d0fe" providerId="ADAL" clId="{90CE8524-FBDC-4A73-8DEA-E7BF45B312E9}" dt="2023-12-19T11:00:25.772" v="784" actId="208"/>
          <ac:spMkLst>
            <pc:docMk/>
            <pc:sldMk cId="948554084" sldId="969"/>
            <ac:spMk id="6" creationId="{00000000-0000-0000-0000-000000000000}"/>
          </ac:spMkLst>
        </pc:spChg>
      </pc:sldChg>
      <pc:sldChg chg="modSp mod">
        <pc:chgData name="ΕΥΣΤΡΑΤΙΟΣ ΚΥΠΡΙΩΤΕΛΗΣ" userId="73446046-6521-4714-9560-9efbeca7d0fe" providerId="ADAL" clId="{90CE8524-FBDC-4A73-8DEA-E7BF45B312E9}" dt="2023-12-19T11:00:33.211" v="786" actId="208"/>
        <pc:sldMkLst>
          <pc:docMk/>
          <pc:sldMk cId="742069325" sldId="970"/>
        </pc:sldMkLst>
        <pc:spChg chg="mod">
          <ac:chgData name="ΕΥΣΤΡΑΤΙΟΣ ΚΥΠΡΙΩΤΕΛΗΣ" userId="73446046-6521-4714-9560-9efbeca7d0fe" providerId="ADAL" clId="{90CE8524-FBDC-4A73-8DEA-E7BF45B312E9}" dt="2023-12-19T11:00:33.211" v="786" actId="208"/>
          <ac:spMkLst>
            <pc:docMk/>
            <pc:sldMk cId="742069325" sldId="970"/>
            <ac:spMk id="6" creationId="{00000000-0000-0000-0000-000000000000}"/>
          </ac:spMkLst>
        </pc:spChg>
      </pc:sldChg>
      <pc:sldChg chg="modSp mod">
        <pc:chgData name="ΕΥΣΤΡΑΤΙΟΣ ΚΥΠΡΙΩΤΕΛΗΣ" userId="73446046-6521-4714-9560-9efbeca7d0fe" providerId="ADAL" clId="{90CE8524-FBDC-4A73-8DEA-E7BF45B312E9}" dt="2023-12-19T11:00:39.482" v="788" actId="208"/>
        <pc:sldMkLst>
          <pc:docMk/>
          <pc:sldMk cId="2545616765" sldId="971"/>
        </pc:sldMkLst>
        <pc:spChg chg="mod">
          <ac:chgData name="ΕΥΣΤΡΑΤΙΟΣ ΚΥΠΡΙΩΤΕΛΗΣ" userId="73446046-6521-4714-9560-9efbeca7d0fe" providerId="ADAL" clId="{90CE8524-FBDC-4A73-8DEA-E7BF45B312E9}" dt="2023-12-19T11:00:39.482" v="788" actId="208"/>
          <ac:spMkLst>
            <pc:docMk/>
            <pc:sldMk cId="2545616765" sldId="971"/>
            <ac:spMk id="6" creationId="{00000000-0000-0000-0000-000000000000}"/>
          </ac:spMkLst>
        </pc:spChg>
      </pc:sldChg>
      <pc:sldChg chg="modSp mod">
        <pc:chgData name="ΕΥΣΤΡΑΤΙΟΣ ΚΥΠΡΙΩΤΕΛΗΣ" userId="73446046-6521-4714-9560-9efbeca7d0fe" providerId="ADAL" clId="{90CE8524-FBDC-4A73-8DEA-E7BF45B312E9}" dt="2023-12-19T11:00:46.877" v="790" actId="208"/>
        <pc:sldMkLst>
          <pc:docMk/>
          <pc:sldMk cId="3940118496" sldId="972"/>
        </pc:sldMkLst>
        <pc:spChg chg="mod">
          <ac:chgData name="ΕΥΣΤΡΑΤΙΟΣ ΚΥΠΡΙΩΤΕΛΗΣ" userId="73446046-6521-4714-9560-9efbeca7d0fe" providerId="ADAL" clId="{90CE8524-FBDC-4A73-8DEA-E7BF45B312E9}" dt="2023-12-19T11:00:46.877" v="790" actId="208"/>
          <ac:spMkLst>
            <pc:docMk/>
            <pc:sldMk cId="3940118496" sldId="972"/>
            <ac:spMk id="6" creationId="{00000000-0000-0000-0000-000000000000}"/>
          </ac:spMkLst>
        </pc:spChg>
      </pc:sldChg>
      <pc:sldChg chg="modSp mod">
        <pc:chgData name="ΕΥΣΤΡΑΤΙΟΣ ΚΥΠΡΙΩΤΕΛΗΣ" userId="73446046-6521-4714-9560-9efbeca7d0fe" providerId="ADAL" clId="{90CE8524-FBDC-4A73-8DEA-E7BF45B312E9}" dt="2023-12-19T11:00:55.007" v="792" actId="208"/>
        <pc:sldMkLst>
          <pc:docMk/>
          <pc:sldMk cId="2869491782" sldId="973"/>
        </pc:sldMkLst>
        <pc:spChg chg="mod">
          <ac:chgData name="ΕΥΣΤΡΑΤΙΟΣ ΚΥΠΡΙΩΤΕΛΗΣ" userId="73446046-6521-4714-9560-9efbeca7d0fe" providerId="ADAL" clId="{90CE8524-FBDC-4A73-8DEA-E7BF45B312E9}" dt="2023-12-19T11:00:55.007" v="792" actId="208"/>
          <ac:spMkLst>
            <pc:docMk/>
            <pc:sldMk cId="2869491782" sldId="973"/>
            <ac:spMk id="6" creationId="{00000000-0000-0000-0000-000000000000}"/>
          </ac:spMkLst>
        </pc:spChg>
      </pc:sldChg>
      <pc:sldChg chg="modSp mod">
        <pc:chgData name="ΕΥΣΤΡΑΤΙΟΣ ΚΥΠΡΙΩΤΕΛΗΣ" userId="73446046-6521-4714-9560-9efbeca7d0fe" providerId="ADAL" clId="{90CE8524-FBDC-4A73-8DEA-E7BF45B312E9}" dt="2023-12-19T11:01:02.951" v="794" actId="208"/>
        <pc:sldMkLst>
          <pc:docMk/>
          <pc:sldMk cId="4246671606" sldId="974"/>
        </pc:sldMkLst>
        <pc:spChg chg="mod">
          <ac:chgData name="ΕΥΣΤΡΑΤΙΟΣ ΚΥΠΡΙΩΤΕΛΗΣ" userId="73446046-6521-4714-9560-9efbeca7d0fe" providerId="ADAL" clId="{90CE8524-FBDC-4A73-8DEA-E7BF45B312E9}" dt="2023-12-19T11:01:02.951" v="794" actId="208"/>
          <ac:spMkLst>
            <pc:docMk/>
            <pc:sldMk cId="4246671606" sldId="974"/>
            <ac:spMk id="6" creationId="{00000000-0000-0000-0000-000000000000}"/>
          </ac:spMkLst>
        </pc:spChg>
      </pc:sldChg>
      <pc:sldChg chg="modSp mod">
        <pc:chgData name="ΕΥΣΤΡΑΤΙΟΣ ΚΥΠΡΙΩΤΕΛΗΣ" userId="73446046-6521-4714-9560-9efbeca7d0fe" providerId="ADAL" clId="{90CE8524-FBDC-4A73-8DEA-E7BF45B312E9}" dt="2023-12-19T11:01:10.029" v="796" actId="208"/>
        <pc:sldMkLst>
          <pc:docMk/>
          <pc:sldMk cId="616949031" sldId="975"/>
        </pc:sldMkLst>
        <pc:spChg chg="mod">
          <ac:chgData name="ΕΥΣΤΡΑΤΙΟΣ ΚΥΠΡΙΩΤΕΛΗΣ" userId="73446046-6521-4714-9560-9efbeca7d0fe" providerId="ADAL" clId="{90CE8524-FBDC-4A73-8DEA-E7BF45B312E9}" dt="2023-12-19T11:01:10.029" v="796" actId="208"/>
          <ac:spMkLst>
            <pc:docMk/>
            <pc:sldMk cId="616949031" sldId="975"/>
            <ac:spMk id="6" creationId="{00000000-0000-0000-0000-000000000000}"/>
          </ac:spMkLst>
        </pc:spChg>
      </pc:sldChg>
      <pc:sldChg chg="modSp mod">
        <pc:chgData name="ΕΥΣΤΡΑΤΙΟΣ ΚΥΠΡΙΩΤΕΛΗΣ" userId="73446046-6521-4714-9560-9efbeca7d0fe" providerId="ADAL" clId="{90CE8524-FBDC-4A73-8DEA-E7BF45B312E9}" dt="2023-12-19T11:01:17.993" v="798" actId="208"/>
        <pc:sldMkLst>
          <pc:docMk/>
          <pc:sldMk cId="104493541" sldId="976"/>
        </pc:sldMkLst>
        <pc:spChg chg="mod">
          <ac:chgData name="ΕΥΣΤΡΑΤΙΟΣ ΚΥΠΡΙΩΤΕΛΗΣ" userId="73446046-6521-4714-9560-9efbeca7d0fe" providerId="ADAL" clId="{90CE8524-FBDC-4A73-8DEA-E7BF45B312E9}" dt="2023-12-19T11:01:17.993" v="798" actId="208"/>
          <ac:spMkLst>
            <pc:docMk/>
            <pc:sldMk cId="104493541" sldId="976"/>
            <ac:spMk id="6" creationId="{00000000-0000-0000-0000-000000000000}"/>
          </ac:spMkLst>
        </pc:spChg>
      </pc:sldChg>
      <pc:sldChg chg="modSp mod">
        <pc:chgData name="ΕΥΣΤΡΑΤΙΟΣ ΚΥΠΡΙΩΤΕΛΗΣ" userId="73446046-6521-4714-9560-9efbeca7d0fe" providerId="ADAL" clId="{90CE8524-FBDC-4A73-8DEA-E7BF45B312E9}" dt="2023-12-19T11:01:28.117" v="800" actId="208"/>
        <pc:sldMkLst>
          <pc:docMk/>
          <pc:sldMk cId="3438565201" sldId="977"/>
        </pc:sldMkLst>
        <pc:spChg chg="mod">
          <ac:chgData name="ΕΥΣΤΡΑΤΙΟΣ ΚΥΠΡΙΩΤΕΛΗΣ" userId="73446046-6521-4714-9560-9efbeca7d0fe" providerId="ADAL" clId="{90CE8524-FBDC-4A73-8DEA-E7BF45B312E9}" dt="2023-12-19T11:01:28.117" v="800" actId="208"/>
          <ac:spMkLst>
            <pc:docMk/>
            <pc:sldMk cId="3438565201" sldId="977"/>
            <ac:spMk id="6" creationId="{00000000-0000-0000-0000-000000000000}"/>
          </ac:spMkLst>
        </pc:spChg>
      </pc:sldChg>
      <pc:sldChg chg="modSp mod">
        <pc:chgData name="ΕΥΣΤΡΑΤΙΟΣ ΚΥΠΡΙΩΤΕΛΗΣ" userId="73446046-6521-4714-9560-9efbeca7d0fe" providerId="ADAL" clId="{90CE8524-FBDC-4A73-8DEA-E7BF45B312E9}" dt="2023-12-19T11:01:35.893" v="802" actId="208"/>
        <pc:sldMkLst>
          <pc:docMk/>
          <pc:sldMk cId="2589919754" sldId="978"/>
        </pc:sldMkLst>
        <pc:spChg chg="mod">
          <ac:chgData name="ΕΥΣΤΡΑΤΙΟΣ ΚΥΠΡΙΩΤΕΛΗΣ" userId="73446046-6521-4714-9560-9efbeca7d0fe" providerId="ADAL" clId="{90CE8524-FBDC-4A73-8DEA-E7BF45B312E9}" dt="2023-12-19T11:01:35.893" v="802" actId="208"/>
          <ac:spMkLst>
            <pc:docMk/>
            <pc:sldMk cId="2589919754" sldId="978"/>
            <ac:spMk id="6" creationId="{00000000-0000-0000-0000-000000000000}"/>
          </ac:spMkLst>
        </pc:spChg>
      </pc:sldChg>
      <pc:sldChg chg="modSp mod">
        <pc:chgData name="ΕΥΣΤΡΑΤΙΟΣ ΚΥΠΡΙΩΤΕΛΗΣ" userId="73446046-6521-4714-9560-9efbeca7d0fe" providerId="ADAL" clId="{90CE8524-FBDC-4A73-8DEA-E7BF45B312E9}" dt="2023-12-19T11:01:43.913" v="804" actId="208"/>
        <pc:sldMkLst>
          <pc:docMk/>
          <pc:sldMk cId="1794893324" sldId="979"/>
        </pc:sldMkLst>
        <pc:spChg chg="mod">
          <ac:chgData name="ΕΥΣΤΡΑΤΙΟΣ ΚΥΠΡΙΩΤΕΛΗΣ" userId="73446046-6521-4714-9560-9efbeca7d0fe" providerId="ADAL" clId="{90CE8524-FBDC-4A73-8DEA-E7BF45B312E9}" dt="2023-12-19T11:01:43.913" v="804" actId="208"/>
          <ac:spMkLst>
            <pc:docMk/>
            <pc:sldMk cId="1794893324" sldId="979"/>
            <ac:spMk id="6" creationId="{00000000-0000-0000-0000-000000000000}"/>
          </ac:spMkLst>
        </pc:spChg>
      </pc:sldChg>
      <pc:sldChg chg="modSp mod">
        <pc:chgData name="ΕΥΣΤΡΑΤΙΟΣ ΚΥΠΡΙΩΤΕΛΗΣ" userId="73446046-6521-4714-9560-9efbeca7d0fe" providerId="ADAL" clId="{90CE8524-FBDC-4A73-8DEA-E7BF45B312E9}" dt="2023-12-19T11:02:23.721" v="810" actId="207"/>
        <pc:sldMkLst>
          <pc:docMk/>
          <pc:sldMk cId="802460727" sldId="980"/>
        </pc:sldMkLst>
        <pc:spChg chg="mod">
          <ac:chgData name="ΕΥΣΤΡΑΤΙΟΣ ΚΥΠΡΙΩΤΕΛΗΣ" userId="73446046-6521-4714-9560-9efbeca7d0fe" providerId="ADAL" clId="{90CE8524-FBDC-4A73-8DEA-E7BF45B312E9}" dt="2023-12-19T11:02:23.721" v="810" actId="207"/>
          <ac:spMkLst>
            <pc:docMk/>
            <pc:sldMk cId="802460727" sldId="980"/>
            <ac:spMk id="6" creationId="{00000000-0000-0000-0000-000000000000}"/>
          </ac:spMkLst>
        </pc:spChg>
      </pc:sldChg>
      <pc:sldChg chg="modSp mod">
        <pc:chgData name="ΕΥΣΤΡΑΤΙΟΣ ΚΥΠΡΙΩΤΕΛΗΣ" userId="73446046-6521-4714-9560-9efbeca7d0fe" providerId="ADAL" clId="{90CE8524-FBDC-4A73-8DEA-E7BF45B312E9}" dt="2023-12-19T11:02:35.271" v="812" actId="208"/>
        <pc:sldMkLst>
          <pc:docMk/>
          <pc:sldMk cId="2149419962" sldId="981"/>
        </pc:sldMkLst>
        <pc:spChg chg="mod">
          <ac:chgData name="ΕΥΣΤΡΑΤΙΟΣ ΚΥΠΡΙΩΤΕΛΗΣ" userId="73446046-6521-4714-9560-9efbeca7d0fe" providerId="ADAL" clId="{90CE8524-FBDC-4A73-8DEA-E7BF45B312E9}" dt="2023-12-19T11:02:35.271" v="812" actId="208"/>
          <ac:spMkLst>
            <pc:docMk/>
            <pc:sldMk cId="2149419962" sldId="981"/>
            <ac:spMk id="6" creationId="{00000000-0000-0000-0000-000000000000}"/>
          </ac:spMkLst>
        </pc:spChg>
      </pc:sldChg>
      <pc:sldChg chg="modSp mod">
        <pc:chgData name="ΕΥΣΤΡΑΤΙΟΣ ΚΥΠΡΙΩΤΕΛΗΣ" userId="73446046-6521-4714-9560-9efbeca7d0fe" providerId="ADAL" clId="{90CE8524-FBDC-4A73-8DEA-E7BF45B312E9}" dt="2023-12-19T11:02:42.025" v="814" actId="208"/>
        <pc:sldMkLst>
          <pc:docMk/>
          <pc:sldMk cId="2991259636" sldId="982"/>
        </pc:sldMkLst>
        <pc:spChg chg="mod">
          <ac:chgData name="ΕΥΣΤΡΑΤΙΟΣ ΚΥΠΡΙΩΤΕΛΗΣ" userId="73446046-6521-4714-9560-9efbeca7d0fe" providerId="ADAL" clId="{90CE8524-FBDC-4A73-8DEA-E7BF45B312E9}" dt="2023-12-19T11:02:42.025" v="814" actId="208"/>
          <ac:spMkLst>
            <pc:docMk/>
            <pc:sldMk cId="2991259636" sldId="982"/>
            <ac:spMk id="6" creationId="{00000000-0000-0000-0000-000000000000}"/>
          </ac:spMkLst>
        </pc:spChg>
      </pc:sldChg>
      <pc:sldChg chg="modSp mod">
        <pc:chgData name="ΕΥΣΤΡΑΤΙΟΣ ΚΥΠΡΙΩΤΕΛΗΣ" userId="73446046-6521-4714-9560-9efbeca7d0fe" providerId="ADAL" clId="{90CE8524-FBDC-4A73-8DEA-E7BF45B312E9}" dt="2023-12-19T11:02:48.409" v="816" actId="208"/>
        <pc:sldMkLst>
          <pc:docMk/>
          <pc:sldMk cId="3924012331" sldId="983"/>
        </pc:sldMkLst>
        <pc:spChg chg="mod">
          <ac:chgData name="ΕΥΣΤΡΑΤΙΟΣ ΚΥΠΡΙΩΤΕΛΗΣ" userId="73446046-6521-4714-9560-9efbeca7d0fe" providerId="ADAL" clId="{90CE8524-FBDC-4A73-8DEA-E7BF45B312E9}" dt="2023-12-19T11:02:48.409" v="816" actId="208"/>
          <ac:spMkLst>
            <pc:docMk/>
            <pc:sldMk cId="3924012331" sldId="983"/>
            <ac:spMk id="6" creationId="{00000000-0000-0000-0000-000000000000}"/>
          </ac:spMkLst>
        </pc:spChg>
      </pc:sldChg>
      <pc:sldChg chg="modSp mod">
        <pc:chgData name="ΕΥΣΤΡΑΤΙΟΣ ΚΥΠΡΙΩΤΕΛΗΣ" userId="73446046-6521-4714-9560-9efbeca7d0fe" providerId="ADAL" clId="{90CE8524-FBDC-4A73-8DEA-E7BF45B312E9}" dt="2023-12-19T11:02:55.207" v="818" actId="208"/>
        <pc:sldMkLst>
          <pc:docMk/>
          <pc:sldMk cId="2436204544" sldId="984"/>
        </pc:sldMkLst>
        <pc:spChg chg="mod">
          <ac:chgData name="ΕΥΣΤΡΑΤΙΟΣ ΚΥΠΡΙΩΤΕΛΗΣ" userId="73446046-6521-4714-9560-9efbeca7d0fe" providerId="ADAL" clId="{90CE8524-FBDC-4A73-8DEA-E7BF45B312E9}" dt="2023-12-19T11:02:55.207" v="818" actId="208"/>
          <ac:spMkLst>
            <pc:docMk/>
            <pc:sldMk cId="2436204544" sldId="984"/>
            <ac:spMk id="6" creationId="{00000000-0000-0000-0000-000000000000}"/>
          </ac:spMkLst>
        </pc:spChg>
      </pc:sldChg>
      <pc:sldChg chg="modSp mod">
        <pc:chgData name="ΕΥΣΤΡΑΤΙΟΣ ΚΥΠΡΙΩΤΕΛΗΣ" userId="73446046-6521-4714-9560-9efbeca7d0fe" providerId="ADAL" clId="{90CE8524-FBDC-4A73-8DEA-E7BF45B312E9}" dt="2023-12-19T11:03:03.805" v="820" actId="208"/>
        <pc:sldMkLst>
          <pc:docMk/>
          <pc:sldMk cId="1217386849" sldId="985"/>
        </pc:sldMkLst>
        <pc:spChg chg="mod">
          <ac:chgData name="ΕΥΣΤΡΑΤΙΟΣ ΚΥΠΡΙΩΤΕΛΗΣ" userId="73446046-6521-4714-9560-9efbeca7d0fe" providerId="ADAL" clId="{90CE8524-FBDC-4A73-8DEA-E7BF45B312E9}" dt="2023-12-19T11:03:03.805" v="820" actId="208"/>
          <ac:spMkLst>
            <pc:docMk/>
            <pc:sldMk cId="1217386849" sldId="985"/>
            <ac:spMk id="6" creationId="{00000000-0000-0000-0000-000000000000}"/>
          </ac:spMkLst>
        </pc:spChg>
      </pc:sldChg>
      <pc:sldChg chg="modSp mod">
        <pc:chgData name="ΕΥΣΤΡΑΤΙΟΣ ΚΥΠΡΙΩΤΕΛΗΣ" userId="73446046-6521-4714-9560-9efbeca7d0fe" providerId="ADAL" clId="{90CE8524-FBDC-4A73-8DEA-E7BF45B312E9}" dt="2023-12-19T11:03:10.189" v="822" actId="208"/>
        <pc:sldMkLst>
          <pc:docMk/>
          <pc:sldMk cId="3255319582" sldId="986"/>
        </pc:sldMkLst>
        <pc:spChg chg="mod">
          <ac:chgData name="ΕΥΣΤΡΑΤΙΟΣ ΚΥΠΡΙΩΤΕΛΗΣ" userId="73446046-6521-4714-9560-9efbeca7d0fe" providerId="ADAL" clId="{90CE8524-FBDC-4A73-8DEA-E7BF45B312E9}" dt="2023-12-19T11:03:10.189" v="822" actId="208"/>
          <ac:spMkLst>
            <pc:docMk/>
            <pc:sldMk cId="3255319582" sldId="986"/>
            <ac:spMk id="6" creationId="{00000000-0000-0000-0000-000000000000}"/>
          </ac:spMkLst>
        </pc:spChg>
      </pc:sldChg>
      <pc:sldChg chg="modSp mod">
        <pc:chgData name="ΕΥΣΤΡΑΤΙΟΣ ΚΥΠΡΙΩΤΕΛΗΣ" userId="73446046-6521-4714-9560-9efbeca7d0fe" providerId="ADAL" clId="{90CE8524-FBDC-4A73-8DEA-E7BF45B312E9}" dt="2023-12-19T11:03:17.080" v="824" actId="208"/>
        <pc:sldMkLst>
          <pc:docMk/>
          <pc:sldMk cId="4100687300" sldId="987"/>
        </pc:sldMkLst>
        <pc:spChg chg="mod">
          <ac:chgData name="ΕΥΣΤΡΑΤΙΟΣ ΚΥΠΡΙΩΤΕΛΗΣ" userId="73446046-6521-4714-9560-9efbeca7d0fe" providerId="ADAL" clId="{90CE8524-FBDC-4A73-8DEA-E7BF45B312E9}" dt="2023-12-19T11:03:17.080" v="824" actId="208"/>
          <ac:spMkLst>
            <pc:docMk/>
            <pc:sldMk cId="4100687300" sldId="987"/>
            <ac:spMk id="6" creationId="{00000000-0000-0000-0000-000000000000}"/>
          </ac:spMkLst>
        </pc:spChg>
      </pc:sldChg>
      <pc:sldChg chg="modSp mod">
        <pc:chgData name="ΕΥΣΤΡΑΤΙΟΣ ΚΥΠΡΙΩΤΕΛΗΣ" userId="73446046-6521-4714-9560-9efbeca7d0fe" providerId="ADAL" clId="{90CE8524-FBDC-4A73-8DEA-E7BF45B312E9}" dt="2023-12-19T11:03:25.135" v="826" actId="208"/>
        <pc:sldMkLst>
          <pc:docMk/>
          <pc:sldMk cId="2049498019" sldId="988"/>
        </pc:sldMkLst>
        <pc:spChg chg="mod">
          <ac:chgData name="ΕΥΣΤΡΑΤΙΟΣ ΚΥΠΡΙΩΤΕΛΗΣ" userId="73446046-6521-4714-9560-9efbeca7d0fe" providerId="ADAL" clId="{90CE8524-FBDC-4A73-8DEA-E7BF45B312E9}" dt="2023-12-19T11:03:25.135" v="826" actId="208"/>
          <ac:spMkLst>
            <pc:docMk/>
            <pc:sldMk cId="2049498019" sldId="988"/>
            <ac:spMk id="6" creationId="{00000000-0000-0000-0000-000000000000}"/>
          </ac:spMkLst>
        </pc:spChg>
      </pc:sldChg>
      <pc:sldChg chg="modSp mod">
        <pc:chgData name="ΕΥΣΤΡΑΤΙΟΣ ΚΥΠΡΙΩΤΕΛΗΣ" userId="73446046-6521-4714-9560-9efbeca7d0fe" providerId="ADAL" clId="{90CE8524-FBDC-4A73-8DEA-E7BF45B312E9}" dt="2023-12-19T11:03:31.984" v="828" actId="208"/>
        <pc:sldMkLst>
          <pc:docMk/>
          <pc:sldMk cId="3583942152" sldId="989"/>
        </pc:sldMkLst>
        <pc:spChg chg="mod">
          <ac:chgData name="ΕΥΣΤΡΑΤΙΟΣ ΚΥΠΡΙΩΤΕΛΗΣ" userId="73446046-6521-4714-9560-9efbeca7d0fe" providerId="ADAL" clId="{90CE8524-FBDC-4A73-8DEA-E7BF45B312E9}" dt="2023-12-19T11:03:31.984" v="828" actId="208"/>
          <ac:spMkLst>
            <pc:docMk/>
            <pc:sldMk cId="3583942152" sldId="989"/>
            <ac:spMk id="6" creationId="{00000000-0000-0000-0000-000000000000}"/>
          </ac:spMkLst>
        </pc:spChg>
      </pc:sldChg>
      <pc:sldChg chg="modSp mod">
        <pc:chgData name="ΕΥΣΤΡΑΤΙΟΣ ΚΥΠΡΙΩΤΕΛΗΣ" userId="73446046-6521-4714-9560-9efbeca7d0fe" providerId="ADAL" clId="{90CE8524-FBDC-4A73-8DEA-E7BF45B312E9}" dt="2023-12-19T11:03:38.506" v="830" actId="208"/>
        <pc:sldMkLst>
          <pc:docMk/>
          <pc:sldMk cId="1670541774" sldId="990"/>
        </pc:sldMkLst>
        <pc:spChg chg="mod">
          <ac:chgData name="ΕΥΣΤΡΑΤΙΟΣ ΚΥΠΡΙΩΤΕΛΗΣ" userId="73446046-6521-4714-9560-9efbeca7d0fe" providerId="ADAL" clId="{90CE8524-FBDC-4A73-8DEA-E7BF45B312E9}" dt="2023-12-19T11:03:38.506" v="830" actId="208"/>
          <ac:spMkLst>
            <pc:docMk/>
            <pc:sldMk cId="1670541774" sldId="990"/>
            <ac:spMk id="6" creationId="{00000000-0000-0000-0000-000000000000}"/>
          </ac:spMkLst>
        </pc:spChg>
      </pc:sldChg>
      <pc:sldChg chg="modSp mod">
        <pc:chgData name="ΕΥΣΤΡΑΤΙΟΣ ΚΥΠΡΙΩΤΕΛΗΣ" userId="73446046-6521-4714-9560-9efbeca7d0fe" providerId="ADAL" clId="{90CE8524-FBDC-4A73-8DEA-E7BF45B312E9}" dt="2023-12-19T11:03:45.203" v="832" actId="208"/>
        <pc:sldMkLst>
          <pc:docMk/>
          <pc:sldMk cId="650177097" sldId="991"/>
        </pc:sldMkLst>
        <pc:spChg chg="mod">
          <ac:chgData name="ΕΥΣΤΡΑΤΙΟΣ ΚΥΠΡΙΩΤΕΛΗΣ" userId="73446046-6521-4714-9560-9efbeca7d0fe" providerId="ADAL" clId="{90CE8524-FBDC-4A73-8DEA-E7BF45B312E9}" dt="2023-12-19T11:03:45.203" v="832" actId="208"/>
          <ac:spMkLst>
            <pc:docMk/>
            <pc:sldMk cId="650177097" sldId="991"/>
            <ac:spMk id="6" creationId="{00000000-0000-0000-0000-000000000000}"/>
          </ac:spMkLst>
        </pc:spChg>
      </pc:sldChg>
      <pc:sldChg chg="modSp mod">
        <pc:chgData name="ΕΥΣΤΡΑΤΙΟΣ ΚΥΠΡΙΩΤΕΛΗΣ" userId="73446046-6521-4714-9560-9efbeca7d0fe" providerId="ADAL" clId="{90CE8524-FBDC-4A73-8DEA-E7BF45B312E9}" dt="2023-12-19T11:03:51.868" v="834" actId="208"/>
        <pc:sldMkLst>
          <pc:docMk/>
          <pc:sldMk cId="1561167898" sldId="992"/>
        </pc:sldMkLst>
        <pc:spChg chg="mod">
          <ac:chgData name="ΕΥΣΤΡΑΤΙΟΣ ΚΥΠΡΙΩΤΕΛΗΣ" userId="73446046-6521-4714-9560-9efbeca7d0fe" providerId="ADAL" clId="{90CE8524-FBDC-4A73-8DEA-E7BF45B312E9}" dt="2023-12-19T11:03:51.868" v="834" actId="208"/>
          <ac:spMkLst>
            <pc:docMk/>
            <pc:sldMk cId="1561167898" sldId="992"/>
            <ac:spMk id="6" creationId="{00000000-0000-0000-0000-000000000000}"/>
          </ac:spMkLst>
        </pc:spChg>
      </pc:sldChg>
      <pc:sldChg chg="delSp modSp mod">
        <pc:chgData name="ΕΥΣΤΡΑΤΙΟΣ ΚΥΠΡΙΩΤΕΛΗΣ" userId="73446046-6521-4714-9560-9efbeca7d0fe" providerId="ADAL" clId="{90CE8524-FBDC-4A73-8DEA-E7BF45B312E9}" dt="2023-12-19T11:04:40.026" v="843" actId="122"/>
        <pc:sldMkLst>
          <pc:docMk/>
          <pc:sldMk cId="2373230581" sldId="993"/>
        </pc:sldMkLst>
        <pc:spChg chg="mod">
          <ac:chgData name="ΕΥΣΤΡΑΤΙΟΣ ΚΥΠΡΙΩΤΕΛΗΣ" userId="73446046-6521-4714-9560-9efbeca7d0fe" providerId="ADAL" clId="{90CE8524-FBDC-4A73-8DEA-E7BF45B312E9}" dt="2023-12-19T11:04:40.026" v="843" actId="122"/>
          <ac:spMkLst>
            <pc:docMk/>
            <pc:sldMk cId="2373230581" sldId="993"/>
            <ac:spMk id="6" creationId="{00000000-0000-0000-0000-000000000000}"/>
          </ac:spMkLst>
        </pc:spChg>
        <pc:spChg chg="del">
          <ac:chgData name="ΕΥΣΤΡΑΤΙΟΣ ΚΥΠΡΙΩΤΕΛΗΣ" userId="73446046-6521-4714-9560-9efbeca7d0fe" providerId="ADAL" clId="{90CE8524-FBDC-4A73-8DEA-E7BF45B312E9}" dt="2023-12-19T11:04:30.614" v="841" actId="478"/>
          <ac:spMkLst>
            <pc:docMk/>
            <pc:sldMk cId="2373230581" sldId="993"/>
            <ac:spMk id="7" creationId="{00000000-0000-0000-0000-000000000000}"/>
          </ac:spMkLst>
        </pc:spChg>
      </pc:sldChg>
      <pc:sldChg chg="modSp mod">
        <pc:chgData name="ΕΥΣΤΡΑΤΙΟΣ ΚΥΠΡΙΩΤΕΛΗΣ" userId="73446046-6521-4714-9560-9efbeca7d0fe" providerId="ADAL" clId="{90CE8524-FBDC-4A73-8DEA-E7BF45B312E9}" dt="2023-12-19T11:04:49.190" v="845" actId="208"/>
        <pc:sldMkLst>
          <pc:docMk/>
          <pc:sldMk cId="3132143903" sldId="994"/>
        </pc:sldMkLst>
        <pc:spChg chg="mod">
          <ac:chgData name="ΕΥΣΤΡΑΤΙΟΣ ΚΥΠΡΙΩΤΕΛΗΣ" userId="73446046-6521-4714-9560-9efbeca7d0fe" providerId="ADAL" clId="{90CE8524-FBDC-4A73-8DEA-E7BF45B312E9}" dt="2023-12-19T11:04:49.190" v="845" actId="208"/>
          <ac:spMkLst>
            <pc:docMk/>
            <pc:sldMk cId="3132143903" sldId="994"/>
            <ac:spMk id="6" creationId="{00000000-0000-0000-0000-000000000000}"/>
          </ac:spMkLst>
        </pc:spChg>
      </pc:sldChg>
      <pc:sldChg chg="modSp mod">
        <pc:chgData name="ΕΥΣΤΡΑΤΙΟΣ ΚΥΠΡΙΩΤΕΛΗΣ" userId="73446046-6521-4714-9560-9efbeca7d0fe" providerId="ADAL" clId="{90CE8524-FBDC-4A73-8DEA-E7BF45B312E9}" dt="2023-12-19T11:21:09.825" v="865" actId="208"/>
        <pc:sldMkLst>
          <pc:docMk/>
          <pc:sldMk cId="2344562909" sldId="995"/>
        </pc:sldMkLst>
        <pc:spChg chg="mod">
          <ac:chgData name="ΕΥΣΤΡΑΤΙΟΣ ΚΥΠΡΙΩΤΕΛΗΣ" userId="73446046-6521-4714-9560-9efbeca7d0fe" providerId="ADAL" clId="{90CE8524-FBDC-4A73-8DEA-E7BF45B312E9}" dt="2023-12-19T11:21:09.825" v="865" actId="208"/>
          <ac:spMkLst>
            <pc:docMk/>
            <pc:sldMk cId="2344562909" sldId="995"/>
            <ac:spMk id="6" creationId="{00000000-0000-0000-0000-000000000000}"/>
          </ac:spMkLst>
        </pc:spChg>
      </pc:sldChg>
      <pc:sldChg chg="modSp mod">
        <pc:chgData name="ΕΥΣΤΡΑΤΙΟΣ ΚΥΠΡΙΩΤΕΛΗΣ" userId="73446046-6521-4714-9560-9efbeca7d0fe" providerId="ADAL" clId="{90CE8524-FBDC-4A73-8DEA-E7BF45B312E9}" dt="2023-12-19T10:06:21.551" v="190" actId="208"/>
        <pc:sldMkLst>
          <pc:docMk/>
          <pc:sldMk cId="523424504" sldId="996"/>
        </pc:sldMkLst>
        <pc:spChg chg="mod">
          <ac:chgData name="ΕΥΣΤΡΑΤΙΟΣ ΚΥΠΡΙΩΤΕΛΗΣ" userId="73446046-6521-4714-9560-9efbeca7d0fe" providerId="ADAL" clId="{90CE8524-FBDC-4A73-8DEA-E7BF45B312E9}" dt="2023-12-19T10:06:21.551" v="190" actId="208"/>
          <ac:spMkLst>
            <pc:docMk/>
            <pc:sldMk cId="523424504" sldId="996"/>
            <ac:spMk id="2051" creationId="{00000000-0000-0000-0000-000000000000}"/>
          </ac:spMkLst>
        </pc:spChg>
      </pc:sldChg>
      <pc:sldChg chg="modSp mod">
        <pc:chgData name="ΕΥΣΤΡΑΤΙΟΣ ΚΥΠΡΙΩΤΕΛΗΣ" userId="73446046-6521-4714-9560-9efbeca7d0fe" providerId="ADAL" clId="{90CE8524-FBDC-4A73-8DEA-E7BF45B312E9}" dt="2023-12-19T10:06:31.632" v="192" actId="208"/>
        <pc:sldMkLst>
          <pc:docMk/>
          <pc:sldMk cId="1117438862" sldId="997"/>
        </pc:sldMkLst>
        <pc:spChg chg="mod">
          <ac:chgData name="ΕΥΣΤΡΑΤΙΟΣ ΚΥΠΡΙΩΤΕΛΗΣ" userId="73446046-6521-4714-9560-9efbeca7d0fe" providerId="ADAL" clId="{90CE8524-FBDC-4A73-8DEA-E7BF45B312E9}" dt="2023-12-19T10:06:31.632" v="192" actId="208"/>
          <ac:spMkLst>
            <pc:docMk/>
            <pc:sldMk cId="1117438862" sldId="997"/>
            <ac:spMk id="2051" creationId="{00000000-0000-0000-0000-000000000000}"/>
          </ac:spMkLst>
        </pc:spChg>
      </pc:sldChg>
      <pc:sldChg chg="modSp mod">
        <pc:chgData name="ΕΥΣΤΡΑΤΙΟΣ ΚΥΠΡΙΩΤΕΛΗΣ" userId="73446046-6521-4714-9560-9efbeca7d0fe" providerId="ADAL" clId="{90CE8524-FBDC-4A73-8DEA-E7BF45B312E9}" dt="2023-12-19T10:06:42.893" v="194" actId="208"/>
        <pc:sldMkLst>
          <pc:docMk/>
          <pc:sldMk cId="1241957482" sldId="998"/>
        </pc:sldMkLst>
        <pc:spChg chg="mod">
          <ac:chgData name="ΕΥΣΤΡΑΤΙΟΣ ΚΥΠΡΙΩΤΕΛΗΣ" userId="73446046-6521-4714-9560-9efbeca7d0fe" providerId="ADAL" clId="{90CE8524-FBDC-4A73-8DEA-E7BF45B312E9}" dt="2023-12-19T10:06:42.893" v="194" actId="208"/>
          <ac:spMkLst>
            <pc:docMk/>
            <pc:sldMk cId="1241957482" sldId="998"/>
            <ac:spMk id="2051" creationId="{00000000-0000-0000-0000-000000000000}"/>
          </ac:spMkLst>
        </pc:spChg>
      </pc:sldChg>
      <pc:sldChg chg="modSp mod">
        <pc:chgData name="ΕΥΣΤΡΑΤΙΟΣ ΚΥΠΡΙΩΤΕΛΗΣ" userId="73446046-6521-4714-9560-9efbeca7d0fe" providerId="ADAL" clId="{90CE8524-FBDC-4A73-8DEA-E7BF45B312E9}" dt="2023-12-19T09:40:41.562" v="50" actId="339"/>
        <pc:sldMkLst>
          <pc:docMk/>
          <pc:sldMk cId="1147005416" sldId="1000"/>
        </pc:sldMkLst>
        <pc:spChg chg="mod">
          <ac:chgData name="ΕΥΣΤΡΑΤΙΟΣ ΚΥΠΡΙΩΤΕΛΗΣ" userId="73446046-6521-4714-9560-9efbeca7d0fe" providerId="ADAL" clId="{90CE8524-FBDC-4A73-8DEA-E7BF45B312E9}" dt="2023-12-19T09:40:41.562" v="50" actId="339"/>
          <ac:spMkLst>
            <pc:docMk/>
            <pc:sldMk cId="1147005416" sldId="1000"/>
            <ac:spMk id="2" creationId="{00000000-0000-0000-0000-000000000000}"/>
          </ac:spMkLst>
        </pc:spChg>
      </pc:sldChg>
      <pc:sldChg chg="modSp mod">
        <pc:chgData name="ΕΥΣΤΡΑΤΙΟΣ ΚΥΠΡΙΩΤΕΛΗΣ" userId="73446046-6521-4714-9560-9efbeca7d0fe" providerId="ADAL" clId="{90CE8524-FBDC-4A73-8DEA-E7BF45B312E9}" dt="2023-12-19T09:49:21.765" v="125" actId="208"/>
        <pc:sldMkLst>
          <pc:docMk/>
          <pc:sldMk cId="1036075466" sldId="1003"/>
        </pc:sldMkLst>
        <pc:spChg chg="mod">
          <ac:chgData name="ΕΥΣΤΡΑΤΙΟΣ ΚΥΠΡΙΩΤΕΛΗΣ" userId="73446046-6521-4714-9560-9efbeca7d0fe" providerId="ADAL" clId="{90CE8524-FBDC-4A73-8DEA-E7BF45B312E9}" dt="2023-12-19T09:49:21.765" v="125" actId="208"/>
          <ac:spMkLst>
            <pc:docMk/>
            <pc:sldMk cId="1036075466" sldId="1003"/>
            <ac:spMk id="5" creationId="{00000000-0000-0000-0000-000000000000}"/>
          </ac:spMkLst>
        </pc:spChg>
      </pc:sldChg>
      <pc:sldChg chg="modSp">
        <pc:chgData name="ΕΥΣΤΡΑΤΙΟΣ ΚΥΠΡΙΩΤΕΛΗΣ" userId="73446046-6521-4714-9560-9efbeca7d0fe" providerId="ADAL" clId="{90CE8524-FBDC-4A73-8DEA-E7BF45B312E9}" dt="2023-12-19T10:36:15.860" v="415" actId="113"/>
        <pc:sldMkLst>
          <pc:docMk/>
          <pc:sldMk cId="1599831534" sldId="1004"/>
        </pc:sldMkLst>
        <pc:spChg chg="mod">
          <ac:chgData name="ΕΥΣΤΡΑΤΙΟΣ ΚΥΠΡΙΩΤΕΛΗΣ" userId="73446046-6521-4714-9560-9efbeca7d0fe" providerId="ADAL" clId="{90CE8524-FBDC-4A73-8DEA-E7BF45B312E9}" dt="2023-12-19T10:36:15.860" v="415" actId="113"/>
          <ac:spMkLst>
            <pc:docMk/>
            <pc:sldMk cId="1599831534" sldId="1004"/>
            <ac:spMk id="15053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F0077-1B7B-4ACF-9443-7CF98C71AFA1}"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BECAD5BE-6752-4527-880E-E2CAC3ECAA5D}">
      <dgm:prSet custT="1"/>
      <dgm:spPr/>
      <dgm:t>
        <a:bodyPr/>
        <a:lstStyle/>
        <a:p>
          <a:r>
            <a:rPr lang="el-GR" sz="2400" dirty="0"/>
            <a:t>Ανεξάρτητες από τους ιδιοκτήτες – εταίρους - μετόχους</a:t>
          </a:r>
          <a:endParaRPr lang="en-US" sz="2400" dirty="0"/>
        </a:p>
      </dgm:t>
    </dgm:pt>
    <dgm:pt modelId="{16F5412A-BD3E-4E64-9EE5-BDAB8546FA95}" type="parTrans" cxnId="{211E87D7-BA55-4F9F-89D9-6386B2A27929}">
      <dgm:prSet/>
      <dgm:spPr/>
      <dgm:t>
        <a:bodyPr/>
        <a:lstStyle/>
        <a:p>
          <a:endParaRPr lang="en-US"/>
        </a:p>
      </dgm:t>
    </dgm:pt>
    <dgm:pt modelId="{AF1A2A05-4FF6-4152-819A-BB277A6EC41A}" type="sibTrans" cxnId="{211E87D7-BA55-4F9F-89D9-6386B2A27929}">
      <dgm:prSet/>
      <dgm:spPr/>
      <dgm:t>
        <a:bodyPr/>
        <a:lstStyle/>
        <a:p>
          <a:endParaRPr lang="en-US"/>
        </a:p>
      </dgm:t>
    </dgm:pt>
    <dgm:pt modelId="{A9A25B01-91B1-48EA-8AEA-EA9FEF8AF8D2}">
      <dgm:prSet custT="1"/>
      <dgm:spPr/>
      <dgm:t>
        <a:bodyPr/>
        <a:lstStyle/>
        <a:p>
          <a:r>
            <a:rPr lang="el-GR" sz="2800" dirty="0"/>
            <a:t>Οι εταιρείες διαθέτουν:</a:t>
          </a:r>
          <a:endParaRPr lang="en-US" sz="2800" dirty="0"/>
        </a:p>
      </dgm:t>
    </dgm:pt>
    <dgm:pt modelId="{ACD8CD1B-EF26-4D47-ADC4-88DC623AF863}" type="parTrans" cxnId="{CB843AD1-EEF8-433C-91B1-DD2E99512424}">
      <dgm:prSet/>
      <dgm:spPr/>
      <dgm:t>
        <a:bodyPr/>
        <a:lstStyle/>
        <a:p>
          <a:endParaRPr lang="en-US"/>
        </a:p>
      </dgm:t>
    </dgm:pt>
    <dgm:pt modelId="{3972442F-19D6-473D-85BE-F15E96FE394B}" type="sibTrans" cxnId="{CB843AD1-EEF8-433C-91B1-DD2E99512424}">
      <dgm:prSet/>
      <dgm:spPr/>
      <dgm:t>
        <a:bodyPr/>
        <a:lstStyle/>
        <a:p>
          <a:endParaRPr lang="en-US"/>
        </a:p>
      </dgm:t>
    </dgm:pt>
    <dgm:pt modelId="{B8279D88-E856-4101-9633-C75026171994}">
      <dgm:prSet custT="1"/>
      <dgm:spPr/>
      <dgm:t>
        <a:bodyPr/>
        <a:lstStyle/>
        <a:p>
          <a:r>
            <a:rPr lang="el-GR" sz="2800" dirty="0"/>
            <a:t>Την δική τους επωνυμία </a:t>
          </a:r>
          <a:endParaRPr lang="en-US" sz="2800" dirty="0"/>
        </a:p>
      </dgm:t>
    </dgm:pt>
    <dgm:pt modelId="{97764994-7F00-4631-84F3-09200CB1D6F9}" type="parTrans" cxnId="{4225FDA1-5C27-4306-B20A-4560B6A88544}">
      <dgm:prSet/>
      <dgm:spPr/>
      <dgm:t>
        <a:bodyPr/>
        <a:lstStyle/>
        <a:p>
          <a:endParaRPr lang="en-US"/>
        </a:p>
      </dgm:t>
    </dgm:pt>
    <dgm:pt modelId="{17F9DD29-7552-4C2E-BB63-231EA8E03C0E}" type="sibTrans" cxnId="{4225FDA1-5C27-4306-B20A-4560B6A88544}">
      <dgm:prSet/>
      <dgm:spPr/>
      <dgm:t>
        <a:bodyPr/>
        <a:lstStyle/>
        <a:p>
          <a:endParaRPr lang="en-US"/>
        </a:p>
      </dgm:t>
    </dgm:pt>
    <dgm:pt modelId="{C987C446-4516-4325-9268-9098D4930DB7}">
      <dgm:prSet custT="1"/>
      <dgm:spPr/>
      <dgm:t>
        <a:bodyPr/>
        <a:lstStyle/>
        <a:p>
          <a:r>
            <a:rPr lang="el-GR" sz="2800" dirty="0"/>
            <a:t>Ιθαγένεια </a:t>
          </a:r>
          <a:endParaRPr lang="en-US" sz="2800" dirty="0"/>
        </a:p>
      </dgm:t>
    </dgm:pt>
    <dgm:pt modelId="{FA5DCA55-3266-4584-94D1-29727F15B8E8}" type="parTrans" cxnId="{59DC6F11-7E25-4AFD-9241-4FF1EC803833}">
      <dgm:prSet/>
      <dgm:spPr/>
      <dgm:t>
        <a:bodyPr/>
        <a:lstStyle/>
        <a:p>
          <a:endParaRPr lang="en-US"/>
        </a:p>
      </dgm:t>
    </dgm:pt>
    <dgm:pt modelId="{E36CA247-59B0-4982-8901-4B2BA6FE3D49}" type="sibTrans" cxnId="{59DC6F11-7E25-4AFD-9241-4FF1EC803833}">
      <dgm:prSet/>
      <dgm:spPr/>
      <dgm:t>
        <a:bodyPr/>
        <a:lstStyle/>
        <a:p>
          <a:endParaRPr lang="en-US"/>
        </a:p>
      </dgm:t>
    </dgm:pt>
    <dgm:pt modelId="{56D86DC8-6351-4AC0-A677-9737548812D9}">
      <dgm:prSet/>
      <dgm:spPr/>
      <dgm:t>
        <a:bodyPr/>
        <a:lstStyle/>
        <a:p>
          <a:r>
            <a:rPr lang="el-GR" dirty="0"/>
            <a:t>Δημιουργούν την δική τους περιουσία </a:t>
          </a:r>
          <a:endParaRPr lang="en-US" dirty="0"/>
        </a:p>
      </dgm:t>
    </dgm:pt>
    <dgm:pt modelId="{DBB47FC2-4565-4CDB-A941-0164D5D635CF}" type="parTrans" cxnId="{E91FA8EE-E615-4EBE-8311-7E37244B6FF2}">
      <dgm:prSet/>
      <dgm:spPr/>
      <dgm:t>
        <a:bodyPr/>
        <a:lstStyle/>
        <a:p>
          <a:endParaRPr lang="en-US"/>
        </a:p>
      </dgm:t>
    </dgm:pt>
    <dgm:pt modelId="{B4920478-75E2-468F-B527-9C9951FAEC4E}" type="sibTrans" cxnId="{E91FA8EE-E615-4EBE-8311-7E37244B6FF2}">
      <dgm:prSet/>
      <dgm:spPr/>
      <dgm:t>
        <a:bodyPr/>
        <a:lstStyle/>
        <a:p>
          <a:endParaRPr lang="en-US"/>
        </a:p>
      </dgm:t>
    </dgm:pt>
    <dgm:pt modelId="{1168F76C-3D03-4877-A0EF-44375B5BD2B0}" type="pres">
      <dgm:prSet presAssocID="{BDAF0077-1B7B-4ACF-9443-7CF98C71AFA1}" presName="hierChild1" presStyleCnt="0">
        <dgm:presLayoutVars>
          <dgm:chPref val="1"/>
          <dgm:dir/>
          <dgm:animOne val="branch"/>
          <dgm:animLvl val="lvl"/>
          <dgm:resizeHandles/>
        </dgm:presLayoutVars>
      </dgm:prSet>
      <dgm:spPr/>
    </dgm:pt>
    <dgm:pt modelId="{B38533E0-82B8-4623-BD60-A6F41F75680C}" type="pres">
      <dgm:prSet presAssocID="{BECAD5BE-6752-4527-880E-E2CAC3ECAA5D}" presName="hierRoot1" presStyleCnt="0"/>
      <dgm:spPr/>
    </dgm:pt>
    <dgm:pt modelId="{0AE20B2D-4E30-4B16-A9D7-913D30F14963}" type="pres">
      <dgm:prSet presAssocID="{BECAD5BE-6752-4527-880E-E2CAC3ECAA5D}" presName="composite" presStyleCnt="0"/>
      <dgm:spPr/>
    </dgm:pt>
    <dgm:pt modelId="{0A35857A-285C-4E22-A992-CC863B0B6DCF}" type="pres">
      <dgm:prSet presAssocID="{BECAD5BE-6752-4527-880E-E2CAC3ECAA5D}" presName="background" presStyleLbl="node0" presStyleIdx="0" presStyleCnt="2"/>
      <dgm:spPr/>
    </dgm:pt>
    <dgm:pt modelId="{625944EB-89D3-41A1-B7E7-696338665642}" type="pres">
      <dgm:prSet presAssocID="{BECAD5BE-6752-4527-880E-E2CAC3ECAA5D}" presName="text" presStyleLbl="fgAcc0" presStyleIdx="0" presStyleCnt="2" custScaleX="113624" custScaleY="113853">
        <dgm:presLayoutVars>
          <dgm:chPref val="3"/>
        </dgm:presLayoutVars>
      </dgm:prSet>
      <dgm:spPr/>
    </dgm:pt>
    <dgm:pt modelId="{DF95E70B-A0B6-44C2-9246-56FAEE6004DB}" type="pres">
      <dgm:prSet presAssocID="{BECAD5BE-6752-4527-880E-E2CAC3ECAA5D}" presName="hierChild2" presStyleCnt="0"/>
      <dgm:spPr/>
    </dgm:pt>
    <dgm:pt modelId="{8AF89839-8AE5-4350-AFB7-FC0239882962}" type="pres">
      <dgm:prSet presAssocID="{A9A25B01-91B1-48EA-8AEA-EA9FEF8AF8D2}" presName="hierRoot1" presStyleCnt="0"/>
      <dgm:spPr/>
    </dgm:pt>
    <dgm:pt modelId="{C24A8994-8C9C-452A-8AE3-8EB99CE1A6CB}" type="pres">
      <dgm:prSet presAssocID="{A9A25B01-91B1-48EA-8AEA-EA9FEF8AF8D2}" presName="composite" presStyleCnt="0"/>
      <dgm:spPr/>
    </dgm:pt>
    <dgm:pt modelId="{FE92DCAB-756D-435D-8D71-F7C0CD77FF4D}" type="pres">
      <dgm:prSet presAssocID="{A9A25B01-91B1-48EA-8AEA-EA9FEF8AF8D2}" presName="background" presStyleLbl="node0" presStyleIdx="1" presStyleCnt="2"/>
      <dgm:spPr/>
    </dgm:pt>
    <dgm:pt modelId="{DC7FC713-C0A0-45DF-8A24-6A5F1EAC07C7}" type="pres">
      <dgm:prSet presAssocID="{A9A25B01-91B1-48EA-8AEA-EA9FEF8AF8D2}" presName="text" presStyleLbl="fgAcc0" presStyleIdx="1" presStyleCnt="2">
        <dgm:presLayoutVars>
          <dgm:chPref val="3"/>
        </dgm:presLayoutVars>
      </dgm:prSet>
      <dgm:spPr/>
    </dgm:pt>
    <dgm:pt modelId="{A64BF4FB-2937-4FA0-985D-17EE30A558F2}" type="pres">
      <dgm:prSet presAssocID="{A9A25B01-91B1-48EA-8AEA-EA9FEF8AF8D2}" presName="hierChild2" presStyleCnt="0"/>
      <dgm:spPr/>
    </dgm:pt>
    <dgm:pt modelId="{9F0C2819-782B-4E10-950A-A82C2EFDCDC0}" type="pres">
      <dgm:prSet presAssocID="{97764994-7F00-4631-84F3-09200CB1D6F9}" presName="Name10" presStyleLbl="parChTrans1D2" presStyleIdx="0" presStyleCnt="3"/>
      <dgm:spPr/>
    </dgm:pt>
    <dgm:pt modelId="{8C7917C8-9D52-46BC-AD14-874FA235060A}" type="pres">
      <dgm:prSet presAssocID="{B8279D88-E856-4101-9633-C75026171994}" presName="hierRoot2" presStyleCnt="0"/>
      <dgm:spPr/>
    </dgm:pt>
    <dgm:pt modelId="{0FB658CC-BFD4-4CBB-AD98-7BA249DD49F6}" type="pres">
      <dgm:prSet presAssocID="{B8279D88-E856-4101-9633-C75026171994}" presName="composite2" presStyleCnt="0"/>
      <dgm:spPr/>
    </dgm:pt>
    <dgm:pt modelId="{4EBB65FC-BEE5-4B96-9E60-749888BDC10D}" type="pres">
      <dgm:prSet presAssocID="{B8279D88-E856-4101-9633-C75026171994}" presName="background2" presStyleLbl="node2" presStyleIdx="0" presStyleCnt="3"/>
      <dgm:spPr/>
    </dgm:pt>
    <dgm:pt modelId="{BA34AB3C-136F-4AAE-929A-D6099FACEDDC}" type="pres">
      <dgm:prSet presAssocID="{B8279D88-E856-4101-9633-C75026171994}" presName="text2" presStyleLbl="fgAcc2" presStyleIdx="0" presStyleCnt="3">
        <dgm:presLayoutVars>
          <dgm:chPref val="3"/>
        </dgm:presLayoutVars>
      </dgm:prSet>
      <dgm:spPr/>
    </dgm:pt>
    <dgm:pt modelId="{339A2F07-A23E-4759-B387-716AAE9C6AEF}" type="pres">
      <dgm:prSet presAssocID="{B8279D88-E856-4101-9633-C75026171994}" presName="hierChild3" presStyleCnt="0"/>
      <dgm:spPr/>
    </dgm:pt>
    <dgm:pt modelId="{AAC986E0-A6FB-40F1-ABA5-3CF3B1CCF9BE}" type="pres">
      <dgm:prSet presAssocID="{FA5DCA55-3266-4584-94D1-29727F15B8E8}" presName="Name10" presStyleLbl="parChTrans1D2" presStyleIdx="1" presStyleCnt="3"/>
      <dgm:spPr/>
    </dgm:pt>
    <dgm:pt modelId="{29D18C98-0127-4981-BB70-03519A562AB4}" type="pres">
      <dgm:prSet presAssocID="{C987C446-4516-4325-9268-9098D4930DB7}" presName="hierRoot2" presStyleCnt="0"/>
      <dgm:spPr/>
    </dgm:pt>
    <dgm:pt modelId="{24A5B01C-5662-497A-A193-5030CA3CF8FF}" type="pres">
      <dgm:prSet presAssocID="{C987C446-4516-4325-9268-9098D4930DB7}" presName="composite2" presStyleCnt="0"/>
      <dgm:spPr/>
    </dgm:pt>
    <dgm:pt modelId="{B10674D0-CCCE-4EAF-8FB8-6139EBE36847}" type="pres">
      <dgm:prSet presAssocID="{C987C446-4516-4325-9268-9098D4930DB7}" presName="background2" presStyleLbl="node2" presStyleIdx="1" presStyleCnt="3"/>
      <dgm:spPr/>
    </dgm:pt>
    <dgm:pt modelId="{B68C032D-D964-4FFB-B4C5-55D1B1C4FFCB}" type="pres">
      <dgm:prSet presAssocID="{C987C446-4516-4325-9268-9098D4930DB7}" presName="text2" presStyleLbl="fgAcc2" presStyleIdx="1" presStyleCnt="3">
        <dgm:presLayoutVars>
          <dgm:chPref val="3"/>
        </dgm:presLayoutVars>
      </dgm:prSet>
      <dgm:spPr/>
    </dgm:pt>
    <dgm:pt modelId="{A848A348-037F-40AC-9475-257BEF68655B}" type="pres">
      <dgm:prSet presAssocID="{C987C446-4516-4325-9268-9098D4930DB7}" presName="hierChild3" presStyleCnt="0"/>
      <dgm:spPr/>
    </dgm:pt>
    <dgm:pt modelId="{A1A9F399-2218-459D-9A50-6D8843A458B7}" type="pres">
      <dgm:prSet presAssocID="{DBB47FC2-4565-4CDB-A941-0164D5D635CF}" presName="Name10" presStyleLbl="parChTrans1D2" presStyleIdx="2" presStyleCnt="3"/>
      <dgm:spPr/>
    </dgm:pt>
    <dgm:pt modelId="{8368F790-A0B0-4791-B197-CA87BB4940E3}" type="pres">
      <dgm:prSet presAssocID="{56D86DC8-6351-4AC0-A677-9737548812D9}" presName="hierRoot2" presStyleCnt="0"/>
      <dgm:spPr/>
    </dgm:pt>
    <dgm:pt modelId="{C5CB0990-8DAA-47A5-8940-044569390E24}" type="pres">
      <dgm:prSet presAssocID="{56D86DC8-6351-4AC0-A677-9737548812D9}" presName="composite2" presStyleCnt="0"/>
      <dgm:spPr/>
    </dgm:pt>
    <dgm:pt modelId="{8B2B862E-7418-4EFE-9362-74477776B60C}" type="pres">
      <dgm:prSet presAssocID="{56D86DC8-6351-4AC0-A677-9737548812D9}" presName="background2" presStyleLbl="node2" presStyleIdx="2" presStyleCnt="3"/>
      <dgm:spPr/>
    </dgm:pt>
    <dgm:pt modelId="{36E50087-F1C0-4818-B228-9F25F77DD9AC}" type="pres">
      <dgm:prSet presAssocID="{56D86DC8-6351-4AC0-A677-9737548812D9}" presName="text2" presStyleLbl="fgAcc2" presStyleIdx="2" presStyleCnt="3">
        <dgm:presLayoutVars>
          <dgm:chPref val="3"/>
        </dgm:presLayoutVars>
      </dgm:prSet>
      <dgm:spPr/>
    </dgm:pt>
    <dgm:pt modelId="{591003E0-DF39-495D-B666-F2B6F43F60DA}" type="pres">
      <dgm:prSet presAssocID="{56D86DC8-6351-4AC0-A677-9737548812D9}" presName="hierChild3" presStyleCnt="0"/>
      <dgm:spPr/>
    </dgm:pt>
  </dgm:ptLst>
  <dgm:cxnLst>
    <dgm:cxn modelId="{59DC6F11-7E25-4AFD-9241-4FF1EC803833}" srcId="{A9A25B01-91B1-48EA-8AEA-EA9FEF8AF8D2}" destId="{C987C446-4516-4325-9268-9098D4930DB7}" srcOrd="1" destOrd="0" parTransId="{FA5DCA55-3266-4584-94D1-29727F15B8E8}" sibTransId="{E36CA247-59B0-4982-8901-4B2BA6FE3D49}"/>
    <dgm:cxn modelId="{21802D14-3F1E-4901-8B98-B55214C70B34}" type="presOf" srcId="{C987C446-4516-4325-9268-9098D4930DB7}" destId="{B68C032D-D964-4FFB-B4C5-55D1B1C4FFCB}" srcOrd="0" destOrd="0" presId="urn:microsoft.com/office/officeart/2005/8/layout/hierarchy1"/>
    <dgm:cxn modelId="{808F3021-84CE-4C4F-B51B-EFD30A66B9AB}" type="presOf" srcId="{FA5DCA55-3266-4584-94D1-29727F15B8E8}" destId="{AAC986E0-A6FB-40F1-ABA5-3CF3B1CCF9BE}" srcOrd="0" destOrd="0" presId="urn:microsoft.com/office/officeart/2005/8/layout/hierarchy1"/>
    <dgm:cxn modelId="{36EE2D6A-722C-47DD-9439-A46DE1B7FCB3}" type="presOf" srcId="{56D86DC8-6351-4AC0-A677-9737548812D9}" destId="{36E50087-F1C0-4818-B228-9F25F77DD9AC}" srcOrd="0" destOrd="0" presId="urn:microsoft.com/office/officeart/2005/8/layout/hierarchy1"/>
    <dgm:cxn modelId="{1C3E8888-F4BA-440B-BC00-4637AA9EBB80}" type="presOf" srcId="{B8279D88-E856-4101-9633-C75026171994}" destId="{BA34AB3C-136F-4AAE-929A-D6099FACEDDC}" srcOrd="0" destOrd="0" presId="urn:microsoft.com/office/officeart/2005/8/layout/hierarchy1"/>
    <dgm:cxn modelId="{0E781D9E-C1F9-433E-8D08-0EF6C8DA3EA4}" type="presOf" srcId="{97764994-7F00-4631-84F3-09200CB1D6F9}" destId="{9F0C2819-782B-4E10-950A-A82C2EFDCDC0}" srcOrd="0" destOrd="0" presId="urn:microsoft.com/office/officeart/2005/8/layout/hierarchy1"/>
    <dgm:cxn modelId="{4225FDA1-5C27-4306-B20A-4560B6A88544}" srcId="{A9A25B01-91B1-48EA-8AEA-EA9FEF8AF8D2}" destId="{B8279D88-E856-4101-9633-C75026171994}" srcOrd="0" destOrd="0" parTransId="{97764994-7F00-4631-84F3-09200CB1D6F9}" sibTransId="{17F9DD29-7552-4C2E-BB63-231EA8E03C0E}"/>
    <dgm:cxn modelId="{6AC4C4A9-BBC0-4059-9256-4509C897F123}" type="presOf" srcId="{BDAF0077-1B7B-4ACF-9443-7CF98C71AFA1}" destId="{1168F76C-3D03-4877-A0EF-44375B5BD2B0}" srcOrd="0" destOrd="0" presId="urn:microsoft.com/office/officeart/2005/8/layout/hierarchy1"/>
    <dgm:cxn modelId="{8B9C5DCC-35EE-40DE-B71E-5F2CCE1E615C}" type="presOf" srcId="{A9A25B01-91B1-48EA-8AEA-EA9FEF8AF8D2}" destId="{DC7FC713-C0A0-45DF-8A24-6A5F1EAC07C7}" srcOrd="0" destOrd="0" presId="urn:microsoft.com/office/officeart/2005/8/layout/hierarchy1"/>
    <dgm:cxn modelId="{4CF3A6CD-0F81-4FFF-8127-7CF16F77C142}" type="presOf" srcId="{BECAD5BE-6752-4527-880E-E2CAC3ECAA5D}" destId="{625944EB-89D3-41A1-B7E7-696338665642}" srcOrd="0" destOrd="0" presId="urn:microsoft.com/office/officeart/2005/8/layout/hierarchy1"/>
    <dgm:cxn modelId="{CB843AD1-EEF8-433C-91B1-DD2E99512424}" srcId="{BDAF0077-1B7B-4ACF-9443-7CF98C71AFA1}" destId="{A9A25B01-91B1-48EA-8AEA-EA9FEF8AF8D2}" srcOrd="1" destOrd="0" parTransId="{ACD8CD1B-EF26-4D47-ADC4-88DC623AF863}" sibTransId="{3972442F-19D6-473D-85BE-F15E96FE394B}"/>
    <dgm:cxn modelId="{211E87D7-BA55-4F9F-89D9-6386B2A27929}" srcId="{BDAF0077-1B7B-4ACF-9443-7CF98C71AFA1}" destId="{BECAD5BE-6752-4527-880E-E2CAC3ECAA5D}" srcOrd="0" destOrd="0" parTransId="{16F5412A-BD3E-4E64-9EE5-BDAB8546FA95}" sibTransId="{AF1A2A05-4FF6-4152-819A-BB277A6EC41A}"/>
    <dgm:cxn modelId="{E91FA8EE-E615-4EBE-8311-7E37244B6FF2}" srcId="{A9A25B01-91B1-48EA-8AEA-EA9FEF8AF8D2}" destId="{56D86DC8-6351-4AC0-A677-9737548812D9}" srcOrd="2" destOrd="0" parTransId="{DBB47FC2-4565-4CDB-A941-0164D5D635CF}" sibTransId="{B4920478-75E2-468F-B527-9C9951FAEC4E}"/>
    <dgm:cxn modelId="{75AD25F2-BF00-4BE4-AB37-FEBBDF295A83}" type="presOf" srcId="{DBB47FC2-4565-4CDB-A941-0164D5D635CF}" destId="{A1A9F399-2218-459D-9A50-6D8843A458B7}" srcOrd="0" destOrd="0" presId="urn:microsoft.com/office/officeart/2005/8/layout/hierarchy1"/>
    <dgm:cxn modelId="{0669104C-7B6F-40D9-8659-A8C3A2BABA88}" type="presParOf" srcId="{1168F76C-3D03-4877-A0EF-44375B5BD2B0}" destId="{B38533E0-82B8-4623-BD60-A6F41F75680C}" srcOrd="0" destOrd="0" presId="urn:microsoft.com/office/officeart/2005/8/layout/hierarchy1"/>
    <dgm:cxn modelId="{F98D008E-3364-46A8-81BC-1F3BB71E1CD2}" type="presParOf" srcId="{B38533E0-82B8-4623-BD60-A6F41F75680C}" destId="{0AE20B2D-4E30-4B16-A9D7-913D30F14963}" srcOrd="0" destOrd="0" presId="urn:microsoft.com/office/officeart/2005/8/layout/hierarchy1"/>
    <dgm:cxn modelId="{0D1FC601-9D97-4301-A1FB-9D676EB576B7}" type="presParOf" srcId="{0AE20B2D-4E30-4B16-A9D7-913D30F14963}" destId="{0A35857A-285C-4E22-A992-CC863B0B6DCF}" srcOrd="0" destOrd="0" presId="urn:microsoft.com/office/officeart/2005/8/layout/hierarchy1"/>
    <dgm:cxn modelId="{A5EB1EDE-82EE-4364-B1CA-829251803D4F}" type="presParOf" srcId="{0AE20B2D-4E30-4B16-A9D7-913D30F14963}" destId="{625944EB-89D3-41A1-B7E7-696338665642}" srcOrd="1" destOrd="0" presId="urn:microsoft.com/office/officeart/2005/8/layout/hierarchy1"/>
    <dgm:cxn modelId="{0FA0A629-D892-4254-86B1-4D20E06C771A}" type="presParOf" srcId="{B38533E0-82B8-4623-BD60-A6F41F75680C}" destId="{DF95E70B-A0B6-44C2-9246-56FAEE6004DB}" srcOrd="1" destOrd="0" presId="urn:microsoft.com/office/officeart/2005/8/layout/hierarchy1"/>
    <dgm:cxn modelId="{01A6EF5F-144B-45A2-8B1E-6DF1229C7785}" type="presParOf" srcId="{1168F76C-3D03-4877-A0EF-44375B5BD2B0}" destId="{8AF89839-8AE5-4350-AFB7-FC0239882962}" srcOrd="1" destOrd="0" presId="urn:microsoft.com/office/officeart/2005/8/layout/hierarchy1"/>
    <dgm:cxn modelId="{4F6113F7-2303-427D-82A3-618089F9F077}" type="presParOf" srcId="{8AF89839-8AE5-4350-AFB7-FC0239882962}" destId="{C24A8994-8C9C-452A-8AE3-8EB99CE1A6CB}" srcOrd="0" destOrd="0" presId="urn:microsoft.com/office/officeart/2005/8/layout/hierarchy1"/>
    <dgm:cxn modelId="{F251BB17-1CDF-4E66-A8CB-73884B7CC1D3}" type="presParOf" srcId="{C24A8994-8C9C-452A-8AE3-8EB99CE1A6CB}" destId="{FE92DCAB-756D-435D-8D71-F7C0CD77FF4D}" srcOrd="0" destOrd="0" presId="urn:microsoft.com/office/officeart/2005/8/layout/hierarchy1"/>
    <dgm:cxn modelId="{74612904-E8ED-4C24-A629-C4AD488A1E1A}" type="presParOf" srcId="{C24A8994-8C9C-452A-8AE3-8EB99CE1A6CB}" destId="{DC7FC713-C0A0-45DF-8A24-6A5F1EAC07C7}" srcOrd="1" destOrd="0" presId="urn:microsoft.com/office/officeart/2005/8/layout/hierarchy1"/>
    <dgm:cxn modelId="{1F9041C9-5332-485C-9ABB-3B4C445AF669}" type="presParOf" srcId="{8AF89839-8AE5-4350-AFB7-FC0239882962}" destId="{A64BF4FB-2937-4FA0-985D-17EE30A558F2}" srcOrd="1" destOrd="0" presId="urn:microsoft.com/office/officeart/2005/8/layout/hierarchy1"/>
    <dgm:cxn modelId="{FA08B5E8-698F-4AA2-94F1-9336041BC888}" type="presParOf" srcId="{A64BF4FB-2937-4FA0-985D-17EE30A558F2}" destId="{9F0C2819-782B-4E10-950A-A82C2EFDCDC0}" srcOrd="0" destOrd="0" presId="urn:microsoft.com/office/officeart/2005/8/layout/hierarchy1"/>
    <dgm:cxn modelId="{8BC5AC53-023D-4BB6-9DD8-F0762CE0EEE7}" type="presParOf" srcId="{A64BF4FB-2937-4FA0-985D-17EE30A558F2}" destId="{8C7917C8-9D52-46BC-AD14-874FA235060A}" srcOrd="1" destOrd="0" presId="urn:microsoft.com/office/officeart/2005/8/layout/hierarchy1"/>
    <dgm:cxn modelId="{CEB591B8-D52C-4C70-8792-6213AAD299E2}" type="presParOf" srcId="{8C7917C8-9D52-46BC-AD14-874FA235060A}" destId="{0FB658CC-BFD4-4CBB-AD98-7BA249DD49F6}" srcOrd="0" destOrd="0" presId="urn:microsoft.com/office/officeart/2005/8/layout/hierarchy1"/>
    <dgm:cxn modelId="{4123EDE2-221B-43D6-A335-DE9CD4B6330D}" type="presParOf" srcId="{0FB658CC-BFD4-4CBB-AD98-7BA249DD49F6}" destId="{4EBB65FC-BEE5-4B96-9E60-749888BDC10D}" srcOrd="0" destOrd="0" presId="urn:microsoft.com/office/officeart/2005/8/layout/hierarchy1"/>
    <dgm:cxn modelId="{51826F73-F812-422F-B69E-97F4032C05E4}" type="presParOf" srcId="{0FB658CC-BFD4-4CBB-AD98-7BA249DD49F6}" destId="{BA34AB3C-136F-4AAE-929A-D6099FACEDDC}" srcOrd="1" destOrd="0" presId="urn:microsoft.com/office/officeart/2005/8/layout/hierarchy1"/>
    <dgm:cxn modelId="{7A4DEAE3-7EE1-48E0-A11E-B6F5CC4ACCEA}" type="presParOf" srcId="{8C7917C8-9D52-46BC-AD14-874FA235060A}" destId="{339A2F07-A23E-4759-B387-716AAE9C6AEF}" srcOrd="1" destOrd="0" presId="urn:microsoft.com/office/officeart/2005/8/layout/hierarchy1"/>
    <dgm:cxn modelId="{9233142A-10F0-4C7F-9B5D-AD012F8CA0A2}" type="presParOf" srcId="{A64BF4FB-2937-4FA0-985D-17EE30A558F2}" destId="{AAC986E0-A6FB-40F1-ABA5-3CF3B1CCF9BE}" srcOrd="2" destOrd="0" presId="urn:microsoft.com/office/officeart/2005/8/layout/hierarchy1"/>
    <dgm:cxn modelId="{8E67CF6D-2CDA-4FA2-9EB4-80C92C4C0007}" type="presParOf" srcId="{A64BF4FB-2937-4FA0-985D-17EE30A558F2}" destId="{29D18C98-0127-4981-BB70-03519A562AB4}" srcOrd="3" destOrd="0" presId="urn:microsoft.com/office/officeart/2005/8/layout/hierarchy1"/>
    <dgm:cxn modelId="{69DAEEAC-7F15-4A2B-8B8C-3DE02C851DF6}" type="presParOf" srcId="{29D18C98-0127-4981-BB70-03519A562AB4}" destId="{24A5B01C-5662-497A-A193-5030CA3CF8FF}" srcOrd="0" destOrd="0" presId="urn:microsoft.com/office/officeart/2005/8/layout/hierarchy1"/>
    <dgm:cxn modelId="{D1E3A952-58B0-4EE0-AB37-555639BDF804}" type="presParOf" srcId="{24A5B01C-5662-497A-A193-5030CA3CF8FF}" destId="{B10674D0-CCCE-4EAF-8FB8-6139EBE36847}" srcOrd="0" destOrd="0" presId="urn:microsoft.com/office/officeart/2005/8/layout/hierarchy1"/>
    <dgm:cxn modelId="{5ACC265C-4258-4B69-97F7-70071D9AC855}" type="presParOf" srcId="{24A5B01C-5662-497A-A193-5030CA3CF8FF}" destId="{B68C032D-D964-4FFB-B4C5-55D1B1C4FFCB}" srcOrd="1" destOrd="0" presId="urn:microsoft.com/office/officeart/2005/8/layout/hierarchy1"/>
    <dgm:cxn modelId="{4F40261E-21CD-49FA-8D32-581C16D8F25F}" type="presParOf" srcId="{29D18C98-0127-4981-BB70-03519A562AB4}" destId="{A848A348-037F-40AC-9475-257BEF68655B}" srcOrd="1" destOrd="0" presId="urn:microsoft.com/office/officeart/2005/8/layout/hierarchy1"/>
    <dgm:cxn modelId="{32BCE6A4-31F0-4406-B479-701AE35ED8FD}" type="presParOf" srcId="{A64BF4FB-2937-4FA0-985D-17EE30A558F2}" destId="{A1A9F399-2218-459D-9A50-6D8843A458B7}" srcOrd="4" destOrd="0" presId="urn:microsoft.com/office/officeart/2005/8/layout/hierarchy1"/>
    <dgm:cxn modelId="{7088E8F5-3402-423E-8F2C-B0CFB8A2277E}" type="presParOf" srcId="{A64BF4FB-2937-4FA0-985D-17EE30A558F2}" destId="{8368F790-A0B0-4791-B197-CA87BB4940E3}" srcOrd="5" destOrd="0" presId="urn:microsoft.com/office/officeart/2005/8/layout/hierarchy1"/>
    <dgm:cxn modelId="{FD91FF30-6CE9-4DD5-88CB-91B89AEDDAC1}" type="presParOf" srcId="{8368F790-A0B0-4791-B197-CA87BB4940E3}" destId="{C5CB0990-8DAA-47A5-8940-044569390E24}" srcOrd="0" destOrd="0" presId="urn:microsoft.com/office/officeart/2005/8/layout/hierarchy1"/>
    <dgm:cxn modelId="{AF64C2E3-5F39-458E-B2D6-87739C4941A3}" type="presParOf" srcId="{C5CB0990-8DAA-47A5-8940-044569390E24}" destId="{8B2B862E-7418-4EFE-9362-74477776B60C}" srcOrd="0" destOrd="0" presId="urn:microsoft.com/office/officeart/2005/8/layout/hierarchy1"/>
    <dgm:cxn modelId="{512C7710-E630-444B-BC0F-CDD85F7DB70F}" type="presParOf" srcId="{C5CB0990-8DAA-47A5-8940-044569390E24}" destId="{36E50087-F1C0-4818-B228-9F25F77DD9AC}" srcOrd="1" destOrd="0" presId="urn:microsoft.com/office/officeart/2005/8/layout/hierarchy1"/>
    <dgm:cxn modelId="{0EF9D2E4-D0E2-41AD-8E5F-657A4EEB501C}" type="presParOf" srcId="{8368F790-A0B0-4791-B197-CA87BB4940E3}" destId="{591003E0-DF39-495D-B666-F2B6F43F60D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0486F-353F-4ED0-B526-B9EE5A5590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9C62410E-A53E-4166-A73B-ADF232E3FAAF}">
      <dgm:prSet custT="1"/>
      <dgm:spPr>
        <a:solidFill>
          <a:schemeClr val="accent1">
            <a:lumMod val="75000"/>
          </a:schemeClr>
        </a:solidFill>
        <a:scene3d>
          <a:camera prst="orthographicFront"/>
          <a:lightRig rig="threePt" dir="t"/>
        </a:scene3d>
        <a:sp3d>
          <a:bevelT w="114300" prst="artDeco"/>
        </a:sp3d>
      </dgm:spPr>
      <dgm:t>
        <a:bodyPr/>
        <a:lstStyle/>
        <a:p>
          <a:pPr rtl="0"/>
          <a:r>
            <a:rPr lang="el-GR" sz="3200" b="1" dirty="0"/>
            <a:t>Είναι Λογαριασμοί</a:t>
          </a:r>
        </a:p>
        <a:p>
          <a:pPr rtl="0"/>
          <a:r>
            <a:rPr lang="el-GR" sz="3200" b="1" dirty="0"/>
            <a:t>Περιουσίας</a:t>
          </a:r>
        </a:p>
      </dgm:t>
    </dgm:pt>
    <dgm:pt modelId="{CF04A8A0-0E17-4C84-9AD3-0E45679F9CFB}" type="parTrans" cxnId="{C761386A-1C65-440E-8CEE-CE992D9849AF}">
      <dgm:prSet/>
      <dgm:spPr/>
      <dgm:t>
        <a:bodyPr/>
        <a:lstStyle/>
        <a:p>
          <a:endParaRPr lang="el-GR"/>
        </a:p>
      </dgm:t>
    </dgm:pt>
    <dgm:pt modelId="{CE2E5195-3924-45E3-92BA-BCBD80BB7205}" type="sibTrans" cxnId="{C761386A-1C65-440E-8CEE-CE992D9849AF}">
      <dgm:prSet/>
      <dgm:spPr/>
      <dgm:t>
        <a:bodyPr/>
        <a:lstStyle/>
        <a:p>
          <a:endParaRPr lang="el-GR"/>
        </a:p>
      </dgm:t>
    </dgm:pt>
    <dgm:pt modelId="{E0BE09D3-8A84-4DE7-9F80-B85C476828D5}">
      <dgm:prSet/>
      <dgm:spPr>
        <a:solidFill>
          <a:schemeClr val="accent4">
            <a:lumMod val="60000"/>
            <a:lumOff val="40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l-GR" b="1" dirty="0">
              <a:solidFill>
                <a:srgbClr val="00B050"/>
              </a:solidFill>
            </a:rPr>
            <a:t>Είναι λογαριασμοί του Παθητικού</a:t>
          </a:r>
        </a:p>
      </dgm:t>
    </dgm:pt>
    <dgm:pt modelId="{054643BD-2979-4167-9C7A-3B8E6F366858}" type="parTrans" cxnId="{B73DB305-3A6E-4AD4-B2BC-9F50598401BF}">
      <dgm:prSet/>
      <dgm:spPr/>
      <dgm:t>
        <a:bodyPr/>
        <a:lstStyle/>
        <a:p>
          <a:endParaRPr lang="el-GR"/>
        </a:p>
      </dgm:t>
    </dgm:pt>
    <dgm:pt modelId="{73C3F00A-90FF-46B7-823E-3BE8B9FE495E}" type="sibTrans" cxnId="{B73DB305-3A6E-4AD4-B2BC-9F50598401BF}">
      <dgm:prSet/>
      <dgm:spPr/>
      <dgm:t>
        <a:bodyPr/>
        <a:lstStyle/>
        <a:p>
          <a:endParaRPr lang="el-GR"/>
        </a:p>
      </dgm:t>
    </dgm:pt>
    <dgm:pt modelId="{123F7A31-CD23-4473-B74D-B2872A09031E}">
      <dgm:prSet/>
      <dgm:spPr>
        <a:solidFill>
          <a:schemeClr val="accent4">
            <a:lumMod val="60000"/>
            <a:lumOff val="40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l-GR" dirty="0">
              <a:solidFill>
                <a:srgbClr val="002060"/>
              </a:solidFill>
            </a:rPr>
            <a:t>Οι λογαριασμοί της Καθαρής  Θέσης  εικονίζουν και αυτοί υποχρεώσεις της επιχείρησης όπως και οι λογαριασμοί του «πραγματικού παθητικού»</a:t>
          </a:r>
          <a:r>
            <a:rPr lang="el-GR" dirty="0"/>
            <a:t>, </a:t>
          </a:r>
        </a:p>
      </dgm:t>
    </dgm:pt>
    <dgm:pt modelId="{9EEDF764-7583-48E7-8E66-F676218F4ADA}" type="parTrans" cxnId="{664E4D4F-C476-4CCB-952E-988EEE410160}">
      <dgm:prSet/>
      <dgm:spPr/>
      <dgm:t>
        <a:bodyPr/>
        <a:lstStyle/>
        <a:p>
          <a:endParaRPr lang="el-GR"/>
        </a:p>
      </dgm:t>
    </dgm:pt>
    <dgm:pt modelId="{A45FAD78-C46C-4B6B-BEEE-04128D55C289}" type="sibTrans" cxnId="{664E4D4F-C476-4CCB-952E-988EEE410160}">
      <dgm:prSet/>
      <dgm:spPr/>
      <dgm:t>
        <a:bodyPr/>
        <a:lstStyle/>
        <a:p>
          <a:endParaRPr lang="el-GR"/>
        </a:p>
      </dgm:t>
    </dgm:pt>
    <dgm:pt modelId="{E2FA7101-1F28-44AF-92EE-FEE58A2A0AA6}">
      <dgm:prSet/>
      <dgm:spPr>
        <a:solidFill>
          <a:schemeClr val="accent4">
            <a:lumMod val="60000"/>
            <a:lumOff val="40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l-GR" u="sng" dirty="0">
              <a:solidFill>
                <a:srgbClr val="FF0000"/>
              </a:solidFill>
            </a:rPr>
            <a:t>αλλά όμως υποχρεώσεις μόνο προς τον επιχειρηματία</a:t>
          </a:r>
        </a:p>
      </dgm:t>
    </dgm:pt>
    <dgm:pt modelId="{CEF8E33E-9F5E-429F-9884-840F08270EDE}" type="parTrans" cxnId="{F01A57A4-3B62-454F-B1B1-5229DE492A81}">
      <dgm:prSet/>
      <dgm:spPr/>
      <dgm:t>
        <a:bodyPr/>
        <a:lstStyle/>
        <a:p>
          <a:endParaRPr lang="el-GR"/>
        </a:p>
      </dgm:t>
    </dgm:pt>
    <dgm:pt modelId="{B4976159-06BB-4130-9C6B-C28B8B68D7F7}" type="sibTrans" cxnId="{F01A57A4-3B62-454F-B1B1-5229DE492A81}">
      <dgm:prSet/>
      <dgm:spPr/>
      <dgm:t>
        <a:bodyPr/>
        <a:lstStyle/>
        <a:p>
          <a:endParaRPr lang="el-GR"/>
        </a:p>
      </dgm:t>
    </dgm:pt>
    <dgm:pt modelId="{CBCA4C08-1AD4-4BF0-862C-E1BA707FC0A1}" type="pres">
      <dgm:prSet presAssocID="{D8C0486F-353F-4ED0-B526-B9EE5A5590A2}" presName="Name0" presStyleCnt="0">
        <dgm:presLayoutVars>
          <dgm:dir/>
          <dgm:animLvl val="lvl"/>
          <dgm:resizeHandles val="exact"/>
        </dgm:presLayoutVars>
      </dgm:prSet>
      <dgm:spPr/>
    </dgm:pt>
    <dgm:pt modelId="{D439A7C5-C8FF-429E-AB88-3856FAA8BF38}" type="pres">
      <dgm:prSet presAssocID="{9C62410E-A53E-4166-A73B-ADF232E3FAAF}" presName="linNode" presStyleCnt="0"/>
      <dgm:spPr/>
    </dgm:pt>
    <dgm:pt modelId="{01009FD0-679E-439B-9850-A74BAFC985F8}" type="pres">
      <dgm:prSet presAssocID="{9C62410E-A53E-4166-A73B-ADF232E3FAAF}" presName="parentText" presStyleLbl="node1" presStyleIdx="0" presStyleCnt="1" custScaleX="89018">
        <dgm:presLayoutVars>
          <dgm:chMax val="1"/>
          <dgm:bulletEnabled val="1"/>
        </dgm:presLayoutVars>
      </dgm:prSet>
      <dgm:spPr/>
    </dgm:pt>
    <dgm:pt modelId="{70ED3763-1E4F-4197-99F9-1EE2CF5E4C56}" type="pres">
      <dgm:prSet presAssocID="{9C62410E-A53E-4166-A73B-ADF232E3FAAF}" presName="descendantText" presStyleLbl="alignAccFollowNode1" presStyleIdx="0" presStyleCnt="1" custScaleX="92981">
        <dgm:presLayoutVars>
          <dgm:bulletEnabled val="1"/>
        </dgm:presLayoutVars>
      </dgm:prSet>
      <dgm:spPr/>
    </dgm:pt>
  </dgm:ptLst>
  <dgm:cxnLst>
    <dgm:cxn modelId="{B73DB305-3A6E-4AD4-B2BC-9F50598401BF}" srcId="{9C62410E-A53E-4166-A73B-ADF232E3FAAF}" destId="{E0BE09D3-8A84-4DE7-9F80-B85C476828D5}" srcOrd="0" destOrd="0" parTransId="{054643BD-2979-4167-9C7A-3B8E6F366858}" sibTransId="{73C3F00A-90FF-46B7-823E-3BE8B9FE495E}"/>
    <dgm:cxn modelId="{CC892E5E-0134-4D85-BB65-76FAD49E052A}" type="presOf" srcId="{D8C0486F-353F-4ED0-B526-B9EE5A5590A2}" destId="{CBCA4C08-1AD4-4BF0-862C-E1BA707FC0A1}" srcOrd="0" destOrd="0" presId="urn:microsoft.com/office/officeart/2005/8/layout/vList5"/>
    <dgm:cxn modelId="{8983AB5E-A70E-4609-8714-13BCFB2FEFD5}" type="presOf" srcId="{9C62410E-A53E-4166-A73B-ADF232E3FAAF}" destId="{01009FD0-679E-439B-9850-A74BAFC985F8}" srcOrd="0" destOrd="0" presId="urn:microsoft.com/office/officeart/2005/8/layout/vList5"/>
    <dgm:cxn modelId="{C761386A-1C65-440E-8CEE-CE992D9849AF}" srcId="{D8C0486F-353F-4ED0-B526-B9EE5A5590A2}" destId="{9C62410E-A53E-4166-A73B-ADF232E3FAAF}" srcOrd="0" destOrd="0" parTransId="{CF04A8A0-0E17-4C84-9AD3-0E45679F9CFB}" sibTransId="{CE2E5195-3924-45E3-92BA-BCBD80BB7205}"/>
    <dgm:cxn modelId="{664E4D4F-C476-4CCB-952E-988EEE410160}" srcId="{E0BE09D3-8A84-4DE7-9F80-B85C476828D5}" destId="{123F7A31-CD23-4473-B74D-B2872A09031E}" srcOrd="0" destOrd="0" parTransId="{9EEDF764-7583-48E7-8E66-F676218F4ADA}" sibTransId="{A45FAD78-C46C-4B6B-BEEE-04128D55C289}"/>
    <dgm:cxn modelId="{1FDCB481-544B-44C4-8A4D-83F5D7143AD6}" type="presOf" srcId="{123F7A31-CD23-4473-B74D-B2872A09031E}" destId="{70ED3763-1E4F-4197-99F9-1EE2CF5E4C56}" srcOrd="0" destOrd="1" presId="urn:microsoft.com/office/officeart/2005/8/layout/vList5"/>
    <dgm:cxn modelId="{A4B1F9A0-EE6A-44DF-8EED-50893762DC8B}" type="presOf" srcId="{E0BE09D3-8A84-4DE7-9F80-B85C476828D5}" destId="{70ED3763-1E4F-4197-99F9-1EE2CF5E4C56}" srcOrd="0" destOrd="0" presId="urn:microsoft.com/office/officeart/2005/8/layout/vList5"/>
    <dgm:cxn modelId="{F01A57A4-3B62-454F-B1B1-5229DE492A81}" srcId="{E0BE09D3-8A84-4DE7-9F80-B85C476828D5}" destId="{E2FA7101-1F28-44AF-92EE-FEE58A2A0AA6}" srcOrd="1" destOrd="0" parTransId="{CEF8E33E-9F5E-429F-9884-840F08270EDE}" sibTransId="{B4976159-06BB-4130-9C6B-C28B8B68D7F7}"/>
    <dgm:cxn modelId="{9FA2B8DE-CACE-4FE3-AC39-AEB4FCA99B77}" type="presOf" srcId="{E2FA7101-1F28-44AF-92EE-FEE58A2A0AA6}" destId="{70ED3763-1E4F-4197-99F9-1EE2CF5E4C56}" srcOrd="0" destOrd="2" presId="urn:microsoft.com/office/officeart/2005/8/layout/vList5"/>
    <dgm:cxn modelId="{21CDD449-1419-4637-9AFD-02BEB3185CD6}" type="presParOf" srcId="{CBCA4C08-1AD4-4BF0-862C-E1BA707FC0A1}" destId="{D439A7C5-C8FF-429E-AB88-3856FAA8BF38}" srcOrd="0" destOrd="0" presId="urn:microsoft.com/office/officeart/2005/8/layout/vList5"/>
    <dgm:cxn modelId="{5C695EAD-7FBB-467F-80C3-61FFA8ED90B6}" type="presParOf" srcId="{D439A7C5-C8FF-429E-AB88-3856FAA8BF38}" destId="{01009FD0-679E-439B-9850-A74BAFC985F8}" srcOrd="0" destOrd="0" presId="urn:microsoft.com/office/officeart/2005/8/layout/vList5"/>
    <dgm:cxn modelId="{4B98D242-E5D1-4814-B866-4E0C49AFA752}" type="presParOf" srcId="{D439A7C5-C8FF-429E-AB88-3856FAA8BF38}" destId="{70ED3763-1E4F-4197-99F9-1EE2CF5E4C5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9F399-2218-459D-9A50-6D8843A458B7}">
      <dsp:nvSpPr>
        <dsp:cNvPr id="0" name=""/>
        <dsp:cNvSpPr/>
      </dsp:nvSpPr>
      <dsp:spPr>
        <a:xfrm>
          <a:off x="4229642" y="2878702"/>
          <a:ext cx="2779923" cy="661495"/>
        </a:xfrm>
        <a:custGeom>
          <a:avLst/>
          <a:gdLst/>
          <a:ahLst/>
          <a:cxnLst/>
          <a:rect l="0" t="0" r="0" b="0"/>
          <a:pathLst>
            <a:path>
              <a:moveTo>
                <a:pt x="0" y="0"/>
              </a:moveTo>
              <a:lnTo>
                <a:pt x="0" y="450789"/>
              </a:lnTo>
              <a:lnTo>
                <a:pt x="2779923" y="450789"/>
              </a:lnTo>
              <a:lnTo>
                <a:pt x="2779923" y="661495"/>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C986E0-A6FB-40F1-ABA5-3CF3B1CCF9BE}">
      <dsp:nvSpPr>
        <dsp:cNvPr id="0" name=""/>
        <dsp:cNvSpPr/>
      </dsp:nvSpPr>
      <dsp:spPr>
        <a:xfrm>
          <a:off x="4183922" y="2878702"/>
          <a:ext cx="91440" cy="661495"/>
        </a:xfrm>
        <a:custGeom>
          <a:avLst/>
          <a:gdLst/>
          <a:ahLst/>
          <a:cxnLst/>
          <a:rect l="0" t="0" r="0" b="0"/>
          <a:pathLst>
            <a:path>
              <a:moveTo>
                <a:pt x="45720" y="0"/>
              </a:moveTo>
              <a:lnTo>
                <a:pt x="45720" y="661495"/>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0C2819-782B-4E10-950A-A82C2EFDCDC0}">
      <dsp:nvSpPr>
        <dsp:cNvPr id="0" name=""/>
        <dsp:cNvSpPr/>
      </dsp:nvSpPr>
      <dsp:spPr>
        <a:xfrm>
          <a:off x="1449719" y="2878702"/>
          <a:ext cx="2779923" cy="661495"/>
        </a:xfrm>
        <a:custGeom>
          <a:avLst/>
          <a:gdLst/>
          <a:ahLst/>
          <a:cxnLst/>
          <a:rect l="0" t="0" r="0" b="0"/>
          <a:pathLst>
            <a:path>
              <a:moveTo>
                <a:pt x="2779923" y="0"/>
              </a:moveTo>
              <a:lnTo>
                <a:pt x="2779923" y="450789"/>
              </a:lnTo>
              <a:lnTo>
                <a:pt x="0" y="450789"/>
              </a:lnTo>
              <a:lnTo>
                <a:pt x="0" y="661495"/>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35857A-285C-4E22-A992-CC863B0B6DCF}">
      <dsp:nvSpPr>
        <dsp:cNvPr id="0" name=""/>
        <dsp:cNvSpPr/>
      </dsp:nvSpPr>
      <dsp:spPr>
        <a:xfrm>
          <a:off x="2602" y="1434405"/>
          <a:ext cx="2584358" cy="1644375"/>
        </a:xfrm>
        <a:prstGeom prst="roundRect">
          <a:avLst>
            <a:gd name="adj" fmla="val 10000"/>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625944EB-89D3-41A1-B7E7-696338665642}">
      <dsp:nvSpPr>
        <dsp:cNvPr id="0" name=""/>
        <dsp:cNvSpPr/>
      </dsp:nvSpPr>
      <dsp:spPr>
        <a:xfrm>
          <a:off x="255322" y="1674489"/>
          <a:ext cx="2584358" cy="164437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Ανεξάρτητες από τους ιδιοκτήτες – εταίρους - μετόχους</a:t>
          </a:r>
          <a:endParaRPr lang="en-US" sz="2400" kern="1200" dirty="0"/>
        </a:p>
      </dsp:txBody>
      <dsp:txXfrm>
        <a:off x="303484" y="1722651"/>
        <a:ext cx="2488034" cy="1548051"/>
      </dsp:txXfrm>
    </dsp:sp>
    <dsp:sp modelId="{FE92DCAB-756D-435D-8D71-F7C0CD77FF4D}">
      <dsp:nvSpPr>
        <dsp:cNvPr id="0" name=""/>
        <dsp:cNvSpPr/>
      </dsp:nvSpPr>
      <dsp:spPr>
        <a:xfrm>
          <a:off x="3092401" y="1434405"/>
          <a:ext cx="2274482" cy="1444296"/>
        </a:xfrm>
        <a:prstGeom prst="roundRect">
          <a:avLst>
            <a:gd name="adj" fmla="val 10000"/>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DC7FC713-C0A0-45DF-8A24-6A5F1EAC07C7}">
      <dsp:nvSpPr>
        <dsp:cNvPr id="0" name=""/>
        <dsp:cNvSpPr/>
      </dsp:nvSpPr>
      <dsp:spPr>
        <a:xfrm>
          <a:off x="3345121" y="1674489"/>
          <a:ext cx="2274482" cy="144429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Οι εταιρείες διαθέτουν:</a:t>
          </a:r>
          <a:endParaRPr lang="en-US" sz="2800" kern="1200" dirty="0"/>
        </a:p>
      </dsp:txBody>
      <dsp:txXfrm>
        <a:off x="3387423" y="1716791"/>
        <a:ext cx="2189878" cy="1359692"/>
      </dsp:txXfrm>
    </dsp:sp>
    <dsp:sp modelId="{4EBB65FC-BEE5-4B96-9E60-749888BDC10D}">
      <dsp:nvSpPr>
        <dsp:cNvPr id="0" name=""/>
        <dsp:cNvSpPr/>
      </dsp:nvSpPr>
      <dsp:spPr>
        <a:xfrm>
          <a:off x="312477" y="3540197"/>
          <a:ext cx="2274482" cy="1444296"/>
        </a:xfrm>
        <a:prstGeom prst="roundRect">
          <a:avLst>
            <a:gd name="adj" fmla="val 10000"/>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BA34AB3C-136F-4AAE-929A-D6099FACEDDC}">
      <dsp:nvSpPr>
        <dsp:cNvPr id="0" name=""/>
        <dsp:cNvSpPr/>
      </dsp:nvSpPr>
      <dsp:spPr>
        <a:xfrm>
          <a:off x="565198" y="3780281"/>
          <a:ext cx="2274482" cy="144429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Την δική τους επωνυμία </a:t>
          </a:r>
          <a:endParaRPr lang="en-US" sz="2800" kern="1200" dirty="0"/>
        </a:p>
      </dsp:txBody>
      <dsp:txXfrm>
        <a:off x="607500" y="3822583"/>
        <a:ext cx="2189878" cy="1359692"/>
      </dsp:txXfrm>
    </dsp:sp>
    <dsp:sp modelId="{B10674D0-CCCE-4EAF-8FB8-6139EBE36847}">
      <dsp:nvSpPr>
        <dsp:cNvPr id="0" name=""/>
        <dsp:cNvSpPr/>
      </dsp:nvSpPr>
      <dsp:spPr>
        <a:xfrm>
          <a:off x="3092401" y="3540197"/>
          <a:ext cx="2274482" cy="1444296"/>
        </a:xfrm>
        <a:prstGeom prst="roundRect">
          <a:avLst>
            <a:gd name="adj" fmla="val 10000"/>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B68C032D-D964-4FFB-B4C5-55D1B1C4FFCB}">
      <dsp:nvSpPr>
        <dsp:cNvPr id="0" name=""/>
        <dsp:cNvSpPr/>
      </dsp:nvSpPr>
      <dsp:spPr>
        <a:xfrm>
          <a:off x="3345121" y="3780281"/>
          <a:ext cx="2274482" cy="144429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Ιθαγένεια </a:t>
          </a:r>
          <a:endParaRPr lang="en-US" sz="2800" kern="1200" dirty="0"/>
        </a:p>
      </dsp:txBody>
      <dsp:txXfrm>
        <a:off x="3387423" y="3822583"/>
        <a:ext cx="2189878" cy="1359692"/>
      </dsp:txXfrm>
    </dsp:sp>
    <dsp:sp modelId="{8B2B862E-7418-4EFE-9362-74477776B60C}">
      <dsp:nvSpPr>
        <dsp:cNvPr id="0" name=""/>
        <dsp:cNvSpPr/>
      </dsp:nvSpPr>
      <dsp:spPr>
        <a:xfrm>
          <a:off x="5872324" y="3540197"/>
          <a:ext cx="2274482" cy="1444296"/>
        </a:xfrm>
        <a:prstGeom prst="roundRect">
          <a:avLst>
            <a:gd name="adj" fmla="val 10000"/>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36E50087-F1C0-4818-B228-9F25F77DD9AC}">
      <dsp:nvSpPr>
        <dsp:cNvPr id="0" name=""/>
        <dsp:cNvSpPr/>
      </dsp:nvSpPr>
      <dsp:spPr>
        <a:xfrm>
          <a:off x="6125044" y="3780281"/>
          <a:ext cx="2274482" cy="144429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kern="1200" dirty="0"/>
            <a:t>Δημιουργούν την δική τους περιουσία </a:t>
          </a:r>
          <a:endParaRPr lang="en-US" sz="2700" kern="1200" dirty="0"/>
        </a:p>
      </dsp:txBody>
      <dsp:txXfrm>
        <a:off x="6167346" y="3822583"/>
        <a:ext cx="2189878" cy="1359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D3763-1E4F-4197-99F9-1EE2CF5E4C56}">
      <dsp:nvSpPr>
        <dsp:cNvPr id="0" name=""/>
        <dsp:cNvSpPr/>
      </dsp:nvSpPr>
      <dsp:spPr>
        <a:xfrm rot="5400000">
          <a:off x="4947060" y="-281551"/>
          <a:ext cx="4873715" cy="6655247"/>
        </a:xfrm>
        <a:prstGeom prst="round2SameRect">
          <a:avLst/>
        </a:prstGeom>
        <a:solidFill>
          <a:schemeClr val="accent4">
            <a:lumMod val="60000"/>
            <a:lumOff val="40000"/>
            <a:alpha val="9000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l-GR" sz="3200" b="1" kern="1200" dirty="0">
              <a:solidFill>
                <a:srgbClr val="00B050"/>
              </a:solidFill>
            </a:rPr>
            <a:t>Είναι λογαριασμοί του Παθητικού</a:t>
          </a:r>
        </a:p>
        <a:p>
          <a:pPr marL="571500" lvl="2" indent="-285750" algn="l" defTabSz="1422400" rtl="0">
            <a:lnSpc>
              <a:spcPct val="90000"/>
            </a:lnSpc>
            <a:spcBef>
              <a:spcPct val="0"/>
            </a:spcBef>
            <a:spcAft>
              <a:spcPct val="15000"/>
            </a:spcAft>
            <a:buChar char="•"/>
          </a:pPr>
          <a:r>
            <a:rPr lang="el-GR" sz="3200" kern="1200" dirty="0">
              <a:solidFill>
                <a:srgbClr val="002060"/>
              </a:solidFill>
            </a:rPr>
            <a:t>Οι λογαριασμοί της Καθαρής  Θέσης  εικονίζουν και αυτοί υποχρεώσεις της επιχείρησης όπως και οι λογαριασμοί του «πραγματικού παθητικού»</a:t>
          </a:r>
          <a:r>
            <a:rPr lang="el-GR" sz="3200" kern="1200" dirty="0"/>
            <a:t>, </a:t>
          </a:r>
        </a:p>
        <a:p>
          <a:pPr marL="571500" lvl="2" indent="-285750" algn="l" defTabSz="1422400" rtl="0">
            <a:lnSpc>
              <a:spcPct val="90000"/>
            </a:lnSpc>
            <a:spcBef>
              <a:spcPct val="0"/>
            </a:spcBef>
            <a:spcAft>
              <a:spcPct val="15000"/>
            </a:spcAft>
            <a:buChar char="•"/>
          </a:pPr>
          <a:r>
            <a:rPr lang="el-GR" sz="3200" u="sng" kern="1200" dirty="0">
              <a:solidFill>
                <a:srgbClr val="FF0000"/>
              </a:solidFill>
            </a:rPr>
            <a:t>αλλά όμως υποχρεώσεις μόνο προς τον επιχειρηματία</a:t>
          </a:r>
        </a:p>
      </dsp:txBody>
      <dsp:txXfrm rot="-5400000">
        <a:off x="4056295" y="847129"/>
        <a:ext cx="6417332" cy="4397885"/>
      </dsp:txXfrm>
    </dsp:sp>
    <dsp:sp modelId="{01009FD0-679E-439B-9850-A74BAFC985F8}">
      <dsp:nvSpPr>
        <dsp:cNvPr id="0" name=""/>
        <dsp:cNvSpPr/>
      </dsp:nvSpPr>
      <dsp:spPr>
        <a:xfrm>
          <a:off x="472274" y="0"/>
          <a:ext cx="3584019" cy="609214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l-GR" sz="3200" b="1" kern="1200" dirty="0"/>
            <a:t>Είναι Λογαριασμοί</a:t>
          </a:r>
        </a:p>
        <a:p>
          <a:pPr marL="0" lvl="0" indent="0" algn="ctr" defTabSz="1422400" rtl="0">
            <a:lnSpc>
              <a:spcPct val="90000"/>
            </a:lnSpc>
            <a:spcBef>
              <a:spcPct val="0"/>
            </a:spcBef>
            <a:spcAft>
              <a:spcPct val="35000"/>
            </a:spcAft>
            <a:buNone/>
          </a:pPr>
          <a:r>
            <a:rPr lang="el-GR" sz="3200" b="1" kern="1200" dirty="0"/>
            <a:t>Περιουσίας</a:t>
          </a:r>
        </a:p>
      </dsp:txBody>
      <dsp:txXfrm>
        <a:off x="647231" y="174957"/>
        <a:ext cx="3234105" cy="57422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09CCE-A2BB-42D3-9AE0-964110F3EFFA}" type="datetimeFigureOut">
              <a:rPr lang="el-GR" smtClean="0"/>
              <a:t>19/12/2023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CDE29-F0BA-4E86-B0D1-1983702B874C}" type="slidenum">
              <a:rPr lang="el-GR" smtClean="0"/>
              <a:t>‹#›</a:t>
            </a:fld>
            <a:endParaRPr lang="el-GR"/>
          </a:p>
        </p:txBody>
      </p:sp>
    </p:spTree>
    <p:extLst>
      <p:ext uri="{BB962C8B-B14F-4D97-AF65-F5344CB8AC3E}">
        <p14:creationId xmlns:p14="http://schemas.microsoft.com/office/powerpoint/2010/main" val="1772664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9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753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12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15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37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4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735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4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10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26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7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83CDE29-F0BA-4E86-B0D1-1983702B874C}" type="slidenum">
              <a:rPr lang="el-GR" smtClean="0"/>
              <a:t>2</a:t>
            </a:fld>
            <a:endParaRPr lang="el-GR"/>
          </a:p>
        </p:txBody>
      </p:sp>
    </p:spTree>
    <p:extLst>
      <p:ext uri="{BB962C8B-B14F-4D97-AF65-F5344CB8AC3E}">
        <p14:creationId xmlns:p14="http://schemas.microsoft.com/office/powerpoint/2010/main" val="250210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55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53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72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5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50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8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09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19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00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38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19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71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042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77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961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98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231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57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27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682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149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44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474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139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232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35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93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78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27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20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83CDE29-F0BA-4E86-B0D1-1983702B874C}" type="slidenum">
              <a:rPr lang="el-GR" smtClean="0"/>
              <a:t>5</a:t>
            </a:fld>
            <a:endParaRPr lang="el-GR"/>
          </a:p>
        </p:txBody>
      </p:sp>
    </p:spTree>
    <p:extLst>
      <p:ext uri="{BB962C8B-B14F-4D97-AF65-F5344CB8AC3E}">
        <p14:creationId xmlns:p14="http://schemas.microsoft.com/office/powerpoint/2010/main" val="3255297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402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151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6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3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255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63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476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319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53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2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58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71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186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7689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967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012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1725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93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0378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1947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56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906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049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9436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20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843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035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032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2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215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57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98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392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022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1035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5816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5510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994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6173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6884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0575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87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59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47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7641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061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3BA52-3220-45A2-9678-0D3C500C403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2049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CDE29-F0BA-4E86-B0D1-1983702B87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00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07100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926294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242298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6302491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334377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037759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765422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278674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74993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5885566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508803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3742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9935433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655411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56528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45881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885270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776309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98183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11821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94676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82474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35209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07060E-E33C-40BD-A8EA-7AB7F06C31ED}"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2472320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83796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37994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265909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356911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720289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7047250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455284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775930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2113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4426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408583-824E-42DC-AF7E-C853801295A8}"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472425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19071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812541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9088130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6879413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3378069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855256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380303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697903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356253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689357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C90E11-001F-4F70-8295-30B844DC59F1}"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3080667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09320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479447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714400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51049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238493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0076688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954813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002782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398312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3239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A1CD3-7851-4481-8FF6-C344CB879CB4}"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195934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625691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43661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785774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81959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234873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97146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7754999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158121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452885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01637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39789"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72201"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E317DA-D1C1-4A40-8452-82B0CA255BAC}"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6477716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1025551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938822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309284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423934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1577500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7710102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588194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780210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6237822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11481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042CEE-A450-4EB0-8775-9641C23C6C3F}"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8366851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833766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4962319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782430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236363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80368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72367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900280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147192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854751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0432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A00DC9-C193-4593-9CE0-E4B9B89034C3}"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8857917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4950532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505660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209584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510347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722499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3207875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08295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824454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821933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68991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B1B8BE-0995-4DC8-B5D2-9C733458606C}"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379444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1828636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412349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4069412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3255494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818278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1264037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460716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629784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081440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08977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562084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7A2FE1-14C1-4A69-AE87-7DC02BE266AC}"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9708961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371888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162077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685016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5446539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404934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37424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179260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081140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26138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97426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93B046-69BC-45B4-815B-C77CD9C19049}"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533983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2067332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7401200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6136874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7972692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0478883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365390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3157383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260311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494934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11505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E59B1D-A8A6-4B5C-8274-B1C91952E201}"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835663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202639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5421989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CD79D2-4E95-4F20-878D-0393C49824B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377053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8AB923-B173-4C57-B0EF-6B3C15EB205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429689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6ACF20-404A-468A-A469-1B8A1185FF5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98841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AEA9E-151B-4022-969B-8539B7A439F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858893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4F14E7-8DC7-4766-BD78-C06F2CC59F7B}"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7029536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BA6544-B181-49D9-95DB-6F613AE2FCDC}"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190366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54344-A0B9-4F03-AD57-6135CD4A8CB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088226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8E421A-8629-4E42-9F0B-75CF5E24842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03493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7814"/>
            <a:ext cx="10972800" cy="1139825"/>
          </a:xfrm>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307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quarter" idx="2"/>
          </p:nvPr>
        </p:nvSpPr>
        <p:spPr>
          <a:xfrm>
            <a:off x="6197600" y="1600201"/>
            <a:ext cx="5384800" cy="21891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περιεχομένου 4"/>
          <p:cNvSpPr>
            <a:spLocks noGrp="1"/>
          </p:cNvSpPr>
          <p:nvPr>
            <p:ph sz="quarter" idx="3"/>
          </p:nvPr>
        </p:nvSpPr>
        <p:spPr>
          <a:xfrm>
            <a:off x="6197600" y="3941763"/>
            <a:ext cx="5384800" cy="218916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ημερομηνίας 5"/>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7" name="Θέση υποσέλιδου 6"/>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8" name="Θέση αριθμού διαφάνειας 7"/>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1DCECB-45AF-4707-AAC4-C21B410EF288}"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0026417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929A40-A4BC-4B50-ACE4-A30319FB1FDA}"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2138608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0504DC-370C-4AEE-9DE3-E49E236F16D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54486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2E6A1F-F1EA-4E3E-B94A-185BAC138C6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054960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71C21FA-BCC3-46DF-B0E7-4CBA42EFCDD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13161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849BC07-B047-4222-8B8B-2E239A162357}"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148549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94C24A-D829-4A76-9BD4-05964C2EF5C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9245932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E9D4C4-23B7-4DC1-A8DA-43009FE84A68}"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6274086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2DB07C9-FB57-49BB-B22E-EA6EE688507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098831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E6EFF0-DECC-4D23-A6E9-F74DF8E4353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821416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161977-5401-43BE-ADC4-F4C6666F6C8E}"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85859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81603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14FCE0C-2DEE-417B-ACC8-6C4F0C356641}"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1156325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F59E92-8F61-461F-A2C5-65306A417AD7}"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528787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0FECF9-BAE7-460A-9EA0-82878F812DBE}"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050619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006C32-0BA7-4CF5-99D7-036617834B78}"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882080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A0E23E-F604-4FD2-8011-13B137F0B6E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028053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A048B6-CF76-421A-BC63-276674444CD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560332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57C9F3-7E95-47CE-80E5-E4C7D3BE8BC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370611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5C7A15-3C97-4E38-A7DC-357EE183434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6339324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60727D-80DD-4312-8DCD-0B7A028E2D0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87692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80DF1A-8234-428D-8B9D-CFDC00A8BD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73274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691618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5B20FA-19BF-4A78-813E-80A283A2D0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2258102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32C61DC-CF66-42B1-B274-0CEE43F875A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618213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F1ACC4-AEB7-4280-AE21-DE1954A61CC8}"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8138539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CCFEFE-25D8-491D-B461-99A7D2A4607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139365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147369-8440-441B-B05A-B8DF4BB3B79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440755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p>
            <a:r>
              <a:rPr lang="el-GR"/>
              <a:t>Στυλ κύριου τίτλου</a:t>
            </a:r>
          </a:p>
        </p:txBody>
      </p:sp>
      <p:sp>
        <p:nvSpPr>
          <p:cNvPr id="3" name="Θέση SmartArt 2"/>
          <p:cNvSpPr>
            <a:spLocks noGrp="1"/>
          </p:cNvSpPr>
          <p:nvPr>
            <p:ph type="dgm" idx="1"/>
          </p:nvPr>
        </p:nvSpPr>
        <p:spPr>
          <a:xfrm>
            <a:off x="609600" y="1600201"/>
            <a:ext cx="109728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6CFF97E-D63E-44FB-93F1-B2677265E03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7049337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A0E23E-F604-4FD2-8011-13B137F0B6E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2293639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A048B6-CF76-421A-BC63-276674444CD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6347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57C9F3-7E95-47CE-80E5-E4C7D3BE8BC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1512246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5C7A15-3C97-4E38-A7DC-357EE183434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52512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514625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60727D-80DD-4312-8DCD-0B7A028E2D0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940581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80DF1A-8234-428D-8B9D-CFDC00A8BD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5367581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5B20FA-19BF-4A78-813E-80A283A2D0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210111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32C61DC-CF66-42B1-B274-0CEE43F875A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5348404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F1ACC4-AEB7-4280-AE21-DE1954A61CC8}"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193859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CCFEFE-25D8-491D-B461-99A7D2A4607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528579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147369-8440-441B-B05A-B8DF4BB3B79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351029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p>
            <a:r>
              <a:rPr lang="el-GR"/>
              <a:t>Στυλ κύριου τίτλου</a:t>
            </a:r>
          </a:p>
        </p:txBody>
      </p:sp>
      <p:sp>
        <p:nvSpPr>
          <p:cNvPr id="3" name="Θέση SmartArt 2"/>
          <p:cNvSpPr>
            <a:spLocks noGrp="1"/>
          </p:cNvSpPr>
          <p:nvPr>
            <p:ph type="dgm" idx="1"/>
          </p:nvPr>
        </p:nvSpPr>
        <p:spPr>
          <a:xfrm>
            <a:off x="609600" y="1600201"/>
            <a:ext cx="109728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6CFF97E-D63E-44FB-93F1-B2677265E03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7836190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A0E23E-F604-4FD2-8011-13B137F0B6E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2950740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A048B6-CF76-421A-BC63-276674444CD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784132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903901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57C9F3-7E95-47CE-80E5-E4C7D3BE8BC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408216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5C7A15-3C97-4E38-A7DC-357EE183434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1403163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60727D-80DD-4312-8DCD-0B7A028E2D0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9547365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80DF1A-8234-428D-8B9D-CFDC00A8BD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229861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5B20FA-19BF-4A78-813E-80A283A2D099}"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511892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32C61DC-CF66-42B1-B274-0CEE43F875A6}"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202699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F1ACC4-AEB7-4280-AE21-DE1954A61CC8}"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0757922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CCFEFE-25D8-491D-B461-99A7D2A4607F}"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7363421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147369-8440-441B-B05A-B8DF4BB3B793}"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817617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p>
            <a:r>
              <a:rPr lang="el-GR"/>
              <a:t>Στυλ κύριου τίτλου</a:t>
            </a:r>
          </a:p>
        </p:txBody>
      </p:sp>
      <p:sp>
        <p:nvSpPr>
          <p:cNvPr id="3" name="Θέση SmartArt 2"/>
          <p:cNvSpPr>
            <a:spLocks noGrp="1"/>
          </p:cNvSpPr>
          <p:nvPr>
            <p:ph type="dgm" idx="1"/>
          </p:nvPr>
        </p:nvSpPr>
        <p:spPr>
          <a:xfrm>
            <a:off x="609600" y="1600201"/>
            <a:ext cx="109728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6CFF97E-D63E-44FB-93F1-B2677265E034}"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451252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1882732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9763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50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3765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5761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Θέση υποσέλιδου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Θέση αριθμού διαφάνειας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1262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Θέση υποσέλιδου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αριθμού διαφάνειας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7103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Θέση υποσέλιδου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Θέση αριθμού διαφάνειας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888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0964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590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105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005159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9625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2"/>
            <a:ext cx="9440035" cy="1828801"/>
          </a:xfrm>
        </p:spPr>
        <p:txBody>
          <a:bodyPr anchor="b"/>
          <a:lstStyle>
            <a:lvl1pPr algn="ctr">
              <a:defRPr sz="5400"/>
            </a:lvl1pPr>
          </a:lstStyle>
          <a:p>
            <a:r>
              <a:rPr lang="el-GR"/>
              <a:t>Στυλ κύριου τίτλου</a:t>
            </a:r>
            <a:endParaRPr lang="en-US" dirty="0"/>
          </a:p>
        </p:txBody>
      </p:sp>
      <p:sp>
        <p:nvSpPr>
          <p:cNvPr id="3" name="Subtitle 2"/>
          <p:cNvSpPr>
            <a:spLocks noGrp="1"/>
          </p:cNvSpPr>
          <p:nvPr>
            <p:ph type="subTitle" idx="1"/>
          </p:nvPr>
        </p:nvSpPr>
        <p:spPr>
          <a:xfrm>
            <a:off x="1370693" y="3598339"/>
            <a:ext cx="9440035" cy="1049867"/>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AB886EA-FA60-4D7E-BEB9-2A5F04DDF955}"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038402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F68A80C-A63F-40E6-B440-9653043E5E3B}"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7407159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295402" y="3589879"/>
            <a:ext cx="9590551" cy="1507054"/>
          </a:xfrm>
        </p:spPr>
        <p:txBody>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4EF49C0-5A79-42E8-AE3A-0F4B4D0A8FB8}"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1103916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913797" y="1732449"/>
            <a:ext cx="5060497" cy="405875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02893" y="1732451"/>
            <a:ext cx="5064665" cy="405875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2F4DF8D-3F30-4464-8D5D-8C3F8288B7AB}"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42946127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7" name="Picture 9" descr="Slate-V2-SD-comp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70063"/>
            <a:ext cx="5048251"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Slate-V2-SD-comp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6651" y="1770063"/>
            <a:ext cx="5050367"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05872" y="2380139"/>
            <a:ext cx="4876344" cy="3411063"/>
          </a:xfrm>
        </p:spPr>
        <p:txBody>
          <a:bodyPr/>
          <a:lstStyle>
            <a:lvl1pPr>
              <a:defRPr sz="1800"/>
            </a:lvl1pPr>
            <a:lvl2pPr>
              <a:defRPr sz="1600"/>
            </a:lvl2pPr>
            <a:lvl3pPr>
              <a:defRPr sz="1400"/>
            </a:lvl3pPr>
            <a:lvl4pPr>
              <a:defRPr sz="1200"/>
            </a:lvl4pPr>
            <a:lvl5pPr>
              <a:defRPr sz="1200"/>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94967" y="1835256"/>
            <a:ext cx="4895331"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94967" y="2380139"/>
            <a:ext cx="4895331" cy="3411063"/>
          </a:xfrm>
        </p:spPr>
        <p:txBody>
          <a:bodyPr/>
          <a:lstStyle>
            <a:lvl1pPr>
              <a:defRPr sz="1800"/>
            </a:lvl1pPr>
            <a:lvl2pPr>
              <a:defRPr sz="1600"/>
            </a:lvl2pPr>
            <a:lvl3pPr>
              <a:defRPr sz="1400"/>
            </a:lvl3pPr>
            <a:lvl4pPr>
              <a:defRPr sz="1200"/>
            </a:lvl4pPr>
            <a:lvl5pPr>
              <a:defRPr sz="1200"/>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9" name="Date Placeholder 6"/>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0"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1"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9ADDF1AF-174D-474A-B855-D1E8FE922004}"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3598870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694845F-8365-47BE-AA2D-56D0F7564F98}"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20664407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43D122F-43FB-4FEE-BF46-33A95C22EA55}"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4989959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0"/>
            <a:ext cx="3706889" cy="1821918"/>
          </a:xfrm>
        </p:spPr>
        <p:txBody>
          <a:bodyPr anchor="b"/>
          <a:lstStyle>
            <a:lvl1pPr algn="ctr">
              <a:defRPr sz="2400" b="0"/>
            </a:lvl1pPr>
          </a:lstStyle>
          <a:p>
            <a:r>
              <a:rPr lang="el-GR"/>
              <a:t>Στυλ κύριου τίτλου</a:t>
            </a:r>
            <a:endParaRPr lang="en-US" dirty="0"/>
          </a:p>
        </p:txBody>
      </p:sp>
      <p:sp>
        <p:nvSpPr>
          <p:cNvPr id="3" name="Content Placeholder 2"/>
          <p:cNvSpPr>
            <a:spLocks noGrp="1"/>
          </p:cNvSpPr>
          <p:nvPr>
            <p:ph idx="1"/>
          </p:nvPr>
        </p:nvSpPr>
        <p:spPr>
          <a:xfrm>
            <a:off x="4855634" y="609600"/>
            <a:ext cx="6411924" cy="51816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913797" y="2431518"/>
            <a:ext cx="3706889" cy="3359681"/>
          </a:xfrm>
        </p:spPr>
        <p:txBody>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95E718E-6E7B-4672-93F2-8A288569CFEF}"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8893321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5" name="Picture 11" descr="Slate-V2-SD-vert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0067" y="609601"/>
            <a:ext cx="4569884"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6" y="609923"/>
            <a:ext cx="5232901" cy="1829338"/>
          </a:xfrm>
        </p:spPr>
        <p:txBody>
          <a:bodyPr anchor="b">
            <a:noAutofit/>
          </a:bodyPr>
          <a:lstStyle>
            <a:lvl1pPr algn="ctr">
              <a:defRPr sz="32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6635638" y="743989"/>
            <a:ext cx="4220500" cy="4912822"/>
          </a:xfrm>
          <a:effectLst>
            <a:outerShdw blurRad="38100" dist="25400" dir="4440000">
              <a:srgbClr val="000000">
                <a:alpha val="36000"/>
              </a:srgbClr>
            </a:outerShdw>
          </a:effectLst>
        </p:spPr>
        <p:txBody>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913796" y="2439261"/>
            <a:ext cx="5232901" cy="3376134"/>
          </a:xfrm>
        </p:spPr>
        <p:txBody>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6" name="Date Placeholder 4"/>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8"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69532117-BA05-4F4B-B08E-B0F7F555DF07}"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94821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1944611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131072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5" name="Picture 7" descr="Slate-V2-SD-pano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718" y="539750"/>
            <a:ext cx="1020656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806" y="4565255"/>
            <a:ext cx="10355327" cy="543472"/>
          </a:xfrm>
        </p:spPr>
        <p:txBody>
          <a:bodyPr anchor="b"/>
          <a:lstStyle>
            <a:lvl1pPr algn="ctr">
              <a:defRPr sz="28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234956" y="695011"/>
            <a:ext cx="9714133" cy="3525671"/>
          </a:xfrm>
          <a:effectLst>
            <a:outerShdw blurRad="38100" dist="25400" dir="4440000">
              <a:srgbClr val="000000">
                <a:alpha val="36000"/>
              </a:srgbClr>
            </a:outerShdw>
          </a:effectLst>
        </p:spPr>
        <p:txBody>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913795" y="5108728"/>
            <a:ext cx="10353763"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6" name="Date Placeholder 4"/>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8"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22732C28-F8E3-4EBA-8515-C5E58993FCC8}"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7375093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3" cy="3534344"/>
          </a:xfrm>
        </p:spPr>
        <p:txBody>
          <a:bodyPr/>
          <a:lstStyle>
            <a:lvl1pPr>
              <a:defRPr sz="3200"/>
            </a:lvl1pPr>
          </a:lstStyle>
          <a:p>
            <a:r>
              <a:rPr lang="el-GR"/>
              <a:t>Στυλ κύριου τίτλου</a:t>
            </a:r>
            <a:endParaRPr lang="en-US" dirty="0"/>
          </a:p>
        </p:txBody>
      </p:sp>
      <p:sp>
        <p:nvSpPr>
          <p:cNvPr id="4" name="Text Placeholder 3"/>
          <p:cNvSpPr>
            <a:spLocks noGrp="1"/>
          </p:cNvSpPr>
          <p:nvPr>
            <p:ph type="body" sz="half" idx="2"/>
          </p:nvPr>
        </p:nvSpPr>
        <p:spPr>
          <a:xfrm>
            <a:off x="913795"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79F6E72-B7D3-4099-A421-DBD1C5F7F7FB}"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4277605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5" name="TextBox 4"/>
          <p:cNvSpPr txBox="1"/>
          <p:nvPr/>
        </p:nvSpPr>
        <p:spPr>
          <a:xfrm>
            <a:off x="836084" y="873125"/>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Verdana" panose="020B0604030504040204" pitchFamily="34" charset="0"/>
                <a:ea typeface="+mn-ea"/>
                <a:cs typeface="+mn-cs"/>
              </a:rPr>
              <a:t>“</a:t>
            </a:r>
          </a:p>
        </p:txBody>
      </p:sp>
      <p:sp>
        <p:nvSpPr>
          <p:cNvPr id="6" name="TextBox 5"/>
          <p:cNvSpPr txBox="1"/>
          <p:nvPr/>
        </p:nvSpPr>
        <p:spPr>
          <a:xfrm>
            <a:off x="10437284" y="29337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Verdana" panose="020B0604030504040204" pitchFamily="34" charset="0"/>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l-GR"/>
              <a:t>Στυλ κύριου τίτλου</a:t>
            </a:r>
            <a:endParaRPr lang="en-US" dirty="0"/>
          </a:p>
        </p:txBody>
      </p:sp>
      <p:sp>
        <p:nvSpPr>
          <p:cNvPr id="12" name="Text Placeholder 3"/>
          <p:cNvSpPr>
            <a:spLocks noGrp="1"/>
          </p:cNvSpPr>
          <p:nvPr>
            <p:ph type="body" sz="half" idx="13"/>
          </p:nvPr>
        </p:nvSpPr>
        <p:spPr>
          <a:xfrm>
            <a:off x="1720645" y="3610034"/>
            <a:ext cx="8752299" cy="532749"/>
          </a:xfrm>
        </p:spPr>
        <p:txBody>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913795" y="4304353"/>
            <a:ext cx="10353763" cy="148949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7" name="Date Placeholder 4"/>
          <p:cNvSpPr>
            <a:spLocks noGrp="1"/>
          </p:cNvSpPr>
          <p:nvPr>
            <p:ph type="dt" sz="half" idx="14"/>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8" name="Footer Placeholder 5"/>
          <p:cNvSpPr>
            <a:spLocks noGrp="1"/>
          </p:cNvSpPr>
          <p:nvPr>
            <p:ph type="ftr" sz="quarter" idx="15"/>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9" name="Slide Number Placeholder 6"/>
          <p:cNvSpPr>
            <a:spLocks noGrp="1"/>
          </p:cNvSpPr>
          <p:nvPr>
            <p:ph type="sldNum" sz="quarter" idx="16"/>
          </p:nvPr>
        </p:nvSpPr>
        <p:spPr/>
        <p:txBody>
          <a:bodyPr/>
          <a:lstStyle>
            <a:lvl1pPr>
              <a:defRPr/>
            </a:lvl1pPr>
          </a:lstStyle>
          <a:p>
            <a:pPr fontAlgn="base">
              <a:spcBef>
                <a:spcPct val="0"/>
              </a:spcBef>
              <a:spcAft>
                <a:spcPct val="0"/>
              </a:spcAft>
              <a:defRPr/>
            </a:pPr>
            <a:fld id="{FC9E40D5-7572-479E-A1A7-2AFEBF4646FE}"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6037285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795" y="2126944"/>
            <a:ext cx="10353763" cy="2511835"/>
          </a:xfrm>
        </p:spPr>
        <p:txBody>
          <a:bodyPr anchor="b"/>
          <a:lstStyle>
            <a:lvl1pPr>
              <a:defRPr sz="3200"/>
            </a:lvl1pPr>
          </a:lstStyle>
          <a:p>
            <a:r>
              <a:rPr lang="el-GR"/>
              <a:t>Στυλ κύριου τίτλου</a:t>
            </a:r>
            <a:endParaRPr lang="en-US" dirty="0"/>
          </a:p>
        </p:txBody>
      </p:sp>
      <p:sp>
        <p:nvSpPr>
          <p:cNvPr id="4" name="Text Placeholder 3"/>
          <p:cNvSpPr>
            <a:spLocks noGrp="1"/>
          </p:cNvSpPr>
          <p:nvPr>
            <p:ph type="body" sz="half" idx="2"/>
          </p:nvPr>
        </p:nvSpPr>
        <p:spPr>
          <a:xfrm>
            <a:off x="913786" y="4650556"/>
            <a:ext cx="10352199" cy="114064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C8A4044-1013-4497-B95A-F7F9904E4270}"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2422936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3" cy="970450"/>
          </a:xfrm>
        </p:spPr>
        <p:txBody>
          <a:bodyPr/>
          <a:lstStyle/>
          <a:p>
            <a:r>
              <a:rPr lang="el-GR"/>
              <a:t>Στυλ κύριου τίτλου</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913795"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4441435"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7966572"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3" name="Date Placeholder 3"/>
          <p:cNvSpPr>
            <a:spLocks noGrp="1"/>
          </p:cNvSpPr>
          <p:nvPr>
            <p:ph type="dt" sz="half" idx="18"/>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4" name="Footer Placeholder 4"/>
          <p:cNvSpPr>
            <a:spLocks noGrp="1"/>
          </p:cNvSpPr>
          <p:nvPr>
            <p:ph type="ftr" sz="quarter" idx="19"/>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6" name="Slide Number Placeholder 5"/>
          <p:cNvSpPr>
            <a:spLocks noGrp="1"/>
          </p:cNvSpPr>
          <p:nvPr>
            <p:ph type="sldNum" sz="quarter" idx="20"/>
          </p:nvPr>
        </p:nvSpPr>
        <p:spPr/>
        <p:txBody>
          <a:bodyPr/>
          <a:lstStyle>
            <a:lvl1pPr>
              <a:defRPr/>
            </a:lvl1pPr>
          </a:lstStyle>
          <a:p>
            <a:pPr fontAlgn="base">
              <a:spcBef>
                <a:spcPct val="0"/>
              </a:spcBef>
              <a:spcAft>
                <a:spcPct val="0"/>
              </a:spcAft>
              <a:defRPr/>
            </a:pPr>
            <a:fld id="{09123159-ADDC-445A-A696-895D9DCCAB14}"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37527354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2" name="Picture 5" descr="Slate-V2-SD-3col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8418" y="1825626"/>
            <a:ext cx="3371849"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Slate-V2-SD-3col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2085" y="1825626"/>
            <a:ext cx="3371849"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Slate-V2-SD-3colPhotoIns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5167" y="1825626"/>
            <a:ext cx="3371851"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95" y="609600"/>
            <a:ext cx="10353763" cy="970450"/>
          </a:xfrm>
        </p:spPr>
        <p:txBody>
          <a:bodyPr/>
          <a:lstStyle/>
          <a:p>
            <a:r>
              <a:rPr lang="el-GR"/>
              <a:t>Στυλ κύριου τίτλου</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1" name="Text Placeholder 3"/>
          <p:cNvSpPr>
            <a:spLocks noGrp="1"/>
          </p:cNvSpPr>
          <p:nvPr>
            <p:ph type="body" sz="half" idx="18"/>
          </p:nvPr>
        </p:nvSpPr>
        <p:spPr>
          <a:xfrm>
            <a:off x="913795" y="4480370"/>
            <a:ext cx="3300984" cy="1310833"/>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4" name="Text Placeholder 3"/>
          <p:cNvSpPr>
            <a:spLocks noGrp="1"/>
          </p:cNvSpPr>
          <p:nvPr>
            <p:ph type="body" sz="half" idx="19"/>
          </p:nvPr>
        </p:nvSpPr>
        <p:spPr>
          <a:xfrm>
            <a:off x="4441434" y="4480369"/>
            <a:ext cx="3302337" cy="1310833"/>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27" name="Text Placeholder 3"/>
          <p:cNvSpPr>
            <a:spLocks noGrp="1"/>
          </p:cNvSpPr>
          <p:nvPr>
            <p:ph type="body" sz="half" idx="20"/>
          </p:nvPr>
        </p:nvSpPr>
        <p:spPr>
          <a:xfrm>
            <a:off x="7966572" y="4480367"/>
            <a:ext cx="3300984" cy="13108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5" name="Date Placeholder 2"/>
          <p:cNvSpPr>
            <a:spLocks noGrp="1"/>
          </p:cNvSpPr>
          <p:nvPr>
            <p:ph type="dt" sz="half" idx="23"/>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6" name="Footer Placeholder 3"/>
          <p:cNvSpPr>
            <a:spLocks noGrp="1"/>
          </p:cNvSpPr>
          <p:nvPr>
            <p:ph type="ftr" sz="quarter" idx="24"/>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17" name="Slide Number Placeholder 4"/>
          <p:cNvSpPr>
            <a:spLocks noGrp="1"/>
          </p:cNvSpPr>
          <p:nvPr>
            <p:ph type="sldNum" sz="quarter" idx="25"/>
          </p:nvPr>
        </p:nvSpPr>
        <p:spPr/>
        <p:txBody>
          <a:bodyPr/>
          <a:lstStyle>
            <a:lvl1pPr>
              <a:defRPr/>
            </a:lvl1pPr>
          </a:lstStyle>
          <a:p>
            <a:pPr fontAlgn="base">
              <a:spcBef>
                <a:spcPct val="0"/>
              </a:spcBef>
              <a:spcAft>
                <a:spcPct val="0"/>
              </a:spcAft>
              <a:defRPr/>
            </a:pPr>
            <a:fld id="{EC9C8C6A-82D3-44CD-8468-9CCFD6026243}"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8002326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9C1CAB1-A02E-4A90-A5C4-3DECE125921A}"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13542428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1"/>
            <a:ext cx="2284487" cy="5181601"/>
          </a:xfrm>
        </p:spPr>
        <p:txBody>
          <a:bodyPr vert="eaVert"/>
          <a:lstStyle>
            <a:lvl1pPr algn="l">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913796" y="609601"/>
            <a:ext cx="7916872"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AB3B025-0F25-44FD-A837-FD1FF23E6921}"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22494727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28082882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2359472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798202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21191307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E9E525F-3CA9-4D27-8E1E-7AD10C4409EE}"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16110551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2E9E525F-3CA9-4D27-8E1E-7AD10C4409EE}" type="datetimeFigureOut">
              <a:rPr lang="el-GR" smtClean="0"/>
              <a:t>19/12/2023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33908600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2E9E525F-3CA9-4D27-8E1E-7AD10C4409EE}" type="datetimeFigureOut">
              <a:rPr lang="el-GR" smtClean="0"/>
              <a:t>19/12/2023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5189710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E9E525F-3CA9-4D27-8E1E-7AD10C4409EE}" type="datetimeFigureOut">
              <a:rPr lang="el-GR" smtClean="0"/>
              <a:t>19/12/2023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1665163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E9E525F-3CA9-4D27-8E1E-7AD10C4409EE}"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11576737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E9E525F-3CA9-4D27-8E1E-7AD10C4409EE}"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29266519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23824556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FB66FF4-00E6-46AC-8E81-8D92DD50BD4D}" type="slidenum">
              <a:rPr lang="el-GR" smtClean="0"/>
              <a:t>‹#›</a:t>
            </a:fld>
            <a:endParaRPr lang="el-GR"/>
          </a:p>
        </p:txBody>
      </p:sp>
    </p:spTree>
    <p:extLst>
      <p:ext uri="{BB962C8B-B14F-4D97-AF65-F5344CB8AC3E}">
        <p14:creationId xmlns:p14="http://schemas.microsoft.com/office/powerpoint/2010/main" val="953111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558041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5094759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8858325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864056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4924265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0485C917-8AB2-4572-BCBF-82080EFDEAF8}" type="datetimeFigureOut">
              <a:rPr lang="el-GR" smtClean="0"/>
              <a:t>19/12/2023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14126674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0485C917-8AB2-4572-BCBF-82080EFDEAF8}" type="datetimeFigureOut">
              <a:rPr lang="el-GR" smtClean="0"/>
              <a:t>19/12/2023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3111682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485C917-8AB2-4572-BCBF-82080EFDEAF8}" type="datetimeFigureOut">
              <a:rPr lang="el-GR" smtClean="0"/>
              <a:t>19/12/2023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4451309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5055192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5294554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8372284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951488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9540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96793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022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27396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21246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80086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951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888157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7672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61661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32174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42798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53581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97195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94870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36094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27068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456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0485C917-8AB2-4572-BCBF-82080EFDEAF8}" type="datetimeFigureOut">
              <a:rPr lang="el-GR" smtClean="0"/>
              <a:t>19/12/2023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511337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65071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58459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53710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6317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02447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17483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817516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4652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4998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7554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0485C917-8AB2-4572-BCBF-82080EFDEAF8}" type="datetimeFigureOut">
              <a:rPr lang="el-GR" smtClean="0"/>
              <a:t>19/12/2023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914161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04631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702147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581815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15229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21115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60439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9249105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791753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991256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6663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485C917-8AB2-4572-BCBF-82080EFDEAF8}" type="datetimeFigureOut">
              <a:rPr lang="el-GR" smtClean="0"/>
              <a:t>19/12/2023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3838286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97284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526758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97197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475086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817952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24510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7522859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130824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07964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4721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4151432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47977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7287438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796191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4567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77070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788067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237057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278245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868508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C5EB81-C22E-48BE-8164-23B818BA63C4}"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6815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485C917-8AB2-4572-BCBF-82080EFDEAF8}" type="datetimeFigureOut">
              <a:rPr lang="el-GR" smtClean="0"/>
              <a:t>19/12/2023</a:t>
            </a:fld>
            <a:endParaRPr lang="el-GR"/>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BA7124C6-EE72-4D26-A815-24D04BA08D2C}" type="slidenum">
              <a:rPr lang="el-GR" smtClean="0"/>
              <a:t>‹#›</a:t>
            </a:fld>
            <a:endParaRPr lang="el-GR"/>
          </a:p>
        </p:txBody>
      </p:sp>
    </p:spTree>
    <p:extLst>
      <p:ext uri="{BB962C8B-B14F-4D97-AF65-F5344CB8AC3E}">
        <p14:creationId xmlns:p14="http://schemas.microsoft.com/office/powerpoint/2010/main" val="2040512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78C97-5A6E-4E55-AD5C-EB987B2500E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407205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D4FBF-CB6E-4FA8-83A3-5C782F4A3B6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40246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1" y="1709739"/>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A1720-D3B0-4889-B844-69D0AB024B73}"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122259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0B6331-647C-4AB1-AC3F-5F0375599A9B}"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309578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7" y="365126"/>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Θέση υποσέλιδου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Θέση αριθμού διαφάνειας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8BBB18-FA78-4FF5-A176-9ED504D8A01A}"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13031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υποσέλιδου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αριθμού διαφάνειας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0187F-2714-4B36-8146-599A36CA814C}"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99817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Θέση υποσέλιδου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Θέση αριθμού διαφάνειας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0E2D-9CCC-475B-B93E-F9366C9D4E91}"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66655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13AFCB-9094-4519-B548-FEB917B787AD}"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1557027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40318" y="457200"/>
            <a:ext cx="393276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υποσέλιδου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Θέση αριθμού διαφάνειας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7CDBF4-6693-46B7-A46E-169E3E581CF8}"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07753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Θέση υποσέλιδου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Θέση αριθμού διαφάνειας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D0B38-9E1C-43C2-958E-3A520661017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6580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3.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theme" Target="../theme/theme27.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image" Target="../media/image2.jpeg"/><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124C6-EE72-4D26-A815-24D04BA08D2C}" type="slidenum">
              <a:rPr lang="el-GR" smtClean="0"/>
              <a:t>‹#›</a:t>
            </a:fld>
            <a:endParaRPr lang="el-GR"/>
          </a:p>
        </p:txBody>
      </p:sp>
    </p:spTree>
    <p:extLst>
      <p:ext uri="{BB962C8B-B14F-4D97-AF65-F5344CB8AC3E}">
        <p14:creationId xmlns:p14="http://schemas.microsoft.com/office/powerpoint/2010/main" val="2394111773"/>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16890562"/>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16832744"/>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01017092"/>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942902428"/>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81247494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33007002"/>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21288290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970814813"/>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52766361"/>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53753153"/>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Επεξεργασία 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7A41AF-5622-4F6B-ADF2-6DA9E1EC5BE4}" type="slidenum">
              <a:rPr kumimoji="0" lang="el-GR" altLang="el-GR"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96479543"/>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293620903"/>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DB7D7B11-7F0F-40FF-9527-D0161EAFCA9D}"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670399401"/>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9ECE5D8-97FE-4E0A-ADE5-C08632A114C0}"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144042804"/>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924D5063-12AB-4674-86AB-2EAB0BFFB71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189822565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924D5063-12AB-4674-86AB-2EAB0BFFB71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80636350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433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l-GR" altLang="el-GR">
              <a:solidFill>
                <a:srgbClr val="000000"/>
              </a:solidFill>
            </a:endParaRPr>
          </a:p>
        </p:txBody>
      </p:sp>
      <p:sp>
        <p:nvSpPr>
          <p:cNvPr id="1433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924D5063-12AB-4674-86AB-2EAB0BFFB712}"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928634589"/>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9E525F-3CA9-4D27-8E1E-7AD10C4409EE}"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19/12/2023</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B66FF4-00E6-46AC-8E81-8D92DD50BD4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235439"/>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609601"/>
            <a:ext cx="10352617" cy="969963"/>
          </a:xfrm>
          <a:prstGeom prst="rect">
            <a:avLst/>
          </a:prstGeom>
          <a:effectLst>
            <a:outerShdw blurRad="25400" dir="17880000">
              <a:srgbClr val="000000">
                <a:alpha val="46000"/>
              </a:srgbClr>
            </a:outerShdw>
          </a:effectLst>
        </p:spPr>
        <p:txBody>
          <a:bodyPr vert="horz" wrap="square" lIns="91440" tIns="45720" rIns="91440" bIns="45720" numCol="1" anchor="ctr" anchorCtr="0" compatLnSpc="1">
            <a:prstTxWarp prst="textNoShape">
              <a:avLst/>
            </a:prstTxWarp>
            <a:normAutofit/>
          </a:bodyPr>
          <a:lstStyle/>
          <a:p>
            <a:pPr lvl="0"/>
            <a:r>
              <a:rPr lang="el-GR" altLang="el-GR"/>
              <a:t>Στυλ κύριου τίτλου</a:t>
            </a:r>
            <a:endParaRPr lang="en-US" altLang="el-GR"/>
          </a:p>
        </p:txBody>
      </p:sp>
      <p:sp>
        <p:nvSpPr>
          <p:cNvPr id="3" name="Text Placeholder 2"/>
          <p:cNvSpPr>
            <a:spLocks noGrp="1"/>
          </p:cNvSpPr>
          <p:nvPr>
            <p:ph type="body" idx="1"/>
          </p:nvPr>
        </p:nvSpPr>
        <p:spPr>
          <a:xfrm>
            <a:off x="914401" y="1731964"/>
            <a:ext cx="10352617" cy="4059237"/>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79267" y="5883276"/>
            <a:ext cx="2743200" cy="365125"/>
          </a:xfrm>
          <a:prstGeom prst="rect">
            <a:avLst/>
          </a:prstGeom>
        </p:spPr>
        <p:txBody>
          <a:bodyPr vert="horz" lIns="91440" tIns="45720" rIns="91440" bIns="45720" rtlCol="0" anchor="ctr"/>
          <a:lstStyle>
            <a:lvl1pPr algn="r" eaLnBrk="1" hangingPunct="1">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5" name="Footer Placeholder 4"/>
          <p:cNvSpPr>
            <a:spLocks noGrp="1"/>
          </p:cNvSpPr>
          <p:nvPr>
            <p:ph type="ftr" sz="quarter" idx="3"/>
          </p:nvPr>
        </p:nvSpPr>
        <p:spPr>
          <a:xfrm>
            <a:off x="914400" y="5883276"/>
            <a:ext cx="6671733" cy="365125"/>
          </a:xfrm>
          <a:prstGeom prst="rect">
            <a:avLst/>
          </a:prstGeom>
        </p:spPr>
        <p:txBody>
          <a:bodyPr vert="horz" lIns="91440" tIns="45720" rIns="91440" bIns="45720" rtlCol="0" anchor="ctr"/>
          <a:lstStyle>
            <a:lvl1pPr algn="l" eaLnBrk="1" hangingPunct="1">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defRPr/>
            </a:pPr>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
        <p:nvSpPr>
          <p:cNvPr id="6" name="Slide Number Placeholder 5"/>
          <p:cNvSpPr>
            <a:spLocks noGrp="1"/>
          </p:cNvSpPr>
          <p:nvPr>
            <p:ph type="sldNum" sz="quarter" idx="4"/>
          </p:nvPr>
        </p:nvSpPr>
        <p:spPr>
          <a:xfrm>
            <a:off x="10513484" y="5883276"/>
            <a:ext cx="753533" cy="365125"/>
          </a:xfrm>
          <a:prstGeom prst="rect">
            <a:avLst/>
          </a:prstGeom>
        </p:spPr>
        <p:txBody>
          <a:bodyPr vert="horz" lIns="91440" tIns="45720" rIns="91440" bIns="45720" rtlCol="0" anchor="ctr"/>
          <a:lstStyle>
            <a:lvl1pPr algn="r" eaLnBrk="1" hangingPunct="1">
              <a:defRPr sz="1000">
                <a:solidFill>
                  <a:schemeClr val="tx1">
                    <a:lumMod val="95000"/>
                  </a:schemeClr>
                </a:solidFill>
                <a:effectLst>
                  <a:outerShdw blurRad="50800" dist="38100" dir="2700000" algn="tl" rotWithShape="0">
                    <a:schemeClr val="bg1">
                      <a:alpha val="43000"/>
                    </a:schemeClr>
                  </a:outerShdw>
                </a:effectLst>
              </a:defRPr>
            </a:lvl1pPr>
          </a:lstStyle>
          <a:p>
            <a:pPr fontAlgn="base">
              <a:spcBef>
                <a:spcPct val="0"/>
              </a:spcBef>
              <a:spcAft>
                <a:spcPct val="0"/>
              </a:spcAft>
              <a:defRPr/>
            </a:pPr>
            <a:fld id="{44F5814D-C569-4D81-89BC-16A124411416}" type="slidenum">
              <a:rPr lang="el-GR" altLang="el-GR" smtClean="0">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rPr>
              <a:pPr fontAlgn="base">
                <a:spcBef>
                  <a:spcPct val="0"/>
                </a:spcBef>
                <a:spcAft>
                  <a:spcPct val="0"/>
                </a:spcAft>
                <a:defRPr/>
              </a:pPr>
              <a:t>‹#›</a:t>
            </a:fld>
            <a:endParaRPr lang="el-GR" altLang="el-GR">
              <a:solidFill>
                <a:prstClr val="white">
                  <a:lumMod val="95000"/>
                </a:prstClr>
              </a:solidFill>
              <a:effectLst>
                <a:outerShdw blurRad="50800" dist="38100" dir="2700000" algn="tl" rotWithShape="0">
                  <a:prstClr val="black">
                    <a:alpha val="43000"/>
                  </a:prstClr>
                </a:outerShdw>
              </a:effectLst>
              <a:latin typeface="Verdana" panose="020B0604030504040204" pitchFamily="34" charset="0"/>
            </a:endParaRPr>
          </a:p>
        </p:txBody>
      </p:sp>
    </p:spTree>
    <p:extLst>
      <p:ext uri="{BB962C8B-B14F-4D97-AF65-F5344CB8AC3E}">
        <p14:creationId xmlns:p14="http://schemas.microsoft.com/office/powerpoint/2010/main" val="226873860"/>
      </p:ext>
    </p:extLst>
  </p:cSld>
  <p:clrMap bg1="dk1" tx1="lt1" bg2="dk2"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Lst>
  <p:txStyles>
    <p:titleStyle>
      <a:lvl1pPr algn="ctr" defTabSz="457200" rtl="0" eaLnBrk="0" fontAlgn="base" hangingPunct="0">
        <a:spcBef>
          <a:spcPct val="0"/>
        </a:spcBef>
        <a:spcAft>
          <a:spcPct val="0"/>
        </a:spcAft>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Trebuchet MS" panose="020B0603020202020204" pitchFamily="34" charset="0"/>
          <a:cs typeface="Trebuchet MS"/>
        </a:defRPr>
      </a:lvl1pPr>
      <a:lvl2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2pPr>
      <a:lvl3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3pPr>
      <a:lvl4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4pPr>
      <a:lvl5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48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138" indent="-269875" algn="l" defTabSz="457200" rtl="0" eaLnBrk="0" fontAlgn="base" hangingPunct="0">
        <a:spcBef>
          <a:spcPct val="20000"/>
        </a:spcBef>
        <a:spcAft>
          <a:spcPts val="600"/>
        </a:spcAft>
        <a:buClr>
          <a:schemeClr val="tx2"/>
        </a:buClr>
        <a:buSzPct val="70000"/>
        <a:buFont typeface="Wingdings 2" panose="05020102010507070707" pitchFamily="18" charset="2"/>
        <a:buChar char=""/>
        <a:defRPr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525"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888"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225"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E525F-3CA9-4D27-8E1E-7AD10C4409EE}" type="datetimeFigureOut">
              <a:rPr lang="el-GR" smtClean="0"/>
              <a:t>19/12/2023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66FF4-00E6-46AC-8E81-8D92DD50BD4D}" type="slidenum">
              <a:rPr lang="el-GR" smtClean="0"/>
              <a:t>‹#›</a:t>
            </a:fld>
            <a:endParaRPr lang="el-GR"/>
          </a:p>
        </p:txBody>
      </p:sp>
    </p:spTree>
    <p:extLst>
      <p:ext uri="{BB962C8B-B14F-4D97-AF65-F5344CB8AC3E}">
        <p14:creationId xmlns:p14="http://schemas.microsoft.com/office/powerpoint/2010/main" val="1942065576"/>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5C917-8AB2-4572-BCBF-82080EFDEAF8}" type="datetimeFigureOut">
              <a:rPr lang="el-GR" smtClean="0"/>
              <a:t>19/12/2023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124C6-EE72-4D26-A815-24D04BA08D2C}" type="slidenum">
              <a:rPr lang="el-GR" smtClean="0"/>
              <a:t>‹#›</a:t>
            </a:fld>
            <a:endParaRPr lang="el-GR"/>
          </a:p>
        </p:txBody>
      </p:sp>
    </p:spTree>
    <p:extLst>
      <p:ext uri="{BB962C8B-B14F-4D97-AF65-F5344CB8AC3E}">
        <p14:creationId xmlns:p14="http://schemas.microsoft.com/office/powerpoint/2010/main" val="1980131980"/>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7893222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81291476"/>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2547262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5902351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92341208"/>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1346914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baseline="0">
                <a:solidFill>
                  <a:schemeClr val="tx1"/>
                </a:solidFill>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baseline="0">
                <a:solidFill>
                  <a:schemeClr val="tx1"/>
                </a:solidFill>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baseline="0">
                <a:solidFill>
                  <a:schemeClr val="tx1"/>
                </a:solidFill>
                <a:effectLst/>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B1AD28-C137-4627-9352-1E6C9B209527}" type="slidenum">
              <a:rPr kumimoji="0" lang="el-GR" altLang="el-G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l-GR" altLang="el-G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262388445"/>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11.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hyperlink" Target="https://www.euretirio.com/2010/06/imerologiakes-eggrafes.html" TargetMode="External"/><Relationship Id="rId2" Type="http://schemas.openxmlformats.org/officeDocument/2006/relationships/hyperlink" Target="https://www.euretirio.com/logistiki-accounting/" TargetMode="External"/><Relationship Id="rId1" Type="http://schemas.openxmlformats.org/officeDocument/2006/relationships/slideLayout" Target="../slideLayouts/slideLayout281.xml"/></Relationships>
</file>

<file path=ppt/slides/_rels/slide141.xml.rels><?xml version="1.0" encoding="UTF-8" standalone="yes"?>
<Relationships xmlns="http://schemas.openxmlformats.org/package/2006/relationships"><Relationship Id="rId3" Type="http://schemas.openxmlformats.org/officeDocument/2006/relationships/hyperlink" Target="https://www.euretirio.com/2010/06/xreosi-pistosi.html" TargetMode="External"/><Relationship Id="rId2" Type="http://schemas.openxmlformats.org/officeDocument/2006/relationships/notesSlide" Target="../notesSlides/notesSlide74.xml"/><Relationship Id="rId1" Type="http://schemas.openxmlformats.org/officeDocument/2006/relationships/slideLayout" Target="../slideLayouts/slideLayout283.xml"/></Relationships>
</file>

<file path=ppt/slides/_rels/slide142.xml.rels><?xml version="1.0" encoding="UTF-8" standalone="yes"?>
<Relationships xmlns="http://schemas.openxmlformats.org/package/2006/relationships"><Relationship Id="rId3" Type="http://schemas.openxmlformats.org/officeDocument/2006/relationships/hyperlink" Target="https://www.euretirio.com/2010/06/logistiki-xrisi-periodos.html" TargetMode="External"/><Relationship Id="rId2" Type="http://schemas.openxmlformats.org/officeDocument/2006/relationships/notesSlide" Target="../notesSlides/notesSlide75.xml"/><Relationship Id="rId1" Type="http://schemas.openxmlformats.org/officeDocument/2006/relationships/slideLayout" Target="../slideLayouts/slideLayout283.xml"/><Relationship Id="rId4" Type="http://schemas.openxmlformats.org/officeDocument/2006/relationships/hyperlink" Target="https://www.euretirio.com/2013/05/empisteftikes-plirofories.html"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euretirio.com/2010/06/logariasmos.html" TargetMode="External"/><Relationship Id="rId2" Type="http://schemas.openxmlformats.org/officeDocument/2006/relationships/notesSlide" Target="../notesSlides/notesSlide76.xml"/><Relationship Id="rId1" Type="http://schemas.openxmlformats.org/officeDocument/2006/relationships/slideLayout" Target="../slideLayouts/slideLayout283.xml"/></Relationships>
</file>

<file path=ppt/slides/_rels/slide144.xml.rels><?xml version="1.0" encoding="UTF-8" standalone="yes"?>
<Relationships xmlns="http://schemas.openxmlformats.org/package/2006/relationships"><Relationship Id="rId3" Type="http://schemas.openxmlformats.org/officeDocument/2006/relationships/hyperlink" Target="https://www.euretirio.com/logistiki-accounting/" TargetMode="External"/><Relationship Id="rId2" Type="http://schemas.openxmlformats.org/officeDocument/2006/relationships/notesSlide" Target="../notesSlides/notesSlide77.xml"/><Relationship Id="rId1" Type="http://schemas.openxmlformats.org/officeDocument/2006/relationships/slideLayout" Target="../slideLayouts/slideLayout283.xml"/><Relationship Id="rId4" Type="http://schemas.openxmlformats.org/officeDocument/2006/relationships/hyperlink" Target="https://www.euretirio.com/2010/08/katholiko.html"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www.euretirio.com/parastatiko/" TargetMode="External"/><Relationship Id="rId2" Type="http://schemas.openxmlformats.org/officeDocument/2006/relationships/notesSlide" Target="../notesSlides/notesSlide78.xml"/><Relationship Id="rId1" Type="http://schemas.openxmlformats.org/officeDocument/2006/relationships/slideLayout" Target="../slideLayouts/slideLayout283.xml"/><Relationship Id="rId4" Type="http://schemas.openxmlformats.org/officeDocument/2006/relationships/hyperlink" Target="https://www.euretirio.com/wp-content/uploads/2010/06/imerologiakes-eggrafes-imerologio-logistiki-euretirio.jpg"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euretirio.com/wp-content/uploads/2010/06/imerologiakes-eggrafes-imerologio-logistiki-euretirio.jpg" TargetMode="External"/><Relationship Id="rId2" Type="http://schemas.openxmlformats.org/officeDocument/2006/relationships/notesSlide" Target="../notesSlides/notesSlide79.xml"/><Relationship Id="rId1" Type="http://schemas.openxmlformats.org/officeDocument/2006/relationships/slideLayout" Target="../slideLayouts/slideLayout283.xml"/></Relationships>
</file>

<file path=ppt/slides/_rels/slide147.xml.rels><?xml version="1.0" encoding="UTF-8" standalone="yes"?>
<Relationships xmlns="http://schemas.openxmlformats.org/package/2006/relationships"><Relationship Id="rId3" Type="http://schemas.openxmlformats.org/officeDocument/2006/relationships/hyperlink" Target="https://www.euretirio.com/wp-content/uploads/2010/06/imerologiakes-eggrafes-imerologio-logistiki-euretirio.jpg" TargetMode="External"/><Relationship Id="rId2" Type="http://schemas.openxmlformats.org/officeDocument/2006/relationships/notesSlide" Target="../notesSlides/notesSlide80.xml"/><Relationship Id="rId1" Type="http://schemas.openxmlformats.org/officeDocument/2006/relationships/slideLayout" Target="../slideLayouts/slideLayout28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8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83.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8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8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8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8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8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8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8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8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0.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1.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2.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3.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4.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5.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6.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7.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9.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2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35.xml"/><Relationship Id="rId1" Type="http://schemas.openxmlformats.org/officeDocument/2006/relationships/slideLayout" Target="../slideLayouts/slideLayout3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79.xml"/><Relationship Id="rId1" Type="http://schemas.openxmlformats.org/officeDocument/2006/relationships/themeOverride" Target="../theme/themeOverride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5.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1.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7.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8.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endParaRPr lang="el-GR" altLang="zh-TW" dirty="0"/>
          </a:p>
          <a:p>
            <a:pPr marL="0" indent="0" algn="ctr">
              <a:buNone/>
            </a:pPr>
            <a:endParaRPr lang="el-GR" altLang="zh-TW" dirty="0"/>
          </a:p>
          <a:p>
            <a:pPr marL="0" indent="0" algn="ctr">
              <a:buNone/>
            </a:pPr>
            <a:endParaRPr lang="el-GR" altLang="zh-TW" dirty="0"/>
          </a:p>
          <a:p>
            <a:pPr marL="0" indent="0" algn="ctr">
              <a:buNone/>
            </a:pPr>
            <a:r>
              <a:rPr lang="el-GR" altLang="zh-TW" sz="4400" b="1" dirty="0"/>
              <a:t>Χρηματοοικονομική και Διοικητική Λογιστική</a:t>
            </a:r>
            <a:endParaRPr lang="el-GR" altLang="el-GR" sz="4400" b="1" dirty="0"/>
          </a:p>
          <a:p>
            <a:pPr marL="0" indent="0" algn="just">
              <a:buNone/>
            </a:pPr>
            <a:endParaRPr lang="en-US" sz="2600" dirty="0"/>
          </a:p>
        </p:txBody>
      </p:sp>
      <p:sp>
        <p:nvSpPr>
          <p:cNvPr id="4" name="Ορθογώνιο 3">
            <a:extLst>
              <a:ext uri="{FF2B5EF4-FFF2-40B4-BE49-F238E27FC236}">
                <a16:creationId xmlns:a16="http://schemas.microsoft.com/office/drawing/2014/main" id="{DC2F9B83-C45E-432A-B333-DCD97D1A80CC}"/>
              </a:ext>
            </a:extLst>
          </p:cNvPr>
          <p:cNvSpPr/>
          <p:nvPr/>
        </p:nvSpPr>
        <p:spPr>
          <a:xfrm>
            <a:off x="6691256" y="0"/>
            <a:ext cx="5479723" cy="5378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B8D8E1CF-44DE-44AE-BF73-2096043BF843}"/>
              </a:ext>
            </a:extLst>
          </p:cNvPr>
          <p:cNvSpPr/>
          <p:nvPr/>
        </p:nvSpPr>
        <p:spPr>
          <a:xfrm>
            <a:off x="21021" y="0"/>
            <a:ext cx="6670235" cy="5378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Ευθεία γραμμή σύνδεσης 5">
            <a:extLst>
              <a:ext uri="{FF2B5EF4-FFF2-40B4-BE49-F238E27FC236}">
                <a16:creationId xmlns:a16="http://schemas.microsoft.com/office/drawing/2014/main" id="{0D788F46-2A31-42C3-B63F-8F053C97DABB}"/>
              </a:ext>
            </a:extLst>
          </p:cNvPr>
          <p:cNvCxnSpPr>
            <a:cxnSpLocks/>
          </p:cNvCxnSpPr>
          <p:nvPr/>
        </p:nvCxnSpPr>
        <p:spPr>
          <a:xfrm>
            <a:off x="457200" y="3474720"/>
            <a:ext cx="11247120" cy="1"/>
          </a:xfrm>
          <a:prstGeom prst="line">
            <a:avLst/>
          </a:prstGeom>
          <a:ln w="57150">
            <a:solidFill>
              <a:srgbClr val="00206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66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6190592" y="537881"/>
            <a:ext cx="5804183" cy="6320117"/>
          </a:xfrm>
        </p:spPr>
        <p:txBody>
          <a:bodyPr numCol="1">
            <a:normAutofit/>
          </a:bodyPr>
          <a:lstStyle/>
          <a:p>
            <a:endParaRPr lang="el-GR" altLang="zh-TW" dirty="0"/>
          </a:p>
          <a:p>
            <a:endParaRPr lang="el-GR" altLang="zh-TW" dirty="0"/>
          </a:p>
          <a:p>
            <a:r>
              <a:rPr lang="el-GR" altLang="el-GR" dirty="0"/>
              <a:t>Μεσαίωνας</a:t>
            </a:r>
          </a:p>
          <a:p>
            <a:r>
              <a:rPr lang="el-GR" altLang="el-GR" dirty="0"/>
              <a:t>Στασιμότητα στην οικονομική ανάπτυξη</a:t>
            </a:r>
          </a:p>
          <a:p>
            <a:r>
              <a:rPr lang="el-GR" altLang="el-GR" dirty="0"/>
              <a:t>Θεοκρατία</a:t>
            </a:r>
          </a:p>
          <a:p>
            <a:r>
              <a:rPr lang="el-GR" altLang="el-GR" dirty="0"/>
              <a:t>Ο δανεισμός τιμωρούνταν ακόμη και με θάνατο</a:t>
            </a:r>
          </a:p>
          <a:p>
            <a:r>
              <a:rPr lang="el-GR" altLang="el-GR" dirty="0"/>
              <a:t>Οι λογιστικές καταχωρήσεις περιορίζονταν στην καταγραφή των χρεών και την αποπληρωμή τους</a:t>
            </a:r>
          </a:p>
          <a:p>
            <a:pPr marL="0" indent="0" algn="just">
              <a:buNone/>
            </a:pPr>
            <a:endParaRPr lang="en-US" sz="2600" dirty="0"/>
          </a:p>
        </p:txBody>
      </p:sp>
      <p:pic>
        <p:nvPicPr>
          <p:cNvPr id="4" name="Εικόνα 3"/>
          <p:cNvPicPr>
            <a:picLocks noChangeAspect="1"/>
          </p:cNvPicPr>
          <p:nvPr/>
        </p:nvPicPr>
        <p:blipFill>
          <a:blip r:embed="rId3"/>
          <a:stretch>
            <a:fillRect/>
          </a:stretch>
        </p:blipFill>
        <p:spPr>
          <a:xfrm>
            <a:off x="424253" y="1670159"/>
            <a:ext cx="5208699" cy="4278695"/>
          </a:xfrm>
          <a:prstGeom prst="rect">
            <a:avLst/>
          </a:prstGeom>
          <a:scene3d>
            <a:camera prst="orthographicFront"/>
            <a:lightRig rig="threePt" dir="t"/>
          </a:scene3d>
          <a:sp3d>
            <a:bevelT w="114300" prst="artDeco"/>
          </a:sp3d>
        </p:spPr>
      </p:pic>
      <p:sp>
        <p:nvSpPr>
          <p:cNvPr id="5" name="Ορθογώνιο 4">
            <a:extLst>
              <a:ext uri="{FF2B5EF4-FFF2-40B4-BE49-F238E27FC236}">
                <a16:creationId xmlns:a16="http://schemas.microsoft.com/office/drawing/2014/main" id="{2285CF69-78F1-A2B0-3AC9-E5EDE3AEDFAC}"/>
              </a:ext>
            </a:extLst>
          </p:cNvPr>
          <p:cNvSpPr/>
          <p:nvPr/>
        </p:nvSpPr>
        <p:spPr>
          <a:xfrm>
            <a:off x="6691256" y="0"/>
            <a:ext cx="5500744" cy="53788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99975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205250" y="489528"/>
            <a:ext cx="10520313" cy="6368472"/>
          </a:xfrm>
        </p:spPr>
        <p:txBody>
          <a:bodyPr>
            <a:normAutofit/>
          </a:bodyPr>
          <a:lstStyle/>
          <a:p>
            <a:pPr marL="0" indent="0" algn="just">
              <a:buNone/>
            </a:pPr>
            <a:endParaRPr lang="el-GR" sz="1300" dirty="0"/>
          </a:p>
          <a:p>
            <a:pPr algn="just">
              <a:buFont typeface="Wingdings" panose="05000000000000000000" pitchFamily="2" charset="2"/>
              <a:buChar char="§"/>
            </a:pPr>
            <a:r>
              <a:rPr lang="el-GR" dirty="0"/>
              <a:t>Υπάρχει ένας </a:t>
            </a:r>
            <a:r>
              <a:rPr lang="el-GR" b="1" dirty="0">
                <a:solidFill>
                  <a:srgbClr val="C00000"/>
                </a:solidFill>
              </a:rPr>
              <a:t>ΜΟΝΟ </a:t>
            </a:r>
            <a:r>
              <a:rPr lang="el-GR" b="1" dirty="0">
                <a:solidFill>
                  <a:srgbClr val="002060"/>
                </a:solidFill>
              </a:rPr>
              <a:t>λογαριασμός </a:t>
            </a:r>
            <a:r>
              <a:rPr lang="el-GR" dirty="0"/>
              <a:t>για κάθε στοιχείο</a:t>
            </a:r>
          </a:p>
          <a:p>
            <a:pPr algn="just">
              <a:buFont typeface="Wingdings" panose="05000000000000000000" pitchFamily="2" charset="2"/>
              <a:buChar char="§"/>
            </a:pPr>
            <a:endParaRPr lang="el-GR" dirty="0"/>
          </a:p>
          <a:p>
            <a:pPr lvl="2" algn="just">
              <a:buFont typeface="Wingdings" panose="05000000000000000000" pitchFamily="2" charset="2"/>
              <a:buChar char="§"/>
            </a:pPr>
            <a:r>
              <a:rPr lang="el-GR" sz="2800" b="1" dirty="0">
                <a:solidFill>
                  <a:srgbClr val="002060"/>
                </a:solidFill>
              </a:rPr>
              <a:t>Του ενεργητικού </a:t>
            </a:r>
          </a:p>
          <a:p>
            <a:pPr lvl="2">
              <a:lnSpc>
                <a:spcPct val="150000"/>
              </a:lnSpc>
              <a:buFont typeface="Wingdings" panose="05000000000000000000" pitchFamily="2" charset="2"/>
              <a:buChar char="§"/>
            </a:pPr>
            <a:r>
              <a:rPr lang="el-GR" sz="2800" b="1" dirty="0">
                <a:solidFill>
                  <a:srgbClr val="C00000"/>
                </a:solidFill>
              </a:rPr>
              <a:t>Του Παθητικού </a:t>
            </a:r>
          </a:p>
          <a:p>
            <a:pPr lvl="2">
              <a:lnSpc>
                <a:spcPct val="150000"/>
              </a:lnSpc>
              <a:buFont typeface="Wingdings" panose="05000000000000000000" pitchFamily="2" charset="2"/>
              <a:buChar char="§"/>
            </a:pPr>
            <a:r>
              <a:rPr lang="el-GR" sz="2800" b="1" dirty="0">
                <a:solidFill>
                  <a:srgbClr val="00B050"/>
                </a:solidFill>
              </a:rPr>
              <a:t>Της Καθαρής Θέσης</a:t>
            </a:r>
          </a:p>
          <a:p>
            <a:pPr>
              <a:lnSpc>
                <a:spcPct val="100000"/>
              </a:lnSpc>
              <a:buFont typeface="Wingdings" panose="05000000000000000000" pitchFamily="2" charset="2"/>
              <a:buChar char="§"/>
            </a:pPr>
            <a:r>
              <a:rPr lang="el-GR" dirty="0"/>
              <a:t>Σε αυτόν καταχωρούνται οι αυξήσεις και οι μειώσεις του στοιχείου αυτού, το οποίο πλέον δεν θα ονομάζεται «στοιχείο»</a:t>
            </a:r>
          </a:p>
          <a:p>
            <a:pPr>
              <a:lnSpc>
                <a:spcPct val="100000"/>
              </a:lnSpc>
              <a:buFont typeface="Wingdings" panose="05000000000000000000" pitchFamily="2" charset="2"/>
              <a:buChar char="§"/>
            </a:pPr>
            <a:r>
              <a:rPr lang="el-GR" dirty="0"/>
              <a:t>Αλλά </a:t>
            </a:r>
            <a:r>
              <a:rPr lang="el-GR" b="1" dirty="0">
                <a:solidFill>
                  <a:srgbClr val="002060"/>
                </a:solidFill>
              </a:rPr>
              <a:t>Λογαριασμός</a:t>
            </a:r>
          </a:p>
          <a:p>
            <a:pPr marL="914400" lvl="2" indent="0">
              <a:lnSpc>
                <a:spcPct val="150000"/>
              </a:lnSpc>
              <a:buNone/>
            </a:pPr>
            <a:r>
              <a:rPr lang="el-GR" sz="2800" dirty="0"/>
              <a:t>Επομένως υπάρχει ένας λογαριασμός για:</a:t>
            </a:r>
          </a:p>
          <a:p>
            <a:endParaRPr lang="el-GR" dirty="0"/>
          </a:p>
          <a:p>
            <a:endParaRPr lang="el-GR" dirty="0"/>
          </a:p>
        </p:txBody>
      </p:sp>
      <p:sp>
        <p:nvSpPr>
          <p:cNvPr id="6" name="Ορθογώνιο 5"/>
          <p:cNvSpPr/>
          <p:nvPr/>
        </p:nvSpPr>
        <p:spPr>
          <a:xfrm>
            <a:off x="1" y="0"/>
            <a:ext cx="710780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Λογαριασμός</a:t>
            </a:r>
          </a:p>
        </p:txBody>
      </p:sp>
      <p:sp>
        <p:nvSpPr>
          <p:cNvPr id="7" name="Ορθογώνιο 6"/>
          <p:cNvSpPr/>
          <p:nvPr/>
        </p:nvSpPr>
        <p:spPr>
          <a:xfrm>
            <a:off x="7107811" y="0"/>
            <a:ext cx="508419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604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p:cTn id="17"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p:cTn id="25"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p:cTn id="33"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p:cTn id="41"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p:cTn id="49"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205250" y="489528"/>
            <a:ext cx="10520313" cy="6368472"/>
          </a:xfrm>
        </p:spPr>
        <p:txBody>
          <a:bodyPr>
            <a:normAutofit/>
          </a:bodyPr>
          <a:lstStyle/>
          <a:p>
            <a:pPr marL="0" indent="0" algn="just">
              <a:buNone/>
            </a:pPr>
            <a:endParaRPr lang="el-GR" sz="1300" dirty="0"/>
          </a:p>
          <a:p>
            <a:pPr algn="just">
              <a:buFont typeface="Wingdings" panose="05000000000000000000" pitchFamily="2" charset="2"/>
              <a:buChar char="§"/>
            </a:pPr>
            <a:r>
              <a:rPr lang="el-GR" dirty="0"/>
              <a:t>Επίσης υπάρχουν </a:t>
            </a:r>
            <a:r>
              <a:rPr lang="el-GR" b="1" dirty="0">
                <a:solidFill>
                  <a:srgbClr val="002060"/>
                </a:solidFill>
              </a:rPr>
              <a:t>λογαριασμοί </a:t>
            </a:r>
            <a:r>
              <a:rPr lang="el-GR" dirty="0"/>
              <a:t>για </a:t>
            </a:r>
          </a:p>
          <a:p>
            <a:pPr lvl="2" algn="just">
              <a:buFont typeface="Wingdings" panose="05000000000000000000" pitchFamily="2" charset="2"/>
              <a:buChar char="§"/>
            </a:pPr>
            <a:r>
              <a:rPr lang="el-GR" sz="2800" b="1" dirty="0">
                <a:solidFill>
                  <a:srgbClr val="002060"/>
                </a:solidFill>
              </a:rPr>
              <a:t>Τα έσοδα  </a:t>
            </a:r>
          </a:p>
          <a:p>
            <a:pPr lvl="2">
              <a:lnSpc>
                <a:spcPct val="150000"/>
              </a:lnSpc>
              <a:buFont typeface="Wingdings" panose="05000000000000000000" pitchFamily="2" charset="2"/>
              <a:buChar char="§"/>
            </a:pPr>
            <a:r>
              <a:rPr lang="el-GR" sz="2800" b="1" dirty="0">
                <a:solidFill>
                  <a:srgbClr val="C00000"/>
                </a:solidFill>
              </a:rPr>
              <a:t>Τα Έξοδα </a:t>
            </a:r>
          </a:p>
          <a:p>
            <a:pPr lvl="2">
              <a:lnSpc>
                <a:spcPct val="150000"/>
              </a:lnSpc>
              <a:buFont typeface="Wingdings" panose="05000000000000000000" pitchFamily="2" charset="2"/>
              <a:buChar char="§"/>
            </a:pPr>
            <a:r>
              <a:rPr lang="el-GR" sz="2800" b="1" dirty="0">
                <a:solidFill>
                  <a:srgbClr val="00B050"/>
                </a:solidFill>
              </a:rPr>
              <a:t>Τα κέρδη και τις ζημιές</a:t>
            </a:r>
          </a:p>
          <a:p>
            <a:pPr>
              <a:lnSpc>
                <a:spcPct val="100000"/>
              </a:lnSpc>
              <a:buFont typeface="Wingdings" panose="05000000000000000000" pitchFamily="2" charset="2"/>
              <a:buChar char="§"/>
            </a:pPr>
            <a:r>
              <a:rPr lang="el-GR" dirty="0"/>
              <a:t>ΜΟΝΟ ένας λογαριασμός, όμως για κάθε είδος εσόδου, εξόδου, κέρδους ή ζημιάς</a:t>
            </a:r>
          </a:p>
          <a:p>
            <a:pPr>
              <a:lnSpc>
                <a:spcPct val="100000"/>
              </a:lnSpc>
              <a:buFont typeface="Wingdings" panose="05000000000000000000" pitchFamily="2" charset="2"/>
              <a:buChar char="§"/>
            </a:pPr>
            <a:r>
              <a:rPr lang="el-GR" dirty="0"/>
              <a:t>Οι λογαριασμοί των εσόδων και εξόδων αλλά και των κερδών και των ζημιών δεν απεικονίζονται στον Ισολογισμό αλλά σε άλλη χρηματοοικονομική κατάσταση η οποία ονομάζεται</a:t>
            </a:r>
          </a:p>
          <a:p>
            <a:pPr algn="ctr">
              <a:lnSpc>
                <a:spcPct val="100000"/>
              </a:lnSpc>
              <a:buFont typeface="Wingdings" panose="05000000000000000000" pitchFamily="2" charset="2"/>
              <a:buChar char="§"/>
            </a:pPr>
            <a:r>
              <a:rPr lang="el-GR" b="1" dirty="0">
                <a:solidFill>
                  <a:srgbClr val="002060"/>
                </a:solidFill>
              </a:rPr>
              <a:t>Αποτέλεσμα</a:t>
            </a:r>
          </a:p>
          <a:p>
            <a:pPr marL="914400" lvl="2" indent="0">
              <a:lnSpc>
                <a:spcPct val="150000"/>
              </a:lnSpc>
              <a:buNone/>
            </a:pPr>
            <a:endParaRPr lang="el-GR" sz="2800" dirty="0"/>
          </a:p>
          <a:p>
            <a:endParaRPr lang="el-GR" dirty="0"/>
          </a:p>
          <a:p>
            <a:endParaRPr lang="el-GR" dirty="0"/>
          </a:p>
        </p:txBody>
      </p:sp>
      <p:sp>
        <p:nvSpPr>
          <p:cNvPr id="6" name="Ορθογώνιο 5"/>
          <p:cNvSpPr/>
          <p:nvPr/>
        </p:nvSpPr>
        <p:spPr>
          <a:xfrm>
            <a:off x="1" y="0"/>
            <a:ext cx="710780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Λογαριασμός</a:t>
            </a:r>
          </a:p>
        </p:txBody>
      </p:sp>
      <p:sp>
        <p:nvSpPr>
          <p:cNvPr id="7" name="Ορθογώνιο 6"/>
          <p:cNvSpPr/>
          <p:nvPr/>
        </p:nvSpPr>
        <p:spPr>
          <a:xfrm>
            <a:off x="7107811" y="0"/>
            <a:ext cx="508419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663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p:cTn id="33"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p:cTn id="41"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1919289" y="981075"/>
            <a:ext cx="8569325" cy="5543550"/>
          </a:xfrm>
        </p:spPr>
        <p:txBody>
          <a:bodyPr/>
          <a:lstStyle/>
          <a:p>
            <a:pPr lvl="1">
              <a:buClr>
                <a:schemeClr val="tx1"/>
              </a:buClr>
              <a:buFont typeface="Wingdings" panose="05000000000000000000" pitchFamily="2" charset="2"/>
              <a:buNone/>
            </a:pPr>
            <a:r>
              <a:rPr lang="el-GR" altLang="el-GR" sz="3600" b="1" dirty="0"/>
              <a:t>ΧΡΕΩΣΗ                            ΠΙΣΤΩΣΗ</a:t>
            </a:r>
          </a:p>
        </p:txBody>
      </p:sp>
      <p:sp>
        <p:nvSpPr>
          <p:cNvPr id="13315" name="Line 5"/>
          <p:cNvSpPr>
            <a:spLocks noChangeShapeType="1"/>
          </p:cNvSpPr>
          <p:nvPr/>
        </p:nvSpPr>
        <p:spPr bwMode="auto">
          <a:xfrm flipV="1">
            <a:off x="2279650" y="1700213"/>
            <a:ext cx="7848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3316" name="Line 6"/>
          <p:cNvSpPr>
            <a:spLocks noChangeShapeType="1"/>
          </p:cNvSpPr>
          <p:nvPr/>
        </p:nvSpPr>
        <p:spPr bwMode="auto">
          <a:xfrm>
            <a:off x="6203950" y="1700214"/>
            <a:ext cx="0" cy="45370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3317" name="Τίτλος 1"/>
          <p:cNvSpPr txBox="1">
            <a:spLocks/>
          </p:cNvSpPr>
          <p:nvPr/>
        </p:nvSpPr>
        <p:spPr bwMode="auto">
          <a:xfrm>
            <a:off x="1" y="1"/>
            <a:ext cx="8112126" cy="403225"/>
          </a:xfrm>
          <a:prstGeom prst="rect">
            <a:avLst/>
          </a:prstGeom>
          <a:solidFill>
            <a:srgbClr val="0066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100" b="1">
                <a:solidFill>
                  <a:srgbClr val="FFFFFF"/>
                </a:solidFill>
              </a:rPr>
              <a:t>Γραφική παράσταση του λογαριασμού</a:t>
            </a:r>
          </a:p>
        </p:txBody>
      </p:sp>
    </p:spTree>
    <p:extLst>
      <p:ext uri="{BB962C8B-B14F-4D97-AF65-F5344CB8AC3E}">
        <p14:creationId xmlns:p14="http://schemas.microsoft.com/office/powerpoint/2010/main" val="1335576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6"/>
                                        </p:tgtEl>
                                        <p:attrNameLst>
                                          <p:attrName>style.visibility</p:attrName>
                                        </p:attrNameLst>
                                      </p:cBhvr>
                                      <p:to>
                                        <p:strVal val="visible"/>
                                      </p:to>
                                    </p:set>
                                    <p:anim calcmode="lin" valueType="num">
                                      <p:cBhvr additive="base">
                                        <p:cTn id="13" dur="500" fill="hold"/>
                                        <p:tgtEl>
                                          <p:spTgt spid="13316"/>
                                        </p:tgtEl>
                                        <p:attrNameLst>
                                          <p:attrName>ppt_x</p:attrName>
                                        </p:attrNameLst>
                                      </p:cBhvr>
                                      <p:tavLst>
                                        <p:tav tm="0">
                                          <p:val>
                                            <p:strVal val="#ppt_x"/>
                                          </p:val>
                                        </p:tav>
                                        <p:tav tm="100000">
                                          <p:val>
                                            <p:strVal val="#ppt_x"/>
                                          </p:val>
                                        </p:tav>
                                      </p:tavLst>
                                    </p:anim>
                                    <p:anim calcmode="lin" valueType="num">
                                      <p:cBhvr additive="base">
                                        <p:cTn id="14"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0899">
                                            <p:txEl>
                                              <p:pRg st="0" end="0"/>
                                            </p:txEl>
                                          </p:spTgt>
                                        </p:tgtEl>
                                        <p:attrNameLst>
                                          <p:attrName>style.visibility</p:attrName>
                                        </p:attrNameLst>
                                      </p:cBhvr>
                                      <p:to>
                                        <p:strVal val="visible"/>
                                      </p:to>
                                    </p:set>
                                    <p:animEffect transition="in" filter="wipe(down)">
                                      <p:cBhvr>
                                        <p:cTn id="19" dur="580">
                                          <p:stCondLst>
                                            <p:cond delay="0"/>
                                          </p:stCondLst>
                                        </p:cTn>
                                        <p:tgtEl>
                                          <p:spTgt spid="80899">
                                            <p:txEl>
                                              <p:pRg st="0" end="0"/>
                                            </p:txEl>
                                          </p:spTgt>
                                        </p:tgtEl>
                                      </p:cBhvr>
                                    </p:animEffect>
                                    <p:anim calcmode="lin" valueType="num">
                                      <p:cBhvr>
                                        <p:cTn id="20" dur="1822" tmFilter="0,0; 0.14,0.36; 0.43,0.73; 0.71,0.91; 1.0,1.0">
                                          <p:stCondLst>
                                            <p:cond delay="0"/>
                                          </p:stCondLst>
                                        </p:cTn>
                                        <p:tgtEl>
                                          <p:spTgt spid="80899">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0899">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0899">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0899">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0899">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0899">
                                            <p:txEl>
                                              <p:pRg st="0" end="0"/>
                                            </p:txEl>
                                          </p:spTgt>
                                        </p:tgtEl>
                                      </p:cBhvr>
                                      <p:to x="100000" y="60000"/>
                                    </p:animScale>
                                    <p:animScale>
                                      <p:cBhvr>
                                        <p:cTn id="26" dur="166" decel="50000">
                                          <p:stCondLst>
                                            <p:cond delay="676"/>
                                          </p:stCondLst>
                                        </p:cTn>
                                        <p:tgtEl>
                                          <p:spTgt spid="80899">
                                            <p:txEl>
                                              <p:pRg st="0" end="0"/>
                                            </p:txEl>
                                          </p:spTgt>
                                        </p:tgtEl>
                                      </p:cBhvr>
                                      <p:to x="100000" y="100000"/>
                                    </p:animScale>
                                    <p:animScale>
                                      <p:cBhvr>
                                        <p:cTn id="27" dur="26">
                                          <p:stCondLst>
                                            <p:cond delay="1312"/>
                                          </p:stCondLst>
                                        </p:cTn>
                                        <p:tgtEl>
                                          <p:spTgt spid="80899">
                                            <p:txEl>
                                              <p:pRg st="0" end="0"/>
                                            </p:txEl>
                                          </p:spTgt>
                                        </p:tgtEl>
                                      </p:cBhvr>
                                      <p:to x="100000" y="80000"/>
                                    </p:animScale>
                                    <p:animScale>
                                      <p:cBhvr>
                                        <p:cTn id="28" dur="166" decel="50000">
                                          <p:stCondLst>
                                            <p:cond delay="1338"/>
                                          </p:stCondLst>
                                        </p:cTn>
                                        <p:tgtEl>
                                          <p:spTgt spid="80899">
                                            <p:txEl>
                                              <p:pRg st="0" end="0"/>
                                            </p:txEl>
                                          </p:spTgt>
                                        </p:tgtEl>
                                      </p:cBhvr>
                                      <p:to x="100000" y="100000"/>
                                    </p:animScale>
                                    <p:animScale>
                                      <p:cBhvr>
                                        <p:cTn id="29" dur="26">
                                          <p:stCondLst>
                                            <p:cond delay="1642"/>
                                          </p:stCondLst>
                                        </p:cTn>
                                        <p:tgtEl>
                                          <p:spTgt spid="80899">
                                            <p:txEl>
                                              <p:pRg st="0" end="0"/>
                                            </p:txEl>
                                          </p:spTgt>
                                        </p:tgtEl>
                                      </p:cBhvr>
                                      <p:to x="100000" y="90000"/>
                                    </p:animScale>
                                    <p:animScale>
                                      <p:cBhvr>
                                        <p:cTn id="30" dur="166" decel="50000">
                                          <p:stCondLst>
                                            <p:cond delay="1668"/>
                                          </p:stCondLst>
                                        </p:cTn>
                                        <p:tgtEl>
                                          <p:spTgt spid="80899">
                                            <p:txEl>
                                              <p:pRg st="0" end="0"/>
                                            </p:txEl>
                                          </p:spTgt>
                                        </p:tgtEl>
                                      </p:cBhvr>
                                      <p:to x="100000" y="100000"/>
                                    </p:animScale>
                                    <p:animScale>
                                      <p:cBhvr>
                                        <p:cTn id="31" dur="26">
                                          <p:stCondLst>
                                            <p:cond delay="1808"/>
                                          </p:stCondLst>
                                        </p:cTn>
                                        <p:tgtEl>
                                          <p:spTgt spid="80899">
                                            <p:txEl>
                                              <p:pRg st="0" end="0"/>
                                            </p:txEl>
                                          </p:spTgt>
                                        </p:tgtEl>
                                      </p:cBhvr>
                                      <p:to x="100000" y="95000"/>
                                    </p:animScale>
                                    <p:animScale>
                                      <p:cBhvr>
                                        <p:cTn id="32" dur="166" decel="50000">
                                          <p:stCondLst>
                                            <p:cond delay="1834"/>
                                          </p:stCondLst>
                                        </p:cTn>
                                        <p:tgtEl>
                                          <p:spTgt spid="8089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357460" y="489527"/>
            <a:ext cx="9700181" cy="6368472"/>
          </a:xfrm>
        </p:spPr>
        <p:txBody>
          <a:bodyPr>
            <a:normAutofit/>
          </a:bodyPr>
          <a:lstStyle/>
          <a:p>
            <a:pPr marL="0" indent="0" algn="just">
              <a:buNone/>
            </a:pPr>
            <a:r>
              <a:rPr lang="el-GR" dirty="0"/>
              <a:t>Ο λογαριασμός απεικονίζεται γραφικά με ένα </a:t>
            </a:r>
            <a:r>
              <a:rPr lang="el-GR" sz="3600" dirty="0"/>
              <a:t>Τ</a:t>
            </a:r>
            <a:endParaRPr lang="el-GR" sz="3600" b="1" i="1" dirty="0">
              <a:solidFill>
                <a:srgbClr val="00B050"/>
              </a:solidFill>
            </a:endParaRPr>
          </a:p>
          <a:p>
            <a:pPr algn="just"/>
            <a:r>
              <a:rPr lang="el-GR" dirty="0"/>
              <a:t>Η κάθετη γραμμή του Τ αντιπροσωπεύει το διαχωρισμό  του λογαριασμού σε δύο πλευρές</a:t>
            </a:r>
          </a:p>
          <a:p>
            <a:pPr algn="just"/>
            <a:r>
              <a:rPr lang="el-GR" dirty="0"/>
              <a:t>Στην αριστερή και στη δεξιά</a:t>
            </a:r>
          </a:p>
          <a:p>
            <a:pPr algn="just"/>
            <a:r>
              <a:rPr lang="el-GR" dirty="0"/>
              <a:t>Ο κάθε λογαριασμός έχει ένα τίτλο που αναγράφεται στην οριζόντια γραμμή</a:t>
            </a:r>
          </a:p>
          <a:p>
            <a:pPr marL="0" indent="0" algn="ctr">
              <a:buNone/>
            </a:pPr>
            <a:r>
              <a:rPr lang="el-GR" b="1" dirty="0"/>
              <a:t>Ταμειακά Διαθέσιμα</a:t>
            </a:r>
          </a:p>
          <a:p>
            <a:pPr marL="0" indent="0" algn="just">
              <a:buNone/>
            </a:pPr>
            <a:r>
              <a:rPr lang="el-GR" sz="2800" b="1" dirty="0">
                <a:solidFill>
                  <a:srgbClr val="002060"/>
                </a:solidFill>
              </a:rPr>
              <a:t>   </a:t>
            </a:r>
            <a:r>
              <a:rPr lang="el-GR" sz="2800" dirty="0"/>
              <a:t>Αριστερή πλευρά		                               </a:t>
            </a:r>
            <a:r>
              <a:rPr lang="el-GR" dirty="0"/>
              <a:t>Δεξιά πλευρά</a:t>
            </a:r>
            <a:endParaRPr lang="el-GR" sz="2800" dirty="0"/>
          </a:p>
          <a:p>
            <a:pPr marL="0" indent="0">
              <a:buNone/>
            </a:pPr>
            <a:r>
              <a:rPr lang="el-GR" dirty="0"/>
              <a:t>   </a:t>
            </a:r>
            <a:r>
              <a:rPr lang="el-GR" b="1" dirty="0">
                <a:solidFill>
                  <a:srgbClr val="002060"/>
                </a:solidFill>
              </a:rPr>
              <a:t>Χρέωση 				                                       Πίστωση</a:t>
            </a:r>
          </a:p>
        </p:txBody>
      </p:sp>
      <p:sp>
        <p:nvSpPr>
          <p:cNvPr id="6" name="Ορθογώνιο 5"/>
          <p:cNvSpPr/>
          <p:nvPr/>
        </p:nvSpPr>
        <p:spPr>
          <a:xfrm>
            <a:off x="1" y="0"/>
            <a:ext cx="9188386" cy="489527"/>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Γραφική παράσταση του λογαριασμού</a:t>
            </a:r>
          </a:p>
        </p:txBody>
      </p:sp>
      <p:sp>
        <p:nvSpPr>
          <p:cNvPr id="7" name="Ορθογώνιο 6"/>
          <p:cNvSpPr/>
          <p:nvPr/>
        </p:nvSpPr>
        <p:spPr>
          <a:xfrm>
            <a:off x="9188387" y="0"/>
            <a:ext cx="3003613" cy="489527"/>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Ευθεία γραμμή σύνδεσης 2">
            <a:extLst>
              <a:ext uri="{FF2B5EF4-FFF2-40B4-BE49-F238E27FC236}">
                <a16:creationId xmlns:a16="http://schemas.microsoft.com/office/drawing/2014/main" id="{C524B5AE-F8E1-4E60-AAD9-BB2C7AC4107C}"/>
              </a:ext>
            </a:extLst>
          </p:cNvPr>
          <p:cNvCxnSpPr>
            <a:cxnSpLocks/>
          </p:cNvCxnSpPr>
          <p:nvPr/>
        </p:nvCxnSpPr>
        <p:spPr>
          <a:xfrm>
            <a:off x="1613554" y="3949831"/>
            <a:ext cx="896489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BDBF6875-5228-4FC8-8F56-C0A1072CE48E}"/>
              </a:ext>
            </a:extLst>
          </p:cNvPr>
          <p:cNvCxnSpPr>
            <a:cxnSpLocks/>
          </p:cNvCxnSpPr>
          <p:nvPr/>
        </p:nvCxnSpPr>
        <p:spPr>
          <a:xfrm>
            <a:off x="5816338" y="3949831"/>
            <a:ext cx="0" cy="19984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660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97572" y="403226"/>
            <a:ext cx="9385738" cy="6454775"/>
          </a:xfrm>
        </p:spPr>
        <p:txBody>
          <a:bodyPr/>
          <a:lstStyle/>
          <a:p>
            <a:pPr>
              <a:defRPr/>
            </a:pPr>
            <a:r>
              <a:rPr lang="el-GR" altLang="el-GR" sz="2800" dirty="0">
                <a:latin typeface="Calibri" panose="020F0502020204030204" pitchFamily="34" charset="0"/>
                <a:cs typeface="Calibri" panose="020F0502020204030204" pitchFamily="34" charset="0"/>
              </a:rPr>
              <a:t>Ο λογαριασμός Τ, ονομάζεται έτσι επειδή μοιάζει με το γράμμα T, χρησιμοποιείται για την ανάλυση των συναλλαγών</a:t>
            </a:r>
            <a:endParaRPr lang="el-GR" altLang="el-GR" sz="2800" b="1" dirty="0">
              <a:latin typeface="Calibri" panose="020F0502020204030204" pitchFamily="34" charset="0"/>
              <a:cs typeface="Calibri" panose="020F0502020204030204" pitchFamily="34" charset="0"/>
            </a:endParaRPr>
          </a:p>
          <a:p>
            <a:pPr marL="0" indent="0">
              <a:buNone/>
              <a:defRPr/>
            </a:pPr>
            <a:r>
              <a:rPr lang="el-GR" altLang="el-GR" sz="2800" b="1" dirty="0">
                <a:latin typeface="Calibri" panose="020F0502020204030204" pitchFamily="34" charset="0"/>
                <a:cs typeface="Calibri" panose="020F0502020204030204" pitchFamily="34" charset="0"/>
              </a:rPr>
              <a:t>Μορφή και περιεχόμενο του Λογαριασμού</a:t>
            </a:r>
          </a:p>
          <a:p>
            <a:pPr marL="0" indent="0">
              <a:buNone/>
              <a:defRPr/>
            </a:pPr>
            <a:endParaRPr lang="el-GR" altLang="el-GR" sz="1000" b="1" dirty="0">
              <a:latin typeface="Calibri" panose="020F0502020204030204" pitchFamily="34" charset="0"/>
              <a:cs typeface="Calibri" panose="020F0502020204030204" pitchFamily="34" charset="0"/>
            </a:endParaRPr>
          </a:p>
          <a:p>
            <a:pPr>
              <a:buFont typeface="Wingdings" panose="05000000000000000000" pitchFamily="2" charset="2"/>
              <a:buChar char="v"/>
              <a:defRPr/>
            </a:pPr>
            <a:r>
              <a:rPr lang="el-GR" altLang="el-GR" sz="2800" b="1" dirty="0">
                <a:latin typeface="Calibri" panose="020F0502020204030204" pitchFamily="34" charset="0"/>
                <a:cs typeface="Calibri" panose="020F0502020204030204" pitchFamily="34" charset="0"/>
              </a:rPr>
              <a:t> </a:t>
            </a:r>
            <a:r>
              <a:rPr lang="el-GR" altLang="el-GR" sz="2800" dirty="0">
                <a:latin typeface="Calibri" panose="020F0502020204030204" pitchFamily="34" charset="0"/>
                <a:cs typeface="Calibri" panose="020F0502020204030204" pitchFamily="34" charset="0"/>
              </a:rPr>
              <a:t>Τίτλος</a:t>
            </a:r>
          </a:p>
          <a:p>
            <a:pPr>
              <a:buFont typeface="Wingdings" panose="05000000000000000000" pitchFamily="2" charset="2"/>
              <a:buChar char="v"/>
              <a:defRPr/>
            </a:pPr>
            <a:r>
              <a:rPr lang="el-GR" altLang="el-GR" sz="2800" dirty="0">
                <a:latin typeface="Calibri" panose="020F0502020204030204" pitchFamily="34" charset="0"/>
                <a:cs typeface="Calibri" panose="020F0502020204030204" pitchFamily="34" charset="0"/>
              </a:rPr>
              <a:t> Ημερομηνία καταχώρησης</a:t>
            </a:r>
          </a:p>
          <a:p>
            <a:pPr>
              <a:buFont typeface="Wingdings" panose="05000000000000000000" pitchFamily="2" charset="2"/>
              <a:buChar char="v"/>
              <a:defRPr/>
            </a:pPr>
            <a:r>
              <a:rPr lang="el-GR" altLang="el-GR" sz="2800" dirty="0">
                <a:latin typeface="Calibri" panose="020F0502020204030204" pitchFamily="34" charset="0"/>
                <a:cs typeface="Calibri" panose="020F0502020204030204" pitchFamily="34" charset="0"/>
              </a:rPr>
              <a:t> Τις επεξηγήσεις της καταχώρησης</a:t>
            </a:r>
          </a:p>
          <a:p>
            <a:pPr>
              <a:buFont typeface="Wingdings" panose="05000000000000000000" pitchFamily="2" charset="2"/>
              <a:buChar char="v"/>
              <a:defRPr/>
            </a:pPr>
            <a:r>
              <a:rPr lang="el-GR" altLang="el-GR" sz="2800" dirty="0">
                <a:latin typeface="Calibri" panose="020F0502020204030204" pitchFamily="34" charset="0"/>
                <a:cs typeface="Calibri" panose="020F0502020204030204" pitchFamily="34" charset="0"/>
              </a:rPr>
              <a:t> Τα ποσά</a:t>
            </a:r>
          </a:p>
          <a:p>
            <a:pPr>
              <a:buFont typeface="Wingdings" panose="05000000000000000000" pitchFamily="2" charset="2"/>
              <a:buChar char="ü"/>
              <a:defRPr/>
            </a:pPr>
            <a:r>
              <a:rPr lang="el-GR" altLang="el-GR" sz="2800" dirty="0">
                <a:latin typeface="Calibri" panose="020F0502020204030204" pitchFamily="34" charset="0"/>
                <a:cs typeface="Calibri" panose="020F0502020204030204" pitchFamily="34" charset="0"/>
              </a:rPr>
              <a:t>ο τίτλος προσδιορίζει το λογαριασμό του ενεργητικού, της υποχρέωσης ή των ιδίων κεφαλαίων; </a:t>
            </a:r>
          </a:p>
          <a:p>
            <a:pPr>
              <a:buFont typeface="Wingdings" panose="05000000000000000000" pitchFamily="2" charset="2"/>
              <a:buChar char="ü"/>
              <a:defRPr/>
            </a:pPr>
            <a:r>
              <a:rPr lang="el-GR" altLang="el-GR" sz="2800" dirty="0">
                <a:latin typeface="Calibri" panose="020F0502020204030204" pitchFamily="34" charset="0"/>
                <a:cs typeface="Calibri" panose="020F0502020204030204" pitchFamily="34" charset="0"/>
              </a:rPr>
              <a:t>η αριστερή πλευρά ονομάζεται χρέωση; </a:t>
            </a:r>
          </a:p>
          <a:p>
            <a:pPr>
              <a:buFont typeface="Wingdings" panose="05000000000000000000" pitchFamily="2" charset="2"/>
              <a:buChar char="ü"/>
              <a:defRPr/>
            </a:pPr>
            <a:r>
              <a:rPr lang="el-GR" altLang="el-GR" sz="2800" dirty="0">
                <a:latin typeface="Calibri" panose="020F0502020204030204" pitchFamily="34" charset="0"/>
                <a:cs typeface="Calibri" panose="020F0502020204030204" pitchFamily="34" charset="0"/>
              </a:rPr>
              <a:t>η δεξιά πλευρά ονομάζεται πίστωση</a:t>
            </a:r>
          </a:p>
          <a:p>
            <a:pPr marL="0" indent="0">
              <a:buNone/>
              <a:defRPr/>
            </a:pPr>
            <a:endParaRPr lang="el-GR" altLang="el-GR" sz="2800" dirty="0">
              <a:latin typeface="Calibri" panose="020F0502020204030204" pitchFamily="34" charset="0"/>
              <a:cs typeface="Calibri" panose="020F0502020204030204" pitchFamily="34" charset="0"/>
            </a:endParaRPr>
          </a:p>
          <a:p>
            <a:pPr marL="0" indent="0">
              <a:buNone/>
              <a:defRPr/>
            </a:pPr>
            <a:endParaRPr lang="el-GR" altLang="el-GR" sz="3300" dirty="0">
              <a:latin typeface="Calibri" panose="020F0502020204030204" pitchFamily="34" charset="0"/>
              <a:cs typeface="Calibri" panose="020F0502020204030204" pitchFamily="34" charset="0"/>
            </a:endParaRPr>
          </a:p>
          <a:p>
            <a:pPr marL="0" indent="0">
              <a:buNone/>
              <a:defRPr/>
            </a:pPr>
            <a:endParaRPr lang="el-GR" altLang="el-GR" sz="3300" dirty="0">
              <a:latin typeface="Calibri" panose="020F0502020204030204" pitchFamily="34" charset="0"/>
              <a:cs typeface="Calibri" panose="020F0502020204030204" pitchFamily="34" charset="0"/>
            </a:endParaRPr>
          </a:p>
          <a:p>
            <a:pPr>
              <a:defRPr/>
            </a:pPr>
            <a:endParaRPr lang="el-GR" altLang="el-GR" sz="3300" dirty="0"/>
          </a:p>
        </p:txBody>
      </p:sp>
      <p:sp>
        <p:nvSpPr>
          <p:cNvPr id="12291" name="Τίτλος 1"/>
          <p:cNvSpPr txBox="1">
            <a:spLocks/>
          </p:cNvSpPr>
          <p:nvPr/>
        </p:nvSpPr>
        <p:spPr bwMode="auto">
          <a:xfrm>
            <a:off x="4107" y="1"/>
            <a:ext cx="7626403"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100" b="1" dirty="0">
                <a:solidFill>
                  <a:srgbClr val="FFFFFF"/>
                </a:solidFill>
              </a:rPr>
              <a:t>Σύστημα Λογαριασμών</a:t>
            </a:r>
          </a:p>
        </p:txBody>
      </p:sp>
      <p:sp>
        <p:nvSpPr>
          <p:cNvPr id="5" name="Ορθογώνιο 4"/>
          <p:cNvSpPr/>
          <p:nvPr/>
        </p:nvSpPr>
        <p:spPr>
          <a:xfrm>
            <a:off x="7630510" y="1"/>
            <a:ext cx="4561490"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913721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Effect transition="in" filter="barn(inVertical)">
                                      <p:cBhvr>
                                        <p:cTn id="7" dur="500"/>
                                        <p:tgtEl>
                                          <p:spTgt spid="17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barn(inVertical)">
                                      <p:cBhvr>
                                        <p:cTn id="12" dur="500"/>
                                        <p:tgtEl>
                                          <p:spTgt spid="174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411">
                                            <p:txEl>
                                              <p:pRg st="3" end="3"/>
                                            </p:txEl>
                                          </p:spTgt>
                                        </p:tgtEl>
                                        <p:attrNameLst>
                                          <p:attrName>style.visibility</p:attrName>
                                        </p:attrNameLst>
                                      </p:cBhvr>
                                      <p:to>
                                        <p:strVal val="visible"/>
                                      </p:to>
                                    </p:set>
                                    <p:anim calcmode="lin" valueType="num">
                                      <p:cBhvr additive="base">
                                        <p:cTn id="1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anim calcmode="lin" valueType="num">
                                      <p:cBhvr additive="base">
                                        <p:cTn id="2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411">
                                            <p:txEl>
                                              <p:pRg st="5" end="5"/>
                                            </p:txEl>
                                          </p:spTgt>
                                        </p:tgtEl>
                                        <p:attrNameLst>
                                          <p:attrName>style.visibility</p:attrName>
                                        </p:attrNameLst>
                                      </p:cBhvr>
                                      <p:to>
                                        <p:strVal val="visible"/>
                                      </p:to>
                                    </p:set>
                                    <p:anim calcmode="lin" valueType="num">
                                      <p:cBhvr additive="base">
                                        <p:cTn id="29"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411">
                                            <p:txEl>
                                              <p:pRg st="7" end="7"/>
                                            </p:txEl>
                                          </p:spTgt>
                                        </p:tgtEl>
                                        <p:attrNameLst>
                                          <p:attrName>style.visibility</p:attrName>
                                        </p:attrNameLst>
                                      </p:cBhvr>
                                      <p:to>
                                        <p:strVal val="visible"/>
                                      </p:to>
                                    </p:set>
                                    <p:anim calcmode="lin" valueType="num">
                                      <p:cBhvr additive="base">
                                        <p:cTn id="41"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 calcmode="lin" valueType="num">
                                      <p:cBhvr additive="base">
                                        <p:cTn id="47"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411">
                                            <p:txEl>
                                              <p:pRg st="9" end="9"/>
                                            </p:txEl>
                                          </p:spTgt>
                                        </p:tgtEl>
                                        <p:attrNameLst>
                                          <p:attrName>style.visibility</p:attrName>
                                        </p:attrNameLst>
                                      </p:cBhvr>
                                      <p:to>
                                        <p:strVal val="visible"/>
                                      </p:to>
                                    </p:set>
                                    <p:anim calcmode="lin" valueType="num">
                                      <p:cBhvr additive="base">
                                        <p:cTn id="53"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1276140" y="489526"/>
            <a:ext cx="10510575" cy="6368473"/>
          </a:xfrm>
        </p:spPr>
        <p:txBody>
          <a:bodyPr/>
          <a:lstStyle/>
          <a:p>
            <a:pPr marL="0" indent="0" algn="just">
              <a:buNone/>
            </a:pPr>
            <a:endParaRPr lang="el-GR" dirty="0"/>
          </a:p>
          <a:p>
            <a:pPr algn="just">
              <a:buFont typeface="Wingdings" panose="05000000000000000000" pitchFamily="2" charset="2"/>
              <a:buChar char="v"/>
            </a:pPr>
            <a:r>
              <a:rPr lang="el-GR" dirty="0"/>
              <a:t>Τι περιλαμβάνει ένας λογαριασμός</a:t>
            </a:r>
          </a:p>
          <a:p>
            <a:pPr algn="just">
              <a:buFont typeface="Wingdings" panose="05000000000000000000" pitchFamily="2" charset="2"/>
              <a:buChar char="ü"/>
            </a:pPr>
            <a:r>
              <a:rPr lang="el-GR" dirty="0"/>
              <a:t> </a:t>
            </a:r>
            <a:r>
              <a:rPr lang="el-GR" dirty="0">
                <a:solidFill>
                  <a:srgbClr val="00B050"/>
                </a:solidFill>
              </a:rPr>
              <a:t>Την ημερομηνία</a:t>
            </a:r>
          </a:p>
          <a:p>
            <a:pPr algn="just">
              <a:buFont typeface="Wingdings" panose="05000000000000000000" pitchFamily="2" charset="2"/>
              <a:buChar char="ü"/>
            </a:pPr>
            <a:r>
              <a:rPr lang="el-GR" dirty="0"/>
              <a:t> </a:t>
            </a:r>
            <a:r>
              <a:rPr lang="el-GR" dirty="0">
                <a:solidFill>
                  <a:srgbClr val="C00000"/>
                </a:solidFill>
              </a:rPr>
              <a:t>Την συσχέτιση με την εγγραφή του και τους άλλους λογαριασμούς</a:t>
            </a:r>
          </a:p>
          <a:p>
            <a:pPr algn="just">
              <a:buFont typeface="Wingdings" panose="05000000000000000000" pitchFamily="2" charset="2"/>
              <a:buChar char="ü"/>
            </a:pPr>
            <a:r>
              <a:rPr lang="el-GR" dirty="0"/>
              <a:t> </a:t>
            </a:r>
            <a:r>
              <a:rPr lang="el-GR" dirty="0">
                <a:solidFill>
                  <a:srgbClr val="002060"/>
                </a:solidFill>
              </a:rPr>
              <a:t>Την αιτιολογία </a:t>
            </a:r>
          </a:p>
          <a:p>
            <a:pPr marL="0" indent="0" algn="just">
              <a:buNone/>
            </a:pPr>
            <a:endParaRPr lang="el-GR" sz="1200" dirty="0"/>
          </a:p>
          <a:p>
            <a:pPr lvl="2" algn="just">
              <a:buFont typeface="Wingdings" panose="05000000000000000000" pitchFamily="2" charset="2"/>
              <a:buChar char="Ø"/>
            </a:pPr>
            <a:r>
              <a:rPr lang="el-GR" sz="2800" dirty="0"/>
              <a:t> </a:t>
            </a:r>
            <a:r>
              <a:rPr lang="el-GR" sz="2800" b="1" dirty="0">
                <a:solidFill>
                  <a:srgbClr val="002060"/>
                </a:solidFill>
              </a:rPr>
              <a:t>Το ποσό της μεταβολής του περιουσιακού στοιχείου</a:t>
            </a:r>
          </a:p>
          <a:p>
            <a:pPr lvl="2" algn="just">
              <a:buFont typeface="Wingdings" panose="05000000000000000000" pitchFamily="2" charset="2"/>
              <a:buChar char="Ø"/>
            </a:pPr>
            <a:r>
              <a:rPr lang="el-GR" sz="2800" b="1" dirty="0">
                <a:solidFill>
                  <a:srgbClr val="002060"/>
                </a:solidFill>
              </a:rPr>
              <a:t>Τον χαρακτήρα της κίνησης</a:t>
            </a:r>
            <a:r>
              <a:rPr lang="el-GR" sz="2800" dirty="0"/>
              <a:t> (</a:t>
            </a:r>
            <a:r>
              <a:rPr lang="el-GR" sz="2800" b="1" dirty="0">
                <a:solidFill>
                  <a:srgbClr val="00B050"/>
                </a:solidFill>
              </a:rPr>
              <a:t>αύξηση</a:t>
            </a:r>
            <a:r>
              <a:rPr lang="el-GR" sz="2800" dirty="0"/>
              <a:t> ή </a:t>
            </a:r>
            <a:r>
              <a:rPr lang="el-GR" sz="2800" b="1" dirty="0">
                <a:solidFill>
                  <a:srgbClr val="C00000"/>
                </a:solidFill>
              </a:rPr>
              <a:t>μείωση</a:t>
            </a:r>
            <a:r>
              <a:rPr lang="el-GR" sz="2800" dirty="0"/>
              <a:t>)</a:t>
            </a:r>
          </a:p>
        </p:txBody>
      </p:sp>
      <p:sp>
        <p:nvSpPr>
          <p:cNvPr id="6" name="Ορθογώνιο 5"/>
          <p:cNvSpPr/>
          <p:nvPr/>
        </p:nvSpPr>
        <p:spPr>
          <a:xfrm>
            <a:off x="0" y="0"/>
            <a:ext cx="7610763" cy="489527"/>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του λογαριασμού</a:t>
            </a:r>
          </a:p>
        </p:txBody>
      </p:sp>
      <p:sp>
        <p:nvSpPr>
          <p:cNvPr id="7" name="Ορθογώνιο 6"/>
          <p:cNvSpPr/>
          <p:nvPr/>
        </p:nvSpPr>
        <p:spPr>
          <a:xfrm>
            <a:off x="7610764" y="0"/>
            <a:ext cx="4581236" cy="489527"/>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920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1276140" y="489526"/>
            <a:ext cx="10510575" cy="6368473"/>
          </a:xfrm>
        </p:spPr>
        <p:txBody>
          <a:bodyPr/>
          <a:lstStyle/>
          <a:p>
            <a:pPr algn="just">
              <a:buFont typeface="Wingdings" panose="05000000000000000000" pitchFamily="2" charset="2"/>
              <a:buChar char="ü"/>
            </a:pPr>
            <a:r>
              <a:rPr lang="el-GR" dirty="0"/>
              <a:t> Ο λογαριασμός μας δίνει την ευχέρεια να παρακολουθούμε συνεχώς την εξέλιξη της περιουσίας της επιχείρησης, </a:t>
            </a:r>
            <a:r>
              <a:rPr lang="el-GR" dirty="0">
                <a:solidFill>
                  <a:srgbClr val="C00000"/>
                </a:solidFill>
              </a:rPr>
              <a:t>με κάθε πράξη ξεχωριστά</a:t>
            </a:r>
            <a:r>
              <a:rPr lang="el-GR" dirty="0"/>
              <a:t>,</a:t>
            </a:r>
          </a:p>
          <a:p>
            <a:pPr algn="just">
              <a:buFont typeface="Wingdings" panose="05000000000000000000" pitchFamily="2" charset="2"/>
              <a:buChar char="ü"/>
            </a:pPr>
            <a:r>
              <a:rPr lang="el-GR" dirty="0"/>
              <a:t> και </a:t>
            </a:r>
            <a:r>
              <a:rPr lang="el-GR" b="1" dirty="0">
                <a:solidFill>
                  <a:srgbClr val="002060"/>
                </a:solidFill>
              </a:rPr>
              <a:t>όχι την συνολική μεταβολή της περιουσίας </a:t>
            </a:r>
            <a:r>
              <a:rPr lang="el-GR" dirty="0"/>
              <a:t>αυτής, ανάμεσα σε δύο χρονικά σημεία, όπως γίνεται με τους διαδοχικούς ισολογισμούς.</a:t>
            </a:r>
          </a:p>
          <a:p>
            <a:pPr marL="0" indent="0" algn="just">
              <a:buNone/>
            </a:pPr>
            <a:endParaRPr lang="el-GR" sz="1200" dirty="0"/>
          </a:p>
          <a:p>
            <a:pPr lvl="2" algn="just">
              <a:buFont typeface="Wingdings" panose="05000000000000000000" pitchFamily="2" charset="2"/>
              <a:buChar char="Ø"/>
            </a:pPr>
            <a:r>
              <a:rPr lang="el-GR" sz="2800" dirty="0"/>
              <a:t> Ο λογαριασμός είναι μία κατάσταση για κάθε περιουσιακό στοιχείο ξεχωριστά,</a:t>
            </a:r>
          </a:p>
          <a:p>
            <a:pPr lvl="2" algn="just">
              <a:buFont typeface="Wingdings" panose="05000000000000000000" pitchFamily="2" charset="2"/>
              <a:buChar char="Ø"/>
            </a:pPr>
            <a:r>
              <a:rPr lang="el-GR" sz="2800" dirty="0"/>
              <a:t> όπου καταγράφονται κατά χρονολογική σειρά,</a:t>
            </a:r>
          </a:p>
          <a:p>
            <a:pPr lvl="2" algn="just">
              <a:buFont typeface="Wingdings" panose="05000000000000000000" pitchFamily="2" charset="2"/>
              <a:buChar char="Ø"/>
            </a:pPr>
            <a:r>
              <a:rPr lang="el-GR" sz="2800" dirty="0"/>
              <a:t> όλες οι οικονομικές πράξεις που επιφέρουν μεταβολή στο μέγεθος του στοιχείου αυτού</a:t>
            </a:r>
          </a:p>
          <a:p>
            <a:pPr lvl="2" algn="just">
              <a:buFont typeface="Wingdings" panose="05000000000000000000" pitchFamily="2" charset="2"/>
              <a:buChar char="Ø"/>
            </a:pPr>
            <a:r>
              <a:rPr lang="el-GR" sz="2800" dirty="0"/>
              <a:t> τα υπόλοιπα στοιχεία, τα οποία δεν επηρεάζονται, παραμένουν σταθερά.</a:t>
            </a:r>
          </a:p>
        </p:txBody>
      </p:sp>
      <p:sp>
        <p:nvSpPr>
          <p:cNvPr id="6" name="Ορθογώνιο 5"/>
          <p:cNvSpPr/>
          <p:nvPr/>
        </p:nvSpPr>
        <p:spPr>
          <a:xfrm>
            <a:off x="0" y="0"/>
            <a:ext cx="7610763" cy="489527"/>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του λογαριασμού</a:t>
            </a:r>
          </a:p>
        </p:txBody>
      </p:sp>
      <p:sp>
        <p:nvSpPr>
          <p:cNvPr id="7" name="Ορθογώνιο 6"/>
          <p:cNvSpPr/>
          <p:nvPr/>
        </p:nvSpPr>
        <p:spPr>
          <a:xfrm>
            <a:off x="7610764" y="0"/>
            <a:ext cx="4581236" cy="489527"/>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151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marL="0" indent="0" algn="just">
              <a:buNone/>
            </a:pPr>
            <a:endParaRPr lang="el-GR" sz="1300" dirty="0"/>
          </a:p>
          <a:p>
            <a:pPr algn="just"/>
            <a:r>
              <a:rPr lang="el-GR" dirty="0"/>
              <a:t>Παράδειγμα καταγραφής λογιστικού γεγονότος στους λογαριασμούς</a:t>
            </a:r>
          </a:p>
          <a:p>
            <a:pPr marL="0" indent="0" algn="just">
              <a:buNone/>
            </a:pPr>
            <a:r>
              <a:rPr lang="el-GR" sz="2800" dirty="0"/>
              <a:t>                   </a:t>
            </a:r>
            <a:r>
              <a:rPr lang="el-GR" sz="2800" u="sng" dirty="0"/>
              <a:t>Λογιστικό γεγονός 1</a:t>
            </a:r>
            <a:r>
              <a:rPr lang="el-GR" sz="2800" dirty="0"/>
              <a:t>: Ο Α εισέφερε στην επιχείρησή του  50.000 € για κεφάλαιο.</a:t>
            </a:r>
          </a:p>
          <a:p>
            <a:pPr lvl="2" algn="just"/>
            <a:endParaRPr lang="el-GR" sz="2800" dirty="0"/>
          </a:p>
          <a:p>
            <a:pPr marL="0" indent="0" algn="just">
              <a:buNone/>
            </a:pPr>
            <a:endParaRPr lang="el-GR" sz="1100" dirty="0"/>
          </a:p>
          <a:p>
            <a:pPr marL="0" indent="0" algn="just">
              <a:buNone/>
            </a:pPr>
            <a:r>
              <a:rPr lang="el-GR" dirty="0"/>
              <a:t>  Χ               Ταμείο    	 Π	         Χ 	 Κεφάλαιο            Π                        </a:t>
            </a:r>
          </a:p>
          <a:p>
            <a:pPr marL="0" indent="0" algn="just">
              <a:buNone/>
            </a:pPr>
            <a:r>
              <a:rPr lang="el-GR" dirty="0"/>
              <a:t>   50.000	                                         			         50.000</a:t>
            </a:r>
          </a:p>
          <a:p>
            <a:endParaRPr lang="el-GR" dirty="0"/>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Λογιστικά Γεγονότα και Λογαριασμοί</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714160"/>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52247" y="3714160"/>
            <a:ext cx="0" cy="16873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49505" y="3714160"/>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570536" y="3714160"/>
            <a:ext cx="0" cy="16873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Βέλος: Επάνω 14">
            <a:extLst>
              <a:ext uri="{FF2B5EF4-FFF2-40B4-BE49-F238E27FC236}">
                <a16:creationId xmlns:a16="http://schemas.microsoft.com/office/drawing/2014/main" id="{7DDE48AA-19D5-4EE9-AF54-F96206817F6F}"/>
              </a:ext>
            </a:extLst>
          </p:cNvPr>
          <p:cNvSpPr/>
          <p:nvPr/>
        </p:nvSpPr>
        <p:spPr>
          <a:xfrm>
            <a:off x="1819373" y="4543720"/>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Βέλος: Επάνω 15">
            <a:extLst>
              <a:ext uri="{FF2B5EF4-FFF2-40B4-BE49-F238E27FC236}">
                <a16:creationId xmlns:a16="http://schemas.microsoft.com/office/drawing/2014/main" id="{A9A234B7-091C-49FA-A7C5-958C688E0C06}"/>
              </a:ext>
            </a:extLst>
          </p:cNvPr>
          <p:cNvSpPr/>
          <p:nvPr/>
        </p:nvSpPr>
        <p:spPr>
          <a:xfrm>
            <a:off x="9375334" y="4543720"/>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620189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5" grpId="0" animBg="1"/>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marL="0" indent="0" algn="just">
              <a:buNone/>
            </a:pPr>
            <a:endParaRPr lang="el-GR" sz="1300" dirty="0"/>
          </a:p>
          <a:p>
            <a:pPr algn="just"/>
            <a:r>
              <a:rPr lang="el-GR" sz="2800" u="sng" dirty="0"/>
              <a:t>Λογιστικό γεγονός 2</a:t>
            </a:r>
            <a:r>
              <a:rPr lang="el-GR" sz="2800" dirty="0"/>
              <a:t>: Αγορά οικοπέδου αξίας 40.000 € με μετρητά.</a:t>
            </a:r>
          </a:p>
          <a:p>
            <a:pPr lvl="2" algn="just"/>
            <a:endParaRPr lang="el-GR" sz="2800" dirty="0"/>
          </a:p>
          <a:p>
            <a:pPr marL="0" indent="0" algn="just">
              <a:buNone/>
            </a:pPr>
            <a:endParaRPr lang="el-GR" sz="1100" dirty="0"/>
          </a:p>
          <a:p>
            <a:pPr marL="0" indent="0" algn="just">
              <a:buNone/>
            </a:pPr>
            <a:r>
              <a:rPr lang="el-GR" dirty="0"/>
              <a:t>   Χ              Ταμείο               Π               Χ  	 Οικόπεδο             Π                        </a:t>
            </a:r>
          </a:p>
          <a:p>
            <a:pPr marL="0" indent="0" algn="just">
              <a:buNone/>
            </a:pPr>
            <a:r>
              <a:rPr lang="el-GR" dirty="0"/>
              <a:t>   50.000	      40.000                           40.000</a:t>
            </a:r>
          </a:p>
          <a:p>
            <a:endParaRPr lang="el-GR" dirty="0"/>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Λογιστικά Γεγονότα και Λογαριασμοί</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72619" y="2507529"/>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61674" y="2507529"/>
            <a:ext cx="0" cy="16873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383517" y="251695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85695" y="2507529"/>
            <a:ext cx="0" cy="16873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Βέλος: Επάνω 15">
            <a:extLst>
              <a:ext uri="{FF2B5EF4-FFF2-40B4-BE49-F238E27FC236}">
                <a16:creationId xmlns:a16="http://schemas.microsoft.com/office/drawing/2014/main" id="{A9A234B7-091C-49FA-A7C5-958C688E0C06}"/>
              </a:ext>
            </a:extLst>
          </p:cNvPr>
          <p:cNvSpPr/>
          <p:nvPr/>
        </p:nvSpPr>
        <p:spPr>
          <a:xfrm>
            <a:off x="6832865" y="3351228"/>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3" name="Βέλος: Κάτω 2">
            <a:extLst>
              <a:ext uri="{FF2B5EF4-FFF2-40B4-BE49-F238E27FC236}">
                <a16:creationId xmlns:a16="http://schemas.microsoft.com/office/drawing/2014/main" id="{D47160E2-8CC2-4B6D-ABBA-99FCC24717D7}"/>
              </a:ext>
            </a:extLst>
          </p:cNvPr>
          <p:cNvSpPr/>
          <p:nvPr/>
        </p:nvSpPr>
        <p:spPr>
          <a:xfrm>
            <a:off x="3751871" y="3351229"/>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51554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42"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outHorizont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marL="0" indent="0" algn="just">
              <a:buNone/>
            </a:pPr>
            <a:endParaRPr lang="el-GR" sz="1300" dirty="0"/>
          </a:p>
          <a:p>
            <a:pPr algn="just"/>
            <a:r>
              <a:rPr lang="el-GR" dirty="0"/>
              <a:t>Παράδειγμα 2</a:t>
            </a:r>
          </a:p>
          <a:p>
            <a:pPr algn="just"/>
            <a:r>
              <a:rPr lang="el-GR" dirty="0"/>
              <a:t>Ο Α εισέφερε 30.000 € για την ίδρυση της επιχείρησής του</a:t>
            </a:r>
            <a:endParaRPr lang="el-GR" sz="2800" dirty="0"/>
          </a:p>
          <a:p>
            <a:pPr lvl="2" algn="just"/>
            <a:endParaRPr lang="el-GR" sz="2800" dirty="0"/>
          </a:p>
          <a:p>
            <a:pPr marL="0" indent="0" algn="just">
              <a:buNone/>
            </a:pPr>
            <a:r>
              <a:rPr lang="el-GR" dirty="0"/>
              <a:t>  </a:t>
            </a:r>
          </a:p>
          <a:p>
            <a:pPr marL="0" indent="0" algn="just">
              <a:buNone/>
            </a:pPr>
            <a:r>
              <a:rPr lang="el-GR" dirty="0"/>
              <a:t>Χ              Ταμείο    	  Π	         Χ            Κεφάλαιο             Π                        </a:t>
            </a:r>
          </a:p>
          <a:p>
            <a:pPr marL="0" indent="0" algn="just">
              <a:buNone/>
            </a:pPr>
            <a:r>
              <a:rPr lang="el-GR" dirty="0"/>
              <a:t>  </a:t>
            </a:r>
            <a:r>
              <a:rPr lang="el-GR" dirty="0">
                <a:solidFill>
                  <a:srgbClr val="FF0000"/>
                </a:solidFill>
              </a:rPr>
              <a:t>30.000</a:t>
            </a:r>
            <a:r>
              <a:rPr lang="el-GR" dirty="0"/>
              <a:t>	                                                                               </a:t>
            </a:r>
            <a:r>
              <a:rPr lang="el-GR" dirty="0">
                <a:solidFill>
                  <a:srgbClr val="FF0000"/>
                </a:solidFill>
              </a:rPr>
              <a:t>30.000</a:t>
            </a:r>
          </a:p>
          <a:p>
            <a:pPr marL="0" indent="0" algn="just">
              <a:buNone/>
            </a:pPr>
            <a:endParaRPr lang="el-GR" dirty="0"/>
          </a:p>
          <a:p>
            <a:pPr marL="0" indent="0" algn="just">
              <a:buNone/>
            </a:pPr>
            <a:endParaRPr lang="el-GR" dirty="0"/>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l-GR" sz="2800" b="1" dirty="0">
                <a:solidFill>
                  <a:prstClr val="white"/>
                </a:solidFill>
              </a:rPr>
              <a:t>Λειτουργία του λογαριασμού</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188237" y="3217150"/>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66848" y="3228647"/>
            <a:ext cx="0" cy="1232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330099" y="3216804"/>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08709" y="3228647"/>
            <a:ext cx="0" cy="1121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Επάνω 11">
            <a:extLst>
              <a:ext uri="{FF2B5EF4-FFF2-40B4-BE49-F238E27FC236}">
                <a16:creationId xmlns:a16="http://schemas.microsoft.com/office/drawing/2014/main" id="{E12C6EE1-BBC7-42ED-B8EA-F4A9D96A6D84}"/>
              </a:ext>
            </a:extLst>
          </p:cNvPr>
          <p:cNvSpPr/>
          <p:nvPr/>
        </p:nvSpPr>
        <p:spPr>
          <a:xfrm>
            <a:off x="1535768" y="3989895"/>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4" name="Βέλος: Επάνω 13">
            <a:extLst>
              <a:ext uri="{FF2B5EF4-FFF2-40B4-BE49-F238E27FC236}">
                <a16:creationId xmlns:a16="http://schemas.microsoft.com/office/drawing/2014/main" id="{6AE42F2C-0D02-46DB-A7C0-6F5603E66B08}"/>
              </a:ext>
            </a:extLst>
          </p:cNvPr>
          <p:cNvSpPr/>
          <p:nvPr/>
        </p:nvSpPr>
        <p:spPr>
          <a:xfrm>
            <a:off x="9473940" y="3879130"/>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2776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barn(inVertical)">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Horizont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Horizont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 y="1"/>
            <a:ext cx="6936059"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6936059" y="537881"/>
            <a:ext cx="5058716" cy="6320117"/>
          </a:xfrm>
        </p:spPr>
        <p:txBody>
          <a:bodyPr numCol="1">
            <a:normAutofit/>
          </a:bodyPr>
          <a:lstStyle/>
          <a:p>
            <a:pPr marL="0" indent="0">
              <a:buNone/>
            </a:pPr>
            <a:endParaRPr lang="el-GR" altLang="el-GR" b="1" u="sng" dirty="0">
              <a:solidFill>
                <a:srgbClr val="002060"/>
              </a:solidFill>
            </a:endParaRPr>
          </a:p>
          <a:p>
            <a:pPr marL="0" indent="0">
              <a:buNone/>
            </a:pPr>
            <a:r>
              <a:rPr lang="el-GR" altLang="el-GR" b="1" u="sng" dirty="0">
                <a:solidFill>
                  <a:srgbClr val="002060"/>
                </a:solidFill>
              </a:rPr>
              <a:t>ΑΝΑΓΕΝΝΗΣΗ</a:t>
            </a:r>
          </a:p>
          <a:p>
            <a:pPr marL="0" indent="0">
              <a:buNone/>
            </a:pPr>
            <a:endParaRPr lang="el-GR" altLang="el-GR" sz="1200" b="1" u="sng" dirty="0">
              <a:solidFill>
                <a:srgbClr val="002060"/>
              </a:solidFill>
            </a:endParaRPr>
          </a:p>
          <a:p>
            <a:r>
              <a:rPr lang="el-GR" altLang="el-GR" dirty="0"/>
              <a:t>Οικονομική ανάπτυξη</a:t>
            </a:r>
          </a:p>
          <a:p>
            <a:r>
              <a:rPr lang="el-GR" altLang="el-GR" dirty="0"/>
              <a:t>Εμπορικές πιστώσεις </a:t>
            </a:r>
          </a:p>
          <a:p>
            <a:r>
              <a:rPr lang="el-GR" altLang="el-GR" dirty="0"/>
              <a:t>Ανάγκη χρηματοδότησης</a:t>
            </a:r>
          </a:p>
          <a:p>
            <a:r>
              <a:rPr lang="el-GR" altLang="el-GR" dirty="0"/>
              <a:t>Ανάγκη καταγραφής </a:t>
            </a:r>
          </a:p>
          <a:p>
            <a:r>
              <a:rPr lang="el-GR" altLang="el-GR" dirty="0"/>
              <a:t>Διεύρυνση οικονομικής δραστηριότητας χωρίς την χρήση μετρητών</a:t>
            </a:r>
          </a:p>
          <a:p>
            <a:r>
              <a:rPr lang="el-GR" altLang="el-GR" dirty="0"/>
              <a:t>Εξέλιξη της Λογιστικής ώστε να είναι δυνατόν να καταγράψει την οικονομική δραστηριότητα</a:t>
            </a:r>
          </a:p>
        </p:txBody>
      </p:sp>
      <p:pic>
        <p:nvPicPr>
          <p:cNvPr id="5" name="Εικόνα 4"/>
          <p:cNvPicPr>
            <a:picLocks noChangeAspect="1"/>
          </p:cNvPicPr>
          <p:nvPr/>
        </p:nvPicPr>
        <p:blipFill>
          <a:blip r:embed="rId3"/>
          <a:stretch>
            <a:fillRect/>
          </a:stretch>
        </p:blipFill>
        <p:spPr>
          <a:xfrm>
            <a:off x="157655" y="695159"/>
            <a:ext cx="6778404" cy="5653089"/>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15075911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out)">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marL="0" indent="0" algn="just">
              <a:buNone/>
            </a:pPr>
            <a:endParaRPr lang="el-GR" sz="1300" dirty="0"/>
          </a:p>
          <a:p>
            <a:pPr algn="just"/>
            <a:r>
              <a:rPr lang="el-GR" dirty="0"/>
              <a:t>Στη συνέχεια η επιχείρηση αγόρασε μηχανήματα αξίας 14.000 με μετρητά</a:t>
            </a:r>
            <a:endParaRPr lang="el-GR" sz="2800" dirty="0"/>
          </a:p>
          <a:p>
            <a:pPr marL="0" indent="0" algn="just">
              <a:buNone/>
            </a:pPr>
            <a:r>
              <a:rPr lang="el-GR" dirty="0"/>
              <a:t>  Χ              Ταμείο    	  Π	                                 </a:t>
            </a:r>
          </a:p>
          <a:p>
            <a:pPr marL="0" indent="0" algn="just">
              <a:buNone/>
            </a:pPr>
            <a:r>
              <a:rPr lang="el-GR" dirty="0"/>
              <a:t>  30.000	             </a:t>
            </a:r>
            <a:r>
              <a:rPr lang="el-GR" dirty="0">
                <a:solidFill>
                  <a:srgbClr val="FF0000"/>
                </a:solidFill>
              </a:rPr>
              <a:t>14.000 </a:t>
            </a:r>
            <a:r>
              <a:rPr lang="el-GR" dirty="0"/>
              <a:t>                 </a:t>
            </a:r>
          </a:p>
          <a:p>
            <a:pPr marL="0" indent="0" algn="just">
              <a:buNone/>
            </a:pPr>
            <a:endParaRPr lang="el-GR" dirty="0"/>
          </a:p>
          <a:p>
            <a:pPr marL="0" indent="0" algn="just">
              <a:buNone/>
            </a:pPr>
            <a:endParaRPr lang="el-GR" dirty="0"/>
          </a:p>
          <a:p>
            <a:pPr marL="0" indent="0" algn="just">
              <a:buNone/>
            </a:pPr>
            <a:r>
              <a:rPr lang="el-GR" dirty="0"/>
              <a:t>  Χ          Μηχανήματα         Π</a:t>
            </a:r>
          </a:p>
          <a:p>
            <a:pPr marL="0" indent="0" algn="just">
              <a:buNone/>
            </a:pPr>
            <a:r>
              <a:rPr lang="el-GR" dirty="0"/>
              <a:t>   </a:t>
            </a:r>
            <a:r>
              <a:rPr lang="el-GR" dirty="0">
                <a:solidFill>
                  <a:srgbClr val="FF0000"/>
                </a:solidFill>
              </a:rPr>
              <a:t>14.000</a:t>
            </a:r>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l-GR" sz="2800" b="1" dirty="0">
                <a:solidFill>
                  <a:prstClr val="white"/>
                </a:solidFill>
              </a:rPr>
              <a:t>Λειτουργία του λογαριασμού</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2196444"/>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33394" y="2196444"/>
            <a:ext cx="0" cy="1232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B9F31254-CBB7-4A01-A116-B58EDCB42C4A}"/>
              </a:ext>
            </a:extLst>
          </p:cNvPr>
          <p:cNvCxnSpPr>
            <a:cxnSpLocks/>
          </p:cNvCxnSpPr>
          <p:nvPr/>
        </p:nvCxnSpPr>
        <p:spPr>
          <a:xfrm>
            <a:off x="1159497" y="423420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571C511F-9094-4A6E-B996-6BAEF717E92B}"/>
              </a:ext>
            </a:extLst>
          </p:cNvPr>
          <p:cNvCxnSpPr>
            <a:cxnSpLocks/>
          </p:cNvCxnSpPr>
          <p:nvPr/>
        </p:nvCxnSpPr>
        <p:spPr>
          <a:xfrm>
            <a:off x="3233394" y="4234205"/>
            <a:ext cx="0" cy="1232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Βέλος: Κάτω 10">
            <a:extLst>
              <a:ext uri="{FF2B5EF4-FFF2-40B4-BE49-F238E27FC236}">
                <a16:creationId xmlns:a16="http://schemas.microsoft.com/office/drawing/2014/main" id="{3CFF95DC-55DB-418F-8754-0BA8DE38088B}"/>
              </a:ext>
            </a:extLst>
          </p:cNvPr>
          <p:cNvSpPr/>
          <p:nvPr/>
        </p:nvSpPr>
        <p:spPr>
          <a:xfrm>
            <a:off x="3985185" y="2801381"/>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Βέλος: Επάνω 12">
            <a:extLst>
              <a:ext uri="{FF2B5EF4-FFF2-40B4-BE49-F238E27FC236}">
                <a16:creationId xmlns:a16="http://schemas.microsoft.com/office/drawing/2014/main" id="{B971E828-0970-449D-8B26-FBC9EE7B3BDC}"/>
              </a:ext>
            </a:extLst>
          </p:cNvPr>
          <p:cNvSpPr/>
          <p:nvPr/>
        </p:nvSpPr>
        <p:spPr>
          <a:xfrm>
            <a:off x="1481782" y="4724415"/>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385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arn(inVertical)">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arn(inVertical)">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42"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outHorizontal)">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Horizont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animBg="1"/>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algn="just"/>
            <a:r>
              <a:rPr lang="el-GR" dirty="0"/>
              <a:t>Αγόρασε εξοπλισμό αξίας 3.000 με πίστωση</a:t>
            </a:r>
          </a:p>
          <a:p>
            <a:pPr algn="just"/>
            <a:endParaRPr lang="el-GR" sz="2800" dirty="0"/>
          </a:p>
          <a:p>
            <a:pPr marL="0" indent="0" algn="just">
              <a:buNone/>
            </a:pPr>
            <a:r>
              <a:rPr lang="el-GR" dirty="0"/>
              <a:t>Χ            Εξοπλισμός          Π     </a:t>
            </a:r>
          </a:p>
          <a:p>
            <a:pPr marL="0" indent="0" algn="just">
              <a:buNone/>
            </a:pPr>
            <a:r>
              <a:rPr lang="el-GR" dirty="0"/>
              <a:t>  </a:t>
            </a:r>
            <a:r>
              <a:rPr lang="el-GR" dirty="0">
                <a:solidFill>
                  <a:srgbClr val="FF0000"/>
                </a:solidFill>
              </a:rPr>
              <a:t>3.000</a:t>
            </a:r>
          </a:p>
          <a:p>
            <a:pPr marL="0" indent="0" algn="just">
              <a:buNone/>
            </a:pPr>
            <a:endParaRPr lang="el-GR" dirty="0"/>
          </a:p>
          <a:p>
            <a:pPr marL="0" indent="0" algn="just">
              <a:buNone/>
            </a:pPr>
            <a:r>
              <a:rPr lang="el-GR" dirty="0"/>
              <a:t>  Χ           Προμηθευτές        Π</a:t>
            </a:r>
          </a:p>
          <a:p>
            <a:pPr marL="0" indent="0" algn="just">
              <a:buNone/>
            </a:pPr>
            <a:r>
              <a:rPr lang="el-GR" dirty="0"/>
              <a:t>                                       </a:t>
            </a:r>
            <a:r>
              <a:rPr lang="el-GR" dirty="0">
                <a:solidFill>
                  <a:srgbClr val="FF0000"/>
                </a:solidFill>
              </a:rPr>
              <a:t>3.000</a:t>
            </a:r>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l-GR" sz="2800" b="1" dirty="0">
                <a:solidFill>
                  <a:prstClr val="white"/>
                </a:solidFill>
              </a:rPr>
              <a:t>Λειτουργία του λογαριασμού</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1951347"/>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33394" y="1951347"/>
            <a:ext cx="0" cy="10369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B9F31254-CBB7-4A01-A116-B58EDCB42C4A}"/>
              </a:ext>
            </a:extLst>
          </p:cNvPr>
          <p:cNvCxnSpPr>
            <a:cxnSpLocks/>
          </p:cNvCxnSpPr>
          <p:nvPr/>
        </p:nvCxnSpPr>
        <p:spPr>
          <a:xfrm>
            <a:off x="1253765" y="3536621"/>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571C511F-9094-4A6E-B996-6BAEF717E92B}"/>
              </a:ext>
            </a:extLst>
          </p:cNvPr>
          <p:cNvCxnSpPr>
            <a:cxnSpLocks/>
          </p:cNvCxnSpPr>
          <p:nvPr/>
        </p:nvCxnSpPr>
        <p:spPr>
          <a:xfrm>
            <a:off x="3233394" y="3536621"/>
            <a:ext cx="0" cy="99767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Βέλος: Επάνω 10">
            <a:extLst>
              <a:ext uri="{FF2B5EF4-FFF2-40B4-BE49-F238E27FC236}">
                <a16:creationId xmlns:a16="http://schemas.microsoft.com/office/drawing/2014/main" id="{0280FBD7-2537-4F0E-9AE6-52717DEEBA8C}"/>
              </a:ext>
            </a:extLst>
          </p:cNvPr>
          <p:cNvSpPr/>
          <p:nvPr/>
        </p:nvSpPr>
        <p:spPr>
          <a:xfrm>
            <a:off x="1368660" y="246982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3" name="Βέλος: Επάνω 12">
            <a:extLst>
              <a:ext uri="{FF2B5EF4-FFF2-40B4-BE49-F238E27FC236}">
                <a16:creationId xmlns:a16="http://schemas.microsoft.com/office/drawing/2014/main" id="{05589BAF-1C9F-4D78-A241-A514B77FAD10}"/>
              </a:ext>
            </a:extLst>
          </p:cNvPr>
          <p:cNvSpPr/>
          <p:nvPr/>
        </p:nvSpPr>
        <p:spPr>
          <a:xfrm>
            <a:off x="4345761" y="4026149"/>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36308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Horizontal)">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Horizont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animBg="1"/>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algn="just"/>
            <a:r>
              <a:rPr lang="el-GR" dirty="0"/>
              <a:t>Αγόρασε εμπορεύματα αντί 4.000 € με πίστωση</a:t>
            </a:r>
          </a:p>
          <a:p>
            <a:pPr marL="0" indent="0" algn="just">
              <a:buNone/>
            </a:pPr>
            <a:r>
              <a:rPr lang="el-GR" dirty="0"/>
              <a:t>  Χ           Προμηθευτές        Π                Χ            Εμπορεύματα      Π </a:t>
            </a:r>
          </a:p>
          <a:p>
            <a:pPr marL="0" indent="0" algn="just">
              <a:buNone/>
            </a:pPr>
            <a:r>
              <a:rPr lang="el-GR" dirty="0"/>
              <a:t>                                       3.000                  </a:t>
            </a:r>
            <a:r>
              <a:rPr lang="el-GR" dirty="0">
                <a:solidFill>
                  <a:srgbClr val="FF0000"/>
                </a:solidFill>
              </a:rPr>
              <a:t>4.000 </a:t>
            </a:r>
            <a:r>
              <a:rPr lang="el-GR" dirty="0"/>
              <a:t>                      </a:t>
            </a:r>
          </a:p>
          <a:p>
            <a:pPr marL="0" indent="0" algn="just">
              <a:buNone/>
            </a:pPr>
            <a:r>
              <a:rPr lang="el-GR" dirty="0"/>
              <a:t>                                       </a:t>
            </a:r>
            <a:r>
              <a:rPr lang="el-GR" dirty="0">
                <a:solidFill>
                  <a:srgbClr val="FF0000"/>
                </a:solidFill>
              </a:rPr>
              <a:t>4.000</a:t>
            </a:r>
            <a:r>
              <a:rPr lang="el-GR" dirty="0"/>
              <a:t>                           </a:t>
            </a:r>
            <a:endParaRPr lang="el-GR" dirty="0">
              <a:solidFill>
                <a:srgbClr val="FF0000"/>
              </a:solidFill>
            </a:endParaRPr>
          </a:p>
          <a:p>
            <a:pPr marL="0" indent="0" algn="just">
              <a:buNone/>
            </a:pPr>
            <a:r>
              <a:rPr lang="el-GR" dirty="0"/>
              <a:t>                                       </a:t>
            </a:r>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l-GR" sz="2800" b="1" dirty="0">
                <a:solidFill>
                  <a:prstClr val="white"/>
                </a:solidFill>
              </a:rPr>
              <a:t>Λειτουργία του λογαριασμού</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1442299"/>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33394" y="1442299"/>
            <a:ext cx="0" cy="10369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1470579"/>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87266" y="1470579"/>
            <a:ext cx="0" cy="82013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Επάνω 11">
            <a:extLst>
              <a:ext uri="{FF2B5EF4-FFF2-40B4-BE49-F238E27FC236}">
                <a16:creationId xmlns:a16="http://schemas.microsoft.com/office/drawing/2014/main" id="{673D247B-E2F7-4F1A-80A5-37CFD35B22C6}"/>
              </a:ext>
            </a:extLst>
          </p:cNvPr>
          <p:cNvSpPr/>
          <p:nvPr/>
        </p:nvSpPr>
        <p:spPr>
          <a:xfrm>
            <a:off x="4449455" y="2490414"/>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4" name="Βέλος: Επάνω 13">
            <a:extLst>
              <a:ext uri="{FF2B5EF4-FFF2-40B4-BE49-F238E27FC236}">
                <a16:creationId xmlns:a16="http://schemas.microsoft.com/office/drawing/2014/main" id="{3B81562B-7FFD-4954-93B9-1BAF690ADCBB}"/>
              </a:ext>
            </a:extLst>
          </p:cNvPr>
          <p:cNvSpPr/>
          <p:nvPr/>
        </p:nvSpPr>
        <p:spPr>
          <a:xfrm>
            <a:off x="6639996" y="1999536"/>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1962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Horizont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Horizont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algn="just"/>
            <a:r>
              <a:rPr lang="el-GR" dirty="0"/>
              <a:t>Πλήρωσε 2.000 στους προμηθευτές έναντι λογαριασμού</a:t>
            </a:r>
          </a:p>
          <a:p>
            <a:pPr marL="0" indent="0" algn="just">
              <a:buNone/>
            </a:pPr>
            <a:r>
              <a:rPr lang="el-GR" dirty="0"/>
              <a:t>  Χ           Προμηθευτές        Π                Χ              Ταμείο              Π </a:t>
            </a:r>
          </a:p>
          <a:p>
            <a:pPr marL="0" indent="0" algn="just">
              <a:buNone/>
            </a:pPr>
            <a:r>
              <a:rPr lang="el-GR" dirty="0">
                <a:solidFill>
                  <a:srgbClr val="FF0000"/>
                </a:solidFill>
              </a:rPr>
              <a:t>  2.000</a:t>
            </a:r>
            <a:r>
              <a:rPr lang="el-GR" dirty="0"/>
              <a:t>                           3.000                  30.000</a:t>
            </a:r>
            <a:r>
              <a:rPr lang="el-GR" dirty="0">
                <a:solidFill>
                  <a:srgbClr val="FF0000"/>
                </a:solidFill>
              </a:rPr>
              <a:t> </a:t>
            </a:r>
            <a:r>
              <a:rPr lang="el-GR" dirty="0"/>
              <a:t>                    14.000    </a:t>
            </a:r>
          </a:p>
          <a:p>
            <a:pPr marL="0" indent="0" algn="just">
              <a:buNone/>
            </a:pPr>
            <a:r>
              <a:rPr lang="el-GR" dirty="0"/>
              <a:t>                                       4.000                                                      </a:t>
            </a:r>
            <a:r>
              <a:rPr lang="el-GR" dirty="0">
                <a:solidFill>
                  <a:srgbClr val="FF0000"/>
                </a:solidFill>
              </a:rPr>
              <a:t>2.000</a:t>
            </a:r>
            <a:r>
              <a:rPr lang="el-GR" dirty="0"/>
              <a:t>          </a:t>
            </a:r>
            <a:endParaRPr lang="el-GR" dirty="0">
              <a:solidFill>
                <a:srgbClr val="FF0000"/>
              </a:solidFill>
            </a:endParaRPr>
          </a:p>
          <a:p>
            <a:pPr marL="0" indent="0" algn="just">
              <a:buNone/>
            </a:pPr>
            <a:r>
              <a:rPr lang="el-GR" dirty="0"/>
              <a:t>                                       </a:t>
            </a:r>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l-GR" sz="2800" b="1" dirty="0">
                <a:solidFill>
                  <a:prstClr val="white"/>
                </a:solidFill>
              </a:rPr>
              <a:t>Λειτουργία του λογαριασμού</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1442299"/>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33394" y="1442299"/>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1470579"/>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87266" y="1470579"/>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Κάτω 11">
            <a:extLst>
              <a:ext uri="{FF2B5EF4-FFF2-40B4-BE49-F238E27FC236}">
                <a16:creationId xmlns:a16="http://schemas.microsoft.com/office/drawing/2014/main" id="{28428B92-DA68-4AE5-AD74-E5695A83D858}"/>
              </a:ext>
            </a:extLst>
          </p:cNvPr>
          <p:cNvSpPr/>
          <p:nvPr/>
        </p:nvSpPr>
        <p:spPr>
          <a:xfrm>
            <a:off x="9499083" y="2476276"/>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Βέλος: Κάτω 13">
            <a:extLst>
              <a:ext uri="{FF2B5EF4-FFF2-40B4-BE49-F238E27FC236}">
                <a16:creationId xmlns:a16="http://schemas.microsoft.com/office/drawing/2014/main" id="{271A84FA-4ACB-430E-B6D4-EB051168437F}"/>
              </a:ext>
            </a:extLst>
          </p:cNvPr>
          <p:cNvSpPr/>
          <p:nvPr/>
        </p:nvSpPr>
        <p:spPr>
          <a:xfrm>
            <a:off x="1253765" y="2097480"/>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36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42"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outHorizont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42"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outHorizont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marL="0" indent="0" algn="just">
              <a:buNone/>
            </a:pPr>
            <a:endParaRPr lang="el-GR" sz="1300" dirty="0"/>
          </a:p>
          <a:p>
            <a:pPr algn="just"/>
            <a:r>
              <a:rPr lang="el-GR" dirty="0"/>
              <a:t>Οι επιχείρηση έχει τρεις λογαριασμούς μετά το δεύτερο λογιστικό γεγονός</a:t>
            </a:r>
            <a:endParaRPr lang="el-GR" sz="2800" dirty="0"/>
          </a:p>
          <a:p>
            <a:pPr lvl="2" algn="just"/>
            <a:endParaRPr lang="el-GR" sz="2800" dirty="0"/>
          </a:p>
          <a:p>
            <a:pPr marL="0" indent="0" algn="just">
              <a:buNone/>
            </a:pPr>
            <a:r>
              <a:rPr lang="el-GR" dirty="0"/>
              <a:t>                  Ταμείο    				 Οικόπεδο                        </a:t>
            </a:r>
          </a:p>
          <a:p>
            <a:pPr marL="0" indent="0" algn="just">
              <a:buNone/>
            </a:pPr>
            <a:r>
              <a:rPr lang="el-GR" dirty="0"/>
              <a:t>   50.000	           40.000                      40.000</a:t>
            </a:r>
          </a:p>
          <a:p>
            <a:pPr marL="0" indent="0" algn="just">
              <a:buNone/>
            </a:pPr>
            <a:endParaRPr lang="el-GR" dirty="0"/>
          </a:p>
          <a:p>
            <a:pPr marL="0" indent="0" algn="just">
              <a:buNone/>
            </a:pPr>
            <a:endParaRPr lang="el-GR" dirty="0"/>
          </a:p>
          <a:p>
            <a:pPr marL="0" indent="0" algn="just">
              <a:buNone/>
            </a:pPr>
            <a:r>
              <a:rPr lang="el-GR" dirty="0"/>
              <a:t>               Κεφάλαιο</a:t>
            </a:r>
          </a:p>
          <a:p>
            <a:pPr marL="0" indent="0">
              <a:buNone/>
            </a:pPr>
            <a:r>
              <a:rPr lang="el-GR" dirty="0"/>
              <a:t>                                 50.000</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Λογιστικά Γεγονότα και Λογαριασμοί</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63192" y="2620651"/>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233394" y="2620651"/>
            <a:ext cx="0" cy="150828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2620651"/>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95122" y="2620651"/>
            <a:ext cx="0" cy="150828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7D9137C8-C0B7-497F-9DB3-89935808608A}"/>
              </a:ext>
            </a:extLst>
          </p:cNvPr>
          <p:cNvCxnSpPr>
            <a:cxnSpLocks/>
          </p:cNvCxnSpPr>
          <p:nvPr/>
        </p:nvCxnSpPr>
        <p:spPr>
          <a:xfrm>
            <a:off x="1387312" y="471654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7F4699E4-CC1A-4A63-90AA-76EAA4D6726F}"/>
              </a:ext>
            </a:extLst>
          </p:cNvPr>
          <p:cNvCxnSpPr>
            <a:cxnSpLocks/>
          </p:cNvCxnSpPr>
          <p:nvPr/>
        </p:nvCxnSpPr>
        <p:spPr>
          <a:xfrm>
            <a:off x="3233394" y="4716545"/>
            <a:ext cx="0" cy="14690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113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barn(inVertical)">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barn(inVertical)">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72584" y="489527"/>
            <a:ext cx="10130154" cy="6368472"/>
          </a:xfrm>
        </p:spPr>
        <p:txBody>
          <a:bodyPr>
            <a:normAutofit/>
          </a:bodyPr>
          <a:lstStyle/>
          <a:p>
            <a:pPr marL="0" indent="0" algn="just">
              <a:buNone/>
            </a:pPr>
            <a:endParaRPr lang="el-GR" sz="1300" dirty="0"/>
          </a:p>
          <a:p>
            <a:pPr marL="0" indent="0" algn="just">
              <a:buNone/>
            </a:pPr>
            <a:r>
              <a:rPr lang="el-GR" dirty="0"/>
              <a:t>Πόσους λογαριασμούς χρειάζεται μια επιχείρηση για να καταγράψει τα λογιστικά της γεγονότα;</a:t>
            </a:r>
          </a:p>
          <a:p>
            <a:pPr algn="just">
              <a:buFont typeface="Wingdings" panose="05000000000000000000" pitchFamily="2" charset="2"/>
              <a:buChar char="§"/>
            </a:pPr>
            <a:r>
              <a:rPr lang="el-GR" dirty="0"/>
              <a:t>Αυτό εξαρτάται από διάφορους παράγοντες</a:t>
            </a:r>
          </a:p>
          <a:p>
            <a:pPr algn="just">
              <a:buFont typeface="Wingdings" panose="05000000000000000000" pitchFamily="2" charset="2"/>
              <a:buChar char="§"/>
            </a:pPr>
            <a:r>
              <a:rPr lang="el-GR" dirty="0"/>
              <a:t>Όλοι οι λογαριασμοί μαζί συνιστούν ένα σύστημα</a:t>
            </a:r>
          </a:p>
          <a:p>
            <a:pPr>
              <a:buFont typeface="Wingdings" panose="05000000000000000000" pitchFamily="2" charset="2"/>
              <a:buChar char="§"/>
            </a:pPr>
            <a:r>
              <a:rPr lang="el-GR" dirty="0"/>
              <a:t>Το σύστημα των λογαριασμών, ως προς τον αριθμό των λογαριασμών που περιέχει εξαρτάται από:</a:t>
            </a:r>
          </a:p>
          <a:p>
            <a:pPr lvl="2">
              <a:buFont typeface="Wingdings" panose="05000000000000000000" pitchFamily="2" charset="2"/>
              <a:buChar char="§"/>
            </a:pPr>
            <a:r>
              <a:rPr lang="el-GR" sz="2800" b="1" dirty="0">
                <a:solidFill>
                  <a:srgbClr val="002060"/>
                </a:solidFill>
              </a:rPr>
              <a:t>Το αντικείμενο δράσης της (οντότητας) επιχείρησης</a:t>
            </a:r>
          </a:p>
          <a:p>
            <a:pPr lvl="2">
              <a:buFont typeface="Wingdings" panose="05000000000000000000" pitchFamily="2" charset="2"/>
              <a:buChar char="§"/>
            </a:pPr>
            <a:r>
              <a:rPr lang="el-GR" sz="2800" b="1" dirty="0">
                <a:solidFill>
                  <a:srgbClr val="002060"/>
                </a:solidFill>
              </a:rPr>
              <a:t>Από το μέγεθος της οντότητας</a:t>
            </a:r>
          </a:p>
          <a:p>
            <a:pPr lvl="2">
              <a:buFont typeface="Wingdings" panose="05000000000000000000" pitchFamily="2" charset="2"/>
              <a:buChar char="§"/>
            </a:pPr>
            <a:r>
              <a:rPr lang="el-GR" sz="2800" b="1" dirty="0">
                <a:solidFill>
                  <a:srgbClr val="002060"/>
                </a:solidFill>
              </a:rPr>
              <a:t>Από την νομοθεσία</a:t>
            </a:r>
          </a:p>
          <a:p>
            <a:pPr lvl="2">
              <a:buFont typeface="Wingdings" panose="05000000000000000000" pitchFamily="2" charset="2"/>
              <a:buChar char="§"/>
            </a:pPr>
            <a:r>
              <a:rPr lang="el-GR" sz="2800" b="1" dirty="0">
                <a:solidFill>
                  <a:srgbClr val="002060"/>
                </a:solidFill>
              </a:rPr>
              <a:t>Από το </a:t>
            </a:r>
            <a:r>
              <a:rPr lang="el-GR" sz="2800" b="1" dirty="0">
                <a:solidFill>
                  <a:srgbClr val="C00000"/>
                </a:solidFill>
              </a:rPr>
              <a:t>Λογιστικό Σχέδιο </a:t>
            </a:r>
            <a:r>
              <a:rPr lang="el-GR" sz="2800" b="1" dirty="0">
                <a:solidFill>
                  <a:srgbClr val="002060"/>
                </a:solidFill>
              </a:rPr>
              <a:t>(ή </a:t>
            </a:r>
            <a:r>
              <a:rPr lang="el-GR" sz="2800" b="1" dirty="0">
                <a:solidFill>
                  <a:srgbClr val="C00000"/>
                </a:solidFill>
              </a:rPr>
              <a:t>σχέδιο λογαριασμών</a:t>
            </a:r>
            <a:r>
              <a:rPr lang="el-GR" sz="2800" b="1" dirty="0">
                <a:solidFill>
                  <a:srgbClr val="002060"/>
                </a:solidFill>
              </a:rPr>
              <a:t>) που ισχύει</a:t>
            </a:r>
          </a:p>
          <a:p>
            <a:pPr lvl="2">
              <a:buFont typeface="Wingdings" panose="05000000000000000000" pitchFamily="2" charset="2"/>
              <a:buChar char="§"/>
            </a:pPr>
            <a:r>
              <a:rPr lang="el-GR" sz="2800" b="1" dirty="0">
                <a:solidFill>
                  <a:srgbClr val="002060"/>
                </a:solidFill>
              </a:rPr>
              <a:t>Από τις απαιτήσεις της διοίκησης</a:t>
            </a:r>
          </a:p>
          <a:p>
            <a:pPr marL="0" indent="0">
              <a:buNone/>
            </a:pPr>
            <a:endParaRPr lang="el-GR" dirty="0"/>
          </a:p>
          <a:p>
            <a:endParaRPr lang="el-GR" dirty="0"/>
          </a:p>
          <a:p>
            <a:endParaRPr lang="el-GR" dirty="0"/>
          </a:p>
        </p:txBody>
      </p:sp>
      <p:sp>
        <p:nvSpPr>
          <p:cNvPr id="6" name="Ορθογώνιο 5"/>
          <p:cNvSpPr/>
          <p:nvPr/>
        </p:nvSpPr>
        <p:spPr>
          <a:xfrm>
            <a:off x="1" y="0"/>
            <a:ext cx="8399281"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Σύστημα Λογαριασμών</a:t>
            </a:r>
          </a:p>
        </p:txBody>
      </p:sp>
      <p:sp>
        <p:nvSpPr>
          <p:cNvPr id="7" name="Ορθογώνιο 6"/>
          <p:cNvSpPr/>
          <p:nvPr/>
        </p:nvSpPr>
        <p:spPr>
          <a:xfrm>
            <a:off x="8399283" y="0"/>
            <a:ext cx="3792718"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56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p:cTn id="35"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p:cTn id="43"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46" dur="10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p:cTn id="5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4" dur="1000"/>
                                        <p:tgtEl>
                                          <p:spTgt spid="5">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p:cTn id="59"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0"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61"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62"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subTitle" idx="1"/>
          </p:nvPr>
        </p:nvSpPr>
        <p:spPr>
          <a:xfrm>
            <a:off x="620110" y="403226"/>
            <a:ext cx="10983311" cy="6454775"/>
          </a:xfrm>
        </p:spPr>
        <p:txBody>
          <a:bodyPr/>
          <a:lstStyle/>
          <a:p>
            <a:pPr>
              <a:lnSpc>
                <a:spcPct val="90000"/>
              </a:lnSpc>
            </a:pPr>
            <a:endParaRPr lang="el-GR" altLang="el-GR" sz="1200" b="1" dirty="0"/>
          </a:p>
          <a:p>
            <a:pPr>
              <a:lnSpc>
                <a:spcPct val="90000"/>
              </a:lnSpc>
            </a:pPr>
            <a:r>
              <a:rPr lang="el-GR" altLang="el-GR" sz="2800" b="1" dirty="0">
                <a:latin typeface="Calibri" panose="020F0502020204030204" pitchFamily="34" charset="0"/>
                <a:cs typeface="Calibri" panose="020F0502020204030204" pitchFamily="34" charset="0"/>
              </a:rPr>
              <a:t>Γενικοί και Ειδικοί Λογαριασμοί</a:t>
            </a:r>
          </a:p>
          <a:p>
            <a:pPr>
              <a:lnSpc>
                <a:spcPct val="90000"/>
              </a:lnSpc>
            </a:pPr>
            <a:endParaRPr lang="el-GR" altLang="el-GR" sz="1000" b="1" dirty="0">
              <a:latin typeface="Calibri" panose="020F0502020204030204" pitchFamily="34" charset="0"/>
              <a:cs typeface="Calibri" panose="020F0502020204030204" pitchFamily="34" charset="0"/>
            </a:endParaRPr>
          </a:p>
          <a:p>
            <a:pPr>
              <a:lnSpc>
                <a:spcPct val="90000"/>
              </a:lnSpc>
            </a:pPr>
            <a:r>
              <a:rPr lang="el-GR" altLang="el-GR" sz="2800" b="1" dirty="0">
                <a:solidFill>
                  <a:srgbClr val="002060"/>
                </a:solidFill>
                <a:latin typeface="Calibri" panose="020F0502020204030204" pitchFamily="34" charset="0"/>
                <a:cs typeface="Calibri" panose="020F0502020204030204" pitchFamily="34" charset="0"/>
              </a:rPr>
              <a:t>Ανάλογα με τον βαθμό ανάλυσης</a:t>
            </a:r>
          </a:p>
          <a:p>
            <a:pPr>
              <a:lnSpc>
                <a:spcPct val="90000"/>
              </a:lnSpc>
            </a:pPr>
            <a:endParaRPr lang="el-GR" altLang="el-GR" sz="1000" b="1" dirty="0">
              <a:latin typeface="Calibri" panose="020F0502020204030204" pitchFamily="34" charset="0"/>
              <a:cs typeface="Calibri" panose="020F0502020204030204" pitchFamily="34" charset="0"/>
            </a:endParaRPr>
          </a:p>
          <a:p>
            <a:pPr>
              <a:lnSpc>
                <a:spcPct val="90000"/>
              </a:lnSpc>
            </a:pPr>
            <a:r>
              <a:rPr lang="el-GR" altLang="el-GR" sz="2800" b="1" dirty="0">
                <a:solidFill>
                  <a:srgbClr val="00B050"/>
                </a:solidFill>
                <a:latin typeface="Calibri" panose="020F0502020204030204" pitchFamily="34" charset="0"/>
                <a:cs typeface="Calibri" panose="020F0502020204030204" pitchFamily="34" charset="0"/>
              </a:rPr>
              <a:t>ΓΕΝΙΚΟΙ ΛΟΓΑΡΙΑΜΟΙ</a:t>
            </a:r>
          </a:p>
          <a:p>
            <a:pPr>
              <a:lnSpc>
                <a:spcPct val="90000"/>
              </a:lnSpc>
            </a:pPr>
            <a:r>
              <a:rPr lang="el-GR" altLang="el-GR" sz="2800" b="1" i="1" u="sng" dirty="0">
                <a:solidFill>
                  <a:srgbClr val="7030A0"/>
                </a:solidFill>
                <a:latin typeface="Calibri" panose="020F0502020204030204" pitchFamily="34" charset="0"/>
                <a:cs typeface="Calibri" panose="020F0502020204030204" pitchFamily="34" charset="0"/>
              </a:rPr>
              <a:t>Λογαριασμοί Γενικού Καθολικού</a:t>
            </a:r>
          </a:p>
          <a:p>
            <a:pPr marL="457200" indent="-457200" algn="l">
              <a:buFont typeface="Wingdings" panose="05000000000000000000" pitchFamily="2" charset="2"/>
              <a:buChar char="v"/>
              <a:defRPr/>
            </a:pPr>
            <a:r>
              <a:rPr lang="el-GR" altLang="el-GR" sz="2800" b="1" dirty="0">
                <a:latin typeface="Calibri" panose="020F0502020204030204" pitchFamily="34" charset="0"/>
                <a:cs typeface="Calibri" panose="020F0502020204030204" pitchFamily="34" charset="0"/>
              </a:rPr>
              <a:t>Πρωτοβάθμιοι Λογαριασμοί</a:t>
            </a:r>
          </a:p>
          <a:p>
            <a:pPr marL="457200" indent="-457200" algn="l">
              <a:buFont typeface="Wingdings" panose="05000000000000000000" pitchFamily="2" charset="2"/>
              <a:buChar char="v"/>
              <a:defRPr/>
            </a:pPr>
            <a:r>
              <a:rPr lang="el-GR" altLang="el-GR" sz="2800" b="1" dirty="0">
                <a:latin typeface="Calibri" panose="020F0502020204030204" pitchFamily="34" charset="0"/>
                <a:cs typeface="Calibri" panose="020F0502020204030204" pitchFamily="34" charset="0"/>
              </a:rPr>
              <a:t>Δευτεροβάθμιοι Λογαριασμοί</a:t>
            </a:r>
          </a:p>
          <a:p>
            <a:pPr>
              <a:lnSpc>
                <a:spcPct val="90000"/>
              </a:lnSpc>
            </a:pPr>
            <a:endParaRPr lang="el-GR" altLang="el-GR" sz="1000" b="1" dirty="0">
              <a:solidFill>
                <a:srgbClr val="00B050"/>
              </a:solidFill>
              <a:latin typeface="Calibri" panose="020F0502020204030204" pitchFamily="34" charset="0"/>
              <a:cs typeface="Calibri" panose="020F0502020204030204" pitchFamily="34" charset="0"/>
            </a:endParaRPr>
          </a:p>
          <a:p>
            <a:pPr>
              <a:lnSpc>
                <a:spcPct val="90000"/>
              </a:lnSpc>
            </a:pPr>
            <a:endParaRPr lang="el-GR" altLang="el-GR" sz="1000" b="1" dirty="0">
              <a:latin typeface="Calibri" panose="020F0502020204030204" pitchFamily="34" charset="0"/>
              <a:cs typeface="Calibri" panose="020F0502020204030204" pitchFamily="34" charset="0"/>
            </a:endParaRPr>
          </a:p>
          <a:p>
            <a:pPr>
              <a:lnSpc>
                <a:spcPct val="90000"/>
              </a:lnSpc>
            </a:pPr>
            <a:r>
              <a:rPr lang="el-GR" altLang="el-GR" sz="2800" b="1" dirty="0">
                <a:solidFill>
                  <a:srgbClr val="C00000"/>
                </a:solidFill>
                <a:latin typeface="Calibri" panose="020F0502020204030204" pitchFamily="34" charset="0"/>
                <a:cs typeface="Calibri" panose="020F0502020204030204" pitchFamily="34" charset="0"/>
              </a:rPr>
              <a:t>ΕΙΔΙΚΟΙ ΛΟΓΑΡΙΑΣΜΟΙ</a:t>
            </a:r>
            <a:endParaRPr lang="el-GR" altLang="el-GR" sz="2800" b="1" i="1" u="sng" dirty="0">
              <a:solidFill>
                <a:srgbClr val="C00000"/>
              </a:solidFill>
              <a:latin typeface="Calibri" panose="020F0502020204030204" pitchFamily="34" charset="0"/>
              <a:cs typeface="Calibri" panose="020F0502020204030204" pitchFamily="34" charset="0"/>
            </a:endParaRPr>
          </a:p>
          <a:p>
            <a:pPr>
              <a:lnSpc>
                <a:spcPct val="90000"/>
              </a:lnSpc>
            </a:pPr>
            <a:r>
              <a:rPr lang="el-GR" altLang="el-GR" sz="2800" b="1" i="1" u="sng" dirty="0">
                <a:solidFill>
                  <a:srgbClr val="7030A0"/>
                </a:solidFill>
                <a:latin typeface="Calibri" panose="020F0502020204030204" pitchFamily="34" charset="0"/>
                <a:cs typeface="Calibri" panose="020F0502020204030204" pitchFamily="34" charset="0"/>
              </a:rPr>
              <a:t>Λογαριασμοί Αναλυτικών Καθολικών</a:t>
            </a:r>
          </a:p>
          <a:p>
            <a:pPr marL="457200" indent="-457200" algn="l">
              <a:buFont typeface="Wingdings" panose="05000000000000000000" pitchFamily="2" charset="2"/>
              <a:buChar char="v"/>
              <a:defRPr/>
            </a:pPr>
            <a:r>
              <a:rPr lang="el-GR" altLang="el-GR" sz="2800" b="1" dirty="0">
                <a:latin typeface="Calibri" panose="020F0502020204030204" pitchFamily="34" charset="0"/>
                <a:cs typeface="Calibri" panose="020F0502020204030204" pitchFamily="34" charset="0"/>
              </a:rPr>
              <a:t>Τριτοβάθμιοι Λογαριασμοί</a:t>
            </a:r>
          </a:p>
          <a:p>
            <a:pPr marL="457200" indent="-457200" algn="l">
              <a:buFont typeface="Wingdings" panose="05000000000000000000" pitchFamily="2" charset="2"/>
              <a:buChar char="v"/>
              <a:defRPr/>
            </a:pPr>
            <a:r>
              <a:rPr lang="el-GR" altLang="el-GR" sz="2800" b="1" dirty="0" err="1">
                <a:latin typeface="Calibri" panose="020F0502020204030204" pitchFamily="34" charset="0"/>
                <a:cs typeface="Calibri" panose="020F0502020204030204" pitchFamily="34" charset="0"/>
              </a:rPr>
              <a:t>Τεταρτοβάθμιοι</a:t>
            </a:r>
            <a:r>
              <a:rPr lang="el-GR" altLang="el-GR" sz="2800" b="1" dirty="0">
                <a:latin typeface="Calibri" panose="020F0502020204030204" pitchFamily="34" charset="0"/>
                <a:cs typeface="Calibri" panose="020F0502020204030204" pitchFamily="34" charset="0"/>
              </a:rPr>
              <a:t> Λογαριασμοί</a:t>
            </a:r>
            <a:endParaRPr lang="el-GR" altLang="el-GR" sz="2800" b="1" i="1" u="sng" dirty="0">
              <a:latin typeface="Calibri" panose="020F0502020204030204" pitchFamily="34" charset="0"/>
              <a:cs typeface="Calibri" panose="020F0502020204030204" pitchFamily="34" charset="0"/>
            </a:endParaRPr>
          </a:p>
          <a:p>
            <a:endParaRPr lang="el-GR" altLang="el-GR" sz="2800" b="1" i="1" u="sng" dirty="0"/>
          </a:p>
          <a:p>
            <a:pPr>
              <a:lnSpc>
                <a:spcPct val="90000"/>
              </a:lnSpc>
            </a:pPr>
            <a:endParaRPr lang="el-GR" altLang="el-GR" sz="2800" b="1" i="1" u="sng" dirty="0"/>
          </a:p>
          <a:p>
            <a:pPr>
              <a:lnSpc>
                <a:spcPct val="90000"/>
              </a:lnSpc>
            </a:pPr>
            <a:endParaRPr lang="el-GR" altLang="el-GR" sz="2800" b="1" i="1" u="sng" dirty="0">
              <a:solidFill>
                <a:srgbClr val="C00000"/>
              </a:solidFill>
            </a:endParaRPr>
          </a:p>
        </p:txBody>
      </p:sp>
      <p:sp>
        <p:nvSpPr>
          <p:cNvPr id="15363" name="Τίτλος 1"/>
          <p:cNvSpPr txBox="1">
            <a:spLocks/>
          </p:cNvSpPr>
          <p:nvPr/>
        </p:nvSpPr>
        <p:spPr bwMode="auto">
          <a:xfrm>
            <a:off x="0" y="1"/>
            <a:ext cx="654208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100" b="1">
                <a:solidFill>
                  <a:srgbClr val="FFFFFF"/>
                </a:solidFill>
              </a:rPr>
              <a:t>Σύστημα Λογαριασμών</a:t>
            </a:r>
          </a:p>
        </p:txBody>
      </p:sp>
      <p:sp>
        <p:nvSpPr>
          <p:cNvPr id="5" name="Ορθογώνιο 4"/>
          <p:cNvSpPr/>
          <p:nvPr/>
        </p:nvSpPr>
        <p:spPr>
          <a:xfrm>
            <a:off x="6542088" y="1"/>
            <a:ext cx="564991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98519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7283">
                                            <p:txEl>
                                              <p:pRg st="1" end="1"/>
                                            </p:txEl>
                                          </p:spTgt>
                                        </p:tgtEl>
                                        <p:attrNameLst>
                                          <p:attrName>style.visibility</p:attrName>
                                        </p:attrNameLst>
                                      </p:cBhvr>
                                      <p:to>
                                        <p:strVal val="visible"/>
                                      </p:to>
                                    </p:set>
                                    <p:anim calcmode="lin" valueType="num">
                                      <p:cBhvr>
                                        <p:cTn id="7" dur="500" fill="hold"/>
                                        <p:tgtEl>
                                          <p:spTgt spid="9728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72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7283">
                                            <p:txEl>
                                              <p:pRg st="3" end="3"/>
                                            </p:txEl>
                                          </p:spTgt>
                                        </p:tgtEl>
                                        <p:attrNameLst>
                                          <p:attrName>style.visibility</p:attrName>
                                        </p:attrNameLst>
                                      </p:cBhvr>
                                      <p:to>
                                        <p:strVal val="visible"/>
                                      </p:to>
                                    </p:set>
                                    <p:anim calcmode="lin" valueType="num">
                                      <p:cBhvr>
                                        <p:cTn id="13" dur="500" fill="hold"/>
                                        <p:tgtEl>
                                          <p:spTgt spid="9728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972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97283">
                                            <p:txEl>
                                              <p:pRg st="5" end="5"/>
                                            </p:txEl>
                                          </p:spTgt>
                                        </p:tgtEl>
                                        <p:attrNameLst>
                                          <p:attrName>style.visibility</p:attrName>
                                        </p:attrNameLst>
                                      </p:cBhvr>
                                      <p:to>
                                        <p:strVal val="visible"/>
                                      </p:to>
                                    </p:set>
                                    <p:anim calcmode="lin" valueType="num">
                                      <p:cBhvr>
                                        <p:cTn id="19" dur="500" fill="hold"/>
                                        <p:tgtEl>
                                          <p:spTgt spid="9728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9728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97283">
                                            <p:txEl>
                                              <p:pRg st="6" end="6"/>
                                            </p:txEl>
                                          </p:spTgt>
                                        </p:tgtEl>
                                        <p:attrNameLst>
                                          <p:attrName>style.visibility</p:attrName>
                                        </p:attrNameLst>
                                      </p:cBhvr>
                                      <p:to>
                                        <p:strVal val="visible"/>
                                      </p:to>
                                    </p:set>
                                    <p:anim calcmode="lin" valueType="num">
                                      <p:cBhvr>
                                        <p:cTn id="25" dur="500" fill="hold"/>
                                        <p:tgtEl>
                                          <p:spTgt spid="9728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9728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97283">
                                            <p:txEl>
                                              <p:pRg st="7" end="7"/>
                                            </p:txEl>
                                          </p:spTgt>
                                        </p:tgtEl>
                                        <p:attrNameLst>
                                          <p:attrName>style.visibility</p:attrName>
                                        </p:attrNameLst>
                                      </p:cBhvr>
                                      <p:to>
                                        <p:strVal val="visible"/>
                                      </p:to>
                                    </p:set>
                                    <p:anim calcmode="lin" valueType="num">
                                      <p:cBhvr>
                                        <p:cTn id="31" dur="500" fill="hold"/>
                                        <p:tgtEl>
                                          <p:spTgt spid="9728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9728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97283">
                                            <p:txEl>
                                              <p:pRg st="8" end="8"/>
                                            </p:txEl>
                                          </p:spTgt>
                                        </p:tgtEl>
                                        <p:attrNameLst>
                                          <p:attrName>style.visibility</p:attrName>
                                        </p:attrNameLst>
                                      </p:cBhvr>
                                      <p:to>
                                        <p:strVal val="visible"/>
                                      </p:to>
                                    </p:set>
                                    <p:anim calcmode="lin" valueType="num">
                                      <p:cBhvr>
                                        <p:cTn id="37" dur="500" fill="hold"/>
                                        <p:tgtEl>
                                          <p:spTgt spid="97283">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9728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97283">
                                            <p:txEl>
                                              <p:pRg st="11" end="11"/>
                                            </p:txEl>
                                          </p:spTgt>
                                        </p:tgtEl>
                                        <p:attrNameLst>
                                          <p:attrName>style.visibility</p:attrName>
                                        </p:attrNameLst>
                                      </p:cBhvr>
                                      <p:to>
                                        <p:strVal val="visible"/>
                                      </p:to>
                                    </p:set>
                                    <p:anim calcmode="lin" valueType="num">
                                      <p:cBhvr>
                                        <p:cTn id="43" dur="500" fill="hold"/>
                                        <p:tgtEl>
                                          <p:spTgt spid="97283">
                                            <p:txEl>
                                              <p:pRg st="11" end="11"/>
                                            </p:txEl>
                                          </p:spTgt>
                                        </p:tgtEl>
                                        <p:attrNameLst>
                                          <p:attrName>ppt_w</p:attrName>
                                        </p:attrNameLst>
                                      </p:cBhvr>
                                      <p:tavLst>
                                        <p:tav tm="0">
                                          <p:val>
                                            <p:fltVal val="0"/>
                                          </p:val>
                                        </p:tav>
                                        <p:tav tm="100000">
                                          <p:val>
                                            <p:strVal val="#ppt_w"/>
                                          </p:val>
                                        </p:tav>
                                      </p:tavLst>
                                    </p:anim>
                                    <p:anim calcmode="lin" valueType="num">
                                      <p:cBhvr>
                                        <p:cTn id="44" dur="500" fill="hold"/>
                                        <p:tgtEl>
                                          <p:spTgt spid="97283">
                                            <p:txEl>
                                              <p:pRg st="11" end="11"/>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97283">
                                            <p:txEl>
                                              <p:pRg st="12" end="12"/>
                                            </p:txEl>
                                          </p:spTgt>
                                        </p:tgtEl>
                                        <p:attrNameLst>
                                          <p:attrName>style.visibility</p:attrName>
                                        </p:attrNameLst>
                                      </p:cBhvr>
                                      <p:to>
                                        <p:strVal val="visible"/>
                                      </p:to>
                                    </p:set>
                                    <p:anim calcmode="lin" valueType="num">
                                      <p:cBhvr>
                                        <p:cTn id="49" dur="500" fill="hold"/>
                                        <p:tgtEl>
                                          <p:spTgt spid="97283">
                                            <p:txEl>
                                              <p:pRg st="12" end="12"/>
                                            </p:txEl>
                                          </p:spTgt>
                                        </p:tgtEl>
                                        <p:attrNameLst>
                                          <p:attrName>ppt_w</p:attrName>
                                        </p:attrNameLst>
                                      </p:cBhvr>
                                      <p:tavLst>
                                        <p:tav tm="0">
                                          <p:val>
                                            <p:fltVal val="0"/>
                                          </p:val>
                                        </p:tav>
                                        <p:tav tm="100000">
                                          <p:val>
                                            <p:strVal val="#ppt_w"/>
                                          </p:val>
                                        </p:tav>
                                      </p:tavLst>
                                    </p:anim>
                                    <p:anim calcmode="lin" valueType="num">
                                      <p:cBhvr>
                                        <p:cTn id="50" dur="500" fill="hold"/>
                                        <p:tgtEl>
                                          <p:spTgt spid="97283">
                                            <p:txEl>
                                              <p:pRg st="12" end="12"/>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97283">
                                            <p:txEl>
                                              <p:pRg st="13" end="13"/>
                                            </p:txEl>
                                          </p:spTgt>
                                        </p:tgtEl>
                                        <p:attrNameLst>
                                          <p:attrName>style.visibility</p:attrName>
                                        </p:attrNameLst>
                                      </p:cBhvr>
                                      <p:to>
                                        <p:strVal val="visible"/>
                                      </p:to>
                                    </p:set>
                                    <p:anim calcmode="lin" valueType="num">
                                      <p:cBhvr>
                                        <p:cTn id="55" dur="500" fill="hold"/>
                                        <p:tgtEl>
                                          <p:spTgt spid="97283">
                                            <p:txEl>
                                              <p:pRg st="13" end="13"/>
                                            </p:txEl>
                                          </p:spTgt>
                                        </p:tgtEl>
                                        <p:attrNameLst>
                                          <p:attrName>ppt_w</p:attrName>
                                        </p:attrNameLst>
                                      </p:cBhvr>
                                      <p:tavLst>
                                        <p:tav tm="0">
                                          <p:val>
                                            <p:fltVal val="0"/>
                                          </p:val>
                                        </p:tav>
                                        <p:tav tm="100000">
                                          <p:val>
                                            <p:strVal val="#ppt_w"/>
                                          </p:val>
                                        </p:tav>
                                      </p:tavLst>
                                    </p:anim>
                                    <p:anim calcmode="lin" valueType="num">
                                      <p:cBhvr>
                                        <p:cTn id="56" dur="500" fill="hold"/>
                                        <p:tgtEl>
                                          <p:spTgt spid="97283">
                                            <p:txEl>
                                              <p:pRg st="13" end="13"/>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97283">
                                            <p:txEl>
                                              <p:pRg st="14" end="14"/>
                                            </p:txEl>
                                          </p:spTgt>
                                        </p:tgtEl>
                                        <p:attrNameLst>
                                          <p:attrName>style.visibility</p:attrName>
                                        </p:attrNameLst>
                                      </p:cBhvr>
                                      <p:to>
                                        <p:strVal val="visible"/>
                                      </p:to>
                                    </p:set>
                                    <p:anim calcmode="lin" valueType="num">
                                      <p:cBhvr>
                                        <p:cTn id="61" dur="500" fill="hold"/>
                                        <p:tgtEl>
                                          <p:spTgt spid="97283">
                                            <p:txEl>
                                              <p:pRg st="14" end="14"/>
                                            </p:txEl>
                                          </p:spTgt>
                                        </p:tgtEl>
                                        <p:attrNameLst>
                                          <p:attrName>ppt_w</p:attrName>
                                        </p:attrNameLst>
                                      </p:cBhvr>
                                      <p:tavLst>
                                        <p:tav tm="0">
                                          <p:val>
                                            <p:fltVal val="0"/>
                                          </p:val>
                                        </p:tav>
                                        <p:tav tm="100000">
                                          <p:val>
                                            <p:strVal val="#ppt_w"/>
                                          </p:val>
                                        </p:tav>
                                      </p:tavLst>
                                    </p:anim>
                                    <p:anim calcmode="lin" valueType="num">
                                      <p:cBhvr>
                                        <p:cTn id="62" dur="500" fill="hold"/>
                                        <p:tgtEl>
                                          <p:spTgt spid="97283">
                                            <p:txEl>
                                              <p:pRg st="14" end="1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6"/>
          <p:cNvSpPr>
            <a:spLocks noGrp="1" noChangeArrowheads="1"/>
          </p:cNvSpPr>
          <p:nvPr>
            <p:ph type="body" idx="1"/>
          </p:nvPr>
        </p:nvSpPr>
        <p:spPr>
          <a:xfrm>
            <a:off x="609600" y="731947"/>
            <a:ext cx="10972800" cy="5394218"/>
          </a:xfrm>
        </p:spPr>
        <p:txBody>
          <a:bodyPr/>
          <a:lstStyle/>
          <a:p>
            <a:pPr>
              <a:buFontTx/>
              <a:buNone/>
            </a:pPr>
            <a:r>
              <a:rPr lang="el-GR" altLang="el-GR" dirty="0"/>
              <a:t>                                 Χ      Πελάτες       Π</a:t>
            </a:r>
          </a:p>
          <a:p>
            <a:pPr>
              <a:buFontTx/>
              <a:buNone/>
            </a:pPr>
            <a:endParaRPr lang="el-GR" altLang="el-GR" dirty="0"/>
          </a:p>
          <a:p>
            <a:pPr>
              <a:buFontTx/>
              <a:buNone/>
            </a:pPr>
            <a:endParaRPr lang="el-GR" altLang="el-GR" dirty="0"/>
          </a:p>
          <a:p>
            <a:pPr>
              <a:buFontTx/>
              <a:buNone/>
            </a:pPr>
            <a:r>
              <a:rPr lang="el-GR" altLang="el-GR" dirty="0"/>
              <a:t>    </a:t>
            </a:r>
          </a:p>
          <a:p>
            <a:pPr>
              <a:buFontTx/>
              <a:buNone/>
            </a:pPr>
            <a:r>
              <a:rPr lang="el-GR" altLang="el-GR" dirty="0"/>
              <a:t> </a:t>
            </a:r>
            <a:r>
              <a:rPr lang="el-GR" altLang="el-GR" sz="1800" dirty="0"/>
              <a:t>Χ    Πελάτες συνδεδεμένες οντότητες  Π                  Χ  Πελάτες μη συνδεδεμένες οντότητες Π</a:t>
            </a:r>
          </a:p>
          <a:p>
            <a:pPr>
              <a:buFontTx/>
              <a:buNone/>
            </a:pPr>
            <a:endParaRPr lang="el-GR" altLang="el-GR" dirty="0"/>
          </a:p>
        </p:txBody>
      </p:sp>
      <p:sp>
        <p:nvSpPr>
          <p:cNvPr id="18435" name="Line 14"/>
          <p:cNvSpPr>
            <a:spLocks noChangeShapeType="1"/>
          </p:cNvSpPr>
          <p:nvPr/>
        </p:nvSpPr>
        <p:spPr bwMode="auto">
          <a:xfrm>
            <a:off x="4331494" y="1337535"/>
            <a:ext cx="35290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36" name="Line 15"/>
          <p:cNvSpPr>
            <a:spLocks noChangeShapeType="1"/>
          </p:cNvSpPr>
          <p:nvPr/>
        </p:nvSpPr>
        <p:spPr bwMode="auto">
          <a:xfrm>
            <a:off x="6049384" y="1337535"/>
            <a:ext cx="0" cy="15843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37" name="Line 17"/>
          <p:cNvSpPr>
            <a:spLocks noChangeShapeType="1"/>
          </p:cNvSpPr>
          <p:nvPr/>
        </p:nvSpPr>
        <p:spPr bwMode="auto">
          <a:xfrm>
            <a:off x="5808663" y="19891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38" name="Line 18"/>
          <p:cNvSpPr>
            <a:spLocks noChangeShapeType="1"/>
          </p:cNvSpPr>
          <p:nvPr/>
        </p:nvSpPr>
        <p:spPr bwMode="auto">
          <a:xfrm flipV="1">
            <a:off x="745769" y="3682006"/>
            <a:ext cx="4093857" cy="332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39" name="Line 19"/>
          <p:cNvSpPr>
            <a:spLocks noChangeShapeType="1"/>
          </p:cNvSpPr>
          <p:nvPr/>
        </p:nvSpPr>
        <p:spPr bwMode="auto">
          <a:xfrm>
            <a:off x="5887844" y="3682007"/>
            <a:ext cx="42263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40" name="Line 20"/>
          <p:cNvSpPr>
            <a:spLocks noChangeShapeType="1"/>
          </p:cNvSpPr>
          <p:nvPr/>
        </p:nvSpPr>
        <p:spPr bwMode="auto">
          <a:xfrm>
            <a:off x="2894109" y="3682007"/>
            <a:ext cx="0" cy="1655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41" name="Line 21"/>
          <p:cNvSpPr>
            <a:spLocks noChangeShapeType="1"/>
          </p:cNvSpPr>
          <p:nvPr/>
        </p:nvSpPr>
        <p:spPr bwMode="auto">
          <a:xfrm>
            <a:off x="7860506" y="3682007"/>
            <a:ext cx="0" cy="1655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8442" name="Τίτλος 1"/>
          <p:cNvSpPr txBox="1">
            <a:spLocks/>
          </p:cNvSpPr>
          <p:nvPr/>
        </p:nvSpPr>
        <p:spPr bwMode="auto">
          <a:xfrm>
            <a:off x="0" y="1"/>
            <a:ext cx="760565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100" b="1" dirty="0">
                <a:solidFill>
                  <a:srgbClr val="FFFFFF"/>
                </a:solidFill>
              </a:rPr>
              <a:t>Σύστημα Λογαριασμών</a:t>
            </a:r>
          </a:p>
        </p:txBody>
      </p:sp>
      <p:sp>
        <p:nvSpPr>
          <p:cNvPr id="12" name="Ορθογώνιο 11"/>
          <p:cNvSpPr/>
          <p:nvPr/>
        </p:nvSpPr>
        <p:spPr>
          <a:xfrm>
            <a:off x="7605656" y="1"/>
            <a:ext cx="458634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68496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903250" y="409576"/>
            <a:ext cx="10816682" cy="5688013"/>
          </a:xfrm>
        </p:spPr>
        <p:txBody>
          <a:bodyPr/>
          <a:lstStyle/>
          <a:p>
            <a:pPr>
              <a:buFontTx/>
              <a:buNone/>
            </a:pPr>
            <a:r>
              <a:rPr lang="el-GR" altLang="el-GR" dirty="0"/>
              <a:t>                     Χ      Πελάτες       Π</a:t>
            </a:r>
          </a:p>
          <a:p>
            <a:pPr>
              <a:buFontTx/>
              <a:buNone/>
            </a:pPr>
            <a:r>
              <a:rPr lang="el-GR" altLang="el-GR" dirty="0"/>
              <a:t>                        10.000         3.000</a:t>
            </a:r>
          </a:p>
          <a:p>
            <a:pPr>
              <a:buFontTx/>
              <a:buNone/>
            </a:pPr>
            <a:endParaRPr lang="el-GR" altLang="el-GR" dirty="0"/>
          </a:p>
          <a:p>
            <a:pPr>
              <a:buFontTx/>
              <a:buNone/>
            </a:pPr>
            <a:r>
              <a:rPr lang="el-GR" altLang="el-GR" dirty="0"/>
              <a:t>  </a:t>
            </a:r>
          </a:p>
          <a:p>
            <a:pPr>
              <a:buFontTx/>
              <a:buNone/>
            </a:pPr>
            <a:r>
              <a:rPr lang="el-GR" altLang="el-GR" dirty="0"/>
              <a:t>  </a:t>
            </a:r>
          </a:p>
          <a:p>
            <a:pPr>
              <a:buFontTx/>
              <a:buNone/>
            </a:pPr>
            <a:r>
              <a:rPr lang="el-GR" altLang="el-GR" sz="1800" dirty="0"/>
              <a:t>Χ Πελάτες συνδεδεμένες οντότητες Π                   Χ Πελάτες μη συνδεδεμένες οντότητες Π</a:t>
            </a:r>
          </a:p>
          <a:p>
            <a:pPr>
              <a:buFontTx/>
              <a:buNone/>
            </a:pPr>
            <a:r>
              <a:rPr lang="el-GR" altLang="el-GR" dirty="0"/>
              <a:t>   6.000          2.000               4.000          1.000</a:t>
            </a:r>
          </a:p>
        </p:txBody>
      </p:sp>
      <p:sp>
        <p:nvSpPr>
          <p:cNvPr id="19459" name="Line 4"/>
          <p:cNvSpPr>
            <a:spLocks noChangeShapeType="1"/>
          </p:cNvSpPr>
          <p:nvPr/>
        </p:nvSpPr>
        <p:spPr bwMode="auto">
          <a:xfrm>
            <a:off x="3645366" y="998539"/>
            <a:ext cx="35290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0" name="Line 5"/>
          <p:cNvSpPr>
            <a:spLocks noChangeShapeType="1"/>
          </p:cNvSpPr>
          <p:nvPr/>
        </p:nvSpPr>
        <p:spPr bwMode="auto">
          <a:xfrm>
            <a:off x="5238750" y="998539"/>
            <a:ext cx="0" cy="15843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1" name="Line 7"/>
          <p:cNvSpPr>
            <a:spLocks noChangeShapeType="1"/>
          </p:cNvSpPr>
          <p:nvPr/>
        </p:nvSpPr>
        <p:spPr bwMode="auto">
          <a:xfrm flipV="1">
            <a:off x="903250" y="3702219"/>
            <a:ext cx="4111663" cy="2426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2" name="Line 8"/>
          <p:cNvSpPr>
            <a:spLocks noChangeShapeType="1"/>
          </p:cNvSpPr>
          <p:nvPr/>
        </p:nvSpPr>
        <p:spPr bwMode="auto">
          <a:xfrm flipV="1">
            <a:off x="5914987" y="3702218"/>
            <a:ext cx="406882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3" name="Line 9"/>
          <p:cNvSpPr>
            <a:spLocks noChangeShapeType="1"/>
          </p:cNvSpPr>
          <p:nvPr/>
        </p:nvSpPr>
        <p:spPr bwMode="auto">
          <a:xfrm>
            <a:off x="2859359" y="3726483"/>
            <a:ext cx="0" cy="1655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4" name="Line 10"/>
          <p:cNvSpPr>
            <a:spLocks noChangeShapeType="1"/>
          </p:cNvSpPr>
          <p:nvPr/>
        </p:nvSpPr>
        <p:spPr bwMode="auto">
          <a:xfrm>
            <a:off x="7949388" y="3702218"/>
            <a:ext cx="0" cy="1655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srgbClr val="000000"/>
              </a:solidFill>
              <a:latin typeface="Verdana" panose="020B0604030504040204" pitchFamily="34" charset="0"/>
              <a:cs typeface="Arial" panose="020B0604020202020204" pitchFamily="34" charset="0"/>
            </a:endParaRPr>
          </a:p>
        </p:txBody>
      </p:sp>
      <p:sp>
        <p:nvSpPr>
          <p:cNvPr id="19465" name="Τίτλος 1"/>
          <p:cNvSpPr txBox="1">
            <a:spLocks/>
          </p:cNvSpPr>
          <p:nvPr/>
        </p:nvSpPr>
        <p:spPr bwMode="auto">
          <a:xfrm>
            <a:off x="0" y="1"/>
            <a:ext cx="777777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100" b="1">
                <a:solidFill>
                  <a:srgbClr val="FFFFFF"/>
                </a:solidFill>
              </a:rPr>
              <a:t>Σύστημα Λογαριασμών</a:t>
            </a:r>
          </a:p>
        </p:txBody>
      </p:sp>
      <p:sp>
        <p:nvSpPr>
          <p:cNvPr id="12" name="Ορθογώνιο 11"/>
          <p:cNvSpPr/>
          <p:nvPr/>
        </p:nvSpPr>
        <p:spPr>
          <a:xfrm>
            <a:off x="7777778" y="1"/>
            <a:ext cx="441422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cxnSp>
        <p:nvCxnSpPr>
          <p:cNvPr id="7" name="Γωνιώδης σύνδεση 6"/>
          <p:cNvCxnSpPr>
            <a:cxnSpLocks/>
          </p:cNvCxnSpPr>
          <p:nvPr/>
        </p:nvCxnSpPr>
        <p:spPr>
          <a:xfrm rot="16200000" flipH="1">
            <a:off x="6844632" y="1560642"/>
            <a:ext cx="1958237" cy="1778480"/>
          </a:xfrm>
          <a:prstGeom prst="bentConnector3">
            <a:avLst>
              <a:gd name="adj1" fmla="val 50000"/>
            </a:avLst>
          </a:prstGeom>
          <a:ln w="793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806" name="Ευθύγραμμο βέλος σύνδεσης 161805"/>
          <p:cNvCxnSpPr/>
          <p:nvPr/>
        </p:nvCxnSpPr>
        <p:spPr>
          <a:xfrm flipV="1">
            <a:off x="6406959" y="1536700"/>
            <a:ext cx="0" cy="1201737"/>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1812" name="Ευθεία γραμμή σύνδεσης 161811"/>
          <p:cNvCxnSpPr>
            <a:cxnSpLocks/>
          </p:cNvCxnSpPr>
          <p:nvPr/>
        </p:nvCxnSpPr>
        <p:spPr>
          <a:xfrm flipH="1">
            <a:off x="5238750" y="2738437"/>
            <a:ext cx="1200461"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p:cNvCxnSpPr>
            <a:cxnSpLocks/>
          </p:cNvCxnSpPr>
          <p:nvPr/>
        </p:nvCxnSpPr>
        <p:spPr>
          <a:xfrm>
            <a:off x="5238750" y="2722970"/>
            <a:ext cx="0" cy="1224000"/>
          </a:xfrm>
          <a:prstGeom prst="line">
            <a:avLst/>
          </a:prstGeom>
          <a:ln w="79375">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64" name="Ευθύγραμμο βέλος σύνδεσης 63"/>
          <p:cNvCxnSpPr>
            <a:cxnSpLocks/>
          </p:cNvCxnSpPr>
          <p:nvPr/>
        </p:nvCxnSpPr>
        <p:spPr>
          <a:xfrm flipH="1">
            <a:off x="4672362" y="3960425"/>
            <a:ext cx="603404" cy="0"/>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Ευθεία γραμμή σύνδεσης 74"/>
          <p:cNvCxnSpPr/>
          <p:nvPr/>
        </p:nvCxnSpPr>
        <p:spPr>
          <a:xfrm flipH="1">
            <a:off x="2161208" y="2699681"/>
            <a:ext cx="539750" cy="0"/>
          </a:xfrm>
          <a:prstGeom prst="line">
            <a:avLst/>
          </a:prstGeom>
          <a:ln w="793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Ευθύγραμμο βέλος σύνδεσης 78"/>
          <p:cNvCxnSpPr/>
          <p:nvPr/>
        </p:nvCxnSpPr>
        <p:spPr>
          <a:xfrm>
            <a:off x="2700958" y="1288393"/>
            <a:ext cx="971550" cy="0"/>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Ευθεία γραμμή σύνδεσης 81"/>
          <p:cNvCxnSpPr/>
          <p:nvPr/>
        </p:nvCxnSpPr>
        <p:spPr>
          <a:xfrm flipV="1">
            <a:off x="2700958" y="1288393"/>
            <a:ext cx="0" cy="1411288"/>
          </a:xfrm>
          <a:prstGeom prst="line">
            <a:avLst/>
          </a:prstGeom>
          <a:ln w="793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Ευθεία γραμμή σύνδεσης 90"/>
          <p:cNvCxnSpPr/>
          <p:nvPr/>
        </p:nvCxnSpPr>
        <p:spPr>
          <a:xfrm flipH="1">
            <a:off x="4586288" y="3100039"/>
            <a:ext cx="857250" cy="0"/>
          </a:xfrm>
          <a:prstGeom prst="line">
            <a:avLst/>
          </a:prstGeom>
          <a:ln w="79375">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93" name="Ευθεία γραμμή σύνδεσης 92"/>
          <p:cNvCxnSpPr/>
          <p:nvPr/>
        </p:nvCxnSpPr>
        <p:spPr>
          <a:xfrm flipV="1">
            <a:off x="5443538" y="3100039"/>
            <a:ext cx="0" cy="822325"/>
          </a:xfrm>
          <a:prstGeom prst="line">
            <a:avLst/>
          </a:prstGeom>
          <a:ln w="793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Ευθύγραμμο βέλος σύνδεσης 96"/>
          <p:cNvCxnSpPr/>
          <p:nvPr/>
        </p:nvCxnSpPr>
        <p:spPr>
          <a:xfrm flipH="1">
            <a:off x="2161208" y="2699681"/>
            <a:ext cx="0" cy="576262"/>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Ευθύγραμμο βέλος σύνδεσης 101"/>
          <p:cNvCxnSpPr/>
          <p:nvPr/>
        </p:nvCxnSpPr>
        <p:spPr>
          <a:xfrm flipV="1">
            <a:off x="5409872" y="3946970"/>
            <a:ext cx="648000" cy="0"/>
          </a:xfrm>
          <a:prstGeom prst="straightConnector1">
            <a:avLst/>
          </a:prstGeom>
          <a:ln w="79375">
            <a:solidFill>
              <a:srgbClr val="00B05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6" name="Ευθύγραμμο βέλος σύνδεσης 105"/>
          <p:cNvCxnSpPr>
            <a:cxnSpLocks/>
          </p:cNvCxnSpPr>
          <p:nvPr/>
        </p:nvCxnSpPr>
        <p:spPr>
          <a:xfrm flipV="1">
            <a:off x="4615714" y="1536700"/>
            <a:ext cx="0" cy="1563339"/>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44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algn="just"/>
            <a:r>
              <a:rPr lang="el-GR" dirty="0"/>
              <a:t>Οι λογαριασμοί του </a:t>
            </a:r>
            <a:r>
              <a:rPr lang="el-GR" b="1" dirty="0">
                <a:solidFill>
                  <a:srgbClr val="002060"/>
                </a:solidFill>
              </a:rPr>
              <a:t>Ενεργητικού</a:t>
            </a:r>
            <a:r>
              <a:rPr lang="el-GR" dirty="0"/>
              <a:t> </a:t>
            </a:r>
          </a:p>
          <a:p>
            <a:pPr algn="just"/>
            <a:r>
              <a:rPr lang="el-GR" dirty="0"/>
              <a:t>Αυξάνονται με </a:t>
            </a:r>
            <a:r>
              <a:rPr lang="el-GR" b="1" dirty="0">
                <a:solidFill>
                  <a:srgbClr val="002060"/>
                </a:solidFill>
              </a:rPr>
              <a:t>ΧΡΕΩΣΗ</a:t>
            </a:r>
          </a:p>
          <a:p>
            <a:pPr algn="just"/>
            <a:r>
              <a:rPr lang="el-GR" dirty="0"/>
              <a:t>Μειώνονται με </a:t>
            </a:r>
            <a:r>
              <a:rPr lang="el-GR" b="1" dirty="0">
                <a:solidFill>
                  <a:srgbClr val="FF0000"/>
                </a:solidFill>
              </a:rPr>
              <a:t>ΠΙΣΤΩΣΗ</a:t>
            </a:r>
          </a:p>
          <a:p>
            <a:pPr algn="just"/>
            <a:endParaRPr lang="el-GR" dirty="0"/>
          </a:p>
          <a:p>
            <a:pPr algn="just"/>
            <a:endParaRPr lang="el-GR" dirty="0"/>
          </a:p>
          <a:p>
            <a:pPr marL="0" indent="0" algn="just">
              <a:buNone/>
            </a:pPr>
            <a:r>
              <a:rPr lang="el-GR" dirty="0"/>
              <a:t>  Χ             Ταμείο              Π                  Χ           Μηχανήματα         Π </a:t>
            </a:r>
          </a:p>
          <a:p>
            <a:pPr marL="0" indent="0" algn="just">
              <a:buNone/>
            </a:pPr>
            <a:r>
              <a:rPr lang="el-GR" dirty="0"/>
              <a:t>  30.000                      14.000                  14.000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27662" y="3497343"/>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21278" y="349734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Βέλος: Κάτω 13">
            <a:extLst>
              <a:ext uri="{FF2B5EF4-FFF2-40B4-BE49-F238E27FC236}">
                <a16:creationId xmlns:a16="http://schemas.microsoft.com/office/drawing/2014/main" id="{271A84FA-4ACB-430E-B6D4-EB051168437F}"/>
              </a:ext>
            </a:extLst>
          </p:cNvPr>
          <p:cNvSpPr/>
          <p:nvPr/>
        </p:nvSpPr>
        <p:spPr>
          <a:xfrm>
            <a:off x="4161746" y="4383499"/>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Βέλος: Επάνω 14">
            <a:extLst>
              <a:ext uri="{FF2B5EF4-FFF2-40B4-BE49-F238E27FC236}">
                <a16:creationId xmlns:a16="http://schemas.microsoft.com/office/drawing/2014/main" id="{D7B5C711-A2DC-4F97-989D-DC6C260F0460}"/>
              </a:ext>
            </a:extLst>
          </p:cNvPr>
          <p:cNvSpPr/>
          <p:nvPr/>
        </p:nvSpPr>
        <p:spPr>
          <a:xfrm>
            <a:off x="1475490" y="4388177"/>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Βέλος: Επάνω 15">
            <a:extLst>
              <a:ext uri="{FF2B5EF4-FFF2-40B4-BE49-F238E27FC236}">
                <a16:creationId xmlns:a16="http://schemas.microsoft.com/office/drawing/2014/main" id="{D0217C03-0D7C-4125-807A-A7A4AAE547BD}"/>
              </a:ext>
            </a:extLst>
          </p:cNvPr>
          <p:cNvSpPr/>
          <p:nvPr/>
        </p:nvSpPr>
        <p:spPr>
          <a:xfrm>
            <a:off x="6710885" y="4383498"/>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625829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barn(inVertical)">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42"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outHorizont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Horizont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Horizont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pic>
        <p:nvPicPr>
          <p:cNvPr id="4" name="Εικόνα 3"/>
          <p:cNvPicPr>
            <a:picLocks noChangeAspect="1"/>
          </p:cNvPicPr>
          <p:nvPr/>
        </p:nvPicPr>
        <p:blipFill>
          <a:blip r:embed="rId3"/>
          <a:stretch>
            <a:fillRect/>
          </a:stretch>
        </p:blipFill>
        <p:spPr>
          <a:xfrm>
            <a:off x="262758" y="537882"/>
            <a:ext cx="11540359" cy="6320118"/>
          </a:xfrm>
          <a:prstGeom prst="rect">
            <a:avLst/>
          </a:prstGeom>
          <a:scene3d>
            <a:camera prst="orthographicFront"/>
            <a:lightRig rig="threePt" dir="t"/>
          </a:scene3d>
          <a:sp3d>
            <a:bevelT w="114300" prst="artDeco"/>
          </a:sp3d>
        </p:spPr>
      </p:pic>
      <p:sp>
        <p:nvSpPr>
          <p:cNvPr id="3" name="Ορθογώνιο 2">
            <a:extLst>
              <a:ext uri="{FF2B5EF4-FFF2-40B4-BE49-F238E27FC236}">
                <a16:creationId xmlns:a16="http://schemas.microsoft.com/office/drawing/2014/main" id="{CC81B5FF-7C33-FF0A-E972-8D6F9AAE2634}"/>
              </a:ext>
            </a:extLst>
          </p:cNvPr>
          <p:cNvSpPr/>
          <p:nvPr/>
        </p:nvSpPr>
        <p:spPr>
          <a:xfrm>
            <a:off x="6691256" y="0"/>
            <a:ext cx="5500744" cy="53788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5663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1159497" y="489527"/>
            <a:ext cx="10341204" cy="6368472"/>
          </a:xfrm>
        </p:spPr>
        <p:txBody>
          <a:bodyPr>
            <a:normAutofit/>
          </a:bodyPr>
          <a:lstStyle/>
          <a:p>
            <a:pPr algn="just"/>
            <a:r>
              <a:rPr lang="el-GR" dirty="0"/>
              <a:t>Οι λογαριασμοί του </a:t>
            </a:r>
            <a:r>
              <a:rPr lang="el-GR" b="1" dirty="0">
                <a:solidFill>
                  <a:srgbClr val="FF0000"/>
                </a:solidFill>
              </a:rPr>
              <a:t>Παθητικού και της Καθαρής Θέσης</a:t>
            </a:r>
            <a:r>
              <a:rPr lang="el-GR" dirty="0"/>
              <a:t>:  </a:t>
            </a:r>
          </a:p>
          <a:p>
            <a:pPr algn="just"/>
            <a:r>
              <a:rPr lang="el-GR" dirty="0"/>
              <a:t>Αυξάνονται με </a:t>
            </a:r>
            <a:r>
              <a:rPr lang="el-GR" b="1" dirty="0">
                <a:solidFill>
                  <a:srgbClr val="FF0000"/>
                </a:solidFill>
              </a:rPr>
              <a:t>ΠΙΣΤΩΣΗ</a:t>
            </a:r>
            <a:endParaRPr lang="el-GR" b="1" dirty="0">
              <a:solidFill>
                <a:srgbClr val="002060"/>
              </a:solidFill>
            </a:endParaRPr>
          </a:p>
          <a:p>
            <a:pPr algn="just"/>
            <a:r>
              <a:rPr lang="el-GR" dirty="0"/>
              <a:t>Μειώνονται με </a:t>
            </a:r>
            <a:r>
              <a:rPr lang="el-GR" b="1" dirty="0">
                <a:solidFill>
                  <a:srgbClr val="002060"/>
                </a:solidFill>
              </a:rPr>
              <a:t>ΧΡΕΩΣΗ</a:t>
            </a:r>
            <a:endParaRPr lang="el-GR" b="1" dirty="0">
              <a:solidFill>
                <a:srgbClr val="FF0000"/>
              </a:solidFill>
            </a:endParaRPr>
          </a:p>
          <a:p>
            <a:pPr algn="just"/>
            <a:endParaRPr lang="el-GR" dirty="0"/>
          </a:p>
          <a:p>
            <a:pPr algn="just"/>
            <a:endParaRPr lang="el-GR" dirty="0"/>
          </a:p>
          <a:p>
            <a:pPr marL="0" indent="0" algn="just">
              <a:buNone/>
            </a:pPr>
            <a:r>
              <a:rPr lang="el-GR" dirty="0"/>
              <a:t>  Χ             Προμηθευτές    Π                  Χ             Ταμείο         Π </a:t>
            </a:r>
          </a:p>
          <a:p>
            <a:pPr marL="0" indent="0" algn="just">
              <a:buNone/>
            </a:pPr>
            <a:r>
              <a:rPr lang="el-GR" dirty="0"/>
              <a:t>    2.000                       4.000                  30.000                      14.000</a:t>
            </a:r>
          </a:p>
          <a:p>
            <a:pPr marL="0" indent="0" algn="just">
              <a:buNone/>
            </a:pPr>
            <a:r>
              <a:rPr lang="el-GR" dirty="0"/>
              <a:t>                                     3.000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27662" y="3497343"/>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21278" y="349734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Βέλος: Κάτω 13">
            <a:extLst>
              <a:ext uri="{FF2B5EF4-FFF2-40B4-BE49-F238E27FC236}">
                <a16:creationId xmlns:a16="http://schemas.microsoft.com/office/drawing/2014/main" id="{271A84FA-4ACB-430E-B6D4-EB051168437F}"/>
              </a:ext>
            </a:extLst>
          </p:cNvPr>
          <p:cNvSpPr/>
          <p:nvPr/>
        </p:nvSpPr>
        <p:spPr>
          <a:xfrm>
            <a:off x="1483540" y="4619152"/>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Βέλος: Επάνω 14">
            <a:extLst>
              <a:ext uri="{FF2B5EF4-FFF2-40B4-BE49-F238E27FC236}">
                <a16:creationId xmlns:a16="http://schemas.microsoft.com/office/drawing/2014/main" id="{D7B5C711-A2DC-4F97-989D-DC6C260F0460}"/>
              </a:ext>
            </a:extLst>
          </p:cNvPr>
          <p:cNvSpPr/>
          <p:nvPr/>
        </p:nvSpPr>
        <p:spPr>
          <a:xfrm>
            <a:off x="4173318"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Βέλος: Επάνω 15">
            <a:extLst>
              <a:ext uri="{FF2B5EF4-FFF2-40B4-BE49-F238E27FC236}">
                <a16:creationId xmlns:a16="http://schemas.microsoft.com/office/drawing/2014/main" id="{D0217C03-0D7C-4125-807A-A7A4AAE547BD}"/>
              </a:ext>
            </a:extLst>
          </p:cNvPr>
          <p:cNvSpPr/>
          <p:nvPr/>
        </p:nvSpPr>
        <p:spPr>
          <a:xfrm>
            <a:off x="6528254"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7" name="Βέλος: Κάτω 16">
            <a:extLst>
              <a:ext uri="{FF2B5EF4-FFF2-40B4-BE49-F238E27FC236}">
                <a16:creationId xmlns:a16="http://schemas.microsoft.com/office/drawing/2014/main" id="{DAC0FD11-0189-4C1E-86A3-CD1AA3DFE108}"/>
              </a:ext>
            </a:extLst>
          </p:cNvPr>
          <p:cNvSpPr/>
          <p:nvPr/>
        </p:nvSpPr>
        <p:spPr>
          <a:xfrm>
            <a:off x="9143001" y="4619151"/>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31170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barn(inVertical)">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barn(inVertical)">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42"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arn(outHorizontal)">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barn(inHorizontal)">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6"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barn(inHorizontal)">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42"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outHorizontal)">
                                      <p:cBhvr>
                                        <p:cTn id="9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animBg="1"/>
      <p:bldP spid="15" grpId="0" animBg="1"/>
      <p:bldP spid="16" grpId="0" animBg="1"/>
      <p:bldP spid="1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Ενεργητικού </a:t>
            </a:r>
            <a:r>
              <a:rPr lang="el-GR" b="1" u="sng" dirty="0">
                <a:solidFill>
                  <a:srgbClr val="002060"/>
                </a:solidFill>
              </a:rPr>
              <a:t>αυξάνεται</a:t>
            </a:r>
            <a:r>
              <a:rPr lang="el-GR" dirty="0"/>
              <a:t> τότε  </a:t>
            </a:r>
          </a:p>
          <a:p>
            <a:pPr algn="just"/>
            <a:r>
              <a:rPr lang="el-GR" dirty="0"/>
              <a:t>Αυξάνεται ένας λογαριασμός του </a:t>
            </a:r>
            <a:r>
              <a:rPr lang="el-GR" b="1" dirty="0">
                <a:solidFill>
                  <a:srgbClr val="FF0000"/>
                </a:solidFill>
              </a:rPr>
              <a:t>ΠΑΘΗΤΙΚΟΥ ή της ΚΑΘΑΡΗΣ ΘΕΣΗ </a:t>
            </a:r>
          </a:p>
          <a:p>
            <a:pPr algn="just"/>
            <a:r>
              <a:rPr lang="el-GR" dirty="0"/>
              <a:t>Ή Μειώνεται ένας λογαριασμός του </a:t>
            </a:r>
            <a:r>
              <a:rPr lang="el-GR" b="1" dirty="0">
                <a:solidFill>
                  <a:srgbClr val="002060"/>
                </a:solidFill>
              </a:rPr>
              <a:t>ΕΝΕΡΓΗΤΙΚΟΥ</a:t>
            </a:r>
          </a:p>
          <a:p>
            <a:pPr algn="just"/>
            <a:endParaRPr lang="el-GR" dirty="0"/>
          </a:p>
          <a:p>
            <a:pPr algn="just"/>
            <a:endParaRPr lang="el-GR" dirty="0"/>
          </a:p>
          <a:p>
            <a:pPr marL="0" indent="0" algn="just">
              <a:buNone/>
            </a:pPr>
            <a:r>
              <a:rPr lang="el-GR" dirty="0"/>
              <a:t>  Χ                 Ταμείο    Π                             Χ            Κεφάλαιο            Π </a:t>
            </a:r>
          </a:p>
          <a:p>
            <a:pPr marL="0" indent="0" algn="just">
              <a:buNone/>
            </a:pPr>
            <a:r>
              <a:rPr lang="el-GR" dirty="0"/>
              <a:t>    30.000                                                                                         30.000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27662" y="3497343"/>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21278" y="349734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Βέλος: Επάνω 14">
            <a:extLst>
              <a:ext uri="{FF2B5EF4-FFF2-40B4-BE49-F238E27FC236}">
                <a16:creationId xmlns:a16="http://schemas.microsoft.com/office/drawing/2014/main" id="{D7B5C711-A2DC-4F97-989D-DC6C260F0460}"/>
              </a:ext>
            </a:extLst>
          </p:cNvPr>
          <p:cNvSpPr/>
          <p:nvPr/>
        </p:nvSpPr>
        <p:spPr>
          <a:xfrm>
            <a:off x="1292858"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Βέλος: Επάνω 15">
            <a:extLst>
              <a:ext uri="{FF2B5EF4-FFF2-40B4-BE49-F238E27FC236}">
                <a16:creationId xmlns:a16="http://schemas.microsoft.com/office/drawing/2014/main" id="{D0217C03-0D7C-4125-807A-A7A4AAE547BD}"/>
              </a:ext>
            </a:extLst>
          </p:cNvPr>
          <p:cNvSpPr/>
          <p:nvPr/>
        </p:nvSpPr>
        <p:spPr>
          <a:xfrm>
            <a:off x="9480224"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7566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barn(inVertical)">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barn(inVertical)">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Horizont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Horizont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5" grpId="0" animBg="1"/>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Ενεργητικού </a:t>
            </a:r>
            <a:r>
              <a:rPr lang="el-GR" b="1" u="sng" dirty="0">
                <a:solidFill>
                  <a:srgbClr val="002060"/>
                </a:solidFill>
              </a:rPr>
              <a:t>αυξάνεται</a:t>
            </a:r>
            <a:r>
              <a:rPr lang="el-GR" dirty="0"/>
              <a:t> τότε  </a:t>
            </a:r>
          </a:p>
          <a:p>
            <a:pPr algn="just"/>
            <a:r>
              <a:rPr lang="el-GR" dirty="0"/>
              <a:t>Αυξάνεται ένας λογαριασμός του </a:t>
            </a:r>
            <a:r>
              <a:rPr lang="el-GR" b="1" dirty="0">
                <a:solidFill>
                  <a:srgbClr val="FF0000"/>
                </a:solidFill>
              </a:rPr>
              <a:t>ΠΑΘΗΤΙΚΟΥ ή της ΚΑΘΑΡΗΣ ΘΕΣΗ </a:t>
            </a:r>
          </a:p>
          <a:p>
            <a:pPr algn="just"/>
            <a:r>
              <a:rPr lang="el-GR" dirty="0"/>
              <a:t>Ή Μειώνεται ένας λογαριασμός του </a:t>
            </a:r>
            <a:r>
              <a:rPr lang="el-GR" b="1" dirty="0">
                <a:solidFill>
                  <a:srgbClr val="002060"/>
                </a:solidFill>
              </a:rPr>
              <a:t>ΕΝΕΡΓΗΤΙΚΟΥ</a:t>
            </a:r>
          </a:p>
          <a:p>
            <a:pPr algn="just"/>
            <a:endParaRPr lang="el-GR" dirty="0"/>
          </a:p>
          <a:p>
            <a:pPr algn="just"/>
            <a:endParaRPr lang="el-GR" dirty="0"/>
          </a:p>
          <a:p>
            <a:pPr marL="0" indent="0" algn="just">
              <a:buNone/>
            </a:pPr>
            <a:r>
              <a:rPr lang="el-GR" dirty="0"/>
              <a:t>  Χ                 Ταμείο    Π                             Χ         Μηχανήματα           Π </a:t>
            </a:r>
          </a:p>
          <a:p>
            <a:pPr marL="0" indent="0" algn="just">
              <a:buNone/>
            </a:pPr>
            <a:r>
              <a:rPr lang="el-GR" dirty="0"/>
              <a:t>    30.000                        14.000                 14.000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27662" y="3497343"/>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21278" y="349734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Βέλος: Επάνω 15">
            <a:extLst>
              <a:ext uri="{FF2B5EF4-FFF2-40B4-BE49-F238E27FC236}">
                <a16:creationId xmlns:a16="http://schemas.microsoft.com/office/drawing/2014/main" id="{D0217C03-0D7C-4125-807A-A7A4AAE547BD}"/>
              </a:ext>
            </a:extLst>
          </p:cNvPr>
          <p:cNvSpPr/>
          <p:nvPr/>
        </p:nvSpPr>
        <p:spPr>
          <a:xfrm>
            <a:off x="6768447"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2" name="Βέλος: Κάτω 11">
            <a:extLst>
              <a:ext uri="{FF2B5EF4-FFF2-40B4-BE49-F238E27FC236}">
                <a16:creationId xmlns:a16="http://schemas.microsoft.com/office/drawing/2014/main" id="{ECDCBCF1-50C3-4443-ADC0-374A6A7C1E8E}"/>
              </a:ext>
            </a:extLst>
          </p:cNvPr>
          <p:cNvSpPr/>
          <p:nvPr/>
        </p:nvSpPr>
        <p:spPr>
          <a:xfrm>
            <a:off x="4194928" y="4619153"/>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4855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barn(inVertical)">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barn(inVertical)">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42"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barn(outHorizontal)">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Ενεργητικού </a:t>
            </a:r>
            <a:r>
              <a:rPr lang="el-GR" b="1" u="sng" dirty="0">
                <a:solidFill>
                  <a:srgbClr val="FF0000"/>
                </a:solidFill>
              </a:rPr>
              <a:t>μειώνεται</a:t>
            </a:r>
            <a:r>
              <a:rPr lang="el-GR" dirty="0"/>
              <a:t> τότε  </a:t>
            </a:r>
          </a:p>
          <a:p>
            <a:pPr algn="just"/>
            <a:r>
              <a:rPr lang="el-GR" dirty="0"/>
              <a:t>Μειώνεται ένας λογαριασμός του </a:t>
            </a:r>
            <a:r>
              <a:rPr lang="el-GR" b="1" dirty="0">
                <a:solidFill>
                  <a:srgbClr val="FF0000"/>
                </a:solidFill>
              </a:rPr>
              <a:t>ΠΑΘΗΤΙΚΟΥ ή της ΚΑΘΑΡΗΣ ΘΕΣΗ </a:t>
            </a:r>
          </a:p>
          <a:p>
            <a:pPr algn="just"/>
            <a:r>
              <a:rPr lang="el-GR" dirty="0"/>
              <a:t>Ή Αυξάνεται ένας λογαριασμός του </a:t>
            </a:r>
            <a:r>
              <a:rPr lang="el-GR" b="1" dirty="0">
                <a:solidFill>
                  <a:srgbClr val="002060"/>
                </a:solidFill>
              </a:rPr>
              <a:t>ΕΝΕΡΓΗΤΙΚΟΥ</a:t>
            </a:r>
          </a:p>
          <a:p>
            <a:pPr algn="just"/>
            <a:endParaRPr lang="el-GR" dirty="0"/>
          </a:p>
          <a:p>
            <a:pPr algn="just"/>
            <a:endParaRPr lang="el-GR" dirty="0"/>
          </a:p>
          <a:p>
            <a:pPr marL="0" indent="0" algn="just">
              <a:buNone/>
            </a:pPr>
            <a:r>
              <a:rPr lang="el-GR" dirty="0"/>
              <a:t>  Χ                 Ταμείο    Π                             Χ         Μηχανήματα           Π </a:t>
            </a:r>
          </a:p>
          <a:p>
            <a:pPr marL="0" indent="0" algn="just">
              <a:buNone/>
            </a:pPr>
            <a:r>
              <a:rPr lang="el-GR" dirty="0"/>
              <a:t>    30.000                        14.000                 14.000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27662" y="3497343"/>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416511" y="349734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21278" y="349734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Βέλος: Επάνω 15">
            <a:extLst>
              <a:ext uri="{FF2B5EF4-FFF2-40B4-BE49-F238E27FC236}">
                <a16:creationId xmlns:a16="http://schemas.microsoft.com/office/drawing/2014/main" id="{D0217C03-0D7C-4125-807A-A7A4AAE547BD}"/>
              </a:ext>
            </a:extLst>
          </p:cNvPr>
          <p:cNvSpPr/>
          <p:nvPr/>
        </p:nvSpPr>
        <p:spPr>
          <a:xfrm>
            <a:off x="6768447"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2" name="Βέλος: Κάτω 11">
            <a:extLst>
              <a:ext uri="{FF2B5EF4-FFF2-40B4-BE49-F238E27FC236}">
                <a16:creationId xmlns:a16="http://schemas.microsoft.com/office/drawing/2014/main" id="{ECDCBCF1-50C3-4443-ADC0-374A6A7C1E8E}"/>
              </a:ext>
            </a:extLst>
          </p:cNvPr>
          <p:cNvSpPr/>
          <p:nvPr/>
        </p:nvSpPr>
        <p:spPr>
          <a:xfrm>
            <a:off x="4194928" y="4619153"/>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420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barn(inVertical)">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barn(inVertical)">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42"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barn(outHorizontal)">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923827" y="489527"/>
            <a:ext cx="10801736" cy="6368472"/>
          </a:xfrm>
        </p:spPr>
        <p:txBody>
          <a:bodyPr>
            <a:normAutofit/>
          </a:bodyPr>
          <a:lstStyle/>
          <a:p>
            <a:pPr algn="just"/>
            <a:r>
              <a:rPr lang="el-GR" dirty="0"/>
              <a:t>Όταν ένας λογαριασμός του Ενεργητικού </a:t>
            </a:r>
            <a:r>
              <a:rPr lang="el-GR" b="1" u="sng" dirty="0">
                <a:solidFill>
                  <a:srgbClr val="FF0000"/>
                </a:solidFill>
              </a:rPr>
              <a:t>μειώνεται</a:t>
            </a:r>
            <a:r>
              <a:rPr lang="el-GR" dirty="0"/>
              <a:t> τότε  </a:t>
            </a:r>
          </a:p>
          <a:p>
            <a:pPr algn="just"/>
            <a:r>
              <a:rPr lang="el-GR" dirty="0"/>
              <a:t>Μειώνεται ένας λογαριασμός του </a:t>
            </a:r>
            <a:r>
              <a:rPr lang="el-GR" b="1" dirty="0">
                <a:solidFill>
                  <a:srgbClr val="FF0000"/>
                </a:solidFill>
              </a:rPr>
              <a:t>ΠΑΘΗΤΙΚΟΥ</a:t>
            </a:r>
            <a:r>
              <a:rPr lang="el-GR" dirty="0"/>
              <a:t> ή της </a:t>
            </a:r>
            <a:r>
              <a:rPr lang="el-GR" b="1" dirty="0">
                <a:solidFill>
                  <a:srgbClr val="FF0000"/>
                </a:solidFill>
              </a:rPr>
              <a:t>ΚΑΘΑΡΗΣ ΘΕΣΗΣ</a:t>
            </a:r>
          </a:p>
          <a:p>
            <a:pPr algn="just"/>
            <a:r>
              <a:rPr lang="el-GR" dirty="0"/>
              <a:t>Ή Αυξάνεται ένας λογαριασμός του </a:t>
            </a:r>
            <a:r>
              <a:rPr lang="el-GR" b="1" dirty="0">
                <a:solidFill>
                  <a:srgbClr val="002060"/>
                </a:solidFill>
              </a:rPr>
              <a:t>ΕΝΕΡΓΗΤΙΚΟΥ</a:t>
            </a:r>
          </a:p>
          <a:p>
            <a:pPr algn="just"/>
            <a:endParaRPr lang="el-GR" dirty="0"/>
          </a:p>
          <a:p>
            <a:pPr marL="0" indent="0" algn="just">
              <a:buNone/>
            </a:pPr>
            <a:r>
              <a:rPr lang="el-GR" dirty="0"/>
              <a:t>    Χ           Προμηθευτές        Π                Χ              Ταμείο              Π </a:t>
            </a:r>
          </a:p>
          <a:p>
            <a:pPr marL="0" indent="0" algn="just">
              <a:buNone/>
            </a:pPr>
            <a:r>
              <a:rPr lang="el-GR" dirty="0">
                <a:solidFill>
                  <a:srgbClr val="FF0000"/>
                </a:solidFill>
              </a:rPr>
              <a:t>     2.000</a:t>
            </a:r>
            <a:r>
              <a:rPr lang="el-GR" dirty="0"/>
              <a:t>                           3.000                  30.000</a:t>
            </a:r>
            <a:r>
              <a:rPr lang="el-GR" dirty="0">
                <a:solidFill>
                  <a:srgbClr val="FF0000"/>
                </a:solidFill>
              </a:rPr>
              <a:t> </a:t>
            </a:r>
            <a:r>
              <a:rPr lang="el-GR" dirty="0"/>
              <a:t>                    14.000    </a:t>
            </a:r>
          </a:p>
          <a:p>
            <a:pPr marL="0" indent="0" algn="just">
              <a:buNone/>
            </a:pPr>
            <a:r>
              <a:rPr lang="el-GR" dirty="0"/>
              <a:t>                                          4.000                                                      </a:t>
            </a:r>
            <a:r>
              <a:rPr lang="el-GR" dirty="0">
                <a:solidFill>
                  <a:srgbClr val="FF0000"/>
                </a:solidFill>
              </a:rPr>
              <a:t>2.000</a:t>
            </a:r>
            <a:r>
              <a:rPr lang="el-GR" dirty="0"/>
              <a:t>          </a:t>
            </a:r>
            <a:endParaRPr lang="el-GR" dirty="0">
              <a:solidFill>
                <a:srgbClr val="FF0000"/>
              </a:solidFill>
            </a:endParaRPr>
          </a:p>
          <a:p>
            <a:pPr marL="0" indent="0" algn="just">
              <a:buNone/>
            </a:pPr>
            <a:r>
              <a:rPr lang="el-GR" dirty="0"/>
              <a:t>                                       </a:t>
            </a:r>
          </a:p>
          <a:p>
            <a:pPr marL="0" indent="0" algn="just">
              <a:buNone/>
            </a:pPr>
            <a:r>
              <a:rPr lang="el-GR" dirty="0"/>
              <a:t>               </a:t>
            </a:r>
          </a:p>
        </p:txBody>
      </p:sp>
      <p:sp>
        <p:nvSpPr>
          <p:cNvPr id="6" name="Ορθογώνιο 5"/>
          <p:cNvSpPr/>
          <p:nvPr/>
        </p:nvSpPr>
        <p:spPr>
          <a:xfrm>
            <a:off x="1" y="0"/>
            <a:ext cx="9045018"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Λογιστικά Γεγονότα και Λογαριασμοί</a:t>
            </a:r>
          </a:p>
        </p:txBody>
      </p:sp>
      <p:sp>
        <p:nvSpPr>
          <p:cNvPr id="7" name="Ορθογώνιο 6"/>
          <p:cNvSpPr/>
          <p:nvPr/>
        </p:nvSpPr>
        <p:spPr>
          <a:xfrm>
            <a:off x="9045019" y="0"/>
            <a:ext cx="3146981"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253765" y="3060701"/>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332375" y="3060701"/>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389802" y="3060703"/>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468412" y="3060703"/>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Κάτω 11">
            <a:extLst>
              <a:ext uri="{FF2B5EF4-FFF2-40B4-BE49-F238E27FC236}">
                <a16:creationId xmlns:a16="http://schemas.microsoft.com/office/drawing/2014/main" id="{28428B92-DA68-4AE5-AD74-E5695A83D858}"/>
              </a:ext>
            </a:extLst>
          </p:cNvPr>
          <p:cNvSpPr/>
          <p:nvPr/>
        </p:nvSpPr>
        <p:spPr>
          <a:xfrm>
            <a:off x="9392239" y="4248515"/>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Βέλος: Κάτω 13">
            <a:extLst>
              <a:ext uri="{FF2B5EF4-FFF2-40B4-BE49-F238E27FC236}">
                <a16:creationId xmlns:a16="http://schemas.microsoft.com/office/drawing/2014/main" id="{271A84FA-4ACB-430E-B6D4-EB051168437F}"/>
              </a:ext>
            </a:extLst>
          </p:cNvPr>
          <p:cNvSpPr/>
          <p:nvPr/>
        </p:nvSpPr>
        <p:spPr>
          <a:xfrm>
            <a:off x="1409507" y="4248516"/>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4561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42"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outHorizont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42"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arn(outHorizontal)">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Παθητικού ή της Καθαρής Θέσης </a:t>
            </a:r>
            <a:r>
              <a:rPr lang="el-GR" b="1" u="sng" dirty="0">
                <a:solidFill>
                  <a:srgbClr val="002060"/>
                </a:solidFill>
              </a:rPr>
              <a:t>αυξάνεται</a:t>
            </a:r>
            <a:r>
              <a:rPr lang="el-GR" dirty="0"/>
              <a:t> τότε:</a:t>
            </a:r>
          </a:p>
          <a:p>
            <a:pPr algn="just"/>
            <a:r>
              <a:rPr lang="el-GR" dirty="0"/>
              <a:t>Αυξάνεται ένας λογαριασμός του </a:t>
            </a:r>
            <a:r>
              <a:rPr lang="el-GR" b="1" dirty="0">
                <a:solidFill>
                  <a:srgbClr val="002060"/>
                </a:solidFill>
              </a:rPr>
              <a:t>ΕΝΕΡΓΗΤΙΚΟΥ</a:t>
            </a:r>
          </a:p>
          <a:p>
            <a:pPr algn="just"/>
            <a:r>
              <a:rPr lang="el-GR" dirty="0"/>
              <a:t>Ή μειώνεται ένας άλλος λογαριασμός του </a:t>
            </a:r>
            <a:r>
              <a:rPr lang="el-GR" b="1" dirty="0">
                <a:solidFill>
                  <a:srgbClr val="FF0000"/>
                </a:solidFill>
              </a:rPr>
              <a:t>Παθητικού ή της Καθαρής Θέσης</a:t>
            </a:r>
          </a:p>
          <a:p>
            <a:pPr marL="0" indent="0" algn="just">
              <a:buNone/>
            </a:pPr>
            <a:endParaRPr lang="el-GR" dirty="0"/>
          </a:p>
          <a:p>
            <a:pPr marL="0" indent="0" algn="just">
              <a:buNone/>
            </a:pPr>
            <a:r>
              <a:rPr lang="el-GR" dirty="0"/>
              <a:t>  Χ                 Ταμείο    Π                             Χ            Κεφάλαιο            Π </a:t>
            </a:r>
          </a:p>
          <a:p>
            <a:pPr marL="0" indent="0" algn="just">
              <a:buNone/>
            </a:pPr>
            <a:r>
              <a:rPr lang="el-GR" dirty="0"/>
              <a:t>    30.000                                                                                         30.000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069942"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148553" y="3824925"/>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284534"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353720" y="3824925"/>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Βέλος: Επάνω 14">
            <a:extLst>
              <a:ext uri="{FF2B5EF4-FFF2-40B4-BE49-F238E27FC236}">
                <a16:creationId xmlns:a16="http://schemas.microsoft.com/office/drawing/2014/main" id="{D7B5C711-A2DC-4F97-989D-DC6C260F0460}"/>
              </a:ext>
            </a:extLst>
          </p:cNvPr>
          <p:cNvSpPr/>
          <p:nvPr/>
        </p:nvSpPr>
        <p:spPr>
          <a:xfrm>
            <a:off x="1332517" y="4854806"/>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Βέλος: Επάνω 15">
            <a:extLst>
              <a:ext uri="{FF2B5EF4-FFF2-40B4-BE49-F238E27FC236}">
                <a16:creationId xmlns:a16="http://schemas.microsoft.com/office/drawing/2014/main" id="{D0217C03-0D7C-4125-807A-A7A4AAE547BD}"/>
              </a:ext>
            </a:extLst>
          </p:cNvPr>
          <p:cNvSpPr/>
          <p:nvPr/>
        </p:nvSpPr>
        <p:spPr>
          <a:xfrm>
            <a:off x="9480224"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40118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Horizont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Horizont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5" grpId="0" animBg="1"/>
      <p:bldP spid="1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Παθητικού ή της Καθαρής Θέσης </a:t>
            </a:r>
            <a:r>
              <a:rPr lang="el-GR" b="1" u="sng" dirty="0">
                <a:solidFill>
                  <a:srgbClr val="002060"/>
                </a:solidFill>
              </a:rPr>
              <a:t>αυξάνεται</a:t>
            </a:r>
            <a:r>
              <a:rPr lang="el-GR" dirty="0"/>
              <a:t> τότε:</a:t>
            </a:r>
          </a:p>
          <a:p>
            <a:pPr algn="just"/>
            <a:r>
              <a:rPr lang="el-GR" dirty="0"/>
              <a:t>Αυξάνεται ένας λογαριασμός του </a:t>
            </a:r>
            <a:r>
              <a:rPr lang="el-GR" b="1" dirty="0">
                <a:solidFill>
                  <a:srgbClr val="002060"/>
                </a:solidFill>
              </a:rPr>
              <a:t>ΕΝΕΡΓΗΤΙΚΟΥ</a:t>
            </a:r>
          </a:p>
          <a:p>
            <a:pPr algn="just"/>
            <a:r>
              <a:rPr lang="el-GR" dirty="0"/>
              <a:t>Ή μειώνεται ένας άλλος λογαριασμός του </a:t>
            </a:r>
            <a:r>
              <a:rPr lang="el-GR" b="1" dirty="0">
                <a:solidFill>
                  <a:srgbClr val="FF0000"/>
                </a:solidFill>
              </a:rPr>
              <a:t>Παθητικού ή της Καθαρής Θέσης</a:t>
            </a:r>
          </a:p>
          <a:p>
            <a:pPr marL="0" indent="0" algn="just">
              <a:buNone/>
            </a:pPr>
            <a:endParaRPr lang="el-GR" dirty="0"/>
          </a:p>
          <a:p>
            <a:pPr marL="0" indent="0" algn="just">
              <a:buNone/>
            </a:pPr>
            <a:r>
              <a:rPr lang="el-GR" dirty="0"/>
              <a:t>  Χ           Προμηθευτές    Π                     Χ                Δάνειο               Π </a:t>
            </a:r>
          </a:p>
          <a:p>
            <a:pPr marL="0" indent="0" algn="just">
              <a:buNone/>
            </a:pPr>
            <a:r>
              <a:rPr lang="el-GR" dirty="0"/>
              <a:t>     10.000                      20.000                                                   10.000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069942"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148553" y="3824925"/>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284534"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353720" y="3824925"/>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Βέλος: Επάνω 15">
            <a:extLst>
              <a:ext uri="{FF2B5EF4-FFF2-40B4-BE49-F238E27FC236}">
                <a16:creationId xmlns:a16="http://schemas.microsoft.com/office/drawing/2014/main" id="{D0217C03-0D7C-4125-807A-A7A4AAE547BD}"/>
              </a:ext>
            </a:extLst>
          </p:cNvPr>
          <p:cNvSpPr/>
          <p:nvPr/>
        </p:nvSpPr>
        <p:spPr>
          <a:xfrm>
            <a:off x="9480224" y="4619152"/>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2" name="Βέλος: Κάτω 11">
            <a:extLst>
              <a:ext uri="{FF2B5EF4-FFF2-40B4-BE49-F238E27FC236}">
                <a16:creationId xmlns:a16="http://schemas.microsoft.com/office/drawing/2014/main" id="{2119AA8D-D975-4575-B553-38B95E1CCB2E}"/>
              </a:ext>
            </a:extLst>
          </p:cNvPr>
          <p:cNvSpPr/>
          <p:nvPr/>
        </p:nvSpPr>
        <p:spPr>
          <a:xfrm>
            <a:off x="1382604" y="4619152"/>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6949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42"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barn(outHorizontal)">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Παθητικού ή της Καθαρής Θέσης </a:t>
            </a:r>
            <a:r>
              <a:rPr lang="el-GR" b="1" u="sng" dirty="0">
                <a:solidFill>
                  <a:srgbClr val="FF0000"/>
                </a:solidFill>
              </a:rPr>
              <a:t>μειώνεται</a:t>
            </a:r>
            <a:r>
              <a:rPr lang="el-GR" dirty="0"/>
              <a:t> τότε:</a:t>
            </a:r>
          </a:p>
          <a:p>
            <a:pPr algn="just"/>
            <a:r>
              <a:rPr lang="el-GR" dirty="0"/>
              <a:t>Μειώνεται ένας λογαριασμός του </a:t>
            </a:r>
            <a:r>
              <a:rPr lang="el-GR" b="1" dirty="0">
                <a:solidFill>
                  <a:srgbClr val="002060"/>
                </a:solidFill>
              </a:rPr>
              <a:t>ΕΝΕΡΓΗΤΙΚΟΥ</a:t>
            </a:r>
          </a:p>
          <a:p>
            <a:pPr algn="just"/>
            <a:r>
              <a:rPr lang="el-GR" dirty="0"/>
              <a:t>Ή αυξάνεται ένας άλλος λογαριασμός του </a:t>
            </a:r>
            <a:r>
              <a:rPr lang="el-GR" b="1" dirty="0">
                <a:solidFill>
                  <a:srgbClr val="FF0000"/>
                </a:solidFill>
              </a:rPr>
              <a:t>Παθητικού ή της Καθαρής Θέσης</a:t>
            </a:r>
          </a:p>
          <a:p>
            <a:pPr marL="0" indent="0" algn="just">
              <a:buNone/>
            </a:pPr>
            <a:endParaRPr lang="el-GR" dirty="0"/>
          </a:p>
          <a:p>
            <a:pPr marL="0" indent="0" algn="just">
              <a:buNone/>
            </a:pPr>
            <a:r>
              <a:rPr lang="el-GR" dirty="0"/>
              <a:t>  Χ            Προμηθευτές      Π                  Χ                Ταμείο            Π </a:t>
            </a:r>
          </a:p>
          <a:p>
            <a:pPr marL="0" indent="0" algn="just">
              <a:buNone/>
            </a:pPr>
            <a:r>
              <a:rPr lang="el-GR" dirty="0"/>
              <a:t>    2.000                           6.000                 30.000                        2.000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069942"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148553" y="3824925"/>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284534"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353720" y="3824925"/>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Κάτω 11">
            <a:extLst>
              <a:ext uri="{FF2B5EF4-FFF2-40B4-BE49-F238E27FC236}">
                <a16:creationId xmlns:a16="http://schemas.microsoft.com/office/drawing/2014/main" id="{660FD60A-41AF-436A-A053-7F98D10D90D6}"/>
              </a:ext>
            </a:extLst>
          </p:cNvPr>
          <p:cNvSpPr/>
          <p:nvPr/>
        </p:nvSpPr>
        <p:spPr>
          <a:xfrm>
            <a:off x="1160483" y="4715759"/>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Βέλος: Κάτω 13">
            <a:extLst>
              <a:ext uri="{FF2B5EF4-FFF2-40B4-BE49-F238E27FC236}">
                <a16:creationId xmlns:a16="http://schemas.microsoft.com/office/drawing/2014/main" id="{B42CDBB8-BB99-4C4A-9CD7-5485B68234DB}"/>
              </a:ext>
            </a:extLst>
          </p:cNvPr>
          <p:cNvSpPr/>
          <p:nvPr/>
        </p:nvSpPr>
        <p:spPr>
          <a:xfrm>
            <a:off x="9345490" y="4715759"/>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4667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42"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outHorizontal)">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42"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outHorizontal)">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algn="just"/>
            <a:r>
              <a:rPr lang="el-GR" dirty="0"/>
              <a:t>Όταν ένας λογαριασμός του Παθητικού ή της Καθαρής Θέσης </a:t>
            </a:r>
            <a:r>
              <a:rPr lang="el-GR" b="1" u="sng" dirty="0">
                <a:solidFill>
                  <a:srgbClr val="FF0000"/>
                </a:solidFill>
              </a:rPr>
              <a:t>μειώνεται</a:t>
            </a:r>
            <a:r>
              <a:rPr lang="el-GR" dirty="0"/>
              <a:t> τότε:</a:t>
            </a:r>
          </a:p>
          <a:p>
            <a:pPr algn="just"/>
            <a:r>
              <a:rPr lang="el-GR" dirty="0"/>
              <a:t>Μειώνεται ένας λογαριασμός του </a:t>
            </a:r>
            <a:r>
              <a:rPr lang="el-GR" b="1" dirty="0">
                <a:solidFill>
                  <a:srgbClr val="002060"/>
                </a:solidFill>
              </a:rPr>
              <a:t>ΕΝΕΡΓΗΤΙΚΟΥ</a:t>
            </a:r>
          </a:p>
          <a:p>
            <a:pPr algn="just"/>
            <a:r>
              <a:rPr lang="el-GR" dirty="0"/>
              <a:t>Ή αυξάνεται ένας άλλος λογαριασμός του </a:t>
            </a:r>
            <a:r>
              <a:rPr lang="el-GR" b="1" dirty="0">
                <a:solidFill>
                  <a:srgbClr val="FF0000"/>
                </a:solidFill>
              </a:rPr>
              <a:t>Παθητικού ή της Καθαρής Θέσης</a:t>
            </a:r>
          </a:p>
          <a:p>
            <a:pPr marL="0" indent="0" algn="just">
              <a:buNone/>
            </a:pPr>
            <a:endParaRPr lang="el-GR" dirty="0"/>
          </a:p>
          <a:p>
            <a:pPr marL="0" indent="0" algn="just">
              <a:buNone/>
            </a:pPr>
            <a:r>
              <a:rPr lang="el-GR" dirty="0"/>
              <a:t>  Χ            Προμηθευτές      Π                  Χ  Γραμμάτια πληρωτέα   Π </a:t>
            </a:r>
          </a:p>
          <a:p>
            <a:pPr marL="0" indent="0" algn="just">
              <a:buNone/>
            </a:pPr>
            <a:r>
              <a:rPr lang="el-GR" dirty="0"/>
              <a:t>    2.000                           6.000                                                     2.000                      </a:t>
            </a:r>
          </a:p>
          <a:p>
            <a:pPr marL="0" indent="0" algn="just">
              <a:buNone/>
            </a:pPr>
            <a:r>
              <a:rPr lang="el-GR" dirty="0"/>
              <a:t>                                    </a:t>
            </a:r>
          </a:p>
          <a:p>
            <a:pPr marL="0" indent="0" algn="just">
              <a:buNone/>
            </a:pPr>
            <a:r>
              <a:rPr lang="el-GR" dirty="0"/>
              <a:t>                                                                                                     </a:t>
            </a:r>
          </a:p>
          <a:p>
            <a:pPr marL="0" indent="0" algn="just">
              <a:buNone/>
            </a:pPr>
            <a:r>
              <a:rPr lang="el-GR" dirty="0"/>
              <a:t>                                       </a:t>
            </a:r>
          </a:p>
          <a:p>
            <a:pPr marL="0" indent="0" algn="just">
              <a:buNone/>
            </a:pPr>
            <a:r>
              <a:rPr lang="el-GR" dirty="0"/>
              <a:t>               </a:t>
            </a:r>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a16="http://schemas.microsoft.com/office/drawing/2014/main" id="{25EAB7BB-A656-43F3-ACC6-2D62F279F975}"/>
              </a:ext>
            </a:extLst>
          </p:cNvPr>
          <p:cNvCxnSpPr>
            <a:cxnSpLocks/>
          </p:cNvCxnSpPr>
          <p:nvPr/>
        </p:nvCxnSpPr>
        <p:spPr>
          <a:xfrm>
            <a:off x="1069942"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C2548F-9AF1-4E0E-8D9A-D3B43A4FF590}"/>
              </a:ext>
            </a:extLst>
          </p:cNvPr>
          <p:cNvCxnSpPr>
            <a:cxnSpLocks/>
          </p:cNvCxnSpPr>
          <p:nvPr/>
        </p:nvCxnSpPr>
        <p:spPr>
          <a:xfrm>
            <a:off x="3148553" y="3824925"/>
            <a:ext cx="0" cy="1781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31A5DA99-91FF-429C-B014-E143333F9FC2}"/>
              </a:ext>
            </a:extLst>
          </p:cNvPr>
          <p:cNvCxnSpPr>
            <a:cxnSpLocks/>
          </p:cNvCxnSpPr>
          <p:nvPr/>
        </p:nvCxnSpPr>
        <p:spPr>
          <a:xfrm>
            <a:off x="6284534" y="3824925"/>
            <a:ext cx="41572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64F70834-8DA3-4AED-86D7-C685D41F58E5}"/>
              </a:ext>
            </a:extLst>
          </p:cNvPr>
          <p:cNvCxnSpPr>
            <a:cxnSpLocks/>
          </p:cNvCxnSpPr>
          <p:nvPr/>
        </p:nvCxnSpPr>
        <p:spPr>
          <a:xfrm>
            <a:off x="8353720" y="3824925"/>
            <a:ext cx="0" cy="165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Βέλος: Κάτω 11">
            <a:extLst>
              <a:ext uri="{FF2B5EF4-FFF2-40B4-BE49-F238E27FC236}">
                <a16:creationId xmlns:a16="http://schemas.microsoft.com/office/drawing/2014/main" id="{660FD60A-41AF-436A-A053-7F98D10D90D6}"/>
              </a:ext>
            </a:extLst>
          </p:cNvPr>
          <p:cNvSpPr/>
          <p:nvPr/>
        </p:nvSpPr>
        <p:spPr>
          <a:xfrm>
            <a:off x="1160483" y="4715759"/>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Βέλος: Επάνω 14">
            <a:extLst>
              <a:ext uri="{FF2B5EF4-FFF2-40B4-BE49-F238E27FC236}">
                <a16:creationId xmlns:a16="http://schemas.microsoft.com/office/drawing/2014/main" id="{FF2F8DF1-B49E-403D-A432-0E8346CFECF1}"/>
              </a:ext>
            </a:extLst>
          </p:cNvPr>
          <p:cNvSpPr/>
          <p:nvPr/>
        </p:nvSpPr>
        <p:spPr>
          <a:xfrm>
            <a:off x="9311330" y="4715759"/>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169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42"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outHorizontal)">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barn(inHorizontal)">
                                      <p:cBhvr>
                                        <p:cTn id="8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marL="0" indent="0" algn="just">
              <a:buNone/>
            </a:pPr>
            <a:r>
              <a:rPr lang="el-GR" dirty="0"/>
              <a:t>Λογαριασμοί Ενεργητικού: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sz="3600" dirty="0"/>
              <a:t>                                                 ή</a:t>
            </a:r>
          </a:p>
          <a:p>
            <a:pPr marL="0" indent="0" algn="just">
              <a:buNone/>
            </a:pPr>
            <a:endParaRPr lang="el-GR" dirty="0"/>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Βέλος: Κάτω 11">
            <a:extLst>
              <a:ext uri="{FF2B5EF4-FFF2-40B4-BE49-F238E27FC236}">
                <a16:creationId xmlns:a16="http://schemas.microsoft.com/office/drawing/2014/main" id="{660FD60A-41AF-436A-A053-7F98D10D90D6}"/>
              </a:ext>
            </a:extLst>
          </p:cNvPr>
          <p:cNvSpPr/>
          <p:nvPr/>
        </p:nvSpPr>
        <p:spPr>
          <a:xfrm>
            <a:off x="8480003" y="5182396"/>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Βέλος: Επάνω 14">
            <a:extLst>
              <a:ext uri="{FF2B5EF4-FFF2-40B4-BE49-F238E27FC236}">
                <a16:creationId xmlns:a16="http://schemas.microsoft.com/office/drawing/2014/main" id="{FF2F8DF1-B49E-403D-A432-0E8346CFECF1}"/>
              </a:ext>
            </a:extLst>
          </p:cNvPr>
          <p:cNvSpPr/>
          <p:nvPr/>
        </p:nvSpPr>
        <p:spPr>
          <a:xfrm>
            <a:off x="5630946" y="2704719"/>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2" name="Ορθογώνιο: Στρογγύλεμα γωνιών 1">
            <a:extLst>
              <a:ext uri="{FF2B5EF4-FFF2-40B4-BE49-F238E27FC236}">
                <a16:creationId xmlns:a16="http://schemas.microsoft.com/office/drawing/2014/main" id="{2A462DD2-05DC-4A57-961E-8D43F8BAB63C}"/>
              </a:ext>
            </a:extLst>
          </p:cNvPr>
          <p:cNvSpPr/>
          <p:nvPr/>
        </p:nvSpPr>
        <p:spPr>
          <a:xfrm>
            <a:off x="4311191" y="151781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6" name="Ορθογώνιο: Στρογγύλεμα γωνιών 15">
            <a:extLst>
              <a:ext uri="{FF2B5EF4-FFF2-40B4-BE49-F238E27FC236}">
                <a16:creationId xmlns:a16="http://schemas.microsoft.com/office/drawing/2014/main" id="{1BFE035B-CC77-4913-813C-D83A5A7B6615}"/>
              </a:ext>
            </a:extLst>
          </p:cNvPr>
          <p:cNvSpPr/>
          <p:nvPr/>
        </p:nvSpPr>
        <p:spPr>
          <a:xfrm>
            <a:off x="1157923"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sp>
        <p:nvSpPr>
          <p:cNvPr id="17" name="Ορθογώνιο: Στρογγύλεμα γωνιών 16">
            <a:extLst>
              <a:ext uri="{FF2B5EF4-FFF2-40B4-BE49-F238E27FC236}">
                <a16:creationId xmlns:a16="http://schemas.microsoft.com/office/drawing/2014/main" id="{DFAB8943-01EC-47E0-8F38-D6EA21CD2428}"/>
              </a:ext>
            </a:extLst>
          </p:cNvPr>
          <p:cNvSpPr/>
          <p:nvPr/>
        </p:nvSpPr>
        <p:spPr>
          <a:xfrm>
            <a:off x="7216807"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8" name="Βέλος: Επάνω 17">
            <a:extLst>
              <a:ext uri="{FF2B5EF4-FFF2-40B4-BE49-F238E27FC236}">
                <a16:creationId xmlns:a16="http://schemas.microsoft.com/office/drawing/2014/main" id="{542190A9-5510-4B52-8ED3-582349F4B9C9}"/>
              </a:ext>
            </a:extLst>
          </p:cNvPr>
          <p:cNvSpPr/>
          <p:nvPr/>
        </p:nvSpPr>
        <p:spPr>
          <a:xfrm>
            <a:off x="2477676" y="5182395"/>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cxnSp>
        <p:nvCxnSpPr>
          <p:cNvPr id="4" name="Ευθύγραμμο βέλος σύνδεσης 3">
            <a:extLst>
              <a:ext uri="{FF2B5EF4-FFF2-40B4-BE49-F238E27FC236}">
                <a16:creationId xmlns:a16="http://schemas.microsoft.com/office/drawing/2014/main" id="{E289009E-470B-4FFB-A2FD-1DC8A21252C2}"/>
              </a:ext>
            </a:extLst>
          </p:cNvPr>
          <p:cNvCxnSpPr>
            <a:cxnSpLocks/>
            <a:endCxn id="16" idx="0"/>
          </p:cNvCxnSpPr>
          <p:nvPr/>
        </p:nvCxnSpPr>
        <p:spPr>
          <a:xfrm flipH="1">
            <a:off x="2958443" y="2381620"/>
            <a:ext cx="1352748" cy="155958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5161C27B-A27A-4531-A394-7EB836E3D3EB}"/>
              </a:ext>
            </a:extLst>
          </p:cNvPr>
          <p:cNvCxnSpPr>
            <a:cxnSpLocks/>
            <a:endCxn id="17" idx="0"/>
          </p:cNvCxnSpPr>
          <p:nvPr/>
        </p:nvCxnSpPr>
        <p:spPr>
          <a:xfrm>
            <a:off x="7912230" y="2406916"/>
            <a:ext cx="1105097" cy="15342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935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endParaRPr lang="el-GR" altLang="zh-TW" dirty="0"/>
          </a:p>
          <a:p>
            <a:pPr marL="0" indent="0" algn="ctr">
              <a:buNone/>
            </a:pPr>
            <a:endParaRPr lang="el-GR" altLang="zh-TW" dirty="0"/>
          </a:p>
          <a:p>
            <a:pPr marL="0" indent="0" algn="ctr">
              <a:buNone/>
            </a:pPr>
            <a:endParaRPr lang="el-GR" altLang="zh-TW" dirty="0"/>
          </a:p>
          <a:p>
            <a:pPr marL="0" indent="0" algn="ctr">
              <a:buNone/>
            </a:pPr>
            <a:r>
              <a:rPr lang="el-GR" altLang="zh-TW" sz="4400" b="1" dirty="0"/>
              <a:t>Χρηματοοικονομική Λογιστική</a:t>
            </a:r>
            <a:endParaRPr lang="el-GR" altLang="el-GR" sz="4400" b="1" dirty="0"/>
          </a:p>
          <a:p>
            <a:pPr marL="0" indent="0" algn="just">
              <a:buNone/>
            </a:pPr>
            <a:endParaRPr lang="en-US" sz="2600" dirty="0"/>
          </a:p>
        </p:txBody>
      </p:sp>
      <p:sp>
        <p:nvSpPr>
          <p:cNvPr id="4" name="Ορθογώνιο 3">
            <a:extLst>
              <a:ext uri="{FF2B5EF4-FFF2-40B4-BE49-F238E27FC236}">
                <a16:creationId xmlns:a16="http://schemas.microsoft.com/office/drawing/2014/main" id="{DC2F9B83-C45E-432A-B333-DCD97D1A80CC}"/>
              </a:ext>
            </a:extLst>
          </p:cNvPr>
          <p:cNvSpPr/>
          <p:nvPr/>
        </p:nvSpPr>
        <p:spPr>
          <a:xfrm>
            <a:off x="6691256" y="0"/>
            <a:ext cx="5479723" cy="5378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B8D8E1CF-44DE-44AE-BF73-2096043BF843}"/>
              </a:ext>
            </a:extLst>
          </p:cNvPr>
          <p:cNvSpPr/>
          <p:nvPr/>
        </p:nvSpPr>
        <p:spPr>
          <a:xfrm>
            <a:off x="21021" y="0"/>
            <a:ext cx="6670235" cy="537880"/>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εία γραμμή σύνδεσης 5">
            <a:extLst>
              <a:ext uri="{FF2B5EF4-FFF2-40B4-BE49-F238E27FC236}">
                <a16:creationId xmlns:a16="http://schemas.microsoft.com/office/drawing/2014/main" id="{C8924C81-C29B-4EC9-AF50-D7EC911AE285}"/>
              </a:ext>
            </a:extLst>
          </p:cNvPr>
          <p:cNvCxnSpPr/>
          <p:nvPr/>
        </p:nvCxnSpPr>
        <p:spPr>
          <a:xfrm flipV="1">
            <a:off x="1463040" y="3474720"/>
            <a:ext cx="10241280" cy="32273"/>
          </a:xfrm>
          <a:prstGeom prst="line">
            <a:avLst/>
          </a:prstGeom>
          <a:ln w="57150">
            <a:solidFill>
              <a:srgbClr val="00206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59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marL="0" indent="0" algn="just">
              <a:buNone/>
            </a:pPr>
            <a:r>
              <a:rPr lang="el-GR" dirty="0"/>
              <a:t>Λογαριασμοί Ενεργητικού: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t>                                                               </a:t>
            </a:r>
            <a:r>
              <a:rPr lang="el-GR" sz="4000" dirty="0"/>
              <a:t>ή</a:t>
            </a:r>
            <a:endParaRPr lang="el-GR" dirty="0"/>
          </a:p>
          <a:p>
            <a:pPr marL="0" indent="0" algn="just">
              <a:buNone/>
            </a:pPr>
            <a:endParaRPr lang="el-GR" dirty="0"/>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Βέλος: Κάτω 11">
            <a:extLst>
              <a:ext uri="{FF2B5EF4-FFF2-40B4-BE49-F238E27FC236}">
                <a16:creationId xmlns:a16="http://schemas.microsoft.com/office/drawing/2014/main" id="{660FD60A-41AF-436A-A053-7F98D10D90D6}"/>
              </a:ext>
            </a:extLst>
          </p:cNvPr>
          <p:cNvSpPr/>
          <p:nvPr/>
        </p:nvSpPr>
        <p:spPr>
          <a:xfrm>
            <a:off x="5555921" y="2783680"/>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Ορθογώνιο: Στρογγύλεμα γωνιών 1">
            <a:extLst>
              <a:ext uri="{FF2B5EF4-FFF2-40B4-BE49-F238E27FC236}">
                <a16:creationId xmlns:a16="http://schemas.microsoft.com/office/drawing/2014/main" id="{2A462DD2-05DC-4A57-961E-8D43F8BAB63C}"/>
              </a:ext>
            </a:extLst>
          </p:cNvPr>
          <p:cNvSpPr/>
          <p:nvPr/>
        </p:nvSpPr>
        <p:spPr>
          <a:xfrm>
            <a:off x="4311191" y="151781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6" name="Ορθογώνιο: Στρογγύλεμα γωνιών 15">
            <a:extLst>
              <a:ext uri="{FF2B5EF4-FFF2-40B4-BE49-F238E27FC236}">
                <a16:creationId xmlns:a16="http://schemas.microsoft.com/office/drawing/2014/main" id="{1BFE035B-CC77-4913-813C-D83A5A7B6615}"/>
              </a:ext>
            </a:extLst>
          </p:cNvPr>
          <p:cNvSpPr/>
          <p:nvPr/>
        </p:nvSpPr>
        <p:spPr>
          <a:xfrm>
            <a:off x="1157923"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sp>
        <p:nvSpPr>
          <p:cNvPr id="17" name="Ορθογώνιο: Στρογγύλεμα γωνιών 16">
            <a:extLst>
              <a:ext uri="{FF2B5EF4-FFF2-40B4-BE49-F238E27FC236}">
                <a16:creationId xmlns:a16="http://schemas.microsoft.com/office/drawing/2014/main" id="{DFAB8943-01EC-47E0-8F38-D6EA21CD2428}"/>
              </a:ext>
            </a:extLst>
          </p:cNvPr>
          <p:cNvSpPr/>
          <p:nvPr/>
        </p:nvSpPr>
        <p:spPr>
          <a:xfrm>
            <a:off x="7586640" y="3915906"/>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8" name="Βέλος: Επάνω 17">
            <a:extLst>
              <a:ext uri="{FF2B5EF4-FFF2-40B4-BE49-F238E27FC236}">
                <a16:creationId xmlns:a16="http://schemas.microsoft.com/office/drawing/2014/main" id="{542190A9-5510-4B52-8ED3-582349F4B9C9}"/>
              </a:ext>
            </a:extLst>
          </p:cNvPr>
          <p:cNvSpPr/>
          <p:nvPr/>
        </p:nvSpPr>
        <p:spPr>
          <a:xfrm>
            <a:off x="8536560" y="5182395"/>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3" name="Βέλος: Κάτω 12">
            <a:extLst>
              <a:ext uri="{FF2B5EF4-FFF2-40B4-BE49-F238E27FC236}">
                <a16:creationId xmlns:a16="http://schemas.microsoft.com/office/drawing/2014/main" id="{CC9CA671-C743-41C6-BE80-D63EF54B385A}"/>
              </a:ext>
            </a:extLst>
          </p:cNvPr>
          <p:cNvSpPr/>
          <p:nvPr/>
        </p:nvSpPr>
        <p:spPr>
          <a:xfrm>
            <a:off x="2355129" y="5182396"/>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4" name="Ευθύγραμμο βέλος σύνδεσης 13">
            <a:extLst>
              <a:ext uri="{FF2B5EF4-FFF2-40B4-BE49-F238E27FC236}">
                <a16:creationId xmlns:a16="http://schemas.microsoft.com/office/drawing/2014/main" id="{0BB0DBEF-0821-4650-B286-48003EB80E22}"/>
              </a:ext>
            </a:extLst>
          </p:cNvPr>
          <p:cNvCxnSpPr>
            <a:cxnSpLocks/>
          </p:cNvCxnSpPr>
          <p:nvPr/>
        </p:nvCxnSpPr>
        <p:spPr>
          <a:xfrm flipH="1">
            <a:off x="2958443" y="2381620"/>
            <a:ext cx="1352748" cy="155958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519851F5-ABDA-47E1-92D4-876116B774B1}"/>
              </a:ext>
            </a:extLst>
          </p:cNvPr>
          <p:cNvCxnSpPr>
            <a:cxnSpLocks/>
          </p:cNvCxnSpPr>
          <p:nvPr/>
        </p:nvCxnSpPr>
        <p:spPr>
          <a:xfrm>
            <a:off x="7912230" y="2406916"/>
            <a:ext cx="1105097" cy="15342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5652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barn(inVertical)">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8"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marL="0" indent="0" algn="just">
              <a:buNone/>
            </a:pPr>
            <a:r>
              <a:rPr lang="el-GR" dirty="0"/>
              <a:t>Λογαριασμοί Παθητικού: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sz="3600" dirty="0"/>
              <a:t>                                                ή</a:t>
            </a:r>
          </a:p>
          <a:p>
            <a:pPr marL="0" indent="0" algn="just">
              <a:buNone/>
            </a:pPr>
            <a:endParaRPr lang="el-GR" dirty="0"/>
          </a:p>
          <a:p>
            <a:pPr marL="0" indent="0" algn="just">
              <a:buNone/>
            </a:pPr>
            <a:endParaRPr lang="el-GR" dirty="0"/>
          </a:p>
          <a:p>
            <a:pPr marL="0" indent="0" algn="just">
              <a:buNone/>
            </a:pPr>
            <a:endParaRPr lang="el-GR" dirty="0"/>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Βέλος: Κάτω 11">
            <a:extLst>
              <a:ext uri="{FF2B5EF4-FFF2-40B4-BE49-F238E27FC236}">
                <a16:creationId xmlns:a16="http://schemas.microsoft.com/office/drawing/2014/main" id="{660FD60A-41AF-436A-A053-7F98D10D90D6}"/>
              </a:ext>
            </a:extLst>
          </p:cNvPr>
          <p:cNvSpPr/>
          <p:nvPr/>
        </p:nvSpPr>
        <p:spPr>
          <a:xfrm>
            <a:off x="2237703" y="5287273"/>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Βέλος: Επάνω 14">
            <a:extLst>
              <a:ext uri="{FF2B5EF4-FFF2-40B4-BE49-F238E27FC236}">
                <a16:creationId xmlns:a16="http://schemas.microsoft.com/office/drawing/2014/main" id="{FF2F8DF1-B49E-403D-A432-0E8346CFECF1}"/>
              </a:ext>
            </a:extLst>
          </p:cNvPr>
          <p:cNvSpPr/>
          <p:nvPr/>
        </p:nvSpPr>
        <p:spPr>
          <a:xfrm>
            <a:off x="5630946" y="2704719"/>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6" name="Ορθογώνιο: Στρογγύλεμα γωνιών 15">
            <a:extLst>
              <a:ext uri="{FF2B5EF4-FFF2-40B4-BE49-F238E27FC236}">
                <a16:creationId xmlns:a16="http://schemas.microsoft.com/office/drawing/2014/main" id="{1BFE035B-CC77-4913-813C-D83A5A7B6615}"/>
              </a:ext>
            </a:extLst>
          </p:cNvPr>
          <p:cNvSpPr/>
          <p:nvPr/>
        </p:nvSpPr>
        <p:spPr>
          <a:xfrm>
            <a:off x="4311191" y="1545556"/>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sp>
        <p:nvSpPr>
          <p:cNvPr id="17" name="Ορθογώνιο: Στρογγύλεμα γωνιών 16">
            <a:extLst>
              <a:ext uri="{FF2B5EF4-FFF2-40B4-BE49-F238E27FC236}">
                <a16:creationId xmlns:a16="http://schemas.microsoft.com/office/drawing/2014/main" id="{DFAB8943-01EC-47E0-8F38-D6EA21CD2428}"/>
              </a:ext>
            </a:extLst>
          </p:cNvPr>
          <p:cNvSpPr/>
          <p:nvPr/>
        </p:nvSpPr>
        <p:spPr>
          <a:xfrm>
            <a:off x="7216807"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8" name="Βέλος: Επάνω 17">
            <a:extLst>
              <a:ext uri="{FF2B5EF4-FFF2-40B4-BE49-F238E27FC236}">
                <a16:creationId xmlns:a16="http://schemas.microsoft.com/office/drawing/2014/main" id="{542190A9-5510-4B52-8ED3-582349F4B9C9}"/>
              </a:ext>
            </a:extLst>
          </p:cNvPr>
          <p:cNvSpPr/>
          <p:nvPr/>
        </p:nvSpPr>
        <p:spPr>
          <a:xfrm>
            <a:off x="8536560" y="5287273"/>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3" name="Ορθογώνιο: Στρογγύλεμα γωνιών 12">
            <a:extLst>
              <a:ext uri="{FF2B5EF4-FFF2-40B4-BE49-F238E27FC236}">
                <a16:creationId xmlns:a16="http://schemas.microsoft.com/office/drawing/2014/main" id="{6330B06B-CDF5-48E0-A4AA-9A061548D5F5}"/>
              </a:ext>
            </a:extLst>
          </p:cNvPr>
          <p:cNvSpPr/>
          <p:nvPr/>
        </p:nvSpPr>
        <p:spPr>
          <a:xfrm>
            <a:off x="1157921"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cxnSp>
        <p:nvCxnSpPr>
          <p:cNvPr id="14" name="Ευθύγραμμο βέλος σύνδεσης 13">
            <a:extLst>
              <a:ext uri="{FF2B5EF4-FFF2-40B4-BE49-F238E27FC236}">
                <a16:creationId xmlns:a16="http://schemas.microsoft.com/office/drawing/2014/main" id="{D4E187D5-9266-499A-A8D5-157F4EFA2B1E}"/>
              </a:ext>
            </a:extLst>
          </p:cNvPr>
          <p:cNvCxnSpPr>
            <a:cxnSpLocks/>
          </p:cNvCxnSpPr>
          <p:nvPr/>
        </p:nvCxnSpPr>
        <p:spPr>
          <a:xfrm flipH="1">
            <a:off x="2958443" y="2381620"/>
            <a:ext cx="1352748" cy="155958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E55B6CC5-C4C2-4E1E-8B07-2746BDC8B5A0}"/>
              </a:ext>
            </a:extLst>
          </p:cNvPr>
          <p:cNvCxnSpPr>
            <a:cxnSpLocks/>
          </p:cNvCxnSpPr>
          <p:nvPr/>
        </p:nvCxnSpPr>
        <p:spPr>
          <a:xfrm>
            <a:off x="7912230" y="2406916"/>
            <a:ext cx="1105097" cy="15342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91975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5" grpId="0" animBg="1"/>
      <p:bldP spid="1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67266" y="489527"/>
            <a:ext cx="10633435" cy="6368472"/>
          </a:xfrm>
        </p:spPr>
        <p:txBody>
          <a:bodyPr>
            <a:normAutofit/>
          </a:bodyPr>
          <a:lstStyle/>
          <a:p>
            <a:pPr marL="0" indent="0" algn="just">
              <a:buNone/>
            </a:pPr>
            <a:r>
              <a:rPr lang="el-GR" dirty="0"/>
              <a:t>Λογαριασμοί Παθητικού: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sz="3600" dirty="0"/>
              <a:t>                                                 ή</a:t>
            </a:r>
          </a:p>
          <a:p>
            <a:pPr marL="0" indent="0" algn="just">
              <a:buNone/>
            </a:pPr>
            <a:endParaRPr lang="el-GR" dirty="0"/>
          </a:p>
          <a:p>
            <a:pPr marL="0" indent="0" algn="just">
              <a:buNone/>
            </a:pPr>
            <a:endParaRPr lang="el-GR" dirty="0"/>
          </a:p>
          <a:p>
            <a:pPr marL="0" indent="0" algn="just">
              <a:buNone/>
            </a:pPr>
            <a:endParaRPr lang="el-GR" dirty="0"/>
          </a:p>
        </p:txBody>
      </p:sp>
      <p:sp>
        <p:nvSpPr>
          <p:cNvPr id="6" name="Ορθογώνιο 5"/>
          <p:cNvSpPr/>
          <p:nvPr/>
        </p:nvSpPr>
        <p:spPr>
          <a:xfrm>
            <a:off x="1" y="0"/>
            <a:ext cx="835371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Λογαριασμών</a:t>
            </a:r>
          </a:p>
        </p:txBody>
      </p:sp>
      <p:sp>
        <p:nvSpPr>
          <p:cNvPr id="7" name="Ορθογώνιο 6"/>
          <p:cNvSpPr/>
          <p:nvPr/>
        </p:nvSpPr>
        <p:spPr>
          <a:xfrm>
            <a:off x="8353721" y="0"/>
            <a:ext cx="38382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Βέλος: Κάτω 11">
            <a:extLst>
              <a:ext uri="{FF2B5EF4-FFF2-40B4-BE49-F238E27FC236}">
                <a16:creationId xmlns:a16="http://schemas.microsoft.com/office/drawing/2014/main" id="{660FD60A-41AF-436A-A053-7F98D10D90D6}"/>
              </a:ext>
            </a:extLst>
          </p:cNvPr>
          <p:cNvSpPr/>
          <p:nvPr/>
        </p:nvSpPr>
        <p:spPr>
          <a:xfrm>
            <a:off x="5555921" y="2739000"/>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Ορθογώνιο: Στρογγύλεμα γωνιών 15">
            <a:extLst>
              <a:ext uri="{FF2B5EF4-FFF2-40B4-BE49-F238E27FC236}">
                <a16:creationId xmlns:a16="http://schemas.microsoft.com/office/drawing/2014/main" id="{1BFE035B-CC77-4913-813C-D83A5A7B6615}"/>
              </a:ext>
            </a:extLst>
          </p:cNvPr>
          <p:cNvSpPr/>
          <p:nvPr/>
        </p:nvSpPr>
        <p:spPr>
          <a:xfrm>
            <a:off x="4311193" y="1514658"/>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sp>
        <p:nvSpPr>
          <p:cNvPr id="17" name="Ορθογώνιο: Στρογγύλεμα γωνιών 16">
            <a:extLst>
              <a:ext uri="{FF2B5EF4-FFF2-40B4-BE49-F238E27FC236}">
                <a16:creationId xmlns:a16="http://schemas.microsoft.com/office/drawing/2014/main" id="{DFAB8943-01EC-47E0-8F38-D6EA21CD2428}"/>
              </a:ext>
            </a:extLst>
          </p:cNvPr>
          <p:cNvSpPr/>
          <p:nvPr/>
        </p:nvSpPr>
        <p:spPr>
          <a:xfrm>
            <a:off x="7216807"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Ενεργητικού</a:t>
            </a:r>
          </a:p>
        </p:txBody>
      </p:sp>
      <p:sp>
        <p:nvSpPr>
          <p:cNvPr id="18" name="Βέλος: Επάνω 17">
            <a:extLst>
              <a:ext uri="{FF2B5EF4-FFF2-40B4-BE49-F238E27FC236}">
                <a16:creationId xmlns:a16="http://schemas.microsoft.com/office/drawing/2014/main" id="{542190A9-5510-4B52-8ED3-582349F4B9C9}"/>
              </a:ext>
            </a:extLst>
          </p:cNvPr>
          <p:cNvSpPr/>
          <p:nvPr/>
        </p:nvSpPr>
        <p:spPr>
          <a:xfrm>
            <a:off x="2477674" y="5345128"/>
            <a:ext cx="961531" cy="47130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13" name="Ορθογώνιο: Στρογγύλεμα γωνιών 12">
            <a:extLst>
              <a:ext uri="{FF2B5EF4-FFF2-40B4-BE49-F238E27FC236}">
                <a16:creationId xmlns:a16="http://schemas.microsoft.com/office/drawing/2014/main" id="{6330B06B-CDF5-48E0-A4AA-9A061548D5F5}"/>
              </a:ext>
            </a:extLst>
          </p:cNvPr>
          <p:cNvSpPr/>
          <p:nvPr/>
        </p:nvSpPr>
        <p:spPr>
          <a:xfrm>
            <a:off x="1157921" y="3941201"/>
            <a:ext cx="36010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Παθητικού</a:t>
            </a:r>
          </a:p>
        </p:txBody>
      </p:sp>
      <p:sp>
        <p:nvSpPr>
          <p:cNvPr id="14" name="Βέλος: Κάτω 13">
            <a:extLst>
              <a:ext uri="{FF2B5EF4-FFF2-40B4-BE49-F238E27FC236}">
                <a16:creationId xmlns:a16="http://schemas.microsoft.com/office/drawing/2014/main" id="{CCEE3071-C5EE-4414-81D8-1AF6A6EA43FC}"/>
              </a:ext>
            </a:extLst>
          </p:cNvPr>
          <p:cNvSpPr/>
          <p:nvPr/>
        </p:nvSpPr>
        <p:spPr>
          <a:xfrm>
            <a:off x="8480001" y="5345128"/>
            <a:ext cx="1074649" cy="471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5" name="Ευθύγραμμο βέλος σύνδεσης 14">
            <a:extLst>
              <a:ext uri="{FF2B5EF4-FFF2-40B4-BE49-F238E27FC236}">
                <a16:creationId xmlns:a16="http://schemas.microsoft.com/office/drawing/2014/main" id="{D41B66F9-6833-408C-82B3-F1D627C0827D}"/>
              </a:ext>
            </a:extLst>
          </p:cNvPr>
          <p:cNvCxnSpPr>
            <a:cxnSpLocks/>
          </p:cNvCxnSpPr>
          <p:nvPr/>
        </p:nvCxnSpPr>
        <p:spPr>
          <a:xfrm flipH="1">
            <a:off x="2958443" y="2381620"/>
            <a:ext cx="1352748" cy="155958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21A987DF-D047-4698-88B6-BD1AEA9C11EC}"/>
              </a:ext>
            </a:extLst>
          </p:cNvPr>
          <p:cNvCxnSpPr>
            <a:cxnSpLocks/>
          </p:cNvCxnSpPr>
          <p:nvPr/>
        </p:nvCxnSpPr>
        <p:spPr>
          <a:xfrm>
            <a:off x="7912230" y="2406916"/>
            <a:ext cx="1105097" cy="15342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933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barn(inVertical)">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8" grpId="0" animBg="1"/>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idx="1"/>
            <p:extLst>
              <p:ext uri="{D42A27DB-BD31-4B8C-83A1-F6EECF244321}">
                <p14:modId xmlns:p14="http://schemas.microsoft.com/office/powerpoint/2010/main" val="1162301317"/>
              </p:ext>
            </p:extLst>
          </p:nvPr>
        </p:nvGraphicFramePr>
        <p:xfrm>
          <a:off x="552659" y="650301"/>
          <a:ext cx="11183816" cy="6092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Καθαρής Θέσης</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9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graphicEl>
                                              <a:dgm id="{01009FD0-679E-439B-9850-A74BAFC985F8}"/>
                                            </p:graphicEl>
                                          </p:spTgt>
                                        </p:tgtEl>
                                        <p:attrNameLst>
                                          <p:attrName>style.visibility</p:attrName>
                                        </p:attrNameLst>
                                      </p:cBhvr>
                                      <p:to>
                                        <p:strVal val="visible"/>
                                      </p:to>
                                    </p:set>
                                    <p:animEffect transition="in" filter="circle(out)">
                                      <p:cBhvr>
                                        <p:cTn id="7" dur="2000"/>
                                        <p:tgtEl>
                                          <p:spTgt spid="3">
                                            <p:graphicEl>
                                              <a:dgm id="{01009FD0-679E-439B-9850-A74BAFC985F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graphicEl>
                                              <a:dgm id="{70ED3763-1E4F-4197-99F9-1EE2CF5E4C56}"/>
                                            </p:graphicEl>
                                          </p:spTgt>
                                        </p:tgtEl>
                                        <p:attrNameLst>
                                          <p:attrName>style.visibility</p:attrName>
                                        </p:attrNameLst>
                                      </p:cBhvr>
                                      <p:to>
                                        <p:strVal val="visible"/>
                                      </p:to>
                                    </p:set>
                                    <p:animEffect transition="in" filter="circle(out)">
                                      <p:cBhvr>
                                        <p:cTn id="12" dur="2000"/>
                                        <p:tgtEl>
                                          <p:spTgt spid="3">
                                            <p:graphicEl>
                                              <a:dgm id="{70ED3763-1E4F-4197-99F9-1EE2CF5E4C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823966" y="489526"/>
            <a:ext cx="10721489" cy="6368473"/>
          </a:xfrm>
        </p:spPr>
        <p:txBody>
          <a:bodyPr>
            <a:normAutofit/>
          </a:bodyPr>
          <a:lstStyle/>
          <a:p>
            <a:pPr marL="0" indent="0" algn="just">
              <a:buNone/>
            </a:pPr>
            <a:endParaRPr lang="el-GR" dirty="0"/>
          </a:p>
          <a:p>
            <a:pPr algn="just"/>
            <a:r>
              <a:rPr lang="el-GR" dirty="0"/>
              <a:t>Είναι το μέσο εκείνο στο οποίο καταγράφονται οι λογιστικές πληροφορίες.</a:t>
            </a:r>
          </a:p>
          <a:p>
            <a:pPr algn="just"/>
            <a:r>
              <a:rPr lang="el-GR" dirty="0"/>
              <a:t>Δηλαδή καταγράφονται οι λογιστικές πληροφορίες της επιχείρησης καταταγμένες στις επιθυμητές κατηγορίες.</a:t>
            </a:r>
          </a:p>
          <a:p>
            <a:pPr lvl="3" algn="just"/>
            <a:r>
              <a:rPr lang="el-GR" sz="2800" dirty="0">
                <a:solidFill>
                  <a:srgbClr val="C00000"/>
                </a:solidFill>
              </a:rPr>
              <a:t>Απλογραφική μέθοδος (Απλογραφία)</a:t>
            </a:r>
          </a:p>
          <a:p>
            <a:pPr lvl="3" algn="just"/>
            <a:endParaRPr lang="el-GR" sz="2800" b="1" dirty="0">
              <a:solidFill>
                <a:srgbClr val="002060"/>
              </a:solidFill>
            </a:endParaRPr>
          </a:p>
          <a:p>
            <a:pPr lvl="3" algn="just"/>
            <a:r>
              <a:rPr lang="el-GR" sz="2800" b="1" dirty="0">
                <a:solidFill>
                  <a:srgbClr val="002060"/>
                </a:solidFill>
              </a:rPr>
              <a:t>Διπλογραφική μέθοδος (</a:t>
            </a:r>
            <a:r>
              <a:rPr lang="el-GR" sz="2800" b="1" dirty="0" err="1">
                <a:solidFill>
                  <a:srgbClr val="002060"/>
                </a:solidFill>
              </a:rPr>
              <a:t>Διγραφία</a:t>
            </a:r>
            <a:r>
              <a:rPr lang="el-GR" sz="2800" b="1" dirty="0">
                <a:solidFill>
                  <a:srgbClr val="002060"/>
                </a:solidFill>
              </a:rPr>
              <a:t>)</a:t>
            </a:r>
          </a:p>
          <a:p>
            <a:pPr marL="457200" lvl="1" indent="0" algn="just">
              <a:buNone/>
            </a:pPr>
            <a:endParaRPr lang="el-GR" sz="2800" dirty="0"/>
          </a:p>
          <a:p>
            <a:pPr marL="457200" lvl="1" indent="0" algn="just">
              <a:buNone/>
            </a:pPr>
            <a:r>
              <a:rPr lang="el-GR" sz="2800" dirty="0"/>
              <a:t>Αποτυπώνει λογιστικά οποιαδήποτε λογιστικό γεγονός, είτε εξωτερικό είτε εσωτερικό με:</a:t>
            </a:r>
          </a:p>
          <a:p>
            <a:pPr marL="1371600" lvl="3" indent="0" algn="just">
              <a:buNone/>
            </a:pPr>
            <a:r>
              <a:rPr lang="el-GR" sz="2800" dirty="0">
                <a:solidFill>
                  <a:srgbClr val="00B050"/>
                </a:solidFill>
              </a:rPr>
              <a:t>Κίνηση τουλάχιστον δύο λογαριασμών</a:t>
            </a:r>
          </a:p>
          <a:p>
            <a:pPr marL="1371600" lvl="3" indent="0" algn="just">
              <a:buNone/>
            </a:pPr>
            <a:r>
              <a:rPr lang="el-GR" sz="2800" dirty="0">
                <a:solidFill>
                  <a:srgbClr val="7030A0"/>
                </a:solidFill>
              </a:rPr>
              <a:t>Κίνηση ισόποση και αντίθετη</a:t>
            </a:r>
          </a:p>
          <a:p>
            <a:pPr algn="just">
              <a:buFont typeface="Wingdings" panose="05000000000000000000" pitchFamily="2" charset="2"/>
              <a:buChar char="Ø"/>
            </a:pPr>
            <a:endParaRPr lang="el-GR" dirty="0"/>
          </a:p>
        </p:txBody>
      </p:sp>
      <p:sp>
        <p:nvSpPr>
          <p:cNvPr id="6" name="Ορθογώνιο 5"/>
          <p:cNvSpPr/>
          <p:nvPr/>
        </p:nvSpPr>
        <p:spPr>
          <a:xfrm>
            <a:off x="0" y="0"/>
            <a:ext cx="743527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Τα Λογιστικά βιβλία</a:t>
            </a:r>
          </a:p>
        </p:txBody>
      </p:sp>
      <p:sp>
        <p:nvSpPr>
          <p:cNvPr id="7" name="Ορθογώνιο 6"/>
          <p:cNvSpPr/>
          <p:nvPr/>
        </p:nvSpPr>
        <p:spPr>
          <a:xfrm>
            <a:off x="7435274" y="0"/>
            <a:ext cx="475672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Κάτω βέλος 1"/>
          <p:cNvSpPr/>
          <p:nvPr/>
        </p:nvSpPr>
        <p:spPr>
          <a:xfrm>
            <a:off x="4774388" y="4070293"/>
            <a:ext cx="923637" cy="3602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60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circle(in)">
                                      <p:cBhvr>
                                        <p:cTn id="36" dur="20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p:cTn id="4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p:cTn id="49"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823966" y="489526"/>
            <a:ext cx="10721489" cy="6368473"/>
          </a:xfrm>
        </p:spPr>
        <p:txBody>
          <a:bodyPr>
            <a:normAutofit/>
          </a:bodyPr>
          <a:lstStyle/>
          <a:p>
            <a:pPr marL="0" indent="0" algn="just">
              <a:buNone/>
            </a:pPr>
            <a:endParaRPr lang="el-GR" dirty="0"/>
          </a:p>
          <a:p>
            <a:pPr marL="0" indent="0" algn="just">
              <a:buNone/>
            </a:pPr>
            <a:r>
              <a:rPr lang="el-GR" dirty="0"/>
              <a:t>Το λογιστικό έργο σε κάθε επιχείρηση περιλαμβάνει τρεις θεμελιώδεις διαδικασίες:</a:t>
            </a:r>
          </a:p>
          <a:p>
            <a:pPr algn="just"/>
            <a:r>
              <a:rPr lang="el-GR" dirty="0"/>
              <a:t>Η πρώτη από αυτές τις διαδικασίες είναι η απεικόνιση των λογιστικών γεγονότων με </a:t>
            </a:r>
            <a:r>
              <a:rPr lang="el-GR" b="1" dirty="0">
                <a:solidFill>
                  <a:srgbClr val="002060"/>
                </a:solidFill>
              </a:rPr>
              <a:t>λογιστικές εγγραφές</a:t>
            </a:r>
            <a:r>
              <a:rPr lang="el-GR" dirty="0"/>
              <a:t>.</a:t>
            </a:r>
          </a:p>
          <a:p>
            <a:pPr algn="just"/>
            <a:r>
              <a:rPr lang="el-GR" dirty="0"/>
              <a:t>Αυτό σημαίνει την σύνταξη λογιστικών (=διπλογραφικών) εγγραφών κατά </a:t>
            </a:r>
            <a:r>
              <a:rPr lang="el-GR" b="1" dirty="0">
                <a:solidFill>
                  <a:srgbClr val="00B050"/>
                </a:solidFill>
              </a:rPr>
              <a:t>χρονολογική σειρά</a:t>
            </a:r>
            <a:r>
              <a:rPr lang="el-GR" dirty="0"/>
              <a:t>.</a:t>
            </a:r>
          </a:p>
          <a:p>
            <a:pPr algn="just"/>
            <a:r>
              <a:rPr lang="el-GR" dirty="0"/>
              <a:t>Η σύνταξη των λογιστικών εγγραφών με χρονολογική σειρά γίνεται στο </a:t>
            </a:r>
            <a:r>
              <a:rPr lang="el-GR" b="1" dirty="0">
                <a:solidFill>
                  <a:srgbClr val="002060"/>
                </a:solidFill>
              </a:rPr>
              <a:t>ΗΜΕΡΟΛΟΓΙΟ</a:t>
            </a:r>
          </a:p>
          <a:p>
            <a:pPr marL="457200" lvl="1" indent="0" algn="just">
              <a:buNone/>
            </a:pPr>
            <a:endParaRPr lang="el-GR" sz="2800" dirty="0"/>
          </a:p>
          <a:p>
            <a:pPr marL="457200" lvl="1" indent="0" algn="just">
              <a:buNone/>
            </a:pPr>
            <a:endParaRPr lang="el-GR" sz="2800" dirty="0"/>
          </a:p>
          <a:p>
            <a:pPr algn="just">
              <a:buFont typeface="Wingdings" panose="05000000000000000000" pitchFamily="2" charset="2"/>
              <a:buChar char="Ø"/>
            </a:pPr>
            <a:endParaRPr lang="el-GR" dirty="0"/>
          </a:p>
        </p:txBody>
      </p:sp>
      <p:sp>
        <p:nvSpPr>
          <p:cNvPr id="6" name="Ορθογώνιο 5"/>
          <p:cNvSpPr/>
          <p:nvPr/>
        </p:nvSpPr>
        <p:spPr>
          <a:xfrm>
            <a:off x="0" y="0"/>
            <a:ext cx="10095344"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Οι τρεις ουσιώδεις διαδικασίες της Διπλογραφικής Λογιστικής</a:t>
            </a:r>
          </a:p>
        </p:txBody>
      </p:sp>
      <p:sp>
        <p:nvSpPr>
          <p:cNvPr id="7" name="Ορθογώνιο 6"/>
          <p:cNvSpPr/>
          <p:nvPr/>
        </p:nvSpPr>
        <p:spPr>
          <a:xfrm>
            <a:off x="10095344" y="0"/>
            <a:ext cx="2096655"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41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arn(outVertical)">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outVertical)">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outVertic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823966" y="489526"/>
            <a:ext cx="10962750" cy="6368473"/>
          </a:xfrm>
        </p:spPr>
        <p:txBody>
          <a:bodyPr>
            <a:normAutofit/>
          </a:bodyPr>
          <a:lstStyle/>
          <a:p>
            <a:pPr marL="0" indent="0" algn="just">
              <a:buNone/>
            </a:pPr>
            <a:endParaRPr lang="el-GR" dirty="0">
              <a:solidFill>
                <a:srgbClr val="C00000"/>
              </a:solidFill>
            </a:endParaRPr>
          </a:p>
          <a:p>
            <a:pPr algn="just"/>
            <a:r>
              <a:rPr lang="el-GR" dirty="0">
                <a:solidFill>
                  <a:srgbClr val="002060"/>
                </a:solidFill>
              </a:rPr>
              <a:t>Βάση για το ξεκίνημα των τριών διαδικασιών είναι τα </a:t>
            </a:r>
            <a:r>
              <a:rPr lang="el-GR" dirty="0">
                <a:solidFill>
                  <a:srgbClr val="C00000"/>
                </a:solidFill>
              </a:rPr>
              <a:t>δικαιολογητικά με τα οποία διαπιστώνονται τα λογιστικά γεγονότα.</a:t>
            </a:r>
          </a:p>
          <a:p>
            <a:pPr algn="just"/>
            <a:r>
              <a:rPr lang="el-GR" dirty="0"/>
              <a:t>Τα λογιστικά γεγονότα απεικονίζονται μεν με λογιστικές εγγραφές, </a:t>
            </a:r>
            <a:r>
              <a:rPr lang="el-GR" b="1" dirty="0"/>
              <a:t>αποδεικνύονται</a:t>
            </a:r>
            <a:r>
              <a:rPr lang="el-GR" dirty="0"/>
              <a:t> όμως κατ’ αρχήν με τα </a:t>
            </a:r>
            <a:r>
              <a:rPr lang="el-GR" b="1" dirty="0">
                <a:solidFill>
                  <a:srgbClr val="C00000"/>
                </a:solidFill>
              </a:rPr>
              <a:t>δικαιολογητικά στοιχεία</a:t>
            </a:r>
            <a:r>
              <a:rPr lang="el-GR" dirty="0"/>
              <a:t>, τα οποία άλλωστε διασφαλίζουν και τον, εκ των υστέρων, έλεγχο της επάρκειας και ακρίβειας των λογιστικών γεγονότων.</a:t>
            </a:r>
          </a:p>
          <a:p>
            <a:pPr algn="just"/>
            <a:r>
              <a:rPr lang="el-GR" dirty="0"/>
              <a:t>Η ανάλυση των λογιστικών γεγονότων συνεπάγεται τον καθορισμό της λογιστικής εγγραφής ή ισότητας, την οποία βρίσκουμε εφαρμόζοντας τους κανόνες της </a:t>
            </a:r>
            <a:r>
              <a:rPr lang="el-GR" dirty="0">
                <a:solidFill>
                  <a:srgbClr val="002060"/>
                </a:solidFill>
              </a:rPr>
              <a:t>ΧΡΕΩΣΗΣ</a:t>
            </a:r>
            <a:r>
              <a:rPr lang="el-GR" dirty="0"/>
              <a:t> και </a:t>
            </a:r>
            <a:r>
              <a:rPr lang="el-GR" dirty="0">
                <a:solidFill>
                  <a:srgbClr val="C00000"/>
                </a:solidFill>
              </a:rPr>
              <a:t>ΠΙΣΤΩΣΗΣ</a:t>
            </a:r>
            <a:r>
              <a:rPr lang="el-GR" dirty="0"/>
              <a:t>.</a:t>
            </a:r>
          </a:p>
          <a:p>
            <a:pPr algn="just"/>
            <a:r>
              <a:rPr lang="el-GR" dirty="0"/>
              <a:t>Και η οποία γίνεται κατά χρονολογική σειρά στο </a:t>
            </a:r>
            <a:r>
              <a:rPr lang="el-GR" b="1" i="1" dirty="0">
                <a:solidFill>
                  <a:srgbClr val="002060"/>
                </a:solidFill>
              </a:rPr>
              <a:t>Ημερολόγιο</a:t>
            </a:r>
            <a:r>
              <a:rPr lang="el-GR" dirty="0"/>
              <a:t>.</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Ημερολόγιο</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259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823966" y="489526"/>
            <a:ext cx="10962750" cy="6368473"/>
          </a:xfrm>
        </p:spPr>
        <p:txBody>
          <a:bodyPr>
            <a:normAutofit/>
          </a:bodyPr>
          <a:lstStyle/>
          <a:p>
            <a:pPr marL="0" indent="0" algn="just">
              <a:buNone/>
            </a:pPr>
            <a:r>
              <a:rPr lang="el-GR" dirty="0"/>
              <a:t>Τα στοιχεία ή δικαιολογητικά διακρίνονται ως εξής:</a:t>
            </a:r>
          </a:p>
          <a:p>
            <a:pPr marL="0" indent="0" algn="ctr">
              <a:buNone/>
            </a:pPr>
            <a:r>
              <a:rPr lang="el-GR" b="1" dirty="0">
                <a:solidFill>
                  <a:srgbClr val="002060"/>
                </a:solidFill>
              </a:rPr>
              <a:t>Ανάλογα με την περιοχή των πράξεων</a:t>
            </a:r>
          </a:p>
          <a:p>
            <a:pPr marL="0" indent="0" algn="ctr">
              <a:buNone/>
            </a:pPr>
            <a:r>
              <a:rPr lang="el-GR" b="1" dirty="0">
                <a:solidFill>
                  <a:srgbClr val="C00000"/>
                </a:solidFill>
              </a:rPr>
              <a:t>Στοιχεία εξωτερικών πράξεων          Στοιχεία εσωτερικών πράξεων</a:t>
            </a:r>
          </a:p>
          <a:p>
            <a:pPr marL="0" indent="0" algn="just">
              <a:buNone/>
            </a:pPr>
            <a:endParaRPr lang="el-GR" b="1" dirty="0">
              <a:solidFill>
                <a:srgbClr val="C00000"/>
              </a:solidFill>
            </a:endParaRPr>
          </a:p>
          <a:p>
            <a:pPr marL="0" indent="0" algn="ctr">
              <a:buNone/>
            </a:pPr>
            <a:r>
              <a:rPr lang="el-GR" b="1" dirty="0">
                <a:solidFill>
                  <a:srgbClr val="00B050"/>
                </a:solidFill>
              </a:rPr>
              <a:t>Στοιχεία των εξωτερικών πράξεων</a:t>
            </a:r>
          </a:p>
          <a:p>
            <a:pPr marL="0" indent="0" algn="ctr">
              <a:buNone/>
            </a:pPr>
            <a:r>
              <a:rPr lang="el-GR" b="1" dirty="0">
                <a:solidFill>
                  <a:srgbClr val="C00000"/>
                </a:solidFill>
              </a:rPr>
              <a:t>Αυτά που λαμβάνονται σε τρίτους   Αυτά που δίνονται σε τρίτους</a:t>
            </a:r>
          </a:p>
          <a:p>
            <a:pPr marL="0" indent="0" algn="ctr">
              <a:buNone/>
            </a:pPr>
            <a:endParaRPr lang="el-GR" sz="1000" b="1" dirty="0">
              <a:solidFill>
                <a:srgbClr val="7030A0"/>
              </a:solidFill>
            </a:endParaRPr>
          </a:p>
          <a:p>
            <a:pPr marL="0" indent="0" algn="ctr">
              <a:buNone/>
            </a:pPr>
            <a:r>
              <a:rPr lang="el-GR" b="1" u="sng" dirty="0">
                <a:solidFill>
                  <a:srgbClr val="7030A0"/>
                </a:solidFill>
              </a:rPr>
              <a:t>Στοιχεία </a:t>
            </a:r>
          </a:p>
          <a:p>
            <a:pPr marL="0" indent="0" algn="ctr">
              <a:buNone/>
            </a:pPr>
            <a:r>
              <a:rPr lang="el-GR" b="1" dirty="0"/>
              <a:t>Τιμολόγια</a:t>
            </a:r>
          </a:p>
          <a:p>
            <a:pPr marL="0" indent="0" algn="ctr">
              <a:buNone/>
            </a:pPr>
            <a:r>
              <a:rPr lang="el-GR" b="1" dirty="0"/>
              <a:t>Αποδείξεις είσπραξης-πληρωμής</a:t>
            </a:r>
          </a:p>
          <a:p>
            <a:pPr marL="0" indent="0" algn="ctr">
              <a:buNone/>
            </a:pPr>
            <a:r>
              <a:rPr lang="el-GR" b="1" dirty="0"/>
              <a:t>Πιστωτικοί τίτλοι (επιταγές γραμμάτια)</a:t>
            </a:r>
          </a:p>
          <a:p>
            <a:pPr marL="0" indent="0" algn="ctr">
              <a:buNone/>
            </a:pPr>
            <a:r>
              <a:rPr lang="el-GR" b="1" dirty="0" err="1"/>
              <a:t>Εξτρέ</a:t>
            </a:r>
            <a:r>
              <a:rPr lang="el-GR" b="1" dirty="0"/>
              <a:t> τράπεζας κ.ά. </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Τα Στοιχεία ή Δικαιολογητικά</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1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p:cTn id="31"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 calcmode="lin" valueType="num">
                                      <p:cBhvr>
                                        <p:cTn id="38"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 calcmode="lin" valueType="num">
                                      <p:cBhvr>
                                        <p:cTn id="45"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46" dur="5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 calcmode="lin" valueType="num">
                                      <p:cBhvr>
                                        <p:cTn id="52"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53" dur="500" fill="hold"/>
                                        <p:tgtEl>
                                          <p:spTgt spid="5">
                                            <p:txEl>
                                              <p:pRg st="11" end="11"/>
                                            </p:txEl>
                                          </p:spTgt>
                                        </p:tgtEl>
                                        <p:attrNameLst>
                                          <p:attrName>ppt_h</p:attrName>
                                        </p:attrNameLst>
                                      </p:cBhvr>
                                      <p:tavLst>
                                        <p:tav tm="0">
                                          <p:val>
                                            <p:fltVal val="0"/>
                                          </p:val>
                                        </p:tav>
                                        <p:tav tm="100000">
                                          <p:val>
                                            <p:strVal val="#ppt_h"/>
                                          </p:val>
                                        </p:tav>
                                      </p:tavLst>
                                    </p:anim>
                                    <p:animEffect transition="in" filter="fade">
                                      <p:cBhvr>
                                        <p:cTn id="5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572655" y="489526"/>
            <a:ext cx="11214061" cy="6368473"/>
          </a:xfrm>
        </p:spPr>
        <p:txBody>
          <a:bodyPr>
            <a:normAutofit lnSpcReduction="10000"/>
          </a:bodyPr>
          <a:lstStyle/>
          <a:p>
            <a:pPr marL="0" indent="0" algn="ctr">
              <a:buNone/>
            </a:pPr>
            <a:r>
              <a:rPr lang="el-GR" b="1" dirty="0">
                <a:solidFill>
                  <a:srgbClr val="00B050"/>
                </a:solidFill>
              </a:rPr>
              <a:t>Στοιχεία εξωτερικών πράξεων   </a:t>
            </a:r>
          </a:p>
          <a:p>
            <a:pPr marL="0" indent="0" algn="ctr">
              <a:buNone/>
            </a:pPr>
            <a:r>
              <a:rPr lang="el-GR" b="1" dirty="0"/>
              <a:t>Εκδίδονται από τον υπόχρεο </a:t>
            </a:r>
          </a:p>
          <a:p>
            <a:pPr marL="0" indent="0" algn="ctr">
              <a:buNone/>
            </a:pPr>
            <a:r>
              <a:rPr lang="el-GR" b="1" dirty="0">
                <a:solidFill>
                  <a:srgbClr val="002060"/>
                </a:solidFill>
              </a:rPr>
              <a:t>Α. Από την επιχείρηση προς τρίτους –  Β. Από τρίτους προς την επιχείρηση</a:t>
            </a:r>
          </a:p>
          <a:p>
            <a:pPr marL="0" indent="0" algn="ctr">
              <a:buNone/>
            </a:pPr>
            <a:endParaRPr lang="el-GR" sz="1000" b="1" dirty="0">
              <a:solidFill>
                <a:srgbClr val="002060"/>
              </a:solidFill>
            </a:endParaRPr>
          </a:p>
          <a:p>
            <a:pPr marL="0" indent="0" algn="ctr">
              <a:buNone/>
            </a:pPr>
            <a:r>
              <a:rPr lang="el-GR" b="1" dirty="0">
                <a:solidFill>
                  <a:srgbClr val="C00000"/>
                </a:solidFill>
              </a:rPr>
              <a:t>     Στοιχεία εσωτερικών πράξεων</a:t>
            </a:r>
          </a:p>
          <a:p>
            <a:pPr marL="0" indent="0" algn="ctr">
              <a:buNone/>
            </a:pPr>
            <a:r>
              <a:rPr lang="el-GR" b="1" dirty="0">
                <a:solidFill>
                  <a:srgbClr val="002060"/>
                </a:solidFill>
              </a:rPr>
              <a:t>Εκδίδονται πάντα από την επιχείρηση</a:t>
            </a:r>
          </a:p>
          <a:p>
            <a:pPr marL="0" indent="0" algn="ctr">
              <a:buNone/>
            </a:pPr>
            <a:r>
              <a:rPr lang="el-GR" b="1" dirty="0">
                <a:solidFill>
                  <a:srgbClr val="002060"/>
                </a:solidFill>
              </a:rPr>
              <a:t>	</a:t>
            </a:r>
            <a:r>
              <a:rPr lang="el-GR" dirty="0"/>
              <a:t>Ένα Στοιχείο (Παραστατικό) περιλαμβάνει:</a:t>
            </a:r>
          </a:p>
          <a:p>
            <a:pPr algn="just"/>
            <a:r>
              <a:rPr lang="el-GR" dirty="0"/>
              <a:t>Τον προσδιορισμό του είδους, της μονάδας μέτρησης και την (αξία)</a:t>
            </a:r>
          </a:p>
          <a:p>
            <a:pPr algn="just"/>
            <a:r>
              <a:rPr lang="el-GR" dirty="0"/>
              <a:t>Τα στοιχεία που εξειδικεύουν την πράξη (αριθμό, ημερομηνία, τόπο έκδοσης)</a:t>
            </a:r>
          </a:p>
          <a:p>
            <a:pPr algn="just"/>
            <a:r>
              <a:rPr lang="el-GR" dirty="0"/>
              <a:t>Στοιχεία καθοδηγητικά της πράξης (αγορά, πώληση, εισαγωγή στην αποθήκη)</a:t>
            </a:r>
          </a:p>
          <a:p>
            <a:pPr algn="just"/>
            <a:r>
              <a:rPr lang="el-GR" dirty="0"/>
              <a:t>Τον προσδιορισμό του προσώπου που παραλαμβάνει και αυτού που παραδίδει την αξία</a:t>
            </a:r>
          </a:p>
          <a:p>
            <a:pPr marL="0" indent="0" algn="ctr">
              <a:buNone/>
            </a:pPr>
            <a:endParaRPr lang="el-GR" b="1" dirty="0">
              <a:solidFill>
                <a:srgbClr val="002060"/>
              </a:solidFill>
            </a:endParaRPr>
          </a:p>
          <a:p>
            <a:pPr marL="0" indent="0" algn="just">
              <a:buNone/>
            </a:pPr>
            <a:endParaRPr lang="el-GR" b="1" dirty="0">
              <a:solidFill>
                <a:srgbClr val="C00000"/>
              </a:solidFill>
            </a:endParaRP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Τα Στοιχεία ή Δικαιολογητικά</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20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wipe(down)">
                                      <p:cBhvr>
                                        <p:cTn id="5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1004836" y="489526"/>
            <a:ext cx="10512910" cy="6368473"/>
          </a:xfrm>
        </p:spPr>
        <p:txBody>
          <a:bodyPr>
            <a:normAutofit/>
          </a:bodyPr>
          <a:lstStyle/>
          <a:p>
            <a:pPr marL="0" indent="0" algn="just">
              <a:buNone/>
            </a:pPr>
            <a:endParaRPr lang="el-GR" dirty="0"/>
          </a:p>
          <a:p>
            <a:pPr marL="0" indent="0" algn="just">
              <a:buNone/>
            </a:pPr>
            <a:r>
              <a:rPr lang="el-GR" dirty="0"/>
              <a:t>Ημερολόγιο είναι το λογιστικό βιβλίο στο οποίο καταχωρούνται, με χρονολογική σειρά, οι επιδράσεις των </a:t>
            </a:r>
            <a:r>
              <a:rPr lang="el-GR" dirty="0">
                <a:solidFill>
                  <a:srgbClr val="C00000"/>
                </a:solidFill>
              </a:rPr>
              <a:t>λογιστικών γεγονότων</a:t>
            </a:r>
            <a:r>
              <a:rPr lang="el-GR" dirty="0"/>
              <a:t> με την μορφή χρεώσεων και πιστώσεων, στα στοιχεία του </a:t>
            </a:r>
            <a:r>
              <a:rPr lang="el-GR" dirty="0">
                <a:solidFill>
                  <a:srgbClr val="C00000"/>
                </a:solidFill>
              </a:rPr>
              <a:t>Ενεργητικού</a:t>
            </a:r>
            <a:r>
              <a:rPr lang="el-GR" dirty="0"/>
              <a:t>, του </a:t>
            </a:r>
            <a:r>
              <a:rPr lang="el-GR" dirty="0">
                <a:solidFill>
                  <a:srgbClr val="C00000"/>
                </a:solidFill>
              </a:rPr>
              <a:t>Παθητικού</a:t>
            </a:r>
            <a:r>
              <a:rPr lang="el-GR" dirty="0"/>
              <a:t> και της </a:t>
            </a:r>
            <a:r>
              <a:rPr lang="el-GR" dirty="0">
                <a:solidFill>
                  <a:srgbClr val="00B050"/>
                </a:solidFill>
              </a:rPr>
              <a:t>Καθαρής Θέσης.</a:t>
            </a:r>
          </a:p>
          <a:p>
            <a:pPr marL="0" indent="0" algn="just">
              <a:buNone/>
            </a:pPr>
            <a:endParaRPr lang="el-GR" sz="1000" dirty="0">
              <a:solidFill>
                <a:srgbClr val="00B050"/>
              </a:solidFill>
            </a:endParaRPr>
          </a:p>
          <a:p>
            <a:pPr marL="0" indent="0" algn="just">
              <a:buNone/>
            </a:pPr>
            <a:r>
              <a:rPr lang="el-GR" dirty="0">
                <a:solidFill>
                  <a:srgbClr val="002060"/>
                </a:solidFill>
              </a:rPr>
              <a:t>Το ημερολόγιο στο κλασικό λογιστικό σύστημα είναι το βιβλίο, που καταχωρούνται με χρονολογική σειρά όλες οι οικονομικές συναλλαγές, που προκαλούν μεταβολές στα στοιχεία της οικονομικής μονάδας.</a:t>
            </a:r>
          </a:p>
          <a:p>
            <a:pPr marL="0" indent="0" algn="just">
              <a:buNone/>
            </a:pPr>
            <a:endParaRPr lang="el-GR" sz="4400" dirty="0">
              <a:solidFill>
                <a:srgbClr val="00B050"/>
              </a:solidFill>
            </a:endParaRPr>
          </a:p>
          <a:p>
            <a:pPr marL="0" indent="0" algn="just">
              <a:buNone/>
            </a:pPr>
            <a:r>
              <a:rPr lang="el-GR" dirty="0"/>
              <a:t>Στο ημερολόγιο καταχωρούνται όλα τα λογιστικά γεγονότα με την μορφή </a:t>
            </a:r>
            <a:r>
              <a:rPr lang="el-GR" dirty="0">
                <a:solidFill>
                  <a:srgbClr val="002060"/>
                </a:solidFill>
              </a:rPr>
              <a:t>ΧΡΕΩΣΗΣ </a:t>
            </a:r>
            <a:r>
              <a:rPr lang="el-GR" dirty="0"/>
              <a:t>και </a:t>
            </a:r>
            <a:r>
              <a:rPr lang="el-GR" dirty="0">
                <a:solidFill>
                  <a:srgbClr val="C00000"/>
                </a:solidFill>
              </a:rPr>
              <a:t>ΠΙΣΤΩΣΗΣ</a:t>
            </a:r>
            <a:r>
              <a:rPr lang="el-GR" dirty="0"/>
              <a:t>, με την χρήση των λογαριασμών που μεταβάλλονται από την συγκεκριμένη οικονομική συναλλαγή.</a:t>
            </a:r>
            <a:r>
              <a:rPr lang="el-GR" dirty="0">
                <a:solidFill>
                  <a:srgbClr val="002060"/>
                </a:solidFill>
              </a:rPr>
              <a:t> </a:t>
            </a:r>
          </a:p>
        </p:txBody>
      </p:sp>
      <p:sp>
        <p:nvSpPr>
          <p:cNvPr id="6" name="Ορθογώνιο 5"/>
          <p:cNvSpPr/>
          <p:nvPr/>
        </p:nvSpPr>
        <p:spPr>
          <a:xfrm>
            <a:off x="0" y="0"/>
            <a:ext cx="7019636"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Ημερολόγιο</a:t>
            </a:r>
          </a:p>
        </p:txBody>
      </p:sp>
      <p:sp>
        <p:nvSpPr>
          <p:cNvPr id="7" name="Ορθογώνιο 6"/>
          <p:cNvSpPr/>
          <p:nvPr/>
        </p:nvSpPr>
        <p:spPr>
          <a:xfrm>
            <a:off x="7019636" y="0"/>
            <a:ext cx="5172364"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Πεντάγωνο 1"/>
          <p:cNvSpPr/>
          <p:nvPr/>
        </p:nvSpPr>
        <p:spPr>
          <a:xfrm>
            <a:off x="375138" y="1246909"/>
            <a:ext cx="509117" cy="1089891"/>
          </a:xfrm>
          <a:prstGeom prst="homePlat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Πεντάγωνο 7"/>
          <p:cNvSpPr/>
          <p:nvPr/>
        </p:nvSpPr>
        <p:spPr>
          <a:xfrm>
            <a:off x="367424" y="4936328"/>
            <a:ext cx="509117" cy="1089891"/>
          </a:xfrm>
          <a:prstGeom prst="homePlat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Πεντάγωνο 8"/>
          <p:cNvSpPr/>
          <p:nvPr/>
        </p:nvSpPr>
        <p:spPr>
          <a:xfrm>
            <a:off x="375137" y="3094182"/>
            <a:ext cx="509117" cy="1089891"/>
          </a:xfrm>
          <a:prstGeom prst="homePlat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38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rPr>
              <a:t>Εισαγωγή</a:t>
            </a:r>
          </a:p>
        </p:txBody>
      </p:sp>
      <p:sp>
        <p:nvSpPr>
          <p:cNvPr id="3" name="Υπότιτλος 2"/>
          <p:cNvSpPr>
            <a:spLocks noGrp="1"/>
          </p:cNvSpPr>
          <p:nvPr>
            <p:ph sz="half" idx="2"/>
          </p:nvPr>
        </p:nvSpPr>
        <p:spPr>
          <a:xfrm>
            <a:off x="3405352" y="537881"/>
            <a:ext cx="8589424" cy="6320117"/>
          </a:xfrm>
        </p:spPr>
        <p:txBody>
          <a:bodyPr numCol="1">
            <a:normAutofit/>
          </a:bodyPr>
          <a:lstStyle/>
          <a:p>
            <a:pPr algn="just"/>
            <a:r>
              <a:rPr lang="el-GR" dirty="0"/>
              <a:t>Πυρήνας ενδιαφέροντος τα συνολικά μεγέθη, όπως είναι οι τομείς δραστηριότητας ενός κράτους, κλάδοι επιχειρήσεων, καθώς και ορισμένα συναθροισμένα μεγέθη (</a:t>
            </a:r>
            <a:r>
              <a:rPr lang="en-US" dirty="0"/>
              <a:t>aggregates) </a:t>
            </a:r>
            <a:r>
              <a:rPr lang="el-GR" dirty="0"/>
              <a:t>μιας εθνικής οικονομίας.</a:t>
            </a:r>
          </a:p>
          <a:p>
            <a:pPr algn="just"/>
            <a:r>
              <a:rPr lang="el-GR" dirty="0"/>
              <a:t>Η </a:t>
            </a:r>
            <a:r>
              <a:rPr lang="el-GR" dirty="0" err="1"/>
              <a:t>μικρο</a:t>
            </a:r>
            <a:r>
              <a:rPr lang="el-GR" dirty="0"/>
              <a:t>-λογιστική έχει ως αντικείμενο παρακολούθησης τις επιχειρηματικές μονάδες (</a:t>
            </a:r>
            <a:r>
              <a:rPr lang="el-GR" dirty="0">
                <a:solidFill>
                  <a:srgbClr val="FF0000"/>
                </a:solidFill>
              </a:rPr>
              <a:t>οντότητες</a:t>
            </a:r>
            <a:r>
              <a:rPr lang="el-GR" dirty="0"/>
              <a:t>) και τους οικονομικούς οργανισμούς γενικότερα.</a:t>
            </a:r>
          </a:p>
          <a:p>
            <a:pPr algn="just"/>
            <a:r>
              <a:rPr lang="el-GR" dirty="0"/>
              <a:t>Η κοινωνική λογιστική είναι η διαδικασία επικοινωνίας των κοινωνικών και περιβαλλοντικών επιπτώσεων των οικονομικών δράσεων σε συγκεκριμένες ομάδες συμφερόντων και στην κοινωνία γενικά. Η κοινωνική λογιστική διαφέρει από την δημόσια λογιστική. </a:t>
            </a:r>
          </a:p>
        </p:txBody>
      </p:sp>
      <p:sp>
        <p:nvSpPr>
          <p:cNvPr id="4" name="Πεντάγωνο 3"/>
          <p:cNvSpPr/>
          <p:nvPr/>
        </p:nvSpPr>
        <p:spPr>
          <a:xfrm>
            <a:off x="73573" y="925442"/>
            <a:ext cx="3026979" cy="678270"/>
          </a:xfrm>
          <a:prstGeom prst="homePlate">
            <a:avLst/>
          </a:prstGeom>
          <a:solidFill>
            <a:srgbClr val="33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err="1">
                <a:ln>
                  <a:noFill/>
                </a:ln>
                <a:solidFill>
                  <a:prstClr val="white"/>
                </a:solidFill>
                <a:effectLst/>
                <a:uLnTx/>
                <a:uFillTx/>
                <a:latin typeface="Calibri" panose="020F0502020204030204"/>
                <a:ea typeface="+mn-ea"/>
                <a:cs typeface="+mn-cs"/>
              </a:rPr>
              <a:t>Μακρο-Λογιστ</a:t>
            </a:r>
            <a:r>
              <a:rPr lang="el-GR" sz="2000" b="1" dirty="0">
                <a:solidFill>
                  <a:prstClr val="white"/>
                </a:solidFill>
                <a:latin typeface="Calibri" panose="020F0502020204030204"/>
              </a:rPr>
              <a:t>ι</a:t>
            </a:r>
            <a:r>
              <a:rPr kumimoji="0" lang="el-GR" sz="2000" b="1" i="0" u="none" strike="noStrike" kern="1200" cap="none" spc="0" normalizeH="0" baseline="0" noProof="0" dirty="0" err="1">
                <a:ln>
                  <a:noFill/>
                </a:ln>
                <a:solidFill>
                  <a:prstClr val="white"/>
                </a:solidFill>
                <a:effectLst/>
                <a:uLnTx/>
                <a:uFillTx/>
                <a:latin typeface="Calibri" panose="020F0502020204030204"/>
                <a:ea typeface="+mn-ea"/>
                <a:cs typeface="+mn-cs"/>
              </a:rPr>
              <a:t>κή</a:t>
            </a:r>
            <a:endPar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Πεντάγωνο 6"/>
          <p:cNvSpPr/>
          <p:nvPr/>
        </p:nvSpPr>
        <p:spPr>
          <a:xfrm>
            <a:off x="73573" y="2680535"/>
            <a:ext cx="3026979" cy="678270"/>
          </a:xfrm>
          <a:prstGeom prst="homePlat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err="1">
                <a:ln>
                  <a:noFill/>
                </a:ln>
                <a:solidFill>
                  <a:prstClr val="white"/>
                </a:solidFill>
                <a:effectLst/>
                <a:uLnTx/>
                <a:uFillTx/>
                <a:latin typeface="Calibri" panose="020F0502020204030204"/>
                <a:ea typeface="+mn-ea"/>
                <a:cs typeface="+mn-cs"/>
              </a:rPr>
              <a:t>Μικρο</a:t>
            </a:r>
            <a:r>
              <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rPr>
              <a:t>-Λογιστική</a:t>
            </a:r>
          </a:p>
        </p:txBody>
      </p:sp>
      <p:sp>
        <p:nvSpPr>
          <p:cNvPr id="9" name="Πεντάγωνο 8"/>
          <p:cNvSpPr/>
          <p:nvPr/>
        </p:nvSpPr>
        <p:spPr>
          <a:xfrm>
            <a:off x="73573" y="4435628"/>
            <a:ext cx="3026979" cy="688622"/>
          </a:xfrm>
          <a:prstGeom prst="homePlate">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rPr>
              <a:t>Κοινωνική Λογιστική</a:t>
            </a:r>
          </a:p>
        </p:txBody>
      </p:sp>
      <p:sp>
        <p:nvSpPr>
          <p:cNvPr id="5" name="Ορθογώνιο 4">
            <a:extLst>
              <a:ext uri="{FF2B5EF4-FFF2-40B4-BE49-F238E27FC236}">
                <a16:creationId xmlns:a16="http://schemas.microsoft.com/office/drawing/2014/main" id="{3C45DBE4-DD92-488A-A8A2-ED3BB9F18606}"/>
              </a:ext>
            </a:extLst>
          </p:cNvPr>
          <p:cNvSpPr/>
          <p:nvPr/>
        </p:nvSpPr>
        <p:spPr>
          <a:xfrm>
            <a:off x="6691256" y="0"/>
            <a:ext cx="5500744" cy="5378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71190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823966" y="489526"/>
            <a:ext cx="10962750" cy="6368473"/>
          </a:xfrm>
        </p:spPr>
        <p:txBody>
          <a:bodyPr>
            <a:normAutofit/>
          </a:bodyPr>
          <a:lstStyle/>
          <a:p>
            <a:pPr marL="0" indent="0" algn="just">
              <a:buNone/>
            </a:pPr>
            <a:endParaRPr lang="el-GR" dirty="0"/>
          </a:p>
          <a:p>
            <a:pPr marL="0" indent="0" algn="just">
              <a:buNone/>
            </a:pPr>
            <a:r>
              <a:rPr lang="el-GR" dirty="0"/>
              <a:t>Η </a:t>
            </a:r>
            <a:r>
              <a:rPr lang="el-GR" dirty="0">
                <a:solidFill>
                  <a:srgbClr val="C00000"/>
                </a:solidFill>
              </a:rPr>
              <a:t>καταχώριση ενός λογιστικού γεγονότος </a:t>
            </a:r>
            <a:r>
              <a:rPr lang="el-GR" dirty="0"/>
              <a:t>γίνεται πρώτα στο ημερολόγιο μέσω </a:t>
            </a:r>
            <a:r>
              <a:rPr lang="el-GR" dirty="0">
                <a:solidFill>
                  <a:srgbClr val="C00000"/>
                </a:solidFill>
              </a:rPr>
              <a:t>ημερολογιακών εγγραφών</a:t>
            </a:r>
            <a:r>
              <a:rPr lang="el-GR" dirty="0">
                <a:solidFill>
                  <a:srgbClr val="00B050"/>
                </a:solidFill>
              </a:rPr>
              <a:t> </a:t>
            </a:r>
            <a:r>
              <a:rPr lang="el-GR" dirty="0"/>
              <a:t>και στη συνέχεια στο γενικό </a:t>
            </a:r>
            <a:r>
              <a:rPr lang="el-GR" dirty="0">
                <a:solidFill>
                  <a:srgbClr val="C00000"/>
                </a:solidFill>
              </a:rPr>
              <a:t>Καθολικό.</a:t>
            </a:r>
          </a:p>
          <a:p>
            <a:pPr marL="0" indent="0" algn="just">
              <a:buNone/>
            </a:pPr>
            <a:r>
              <a:rPr lang="el-GR" dirty="0"/>
              <a:t>Η καταχώρηση των λογιστικών γεγονότων στο </a:t>
            </a:r>
            <a:r>
              <a:rPr lang="el-GR" dirty="0">
                <a:solidFill>
                  <a:srgbClr val="002060"/>
                </a:solidFill>
              </a:rPr>
              <a:t>Ημερολόγιο</a:t>
            </a:r>
            <a:r>
              <a:rPr lang="el-GR" dirty="0"/>
              <a:t> ονομάζεται ημερολογιακή εγγραφή.</a:t>
            </a:r>
          </a:p>
          <a:p>
            <a:pPr marL="0" indent="0" algn="just">
              <a:buNone/>
            </a:pPr>
            <a:r>
              <a:rPr lang="el-GR" dirty="0"/>
              <a:t>Στο ημερολόγιο καταχωρούνται με </a:t>
            </a:r>
            <a:r>
              <a:rPr lang="el-GR" dirty="0">
                <a:solidFill>
                  <a:srgbClr val="C00000"/>
                </a:solidFill>
              </a:rPr>
              <a:t>ημερολογιακές εγγραφές</a:t>
            </a:r>
            <a:r>
              <a:rPr lang="el-GR" dirty="0"/>
              <a:t>, με </a:t>
            </a:r>
            <a:r>
              <a:rPr lang="el-GR" b="1" u="sng" dirty="0">
                <a:solidFill>
                  <a:srgbClr val="00B050"/>
                </a:solidFill>
              </a:rPr>
              <a:t>απόλυτη χρονολογική σειρά</a:t>
            </a:r>
            <a:r>
              <a:rPr lang="el-GR" dirty="0"/>
              <a:t> </a:t>
            </a:r>
            <a:r>
              <a:rPr lang="el-GR" sz="3600" b="1" u="sng" dirty="0"/>
              <a:t>όλα</a:t>
            </a:r>
            <a:r>
              <a:rPr lang="el-GR" dirty="0"/>
              <a:t> τα </a:t>
            </a:r>
            <a:r>
              <a:rPr lang="el-GR" dirty="0">
                <a:solidFill>
                  <a:srgbClr val="002060"/>
                </a:solidFill>
              </a:rPr>
              <a:t>λογιστικά γεγονότα</a:t>
            </a:r>
            <a:r>
              <a:rPr lang="el-GR" dirty="0"/>
              <a:t>.</a:t>
            </a:r>
          </a:p>
          <a:p>
            <a:pPr marL="0" indent="0" algn="just">
              <a:buNone/>
            </a:pPr>
            <a:r>
              <a:rPr lang="el-GR" dirty="0"/>
              <a:t>Σημειώνεται ότι για κάθε </a:t>
            </a:r>
            <a:r>
              <a:rPr lang="el-GR" dirty="0">
                <a:hlinkClick r:id="rId2"/>
              </a:rPr>
              <a:t>λογιστικό</a:t>
            </a:r>
            <a:r>
              <a:rPr lang="el-GR" dirty="0"/>
              <a:t> γεγονός πρέπει να υπάρχει και μία </a:t>
            </a:r>
            <a:r>
              <a:rPr lang="el-GR" dirty="0">
                <a:hlinkClick r:id="rId3"/>
              </a:rPr>
              <a:t>ημερολογιακή εγγραφή</a:t>
            </a:r>
            <a:r>
              <a:rPr lang="el-GR" dirty="0"/>
              <a:t>, γιατί έτσι εξασφαλίζεται η ακεραιότητα της παρουσίασης του και η αντιστοιχία γεγονότων και εγγραφών.</a:t>
            </a:r>
            <a:endParaRPr lang="el-GR" dirty="0">
              <a:solidFill>
                <a:srgbClr val="C00000"/>
              </a:solidFill>
            </a:endParaRPr>
          </a:p>
        </p:txBody>
      </p:sp>
      <p:sp>
        <p:nvSpPr>
          <p:cNvPr id="6" name="Ορθογώνιο 5"/>
          <p:cNvSpPr/>
          <p:nvPr/>
        </p:nvSpPr>
        <p:spPr>
          <a:xfrm>
            <a:off x="0" y="0"/>
            <a:ext cx="7019636"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Ημερολόγιο</a:t>
            </a:r>
          </a:p>
        </p:txBody>
      </p:sp>
      <p:sp>
        <p:nvSpPr>
          <p:cNvPr id="7" name="Ορθογώνιο 6"/>
          <p:cNvSpPr/>
          <p:nvPr/>
        </p:nvSpPr>
        <p:spPr>
          <a:xfrm>
            <a:off x="7019636" y="0"/>
            <a:ext cx="5172364"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1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out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out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out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out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790383" cy="6368472"/>
          </a:xfrm>
        </p:spPr>
        <p:txBody>
          <a:bodyPr>
            <a:normAutofit/>
          </a:bodyPr>
          <a:lstStyle/>
          <a:p>
            <a:endParaRPr lang="el-GR" dirty="0"/>
          </a:p>
          <a:p>
            <a:pPr algn="just"/>
            <a:r>
              <a:rPr lang="el-GR" dirty="0"/>
              <a:t>Το σύνολο των ημερολογιακών εγγραφών συνθέτει το περιεχόμενο του ημερολογίου.</a:t>
            </a:r>
          </a:p>
          <a:p>
            <a:pPr algn="just"/>
            <a:r>
              <a:rPr lang="el-GR" dirty="0"/>
              <a:t>Τα ποσά της </a:t>
            </a:r>
            <a:r>
              <a:rPr lang="el-GR" dirty="0">
                <a:hlinkClick r:id="rId3"/>
              </a:rPr>
              <a:t>χρέωσης</a:t>
            </a:r>
            <a:r>
              <a:rPr lang="el-GR" dirty="0"/>
              <a:t> και τα ποσά της </a:t>
            </a:r>
            <a:r>
              <a:rPr lang="el-GR" dirty="0">
                <a:hlinkClick r:id="rId3"/>
              </a:rPr>
              <a:t>πίστωσης</a:t>
            </a:r>
            <a:r>
              <a:rPr lang="el-GR" dirty="0"/>
              <a:t> σε κάθε ημερολογιακή εγγραφή είναι ίσα σύμφωνα με τη λογιστική ισότητα.</a:t>
            </a:r>
          </a:p>
          <a:p>
            <a:pPr algn="just"/>
            <a:r>
              <a:rPr lang="el-GR" dirty="0"/>
              <a:t>Το άθροισμα των ποσών της (στήλης της) χρέωσης είναι ίσο με το άθροισμα των ποσών της (στήλης της) πίστωσης στο τέλος κάθε σελίδας του ημερολογίου.</a:t>
            </a:r>
          </a:p>
          <a:p>
            <a:pPr algn="just"/>
            <a:r>
              <a:rPr lang="el-GR" dirty="0"/>
              <a:t>Το άθροισμα των χρεωστικών/πιστωτικών ποσών μεταφέρονται από το τέλος της σελίδας στην αρχή της επόμενης σελίδας.</a:t>
            </a:r>
          </a:p>
          <a:p>
            <a:pPr algn="just"/>
            <a:r>
              <a:rPr lang="el-GR" dirty="0"/>
              <a:t>Στην επικεφαλίδα του ημερολογίου αναγράφεται η επωνυμία της επιχείρησης και ο τίτλος του ΗΜΕΡΟΛΟΓΙΟ.</a:t>
            </a:r>
          </a:p>
          <a:p>
            <a:pPr marL="0" indent="0">
              <a:buNone/>
            </a:pPr>
            <a:endParaRPr lang="el-GR" b="1" dirty="0">
              <a:solidFill>
                <a:srgbClr val="002060"/>
              </a:solidFill>
            </a:endParaRPr>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a:ln>
                  <a:noFill/>
                </a:ln>
                <a:solidFill>
                  <a:prstClr val="white"/>
                </a:solidFill>
                <a:effectLst/>
                <a:uLnTx/>
                <a:uFillTx/>
                <a:latin typeface="Calibri" panose="020F0502020204030204"/>
                <a:ea typeface="+mn-ea"/>
                <a:cs typeface="+mn-cs"/>
              </a:rPr>
              <a:t>Χαρακτηριστικά του ημερολογίου</a:t>
            </a:r>
            <a:endPar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8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p:cTn id="39"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790383" cy="6368472"/>
          </a:xfrm>
        </p:spPr>
        <p:txBody>
          <a:bodyPr>
            <a:normAutofit/>
          </a:bodyPr>
          <a:lstStyle/>
          <a:p>
            <a:endParaRPr lang="el-GR" dirty="0"/>
          </a:p>
          <a:p>
            <a:pPr algn="just"/>
            <a:r>
              <a:rPr lang="el-GR" dirty="0"/>
              <a:t>Αποτελεί ένα πραγματικό «χρονικό» της οικονομικής ζωής των οικονομικών μονάδων καθώς καταγράφει κατά χρονολογική σειρά όλα τα οικονομικά γεγονότα που συνέβησαν κατά τη διάρκεια της </a:t>
            </a:r>
            <a:r>
              <a:rPr lang="el-GR" dirty="0" err="1"/>
              <a:t>δράσεώς</a:t>
            </a:r>
            <a:r>
              <a:rPr lang="el-GR" dirty="0"/>
              <a:t> τους σε μία συγκεκριμένη </a:t>
            </a:r>
            <a:r>
              <a:rPr lang="el-GR" dirty="0">
                <a:hlinkClick r:id="rId3"/>
              </a:rPr>
              <a:t>λογιστική περίοδο</a:t>
            </a:r>
            <a:r>
              <a:rPr lang="el-GR" dirty="0"/>
              <a:t>. </a:t>
            </a:r>
          </a:p>
          <a:p>
            <a:pPr algn="just"/>
            <a:r>
              <a:rPr lang="el-GR" dirty="0"/>
              <a:t>Έτσι, είναι δυνατή και εύκολη η αναδρομή σε παρελθόντα γεγονότα είτε για λόγους ελεγκτικούς, είτε για άντληση </a:t>
            </a:r>
            <a:r>
              <a:rPr lang="el-GR" dirty="0">
                <a:hlinkClick r:id="rId4"/>
              </a:rPr>
              <a:t>πληροφοριών</a:t>
            </a:r>
            <a:r>
              <a:rPr lang="el-GR" dirty="0"/>
              <a:t>.</a:t>
            </a:r>
          </a:p>
          <a:p>
            <a:pPr algn="just"/>
            <a:r>
              <a:rPr lang="el-GR" dirty="0"/>
              <a:t>Σε κάθε ημερολογιακό άρθρο (εγγραφή) παρέχονται συνοπτικά όλες οι απαραίτητες πληροφορίες που αφορούν μία συναλλαγή, δηλαδή τόσο η περιγραφή της, όσο και τα λογιστικά μεγέθη που μεταβλήθηκαν, το είδος και το ποσό της μεταβολής, η χρονολογία της και τέλος η αιτιολόγησή της.</a:t>
            </a:r>
          </a:p>
          <a:p>
            <a:pPr marL="0" indent="0">
              <a:buNone/>
            </a:pPr>
            <a:endParaRPr lang="el-GR" b="1" dirty="0">
              <a:solidFill>
                <a:srgbClr val="002060"/>
              </a:solidFill>
            </a:endParaRPr>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a:ln>
                  <a:noFill/>
                </a:ln>
                <a:solidFill>
                  <a:prstClr val="white"/>
                </a:solidFill>
                <a:effectLst/>
                <a:uLnTx/>
                <a:uFillTx/>
                <a:latin typeface="Calibri" panose="020F0502020204030204"/>
                <a:ea typeface="+mn-ea"/>
                <a:cs typeface="+mn-cs"/>
              </a:rPr>
              <a:t>Χαρακτηριστικά του ημερολογίου</a:t>
            </a:r>
            <a:endPar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9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790383" cy="6368472"/>
          </a:xfrm>
        </p:spPr>
        <p:txBody>
          <a:bodyPr>
            <a:normAutofit/>
          </a:bodyPr>
          <a:lstStyle/>
          <a:p>
            <a:endParaRPr lang="el-GR" dirty="0"/>
          </a:p>
          <a:p>
            <a:pPr marL="0" indent="0">
              <a:buNone/>
            </a:pPr>
            <a:r>
              <a:rPr lang="el-GR" dirty="0">
                <a:solidFill>
                  <a:srgbClr val="002060"/>
                </a:solidFill>
              </a:rPr>
              <a:t>Το Ημερολόγιο αποτελείται από 6 στήλες:</a:t>
            </a:r>
          </a:p>
          <a:p>
            <a:pPr marL="0" indent="0">
              <a:buNone/>
            </a:pPr>
            <a:r>
              <a:rPr lang="el-GR" dirty="0"/>
              <a:t>(1) Ημερομηνία καταχώρισης του λογιστικού γεγονότος</a:t>
            </a:r>
          </a:p>
          <a:p>
            <a:pPr marL="0" indent="0" algn="just">
              <a:lnSpc>
                <a:spcPct val="100000"/>
              </a:lnSpc>
              <a:buNone/>
            </a:pPr>
            <a:r>
              <a:rPr lang="el-GR" dirty="0"/>
              <a:t>(2) Οι σελίδες του γενικού ή ειδικού Καθολικού στις οποίες τηρούνται</a:t>
            </a:r>
          </a:p>
          <a:p>
            <a:pPr marL="0" indent="0" algn="just">
              <a:lnSpc>
                <a:spcPct val="100000"/>
              </a:lnSpc>
              <a:buNone/>
            </a:pPr>
            <a:r>
              <a:rPr lang="el-GR" dirty="0"/>
              <a:t>      οι </a:t>
            </a:r>
            <a:r>
              <a:rPr lang="el-GR" dirty="0">
                <a:hlinkClick r:id="rId3"/>
              </a:rPr>
              <a:t>λογαριασμοί</a:t>
            </a:r>
            <a:r>
              <a:rPr lang="el-GR" dirty="0"/>
              <a:t> των στοιχείων που μεταβάλλονται</a:t>
            </a:r>
          </a:p>
          <a:p>
            <a:pPr marL="0" indent="0">
              <a:buNone/>
            </a:pPr>
            <a:r>
              <a:rPr lang="el-GR" dirty="0"/>
              <a:t>(3) Οι κωδικοί αριθμοί, οι τίτλοι των λογαριασμών και η αιτιολογία της</a:t>
            </a:r>
          </a:p>
          <a:p>
            <a:pPr marL="0" indent="0">
              <a:buNone/>
            </a:pPr>
            <a:r>
              <a:rPr lang="el-GR" dirty="0"/>
              <a:t>      καταχώρισης</a:t>
            </a:r>
          </a:p>
          <a:p>
            <a:pPr marL="0" indent="0">
              <a:buNone/>
            </a:pPr>
            <a:r>
              <a:rPr lang="el-GR" dirty="0"/>
              <a:t>(4) Αναγράφονται τα ποσά των αναλυτικών λογαριασμών</a:t>
            </a:r>
          </a:p>
          <a:p>
            <a:pPr marL="0" indent="0">
              <a:buNone/>
            </a:pPr>
            <a:r>
              <a:rPr lang="el-GR" dirty="0"/>
              <a:t>(5) Αναγράφονται τα ποσά της χρέωσης και της πίστωσης των</a:t>
            </a:r>
          </a:p>
          <a:p>
            <a:pPr marL="0" indent="0">
              <a:buNone/>
            </a:pPr>
            <a:r>
              <a:rPr lang="el-GR" dirty="0"/>
              <a:t>      περιληπτικών λογαριασμών.</a:t>
            </a:r>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a:ln>
                  <a:noFill/>
                </a:ln>
                <a:solidFill>
                  <a:prstClr val="white"/>
                </a:solidFill>
                <a:effectLst/>
                <a:uLnTx/>
                <a:uFillTx/>
                <a:latin typeface="Calibri" panose="020F0502020204030204"/>
                <a:ea typeface="+mn-ea"/>
                <a:cs typeface="+mn-cs"/>
              </a:rPr>
              <a:t>Χαρακτηριστικά του ημερολογίου</a:t>
            </a:r>
            <a:endPar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942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3" end="3"/>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5" end="5"/>
                                            </p:txEl>
                                          </p:spTgt>
                                        </p:tgtEl>
                                      </p:cBhvr>
                                    </p:animEffect>
                                  </p:childTnLst>
                                </p:cTn>
                              </p:par>
                              <p:par>
                                <p:cTn id="40" presetID="31"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5" dur="10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 calcmode="lin" valueType="num">
                                      <p:cBhvr>
                                        <p:cTn id="50"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1"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3" dur="1000"/>
                                        <p:tgtEl>
                                          <p:spTgt spid="5">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5">
                                            <p:txEl>
                                              <p:pRg st="8" end="8"/>
                                            </p:txEl>
                                          </p:spTgt>
                                        </p:tgtEl>
                                        <p:attrNameLst>
                                          <p:attrName>style.visibility</p:attrName>
                                        </p:attrNameLst>
                                      </p:cBhvr>
                                      <p:to>
                                        <p:strVal val="visible"/>
                                      </p:to>
                                    </p:set>
                                    <p:anim calcmode="lin" valueType="num">
                                      <p:cBhvr>
                                        <p:cTn id="58"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61" dur="1000"/>
                                        <p:tgtEl>
                                          <p:spTgt spid="5">
                                            <p:txEl>
                                              <p:pRg st="8" end="8"/>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5">
                                            <p:txEl>
                                              <p:pRg st="9" end="9"/>
                                            </p:txEl>
                                          </p:spTgt>
                                        </p:tgtEl>
                                        <p:attrNameLst>
                                          <p:attrName>style.visibility</p:attrName>
                                        </p:attrNameLst>
                                      </p:cBhvr>
                                      <p:to>
                                        <p:strVal val="visible"/>
                                      </p:to>
                                    </p:set>
                                    <p:anim calcmode="lin" valueType="num">
                                      <p:cBhvr>
                                        <p:cTn id="64"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5"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67"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637309" y="489527"/>
            <a:ext cx="11088254" cy="6368472"/>
          </a:xfrm>
        </p:spPr>
        <p:txBody>
          <a:bodyPr>
            <a:normAutofit/>
          </a:bodyPr>
          <a:lstStyle/>
          <a:p>
            <a:pPr marL="0" indent="0" algn="just">
              <a:buNone/>
            </a:pPr>
            <a:r>
              <a:rPr lang="el-GR" dirty="0"/>
              <a:t>Η ημερολογιακή εγγραφή θα πρέπει να περιλαμβάνει σε ξεχωριστές στήλες, τα εξής βασικά στοιχεία:</a:t>
            </a:r>
          </a:p>
          <a:p>
            <a:pPr algn="just"/>
            <a:r>
              <a:rPr lang="el-GR" b="1" dirty="0"/>
              <a:t>1) Την ημερομηνία που καταχωρήθηκε το λογιστικό γεγονός</a:t>
            </a:r>
            <a:br>
              <a:rPr lang="el-GR" dirty="0"/>
            </a:br>
            <a:r>
              <a:rPr lang="el-GR" dirty="0"/>
              <a:t>Στη στήλη αυτή αναγράφεται η ημερομηνία κατά την οποία έλαβε χώρα το </a:t>
            </a:r>
            <a:r>
              <a:rPr lang="el-GR" dirty="0">
                <a:hlinkClick r:id="rId3"/>
              </a:rPr>
              <a:t>λογιστικό</a:t>
            </a:r>
            <a:r>
              <a:rPr lang="el-GR" dirty="0"/>
              <a:t> γεγονός. Στη στήλη αυτή και στην αρχή κάθε σελίδας συνηθίζεται να γράφεται το έτος.</a:t>
            </a:r>
          </a:p>
          <a:p>
            <a:pPr algn="just"/>
            <a:r>
              <a:rPr lang="el-GR" b="1" dirty="0"/>
              <a:t>2) Τον κωδικό των </a:t>
            </a:r>
            <a:r>
              <a:rPr lang="el-GR" b="1" dirty="0" err="1"/>
              <a:t>χρεούμενων</a:t>
            </a:r>
            <a:r>
              <a:rPr lang="el-GR" b="1" dirty="0"/>
              <a:t> και </a:t>
            </a:r>
            <a:r>
              <a:rPr lang="el-GR" b="1" dirty="0" err="1"/>
              <a:t>πιστούμενων</a:t>
            </a:r>
            <a:r>
              <a:rPr lang="el-GR" b="1" dirty="0"/>
              <a:t> λογαριασμών</a:t>
            </a:r>
            <a:br>
              <a:rPr lang="el-GR" dirty="0"/>
            </a:br>
            <a:r>
              <a:rPr lang="el-GR" dirty="0"/>
              <a:t>Στη στήλη αυτή αναγράφεται ο κωδικός του λογαριασμού όπως αναφέρεται στο σχέδιο λογαριασμών του Ελληνικού Γενικού Λογιστικού Σχεδίου.</a:t>
            </a:r>
          </a:p>
          <a:p>
            <a:pPr algn="just"/>
            <a:r>
              <a:rPr lang="el-GR" b="1" dirty="0"/>
              <a:t>3) Τον αριθμό των σελίδων ή των καρτελών των λογαριασμών στο γενικό </a:t>
            </a:r>
            <a:r>
              <a:rPr lang="el-GR" b="1" dirty="0">
                <a:hlinkClick r:id="rId4"/>
              </a:rPr>
              <a:t>Καθολικό</a:t>
            </a:r>
            <a:r>
              <a:rPr lang="el-GR" b="1" dirty="0"/>
              <a:t> </a:t>
            </a:r>
            <a:r>
              <a:rPr lang="el-GR" dirty="0"/>
              <a:t>Στη στήλη σελίδα Γενικού Καθολικού (Σ/ΓΚ), αναγράφεται ο αριθμός της σελίδας στην οποία τηρείται κάθε πρωτοβάθμιος λογαριασμός.</a:t>
            </a:r>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Στοιχεία ημερολογιακών εγγραφών</a:t>
            </a: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41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790383" cy="6368472"/>
          </a:xfrm>
        </p:spPr>
        <p:txBody>
          <a:bodyPr>
            <a:normAutofit/>
          </a:bodyPr>
          <a:lstStyle/>
          <a:p>
            <a:endParaRPr lang="el-GR" b="1" dirty="0"/>
          </a:p>
          <a:p>
            <a:r>
              <a:rPr lang="el-GR" b="1" dirty="0"/>
              <a:t>4) Τον αύξοντα αριθμό της ημερολογιακής εγγραφής (Α/Α)</a:t>
            </a:r>
            <a:endParaRPr lang="el-GR" dirty="0"/>
          </a:p>
          <a:p>
            <a:r>
              <a:rPr lang="el-GR" b="1" dirty="0"/>
              <a:t>5) Την ονομασία των λογαριασμών που επηρεάζονται</a:t>
            </a:r>
            <a:br>
              <a:rPr lang="el-GR" dirty="0"/>
            </a:br>
            <a:r>
              <a:rPr lang="el-GR" dirty="0"/>
              <a:t>Στη στήλη αυτή αναγράφεται ο λογαριασμός που χρεώνεται και μετά ο λογαριασμός που πιστώνεται.</a:t>
            </a:r>
          </a:p>
          <a:p>
            <a:r>
              <a:rPr lang="el-GR" b="1" dirty="0"/>
              <a:t>6) Την αιτιολογία του λογιστικού γεγονότος, καθώς και το είδος και τον αριθμό του </a:t>
            </a:r>
            <a:r>
              <a:rPr lang="el-GR" b="1" dirty="0">
                <a:hlinkClick r:id="rId3"/>
              </a:rPr>
              <a:t>παραστατικού</a:t>
            </a:r>
            <a:br>
              <a:rPr lang="el-GR" dirty="0"/>
            </a:br>
            <a:r>
              <a:rPr lang="el-GR" dirty="0"/>
              <a:t>Η αιτιολογία παρατίθεται στην ίδια στήλη με τους λογαριασμούς, συνήθως κάτω από τον τελευταίο λογαριασμό που πιστώνεται.</a:t>
            </a:r>
          </a:p>
          <a:p>
            <a:r>
              <a:rPr lang="el-GR" b="1" dirty="0"/>
              <a:t>7) Το ύψος των ποσών, με τα οποία μεταβάλλεται η χρέωση και η πίστωση των λογαριασμών</a:t>
            </a:r>
            <a:endParaRPr lang="el-GR" dirty="0"/>
          </a:p>
          <a:p>
            <a:pPr marL="0" indent="0">
              <a:buNone/>
            </a:pPr>
            <a:br>
              <a:rPr lang="el-GR" dirty="0">
                <a:hlinkClick r:id="rId4"/>
              </a:rPr>
            </a:br>
            <a:endParaRPr lang="el-GR" dirty="0"/>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Στοιχεία ημερολογιακών εγγραφών</a:t>
            </a: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17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790383" cy="6368472"/>
          </a:xfrm>
        </p:spPr>
        <p:txBody>
          <a:bodyPr>
            <a:normAutofit/>
          </a:bodyPr>
          <a:lstStyle/>
          <a:p>
            <a:endParaRPr lang="el-GR" b="1" dirty="0"/>
          </a:p>
          <a:p>
            <a:pPr algn="just"/>
            <a:r>
              <a:rPr lang="el-GR" b="1" dirty="0"/>
              <a:t>Με την ημερολογιακή εγγραφή χρεώνεται ο λογαριασμός, ο οποίος ανοίγει ή μεταβάλλεται με χρέωση και πιστώνεται ο λογαριασμός που ανοίγει ή μεταβάλλεται με πίστωση.</a:t>
            </a:r>
          </a:p>
          <a:p>
            <a:pPr algn="just"/>
            <a:r>
              <a:rPr lang="el-GR" b="1" dirty="0"/>
              <a:t>Στην περίπτωση που ένα λογιστικό γεγονός μεταβάλλει την χρέωση ή την πίστωση περισσότερων από έναν λογαριασμούς, τότε χρεώνονται ή πιστώνονται όλοι οι λογαριασμοί, οι οποίοι μεταβάλλονται. </a:t>
            </a:r>
            <a:endParaRPr lang="el-GR" dirty="0"/>
          </a:p>
          <a:p>
            <a:pPr marL="0" indent="0" algn="just">
              <a:buNone/>
            </a:pPr>
            <a:br>
              <a:rPr lang="el-GR" dirty="0">
                <a:hlinkClick r:id="rId3"/>
              </a:rPr>
            </a:br>
            <a:r>
              <a:rPr lang="el-GR" dirty="0"/>
              <a:t>Οι ημερολογιακές εγγραφές ονομάζονται άρθρα ή ημερολογιακά άρθρα και αριθμούνται με αύξουσα σειρά από το παλιότερο προς το νεότερο.</a:t>
            </a:r>
          </a:p>
          <a:p>
            <a:pPr marL="0" indent="0" algn="just">
              <a:buNone/>
            </a:pPr>
            <a:r>
              <a:rPr lang="el-GR" b="1" dirty="0"/>
              <a:t>Το ημερολόγιο είναι ένα βιβλίο της οικονομικής μονάδας που καταχωρούνται ΌΛΑ τα λογιστικά γεγονότα και για τον λόγο αυτό, ονομάζεται Γενικό Ημερολόγιο.</a:t>
            </a:r>
            <a:endParaRPr lang="el-GR" dirty="0"/>
          </a:p>
          <a:p>
            <a:pPr marL="0" indent="0" algn="just">
              <a:buNone/>
            </a:pPr>
            <a:endParaRPr lang="el-GR" dirty="0"/>
          </a:p>
        </p:txBody>
      </p:sp>
      <p:sp>
        <p:nvSpPr>
          <p:cNvPr id="6" name="Ορθογώνιο 5"/>
          <p:cNvSpPr/>
          <p:nvPr/>
        </p:nvSpPr>
        <p:spPr>
          <a:xfrm>
            <a:off x="0" y="0"/>
            <a:ext cx="88392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Στοιχεία ημερολογιακών εγγραφών</a:t>
            </a:r>
          </a:p>
        </p:txBody>
      </p:sp>
      <p:sp>
        <p:nvSpPr>
          <p:cNvPr id="7" name="Ορθογώνιο 6"/>
          <p:cNvSpPr/>
          <p:nvPr/>
        </p:nvSpPr>
        <p:spPr>
          <a:xfrm>
            <a:off x="8839200" y="0"/>
            <a:ext cx="335280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6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838199" y="489527"/>
            <a:ext cx="10887364" cy="6368472"/>
          </a:xfrm>
        </p:spPr>
        <p:txBody>
          <a:bodyPr>
            <a:normAutofit/>
          </a:bodyPr>
          <a:lstStyle/>
          <a:p>
            <a:pPr marL="0" indent="0">
              <a:buNone/>
            </a:pPr>
            <a:br>
              <a:rPr lang="el-GR" dirty="0">
                <a:hlinkClick r:id="rId3"/>
              </a:rPr>
            </a:br>
            <a:r>
              <a:rPr lang="el-GR" dirty="0"/>
              <a:t>Το ημερολόγιο είναι το βασικότερο βιβλίο της οικονομικής μονάδας γιατί:</a:t>
            </a:r>
          </a:p>
          <a:p>
            <a:pPr algn="just"/>
            <a:r>
              <a:rPr lang="el-GR" dirty="0"/>
              <a:t>Καταχωρούνται όλα τα λογιστικά γεγονότα</a:t>
            </a:r>
          </a:p>
          <a:p>
            <a:pPr algn="just"/>
            <a:r>
              <a:rPr lang="el-GR" dirty="0"/>
              <a:t>Είναι ένα αρχείο όλων των οικονομικών συναλλαγών και των οικονομικών πράξεων της οικονομικής μονάδας</a:t>
            </a:r>
          </a:p>
          <a:p>
            <a:pPr algn="just"/>
            <a:r>
              <a:rPr lang="el-GR" dirty="0"/>
              <a:t>Συγκεντρώνει όλες τις οικονομικές πληροφορίες, που μπορούν να αποτυπωθούν σε χρηματικές αξίες και αφορούν την οικονομική της ζωή.</a:t>
            </a:r>
          </a:p>
          <a:p>
            <a:pPr algn="just"/>
            <a:r>
              <a:rPr lang="el-GR" dirty="0"/>
              <a:t>Με βάση τις πληροφορίες του ημερολογίου ενημερώνονται όλα τα βιβλία της οικονομικής μονάδας.</a:t>
            </a:r>
          </a:p>
          <a:p>
            <a:pPr algn="just"/>
            <a:r>
              <a:rPr lang="el-GR" dirty="0"/>
              <a:t>Διευκολύνει τον έλεγχο των λογιστικών γεγονότων </a:t>
            </a:r>
          </a:p>
          <a:p>
            <a:pPr algn="just"/>
            <a:r>
              <a:rPr lang="el-GR" dirty="0"/>
              <a:t>Συμβάλλει στην διόρθωση των λογιστικών σφαλμάτων</a:t>
            </a:r>
          </a:p>
        </p:txBody>
      </p:sp>
      <p:sp>
        <p:nvSpPr>
          <p:cNvPr id="6" name="Ορθογώνιο 5"/>
          <p:cNvSpPr/>
          <p:nvPr/>
        </p:nvSpPr>
        <p:spPr>
          <a:xfrm>
            <a:off x="0" y="0"/>
            <a:ext cx="7326351"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Ημερολόγιο</a:t>
            </a:r>
          </a:p>
        </p:txBody>
      </p:sp>
      <p:sp>
        <p:nvSpPr>
          <p:cNvPr id="7" name="Ορθογώνιο 6"/>
          <p:cNvSpPr/>
          <p:nvPr/>
        </p:nvSpPr>
        <p:spPr>
          <a:xfrm>
            <a:off x="7326351" y="0"/>
            <a:ext cx="4865649"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82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extLst>
              <p:ext uri="{D42A27DB-BD31-4B8C-83A1-F6EECF244321}">
                <p14:modId xmlns:p14="http://schemas.microsoft.com/office/powerpoint/2010/main" val="2260798020"/>
              </p:ext>
            </p:extLst>
          </p:nvPr>
        </p:nvGraphicFramePr>
        <p:xfrm>
          <a:off x="424871" y="489528"/>
          <a:ext cx="11092729" cy="6271491"/>
        </p:xfrm>
        <a:graphic>
          <a:graphicData uri="http://schemas.openxmlformats.org/drawingml/2006/table">
            <a:tbl>
              <a:tblPr firstRow="1" bandRow="1">
                <a:tableStyleId>{D7AC3CCA-C797-4891-BE02-D94E43425B78}</a:tableStyleId>
              </a:tblPr>
              <a:tblGrid>
                <a:gridCol w="1485903">
                  <a:extLst>
                    <a:ext uri="{9D8B030D-6E8A-4147-A177-3AD203B41FA5}">
                      <a16:colId xmlns:a16="http://schemas.microsoft.com/office/drawing/2014/main" val="2095786051"/>
                    </a:ext>
                  </a:extLst>
                </a:gridCol>
                <a:gridCol w="823190">
                  <a:extLst>
                    <a:ext uri="{9D8B030D-6E8A-4147-A177-3AD203B41FA5}">
                      <a16:colId xmlns:a16="http://schemas.microsoft.com/office/drawing/2014/main" val="678871633"/>
                    </a:ext>
                  </a:extLst>
                </a:gridCol>
                <a:gridCol w="4285672">
                  <a:extLst>
                    <a:ext uri="{9D8B030D-6E8A-4147-A177-3AD203B41FA5}">
                      <a16:colId xmlns:a16="http://schemas.microsoft.com/office/drawing/2014/main" val="2453963297"/>
                    </a:ext>
                  </a:extLst>
                </a:gridCol>
                <a:gridCol w="1459616">
                  <a:extLst>
                    <a:ext uri="{9D8B030D-6E8A-4147-A177-3AD203B41FA5}">
                      <a16:colId xmlns:a16="http://schemas.microsoft.com/office/drawing/2014/main" val="1910919357"/>
                    </a:ext>
                  </a:extLst>
                </a:gridCol>
                <a:gridCol w="1468310">
                  <a:extLst>
                    <a:ext uri="{9D8B030D-6E8A-4147-A177-3AD203B41FA5}">
                      <a16:colId xmlns:a16="http://schemas.microsoft.com/office/drawing/2014/main" val="1670653415"/>
                    </a:ext>
                  </a:extLst>
                </a:gridCol>
                <a:gridCol w="1570038">
                  <a:extLst>
                    <a:ext uri="{9D8B030D-6E8A-4147-A177-3AD203B41FA5}">
                      <a16:colId xmlns:a16="http://schemas.microsoft.com/office/drawing/2014/main" val="748382827"/>
                    </a:ext>
                  </a:extLst>
                </a:gridCol>
              </a:tblGrid>
              <a:tr h="374956">
                <a:tc>
                  <a:txBody>
                    <a:bodyPr/>
                    <a:lstStyle/>
                    <a:p>
                      <a:pPr algn="ctr"/>
                      <a:r>
                        <a:rPr lang="el-GR" dirty="0"/>
                        <a:t>Ημερομηνία</a:t>
                      </a:r>
                    </a:p>
                  </a:txBody>
                  <a:tcPr/>
                </a:tc>
                <a:tc>
                  <a:txBody>
                    <a:bodyPr/>
                    <a:lstStyle/>
                    <a:p>
                      <a:pPr algn="ctr"/>
                      <a:endParaRPr lang="el-GR" dirty="0"/>
                    </a:p>
                  </a:txBody>
                  <a:tcPr/>
                </a:tc>
                <a:tc>
                  <a:txBody>
                    <a:bodyPr/>
                    <a:lstStyle/>
                    <a:p>
                      <a:pPr algn="ctr"/>
                      <a:r>
                        <a:rPr lang="el-GR" dirty="0"/>
                        <a:t>Λογαριασμοί – Αιτιολογία</a:t>
                      </a:r>
                    </a:p>
                  </a:txBody>
                  <a:tcPr/>
                </a:tc>
                <a:tc>
                  <a:txBody>
                    <a:bodyPr/>
                    <a:lstStyle/>
                    <a:p>
                      <a:pPr algn="ctr"/>
                      <a:r>
                        <a:rPr lang="el-GR" dirty="0"/>
                        <a:t>Αναλυτικά</a:t>
                      </a:r>
                    </a:p>
                  </a:txBody>
                  <a:tcPr/>
                </a:tc>
                <a:tc>
                  <a:txBody>
                    <a:bodyPr/>
                    <a:lstStyle/>
                    <a:p>
                      <a:pPr algn="ctr"/>
                      <a:r>
                        <a:rPr lang="el-GR" dirty="0"/>
                        <a:t>Χρέωση</a:t>
                      </a:r>
                    </a:p>
                  </a:txBody>
                  <a:tcPr/>
                </a:tc>
                <a:tc>
                  <a:txBody>
                    <a:bodyPr/>
                    <a:lstStyle/>
                    <a:p>
                      <a:pPr algn="ctr"/>
                      <a:r>
                        <a:rPr lang="el-GR" dirty="0"/>
                        <a:t>Πίστωση</a:t>
                      </a:r>
                    </a:p>
                  </a:txBody>
                  <a:tcPr/>
                </a:tc>
                <a:extLst>
                  <a:ext uri="{0D108BD9-81ED-4DB2-BD59-A6C34878D82A}">
                    <a16:rowId xmlns:a16="http://schemas.microsoft.com/office/drawing/2014/main" val="3380851613"/>
                  </a:ext>
                </a:extLst>
              </a:tr>
              <a:tr h="410935">
                <a:tc>
                  <a:txBody>
                    <a:bodyPr/>
                    <a:lstStyle/>
                    <a:p>
                      <a:r>
                        <a:rPr lang="el-GR" sz="1800" dirty="0"/>
                        <a:t>......................</a:t>
                      </a:r>
                    </a:p>
                  </a:txBody>
                  <a:tcPr/>
                </a:tc>
                <a:tc>
                  <a:txBody>
                    <a:bodyPr/>
                    <a:lstStyle/>
                    <a:p>
                      <a:r>
                        <a:rPr lang="el-GR" dirty="0"/>
                        <a:t>...........</a:t>
                      </a:r>
                    </a:p>
                  </a:txBody>
                  <a:tcPr/>
                </a:tc>
                <a:tc>
                  <a:txBody>
                    <a:bodyPr/>
                    <a:lstStyle/>
                    <a:p>
                      <a:r>
                        <a:rPr lang="el-GR" dirty="0"/>
                        <a:t>……………………………………………………………</a:t>
                      </a:r>
                    </a:p>
                  </a:txBody>
                  <a:tcPr/>
                </a:tc>
                <a:tc>
                  <a:txBody>
                    <a:bodyPr/>
                    <a:lstStyle/>
                    <a:p>
                      <a:r>
                        <a:rPr lang="el-GR" dirty="0"/>
                        <a:t>………………….</a:t>
                      </a:r>
                    </a:p>
                  </a:txBody>
                  <a:tcPr/>
                </a:tc>
                <a:tc>
                  <a:txBody>
                    <a:bodyPr/>
                    <a:lstStyle/>
                    <a:p>
                      <a:r>
                        <a:rPr lang="el-GR" dirty="0"/>
                        <a:t>……………………</a:t>
                      </a:r>
                    </a:p>
                  </a:txBody>
                  <a:tcPr/>
                </a:tc>
                <a:tc>
                  <a:txBody>
                    <a:bodyPr/>
                    <a:lstStyle/>
                    <a:p>
                      <a:r>
                        <a:rPr lang="el-GR" dirty="0"/>
                        <a:t>……………………</a:t>
                      </a:r>
                    </a:p>
                  </a:txBody>
                  <a:tcPr/>
                </a:tc>
                <a:extLst>
                  <a:ext uri="{0D108BD9-81ED-4DB2-BD59-A6C34878D82A}">
                    <a16:rowId xmlns:a16="http://schemas.microsoft.com/office/drawing/2014/main" val="487157243"/>
                  </a:ext>
                </a:extLst>
              </a:tr>
              <a:tr h="937389">
                <a:tc>
                  <a:txBody>
                    <a:bodyPr/>
                    <a:lstStyle/>
                    <a:p>
                      <a:r>
                        <a:rPr lang="el-GR" dirty="0"/>
                        <a:t>18 Νοεμβρίου</a:t>
                      </a:r>
                    </a:p>
                  </a:txBody>
                  <a:tcPr/>
                </a:tc>
                <a:tc>
                  <a:txBody>
                    <a:bodyPr/>
                    <a:lstStyle/>
                    <a:p>
                      <a:endParaRPr lang="el-GR"/>
                    </a:p>
                  </a:txBody>
                  <a:tcPr/>
                </a:tc>
                <a:tc>
                  <a:txBody>
                    <a:bodyPr/>
                    <a:lstStyle/>
                    <a:p>
                      <a:r>
                        <a:rPr lang="el-GR" dirty="0"/>
                        <a:t>Πελάτες                                                           </a:t>
                      </a:r>
                      <a:r>
                        <a:rPr lang="el-GR" dirty="0">
                          <a:solidFill>
                            <a:schemeClr val="accent3">
                              <a:lumMod val="20000"/>
                              <a:lumOff val="80000"/>
                            </a:schemeClr>
                          </a:solidFill>
                        </a:rPr>
                        <a:t>…         </a:t>
                      </a:r>
                      <a:r>
                        <a:rPr lang="el-GR" dirty="0"/>
                        <a:t>Πωλήσεις εμπορευμάτων    </a:t>
                      </a:r>
                    </a:p>
                    <a:p>
                      <a:r>
                        <a:rPr lang="el-GR" dirty="0">
                          <a:solidFill>
                            <a:srgbClr val="C00000"/>
                          </a:solidFill>
                        </a:rPr>
                        <a:t>Πώληση εμπορευμάτων Τιμ.</a:t>
                      </a:r>
                      <a:r>
                        <a:rPr lang="el-GR" baseline="0" dirty="0">
                          <a:solidFill>
                            <a:srgbClr val="C00000"/>
                          </a:solidFill>
                        </a:rPr>
                        <a:t> Ν. 28</a:t>
                      </a:r>
                      <a:r>
                        <a:rPr lang="el-GR" dirty="0"/>
                        <a:t>                                                    </a:t>
                      </a:r>
                    </a:p>
                  </a:txBody>
                  <a:tcPr/>
                </a:tc>
                <a:tc>
                  <a:txBody>
                    <a:bodyPr/>
                    <a:lstStyle/>
                    <a:p>
                      <a:pPr algn="r"/>
                      <a:endParaRPr lang="el-GR" dirty="0"/>
                    </a:p>
                  </a:txBody>
                  <a:tcPr/>
                </a:tc>
                <a:tc>
                  <a:txBody>
                    <a:bodyPr/>
                    <a:lstStyle/>
                    <a:p>
                      <a:pPr algn="r"/>
                      <a:r>
                        <a:rPr lang="el-GR" dirty="0"/>
                        <a:t>8.000</a:t>
                      </a:r>
                    </a:p>
                  </a:txBody>
                  <a:tcPr/>
                </a:tc>
                <a:tc>
                  <a:txBody>
                    <a:bodyPr/>
                    <a:lstStyle/>
                    <a:p>
                      <a:pPr algn="r"/>
                      <a:endParaRPr lang="el-GR" dirty="0"/>
                    </a:p>
                    <a:p>
                      <a:pPr algn="r"/>
                      <a:r>
                        <a:rPr lang="el-GR" dirty="0"/>
                        <a:t>8.000</a:t>
                      </a:r>
                    </a:p>
                  </a:txBody>
                  <a:tcPr/>
                </a:tc>
                <a:extLst>
                  <a:ext uri="{0D108BD9-81ED-4DB2-BD59-A6C34878D82A}">
                    <a16:rowId xmlns:a16="http://schemas.microsoft.com/office/drawing/2014/main" val="1316855114"/>
                  </a:ext>
                </a:extLst>
              </a:tr>
              <a:tr h="1218606">
                <a:tc>
                  <a:txBody>
                    <a:bodyPr/>
                    <a:lstStyle/>
                    <a:p>
                      <a:r>
                        <a:rPr lang="el-GR" dirty="0"/>
                        <a:t>19 Νοεμβρίου</a:t>
                      </a:r>
                    </a:p>
                  </a:txBody>
                  <a:tcPr/>
                </a:tc>
                <a:tc>
                  <a:txBody>
                    <a:bodyPr/>
                    <a:lstStyle/>
                    <a:p>
                      <a:endParaRPr lang="el-GR" dirty="0"/>
                    </a:p>
                  </a:txBody>
                  <a:tcPr/>
                </a:tc>
                <a:tc>
                  <a:txBody>
                    <a:bodyPr/>
                    <a:lstStyle/>
                    <a:p>
                      <a:r>
                        <a:rPr lang="el-GR" dirty="0"/>
                        <a:t>Μισθοί </a:t>
                      </a:r>
                    </a:p>
                    <a:p>
                      <a:r>
                        <a:rPr lang="el-GR" dirty="0"/>
                        <a:t>Ασφαλιστικές εισφορές</a:t>
                      </a:r>
                    </a:p>
                    <a:p>
                      <a:r>
                        <a:rPr lang="el-GR" dirty="0"/>
                        <a:t>            Ταμείο</a:t>
                      </a:r>
                    </a:p>
                    <a:p>
                      <a:r>
                        <a:rPr lang="el-GR" dirty="0">
                          <a:solidFill>
                            <a:srgbClr val="C00000"/>
                          </a:solidFill>
                        </a:rPr>
                        <a:t>Μισθοδοτική κατάσταση</a:t>
                      </a:r>
                      <a:r>
                        <a:rPr lang="el-GR" baseline="0" dirty="0">
                          <a:solidFill>
                            <a:srgbClr val="C00000"/>
                          </a:solidFill>
                        </a:rPr>
                        <a:t> Νοεμβρίου</a:t>
                      </a:r>
                      <a:endParaRPr lang="el-GR" dirty="0">
                        <a:solidFill>
                          <a:srgbClr val="C00000"/>
                        </a:solidFill>
                      </a:endParaRPr>
                    </a:p>
                  </a:txBody>
                  <a:tcPr/>
                </a:tc>
                <a:tc>
                  <a:txBody>
                    <a:bodyPr/>
                    <a:lstStyle/>
                    <a:p>
                      <a:pPr algn="r"/>
                      <a:endParaRPr lang="el-GR" dirty="0"/>
                    </a:p>
                  </a:txBody>
                  <a:tcPr/>
                </a:tc>
                <a:tc>
                  <a:txBody>
                    <a:bodyPr/>
                    <a:lstStyle/>
                    <a:p>
                      <a:pPr algn="r"/>
                      <a:r>
                        <a:rPr lang="el-GR" dirty="0"/>
                        <a:t>1.200</a:t>
                      </a:r>
                    </a:p>
                    <a:p>
                      <a:pPr algn="r"/>
                      <a:r>
                        <a:rPr lang="el-GR" dirty="0"/>
                        <a:t>400</a:t>
                      </a:r>
                    </a:p>
                  </a:txBody>
                  <a:tcPr/>
                </a:tc>
                <a:tc>
                  <a:txBody>
                    <a:bodyPr/>
                    <a:lstStyle/>
                    <a:p>
                      <a:pPr algn="r"/>
                      <a:endParaRPr lang="el-GR" dirty="0"/>
                    </a:p>
                    <a:p>
                      <a:pPr algn="r"/>
                      <a:endParaRPr lang="el-GR" dirty="0"/>
                    </a:p>
                    <a:p>
                      <a:pPr algn="r"/>
                      <a:r>
                        <a:rPr lang="el-GR" dirty="0"/>
                        <a:t>1.600</a:t>
                      </a:r>
                    </a:p>
                  </a:txBody>
                  <a:tcPr/>
                </a:tc>
                <a:extLst>
                  <a:ext uri="{0D108BD9-81ED-4DB2-BD59-A6C34878D82A}">
                    <a16:rowId xmlns:a16="http://schemas.microsoft.com/office/drawing/2014/main" val="943353305"/>
                  </a:ext>
                </a:extLst>
              </a:tr>
              <a:tr h="1499822">
                <a:tc>
                  <a:txBody>
                    <a:bodyPr/>
                    <a:lstStyle/>
                    <a:p>
                      <a:r>
                        <a:rPr lang="el-GR" dirty="0"/>
                        <a:t>19 Νοεμβρίου</a:t>
                      </a:r>
                    </a:p>
                  </a:txBody>
                  <a:tcPr/>
                </a:tc>
                <a:tc>
                  <a:txBody>
                    <a:bodyPr/>
                    <a:lstStyle/>
                    <a:p>
                      <a:endParaRPr lang="el-GR"/>
                    </a:p>
                  </a:txBody>
                  <a:tcPr/>
                </a:tc>
                <a:tc>
                  <a:txBody>
                    <a:bodyPr/>
                    <a:lstStyle/>
                    <a:p>
                      <a:r>
                        <a:rPr lang="el-GR" dirty="0"/>
                        <a:t>Αγορές εμπορευμάτων</a:t>
                      </a:r>
                    </a:p>
                    <a:p>
                      <a:r>
                        <a:rPr lang="el-GR" dirty="0"/>
                        <a:t>Τόκοι χρεωστικοί (έξοδα)</a:t>
                      </a:r>
                    </a:p>
                    <a:p>
                      <a:r>
                        <a:rPr lang="el-GR" dirty="0"/>
                        <a:t>             Γραμμάτια</a:t>
                      </a:r>
                      <a:r>
                        <a:rPr lang="el-GR" baseline="0" dirty="0"/>
                        <a:t> πληρωτέα</a:t>
                      </a:r>
                      <a:r>
                        <a:rPr lang="el-GR" dirty="0"/>
                        <a:t>  </a:t>
                      </a:r>
                    </a:p>
                    <a:p>
                      <a:r>
                        <a:rPr lang="el-GR" dirty="0">
                          <a:solidFill>
                            <a:srgbClr val="C00000"/>
                          </a:solidFill>
                        </a:rPr>
                        <a:t>Αγορά</a:t>
                      </a:r>
                      <a:r>
                        <a:rPr lang="el-GR" baseline="0" dirty="0">
                          <a:solidFill>
                            <a:srgbClr val="C00000"/>
                          </a:solidFill>
                        </a:rPr>
                        <a:t> εμπορευμάτων τιμ. Ν.47-Γραμμάτιο λήξης 31/12</a:t>
                      </a:r>
                      <a:r>
                        <a:rPr lang="el-GR" dirty="0">
                          <a:solidFill>
                            <a:srgbClr val="C00000"/>
                          </a:solidFill>
                        </a:rPr>
                        <a:t>          </a:t>
                      </a:r>
                    </a:p>
                  </a:txBody>
                  <a:tcPr/>
                </a:tc>
                <a:tc>
                  <a:txBody>
                    <a:bodyPr/>
                    <a:lstStyle/>
                    <a:p>
                      <a:pPr algn="r"/>
                      <a:endParaRPr lang="el-GR" dirty="0"/>
                    </a:p>
                  </a:txBody>
                  <a:tcPr/>
                </a:tc>
                <a:tc>
                  <a:txBody>
                    <a:bodyPr/>
                    <a:lstStyle/>
                    <a:p>
                      <a:pPr algn="r"/>
                      <a:r>
                        <a:rPr lang="el-GR" dirty="0"/>
                        <a:t>6.000</a:t>
                      </a:r>
                    </a:p>
                    <a:p>
                      <a:pPr algn="r"/>
                      <a:r>
                        <a:rPr lang="el-GR" dirty="0"/>
                        <a:t>200</a:t>
                      </a:r>
                    </a:p>
                  </a:txBody>
                  <a:tcPr/>
                </a:tc>
                <a:tc>
                  <a:txBody>
                    <a:bodyPr/>
                    <a:lstStyle/>
                    <a:p>
                      <a:pPr algn="r"/>
                      <a:endParaRPr lang="el-GR" dirty="0"/>
                    </a:p>
                    <a:p>
                      <a:pPr algn="r"/>
                      <a:endParaRPr lang="el-GR" dirty="0"/>
                    </a:p>
                    <a:p>
                      <a:pPr algn="r"/>
                      <a:r>
                        <a:rPr lang="el-GR" dirty="0"/>
                        <a:t>6.200</a:t>
                      </a:r>
                    </a:p>
                  </a:txBody>
                  <a:tcPr/>
                </a:tc>
                <a:extLst>
                  <a:ext uri="{0D108BD9-81ED-4DB2-BD59-A6C34878D82A}">
                    <a16:rowId xmlns:a16="http://schemas.microsoft.com/office/drawing/2014/main" val="4189378706"/>
                  </a:ext>
                </a:extLst>
              </a:tr>
              <a:tr h="1218606">
                <a:tc>
                  <a:txBody>
                    <a:bodyPr/>
                    <a:lstStyle/>
                    <a:p>
                      <a:r>
                        <a:rPr lang="el-GR" dirty="0"/>
                        <a:t>20 Νοεμβρίου</a:t>
                      </a:r>
                    </a:p>
                  </a:txBody>
                  <a:tcPr/>
                </a:tc>
                <a:tc>
                  <a:txBody>
                    <a:bodyPr/>
                    <a:lstStyle/>
                    <a:p>
                      <a:endParaRPr lang="el-GR"/>
                    </a:p>
                  </a:txBody>
                  <a:tcPr/>
                </a:tc>
                <a:tc>
                  <a:txBody>
                    <a:bodyPr/>
                    <a:lstStyle/>
                    <a:p>
                      <a:r>
                        <a:rPr lang="el-GR" dirty="0"/>
                        <a:t>Γραμμάτια</a:t>
                      </a:r>
                      <a:r>
                        <a:rPr lang="el-GR" baseline="0" dirty="0"/>
                        <a:t> Εισπρακτέα</a:t>
                      </a:r>
                    </a:p>
                    <a:p>
                      <a:r>
                        <a:rPr lang="el-GR" baseline="0" dirty="0"/>
                        <a:t>              Πελάτες </a:t>
                      </a:r>
                    </a:p>
                    <a:p>
                      <a:r>
                        <a:rPr lang="el-GR" baseline="0" dirty="0"/>
                        <a:t>              Τόκοι πιστωτικοί (έσοδα)</a:t>
                      </a:r>
                    </a:p>
                    <a:p>
                      <a:r>
                        <a:rPr lang="el-GR" baseline="0" dirty="0">
                          <a:solidFill>
                            <a:srgbClr val="C00000"/>
                          </a:solidFill>
                        </a:rPr>
                        <a:t>Γραμμάτιο λήξης 31/1</a:t>
                      </a:r>
                    </a:p>
                  </a:txBody>
                  <a:tcPr/>
                </a:tc>
                <a:tc>
                  <a:txBody>
                    <a:bodyPr/>
                    <a:lstStyle/>
                    <a:p>
                      <a:pPr algn="r"/>
                      <a:endParaRPr lang="el-GR" dirty="0"/>
                    </a:p>
                  </a:txBody>
                  <a:tcPr/>
                </a:tc>
                <a:tc>
                  <a:txBody>
                    <a:bodyPr/>
                    <a:lstStyle/>
                    <a:p>
                      <a:pPr algn="r"/>
                      <a:r>
                        <a:rPr lang="el-GR" dirty="0"/>
                        <a:t>2.300</a:t>
                      </a:r>
                    </a:p>
                    <a:p>
                      <a:pPr algn="r"/>
                      <a:endParaRPr lang="el-GR" dirty="0"/>
                    </a:p>
                  </a:txBody>
                  <a:tcPr/>
                </a:tc>
                <a:tc>
                  <a:txBody>
                    <a:bodyPr/>
                    <a:lstStyle/>
                    <a:p>
                      <a:pPr algn="r"/>
                      <a:endParaRPr lang="el-GR" dirty="0"/>
                    </a:p>
                    <a:p>
                      <a:pPr algn="r"/>
                      <a:r>
                        <a:rPr lang="el-GR" dirty="0"/>
                        <a:t>2.000</a:t>
                      </a:r>
                    </a:p>
                    <a:p>
                      <a:pPr algn="r"/>
                      <a:r>
                        <a:rPr lang="el-GR" dirty="0"/>
                        <a:t>300</a:t>
                      </a:r>
                    </a:p>
                    <a:p>
                      <a:pPr algn="r"/>
                      <a:endParaRPr lang="el-GR" dirty="0"/>
                    </a:p>
                  </a:txBody>
                  <a:tcPr/>
                </a:tc>
                <a:extLst>
                  <a:ext uri="{0D108BD9-81ED-4DB2-BD59-A6C34878D82A}">
                    <a16:rowId xmlns:a16="http://schemas.microsoft.com/office/drawing/2014/main" val="2179432254"/>
                  </a:ext>
                </a:extLst>
              </a:tr>
              <a:tr h="611177">
                <a:tc>
                  <a:txBody>
                    <a:bodyPr/>
                    <a:lstStyle/>
                    <a:p>
                      <a:r>
                        <a:rPr lang="el-GR" sz="1800" dirty="0"/>
                        <a:t>……………………</a:t>
                      </a:r>
                    </a:p>
                  </a:txBody>
                  <a:tcPr/>
                </a:tc>
                <a:tc>
                  <a:txBody>
                    <a:bodyPr/>
                    <a:lstStyle/>
                    <a:p>
                      <a:r>
                        <a:rPr lang="el-GR" sz="1800" dirty="0"/>
                        <a:t>…………</a:t>
                      </a:r>
                    </a:p>
                  </a:txBody>
                  <a:tcPr/>
                </a:tc>
                <a:tc>
                  <a:txBody>
                    <a:bodyPr/>
                    <a:lstStyle/>
                    <a:p>
                      <a:r>
                        <a:rPr lang="el-GR" sz="1800" baseline="0" dirty="0">
                          <a:solidFill>
                            <a:schemeClr val="tx1"/>
                          </a:solidFill>
                        </a:rPr>
                        <a:t>………………………………………………………………..</a:t>
                      </a:r>
                    </a:p>
                  </a:txBody>
                  <a:tcPr/>
                </a:tc>
                <a:tc>
                  <a:txBody>
                    <a:bodyPr/>
                    <a:lstStyle/>
                    <a:p>
                      <a:pPr algn="r"/>
                      <a:r>
                        <a:rPr lang="el-GR" sz="1800" dirty="0"/>
                        <a:t>……………………</a:t>
                      </a:r>
                    </a:p>
                  </a:txBody>
                  <a:tcPr/>
                </a:tc>
                <a:tc>
                  <a:txBody>
                    <a:bodyPr/>
                    <a:lstStyle/>
                    <a:p>
                      <a:pPr algn="r"/>
                      <a:r>
                        <a:rPr lang="el-GR" sz="1800" dirty="0"/>
                        <a:t>……………………</a:t>
                      </a:r>
                    </a:p>
                  </a:txBody>
                  <a:tcPr/>
                </a:tc>
                <a:tc>
                  <a:txBody>
                    <a:bodyPr/>
                    <a:lstStyle/>
                    <a:p>
                      <a:pPr algn="r"/>
                      <a:r>
                        <a:rPr lang="el-GR" sz="1800" dirty="0"/>
                        <a:t>…………………</a:t>
                      </a:r>
                    </a:p>
                  </a:txBody>
                  <a:tcPr/>
                </a:tc>
                <a:extLst>
                  <a:ext uri="{0D108BD9-81ED-4DB2-BD59-A6C34878D82A}">
                    <a16:rowId xmlns:a16="http://schemas.microsoft.com/office/drawing/2014/main" val="4279066189"/>
                  </a:ext>
                </a:extLst>
              </a:tr>
            </a:tbl>
          </a:graphicData>
        </a:graphic>
      </p:graphicFrame>
      <p:sp>
        <p:nvSpPr>
          <p:cNvPr id="6" name="Ορθογώνιο 5"/>
          <p:cNvSpPr/>
          <p:nvPr/>
        </p:nvSpPr>
        <p:spPr>
          <a:xfrm>
            <a:off x="0" y="0"/>
            <a:ext cx="1219200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Ημερολόγιο</a:t>
            </a: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2305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εισέπραξε 50.000 μετρητά από τους μετόχους της και για αντάλλαγμα εξέδωσε κοινές μετοχές.</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Ταμειακά διαθέσιμα</a:t>
                      </a:r>
                    </a:p>
                    <a:p>
                      <a:r>
                        <a:rPr lang="el-GR" sz="2400" baseline="0" dirty="0">
                          <a:solidFill>
                            <a:schemeClr val="tx1"/>
                          </a:solidFill>
                        </a:rPr>
                        <a:t>                               Κεφάλαιο</a:t>
                      </a:r>
                    </a:p>
                  </a:txBody>
                  <a:tcPr/>
                </a:tc>
                <a:tc>
                  <a:txBody>
                    <a:bodyPr/>
                    <a:lstStyle/>
                    <a:p>
                      <a:pPr algn="r"/>
                      <a:r>
                        <a:rPr lang="el-GR" sz="2400" dirty="0"/>
                        <a:t>50.000</a:t>
                      </a:r>
                    </a:p>
                  </a:txBody>
                  <a:tcPr/>
                </a:tc>
                <a:tc>
                  <a:txBody>
                    <a:bodyPr/>
                    <a:lstStyle/>
                    <a:p>
                      <a:pPr algn="r"/>
                      <a:endParaRPr lang="el-GR" sz="2400" dirty="0"/>
                    </a:p>
                    <a:p>
                      <a:pPr algn="r"/>
                      <a:r>
                        <a:rPr lang="el-GR" sz="2400" dirty="0"/>
                        <a:t>50.000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Κεφάλαιο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7176712" y="4684395"/>
            <a:ext cx="3287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320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2974281" y="2624048"/>
            <a:ext cx="5300664" cy="2271512"/>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431308" y="3437426"/>
            <a:ext cx="1577340" cy="115443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4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 calcmode="lin" valueType="num">
                                      <p:cBhvr additive="base">
                                        <p:cTn id="26"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additive="base">
                                        <p:cTn id="4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324192" cy="537881"/>
          </a:xfrm>
          <a:solidFill>
            <a:srgbClr val="C00000"/>
          </a:solidFill>
          <a:ln>
            <a:solidFill>
              <a:srgbClr val="C00000"/>
            </a:solidFill>
          </a:ln>
        </p:spPr>
        <p:txBody>
          <a:bodyPr>
            <a:noAutofit/>
          </a:bodyPr>
          <a:lstStyle/>
          <a:p>
            <a:pPr algn="r"/>
            <a:r>
              <a:rPr lang="el-GR" sz="2800" b="1" dirty="0">
                <a:solidFill>
                  <a:schemeClr val="bg1"/>
                </a:solidFill>
              </a:rPr>
              <a:t>Η Λογιστική ως πληροφοριακό σύστημα</a:t>
            </a:r>
          </a:p>
        </p:txBody>
      </p:sp>
      <p:sp>
        <p:nvSpPr>
          <p:cNvPr id="3" name="Υπότιτλος 2"/>
          <p:cNvSpPr>
            <a:spLocks noGrp="1"/>
          </p:cNvSpPr>
          <p:nvPr>
            <p:ph sz="half" idx="2"/>
          </p:nvPr>
        </p:nvSpPr>
        <p:spPr>
          <a:xfrm>
            <a:off x="1261242" y="537881"/>
            <a:ext cx="10733534" cy="2394505"/>
          </a:xfrm>
        </p:spPr>
        <p:txBody>
          <a:bodyPr numCol="1">
            <a:normAutofit/>
          </a:bodyPr>
          <a:lstStyle/>
          <a:p>
            <a:pPr algn="just"/>
            <a:r>
              <a:rPr lang="el-GR" altLang="zh-TW" sz="2600" dirty="0"/>
              <a:t>Η Λογιστική είναι ένα πληροφοριακό σύστημα το οποίο επιμετρά, επεξεργάζεται και γνωστοποιεί χρηματοοικονομική πληροφόρηση για μια οικονομική οντότητα.</a:t>
            </a:r>
          </a:p>
          <a:p>
            <a:pPr algn="just"/>
            <a:r>
              <a:rPr lang="el-GR" altLang="zh-TW" sz="2600" dirty="0"/>
              <a:t>Όπως φαίνεται στο γράφημα της επόμενης διαφάνειας, η λογιστική είναι ο συνδετικός κρίκος μεταξύ επιχειρηματικών δραστηριοτήτων και των ατόμων που λαμβάνουν τις αποφάσεις.</a:t>
            </a:r>
          </a:p>
          <a:p>
            <a:pPr marL="0" indent="0" algn="just">
              <a:buNone/>
            </a:pPr>
            <a:endParaRPr lang="en-US" sz="2600" dirty="0"/>
          </a:p>
        </p:txBody>
      </p:sp>
      <p:sp>
        <p:nvSpPr>
          <p:cNvPr id="10" name="Θέση κειμένου 9"/>
          <p:cNvSpPr>
            <a:spLocks noGrp="1"/>
          </p:cNvSpPr>
          <p:nvPr>
            <p:ph type="body" sz="quarter" idx="3"/>
          </p:nvPr>
        </p:nvSpPr>
        <p:spPr>
          <a:xfrm>
            <a:off x="8324192" y="2"/>
            <a:ext cx="3867807" cy="537880"/>
          </a:xfrm>
          <a:solidFill>
            <a:schemeClr val="accent3">
              <a:lumMod val="40000"/>
              <a:lumOff val="60000"/>
            </a:schemeClr>
          </a:solidFill>
        </p:spPr>
        <p:txBody>
          <a:bodyPr>
            <a:normAutofit/>
          </a:bodyPr>
          <a:lstStyle/>
          <a:p>
            <a:endParaRPr lang="el-GR" sz="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2" y="2932387"/>
            <a:ext cx="10733533" cy="382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109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κατέβαλε 40.000 € για την αγορά </a:t>
                      </a:r>
                      <a:r>
                        <a:rPr lang="el-GR" sz="2400" b="0" baseline="0" dirty="0" err="1">
                          <a:solidFill>
                            <a:schemeClr val="tx1"/>
                          </a:solidFill>
                        </a:rPr>
                        <a:t>γηπεδικής</a:t>
                      </a:r>
                      <a:r>
                        <a:rPr lang="el-GR" sz="2400" b="0" baseline="0" dirty="0">
                          <a:solidFill>
                            <a:schemeClr val="tx1"/>
                          </a:solidFill>
                        </a:rPr>
                        <a:t> έκτασης.</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Γήπεδα</a:t>
                      </a:r>
                    </a:p>
                    <a:p>
                      <a:r>
                        <a:rPr lang="el-GR" sz="2400" baseline="0" dirty="0">
                          <a:solidFill>
                            <a:schemeClr val="tx1"/>
                          </a:solidFill>
                        </a:rPr>
                        <a:t>                   Ταμειακά διαθέσιμα</a:t>
                      </a:r>
                    </a:p>
                  </a:txBody>
                  <a:tcPr/>
                </a:tc>
                <a:tc>
                  <a:txBody>
                    <a:bodyPr/>
                    <a:lstStyle/>
                    <a:p>
                      <a:pPr algn="r"/>
                      <a:r>
                        <a:rPr lang="el-GR" sz="2400" dirty="0"/>
                        <a:t>40.000</a:t>
                      </a:r>
                    </a:p>
                  </a:txBody>
                  <a:tcPr/>
                </a:tc>
                <a:tc>
                  <a:txBody>
                    <a:bodyPr/>
                    <a:lstStyle/>
                    <a:p>
                      <a:pPr algn="r"/>
                      <a:endParaRPr lang="el-GR" sz="2400" dirty="0"/>
                    </a:p>
                    <a:p>
                      <a:pPr algn="r"/>
                      <a:r>
                        <a:rPr lang="el-GR" sz="2400" dirty="0"/>
                        <a:t>40.000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7176712" y="4684395"/>
            <a:ext cx="3287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320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Γήπεδα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2974281" y="2624048"/>
            <a:ext cx="5300664" cy="2271512"/>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431308" y="3437426"/>
            <a:ext cx="1577340" cy="115443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76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additive="base">
                                        <p:cTn id="30"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 calcmode="lin" valueType="num">
                                      <p:cBhvr additive="base">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 calcmode="lin" valueType="num">
                                      <p:cBhvr additive="base">
                                        <p:cTn id="4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αγόρασε αποθέματα αξίας 3.700 με πίστωση.</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Αποθέματα</a:t>
                      </a:r>
                    </a:p>
                    <a:p>
                      <a:r>
                        <a:rPr lang="el-GR" sz="2400" baseline="0" dirty="0">
                          <a:solidFill>
                            <a:schemeClr val="tx1"/>
                          </a:solidFill>
                        </a:rPr>
                        <a:t>                   Βραχυπρόθεσμες υποχρεώσεις</a:t>
                      </a:r>
                    </a:p>
                  </a:txBody>
                  <a:tcPr/>
                </a:tc>
                <a:tc>
                  <a:txBody>
                    <a:bodyPr/>
                    <a:lstStyle/>
                    <a:p>
                      <a:pPr algn="r"/>
                      <a:r>
                        <a:rPr lang="el-GR" sz="2400" baseline="0" dirty="0"/>
                        <a:t> 3</a:t>
                      </a:r>
                      <a:r>
                        <a:rPr lang="el-GR" sz="2400" dirty="0"/>
                        <a:t>.700</a:t>
                      </a:r>
                    </a:p>
                  </a:txBody>
                  <a:tcPr/>
                </a:tc>
                <a:tc>
                  <a:txBody>
                    <a:bodyPr/>
                    <a:lstStyle/>
                    <a:p>
                      <a:pPr algn="r"/>
                      <a:endParaRPr lang="el-GR" sz="2400" dirty="0"/>
                    </a:p>
                    <a:p>
                      <a:pPr algn="r"/>
                      <a:r>
                        <a:rPr lang="el-GR" sz="2400" dirty="0"/>
                        <a:t>3.700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Βραχυπρόθεσμες Υποχρεώσεις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3.700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320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Αποθέματα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3.700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2974281" y="2624048"/>
            <a:ext cx="5300664" cy="2271512"/>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431308" y="3437426"/>
            <a:ext cx="1577340" cy="115443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29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 calcmode="lin" valueType="num">
                                      <p:cBhvr additive="base">
                                        <p:cTn id="24"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additive="base">
                                        <p:cTn id="28"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 calcmode="lin" valueType="num">
                                      <p:cBhvr additive="base">
                                        <p:cTn id="32"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 calcmode="lin" valueType="num">
                                      <p:cBhvr additive="base">
                                        <p:cTn id="36"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additive="base">
                                        <p:cTn id="4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additive="base">
                                        <p:cTn id="4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παρείχε υπηρεσίες προς του πελάτες της και εισέπραξε 7.000 €.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Ταμειακά διαθέσιμα</a:t>
                      </a:r>
                    </a:p>
                    <a:p>
                      <a:r>
                        <a:rPr lang="el-GR" sz="2400" baseline="0" dirty="0">
                          <a:solidFill>
                            <a:schemeClr val="tx1"/>
                          </a:solidFill>
                        </a:rPr>
                        <a:t>                   Πωλήσεις υπηρεσιών</a:t>
                      </a:r>
                    </a:p>
                  </a:txBody>
                  <a:tcPr/>
                </a:tc>
                <a:tc>
                  <a:txBody>
                    <a:bodyPr/>
                    <a:lstStyle/>
                    <a:p>
                      <a:pPr algn="r"/>
                      <a:r>
                        <a:rPr lang="el-GR" sz="2400" baseline="0" dirty="0"/>
                        <a:t> </a:t>
                      </a:r>
                      <a:r>
                        <a:rPr lang="el-GR" sz="2400" dirty="0"/>
                        <a:t>7.000</a:t>
                      </a:r>
                    </a:p>
                  </a:txBody>
                  <a:tcPr/>
                </a:tc>
                <a:tc>
                  <a:txBody>
                    <a:bodyPr/>
                    <a:lstStyle/>
                    <a:p>
                      <a:pPr algn="r"/>
                      <a:endParaRPr lang="el-GR" sz="2400" dirty="0"/>
                    </a:p>
                    <a:p>
                      <a:pPr algn="r"/>
                      <a:r>
                        <a:rPr lang="el-GR" sz="2400" dirty="0"/>
                        <a:t>7.000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Πωλήσεις Υπηρεσιών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320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2971460" y="2574858"/>
            <a:ext cx="5299705" cy="2785812"/>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431308" y="3437426"/>
            <a:ext cx="1577340" cy="115443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91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 calcmode="lin" valueType="num">
                                      <p:cBhvr>
                                        <p:cTn id="32"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16">
                                            <p:txEl>
                                              <p:pRg st="2" end="2"/>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 calcmode="lin" valueType="num">
                                      <p:cBhvr>
                                        <p:cTn id="37"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16">
                                            <p:txEl>
                                              <p:pRg st="3" end="3"/>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 calcmode="lin" valueType="num">
                                      <p:cBhvr>
                                        <p:cTn id="42"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p:cTn id="4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8">
                                            <p:txEl>
                                              <p:pRg st="2" end="2"/>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8">
                                            <p:txEl>
                                              <p:pRg st="3" end="3"/>
                                            </p:txEl>
                                          </p:spTgt>
                                        </p:tgtEl>
                                        <p:attrNameLst>
                                          <p:attrName>style.visibility</p:attrName>
                                        </p:attrNameLst>
                                      </p:cBhvr>
                                      <p:to>
                                        <p:strVal val="visible"/>
                                      </p:to>
                                    </p:set>
                                    <p:anim calcmode="lin" valueType="num">
                                      <p:cBhvr>
                                        <p:cTn id="54"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5"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6" dur="500"/>
                                        <p:tgtEl>
                                          <p:spTgt spid="8">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παρείχε υπηρεσίες προς του πελάτες της με πίστωση 3.000 €.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Απαιτήσεις (Πελάτες)</a:t>
                      </a:r>
                    </a:p>
                    <a:p>
                      <a:r>
                        <a:rPr lang="el-GR" sz="2400" baseline="0" dirty="0">
                          <a:solidFill>
                            <a:schemeClr val="tx1"/>
                          </a:solidFill>
                        </a:rPr>
                        <a:t>                   Πωλήσεις υπηρεσιών</a:t>
                      </a:r>
                    </a:p>
                  </a:txBody>
                  <a:tcPr/>
                </a:tc>
                <a:tc>
                  <a:txBody>
                    <a:bodyPr/>
                    <a:lstStyle/>
                    <a:p>
                      <a:pPr algn="r"/>
                      <a:r>
                        <a:rPr lang="el-GR" sz="2400" baseline="0" dirty="0"/>
                        <a:t> 3</a:t>
                      </a:r>
                      <a:r>
                        <a:rPr lang="el-GR" sz="2400" dirty="0"/>
                        <a:t>.000</a:t>
                      </a:r>
                    </a:p>
                  </a:txBody>
                  <a:tcPr/>
                </a:tc>
                <a:tc>
                  <a:txBody>
                    <a:bodyPr/>
                    <a:lstStyle/>
                    <a:p>
                      <a:pPr algn="r"/>
                      <a:endParaRPr lang="el-GR" sz="2400" dirty="0"/>
                    </a:p>
                    <a:p>
                      <a:pPr algn="r"/>
                      <a:r>
                        <a:rPr lang="el-GR" sz="2400" dirty="0"/>
                        <a:t>3.000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Πωλήσεις Υπηρεσιών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3.000</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320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Απαιτήσεις</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3.000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3040380" y="2574858"/>
            <a:ext cx="5230786" cy="2328612"/>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234718" y="3638174"/>
            <a:ext cx="1974679" cy="1150273"/>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75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 calcmode="lin" valueType="num">
                                      <p:cBhvr>
                                        <p:cTn id="32"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16">
                                            <p:txEl>
                                              <p:pRg st="2" end="2"/>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 calcmode="lin" valueType="num">
                                      <p:cBhvr>
                                        <p:cTn id="37"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1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p:cTn id="4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8">
                                            <p:txEl>
                                              <p:pRg st="2" end="2"/>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 calcmode="lin" valueType="num">
                                      <p:cBhvr>
                                        <p:cTn id="4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8">
                                            <p:txEl>
                                              <p:pRg st="3" end="3"/>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8">
                                            <p:txEl>
                                              <p:pRg st="4" end="4"/>
                                            </p:txEl>
                                          </p:spTgt>
                                        </p:tgtEl>
                                        <p:attrNameLst>
                                          <p:attrName>style.visibility</p:attrName>
                                        </p:attrNameLst>
                                      </p:cBhvr>
                                      <p:to>
                                        <p:strVal val="visible"/>
                                      </p:to>
                                    </p:set>
                                    <p:anim calcmode="lin" valueType="num">
                                      <p:cBhvr>
                                        <p:cTn id="5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8">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39776" y="582401"/>
          <a:ext cx="10857187" cy="3064299"/>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1052619">
                <a:tc gridSpan="3">
                  <a:txBody>
                    <a:bodyPr/>
                    <a:lstStyle/>
                    <a:p>
                      <a:r>
                        <a:rPr lang="el-GR" sz="2400" b="0" baseline="0" dirty="0">
                          <a:solidFill>
                            <a:schemeClr val="tx1"/>
                          </a:solidFill>
                        </a:rPr>
                        <a:t>Η εταιρεία κατέβαλε 2.700 € για έξοδα ως εξής: Ενοίκια 1.100 €, Αμοιβές προσωπικού 1.200 €, και Παροχές Τρίτων 400 €.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421851">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405969">
                <a:tc>
                  <a:txBody>
                    <a:bodyPr/>
                    <a:lstStyle/>
                    <a:p>
                      <a:r>
                        <a:rPr lang="el-GR" sz="2400" baseline="0" dirty="0">
                          <a:solidFill>
                            <a:schemeClr val="tx1"/>
                          </a:solidFill>
                        </a:rPr>
                        <a:t>Ενοίκια</a:t>
                      </a:r>
                    </a:p>
                    <a:p>
                      <a:r>
                        <a:rPr lang="el-GR" sz="2400" baseline="0" dirty="0">
                          <a:solidFill>
                            <a:schemeClr val="tx1"/>
                          </a:solidFill>
                        </a:rPr>
                        <a:t>Αμοιβές προσωπικού</a:t>
                      </a:r>
                    </a:p>
                    <a:p>
                      <a:r>
                        <a:rPr lang="el-GR" sz="2400" baseline="0" dirty="0">
                          <a:solidFill>
                            <a:schemeClr val="tx1"/>
                          </a:solidFill>
                        </a:rPr>
                        <a:t>Παροχές τρίτων</a:t>
                      </a:r>
                    </a:p>
                    <a:p>
                      <a:r>
                        <a:rPr lang="el-GR" sz="2400" baseline="0" dirty="0">
                          <a:solidFill>
                            <a:schemeClr val="tx1"/>
                          </a:solidFill>
                        </a:rPr>
                        <a:t>                 Ταμειακά διαθέσιμα</a:t>
                      </a:r>
                    </a:p>
                  </a:txBody>
                  <a:tcPr/>
                </a:tc>
                <a:tc>
                  <a:txBody>
                    <a:bodyPr/>
                    <a:lstStyle/>
                    <a:p>
                      <a:pPr algn="r"/>
                      <a:r>
                        <a:rPr lang="el-GR" sz="2400" baseline="0" dirty="0"/>
                        <a:t> 1.1</a:t>
                      </a:r>
                      <a:r>
                        <a:rPr lang="el-GR" sz="2400" dirty="0"/>
                        <a:t>00</a:t>
                      </a:r>
                    </a:p>
                    <a:p>
                      <a:pPr algn="r"/>
                      <a:r>
                        <a:rPr lang="el-GR" sz="2400" dirty="0"/>
                        <a:t>1.200</a:t>
                      </a:r>
                    </a:p>
                    <a:p>
                      <a:pPr algn="r"/>
                      <a:r>
                        <a:rPr lang="el-GR" sz="2400" dirty="0"/>
                        <a:t>400</a:t>
                      </a:r>
                    </a:p>
                  </a:txBody>
                  <a:tcPr/>
                </a:tc>
                <a:tc>
                  <a:txBody>
                    <a:bodyPr/>
                    <a:lstStyle/>
                    <a:p>
                      <a:pPr algn="r"/>
                      <a:endParaRPr lang="el-GR" sz="2400" dirty="0"/>
                    </a:p>
                    <a:p>
                      <a:pPr algn="r"/>
                      <a:endParaRPr lang="el-GR" sz="2400" dirty="0"/>
                    </a:p>
                    <a:p>
                      <a:pPr algn="r"/>
                      <a:endParaRPr lang="el-GR" sz="2400" dirty="0"/>
                    </a:p>
                    <a:p>
                      <a:pPr algn="r"/>
                      <a:r>
                        <a:rPr lang="el-GR" sz="2400" dirty="0"/>
                        <a:t>2.700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712804" y="3143250"/>
            <a:ext cx="5012759"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7.000        2.700</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5909340" cy="3714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Ενοίκια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1.100                              Παροχές τρίτων</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400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Αμοιβές προσωπικού</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1.200                            </a:t>
            </a:r>
          </a:p>
        </p:txBody>
      </p:sp>
      <p:cxnSp>
        <p:nvCxnSpPr>
          <p:cNvPr id="17" name="Ευθεία γραμμή σύνδεσης 16"/>
          <p:cNvCxnSpPr/>
          <p:nvPr/>
        </p:nvCxnSpPr>
        <p:spPr>
          <a:xfrm flipV="1">
            <a:off x="847349" y="4019549"/>
            <a:ext cx="21930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flipH="1">
            <a:off x="1943864" y="4019549"/>
            <a:ext cx="0" cy="876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1857821" y="2312668"/>
            <a:ext cx="6419058" cy="2096019"/>
          </a:xfrm>
          <a:prstGeom prst="bentConnector3">
            <a:avLst>
              <a:gd name="adj1" fmla="val 7225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741382" y="3786354"/>
            <a:ext cx="1576810" cy="1297506"/>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721620" y="5694045"/>
            <a:ext cx="32331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flipV="1">
            <a:off x="4111740" y="4682490"/>
            <a:ext cx="21930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Γωνιώδης σύνδεση 21"/>
          <p:cNvCxnSpPr/>
          <p:nvPr/>
        </p:nvCxnSpPr>
        <p:spPr>
          <a:xfrm rot="10800000" flipV="1">
            <a:off x="1850101" y="2695576"/>
            <a:ext cx="6516659" cy="3274694"/>
          </a:xfrm>
          <a:prstGeom prst="bentConnector3">
            <a:avLst>
              <a:gd name="adj1" fmla="val 6718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Γωνιώδης σύνδεση 22"/>
          <p:cNvCxnSpPr/>
          <p:nvPr/>
        </p:nvCxnSpPr>
        <p:spPr>
          <a:xfrm rot="10800000" flipV="1">
            <a:off x="5303520" y="3050373"/>
            <a:ext cx="3063240" cy="1881683"/>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flipH="1">
            <a:off x="5303519" y="4682490"/>
            <a:ext cx="0" cy="876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flipH="1">
            <a:off x="2192278" y="5694045"/>
            <a:ext cx="0" cy="876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90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6">
                                            <p:txEl>
                                              <p:pRg st="1" end="1"/>
                                            </p:txEl>
                                          </p:spTgt>
                                        </p:tgtEl>
                                        <p:attrNameLst>
                                          <p:attrName>style.visibility</p:attrName>
                                        </p:attrNameLst>
                                      </p:cBhvr>
                                      <p:to>
                                        <p:strVal val="visible"/>
                                      </p:to>
                                    </p:set>
                                    <p:anim calcmode="lin" valueType="num">
                                      <p:cBhvr>
                                        <p:cTn id="46"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16">
                                            <p:txEl>
                                              <p:pRg st="1" end="1"/>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16">
                                            <p:txEl>
                                              <p:pRg st="2" end="2"/>
                                            </p:txEl>
                                          </p:spTgt>
                                        </p:tgtEl>
                                        <p:attrNameLst>
                                          <p:attrName>style.visibility</p:attrName>
                                        </p:attrNameLst>
                                      </p:cBhvr>
                                      <p:to>
                                        <p:strVal val="visible"/>
                                      </p:to>
                                    </p:set>
                                    <p:anim calcmode="lin" valueType="num">
                                      <p:cBhvr>
                                        <p:cTn id="51"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16">
                                            <p:txEl>
                                              <p:pRg st="2" end="2"/>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16">
                                            <p:txEl>
                                              <p:pRg st="3" end="3"/>
                                            </p:txEl>
                                          </p:spTgt>
                                        </p:tgtEl>
                                        <p:attrNameLst>
                                          <p:attrName>style.visibility</p:attrName>
                                        </p:attrNameLst>
                                      </p:cBhvr>
                                      <p:to>
                                        <p:strVal val="visible"/>
                                      </p:to>
                                    </p:set>
                                    <p:anim calcmode="lin" valueType="num">
                                      <p:cBhvr>
                                        <p:cTn id="56"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16">
                                            <p:txEl>
                                              <p:pRg st="3" end="3"/>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6">
                                            <p:txEl>
                                              <p:pRg st="4" end="4"/>
                                            </p:txEl>
                                          </p:spTgt>
                                        </p:tgtEl>
                                        <p:attrNameLst>
                                          <p:attrName>style.visibility</p:attrName>
                                        </p:attrNameLst>
                                      </p:cBhvr>
                                      <p:to>
                                        <p:strVal val="visible"/>
                                      </p:to>
                                    </p:set>
                                    <p:anim calcmode="lin" valueType="num">
                                      <p:cBhvr>
                                        <p:cTn id="61"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63" dur="500"/>
                                        <p:tgtEl>
                                          <p:spTgt spid="16">
                                            <p:txEl>
                                              <p:pRg st="4" end="4"/>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16">
                                            <p:txEl>
                                              <p:pRg st="5" end="5"/>
                                            </p:txEl>
                                          </p:spTgt>
                                        </p:tgtEl>
                                        <p:attrNameLst>
                                          <p:attrName>style.visibility</p:attrName>
                                        </p:attrNameLst>
                                      </p:cBhvr>
                                      <p:to>
                                        <p:strVal val="visible"/>
                                      </p:to>
                                    </p:set>
                                    <p:anim calcmode="lin" valueType="num">
                                      <p:cBhvr>
                                        <p:cTn id="66"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67"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68" dur="500"/>
                                        <p:tgtEl>
                                          <p:spTgt spid="16">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8">
                                            <p:txEl>
                                              <p:pRg st="2" end="2"/>
                                            </p:txEl>
                                          </p:spTgt>
                                        </p:tgtEl>
                                        <p:attrNameLst>
                                          <p:attrName>style.visibility</p:attrName>
                                        </p:attrNameLst>
                                      </p:cBhvr>
                                      <p:to>
                                        <p:strVal val="visible"/>
                                      </p:to>
                                    </p:set>
                                    <p:anim calcmode="lin" valueType="num">
                                      <p:cBhvr>
                                        <p:cTn id="73"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75" dur="500"/>
                                        <p:tgtEl>
                                          <p:spTgt spid="8">
                                            <p:txEl>
                                              <p:pRg st="2" end="2"/>
                                            </p:txEl>
                                          </p:spTgt>
                                        </p:tgtEl>
                                      </p:cBhvr>
                                    </p:animEffect>
                                  </p:childTnLst>
                                </p:cTn>
                              </p:par>
                              <p:par>
                                <p:cTn id="76" presetID="53" presetClass="entr" presetSubtype="16" fill="hold" nodeType="withEffect">
                                  <p:stCondLst>
                                    <p:cond delay="0"/>
                                  </p:stCondLst>
                                  <p:childTnLst>
                                    <p:set>
                                      <p:cBhvr>
                                        <p:cTn id="77" dur="1" fill="hold">
                                          <p:stCondLst>
                                            <p:cond delay="0"/>
                                          </p:stCondLst>
                                        </p:cTn>
                                        <p:tgtEl>
                                          <p:spTgt spid="8">
                                            <p:txEl>
                                              <p:pRg st="3" end="3"/>
                                            </p:txEl>
                                          </p:spTgt>
                                        </p:tgtEl>
                                        <p:attrNameLst>
                                          <p:attrName>style.visibility</p:attrName>
                                        </p:attrNameLst>
                                      </p:cBhvr>
                                      <p:to>
                                        <p:strVal val="visible"/>
                                      </p:to>
                                    </p:set>
                                    <p:anim calcmode="lin" valueType="num">
                                      <p:cBhvr>
                                        <p:cTn id="7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80" dur="500"/>
                                        <p:tgtEl>
                                          <p:spTgt spid="8">
                                            <p:txEl>
                                              <p:pRg st="3" end="3"/>
                                            </p:txEl>
                                          </p:spTgt>
                                        </p:tgtEl>
                                      </p:cBhvr>
                                    </p:animEffect>
                                  </p:childTnLst>
                                </p:cTn>
                              </p:par>
                              <p:par>
                                <p:cTn id="81" presetID="53" presetClass="entr" presetSubtype="16" fill="hold" nodeType="withEffect">
                                  <p:stCondLst>
                                    <p:cond delay="0"/>
                                  </p:stCondLst>
                                  <p:childTnLst>
                                    <p:set>
                                      <p:cBhvr>
                                        <p:cTn id="82" dur="1" fill="hold">
                                          <p:stCondLst>
                                            <p:cond delay="0"/>
                                          </p:stCondLst>
                                        </p:cTn>
                                        <p:tgtEl>
                                          <p:spTgt spid="8">
                                            <p:txEl>
                                              <p:pRg st="4" end="4"/>
                                            </p:txEl>
                                          </p:spTgt>
                                        </p:tgtEl>
                                        <p:attrNameLst>
                                          <p:attrName>style.visibility</p:attrName>
                                        </p:attrNameLst>
                                      </p:cBhvr>
                                      <p:to>
                                        <p:strVal val="visible"/>
                                      </p:to>
                                    </p:set>
                                    <p:anim calcmode="lin" valueType="num">
                                      <p:cBhvr>
                                        <p:cTn id="83"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84"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85" dur="500"/>
                                        <p:tgtEl>
                                          <p:spTgt spid="8">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500" fill="hold"/>
                                        <p:tgtEl>
                                          <p:spTgt spid="23"/>
                                        </p:tgtEl>
                                        <p:attrNameLst>
                                          <p:attrName>ppt_w</p:attrName>
                                        </p:attrNameLst>
                                      </p:cBhvr>
                                      <p:tavLst>
                                        <p:tav tm="0">
                                          <p:val>
                                            <p:fltVal val="0"/>
                                          </p:val>
                                        </p:tav>
                                        <p:tav tm="100000">
                                          <p:val>
                                            <p:strVal val="#ppt_w"/>
                                          </p:val>
                                        </p:tav>
                                      </p:tavLst>
                                    </p:anim>
                                    <p:anim calcmode="lin" valueType="num">
                                      <p:cBhvr>
                                        <p:cTn id="105" dur="500" fill="hold"/>
                                        <p:tgtEl>
                                          <p:spTgt spid="23"/>
                                        </p:tgtEl>
                                        <p:attrNameLst>
                                          <p:attrName>ppt_h</p:attrName>
                                        </p:attrNameLst>
                                      </p:cBhvr>
                                      <p:tavLst>
                                        <p:tav tm="0">
                                          <p:val>
                                            <p:fltVal val="0"/>
                                          </p:val>
                                        </p:tav>
                                        <p:tav tm="100000">
                                          <p:val>
                                            <p:strVal val="#ppt_h"/>
                                          </p:val>
                                        </p:tav>
                                      </p:tavLst>
                                    </p:anim>
                                    <p:animEffect transition="in" filter="fade">
                                      <p:cBhvr>
                                        <p:cTn id="106" dur="500"/>
                                        <p:tgtEl>
                                          <p:spTgt spid="23"/>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κατέβαλε έναντι των υποχρεώσεων 1.900 €.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Βραχυπρόθεσμες υποχρεώσεις</a:t>
                      </a:r>
                    </a:p>
                    <a:p>
                      <a:r>
                        <a:rPr lang="el-GR" sz="2400" baseline="0" dirty="0">
                          <a:solidFill>
                            <a:schemeClr val="tx1"/>
                          </a:solidFill>
                        </a:rPr>
                        <a:t>                                Ταμειακά διαθέσιμα</a:t>
                      </a:r>
                    </a:p>
                  </a:txBody>
                  <a:tcPr/>
                </a:tc>
                <a:tc>
                  <a:txBody>
                    <a:bodyPr/>
                    <a:lstStyle/>
                    <a:p>
                      <a:pPr algn="r"/>
                      <a:r>
                        <a:rPr lang="el-GR" sz="2400" baseline="0" dirty="0"/>
                        <a:t> 1</a:t>
                      </a:r>
                      <a:r>
                        <a:rPr lang="el-GR" sz="2400" dirty="0"/>
                        <a:t>.900</a:t>
                      </a:r>
                    </a:p>
                  </a:txBody>
                  <a:tcPr/>
                </a:tc>
                <a:tc>
                  <a:txBody>
                    <a:bodyPr/>
                    <a:lstStyle/>
                    <a:p>
                      <a:pPr algn="r"/>
                      <a:endParaRPr lang="el-GR" sz="2400" dirty="0"/>
                    </a:p>
                    <a:p>
                      <a:pPr algn="r"/>
                      <a:r>
                        <a:rPr lang="el-GR" sz="2400" dirty="0"/>
                        <a:t>1.900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Βραχυπρόθεσμες Υποχρεώσεις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1.900        3.700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504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7.000      2.700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1.900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644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4452316" y="2912686"/>
            <a:ext cx="6040424" cy="299454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7452547" y="3481949"/>
            <a:ext cx="2121188" cy="52153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45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p:cTn id="30"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16">
                                            <p:txEl>
                                              <p:pRg st="2" end="2"/>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p:cTn id="40"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6">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 calcmode="lin" valueType="num">
                                      <p:cBhvr>
                                        <p:cTn id="45"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 calcmode="lin" valueType="num">
                                      <p:cBhvr>
                                        <p:cTn id="57"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8">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 calcmode="lin" valueType="num">
                                      <p:cBhvr>
                                        <p:cTn id="62"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8">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εταιρεία εισέπραξε από τον πελάτη 1.000 €.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Ταμειακά διαθέσιμα</a:t>
                      </a:r>
                    </a:p>
                    <a:p>
                      <a:r>
                        <a:rPr lang="el-GR" sz="2400" baseline="0" dirty="0">
                          <a:solidFill>
                            <a:schemeClr val="tx1"/>
                          </a:solidFill>
                        </a:rPr>
                        <a:t>                                Απαιτήσεις</a:t>
                      </a:r>
                    </a:p>
                  </a:txBody>
                  <a:tcPr/>
                </a:tc>
                <a:tc>
                  <a:txBody>
                    <a:bodyPr/>
                    <a:lstStyle/>
                    <a:p>
                      <a:pPr algn="r"/>
                      <a:r>
                        <a:rPr lang="el-GR" sz="2400" baseline="0" dirty="0"/>
                        <a:t> 1</a:t>
                      </a:r>
                      <a:r>
                        <a:rPr lang="el-GR" sz="2400" dirty="0"/>
                        <a:t>.000</a:t>
                      </a:r>
                    </a:p>
                  </a:txBody>
                  <a:tcPr/>
                </a:tc>
                <a:tc>
                  <a:txBody>
                    <a:bodyPr/>
                    <a:lstStyle/>
                    <a:p>
                      <a:pPr algn="r"/>
                      <a:endParaRPr lang="el-GR" sz="2400" dirty="0"/>
                    </a:p>
                    <a:p>
                      <a:pPr algn="r"/>
                      <a:r>
                        <a:rPr lang="el-GR" sz="2400" dirty="0"/>
                        <a:t>1.000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Απαιτήσεις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3.000        1.000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504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7.000      2.700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1.000      1.900         </a:t>
            </a:r>
          </a:p>
        </p:txBody>
      </p:sp>
      <p:cxnSp>
        <p:nvCxnSpPr>
          <p:cNvPr id="17" name="Ευθεία γραμμή σύνδεσης 16"/>
          <p:cNvCxnSpPr/>
          <p:nvPr/>
        </p:nvCxnSpPr>
        <p:spPr>
          <a:xfrm>
            <a:off x="1519293" y="47015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225741" y="4711065"/>
            <a:ext cx="0" cy="1644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3099060" y="2679114"/>
            <a:ext cx="5257430" cy="3228111"/>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829581" y="3509600"/>
            <a:ext cx="1382138" cy="967452"/>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6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p:cTn id="30"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16">
                                            <p:txEl>
                                              <p:pRg st="2" end="2"/>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p:cTn id="40"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6">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 calcmode="lin" valueType="num">
                                      <p:cBhvr>
                                        <p:cTn id="45"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 calcmode="lin" valueType="num">
                                      <p:cBhvr>
                                        <p:cTn id="57"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8">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 calcmode="lin" valueType="num">
                                      <p:cBhvr>
                                        <p:cTn id="62"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8">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επιχείρηση πούλησε </a:t>
                      </a:r>
                      <a:r>
                        <a:rPr lang="el-GR" sz="2400" b="0" baseline="0" dirty="0" err="1">
                          <a:solidFill>
                            <a:schemeClr val="tx1"/>
                          </a:solidFill>
                        </a:rPr>
                        <a:t>γηπεδικές</a:t>
                      </a:r>
                      <a:r>
                        <a:rPr lang="el-GR" sz="2400" b="0" baseline="0" dirty="0">
                          <a:solidFill>
                            <a:schemeClr val="tx1"/>
                          </a:solidFill>
                        </a:rPr>
                        <a:t> εκτάσεις αντί 22.000 € μετρητοίς.</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Ταμειακά διαθέσιμα</a:t>
                      </a:r>
                    </a:p>
                    <a:p>
                      <a:r>
                        <a:rPr lang="el-GR" sz="2400" baseline="0" dirty="0">
                          <a:solidFill>
                            <a:schemeClr val="tx1"/>
                          </a:solidFill>
                        </a:rPr>
                        <a:t>                                Γήπεδα</a:t>
                      </a:r>
                    </a:p>
                  </a:txBody>
                  <a:tcPr/>
                </a:tc>
                <a:tc>
                  <a:txBody>
                    <a:bodyPr/>
                    <a:lstStyle/>
                    <a:p>
                      <a:pPr algn="r"/>
                      <a:r>
                        <a:rPr lang="el-GR" sz="2400" baseline="0" dirty="0"/>
                        <a:t>22.</a:t>
                      </a:r>
                      <a:r>
                        <a:rPr lang="el-GR" sz="2400" dirty="0"/>
                        <a:t>000</a:t>
                      </a:r>
                    </a:p>
                  </a:txBody>
                  <a:tcPr/>
                </a:tc>
                <a:tc>
                  <a:txBody>
                    <a:bodyPr/>
                    <a:lstStyle/>
                    <a:p>
                      <a:pPr algn="r"/>
                      <a:endParaRPr lang="el-GR" sz="2400" dirty="0"/>
                    </a:p>
                    <a:p>
                      <a:pPr algn="r"/>
                      <a:r>
                        <a:rPr lang="el-GR" sz="2400" dirty="0"/>
                        <a:t>22.000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Γήπεδα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40.000        22.000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6720840" y="4684395"/>
            <a:ext cx="4457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5046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7.000      2.700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1.000      1.900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22.000</a:t>
            </a:r>
          </a:p>
        </p:txBody>
      </p:sp>
      <p:cxnSp>
        <p:nvCxnSpPr>
          <p:cNvPr id="17" name="Ευθεία γραμμή σύνδεσης 16"/>
          <p:cNvCxnSpPr/>
          <p:nvPr/>
        </p:nvCxnSpPr>
        <p:spPr>
          <a:xfrm>
            <a:off x="1510344" y="44729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flipH="1">
            <a:off x="3234690" y="4472940"/>
            <a:ext cx="0" cy="1939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3097530" y="2663188"/>
            <a:ext cx="4994910" cy="3463292"/>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9829581" y="3509600"/>
            <a:ext cx="1382138" cy="967452"/>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13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p:cTn id="30"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16">
                                            <p:txEl>
                                              <p:pRg st="2" end="2"/>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p:cTn id="40"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6">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 calcmode="lin" valueType="num">
                                      <p:cBhvr>
                                        <p:cTn id="45"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6">
                                            <p:txEl>
                                              <p:pRg st="5" end="5"/>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16">
                                            <p:txEl>
                                              <p:pRg st="6" end="6"/>
                                            </p:txEl>
                                          </p:spTgt>
                                        </p:tgtEl>
                                        <p:attrNameLst>
                                          <p:attrName>style.visibility</p:attrName>
                                        </p:attrNameLst>
                                      </p:cBhvr>
                                      <p:to>
                                        <p:strVal val="visible"/>
                                      </p:to>
                                    </p:set>
                                    <p:anim calcmode="lin" valueType="num">
                                      <p:cBhvr>
                                        <p:cTn id="50" dur="500" fill="hold"/>
                                        <p:tgtEl>
                                          <p:spTgt spid="16">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16">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1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p:cTn id="5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9" dur="500"/>
                                        <p:tgtEl>
                                          <p:spTgt spid="8">
                                            <p:txEl>
                                              <p:pRg st="2" end="2"/>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 calcmode="lin" valueType="num">
                                      <p:cBhvr>
                                        <p:cTn id="6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64" dur="500"/>
                                        <p:tgtEl>
                                          <p:spTgt spid="8">
                                            <p:txEl>
                                              <p:pRg st="3" end="3"/>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 calcmode="lin" valueType="num">
                                      <p:cBhvr>
                                        <p:cTn id="6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8"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69" dur="500"/>
                                        <p:tgtEl>
                                          <p:spTgt spid="8">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Θέση περιεχομένου 2"/>
          <p:cNvGraphicFramePr>
            <a:graphicFrameLocks noGrp="1"/>
          </p:cNvGraphicFramePr>
          <p:nvPr>
            <p:ph sz="half" idx="1"/>
            <p:extLst>
              <p:ext uri="{D42A27DB-BD31-4B8C-83A1-F6EECF244321}">
                <p14:modId xmlns:p14="http://schemas.microsoft.com/office/powerpoint/2010/main" val="581666538"/>
              </p:ext>
            </p:extLst>
          </p:nvPr>
        </p:nvGraphicFramePr>
        <p:xfrm>
          <a:off x="616916" y="720090"/>
          <a:ext cx="10857187" cy="2763977"/>
        </p:xfrm>
        <a:graphic>
          <a:graphicData uri="http://schemas.openxmlformats.org/drawingml/2006/table">
            <a:tbl>
              <a:tblPr firstRow="1" bandRow="1">
                <a:tableStyleId>{D7AC3CCA-C797-4891-BE02-D94E43425B78}</a:tableStyleId>
              </a:tblPr>
              <a:tblGrid>
                <a:gridCol w="6450365">
                  <a:extLst>
                    <a:ext uri="{9D8B030D-6E8A-4147-A177-3AD203B41FA5}">
                      <a16:colId xmlns:a16="http://schemas.microsoft.com/office/drawing/2014/main" val="2453963297"/>
                    </a:ext>
                  </a:extLst>
                </a:gridCol>
                <a:gridCol w="2196868">
                  <a:extLst>
                    <a:ext uri="{9D8B030D-6E8A-4147-A177-3AD203B41FA5}">
                      <a16:colId xmlns:a16="http://schemas.microsoft.com/office/drawing/2014/main" val="1910919357"/>
                    </a:ext>
                  </a:extLst>
                </a:gridCol>
                <a:gridCol w="2209954">
                  <a:extLst>
                    <a:ext uri="{9D8B030D-6E8A-4147-A177-3AD203B41FA5}">
                      <a16:colId xmlns:a16="http://schemas.microsoft.com/office/drawing/2014/main" val="1670653415"/>
                    </a:ext>
                  </a:extLst>
                </a:gridCol>
              </a:tblGrid>
              <a:tr h="828608">
                <a:tc gridSpan="3">
                  <a:txBody>
                    <a:bodyPr/>
                    <a:lstStyle/>
                    <a:p>
                      <a:r>
                        <a:rPr lang="el-GR" sz="2400" b="0" baseline="0" dirty="0">
                          <a:solidFill>
                            <a:schemeClr val="tx1"/>
                          </a:solidFill>
                        </a:rPr>
                        <a:t>Η επιχείρηση αγόρασε εξοπλισμό με μετρητά αξίας 2.100 €.</a:t>
                      </a:r>
                    </a:p>
                  </a:txBody>
                  <a:tcPr/>
                </a:tc>
                <a:tc hMerge="1">
                  <a:txBody>
                    <a:bodyPr/>
                    <a:lstStyle/>
                    <a:p>
                      <a:pPr algn="r"/>
                      <a:endParaRPr lang="el-GR" sz="2400" dirty="0"/>
                    </a:p>
                  </a:txBody>
                  <a:tcPr/>
                </a:tc>
                <a:tc hMerge="1">
                  <a:txBody>
                    <a:bodyPr/>
                    <a:lstStyle/>
                    <a:p>
                      <a:pPr algn="r"/>
                      <a:endParaRPr lang="el-GR" sz="2400" dirty="0"/>
                    </a:p>
                  </a:txBody>
                  <a:tcPr/>
                </a:tc>
                <a:extLst>
                  <a:ext uri="{0D108BD9-81ED-4DB2-BD59-A6C34878D82A}">
                    <a16:rowId xmlns:a16="http://schemas.microsoft.com/office/drawing/2014/main" val="155580138"/>
                  </a:ext>
                </a:extLst>
              </a:tr>
              <a:tr h="828608">
                <a:tc>
                  <a:txBody>
                    <a:bodyPr/>
                    <a:lstStyle/>
                    <a:p>
                      <a:r>
                        <a:rPr lang="el-GR" sz="2400" dirty="0"/>
                        <a:t>Λογαριασμοί</a:t>
                      </a:r>
                      <a:r>
                        <a:rPr lang="el-GR" sz="2400" baseline="0" dirty="0"/>
                        <a:t> και αιτιολόγηση</a:t>
                      </a:r>
                      <a:endParaRPr lang="el-GR" sz="2400" baseline="0" dirty="0">
                        <a:solidFill>
                          <a:srgbClr val="C00000"/>
                        </a:solidFill>
                      </a:endParaRPr>
                    </a:p>
                  </a:txBody>
                  <a:tcPr/>
                </a:tc>
                <a:tc>
                  <a:txBody>
                    <a:bodyPr/>
                    <a:lstStyle/>
                    <a:p>
                      <a:pPr algn="r"/>
                      <a:r>
                        <a:rPr lang="el-GR" sz="2400" dirty="0"/>
                        <a:t>Χρέωση </a:t>
                      </a:r>
                    </a:p>
                  </a:txBody>
                  <a:tcPr/>
                </a:tc>
                <a:tc>
                  <a:txBody>
                    <a:bodyPr/>
                    <a:lstStyle/>
                    <a:p>
                      <a:pPr algn="r"/>
                      <a:r>
                        <a:rPr lang="el-GR" sz="2400" dirty="0"/>
                        <a:t>Πίστωση</a:t>
                      </a:r>
                    </a:p>
                  </a:txBody>
                  <a:tcPr/>
                </a:tc>
                <a:extLst>
                  <a:ext uri="{0D108BD9-81ED-4DB2-BD59-A6C34878D82A}">
                    <a16:rowId xmlns:a16="http://schemas.microsoft.com/office/drawing/2014/main" val="2179432254"/>
                  </a:ext>
                </a:extLst>
              </a:tr>
              <a:tr h="1106761">
                <a:tc>
                  <a:txBody>
                    <a:bodyPr/>
                    <a:lstStyle/>
                    <a:p>
                      <a:r>
                        <a:rPr lang="el-GR" sz="2400" baseline="0" dirty="0">
                          <a:solidFill>
                            <a:schemeClr val="tx1"/>
                          </a:solidFill>
                        </a:rPr>
                        <a:t>Εξοπλισμός</a:t>
                      </a:r>
                    </a:p>
                    <a:p>
                      <a:r>
                        <a:rPr lang="el-GR" sz="2400" baseline="0" dirty="0">
                          <a:solidFill>
                            <a:schemeClr val="tx1"/>
                          </a:solidFill>
                        </a:rPr>
                        <a:t>                      Ταμειακά διαθέσιμα</a:t>
                      </a:r>
                    </a:p>
                  </a:txBody>
                  <a:tcPr/>
                </a:tc>
                <a:tc>
                  <a:txBody>
                    <a:bodyPr/>
                    <a:lstStyle/>
                    <a:p>
                      <a:pPr algn="r"/>
                      <a:r>
                        <a:rPr lang="el-GR" sz="2400" baseline="0" dirty="0"/>
                        <a:t>2.1</a:t>
                      </a:r>
                      <a:r>
                        <a:rPr lang="el-GR" sz="2400" dirty="0"/>
                        <a:t>00</a:t>
                      </a:r>
                    </a:p>
                  </a:txBody>
                  <a:tcPr/>
                </a:tc>
                <a:tc>
                  <a:txBody>
                    <a:bodyPr/>
                    <a:lstStyle/>
                    <a:p>
                      <a:pPr algn="r"/>
                      <a:endParaRPr lang="el-GR" sz="2400" dirty="0"/>
                    </a:p>
                    <a:p>
                      <a:pPr algn="r"/>
                      <a:r>
                        <a:rPr lang="el-GR" sz="2400" dirty="0"/>
                        <a:t>2.100</a:t>
                      </a:r>
                    </a:p>
                  </a:txBody>
                  <a:tcPr/>
                </a:tc>
                <a:extLst>
                  <a:ext uri="{0D108BD9-81ED-4DB2-BD59-A6C34878D82A}">
                    <a16:rowId xmlns:a16="http://schemas.microsoft.com/office/drawing/2014/main" val="2315409145"/>
                  </a:ext>
                </a:extLst>
              </a:tr>
            </a:tbl>
          </a:graphicData>
        </a:graphic>
      </p:graphicFrame>
      <p:sp>
        <p:nvSpPr>
          <p:cNvPr id="6" name="Ορθογώνιο 5"/>
          <p:cNvSpPr/>
          <p:nvPr/>
        </p:nvSpPr>
        <p:spPr>
          <a:xfrm>
            <a:off x="0" y="0"/>
            <a:ext cx="7093527"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Ημερολογιακή εγγραφή</a:t>
            </a:r>
          </a:p>
        </p:txBody>
      </p:sp>
      <p:sp>
        <p:nvSpPr>
          <p:cNvPr id="7" name="Ορθογώνιο 6"/>
          <p:cNvSpPr/>
          <p:nvPr/>
        </p:nvSpPr>
        <p:spPr>
          <a:xfrm>
            <a:off x="7093527" y="0"/>
            <a:ext cx="5098473"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6172200" y="3143250"/>
            <a:ext cx="5553363" cy="350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Εξοπλισμός</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2.100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9" name="Ευθεία γραμμή σύνδεσης 8"/>
          <p:cNvCxnSpPr/>
          <p:nvPr/>
        </p:nvCxnSpPr>
        <p:spPr>
          <a:xfrm>
            <a:off x="7520940" y="4684395"/>
            <a:ext cx="2754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948072" y="4684395"/>
            <a:ext cx="0" cy="1299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Θέση περιεχομένου 4"/>
          <p:cNvSpPr txBox="1">
            <a:spLocks/>
          </p:cNvSpPr>
          <p:nvPr/>
        </p:nvSpPr>
        <p:spPr>
          <a:xfrm>
            <a:off x="721620" y="3143249"/>
            <a:ext cx="4754880" cy="35046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Ταμειακά διαθέσιμα</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50.000    40.000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7.000      2.700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1.000      1.900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22.000      2.100</a:t>
            </a:r>
          </a:p>
        </p:txBody>
      </p:sp>
      <p:cxnSp>
        <p:nvCxnSpPr>
          <p:cNvPr id="17" name="Ευθεία γραμμή σύνδεσης 16"/>
          <p:cNvCxnSpPr/>
          <p:nvPr/>
        </p:nvCxnSpPr>
        <p:spPr>
          <a:xfrm>
            <a:off x="1510344" y="4472940"/>
            <a:ext cx="33900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flipH="1">
            <a:off x="3234690" y="4472940"/>
            <a:ext cx="0" cy="1939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Γωνιώδης σύνδεση 20"/>
          <p:cNvCxnSpPr/>
          <p:nvPr/>
        </p:nvCxnSpPr>
        <p:spPr>
          <a:xfrm rot="10800000" flipV="1">
            <a:off x="4709160" y="3006090"/>
            <a:ext cx="5811490" cy="3131700"/>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Γωνιώδης σύνδεση 23"/>
          <p:cNvCxnSpPr/>
          <p:nvPr/>
        </p:nvCxnSpPr>
        <p:spPr>
          <a:xfrm rot="5400000">
            <a:off x="7619563" y="3359190"/>
            <a:ext cx="1905210" cy="662275"/>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38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p:cTn id="30"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16">
                                            <p:txEl>
                                              <p:pRg st="2" end="2"/>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p:cTn id="40"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6">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 calcmode="lin" valueType="num">
                                      <p:cBhvr>
                                        <p:cTn id="45"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6">
                                            <p:txEl>
                                              <p:pRg st="5" end="5"/>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16">
                                            <p:txEl>
                                              <p:pRg st="6" end="6"/>
                                            </p:txEl>
                                          </p:spTgt>
                                        </p:tgtEl>
                                        <p:attrNameLst>
                                          <p:attrName>style.visibility</p:attrName>
                                        </p:attrNameLst>
                                      </p:cBhvr>
                                      <p:to>
                                        <p:strVal val="visible"/>
                                      </p:to>
                                    </p:set>
                                    <p:anim calcmode="lin" valueType="num">
                                      <p:cBhvr>
                                        <p:cTn id="50" dur="500" fill="hold"/>
                                        <p:tgtEl>
                                          <p:spTgt spid="16">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16">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1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p:cTn id="5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9" dur="500"/>
                                        <p:tgtEl>
                                          <p:spTgt spid="8">
                                            <p:txEl>
                                              <p:pRg st="2" end="2"/>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 calcmode="lin" valueType="num">
                                      <p:cBhvr>
                                        <p:cTn id="6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64" dur="500"/>
                                        <p:tgtEl>
                                          <p:spTgt spid="8">
                                            <p:txEl>
                                              <p:pRg st="3" end="3"/>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 calcmode="lin" valueType="num">
                                      <p:cBhvr>
                                        <p:cTn id="6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8"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69" dur="500"/>
                                        <p:tgtEl>
                                          <p:spTgt spid="8">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480060" y="489526"/>
            <a:ext cx="11464290" cy="6368472"/>
          </a:xfrm>
        </p:spPr>
        <p:txBody>
          <a:bodyPr>
            <a:normAutofit/>
          </a:bodyPr>
          <a:lstStyle/>
          <a:p>
            <a:pPr marL="0" indent="0">
              <a:buNone/>
            </a:pPr>
            <a:r>
              <a:rPr lang="el-GR" sz="2400" dirty="0"/>
              <a:t>   Ταμειακά διαθέσιμα       </a:t>
            </a:r>
            <a:r>
              <a:rPr lang="el-GR" sz="2400" dirty="0" err="1"/>
              <a:t>Βραχ</a:t>
            </a:r>
            <a:r>
              <a:rPr lang="el-GR" sz="2400" dirty="0"/>
              <a:t>. Υποχρεώσεις            Κεφάλαιο                    Γήπεδα</a:t>
            </a:r>
          </a:p>
          <a:p>
            <a:pPr marL="0" indent="0">
              <a:buNone/>
            </a:pPr>
            <a:r>
              <a:rPr lang="el-GR" sz="2400" dirty="0"/>
              <a:t>   50.000     40.000               1.900          3.700                          50.000         40.000     22.000</a:t>
            </a:r>
          </a:p>
          <a:p>
            <a:pPr marL="0" indent="0">
              <a:buNone/>
            </a:pPr>
            <a:r>
              <a:rPr lang="el-GR" sz="2400" dirty="0"/>
              <a:t>     7.000        2.700                                   </a:t>
            </a:r>
            <a:r>
              <a:rPr lang="el-GR" sz="2400" b="1" dirty="0">
                <a:solidFill>
                  <a:srgbClr val="C00000"/>
                </a:solidFill>
              </a:rPr>
              <a:t>1.800</a:t>
            </a:r>
            <a:r>
              <a:rPr lang="el-GR" sz="2400" dirty="0"/>
              <a:t>                          </a:t>
            </a:r>
            <a:r>
              <a:rPr lang="el-GR" sz="2400" b="1" dirty="0">
                <a:solidFill>
                  <a:srgbClr val="C00000"/>
                </a:solidFill>
              </a:rPr>
              <a:t>50.000</a:t>
            </a:r>
            <a:r>
              <a:rPr lang="el-GR" sz="2400" dirty="0"/>
              <a:t>         </a:t>
            </a:r>
            <a:r>
              <a:rPr lang="el-GR" sz="2400" b="1" dirty="0">
                <a:solidFill>
                  <a:srgbClr val="002060"/>
                </a:solidFill>
              </a:rPr>
              <a:t>18.000</a:t>
            </a:r>
          </a:p>
          <a:p>
            <a:pPr marL="0" indent="0">
              <a:buNone/>
            </a:pPr>
            <a:r>
              <a:rPr lang="el-GR" sz="2400" dirty="0"/>
              <a:t>     1.000        1.900               Πωλήσεις Υπηρεσιών            Απαιτήσεις</a:t>
            </a:r>
          </a:p>
          <a:p>
            <a:pPr marL="0" indent="0">
              <a:buNone/>
            </a:pPr>
            <a:r>
              <a:rPr lang="el-GR" sz="2400" dirty="0"/>
              <a:t>   22.000        2.100                                   7.000                  3.000     1.000</a:t>
            </a:r>
          </a:p>
          <a:p>
            <a:pPr marL="0" indent="0">
              <a:buNone/>
            </a:pPr>
            <a:r>
              <a:rPr lang="el-GR" sz="2400" dirty="0"/>
              <a:t>  80.000       46.700                                   3.000                  </a:t>
            </a:r>
            <a:r>
              <a:rPr lang="el-GR" sz="2400" b="1" dirty="0">
                <a:solidFill>
                  <a:srgbClr val="002060"/>
                </a:solidFill>
              </a:rPr>
              <a:t>2.000</a:t>
            </a:r>
          </a:p>
          <a:p>
            <a:pPr marL="0" indent="0">
              <a:buNone/>
            </a:pPr>
            <a:r>
              <a:rPr lang="el-GR" sz="2400" dirty="0"/>
              <a:t>  </a:t>
            </a:r>
            <a:r>
              <a:rPr lang="el-GR" sz="2400" b="1" dirty="0">
                <a:solidFill>
                  <a:srgbClr val="002060"/>
                </a:solidFill>
              </a:rPr>
              <a:t>33.300</a:t>
            </a:r>
            <a:r>
              <a:rPr lang="el-GR" sz="2400" dirty="0"/>
              <a:t>                                                     </a:t>
            </a:r>
            <a:r>
              <a:rPr lang="el-GR" sz="2400" b="1" dirty="0">
                <a:solidFill>
                  <a:srgbClr val="C00000"/>
                </a:solidFill>
              </a:rPr>
              <a:t>10.000</a:t>
            </a:r>
          </a:p>
          <a:p>
            <a:pPr marL="0" indent="0">
              <a:buNone/>
            </a:pPr>
            <a:r>
              <a:rPr lang="el-GR" sz="2400" dirty="0"/>
              <a:t>           Ενοίκια                      Αμοιβές προσωπικού           Παροχές Τρίτων          </a:t>
            </a:r>
          </a:p>
          <a:p>
            <a:pPr marL="0" indent="0">
              <a:buNone/>
            </a:pPr>
            <a:r>
              <a:rPr lang="el-GR" sz="2400" dirty="0"/>
              <a:t>    1.100                                     1.200                                      400</a:t>
            </a:r>
          </a:p>
          <a:p>
            <a:pPr marL="0" indent="0">
              <a:buNone/>
            </a:pPr>
            <a:r>
              <a:rPr lang="el-GR" sz="2400" dirty="0"/>
              <a:t>    </a:t>
            </a:r>
            <a:r>
              <a:rPr lang="el-GR" sz="2400" b="1" dirty="0">
                <a:solidFill>
                  <a:srgbClr val="002060"/>
                </a:solidFill>
              </a:rPr>
              <a:t>1.100</a:t>
            </a:r>
            <a:r>
              <a:rPr lang="el-GR" sz="2400" dirty="0"/>
              <a:t>                                     </a:t>
            </a:r>
            <a:r>
              <a:rPr lang="el-GR" sz="2400" b="1" dirty="0">
                <a:solidFill>
                  <a:srgbClr val="002060"/>
                </a:solidFill>
              </a:rPr>
              <a:t>1.200</a:t>
            </a:r>
            <a:r>
              <a:rPr lang="el-GR" sz="2400" dirty="0"/>
              <a:t>                                      </a:t>
            </a:r>
            <a:r>
              <a:rPr lang="el-GR" sz="2400" b="1" dirty="0">
                <a:solidFill>
                  <a:srgbClr val="002060"/>
                </a:solidFill>
              </a:rPr>
              <a:t>400</a:t>
            </a:r>
          </a:p>
          <a:p>
            <a:pPr marL="0" indent="0">
              <a:buNone/>
            </a:pPr>
            <a:r>
              <a:rPr lang="el-GR" sz="2400" dirty="0"/>
              <a:t>        Αποθέματα                           Εξοπλισμός</a:t>
            </a:r>
          </a:p>
          <a:p>
            <a:pPr marL="0" indent="0">
              <a:buNone/>
            </a:pPr>
            <a:r>
              <a:rPr lang="el-GR" sz="2400" dirty="0"/>
              <a:t>    3.700                                     2.100</a:t>
            </a:r>
          </a:p>
          <a:p>
            <a:pPr marL="0" indent="0">
              <a:buNone/>
            </a:pPr>
            <a:r>
              <a:rPr lang="el-GR" sz="2400" dirty="0"/>
              <a:t>    </a:t>
            </a:r>
            <a:r>
              <a:rPr lang="el-GR" sz="2400" b="1" dirty="0">
                <a:solidFill>
                  <a:srgbClr val="002060"/>
                </a:solidFill>
              </a:rPr>
              <a:t>3.700</a:t>
            </a:r>
            <a:r>
              <a:rPr lang="el-GR" sz="2400" dirty="0"/>
              <a:t>                                     </a:t>
            </a:r>
            <a:r>
              <a:rPr lang="el-GR" sz="2400" b="1" dirty="0">
                <a:solidFill>
                  <a:srgbClr val="002060"/>
                </a:solidFill>
              </a:rPr>
              <a:t>2.100</a:t>
            </a:r>
          </a:p>
        </p:txBody>
      </p:sp>
      <p:sp>
        <p:nvSpPr>
          <p:cNvPr id="6" name="Ορθογώνιο 5"/>
          <p:cNvSpPr/>
          <p:nvPr/>
        </p:nvSpPr>
        <p:spPr>
          <a:xfrm>
            <a:off x="0" y="0"/>
            <a:ext cx="7132320"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Καθολικό</a:t>
            </a:r>
          </a:p>
        </p:txBody>
      </p:sp>
      <p:sp>
        <p:nvSpPr>
          <p:cNvPr id="7" name="Ορθογώνιο 6"/>
          <p:cNvSpPr/>
          <p:nvPr/>
        </p:nvSpPr>
        <p:spPr>
          <a:xfrm>
            <a:off x="7132320" y="0"/>
            <a:ext cx="505968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480060" y="875056"/>
            <a:ext cx="2870848" cy="114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flipV="1">
            <a:off x="6983443" y="2274524"/>
            <a:ext cx="2160557" cy="3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6623973" y="886487"/>
            <a:ext cx="20171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flipV="1">
            <a:off x="3680460" y="875056"/>
            <a:ext cx="2700000" cy="5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629060" y="4105735"/>
            <a:ext cx="2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flipV="1">
            <a:off x="3566160" y="2274524"/>
            <a:ext cx="3168000"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9046035" y="886487"/>
            <a:ext cx="2268000" cy="97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flipV="1">
            <a:off x="3708224" y="5470542"/>
            <a:ext cx="26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637484" y="5459730"/>
            <a:ext cx="255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a:off x="6871565" y="4115260"/>
            <a:ext cx="248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p:cNvCxnSpPr/>
          <p:nvPr/>
        </p:nvCxnSpPr>
        <p:spPr>
          <a:xfrm>
            <a:off x="1885399" y="875056"/>
            <a:ext cx="551" cy="2713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p:cNvCxnSpPr/>
          <p:nvPr/>
        </p:nvCxnSpPr>
        <p:spPr>
          <a:xfrm>
            <a:off x="1885399" y="5459730"/>
            <a:ext cx="0" cy="93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p:cNvCxnSpPr/>
          <p:nvPr/>
        </p:nvCxnSpPr>
        <p:spPr>
          <a:xfrm flipH="1">
            <a:off x="8063443" y="4111450"/>
            <a:ext cx="0" cy="93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p:cNvCxnSpPr/>
          <p:nvPr/>
        </p:nvCxnSpPr>
        <p:spPr>
          <a:xfrm>
            <a:off x="8063443" y="2285954"/>
            <a:ext cx="0" cy="133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p:cNvCxnSpPr/>
          <p:nvPr/>
        </p:nvCxnSpPr>
        <p:spPr>
          <a:xfrm flipH="1">
            <a:off x="5040224" y="5459730"/>
            <a:ext cx="0" cy="995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p:cNvCxnSpPr/>
          <p:nvPr/>
        </p:nvCxnSpPr>
        <p:spPr>
          <a:xfrm>
            <a:off x="1864989" y="4105735"/>
            <a:ext cx="0" cy="93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p:cNvCxnSpPr/>
          <p:nvPr/>
        </p:nvCxnSpPr>
        <p:spPr>
          <a:xfrm flipH="1">
            <a:off x="4810932" y="2285954"/>
            <a:ext cx="0" cy="133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p:nvPr/>
        </p:nvCxnSpPr>
        <p:spPr>
          <a:xfrm flipH="1">
            <a:off x="10152555" y="885663"/>
            <a:ext cx="0" cy="9169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p:cNvCxnSpPr/>
          <p:nvPr/>
        </p:nvCxnSpPr>
        <p:spPr>
          <a:xfrm>
            <a:off x="7601527" y="875056"/>
            <a:ext cx="0" cy="938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p:cNvCxnSpPr/>
          <p:nvPr/>
        </p:nvCxnSpPr>
        <p:spPr>
          <a:xfrm>
            <a:off x="4819223" y="880771"/>
            <a:ext cx="0" cy="932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p:cNvCxnSpPr/>
          <p:nvPr/>
        </p:nvCxnSpPr>
        <p:spPr>
          <a:xfrm flipV="1">
            <a:off x="3680460" y="5893901"/>
            <a:ext cx="26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p:cNvCxnSpPr/>
          <p:nvPr/>
        </p:nvCxnSpPr>
        <p:spPr>
          <a:xfrm flipV="1">
            <a:off x="633205" y="4522355"/>
            <a:ext cx="2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p:cNvCxnSpPr/>
          <p:nvPr/>
        </p:nvCxnSpPr>
        <p:spPr>
          <a:xfrm flipV="1">
            <a:off x="3566159" y="3141963"/>
            <a:ext cx="316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p:cNvCxnSpPr/>
          <p:nvPr/>
        </p:nvCxnSpPr>
        <p:spPr>
          <a:xfrm>
            <a:off x="9046034" y="1344162"/>
            <a:ext cx="226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p:cNvCxnSpPr/>
          <p:nvPr/>
        </p:nvCxnSpPr>
        <p:spPr>
          <a:xfrm flipV="1">
            <a:off x="6623973" y="1333773"/>
            <a:ext cx="20171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flipV="1">
            <a:off x="3680460" y="1334003"/>
            <a:ext cx="27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p:cNvCxnSpPr/>
          <p:nvPr/>
        </p:nvCxnSpPr>
        <p:spPr>
          <a:xfrm>
            <a:off x="629060" y="5899616"/>
            <a:ext cx="255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p:cNvCxnSpPr/>
          <p:nvPr/>
        </p:nvCxnSpPr>
        <p:spPr>
          <a:xfrm flipV="1">
            <a:off x="6983443" y="2775447"/>
            <a:ext cx="21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Ευθεία γραμμή σύνδεσης 68"/>
          <p:cNvCxnSpPr/>
          <p:nvPr/>
        </p:nvCxnSpPr>
        <p:spPr>
          <a:xfrm>
            <a:off x="6871565" y="4551336"/>
            <a:ext cx="248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p:cNvCxnSpPr/>
          <p:nvPr/>
        </p:nvCxnSpPr>
        <p:spPr>
          <a:xfrm>
            <a:off x="3734627" y="4100020"/>
            <a:ext cx="2808000"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p:cNvCxnSpPr/>
          <p:nvPr/>
        </p:nvCxnSpPr>
        <p:spPr>
          <a:xfrm>
            <a:off x="5030460" y="4100020"/>
            <a:ext cx="0" cy="93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p:cNvCxnSpPr/>
          <p:nvPr/>
        </p:nvCxnSpPr>
        <p:spPr>
          <a:xfrm flipV="1">
            <a:off x="480060" y="2672045"/>
            <a:ext cx="2870848" cy="114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p:cNvCxnSpPr/>
          <p:nvPr/>
        </p:nvCxnSpPr>
        <p:spPr>
          <a:xfrm flipV="1">
            <a:off x="480060" y="3130532"/>
            <a:ext cx="2870848" cy="114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flipV="1">
            <a:off x="3686229" y="4568020"/>
            <a:ext cx="28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5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b="1" kern="1200">
                <a:solidFill>
                  <a:srgbClr val="FFFFFF"/>
                </a:solidFill>
                <a:latin typeface="+mj-lt"/>
                <a:ea typeface="+mj-ea"/>
                <a:cs typeface="+mj-cs"/>
              </a:rPr>
              <a:t>Επιχειρηματικοί Στόχοι</a:t>
            </a:r>
          </a:p>
        </p:txBody>
      </p:sp>
      <p:sp>
        <p:nvSpPr>
          <p:cNvPr id="3" name="Υπότιτλος 2"/>
          <p:cNvSpPr>
            <a:spLocks noGrp="1"/>
          </p:cNvSpPr>
          <p:nvPr>
            <p:ph sz="half" idx="2"/>
          </p:nvPr>
        </p:nvSpPr>
        <p:spPr>
          <a:xfrm>
            <a:off x="769435" y="1438506"/>
            <a:ext cx="10963216" cy="5419493"/>
          </a:xfrm>
        </p:spPr>
        <p:txBody>
          <a:bodyPr vert="horz" lIns="91440" tIns="45720" rIns="91440" bIns="45720" numCol="1" rtlCol="0" anchor="ctr">
            <a:normAutofit/>
          </a:bodyPr>
          <a:lstStyle/>
          <a:p>
            <a:endParaRPr lang="en-US" altLang="zh-TW" sz="2000" dirty="0"/>
          </a:p>
          <a:p>
            <a:r>
              <a:rPr lang="en-US" altLang="zh-TW" dirty="0"/>
              <a:t>Η </a:t>
            </a:r>
            <a:r>
              <a:rPr lang="el-GR" altLang="zh-TW" dirty="0"/>
              <a:t>επιχείρηση είναι</a:t>
            </a:r>
            <a:r>
              <a:rPr lang="en-US" altLang="zh-TW" dirty="0"/>
              <a:t> μια οικονομική μονάδα η οποία αποσκοπεί στην </a:t>
            </a:r>
            <a:r>
              <a:rPr lang="en-US" altLang="zh-TW" b="1" i="1" dirty="0">
                <a:solidFill>
                  <a:srgbClr val="C00000"/>
                </a:solidFill>
              </a:rPr>
              <a:t>πώληση αγαθών </a:t>
            </a:r>
            <a:r>
              <a:rPr lang="en-US" altLang="zh-TW" dirty="0"/>
              <a:t>και </a:t>
            </a:r>
            <a:r>
              <a:rPr lang="en-US" altLang="zh-TW" b="1" i="1" dirty="0">
                <a:solidFill>
                  <a:srgbClr val="C00000"/>
                </a:solidFill>
              </a:rPr>
              <a:t>υπηρεσιών</a:t>
            </a:r>
            <a:r>
              <a:rPr lang="en-US" altLang="zh-TW" dirty="0"/>
              <a:t> σε τιμές οι οποίες θα αποδώσουν επαρκή </a:t>
            </a:r>
            <a:r>
              <a:rPr lang="en-US" altLang="zh-TW" b="1" i="1" dirty="0">
                <a:solidFill>
                  <a:schemeClr val="accent5">
                    <a:lumMod val="75000"/>
                  </a:schemeClr>
                </a:solidFill>
              </a:rPr>
              <a:t>έσοδα</a:t>
            </a:r>
            <a:r>
              <a:rPr lang="en-US" altLang="zh-TW" dirty="0"/>
              <a:t> στους ιδιοκτήτες της. </a:t>
            </a:r>
          </a:p>
          <a:p>
            <a:r>
              <a:rPr lang="el-GR" altLang="zh-TW" dirty="0"/>
              <a:t>Οι δύο κύριοι στόχοι όλων </a:t>
            </a:r>
            <a:r>
              <a:rPr lang="en-US" altLang="zh-TW" dirty="0"/>
              <a:t>των </a:t>
            </a:r>
            <a:r>
              <a:rPr lang="el-GR" altLang="zh-TW" dirty="0"/>
              <a:t>επιχειρήσεων είναι</a:t>
            </a:r>
            <a:r>
              <a:rPr lang="en-US" altLang="zh-TW" dirty="0"/>
              <a:t>:</a:t>
            </a:r>
          </a:p>
          <a:p>
            <a:r>
              <a:rPr lang="el-GR" altLang="zh-TW" b="1" i="1" u="sng" dirty="0">
                <a:solidFill>
                  <a:schemeClr val="accent5">
                    <a:lumMod val="75000"/>
                  </a:schemeClr>
                </a:solidFill>
              </a:rPr>
              <a:t>Κερδοφορία</a:t>
            </a:r>
            <a:r>
              <a:rPr lang="en-US" altLang="zh-TW" dirty="0"/>
              <a:t> — η ικανότητα πραγματοποίησης αρκετού κέρδους, για την προσέλκυση και διακράτηση επενδυτικού κεφαλαίου</a:t>
            </a:r>
          </a:p>
          <a:p>
            <a:r>
              <a:rPr lang="el-GR" altLang="zh-TW" b="1" i="1" u="sng" dirty="0">
                <a:solidFill>
                  <a:schemeClr val="accent5">
                    <a:lumMod val="75000"/>
                  </a:schemeClr>
                </a:solidFill>
              </a:rPr>
              <a:t>Ρευστότητα</a:t>
            </a:r>
            <a:r>
              <a:rPr lang="en-US" altLang="zh-TW" dirty="0"/>
              <a:t> — η ικανότητα διατήρησης αρκετών μετρητών για την πληρωμή χρεών στη λήξη τους</a:t>
            </a:r>
          </a:p>
          <a:p>
            <a:pPr marL="0"/>
            <a:endParaRPr lang="en-US" altLang="zh-TW" dirty="0"/>
          </a:p>
          <a:p>
            <a:pPr marL="0"/>
            <a:endParaRPr lang="en-US" sz="2000" dirty="0"/>
          </a:p>
        </p:txBody>
      </p:sp>
    </p:spTree>
    <p:extLst>
      <p:ext uri="{BB962C8B-B14F-4D97-AF65-F5344CB8AC3E}">
        <p14:creationId xmlns:p14="http://schemas.microsoft.com/office/powerpoint/2010/main" val="4144781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lstStyle/>
          <a:p>
            <a:pPr marL="0" indent="0" algn="just">
              <a:buNone/>
            </a:pPr>
            <a:r>
              <a:rPr lang="el-GR" dirty="0"/>
              <a:t> </a:t>
            </a:r>
            <a:r>
              <a:rPr lang="el-GR" dirty="0">
                <a:solidFill>
                  <a:srgbClr val="002060"/>
                </a:solidFill>
              </a:rPr>
              <a:t>Άνοιγμα λογαριασμού</a:t>
            </a:r>
          </a:p>
          <a:p>
            <a:pPr marL="0" indent="0" algn="just">
              <a:buNone/>
            </a:pPr>
            <a:endParaRPr lang="el-GR" dirty="0"/>
          </a:p>
          <a:p>
            <a:pPr marL="0" indent="0" algn="just">
              <a:buNone/>
            </a:pPr>
            <a:r>
              <a:rPr lang="el-GR" dirty="0">
                <a:solidFill>
                  <a:srgbClr val="C00000"/>
                </a:solidFill>
              </a:rPr>
              <a:t>Λειτουργία λογαριασμού     </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solidFill>
                  <a:srgbClr val="00B050"/>
                </a:solidFill>
              </a:rPr>
              <a:t>Κλείσιμο λογαριασμού</a:t>
            </a: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Λειτουργία του λογαριασμού</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lstStyle/>
          <a:p>
            <a:pPr marL="0" indent="0" algn="just">
              <a:buNone/>
            </a:pPr>
            <a:r>
              <a:rPr lang="el-GR" dirty="0"/>
              <a:t> </a:t>
            </a:r>
            <a:r>
              <a:rPr lang="el-GR" dirty="0">
                <a:solidFill>
                  <a:srgbClr val="002060"/>
                </a:solidFill>
              </a:rPr>
              <a:t>Άνοιγμα λογαριασμού</a:t>
            </a:r>
          </a:p>
          <a:p>
            <a:pPr marL="0" indent="0" algn="just">
              <a:buNone/>
            </a:pPr>
            <a:endParaRPr lang="el-GR" dirty="0"/>
          </a:p>
          <a:p>
            <a:pPr marL="0" indent="0" algn="just">
              <a:buNone/>
            </a:pPr>
            <a:r>
              <a:rPr lang="el-GR" dirty="0">
                <a:solidFill>
                  <a:srgbClr val="C00000"/>
                </a:solidFill>
              </a:rPr>
              <a:t>Λειτουργία λογαριασμού     </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solidFill>
                  <a:srgbClr val="00B050"/>
                </a:solidFill>
              </a:rPr>
              <a:t>Κλείσιμο λογαριασμού</a:t>
            </a:r>
          </a:p>
          <a:p>
            <a:pPr marL="0" indent="0" algn="just">
              <a:buNone/>
            </a:pPr>
            <a:r>
              <a:rPr lang="el-GR" dirty="0"/>
              <a:t>                                                                           </a:t>
            </a:r>
          </a:p>
        </p:txBody>
      </p:sp>
    </p:spTree>
    <p:extLst>
      <p:ext uri="{BB962C8B-B14F-4D97-AF65-F5344CB8AC3E}">
        <p14:creationId xmlns:p14="http://schemas.microsoft.com/office/powerpoint/2010/main" val="461663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lstStyle/>
          <a:p>
            <a:pPr marL="0" indent="0" algn="just">
              <a:buNone/>
            </a:pPr>
            <a:r>
              <a:rPr lang="el-GR" dirty="0"/>
              <a:t> </a:t>
            </a:r>
            <a:r>
              <a:rPr lang="el-GR" dirty="0">
                <a:solidFill>
                  <a:srgbClr val="002060"/>
                </a:solidFill>
              </a:rPr>
              <a:t>Άνοιγμα λογαριασμού</a:t>
            </a:r>
          </a:p>
          <a:p>
            <a:pPr marL="0" indent="0" algn="just">
              <a:buNone/>
            </a:pPr>
            <a:endParaRPr lang="el-GR" dirty="0"/>
          </a:p>
          <a:p>
            <a:pPr marL="0" indent="0" algn="just">
              <a:buNone/>
            </a:pPr>
            <a:r>
              <a:rPr lang="el-GR" dirty="0">
                <a:solidFill>
                  <a:srgbClr val="00B050"/>
                </a:solidFill>
              </a:rPr>
              <a:t>Αυξήσεις λογαριασμού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Ενεργητικού</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92500" lnSpcReduction="10000"/>
          </a:bodyPr>
          <a:lstStyle/>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solidFill>
                  <a:srgbClr val="C00000"/>
                </a:solidFill>
              </a:rPr>
              <a:t>Μειώσεις λογαριασμού     </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solidFill>
                  <a:srgbClr val="7030A0"/>
                </a:solidFill>
              </a:rPr>
              <a:t>Κλείσιμο λογαριασμού</a:t>
            </a:r>
          </a:p>
          <a:p>
            <a:pPr marL="0" indent="0" algn="just">
              <a:buNone/>
            </a:pPr>
            <a:r>
              <a:rPr lang="el-GR" dirty="0"/>
              <a:t>                                                                           </a:t>
            </a:r>
          </a:p>
        </p:txBody>
      </p:sp>
    </p:spTree>
    <p:extLst>
      <p:ext uri="{BB962C8B-B14F-4D97-AF65-F5344CB8AC3E}">
        <p14:creationId xmlns:p14="http://schemas.microsoft.com/office/powerpoint/2010/main" val="2627949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lstStyle/>
          <a:p>
            <a:pPr marL="0" indent="0" algn="just">
              <a:buNone/>
            </a:pPr>
            <a:r>
              <a:rPr lang="el-GR" dirty="0"/>
              <a:t> </a:t>
            </a:r>
          </a:p>
          <a:p>
            <a:pPr marL="0" indent="0" algn="just">
              <a:buNone/>
            </a:pPr>
            <a:endParaRPr lang="el-GR" dirty="0"/>
          </a:p>
          <a:p>
            <a:pPr marL="0" indent="0" algn="just">
              <a:buNone/>
            </a:pPr>
            <a:r>
              <a:rPr lang="el-GR" dirty="0">
                <a:solidFill>
                  <a:srgbClr val="C00000"/>
                </a:solidFill>
              </a:rPr>
              <a:t>Μειώσεις λογαριασμού     </a:t>
            </a:r>
          </a:p>
          <a:p>
            <a:pPr marL="0" indent="0" algn="just">
              <a:buNone/>
            </a:pPr>
            <a:endParaRPr lang="el-GR" dirty="0"/>
          </a:p>
          <a:p>
            <a:pPr marL="0" indent="0" algn="just">
              <a:buNone/>
            </a:pPr>
            <a:endParaRPr lang="el-GR" dirty="0"/>
          </a:p>
          <a:p>
            <a:pPr marL="0" indent="0" algn="just">
              <a:buNone/>
            </a:pPr>
            <a:r>
              <a:rPr lang="el-GR" dirty="0">
                <a:solidFill>
                  <a:srgbClr val="7030A0"/>
                </a:solidFill>
              </a:rPr>
              <a:t>Κλείσιμο λογαριασμού</a:t>
            </a:r>
          </a:p>
          <a:p>
            <a:pPr marL="0" indent="0" algn="just">
              <a:buNone/>
            </a:pPr>
            <a:endParaRPr lang="el-GR" dirty="0"/>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Παθητικού</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92500" lnSpcReduction="10000"/>
          </a:bodyPr>
          <a:lstStyle/>
          <a:p>
            <a:pPr marL="0" indent="0" algn="just">
              <a:buNone/>
            </a:pPr>
            <a:r>
              <a:rPr lang="el-GR" dirty="0">
                <a:solidFill>
                  <a:srgbClr val="002060"/>
                </a:solidFill>
              </a:rPr>
              <a:t>Άνοιγμα λογαριασμού</a:t>
            </a:r>
          </a:p>
          <a:p>
            <a:pPr marL="0" indent="0" algn="just">
              <a:buNone/>
            </a:pPr>
            <a:endParaRPr lang="el-GR" dirty="0"/>
          </a:p>
          <a:p>
            <a:pPr marL="0" indent="0" algn="just">
              <a:buNone/>
            </a:pPr>
            <a:endParaRPr lang="el-GR" dirty="0"/>
          </a:p>
          <a:p>
            <a:pPr marL="0" indent="0" algn="just">
              <a:buNone/>
            </a:pPr>
            <a:r>
              <a:rPr lang="el-GR" dirty="0">
                <a:solidFill>
                  <a:srgbClr val="00B050"/>
                </a:solidFill>
              </a:rPr>
              <a:t>Αυξήσεις λογαριασμού</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2331101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fontScale="92500" lnSpcReduction="20000"/>
          </a:bodyPr>
          <a:lstStyle/>
          <a:p>
            <a:pPr marL="0" indent="0" algn="just">
              <a:buNone/>
            </a:pPr>
            <a:r>
              <a:rPr lang="el-GR" dirty="0"/>
              <a:t> </a:t>
            </a:r>
          </a:p>
          <a:p>
            <a:pPr marL="0" indent="0" algn="just">
              <a:buNone/>
            </a:pPr>
            <a:endParaRPr lang="el-GR" dirty="0"/>
          </a:p>
          <a:p>
            <a:pPr marL="0" indent="0" algn="just">
              <a:buNone/>
            </a:pPr>
            <a:r>
              <a:rPr lang="el-GR" sz="3500" dirty="0">
                <a:solidFill>
                  <a:srgbClr val="C00000"/>
                </a:solidFill>
              </a:rPr>
              <a:t>Μειώσεις Κεφαλαίου     </a:t>
            </a:r>
          </a:p>
          <a:p>
            <a:pPr marL="0" indent="0" algn="just">
              <a:buNone/>
            </a:pPr>
            <a:endParaRPr lang="el-GR" sz="3500" dirty="0"/>
          </a:p>
          <a:p>
            <a:pPr marL="0" indent="0" algn="just">
              <a:buNone/>
            </a:pPr>
            <a:endParaRPr lang="el-GR" sz="3500" dirty="0"/>
          </a:p>
          <a:p>
            <a:pPr marL="0" indent="0" algn="just">
              <a:buNone/>
            </a:pPr>
            <a:r>
              <a:rPr lang="el-GR" sz="3500" dirty="0">
                <a:solidFill>
                  <a:srgbClr val="C00000"/>
                </a:solidFill>
              </a:rPr>
              <a:t>Μειώνονται με την ζημιά</a:t>
            </a:r>
          </a:p>
          <a:p>
            <a:pPr marL="0" indent="0" algn="just">
              <a:buNone/>
            </a:pPr>
            <a:endParaRPr lang="el-GR" sz="3500" dirty="0"/>
          </a:p>
          <a:p>
            <a:pPr marL="0" indent="0" algn="just">
              <a:buNone/>
            </a:pPr>
            <a:r>
              <a:rPr lang="el-GR" sz="3500" dirty="0"/>
              <a:t>Κλείσιμο λογαριασμού</a:t>
            </a:r>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Καθαρής θέσης</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62500" lnSpcReduction="20000"/>
          </a:bodyPr>
          <a:lstStyle/>
          <a:p>
            <a:pPr marL="0" indent="0" algn="just">
              <a:buNone/>
            </a:pPr>
            <a:r>
              <a:rPr lang="el-GR" sz="5100" dirty="0">
                <a:solidFill>
                  <a:srgbClr val="002060"/>
                </a:solidFill>
              </a:rPr>
              <a:t>Καταβολή Κεφαλαίου</a:t>
            </a:r>
          </a:p>
          <a:p>
            <a:pPr marL="0" indent="0" algn="just">
              <a:buNone/>
            </a:pPr>
            <a:endParaRPr lang="el-GR" sz="5100" dirty="0"/>
          </a:p>
          <a:p>
            <a:pPr marL="0" indent="0" algn="just">
              <a:buNone/>
            </a:pPr>
            <a:endParaRPr lang="el-GR" sz="5100" dirty="0"/>
          </a:p>
          <a:p>
            <a:pPr marL="0" indent="0" algn="just">
              <a:buNone/>
            </a:pPr>
            <a:r>
              <a:rPr lang="el-GR" sz="5100" dirty="0">
                <a:solidFill>
                  <a:srgbClr val="00B050"/>
                </a:solidFill>
              </a:rPr>
              <a:t>Αυξήσεις Κεφαλαίου</a:t>
            </a:r>
          </a:p>
          <a:p>
            <a:pPr marL="0" indent="0" algn="just">
              <a:buNone/>
            </a:pPr>
            <a:endParaRPr lang="el-GR" sz="5100" dirty="0">
              <a:solidFill>
                <a:srgbClr val="00B050"/>
              </a:solidFill>
            </a:endParaRPr>
          </a:p>
          <a:p>
            <a:pPr marL="0" indent="0" algn="just">
              <a:buNone/>
            </a:pPr>
            <a:endParaRPr lang="el-GR" sz="5100" dirty="0">
              <a:solidFill>
                <a:srgbClr val="00B050"/>
              </a:solidFill>
            </a:endParaRPr>
          </a:p>
          <a:p>
            <a:pPr marL="0" indent="0" algn="just">
              <a:buNone/>
            </a:pPr>
            <a:r>
              <a:rPr lang="el-GR" sz="5100" dirty="0">
                <a:solidFill>
                  <a:srgbClr val="00B050"/>
                </a:solidFill>
              </a:rPr>
              <a:t>Αυξάνονται με το κέρδος</a:t>
            </a:r>
          </a:p>
          <a:p>
            <a:pPr marL="0" indent="0" algn="just">
              <a:buNone/>
            </a:pP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3597482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3145134" y="489526"/>
            <a:ext cx="8641581" cy="6368473"/>
          </a:xfrm>
        </p:spPr>
        <p:txBody>
          <a:bodyPr/>
          <a:lstStyle/>
          <a:p>
            <a:pPr marL="0" indent="0" algn="just">
              <a:buNone/>
            </a:pPr>
            <a:endParaRPr lang="el-GR" dirty="0"/>
          </a:p>
          <a:p>
            <a:pPr algn="just">
              <a:buFont typeface="Wingdings" panose="05000000000000000000" pitchFamily="2" charset="2"/>
              <a:buChar char="v"/>
            </a:pPr>
            <a:r>
              <a:rPr lang="el-GR" dirty="0"/>
              <a:t>Λογαριασμοί Αποτελεσματικοί ή Κυκλοφορίας</a:t>
            </a:r>
          </a:p>
          <a:p>
            <a:pPr lvl="2" algn="just">
              <a:buFont typeface="Wingdings" panose="05000000000000000000" pitchFamily="2" charset="2"/>
              <a:buChar char="ü"/>
            </a:pPr>
            <a:r>
              <a:rPr lang="el-GR" sz="2800" dirty="0"/>
              <a:t> </a:t>
            </a:r>
            <a:r>
              <a:rPr lang="el-GR" sz="2800" dirty="0">
                <a:solidFill>
                  <a:srgbClr val="002060"/>
                </a:solidFill>
              </a:rPr>
              <a:t>Λογαριασμοί τω Εσόδων</a:t>
            </a:r>
          </a:p>
          <a:p>
            <a:pPr lvl="2" algn="just">
              <a:buFont typeface="Wingdings" panose="05000000000000000000" pitchFamily="2" charset="2"/>
              <a:buChar char="ü"/>
            </a:pPr>
            <a:r>
              <a:rPr lang="el-GR" sz="2800" dirty="0">
                <a:solidFill>
                  <a:srgbClr val="002060"/>
                </a:solidFill>
              </a:rPr>
              <a:t> </a:t>
            </a:r>
            <a:r>
              <a:rPr lang="el-GR" sz="2800" dirty="0">
                <a:solidFill>
                  <a:srgbClr val="00B050"/>
                </a:solidFill>
              </a:rPr>
              <a:t>Λογαριασμοί των Εξόδων </a:t>
            </a:r>
          </a:p>
          <a:p>
            <a:pPr lvl="2" algn="just">
              <a:buFont typeface="Wingdings" panose="05000000000000000000" pitchFamily="2" charset="2"/>
              <a:buChar char="ü"/>
            </a:pPr>
            <a:r>
              <a:rPr lang="el-GR" sz="2800" dirty="0">
                <a:solidFill>
                  <a:srgbClr val="00B050"/>
                </a:solidFill>
              </a:rPr>
              <a:t> Λογαριασμοί των αποτελεσμάτων</a:t>
            </a:r>
            <a:endParaRPr lang="el-GR" sz="2800" dirty="0"/>
          </a:p>
          <a:p>
            <a:pPr marL="914400" lvl="2" indent="0" algn="just">
              <a:buNone/>
            </a:pPr>
            <a:endParaRPr lang="el-GR" sz="2800" dirty="0"/>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Κατάταξη λογαριασμών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03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fontScale="92500" lnSpcReduction="20000"/>
          </a:bodyPr>
          <a:lstStyle/>
          <a:p>
            <a:pPr marL="0" indent="0" algn="just">
              <a:buNone/>
            </a:pPr>
            <a:r>
              <a:rPr lang="el-GR" dirty="0"/>
              <a:t> </a:t>
            </a:r>
          </a:p>
          <a:p>
            <a:pPr marL="0" indent="0" algn="just">
              <a:buNone/>
            </a:pPr>
            <a:endParaRPr lang="el-GR" dirty="0"/>
          </a:p>
          <a:p>
            <a:pPr marL="0" indent="0" algn="just">
              <a:buNone/>
            </a:pPr>
            <a:r>
              <a:rPr lang="el-GR" sz="3500" dirty="0">
                <a:solidFill>
                  <a:srgbClr val="002060"/>
                </a:solidFill>
              </a:rPr>
              <a:t>Άνοιγμα λογαριασμού     </a:t>
            </a:r>
          </a:p>
          <a:p>
            <a:pPr marL="0" indent="0" algn="just">
              <a:buNone/>
            </a:pPr>
            <a:endParaRPr lang="el-GR" sz="3500" dirty="0"/>
          </a:p>
          <a:p>
            <a:pPr marL="0" indent="0" algn="just">
              <a:buNone/>
            </a:pPr>
            <a:endParaRPr lang="el-GR" sz="3500" dirty="0"/>
          </a:p>
          <a:p>
            <a:pPr marL="0" indent="0" algn="just">
              <a:buNone/>
            </a:pPr>
            <a:r>
              <a:rPr lang="el-GR" sz="3500" dirty="0">
                <a:solidFill>
                  <a:srgbClr val="00B050"/>
                </a:solidFill>
              </a:rPr>
              <a:t>Αύξηση λογαριασμού</a:t>
            </a:r>
          </a:p>
          <a:p>
            <a:pPr marL="0" indent="0" algn="just">
              <a:buNone/>
            </a:pPr>
            <a:endParaRPr lang="el-GR" sz="3500" dirty="0"/>
          </a:p>
          <a:p>
            <a:pPr marL="0" indent="0" algn="just">
              <a:buNone/>
            </a:pPr>
            <a:endParaRPr lang="el-GR" sz="3500" dirty="0"/>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Εξόδων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lnSpcReduction="10000"/>
          </a:bodyPr>
          <a:lstStyle/>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dirty="0"/>
              <a:t>Κλείσιμο λογαριασμού</a:t>
            </a:r>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4226064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fontScale="85000" lnSpcReduction="20000"/>
          </a:bodyPr>
          <a:lstStyle/>
          <a:p>
            <a:pPr marL="0" indent="0" algn="just">
              <a:buNone/>
            </a:pPr>
            <a:r>
              <a:rPr lang="el-GR" dirty="0"/>
              <a:t> </a:t>
            </a:r>
          </a:p>
          <a:p>
            <a:pPr marL="0" indent="0" algn="just">
              <a:buNone/>
            </a:pPr>
            <a:endParaRPr lang="el-GR" dirty="0"/>
          </a:p>
          <a:p>
            <a:pPr marL="0" indent="0" algn="just">
              <a:buNone/>
            </a:pPr>
            <a:endParaRPr lang="el-GR" sz="3500" dirty="0"/>
          </a:p>
          <a:p>
            <a:pPr marL="0" indent="0" algn="just">
              <a:buNone/>
            </a:pPr>
            <a:r>
              <a:rPr lang="el-GR" sz="3500" dirty="0">
                <a:solidFill>
                  <a:srgbClr val="00B050"/>
                </a:solidFill>
              </a:rPr>
              <a:t>Πραγματοποίηση εξόδων </a:t>
            </a:r>
          </a:p>
          <a:p>
            <a:pPr marL="0" indent="0" algn="just">
              <a:buNone/>
            </a:pPr>
            <a:endParaRPr lang="el-GR" sz="3500" dirty="0">
              <a:solidFill>
                <a:srgbClr val="00B050"/>
              </a:solidFill>
            </a:endParaRPr>
          </a:p>
          <a:p>
            <a:pPr marL="0" indent="0" algn="just">
              <a:buNone/>
            </a:pPr>
            <a:r>
              <a:rPr lang="el-GR" sz="3500" dirty="0">
                <a:solidFill>
                  <a:srgbClr val="00B050"/>
                </a:solidFill>
              </a:rPr>
              <a:t>Αύξηση προηγουμένων εξόδων</a:t>
            </a:r>
          </a:p>
          <a:p>
            <a:pPr marL="0" indent="0" algn="just">
              <a:buNone/>
            </a:pPr>
            <a:endParaRPr lang="el-GR" sz="3500" dirty="0"/>
          </a:p>
          <a:p>
            <a:pPr marL="0" indent="0" algn="just">
              <a:buNone/>
            </a:pPr>
            <a:endParaRPr lang="el-GR" sz="3500" dirty="0"/>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Εξόδων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92500" lnSpcReduction="20000"/>
          </a:bodyPr>
          <a:lstStyle/>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r>
              <a:rPr lang="el-GR" sz="3000" dirty="0">
                <a:solidFill>
                  <a:srgbClr val="C00000"/>
                </a:solidFill>
              </a:rPr>
              <a:t>Μείωση προηγουμένων εξόδων</a:t>
            </a:r>
          </a:p>
          <a:p>
            <a:pPr marL="0" indent="0" algn="just">
              <a:buNone/>
            </a:pPr>
            <a:endParaRPr lang="el-GR" dirty="0"/>
          </a:p>
          <a:p>
            <a:pPr marL="0" indent="0" algn="just">
              <a:buNone/>
            </a:pPr>
            <a:endParaRPr lang="el-GR" dirty="0"/>
          </a:p>
          <a:p>
            <a:pPr marL="0" indent="0" algn="just">
              <a:buNone/>
            </a:pPr>
            <a:r>
              <a:rPr lang="el-GR" dirty="0"/>
              <a:t>Μεταφορά </a:t>
            </a:r>
            <a:r>
              <a:rPr lang="el-GR" dirty="0">
                <a:sym typeface="Wingdings" panose="05000000000000000000" pitchFamily="2" charset="2"/>
              </a:rPr>
              <a:t> Κλείσιμο λογαριασμού</a:t>
            </a: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132352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lnSpcReduction="10000"/>
          </a:bodyPr>
          <a:lstStyle/>
          <a:p>
            <a:pPr marL="0" indent="0" algn="just">
              <a:buNone/>
            </a:pPr>
            <a:r>
              <a:rPr lang="el-GR" dirty="0"/>
              <a:t> </a:t>
            </a:r>
          </a:p>
          <a:p>
            <a:pPr marL="0" indent="0" algn="just">
              <a:buNone/>
            </a:pPr>
            <a:endParaRPr lang="el-GR" dirty="0"/>
          </a:p>
          <a:p>
            <a:pPr marL="0" indent="0" algn="just">
              <a:buNone/>
            </a:pPr>
            <a:endParaRPr lang="el-GR" sz="3500" dirty="0"/>
          </a:p>
          <a:p>
            <a:pPr marL="0" indent="0" algn="just">
              <a:buNone/>
            </a:pPr>
            <a:endParaRPr lang="el-GR" sz="3500" dirty="0"/>
          </a:p>
          <a:p>
            <a:pPr marL="0" indent="0" algn="just">
              <a:buNone/>
            </a:pPr>
            <a:endParaRPr lang="el-GR" sz="3500" dirty="0"/>
          </a:p>
          <a:p>
            <a:pPr marL="0" indent="0" algn="just">
              <a:buNone/>
            </a:pPr>
            <a:endParaRPr lang="el-GR" dirty="0"/>
          </a:p>
          <a:p>
            <a:pPr marL="0" indent="0" algn="just">
              <a:buNone/>
            </a:pPr>
            <a:r>
              <a:rPr lang="el-GR" dirty="0"/>
              <a:t>Κλείσιμο λογαριασμού</a:t>
            </a:r>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Εσόδων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85000" lnSpcReduction="20000"/>
          </a:bodyPr>
          <a:lstStyle/>
          <a:p>
            <a:pPr marL="0" indent="0" algn="just">
              <a:buNone/>
            </a:pPr>
            <a:r>
              <a:rPr lang="el-GR" sz="3300" dirty="0">
                <a:solidFill>
                  <a:srgbClr val="002060"/>
                </a:solidFill>
              </a:rPr>
              <a:t>Άνοιγμα λογαριασμού</a:t>
            </a:r>
          </a:p>
          <a:p>
            <a:pPr marL="0" indent="0" algn="just">
              <a:buNone/>
            </a:pPr>
            <a:endParaRPr lang="el-GR" sz="3300" dirty="0"/>
          </a:p>
          <a:p>
            <a:pPr marL="0" indent="0" algn="just">
              <a:buNone/>
            </a:pPr>
            <a:endParaRPr lang="el-GR" sz="3300" dirty="0"/>
          </a:p>
          <a:p>
            <a:pPr marL="0" indent="0" algn="just">
              <a:buNone/>
            </a:pPr>
            <a:r>
              <a:rPr lang="el-GR" sz="3300" dirty="0">
                <a:solidFill>
                  <a:srgbClr val="00B050"/>
                </a:solidFill>
              </a:rPr>
              <a:t>Αυξήσεις λογαριασμού</a:t>
            </a:r>
          </a:p>
          <a:p>
            <a:pPr marL="0" indent="0" algn="just">
              <a:buNone/>
            </a:pPr>
            <a:endParaRPr lang="el-GR" sz="4500" dirty="0">
              <a:solidFill>
                <a:srgbClr val="00B050"/>
              </a:solidFill>
            </a:endParaRPr>
          </a:p>
          <a:p>
            <a:pPr marL="0" indent="0" algn="just">
              <a:buNone/>
            </a:pPr>
            <a:endParaRPr lang="el-GR" sz="5100" dirty="0">
              <a:solidFill>
                <a:srgbClr val="00B050"/>
              </a:solidFill>
            </a:endParaRPr>
          </a:p>
          <a:p>
            <a:pPr marL="0" indent="0" algn="just">
              <a:buNone/>
            </a:pPr>
            <a:endParaRPr lang="el-GR" sz="5100" dirty="0">
              <a:solidFill>
                <a:srgbClr val="00B050"/>
              </a:solidFill>
            </a:endParaRPr>
          </a:p>
          <a:p>
            <a:pPr marL="0" indent="0" algn="just">
              <a:buNone/>
            </a:pP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379805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fontScale="92500" lnSpcReduction="20000"/>
          </a:bodyPr>
          <a:lstStyle/>
          <a:p>
            <a:pPr marL="0" indent="0" algn="just">
              <a:buNone/>
            </a:pPr>
            <a:r>
              <a:rPr lang="el-GR" dirty="0"/>
              <a:t> </a:t>
            </a:r>
          </a:p>
          <a:p>
            <a:pPr marL="0" indent="0" algn="just">
              <a:buNone/>
            </a:pPr>
            <a:endParaRPr lang="el-GR" dirty="0"/>
          </a:p>
          <a:p>
            <a:pPr marL="0" indent="0" algn="just">
              <a:buNone/>
            </a:pPr>
            <a:endParaRPr lang="el-GR" sz="3500" dirty="0"/>
          </a:p>
          <a:p>
            <a:pPr marL="0" indent="0" algn="just">
              <a:buNone/>
            </a:pPr>
            <a:r>
              <a:rPr lang="el-GR" sz="3000" dirty="0">
                <a:solidFill>
                  <a:srgbClr val="C00000"/>
                </a:solidFill>
              </a:rPr>
              <a:t>Μείωση προηγουμένων εσόδων</a:t>
            </a:r>
          </a:p>
          <a:p>
            <a:pPr marL="0" indent="0" algn="just">
              <a:buNone/>
            </a:pPr>
            <a:endParaRPr lang="el-GR" sz="3000" dirty="0"/>
          </a:p>
          <a:p>
            <a:pPr marL="0" indent="0" algn="just">
              <a:buNone/>
            </a:pPr>
            <a:endParaRPr lang="el-GR" sz="3000" dirty="0"/>
          </a:p>
          <a:p>
            <a:pPr marL="0" indent="0" algn="just">
              <a:buNone/>
            </a:pPr>
            <a:r>
              <a:rPr lang="el-GR" sz="3000" dirty="0"/>
              <a:t>Μεταφορά </a:t>
            </a:r>
            <a:r>
              <a:rPr lang="el-GR" sz="3000" dirty="0">
                <a:sym typeface="Wingdings" panose="05000000000000000000" pitchFamily="2" charset="2"/>
              </a:rPr>
              <a:t> </a:t>
            </a:r>
            <a:r>
              <a:rPr lang="el-GR" sz="3000" dirty="0"/>
              <a:t>Κλείσιμο λογαριασμού</a:t>
            </a:r>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Εσόδων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fontScale="55000" lnSpcReduction="20000"/>
          </a:bodyPr>
          <a:lstStyle/>
          <a:p>
            <a:pPr marL="0" indent="0" algn="just">
              <a:buNone/>
            </a:pPr>
            <a:r>
              <a:rPr lang="el-GR" sz="5100" dirty="0">
                <a:solidFill>
                  <a:srgbClr val="002060"/>
                </a:solidFill>
              </a:rPr>
              <a:t>Πραγματοποίηση εσόδων</a:t>
            </a:r>
          </a:p>
          <a:p>
            <a:pPr marL="0" indent="0" algn="just">
              <a:buNone/>
            </a:pPr>
            <a:endParaRPr lang="el-GR" sz="5100" dirty="0"/>
          </a:p>
          <a:p>
            <a:pPr marL="0" indent="0" algn="just">
              <a:buNone/>
            </a:pPr>
            <a:endParaRPr lang="el-GR" sz="5100" dirty="0"/>
          </a:p>
          <a:p>
            <a:pPr marL="0" indent="0" algn="just">
              <a:buNone/>
            </a:pPr>
            <a:r>
              <a:rPr lang="el-GR" sz="5100" dirty="0">
                <a:solidFill>
                  <a:srgbClr val="00B050"/>
                </a:solidFill>
              </a:rPr>
              <a:t>Αυξήσεις προηγουμένων εσόδων</a:t>
            </a:r>
          </a:p>
          <a:p>
            <a:pPr marL="0" indent="0" algn="just">
              <a:buNone/>
            </a:pPr>
            <a:endParaRPr lang="el-GR" sz="5100" dirty="0">
              <a:solidFill>
                <a:srgbClr val="00B050"/>
              </a:solidFill>
            </a:endParaRPr>
          </a:p>
          <a:p>
            <a:pPr marL="0" indent="0" algn="just">
              <a:buNone/>
            </a:pPr>
            <a:endParaRPr lang="el-GR" sz="5100" dirty="0">
              <a:solidFill>
                <a:srgbClr val="00B050"/>
              </a:solidFill>
            </a:endParaRPr>
          </a:p>
          <a:p>
            <a:pPr marL="0" indent="0" algn="just">
              <a:buNone/>
            </a:pPr>
            <a:endParaRPr lang="el-GR" sz="5100" dirty="0">
              <a:solidFill>
                <a:srgbClr val="00B050"/>
              </a:solidFill>
            </a:endParaRPr>
          </a:p>
          <a:p>
            <a:pPr marL="0" indent="0" algn="just">
              <a:buNone/>
            </a:pP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1428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κειμένου 14"/>
          <p:cNvSpPr>
            <a:spLocks noGrp="1"/>
          </p:cNvSpPr>
          <p:nvPr>
            <p:ph type="body" idx="1"/>
          </p:nvPr>
        </p:nvSpPr>
        <p:spPr>
          <a:xfrm>
            <a:off x="1490148" y="544673"/>
            <a:ext cx="3857065" cy="546967"/>
          </a:xfrm>
        </p:spPr>
        <p:txBody>
          <a:bodyPr/>
          <a:lstStyle/>
          <a:p>
            <a:r>
              <a:rPr lang="el-GR" dirty="0"/>
              <a:t>Χρέωση</a:t>
            </a:r>
          </a:p>
        </p:txBody>
      </p:sp>
      <p:sp>
        <p:nvSpPr>
          <p:cNvPr id="5" name="Θέση περιεχομένου 4"/>
          <p:cNvSpPr>
            <a:spLocks noGrp="1"/>
          </p:cNvSpPr>
          <p:nvPr>
            <p:ph sz="half" idx="2"/>
          </p:nvPr>
        </p:nvSpPr>
        <p:spPr>
          <a:xfrm>
            <a:off x="1607738" y="1426866"/>
            <a:ext cx="4389837" cy="4762797"/>
          </a:xfrm>
        </p:spPr>
        <p:txBody>
          <a:bodyPr>
            <a:normAutofit/>
          </a:bodyPr>
          <a:lstStyle/>
          <a:p>
            <a:pPr marL="0" indent="0" algn="just">
              <a:buNone/>
            </a:pPr>
            <a:r>
              <a:rPr lang="el-GR" dirty="0"/>
              <a:t> </a:t>
            </a:r>
          </a:p>
          <a:p>
            <a:pPr marL="0" indent="0" algn="just">
              <a:buNone/>
            </a:pPr>
            <a:endParaRPr lang="el-GR" dirty="0"/>
          </a:p>
          <a:p>
            <a:pPr marL="0" indent="0" algn="just">
              <a:buNone/>
            </a:pPr>
            <a:endParaRPr lang="el-GR" sz="3500" dirty="0"/>
          </a:p>
          <a:p>
            <a:pPr marL="0" indent="0" algn="just">
              <a:buNone/>
            </a:pPr>
            <a:r>
              <a:rPr lang="el-GR" sz="4000" dirty="0">
                <a:solidFill>
                  <a:srgbClr val="C00000"/>
                </a:solidFill>
              </a:rPr>
              <a:t>Έξοδα χρήσης</a:t>
            </a:r>
          </a:p>
          <a:p>
            <a:pPr marL="0" indent="0" algn="just">
              <a:buNone/>
            </a:pPr>
            <a:endParaRPr lang="el-GR" dirty="0">
              <a:solidFill>
                <a:srgbClr val="00B050"/>
              </a:solidFill>
            </a:endParaRPr>
          </a:p>
          <a:p>
            <a:pPr marL="0" indent="0" algn="just">
              <a:buNone/>
            </a:pPr>
            <a:r>
              <a:rPr lang="el-GR" dirty="0"/>
              <a:t>                                                                           </a:t>
            </a:r>
          </a:p>
        </p:txBody>
      </p:sp>
      <p:sp>
        <p:nvSpPr>
          <p:cNvPr id="16" name="Θέση κειμένου 15"/>
          <p:cNvSpPr>
            <a:spLocks noGrp="1"/>
          </p:cNvSpPr>
          <p:nvPr>
            <p:ph type="body" sz="quarter" idx="3"/>
          </p:nvPr>
        </p:nvSpPr>
        <p:spPr>
          <a:xfrm>
            <a:off x="7887957" y="544673"/>
            <a:ext cx="3195376" cy="546967"/>
          </a:xfrm>
        </p:spPr>
        <p:txBody>
          <a:bodyPr/>
          <a:lstStyle/>
          <a:p>
            <a:pPr algn="r"/>
            <a:r>
              <a:rPr lang="el-GR" dirty="0"/>
              <a:t>Πίστωση</a:t>
            </a:r>
          </a:p>
        </p:txBody>
      </p:sp>
      <p:sp>
        <p:nvSpPr>
          <p:cNvPr id="6" name="Ορθογώνιο 5"/>
          <p:cNvSpPr/>
          <p:nvPr/>
        </p:nvSpPr>
        <p:spPr>
          <a:xfrm>
            <a:off x="0" y="0"/>
            <a:ext cx="7610763"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Λογαριασμοί Αποτελεσμάτων</a:t>
            </a:r>
          </a:p>
        </p:txBody>
      </p:sp>
      <p:sp>
        <p:nvSpPr>
          <p:cNvPr id="7" name="Ορθογώνιο 6"/>
          <p:cNvSpPr/>
          <p:nvPr/>
        </p:nvSpPr>
        <p:spPr>
          <a:xfrm>
            <a:off x="7610764" y="0"/>
            <a:ext cx="4581236"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Ευθεία γραμμή σύνδεσης 2"/>
          <p:cNvCxnSpPr/>
          <p:nvPr/>
        </p:nvCxnSpPr>
        <p:spPr>
          <a:xfrm flipV="1">
            <a:off x="1549957" y="1191634"/>
            <a:ext cx="974439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6451042" y="1191634"/>
            <a:ext cx="0" cy="4916814"/>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Θέση περιεχομένου 4"/>
          <p:cNvSpPr>
            <a:spLocks noGrp="1"/>
          </p:cNvSpPr>
          <p:nvPr>
            <p:ph sz="half" idx="2"/>
          </p:nvPr>
        </p:nvSpPr>
        <p:spPr>
          <a:xfrm>
            <a:off x="6962291" y="1426865"/>
            <a:ext cx="4389837" cy="4762797"/>
          </a:xfrm>
        </p:spPr>
        <p:txBody>
          <a:bodyPr>
            <a:normAutofit/>
          </a:bodyPr>
          <a:lstStyle/>
          <a:p>
            <a:pPr marL="0" indent="0" algn="just">
              <a:buNone/>
            </a:pPr>
            <a:r>
              <a:rPr lang="el-GR" sz="4000" dirty="0">
                <a:solidFill>
                  <a:srgbClr val="002060"/>
                </a:solidFill>
              </a:rPr>
              <a:t>Έσοδα χρήσης</a:t>
            </a:r>
            <a:endParaRPr lang="el-GR" sz="4000" dirty="0">
              <a:solidFill>
                <a:srgbClr val="00B050"/>
              </a:solidFill>
            </a:endParaRPr>
          </a:p>
          <a:p>
            <a:pPr marL="0" indent="0" algn="just">
              <a:buNone/>
            </a:pPr>
            <a:endParaRPr lang="el-GR" sz="5100" dirty="0">
              <a:solidFill>
                <a:srgbClr val="00B050"/>
              </a:solidFill>
            </a:endParaRPr>
          </a:p>
          <a:p>
            <a:pPr marL="0" indent="0" algn="just">
              <a:buNone/>
            </a:pPr>
            <a:endParaRPr lang="el-GR" dirty="0"/>
          </a:p>
          <a:p>
            <a:pPr marL="0" indent="0" algn="just">
              <a:buNone/>
            </a:pPr>
            <a:endParaRPr lang="el-GR" dirty="0"/>
          </a:p>
          <a:p>
            <a:pPr marL="0" indent="0" algn="just">
              <a:buNone/>
            </a:pPr>
            <a:r>
              <a:rPr lang="el-GR" dirty="0"/>
              <a:t>                                                                           </a:t>
            </a:r>
          </a:p>
        </p:txBody>
      </p:sp>
    </p:spTree>
    <p:extLst>
      <p:ext uri="{BB962C8B-B14F-4D97-AF65-F5344CB8AC3E}">
        <p14:creationId xmlns:p14="http://schemas.microsoft.com/office/powerpoint/2010/main" val="189984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135006" cy="537881"/>
          </a:xfrm>
          <a:solidFill>
            <a:srgbClr val="006666"/>
          </a:solidFill>
          <a:ln>
            <a:solidFill>
              <a:srgbClr val="006666"/>
            </a:solidFill>
          </a:ln>
        </p:spPr>
        <p:txBody>
          <a:bodyPr>
            <a:noAutofit/>
          </a:bodyPr>
          <a:lstStyle/>
          <a:p>
            <a:pPr algn="r"/>
            <a:r>
              <a:rPr lang="el-GR" sz="2800" b="1" dirty="0">
                <a:solidFill>
                  <a:schemeClr val="bg1"/>
                </a:solidFill>
              </a:rPr>
              <a:t>Επιχειρηματικοί Στόχοι και Δραστηριότητες</a:t>
            </a:r>
          </a:p>
        </p:txBody>
      </p:sp>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pPr marL="0" indent="0" algn="ctr">
              <a:buNone/>
            </a:pPr>
            <a:endParaRPr lang="el-GR" altLang="zh-TW" dirty="0"/>
          </a:p>
          <a:p>
            <a:pPr marL="0" indent="0" algn="just">
              <a:buNone/>
            </a:pPr>
            <a:endParaRPr lang="en-US" sz="2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27" y="872358"/>
            <a:ext cx="10804635" cy="567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a:extLst>
              <a:ext uri="{FF2B5EF4-FFF2-40B4-BE49-F238E27FC236}">
                <a16:creationId xmlns:a16="http://schemas.microsoft.com/office/drawing/2014/main" id="{03C557C5-BA3E-439A-9FD9-EDDF1F92F262}"/>
              </a:ext>
            </a:extLst>
          </p:cNvPr>
          <p:cNvSpPr/>
          <p:nvPr/>
        </p:nvSpPr>
        <p:spPr>
          <a:xfrm>
            <a:off x="8135006" y="0"/>
            <a:ext cx="4035973" cy="5378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73502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47850" y="222063"/>
            <a:ext cx="8388350" cy="576263"/>
          </a:xfrm>
        </p:spPr>
        <p:txBody>
          <a:bodyPr rtlCol="0">
            <a:normAutofit fontScale="90000"/>
          </a:bodyPr>
          <a:lstStyle/>
          <a:p>
            <a:pPr eaLnBrk="1" fontAlgn="auto" hangingPunct="1">
              <a:spcAft>
                <a:spcPts val="0"/>
              </a:spcAft>
              <a:defRPr/>
            </a:pPr>
            <a:r>
              <a:rPr lang="el-GR" altLang="el-GR" b="1" u="sng" dirty="0">
                <a:solidFill>
                  <a:schemeClr val="bg1"/>
                </a:solidFill>
                <a:effectLst/>
                <a:latin typeface="Calibri" panose="020F0502020204030204" pitchFamily="34" charset="0"/>
                <a:ea typeface="+mj-ea"/>
                <a:cs typeface="Calibri" panose="020F0502020204030204" pitchFamily="34" charset="0"/>
              </a:rPr>
              <a:t>ΜΗΧΑΝΗΜΑΤΑ</a:t>
            </a:r>
          </a:p>
        </p:txBody>
      </p:sp>
      <p:sp>
        <p:nvSpPr>
          <p:cNvPr id="71683" name="Rectangle 3"/>
          <p:cNvSpPr>
            <a:spLocks noGrp="1" noChangeArrowheads="1"/>
          </p:cNvSpPr>
          <p:nvPr>
            <p:ph sz="half" idx="1"/>
          </p:nvPr>
        </p:nvSpPr>
        <p:spPr>
          <a:xfrm>
            <a:off x="1919289" y="1341439"/>
            <a:ext cx="4105275" cy="5183187"/>
          </a:xfrm>
        </p:spPr>
        <p:txBody>
          <a:bodyPr/>
          <a:lstStyle/>
          <a:p>
            <a:pPr indent="-306000" eaLnBrk="1" fontAlgn="auto" hangingPunct="1">
              <a:lnSpc>
                <a:spcPct val="90000"/>
              </a:lnSpc>
              <a:buNone/>
              <a:defRPr/>
            </a:pPr>
            <a:r>
              <a:rPr lang="el-GR" altLang="el-GR" sz="40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25.000,00</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10.000,00</a:t>
            </a:r>
          </a:p>
          <a:p>
            <a:pPr indent="-306000" eaLnBrk="1" fontAlgn="auto" hangingPunct="1">
              <a:lnSpc>
                <a:spcPct val="90000"/>
              </a:lnSpc>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4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12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n-US" altLang="el-GR" sz="4000" dirty="0">
                <a:solidFill>
                  <a:schemeClr val="bg1"/>
                </a:solidFill>
                <a:effectLst/>
                <a:latin typeface="Calibri" panose="020F0502020204030204" pitchFamily="34" charset="0"/>
                <a:cs typeface="Calibri" panose="020F0502020204030204" pitchFamily="34" charset="0"/>
              </a:rPr>
              <a:t>3</a:t>
            </a:r>
            <a:r>
              <a:rPr lang="el-GR" altLang="el-GR" sz="4000" dirty="0">
                <a:solidFill>
                  <a:schemeClr val="bg1"/>
                </a:solidFill>
                <a:effectLst/>
                <a:latin typeface="Calibri" panose="020F0502020204030204" pitchFamily="34" charset="0"/>
                <a:cs typeface="Calibri" panose="020F0502020204030204" pitchFamily="34" charset="0"/>
              </a:rPr>
              <a:t>5.000,00</a:t>
            </a:r>
          </a:p>
          <a:p>
            <a:pPr indent="-306000" eaLnBrk="1" fontAlgn="auto" hangingPunct="1">
              <a:lnSpc>
                <a:spcPct val="90000"/>
              </a:lnSpc>
              <a:buNone/>
              <a:defRPr/>
            </a:pPr>
            <a:endParaRPr lang="el-GR" altLang="el-GR" dirty="0">
              <a:solidFill>
                <a:srgbClr val="FFFFFF"/>
              </a:solidFill>
            </a:endParaRPr>
          </a:p>
          <a:p>
            <a:pPr indent="-306000" eaLnBrk="1" fontAlgn="auto" hangingPunct="1">
              <a:lnSpc>
                <a:spcPct val="90000"/>
              </a:lnSpc>
              <a:buNone/>
              <a:defRPr/>
            </a:pPr>
            <a:endParaRPr lang="el-GR" altLang="el-GR" dirty="0">
              <a:solidFill>
                <a:srgbClr val="FFFFFF"/>
              </a:solidFill>
            </a:endParaRPr>
          </a:p>
        </p:txBody>
      </p:sp>
      <p:sp>
        <p:nvSpPr>
          <p:cNvPr id="71684" name="Rectangle 4"/>
          <p:cNvSpPr>
            <a:spLocks noGrp="1" noChangeArrowheads="1"/>
          </p:cNvSpPr>
          <p:nvPr>
            <p:ph sz="half" idx="2"/>
          </p:nvPr>
        </p:nvSpPr>
        <p:spPr>
          <a:xfrm>
            <a:off x="6311901" y="1268414"/>
            <a:ext cx="4068763" cy="4897437"/>
          </a:xfrm>
        </p:spPr>
        <p:txBody>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endParaRPr lang="el-GR" altLang="el-GR" sz="4000" u="sng" dirty="0">
              <a:solidFill>
                <a:srgbClr val="FF9900"/>
              </a:solidFill>
              <a:latin typeface="Calibri" panose="020F0502020204030204" pitchFamily="34" charset="0"/>
              <a:cs typeface="Calibri" panose="020F0502020204030204" pitchFamily="34" charset="0"/>
            </a:endParaRPr>
          </a:p>
        </p:txBody>
      </p:sp>
      <p:sp>
        <p:nvSpPr>
          <p:cNvPr id="7173" name="Line 5"/>
          <p:cNvSpPr>
            <a:spLocks noChangeShapeType="1"/>
          </p:cNvSpPr>
          <p:nvPr/>
        </p:nvSpPr>
        <p:spPr bwMode="auto">
          <a:xfrm>
            <a:off x="6167438" y="1989139"/>
            <a:ext cx="0" cy="4535487"/>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7174" name="Line 6"/>
          <p:cNvSpPr>
            <a:spLocks noChangeShapeType="1"/>
          </p:cNvSpPr>
          <p:nvPr/>
        </p:nvSpPr>
        <p:spPr bwMode="auto">
          <a:xfrm>
            <a:off x="2028826" y="1989138"/>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7175" name="Line 7"/>
          <p:cNvSpPr>
            <a:spLocks noChangeShapeType="1"/>
          </p:cNvSpPr>
          <p:nvPr/>
        </p:nvSpPr>
        <p:spPr bwMode="auto">
          <a:xfrm>
            <a:off x="1919288" y="4941888"/>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7176" name="Line 8"/>
          <p:cNvSpPr>
            <a:spLocks noChangeShapeType="1"/>
          </p:cNvSpPr>
          <p:nvPr/>
        </p:nvSpPr>
        <p:spPr bwMode="auto">
          <a:xfrm>
            <a:off x="1919289"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253087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500" fill="hold"/>
                                        <p:tgtEl>
                                          <p:spTgt spid="71682"/>
                                        </p:tgtEl>
                                        <p:attrNameLst>
                                          <p:attrName>ppt_w</p:attrName>
                                        </p:attrNameLst>
                                      </p:cBhvr>
                                      <p:tavLst>
                                        <p:tav tm="0">
                                          <p:val>
                                            <p:fltVal val="0"/>
                                          </p:val>
                                        </p:tav>
                                        <p:tav tm="100000">
                                          <p:val>
                                            <p:strVal val="#ppt_w"/>
                                          </p:val>
                                        </p:tav>
                                      </p:tavLst>
                                    </p:anim>
                                    <p:anim calcmode="lin" valueType="num">
                                      <p:cBhvr>
                                        <p:cTn id="8" dur="500" fill="hold"/>
                                        <p:tgtEl>
                                          <p:spTgt spid="71682"/>
                                        </p:tgtEl>
                                        <p:attrNameLst>
                                          <p:attrName>ppt_h</p:attrName>
                                        </p:attrNameLst>
                                      </p:cBhvr>
                                      <p:tavLst>
                                        <p:tav tm="0">
                                          <p:val>
                                            <p:fltVal val="0"/>
                                          </p:val>
                                        </p:tav>
                                        <p:tav tm="100000">
                                          <p:val>
                                            <p:strVal val="#ppt_h"/>
                                          </p:val>
                                        </p:tav>
                                      </p:tavLst>
                                    </p:anim>
                                    <p:anim calcmode="lin" valueType="num">
                                      <p:cBhvr>
                                        <p:cTn id="9" dur="500" fill="hold"/>
                                        <p:tgtEl>
                                          <p:spTgt spid="71682"/>
                                        </p:tgtEl>
                                        <p:attrNameLst>
                                          <p:attrName>style.rotation</p:attrName>
                                        </p:attrNameLst>
                                      </p:cBhvr>
                                      <p:tavLst>
                                        <p:tav tm="0">
                                          <p:val>
                                            <p:fltVal val="360"/>
                                          </p:val>
                                        </p:tav>
                                        <p:tav tm="100000">
                                          <p:val>
                                            <p:fltVal val="0"/>
                                          </p:val>
                                        </p:tav>
                                      </p:tavLst>
                                    </p:anim>
                                    <p:animEffect transition="in" filter="fade">
                                      <p:cBhvr>
                                        <p:cTn id="10" dur="500"/>
                                        <p:tgtEl>
                                          <p:spTgt spid="716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1683">
                                            <p:txEl>
                                              <p:pRg st="0" end="0"/>
                                            </p:txEl>
                                          </p:spTgt>
                                        </p:tgtEl>
                                        <p:attrNameLst>
                                          <p:attrName>style.visibility</p:attrName>
                                        </p:attrNameLst>
                                      </p:cBhvr>
                                      <p:to>
                                        <p:strVal val="visible"/>
                                      </p:to>
                                    </p:set>
                                    <p:anim calcmode="lin" valueType="num">
                                      <p:cBhvr>
                                        <p:cTn id="15" dur="5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1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1683">
                                            <p:txEl>
                                              <p:pRg st="1" end="1"/>
                                            </p:txEl>
                                          </p:spTgt>
                                        </p:tgtEl>
                                        <p:attrNameLst>
                                          <p:attrName>style.visibility</p:attrName>
                                        </p:attrNameLst>
                                      </p:cBhvr>
                                      <p:to>
                                        <p:strVal val="visible"/>
                                      </p:to>
                                    </p:set>
                                    <p:anim calcmode="lin" valueType="num">
                                      <p:cBhvr>
                                        <p:cTn id="21" dur="5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16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1683">
                                            <p:txEl>
                                              <p:pRg st="2" end="2"/>
                                            </p:txEl>
                                          </p:spTgt>
                                        </p:tgtEl>
                                        <p:attrNameLst>
                                          <p:attrName>style.visibility</p:attrName>
                                        </p:attrNameLst>
                                      </p:cBhvr>
                                      <p:to>
                                        <p:strVal val="visible"/>
                                      </p:to>
                                    </p:set>
                                    <p:anim calcmode="lin" valueType="num">
                                      <p:cBhvr>
                                        <p:cTn id="27" dur="500" fill="hold"/>
                                        <p:tgtEl>
                                          <p:spTgt spid="7168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16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1683">
                                            <p:txEl>
                                              <p:pRg st="6" end="6"/>
                                            </p:txEl>
                                          </p:spTgt>
                                        </p:tgtEl>
                                        <p:attrNameLst>
                                          <p:attrName>style.visibility</p:attrName>
                                        </p:attrNameLst>
                                      </p:cBhvr>
                                      <p:to>
                                        <p:strVal val="visible"/>
                                      </p:to>
                                    </p:set>
                                    <p:anim calcmode="lin" valueType="num">
                                      <p:cBhvr>
                                        <p:cTn id="33" dur="500" fill="hold"/>
                                        <p:tgtEl>
                                          <p:spTgt spid="7168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7168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1684">
                                            <p:txEl>
                                              <p:pRg st="0" end="0"/>
                                            </p:txEl>
                                          </p:spTgt>
                                        </p:tgtEl>
                                        <p:attrNameLst>
                                          <p:attrName>style.visibility</p:attrName>
                                        </p:attrNameLst>
                                      </p:cBhvr>
                                      <p:to>
                                        <p:strVal val="visible"/>
                                      </p:to>
                                    </p:set>
                                    <p:anim calcmode="lin" valueType="num">
                                      <p:cBhvr>
                                        <p:cTn id="39" dur="500" fill="hold"/>
                                        <p:tgtEl>
                                          <p:spTgt spid="71684">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7168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92313" y="260650"/>
            <a:ext cx="8388350" cy="648071"/>
          </a:xfrm>
        </p:spPr>
        <p:txBody>
          <a:bodyPr rtlCol="0">
            <a:normAutofit fontScale="90000"/>
          </a:bodyPr>
          <a:lstStyle/>
          <a:p>
            <a:pPr eaLnBrk="1" fontAlgn="auto" hangingPunct="1">
              <a:spcAft>
                <a:spcPts val="0"/>
              </a:spcAft>
              <a:defRPr/>
            </a:pPr>
            <a:r>
              <a:rPr lang="el-GR" altLang="el-GR" b="1" u="sng" dirty="0">
                <a:solidFill>
                  <a:schemeClr val="bg1"/>
                </a:solidFill>
                <a:effectLst/>
                <a:latin typeface="Calibri" panose="020F0502020204030204" pitchFamily="34" charset="0"/>
                <a:ea typeface="+mj-ea"/>
                <a:cs typeface="Calibri" panose="020F0502020204030204" pitchFamily="34" charset="0"/>
              </a:rPr>
              <a:t>ΕΞΟΠΛΙΣΜΟΣ</a:t>
            </a:r>
          </a:p>
        </p:txBody>
      </p:sp>
      <p:sp>
        <p:nvSpPr>
          <p:cNvPr id="72707" name="Rectangle 3"/>
          <p:cNvSpPr>
            <a:spLocks noGrp="1" noChangeArrowheads="1"/>
          </p:cNvSpPr>
          <p:nvPr>
            <p:ph sz="half" idx="1"/>
          </p:nvPr>
        </p:nvSpPr>
        <p:spPr>
          <a:xfrm>
            <a:off x="1919289" y="1341439"/>
            <a:ext cx="4105275" cy="5183187"/>
          </a:xfrm>
        </p:spPr>
        <p:txBody>
          <a:bodyPr/>
          <a:lstStyle/>
          <a:p>
            <a:pPr indent="-306000" eaLnBrk="1" fontAlgn="auto" hangingPunct="1">
              <a:lnSpc>
                <a:spcPct val="90000"/>
              </a:lnSpc>
              <a:buNone/>
              <a:defRPr/>
            </a:pPr>
            <a:r>
              <a:rPr lang="el-GR" altLang="el-GR" sz="40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5.000,00</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2.000,00</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3.000,00</a:t>
            </a:r>
          </a:p>
          <a:p>
            <a:pPr indent="-306000" eaLnBrk="1" fontAlgn="auto" hangingPunct="1">
              <a:lnSpc>
                <a:spcPct val="90000"/>
              </a:lnSpc>
              <a:buNone/>
              <a:defRPr/>
            </a:pPr>
            <a:endParaRPr lang="el-GR" altLang="el-GR" sz="4400" dirty="0">
              <a:solidFill>
                <a:schemeClr val="bg1"/>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10.000,00</a:t>
            </a:r>
          </a:p>
          <a:p>
            <a:pPr indent="-306000" eaLnBrk="1" fontAlgn="auto" hangingPunct="1">
              <a:lnSpc>
                <a:spcPct val="90000"/>
              </a:lnSpc>
              <a:buNone/>
              <a:defRPr/>
            </a:pPr>
            <a:endParaRPr lang="el-GR" altLang="el-GR" dirty="0">
              <a:solidFill>
                <a:srgbClr val="FFFFFF"/>
              </a:solidFill>
            </a:endParaRPr>
          </a:p>
          <a:p>
            <a:pPr indent="-306000" eaLnBrk="1" fontAlgn="auto" hangingPunct="1">
              <a:lnSpc>
                <a:spcPct val="90000"/>
              </a:lnSpc>
              <a:buNone/>
              <a:defRPr/>
            </a:pPr>
            <a:endParaRPr lang="el-GR" altLang="el-GR" dirty="0">
              <a:solidFill>
                <a:srgbClr val="FFFFFF"/>
              </a:solidFill>
            </a:endParaRPr>
          </a:p>
        </p:txBody>
      </p:sp>
      <p:sp>
        <p:nvSpPr>
          <p:cNvPr id="72708" name="Rectangle 4"/>
          <p:cNvSpPr>
            <a:spLocks noGrp="1" noChangeArrowheads="1"/>
          </p:cNvSpPr>
          <p:nvPr>
            <p:ph sz="half" idx="2"/>
          </p:nvPr>
        </p:nvSpPr>
        <p:spPr>
          <a:xfrm>
            <a:off x="6311901" y="1268414"/>
            <a:ext cx="4068763" cy="4897437"/>
          </a:xfrm>
        </p:spPr>
        <p:txBody>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endParaRPr lang="el-GR" altLang="el-GR" sz="4000" u="sng" dirty="0">
              <a:solidFill>
                <a:srgbClr val="FF9900"/>
              </a:solidFill>
              <a:latin typeface="Calibri" panose="020F0502020204030204" pitchFamily="34" charset="0"/>
              <a:cs typeface="Calibri" panose="020F0502020204030204" pitchFamily="34" charset="0"/>
            </a:endParaRPr>
          </a:p>
        </p:txBody>
      </p:sp>
      <p:sp>
        <p:nvSpPr>
          <p:cNvPr id="8197" name="Line 5"/>
          <p:cNvSpPr>
            <a:spLocks noChangeShapeType="1"/>
          </p:cNvSpPr>
          <p:nvPr/>
        </p:nvSpPr>
        <p:spPr bwMode="auto">
          <a:xfrm flipH="1">
            <a:off x="6167438" y="1989139"/>
            <a:ext cx="0" cy="4535487"/>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8198" name="Line 6"/>
          <p:cNvSpPr>
            <a:spLocks noChangeShapeType="1"/>
          </p:cNvSpPr>
          <p:nvPr/>
        </p:nvSpPr>
        <p:spPr bwMode="auto">
          <a:xfrm>
            <a:off x="1973263" y="1989138"/>
            <a:ext cx="838835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8199" name="Line 7"/>
          <p:cNvSpPr>
            <a:spLocks noChangeShapeType="1"/>
          </p:cNvSpPr>
          <p:nvPr/>
        </p:nvSpPr>
        <p:spPr bwMode="auto">
          <a:xfrm>
            <a:off x="1992313" y="5013325"/>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8200" name="Line 8"/>
          <p:cNvSpPr>
            <a:spLocks noChangeShapeType="1"/>
          </p:cNvSpPr>
          <p:nvPr/>
        </p:nvSpPr>
        <p:spPr bwMode="auto">
          <a:xfrm>
            <a:off x="1919288" y="5780089"/>
            <a:ext cx="2735262" cy="1587"/>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71553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500" fill="hold"/>
                                        <p:tgtEl>
                                          <p:spTgt spid="72706"/>
                                        </p:tgtEl>
                                        <p:attrNameLst>
                                          <p:attrName>ppt_w</p:attrName>
                                        </p:attrNameLst>
                                      </p:cBhvr>
                                      <p:tavLst>
                                        <p:tav tm="0">
                                          <p:val>
                                            <p:fltVal val="0"/>
                                          </p:val>
                                        </p:tav>
                                        <p:tav tm="100000">
                                          <p:val>
                                            <p:strVal val="#ppt_w"/>
                                          </p:val>
                                        </p:tav>
                                      </p:tavLst>
                                    </p:anim>
                                    <p:anim calcmode="lin" valueType="num">
                                      <p:cBhvr>
                                        <p:cTn id="8" dur="500" fill="hold"/>
                                        <p:tgtEl>
                                          <p:spTgt spid="72706"/>
                                        </p:tgtEl>
                                        <p:attrNameLst>
                                          <p:attrName>ppt_h</p:attrName>
                                        </p:attrNameLst>
                                      </p:cBhvr>
                                      <p:tavLst>
                                        <p:tav tm="0">
                                          <p:val>
                                            <p:fltVal val="0"/>
                                          </p:val>
                                        </p:tav>
                                        <p:tav tm="100000">
                                          <p:val>
                                            <p:strVal val="#ppt_h"/>
                                          </p:val>
                                        </p:tav>
                                      </p:tavLst>
                                    </p:anim>
                                    <p:anim calcmode="lin" valueType="num">
                                      <p:cBhvr>
                                        <p:cTn id="9" dur="500" fill="hold"/>
                                        <p:tgtEl>
                                          <p:spTgt spid="72706"/>
                                        </p:tgtEl>
                                        <p:attrNameLst>
                                          <p:attrName>style.rotation</p:attrName>
                                        </p:attrNameLst>
                                      </p:cBhvr>
                                      <p:tavLst>
                                        <p:tav tm="0">
                                          <p:val>
                                            <p:fltVal val="360"/>
                                          </p:val>
                                        </p:tav>
                                        <p:tav tm="100000">
                                          <p:val>
                                            <p:fltVal val="0"/>
                                          </p:val>
                                        </p:tav>
                                      </p:tavLst>
                                    </p:anim>
                                    <p:animEffect transition="in" filter="fade">
                                      <p:cBhvr>
                                        <p:cTn id="10" dur="500"/>
                                        <p:tgtEl>
                                          <p:spTgt spid="727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2707">
                                            <p:txEl>
                                              <p:pRg st="0" end="0"/>
                                            </p:txEl>
                                          </p:spTgt>
                                        </p:tgtEl>
                                        <p:attrNameLst>
                                          <p:attrName>style.visibility</p:attrName>
                                        </p:attrNameLst>
                                      </p:cBhvr>
                                      <p:to>
                                        <p:strVal val="visible"/>
                                      </p:to>
                                    </p:set>
                                    <p:anim calcmode="lin" valueType="num">
                                      <p:cBhvr>
                                        <p:cTn id="15" dur="5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27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 calcmode="lin" valueType="num">
                                      <p:cBhvr>
                                        <p:cTn id="21" dur="500" fill="hold"/>
                                        <p:tgtEl>
                                          <p:spTgt spid="7270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27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2707">
                                            <p:txEl>
                                              <p:pRg st="2" end="2"/>
                                            </p:txEl>
                                          </p:spTgt>
                                        </p:tgtEl>
                                        <p:attrNameLst>
                                          <p:attrName>style.visibility</p:attrName>
                                        </p:attrNameLst>
                                      </p:cBhvr>
                                      <p:to>
                                        <p:strVal val="visible"/>
                                      </p:to>
                                    </p:set>
                                    <p:anim calcmode="lin" valueType="num">
                                      <p:cBhvr>
                                        <p:cTn id="27" dur="500" fill="hold"/>
                                        <p:tgtEl>
                                          <p:spTgt spid="7270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27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2707">
                                            <p:txEl>
                                              <p:pRg st="3" end="3"/>
                                            </p:txEl>
                                          </p:spTgt>
                                        </p:tgtEl>
                                        <p:attrNameLst>
                                          <p:attrName>style.visibility</p:attrName>
                                        </p:attrNameLst>
                                      </p:cBhvr>
                                      <p:to>
                                        <p:strVal val="visible"/>
                                      </p:to>
                                    </p:set>
                                    <p:anim calcmode="lin" valueType="num">
                                      <p:cBhvr>
                                        <p:cTn id="33" dur="500" fill="hold"/>
                                        <p:tgtEl>
                                          <p:spTgt spid="7270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27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2707">
                                            <p:txEl>
                                              <p:pRg st="5" end="5"/>
                                            </p:txEl>
                                          </p:spTgt>
                                        </p:tgtEl>
                                        <p:attrNameLst>
                                          <p:attrName>style.visibility</p:attrName>
                                        </p:attrNameLst>
                                      </p:cBhvr>
                                      <p:to>
                                        <p:strVal val="visible"/>
                                      </p:to>
                                    </p:set>
                                    <p:anim calcmode="lin" valueType="num">
                                      <p:cBhvr>
                                        <p:cTn id="39" dur="500" fill="hold"/>
                                        <p:tgtEl>
                                          <p:spTgt spid="72707">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7270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72708">
                                            <p:txEl>
                                              <p:pRg st="0" end="0"/>
                                            </p:txEl>
                                          </p:spTgt>
                                        </p:tgtEl>
                                        <p:attrNameLst>
                                          <p:attrName>style.visibility</p:attrName>
                                        </p:attrNameLst>
                                      </p:cBhvr>
                                      <p:to>
                                        <p:strVal val="visible"/>
                                      </p:to>
                                    </p:set>
                                    <p:anim calcmode="lin" valueType="num">
                                      <p:cBhvr>
                                        <p:cTn id="45" dur="500" fill="hold"/>
                                        <p:tgtEl>
                                          <p:spTgt spid="7270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7270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92313" y="260352"/>
            <a:ext cx="8351837" cy="792161"/>
          </a:xfrm>
        </p:spPr>
        <p:txBody>
          <a:bodyPr rtlCol="0">
            <a:normAutofit/>
          </a:bodyPr>
          <a:lstStyle/>
          <a:p>
            <a:pPr eaLnBrk="1" fontAlgn="auto" hangingPunct="1">
              <a:spcAft>
                <a:spcPts val="0"/>
              </a:spcAft>
              <a:defRPr/>
            </a:pPr>
            <a:r>
              <a:rPr lang="el-GR" altLang="el-GR" sz="3600" b="1" u="sng" dirty="0">
                <a:solidFill>
                  <a:schemeClr val="bg1"/>
                </a:solidFill>
                <a:effectLst/>
                <a:latin typeface="Calibri" panose="020F0502020204030204" pitchFamily="34" charset="0"/>
                <a:ea typeface="+mj-ea"/>
                <a:cs typeface="Calibri" panose="020F0502020204030204" pitchFamily="34" charset="0"/>
              </a:rPr>
              <a:t>ΚΕΦΑΛΑΙΟ</a:t>
            </a:r>
          </a:p>
        </p:txBody>
      </p:sp>
      <p:sp>
        <p:nvSpPr>
          <p:cNvPr id="74755" name="Rectangle 3"/>
          <p:cNvSpPr>
            <a:spLocks noGrp="1" noChangeArrowheads="1"/>
          </p:cNvSpPr>
          <p:nvPr>
            <p:ph sz="half" idx="1"/>
          </p:nvPr>
        </p:nvSpPr>
        <p:spPr>
          <a:xfrm>
            <a:off x="1919289" y="1341439"/>
            <a:ext cx="4105275" cy="5183187"/>
          </a:xfrm>
        </p:spPr>
        <p:txBody>
          <a:bodyPr/>
          <a:lstStyle/>
          <a:p>
            <a:pPr indent="-306000" eaLnBrk="1" fontAlgn="auto" hangingPunct="1">
              <a:lnSpc>
                <a:spcPct val="90000"/>
              </a:lnSpc>
              <a:buNone/>
              <a:defRPr/>
            </a:pPr>
            <a:r>
              <a:rPr lang="el-GR" altLang="el-GR" sz="40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endParaRPr lang="el-GR" altLang="el-GR" dirty="0">
              <a:solidFill>
                <a:srgbClr val="FFFFFF"/>
              </a:solidFill>
            </a:endParaRPr>
          </a:p>
          <a:p>
            <a:pPr indent="-306000" eaLnBrk="1" fontAlgn="auto" hangingPunct="1">
              <a:lnSpc>
                <a:spcPct val="90000"/>
              </a:lnSpc>
              <a:buNone/>
              <a:defRPr/>
            </a:pPr>
            <a:endParaRPr lang="el-GR" altLang="el-GR" dirty="0">
              <a:solidFill>
                <a:srgbClr val="FFFFFF"/>
              </a:solidFill>
            </a:endParaRPr>
          </a:p>
        </p:txBody>
      </p:sp>
      <p:sp>
        <p:nvSpPr>
          <p:cNvPr id="74756" name="Rectangle 4"/>
          <p:cNvSpPr>
            <a:spLocks noGrp="1" noChangeArrowheads="1"/>
          </p:cNvSpPr>
          <p:nvPr>
            <p:ph sz="half" idx="2"/>
          </p:nvPr>
        </p:nvSpPr>
        <p:spPr>
          <a:xfrm>
            <a:off x="6311901" y="1268414"/>
            <a:ext cx="4068763" cy="4897437"/>
          </a:xfrm>
        </p:spPr>
        <p:txBody>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30.000,00</a:t>
            </a:r>
          </a:p>
          <a:p>
            <a:pPr indent="-306000" algn="r" eaLnBrk="1" fontAlgn="auto" hangingPunct="1">
              <a:buNone/>
              <a:defRPr/>
            </a:pPr>
            <a:endParaRPr lang="el-GR" altLang="el-GR" sz="4000"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sz="2400"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30.000,00</a:t>
            </a:r>
          </a:p>
        </p:txBody>
      </p:sp>
      <p:sp>
        <p:nvSpPr>
          <p:cNvPr id="9221" name="Line 5"/>
          <p:cNvSpPr>
            <a:spLocks noChangeShapeType="1"/>
          </p:cNvSpPr>
          <p:nvPr/>
        </p:nvSpPr>
        <p:spPr bwMode="auto">
          <a:xfrm flipH="1">
            <a:off x="6167438" y="1989139"/>
            <a:ext cx="0" cy="4535487"/>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9222" name="Line 6"/>
          <p:cNvSpPr>
            <a:spLocks noChangeShapeType="1"/>
          </p:cNvSpPr>
          <p:nvPr/>
        </p:nvSpPr>
        <p:spPr bwMode="auto">
          <a:xfrm>
            <a:off x="2063751" y="1989138"/>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9223" name="Line 7"/>
          <p:cNvSpPr>
            <a:spLocks noChangeShapeType="1"/>
          </p:cNvSpPr>
          <p:nvPr/>
        </p:nvSpPr>
        <p:spPr bwMode="auto">
          <a:xfrm>
            <a:off x="7680326" y="5084763"/>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9224" name="Line 8"/>
          <p:cNvSpPr>
            <a:spLocks noChangeShapeType="1"/>
          </p:cNvSpPr>
          <p:nvPr/>
        </p:nvSpPr>
        <p:spPr bwMode="auto">
          <a:xfrm>
            <a:off x="7680326"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4047820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p:cTn id="7" dur="500" fill="hold"/>
                                        <p:tgtEl>
                                          <p:spTgt spid="74754"/>
                                        </p:tgtEl>
                                        <p:attrNameLst>
                                          <p:attrName>ppt_w</p:attrName>
                                        </p:attrNameLst>
                                      </p:cBhvr>
                                      <p:tavLst>
                                        <p:tav tm="0">
                                          <p:val>
                                            <p:fltVal val="0"/>
                                          </p:val>
                                        </p:tav>
                                        <p:tav tm="100000">
                                          <p:val>
                                            <p:strVal val="#ppt_w"/>
                                          </p:val>
                                        </p:tav>
                                      </p:tavLst>
                                    </p:anim>
                                    <p:anim calcmode="lin" valueType="num">
                                      <p:cBhvr>
                                        <p:cTn id="8" dur="500" fill="hold"/>
                                        <p:tgtEl>
                                          <p:spTgt spid="74754"/>
                                        </p:tgtEl>
                                        <p:attrNameLst>
                                          <p:attrName>ppt_h</p:attrName>
                                        </p:attrNameLst>
                                      </p:cBhvr>
                                      <p:tavLst>
                                        <p:tav tm="0">
                                          <p:val>
                                            <p:fltVal val="0"/>
                                          </p:val>
                                        </p:tav>
                                        <p:tav tm="100000">
                                          <p:val>
                                            <p:strVal val="#ppt_h"/>
                                          </p:val>
                                        </p:tav>
                                      </p:tavLst>
                                    </p:anim>
                                    <p:anim calcmode="lin" valueType="num">
                                      <p:cBhvr>
                                        <p:cTn id="9" dur="500" fill="hold"/>
                                        <p:tgtEl>
                                          <p:spTgt spid="74754"/>
                                        </p:tgtEl>
                                        <p:attrNameLst>
                                          <p:attrName>style.rotation</p:attrName>
                                        </p:attrNameLst>
                                      </p:cBhvr>
                                      <p:tavLst>
                                        <p:tav tm="0">
                                          <p:val>
                                            <p:fltVal val="360"/>
                                          </p:val>
                                        </p:tav>
                                        <p:tav tm="100000">
                                          <p:val>
                                            <p:fltVal val="0"/>
                                          </p:val>
                                        </p:tav>
                                      </p:tavLst>
                                    </p:anim>
                                    <p:animEffect transition="in" filter="fade">
                                      <p:cBhvr>
                                        <p:cTn id="10" dur="500"/>
                                        <p:tgtEl>
                                          <p:spTgt spid="747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4755">
                                            <p:txEl>
                                              <p:pRg st="0" end="0"/>
                                            </p:txEl>
                                          </p:spTgt>
                                        </p:tgtEl>
                                        <p:attrNameLst>
                                          <p:attrName>style.visibility</p:attrName>
                                        </p:attrNameLst>
                                      </p:cBhvr>
                                      <p:to>
                                        <p:strVal val="visible"/>
                                      </p:to>
                                    </p:set>
                                    <p:anim calcmode="lin" valueType="num">
                                      <p:cBhvr>
                                        <p:cTn id="15"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4756">
                                            <p:txEl>
                                              <p:pRg st="0" end="0"/>
                                            </p:txEl>
                                          </p:spTgt>
                                        </p:tgtEl>
                                        <p:attrNameLst>
                                          <p:attrName>style.visibility</p:attrName>
                                        </p:attrNameLst>
                                      </p:cBhvr>
                                      <p:to>
                                        <p:strVal val="visible"/>
                                      </p:to>
                                    </p:set>
                                    <p:anim calcmode="lin" valueType="num">
                                      <p:cBhvr>
                                        <p:cTn id="21" dur="500" fill="hold"/>
                                        <p:tgtEl>
                                          <p:spTgt spid="7475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47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4756">
                                            <p:txEl>
                                              <p:pRg st="1" end="1"/>
                                            </p:txEl>
                                          </p:spTgt>
                                        </p:tgtEl>
                                        <p:attrNameLst>
                                          <p:attrName>style.visibility</p:attrName>
                                        </p:attrNameLst>
                                      </p:cBhvr>
                                      <p:to>
                                        <p:strVal val="visible"/>
                                      </p:to>
                                    </p:set>
                                    <p:anim calcmode="lin" valueType="num">
                                      <p:cBhvr>
                                        <p:cTn id="27" dur="500" fill="hold"/>
                                        <p:tgtEl>
                                          <p:spTgt spid="7475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47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4756">
                                            <p:txEl>
                                              <p:pRg st="6" end="6"/>
                                            </p:txEl>
                                          </p:spTgt>
                                        </p:tgtEl>
                                        <p:attrNameLst>
                                          <p:attrName>style.visibility</p:attrName>
                                        </p:attrNameLst>
                                      </p:cBhvr>
                                      <p:to>
                                        <p:strVal val="visible"/>
                                      </p:to>
                                    </p:set>
                                    <p:anim calcmode="lin" valueType="num">
                                      <p:cBhvr>
                                        <p:cTn id="33" dur="500" fill="hold"/>
                                        <p:tgtEl>
                                          <p:spTgt spid="74756">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74756">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08213" y="116633"/>
            <a:ext cx="7772400" cy="648545"/>
          </a:xfrm>
        </p:spPr>
        <p:txBody>
          <a:bodyPr rtlCol="0">
            <a:normAutofit fontScale="90000"/>
          </a:bodyPr>
          <a:lstStyle/>
          <a:p>
            <a:pPr eaLnBrk="1" fontAlgn="auto" hangingPunct="1">
              <a:spcAft>
                <a:spcPts val="0"/>
              </a:spcAft>
              <a:defRPr/>
            </a:pPr>
            <a:r>
              <a:rPr lang="el-GR" altLang="el-GR" b="1" u="sng" dirty="0">
                <a:solidFill>
                  <a:schemeClr val="bg1"/>
                </a:solidFill>
                <a:effectLst/>
                <a:latin typeface="Calibri" panose="020F0502020204030204" pitchFamily="34" charset="0"/>
                <a:ea typeface="+mj-ea"/>
                <a:cs typeface="Calibri" panose="020F0502020204030204" pitchFamily="34" charset="0"/>
              </a:rPr>
              <a:t>ΠΡΟΜΗΘΕΥΤΕΣ</a:t>
            </a:r>
          </a:p>
        </p:txBody>
      </p:sp>
      <p:sp>
        <p:nvSpPr>
          <p:cNvPr id="75779" name="Rectangle 3"/>
          <p:cNvSpPr>
            <a:spLocks noGrp="1" noChangeArrowheads="1"/>
          </p:cNvSpPr>
          <p:nvPr>
            <p:ph sz="half" idx="1"/>
          </p:nvPr>
        </p:nvSpPr>
        <p:spPr>
          <a:xfrm>
            <a:off x="1919289" y="765178"/>
            <a:ext cx="4105275" cy="5759448"/>
          </a:xfrm>
        </p:spPr>
        <p:txBody>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5.000,00</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6.000,00</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7.000,00</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4.000,00</a:t>
            </a:r>
          </a:p>
          <a:p>
            <a:pPr indent="-306000" eaLnBrk="1" fontAlgn="auto" hangingPunct="1">
              <a:lnSpc>
                <a:spcPct val="90000"/>
              </a:lnSpc>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22.000,00</a:t>
            </a:r>
          </a:p>
          <a:p>
            <a:pPr indent="-306000" eaLnBrk="1" fontAlgn="auto" hangingPunct="1">
              <a:lnSpc>
                <a:spcPct val="90000"/>
              </a:lnSpc>
              <a:buNone/>
              <a:defRPr/>
            </a:pPr>
            <a:r>
              <a:rPr lang="el-GR" altLang="el-GR" sz="4000" dirty="0">
                <a:solidFill>
                  <a:srgbClr val="5FF76A"/>
                </a:solidFill>
              </a:rPr>
              <a:t>                   </a:t>
            </a:r>
            <a:r>
              <a:rPr lang="el-GR" altLang="el-GR" sz="2800" dirty="0">
                <a:solidFill>
                  <a:schemeClr val="bg1"/>
                </a:solidFill>
                <a:effectLst/>
                <a:latin typeface="Calibri" panose="020F0502020204030204" pitchFamily="34" charset="0"/>
                <a:cs typeface="Calibri" panose="020F0502020204030204" pitchFamily="34" charset="0"/>
              </a:rPr>
              <a:t>Υπόλοιπο</a:t>
            </a:r>
            <a:endParaRPr lang="el-GR" altLang="el-GR" sz="4000" dirty="0">
              <a:solidFill>
                <a:srgbClr val="5FF76A"/>
              </a:solidFill>
            </a:endParaRPr>
          </a:p>
          <a:p>
            <a:pPr indent="-306000" eaLnBrk="1" fontAlgn="auto" hangingPunct="1">
              <a:lnSpc>
                <a:spcPct val="90000"/>
              </a:lnSpc>
              <a:buNone/>
              <a:defRPr/>
            </a:pPr>
            <a:endParaRPr lang="el-GR" altLang="el-GR" dirty="0">
              <a:solidFill>
                <a:srgbClr val="FFFFFF"/>
              </a:solidFill>
            </a:endParaRPr>
          </a:p>
        </p:txBody>
      </p:sp>
      <p:sp>
        <p:nvSpPr>
          <p:cNvPr id="75780" name="Rectangle 4"/>
          <p:cNvSpPr>
            <a:spLocks noGrp="1" noChangeArrowheads="1"/>
          </p:cNvSpPr>
          <p:nvPr>
            <p:ph sz="half" idx="2"/>
          </p:nvPr>
        </p:nvSpPr>
        <p:spPr>
          <a:xfrm>
            <a:off x="6311901" y="765177"/>
            <a:ext cx="4068763" cy="5904183"/>
          </a:xfrm>
        </p:spPr>
        <p:txBody>
          <a:bodyPr/>
          <a:lstStyle/>
          <a:p>
            <a:pPr indent="-306000" algn="r" eaLnBrk="1" fontAlgn="auto" hangingPunct="1">
              <a:lnSpc>
                <a:spcPct val="90000"/>
              </a:lnSpc>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10.000,00</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8.000,00</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3.000,00</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1.500,00</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9.000,00</a:t>
            </a:r>
          </a:p>
          <a:p>
            <a:pPr indent="-306000" algn="r"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31.500,00</a:t>
            </a:r>
          </a:p>
          <a:p>
            <a:pPr indent="-306000" algn="r" eaLnBrk="1" fontAlgn="auto" hangingPunct="1">
              <a:lnSpc>
                <a:spcPct val="90000"/>
              </a:lnSpc>
              <a:buNone/>
              <a:defRPr/>
            </a:pPr>
            <a:r>
              <a:rPr lang="el-GR" altLang="el-GR" sz="4000" b="1" dirty="0">
                <a:solidFill>
                  <a:srgbClr val="FF0000"/>
                </a:solidFill>
                <a:effectLst/>
                <a:latin typeface="Calibri" panose="020F0502020204030204" pitchFamily="34" charset="0"/>
                <a:cs typeface="Calibri" panose="020F0502020204030204" pitchFamily="34" charset="0"/>
              </a:rPr>
              <a:t>9.500,00</a:t>
            </a:r>
          </a:p>
        </p:txBody>
      </p:sp>
      <p:sp>
        <p:nvSpPr>
          <p:cNvPr id="10245" name="Line 5"/>
          <p:cNvSpPr>
            <a:spLocks noChangeShapeType="1"/>
          </p:cNvSpPr>
          <p:nvPr/>
        </p:nvSpPr>
        <p:spPr bwMode="auto">
          <a:xfrm>
            <a:off x="6313161" y="1412874"/>
            <a:ext cx="13905" cy="511175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46" name="Line 6"/>
          <p:cNvSpPr>
            <a:spLocks noChangeShapeType="1"/>
          </p:cNvSpPr>
          <p:nvPr/>
        </p:nvSpPr>
        <p:spPr bwMode="auto">
          <a:xfrm>
            <a:off x="2063751" y="1412875"/>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47" name="Line 7"/>
          <p:cNvSpPr>
            <a:spLocks noChangeShapeType="1"/>
          </p:cNvSpPr>
          <p:nvPr/>
        </p:nvSpPr>
        <p:spPr bwMode="auto">
          <a:xfrm>
            <a:off x="7680326" y="5084763"/>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48" name="Line 8"/>
          <p:cNvSpPr>
            <a:spLocks noChangeShapeType="1"/>
          </p:cNvSpPr>
          <p:nvPr/>
        </p:nvSpPr>
        <p:spPr bwMode="auto">
          <a:xfrm>
            <a:off x="7751764" y="5805488"/>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49" name="Line 9"/>
          <p:cNvSpPr>
            <a:spLocks noChangeShapeType="1"/>
          </p:cNvSpPr>
          <p:nvPr/>
        </p:nvSpPr>
        <p:spPr bwMode="auto">
          <a:xfrm>
            <a:off x="1667039" y="4774270"/>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50" name="Line 10"/>
          <p:cNvSpPr>
            <a:spLocks noChangeShapeType="1"/>
          </p:cNvSpPr>
          <p:nvPr/>
        </p:nvSpPr>
        <p:spPr bwMode="auto">
          <a:xfrm>
            <a:off x="1667039" y="5579078"/>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51" name="Line 8"/>
          <p:cNvSpPr>
            <a:spLocks noChangeShapeType="1"/>
          </p:cNvSpPr>
          <p:nvPr/>
        </p:nvSpPr>
        <p:spPr bwMode="auto">
          <a:xfrm>
            <a:off x="7751764" y="65246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0252" name="Line 8"/>
          <p:cNvSpPr>
            <a:spLocks noChangeShapeType="1"/>
          </p:cNvSpPr>
          <p:nvPr/>
        </p:nvSpPr>
        <p:spPr bwMode="auto">
          <a:xfrm>
            <a:off x="7751764" y="663257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cxnSp>
        <p:nvCxnSpPr>
          <p:cNvPr id="3" name="Ευθύγραμμο βέλος σύνδεσης 2"/>
          <p:cNvCxnSpPr/>
          <p:nvPr/>
        </p:nvCxnSpPr>
        <p:spPr>
          <a:xfrm>
            <a:off x="6072380" y="6085490"/>
            <a:ext cx="2115179" cy="11635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752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500" fill="hold"/>
                                        <p:tgtEl>
                                          <p:spTgt spid="75778"/>
                                        </p:tgtEl>
                                        <p:attrNameLst>
                                          <p:attrName>ppt_w</p:attrName>
                                        </p:attrNameLst>
                                      </p:cBhvr>
                                      <p:tavLst>
                                        <p:tav tm="0">
                                          <p:val>
                                            <p:fltVal val="0"/>
                                          </p:val>
                                        </p:tav>
                                        <p:tav tm="100000">
                                          <p:val>
                                            <p:strVal val="#ppt_w"/>
                                          </p:val>
                                        </p:tav>
                                      </p:tavLst>
                                    </p:anim>
                                    <p:anim calcmode="lin" valueType="num">
                                      <p:cBhvr>
                                        <p:cTn id="8" dur="500" fill="hold"/>
                                        <p:tgtEl>
                                          <p:spTgt spid="75778"/>
                                        </p:tgtEl>
                                        <p:attrNameLst>
                                          <p:attrName>ppt_h</p:attrName>
                                        </p:attrNameLst>
                                      </p:cBhvr>
                                      <p:tavLst>
                                        <p:tav tm="0">
                                          <p:val>
                                            <p:fltVal val="0"/>
                                          </p:val>
                                        </p:tav>
                                        <p:tav tm="100000">
                                          <p:val>
                                            <p:strVal val="#ppt_h"/>
                                          </p:val>
                                        </p:tav>
                                      </p:tavLst>
                                    </p:anim>
                                    <p:anim calcmode="lin" valueType="num">
                                      <p:cBhvr>
                                        <p:cTn id="9" dur="500" fill="hold"/>
                                        <p:tgtEl>
                                          <p:spTgt spid="75778"/>
                                        </p:tgtEl>
                                        <p:attrNameLst>
                                          <p:attrName>style.rotation</p:attrName>
                                        </p:attrNameLst>
                                      </p:cBhvr>
                                      <p:tavLst>
                                        <p:tav tm="0">
                                          <p:val>
                                            <p:fltVal val="360"/>
                                          </p:val>
                                        </p:tav>
                                        <p:tav tm="100000">
                                          <p:val>
                                            <p:fltVal val="0"/>
                                          </p:val>
                                        </p:tav>
                                      </p:tavLst>
                                    </p:anim>
                                    <p:animEffect transition="in" filter="fade">
                                      <p:cBhvr>
                                        <p:cTn id="10" dur="500"/>
                                        <p:tgtEl>
                                          <p:spTgt spid="757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5780">
                                            <p:txEl>
                                              <p:pRg st="0" end="0"/>
                                            </p:txEl>
                                          </p:spTgt>
                                        </p:tgtEl>
                                        <p:attrNameLst>
                                          <p:attrName>style.visibility</p:attrName>
                                        </p:attrNameLst>
                                      </p:cBhvr>
                                      <p:to>
                                        <p:strVal val="visible"/>
                                      </p:to>
                                    </p:set>
                                    <p:anim calcmode="lin" valueType="num">
                                      <p:cBhvr>
                                        <p:cTn id="15" dur="5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57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5780">
                                            <p:txEl>
                                              <p:pRg st="1" end="1"/>
                                            </p:txEl>
                                          </p:spTgt>
                                        </p:tgtEl>
                                        <p:attrNameLst>
                                          <p:attrName>style.visibility</p:attrName>
                                        </p:attrNameLst>
                                      </p:cBhvr>
                                      <p:to>
                                        <p:strVal val="visible"/>
                                      </p:to>
                                    </p:set>
                                    <p:anim calcmode="lin" valueType="num">
                                      <p:cBhvr>
                                        <p:cTn id="21" dur="500" fill="hold"/>
                                        <p:tgtEl>
                                          <p:spTgt spid="7578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57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5780">
                                            <p:txEl>
                                              <p:pRg st="2" end="2"/>
                                            </p:txEl>
                                          </p:spTgt>
                                        </p:tgtEl>
                                        <p:attrNameLst>
                                          <p:attrName>style.visibility</p:attrName>
                                        </p:attrNameLst>
                                      </p:cBhvr>
                                      <p:to>
                                        <p:strVal val="visible"/>
                                      </p:to>
                                    </p:set>
                                    <p:anim calcmode="lin" valueType="num">
                                      <p:cBhvr>
                                        <p:cTn id="27" dur="500" fill="hold"/>
                                        <p:tgtEl>
                                          <p:spTgt spid="75780">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57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5780">
                                            <p:txEl>
                                              <p:pRg st="3" end="3"/>
                                            </p:txEl>
                                          </p:spTgt>
                                        </p:tgtEl>
                                        <p:attrNameLst>
                                          <p:attrName>style.visibility</p:attrName>
                                        </p:attrNameLst>
                                      </p:cBhvr>
                                      <p:to>
                                        <p:strVal val="visible"/>
                                      </p:to>
                                    </p:set>
                                    <p:anim calcmode="lin" valueType="num">
                                      <p:cBhvr>
                                        <p:cTn id="33" dur="500" fill="hold"/>
                                        <p:tgtEl>
                                          <p:spTgt spid="75780">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578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5780">
                                            <p:txEl>
                                              <p:pRg st="4" end="4"/>
                                            </p:txEl>
                                          </p:spTgt>
                                        </p:tgtEl>
                                        <p:attrNameLst>
                                          <p:attrName>style.visibility</p:attrName>
                                        </p:attrNameLst>
                                      </p:cBhvr>
                                      <p:to>
                                        <p:strVal val="visible"/>
                                      </p:to>
                                    </p:set>
                                    <p:anim calcmode="lin" valueType="num">
                                      <p:cBhvr>
                                        <p:cTn id="39" dur="500" fill="hold"/>
                                        <p:tgtEl>
                                          <p:spTgt spid="75780">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578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75780">
                                            <p:txEl>
                                              <p:pRg st="5" end="5"/>
                                            </p:txEl>
                                          </p:spTgt>
                                        </p:tgtEl>
                                        <p:attrNameLst>
                                          <p:attrName>style.visibility</p:attrName>
                                        </p:attrNameLst>
                                      </p:cBhvr>
                                      <p:to>
                                        <p:strVal val="visible"/>
                                      </p:to>
                                    </p:set>
                                    <p:anim calcmode="lin" valueType="num">
                                      <p:cBhvr>
                                        <p:cTn id="45" dur="500" fill="hold"/>
                                        <p:tgtEl>
                                          <p:spTgt spid="75780">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7578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75779">
                                            <p:txEl>
                                              <p:pRg st="0" end="0"/>
                                            </p:txEl>
                                          </p:spTgt>
                                        </p:tgtEl>
                                        <p:attrNameLst>
                                          <p:attrName>style.visibility</p:attrName>
                                        </p:attrNameLst>
                                      </p:cBhvr>
                                      <p:to>
                                        <p:strVal val="visible"/>
                                      </p:to>
                                    </p:set>
                                    <p:anim calcmode="lin" valueType="num">
                                      <p:cBhvr>
                                        <p:cTn id="51" dur="1000" fill="hold"/>
                                        <p:tgtEl>
                                          <p:spTgt spid="75779">
                                            <p:txEl>
                                              <p:pRg st="0" end="0"/>
                                            </p:txEl>
                                          </p:spTgt>
                                        </p:tgtEl>
                                        <p:attrNameLst>
                                          <p:attrName>ppt_w</p:attrName>
                                        </p:attrNameLst>
                                      </p:cBhvr>
                                      <p:tavLst>
                                        <p:tav tm="0">
                                          <p:val>
                                            <p:strVal val="#ppt_w*0.70"/>
                                          </p:val>
                                        </p:tav>
                                        <p:tav tm="100000">
                                          <p:val>
                                            <p:strVal val="#ppt_w"/>
                                          </p:val>
                                        </p:tav>
                                      </p:tavLst>
                                    </p:anim>
                                    <p:anim calcmode="lin" valueType="num">
                                      <p:cBhvr>
                                        <p:cTn id="52" dur="1000" fill="hold"/>
                                        <p:tgtEl>
                                          <p:spTgt spid="75779">
                                            <p:txEl>
                                              <p:pRg st="0" end="0"/>
                                            </p:txEl>
                                          </p:spTgt>
                                        </p:tgtEl>
                                        <p:attrNameLst>
                                          <p:attrName>ppt_h</p:attrName>
                                        </p:attrNameLst>
                                      </p:cBhvr>
                                      <p:tavLst>
                                        <p:tav tm="0">
                                          <p:val>
                                            <p:strVal val="#ppt_h"/>
                                          </p:val>
                                        </p:tav>
                                        <p:tav tm="100000">
                                          <p:val>
                                            <p:strVal val="#ppt_h"/>
                                          </p:val>
                                        </p:tav>
                                      </p:tavLst>
                                    </p:anim>
                                    <p:animEffect transition="in" filter="fade">
                                      <p:cBhvr>
                                        <p:cTn id="53" dur="1000"/>
                                        <p:tgtEl>
                                          <p:spTgt spid="75779">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75779">
                                            <p:txEl>
                                              <p:pRg st="1" end="1"/>
                                            </p:txEl>
                                          </p:spTgt>
                                        </p:tgtEl>
                                        <p:attrNameLst>
                                          <p:attrName>style.visibility</p:attrName>
                                        </p:attrNameLst>
                                      </p:cBhvr>
                                      <p:to>
                                        <p:strVal val="visible"/>
                                      </p:to>
                                    </p:set>
                                    <p:anim calcmode="lin" valueType="num">
                                      <p:cBhvr>
                                        <p:cTn id="58"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59" dur="500" fill="hold"/>
                                        <p:tgtEl>
                                          <p:spTgt spid="757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75779">
                                            <p:txEl>
                                              <p:pRg st="2" end="2"/>
                                            </p:txEl>
                                          </p:spTgt>
                                        </p:tgtEl>
                                        <p:attrNameLst>
                                          <p:attrName>style.visibility</p:attrName>
                                        </p:attrNameLst>
                                      </p:cBhvr>
                                      <p:to>
                                        <p:strVal val="visible"/>
                                      </p:to>
                                    </p:set>
                                    <p:anim calcmode="lin" valueType="num">
                                      <p:cBhvr>
                                        <p:cTn id="64"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65" dur="500" fill="hold"/>
                                        <p:tgtEl>
                                          <p:spTgt spid="757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75779">
                                            <p:txEl>
                                              <p:pRg st="3" end="3"/>
                                            </p:txEl>
                                          </p:spTgt>
                                        </p:tgtEl>
                                        <p:attrNameLst>
                                          <p:attrName>style.visibility</p:attrName>
                                        </p:attrNameLst>
                                      </p:cBhvr>
                                      <p:to>
                                        <p:strVal val="visible"/>
                                      </p:to>
                                    </p:set>
                                    <p:anim calcmode="lin" valueType="num">
                                      <p:cBhvr>
                                        <p:cTn id="70"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757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75779">
                                            <p:txEl>
                                              <p:pRg st="4" end="4"/>
                                            </p:txEl>
                                          </p:spTgt>
                                        </p:tgtEl>
                                        <p:attrNameLst>
                                          <p:attrName>style.visibility</p:attrName>
                                        </p:attrNameLst>
                                      </p:cBhvr>
                                      <p:to>
                                        <p:strVal val="visible"/>
                                      </p:to>
                                    </p:set>
                                    <p:anim calcmode="lin" valueType="num">
                                      <p:cBhvr>
                                        <p:cTn id="76"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77" dur="500" fill="hold"/>
                                        <p:tgtEl>
                                          <p:spTgt spid="757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75780">
                                            <p:txEl>
                                              <p:pRg st="6" end="6"/>
                                            </p:txEl>
                                          </p:spTgt>
                                        </p:tgtEl>
                                        <p:attrNameLst>
                                          <p:attrName>style.visibility</p:attrName>
                                        </p:attrNameLst>
                                      </p:cBhvr>
                                      <p:to>
                                        <p:strVal val="visible"/>
                                      </p:to>
                                    </p:set>
                                    <p:anim calcmode="lin" valueType="num">
                                      <p:cBhvr>
                                        <p:cTn id="82" dur="500" fill="hold"/>
                                        <p:tgtEl>
                                          <p:spTgt spid="75780">
                                            <p:txEl>
                                              <p:pRg st="6" end="6"/>
                                            </p:txEl>
                                          </p:spTgt>
                                        </p:tgtEl>
                                        <p:attrNameLst>
                                          <p:attrName>ppt_w</p:attrName>
                                        </p:attrNameLst>
                                      </p:cBhvr>
                                      <p:tavLst>
                                        <p:tav tm="0">
                                          <p:val>
                                            <p:fltVal val="0"/>
                                          </p:val>
                                        </p:tav>
                                        <p:tav tm="100000">
                                          <p:val>
                                            <p:strVal val="#ppt_w"/>
                                          </p:val>
                                        </p:tav>
                                      </p:tavLst>
                                    </p:anim>
                                    <p:anim calcmode="lin" valueType="num">
                                      <p:cBhvr>
                                        <p:cTn id="83" dur="500" fill="hold"/>
                                        <p:tgtEl>
                                          <p:spTgt spid="7578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nodeType="clickEffect">
                                  <p:stCondLst>
                                    <p:cond delay="0"/>
                                  </p:stCondLst>
                                  <p:childTnLst>
                                    <p:set>
                                      <p:cBhvr>
                                        <p:cTn id="87" dur="1" fill="hold">
                                          <p:stCondLst>
                                            <p:cond delay="0"/>
                                          </p:stCondLst>
                                        </p:cTn>
                                        <p:tgtEl>
                                          <p:spTgt spid="75780">
                                            <p:txEl>
                                              <p:pRg st="7" end="7"/>
                                            </p:txEl>
                                          </p:spTgt>
                                        </p:tgtEl>
                                        <p:attrNameLst>
                                          <p:attrName>style.visibility</p:attrName>
                                        </p:attrNameLst>
                                      </p:cBhvr>
                                      <p:to>
                                        <p:strVal val="visible"/>
                                      </p:to>
                                    </p:set>
                                    <p:anim calcmode="lin" valueType="num">
                                      <p:cBhvr>
                                        <p:cTn id="88" dur="500" fill="hold"/>
                                        <p:tgtEl>
                                          <p:spTgt spid="75780">
                                            <p:txEl>
                                              <p:pRg st="7" end="7"/>
                                            </p:txEl>
                                          </p:spTgt>
                                        </p:tgtEl>
                                        <p:attrNameLst>
                                          <p:attrName>ppt_w</p:attrName>
                                        </p:attrNameLst>
                                      </p:cBhvr>
                                      <p:tavLst>
                                        <p:tav tm="0">
                                          <p:val>
                                            <p:fltVal val="0"/>
                                          </p:val>
                                        </p:tav>
                                        <p:tav tm="100000">
                                          <p:val>
                                            <p:strVal val="#ppt_w"/>
                                          </p:val>
                                        </p:tav>
                                      </p:tavLst>
                                    </p:anim>
                                    <p:anim calcmode="lin" valueType="num">
                                      <p:cBhvr>
                                        <p:cTn id="89" dur="500" fill="hold"/>
                                        <p:tgtEl>
                                          <p:spTgt spid="75780">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16" fill="hold" nodeType="clickEffect">
                                  <p:stCondLst>
                                    <p:cond delay="0"/>
                                  </p:stCondLst>
                                  <p:childTnLst>
                                    <p:set>
                                      <p:cBhvr>
                                        <p:cTn id="93" dur="1" fill="hold">
                                          <p:stCondLst>
                                            <p:cond delay="0"/>
                                          </p:stCondLst>
                                        </p:cTn>
                                        <p:tgtEl>
                                          <p:spTgt spid="75779">
                                            <p:txEl>
                                              <p:pRg st="6" end="6"/>
                                            </p:txEl>
                                          </p:spTgt>
                                        </p:tgtEl>
                                        <p:attrNameLst>
                                          <p:attrName>style.visibility</p:attrName>
                                        </p:attrNameLst>
                                      </p:cBhvr>
                                      <p:to>
                                        <p:strVal val="visible"/>
                                      </p:to>
                                    </p:set>
                                    <p:anim calcmode="lin" valueType="num">
                                      <p:cBhvr>
                                        <p:cTn id="94"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95" dur="500" fill="hold"/>
                                        <p:tgtEl>
                                          <p:spTgt spid="7577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75779">
                                            <p:txEl>
                                              <p:pRg st="7" end="7"/>
                                            </p:txEl>
                                          </p:spTgt>
                                        </p:tgtEl>
                                        <p:attrNameLst>
                                          <p:attrName>style.visibility</p:attrName>
                                        </p:attrNameLst>
                                      </p:cBhvr>
                                      <p:to>
                                        <p:strVal val="visible"/>
                                      </p:to>
                                    </p:set>
                                    <p:anim calcmode="lin" valueType="num">
                                      <p:cBhvr>
                                        <p:cTn id="100" dur="500" fill="hold"/>
                                        <p:tgtEl>
                                          <p:spTgt spid="75779">
                                            <p:txEl>
                                              <p:pRg st="7" end="7"/>
                                            </p:txEl>
                                          </p:spTgt>
                                        </p:tgtEl>
                                        <p:attrNameLst>
                                          <p:attrName>ppt_w</p:attrName>
                                        </p:attrNameLst>
                                      </p:cBhvr>
                                      <p:tavLst>
                                        <p:tav tm="0">
                                          <p:val>
                                            <p:fltVal val="0"/>
                                          </p:val>
                                        </p:tav>
                                        <p:tav tm="100000">
                                          <p:val>
                                            <p:strVal val="#ppt_w"/>
                                          </p:val>
                                        </p:tav>
                                      </p:tavLst>
                                    </p:anim>
                                    <p:anim calcmode="lin" valueType="num">
                                      <p:cBhvr>
                                        <p:cTn id="101" dur="500" fill="hold"/>
                                        <p:tgtEl>
                                          <p:spTgt spid="75779">
                                            <p:txEl>
                                              <p:pRg st="7" end="7"/>
                                            </p:txEl>
                                          </p:spTgt>
                                        </p:tgtEl>
                                        <p:attrNameLst>
                                          <p:attrName>ppt_h</p:attrName>
                                        </p:attrNameLst>
                                      </p:cBhvr>
                                      <p:tavLst>
                                        <p:tav tm="0">
                                          <p:val>
                                            <p:fltVal val="0"/>
                                          </p:val>
                                        </p:tav>
                                        <p:tav tm="100000">
                                          <p:val>
                                            <p:strVal val="#ppt_h"/>
                                          </p:val>
                                        </p:tav>
                                      </p:tavLst>
                                    </p:anim>
                                    <p:animEffect transition="in" filter="fade">
                                      <p:cBhvr>
                                        <p:cTn id="102" dur="500"/>
                                        <p:tgtEl>
                                          <p:spTgt spid="75779">
                                            <p:txEl>
                                              <p:pRg st="7" end="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circle(in)">
                                      <p:cBhvr>
                                        <p:cTn id="10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79" grpId="0" uiExpand="1"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08213" y="116633"/>
            <a:ext cx="7772400" cy="719982"/>
          </a:xfrm>
        </p:spPr>
        <p:txBody>
          <a:bodyPr rtlCol="0">
            <a:normAutofit/>
          </a:bodyPr>
          <a:lstStyle/>
          <a:p>
            <a:pPr eaLnBrk="1" fontAlgn="auto" hangingPunct="1">
              <a:spcAft>
                <a:spcPts val="0"/>
              </a:spcAft>
              <a:defRPr/>
            </a:pPr>
            <a:r>
              <a:rPr lang="el-GR" altLang="el-GR" sz="3600" b="1" u="sng" dirty="0">
                <a:solidFill>
                  <a:schemeClr val="bg1"/>
                </a:solidFill>
                <a:latin typeface="Calibri" panose="020F0502020204030204" pitchFamily="34" charset="0"/>
                <a:ea typeface="+mj-ea"/>
                <a:cs typeface="Calibri" panose="020F0502020204030204" pitchFamily="34" charset="0"/>
              </a:rPr>
              <a:t>ΠΕΛΑΤΕΣ</a:t>
            </a:r>
          </a:p>
        </p:txBody>
      </p:sp>
      <p:sp>
        <p:nvSpPr>
          <p:cNvPr id="76803" name="Rectangle 3"/>
          <p:cNvSpPr>
            <a:spLocks noGrp="1" noChangeArrowheads="1"/>
          </p:cNvSpPr>
          <p:nvPr>
            <p:ph sz="half" idx="1"/>
          </p:nvPr>
        </p:nvSpPr>
        <p:spPr>
          <a:xfrm>
            <a:off x="1919289" y="836616"/>
            <a:ext cx="4105275" cy="5688010"/>
          </a:xfrm>
        </p:spPr>
        <p:txBody>
          <a:bodyPr>
            <a:normAutofit/>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13.000,00</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  9.000,00</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11.000,00</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  4.000,00</a:t>
            </a:r>
          </a:p>
          <a:p>
            <a:pPr indent="-306000" eaLnBrk="1" fontAlgn="auto" hangingPunct="1">
              <a:lnSpc>
                <a:spcPct val="90000"/>
              </a:lnSpc>
              <a:buNone/>
              <a:defRPr/>
            </a:pPr>
            <a:endParaRPr lang="el-GR" altLang="el-GR" sz="1200" dirty="0">
              <a:solidFill>
                <a:schemeClr val="bg1"/>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37.000,00</a:t>
            </a:r>
          </a:p>
          <a:p>
            <a:pPr indent="-306000" eaLnBrk="1" fontAlgn="auto" hangingPunct="1">
              <a:lnSpc>
                <a:spcPct val="90000"/>
              </a:lnSpc>
              <a:buNone/>
              <a:defRPr/>
            </a:pPr>
            <a:r>
              <a:rPr lang="el-GR" altLang="el-GR" sz="4000" b="1" dirty="0">
                <a:solidFill>
                  <a:schemeClr val="bg1"/>
                </a:solidFill>
                <a:effectLst/>
                <a:latin typeface="Calibri" panose="020F0502020204030204" pitchFamily="34" charset="0"/>
                <a:cs typeface="Calibri" panose="020F0502020204030204" pitchFamily="34" charset="0"/>
              </a:rPr>
              <a:t>13.500,00</a:t>
            </a:r>
          </a:p>
          <a:p>
            <a:pPr indent="-306000" eaLnBrk="1" fontAlgn="auto" hangingPunct="1">
              <a:lnSpc>
                <a:spcPct val="90000"/>
              </a:lnSpc>
              <a:buNone/>
              <a:defRPr/>
            </a:pPr>
            <a:endParaRPr lang="el-GR" altLang="el-GR" dirty="0">
              <a:solidFill>
                <a:srgbClr val="FFFFFF"/>
              </a:solidFill>
            </a:endParaRPr>
          </a:p>
        </p:txBody>
      </p:sp>
      <p:sp>
        <p:nvSpPr>
          <p:cNvPr id="76804" name="Rectangle 4"/>
          <p:cNvSpPr>
            <a:spLocks noGrp="1" noChangeArrowheads="1"/>
          </p:cNvSpPr>
          <p:nvPr>
            <p:ph sz="half" idx="2"/>
          </p:nvPr>
        </p:nvSpPr>
        <p:spPr>
          <a:xfrm>
            <a:off x="6311901" y="836615"/>
            <a:ext cx="4068763" cy="5688010"/>
          </a:xfrm>
        </p:spPr>
        <p:txBody>
          <a:bodyPr>
            <a:normAutofit/>
          </a:bodyPr>
          <a:lstStyle/>
          <a:p>
            <a:pPr indent="-306000" algn="r" eaLnBrk="1" fontAlgn="auto" hangingPunct="1">
              <a:lnSpc>
                <a:spcPct val="90000"/>
              </a:lnSpc>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5.000,00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6.000,00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8.500,00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23.500,00</a:t>
            </a:r>
          </a:p>
          <a:p>
            <a:pPr indent="-306000" eaLnBrk="1" fontAlgn="auto" hangingPunct="1">
              <a:lnSpc>
                <a:spcPct val="90000"/>
              </a:lnSpc>
              <a:buNone/>
              <a:defRPr/>
            </a:pPr>
            <a:r>
              <a:rPr lang="el-GR" altLang="el-GR" sz="2800" dirty="0">
                <a:solidFill>
                  <a:schemeClr val="bg1"/>
                </a:solidFill>
                <a:effectLst/>
                <a:latin typeface="Calibri" panose="020F0502020204030204" pitchFamily="34" charset="0"/>
                <a:cs typeface="Calibri" panose="020F0502020204030204" pitchFamily="34" charset="0"/>
              </a:rPr>
              <a:t>Υπόλοιπο</a:t>
            </a:r>
          </a:p>
        </p:txBody>
      </p:sp>
      <p:sp>
        <p:nvSpPr>
          <p:cNvPr id="11269" name="Line 5"/>
          <p:cNvSpPr>
            <a:spLocks noChangeShapeType="1"/>
          </p:cNvSpPr>
          <p:nvPr/>
        </p:nvSpPr>
        <p:spPr bwMode="auto">
          <a:xfrm flipH="1">
            <a:off x="6167439" y="1916113"/>
            <a:ext cx="1587" cy="46085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1270" name="Line 6"/>
          <p:cNvSpPr>
            <a:spLocks noChangeShapeType="1"/>
          </p:cNvSpPr>
          <p:nvPr/>
        </p:nvSpPr>
        <p:spPr bwMode="auto">
          <a:xfrm>
            <a:off x="2135189" y="1484313"/>
            <a:ext cx="8353425" cy="0"/>
          </a:xfrm>
          <a:prstGeom prst="line">
            <a:avLst/>
          </a:prstGeom>
          <a:noFill/>
          <a:ln w="50800">
            <a:solidFill>
              <a:schemeClr val="tx1">
                <a:alpha val="98822"/>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1271" name="Line 7"/>
          <p:cNvSpPr>
            <a:spLocks noChangeShapeType="1"/>
          </p:cNvSpPr>
          <p:nvPr/>
        </p:nvSpPr>
        <p:spPr bwMode="auto">
          <a:xfrm>
            <a:off x="7680326" y="5185049"/>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1272" name="Line 8"/>
          <p:cNvSpPr>
            <a:spLocks noChangeShapeType="1"/>
          </p:cNvSpPr>
          <p:nvPr/>
        </p:nvSpPr>
        <p:spPr bwMode="auto">
          <a:xfrm>
            <a:off x="7680326"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1273" name="Line 9"/>
          <p:cNvSpPr>
            <a:spLocks noChangeShapeType="1"/>
          </p:cNvSpPr>
          <p:nvPr/>
        </p:nvSpPr>
        <p:spPr bwMode="auto">
          <a:xfrm>
            <a:off x="1919288" y="4763759"/>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1274" name="Line 10"/>
          <p:cNvSpPr>
            <a:spLocks noChangeShapeType="1"/>
          </p:cNvSpPr>
          <p:nvPr/>
        </p:nvSpPr>
        <p:spPr bwMode="auto">
          <a:xfrm>
            <a:off x="1919288" y="5400950"/>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cxnSp>
        <p:nvCxnSpPr>
          <p:cNvPr id="3" name="Ευθύγραμμο βέλος σύνδεσης 2"/>
          <p:cNvCxnSpPr/>
          <p:nvPr/>
        </p:nvCxnSpPr>
        <p:spPr>
          <a:xfrm flipH="1" flipV="1">
            <a:off x="4183117" y="5876925"/>
            <a:ext cx="2175642" cy="3241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531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500" fill="hold"/>
                                        <p:tgtEl>
                                          <p:spTgt spid="76802"/>
                                        </p:tgtEl>
                                        <p:attrNameLst>
                                          <p:attrName>ppt_w</p:attrName>
                                        </p:attrNameLst>
                                      </p:cBhvr>
                                      <p:tavLst>
                                        <p:tav tm="0">
                                          <p:val>
                                            <p:fltVal val="0"/>
                                          </p:val>
                                        </p:tav>
                                        <p:tav tm="100000">
                                          <p:val>
                                            <p:strVal val="#ppt_w"/>
                                          </p:val>
                                        </p:tav>
                                      </p:tavLst>
                                    </p:anim>
                                    <p:anim calcmode="lin" valueType="num">
                                      <p:cBhvr>
                                        <p:cTn id="8" dur="500" fill="hold"/>
                                        <p:tgtEl>
                                          <p:spTgt spid="76802"/>
                                        </p:tgtEl>
                                        <p:attrNameLst>
                                          <p:attrName>ppt_h</p:attrName>
                                        </p:attrNameLst>
                                      </p:cBhvr>
                                      <p:tavLst>
                                        <p:tav tm="0">
                                          <p:val>
                                            <p:fltVal val="0"/>
                                          </p:val>
                                        </p:tav>
                                        <p:tav tm="100000">
                                          <p:val>
                                            <p:strVal val="#ppt_h"/>
                                          </p:val>
                                        </p:tav>
                                      </p:tavLst>
                                    </p:anim>
                                    <p:anim calcmode="lin" valueType="num">
                                      <p:cBhvr>
                                        <p:cTn id="9" dur="500" fill="hold"/>
                                        <p:tgtEl>
                                          <p:spTgt spid="76802"/>
                                        </p:tgtEl>
                                        <p:attrNameLst>
                                          <p:attrName>style.rotation</p:attrName>
                                        </p:attrNameLst>
                                      </p:cBhvr>
                                      <p:tavLst>
                                        <p:tav tm="0">
                                          <p:val>
                                            <p:fltVal val="360"/>
                                          </p:val>
                                        </p:tav>
                                        <p:tav tm="100000">
                                          <p:val>
                                            <p:fltVal val="0"/>
                                          </p:val>
                                        </p:tav>
                                      </p:tavLst>
                                    </p:anim>
                                    <p:animEffect transition="in" filter="fade">
                                      <p:cBhvr>
                                        <p:cTn id="10" dur="500"/>
                                        <p:tgtEl>
                                          <p:spTgt spid="768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 calcmode="lin" valueType="num">
                                      <p:cBhvr>
                                        <p:cTn id="15" dur="500" fill="hold"/>
                                        <p:tgtEl>
                                          <p:spTgt spid="7680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68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6803">
                                            <p:txEl>
                                              <p:pRg st="1" end="1"/>
                                            </p:txEl>
                                          </p:spTgt>
                                        </p:tgtEl>
                                        <p:attrNameLst>
                                          <p:attrName>style.visibility</p:attrName>
                                        </p:attrNameLst>
                                      </p:cBhvr>
                                      <p:to>
                                        <p:strVal val="visible"/>
                                      </p:to>
                                    </p:set>
                                    <p:anim calcmode="lin" valueType="num">
                                      <p:cBhvr>
                                        <p:cTn id="21" dur="500" fill="hold"/>
                                        <p:tgtEl>
                                          <p:spTgt spid="7680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68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6803">
                                            <p:txEl>
                                              <p:pRg st="2" end="2"/>
                                            </p:txEl>
                                          </p:spTgt>
                                        </p:tgtEl>
                                        <p:attrNameLst>
                                          <p:attrName>style.visibility</p:attrName>
                                        </p:attrNameLst>
                                      </p:cBhvr>
                                      <p:to>
                                        <p:strVal val="visible"/>
                                      </p:to>
                                    </p:set>
                                    <p:anim calcmode="lin" valueType="num">
                                      <p:cBhvr>
                                        <p:cTn id="27" dur="500" fill="hold"/>
                                        <p:tgtEl>
                                          <p:spTgt spid="7680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680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6803">
                                            <p:txEl>
                                              <p:pRg st="3" end="3"/>
                                            </p:txEl>
                                          </p:spTgt>
                                        </p:tgtEl>
                                        <p:attrNameLst>
                                          <p:attrName>style.visibility</p:attrName>
                                        </p:attrNameLst>
                                      </p:cBhvr>
                                      <p:to>
                                        <p:strVal val="visible"/>
                                      </p:to>
                                    </p:set>
                                    <p:anim calcmode="lin" valueType="num">
                                      <p:cBhvr>
                                        <p:cTn id="33" dur="500" fill="hold"/>
                                        <p:tgtEl>
                                          <p:spTgt spid="7680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680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6803">
                                            <p:txEl>
                                              <p:pRg st="4" end="4"/>
                                            </p:txEl>
                                          </p:spTgt>
                                        </p:tgtEl>
                                        <p:attrNameLst>
                                          <p:attrName>style.visibility</p:attrName>
                                        </p:attrNameLst>
                                      </p:cBhvr>
                                      <p:to>
                                        <p:strVal val="visible"/>
                                      </p:to>
                                    </p:set>
                                    <p:anim calcmode="lin" valueType="num">
                                      <p:cBhvr>
                                        <p:cTn id="39" dur="500" fill="hold"/>
                                        <p:tgtEl>
                                          <p:spTgt spid="7680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680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76803">
                                            <p:txEl>
                                              <p:pRg st="6" end="6"/>
                                            </p:txEl>
                                          </p:spTgt>
                                        </p:tgtEl>
                                        <p:attrNameLst>
                                          <p:attrName>style.visibility</p:attrName>
                                        </p:attrNameLst>
                                      </p:cBhvr>
                                      <p:to>
                                        <p:strVal val="visible"/>
                                      </p:to>
                                    </p:set>
                                    <p:anim calcmode="lin" valueType="num">
                                      <p:cBhvr>
                                        <p:cTn id="45" dur="500" fill="hold"/>
                                        <p:tgtEl>
                                          <p:spTgt spid="7680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7680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6803">
                                            <p:txEl>
                                              <p:pRg st="7" end="7"/>
                                            </p:txEl>
                                          </p:spTgt>
                                        </p:tgtEl>
                                        <p:attrNameLst>
                                          <p:attrName>style.visibility</p:attrName>
                                        </p:attrNameLst>
                                      </p:cBhvr>
                                      <p:to>
                                        <p:strVal val="visible"/>
                                      </p:to>
                                    </p:set>
                                    <p:anim calcmode="lin" valueType="num">
                                      <p:cBhvr>
                                        <p:cTn id="51" dur="500" fill="hold"/>
                                        <p:tgtEl>
                                          <p:spTgt spid="76803">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7680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76804">
                                            <p:txEl>
                                              <p:pRg st="0" end="0"/>
                                            </p:txEl>
                                          </p:spTgt>
                                        </p:tgtEl>
                                        <p:attrNameLst>
                                          <p:attrName>style.visibility</p:attrName>
                                        </p:attrNameLst>
                                      </p:cBhvr>
                                      <p:to>
                                        <p:strVal val="visible"/>
                                      </p:to>
                                    </p:set>
                                    <p:anim calcmode="lin" valueType="num">
                                      <p:cBhvr>
                                        <p:cTn id="57" dur="500" fill="hold"/>
                                        <p:tgtEl>
                                          <p:spTgt spid="7680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768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76804">
                                            <p:txEl>
                                              <p:pRg st="1" end="1"/>
                                            </p:txEl>
                                          </p:spTgt>
                                        </p:tgtEl>
                                        <p:attrNameLst>
                                          <p:attrName>style.visibility</p:attrName>
                                        </p:attrNameLst>
                                      </p:cBhvr>
                                      <p:to>
                                        <p:strVal val="visible"/>
                                      </p:to>
                                    </p:set>
                                    <p:anim calcmode="lin" valueType="num">
                                      <p:cBhvr>
                                        <p:cTn id="63" dur="500" fill="hold"/>
                                        <p:tgtEl>
                                          <p:spTgt spid="76804">
                                            <p:txEl>
                                              <p:pRg st="1" end="1"/>
                                            </p:txEl>
                                          </p:spTgt>
                                        </p:tgtEl>
                                        <p:attrNameLst>
                                          <p:attrName>ppt_w</p:attrName>
                                        </p:attrNameLst>
                                      </p:cBhvr>
                                      <p:tavLst>
                                        <p:tav tm="0">
                                          <p:val>
                                            <p:fltVal val="0"/>
                                          </p:val>
                                        </p:tav>
                                        <p:tav tm="100000">
                                          <p:val>
                                            <p:strVal val="#ppt_w"/>
                                          </p:val>
                                        </p:tav>
                                      </p:tavLst>
                                    </p:anim>
                                    <p:anim calcmode="lin" valueType="num">
                                      <p:cBhvr>
                                        <p:cTn id="64" dur="500" fill="hold"/>
                                        <p:tgtEl>
                                          <p:spTgt spid="7680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nodeType="clickEffect">
                                  <p:stCondLst>
                                    <p:cond delay="0"/>
                                  </p:stCondLst>
                                  <p:childTnLst>
                                    <p:set>
                                      <p:cBhvr>
                                        <p:cTn id="68" dur="1" fill="hold">
                                          <p:stCondLst>
                                            <p:cond delay="0"/>
                                          </p:stCondLst>
                                        </p:cTn>
                                        <p:tgtEl>
                                          <p:spTgt spid="76804">
                                            <p:txEl>
                                              <p:pRg st="2" end="2"/>
                                            </p:txEl>
                                          </p:spTgt>
                                        </p:tgtEl>
                                        <p:attrNameLst>
                                          <p:attrName>style.visibility</p:attrName>
                                        </p:attrNameLst>
                                      </p:cBhvr>
                                      <p:to>
                                        <p:strVal val="visible"/>
                                      </p:to>
                                    </p:set>
                                    <p:anim calcmode="lin" valueType="num">
                                      <p:cBhvr>
                                        <p:cTn id="69" dur="500" fill="hold"/>
                                        <p:tgtEl>
                                          <p:spTgt spid="76804">
                                            <p:txEl>
                                              <p:pRg st="2" end="2"/>
                                            </p:txEl>
                                          </p:spTgt>
                                        </p:tgtEl>
                                        <p:attrNameLst>
                                          <p:attrName>ppt_w</p:attrName>
                                        </p:attrNameLst>
                                      </p:cBhvr>
                                      <p:tavLst>
                                        <p:tav tm="0">
                                          <p:val>
                                            <p:fltVal val="0"/>
                                          </p:val>
                                        </p:tav>
                                        <p:tav tm="100000">
                                          <p:val>
                                            <p:strVal val="#ppt_w"/>
                                          </p:val>
                                        </p:tav>
                                      </p:tavLst>
                                    </p:anim>
                                    <p:anim calcmode="lin" valueType="num">
                                      <p:cBhvr>
                                        <p:cTn id="70" dur="500" fill="hold"/>
                                        <p:tgtEl>
                                          <p:spTgt spid="768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nodeType="clickEffect">
                                  <p:stCondLst>
                                    <p:cond delay="0"/>
                                  </p:stCondLst>
                                  <p:childTnLst>
                                    <p:set>
                                      <p:cBhvr>
                                        <p:cTn id="74" dur="1" fill="hold">
                                          <p:stCondLst>
                                            <p:cond delay="0"/>
                                          </p:stCondLst>
                                        </p:cTn>
                                        <p:tgtEl>
                                          <p:spTgt spid="76804">
                                            <p:txEl>
                                              <p:pRg st="3" end="3"/>
                                            </p:txEl>
                                          </p:spTgt>
                                        </p:tgtEl>
                                        <p:attrNameLst>
                                          <p:attrName>style.visibility</p:attrName>
                                        </p:attrNameLst>
                                      </p:cBhvr>
                                      <p:to>
                                        <p:strVal val="visible"/>
                                      </p:to>
                                    </p:set>
                                    <p:anim calcmode="lin" valueType="num">
                                      <p:cBhvr>
                                        <p:cTn id="75" dur="500" fill="hold"/>
                                        <p:tgtEl>
                                          <p:spTgt spid="76804">
                                            <p:txEl>
                                              <p:pRg st="3" end="3"/>
                                            </p:txEl>
                                          </p:spTgt>
                                        </p:tgtEl>
                                        <p:attrNameLst>
                                          <p:attrName>ppt_w</p:attrName>
                                        </p:attrNameLst>
                                      </p:cBhvr>
                                      <p:tavLst>
                                        <p:tav tm="0">
                                          <p:val>
                                            <p:fltVal val="0"/>
                                          </p:val>
                                        </p:tav>
                                        <p:tav tm="100000">
                                          <p:val>
                                            <p:strVal val="#ppt_w"/>
                                          </p:val>
                                        </p:tav>
                                      </p:tavLst>
                                    </p:anim>
                                    <p:anim calcmode="lin" valueType="num">
                                      <p:cBhvr>
                                        <p:cTn id="76" dur="500" fill="hold"/>
                                        <p:tgtEl>
                                          <p:spTgt spid="7680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76804">
                                            <p:txEl>
                                              <p:pRg st="4" end="4"/>
                                            </p:txEl>
                                          </p:spTgt>
                                        </p:tgtEl>
                                        <p:attrNameLst>
                                          <p:attrName>style.visibility</p:attrName>
                                        </p:attrNameLst>
                                      </p:cBhvr>
                                      <p:to>
                                        <p:strVal val="visible"/>
                                      </p:to>
                                    </p:set>
                                    <p:anim calcmode="lin" valueType="num">
                                      <p:cBhvr>
                                        <p:cTn id="81" dur="500" fill="hold"/>
                                        <p:tgtEl>
                                          <p:spTgt spid="76804">
                                            <p:txEl>
                                              <p:pRg st="4" end="4"/>
                                            </p:txEl>
                                          </p:spTgt>
                                        </p:tgtEl>
                                        <p:attrNameLst>
                                          <p:attrName>ppt_w</p:attrName>
                                        </p:attrNameLst>
                                      </p:cBhvr>
                                      <p:tavLst>
                                        <p:tav tm="0">
                                          <p:val>
                                            <p:fltVal val="0"/>
                                          </p:val>
                                        </p:tav>
                                        <p:tav tm="100000">
                                          <p:val>
                                            <p:strVal val="#ppt_w"/>
                                          </p:val>
                                        </p:tav>
                                      </p:tavLst>
                                    </p:anim>
                                    <p:anim calcmode="lin" valueType="num">
                                      <p:cBhvr>
                                        <p:cTn id="82" dur="500" fill="hold"/>
                                        <p:tgtEl>
                                          <p:spTgt spid="7680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nodeType="clickEffect">
                                  <p:stCondLst>
                                    <p:cond delay="0"/>
                                  </p:stCondLst>
                                  <p:childTnLst>
                                    <p:set>
                                      <p:cBhvr>
                                        <p:cTn id="86" dur="1" fill="hold">
                                          <p:stCondLst>
                                            <p:cond delay="0"/>
                                          </p:stCondLst>
                                        </p:cTn>
                                        <p:tgtEl>
                                          <p:spTgt spid="76804">
                                            <p:txEl>
                                              <p:pRg st="5" end="5"/>
                                            </p:txEl>
                                          </p:spTgt>
                                        </p:tgtEl>
                                        <p:attrNameLst>
                                          <p:attrName>style.visibility</p:attrName>
                                        </p:attrNameLst>
                                      </p:cBhvr>
                                      <p:to>
                                        <p:strVal val="visible"/>
                                      </p:to>
                                    </p:set>
                                    <p:anim calcmode="lin" valueType="num">
                                      <p:cBhvr>
                                        <p:cTn id="87" dur="500" fill="hold"/>
                                        <p:tgtEl>
                                          <p:spTgt spid="76804">
                                            <p:txEl>
                                              <p:pRg st="5" end="5"/>
                                            </p:txEl>
                                          </p:spTgt>
                                        </p:tgtEl>
                                        <p:attrNameLst>
                                          <p:attrName>ppt_w</p:attrName>
                                        </p:attrNameLst>
                                      </p:cBhvr>
                                      <p:tavLst>
                                        <p:tav tm="0">
                                          <p:val>
                                            <p:fltVal val="0"/>
                                          </p:val>
                                        </p:tav>
                                        <p:tav tm="100000">
                                          <p:val>
                                            <p:strVal val="#ppt_w"/>
                                          </p:val>
                                        </p:tav>
                                      </p:tavLst>
                                    </p:anim>
                                    <p:anim calcmode="lin" valueType="num">
                                      <p:cBhvr>
                                        <p:cTn id="88" dur="500" fill="hold"/>
                                        <p:tgtEl>
                                          <p:spTgt spid="7680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nodeType="clickEffect">
                                  <p:stCondLst>
                                    <p:cond delay="0"/>
                                  </p:stCondLst>
                                  <p:childTnLst>
                                    <p:set>
                                      <p:cBhvr>
                                        <p:cTn id="92" dur="1" fill="hold">
                                          <p:stCondLst>
                                            <p:cond delay="0"/>
                                          </p:stCondLst>
                                        </p:cTn>
                                        <p:tgtEl>
                                          <p:spTgt spid="76804">
                                            <p:txEl>
                                              <p:pRg st="6" end="6"/>
                                            </p:txEl>
                                          </p:spTgt>
                                        </p:tgtEl>
                                        <p:attrNameLst>
                                          <p:attrName>style.visibility</p:attrName>
                                        </p:attrNameLst>
                                      </p:cBhvr>
                                      <p:to>
                                        <p:strVal val="visible"/>
                                      </p:to>
                                    </p:set>
                                    <p:anim calcmode="lin" valueType="num">
                                      <p:cBhvr>
                                        <p:cTn id="93" dur="500" fill="hold"/>
                                        <p:tgtEl>
                                          <p:spTgt spid="76804">
                                            <p:txEl>
                                              <p:pRg st="6" end="6"/>
                                            </p:txEl>
                                          </p:spTgt>
                                        </p:tgtEl>
                                        <p:attrNameLst>
                                          <p:attrName>ppt_w</p:attrName>
                                        </p:attrNameLst>
                                      </p:cBhvr>
                                      <p:tavLst>
                                        <p:tav tm="0">
                                          <p:val>
                                            <p:fltVal val="0"/>
                                          </p:val>
                                        </p:tav>
                                        <p:tav tm="100000">
                                          <p:val>
                                            <p:strVal val="#ppt_w"/>
                                          </p:val>
                                        </p:tav>
                                      </p:tavLst>
                                    </p:anim>
                                    <p:anim calcmode="lin" valueType="num">
                                      <p:cBhvr>
                                        <p:cTn id="94" dur="500" fill="hold"/>
                                        <p:tgtEl>
                                          <p:spTgt spid="7680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76804">
                                            <p:txEl>
                                              <p:pRg st="7" end="7"/>
                                            </p:txEl>
                                          </p:spTgt>
                                        </p:tgtEl>
                                        <p:attrNameLst>
                                          <p:attrName>style.visibility</p:attrName>
                                        </p:attrNameLst>
                                      </p:cBhvr>
                                      <p:to>
                                        <p:strVal val="visible"/>
                                      </p:to>
                                    </p:set>
                                    <p:anim calcmode="lin" valueType="num">
                                      <p:cBhvr>
                                        <p:cTn id="99" dur="500" fill="hold"/>
                                        <p:tgtEl>
                                          <p:spTgt spid="76804">
                                            <p:txEl>
                                              <p:pRg st="7" end="7"/>
                                            </p:txEl>
                                          </p:spTgt>
                                        </p:tgtEl>
                                        <p:attrNameLst>
                                          <p:attrName>ppt_w</p:attrName>
                                        </p:attrNameLst>
                                      </p:cBhvr>
                                      <p:tavLst>
                                        <p:tav tm="0">
                                          <p:val>
                                            <p:fltVal val="0"/>
                                          </p:val>
                                        </p:tav>
                                        <p:tav tm="100000">
                                          <p:val>
                                            <p:strVal val="#ppt_w"/>
                                          </p:val>
                                        </p:tav>
                                      </p:tavLst>
                                    </p:anim>
                                    <p:anim calcmode="lin" valueType="num">
                                      <p:cBhvr>
                                        <p:cTn id="100" dur="500" fill="hold"/>
                                        <p:tgtEl>
                                          <p:spTgt spid="76804">
                                            <p:txEl>
                                              <p:pRg st="7" end="7"/>
                                            </p:txEl>
                                          </p:spTgt>
                                        </p:tgtEl>
                                        <p:attrNameLst>
                                          <p:attrName>ppt_h</p:attrName>
                                        </p:attrNameLst>
                                      </p:cBhvr>
                                      <p:tavLst>
                                        <p:tav tm="0">
                                          <p:val>
                                            <p:fltVal val="0"/>
                                          </p:val>
                                        </p:tav>
                                        <p:tav tm="100000">
                                          <p:val>
                                            <p:strVal val="#ppt_h"/>
                                          </p:val>
                                        </p:tav>
                                      </p:tavLst>
                                    </p:anim>
                                    <p:animEffect transition="in" filter="fade">
                                      <p:cBhvr>
                                        <p:cTn id="101" dur="500"/>
                                        <p:tgtEl>
                                          <p:spTgt spid="76804">
                                            <p:txEl>
                                              <p:pRg st="7" end="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16"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circle(in)">
                                      <p:cBhvr>
                                        <p:cTn id="10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08213" y="260352"/>
            <a:ext cx="7772400" cy="649287"/>
          </a:xfrm>
        </p:spPr>
        <p:txBody>
          <a:bodyPr rtlCol="0">
            <a:normAutofit fontScale="90000"/>
          </a:bodyPr>
          <a:lstStyle/>
          <a:p>
            <a:pPr eaLnBrk="1" fontAlgn="auto" hangingPunct="1">
              <a:spcAft>
                <a:spcPts val="0"/>
              </a:spcAft>
              <a:defRPr/>
            </a:pPr>
            <a:r>
              <a:rPr lang="el-GR" altLang="el-GR" b="1" u="sng" dirty="0">
                <a:solidFill>
                  <a:schemeClr val="bg1"/>
                </a:solidFill>
                <a:effectLst/>
                <a:latin typeface="Calibri" panose="020F0502020204030204" pitchFamily="34" charset="0"/>
                <a:ea typeface="+mj-ea"/>
                <a:cs typeface="Calibri" panose="020F0502020204030204" pitchFamily="34" charset="0"/>
              </a:rPr>
              <a:t>ΕΞΟΔΑ</a:t>
            </a:r>
          </a:p>
        </p:txBody>
      </p:sp>
      <p:sp>
        <p:nvSpPr>
          <p:cNvPr id="77827" name="Rectangle 3"/>
          <p:cNvSpPr>
            <a:spLocks noGrp="1" noChangeArrowheads="1"/>
          </p:cNvSpPr>
          <p:nvPr>
            <p:ph sz="half" idx="1"/>
          </p:nvPr>
        </p:nvSpPr>
        <p:spPr>
          <a:xfrm>
            <a:off x="1919289" y="1341439"/>
            <a:ext cx="4105275" cy="5183187"/>
          </a:xfrm>
        </p:spPr>
        <p:txBody>
          <a:bodyPr>
            <a:normAutofit/>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rgbClr val="5FF76A"/>
                </a:solidFill>
                <a:latin typeface="Calibri" panose="020F0502020204030204" pitchFamily="34" charset="0"/>
                <a:cs typeface="Calibri" panose="020F0502020204030204" pitchFamily="34" charset="0"/>
              </a:rPr>
              <a:t>     </a:t>
            </a:r>
            <a:r>
              <a:rPr lang="el-GR" altLang="el-GR" sz="3600" dirty="0">
                <a:solidFill>
                  <a:schemeClr val="bg1"/>
                </a:solidFill>
                <a:effectLst/>
                <a:latin typeface="Calibri" panose="020F0502020204030204" pitchFamily="34" charset="0"/>
                <a:cs typeface="Calibri" panose="020F0502020204030204" pitchFamily="34" charset="0"/>
              </a:rPr>
              <a:t>500,00</a:t>
            </a:r>
          </a:p>
          <a:p>
            <a:pPr indent="-306000" eaLnBrk="1" fontAlgn="auto" hangingPunct="1">
              <a:lnSpc>
                <a:spcPct val="90000"/>
              </a:lnSpc>
              <a:buNone/>
              <a:defRPr/>
            </a:pPr>
            <a:r>
              <a:rPr lang="el-GR" altLang="el-GR" sz="3600" dirty="0">
                <a:solidFill>
                  <a:schemeClr val="bg1"/>
                </a:solidFill>
                <a:effectLst/>
                <a:latin typeface="Calibri" panose="020F0502020204030204" pitchFamily="34" charset="0"/>
                <a:cs typeface="Calibri" panose="020F0502020204030204" pitchFamily="34" charset="0"/>
              </a:rPr>
              <a:t>  1.000,00</a:t>
            </a:r>
          </a:p>
          <a:p>
            <a:pPr indent="-306000" eaLnBrk="1" fontAlgn="auto" hangingPunct="1">
              <a:lnSpc>
                <a:spcPct val="90000"/>
              </a:lnSpc>
              <a:buNone/>
              <a:defRPr/>
            </a:pPr>
            <a:r>
              <a:rPr lang="el-GR" altLang="el-GR" sz="3600" dirty="0">
                <a:solidFill>
                  <a:schemeClr val="bg1"/>
                </a:solidFill>
                <a:effectLst/>
                <a:latin typeface="Calibri" panose="020F0502020204030204" pitchFamily="34" charset="0"/>
                <a:cs typeface="Calibri" panose="020F0502020204030204" pitchFamily="34" charset="0"/>
              </a:rPr>
              <a:t>     700,00</a:t>
            </a:r>
          </a:p>
          <a:p>
            <a:pPr indent="-306000" eaLnBrk="1" fontAlgn="auto" hangingPunct="1">
              <a:lnSpc>
                <a:spcPct val="90000"/>
              </a:lnSpc>
              <a:buNone/>
              <a:defRPr/>
            </a:pPr>
            <a:r>
              <a:rPr lang="el-GR" altLang="el-GR" sz="3600" dirty="0">
                <a:solidFill>
                  <a:schemeClr val="bg1"/>
                </a:solidFill>
                <a:effectLst/>
                <a:latin typeface="Calibri" panose="020F0502020204030204" pitchFamily="34" charset="0"/>
                <a:cs typeface="Calibri" panose="020F0502020204030204" pitchFamily="34" charset="0"/>
              </a:rPr>
              <a:t>     200,00</a:t>
            </a:r>
          </a:p>
          <a:p>
            <a:pPr indent="-306000" eaLnBrk="1" fontAlgn="auto" hangingPunct="1">
              <a:lnSpc>
                <a:spcPct val="90000"/>
              </a:lnSpc>
              <a:buNone/>
              <a:defRPr/>
            </a:pPr>
            <a:r>
              <a:rPr lang="el-GR" altLang="el-GR" sz="3600" dirty="0">
                <a:solidFill>
                  <a:schemeClr val="bg1"/>
                </a:solidFill>
                <a:effectLst/>
                <a:latin typeface="Calibri" panose="020F0502020204030204" pitchFamily="34" charset="0"/>
                <a:cs typeface="Calibri" panose="020F0502020204030204" pitchFamily="34" charset="0"/>
              </a:rPr>
              <a:t>  1.500,00  </a:t>
            </a:r>
          </a:p>
          <a:p>
            <a:pPr indent="-306000" eaLnBrk="1" fontAlgn="auto" hangingPunct="1">
              <a:lnSpc>
                <a:spcPct val="90000"/>
              </a:lnSpc>
              <a:buNone/>
              <a:defRPr/>
            </a:pPr>
            <a:r>
              <a:rPr lang="el-GR" altLang="el-GR" sz="3600" dirty="0">
                <a:solidFill>
                  <a:schemeClr val="bg1"/>
                </a:solidFill>
                <a:effectLst/>
                <a:latin typeface="Calibri" panose="020F0502020204030204" pitchFamily="34" charset="0"/>
                <a:cs typeface="Calibri" panose="020F0502020204030204" pitchFamily="34" charset="0"/>
              </a:rPr>
              <a:t>  3.900,00</a:t>
            </a:r>
          </a:p>
          <a:p>
            <a:pPr indent="-306000" eaLnBrk="1" fontAlgn="auto" hangingPunct="1">
              <a:lnSpc>
                <a:spcPct val="90000"/>
              </a:lnSpc>
              <a:buNone/>
              <a:defRPr/>
            </a:pPr>
            <a:endParaRPr lang="el-GR" altLang="el-GR" dirty="0">
              <a:solidFill>
                <a:srgbClr val="FFFFFF"/>
              </a:solidFill>
              <a:latin typeface="Calibri" panose="020F0502020204030204" pitchFamily="34" charset="0"/>
              <a:cs typeface="Calibri" panose="020F0502020204030204" pitchFamily="34" charset="0"/>
            </a:endParaRPr>
          </a:p>
        </p:txBody>
      </p:sp>
      <p:sp>
        <p:nvSpPr>
          <p:cNvPr id="77828" name="Rectangle 4"/>
          <p:cNvSpPr>
            <a:spLocks noGrp="1" noChangeArrowheads="1"/>
          </p:cNvSpPr>
          <p:nvPr>
            <p:ph sz="half" idx="2"/>
          </p:nvPr>
        </p:nvSpPr>
        <p:spPr>
          <a:xfrm>
            <a:off x="6311901" y="1268413"/>
            <a:ext cx="4068763" cy="5040312"/>
          </a:xfrm>
        </p:spPr>
        <p:txBody>
          <a:bodyPr>
            <a:normAutofit/>
          </a:bodyPr>
          <a:lstStyle/>
          <a:p>
            <a:pPr indent="-306000" algn="r" eaLnBrk="1" fontAlgn="auto" hangingPunct="1">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p:txBody>
      </p:sp>
      <p:sp>
        <p:nvSpPr>
          <p:cNvPr id="12293" name="Line 5"/>
          <p:cNvSpPr>
            <a:spLocks noChangeShapeType="1"/>
          </p:cNvSpPr>
          <p:nvPr/>
        </p:nvSpPr>
        <p:spPr bwMode="auto">
          <a:xfrm flipH="1">
            <a:off x="6167438" y="1916113"/>
            <a:ext cx="0" cy="4392612"/>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2294" name="Line 6"/>
          <p:cNvSpPr>
            <a:spLocks noChangeShapeType="1"/>
          </p:cNvSpPr>
          <p:nvPr/>
        </p:nvSpPr>
        <p:spPr bwMode="auto">
          <a:xfrm>
            <a:off x="1920876" y="1916113"/>
            <a:ext cx="84232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2295" name="Line 7"/>
          <p:cNvSpPr>
            <a:spLocks noChangeShapeType="1"/>
          </p:cNvSpPr>
          <p:nvPr/>
        </p:nvSpPr>
        <p:spPr bwMode="auto">
          <a:xfrm>
            <a:off x="7680326" y="5300663"/>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2296" name="Line 8"/>
          <p:cNvSpPr>
            <a:spLocks noChangeShapeType="1"/>
          </p:cNvSpPr>
          <p:nvPr/>
        </p:nvSpPr>
        <p:spPr bwMode="auto">
          <a:xfrm>
            <a:off x="7680326"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2297" name="Line 9"/>
          <p:cNvSpPr>
            <a:spLocks noChangeShapeType="1"/>
          </p:cNvSpPr>
          <p:nvPr/>
        </p:nvSpPr>
        <p:spPr bwMode="auto">
          <a:xfrm>
            <a:off x="1919288" y="5373688"/>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2298" name="Line 10"/>
          <p:cNvSpPr>
            <a:spLocks noChangeShapeType="1"/>
          </p:cNvSpPr>
          <p:nvPr/>
        </p:nvSpPr>
        <p:spPr bwMode="auto">
          <a:xfrm>
            <a:off x="1919288" y="6092825"/>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87467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500" fill="hold"/>
                                        <p:tgtEl>
                                          <p:spTgt spid="77826"/>
                                        </p:tgtEl>
                                        <p:attrNameLst>
                                          <p:attrName>ppt_w</p:attrName>
                                        </p:attrNameLst>
                                      </p:cBhvr>
                                      <p:tavLst>
                                        <p:tav tm="0">
                                          <p:val>
                                            <p:fltVal val="0"/>
                                          </p:val>
                                        </p:tav>
                                        <p:tav tm="100000">
                                          <p:val>
                                            <p:strVal val="#ppt_w"/>
                                          </p:val>
                                        </p:tav>
                                      </p:tavLst>
                                    </p:anim>
                                    <p:anim calcmode="lin" valueType="num">
                                      <p:cBhvr>
                                        <p:cTn id="8" dur="500" fill="hold"/>
                                        <p:tgtEl>
                                          <p:spTgt spid="77826"/>
                                        </p:tgtEl>
                                        <p:attrNameLst>
                                          <p:attrName>ppt_h</p:attrName>
                                        </p:attrNameLst>
                                      </p:cBhvr>
                                      <p:tavLst>
                                        <p:tav tm="0">
                                          <p:val>
                                            <p:fltVal val="0"/>
                                          </p:val>
                                        </p:tav>
                                        <p:tav tm="100000">
                                          <p:val>
                                            <p:strVal val="#ppt_h"/>
                                          </p:val>
                                        </p:tav>
                                      </p:tavLst>
                                    </p:anim>
                                    <p:anim calcmode="lin" valueType="num">
                                      <p:cBhvr>
                                        <p:cTn id="9" dur="500" fill="hold"/>
                                        <p:tgtEl>
                                          <p:spTgt spid="77826"/>
                                        </p:tgtEl>
                                        <p:attrNameLst>
                                          <p:attrName>style.rotation</p:attrName>
                                        </p:attrNameLst>
                                      </p:cBhvr>
                                      <p:tavLst>
                                        <p:tav tm="0">
                                          <p:val>
                                            <p:fltVal val="360"/>
                                          </p:val>
                                        </p:tav>
                                        <p:tav tm="100000">
                                          <p:val>
                                            <p:fltVal val="0"/>
                                          </p:val>
                                        </p:tav>
                                      </p:tavLst>
                                    </p:anim>
                                    <p:animEffect transition="in" filter="fade">
                                      <p:cBhvr>
                                        <p:cTn id="10" dur="500"/>
                                        <p:tgtEl>
                                          <p:spTgt spid="778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7827">
                                            <p:txEl>
                                              <p:pRg st="0" end="0"/>
                                            </p:txEl>
                                          </p:spTgt>
                                        </p:tgtEl>
                                        <p:attrNameLst>
                                          <p:attrName>style.visibility</p:attrName>
                                        </p:attrNameLst>
                                      </p:cBhvr>
                                      <p:to>
                                        <p:strVal val="visible"/>
                                      </p:to>
                                    </p:set>
                                    <p:anim calcmode="lin" valueType="num">
                                      <p:cBhvr>
                                        <p:cTn id="15"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7827">
                                            <p:txEl>
                                              <p:pRg st="1" end="1"/>
                                            </p:txEl>
                                          </p:spTgt>
                                        </p:tgtEl>
                                        <p:attrNameLst>
                                          <p:attrName>style.visibility</p:attrName>
                                        </p:attrNameLst>
                                      </p:cBhvr>
                                      <p:to>
                                        <p:strVal val="visible"/>
                                      </p:to>
                                    </p:set>
                                    <p:anim calcmode="lin" valueType="num">
                                      <p:cBhvr>
                                        <p:cTn id="21"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78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7827">
                                            <p:txEl>
                                              <p:pRg st="2" end="2"/>
                                            </p:txEl>
                                          </p:spTgt>
                                        </p:tgtEl>
                                        <p:attrNameLst>
                                          <p:attrName>style.visibility</p:attrName>
                                        </p:attrNameLst>
                                      </p:cBhvr>
                                      <p:to>
                                        <p:strVal val="visible"/>
                                      </p:to>
                                    </p:set>
                                    <p:anim calcmode="lin" valueType="num">
                                      <p:cBhvr>
                                        <p:cTn id="27" dur="500" fill="hold"/>
                                        <p:tgtEl>
                                          <p:spTgt spid="7782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78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7827">
                                            <p:txEl>
                                              <p:pRg st="3" end="3"/>
                                            </p:txEl>
                                          </p:spTgt>
                                        </p:tgtEl>
                                        <p:attrNameLst>
                                          <p:attrName>style.visibility</p:attrName>
                                        </p:attrNameLst>
                                      </p:cBhvr>
                                      <p:to>
                                        <p:strVal val="visible"/>
                                      </p:to>
                                    </p:set>
                                    <p:anim calcmode="lin" valueType="num">
                                      <p:cBhvr>
                                        <p:cTn id="33" dur="500" fill="hold"/>
                                        <p:tgtEl>
                                          <p:spTgt spid="778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782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7827">
                                            <p:txEl>
                                              <p:pRg st="4" end="4"/>
                                            </p:txEl>
                                          </p:spTgt>
                                        </p:tgtEl>
                                        <p:attrNameLst>
                                          <p:attrName>style.visibility</p:attrName>
                                        </p:attrNameLst>
                                      </p:cBhvr>
                                      <p:to>
                                        <p:strVal val="visible"/>
                                      </p:to>
                                    </p:set>
                                    <p:anim calcmode="lin" valueType="num">
                                      <p:cBhvr>
                                        <p:cTn id="39" dur="500" fill="hold"/>
                                        <p:tgtEl>
                                          <p:spTgt spid="7782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782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77827">
                                            <p:txEl>
                                              <p:pRg st="5" end="5"/>
                                            </p:txEl>
                                          </p:spTgt>
                                        </p:tgtEl>
                                        <p:attrNameLst>
                                          <p:attrName>style.visibility</p:attrName>
                                        </p:attrNameLst>
                                      </p:cBhvr>
                                      <p:to>
                                        <p:strVal val="visible"/>
                                      </p:to>
                                    </p:set>
                                    <p:anim calcmode="lin" valueType="num">
                                      <p:cBhvr>
                                        <p:cTn id="45" dur="500" fill="hold"/>
                                        <p:tgtEl>
                                          <p:spTgt spid="77827">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7782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77827">
                                            <p:txEl>
                                              <p:pRg st="6" end="6"/>
                                            </p:txEl>
                                          </p:spTgt>
                                        </p:tgtEl>
                                        <p:attrNameLst>
                                          <p:attrName>style.visibility</p:attrName>
                                        </p:attrNameLst>
                                      </p:cBhvr>
                                      <p:to>
                                        <p:strVal val="visible"/>
                                      </p:to>
                                    </p:set>
                                    <p:anim calcmode="lin" valueType="num">
                                      <p:cBhvr>
                                        <p:cTn id="51" dur="500" fill="hold"/>
                                        <p:tgtEl>
                                          <p:spTgt spid="77827">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7782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77828">
                                            <p:txEl>
                                              <p:pRg st="0" end="0"/>
                                            </p:txEl>
                                          </p:spTgt>
                                        </p:tgtEl>
                                        <p:attrNameLst>
                                          <p:attrName>style.visibility</p:attrName>
                                        </p:attrNameLst>
                                      </p:cBhvr>
                                      <p:to>
                                        <p:strVal val="visible"/>
                                      </p:to>
                                    </p:set>
                                    <p:anim calcmode="lin" valueType="num">
                                      <p:cBhvr>
                                        <p:cTn id="57" dur="5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7782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08213" y="116633"/>
            <a:ext cx="7772400" cy="648544"/>
          </a:xfrm>
        </p:spPr>
        <p:txBody>
          <a:bodyPr rtlCol="0">
            <a:normAutofit fontScale="90000"/>
          </a:bodyPr>
          <a:lstStyle/>
          <a:p>
            <a:pPr eaLnBrk="1" fontAlgn="auto" hangingPunct="1">
              <a:spcAft>
                <a:spcPts val="0"/>
              </a:spcAft>
              <a:defRPr/>
            </a:pPr>
            <a:r>
              <a:rPr lang="el-GR" altLang="el-GR" b="1" u="sng" dirty="0">
                <a:solidFill>
                  <a:schemeClr val="bg1"/>
                </a:solidFill>
                <a:effectLst/>
                <a:latin typeface="Calibri" panose="020F0502020204030204" pitchFamily="34" charset="0"/>
                <a:ea typeface="+mj-ea"/>
                <a:cs typeface="Calibri" panose="020F0502020204030204" pitchFamily="34" charset="0"/>
              </a:rPr>
              <a:t>ΕΣΟΔΑ – (ΠΩΛΗΣΕΙΣ)</a:t>
            </a:r>
          </a:p>
        </p:txBody>
      </p:sp>
      <p:sp>
        <p:nvSpPr>
          <p:cNvPr id="69635" name="Rectangle 3"/>
          <p:cNvSpPr>
            <a:spLocks noGrp="1" noChangeArrowheads="1"/>
          </p:cNvSpPr>
          <p:nvPr>
            <p:ph sz="half" idx="1"/>
          </p:nvPr>
        </p:nvSpPr>
        <p:spPr>
          <a:xfrm>
            <a:off x="1919289" y="765178"/>
            <a:ext cx="4105275" cy="5759448"/>
          </a:xfrm>
        </p:spPr>
        <p:txBody>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1.000,00</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1.500,00</a:t>
            </a:r>
          </a:p>
          <a:p>
            <a:pPr indent="-306000" eaLnBrk="1" fontAlgn="auto" hangingPunct="1">
              <a:lnSpc>
                <a:spcPct val="90000"/>
              </a:lnSpc>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4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4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2.500,00</a:t>
            </a:r>
          </a:p>
          <a:p>
            <a:pPr indent="-306000" eaLnBrk="1" fontAlgn="auto" hangingPunct="1">
              <a:lnSpc>
                <a:spcPct val="90000"/>
              </a:lnSpc>
              <a:buNone/>
              <a:defRPr/>
            </a:pPr>
            <a:endParaRPr lang="el-GR" altLang="el-GR" dirty="0">
              <a:solidFill>
                <a:srgbClr val="FFFFFF"/>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dirty="0">
              <a:solidFill>
                <a:srgbClr val="FFFFFF"/>
              </a:solidFill>
              <a:latin typeface="Calibri" panose="020F0502020204030204" pitchFamily="34" charset="0"/>
              <a:cs typeface="Calibri" panose="020F0502020204030204" pitchFamily="34" charset="0"/>
            </a:endParaRPr>
          </a:p>
        </p:txBody>
      </p:sp>
      <p:sp>
        <p:nvSpPr>
          <p:cNvPr id="69636" name="Rectangle 4"/>
          <p:cNvSpPr>
            <a:spLocks noGrp="1" noChangeArrowheads="1"/>
          </p:cNvSpPr>
          <p:nvPr>
            <p:ph sz="half" idx="2"/>
          </p:nvPr>
        </p:nvSpPr>
        <p:spPr>
          <a:xfrm>
            <a:off x="6311901" y="765178"/>
            <a:ext cx="4068763" cy="5904183"/>
          </a:xfrm>
        </p:spPr>
        <p:txBody>
          <a:bodyPr/>
          <a:lstStyle/>
          <a:p>
            <a:pPr indent="-306000" algn="r" eaLnBrk="1" fontAlgn="auto" hangingPunct="1">
              <a:lnSpc>
                <a:spcPct val="90000"/>
              </a:lnSpc>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10.000,00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6.500,00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15.000,00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20.000,00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12.000,00</a:t>
            </a:r>
          </a:p>
          <a:p>
            <a:pPr indent="-306000" algn="r"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63.500,00</a:t>
            </a:r>
          </a:p>
          <a:p>
            <a:pPr indent="-306000" algn="r" eaLnBrk="1" fontAlgn="auto" hangingPunct="1">
              <a:lnSpc>
                <a:spcPct val="90000"/>
              </a:lnSpc>
              <a:buNone/>
              <a:defRPr/>
            </a:pPr>
            <a:r>
              <a:rPr lang="el-GR" altLang="el-GR" sz="4000" b="1" dirty="0">
                <a:solidFill>
                  <a:srgbClr val="FF0000"/>
                </a:solidFill>
                <a:effectLst/>
                <a:latin typeface="Calibri" panose="020F0502020204030204" pitchFamily="34" charset="0"/>
                <a:cs typeface="Calibri" panose="020F0502020204030204" pitchFamily="34" charset="0"/>
              </a:rPr>
              <a:t>61.000,00</a:t>
            </a:r>
          </a:p>
        </p:txBody>
      </p:sp>
      <p:sp>
        <p:nvSpPr>
          <p:cNvPr id="13317" name="Line 5"/>
          <p:cNvSpPr>
            <a:spLocks noChangeShapeType="1"/>
          </p:cNvSpPr>
          <p:nvPr/>
        </p:nvSpPr>
        <p:spPr bwMode="auto">
          <a:xfrm flipH="1">
            <a:off x="6167439" y="1412875"/>
            <a:ext cx="1587" cy="511175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18" name="Line 6"/>
          <p:cNvSpPr>
            <a:spLocks noChangeShapeType="1"/>
          </p:cNvSpPr>
          <p:nvPr/>
        </p:nvSpPr>
        <p:spPr bwMode="auto">
          <a:xfrm>
            <a:off x="2063751" y="1412875"/>
            <a:ext cx="8316913"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19" name="Line 7"/>
          <p:cNvSpPr>
            <a:spLocks noChangeShapeType="1"/>
          </p:cNvSpPr>
          <p:nvPr/>
        </p:nvSpPr>
        <p:spPr bwMode="auto">
          <a:xfrm>
            <a:off x="1919289" y="4916597"/>
            <a:ext cx="22320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20" name="Line 8"/>
          <p:cNvSpPr>
            <a:spLocks noChangeShapeType="1"/>
          </p:cNvSpPr>
          <p:nvPr/>
        </p:nvSpPr>
        <p:spPr bwMode="auto">
          <a:xfrm>
            <a:off x="1919289" y="5732463"/>
            <a:ext cx="22320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21" name="Line 9"/>
          <p:cNvSpPr>
            <a:spLocks noChangeShapeType="1"/>
          </p:cNvSpPr>
          <p:nvPr/>
        </p:nvSpPr>
        <p:spPr bwMode="auto">
          <a:xfrm>
            <a:off x="7896225" y="5824374"/>
            <a:ext cx="237648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22" name="Line 10"/>
          <p:cNvSpPr>
            <a:spLocks noChangeShapeType="1"/>
          </p:cNvSpPr>
          <p:nvPr/>
        </p:nvSpPr>
        <p:spPr bwMode="auto">
          <a:xfrm>
            <a:off x="7824788" y="5132497"/>
            <a:ext cx="24479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23" name="Line 9"/>
          <p:cNvSpPr>
            <a:spLocks noChangeShapeType="1"/>
          </p:cNvSpPr>
          <p:nvPr/>
        </p:nvSpPr>
        <p:spPr bwMode="auto">
          <a:xfrm>
            <a:off x="8004175" y="6551613"/>
            <a:ext cx="237648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3324" name="Line 9"/>
          <p:cNvSpPr>
            <a:spLocks noChangeShapeType="1"/>
          </p:cNvSpPr>
          <p:nvPr/>
        </p:nvSpPr>
        <p:spPr bwMode="auto">
          <a:xfrm>
            <a:off x="8004175" y="6669088"/>
            <a:ext cx="237648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188441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500" fill="hold"/>
                                        <p:tgtEl>
                                          <p:spTgt spid="69634"/>
                                        </p:tgtEl>
                                        <p:attrNameLst>
                                          <p:attrName>ppt_w</p:attrName>
                                        </p:attrNameLst>
                                      </p:cBhvr>
                                      <p:tavLst>
                                        <p:tav tm="0">
                                          <p:val>
                                            <p:fltVal val="0"/>
                                          </p:val>
                                        </p:tav>
                                        <p:tav tm="100000">
                                          <p:val>
                                            <p:strVal val="#ppt_w"/>
                                          </p:val>
                                        </p:tav>
                                      </p:tavLst>
                                    </p:anim>
                                    <p:anim calcmode="lin" valueType="num">
                                      <p:cBhvr>
                                        <p:cTn id="8" dur="500" fill="hold"/>
                                        <p:tgtEl>
                                          <p:spTgt spid="69634"/>
                                        </p:tgtEl>
                                        <p:attrNameLst>
                                          <p:attrName>ppt_h</p:attrName>
                                        </p:attrNameLst>
                                      </p:cBhvr>
                                      <p:tavLst>
                                        <p:tav tm="0">
                                          <p:val>
                                            <p:fltVal val="0"/>
                                          </p:val>
                                        </p:tav>
                                        <p:tav tm="100000">
                                          <p:val>
                                            <p:strVal val="#ppt_h"/>
                                          </p:val>
                                        </p:tav>
                                      </p:tavLst>
                                    </p:anim>
                                    <p:anim calcmode="lin" valueType="num">
                                      <p:cBhvr>
                                        <p:cTn id="9" dur="500" fill="hold"/>
                                        <p:tgtEl>
                                          <p:spTgt spid="69634"/>
                                        </p:tgtEl>
                                        <p:attrNameLst>
                                          <p:attrName>style.rotation</p:attrName>
                                        </p:attrNameLst>
                                      </p:cBhvr>
                                      <p:tavLst>
                                        <p:tav tm="0">
                                          <p:val>
                                            <p:fltVal val="360"/>
                                          </p:val>
                                        </p:tav>
                                        <p:tav tm="100000">
                                          <p:val>
                                            <p:fltVal val="0"/>
                                          </p:val>
                                        </p:tav>
                                      </p:tavLst>
                                    </p:anim>
                                    <p:animEffect transition="in" filter="fade">
                                      <p:cBhvr>
                                        <p:cTn id="10" dur="500"/>
                                        <p:tgtEl>
                                          <p:spTgt spid="696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69636">
                                            <p:txEl>
                                              <p:pRg st="0" end="0"/>
                                            </p:txEl>
                                          </p:spTgt>
                                        </p:tgtEl>
                                        <p:attrNameLst>
                                          <p:attrName>style.visibility</p:attrName>
                                        </p:attrNameLst>
                                      </p:cBhvr>
                                      <p:to>
                                        <p:strVal val="visible"/>
                                      </p:to>
                                    </p:set>
                                    <p:anim calcmode="lin" valueType="num">
                                      <p:cBhvr>
                                        <p:cTn id="15" dur="500" fill="hold"/>
                                        <p:tgtEl>
                                          <p:spTgt spid="6963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96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69636">
                                            <p:txEl>
                                              <p:pRg st="1" end="1"/>
                                            </p:txEl>
                                          </p:spTgt>
                                        </p:tgtEl>
                                        <p:attrNameLst>
                                          <p:attrName>style.visibility</p:attrName>
                                        </p:attrNameLst>
                                      </p:cBhvr>
                                      <p:to>
                                        <p:strVal val="visible"/>
                                      </p:to>
                                    </p:set>
                                    <p:anim calcmode="lin" valueType="num">
                                      <p:cBhvr>
                                        <p:cTn id="21" dur="500" fill="hold"/>
                                        <p:tgtEl>
                                          <p:spTgt spid="6963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96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69636">
                                            <p:txEl>
                                              <p:pRg st="2" end="2"/>
                                            </p:txEl>
                                          </p:spTgt>
                                        </p:tgtEl>
                                        <p:attrNameLst>
                                          <p:attrName>style.visibility</p:attrName>
                                        </p:attrNameLst>
                                      </p:cBhvr>
                                      <p:to>
                                        <p:strVal val="visible"/>
                                      </p:to>
                                    </p:set>
                                    <p:anim calcmode="lin" valueType="num">
                                      <p:cBhvr>
                                        <p:cTn id="27" dur="500" fill="hold"/>
                                        <p:tgtEl>
                                          <p:spTgt spid="6963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696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69636">
                                            <p:txEl>
                                              <p:pRg st="3" end="3"/>
                                            </p:txEl>
                                          </p:spTgt>
                                        </p:tgtEl>
                                        <p:attrNameLst>
                                          <p:attrName>style.visibility</p:attrName>
                                        </p:attrNameLst>
                                      </p:cBhvr>
                                      <p:to>
                                        <p:strVal val="visible"/>
                                      </p:to>
                                    </p:set>
                                    <p:anim calcmode="lin" valueType="num">
                                      <p:cBhvr>
                                        <p:cTn id="33" dur="500" fill="hold"/>
                                        <p:tgtEl>
                                          <p:spTgt spid="6963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6963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69636">
                                            <p:txEl>
                                              <p:pRg st="4" end="4"/>
                                            </p:txEl>
                                          </p:spTgt>
                                        </p:tgtEl>
                                        <p:attrNameLst>
                                          <p:attrName>style.visibility</p:attrName>
                                        </p:attrNameLst>
                                      </p:cBhvr>
                                      <p:to>
                                        <p:strVal val="visible"/>
                                      </p:to>
                                    </p:set>
                                    <p:anim calcmode="lin" valueType="num">
                                      <p:cBhvr>
                                        <p:cTn id="39" dur="500" fill="hold"/>
                                        <p:tgtEl>
                                          <p:spTgt spid="69636">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963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69636">
                                            <p:txEl>
                                              <p:pRg st="5" end="5"/>
                                            </p:txEl>
                                          </p:spTgt>
                                        </p:tgtEl>
                                        <p:attrNameLst>
                                          <p:attrName>style.visibility</p:attrName>
                                        </p:attrNameLst>
                                      </p:cBhvr>
                                      <p:to>
                                        <p:strVal val="visible"/>
                                      </p:to>
                                    </p:set>
                                    <p:anim calcmode="lin" valueType="num">
                                      <p:cBhvr>
                                        <p:cTn id="45" dur="500" fill="hold"/>
                                        <p:tgtEl>
                                          <p:spTgt spid="69636">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6963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69635">
                                            <p:txEl>
                                              <p:pRg st="0" end="0"/>
                                            </p:txEl>
                                          </p:spTgt>
                                        </p:tgtEl>
                                        <p:attrNameLst>
                                          <p:attrName>style.visibility</p:attrName>
                                        </p:attrNameLst>
                                      </p:cBhvr>
                                      <p:to>
                                        <p:strVal val="visible"/>
                                      </p:to>
                                    </p:set>
                                    <p:anim calcmode="lin" valueType="num">
                                      <p:cBhvr>
                                        <p:cTn id="51"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696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69635">
                                            <p:txEl>
                                              <p:pRg st="1" end="1"/>
                                            </p:txEl>
                                          </p:spTgt>
                                        </p:tgtEl>
                                        <p:attrNameLst>
                                          <p:attrName>style.visibility</p:attrName>
                                        </p:attrNameLst>
                                      </p:cBhvr>
                                      <p:to>
                                        <p:strVal val="visible"/>
                                      </p:to>
                                    </p:set>
                                    <p:anim calcmode="lin" valueType="num">
                                      <p:cBhvr>
                                        <p:cTn id="57"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58" dur="500" fill="hold"/>
                                        <p:tgtEl>
                                          <p:spTgt spid="696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69635">
                                            <p:txEl>
                                              <p:pRg st="2" end="2"/>
                                            </p:txEl>
                                          </p:spTgt>
                                        </p:tgtEl>
                                        <p:attrNameLst>
                                          <p:attrName>style.visibility</p:attrName>
                                        </p:attrNameLst>
                                      </p:cBhvr>
                                      <p:to>
                                        <p:strVal val="visible"/>
                                      </p:to>
                                    </p:set>
                                    <p:anim calcmode="lin" valueType="num">
                                      <p:cBhvr>
                                        <p:cTn id="63" dur="500" fill="hold"/>
                                        <p:tgtEl>
                                          <p:spTgt spid="69635">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696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nodeType="clickEffect">
                                  <p:stCondLst>
                                    <p:cond delay="0"/>
                                  </p:stCondLst>
                                  <p:childTnLst>
                                    <p:set>
                                      <p:cBhvr>
                                        <p:cTn id="68" dur="1" fill="hold">
                                          <p:stCondLst>
                                            <p:cond delay="0"/>
                                          </p:stCondLst>
                                        </p:cTn>
                                        <p:tgtEl>
                                          <p:spTgt spid="69636">
                                            <p:txEl>
                                              <p:pRg st="6" end="6"/>
                                            </p:txEl>
                                          </p:spTgt>
                                        </p:tgtEl>
                                        <p:attrNameLst>
                                          <p:attrName>style.visibility</p:attrName>
                                        </p:attrNameLst>
                                      </p:cBhvr>
                                      <p:to>
                                        <p:strVal val="visible"/>
                                      </p:to>
                                    </p:set>
                                    <p:anim calcmode="lin" valueType="num">
                                      <p:cBhvr>
                                        <p:cTn id="69" dur="500" fill="hold"/>
                                        <p:tgtEl>
                                          <p:spTgt spid="69636">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69636">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69636">
                                            <p:txEl>
                                              <p:pRg st="7" end="7"/>
                                            </p:txEl>
                                          </p:spTgt>
                                        </p:tgtEl>
                                        <p:attrNameLst>
                                          <p:attrName>style.visibility</p:attrName>
                                        </p:attrNameLst>
                                      </p:cBhvr>
                                      <p:to>
                                        <p:strVal val="visible"/>
                                      </p:to>
                                    </p:set>
                                    <p:anim calcmode="lin" valueType="num">
                                      <p:cBhvr>
                                        <p:cTn id="75" dur="500" fill="hold"/>
                                        <p:tgtEl>
                                          <p:spTgt spid="69636">
                                            <p:txEl>
                                              <p:pRg st="7" end="7"/>
                                            </p:txEl>
                                          </p:spTgt>
                                        </p:tgtEl>
                                        <p:attrNameLst>
                                          <p:attrName>ppt_w</p:attrName>
                                        </p:attrNameLst>
                                      </p:cBhvr>
                                      <p:tavLst>
                                        <p:tav tm="0">
                                          <p:val>
                                            <p:fltVal val="0"/>
                                          </p:val>
                                        </p:tav>
                                        <p:tav tm="100000">
                                          <p:val>
                                            <p:strVal val="#ppt_w"/>
                                          </p:val>
                                        </p:tav>
                                      </p:tavLst>
                                    </p:anim>
                                    <p:anim calcmode="lin" valueType="num">
                                      <p:cBhvr>
                                        <p:cTn id="76" dur="500" fill="hold"/>
                                        <p:tgtEl>
                                          <p:spTgt spid="69636">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69635">
                                            <p:txEl>
                                              <p:pRg st="6" end="6"/>
                                            </p:txEl>
                                          </p:spTgt>
                                        </p:tgtEl>
                                        <p:attrNameLst>
                                          <p:attrName>style.visibility</p:attrName>
                                        </p:attrNameLst>
                                      </p:cBhvr>
                                      <p:to>
                                        <p:strVal val="visible"/>
                                      </p:to>
                                    </p:set>
                                    <p:anim calcmode="lin" valueType="num">
                                      <p:cBhvr>
                                        <p:cTn id="81" dur="500" fill="hold"/>
                                        <p:tgtEl>
                                          <p:spTgt spid="69635">
                                            <p:txEl>
                                              <p:pRg st="6" end="6"/>
                                            </p:txEl>
                                          </p:spTgt>
                                        </p:tgtEl>
                                        <p:attrNameLst>
                                          <p:attrName>ppt_w</p:attrName>
                                        </p:attrNameLst>
                                      </p:cBhvr>
                                      <p:tavLst>
                                        <p:tav tm="0">
                                          <p:val>
                                            <p:fltVal val="0"/>
                                          </p:val>
                                        </p:tav>
                                        <p:tav tm="100000">
                                          <p:val>
                                            <p:strVal val="#ppt_w"/>
                                          </p:val>
                                        </p:tav>
                                      </p:tavLst>
                                    </p:anim>
                                    <p:anim calcmode="lin" valueType="num">
                                      <p:cBhvr>
                                        <p:cTn id="82" dur="500" fill="hold"/>
                                        <p:tgtEl>
                                          <p:spTgt spid="6963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8213" y="260352"/>
            <a:ext cx="7772400" cy="647699"/>
          </a:xfrm>
        </p:spPr>
        <p:txBody>
          <a:bodyPr rtlCol="0">
            <a:normAutofit fontScale="90000"/>
          </a:bodyPr>
          <a:lstStyle/>
          <a:p>
            <a:pPr eaLnBrk="1" fontAlgn="auto" hangingPunct="1">
              <a:spcAft>
                <a:spcPts val="0"/>
              </a:spcAft>
              <a:defRPr/>
            </a:pPr>
            <a:r>
              <a:rPr lang="el-GR" altLang="el-GR" b="1" u="sng" dirty="0">
                <a:solidFill>
                  <a:schemeClr val="bg1"/>
                </a:solidFill>
                <a:latin typeface="Calibri" panose="020F0502020204030204" pitchFamily="34" charset="0"/>
                <a:ea typeface="+mj-ea"/>
                <a:cs typeface="Calibri" panose="020F0502020204030204" pitchFamily="34" charset="0"/>
              </a:rPr>
              <a:t>ΚΕΡΔΗ</a:t>
            </a:r>
          </a:p>
        </p:txBody>
      </p:sp>
      <p:sp>
        <p:nvSpPr>
          <p:cNvPr id="78851" name="Rectangle 3"/>
          <p:cNvSpPr>
            <a:spLocks noGrp="1" noChangeArrowheads="1"/>
          </p:cNvSpPr>
          <p:nvPr>
            <p:ph sz="half" idx="1"/>
          </p:nvPr>
        </p:nvSpPr>
        <p:spPr>
          <a:xfrm>
            <a:off x="1919289" y="1341439"/>
            <a:ext cx="4105275" cy="5183187"/>
          </a:xfrm>
        </p:spPr>
        <p:txBody>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endParaRPr lang="el-GR" altLang="el-GR" dirty="0">
              <a:solidFill>
                <a:srgbClr val="FFFFFF"/>
              </a:solidFill>
            </a:endParaRPr>
          </a:p>
          <a:p>
            <a:pPr indent="-306000" eaLnBrk="1" fontAlgn="auto" hangingPunct="1">
              <a:lnSpc>
                <a:spcPct val="90000"/>
              </a:lnSpc>
              <a:buNone/>
              <a:defRPr/>
            </a:pPr>
            <a:endParaRPr lang="el-GR" altLang="el-GR" dirty="0">
              <a:solidFill>
                <a:srgbClr val="FFFFFF"/>
              </a:solidFill>
            </a:endParaRPr>
          </a:p>
        </p:txBody>
      </p:sp>
      <p:sp>
        <p:nvSpPr>
          <p:cNvPr id="78852" name="Rectangle 4"/>
          <p:cNvSpPr>
            <a:spLocks noGrp="1" noChangeArrowheads="1"/>
          </p:cNvSpPr>
          <p:nvPr>
            <p:ph sz="half" idx="2"/>
          </p:nvPr>
        </p:nvSpPr>
        <p:spPr>
          <a:xfrm>
            <a:off x="6311901" y="1268414"/>
            <a:ext cx="4068763" cy="4897437"/>
          </a:xfrm>
        </p:spPr>
        <p:txBody>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13.000,00</a:t>
            </a:r>
          </a:p>
          <a:p>
            <a:pPr indent="-306000" algn="r" eaLnBrk="1" fontAlgn="auto" hangingPunct="1">
              <a:buNone/>
              <a:defRPr/>
            </a:pPr>
            <a:endParaRPr lang="el-GR" altLang="el-GR" sz="4000"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sz="2400"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chemeClr val="bg1"/>
              </a:solidFill>
              <a:effectLst/>
              <a:latin typeface="Calibri" panose="020F0502020204030204" pitchFamily="34" charset="0"/>
              <a:cs typeface="Calibri" panose="020F0502020204030204" pitchFamily="34" charset="0"/>
            </a:endParaRP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13.000,00</a:t>
            </a:r>
          </a:p>
        </p:txBody>
      </p:sp>
      <p:sp>
        <p:nvSpPr>
          <p:cNvPr id="14341" name="Line 5"/>
          <p:cNvSpPr>
            <a:spLocks noChangeShapeType="1"/>
          </p:cNvSpPr>
          <p:nvPr/>
        </p:nvSpPr>
        <p:spPr bwMode="auto">
          <a:xfrm flipH="1">
            <a:off x="6167438" y="1916113"/>
            <a:ext cx="1588" cy="4608512"/>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4342" name="Line 6"/>
          <p:cNvSpPr>
            <a:spLocks noChangeShapeType="1"/>
          </p:cNvSpPr>
          <p:nvPr/>
        </p:nvSpPr>
        <p:spPr bwMode="auto">
          <a:xfrm>
            <a:off x="2063751" y="1916113"/>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4343" name="Line 7"/>
          <p:cNvSpPr>
            <a:spLocks noChangeShapeType="1"/>
          </p:cNvSpPr>
          <p:nvPr/>
        </p:nvSpPr>
        <p:spPr bwMode="auto">
          <a:xfrm>
            <a:off x="7680326" y="5084763"/>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4344" name="Line 8"/>
          <p:cNvSpPr>
            <a:spLocks noChangeShapeType="1"/>
          </p:cNvSpPr>
          <p:nvPr/>
        </p:nvSpPr>
        <p:spPr bwMode="auto">
          <a:xfrm>
            <a:off x="7680326"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3603906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fltVal val="0"/>
                                          </p:val>
                                        </p:tav>
                                        <p:tav tm="100000">
                                          <p:val>
                                            <p:strVal val="#ppt_w"/>
                                          </p:val>
                                        </p:tav>
                                      </p:tavLst>
                                    </p:anim>
                                    <p:anim calcmode="lin" valueType="num">
                                      <p:cBhvr>
                                        <p:cTn id="8" dur="500" fill="hold"/>
                                        <p:tgtEl>
                                          <p:spTgt spid="78850"/>
                                        </p:tgtEl>
                                        <p:attrNameLst>
                                          <p:attrName>ppt_h</p:attrName>
                                        </p:attrNameLst>
                                      </p:cBhvr>
                                      <p:tavLst>
                                        <p:tav tm="0">
                                          <p:val>
                                            <p:fltVal val="0"/>
                                          </p:val>
                                        </p:tav>
                                        <p:tav tm="100000">
                                          <p:val>
                                            <p:strVal val="#ppt_h"/>
                                          </p:val>
                                        </p:tav>
                                      </p:tavLst>
                                    </p:anim>
                                    <p:anim calcmode="lin" valueType="num">
                                      <p:cBhvr>
                                        <p:cTn id="9" dur="500" fill="hold"/>
                                        <p:tgtEl>
                                          <p:spTgt spid="78850"/>
                                        </p:tgtEl>
                                        <p:attrNameLst>
                                          <p:attrName>style.rotation</p:attrName>
                                        </p:attrNameLst>
                                      </p:cBhvr>
                                      <p:tavLst>
                                        <p:tav tm="0">
                                          <p:val>
                                            <p:fltVal val="360"/>
                                          </p:val>
                                        </p:tav>
                                        <p:tav tm="100000">
                                          <p:val>
                                            <p:fltVal val="0"/>
                                          </p:val>
                                        </p:tav>
                                      </p:tavLst>
                                    </p:anim>
                                    <p:animEffect transition="in" filter="fade">
                                      <p:cBhvr>
                                        <p:cTn id="10" dur="500"/>
                                        <p:tgtEl>
                                          <p:spTgt spid="788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8852">
                                            <p:txEl>
                                              <p:pRg st="0" end="0"/>
                                            </p:txEl>
                                          </p:spTgt>
                                        </p:tgtEl>
                                        <p:attrNameLst>
                                          <p:attrName>style.visibility</p:attrName>
                                        </p:attrNameLst>
                                      </p:cBhvr>
                                      <p:to>
                                        <p:strVal val="visible"/>
                                      </p:to>
                                    </p:set>
                                    <p:anim calcmode="lin" valueType="num">
                                      <p:cBhvr>
                                        <p:cTn id="15" dur="500" fill="hold"/>
                                        <p:tgtEl>
                                          <p:spTgt spid="7885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885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8852">
                                            <p:txEl>
                                              <p:pRg st="1" end="1"/>
                                            </p:txEl>
                                          </p:spTgt>
                                        </p:tgtEl>
                                        <p:attrNameLst>
                                          <p:attrName>style.visibility</p:attrName>
                                        </p:attrNameLst>
                                      </p:cBhvr>
                                      <p:to>
                                        <p:strVal val="visible"/>
                                      </p:to>
                                    </p:set>
                                    <p:anim calcmode="lin" valueType="num">
                                      <p:cBhvr>
                                        <p:cTn id="21" dur="500" fill="hold"/>
                                        <p:tgtEl>
                                          <p:spTgt spid="7885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885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8852">
                                            <p:txEl>
                                              <p:pRg st="6" end="6"/>
                                            </p:txEl>
                                          </p:spTgt>
                                        </p:tgtEl>
                                        <p:attrNameLst>
                                          <p:attrName>style.visibility</p:attrName>
                                        </p:attrNameLst>
                                      </p:cBhvr>
                                      <p:to>
                                        <p:strVal val="visible"/>
                                      </p:to>
                                    </p:set>
                                    <p:anim calcmode="lin" valueType="num">
                                      <p:cBhvr>
                                        <p:cTn id="27" dur="500" fill="hold"/>
                                        <p:tgtEl>
                                          <p:spTgt spid="7885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885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8851">
                                            <p:txEl>
                                              <p:pRg st="0" end="0"/>
                                            </p:txEl>
                                          </p:spTgt>
                                        </p:tgtEl>
                                        <p:attrNameLst>
                                          <p:attrName>style.visibility</p:attrName>
                                        </p:attrNameLst>
                                      </p:cBhvr>
                                      <p:to>
                                        <p:strVal val="visible"/>
                                      </p:to>
                                    </p:set>
                                    <p:anim calcmode="lin" valueType="num">
                                      <p:cBhvr>
                                        <p:cTn id="33"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7885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08213" y="333378"/>
            <a:ext cx="7772400" cy="719135"/>
          </a:xfrm>
        </p:spPr>
        <p:txBody>
          <a:bodyPr rtlCol="0">
            <a:normAutofit/>
          </a:bodyPr>
          <a:lstStyle/>
          <a:p>
            <a:pPr eaLnBrk="1" fontAlgn="auto" hangingPunct="1">
              <a:spcAft>
                <a:spcPts val="0"/>
              </a:spcAft>
              <a:defRPr/>
            </a:pPr>
            <a:r>
              <a:rPr lang="el-GR" altLang="el-GR" sz="3600" b="1" u="sng" dirty="0">
                <a:solidFill>
                  <a:schemeClr val="bg1"/>
                </a:solidFill>
                <a:effectLst/>
                <a:latin typeface="Calibri" panose="020F0502020204030204" pitchFamily="34" charset="0"/>
                <a:ea typeface="+mj-ea"/>
                <a:cs typeface="Calibri" panose="020F0502020204030204" pitchFamily="34" charset="0"/>
              </a:rPr>
              <a:t>ΖΗΜΙΕΣ</a:t>
            </a:r>
          </a:p>
        </p:txBody>
      </p:sp>
      <p:sp>
        <p:nvSpPr>
          <p:cNvPr id="79875" name="Rectangle 3"/>
          <p:cNvSpPr>
            <a:spLocks noGrp="1" noChangeArrowheads="1"/>
          </p:cNvSpPr>
          <p:nvPr>
            <p:ph sz="half" idx="1"/>
          </p:nvPr>
        </p:nvSpPr>
        <p:spPr>
          <a:xfrm>
            <a:off x="1919289" y="1341439"/>
            <a:ext cx="4105275" cy="5183187"/>
          </a:xfrm>
        </p:spPr>
        <p:txBody>
          <a:bodyPr>
            <a:normAutofit/>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rgbClr val="5FF76A"/>
                </a:solidFill>
                <a:effectLst/>
                <a:latin typeface="Calibri" panose="020F0502020204030204" pitchFamily="34" charset="0"/>
                <a:cs typeface="Calibri" panose="020F0502020204030204" pitchFamily="34" charset="0"/>
              </a:rPr>
              <a:t>      </a:t>
            </a:r>
            <a:r>
              <a:rPr lang="el-GR" altLang="el-GR" dirty="0">
                <a:solidFill>
                  <a:srgbClr val="FFFFFF"/>
                </a:solidFill>
                <a:effectLst/>
                <a:latin typeface="Calibri" panose="020F0502020204030204" pitchFamily="34" charset="0"/>
                <a:cs typeface="Calibri" panose="020F0502020204030204" pitchFamily="34" charset="0"/>
              </a:rPr>
              <a:t> </a:t>
            </a: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1.500,00  </a:t>
            </a:r>
          </a:p>
          <a:p>
            <a:pPr indent="-306000" eaLnBrk="1" fontAlgn="auto" hangingPunct="1">
              <a:lnSpc>
                <a:spcPct val="90000"/>
              </a:lnSpc>
              <a:buNone/>
              <a:defRPr/>
            </a:pPr>
            <a:endParaRPr lang="el-GR" altLang="el-GR" sz="40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0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000" dirty="0">
              <a:solidFill>
                <a:schemeClr val="bg1"/>
              </a:solidFill>
              <a:effectLst/>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1.500,00</a:t>
            </a:r>
          </a:p>
          <a:p>
            <a:pPr indent="-306000" eaLnBrk="1" fontAlgn="auto" hangingPunct="1">
              <a:lnSpc>
                <a:spcPct val="90000"/>
              </a:lnSpc>
              <a:buNone/>
              <a:defRPr/>
            </a:pPr>
            <a:endParaRPr lang="el-GR" altLang="el-GR" dirty="0">
              <a:solidFill>
                <a:srgbClr val="FFFFFF"/>
              </a:solidFill>
            </a:endParaRPr>
          </a:p>
        </p:txBody>
      </p:sp>
      <p:sp>
        <p:nvSpPr>
          <p:cNvPr id="79876" name="Rectangle 4"/>
          <p:cNvSpPr>
            <a:spLocks noGrp="1" noChangeArrowheads="1"/>
          </p:cNvSpPr>
          <p:nvPr>
            <p:ph sz="half" idx="2"/>
          </p:nvPr>
        </p:nvSpPr>
        <p:spPr>
          <a:xfrm>
            <a:off x="6311901" y="1268413"/>
            <a:ext cx="4068763" cy="5040312"/>
          </a:xfrm>
        </p:spPr>
        <p:txBody>
          <a:bodyPr>
            <a:normAutofit/>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p:txBody>
      </p:sp>
      <p:sp>
        <p:nvSpPr>
          <p:cNvPr id="15365" name="Line 5"/>
          <p:cNvSpPr>
            <a:spLocks noChangeShapeType="1"/>
          </p:cNvSpPr>
          <p:nvPr/>
        </p:nvSpPr>
        <p:spPr bwMode="auto">
          <a:xfrm flipH="1">
            <a:off x="6167438" y="1916113"/>
            <a:ext cx="0" cy="4608512"/>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5366" name="Line 6"/>
          <p:cNvSpPr>
            <a:spLocks noChangeShapeType="1"/>
          </p:cNvSpPr>
          <p:nvPr/>
        </p:nvSpPr>
        <p:spPr bwMode="auto">
          <a:xfrm>
            <a:off x="1992314" y="1916113"/>
            <a:ext cx="8351837"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5369" name="Line 9"/>
          <p:cNvSpPr>
            <a:spLocks noChangeShapeType="1"/>
          </p:cNvSpPr>
          <p:nvPr/>
        </p:nvSpPr>
        <p:spPr bwMode="auto">
          <a:xfrm>
            <a:off x="1919288" y="5678488"/>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5370" name="Line 10"/>
          <p:cNvSpPr>
            <a:spLocks noChangeShapeType="1"/>
          </p:cNvSpPr>
          <p:nvPr/>
        </p:nvSpPr>
        <p:spPr bwMode="auto">
          <a:xfrm>
            <a:off x="1919288" y="6450176"/>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38069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500" fill="hold"/>
                                        <p:tgtEl>
                                          <p:spTgt spid="79874"/>
                                        </p:tgtEl>
                                        <p:attrNameLst>
                                          <p:attrName>ppt_w</p:attrName>
                                        </p:attrNameLst>
                                      </p:cBhvr>
                                      <p:tavLst>
                                        <p:tav tm="0">
                                          <p:val>
                                            <p:fltVal val="0"/>
                                          </p:val>
                                        </p:tav>
                                        <p:tav tm="100000">
                                          <p:val>
                                            <p:strVal val="#ppt_w"/>
                                          </p:val>
                                        </p:tav>
                                      </p:tavLst>
                                    </p:anim>
                                    <p:anim calcmode="lin" valueType="num">
                                      <p:cBhvr>
                                        <p:cTn id="8" dur="500" fill="hold"/>
                                        <p:tgtEl>
                                          <p:spTgt spid="79874"/>
                                        </p:tgtEl>
                                        <p:attrNameLst>
                                          <p:attrName>ppt_h</p:attrName>
                                        </p:attrNameLst>
                                      </p:cBhvr>
                                      <p:tavLst>
                                        <p:tav tm="0">
                                          <p:val>
                                            <p:fltVal val="0"/>
                                          </p:val>
                                        </p:tav>
                                        <p:tav tm="100000">
                                          <p:val>
                                            <p:strVal val="#ppt_h"/>
                                          </p:val>
                                        </p:tav>
                                      </p:tavLst>
                                    </p:anim>
                                    <p:anim calcmode="lin" valueType="num">
                                      <p:cBhvr>
                                        <p:cTn id="9" dur="500" fill="hold"/>
                                        <p:tgtEl>
                                          <p:spTgt spid="79874"/>
                                        </p:tgtEl>
                                        <p:attrNameLst>
                                          <p:attrName>style.rotation</p:attrName>
                                        </p:attrNameLst>
                                      </p:cBhvr>
                                      <p:tavLst>
                                        <p:tav tm="0">
                                          <p:val>
                                            <p:fltVal val="360"/>
                                          </p:val>
                                        </p:tav>
                                        <p:tav tm="100000">
                                          <p:val>
                                            <p:fltVal val="0"/>
                                          </p:val>
                                        </p:tav>
                                      </p:tavLst>
                                    </p:anim>
                                    <p:animEffect transition="in" filter="fade">
                                      <p:cBhvr>
                                        <p:cTn id="10" dur="500"/>
                                        <p:tgtEl>
                                          <p:spTgt spid="798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9875">
                                            <p:txEl>
                                              <p:pRg st="0" end="0"/>
                                            </p:txEl>
                                          </p:spTgt>
                                        </p:tgtEl>
                                        <p:attrNameLst>
                                          <p:attrName>style.visibility</p:attrName>
                                        </p:attrNameLst>
                                      </p:cBhvr>
                                      <p:to>
                                        <p:strVal val="visible"/>
                                      </p:to>
                                    </p:set>
                                    <p:anim calcmode="lin" valueType="num">
                                      <p:cBhvr>
                                        <p:cTn id="15"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98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79875">
                                            <p:txEl>
                                              <p:pRg st="1" end="1"/>
                                            </p:txEl>
                                          </p:spTgt>
                                        </p:tgtEl>
                                        <p:attrNameLst>
                                          <p:attrName>style.visibility</p:attrName>
                                        </p:attrNameLst>
                                      </p:cBhvr>
                                      <p:to>
                                        <p:strVal val="visible"/>
                                      </p:to>
                                    </p:set>
                                    <p:anim calcmode="lin" valueType="num">
                                      <p:cBhvr>
                                        <p:cTn id="21" dur="500" fill="hold"/>
                                        <p:tgtEl>
                                          <p:spTgt spid="7987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98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9875">
                                            <p:txEl>
                                              <p:pRg st="2" end="2"/>
                                            </p:txEl>
                                          </p:spTgt>
                                        </p:tgtEl>
                                        <p:attrNameLst>
                                          <p:attrName>style.visibility</p:attrName>
                                        </p:attrNameLst>
                                      </p:cBhvr>
                                      <p:to>
                                        <p:strVal val="visible"/>
                                      </p:to>
                                    </p:set>
                                    <p:anim calcmode="lin" valueType="num">
                                      <p:cBhvr>
                                        <p:cTn id="27" dur="500" fill="hold"/>
                                        <p:tgtEl>
                                          <p:spTgt spid="7987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98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79875">
                                            <p:txEl>
                                              <p:pRg st="6" end="6"/>
                                            </p:txEl>
                                          </p:spTgt>
                                        </p:tgtEl>
                                        <p:attrNameLst>
                                          <p:attrName>style.visibility</p:attrName>
                                        </p:attrNameLst>
                                      </p:cBhvr>
                                      <p:to>
                                        <p:strVal val="visible"/>
                                      </p:to>
                                    </p:set>
                                    <p:anim calcmode="lin" valueType="num">
                                      <p:cBhvr>
                                        <p:cTn id="33" dur="500" fill="hold"/>
                                        <p:tgtEl>
                                          <p:spTgt spid="79875">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7987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9876">
                                            <p:txEl>
                                              <p:pRg st="0" end="0"/>
                                            </p:txEl>
                                          </p:spTgt>
                                        </p:tgtEl>
                                        <p:attrNameLst>
                                          <p:attrName>style.visibility</p:attrName>
                                        </p:attrNameLst>
                                      </p:cBhvr>
                                      <p:to>
                                        <p:strVal val="visible"/>
                                      </p:to>
                                    </p:set>
                                    <p:anim calcmode="lin" valueType="num">
                                      <p:cBhvr>
                                        <p:cTn id="39" dur="500" fill="hold"/>
                                        <p:tgtEl>
                                          <p:spTgt spid="7987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7987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8213" y="260352"/>
            <a:ext cx="7772400" cy="719137"/>
          </a:xfrm>
        </p:spPr>
        <p:txBody>
          <a:bodyPr rtlCol="0">
            <a:normAutofit/>
          </a:bodyPr>
          <a:lstStyle/>
          <a:p>
            <a:pPr eaLnBrk="1" fontAlgn="auto" hangingPunct="1">
              <a:spcAft>
                <a:spcPts val="0"/>
              </a:spcAft>
              <a:defRPr/>
            </a:pPr>
            <a:r>
              <a:rPr lang="el-GR" altLang="el-GR" sz="3600" b="1" u="sng" dirty="0">
                <a:solidFill>
                  <a:schemeClr val="bg1"/>
                </a:solidFill>
                <a:latin typeface="Calibri" panose="020F0502020204030204" pitchFamily="34" charset="0"/>
                <a:ea typeface="+mj-ea"/>
                <a:cs typeface="Calibri" panose="020F0502020204030204" pitchFamily="34" charset="0"/>
              </a:rPr>
              <a:t>ΚΕΡΔΗ</a:t>
            </a:r>
          </a:p>
        </p:txBody>
      </p:sp>
      <p:sp>
        <p:nvSpPr>
          <p:cNvPr id="82947" name="Rectangle 3"/>
          <p:cNvSpPr>
            <a:spLocks noGrp="1" noChangeArrowheads="1"/>
          </p:cNvSpPr>
          <p:nvPr>
            <p:ph sz="half" idx="1"/>
          </p:nvPr>
        </p:nvSpPr>
        <p:spPr>
          <a:xfrm>
            <a:off x="1919289" y="1341439"/>
            <a:ext cx="4105275" cy="5183187"/>
          </a:xfrm>
        </p:spPr>
        <p:txBody>
          <a:bodyPr/>
          <a:lstStyle/>
          <a:p>
            <a:pPr indent="-306000" eaLnBrk="1" fontAlgn="auto" hangingPunct="1">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buNone/>
              <a:defRPr/>
            </a:pPr>
            <a:endParaRPr lang="el-GR" altLang="el-GR" dirty="0">
              <a:solidFill>
                <a:srgbClr val="FFFFFF"/>
              </a:solidFill>
            </a:endParaRPr>
          </a:p>
          <a:p>
            <a:pPr indent="-306000" eaLnBrk="1" fontAlgn="auto" hangingPunct="1">
              <a:buNone/>
              <a:defRPr/>
            </a:pPr>
            <a:endParaRPr lang="el-GR" altLang="el-GR" dirty="0">
              <a:solidFill>
                <a:srgbClr val="FFFFFF"/>
              </a:solidFill>
            </a:endParaRP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13.000,00  </a:t>
            </a:r>
          </a:p>
          <a:p>
            <a:pPr indent="-306000" eaLnBrk="1" fontAlgn="auto" hangingPunct="1">
              <a:lnSpc>
                <a:spcPct val="90000"/>
              </a:lnSpc>
              <a:buNone/>
              <a:defRPr/>
            </a:pPr>
            <a:endParaRPr lang="el-GR" altLang="el-GR" dirty="0">
              <a:solidFill>
                <a:schemeClr val="bg1"/>
              </a:solidFill>
              <a:latin typeface="Calibri" panose="020F0502020204030204" pitchFamily="34" charset="0"/>
              <a:cs typeface="Calibri" panose="020F0502020204030204" pitchFamily="34" charset="0"/>
            </a:endParaRPr>
          </a:p>
          <a:p>
            <a:pPr indent="-306000" eaLnBrk="1" fontAlgn="auto" hangingPunct="1">
              <a:buNone/>
              <a:defRPr/>
            </a:pPr>
            <a:endParaRPr lang="el-GR" altLang="el-GR" dirty="0">
              <a:solidFill>
                <a:schemeClr val="bg1"/>
              </a:solidFill>
              <a:latin typeface="Calibri" panose="020F0502020204030204" pitchFamily="34" charset="0"/>
              <a:cs typeface="Calibri" panose="020F0502020204030204" pitchFamily="34" charset="0"/>
            </a:endParaRPr>
          </a:p>
          <a:p>
            <a:pPr indent="-306000" eaLnBrk="1" fontAlgn="auto" hangingPunct="1">
              <a:buNone/>
              <a:defRPr/>
            </a:pPr>
            <a:endParaRPr lang="el-GR" altLang="el-GR" dirty="0">
              <a:solidFill>
                <a:schemeClr val="bg1"/>
              </a:solidFill>
              <a:latin typeface="Calibri" panose="020F0502020204030204" pitchFamily="34" charset="0"/>
              <a:cs typeface="Calibri" panose="020F0502020204030204" pitchFamily="34" charset="0"/>
            </a:endParaRPr>
          </a:p>
          <a:p>
            <a:pPr indent="-306000" eaLnBrk="1" fontAlgn="auto" hangingPunct="1">
              <a:buNone/>
              <a:defRPr/>
            </a:pPr>
            <a:r>
              <a:rPr lang="el-GR" altLang="el-GR" sz="4000" dirty="0">
                <a:solidFill>
                  <a:srgbClr val="00B050"/>
                </a:solidFill>
                <a:latin typeface="Calibri" panose="020F0502020204030204" pitchFamily="34" charset="0"/>
                <a:cs typeface="Calibri" panose="020F0502020204030204" pitchFamily="34" charset="0"/>
              </a:rPr>
              <a:t>13.000,00</a:t>
            </a:r>
          </a:p>
        </p:txBody>
      </p:sp>
      <p:sp>
        <p:nvSpPr>
          <p:cNvPr id="82948" name="Rectangle 4"/>
          <p:cNvSpPr>
            <a:spLocks noGrp="1" noChangeArrowheads="1"/>
          </p:cNvSpPr>
          <p:nvPr>
            <p:ph sz="half" idx="2"/>
          </p:nvPr>
        </p:nvSpPr>
        <p:spPr>
          <a:xfrm>
            <a:off x="6311901" y="1268414"/>
            <a:ext cx="4068763" cy="4897437"/>
          </a:xfrm>
        </p:spPr>
        <p:txBody>
          <a:bodyPr/>
          <a:lstStyle/>
          <a:p>
            <a:pPr indent="-306000" algn="r" eaLnBrk="1" fontAlgn="auto" hangingPunct="1">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r>
              <a:rPr lang="el-GR" altLang="el-GR" sz="4000" dirty="0">
                <a:solidFill>
                  <a:schemeClr val="bg1"/>
                </a:solidFill>
                <a:latin typeface="Calibri" panose="020F0502020204030204" pitchFamily="34" charset="0"/>
                <a:cs typeface="Calibri" panose="020F0502020204030204" pitchFamily="34" charset="0"/>
              </a:rPr>
              <a:t>13.000,00</a:t>
            </a:r>
          </a:p>
          <a:p>
            <a:pPr indent="-306000" algn="r" eaLnBrk="1" fontAlgn="auto" hangingPunct="1">
              <a:buNone/>
              <a:defRPr/>
            </a:pPr>
            <a:endParaRPr lang="el-GR" altLang="el-GR" sz="4000" dirty="0">
              <a:solidFill>
                <a:schemeClr val="bg1"/>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sz="2400" dirty="0">
              <a:solidFill>
                <a:schemeClr val="bg1"/>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sz="4000" dirty="0">
              <a:solidFill>
                <a:schemeClr val="bg1"/>
              </a:solidFill>
              <a:latin typeface="Calibri" panose="020F0502020204030204" pitchFamily="34" charset="0"/>
              <a:cs typeface="Calibri" panose="020F0502020204030204" pitchFamily="34" charset="0"/>
            </a:endParaRPr>
          </a:p>
          <a:p>
            <a:pPr indent="-306000" algn="r" eaLnBrk="1" fontAlgn="auto" hangingPunct="1">
              <a:buNone/>
              <a:defRPr/>
            </a:pPr>
            <a:r>
              <a:rPr lang="el-GR" altLang="el-GR" sz="4000" dirty="0">
                <a:solidFill>
                  <a:srgbClr val="FF0000"/>
                </a:solidFill>
                <a:latin typeface="Calibri" panose="020F0502020204030204" pitchFamily="34" charset="0"/>
                <a:cs typeface="Calibri" panose="020F0502020204030204" pitchFamily="34" charset="0"/>
              </a:rPr>
              <a:t>13.000,00</a:t>
            </a:r>
          </a:p>
        </p:txBody>
      </p:sp>
      <p:sp>
        <p:nvSpPr>
          <p:cNvPr id="16389" name="Line 5"/>
          <p:cNvSpPr>
            <a:spLocks noChangeShapeType="1"/>
          </p:cNvSpPr>
          <p:nvPr/>
        </p:nvSpPr>
        <p:spPr bwMode="auto">
          <a:xfrm flipH="1">
            <a:off x="6167439" y="1989139"/>
            <a:ext cx="1587" cy="4535487"/>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6390" name="Line 6"/>
          <p:cNvSpPr>
            <a:spLocks noChangeShapeType="1"/>
          </p:cNvSpPr>
          <p:nvPr/>
        </p:nvSpPr>
        <p:spPr bwMode="auto">
          <a:xfrm>
            <a:off x="2063751" y="1989138"/>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6391" name="Line 7"/>
          <p:cNvSpPr>
            <a:spLocks noChangeShapeType="1"/>
          </p:cNvSpPr>
          <p:nvPr/>
        </p:nvSpPr>
        <p:spPr bwMode="auto">
          <a:xfrm>
            <a:off x="7680326" y="4937618"/>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6392" name="Line 8"/>
          <p:cNvSpPr>
            <a:spLocks noChangeShapeType="1"/>
          </p:cNvSpPr>
          <p:nvPr/>
        </p:nvSpPr>
        <p:spPr bwMode="auto">
          <a:xfrm>
            <a:off x="7680326" y="5876925"/>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6393" name="Line 9"/>
          <p:cNvSpPr>
            <a:spLocks noChangeShapeType="1"/>
          </p:cNvSpPr>
          <p:nvPr/>
        </p:nvSpPr>
        <p:spPr bwMode="auto">
          <a:xfrm>
            <a:off x="1919287" y="4937618"/>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6394" name="Line 10"/>
          <p:cNvSpPr>
            <a:spLocks noChangeShapeType="1"/>
          </p:cNvSpPr>
          <p:nvPr/>
        </p:nvSpPr>
        <p:spPr bwMode="auto">
          <a:xfrm>
            <a:off x="1919288" y="5876925"/>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382585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500" fill="hold"/>
                                        <p:tgtEl>
                                          <p:spTgt spid="82946"/>
                                        </p:tgtEl>
                                        <p:attrNameLst>
                                          <p:attrName>ppt_w</p:attrName>
                                        </p:attrNameLst>
                                      </p:cBhvr>
                                      <p:tavLst>
                                        <p:tav tm="0">
                                          <p:val>
                                            <p:fltVal val="0"/>
                                          </p:val>
                                        </p:tav>
                                        <p:tav tm="100000">
                                          <p:val>
                                            <p:strVal val="#ppt_w"/>
                                          </p:val>
                                        </p:tav>
                                      </p:tavLst>
                                    </p:anim>
                                    <p:anim calcmode="lin" valueType="num">
                                      <p:cBhvr>
                                        <p:cTn id="8" dur="500" fill="hold"/>
                                        <p:tgtEl>
                                          <p:spTgt spid="82946"/>
                                        </p:tgtEl>
                                        <p:attrNameLst>
                                          <p:attrName>ppt_h</p:attrName>
                                        </p:attrNameLst>
                                      </p:cBhvr>
                                      <p:tavLst>
                                        <p:tav tm="0">
                                          <p:val>
                                            <p:fltVal val="0"/>
                                          </p:val>
                                        </p:tav>
                                        <p:tav tm="100000">
                                          <p:val>
                                            <p:strVal val="#ppt_h"/>
                                          </p:val>
                                        </p:tav>
                                      </p:tavLst>
                                    </p:anim>
                                    <p:anim calcmode="lin" valueType="num">
                                      <p:cBhvr>
                                        <p:cTn id="9" dur="500" fill="hold"/>
                                        <p:tgtEl>
                                          <p:spTgt spid="82946"/>
                                        </p:tgtEl>
                                        <p:attrNameLst>
                                          <p:attrName>style.rotation</p:attrName>
                                        </p:attrNameLst>
                                      </p:cBhvr>
                                      <p:tavLst>
                                        <p:tav tm="0">
                                          <p:val>
                                            <p:fltVal val="360"/>
                                          </p:val>
                                        </p:tav>
                                        <p:tav tm="100000">
                                          <p:val>
                                            <p:fltVal val="0"/>
                                          </p:val>
                                        </p:tav>
                                      </p:tavLst>
                                    </p:anim>
                                    <p:animEffect transition="in" filter="fade">
                                      <p:cBhvr>
                                        <p:cTn id="10" dur="500"/>
                                        <p:tgtEl>
                                          <p:spTgt spid="829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2948">
                                            <p:txEl>
                                              <p:pRg st="0" end="0"/>
                                            </p:txEl>
                                          </p:spTgt>
                                        </p:tgtEl>
                                        <p:attrNameLst>
                                          <p:attrName>style.visibility</p:attrName>
                                        </p:attrNameLst>
                                      </p:cBhvr>
                                      <p:to>
                                        <p:strVal val="visible"/>
                                      </p:to>
                                    </p:set>
                                    <p:anim calcmode="lin" valueType="num">
                                      <p:cBhvr>
                                        <p:cTn id="15" dur="500" fill="hold"/>
                                        <p:tgtEl>
                                          <p:spTgt spid="8294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29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82948">
                                            <p:txEl>
                                              <p:pRg st="1" end="1"/>
                                            </p:txEl>
                                          </p:spTgt>
                                        </p:tgtEl>
                                        <p:attrNameLst>
                                          <p:attrName>style.visibility</p:attrName>
                                        </p:attrNameLst>
                                      </p:cBhvr>
                                      <p:to>
                                        <p:strVal val="visible"/>
                                      </p:to>
                                    </p:set>
                                    <p:anim calcmode="lin" valueType="num">
                                      <p:cBhvr>
                                        <p:cTn id="21" dur="500" fill="hold"/>
                                        <p:tgtEl>
                                          <p:spTgt spid="8294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29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82948">
                                            <p:txEl>
                                              <p:pRg st="5" end="5"/>
                                            </p:txEl>
                                          </p:spTgt>
                                        </p:tgtEl>
                                        <p:attrNameLst>
                                          <p:attrName>style.visibility</p:attrName>
                                        </p:attrNameLst>
                                      </p:cBhvr>
                                      <p:to>
                                        <p:strVal val="visible"/>
                                      </p:to>
                                    </p:set>
                                    <p:anim calcmode="lin" valueType="num">
                                      <p:cBhvr>
                                        <p:cTn id="27" dur="500" fill="hold"/>
                                        <p:tgtEl>
                                          <p:spTgt spid="82948">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8294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82947">
                                            <p:txEl>
                                              <p:pRg st="0" end="0"/>
                                            </p:txEl>
                                          </p:spTgt>
                                        </p:tgtEl>
                                        <p:attrNameLst>
                                          <p:attrName>style.visibility</p:attrName>
                                        </p:attrNameLst>
                                      </p:cBhvr>
                                      <p:to>
                                        <p:strVal val="visible"/>
                                      </p:to>
                                    </p:set>
                                    <p:anim calcmode="lin" valueType="num">
                                      <p:cBhvr>
                                        <p:cTn id="33"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82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82947">
                                            <p:txEl>
                                              <p:pRg st="3" end="3"/>
                                            </p:txEl>
                                          </p:spTgt>
                                        </p:tgtEl>
                                        <p:attrNameLst>
                                          <p:attrName>style.visibility</p:attrName>
                                        </p:attrNameLst>
                                      </p:cBhvr>
                                      <p:to>
                                        <p:strVal val="visible"/>
                                      </p:to>
                                    </p:set>
                                    <p:anim calcmode="lin" valueType="num">
                                      <p:cBhvr>
                                        <p:cTn id="39"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829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2947">
                                            <p:txEl>
                                              <p:pRg st="7" end="7"/>
                                            </p:txEl>
                                          </p:spTgt>
                                        </p:tgtEl>
                                        <p:attrNameLst>
                                          <p:attrName>style.visibility</p:attrName>
                                        </p:attrNameLst>
                                      </p:cBhvr>
                                      <p:to>
                                        <p:strVal val="visible"/>
                                      </p:to>
                                    </p:set>
                                    <p:anim calcmode="lin" valueType="num">
                                      <p:cBhvr>
                                        <p:cTn id="45"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8294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506388A7-8F7B-41C9-A133-6C38E587E4EB}"/>
              </a:ext>
            </a:extLst>
          </p:cNvPr>
          <p:cNvPicPr>
            <a:picLocks noChangeAspect="1"/>
          </p:cNvPicPr>
          <p:nvPr/>
        </p:nvPicPr>
        <p:blipFill rotWithShape="1">
          <a:blip r:embed="rId3">
            <a:alphaModFix amt="35000"/>
          </a:blip>
          <a:srcRect/>
          <a:stretch/>
        </p:blipFill>
        <p:spPr>
          <a:xfrm>
            <a:off x="20" y="10"/>
            <a:ext cx="12191980" cy="6857990"/>
          </a:xfrm>
          <a:prstGeom prst="rect">
            <a:avLst/>
          </a:prstGeom>
          <a:solidFill>
            <a:schemeClr val="accent5">
              <a:lumMod val="50000"/>
            </a:schemeClr>
          </a:solidFill>
        </p:spPr>
      </p:pic>
      <p:sp>
        <p:nvSpPr>
          <p:cNvPr id="2" name="Τίτλος 1"/>
          <p:cNvSpPr>
            <a:spLocks noGrp="1"/>
          </p:cNvSpPr>
          <p:nvPr>
            <p:ph type="title"/>
          </p:nvPr>
        </p:nvSpPr>
        <p:spPr>
          <a:xfrm>
            <a:off x="0" y="1"/>
            <a:ext cx="7451834" cy="537881"/>
          </a:xfrm>
          <a:solidFill>
            <a:srgbClr val="C00000"/>
          </a:solidFill>
          <a:ln>
            <a:solidFill>
              <a:srgbClr val="C00000"/>
            </a:solidFill>
          </a:ln>
        </p:spPr>
        <p:txBody>
          <a:bodyPr>
            <a:noAutofit/>
          </a:bodyPr>
          <a:lstStyle/>
          <a:p>
            <a:pPr algn="r"/>
            <a:r>
              <a:rPr lang="el-GR" sz="2800" b="1" dirty="0">
                <a:solidFill>
                  <a:schemeClr val="bg1"/>
                </a:solidFill>
              </a:rPr>
              <a:t>Χρηματοοικονομική Ανάλυση</a:t>
            </a:r>
          </a:p>
        </p:txBody>
      </p:sp>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r>
              <a:rPr lang="el-GR" altLang="zh-TW" b="1" i="1" dirty="0">
                <a:solidFill>
                  <a:schemeClr val="bg1"/>
                </a:solidFill>
              </a:rPr>
              <a:t>Χρηματοοικονομική Ανάλυση </a:t>
            </a:r>
            <a:r>
              <a:rPr lang="el-GR" altLang="zh-TW" dirty="0">
                <a:solidFill>
                  <a:schemeClr val="bg1"/>
                </a:solidFill>
              </a:rPr>
              <a:t>είναι η χρήση των οικονομικών καταστάσεων για τον καθορισμό της σωστής διαχείρισης και επίτευξης των στόχων της εταιρείας.</a:t>
            </a:r>
          </a:p>
          <a:p>
            <a:r>
              <a:rPr lang="el-GR" altLang="zh-TW" dirty="0">
                <a:solidFill>
                  <a:schemeClr val="bg1"/>
                </a:solidFill>
              </a:rPr>
              <a:t>Οι δείκτες </a:t>
            </a:r>
            <a:r>
              <a:rPr lang="el-GR" altLang="zh-TW" b="1" i="1" dirty="0">
                <a:solidFill>
                  <a:schemeClr val="bg1"/>
                </a:solidFill>
              </a:rPr>
              <a:t>επιμέτρησης</a:t>
            </a:r>
            <a:r>
              <a:rPr lang="el-GR" altLang="zh-TW" dirty="0">
                <a:solidFill>
                  <a:schemeClr val="bg1"/>
                </a:solidFill>
              </a:rPr>
              <a:t> απόδοσης πρέπει να ευθυγραμμίζονται με τους δύο βασικούς στόχους της εταιρείας: την κερδοφορία και τη ρευστότητα.</a:t>
            </a:r>
          </a:p>
          <a:p>
            <a:r>
              <a:rPr lang="el-GR" altLang="zh-TW" dirty="0">
                <a:solidFill>
                  <a:schemeClr val="bg1"/>
                </a:solidFill>
              </a:rPr>
              <a:t>Οι </a:t>
            </a:r>
            <a:r>
              <a:rPr lang="el-GR" altLang="zh-TW" b="1" i="1" dirty="0">
                <a:solidFill>
                  <a:schemeClr val="bg1"/>
                </a:solidFill>
              </a:rPr>
              <a:t>Χρηματοοικονομικοί δείκτες</a:t>
            </a:r>
            <a:r>
              <a:rPr lang="el-GR" altLang="zh-TW" dirty="0">
                <a:solidFill>
                  <a:schemeClr val="bg1"/>
                </a:solidFill>
              </a:rPr>
              <a:t> προσδιορίζουν πως τα στοιχεία των οικονομικών καταστάσεων συνδέονται μεταξύ τους.</a:t>
            </a:r>
          </a:p>
          <a:p>
            <a:pPr marL="0" indent="0" algn="just">
              <a:buNone/>
            </a:pPr>
            <a:endParaRPr lang="en-US" sz="2600" dirty="0"/>
          </a:p>
        </p:txBody>
      </p:sp>
    </p:spTree>
    <p:extLst>
      <p:ext uri="{BB962C8B-B14F-4D97-AF65-F5344CB8AC3E}">
        <p14:creationId xmlns:p14="http://schemas.microsoft.com/office/powerpoint/2010/main" val="331221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08213" y="333475"/>
            <a:ext cx="7772400" cy="576164"/>
          </a:xfrm>
        </p:spPr>
        <p:txBody>
          <a:bodyPr rtlCol="0">
            <a:normAutofit fontScale="90000"/>
          </a:bodyPr>
          <a:lstStyle/>
          <a:p>
            <a:pPr eaLnBrk="1" fontAlgn="auto" hangingPunct="1">
              <a:spcAft>
                <a:spcPts val="0"/>
              </a:spcAft>
              <a:defRPr/>
            </a:pPr>
            <a:r>
              <a:rPr lang="el-GR" altLang="el-GR" b="1" u="sng" dirty="0">
                <a:solidFill>
                  <a:schemeClr val="bg1"/>
                </a:solidFill>
                <a:latin typeface="Calibri" panose="020F0502020204030204" pitchFamily="34" charset="0"/>
                <a:ea typeface="+mj-ea"/>
                <a:cs typeface="Calibri" panose="020F0502020204030204" pitchFamily="34" charset="0"/>
              </a:rPr>
              <a:t>ΖΗΜΙΕΣ</a:t>
            </a:r>
          </a:p>
        </p:txBody>
      </p:sp>
      <p:sp>
        <p:nvSpPr>
          <p:cNvPr id="83971" name="Rectangle 3"/>
          <p:cNvSpPr>
            <a:spLocks noGrp="1" noChangeArrowheads="1"/>
          </p:cNvSpPr>
          <p:nvPr>
            <p:ph sz="half" idx="1"/>
          </p:nvPr>
        </p:nvSpPr>
        <p:spPr>
          <a:xfrm>
            <a:off x="1919289" y="1341439"/>
            <a:ext cx="4105275" cy="5183187"/>
          </a:xfrm>
        </p:spPr>
        <p:txBody>
          <a:bodyPr>
            <a:normAutofit lnSpcReduction="10000"/>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r>
              <a:rPr lang="el-GR" altLang="el-GR" sz="4000" dirty="0">
                <a:solidFill>
                  <a:srgbClr val="5FF76A"/>
                </a:solidFill>
                <a:latin typeface="Calibri" panose="020F0502020204030204" pitchFamily="34" charset="0"/>
                <a:cs typeface="Calibri" panose="020F0502020204030204" pitchFamily="34" charset="0"/>
              </a:rPr>
              <a:t>      </a:t>
            </a:r>
            <a:r>
              <a:rPr lang="el-GR" altLang="el-GR" dirty="0">
                <a:solidFill>
                  <a:srgbClr val="FFFFFF"/>
                </a:solidFill>
                <a:latin typeface="Calibri" panose="020F0502020204030204" pitchFamily="34" charset="0"/>
                <a:cs typeface="Calibri" panose="020F0502020204030204" pitchFamily="34" charset="0"/>
              </a:rPr>
              <a:t> </a:t>
            </a:r>
          </a:p>
          <a:p>
            <a:pPr indent="-306000" eaLnBrk="1" fontAlgn="auto" hangingPunct="1">
              <a:lnSpc>
                <a:spcPct val="90000"/>
              </a:lnSpc>
              <a:buNone/>
              <a:defRPr/>
            </a:pPr>
            <a:r>
              <a:rPr lang="el-GR" altLang="el-GR" sz="4000" dirty="0">
                <a:solidFill>
                  <a:schemeClr val="bg1"/>
                </a:solidFill>
                <a:latin typeface="Calibri" panose="020F0502020204030204" pitchFamily="34" charset="0"/>
                <a:cs typeface="Calibri" panose="020F0502020204030204" pitchFamily="34" charset="0"/>
              </a:rPr>
              <a:t>1.500,00  </a:t>
            </a: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rgbClr val="5FF76A"/>
                </a:solidFill>
                <a:latin typeface="Calibri" panose="020F0502020204030204" pitchFamily="34" charset="0"/>
                <a:cs typeface="Calibri" panose="020F0502020204030204" pitchFamily="34" charset="0"/>
              </a:rPr>
              <a:t>1.500,00</a:t>
            </a:r>
          </a:p>
          <a:p>
            <a:pPr indent="-306000" eaLnBrk="1" fontAlgn="auto" hangingPunct="1">
              <a:lnSpc>
                <a:spcPct val="90000"/>
              </a:lnSpc>
              <a:buNone/>
              <a:defRPr/>
            </a:pPr>
            <a:endParaRPr lang="el-GR" altLang="el-GR" dirty="0">
              <a:solidFill>
                <a:srgbClr val="FFFFFF"/>
              </a:solidFill>
            </a:endParaRPr>
          </a:p>
        </p:txBody>
      </p:sp>
      <p:sp>
        <p:nvSpPr>
          <p:cNvPr id="83972" name="Rectangle 4"/>
          <p:cNvSpPr>
            <a:spLocks noGrp="1" noChangeArrowheads="1"/>
          </p:cNvSpPr>
          <p:nvPr>
            <p:ph sz="half" idx="2"/>
          </p:nvPr>
        </p:nvSpPr>
        <p:spPr>
          <a:xfrm>
            <a:off x="6311901" y="1268413"/>
            <a:ext cx="4068763" cy="5040312"/>
          </a:xfrm>
        </p:spPr>
        <p:txBody>
          <a:bodyPr>
            <a:normAutofit lnSpcReduction="10000"/>
          </a:bodyPr>
          <a:lstStyle/>
          <a:p>
            <a:pPr indent="-306000" algn="r" eaLnBrk="1" fontAlgn="auto" hangingPunct="1">
              <a:buNone/>
              <a:defRPr/>
            </a:pPr>
            <a:r>
              <a:rPr lang="el-GR" altLang="el-GR" sz="40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endParaRPr lang="el-GR" altLang="el-GR" dirty="0">
              <a:solidFill>
                <a:srgbClr val="FFCC00"/>
              </a:solidFill>
            </a:endParaRPr>
          </a:p>
          <a:p>
            <a:pPr indent="-306000" algn="r" eaLnBrk="1" fontAlgn="auto" hangingPunct="1">
              <a:buNone/>
              <a:defRPr/>
            </a:pPr>
            <a:endParaRPr lang="el-GR" altLang="el-GR" dirty="0">
              <a:solidFill>
                <a:srgbClr val="FFCC00"/>
              </a:solidFill>
            </a:endParaRPr>
          </a:p>
          <a:p>
            <a:pPr indent="-306000" algn="r" eaLnBrk="1" fontAlgn="auto" hangingPunct="1">
              <a:buNone/>
              <a:defRPr/>
            </a:pPr>
            <a:endParaRPr lang="el-GR" altLang="el-GR" sz="4000" dirty="0">
              <a:solidFill>
                <a:srgbClr val="FFCC00"/>
              </a:solidFill>
            </a:endParaRP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1.500,00</a:t>
            </a:r>
          </a:p>
          <a:p>
            <a:pPr indent="-306000" algn="r" eaLnBrk="1" fontAlgn="auto" hangingPunct="1">
              <a:buNone/>
              <a:defRPr/>
            </a:pPr>
            <a:endParaRPr lang="el-GR" altLang="el-GR" dirty="0">
              <a:solidFill>
                <a:srgbClr val="FFCC00"/>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rgbClr val="FFCC00"/>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rgbClr val="FFCC00"/>
              </a:solidFill>
              <a:latin typeface="Calibri" panose="020F0502020204030204" pitchFamily="34" charset="0"/>
              <a:cs typeface="Calibri" panose="020F0502020204030204" pitchFamily="34" charset="0"/>
            </a:endParaRPr>
          </a:p>
          <a:p>
            <a:pPr indent="-306000" algn="r" eaLnBrk="1" fontAlgn="auto" hangingPunct="1">
              <a:buNone/>
              <a:defRPr/>
            </a:pPr>
            <a:r>
              <a:rPr lang="el-GR" altLang="el-GR" sz="4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1.500,00</a:t>
            </a:r>
          </a:p>
        </p:txBody>
      </p:sp>
      <p:sp>
        <p:nvSpPr>
          <p:cNvPr id="17413" name="Line 5"/>
          <p:cNvSpPr>
            <a:spLocks noChangeShapeType="1"/>
          </p:cNvSpPr>
          <p:nvPr/>
        </p:nvSpPr>
        <p:spPr bwMode="auto">
          <a:xfrm flipH="1">
            <a:off x="6167439" y="1916113"/>
            <a:ext cx="1587" cy="4608512"/>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7414" name="Line 6"/>
          <p:cNvSpPr>
            <a:spLocks noChangeShapeType="1"/>
          </p:cNvSpPr>
          <p:nvPr/>
        </p:nvSpPr>
        <p:spPr bwMode="auto">
          <a:xfrm>
            <a:off x="2063751" y="1916113"/>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7415" name="Line 7"/>
          <p:cNvSpPr>
            <a:spLocks noChangeShapeType="1"/>
          </p:cNvSpPr>
          <p:nvPr/>
        </p:nvSpPr>
        <p:spPr bwMode="auto">
          <a:xfrm>
            <a:off x="7680326" y="5445125"/>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7416" name="Line 8"/>
          <p:cNvSpPr>
            <a:spLocks noChangeShapeType="1"/>
          </p:cNvSpPr>
          <p:nvPr/>
        </p:nvSpPr>
        <p:spPr bwMode="auto">
          <a:xfrm>
            <a:off x="7680326" y="6165850"/>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7417" name="Line 9"/>
          <p:cNvSpPr>
            <a:spLocks noChangeShapeType="1"/>
          </p:cNvSpPr>
          <p:nvPr/>
        </p:nvSpPr>
        <p:spPr bwMode="auto">
          <a:xfrm>
            <a:off x="1919288" y="5373688"/>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7418" name="Line 10"/>
          <p:cNvSpPr>
            <a:spLocks noChangeShapeType="1"/>
          </p:cNvSpPr>
          <p:nvPr/>
        </p:nvSpPr>
        <p:spPr bwMode="auto">
          <a:xfrm>
            <a:off x="1919288" y="6092825"/>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1452758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500" fill="hold"/>
                                        <p:tgtEl>
                                          <p:spTgt spid="83970"/>
                                        </p:tgtEl>
                                        <p:attrNameLst>
                                          <p:attrName>ppt_w</p:attrName>
                                        </p:attrNameLst>
                                      </p:cBhvr>
                                      <p:tavLst>
                                        <p:tav tm="0">
                                          <p:val>
                                            <p:fltVal val="0"/>
                                          </p:val>
                                        </p:tav>
                                        <p:tav tm="100000">
                                          <p:val>
                                            <p:strVal val="#ppt_w"/>
                                          </p:val>
                                        </p:tav>
                                      </p:tavLst>
                                    </p:anim>
                                    <p:anim calcmode="lin" valueType="num">
                                      <p:cBhvr>
                                        <p:cTn id="8" dur="500" fill="hold"/>
                                        <p:tgtEl>
                                          <p:spTgt spid="83970"/>
                                        </p:tgtEl>
                                        <p:attrNameLst>
                                          <p:attrName>ppt_h</p:attrName>
                                        </p:attrNameLst>
                                      </p:cBhvr>
                                      <p:tavLst>
                                        <p:tav tm="0">
                                          <p:val>
                                            <p:fltVal val="0"/>
                                          </p:val>
                                        </p:tav>
                                        <p:tav tm="100000">
                                          <p:val>
                                            <p:strVal val="#ppt_h"/>
                                          </p:val>
                                        </p:tav>
                                      </p:tavLst>
                                    </p:anim>
                                    <p:anim calcmode="lin" valueType="num">
                                      <p:cBhvr>
                                        <p:cTn id="9" dur="500" fill="hold"/>
                                        <p:tgtEl>
                                          <p:spTgt spid="83970"/>
                                        </p:tgtEl>
                                        <p:attrNameLst>
                                          <p:attrName>style.rotation</p:attrName>
                                        </p:attrNameLst>
                                      </p:cBhvr>
                                      <p:tavLst>
                                        <p:tav tm="0">
                                          <p:val>
                                            <p:fltVal val="360"/>
                                          </p:val>
                                        </p:tav>
                                        <p:tav tm="100000">
                                          <p:val>
                                            <p:fltVal val="0"/>
                                          </p:val>
                                        </p:tav>
                                      </p:tavLst>
                                    </p:anim>
                                    <p:animEffect transition="in" filter="fade">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3971">
                                            <p:txEl>
                                              <p:pRg st="0" end="0"/>
                                            </p:txEl>
                                          </p:spTgt>
                                        </p:tgtEl>
                                        <p:attrNameLst>
                                          <p:attrName>style.visibility</p:attrName>
                                        </p:attrNameLst>
                                      </p:cBhvr>
                                      <p:to>
                                        <p:strVal val="visible"/>
                                      </p:to>
                                    </p:set>
                                    <p:anim calcmode="lin" valueType="num">
                                      <p:cBhvr>
                                        <p:cTn id="15"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39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83971">
                                            <p:txEl>
                                              <p:pRg st="1" end="1"/>
                                            </p:txEl>
                                          </p:spTgt>
                                        </p:tgtEl>
                                        <p:attrNameLst>
                                          <p:attrName>style.visibility</p:attrName>
                                        </p:attrNameLst>
                                      </p:cBhvr>
                                      <p:to>
                                        <p:strVal val="visible"/>
                                      </p:to>
                                    </p:set>
                                    <p:anim calcmode="lin" valueType="num">
                                      <p:cBhvr>
                                        <p:cTn id="21"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39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83971">
                                            <p:txEl>
                                              <p:pRg st="2" end="2"/>
                                            </p:txEl>
                                          </p:spTgt>
                                        </p:tgtEl>
                                        <p:attrNameLst>
                                          <p:attrName>style.visibility</p:attrName>
                                        </p:attrNameLst>
                                      </p:cBhvr>
                                      <p:to>
                                        <p:strVal val="visible"/>
                                      </p:to>
                                    </p:set>
                                    <p:anim calcmode="lin" valueType="num">
                                      <p:cBhvr>
                                        <p:cTn id="27" dur="500" fill="hold"/>
                                        <p:tgtEl>
                                          <p:spTgt spid="8397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839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83971">
                                            <p:txEl>
                                              <p:pRg st="6" end="6"/>
                                            </p:txEl>
                                          </p:spTgt>
                                        </p:tgtEl>
                                        <p:attrNameLst>
                                          <p:attrName>style.visibility</p:attrName>
                                        </p:attrNameLst>
                                      </p:cBhvr>
                                      <p:to>
                                        <p:strVal val="visible"/>
                                      </p:to>
                                    </p:set>
                                    <p:anim calcmode="lin" valueType="num">
                                      <p:cBhvr>
                                        <p:cTn id="33" dur="500" fill="hold"/>
                                        <p:tgtEl>
                                          <p:spTgt spid="83971">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8397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83972">
                                            <p:txEl>
                                              <p:pRg st="0" end="0"/>
                                            </p:txEl>
                                          </p:spTgt>
                                        </p:tgtEl>
                                        <p:attrNameLst>
                                          <p:attrName>style.visibility</p:attrName>
                                        </p:attrNameLst>
                                      </p:cBhvr>
                                      <p:to>
                                        <p:strVal val="visible"/>
                                      </p:to>
                                    </p:set>
                                    <p:anim calcmode="lin" valueType="num">
                                      <p:cBhvr>
                                        <p:cTn id="39" dur="500" fill="hold"/>
                                        <p:tgtEl>
                                          <p:spTgt spid="8397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39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3972">
                                            <p:txEl>
                                              <p:pRg st="4" end="4"/>
                                            </p:txEl>
                                          </p:spTgt>
                                        </p:tgtEl>
                                        <p:attrNameLst>
                                          <p:attrName>style.visibility</p:attrName>
                                        </p:attrNameLst>
                                      </p:cBhvr>
                                      <p:to>
                                        <p:strVal val="visible"/>
                                      </p:to>
                                    </p:set>
                                    <p:anim calcmode="lin" valueType="num">
                                      <p:cBhvr>
                                        <p:cTn id="45" dur="500" fill="hold"/>
                                        <p:tgtEl>
                                          <p:spTgt spid="83972">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8397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83972">
                                            <p:txEl>
                                              <p:pRg st="8" end="8"/>
                                            </p:txEl>
                                          </p:spTgt>
                                        </p:tgtEl>
                                        <p:attrNameLst>
                                          <p:attrName>style.visibility</p:attrName>
                                        </p:attrNameLst>
                                      </p:cBhvr>
                                      <p:to>
                                        <p:strVal val="visible"/>
                                      </p:to>
                                    </p:set>
                                    <p:anim calcmode="lin" valueType="num">
                                      <p:cBhvr>
                                        <p:cTn id="51" dur="500" fill="hold"/>
                                        <p:tgtEl>
                                          <p:spTgt spid="83972">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83972">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91545" y="188641"/>
            <a:ext cx="8317681" cy="720080"/>
          </a:xfrm>
        </p:spPr>
        <p:txBody>
          <a:bodyPr rtlCol="0">
            <a:normAutofit/>
          </a:bodyPr>
          <a:lstStyle/>
          <a:p>
            <a:pPr eaLnBrk="1" fontAlgn="auto" hangingPunct="1">
              <a:spcAft>
                <a:spcPts val="0"/>
              </a:spcAft>
              <a:defRPr/>
            </a:pPr>
            <a:r>
              <a:rPr lang="el-GR" altLang="el-GR" sz="3600" b="1" u="sng" dirty="0">
                <a:solidFill>
                  <a:schemeClr val="bg1"/>
                </a:solidFill>
                <a:latin typeface="Calibri" panose="020F0502020204030204" pitchFamily="34" charset="0"/>
                <a:ea typeface="+mj-ea"/>
                <a:cs typeface="Calibri" panose="020F0502020204030204" pitchFamily="34" charset="0"/>
              </a:rPr>
              <a:t>ΚΕΦΑΛΑΙΟ</a:t>
            </a:r>
          </a:p>
        </p:txBody>
      </p:sp>
      <p:sp>
        <p:nvSpPr>
          <p:cNvPr id="81923" name="Rectangle 3"/>
          <p:cNvSpPr>
            <a:spLocks noGrp="1" noChangeArrowheads="1"/>
          </p:cNvSpPr>
          <p:nvPr>
            <p:ph sz="half" idx="1"/>
          </p:nvPr>
        </p:nvSpPr>
        <p:spPr>
          <a:xfrm>
            <a:off x="1919289" y="908722"/>
            <a:ext cx="4105275" cy="5615904"/>
          </a:xfrm>
        </p:spPr>
        <p:txBody>
          <a:bodyPr/>
          <a:lstStyle/>
          <a:p>
            <a:pPr indent="-306000" eaLnBrk="1" fontAlgn="auto" hangingPunct="1">
              <a:lnSpc>
                <a:spcPct val="90000"/>
              </a:lnSpc>
              <a:buNone/>
              <a:defRPr/>
            </a:pPr>
            <a:r>
              <a:rPr lang="el-GR" altLang="el-GR" sz="3600" b="1" dirty="0">
                <a:solidFill>
                  <a:srgbClr val="002060"/>
                </a:solidFill>
                <a:effectLst/>
                <a:latin typeface="Calibri" panose="020F0502020204030204" pitchFamily="34" charset="0"/>
                <a:cs typeface="Calibri" panose="020F0502020204030204" pitchFamily="34" charset="0"/>
              </a:rPr>
              <a:t>ΧΡΕΩΣΗ</a:t>
            </a: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b="1" dirty="0">
                <a:solidFill>
                  <a:srgbClr val="FF0000"/>
                </a:solidFill>
                <a:effectLst/>
                <a:latin typeface="Calibri" panose="020F0502020204030204" pitchFamily="34" charset="0"/>
                <a:cs typeface="Calibri" panose="020F0502020204030204" pitchFamily="34" charset="0"/>
              </a:rPr>
              <a:t>1.500,00</a:t>
            </a:r>
          </a:p>
          <a:p>
            <a:pPr indent="-306000" eaLnBrk="1" fontAlgn="auto" hangingPunct="1">
              <a:lnSpc>
                <a:spcPct val="90000"/>
              </a:lnSpc>
              <a:buNone/>
              <a:defRPr/>
            </a:pPr>
            <a:endParaRPr lang="el-GR" altLang="el-GR" sz="4000" dirty="0">
              <a:solidFill>
                <a:srgbClr val="5FF76A"/>
              </a:solidFill>
              <a:latin typeface="Calibri" panose="020F0502020204030204" pitchFamily="34" charset="0"/>
              <a:cs typeface="Calibri" panose="020F0502020204030204" pitchFamily="34" charset="0"/>
            </a:endParaRPr>
          </a:p>
          <a:p>
            <a:pPr indent="-306000" eaLnBrk="1" fontAlgn="auto" hangingPunct="1">
              <a:lnSpc>
                <a:spcPct val="90000"/>
              </a:lnSpc>
              <a:buNone/>
              <a:defRPr/>
            </a:pPr>
            <a:r>
              <a:rPr lang="el-GR" altLang="el-GR" sz="4000" dirty="0">
                <a:solidFill>
                  <a:schemeClr val="bg1"/>
                </a:solidFill>
                <a:effectLst/>
                <a:latin typeface="Calibri" panose="020F0502020204030204" pitchFamily="34" charset="0"/>
                <a:cs typeface="Calibri" panose="020F0502020204030204" pitchFamily="34" charset="0"/>
              </a:rPr>
              <a:t>1.500,00</a:t>
            </a:r>
            <a:endParaRPr lang="el-GR" altLang="el-GR" dirty="0">
              <a:solidFill>
                <a:schemeClr val="bg1"/>
              </a:solidFill>
              <a:effectLst/>
              <a:latin typeface="Calibri" panose="020F0502020204030204" pitchFamily="34" charset="0"/>
              <a:cs typeface="Calibri" panose="020F0502020204030204" pitchFamily="34" charset="0"/>
            </a:endParaRPr>
          </a:p>
        </p:txBody>
      </p:sp>
      <p:sp>
        <p:nvSpPr>
          <p:cNvPr id="81924" name="Rectangle 4"/>
          <p:cNvSpPr>
            <a:spLocks noGrp="1" noChangeArrowheads="1"/>
          </p:cNvSpPr>
          <p:nvPr>
            <p:ph sz="half" idx="2"/>
          </p:nvPr>
        </p:nvSpPr>
        <p:spPr>
          <a:xfrm>
            <a:off x="6311901" y="908721"/>
            <a:ext cx="4068763" cy="5400004"/>
          </a:xfrm>
        </p:spPr>
        <p:txBody>
          <a:bodyPr/>
          <a:lstStyle/>
          <a:p>
            <a:pPr indent="-306000" algn="r" eaLnBrk="1" fontAlgn="auto" hangingPunct="1">
              <a:buNone/>
              <a:defRPr/>
            </a:pPr>
            <a:r>
              <a:rPr lang="el-GR" altLang="el-GR" sz="3600" b="1" dirty="0">
                <a:solidFill>
                  <a:srgbClr val="C00000"/>
                </a:solidFill>
                <a:effectLst/>
                <a:latin typeface="Calibri" panose="020F0502020204030204" pitchFamily="34" charset="0"/>
                <a:cs typeface="Calibri" panose="020F0502020204030204" pitchFamily="34" charset="0"/>
              </a:rPr>
              <a:t>ΠΙΣΤΩΣΗ</a:t>
            </a: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30.000,00</a:t>
            </a:r>
          </a:p>
          <a:p>
            <a:pPr indent="-306000" algn="r" eaLnBrk="1" fontAlgn="auto" hangingPunct="1">
              <a:buNone/>
              <a:defRPr/>
            </a:pPr>
            <a:r>
              <a:rPr lang="el-GR" altLang="el-GR" sz="4000" b="1" dirty="0">
                <a:solidFill>
                  <a:srgbClr val="002060"/>
                </a:solidFill>
                <a:effectLst/>
                <a:latin typeface="Calibri" panose="020F0502020204030204" pitchFamily="34" charset="0"/>
                <a:cs typeface="Calibri" panose="020F0502020204030204" pitchFamily="34" charset="0"/>
              </a:rPr>
              <a:t>13.000,00</a:t>
            </a:r>
          </a:p>
          <a:p>
            <a:pPr indent="-306000" algn="r" eaLnBrk="1" fontAlgn="auto" hangingPunct="1">
              <a:buNone/>
              <a:defRPr/>
            </a:pPr>
            <a:endParaRPr lang="el-GR" altLang="el-GR" dirty="0">
              <a:solidFill>
                <a:srgbClr val="FF9900"/>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rgbClr val="FF9900"/>
              </a:solidFill>
              <a:latin typeface="Calibri" panose="020F0502020204030204" pitchFamily="34" charset="0"/>
              <a:cs typeface="Calibri" panose="020F0502020204030204" pitchFamily="34" charset="0"/>
            </a:endParaRPr>
          </a:p>
          <a:p>
            <a:pPr indent="-306000" algn="r" eaLnBrk="1" fontAlgn="auto" hangingPunct="1">
              <a:buNone/>
              <a:defRPr/>
            </a:pPr>
            <a:endParaRPr lang="el-GR" altLang="el-GR" dirty="0">
              <a:solidFill>
                <a:srgbClr val="FF9900"/>
              </a:solidFill>
              <a:latin typeface="Calibri" panose="020F0502020204030204" pitchFamily="34" charset="0"/>
              <a:cs typeface="Calibri" panose="020F0502020204030204" pitchFamily="34" charset="0"/>
            </a:endParaRPr>
          </a:p>
          <a:p>
            <a:pPr indent="-306000" algn="r" eaLnBrk="1" fontAlgn="auto" hangingPunct="1">
              <a:buNone/>
              <a:defRPr/>
            </a:pPr>
            <a:r>
              <a:rPr lang="el-GR" altLang="el-GR" sz="4000" dirty="0">
                <a:solidFill>
                  <a:schemeClr val="bg1"/>
                </a:solidFill>
                <a:effectLst/>
                <a:latin typeface="Calibri" panose="020F0502020204030204" pitchFamily="34" charset="0"/>
                <a:cs typeface="Calibri" panose="020F0502020204030204" pitchFamily="34" charset="0"/>
              </a:rPr>
              <a:t>43.000,00</a:t>
            </a:r>
          </a:p>
          <a:p>
            <a:pPr indent="-306000" algn="r" eaLnBrk="1" fontAlgn="auto" hangingPunct="1">
              <a:buNone/>
              <a:defRPr/>
            </a:pPr>
            <a:r>
              <a:rPr lang="el-GR" altLang="el-GR" sz="4000" b="1" dirty="0">
                <a:solidFill>
                  <a:srgbClr val="FF0000"/>
                </a:solidFill>
                <a:latin typeface="Calibri" panose="020F0502020204030204" pitchFamily="34" charset="0"/>
                <a:cs typeface="Calibri" panose="020F0502020204030204" pitchFamily="34" charset="0"/>
              </a:rPr>
              <a:t>41.500,00</a:t>
            </a:r>
          </a:p>
        </p:txBody>
      </p:sp>
      <p:sp>
        <p:nvSpPr>
          <p:cNvPr id="18437" name="Line 5"/>
          <p:cNvSpPr>
            <a:spLocks noChangeShapeType="1"/>
          </p:cNvSpPr>
          <p:nvPr/>
        </p:nvSpPr>
        <p:spPr bwMode="auto">
          <a:xfrm flipH="1">
            <a:off x="6132513" y="1557338"/>
            <a:ext cx="13904" cy="4751387"/>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38" name="Line 6"/>
          <p:cNvSpPr>
            <a:spLocks noChangeShapeType="1"/>
          </p:cNvSpPr>
          <p:nvPr/>
        </p:nvSpPr>
        <p:spPr bwMode="auto">
          <a:xfrm>
            <a:off x="2063751" y="1557338"/>
            <a:ext cx="8207375"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39" name="Line 7"/>
          <p:cNvSpPr>
            <a:spLocks noChangeShapeType="1"/>
          </p:cNvSpPr>
          <p:nvPr/>
        </p:nvSpPr>
        <p:spPr bwMode="auto">
          <a:xfrm>
            <a:off x="7645401" y="4557385"/>
            <a:ext cx="273526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40" name="Line 8"/>
          <p:cNvSpPr>
            <a:spLocks noChangeShapeType="1"/>
          </p:cNvSpPr>
          <p:nvPr/>
        </p:nvSpPr>
        <p:spPr bwMode="auto">
          <a:xfrm>
            <a:off x="7645401" y="5300663"/>
            <a:ext cx="2663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41" name="Line 9"/>
          <p:cNvSpPr>
            <a:spLocks noChangeShapeType="1"/>
          </p:cNvSpPr>
          <p:nvPr/>
        </p:nvSpPr>
        <p:spPr bwMode="auto">
          <a:xfrm>
            <a:off x="1919289" y="4577420"/>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42" name="Line 10"/>
          <p:cNvSpPr>
            <a:spLocks noChangeShapeType="1"/>
          </p:cNvSpPr>
          <p:nvPr/>
        </p:nvSpPr>
        <p:spPr bwMode="auto">
          <a:xfrm>
            <a:off x="1919289" y="5300663"/>
            <a:ext cx="273526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43" name="Line 8"/>
          <p:cNvSpPr>
            <a:spLocks noChangeShapeType="1"/>
          </p:cNvSpPr>
          <p:nvPr/>
        </p:nvSpPr>
        <p:spPr bwMode="auto">
          <a:xfrm>
            <a:off x="7716839" y="6237288"/>
            <a:ext cx="2663825"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
        <p:nvSpPr>
          <p:cNvPr id="18444" name="Line 8"/>
          <p:cNvSpPr>
            <a:spLocks noChangeShapeType="1"/>
          </p:cNvSpPr>
          <p:nvPr/>
        </p:nvSpPr>
        <p:spPr bwMode="auto">
          <a:xfrm>
            <a:off x="7716839" y="6311900"/>
            <a:ext cx="2663825"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l-GR">
              <a:solidFill>
                <a:prstClr val="white"/>
              </a:solidFill>
              <a:latin typeface="Verdana" panose="020B0604030504040204" pitchFamily="34" charset="0"/>
            </a:endParaRPr>
          </a:p>
        </p:txBody>
      </p:sp>
    </p:spTree>
    <p:extLst>
      <p:ext uri="{BB962C8B-B14F-4D97-AF65-F5344CB8AC3E}">
        <p14:creationId xmlns:p14="http://schemas.microsoft.com/office/powerpoint/2010/main" val="3832964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500" fill="hold"/>
                                        <p:tgtEl>
                                          <p:spTgt spid="81922"/>
                                        </p:tgtEl>
                                        <p:attrNameLst>
                                          <p:attrName>ppt_w</p:attrName>
                                        </p:attrNameLst>
                                      </p:cBhvr>
                                      <p:tavLst>
                                        <p:tav tm="0">
                                          <p:val>
                                            <p:fltVal val="0"/>
                                          </p:val>
                                        </p:tav>
                                        <p:tav tm="100000">
                                          <p:val>
                                            <p:strVal val="#ppt_w"/>
                                          </p:val>
                                        </p:tav>
                                      </p:tavLst>
                                    </p:anim>
                                    <p:anim calcmode="lin" valueType="num">
                                      <p:cBhvr>
                                        <p:cTn id="8" dur="500" fill="hold"/>
                                        <p:tgtEl>
                                          <p:spTgt spid="81922"/>
                                        </p:tgtEl>
                                        <p:attrNameLst>
                                          <p:attrName>ppt_h</p:attrName>
                                        </p:attrNameLst>
                                      </p:cBhvr>
                                      <p:tavLst>
                                        <p:tav tm="0">
                                          <p:val>
                                            <p:fltVal val="0"/>
                                          </p:val>
                                        </p:tav>
                                        <p:tav tm="100000">
                                          <p:val>
                                            <p:strVal val="#ppt_h"/>
                                          </p:val>
                                        </p:tav>
                                      </p:tavLst>
                                    </p:anim>
                                    <p:anim calcmode="lin" valueType="num">
                                      <p:cBhvr>
                                        <p:cTn id="9" dur="500" fill="hold"/>
                                        <p:tgtEl>
                                          <p:spTgt spid="81922"/>
                                        </p:tgtEl>
                                        <p:attrNameLst>
                                          <p:attrName>style.rotation</p:attrName>
                                        </p:attrNameLst>
                                      </p:cBhvr>
                                      <p:tavLst>
                                        <p:tav tm="0">
                                          <p:val>
                                            <p:fltVal val="360"/>
                                          </p:val>
                                        </p:tav>
                                        <p:tav tm="100000">
                                          <p:val>
                                            <p:fltVal val="0"/>
                                          </p:val>
                                        </p:tav>
                                      </p:tavLst>
                                    </p:anim>
                                    <p:animEffect transition="in" filter="fade">
                                      <p:cBhvr>
                                        <p:cTn id="10" dur="500"/>
                                        <p:tgtEl>
                                          <p:spTgt spid="81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1924">
                                            <p:txEl>
                                              <p:pRg st="0" end="0"/>
                                            </p:txEl>
                                          </p:spTgt>
                                        </p:tgtEl>
                                        <p:attrNameLst>
                                          <p:attrName>style.visibility</p:attrName>
                                        </p:attrNameLst>
                                      </p:cBhvr>
                                      <p:to>
                                        <p:strVal val="visible"/>
                                      </p:to>
                                    </p:set>
                                    <p:anim calcmode="lin" valueType="num">
                                      <p:cBhvr>
                                        <p:cTn id="15" dur="500" fill="hold"/>
                                        <p:tgtEl>
                                          <p:spTgt spid="8192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192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81924">
                                            <p:txEl>
                                              <p:pRg st="1" end="1"/>
                                            </p:txEl>
                                          </p:spTgt>
                                        </p:tgtEl>
                                        <p:attrNameLst>
                                          <p:attrName>style.visibility</p:attrName>
                                        </p:attrNameLst>
                                      </p:cBhvr>
                                      <p:to>
                                        <p:strVal val="visible"/>
                                      </p:to>
                                    </p:set>
                                    <p:anim calcmode="lin" valueType="num">
                                      <p:cBhvr>
                                        <p:cTn id="21" dur="5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19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81924">
                                            <p:txEl>
                                              <p:pRg st="2" end="2"/>
                                            </p:txEl>
                                          </p:spTgt>
                                        </p:tgtEl>
                                        <p:attrNameLst>
                                          <p:attrName>style.visibility</p:attrName>
                                        </p:attrNameLst>
                                      </p:cBhvr>
                                      <p:to>
                                        <p:strVal val="visible"/>
                                      </p:to>
                                    </p:set>
                                    <p:anim calcmode="lin" valueType="num">
                                      <p:cBhvr>
                                        <p:cTn id="27" dur="500" fill="hold"/>
                                        <p:tgtEl>
                                          <p:spTgt spid="8192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8192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81924">
                                            <p:txEl>
                                              <p:pRg st="6" end="6"/>
                                            </p:txEl>
                                          </p:spTgt>
                                        </p:tgtEl>
                                        <p:attrNameLst>
                                          <p:attrName>style.visibility</p:attrName>
                                        </p:attrNameLst>
                                      </p:cBhvr>
                                      <p:to>
                                        <p:strVal val="visible"/>
                                      </p:to>
                                    </p:set>
                                    <p:anim calcmode="lin" valueType="num">
                                      <p:cBhvr>
                                        <p:cTn id="33" dur="500" fill="hold"/>
                                        <p:tgtEl>
                                          <p:spTgt spid="81924">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8192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81924">
                                            <p:txEl>
                                              <p:pRg st="7" end="7"/>
                                            </p:txEl>
                                          </p:spTgt>
                                        </p:tgtEl>
                                        <p:attrNameLst>
                                          <p:attrName>style.visibility</p:attrName>
                                        </p:attrNameLst>
                                      </p:cBhvr>
                                      <p:to>
                                        <p:strVal val="visible"/>
                                      </p:to>
                                    </p:set>
                                    <p:anim calcmode="lin" valueType="num">
                                      <p:cBhvr>
                                        <p:cTn id="39" dur="500" fill="hold"/>
                                        <p:tgtEl>
                                          <p:spTgt spid="81924">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81924">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1923">
                                            <p:txEl>
                                              <p:pRg st="0" end="0"/>
                                            </p:txEl>
                                          </p:spTgt>
                                        </p:tgtEl>
                                        <p:attrNameLst>
                                          <p:attrName>style.visibility</p:attrName>
                                        </p:attrNameLst>
                                      </p:cBhvr>
                                      <p:to>
                                        <p:strVal val="visible"/>
                                      </p:to>
                                    </p:set>
                                    <p:anim calcmode="lin" valueType="num">
                                      <p:cBhvr>
                                        <p:cTn id="45" dur="500" fill="hold"/>
                                        <p:tgtEl>
                                          <p:spTgt spid="8192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19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81923">
                                            <p:txEl>
                                              <p:pRg st="3" end="3"/>
                                            </p:txEl>
                                          </p:spTgt>
                                        </p:tgtEl>
                                        <p:attrNameLst>
                                          <p:attrName>style.visibility</p:attrName>
                                        </p:attrNameLst>
                                      </p:cBhvr>
                                      <p:to>
                                        <p:strVal val="visible"/>
                                      </p:to>
                                    </p:set>
                                    <p:anim calcmode="lin" valueType="num">
                                      <p:cBhvr>
                                        <p:cTn id="51" dur="500" fill="hold"/>
                                        <p:tgtEl>
                                          <p:spTgt spid="81923">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8192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1923">
                                            <p:txEl>
                                              <p:pRg st="5" end="5"/>
                                            </p:txEl>
                                          </p:spTgt>
                                        </p:tgtEl>
                                        <p:attrNameLst>
                                          <p:attrName>style.visibility</p:attrName>
                                        </p:attrNameLst>
                                      </p:cBhvr>
                                      <p:to>
                                        <p:strVal val="visible"/>
                                      </p:to>
                                    </p:set>
                                    <p:anim calcmode="lin" valueType="num">
                                      <p:cBhvr>
                                        <p:cTn id="57" dur="500" fill="hold"/>
                                        <p:tgtEl>
                                          <p:spTgt spid="81923">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8192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Υπότιτλος 2"/>
          <p:cNvSpPr>
            <a:spLocks noGrp="1"/>
          </p:cNvSpPr>
          <p:nvPr>
            <p:ph sz="half" idx="2"/>
          </p:nvPr>
        </p:nvSpPr>
        <p:spPr>
          <a:xfrm>
            <a:off x="398033" y="537881"/>
            <a:ext cx="11596743" cy="6320117"/>
          </a:xfrm>
        </p:spPr>
        <p:txBody>
          <a:bodyPr numCol="1" anchor="ctr">
            <a:normAutofit/>
          </a:bodyPr>
          <a:lstStyle/>
          <a:p>
            <a:pPr marL="0" indent="0" algn="ctr">
              <a:buNone/>
            </a:pPr>
            <a:r>
              <a:rPr lang="el-GR" sz="7200" b="1" dirty="0">
                <a:solidFill>
                  <a:srgbClr val="002060"/>
                </a:solidFill>
              </a:rPr>
              <a:t>Ευχαριστώ πολύ</a:t>
            </a:r>
          </a:p>
          <a:p>
            <a:pPr marL="0" indent="0" algn="ctr">
              <a:buNone/>
            </a:pPr>
            <a:r>
              <a:rPr lang="el-GR" sz="7200" b="1" dirty="0">
                <a:solidFill>
                  <a:srgbClr val="002060"/>
                </a:solidFill>
              </a:rPr>
              <a:t>για την συμμετοχή σας</a:t>
            </a:r>
            <a:endParaRPr lang="en-US" sz="7200" b="1" dirty="0">
              <a:solidFill>
                <a:srgbClr val="002060"/>
              </a:solidFill>
            </a:endParaRPr>
          </a:p>
        </p:txBody>
      </p:sp>
      <p:sp>
        <p:nvSpPr>
          <p:cNvPr id="4" name="Ορθογώνιο 3">
            <a:extLst>
              <a:ext uri="{FF2B5EF4-FFF2-40B4-BE49-F238E27FC236}">
                <a16:creationId xmlns:a16="http://schemas.microsoft.com/office/drawing/2014/main" id="{7533BF7D-388D-4416-BACD-D9DEFA626E96}"/>
              </a:ext>
            </a:extLst>
          </p:cNvPr>
          <p:cNvSpPr/>
          <p:nvPr/>
        </p:nvSpPr>
        <p:spPr>
          <a:xfrm>
            <a:off x="0" y="0"/>
            <a:ext cx="6096000" cy="53788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Ορθογώνιο 5">
            <a:extLst>
              <a:ext uri="{FF2B5EF4-FFF2-40B4-BE49-F238E27FC236}">
                <a16:creationId xmlns:a16="http://schemas.microsoft.com/office/drawing/2014/main" id="{EB8379A3-0666-4BCD-B8A3-7B274280E9F3}"/>
              </a:ext>
            </a:extLst>
          </p:cNvPr>
          <p:cNvSpPr/>
          <p:nvPr/>
        </p:nvSpPr>
        <p:spPr>
          <a:xfrm>
            <a:off x="6096000" y="-1"/>
            <a:ext cx="6096000" cy="5378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79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a:extLst>
              <a:ext uri="{FF2B5EF4-FFF2-40B4-BE49-F238E27FC236}">
                <a16:creationId xmlns:a16="http://schemas.microsoft.com/office/drawing/2014/main" id="{E4EBC99A-196A-47D3-8A8C-B5164F49F2FE}"/>
              </a:ext>
            </a:extLst>
          </p:cNvPr>
          <p:cNvPicPr>
            <a:picLocks noChangeAspect="1"/>
          </p:cNvPicPr>
          <p:nvPr/>
        </p:nvPicPr>
        <p:blipFill rotWithShape="1">
          <a:blip r:embed="rId3">
            <a:alphaModFix amt="40000"/>
          </a:blip>
          <a:srcRect/>
          <a:stretch/>
        </p:blipFill>
        <p:spPr>
          <a:xfrm>
            <a:off x="20" y="10"/>
            <a:ext cx="12191980" cy="6857990"/>
          </a:xfrm>
          <a:prstGeom prst="rect">
            <a:avLst/>
          </a:prstGeom>
          <a:solidFill>
            <a:schemeClr val="accent1">
              <a:lumMod val="60000"/>
              <a:lumOff val="40000"/>
            </a:schemeClr>
          </a:solidFill>
        </p:spPr>
      </p:pic>
      <p:sp>
        <p:nvSpPr>
          <p:cNvPr id="2" name="Τίτλος 1"/>
          <p:cNvSpPr>
            <a:spLocks noGrp="1"/>
          </p:cNvSpPr>
          <p:nvPr>
            <p:ph type="title"/>
          </p:nvPr>
        </p:nvSpPr>
        <p:spPr>
          <a:xfrm>
            <a:off x="838200" y="365125"/>
            <a:ext cx="10515600" cy="1325563"/>
          </a:xfrm>
        </p:spPr>
        <p:txBody>
          <a:bodyPr vert="horz" lIns="91440" tIns="45720" rIns="91440" bIns="45720" rtlCol="0" anchor="ctr">
            <a:normAutofit/>
          </a:bodyPr>
          <a:lstStyle/>
          <a:p>
            <a:r>
              <a:rPr lang="el-GR" sz="4000" b="1" dirty="0">
                <a:solidFill>
                  <a:schemeClr val="bg1"/>
                </a:solidFill>
              </a:rPr>
              <a:t>Χρηματοοικονομική </a:t>
            </a:r>
            <a:r>
              <a:rPr lang="en-US" sz="4000" b="1" dirty="0" err="1">
                <a:solidFill>
                  <a:schemeClr val="bg1"/>
                </a:solidFill>
              </a:rPr>
              <a:t>Ανάλυση</a:t>
            </a:r>
            <a:endParaRPr lang="en-US" sz="4000" b="1" dirty="0">
              <a:solidFill>
                <a:schemeClr val="bg1"/>
              </a:solidFill>
            </a:endParaRPr>
          </a:p>
        </p:txBody>
      </p:sp>
      <p:sp>
        <p:nvSpPr>
          <p:cNvPr id="1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Υπότιτλος 2"/>
          <p:cNvSpPr>
            <a:spLocks noGrp="1"/>
          </p:cNvSpPr>
          <p:nvPr>
            <p:ph sz="half" idx="2"/>
          </p:nvPr>
        </p:nvSpPr>
        <p:spPr>
          <a:xfrm>
            <a:off x="512955" y="1699832"/>
            <a:ext cx="11106615" cy="5158158"/>
          </a:xfrm>
        </p:spPr>
        <p:txBody>
          <a:bodyPr vert="horz" lIns="91440" tIns="45720" rIns="91440" bIns="45720" numCol="1" rtlCol="0">
            <a:normAutofit/>
          </a:bodyPr>
          <a:lstStyle/>
          <a:p>
            <a:endParaRPr lang="en-US" altLang="zh-TW" sz="2200" dirty="0">
              <a:solidFill>
                <a:srgbClr val="FFFFFF"/>
              </a:solidFill>
            </a:endParaRPr>
          </a:p>
          <a:p>
            <a:r>
              <a:rPr lang="el-GR" altLang="zh-TW" dirty="0">
                <a:solidFill>
                  <a:schemeClr val="bg1"/>
                </a:solidFill>
              </a:rPr>
              <a:t>Χρηματοοικονομικές καταστάσεις παρουσιάζουν μια</a:t>
            </a:r>
            <a:r>
              <a:rPr lang="en-US" altLang="zh-TW" dirty="0">
                <a:solidFill>
                  <a:schemeClr val="bg1"/>
                </a:solidFill>
              </a:rPr>
              <a:t> εταιρεία με χρηματοοικονομικούς όρους</a:t>
            </a:r>
          </a:p>
          <a:p>
            <a:r>
              <a:rPr lang="el-GR" altLang="zh-TW" dirty="0">
                <a:solidFill>
                  <a:schemeClr val="bg1"/>
                </a:solidFill>
              </a:rPr>
              <a:t>Κάθε χρηματοοικονομική κατάσταση αναφέρεται</a:t>
            </a:r>
            <a:r>
              <a:rPr lang="en-US" altLang="zh-TW" dirty="0">
                <a:solidFill>
                  <a:schemeClr val="bg1"/>
                </a:solidFill>
              </a:rPr>
              <a:t> σε μια συγκεκριμένη ημερομηνία ή χρονική περίοδο</a:t>
            </a:r>
          </a:p>
          <a:p>
            <a:r>
              <a:rPr lang="el-GR" altLang="zh-TW" dirty="0">
                <a:solidFill>
                  <a:schemeClr val="bg1"/>
                </a:solidFill>
              </a:rPr>
              <a:t>Τι θέλουν να γνωρίζουν τα ενδιαφερόμενα μέρη</a:t>
            </a:r>
            <a:r>
              <a:rPr lang="en-US" altLang="zh-TW" dirty="0">
                <a:solidFill>
                  <a:schemeClr val="bg1"/>
                </a:solidFill>
              </a:rPr>
              <a:t> για μια εταιρεία στο τέλος της λογιστικής περιόδου;</a:t>
            </a:r>
          </a:p>
          <a:p>
            <a:r>
              <a:rPr lang="en-US" altLang="zh-TW" dirty="0">
                <a:solidFill>
                  <a:schemeClr val="bg1"/>
                </a:solidFill>
              </a:rPr>
              <a:t>Τα </a:t>
            </a:r>
            <a:r>
              <a:rPr lang="el-GR" altLang="zh-TW" dirty="0">
                <a:solidFill>
                  <a:schemeClr val="bg1"/>
                </a:solidFill>
              </a:rPr>
              <a:t>στοιχεία</a:t>
            </a:r>
            <a:r>
              <a:rPr lang="en-US" altLang="zh-TW" dirty="0">
                <a:solidFill>
                  <a:schemeClr val="bg1"/>
                </a:solidFill>
              </a:rPr>
              <a:t> αυτά μας τα δίνουν οι χρηματοοικονομικές καταστάσεις</a:t>
            </a:r>
          </a:p>
          <a:p>
            <a:pPr marL="0"/>
            <a:endParaRPr lang="en-US" sz="2200" dirty="0">
              <a:solidFill>
                <a:srgbClr val="FFFFFF"/>
              </a:solidFill>
            </a:endParaRPr>
          </a:p>
        </p:txBody>
      </p:sp>
    </p:spTree>
    <p:extLst>
      <p:ext uri="{BB962C8B-B14F-4D97-AF65-F5344CB8AC3E}">
        <p14:creationId xmlns:p14="http://schemas.microsoft.com/office/powerpoint/2010/main" val="111048783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rPr>
              <a:t>Εισαγωγή</a:t>
            </a:r>
          </a:p>
        </p:txBody>
      </p:sp>
      <p:sp>
        <p:nvSpPr>
          <p:cNvPr id="3" name="Υπότιτλος 2"/>
          <p:cNvSpPr>
            <a:spLocks noGrp="1"/>
          </p:cNvSpPr>
          <p:nvPr>
            <p:ph sz="half" idx="2"/>
          </p:nvPr>
        </p:nvSpPr>
        <p:spPr>
          <a:xfrm>
            <a:off x="1846729" y="537881"/>
            <a:ext cx="10148047" cy="6320117"/>
          </a:xfrm>
        </p:spPr>
        <p:txBody>
          <a:bodyPr numCol="1">
            <a:normAutofit/>
          </a:bodyPr>
          <a:lstStyle/>
          <a:p>
            <a:pPr algn="just"/>
            <a:r>
              <a:rPr lang="el-GR" dirty="0"/>
              <a:t>Η Λογιστική συνδέεται με την οικονομική δραστηριότητα και εξελίσσεται μαζί της</a:t>
            </a:r>
          </a:p>
          <a:p>
            <a:pPr algn="just"/>
            <a:r>
              <a:rPr lang="el-GR" dirty="0"/>
              <a:t>Υπήρξε πάντοτε μια επιτακτική ανάγκη για μια αυστηρή αλλά και σχετικά συνοπτική επισκόπηση της οικονομικής κατάστασης μιας </a:t>
            </a:r>
            <a:r>
              <a:rPr lang="el-GR" b="1" i="1" dirty="0">
                <a:solidFill>
                  <a:srgbClr val="FF0000"/>
                </a:solidFill>
              </a:rPr>
              <a:t>οικονομικής μονάδας</a:t>
            </a:r>
            <a:r>
              <a:rPr lang="el-GR" dirty="0"/>
              <a:t> </a:t>
            </a:r>
          </a:p>
          <a:p>
            <a:pPr algn="just"/>
            <a:r>
              <a:rPr lang="el-GR" dirty="0"/>
              <a:t>Έννοιες όπως της περιουσίας, του εισοδήματος, του κόστους, του κέρδους, </a:t>
            </a:r>
            <a:r>
              <a:rPr lang="el-GR" dirty="0" err="1"/>
              <a:t>κλπ</a:t>
            </a:r>
            <a:r>
              <a:rPr lang="el-GR" dirty="0"/>
              <a:t>, προσεγγίζονται από την (κοινωνική) οικονομική επιστήμη γενικά και αφηρημένα έτσι ώστε να μην έχουν ιδιαίτερη χρησιμότητα για τις πρακτικές εφαρμογές</a:t>
            </a:r>
          </a:p>
          <a:p>
            <a:pPr algn="just"/>
            <a:r>
              <a:rPr lang="el-GR" dirty="0"/>
              <a:t>Η λογιστική αποτελεί ανεξάρτητο και αυτοτελή κλάδο των Οικονομικών Επιστημών μέσα στα πλαίσια των Κοινωνικών Επιστημών και είναι μια κατ’ εξοχήν εφαρμοσμένη κοινωνική επιστήμη με δύο όψεις: </a:t>
            </a:r>
          </a:p>
          <a:p>
            <a:pPr marL="0" indent="0" algn="just">
              <a:buNone/>
            </a:pPr>
            <a:r>
              <a:rPr lang="el-GR" dirty="0"/>
              <a:t>  (α) την </a:t>
            </a:r>
            <a:r>
              <a:rPr lang="el-GR" b="1" i="1" dirty="0">
                <a:solidFill>
                  <a:srgbClr val="002060"/>
                </a:solidFill>
              </a:rPr>
              <a:t>εμπειρική</a:t>
            </a:r>
            <a:r>
              <a:rPr lang="el-GR" dirty="0"/>
              <a:t> ή </a:t>
            </a:r>
            <a:r>
              <a:rPr lang="el-GR" b="1" i="1" dirty="0">
                <a:solidFill>
                  <a:srgbClr val="002060"/>
                </a:solidFill>
              </a:rPr>
              <a:t>πραγματιστική</a:t>
            </a:r>
            <a:r>
              <a:rPr lang="el-GR" dirty="0"/>
              <a:t> και (β) την </a:t>
            </a:r>
            <a:r>
              <a:rPr lang="el-GR" b="1" i="1" dirty="0">
                <a:solidFill>
                  <a:srgbClr val="002060"/>
                </a:solidFill>
              </a:rPr>
              <a:t>κανονιστική </a:t>
            </a:r>
          </a:p>
        </p:txBody>
      </p:sp>
      <p:sp>
        <p:nvSpPr>
          <p:cNvPr id="4" name="Πεντάγωνο 3"/>
          <p:cNvSpPr/>
          <p:nvPr/>
        </p:nvSpPr>
        <p:spPr>
          <a:xfrm>
            <a:off x="73573" y="1603712"/>
            <a:ext cx="1773156" cy="678270"/>
          </a:xfrm>
          <a:prstGeom prst="homePlat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Έννοιες</a:t>
            </a:r>
          </a:p>
        </p:txBody>
      </p:sp>
      <p:sp>
        <p:nvSpPr>
          <p:cNvPr id="7" name="Πεντάγωνο 6"/>
          <p:cNvSpPr/>
          <p:nvPr/>
        </p:nvSpPr>
        <p:spPr>
          <a:xfrm>
            <a:off x="73573" y="3236545"/>
            <a:ext cx="1773157" cy="678270"/>
          </a:xfrm>
          <a:prstGeom prst="homePlat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Περιεχόμενο</a:t>
            </a:r>
          </a:p>
        </p:txBody>
      </p:sp>
      <p:sp>
        <p:nvSpPr>
          <p:cNvPr id="9" name="Πεντάγωνο 8"/>
          <p:cNvSpPr/>
          <p:nvPr/>
        </p:nvSpPr>
        <p:spPr>
          <a:xfrm>
            <a:off x="73573" y="4872528"/>
            <a:ext cx="1773156" cy="688622"/>
          </a:xfrm>
          <a:prstGeom prst="homePlate">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l-GR" sz="2000" b="1" dirty="0"/>
          </a:p>
          <a:p>
            <a:pPr algn="ctr"/>
            <a:r>
              <a:rPr lang="el-GR" sz="2000" b="1" dirty="0"/>
              <a:t>Λογιστική Επιστήμη</a:t>
            </a:r>
          </a:p>
        </p:txBody>
      </p:sp>
      <p:sp>
        <p:nvSpPr>
          <p:cNvPr id="8" name="Ορθογώνιο 7">
            <a:extLst>
              <a:ext uri="{FF2B5EF4-FFF2-40B4-BE49-F238E27FC236}">
                <a16:creationId xmlns:a16="http://schemas.microsoft.com/office/drawing/2014/main" id="{61EC2D1E-D802-4CA2-B7FA-1C745CE73F75}"/>
              </a:ext>
            </a:extLst>
          </p:cNvPr>
          <p:cNvSpPr/>
          <p:nvPr/>
        </p:nvSpPr>
        <p:spPr>
          <a:xfrm>
            <a:off x="6691256" y="0"/>
            <a:ext cx="5500744" cy="5378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3634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outVertic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out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barn(outVertic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barn(outVertical)">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745183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Διοικητική Λογιστική</a:t>
            </a:r>
          </a:p>
        </p:txBody>
      </p:sp>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r>
              <a:rPr lang="el-GR" altLang="zh-TW" dirty="0">
                <a:solidFill>
                  <a:srgbClr val="C00000"/>
                </a:solidFill>
              </a:rPr>
              <a:t>Διοικητική Λογιστική </a:t>
            </a:r>
            <a:r>
              <a:rPr lang="el-GR" altLang="zh-TW" dirty="0"/>
              <a:t>— η χρήση της χρηματοοικονομικής πληροφόρησης από  εσωτερικούς χρήστες της εταιρείας </a:t>
            </a:r>
          </a:p>
          <a:p>
            <a:r>
              <a:rPr lang="el-GR" altLang="zh-TW" dirty="0"/>
              <a:t>Αποτελεί  αναφορά λειτουργικότητας η οποία παρέχει λεπτομέρειες όπως:</a:t>
            </a:r>
          </a:p>
          <a:p>
            <a:r>
              <a:rPr lang="el-GR" altLang="zh-TW" dirty="0"/>
              <a:t> ο αριθμός των πωλήσεων</a:t>
            </a:r>
          </a:p>
          <a:p>
            <a:r>
              <a:rPr lang="el-GR" altLang="zh-TW" dirty="0"/>
              <a:t> οι δαπάνες που πραγματοποιήθηκαν (τα κόστη που προέκυψαν)</a:t>
            </a:r>
          </a:p>
          <a:p>
            <a:r>
              <a:rPr lang="el-GR" altLang="zh-TW" dirty="0"/>
              <a:t> ο προϋπολογισμός των πωλήσεων και δαπανών του επόμενου έτους</a:t>
            </a:r>
          </a:p>
        </p:txBody>
      </p:sp>
    </p:spTree>
    <p:extLst>
      <p:ext uri="{BB962C8B-B14F-4D97-AF65-F5344CB8AC3E}">
        <p14:creationId xmlns:p14="http://schemas.microsoft.com/office/powerpoint/2010/main" val="4166870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745183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Χρηματοοικονομική Λογιστική </a:t>
            </a:r>
          </a:p>
        </p:txBody>
      </p:sp>
      <p:sp>
        <p:nvSpPr>
          <p:cNvPr id="3" name="Υπότιτλος 2"/>
          <p:cNvSpPr>
            <a:spLocks noGrp="1"/>
          </p:cNvSpPr>
          <p:nvPr>
            <p:ph sz="half" idx="2"/>
          </p:nvPr>
        </p:nvSpPr>
        <p:spPr>
          <a:xfrm>
            <a:off x="1293541" y="537881"/>
            <a:ext cx="9969192" cy="6320117"/>
          </a:xfrm>
        </p:spPr>
        <p:txBody>
          <a:bodyPr numCol="1">
            <a:normAutofit/>
          </a:bodyPr>
          <a:lstStyle/>
          <a:p>
            <a:endParaRPr lang="el-GR" altLang="zh-TW" dirty="0"/>
          </a:p>
          <a:p>
            <a:pPr algn="just"/>
            <a:endParaRPr lang="el-GR" altLang="zh-TW" dirty="0">
              <a:solidFill>
                <a:srgbClr val="C00000"/>
              </a:solidFill>
            </a:endParaRPr>
          </a:p>
          <a:p>
            <a:pPr algn="just"/>
            <a:endParaRPr lang="el-GR" altLang="zh-TW" dirty="0">
              <a:solidFill>
                <a:srgbClr val="C00000"/>
              </a:solidFill>
            </a:endParaRPr>
          </a:p>
          <a:p>
            <a:pPr algn="just"/>
            <a:r>
              <a:rPr lang="el-GR" altLang="zh-TW" dirty="0">
                <a:solidFill>
                  <a:srgbClr val="C00000"/>
                </a:solidFill>
              </a:rPr>
              <a:t>Χρηματοοικονομική Λογιστική </a:t>
            </a:r>
            <a:r>
              <a:rPr lang="el-GR" altLang="zh-TW" dirty="0"/>
              <a:t>— η χρήση της χρηματοοικονομικής πληροφόρησης από </a:t>
            </a:r>
            <a:r>
              <a:rPr lang="el-GR" altLang="zh-TW" u="sng" dirty="0"/>
              <a:t>εξωτερικούς χρήστες</a:t>
            </a:r>
            <a:r>
              <a:rPr lang="el-GR" altLang="zh-TW" dirty="0"/>
              <a:t>∙ αυτές οι αναφορές ονομάζονται </a:t>
            </a:r>
            <a:r>
              <a:rPr lang="el-GR" altLang="zh-TW" dirty="0">
                <a:solidFill>
                  <a:srgbClr val="00B050"/>
                </a:solidFill>
              </a:rPr>
              <a:t>χρηματοοικονομικές καταστάσεις</a:t>
            </a:r>
            <a:r>
              <a:rPr lang="el-GR" altLang="zh-TW" dirty="0"/>
              <a:t>.</a:t>
            </a:r>
          </a:p>
          <a:p>
            <a:pPr algn="just"/>
            <a:endParaRPr lang="el-GR" altLang="zh-TW" dirty="0"/>
          </a:p>
          <a:p>
            <a:pPr algn="just"/>
            <a:r>
              <a:rPr lang="el-GR" altLang="zh-TW" dirty="0"/>
              <a:t>Είναι σημαντικό να διαχωρίσουμε τη λογιστική βάσει του τρόπου επεξεργασίας των δεδομένων κατά την </a:t>
            </a:r>
            <a:r>
              <a:rPr lang="el-GR" altLang="zh-TW" dirty="0">
                <a:solidFill>
                  <a:srgbClr val="002060"/>
                </a:solidFill>
              </a:rPr>
              <a:t>τήρηση των λογιστικών βιβλίων </a:t>
            </a:r>
            <a:r>
              <a:rPr lang="el-GR" altLang="zh-TW" dirty="0"/>
              <a:t>και τη διαχείριση τους από τα </a:t>
            </a:r>
            <a:r>
              <a:rPr lang="el-GR" altLang="zh-TW" dirty="0">
                <a:solidFill>
                  <a:srgbClr val="FF0000"/>
                </a:solidFill>
              </a:rPr>
              <a:t>πληροφοριακά συστήματα</a:t>
            </a:r>
            <a:r>
              <a:rPr lang="el-GR" altLang="zh-TW" dirty="0"/>
              <a:t>. </a:t>
            </a:r>
          </a:p>
        </p:txBody>
      </p:sp>
    </p:spTree>
    <p:extLst>
      <p:ext uri="{BB962C8B-B14F-4D97-AF65-F5344CB8AC3E}">
        <p14:creationId xmlns:p14="http://schemas.microsoft.com/office/powerpoint/2010/main" val="33173706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p:cTn id="1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745183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Χρηματοοικονομική Λογιστική </a:t>
            </a:r>
          </a:p>
        </p:txBody>
      </p:sp>
      <p:sp>
        <p:nvSpPr>
          <p:cNvPr id="3" name="Υπότιτλος 2"/>
          <p:cNvSpPr>
            <a:spLocks noGrp="1"/>
          </p:cNvSpPr>
          <p:nvPr>
            <p:ph sz="half" idx="2"/>
          </p:nvPr>
        </p:nvSpPr>
        <p:spPr>
          <a:xfrm>
            <a:off x="1438507" y="537881"/>
            <a:ext cx="10049300" cy="6320117"/>
          </a:xfrm>
        </p:spPr>
        <p:txBody>
          <a:bodyPr numCol="1">
            <a:normAutofit/>
          </a:bodyPr>
          <a:lstStyle/>
          <a:p>
            <a:endParaRPr lang="el-GR" altLang="zh-TW" dirty="0"/>
          </a:p>
          <a:p>
            <a:pPr algn="just"/>
            <a:endParaRPr lang="el-GR" altLang="zh-TW" dirty="0">
              <a:solidFill>
                <a:srgbClr val="002060"/>
              </a:solidFill>
            </a:endParaRPr>
          </a:p>
          <a:p>
            <a:pPr algn="just"/>
            <a:r>
              <a:rPr lang="el-GR" altLang="zh-TW" dirty="0">
                <a:solidFill>
                  <a:srgbClr val="002060"/>
                </a:solidFill>
              </a:rPr>
              <a:t>Τήρηση Λογιστικών Βιβλίων</a:t>
            </a:r>
            <a:r>
              <a:rPr lang="el-GR" altLang="zh-TW" dirty="0"/>
              <a:t> είναι η συστηματική και </a:t>
            </a:r>
            <a:r>
              <a:rPr lang="el-GR" altLang="zh-TW" dirty="0" err="1"/>
              <a:t>επαναλαμβάνόμενη</a:t>
            </a:r>
            <a:r>
              <a:rPr lang="el-GR" altLang="zh-TW" dirty="0"/>
              <a:t> καταχώρηση λογιστικών δεδομένων.</a:t>
            </a:r>
          </a:p>
          <a:p>
            <a:pPr algn="just"/>
            <a:endParaRPr lang="el-GR" altLang="zh-TW" dirty="0">
              <a:solidFill>
                <a:srgbClr val="FF0000"/>
              </a:solidFill>
            </a:endParaRPr>
          </a:p>
          <a:p>
            <a:pPr algn="just"/>
            <a:r>
              <a:rPr lang="el-GR" altLang="zh-TW" dirty="0">
                <a:solidFill>
                  <a:srgbClr val="FF0000"/>
                </a:solidFill>
              </a:rPr>
              <a:t>Τα Διοικητικά Πληροφοριακά Συστήματα </a:t>
            </a:r>
            <a:r>
              <a:rPr lang="el-GR" altLang="zh-TW" dirty="0"/>
              <a:t>(MIS)  αποτελούνται από συνδεδεμένα υποσυστήματα τα οποία παρέχουν την απαιτούμενη πληροφόρηση για τη διαχείριση της εταιρείας.</a:t>
            </a:r>
          </a:p>
        </p:txBody>
      </p:sp>
    </p:spTree>
    <p:extLst>
      <p:ext uri="{BB962C8B-B14F-4D97-AF65-F5344CB8AC3E}">
        <p14:creationId xmlns:p14="http://schemas.microsoft.com/office/powerpoint/2010/main" val="11470054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38725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Ηθική Χρηματοοικονομική Πληροφόρηση</a:t>
            </a:r>
          </a:p>
        </p:txBody>
      </p:sp>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pPr algn="just"/>
            <a:r>
              <a:rPr lang="el-GR" altLang="zh-TW" dirty="0"/>
              <a:t>Ηθική είναι ο κώδικας δεοντολογίας που καταδεικνύει εάν οι ενέργειες είναι σωστές ή λάθος.</a:t>
            </a:r>
          </a:p>
          <a:p>
            <a:pPr algn="just"/>
            <a:r>
              <a:rPr lang="el-GR" altLang="zh-TW" dirty="0"/>
              <a:t>Η δεοντολογία είναι ιδιαιτέρως σημαντική κατά την προετοιμασία των οικονομικών αναφορών καθώς οι χρήστες των αναφορών αυτών πρέπει να βασίζονται στην καλή πίστη των ατόμων που έχουν εμπλακεί στην προετοιμασία τους.  </a:t>
            </a:r>
          </a:p>
          <a:p>
            <a:pPr algn="just"/>
            <a:r>
              <a:rPr lang="el-GR" altLang="zh-TW" dirty="0"/>
              <a:t>Παραπλανητική χρηματοοικονομική πληροφόρηση μπορεί να προκύψει από την παραποίηση αρχείων, τις ψευδείς συναλλαγές, ή την λανθασμένη χρήση διαφόρων λογιστικών αρχών.</a:t>
            </a:r>
          </a:p>
        </p:txBody>
      </p:sp>
    </p:spTree>
    <p:extLst>
      <p:ext uri="{BB962C8B-B14F-4D97-AF65-F5344CB8AC3E}">
        <p14:creationId xmlns:p14="http://schemas.microsoft.com/office/powerpoint/2010/main" val="420419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387254" cy="537881"/>
          </a:xfrm>
          <a:solidFill>
            <a:srgbClr val="006666"/>
          </a:solidFill>
          <a:ln>
            <a:solidFill>
              <a:srgbClr val="006666"/>
            </a:solidFill>
          </a:ln>
        </p:spPr>
        <p:txBody>
          <a:bodyPr>
            <a:noAutofit/>
          </a:bodyPr>
          <a:lstStyle/>
          <a:p>
            <a:pPr algn="r"/>
            <a:r>
              <a:rPr lang="el-GR" sz="2800" b="1" dirty="0">
                <a:solidFill>
                  <a:schemeClr val="bg1"/>
                </a:solidFill>
              </a:rPr>
              <a:t>Οι χρήστες της Λογιστικής Πληροφορίας</a:t>
            </a:r>
          </a:p>
        </p:txBody>
      </p:sp>
      <p:sp>
        <p:nvSpPr>
          <p:cNvPr id="3" name="Υπότιτλος 2"/>
          <p:cNvSpPr>
            <a:spLocks noGrp="1"/>
          </p:cNvSpPr>
          <p:nvPr>
            <p:ph sz="half" idx="2"/>
          </p:nvPr>
        </p:nvSpPr>
        <p:spPr>
          <a:xfrm>
            <a:off x="683172" y="537881"/>
            <a:ext cx="10804635" cy="6320117"/>
          </a:xfrm>
        </p:spPr>
        <p:txBody>
          <a:bodyPr numCol="1">
            <a:normAutofit/>
          </a:bodyPr>
          <a:lstStyle/>
          <a:p>
            <a:endParaRPr lang="el-GR" altLang="zh-TW" dirty="0"/>
          </a:p>
          <a:p>
            <a:pPr algn="just"/>
            <a:r>
              <a:rPr lang="el-GR" altLang="zh-TW" dirty="0"/>
              <a:t>Ο όρος </a:t>
            </a:r>
            <a:r>
              <a:rPr lang="el-GR" altLang="zh-TW" dirty="0">
                <a:solidFill>
                  <a:srgbClr val="FF0000"/>
                </a:solidFill>
              </a:rPr>
              <a:t>Διοίκηση</a:t>
            </a:r>
            <a:r>
              <a:rPr lang="el-GR" altLang="zh-TW" dirty="0"/>
              <a:t> αναφέρεται στα άτομα που είναι υπεύθυνα για τη διασφάλιση της επίτευξης των στόχων κερδοφορίας και ρευστότητας της εταιρείας </a:t>
            </a:r>
          </a:p>
          <a:p>
            <a:pPr algn="just"/>
            <a:r>
              <a:rPr lang="el-GR" altLang="zh-TW" b="1" dirty="0">
                <a:solidFill>
                  <a:srgbClr val="002060"/>
                </a:solidFill>
              </a:rPr>
              <a:t>Χρήστες με Άμεσο </a:t>
            </a:r>
            <a:r>
              <a:rPr lang="el-GR" altLang="zh-TW" dirty="0"/>
              <a:t>χρηματοοικονομικό ενδιαφέρον:</a:t>
            </a:r>
          </a:p>
          <a:p>
            <a:pPr algn="just"/>
            <a:r>
              <a:rPr lang="el-GR" altLang="zh-TW" b="1" dirty="0">
                <a:solidFill>
                  <a:srgbClr val="00B050"/>
                </a:solidFill>
              </a:rPr>
              <a:t>Επενδυτές</a:t>
            </a:r>
            <a:r>
              <a:rPr lang="el-GR" altLang="zh-TW" dirty="0"/>
              <a:t>: έχουν επενδύσει κεφάλαιο στην εταιρεία και κατά συνέπεια έχουν αποκτήσει μέρος της </a:t>
            </a:r>
            <a:r>
              <a:rPr lang="el-GR" altLang="zh-TW" dirty="0" err="1"/>
              <a:t>κυριότητάς</a:t>
            </a:r>
            <a:r>
              <a:rPr lang="el-GR" altLang="zh-TW" dirty="0"/>
              <a:t> της</a:t>
            </a:r>
          </a:p>
          <a:p>
            <a:pPr algn="just"/>
            <a:r>
              <a:rPr lang="el-GR" altLang="zh-TW" b="1" dirty="0">
                <a:solidFill>
                  <a:srgbClr val="C00000"/>
                </a:solidFill>
              </a:rPr>
              <a:t>Πιστωτές</a:t>
            </a:r>
            <a:r>
              <a:rPr lang="el-GR" altLang="zh-TW" dirty="0"/>
              <a:t>: έχουν δανείσει χρήματα ή έχουν παραδώσει αγαθά και προσφέρει υπηρεσίες πριν την εξόφλησή τους</a:t>
            </a:r>
          </a:p>
          <a:p>
            <a:pPr algn="just"/>
            <a:r>
              <a:rPr lang="el-GR" altLang="zh-TW" b="1" dirty="0">
                <a:solidFill>
                  <a:srgbClr val="002060"/>
                </a:solidFill>
              </a:rPr>
              <a:t>Χρήστες με Έμμεσο </a:t>
            </a:r>
            <a:r>
              <a:rPr lang="el-GR" altLang="zh-TW" dirty="0"/>
              <a:t>χρηματοοικονομικό ενδιαφέρον:</a:t>
            </a:r>
          </a:p>
          <a:p>
            <a:pPr algn="just"/>
            <a:r>
              <a:rPr lang="el-GR" altLang="zh-TW" b="1" dirty="0">
                <a:solidFill>
                  <a:srgbClr val="C00000"/>
                </a:solidFill>
              </a:rPr>
              <a:t>Φορολογικές Αρχές</a:t>
            </a:r>
            <a:r>
              <a:rPr lang="el-GR" altLang="zh-TW" dirty="0"/>
              <a:t>: Εταιρείες και ιδιώτες καταβάλουν διαφόρων ειδών φόρους.</a:t>
            </a:r>
          </a:p>
        </p:txBody>
      </p:sp>
      <p:sp>
        <p:nvSpPr>
          <p:cNvPr id="4" name="Ορθογώνιο 3">
            <a:extLst>
              <a:ext uri="{FF2B5EF4-FFF2-40B4-BE49-F238E27FC236}">
                <a16:creationId xmlns:a16="http://schemas.microsoft.com/office/drawing/2014/main" id="{D3E129EE-47ED-7B27-89B3-BB1B0DC13B1A}"/>
              </a:ext>
            </a:extLst>
          </p:cNvPr>
          <p:cNvSpPr/>
          <p:nvPr/>
        </p:nvSpPr>
        <p:spPr>
          <a:xfrm>
            <a:off x="8387254" y="0"/>
            <a:ext cx="3804746" cy="53788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51100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387254" cy="537881"/>
          </a:xfrm>
          <a:solidFill>
            <a:srgbClr val="006666"/>
          </a:solidFill>
          <a:ln>
            <a:solidFill>
              <a:srgbClr val="006666"/>
            </a:solidFill>
          </a:ln>
        </p:spPr>
        <p:txBody>
          <a:bodyPr>
            <a:noAutofit/>
          </a:bodyPr>
          <a:lstStyle/>
          <a:p>
            <a:pPr algn="r"/>
            <a:r>
              <a:rPr lang="el-GR" sz="2800" b="1" dirty="0">
                <a:solidFill>
                  <a:schemeClr val="bg1"/>
                </a:solidFill>
              </a:rPr>
              <a:t>Οι χρήστες της Λογιστικής Πληροφορίας</a:t>
            </a:r>
          </a:p>
        </p:txBody>
      </p:sp>
      <p:sp>
        <p:nvSpPr>
          <p:cNvPr id="3" name="Υπότιτλος 2"/>
          <p:cNvSpPr>
            <a:spLocks noGrp="1"/>
          </p:cNvSpPr>
          <p:nvPr>
            <p:ph sz="half" idx="2"/>
          </p:nvPr>
        </p:nvSpPr>
        <p:spPr>
          <a:xfrm>
            <a:off x="683172" y="537881"/>
            <a:ext cx="10804635" cy="6320117"/>
          </a:xfrm>
        </p:spPr>
        <p:txBody>
          <a:bodyPr numCol="1">
            <a:normAutofit/>
          </a:bodyPr>
          <a:lstStyle/>
          <a:p>
            <a:pPr algn="just"/>
            <a:r>
              <a:rPr lang="el-GR" altLang="zh-TW" dirty="0"/>
              <a:t>Οι Ρυθμιστικές Αρχές συμπεριλαμβάνουν την Επιτροπή Κεφαλαιαγοράς - </a:t>
            </a:r>
            <a:r>
              <a:rPr lang="el-GR" altLang="zh-TW" dirty="0" err="1"/>
              <a:t>Securities</a:t>
            </a:r>
            <a:r>
              <a:rPr lang="el-GR" altLang="zh-TW" dirty="0"/>
              <a:t> and Exchange Commission (SEC) στην οποία πρέπει να αναφέρονται περιοδικά όλες οι εταιρείες που εμπλέκονται σε δημόσια διαπραγμάτευση.</a:t>
            </a:r>
          </a:p>
          <a:p>
            <a:pPr algn="just"/>
            <a:r>
              <a:rPr lang="el-GR" altLang="zh-TW" dirty="0"/>
              <a:t>Άλλες ομάδες περιλαμβάνουν:</a:t>
            </a:r>
          </a:p>
          <a:p>
            <a:pPr algn="just"/>
            <a:r>
              <a:rPr lang="el-GR" altLang="zh-TW" dirty="0"/>
              <a:t>Εργατικά Σωματεία </a:t>
            </a:r>
          </a:p>
          <a:p>
            <a:pPr algn="just"/>
            <a:r>
              <a:rPr lang="el-GR" altLang="zh-TW" dirty="0"/>
              <a:t>Σύμβουλοι Επενδυτών και Πιστωτών</a:t>
            </a:r>
          </a:p>
          <a:p>
            <a:pPr algn="just"/>
            <a:r>
              <a:rPr lang="el-GR" altLang="zh-TW" dirty="0"/>
              <a:t>Σύμβουλος Καταναλωτή, Πελάτες, το Γενικό Κοινό</a:t>
            </a:r>
          </a:p>
          <a:p>
            <a:pPr algn="just"/>
            <a:r>
              <a:rPr lang="el-GR" altLang="zh-TW" dirty="0"/>
              <a:t>Οικονομικοί Προγραμματιστές</a:t>
            </a:r>
          </a:p>
          <a:p>
            <a:pPr algn="just"/>
            <a:r>
              <a:rPr lang="el-GR" altLang="zh-TW" dirty="0"/>
              <a:t>Κρατικοί και Μη Κερδοσκοπικοί Οργανισμοί αναλαμβάνουν τις λειτουργίες συγκέντρωσης κεφαλαίων και διάθεσης περιορισμένων πόρων.</a:t>
            </a:r>
          </a:p>
        </p:txBody>
      </p:sp>
    </p:spTree>
    <p:extLst>
      <p:ext uri="{BB962C8B-B14F-4D97-AF65-F5344CB8AC3E}">
        <p14:creationId xmlns:p14="http://schemas.microsoft.com/office/powerpoint/2010/main" val="3206153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184805"/>
            <a:ext cx="10515600" cy="602465"/>
          </a:xfrm>
        </p:spPr>
        <p:txBody>
          <a:bodyPr vert="horz" lIns="91440" tIns="45720" rIns="91440" bIns="45720" rtlCol="0" anchor="ctr">
            <a:normAutofit fontScale="90000"/>
          </a:bodyPr>
          <a:lstStyle/>
          <a:p>
            <a:r>
              <a:rPr lang="en-US" sz="4800" b="1" kern="1200" dirty="0" err="1">
                <a:solidFill>
                  <a:schemeClr val="tx1"/>
                </a:solidFill>
                <a:latin typeface="+mj-lt"/>
                <a:ea typeface="+mj-ea"/>
                <a:cs typeface="+mj-cs"/>
              </a:rPr>
              <a:t>Οι</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χρήστες</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της</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Λογιστικής</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Πληροφορί</a:t>
            </a:r>
            <a:r>
              <a:rPr lang="en-US" sz="4800" b="1" kern="1200" dirty="0">
                <a:solidFill>
                  <a:schemeClr val="tx1"/>
                </a:solidFill>
                <a:latin typeface="+mj-lt"/>
                <a:ea typeface="+mj-ea"/>
                <a:cs typeface="+mj-cs"/>
              </a:rPr>
              <a:t>ας</a:t>
            </a:r>
          </a:p>
        </p:txBody>
      </p:sp>
      <p:pic>
        <p:nvPicPr>
          <p:cNvPr id="4" name="Εικόνα 3"/>
          <p:cNvPicPr>
            <a:picLocks noChangeAspect="1"/>
          </p:cNvPicPr>
          <p:nvPr/>
        </p:nvPicPr>
        <p:blipFill>
          <a:blip r:embed="rId3"/>
          <a:stretch>
            <a:fillRect/>
          </a:stretch>
        </p:blipFill>
        <p:spPr>
          <a:xfrm>
            <a:off x="838201" y="787270"/>
            <a:ext cx="10763222" cy="5932449"/>
          </a:xfrm>
          <a:prstGeom prst="rect">
            <a:avLst/>
          </a:prstGeom>
        </p:spPr>
      </p:pic>
    </p:spTree>
    <p:extLst>
      <p:ext uri="{BB962C8B-B14F-4D97-AF65-F5344CB8AC3E}">
        <p14:creationId xmlns:p14="http://schemas.microsoft.com/office/powerpoint/2010/main" val="341054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Επιχείρηση - Οντότητα</a:t>
            </a:r>
          </a:p>
        </p:txBody>
      </p:sp>
      <p:sp>
        <p:nvSpPr>
          <p:cNvPr id="3" name="Υπότιτλος 2"/>
          <p:cNvSpPr>
            <a:spLocks noGrp="1"/>
          </p:cNvSpPr>
          <p:nvPr>
            <p:ph sz="half" idx="2"/>
          </p:nvPr>
        </p:nvSpPr>
        <p:spPr>
          <a:xfrm>
            <a:off x="346842" y="537883"/>
            <a:ext cx="11666481" cy="6320117"/>
          </a:xfrm>
        </p:spPr>
        <p:txBody>
          <a:bodyPr numCol="1">
            <a:normAutofit/>
          </a:bodyPr>
          <a:lstStyle/>
          <a:p>
            <a:pPr algn="ctr">
              <a:buNone/>
            </a:pPr>
            <a:endParaRPr lang="el-GR" altLang="el-GR" sz="900" i="1" dirty="0">
              <a:solidFill>
                <a:schemeClr val="accent2"/>
              </a:solidFill>
            </a:endParaRPr>
          </a:p>
          <a:p>
            <a:pPr algn="ctr">
              <a:buNone/>
            </a:pPr>
            <a:r>
              <a:rPr lang="el-GR" altLang="el-GR" b="1" i="1" dirty="0">
                <a:solidFill>
                  <a:srgbClr val="002060"/>
                </a:solidFill>
              </a:rPr>
              <a:t>Στη λογιστική, μια εταιρεία είναι μια </a:t>
            </a:r>
            <a:r>
              <a:rPr lang="el-GR" altLang="el-GR" b="1" i="1" dirty="0">
                <a:solidFill>
                  <a:srgbClr val="C00000"/>
                </a:solidFill>
              </a:rPr>
              <a:t>διακριτή οντότητα</a:t>
            </a:r>
            <a:r>
              <a:rPr lang="el-GR" altLang="el-GR" b="1" i="1" dirty="0">
                <a:solidFill>
                  <a:srgbClr val="002060"/>
                </a:solidFill>
              </a:rPr>
              <a:t>, η οποία διαχωρίζεται όχι μόνο από τους </a:t>
            </a:r>
            <a:r>
              <a:rPr lang="el-GR" altLang="el-GR" b="1" i="1" dirty="0">
                <a:solidFill>
                  <a:srgbClr val="00B050"/>
                </a:solidFill>
              </a:rPr>
              <a:t>πιστωτές</a:t>
            </a:r>
            <a:r>
              <a:rPr lang="el-GR" altLang="el-GR" b="1" i="1" dirty="0">
                <a:solidFill>
                  <a:srgbClr val="002060"/>
                </a:solidFill>
              </a:rPr>
              <a:t> και τους </a:t>
            </a:r>
            <a:r>
              <a:rPr lang="el-GR" altLang="el-GR" b="1" i="1" dirty="0">
                <a:solidFill>
                  <a:srgbClr val="7030A0"/>
                </a:solidFill>
              </a:rPr>
              <a:t>πελάτες</a:t>
            </a:r>
            <a:r>
              <a:rPr lang="el-GR" altLang="el-GR" b="1" i="1" dirty="0">
                <a:solidFill>
                  <a:srgbClr val="002060"/>
                </a:solidFill>
              </a:rPr>
              <a:t> της αλλά και από τους </a:t>
            </a:r>
            <a:r>
              <a:rPr lang="el-GR" altLang="el-GR" b="1" i="1" dirty="0">
                <a:solidFill>
                  <a:srgbClr val="FF0000"/>
                </a:solidFill>
              </a:rPr>
              <a:t>ιδιοκτήτες</a:t>
            </a:r>
            <a:r>
              <a:rPr lang="el-GR" altLang="el-GR" b="1" i="1" dirty="0">
                <a:solidFill>
                  <a:srgbClr val="002060"/>
                </a:solidFill>
              </a:rPr>
              <a:t> της.</a:t>
            </a:r>
          </a:p>
          <a:p>
            <a:pPr algn="ctr">
              <a:buNone/>
            </a:pPr>
            <a:r>
              <a:rPr lang="el-GR" altLang="el-GR" sz="4400" b="1" i="1" dirty="0">
                <a:solidFill>
                  <a:schemeClr val="accent2"/>
                </a:solidFill>
              </a:rPr>
              <a:t>Ιδιοκτήτης (κεφαλαιούχος - επενδυτής)</a:t>
            </a:r>
          </a:p>
          <a:p>
            <a:pPr>
              <a:buNone/>
            </a:pPr>
            <a:endParaRPr lang="el-GR" altLang="el-GR" sz="4400" i="1" dirty="0">
              <a:solidFill>
                <a:schemeClr val="accent2"/>
              </a:solidFill>
            </a:endParaRPr>
          </a:p>
          <a:p>
            <a:pPr marL="0" indent="0">
              <a:buNone/>
            </a:pPr>
            <a:endParaRPr lang="el-GR" altLang="el-GR" b="1" u="sng" dirty="0">
              <a:solidFill>
                <a:srgbClr val="002060"/>
              </a:solidFill>
            </a:endParaRPr>
          </a:p>
        </p:txBody>
      </p:sp>
      <p:sp>
        <p:nvSpPr>
          <p:cNvPr id="4" name="Στρογγυλεμένο ορθογώνιο 3"/>
          <p:cNvSpPr/>
          <p:nvPr/>
        </p:nvSpPr>
        <p:spPr>
          <a:xfrm>
            <a:off x="980800" y="5222558"/>
            <a:ext cx="3486097" cy="1268352"/>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ltLang="el-GR" sz="4000" b="1" i="1" dirty="0">
                <a:solidFill>
                  <a:schemeClr val="bg1"/>
                </a:solidFill>
              </a:rPr>
              <a:t>ΕΠΙΧΕΙΡΗΣΗ Α</a:t>
            </a:r>
            <a:endParaRPr lang="el-GR" sz="4000" b="1" dirty="0">
              <a:solidFill>
                <a:schemeClr val="bg1"/>
              </a:solidFill>
            </a:endParaRPr>
          </a:p>
        </p:txBody>
      </p:sp>
      <p:sp>
        <p:nvSpPr>
          <p:cNvPr id="7" name="Στρογγυλεμένο ορθογώνιο 6"/>
          <p:cNvSpPr/>
          <p:nvPr/>
        </p:nvSpPr>
        <p:spPr>
          <a:xfrm>
            <a:off x="8124497" y="5222558"/>
            <a:ext cx="3361393" cy="1268352"/>
          </a:xfrm>
          <a:prstGeom prst="roundRect">
            <a:avLst/>
          </a:prstGeom>
          <a:solidFill>
            <a:srgbClr val="FF99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ltLang="el-GR" sz="4000" b="1" i="1" dirty="0">
                <a:solidFill>
                  <a:schemeClr val="bg1"/>
                </a:solidFill>
              </a:rPr>
              <a:t>ΕΠΙΧΕΙΡΗΣΗ Β</a:t>
            </a:r>
            <a:endParaRPr lang="el-GR" sz="4000" b="1" dirty="0">
              <a:solidFill>
                <a:schemeClr val="bg1"/>
              </a:solidFill>
            </a:endParaRPr>
          </a:p>
        </p:txBody>
      </p:sp>
      <p:sp>
        <p:nvSpPr>
          <p:cNvPr id="8" name="Εξάγωνο 7"/>
          <p:cNvSpPr/>
          <p:nvPr/>
        </p:nvSpPr>
        <p:spPr>
          <a:xfrm>
            <a:off x="4288218" y="3499944"/>
            <a:ext cx="3626069" cy="1250731"/>
          </a:xfrm>
          <a:prstGeom prst="hexagon">
            <a:avLst/>
          </a:prstGeom>
          <a:solidFill>
            <a:schemeClr val="accent4">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i="1" dirty="0">
                <a:solidFill>
                  <a:schemeClr val="tx1"/>
                </a:solidFill>
              </a:rPr>
              <a:t>ΚΕΦΑΛΑΙΟ</a:t>
            </a:r>
          </a:p>
        </p:txBody>
      </p:sp>
      <p:cxnSp>
        <p:nvCxnSpPr>
          <p:cNvPr id="15" name="Ευθύγραμμο βέλος σύνδεσης 14"/>
          <p:cNvCxnSpPr/>
          <p:nvPr/>
        </p:nvCxnSpPr>
        <p:spPr>
          <a:xfrm>
            <a:off x="6101252" y="2774730"/>
            <a:ext cx="0" cy="72521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a:cxnSpLocks/>
            <a:endCxn id="4" idx="0"/>
          </p:cNvCxnSpPr>
          <p:nvPr/>
        </p:nvCxnSpPr>
        <p:spPr>
          <a:xfrm flipH="1">
            <a:off x="2723849" y="4471639"/>
            <a:ext cx="1743048" cy="750919"/>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a:cxnSpLocks/>
            <a:endCxn id="7" idx="0"/>
          </p:cNvCxnSpPr>
          <p:nvPr/>
        </p:nvCxnSpPr>
        <p:spPr>
          <a:xfrm>
            <a:off x="7725105" y="4471639"/>
            <a:ext cx="2080089" cy="750919"/>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5" name="Ορθογώνιο 4">
            <a:extLst>
              <a:ext uri="{FF2B5EF4-FFF2-40B4-BE49-F238E27FC236}">
                <a16:creationId xmlns:a16="http://schemas.microsoft.com/office/drawing/2014/main" id="{5708C793-667F-4CED-B778-A0A71E3C3E5C}"/>
              </a:ext>
            </a:extLst>
          </p:cNvPr>
          <p:cNvSpPr/>
          <p:nvPr/>
        </p:nvSpPr>
        <p:spPr>
          <a:xfrm>
            <a:off x="6691256" y="0"/>
            <a:ext cx="5500744" cy="53788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658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out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circle(out)">
                                      <p:cBhvr>
                                        <p:cTn id="23" dur="20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circle(out)">
                                      <p:cBhvr>
                                        <p:cTn id="28" dur="20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out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out)">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out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ircle(out)">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Επιχείρηση – Οντότητα</a:t>
            </a:r>
          </a:p>
        </p:txBody>
      </p:sp>
      <p:sp>
        <p:nvSpPr>
          <p:cNvPr id="3" name="Υπότιτλος 2"/>
          <p:cNvSpPr>
            <a:spLocks noGrp="1"/>
          </p:cNvSpPr>
          <p:nvPr>
            <p:ph sz="half" idx="2"/>
          </p:nvPr>
        </p:nvSpPr>
        <p:spPr>
          <a:xfrm>
            <a:off x="346842" y="537883"/>
            <a:ext cx="11666481" cy="6320117"/>
          </a:xfrm>
        </p:spPr>
        <p:txBody>
          <a:bodyPr numCol="1">
            <a:normAutofit/>
          </a:bodyPr>
          <a:lstStyle/>
          <a:p>
            <a:pPr algn="ctr">
              <a:buNone/>
            </a:pPr>
            <a:endParaRPr lang="el-GR" altLang="el-GR" sz="900" i="1" dirty="0">
              <a:solidFill>
                <a:schemeClr val="accent2"/>
              </a:solidFill>
            </a:endParaRPr>
          </a:p>
          <a:p>
            <a:pPr algn="ctr">
              <a:buNone/>
            </a:pPr>
            <a:r>
              <a:rPr lang="el-GR" altLang="el-GR" sz="4400" b="1" i="1" dirty="0">
                <a:solidFill>
                  <a:srgbClr val="FF0000"/>
                </a:solidFill>
              </a:rPr>
              <a:t>Διαχωρισμός </a:t>
            </a:r>
          </a:p>
          <a:p>
            <a:pPr algn="ctr">
              <a:buNone/>
            </a:pPr>
            <a:r>
              <a:rPr lang="el-GR" altLang="el-GR" sz="4400" b="1" i="1" dirty="0">
                <a:solidFill>
                  <a:srgbClr val="FF0000"/>
                </a:solidFill>
              </a:rPr>
              <a:t>ιδιοκτήτη (κεφαλαιούχος - επενδυτής) και Επιχείρησης</a:t>
            </a:r>
          </a:p>
          <a:p>
            <a:pPr marL="0" indent="0">
              <a:buNone/>
            </a:pPr>
            <a:endParaRPr lang="el-GR" altLang="el-GR" b="1" u="sng" dirty="0">
              <a:solidFill>
                <a:srgbClr val="002060"/>
              </a:solidFill>
            </a:endParaRPr>
          </a:p>
        </p:txBody>
      </p:sp>
      <p:sp>
        <p:nvSpPr>
          <p:cNvPr id="4" name="Στρογγυλεμένο ορθογώνιο 3"/>
          <p:cNvSpPr/>
          <p:nvPr/>
        </p:nvSpPr>
        <p:spPr>
          <a:xfrm>
            <a:off x="7304441" y="3279228"/>
            <a:ext cx="4274373" cy="2538246"/>
          </a:xfrm>
          <a:prstGeom prst="roundRect">
            <a:avLst/>
          </a:prstGeom>
          <a:solidFill>
            <a:srgbClr val="FF9933"/>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el-GR" sz="4000" b="1" i="1" u="none" strike="noStrike" kern="1200" cap="none" spc="0" normalizeH="0" baseline="0" noProof="0" dirty="0">
                <a:ln>
                  <a:noFill/>
                </a:ln>
                <a:solidFill>
                  <a:srgbClr val="002060"/>
                </a:solidFill>
                <a:effectLst/>
                <a:uLnTx/>
                <a:uFillTx/>
                <a:latin typeface="Calibri" panose="020F0502020204030204"/>
                <a:ea typeface="+mn-ea"/>
                <a:cs typeface="+mn-cs"/>
              </a:rPr>
              <a:t>ΕΠΙΧΕΙΡΗΣΗ Α</a:t>
            </a:r>
            <a:endParaRPr kumimoji="0" lang="el-GR"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Στρογγυλεμένο ορθογώνιο 10"/>
          <p:cNvSpPr/>
          <p:nvPr/>
        </p:nvSpPr>
        <p:spPr>
          <a:xfrm>
            <a:off x="471048" y="3279228"/>
            <a:ext cx="4274373" cy="2538246"/>
          </a:xfrm>
          <a:prstGeom prst="round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el-GR" sz="4000" b="1" i="1" u="none" strike="noStrike" kern="1200" cap="none" spc="0" normalizeH="0" baseline="0" noProof="0" dirty="0">
                <a:ln>
                  <a:noFill/>
                </a:ln>
                <a:solidFill>
                  <a:schemeClr val="bg1"/>
                </a:solidFill>
                <a:effectLst/>
                <a:uLnTx/>
                <a:uFillTx/>
                <a:latin typeface="Calibri" panose="020F0502020204030204"/>
                <a:ea typeface="+mn-ea"/>
                <a:cs typeface="+mn-cs"/>
              </a:rPr>
              <a:t>ΙΔΙΟΚΤΗΤΗΣ</a:t>
            </a:r>
            <a:endParaRPr kumimoji="0" lang="el-GR" sz="4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Διάφορο 4"/>
          <p:cNvSpPr/>
          <p:nvPr/>
        </p:nvSpPr>
        <p:spPr>
          <a:xfrm>
            <a:off x="5028241" y="3720662"/>
            <a:ext cx="2256138" cy="1190296"/>
          </a:xfrm>
          <a:prstGeom prst="mathNotEqual">
            <a:avLst>
              <a:gd name="adj1" fmla="val 13237"/>
              <a:gd name="adj2" fmla="val 6517764"/>
              <a:gd name="adj3" fmla="val 117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Ορθογώνιο 7">
            <a:extLst>
              <a:ext uri="{FF2B5EF4-FFF2-40B4-BE49-F238E27FC236}">
                <a16:creationId xmlns:a16="http://schemas.microsoft.com/office/drawing/2014/main" id="{DD6F49F0-99F9-4C88-A436-4E93E8FDD51E}"/>
              </a:ext>
            </a:extLst>
          </p:cNvPr>
          <p:cNvSpPr/>
          <p:nvPr/>
        </p:nvSpPr>
        <p:spPr>
          <a:xfrm>
            <a:off x="6691256" y="0"/>
            <a:ext cx="5500744" cy="53788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380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out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out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ou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out)">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rPr>
              <a:t>Οικονομικές μονάδες - Επιχειρήσεις</a:t>
            </a:r>
          </a:p>
        </p:txBody>
      </p:sp>
      <p:sp>
        <p:nvSpPr>
          <p:cNvPr id="3" name="Υπότιτλος 2"/>
          <p:cNvSpPr>
            <a:spLocks noGrp="1"/>
          </p:cNvSpPr>
          <p:nvPr>
            <p:ph sz="half" idx="2"/>
          </p:nvPr>
        </p:nvSpPr>
        <p:spPr>
          <a:xfrm>
            <a:off x="346842" y="537883"/>
            <a:ext cx="11666481" cy="6320117"/>
          </a:xfrm>
        </p:spPr>
        <p:txBody>
          <a:bodyPr numCol="1">
            <a:normAutofit/>
          </a:bodyPr>
          <a:lstStyle/>
          <a:p>
            <a:pPr algn="ctr">
              <a:buNone/>
            </a:pPr>
            <a:endParaRPr lang="el-GR" altLang="el-GR" sz="900" i="1" dirty="0">
              <a:solidFill>
                <a:schemeClr val="accent2"/>
              </a:solidFill>
            </a:endParaRPr>
          </a:p>
          <a:p>
            <a:pPr marL="0" indent="0">
              <a:buNone/>
            </a:pPr>
            <a:endParaRPr lang="el-GR" altLang="el-GR" b="1" u="sng" dirty="0">
              <a:solidFill>
                <a:srgbClr val="002060"/>
              </a:solidFill>
            </a:endParaRPr>
          </a:p>
        </p:txBody>
      </p:sp>
      <p:sp>
        <p:nvSpPr>
          <p:cNvPr id="7" name="Οβάλ 6"/>
          <p:cNvSpPr/>
          <p:nvPr/>
        </p:nvSpPr>
        <p:spPr>
          <a:xfrm>
            <a:off x="2103609" y="537882"/>
            <a:ext cx="7370956" cy="6136187"/>
          </a:xfrm>
          <a:prstGeom prst="ellipse">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chemeClr val="bg1"/>
                </a:solidFill>
                <a:effectLst/>
                <a:uLnTx/>
                <a:uFillTx/>
                <a:latin typeface="Calibri" panose="020F0502020204030204"/>
                <a:ea typeface="+mn-ea"/>
                <a:cs typeface="+mn-cs"/>
              </a:rPr>
              <a:t>Οικονομικές μονάδες</a:t>
            </a:r>
          </a:p>
        </p:txBody>
      </p:sp>
      <p:sp>
        <p:nvSpPr>
          <p:cNvPr id="8" name="Οβάλ 7"/>
          <p:cNvSpPr/>
          <p:nvPr/>
        </p:nvSpPr>
        <p:spPr>
          <a:xfrm>
            <a:off x="3224566" y="2012541"/>
            <a:ext cx="5029200" cy="4419088"/>
          </a:xfrm>
          <a:prstGeom prst="ellipse">
            <a:avLst/>
          </a:prstGeom>
          <a:solidFill>
            <a:srgbClr val="FFCC6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chemeClr val="tx1"/>
                </a:solidFill>
                <a:effectLst/>
                <a:uLnTx/>
                <a:uFillTx/>
                <a:latin typeface="Calibri" panose="020F0502020204030204"/>
                <a:ea typeface="+mn-ea"/>
                <a:cs typeface="+mn-cs"/>
              </a:rPr>
              <a:t>Επιχειρήσεις</a:t>
            </a:r>
          </a:p>
        </p:txBody>
      </p:sp>
      <p:sp>
        <p:nvSpPr>
          <p:cNvPr id="9" name="Οβάλ 8"/>
          <p:cNvSpPr/>
          <p:nvPr/>
        </p:nvSpPr>
        <p:spPr>
          <a:xfrm>
            <a:off x="4293220" y="3245005"/>
            <a:ext cx="2899318" cy="2586634"/>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white"/>
                </a:solidFill>
                <a:effectLst/>
                <a:uLnTx/>
                <a:uFillTx/>
                <a:latin typeface="Calibri" panose="020F0502020204030204"/>
                <a:ea typeface="+mn-ea"/>
                <a:cs typeface="+mn-cs"/>
              </a:rPr>
              <a:t>Εκμεταλλεύσεις</a:t>
            </a:r>
          </a:p>
        </p:txBody>
      </p:sp>
      <p:sp>
        <p:nvSpPr>
          <p:cNvPr id="11" name="Ορθογώνιο 10">
            <a:extLst>
              <a:ext uri="{FF2B5EF4-FFF2-40B4-BE49-F238E27FC236}">
                <a16:creationId xmlns:a16="http://schemas.microsoft.com/office/drawing/2014/main" id="{33644524-81A5-4726-B89C-745996BDE08E}"/>
              </a:ext>
            </a:extLst>
          </p:cNvPr>
          <p:cNvSpPr/>
          <p:nvPr/>
        </p:nvSpPr>
        <p:spPr>
          <a:xfrm>
            <a:off x="6691256" y="0"/>
            <a:ext cx="5500744" cy="5378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909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ircle(out)">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out)">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circle(out)">
                                      <p:cBhvr>
                                        <p:cTn id="17" dur="20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out)">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circle(out)">
                                      <p:cBhvr>
                                        <p:cTn id="27" dur="2000"/>
                                        <p:tgtEl>
                                          <p:spTgt spid="9">
                                            <p:bg/>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out)">
                                      <p:cBhvr>
                                        <p:cTn id="3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1090665" y="169164"/>
            <a:ext cx="10168128" cy="1179576"/>
          </a:xfrm>
        </p:spPr>
        <p:txBody>
          <a:bodyPr vert="horz" lIns="91440" tIns="45720" rIns="91440" bIns="45720" rtlCol="0" anchor="ctr">
            <a:normAutofit/>
          </a:bodyPr>
          <a:lstStyle/>
          <a:p>
            <a:r>
              <a:rPr lang="en-US" sz="4000" b="1" kern="1200" dirty="0" err="1">
                <a:solidFill>
                  <a:schemeClr val="tx1"/>
                </a:solidFill>
                <a:latin typeface="+mj-lt"/>
                <a:ea typeface="+mj-ea"/>
                <a:cs typeface="+mj-cs"/>
              </a:rPr>
              <a:t>Εισ</a:t>
            </a:r>
            <a:r>
              <a:rPr lang="en-US" sz="4000" b="1" kern="1200" dirty="0">
                <a:solidFill>
                  <a:schemeClr val="tx1"/>
                </a:solidFill>
                <a:latin typeface="+mj-lt"/>
                <a:ea typeface="+mj-ea"/>
                <a:cs typeface="+mj-cs"/>
              </a:rPr>
              <a:t>αγωγή</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Υπότιτλος 2"/>
          <p:cNvSpPr>
            <a:spLocks noGrp="1"/>
          </p:cNvSpPr>
          <p:nvPr>
            <p:ph sz="half" idx="2"/>
          </p:nvPr>
        </p:nvSpPr>
        <p:spPr>
          <a:xfrm>
            <a:off x="563881" y="1739590"/>
            <a:ext cx="11158728" cy="5040351"/>
          </a:xfrm>
        </p:spPr>
        <p:txBody>
          <a:bodyPr vert="horz" lIns="91440" tIns="45720" rIns="91440" bIns="45720" numCol="1" rtlCol="0">
            <a:normAutofit fontScale="92500" lnSpcReduction="10000"/>
          </a:bodyPr>
          <a:lstStyle/>
          <a:p>
            <a:endParaRPr lang="en-US" sz="2000" dirty="0"/>
          </a:p>
          <a:p>
            <a:pPr algn="just"/>
            <a:r>
              <a:rPr lang="en-US" sz="3000" dirty="0"/>
              <a:t>Η </a:t>
            </a:r>
            <a:r>
              <a:rPr lang="en-US" sz="3000" dirty="0" err="1"/>
              <a:t>Λογιστική</a:t>
            </a:r>
            <a:r>
              <a:rPr lang="en-US" sz="3000" dirty="0"/>
              <a:t> </a:t>
            </a:r>
            <a:r>
              <a:rPr lang="en-US" sz="3000" dirty="0" err="1"/>
              <a:t>είν</a:t>
            </a:r>
            <a:r>
              <a:rPr lang="en-US" sz="3000" dirty="0"/>
              <a:t>αι οικονομικός κλάδος ο οποίος ασχολείται με την αναγνώριση, αποτίμηση, καταγραφή και παρουσίαση των </a:t>
            </a:r>
            <a:r>
              <a:rPr lang="en-US" sz="3000" b="1" i="1" dirty="0"/>
              <a:t>οικονομικών γεγονότων</a:t>
            </a:r>
          </a:p>
          <a:p>
            <a:pPr algn="just"/>
            <a:r>
              <a:rPr lang="en-US" sz="3000" dirty="0"/>
              <a:t>Η </a:t>
            </a:r>
            <a:r>
              <a:rPr lang="en-US" sz="3000" dirty="0" err="1"/>
              <a:t>Λογιστική</a:t>
            </a:r>
            <a:r>
              <a:rPr lang="en-US" sz="3000" dirty="0"/>
              <a:t> </a:t>
            </a:r>
            <a:r>
              <a:rPr lang="en-US" sz="3000" dirty="0" err="1"/>
              <a:t>ως</a:t>
            </a:r>
            <a:r>
              <a:rPr lang="en-US" sz="3000" dirty="0"/>
              <a:t> επ</a:t>
            </a:r>
            <a:r>
              <a:rPr lang="en-US" sz="3000" dirty="0" err="1"/>
              <a:t>ιστημονικός</a:t>
            </a:r>
            <a:r>
              <a:rPr lang="en-US" sz="3000" dirty="0"/>
              <a:t> </a:t>
            </a:r>
            <a:r>
              <a:rPr lang="en-US" sz="3000" dirty="0" err="1"/>
              <a:t>κλάδος</a:t>
            </a:r>
            <a:r>
              <a:rPr lang="en-US" sz="3000" dirty="0"/>
              <a:t> π</a:t>
            </a:r>
            <a:r>
              <a:rPr lang="en-US" sz="3000" dirty="0" err="1"/>
              <a:t>εριλ</a:t>
            </a:r>
            <a:r>
              <a:rPr lang="en-US" sz="3000" dirty="0"/>
              <a:t>αμβάνει ένα συστηματοποιημένο σύνολο γνώσεων παρόμοιο με αυτό άλλων επιστημών, όπως της Νομικής και της Οικονομικής Επιστήμης.</a:t>
            </a:r>
          </a:p>
          <a:p>
            <a:pPr algn="just"/>
            <a:r>
              <a:rPr lang="en-US" sz="3000" dirty="0"/>
              <a:t>Η </a:t>
            </a:r>
            <a:r>
              <a:rPr lang="en-US" sz="3000" dirty="0" err="1"/>
              <a:t>σύγχρονη</a:t>
            </a:r>
            <a:r>
              <a:rPr lang="en-US" sz="3000" dirty="0"/>
              <a:t> </a:t>
            </a:r>
            <a:r>
              <a:rPr lang="en-US" sz="3000" dirty="0" err="1"/>
              <a:t>Λογιστική</a:t>
            </a:r>
            <a:r>
              <a:rPr lang="en-US" sz="3000" dirty="0"/>
              <a:t> πα</a:t>
            </a:r>
            <a:r>
              <a:rPr lang="en-US" sz="3000" dirty="0" err="1"/>
              <a:t>ρουσιάζει</a:t>
            </a:r>
            <a:r>
              <a:rPr lang="en-US" sz="3000" dirty="0"/>
              <a:t> </a:t>
            </a:r>
            <a:r>
              <a:rPr lang="en-US" sz="3000" dirty="0" err="1"/>
              <a:t>ελάχιστ</a:t>
            </a:r>
            <a:r>
              <a:rPr lang="en-US" sz="3000" dirty="0"/>
              <a:t>α κοινά χαρακτηριστικά με την μηχανική καταστιχογραφία η οποία ασχολείται αποκλειστικά με την μηχανική καταχώρηση τυποποιημένων γεγονότων.</a:t>
            </a:r>
          </a:p>
          <a:p>
            <a:pPr algn="just"/>
            <a:r>
              <a:rPr lang="en-US" sz="3000" dirty="0"/>
              <a:t>Η </a:t>
            </a:r>
            <a:r>
              <a:rPr lang="en-US" sz="3000" dirty="0" err="1"/>
              <a:t>Λογιστική</a:t>
            </a:r>
            <a:r>
              <a:rPr lang="en-US" sz="3000" dirty="0"/>
              <a:t> α</a:t>
            </a:r>
            <a:r>
              <a:rPr lang="en-US" sz="3000" dirty="0" err="1"/>
              <a:t>ντίθετ</a:t>
            </a:r>
            <a:r>
              <a:rPr lang="en-US" sz="3000" dirty="0"/>
              <a:t>α χρησιμοποιεί συγκεκριμένους κανόνες για την </a:t>
            </a:r>
            <a:r>
              <a:rPr lang="en-US" sz="3000" b="1" dirty="0"/>
              <a:t>αναγνώριση</a:t>
            </a:r>
            <a:r>
              <a:rPr lang="en-US" sz="3000" dirty="0"/>
              <a:t>, </a:t>
            </a:r>
            <a:r>
              <a:rPr lang="en-US" sz="3000" b="1" dirty="0"/>
              <a:t>αποτίμηση</a:t>
            </a:r>
            <a:r>
              <a:rPr lang="en-US" sz="3000" dirty="0"/>
              <a:t> και </a:t>
            </a:r>
            <a:r>
              <a:rPr lang="en-US" sz="3000" b="1" dirty="0"/>
              <a:t>παρουσίαση</a:t>
            </a:r>
            <a:r>
              <a:rPr lang="en-US" sz="3000" dirty="0"/>
              <a:t> των διαφόρων οικονομικών γεγονότων.</a:t>
            </a:r>
          </a:p>
        </p:txBody>
      </p:sp>
    </p:spTree>
    <p:extLst>
      <p:ext uri="{BB962C8B-B14F-4D97-AF65-F5344CB8AC3E}">
        <p14:creationId xmlns:p14="http://schemas.microsoft.com/office/powerpoint/2010/main" val="362615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ΟΙΚΟΝΟΜΙΚΗ ΜΟΝΑΔΑ</a:t>
            </a:r>
          </a:p>
        </p:txBody>
      </p:sp>
      <p:sp>
        <p:nvSpPr>
          <p:cNvPr id="3" name="Υπότιτλος 2"/>
          <p:cNvSpPr>
            <a:spLocks noGrp="1"/>
          </p:cNvSpPr>
          <p:nvPr>
            <p:ph sz="half" idx="2"/>
          </p:nvPr>
        </p:nvSpPr>
        <p:spPr>
          <a:xfrm>
            <a:off x="504498" y="537881"/>
            <a:ext cx="11487806" cy="6320117"/>
          </a:xfrm>
        </p:spPr>
        <p:txBody>
          <a:bodyPr numCol="1">
            <a:normAutofit/>
          </a:bodyPr>
          <a:lstStyle/>
          <a:p>
            <a:pPr algn="just"/>
            <a:endParaRPr lang="en-US" dirty="0"/>
          </a:p>
          <a:p>
            <a:pPr algn="just"/>
            <a:r>
              <a:rPr lang="el-GR" sz="4000" dirty="0">
                <a:solidFill>
                  <a:srgbClr val="C00000"/>
                </a:solidFill>
              </a:rPr>
              <a:t>Οικονομική Μονάδα</a:t>
            </a:r>
            <a:r>
              <a:rPr lang="el-GR" sz="4000" dirty="0"/>
              <a:t>, στην Λογιστική και στην Οικονομική Επιστήμη γενικότερα χαρακτηρίζεται ο </a:t>
            </a:r>
            <a:r>
              <a:rPr lang="el-GR" sz="4000" b="1" dirty="0"/>
              <a:t>οργανωμένος συνδυασμός </a:t>
            </a:r>
            <a:r>
              <a:rPr lang="el-GR" sz="4000" dirty="0"/>
              <a:t>των συντελεστών παραγωγής με σκοπό την </a:t>
            </a:r>
            <a:r>
              <a:rPr lang="el-GR" sz="4000" b="1" dirty="0"/>
              <a:t>επίτευξη των αντικειμενικών σκοπών</a:t>
            </a:r>
            <a:r>
              <a:rPr lang="el-GR" sz="4000" dirty="0"/>
              <a:t> της και την κάλυψη των ανθρωπίνων αναγκών</a:t>
            </a:r>
          </a:p>
          <a:p>
            <a:pPr algn="just"/>
            <a:r>
              <a:rPr lang="el-GR" sz="4000" dirty="0"/>
              <a:t>(Στην Λογιστική: </a:t>
            </a:r>
            <a:r>
              <a:rPr lang="el-GR" sz="4000" b="1" dirty="0">
                <a:solidFill>
                  <a:srgbClr val="002060"/>
                </a:solidFill>
              </a:rPr>
              <a:t>ΛΟΓΙΣΤΙΚΗ ΜΟΝΑΔΑ</a:t>
            </a:r>
            <a:r>
              <a:rPr lang="el-GR" sz="4000" dirty="0"/>
              <a:t>)</a:t>
            </a:r>
          </a:p>
          <a:p>
            <a:pPr algn="just"/>
            <a:endParaRPr lang="el-GR" sz="2800" dirty="0"/>
          </a:p>
        </p:txBody>
      </p:sp>
    </p:spTree>
    <p:extLst>
      <p:ext uri="{BB962C8B-B14F-4D97-AF65-F5344CB8AC3E}">
        <p14:creationId xmlns:p14="http://schemas.microsoft.com/office/powerpoint/2010/main" val="822405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Η υπόθεση της ΟΝΤΟΤΗΤΑΣ</a:t>
            </a:r>
          </a:p>
        </p:txBody>
      </p:sp>
      <p:sp>
        <p:nvSpPr>
          <p:cNvPr id="3" name="Υπότιτλος 2"/>
          <p:cNvSpPr>
            <a:spLocks noGrp="1"/>
          </p:cNvSpPr>
          <p:nvPr>
            <p:ph sz="half" idx="2"/>
          </p:nvPr>
        </p:nvSpPr>
        <p:spPr>
          <a:xfrm>
            <a:off x="1282262" y="537881"/>
            <a:ext cx="9595945" cy="6320117"/>
          </a:xfrm>
        </p:spPr>
        <p:txBody>
          <a:bodyPr numCol="1">
            <a:normAutofit/>
          </a:bodyPr>
          <a:lstStyle/>
          <a:p>
            <a:pPr algn="just"/>
            <a:endParaRPr lang="en-US" dirty="0"/>
          </a:p>
          <a:p>
            <a:pPr algn="just"/>
            <a:endParaRPr lang="en-US" dirty="0"/>
          </a:p>
          <a:p>
            <a:pPr algn="just"/>
            <a:r>
              <a:rPr lang="el-GR" sz="4000" dirty="0"/>
              <a:t>Η βασικότερη λογιστική υπόθεση είναι η (οικονομική) </a:t>
            </a:r>
            <a:r>
              <a:rPr lang="el-GR" sz="4000" b="1" u="sng" dirty="0"/>
              <a:t>οντότητα</a:t>
            </a:r>
          </a:p>
          <a:p>
            <a:pPr algn="just"/>
            <a:endParaRPr lang="el-GR" sz="4000" dirty="0"/>
          </a:p>
          <a:p>
            <a:pPr algn="just"/>
            <a:r>
              <a:rPr lang="el-GR" sz="4000" dirty="0"/>
              <a:t>Γύρω από κάθε οντότητα έχουν υψωθεί καθορισμένα όρια σε τρόπο ώστε οι υποθέσεις της να μην συγχέονται με αυτές άλλων οντοτήτων</a:t>
            </a:r>
          </a:p>
          <a:p>
            <a:pPr algn="just"/>
            <a:endParaRPr lang="en-US" sz="4000" dirty="0"/>
          </a:p>
          <a:p>
            <a:pPr algn="just"/>
            <a:endParaRPr lang="el-GR" sz="2800" dirty="0"/>
          </a:p>
        </p:txBody>
      </p:sp>
      <p:sp>
        <p:nvSpPr>
          <p:cNvPr id="4" name="Ορθογώνιο 3">
            <a:extLst>
              <a:ext uri="{FF2B5EF4-FFF2-40B4-BE49-F238E27FC236}">
                <a16:creationId xmlns:a16="http://schemas.microsoft.com/office/drawing/2014/main" id="{7DA085F9-DDFE-C507-BFA5-87175175E2B4}"/>
              </a:ext>
            </a:extLst>
          </p:cNvPr>
          <p:cNvSpPr/>
          <p:nvPr/>
        </p:nvSpPr>
        <p:spPr>
          <a:xfrm>
            <a:off x="6691256" y="0"/>
            <a:ext cx="5500744" cy="53788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69797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804672" y="640080"/>
            <a:ext cx="3282696" cy="5257800"/>
          </a:xfrm>
        </p:spPr>
        <p:txBody>
          <a:bodyPr vert="horz" lIns="91440" tIns="45720" rIns="91440" bIns="45720" rtlCol="0" anchor="ctr">
            <a:normAutofit/>
          </a:bodyPr>
          <a:lstStyle/>
          <a:p>
            <a:r>
              <a:rPr lang="en-US" b="1" kern="1200">
                <a:solidFill>
                  <a:schemeClr val="bg1"/>
                </a:solidFill>
                <a:latin typeface="+mj-lt"/>
                <a:ea typeface="+mj-ea"/>
                <a:cs typeface="+mj-cs"/>
              </a:rPr>
              <a:t>Η υπόθεση της ΟΝΤΟΤΗΤΑΣ</a:t>
            </a:r>
          </a:p>
        </p:txBody>
      </p:sp>
      <p:sp>
        <p:nvSpPr>
          <p:cNvPr id="3" name="Υπότιτλος 2"/>
          <p:cNvSpPr>
            <a:spLocks noGrp="1"/>
          </p:cNvSpPr>
          <p:nvPr>
            <p:ph sz="half" idx="2"/>
          </p:nvPr>
        </p:nvSpPr>
        <p:spPr>
          <a:xfrm>
            <a:off x="4795024" y="156116"/>
            <a:ext cx="7395452" cy="6701883"/>
          </a:xfrm>
        </p:spPr>
        <p:txBody>
          <a:bodyPr vert="horz" lIns="91440" tIns="45720" rIns="91440" bIns="45720" numCol="1" rtlCol="0" anchor="ctr">
            <a:normAutofit/>
          </a:bodyPr>
          <a:lstStyle/>
          <a:p>
            <a:r>
              <a:rPr lang="en-US" altLang="el-GR" b="1" dirty="0"/>
              <a:t>Η </a:t>
            </a:r>
            <a:r>
              <a:rPr lang="en-US" altLang="el-GR" b="1" dirty="0" err="1"/>
              <a:t>έννοι</a:t>
            </a:r>
            <a:r>
              <a:rPr lang="en-US" altLang="el-GR" b="1" dirty="0"/>
              <a:t>α της επιχείρησης</a:t>
            </a:r>
          </a:p>
          <a:p>
            <a:r>
              <a:rPr lang="en-US" altLang="el-GR" b="1" dirty="0" err="1"/>
              <a:t>Δι</a:t>
            </a:r>
            <a:r>
              <a:rPr lang="en-US" altLang="el-GR" b="1" dirty="0"/>
              <a:t>ακρίσεις επιχειρήσεων</a:t>
            </a:r>
          </a:p>
          <a:p>
            <a:r>
              <a:rPr lang="en-US" altLang="el-GR" b="1" dirty="0"/>
              <a:t>Χαρα</a:t>
            </a:r>
            <a:r>
              <a:rPr lang="en-US" altLang="el-GR" b="1" dirty="0" err="1"/>
              <a:t>κτηριστικά</a:t>
            </a:r>
            <a:r>
              <a:rPr lang="en-US" altLang="el-GR" b="1" dirty="0"/>
              <a:t> </a:t>
            </a:r>
            <a:r>
              <a:rPr lang="en-US" altLang="el-GR" b="1" dirty="0" err="1"/>
              <a:t>της</a:t>
            </a:r>
            <a:r>
              <a:rPr lang="en-US" altLang="el-GR" b="1" dirty="0"/>
              <a:t> επ</a:t>
            </a:r>
            <a:r>
              <a:rPr lang="en-US" altLang="el-GR" b="1" dirty="0" err="1"/>
              <a:t>ιχείρησης</a:t>
            </a:r>
            <a:endParaRPr lang="en-US" altLang="el-GR" b="1" dirty="0"/>
          </a:p>
          <a:p>
            <a:pPr lvl="2"/>
            <a:r>
              <a:rPr lang="en-US" altLang="el-GR" sz="2800" b="1" dirty="0"/>
              <a:t>Α. </a:t>
            </a:r>
            <a:r>
              <a:rPr lang="en-US" altLang="el-GR" sz="2800" b="1" dirty="0" err="1"/>
              <a:t>φυσικά</a:t>
            </a:r>
            <a:r>
              <a:rPr lang="en-US" altLang="el-GR" sz="2800" b="1" dirty="0"/>
              <a:t> π</a:t>
            </a:r>
            <a:r>
              <a:rPr lang="en-US" altLang="el-GR" sz="2800" b="1" dirty="0" err="1"/>
              <a:t>ρόσω</a:t>
            </a:r>
            <a:r>
              <a:rPr lang="en-US" altLang="el-GR" sz="2800" b="1" dirty="0"/>
              <a:t>πα</a:t>
            </a:r>
          </a:p>
          <a:p>
            <a:pPr lvl="2"/>
            <a:r>
              <a:rPr lang="en-US" altLang="el-GR" sz="2800" b="1" dirty="0"/>
              <a:t>Β. </a:t>
            </a:r>
            <a:r>
              <a:rPr lang="en-US" altLang="el-GR" sz="2800" b="1" dirty="0" err="1"/>
              <a:t>νομικά</a:t>
            </a:r>
            <a:r>
              <a:rPr lang="en-US" altLang="el-GR" sz="2800" b="1" dirty="0"/>
              <a:t> π</a:t>
            </a:r>
            <a:r>
              <a:rPr lang="en-US" altLang="el-GR" sz="2800" b="1" dirty="0" err="1"/>
              <a:t>ρόσω</a:t>
            </a:r>
            <a:r>
              <a:rPr lang="en-US" altLang="el-GR" sz="2800" b="1" dirty="0"/>
              <a:t>πα</a:t>
            </a:r>
          </a:p>
          <a:p>
            <a:r>
              <a:rPr lang="en-US" altLang="el-GR" b="1" dirty="0" err="1"/>
              <a:t>ΕΠΙΧΕΙΡΗΣΕΙΣ</a:t>
            </a:r>
            <a:r>
              <a:rPr lang="en-US" altLang="el-GR" b="1" dirty="0"/>
              <a:t> </a:t>
            </a:r>
            <a:r>
              <a:rPr lang="en-US" altLang="el-GR" b="1" dirty="0" err="1"/>
              <a:t>ΠΑΡΟΧΗΣ</a:t>
            </a:r>
            <a:r>
              <a:rPr lang="en-US" altLang="el-GR" b="1" dirty="0"/>
              <a:t> </a:t>
            </a:r>
            <a:r>
              <a:rPr lang="en-US" altLang="el-GR" b="1" dirty="0" err="1"/>
              <a:t>ΥΠΗΡΕΣΙΩΝ</a:t>
            </a:r>
            <a:endParaRPr lang="en-US" altLang="el-GR" b="1" dirty="0"/>
          </a:p>
          <a:p>
            <a:r>
              <a:rPr lang="en-US" altLang="el-GR" b="1" dirty="0" err="1"/>
              <a:t>ΕΜΠΟΡΙΚΕΣ</a:t>
            </a:r>
            <a:r>
              <a:rPr lang="en-US" altLang="el-GR" b="1" dirty="0"/>
              <a:t> </a:t>
            </a:r>
            <a:r>
              <a:rPr lang="en-US" altLang="el-GR" b="1" dirty="0" err="1"/>
              <a:t>ΕΠΙΧΕΙΡΗΣΕΙΣ</a:t>
            </a:r>
            <a:endParaRPr lang="en-US" altLang="el-GR" b="1" dirty="0"/>
          </a:p>
          <a:p>
            <a:r>
              <a:rPr lang="en-US" altLang="el-GR" b="1" dirty="0" err="1"/>
              <a:t>ΒΙΟΜΗΧΑΝΙΚΕΣ</a:t>
            </a:r>
            <a:r>
              <a:rPr lang="en-US" altLang="el-GR" b="1" dirty="0"/>
              <a:t> </a:t>
            </a:r>
            <a:r>
              <a:rPr lang="en-US" altLang="el-GR" b="1" dirty="0" err="1"/>
              <a:t>ΕΠΙΧΕΙΡΗΣΕΙΣ</a:t>
            </a:r>
            <a:endParaRPr lang="en-US" altLang="el-GR" b="1" dirty="0"/>
          </a:p>
          <a:p>
            <a:endParaRPr lang="en-US" sz="2400" dirty="0"/>
          </a:p>
          <a:p>
            <a:endParaRPr lang="en-US" sz="2400" dirty="0"/>
          </a:p>
        </p:txBody>
      </p:sp>
    </p:spTree>
    <p:extLst>
      <p:ext uri="{BB962C8B-B14F-4D97-AF65-F5344CB8AC3E}">
        <p14:creationId xmlns:p14="http://schemas.microsoft.com/office/powerpoint/2010/main" val="33376798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83E9172D-2B0F-44A8-80FC-6E02C1AE4C11}"/>
              </a:ext>
            </a:extLst>
          </p:cNvPr>
          <p:cNvPicPr>
            <a:picLocks noChangeAspect="1"/>
          </p:cNvPicPr>
          <p:nvPr/>
        </p:nvPicPr>
        <p:blipFill rotWithShape="1">
          <a:blip r:embed="rId3">
            <a:alphaModFix amt="35000"/>
          </a:blip>
          <a:srcRect/>
          <a:stretch/>
        </p:blipFill>
        <p:spPr>
          <a:xfrm>
            <a:off x="20" y="10"/>
            <a:ext cx="12191980" cy="6857990"/>
          </a:xfrm>
          <a:prstGeom prst="rect">
            <a:avLst/>
          </a:prstGeom>
          <a:solidFill>
            <a:srgbClr val="CCCCFF"/>
          </a:solidFill>
        </p:spPr>
      </p:pic>
      <p:sp>
        <p:nvSpPr>
          <p:cNvPr id="2" name="Τίτλος 1"/>
          <p:cNvSpPr>
            <a:spLocks noGrp="1"/>
          </p:cNvSpPr>
          <p:nvPr>
            <p:ph type="title"/>
          </p:nvPr>
        </p:nvSpPr>
        <p:spPr>
          <a:xfrm>
            <a:off x="0" y="1"/>
            <a:ext cx="807194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a:solidFill>
                  <a:schemeClr val="bg1"/>
                </a:solidFill>
              </a:rPr>
              <a:t>Η Εταιρική Μορφή των Επιχειρήσεων </a:t>
            </a:r>
            <a:endParaRPr lang="el-GR" sz="2800" b="1" dirty="0">
              <a:solidFill>
                <a:schemeClr val="bg1"/>
              </a:solidFill>
            </a:endParaRPr>
          </a:p>
        </p:txBody>
      </p:sp>
      <p:sp>
        <p:nvSpPr>
          <p:cNvPr id="3" name="Υπότιτλος 2"/>
          <p:cNvSpPr>
            <a:spLocks noGrp="1"/>
          </p:cNvSpPr>
          <p:nvPr>
            <p:ph sz="half" idx="2"/>
          </p:nvPr>
        </p:nvSpPr>
        <p:spPr>
          <a:xfrm>
            <a:off x="1282262" y="537881"/>
            <a:ext cx="9595945" cy="6320117"/>
          </a:xfrm>
        </p:spPr>
        <p:txBody>
          <a:bodyPr numCol="1">
            <a:normAutofit/>
          </a:bodyPr>
          <a:lstStyle/>
          <a:p>
            <a:pPr marL="0" indent="0" algn="just">
              <a:buNone/>
            </a:pPr>
            <a:r>
              <a:rPr lang="el-GR" dirty="0"/>
              <a:t>Είδη Επιχειρήσεων  </a:t>
            </a:r>
          </a:p>
          <a:p>
            <a:pPr algn="just">
              <a:buFont typeface="Wingdings" panose="05000000000000000000" pitchFamily="2" charset="2"/>
              <a:buChar char="§"/>
            </a:pPr>
            <a:r>
              <a:rPr lang="el-GR" b="1" dirty="0"/>
              <a:t>Ατομική Επιχείρηση </a:t>
            </a:r>
            <a:r>
              <a:rPr lang="el-GR" dirty="0"/>
              <a:t>— ένας ιδιοκτήτης</a:t>
            </a:r>
          </a:p>
          <a:p>
            <a:pPr algn="just">
              <a:buFont typeface="Wingdings" panose="05000000000000000000" pitchFamily="2" charset="2"/>
              <a:buChar char="ü"/>
            </a:pPr>
            <a:r>
              <a:rPr lang="el-GR" dirty="0"/>
              <a:t>Ο ιδιοκτήτης αναλαμβάνει όλα τα κέρδη ή τις ζημίες της επιχείρησης </a:t>
            </a:r>
          </a:p>
          <a:p>
            <a:pPr algn="just">
              <a:buFont typeface="Wingdings" panose="05000000000000000000" pitchFamily="2" charset="2"/>
              <a:buChar char="ü"/>
            </a:pPr>
            <a:r>
              <a:rPr lang="el-GR" dirty="0"/>
              <a:t>Ο ιδιοκτήτης έχει απεριόριστη ευθύνη </a:t>
            </a:r>
          </a:p>
          <a:p>
            <a:pPr algn="just">
              <a:buFont typeface="Wingdings" panose="05000000000000000000" pitchFamily="2" charset="2"/>
              <a:buChar char="§"/>
            </a:pPr>
            <a:r>
              <a:rPr lang="el-GR" b="1" dirty="0"/>
              <a:t>Ομόρρυθμη Εταιρεία </a:t>
            </a:r>
            <a:r>
              <a:rPr lang="el-GR" dirty="0"/>
              <a:t>— δύο ή περισσότεροι ιδιοκτήτες</a:t>
            </a:r>
          </a:p>
          <a:p>
            <a:pPr algn="just">
              <a:buFont typeface="Wingdings" panose="05000000000000000000" pitchFamily="2" charset="2"/>
              <a:buChar char="ü"/>
            </a:pPr>
            <a:r>
              <a:rPr lang="el-GR" dirty="0"/>
              <a:t>Σε μια ομόρρυθμη εταιρεία δύο ή περισσότεροι ιδιοκτήτες μοιράζονται τα κέρδη ή τις ζημιές βάσει προκαθορισμένης συμφωνίας</a:t>
            </a:r>
          </a:p>
          <a:p>
            <a:pPr algn="just">
              <a:buFont typeface="Wingdings" panose="05000000000000000000" pitchFamily="2" charset="2"/>
              <a:buChar char="ü"/>
            </a:pPr>
            <a:r>
              <a:rPr lang="el-GR" dirty="0"/>
              <a:t>Οι ιδιοκτήτες έχουν απεριόριστη ευθύνη η οποία μπορεί να αποφευχθεί με τη δημιουργία μιας εταιρείας περιορισμένη ευθύνης</a:t>
            </a:r>
          </a:p>
          <a:p>
            <a:pPr algn="just"/>
            <a:endParaRPr lang="el-GR" sz="2800" dirty="0"/>
          </a:p>
        </p:txBody>
      </p:sp>
    </p:spTree>
    <p:extLst>
      <p:ext uri="{BB962C8B-B14F-4D97-AF65-F5344CB8AC3E}">
        <p14:creationId xmlns:p14="http://schemas.microsoft.com/office/powerpoint/2010/main" val="1804197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5B384AA2-71DF-48EB-B36F-8D2CA12B628D}"/>
              </a:ext>
            </a:extLst>
          </p:cNvPr>
          <p:cNvPicPr>
            <a:picLocks noChangeAspect="1"/>
          </p:cNvPicPr>
          <p:nvPr/>
        </p:nvPicPr>
        <p:blipFill rotWithShape="1">
          <a:blip r:embed="rId3">
            <a:alphaModFix amt="35000"/>
          </a:blip>
          <a:srcRect/>
          <a:stretch/>
        </p:blipFill>
        <p:spPr>
          <a:xfrm>
            <a:off x="20" y="10"/>
            <a:ext cx="12191980" cy="6857990"/>
          </a:xfrm>
          <a:prstGeom prst="rect">
            <a:avLst/>
          </a:prstGeom>
          <a:solidFill>
            <a:srgbClr val="CCCCFF"/>
          </a:solidFill>
        </p:spPr>
      </p:pic>
      <p:sp>
        <p:nvSpPr>
          <p:cNvPr id="2" name="Τίτλος 1"/>
          <p:cNvSpPr>
            <a:spLocks noGrp="1"/>
          </p:cNvSpPr>
          <p:nvPr>
            <p:ph type="title"/>
          </p:nvPr>
        </p:nvSpPr>
        <p:spPr>
          <a:xfrm>
            <a:off x="0" y="1"/>
            <a:ext cx="8071944"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Η Εταιρική Μορφή των Επιχειρήσεων </a:t>
            </a:r>
          </a:p>
        </p:txBody>
      </p:sp>
      <p:sp>
        <p:nvSpPr>
          <p:cNvPr id="3" name="Υπότιτλος 2"/>
          <p:cNvSpPr>
            <a:spLocks noGrp="1"/>
          </p:cNvSpPr>
          <p:nvPr>
            <p:ph sz="half" idx="2"/>
          </p:nvPr>
        </p:nvSpPr>
        <p:spPr>
          <a:xfrm>
            <a:off x="1282262" y="537881"/>
            <a:ext cx="10142483" cy="6320117"/>
          </a:xfrm>
        </p:spPr>
        <p:txBody>
          <a:bodyPr numCol="1">
            <a:normAutofit/>
          </a:bodyPr>
          <a:lstStyle/>
          <a:p>
            <a:pPr algn="just">
              <a:buFont typeface="Wingdings" panose="05000000000000000000" pitchFamily="2" charset="2"/>
              <a:buChar char="§"/>
            </a:pPr>
            <a:r>
              <a:rPr lang="el-GR" b="1" dirty="0"/>
              <a:t>Ανώνυμη Εταιρεία</a:t>
            </a:r>
            <a:r>
              <a:rPr lang="el-GR" dirty="0"/>
              <a:t>— μια οικονομική οντότητα η οποία λειτουργεί βάσει καταστατικού </a:t>
            </a:r>
          </a:p>
          <a:p>
            <a:pPr algn="just">
              <a:buFont typeface="Wingdings" panose="05000000000000000000" pitchFamily="2" charset="2"/>
              <a:buChar char="ü"/>
            </a:pPr>
            <a:r>
              <a:rPr lang="el-GR" dirty="0"/>
              <a:t>Πολλοί ιδιοκτήτες οι οποίοι εκλέγουν το Διοικητικό Συμβούλιο για τη διαχείριση της εταιρείας προς όφελός τους</a:t>
            </a:r>
          </a:p>
          <a:p>
            <a:pPr algn="just">
              <a:buFont typeface="Wingdings" panose="05000000000000000000" pitchFamily="2" charset="2"/>
              <a:buChar char="ü"/>
            </a:pPr>
            <a:r>
              <a:rPr lang="el-GR" dirty="0"/>
              <a:t>Νομικά διακριτή από τους ιδιοκτήτες της (μετόχους)</a:t>
            </a:r>
          </a:p>
          <a:p>
            <a:pPr algn="just">
              <a:buFont typeface="Wingdings" panose="05000000000000000000" pitchFamily="2" charset="2"/>
              <a:buChar char="ü"/>
            </a:pPr>
            <a:r>
              <a:rPr lang="el-GR" dirty="0"/>
              <a:t>Οι μέτοχοι χαίρουν περιορισμένης ευθύνης</a:t>
            </a:r>
          </a:p>
          <a:p>
            <a:pPr marL="0" indent="0" algn="just">
              <a:buNone/>
            </a:pPr>
            <a:endParaRPr lang="el-GR" sz="1000" dirty="0"/>
          </a:p>
          <a:p>
            <a:pPr marL="0" indent="0" algn="just">
              <a:buNone/>
            </a:pPr>
            <a:r>
              <a:rPr lang="el-GR" dirty="0"/>
              <a:t>Μορφή και Δομή μιας Εταιρείας</a:t>
            </a:r>
          </a:p>
          <a:p>
            <a:pPr algn="just">
              <a:buFont typeface="Wingdings" panose="05000000000000000000" pitchFamily="2" charset="2"/>
              <a:buChar char="ü"/>
            </a:pPr>
            <a:r>
              <a:rPr lang="el-GR" dirty="0"/>
              <a:t>Μια εταιρεία είναι μια επιχειρηματική μονάδα  η οποία λειτουργεί βάσει καταστατικού που έχει κατατεθεί σε κρατικούς φορείς και θεωρείται ξεχωριστή νομική οντότητα από τους ιδιοκτήτες της.</a:t>
            </a:r>
          </a:p>
          <a:p>
            <a:pPr algn="just">
              <a:buFont typeface="Wingdings" panose="05000000000000000000" pitchFamily="2" charset="2"/>
              <a:buChar char="ü"/>
            </a:pPr>
            <a:r>
              <a:rPr lang="el-GR" dirty="0"/>
              <a:t>Η ευθύνη των μετόχων περιορίζεται στο ποσοστό της επένδυσής τους.</a:t>
            </a:r>
          </a:p>
          <a:p>
            <a:pPr marL="0" indent="0" algn="just">
              <a:buNone/>
            </a:pPr>
            <a:endParaRPr lang="el-GR" dirty="0"/>
          </a:p>
        </p:txBody>
      </p:sp>
    </p:spTree>
    <p:extLst>
      <p:ext uri="{BB962C8B-B14F-4D97-AF65-F5344CB8AC3E}">
        <p14:creationId xmlns:p14="http://schemas.microsoft.com/office/powerpoint/2010/main" val="664457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Εικόνα που περιέχει στόρι παραθύρου, κτίριο&#10;&#10;Περιγραφή που δημιουργήθηκε αυτόματα">
            <a:extLst>
              <a:ext uri="{FF2B5EF4-FFF2-40B4-BE49-F238E27FC236}">
                <a16:creationId xmlns:a16="http://schemas.microsoft.com/office/drawing/2014/main" id="{823AFCFE-65F2-4F6E-8CC2-0F5A325A056F}"/>
              </a:ext>
            </a:extLst>
          </p:cNvPr>
          <p:cNvPicPr>
            <a:picLocks noChangeAspect="1"/>
          </p:cNvPicPr>
          <p:nvPr/>
        </p:nvPicPr>
        <p:blipFill rotWithShape="1">
          <a:blip r:embed="rId3">
            <a:alphaModFix amt="35000"/>
          </a:blip>
          <a:srcRect t="5361" b="10370"/>
          <a:stretch/>
        </p:blipFill>
        <p:spPr>
          <a:xfrm>
            <a:off x="20" y="1"/>
            <a:ext cx="12191980" cy="6857999"/>
          </a:xfrm>
          <a:prstGeom prst="rect">
            <a:avLst/>
          </a:prstGeom>
        </p:spPr>
      </p:pic>
      <p:sp>
        <p:nvSpPr>
          <p:cNvPr id="2" name="Τίτλος 1"/>
          <p:cNvSpPr>
            <a:spLocks noGrp="1"/>
          </p:cNvSpPr>
          <p:nvPr>
            <p:ph type="title"/>
          </p:nvPr>
        </p:nvSpPr>
        <p:spPr>
          <a:xfrm>
            <a:off x="203983" y="1065862"/>
            <a:ext cx="2980305" cy="4726276"/>
          </a:xfrm>
        </p:spPr>
        <p:txBody>
          <a:bodyPr vert="horz" lIns="91440" tIns="45720" rIns="91440" bIns="45720" rtlCol="0" anchor="ctr">
            <a:normAutofit/>
          </a:bodyPr>
          <a:lstStyle/>
          <a:p>
            <a:pPr algn="r"/>
            <a:r>
              <a:rPr lang="en-US" sz="4000" b="1" dirty="0" err="1">
                <a:solidFill>
                  <a:srgbClr val="FFFFFF"/>
                </a:solidFill>
              </a:rPr>
              <a:t>Ετ</a:t>
            </a:r>
            <a:r>
              <a:rPr lang="en-US" sz="4000" b="1" dirty="0">
                <a:solidFill>
                  <a:srgbClr val="FFFFFF"/>
                </a:solidFill>
              </a:rPr>
              <a:t>αιρείες</a:t>
            </a:r>
            <a:r>
              <a:rPr lang="el-GR" sz="4000" b="1" dirty="0">
                <a:solidFill>
                  <a:srgbClr val="FFFFFF"/>
                </a:solidFill>
              </a:rPr>
              <a:t>:</a:t>
            </a:r>
            <a:endParaRPr lang="en-US" sz="4000" b="1" dirty="0">
              <a:solidFill>
                <a:srgbClr val="FFFFFF"/>
              </a:solidFill>
            </a:endParaRPr>
          </a:p>
        </p:txBody>
      </p:sp>
      <p:cxnSp>
        <p:nvCxnSpPr>
          <p:cNvPr id="37" name="Straight Connector 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Υπότιτλος 2">
            <a:extLst>
              <a:ext uri="{FF2B5EF4-FFF2-40B4-BE49-F238E27FC236}">
                <a16:creationId xmlns:a16="http://schemas.microsoft.com/office/drawing/2014/main" id="{96057231-E2C4-47BD-8A74-FEA595DD2B4D}"/>
              </a:ext>
            </a:extLst>
          </p:cNvPr>
          <p:cNvGraphicFramePr>
            <a:graphicFrameLocks noGrp="1"/>
          </p:cNvGraphicFramePr>
          <p:nvPr>
            <p:ph sz="half" idx="2"/>
          </p:nvPr>
        </p:nvGraphicFramePr>
        <p:xfrm>
          <a:off x="3388251" y="0"/>
          <a:ext cx="8402130" cy="6658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5783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graphicEl>
                                              <a:dgm id="{0A35857A-285C-4E22-A992-CC863B0B6DCF}"/>
                                            </p:graphicEl>
                                          </p:spTgt>
                                        </p:tgtEl>
                                        <p:attrNameLst>
                                          <p:attrName>style.visibility</p:attrName>
                                        </p:attrNameLst>
                                      </p:cBhvr>
                                      <p:to>
                                        <p:strVal val="visible"/>
                                      </p:to>
                                    </p:set>
                                    <p:animEffect transition="in" filter="circle(out)">
                                      <p:cBhvr>
                                        <p:cTn id="12" dur="2000"/>
                                        <p:tgtEl>
                                          <p:spTgt spid="5">
                                            <p:graphicEl>
                                              <a:dgm id="{0A35857A-285C-4E22-A992-CC863B0B6DCF}"/>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5">
                                            <p:graphicEl>
                                              <a:dgm id="{625944EB-89D3-41A1-B7E7-696338665642}"/>
                                            </p:graphicEl>
                                          </p:spTgt>
                                        </p:tgtEl>
                                        <p:attrNameLst>
                                          <p:attrName>style.visibility</p:attrName>
                                        </p:attrNameLst>
                                      </p:cBhvr>
                                      <p:to>
                                        <p:strVal val="visible"/>
                                      </p:to>
                                    </p:set>
                                    <p:animEffect transition="in" filter="circle(out)">
                                      <p:cBhvr>
                                        <p:cTn id="15" dur="2000"/>
                                        <p:tgtEl>
                                          <p:spTgt spid="5">
                                            <p:graphicEl>
                                              <a:dgm id="{625944EB-89D3-41A1-B7E7-69633866564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5">
                                            <p:graphicEl>
                                              <a:dgm id="{FE92DCAB-756D-435D-8D71-F7C0CD77FF4D}"/>
                                            </p:graphicEl>
                                          </p:spTgt>
                                        </p:tgtEl>
                                        <p:attrNameLst>
                                          <p:attrName>style.visibility</p:attrName>
                                        </p:attrNameLst>
                                      </p:cBhvr>
                                      <p:to>
                                        <p:strVal val="visible"/>
                                      </p:to>
                                    </p:set>
                                    <p:animEffect transition="in" filter="circle(out)">
                                      <p:cBhvr>
                                        <p:cTn id="20" dur="2000"/>
                                        <p:tgtEl>
                                          <p:spTgt spid="5">
                                            <p:graphicEl>
                                              <a:dgm id="{FE92DCAB-756D-435D-8D71-F7C0CD77FF4D}"/>
                                            </p:graphic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5">
                                            <p:graphicEl>
                                              <a:dgm id="{DC7FC713-C0A0-45DF-8A24-6A5F1EAC07C7}"/>
                                            </p:graphicEl>
                                          </p:spTgt>
                                        </p:tgtEl>
                                        <p:attrNameLst>
                                          <p:attrName>style.visibility</p:attrName>
                                        </p:attrNameLst>
                                      </p:cBhvr>
                                      <p:to>
                                        <p:strVal val="visible"/>
                                      </p:to>
                                    </p:set>
                                    <p:animEffect transition="in" filter="circle(out)">
                                      <p:cBhvr>
                                        <p:cTn id="23" dur="2000"/>
                                        <p:tgtEl>
                                          <p:spTgt spid="5">
                                            <p:graphicEl>
                                              <a:dgm id="{DC7FC713-C0A0-45DF-8A24-6A5F1EAC07C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5">
                                            <p:graphicEl>
                                              <a:dgm id="{9F0C2819-782B-4E10-950A-A82C2EFDCDC0}"/>
                                            </p:graphicEl>
                                          </p:spTgt>
                                        </p:tgtEl>
                                        <p:attrNameLst>
                                          <p:attrName>style.visibility</p:attrName>
                                        </p:attrNameLst>
                                      </p:cBhvr>
                                      <p:to>
                                        <p:strVal val="visible"/>
                                      </p:to>
                                    </p:set>
                                    <p:animEffect transition="in" filter="circle(out)">
                                      <p:cBhvr>
                                        <p:cTn id="28" dur="2000"/>
                                        <p:tgtEl>
                                          <p:spTgt spid="5">
                                            <p:graphicEl>
                                              <a:dgm id="{9F0C2819-782B-4E10-950A-A82C2EFDCDC0}"/>
                                            </p:graphicEl>
                                          </p:spTgt>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5">
                                            <p:graphicEl>
                                              <a:dgm id="{4EBB65FC-BEE5-4B96-9E60-749888BDC10D}"/>
                                            </p:graphicEl>
                                          </p:spTgt>
                                        </p:tgtEl>
                                        <p:attrNameLst>
                                          <p:attrName>style.visibility</p:attrName>
                                        </p:attrNameLst>
                                      </p:cBhvr>
                                      <p:to>
                                        <p:strVal val="visible"/>
                                      </p:to>
                                    </p:set>
                                    <p:animEffect transition="in" filter="circle(out)">
                                      <p:cBhvr>
                                        <p:cTn id="31" dur="2000"/>
                                        <p:tgtEl>
                                          <p:spTgt spid="5">
                                            <p:graphicEl>
                                              <a:dgm id="{4EBB65FC-BEE5-4B96-9E60-749888BDC10D}"/>
                                            </p:graphicEl>
                                          </p:spTgt>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5">
                                            <p:graphicEl>
                                              <a:dgm id="{BA34AB3C-136F-4AAE-929A-D6099FACEDDC}"/>
                                            </p:graphicEl>
                                          </p:spTgt>
                                        </p:tgtEl>
                                        <p:attrNameLst>
                                          <p:attrName>style.visibility</p:attrName>
                                        </p:attrNameLst>
                                      </p:cBhvr>
                                      <p:to>
                                        <p:strVal val="visible"/>
                                      </p:to>
                                    </p:set>
                                    <p:animEffect transition="in" filter="circle(out)">
                                      <p:cBhvr>
                                        <p:cTn id="34" dur="2000"/>
                                        <p:tgtEl>
                                          <p:spTgt spid="5">
                                            <p:graphicEl>
                                              <a:dgm id="{BA34AB3C-136F-4AAE-929A-D6099FACEDD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5">
                                            <p:graphicEl>
                                              <a:dgm id="{AAC986E0-A6FB-40F1-ABA5-3CF3B1CCF9BE}"/>
                                            </p:graphicEl>
                                          </p:spTgt>
                                        </p:tgtEl>
                                        <p:attrNameLst>
                                          <p:attrName>style.visibility</p:attrName>
                                        </p:attrNameLst>
                                      </p:cBhvr>
                                      <p:to>
                                        <p:strVal val="visible"/>
                                      </p:to>
                                    </p:set>
                                    <p:animEffect transition="in" filter="circle(out)">
                                      <p:cBhvr>
                                        <p:cTn id="39" dur="2000"/>
                                        <p:tgtEl>
                                          <p:spTgt spid="5">
                                            <p:graphicEl>
                                              <a:dgm id="{AAC986E0-A6FB-40F1-ABA5-3CF3B1CCF9BE}"/>
                                            </p:graphicEl>
                                          </p:spTgt>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5">
                                            <p:graphicEl>
                                              <a:dgm id="{B10674D0-CCCE-4EAF-8FB8-6139EBE36847}"/>
                                            </p:graphicEl>
                                          </p:spTgt>
                                        </p:tgtEl>
                                        <p:attrNameLst>
                                          <p:attrName>style.visibility</p:attrName>
                                        </p:attrNameLst>
                                      </p:cBhvr>
                                      <p:to>
                                        <p:strVal val="visible"/>
                                      </p:to>
                                    </p:set>
                                    <p:animEffect transition="in" filter="circle(out)">
                                      <p:cBhvr>
                                        <p:cTn id="42" dur="2000"/>
                                        <p:tgtEl>
                                          <p:spTgt spid="5">
                                            <p:graphicEl>
                                              <a:dgm id="{B10674D0-CCCE-4EAF-8FB8-6139EBE36847}"/>
                                            </p:graphicEl>
                                          </p:spTgt>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5">
                                            <p:graphicEl>
                                              <a:dgm id="{B68C032D-D964-4FFB-B4C5-55D1B1C4FFCB}"/>
                                            </p:graphicEl>
                                          </p:spTgt>
                                        </p:tgtEl>
                                        <p:attrNameLst>
                                          <p:attrName>style.visibility</p:attrName>
                                        </p:attrNameLst>
                                      </p:cBhvr>
                                      <p:to>
                                        <p:strVal val="visible"/>
                                      </p:to>
                                    </p:set>
                                    <p:animEffect transition="in" filter="circle(out)">
                                      <p:cBhvr>
                                        <p:cTn id="45" dur="2000"/>
                                        <p:tgtEl>
                                          <p:spTgt spid="5">
                                            <p:graphicEl>
                                              <a:dgm id="{B68C032D-D964-4FFB-B4C5-55D1B1C4FFC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
                                            <p:graphicEl>
                                              <a:dgm id="{A1A9F399-2218-459D-9A50-6D8843A458B7}"/>
                                            </p:graphicEl>
                                          </p:spTgt>
                                        </p:tgtEl>
                                        <p:attrNameLst>
                                          <p:attrName>style.visibility</p:attrName>
                                        </p:attrNameLst>
                                      </p:cBhvr>
                                      <p:to>
                                        <p:strVal val="visible"/>
                                      </p:to>
                                    </p:set>
                                    <p:animEffect transition="in" filter="circle(out)">
                                      <p:cBhvr>
                                        <p:cTn id="50" dur="2000"/>
                                        <p:tgtEl>
                                          <p:spTgt spid="5">
                                            <p:graphicEl>
                                              <a:dgm id="{A1A9F399-2218-459D-9A50-6D8843A458B7}"/>
                                            </p:graphicEl>
                                          </p:spTgt>
                                        </p:tgtEl>
                                      </p:cBhvr>
                                    </p:animEffect>
                                  </p:childTnLst>
                                </p:cTn>
                              </p:par>
                              <p:par>
                                <p:cTn id="51" presetID="6" presetClass="entr" presetSubtype="32" fill="hold" grpId="0" nodeType="withEffect">
                                  <p:stCondLst>
                                    <p:cond delay="0"/>
                                  </p:stCondLst>
                                  <p:childTnLst>
                                    <p:set>
                                      <p:cBhvr>
                                        <p:cTn id="52" dur="1" fill="hold">
                                          <p:stCondLst>
                                            <p:cond delay="0"/>
                                          </p:stCondLst>
                                        </p:cTn>
                                        <p:tgtEl>
                                          <p:spTgt spid="5">
                                            <p:graphicEl>
                                              <a:dgm id="{8B2B862E-7418-4EFE-9362-74477776B60C}"/>
                                            </p:graphicEl>
                                          </p:spTgt>
                                        </p:tgtEl>
                                        <p:attrNameLst>
                                          <p:attrName>style.visibility</p:attrName>
                                        </p:attrNameLst>
                                      </p:cBhvr>
                                      <p:to>
                                        <p:strVal val="visible"/>
                                      </p:to>
                                    </p:set>
                                    <p:animEffect transition="in" filter="circle(out)">
                                      <p:cBhvr>
                                        <p:cTn id="53" dur="2000"/>
                                        <p:tgtEl>
                                          <p:spTgt spid="5">
                                            <p:graphicEl>
                                              <a:dgm id="{8B2B862E-7418-4EFE-9362-74477776B60C}"/>
                                            </p:graphicEl>
                                          </p:spTgt>
                                        </p:tgtEl>
                                      </p:cBhvr>
                                    </p:animEffect>
                                  </p:childTnLst>
                                </p:cTn>
                              </p:par>
                              <p:par>
                                <p:cTn id="54" presetID="6" presetClass="entr" presetSubtype="32" fill="hold" grpId="0" nodeType="withEffect">
                                  <p:stCondLst>
                                    <p:cond delay="0"/>
                                  </p:stCondLst>
                                  <p:childTnLst>
                                    <p:set>
                                      <p:cBhvr>
                                        <p:cTn id="55" dur="1" fill="hold">
                                          <p:stCondLst>
                                            <p:cond delay="0"/>
                                          </p:stCondLst>
                                        </p:cTn>
                                        <p:tgtEl>
                                          <p:spTgt spid="5">
                                            <p:graphicEl>
                                              <a:dgm id="{36E50087-F1C0-4818-B228-9F25F77DD9AC}"/>
                                            </p:graphicEl>
                                          </p:spTgt>
                                        </p:tgtEl>
                                        <p:attrNameLst>
                                          <p:attrName>style.visibility</p:attrName>
                                        </p:attrNameLst>
                                      </p:cBhvr>
                                      <p:to>
                                        <p:strVal val="visible"/>
                                      </p:to>
                                    </p:set>
                                    <p:animEffect transition="in" filter="circle(out)">
                                      <p:cBhvr>
                                        <p:cTn id="56" dur="2000"/>
                                        <p:tgtEl>
                                          <p:spTgt spid="5">
                                            <p:graphicEl>
                                              <a:dgm id="{36E50087-F1C0-4818-B228-9F25F77DD9A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071944" cy="537881"/>
          </a:xfrm>
          <a:solidFill>
            <a:srgbClr val="006666"/>
          </a:solidFill>
          <a:ln>
            <a:solidFill>
              <a:srgbClr val="006666"/>
            </a:solidFill>
          </a:ln>
        </p:spPr>
        <p:txBody>
          <a:bodyPr>
            <a:noAutofit/>
          </a:bodyPr>
          <a:lstStyle/>
          <a:p>
            <a:pPr algn="r"/>
            <a:r>
              <a:rPr lang="el-GR" sz="2800" b="1" dirty="0">
                <a:solidFill>
                  <a:schemeClr val="bg1"/>
                </a:solidFill>
              </a:rPr>
              <a:t>Η Εταιρική Μορφή των Επιχειρήσεων </a:t>
            </a:r>
          </a:p>
        </p:txBody>
      </p:sp>
      <p:sp>
        <p:nvSpPr>
          <p:cNvPr id="3" name="Υπότιτλος 2"/>
          <p:cNvSpPr>
            <a:spLocks noGrp="1"/>
          </p:cNvSpPr>
          <p:nvPr>
            <p:ph sz="half" idx="2"/>
          </p:nvPr>
        </p:nvSpPr>
        <p:spPr>
          <a:xfrm>
            <a:off x="981308" y="537881"/>
            <a:ext cx="10443438" cy="6320117"/>
          </a:xfrm>
        </p:spPr>
        <p:txBody>
          <a:bodyPr numCol="1">
            <a:normAutofit/>
          </a:bodyPr>
          <a:lstStyle/>
          <a:p>
            <a:pPr algn="just">
              <a:buFont typeface="Wingdings" panose="05000000000000000000" pitchFamily="2" charset="2"/>
              <a:buChar char="§"/>
            </a:pPr>
            <a:r>
              <a:rPr lang="el-GR" b="1" dirty="0">
                <a:solidFill>
                  <a:srgbClr val="002060"/>
                </a:solidFill>
              </a:rPr>
              <a:t>Μέτοχοι</a:t>
            </a:r>
          </a:p>
          <a:p>
            <a:pPr algn="just"/>
            <a:r>
              <a:rPr lang="el-GR" dirty="0"/>
              <a:t>Η μετοχή είναι ένα μερίδιο ιδιοκτησίας στην εταιρεία.</a:t>
            </a:r>
          </a:p>
          <a:p>
            <a:pPr algn="just"/>
            <a:r>
              <a:rPr lang="el-GR" dirty="0"/>
              <a:t>Η κοινή μετοχή είναι η πιο διαδεδομένη μορφή μετοχής.</a:t>
            </a:r>
          </a:p>
          <a:p>
            <a:pPr algn="just"/>
            <a:r>
              <a:rPr lang="el-GR" dirty="0"/>
              <a:t>Διοικητικό Συμβούλιο</a:t>
            </a:r>
          </a:p>
          <a:p>
            <a:pPr algn="just"/>
            <a:r>
              <a:rPr lang="el-GR" dirty="0"/>
              <a:t>Το διοικητικό συμβούλιο καθορίζει την εταιρική πολιτική και ανακοινώνει τα μερίσματα.</a:t>
            </a:r>
          </a:p>
          <a:p>
            <a:pPr algn="just">
              <a:buFont typeface="Wingdings" panose="05000000000000000000" pitchFamily="2" charset="2"/>
              <a:buChar char="§"/>
            </a:pPr>
            <a:r>
              <a:rPr lang="el-GR" b="1" dirty="0">
                <a:solidFill>
                  <a:srgbClr val="002060"/>
                </a:solidFill>
              </a:rPr>
              <a:t>Διοίκηση </a:t>
            </a:r>
          </a:p>
          <a:p>
            <a:pPr algn="just"/>
            <a:r>
              <a:rPr lang="el-GR" dirty="0"/>
              <a:t>Ορίζεται από το διοικητικό συμβούλιο για να διεκπεραιώσει την εταιρική πολιτική και να διαχειριστεί τις καθημερινές δραστηριότητες</a:t>
            </a:r>
          </a:p>
          <a:p>
            <a:pPr algn="just"/>
            <a:r>
              <a:rPr lang="el-GR" dirty="0"/>
              <a:t>Επίσης αναλαμβάνει την υποχρέωση να εξασφαλίσει θετικό οικονομικό αποτέλεσμα</a:t>
            </a:r>
          </a:p>
          <a:p>
            <a:pPr algn="just"/>
            <a:endParaRPr lang="el-GR" dirty="0"/>
          </a:p>
        </p:txBody>
      </p:sp>
      <p:sp>
        <p:nvSpPr>
          <p:cNvPr id="4" name="Ορθογώνιο 3">
            <a:extLst>
              <a:ext uri="{FF2B5EF4-FFF2-40B4-BE49-F238E27FC236}">
                <a16:creationId xmlns:a16="http://schemas.microsoft.com/office/drawing/2014/main" id="{70DDAF79-0073-BFFC-59A4-1BF766FED554}"/>
              </a:ext>
            </a:extLst>
          </p:cNvPr>
          <p:cNvSpPr/>
          <p:nvPr/>
        </p:nvSpPr>
        <p:spPr>
          <a:xfrm>
            <a:off x="8071944" y="0"/>
            <a:ext cx="4120056" cy="53788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578079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Η Εταιρική Μορφή των Επιχειρήσεων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199" y="2029521"/>
            <a:ext cx="10515600" cy="41557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66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8071944" cy="537881"/>
          </a:xfrm>
          <a:solidFill>
            <a:srgbClr val="006666"/>
          </a:solidFill>
          <a:ln>
            <a:solidFill>
              <a:srgbClr val="006666"/>
            </a:solidFill>
          </a:ln>
        </p:spPr>
        <p:txBody>
          <a:bodyPr>
            <a:noAutofit/>
          </a:bodyPr>
          <a:lstStyle/>
          <a:p>
            <a:pPr algn="r"/>
            <a:r>
              <a:rPr lang="el-GR" sz="2800" b="1" dirty="0">
                <a:solidFill>
                  <a:schemeClr val="bg1"/>
                </a:solidFill>
              </a:rPr>
              <a:t>Η Εταιρική Μορφή των Επιχειρήσεων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93" y="537883"/>
            <a:ext cx="10667999" cy="613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3085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Η υπόθεση της ΟΝΤΟΤΗΤΑΣ</a:t>
            </a:r>
          </a:p>
        </p:txBody>
      </p:sp>
      <p:sp>
        <p:nvSpPr>
          <p:cNvPr id="3" name="Υπότιτλος 2"/>
          <p:cNvSpPr>
            <a:spLocks noGrp="1"/>
          </p:cNvSpPr>
          <p:nvPr>
            <p:ph sz="half" idx="2"/>
          </p:nvPr>
        </p:nvSpPr>
        <p:spPr>
          <a:xfrm>
            <a:off x="1282262" y="537881"/>
            <a:ext cx="9595945" cy="6320117"/>
          </a:xfrm>
        </p:spPr>
        <p:txBody>
          <a:bodyPr numCol="1">
            <a:normAutofit/>
          </a:bodyPr>
          <a:lstStyle/>
          <a:p>
            <a:pPr algn="just"/>
            <a:endParaRPr lang="en-US" dirty="0"/>
          </a:p>
          <a:p>
            <a:r>
              <a:rPr lang="el-GR" altLang="el-GR" sz="4800" b="1" dirty="0"/>
              <a:t>Προϋποθέσεις για την λειτουργία μιας επιχείρησης</a:t>
            </a:r>
            <a:endParaRPr lang="en-US" altLang="el-GR" sz="4800" b="1" dirty="0"/>
          </a:p>
          <a:p>
            <a:pPr lvl="2"/>
            <a:endParaRPr lang="en-US" altLang="el-GR" sz="1400" b="1" dirty="0"/>
          </a:p>
          <a:p>
            <a:pPr lvl="2">
              <a:buFont typeface="Wingdings" panose="05000000000000000000" pitchFamily="2" charset="2"/>
              <a:buChar char="Ø"/>
            </a:pPr>
            <a:r>
              <a:rPr lang="en-US" altLang="el-GR" sz="3600" b="1" dirty="0">
                <a:solidFill>
                  <a:srgbClr val="0070C0"/>
                </a:solidFill>
              </a:rPr>
              <a:t> </a:t>
            </a:r>
            <a:r>
              <a:rPr lang="el-GR" altLang="el-GR" sz="3600" b="1" dirty="0">
                <a:solidFill>
                  <a:srgbClr val="0070C0"/>
                </a:solidFill>
              </a:rPr>
              <a:t>α. τα παραγωγικά μέσα</a:t>
            </a:r>
            <a:endParaRPr lang="en-US" altLang="el-GR" sz="3600" b="1" dirty="0">
              <a:solidFill>
                <a:srgbClr val="0070C0"/>
              </a:solidFill>
            </a:endParaRPr>
          </a:p>
          <a:p>
            <a:pPr lvl="2">
              <a:buFont typeface="Wingdings" panose="05000000000000000000" pitchFamily="2" charset="2"/>
              <a:buChar char="Ø"/>
            </a:pPr>
            <a:r>
              <a:rPr lang="en-US" altLang="el-GR" sz="3600" b="1" dirty="0">
                <a:solidFill>
                  <a:srgbClr val="C00000"/>
                </a:solidFill>
              </a:rPr>
              <a:t> </a:t>
            </a:r>
            <a:r>
              <a:rPr lang="el-GR" altLang="el-GR" sz="3600" b="1" dirty="0">
                <a:solidFill>
                  <a:srgbClr val="C00000"/>
                </a:solidFill>
              </a:rPr>
              <a:t>β. τα υλικά </a:t>
            </a:r>
            <a:endParaRPr lang="en-US" altLang="el-GR" sz="3600" b="1" dirty="0">
              <a:solidFill>
                <a:srgbClr val="C00000"/>
              </a:solidFill>
            </a:endParaRPr>
          </a:p>
          <a:p>
            <a:pPr lvl="2">
              <a:buFont typeface="Wingdings" panose="05000000000000000000" pitchFamily="2" charset="2"/>
              <a:buChar char="Ø"/>
            </a:pPr>
            <a:r>
              <a:rPr lang="en-US" altLang="el-GR" sz="3600" b="1" dirty="0">
                <a:solidFill>
                  <a:srgbClr val="002060"/>
                </a:solidFill>
              </a:rPr>
              <a:t> </a:t>
            </a:r>
            <a:r>
              <a:rPr lang="el-GR" altLang="el-GR" sz="3600" b="1" dirty="0">
                <a:solidFill>
                  <a:srgbClr val="002060"/>
                </a:solidFill>
              </a:rPr>
              <a:t>γ. η ανθρώπινη δουλειά</a:t>
            </a:r>
            <a:endParaRPr lang="en-US" altLang="el-GR" sz="3600" b="1" dirty="0">
              <a:solidFill>
                <a:srgbClr val="002060"/>
              </a:solidFill>
            </a:endParaRPr>
          </a:p>
          <a:p>
            <a:pPr lvl="2">
              <a:buFont typeface="Wingdings" panose="05000000000000000000" pitchFamily="2" charset="2"/>
              <a:buChar char="Ø"/>
            </a:pPr>
            <a:r>
              <a:rPr lang="en-US" altLang="el-GR" sz="3600" b="1" dirty="0">
                <a:solidFill>
                  <a:schemeClr val="accent6">
                    <a:lumMod val="50000"/>
                  </a:schemeClr>
                </a:solidFill>
              </a:rPr>
              <a:t> </a:t>
            </a:r>
            <a:r>
              <a:rPr lang="el-GR" altLang="el-GR" sz="3600" b="1" dirty="0">
                <a:solidFill>
                  <a:schemeClr val="accent6">
                    <a:lumMod val="50000"/>
                  </a:schemeClr>
                </a:solidFill>
              </a:rPr>
              <a:t>δ. η ενέργεια και οι υπηρεσίες</a:t>
            </a:r>
          </a:p>
          <a:p>
            <a:pPr algn="just"/>
            <a:endParaRPr lang="en-US" sz="4000" dirty="0"/>
          </a:p>
          <a:p>
            <a:pPr algn="just"/>
            <a:endParaRPr lang="el-GR" sz="2800" dirty="0"/>
          </a:p>
        </p:txBody>
      </p:sp>
    </p:spTree>
    <p:extLst>
      <p:ext uri="{BB962C8B-B14F-4D97-AF65-F5344CB8AC3E}">
        <p14:creationId xmlns:p14="http://schemas.microsoft.com/office/powerpoint/2010/main" val="35578724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a:solidFill>
                  <a:schemeClr val="tx1"/>
                </a:solidFill>
                <a:latin typeface="+mj-lt"/>
                <a:ea typeface="+mj-ea"/>
                <a:cs typeface="+mj-cs"/>
              </a:rPr>
              <a:t>Εισαγωγή</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Υπότιτλος 2"/>
          <p:cNvSpPr>
            <a:spLocks noGrp="1"/>
          </p:cNvSpPr>
          <p:nvPr>
            <p:ph sz="half" idx="2"/>
          </p:nvPr>
        </p:nvSpPr>
        <p:spPr>
          <a:xfrm>
            <a:off x="1171434" y="1326995"/>
            <a:ext cx="10782673" cy="5531005"/>
          </a:xfrm>
        </p:spPr>
        <p:txBody>
          <a:bodyPr vert="horz" lIns="91440" tIns="45720" rIns="91440" bIns="45720" numCol="1" rtlCol="0" anchor="t">
            <a:normAutofit lnSpcReduction="10000"/>
          </a:bodyPr>
          <a:lstStyle/>
          <a:p>
            <a:endParaRPr lang="en-US" sz="2400" dirty="0"/>
          </a:p>
          <a:p>
            <a:pPr algn="just"/>
            <a:r>
              <a:rPr lang="en-US" sz="3200" dirty="0"/>
              <a:t>Η σπ</a:t>
            </a:r>
            <a:r>
              <a:rPr lang="en-US" sz="3200" dirty="0" err="1"/>
              <a:t>ουδ</a:t>
            </a:r>
            <a:r>
              <a:rPr lang="en-US" sz="3200" dirty="0"/>
              <a:t>αιότητα της Λογιστικής έχει αναγνωριστεί γιατί δίνει την δυνατότητα της πληροφόρησης στην βάση της οποίας επηρεάζεται η </a:t>
            </a:r>
            <a:r>
              <a:rPr lang="en-US" sz="3200" b="1" i="1" u="sng" dirty="0">
                <a:solidFill>
                  <a:srgbClr val="C00000"/>
                </a:solidFill>
              </a:rPr>
              <a:t>κατανομή των πόρων στην οικονομία</a:t>
            </a:r>
            <a:r>
              <a:rPr lang="en-US" sz="3200" dirty="0"/>
              <a:t>.</a:t>
            </a:r>
          </a:p>
          <a:p>
            <a:pPr algn="just"/>
            <a:r>
              <a:rPr lang="en-US" sz="3200" dirty="0"/>
              <a:t>Η </a:t>
            </a:r>
            <a:r>
              <a:rPr lang="en-US" sz="3200" dirty="0" err="1"/>
              <a:t>λογιστική</a:t>
            </a:r>
            <a:r>
              <a:rPr lang="en-US" sz="3200" dirty="0"/>
              <a:t> επ</a:t>
            </a:r>
            <a:r>
              <a:rPr lang="en-US" sz="3200" dirty="0" err="1"/>
              <a:t>ιστήμη</a:t>
            </a:r>
            <a:r>
              <a:rPr lang="en-US" sz="3200" dirty="0"/>
              <a:t>, </a:t>
            </a:r>
            <a:r>
              <a:rPr lang="en-US" sz="3200" dirty="0" err="1"/>
              <a:t>ως</a:t>
            </a:r>
            <a:r>
              <a:rPr lang="en-US" sz="3200" dirty="0"/>
              <a:t> </a:t>
            </a:r>
            <a:r>
              <a:rPr lang="en-US" sz="3200" dirty="0" err="1"/>
              <a:t>θεωρί</a:t>
            </a:r>
            <a:r>
              <a:rPr lang="en-US" sz="3200" dirty="0"/>
              <a:t>α και ως πρακτική εφαρμογή αντιμετωπίζει σήμερα την λύση ενός μεγάλου πλέγματος προβλημάτων που της τέθηκαν εξ αιτίας των γενικότερων εξελίξεων που σημειώθηκαν τόσο στο οικονομικό περιβάλλον όσο και στην οικονομική σκέψη.</a:t>
            </a:r>
          </a:p>
          <a:p>
            <a:pPr algn="just"/>
            <a:r>
              <a:rPr lang="en-US" sz="3200" dirty="0" err="1"/>
              <a:t>Ως</a:t>
            </a:r>
            <a:r>
              <a:rPr lang="en-US" sz="3200" dirty="0"/>
              <a:t> επ</a:t>
            </a:r>
            <a:r>
              <a:rPr lang="en-US" sz="3200" dirty="0" err="1"/>
              <a:t>ιστήμη</a:t>
            </a:r>
            <a:r>
              <a:rPr lang="en-US" sz="3200" dirty="0"/>
              <a:t> α</a:t>
            </a:r>
            <a:r>
              <a:rPr lang="en-US" sz="3200" dirty="0" err="1"/>
              <a:t>κολουθεί</a:t>
            </a:r>
            <a:r>
              <a:rPr lang="en-US" sz="3200" dirty="0"/>
              <a:t> </a:t>
            </a:r>
            <a:r>
              <a:rPr lang="en-US" sz="3200" dirty="0" err="1"/>
              <a:t>έν</a:t>
            </a:r>
            <a:r>
              <a:rPr lang="en-US" sz="3200" dirty="0"/>
              <a:t>α </a:t>
            </a:r>
            <a:r>
              <a:rPr lang="en-US" sz="3200" b="1" i="1" dirty="0">
                <a:solidFill>
                  <a:srgbClr val="C00000"/>
                </a:solidFill>
              </a:rPr>
              <a:t>συστηματικό</a:t>
            </a:r>
            <a:r>
              <a:rPr lang="en-US" sz="3200" i="1" dirty="0"/>
              <a:t> </a:t>
            </a:r>
            <a:r>
              <a:rPr lang="en-US" sz="3200" dirty="0"/>
              <a:t>και </a:t>
            </a:r>
            <a:r>
              <a:rPr lang="en-US" sz="3200" b="1" i="1" dirty="0">
                <a:solidFill>
                  <a:srgbClr val="C00000"/>
                </a:solidFill>
              </a:rPr>
              <a:t>οργανωμένο </a:t>
            </a:r>
            <a:r>
              <a:rPr lang="en-US" sz="3200" dirty="0"/>
              <a:t>τρόπο στην κατανόηση της οικονομικής κατάστασης μια </a:t>
            </a:r>
            <a:r>
              <a:rPr lang="en-US" sz="3200" b="1" i="1" dirty="0"/>
              <a:t>οντότητας</a:t>
            </a:r>
          </a:p>
          <a:p>
            <a:endParaRPr lang="en-US" sz="2400" dirty="0"/>
          </a:p>
        </p:txBody>
      </p:sp>
    </p:spTree>
    <p:extLst>
      <p:ext uri="{BB962C8B-B14F-4D97-AF65-F5344CB8AC3E}">
        <p14:creationId xmlns:p14="http://schemas.microsoft.com/office/powerpoint/2010/main" val="138923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out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out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out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rPr>
              <a:t>Η δημιουργία της Επιχείρησης</a:t>
            </a:r>
          </a:p>
        </p:txBody>
      </p:sp>
      <p:sp>
        <p:nvSpPr>
          <p:cNvPr id="3" name="Υπότιτλος 2"/>
          <p:cNvSpPr>
            <a:spLocks noGrp="1"/>
          </p:cNvSpPr>
          <p:nvPr>
            <p:ph sz="half" idx="2"/>
          </p:nvPr>
        </p:nvSpPr>
        <p:spPr>
          <a:xfrm>
            <a:off x="599090" y="537881"/>
            <a:ext cx="11395687" cy="6320117"/>
          </a:xfrm>
        </p:spPr>
        <p:txBody>
          <a:bodyPr numCol="1">
            <a:normAutofit/>
          </a:bodyPr>
          <a:lstStyle/>
          <a:p>
            <a:pPr algn="just"/>
            <a:r>
              <a:rPr lang="el-GR" sz="3200" dirty="0"/>
              <a:t>Η επιχείρηση χρειάζεται πόρους που αναμένεται να παράγουν ένα όφελος στο μέλλον</a:t>
            </a:r>
          </a:p>
          <a:p>
            <a:pPr algn="just"/>
            <a:r>
              <a:rPr lang="el-GR" sz="3200" u="sng" dirty="0">
                <a:solidFill>
                  <a:srgbClr val="00B050"/>
                </a:solidFill>
              </a:rPr>
              <a:t>Υπάρχουν διεκδικήσεις πάνω σε αυτούς τους πόρους</a:t>
            </a:r>
          </a:p>
          <a:p>
            <a:pPr algn="just"/>
            <a:endParaRPr lang="en-US" sz="2600" dirty="0"/>
          </a:p>
          <a:p>
            <a:pPr algn="just"/>
            <a:r>
              <a:rPr lang="el-GR" sz="3200" b="1" dirty="0">
                <a:solidFill>
                  <a:schemeClr val="accent5">
                    <a:lumMod val="75000"/>
                  </a:schemeClr>
                </a:solidFill>
              </a:rPr>
              <a:t>Οι διεκδικήσεις προέρχονται από δύο πηγές:</a:t>
            </a:r>
            <a:endParaRPr lang="en-US" sz="3200" b="1" dirty="0">
              <a:solidFill>
                <a:schemeClr val="accent5">
                  <a:lumMod val="75000"/>
                </a:schemeClr>
              </a:solidFill>
            </a:endParaRPr>
          </a:p>
          <a:p>
            <a:pPr lvl="2" algn="just">
              <a:lnSpc>
                <a:spcPct val="200000"/>
              </a:lnSpc>
            </a:pPr>
            <a:r>
              <a:rPr lang="el-GR" sz="3200" b="1" dirty="0">
                <a:solidFill>
                  <a:srgbClr val="FF0000"/>
                </a:solidFill>
              </a:rPr>
              <a:t>ΥΠΟΧΡΕΩΣΕΙΣ </a:t>
            </a:r>
            <a:endParaRPr lang="en-US" sz="3200" b="1" dirty="0">
              <a:solidFill>
                <a:srgbClr val="FF0000"/>
              </a:solidFill>
            </a:endParaRPr>
          </a:p>
          <a:p>
            <a:pPr lvl="2" algn="just">
              <a:lnSpc>
                <a:spcPct val="200000"/>
              </a:lnSpc>
            </a:pPr>
            <a:r>
              <a:rPr lang="el-GR" sz="3200" b="1" dirty="0">
                <a:solidFill>
                  <a:srgbClr val="002060"/>
                </a:solidFill>
              </a:rPr>
              <a:t>ΙΔΙΑ ΚΕΦΑΛΑΙΑ ή ΥΠΟΧΡΕΩΣΕΙΣ</a:t>
            </a:r>
          </a:p>
          <a:p>
            <a:pPr algn="just"/>
            <a:endParaRPr lang="en-US" sz="2600" dirty="0"/>
          </a:p>
        </p:txBody>
      </p:sp>
      <p:sp>
        <p:nvSpPr>
          <p:cNvPr id="4" name="Ορθογώνιο 3">
            <a:extLst>
              <a:ext uri="{FF2B5EF4-FFF2-40B4-BE49-F238E27FC236}">
                <a16:creationId xmlns:a16="http://schemas.microsoft.com/office/drawing/2014/main" id="{578555DC-B565-AAA3-C634-53F683CD13A8}"/>
              </a:ext>
            </a:extLst>
          </p:cNvPr>
          <p:cNvSpPr/>
          <p:nvPr/>
        </p:nvSpPr>
        <p:spPr>
          <a:xfrm>
            <a:off x="6691256" y="0"/>
            <a:ext cx="5500744" cy="53788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93471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b="1" kern="1200">
                <a:solidFill>
                  <a:schemeClr val="tx1"/>
                </a:solidFill>
                <a:latin typeface="+mj-lt"/>
                <a:ea typeface="+mj-ea"/>
                <a:cs typeface="+mj-cs"/>
              </a:rPr>
              <a:t>Η Αρχή του ιστορικού κόστους</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Υπότιτλος 2"/>
          <p:cNvSpPr>
            <a:spLocks noGrp="1"/>
          </p:cNvSpPr>
          <p:nvPr>
            <p:ph sz="half" idx="2"/>
          </p:nvPr>
        </p:nvSpPr>
        <p:spPr>
          <a:xfrm>
            <a:off x="626850" y="2011680"/>
            <a:ext cx="11167446" cy="4389120"/>
          </a:xfrm>
        </p:spPr>
        <p:txBody>
          <a:bodyPr vert="horz" lIns="91440" tIns="45720" rIns="91440" bIns="45720" numCol="1" rtlCol="0">
            <a:normAutofit/>
          </a:bodyPr>
          <a:lstStyle/>
          <a:p>
            <a:r>
              <a:rPr lang="el-GR" sz="2200" dirty="0"/>
              <a:t>Η </a:t>
            </a:r>
            <a:r>
              <a:rPr lang="el-GR" sz="2200" b="1" dirty="0"/>
              <a:t>αρχή του ιστορικού κόστους</a:t>
            </a:r>
            <a:r>
              <a:rPr lang="el-GR" sz="2200" dirty="0"/>
              <a:t> υποδηλώνει ότι τα περιουσιακά στοιχεία της επιχείρησης (ή μιας εταιρείας) πρέπει να καταχωρούνται στο πραγματικό κόστος που μετριέται την ημέρα της αγοράς τους ως ποσό των μετρητών που καταβλήθηκε συν την αξία των μη χρηματικών ανταμοιβών που έχουν δοθεί ως αντάλλαγμα.</a:t>
            </a:r>
            <a:endParaRPr lang="en-US" sz="2200" dirty="0"/>
          </a:p>
          <a:p>
            <a:r>
              <a:rPr lang="el-GR" sz="2200" u="sng" dirty="0"/>
              <a:t>Είναι η πλέον πιστή απεικόνιση της αξίας στα βιβλία της εταιρείας</a:t>
            </a:r>
            <a:endParaRPr lang="en-US" sz="2200" u="sng" dirty="0"/>
          </a:p>
          <a:p>
            <a:endParaRPr lang="en-US" sz="2200" dirty="0"/>
          </a:p>
          <a:p>
            <a:r>
              <a:rPr lang="el-GR" sz="2200" b="1" dirty="0"/>
              <a:t>Πλεονεκτήματα – μειονεκτήματα </a:t>
            </a:r>
            <a:endParaRPr lang="en-US" sz="2200" b="1" dirty="0"/>
          </a:p>
          <a:p>
            <a:pPr lvl="2"/>
            <a:r>
              <a:rPr lang="el-GR" sz="2200" b="1" dirty="0"/>
              <a:t>Μπορεί να επαληθευθεί εύκολα (πλεονέκτημα)</a:t>
            </a:r>
            <a:r>
              <a:rPr lang="en-US" sz="2200" b="1" dirty="0"/>
              <a:t> </a:t>
            </a:r>
          </a:p>
          <a:p>
            <a:pPr lvl="2"/>
            <a:r>
              <a:rPr lang="el-GR" sz="2200" b="1" dirty="0"/>
              <a:t>Δεν αποτυπώνει την πραγματική αξία της περιουσίας στον χρόνο</a:t>
            </a:r>
          </a:p>
          <a:p>
            <a:r>
              <a:rPr lang="el-GR" dirty="0"/>
              <a:t>Η λογιστική πλέον κινείται στην κατεύθυνση της </a:t>
            </a:r>
            <a:r>
              <a:rPr lang="el-GR" b="1" dirty="0">
                <a:solidFill>
                  <a:srgbClr val="C00000"/>
                </a:solidFill>
              </a:rPr>
              <a:t>εύλογης αξίας</a:t>
            </a:r>
            <a:endParaRPr lang="en-US" b="1" dirty="0">
              <a:solidFill>
                <a:srgbClr val="C00000"/>
              </a:solidFill>
            </a:endParaRPr>
          </a:p>
          <a:p>
            <a:endParaRPr lang="en-US" sz="2200" dirty="0"/>
          </a:p>
        </p:txBody>
      </p:sp>
    </p:spTree>
    <p:extLst>
      <p:ext uri="{BB962C8B-B14F-4D97-AF65-F5344CB8AC3E}">
        <p14:creationId xmlns:p14="http://schemas.microsoft.com/office/powerpoint/2010/main" val="4208574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7281746" cy="537881"/>
          </a:xfr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r>
              <a:rPr lang="el-GR" sz="2800" b="1" dirty="0">
                <a:solidFill>
                  <a:schemeClr val="bg1"/>
                </a:solidFill>
              </a:rPr>
              <a:t>ΚΕΦΑΛΑΙΟ</a:t>
            </a:r>
          </a:p>
        </p:txBody>
      </p:sp>
      <p:sp>
        <p:nvSpPr>
          <p:cNvPr id="3" name="Υπότιτλος 2"/>
          <p:cNvSpPr>
            <a:spLocks noGrp="1"/>
          </p:cNvSpPr>
          <p:nvPr>
            <p:ph sz="half" idx="2"/>
          </p:nvPr>
        </p:nvSpPr>
        <p:spPr>
          <a:xfrm>
            <a:off x="641132" y="537881"/>
            <a:ext cx="11063374" cy="6320117"/>
          </a:xfrm>
        </p:spPr>
        <p:txBody>
          <a:bodyPr numCol="1">
            <a:normAutofit/>
          </a:bodyPr>
          <a:lstStyle/>
          <a:p>
            <a:pPr algn="just">
              <a:lnSpc>
                <a:spcPct val="100000"/>
              </a:lnSpc>
            </a:pPr>
            <a:r>
              <a:rPr lang="el-GR" altLang="el-GR" b="1" dirty="0">
                <a:latin typeface="Verdana" panose="020B0604030504040204" pitchFamily="34" charset="0"/>
              </a:rPr>
              <a:t>Δημιουργία της περιουσίας</a:t>
            </a:r>
            <a:endParaRPr lang="en-US" altLang="el-GR" b="1" dirty="0">
              <a:latin typeface="Verdana" panose="020B0604030504040204" pitchFamily="34" charset="0"/>
            </a:endParaRPr>
          </a:p>
          <a:p>
            <a:pPr algn="just">
              <a:lnSpc>
                <a:spcPct val="100000"/>
              </a:lnSpc>
            </a:pPr>
            <a:r>
              <a:rPr lang="el-GR" altLang="el-GR" b="1" dirty="0">
                <a:solidFill>
                  <a:schemeClr val="tx2">
                    <a:lumMod val="75000"/>
                  </a:schemeClr>
                </a:solidFill>
              </a:rPr>
              <a:t>Κεφάλαιο (Ίδια κεφάλαια) </a:t>
            </a:r>
            <a:endParaRPr lang="en-US" altLang="el-GR" b="1" dirty="0">
              <a:solidFill>
                <a:schemeClr val="tx2">
                  <a:lumMod val="75000"/>
                </a:schemeClr>
              </a:solidFill>
            </a:endParaRPr>
          </a:p>
          <a:p>
            <a:pPr algn="just">
              <a:lnSpc>
                <a:spcPct val="100000"/>
              </a:lnSpc>
            </a:pPr>
            <a:r>
              <a:rPr lang="el-GR" altLang="el-GR" b="1" dirty="0">
                <a:solidFill>
                  <a:srgbClr val="FF0000"/>
                </a:solidFill>
              </a:rPr>
              <a:t>Πιστώσεις </a:t>
            </a:r>
            <a:endParaRPr lang="en-US" altLang="el-GR" b="1" dirty="0">
              <a:solidFill>
                <a:srgbClr val="FF0000"/>
              </a:solidFill>
            </a:endParaRPr>
          </a:p>
          <a:p>
            <a:pPr algn="just">
              <a:lnSpc>
                <a:spcPct val="100000"/>
              </a:lnSpc>
            </a:pPr>
            <a:r>
              <a:rPr lang="el-GR" altLang="el-GR" b="1" dirty="0">
                <a:solidFill>
                  <a:srgbClr val="003399"/>
                </a:solidFill>
              </a:rPr>
              <a:t>Δάνεια</a:t>
            </a:r>
            <a:endParaRPr lang="en-US" altLang="el-GR" b="1" dirty="0">
              <a:solidFill>
                <a:srgbClr val="003399"/>
              </a:solidFill>
            </a:endParaRPr>
          </a:p>
          <a:p>
            <a:pPr algn="just">
              <a:lnSpc>
                <a:spcPct val="100000"/>
              </a:lnSpc>
            </a:pPr>
            <a:r>
              <a:rPr lang="el-GR" altLang="zh-TW" i="1" dirty="0"/>
              <a:t>Η λέξη </a:t>
            </a:r>
            <a:r>
              <a:rPr lang="el-GR" altLang="zh-TW" b="1" i="1" dirty="0"/>
              <a:t>κεφάλαιο</a:t>
            </a:r>
            <a:r>
              <a:rPr lang="el-GR" altLang="zh-TW" i="1" dirty="0"/>
              <a:t>, στην καθημερινή της χρήση, υποδηλώνει το χρηματικό ποσό που έχει κατατεθεί σε μια επιχείρηση ή τράπεζα</a:t>
            </a:r>
            <a:endParaRPr lang="en-US" altLang="zh-TW" i="1" dirty="0"/>
          </a:p>
          <a:p>
            <a:pPr algn="just">
              <a:lnSpc>
                <a:spcPct val="100000"/>
              </a:lnSpc>
            </a:pPr>
            <a:r>
              <a:rPr lang="el-GR" altLang="zh-TW" i="1" dirty="0"/>
              <a:t>Μια άλλη έννοια της λέξης υποδηλώνει το «</a:t>
            </a:r>
            <a:r>
              <a:rPr lang="el-GR" altLang="zh-TW" b="1" i="1" dirty="0">
                <a:solidFill>
                  <a:srgbClr val="002060"/>
                </a:solidFill>
              </a:rPr>
              <a:t>σύνολο των περιουσιακών στοιχείων ενός προσώπου</a:t>
            </a:r>
            <a:r>
              <a:rPr lang="el-GR" altLang="zh-TW" i="1" dirty="0"/>
              <a:t>» και με την έννοια αυτή χρησιμοποιείται και στην λογιστική</a:t>
            </a:r>
            <a:endParaRPr lang="en-US" altLang="zh-TW" i="1" dirty="0"/>
          </a:p>
          <a:p>
            <a:pPr algn="just">
              <a:lnSpc>
                <a:spcPct val="100000"/>
              </a:lnSpc>
            </a:pPr>
            <a:r>
              <a:rPr lang="el-GR" altLang="zh-TW" sz="3200" b="1" i="1" dirty="0">
                <a:solidFill>
                  <a:srgbClr val="C00000"/>
                </a:solidFill>
              </a:rPr>
              <a:t>Αλλά</a:t>
            </a:r>
            <a:r>
              <a:rPr lang="en-US" altLang="zh-TW" sz="3200" b="1" i="1" dirty="0">
                <a:solidFill>
                  <a:srgbClr val="C00000"/>
                </a:solidFill>
              </a:rPr>
              <a:t> </a:t>
            </a:r>
            <a:r>
              <a:rPr lang="el-GR" altLang="zh-TW" sz="3200" b="1" i="1" dirty="0">
                <a:solidFill>
                  <a:srgbClr val="C00000"/>
                </a:solidFill>
              </a:rPr>
              <a:t>κυρίως</a:t>
            </a:r>
            <a:r>
              <a:rPr lang="en-US" altLang="zh-TW" sz="3200" b="1" i="1" dirty="0">
                <a:solidFill>
                  <a:srgbClr val="C00000"/>
                </a:solidFill>
              </a:rPr>
              <a:t> </a:t>
            </a:r>
            <a:r>
              <a:rPr lang="el-GR" altLang="zh-TW" sz="3200" b="1" i="1" dirty="0">
                <a:solidFill>
                  <a:srgbClr val="C00000"/>
                </a:solidFill>
              </a:rPr>
              <a:t>στη</a:t>
            </a:r>
            <a:r>
              <a:rPr lang="en-US" altLang="zh-TW" sz="3200" b="1" i="1" dirty="0">
                <a:solidFill>
                  <a:srgbClr val="C00000"/>
                </a:solidFill>
              </a:rPr>
              <a:t> </a:t>
            </a:r>
            <a:r>
              <a:rPr lang="el-GR" altLang="zh-TW" sz="3200" b="1" i="1" dirty="0">
                <a:solidFill>
                  <a:srgbClr val="C00000"/>
                </a:solidFill>
              </a:rPr>
              <a:t>λογιστική</a:t>
            </a:r>
            <a:r>
              <a:rPr lang="en-US" altLang="zh-TW" sz="3200" b="1" i="1" dirty="0">
                <a:solidFill>
                  <a:srgbClr val="C00000"/>
                </a:solidFill>
              </a:rPr>
              <a:t> </a:t>
            </a:r>
            <a:r>
              <a:rPr lang="el-GR" altLang="zh-TW" sz="3200" b="1" i="1" dirty="0">
                <a:solidFill>
                  <a:srgbClr val="C00000"/>
                </a:solidFill>
              </a:rPr>
              <a:t>εκφράζει και </a:t>
            </a:r>
            <a:endParaRPr lang="en-US" altLang="zh-TW" sz="3200" b="1" i="1" dirty="0">
              <a:solidFill>
                <a:srgbClr val="C00000"/>
              </a:solidFill>
            </a:endParaRPr>
          </a:p>
          <a:p>
            <a:pPr algn="just"/>
            <a:endParaRPr lang="en-US" sz="2600" dirty="0"/>
          </a:p>
        </p:txBody>
      </p:sp>
      <p:sp>
        <p:nvSpPr>
          <p:cNvPr id="5" name="Πεντάγωνο 4"/>
          <p:cNvSpPr/>
          <p:nvPr/>
        </p:nvSpPr>
        <p:spPr>
          <a:xfrm>
            <a:off x="786268" y="5738443"/>
            <a:ext cx="10773102" cy="968821"/>
          </a:xfrm>
          <a:prstGeom prst="homePlate">
            <a:avLst/>
          </a:prstGeom>
          <a:solidFill>
            <a:schemeClr val="accent1">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zh-TW" sz="3200" b="1" i="1" u="none" strike="noStrike" kern="1200" cap="none" spc="0" normalizeH="0" baseline="0" noProof="0" dirty="0">
                <a:ln>
                  <a:noFill/>
                </a:ln>
                <a:solidFill>
                  <a:srgbClr val="C00000"/>
                </a:solidFill>
                <a:effectLst/>
                <a:uLnTx/>
                <a:uFillTx/>
                <a:latin typeface="Calibri" panose="020F0502020204030204"/>
                <a:cs typeface="+mn-cs"/>
              </a:rPr>
              <a:t>μια διπλή σχέση υποχρεώσεων και απαιτήσεων</a:t>
            </a:r>
            <a:endPar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69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5">
                                            <p:bg/>
                                          </p:spTgt>
                                        </p:tgtEl>
                                        <p:attrNameLst>
                                          <p:attrName>style.visibility</p:attrName>
                                        </p:attrNameLst>
                                      </p:cBhvr>
                                      <p:to>
                                        <p:strVal val="visible"/>
                                      </p:to>
                                    </p:set>
                                    <p:animEffect transition="in" filter="barn(outVertical)">
                                      <p:cBhvr>
                                        <p:cTn id="49" dur="500"/>
                                        <p:tgtEl>
                                          <p:spTgt spid="5">
                                            <p:bg/>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barn(outVertical)">
                                      <p:cBhvr>
                                        <p:cTn id="5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rPr>
              <a:t>Λογιστική ταυτότητα </a:t>
            </a:r>
          </a:p>
        </p:txBody>
      </p:sp>
      <p:sp>
        <p:nvSpPr>
          <p:cNvPr id="3" name="Υπότιτλος 2"/>
          <p:cNvSpPr>
            <a:spLocks noGrp="1"/>
          </p:cNvSpPr>
          <p:nvPr>
            <p:ph sz="half" idx="2"/>
          </p:nvPr>
        </p:nvSpPr>
        <p:spPr>
          <a:xfrm>
            <a:off x="0" y="537883"/>
            <a:ext cx="12191999" cy="6320117"/>
          </a:xfrm>
        </p:spPr>
        <p:txBody>
          <a:bodyPr numCol="1">
            <a:normAutofit/>
          </a:bodyPr>
          <a:lstStyle/>
          <a:p>
            <a:pPr algn="just"/>
            <a:endParaRPr lang="en-US" sz="2600" dirty="0"/>
          </a:p>
        </p:txBody>
      </p:sp>
      <p:sp>
        <p:nvSpPr>
          <p:cNvPr id="4" name="Ορθογώνιο 3"/>
          <p:cNvSpPr/>
          <p:nvPr/>
        </p:nvSpPr>
        <p:spPr>
          <a:xfrm>
            <a:off x="0" y="537882"/>
            <a:ext cx="6691255" cy="632011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400" b="1" i="0" u="none" strike="noStrike" kern="1200" cap="none" spc="0" normalizeH="0" baseline="0" noProof="0" dirty="0">
                <a:ln>
                  <a:noFill/>
                </a:ln>
                <a:solidFill>
                  <a:prstClr val="white"/>
                </a:solidFill>
                <a:effectLst/>
                <a:uLnTx/>
                <a:uFillTx/>
                <a:latin typeface="Calibri" panose="020F0502020204030204"/>
                <a:ea typeface="+mn-ea"/>
                <a:cs typeface="+mn-cs"/>
              </a:rPr>
              <a:t>Ενεργητικό </a:t>
            </a:r>
          </a:p>
        </p:txBody>
      </p:sp>
      <p:sp>
        <p:nvSpPr>
          <p:cNvPr id="5" name="Ορθογώνιο 4"/>
          <p:cNvSpPr/>
          <p:nvPr/>
        </p:nvSpPr>
        <p:spPr>
          <a:xfrm>
            <a:off x="6691254" y="537881"/>
            <a:ext cx="5500745" cy="319329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Calibri" panose="020F0502020204030204"/>
                <a:ea typeface="+mn-ea"/>
                <a:cs typeface="+mn-cs"/>
              </a:rPr>
              <a:t>Υποχρεώσεις</a:t>
            </a:r>
          </a:p>
        </p:txBody>
      </p:sp>
      <p:sp>
        <p:nvSpPr>
          <p:cNvPr id="7" name="Ορθογώνιο 6"/>
          <p:cNvSpPr/>
          <p:nvPr/>
        </p:nvSpPr>
        <p:spPr>
          <a:xfrm>
            <a:off x="6691253" y="3731172"/>
            <a:ext cx="5500745" cy="3126828"/>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white"/>
                </a:solidFill>
                <a:effectLst/>
                <a:uLnTx/>
                <a:uFillTx/>
                <a:latin typeface="Calibri" panose="020F0502020204030204"/>
                <a:ea typeface="+mn-ea"/>
                <a:cs typeface="+mn-cs"/>
              </a:rPr>
              <a:t>Καθαρή Θέση ή Ίδια Κεφάλαια</a:t>
            </a:r>
          </a:p>
        </p:txBody>
      </p:sp>
      <p:pic>
        <p:nvPicPr>
          <p:cNvPr id="6" name="Εικόνα 5"/>
          <p:cNvPicPr>
            <a:picLocks noChangeAspect="1"/>
          </p:cNvPicPr>
          <p:nvPr/>
        </p:nvPicPr>
        <p:blipFill>
          <a:blip r:embed="rId3"/>
          <a:stretch>
            <a:fillRect/>
          </a:stretch>
        </p:blipFill>
        <p:spPr>
          <a:xfrm>
            <a:off x="6691253" y="1075760"/>
            <a:ext cx="2536830" cy="1948959"/>
          </a:xfrm>
          <a:prstGeom prst="rect">
            <a:avLst/>
          </a:prstGeom>
        </p:spPr>
      </p:pic>
      <p:pic>
        <p:nvPicPr>
          <p:cNvPr id="8" name="Εικόνα 7"/>
          <p:cNvPicPr>
            <a:picLocks noChangeAspect="1"/>
          </p:cNvPicPr>
          <p:nvPr/>
        </p:nvPicPr>
        <p:blipFill>
          <a:blip r:embed="rId4"/>
          <a:stretch>
            <a:fillRect/>
          </a:stretch>
        </p:blipFill>
        <p:spPr>
          <a:xfrm>
            <a:off x="1" y="1226326"/>
            <a:ext cx="3593428" cy="2782230"/>
          </a:xfrm>
          <a:prstGeom prst="rect">
            <a:avLst/>
          </a:prstGeom>
        </p:spPr>
      </p:pic>
      <p:pic>
        <p:nvPicPr>
          <p:cNvPr id="9" name="Εικόνα 8"/>
          <p:cNvPicPr>
            <a:picLocks noChangeAspect="1"/>
          </p:cNvPicPr>
          <p:nvPr/>
        </p:nvPicPr>
        <p:blipFill>
          <a:blip r:embed="rId5"/>
          <a:stretch>
            <a:fillRect/>
          </a:stretch>
        </p:blipFill>
        <p:spPr>
          <a:xfrm>
            <a:off x="3593428" y="4008557"/>
            <a:ext cx="3097824" cy="2849444"/>
          </a:xfrm>
          <a:prstGeom prst="rect">
            <a:avLst/>
          </a:prstGeom>
        </p:spPr>
      </p:pic>
      <p:pic>
        <p:nvPicPr>
          <p:cNvPr id="11" name="Εικόνα 10"/>
          <p:cNvPicPr>
            <a:picLocks noChangeAspect="1"/>
          </p:cNvPicPr>
          <p:nvPr/>
        </p:nvPicPr>
        <p:blipFill>
          <a:blip r:embed="rId6"/>
          <a:stretch>
            <a:fillRect/>
          </a:stretch>
        </p:blipFill>
        <p:spPr>
          <a:xfrm>
            <a:off x="416451" y="4872809"/>
            <a:ext cx="1548116" cy="1517480"/>
          </a:xfrm>
          <a:prstGeom prst="rect">
            <a:avLst/>
          </a:prstGeom>
        </p:spPr>
      </p:pic>
      <p:pic>
        <p:nvPicPr>
          <p:cNvPr id="12" name="Εικόνα 11"/>
          <p:cNvPicPr>
            <a:picLocks noChangeAspect="1"/>
          </p:cNvPicPr>
          <p:nvPr/>
        </p:nvPicPr>
        <p:blipFill>
          <a:blip r:embed="rId7"/>
          <a:stretch>
            <a:fillRect/>
          </a:stretch>
        </p:blipFill>
        <p:spPr>
          <a:xfrm>
            <a:off x="4154425" y="1559477"/>
            <a:ext cx="2040559" cy="1465242"/>
          </a:xfrm>
          <a:prstGeom prst="rect">
            <a:avLst/>
          </a:prstGeom>
        </p:spPr>
      </p:pic>
      <p:pic>
        <p:nvPicPr>
          <p:cNvPr id="15" name="Εικόνα 14"/>
          <p:cNvPicPr>
            <a:picLocks noChangeAspect="1"/>
          </p:cNvPicPr>
          <p:nvPr/>
        </p:nvPicPr>
        <p:blipFill>
          <a:blip r:embed="rId8"/>
          <a:stretch>
            <a:fillRect/>
          </a:stretch>
        </p:blipFill>
        <p:spPr>
          <a:xfrm>
            <a:off x="8544910" y="5017895"/>
            <a:ext cx="2256664" cy="1590242"/>
          </a:xfrm>
          <a:prstGeom prst="rect">
            <a:avLst/>
          </a:prstGeom>
        </p:spPr>
      </p:pic>
      <p:pic>
        <p:nvPicPr>
          <p:cNvPr id="16" name="Εικόνα 15"/>
          <p:cNvPicPr>
            <a:picLocks noChangeAspect="1"/>
          </p:cNvPicPr>
          <p:nvPr/>
        </p:nvPicPr>
        <p:blipFill>
          <a:blip r:embed="rId9"/>
          <a:stretch>
            <a:fillRect/>
          </a:stretch>
        </p:blipFill>
        <p:spPr>
          <a:xfrm>
            <a:off x="9718266" y="1954924"/>
            <a:ext cx="2166615" cy="1354134"/>
          </a:xfrm>
          <a:prstGeom prst="rect">
            <a:avLst/>
          </a:prstGeom>
        </p:spPr>
      </p:pic>
      <p:sp>
        <p:nvSpPr>
          <p:cNvPr id="13" name="Ορθογώνιο 12">
            <a:extLst>
              <a:ext uri="{FF2B5EF4-FFF2-40B4-BE49-F238E27FC236}">
                <a16:creationId xmlns:a16="http://schemas.microsoft.com/office/drawing/2014/main" id="{3C357F32-0E02-41EA-8C83-906FDBC7DD93}"/>
              </a:ext>
            </a:extLst>
          </p:cNvPr>
          <p:cNvSpPr/>
          <p:nvPr/>
        </p:nvSpPr>
        <p:spPr>
          <a:xfrm>
            <a:off x="6691252" y="0"/>
            <a:ext cx="5500745" cy="5378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38185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ou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ou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out)">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out)">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out)">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 calcmode="lin" valueType="num">
                                      <p:cBhvr additive="base">
                                        <p:cTn id="4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 calcmode="lin" valueType="num">
                                      <p:cBhvr additive="base">
                                        <p:cTn id="4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3"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 calcmode="lin" valueType="num">
                                      <p:cBhvr additive="base">
                                        <p:cTn id="54"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546538" y="550459"/>
            <a:ext cx="11288110" cy="6307541"/>
          </a:xfrm>
        </p:spPr>
        <p:txBody>
          <a:bodyPr/>
          <a:lstStyle/>
          <a:p>
            <a:pPr eaLnBrk="1" hangingPunct="1">
              <a:buFont typeface="Wingdings" panose="05000000000000000000" pitchFamily="2" charset="2"/>
              <a:buNone/>
            </a:pPr>
            <a:r>
              <a:rPr lang="el-GR" altLang="el-GR" sz="3600" dirty="0"/>
              <a:t>Αναφέρεται (λανθασμένα) στην ξένη βιβλιογραφία ως </a:t>
            </a:r>
            <a:r>
              <a:rPr lang="el-GR" altLang="el-GR" sz="3600" u="sng" dirty="0">
                <a:solidFill>
                  <a:srgbClr val="003399"/>
                </a:solidFill>
              </a:rPr>
              <a:t>εξίσωση </a:t>
            </a:r>
          </a:p>
          <a:p>
            <a:pPr eaLnBrk="1" hangingPunct="1">
              <a:buFont typeface="Wingdings" panose="05000000000000000000" pitchFamily="2" charset="2"/>
              <a:buNone/>
            </a:pPr>
            <a:r>
              <a:rPr lang="el-GR" altLang="el-GR" sz="3600" dirty="0"/>
              <a:t>Επίσης αναφέρεται (σωστά) ως </a:t>
            </a:r>
            <a:r>
              <a:rPr lang="el-GR" altLang="el-GR" sz="3600" u="sng" dirty="0">
                <a:solidFill>
                  <a:srgbClr val="003399"/>
                </a:solidFill>
              </a:rPr>
              <a:t>Λογιστική ισότητα</a:t>
            </a:r>
          </a:p>
          <a:p>
            <a:pPr eaLnBrk="1" hangingPunct="1">
              <a:buFont typeface="Wingdings" panose="05000000000000000000" pitchFamily="2" charset="2"/>
              <a:buNone/>
            </a:pPr>
            <a:endParaRPr lang="el-GR" altLang="el-GR" sz="3600" b="1" dirty="0">
              <a:solidFill>
                <a:srgbClr val="002060"/>
              </a:solidFill>
            </a:endParaRPr>
          </a:p>
          <a:p>
            <a:pPr algn="ctr" eaLnBrk="1" hangingPunct="1">
              <a:buFont typeface="Wingdings" panose="05000000000000000000" pitchFamily="2" charset="2"/>
              <a:buNone/>
            </a:pPr>
            <a:r>
              <a:rPr lang="el-GR" altLang="el-GR" sz="3600" b="1" dirty="0">
                <a:solidFill>
                  <a:srgbClr val="002060"/>
                </a:solidFill>
              </a:rPr>
              <a:t>Ενεργητικό = Υποχρεώσεις + Ίδια κεφάλαια</a:t>
            </a:r>
          </a:p>
          <a:p>
            <a:pPr eaLnBrk="1" hangingPunct="1">
              <a:buFont typeface="Wingdings" panose="05000000000000000000" pitchFamily="2" charset="2"/>
              <a:buNone/>
            </a:pPr>
            <a:endParaRPr lang="el-GR" altLang="el-GR" sz="3600" b="1" dirty="0">
              <a:solidFill>
                <a:srgbClr val="002060"/>
              </a:solidFill>
            </a:endParaRPr>
          </a:p>
          <a:p>
            <a:pPr eaLnBrk="1" hangingPunct="1">
              <a:buFont typeface="Wingdings" panose="05000000000000000000" pitchFamily="2" charset="2"/>
              <a:buNone/>
            </a:pPr>
            <a:endParaRPr lang="el-GR" altLang="el-GR" sz="3600" b="1" dirty="0">
              <a:solidFill>
                <a:srgbClr val="002060"/>
              </a:solidFill>
            </a:endParaRPr>
          </a:p>
        </p:txBody>
      </p:sp>
      <p:sp>
        <p:nvSpPr>
          <p:cNvPr id="2" name="Κύβος 1"/>
          <p:cNvSpPr/>
          <p:nvPr/>
        </p:nvSpPr>
        <p:spPr>
          <a:xfrm>
            <a:off x="2152651" y="4221164"/>
            <a:ext cx="1673115" cy="1944687"/>
          </a:xfrm>
          <a:prstGeom prst="cub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l-GR" dirty="0">
                <a:solidFill>
                  <a:prstClr val="white"/>
                </a:solidFill>
                <a:latin typeface="Calibri" panose="020F0502020204030204"/>
              </a:rPr>
              <a:t>Ενεργητικό</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Ίσον 2"/>
          <p:cNvSpPr/>
          <p:nvPr/>
        </p:nvSpPr>
        <p:spPr>
          <a:xfrm>
            <a:off x="4367213" y="4868864"/>
            <a:ext cx="1008062" cy="720725"/>
          </a:xfrm>
          <a:prstGeom prst="mathEqual">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Κύβος 4"/>
          <p:cNvSpPr/>
          <p:nvPr/>
        </p:nvSpPr>
        <p:spPr>
          <a:xfrm>
            <a:off x="6486526" y="4868864"/>
            <a:ext cx="1764095" cy="1296987"/>
          </a:xfrm>
          <a:prstGeom prst="cube">
            <a:avLst>
              <a:gd name="adj" fmla="val 19303"/>
            </a:avLst>
          </a:prstGeom>
          <a:solidFill>
            <a:srgbClr val="FF0000"/>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Υποχρεώσεις</a:t>
            </a:r>
          </a:p>
        </p:txBody>
      </p:sp>
      <p:sp>
        <p:nvSpPr>
          <p:cNvPr id="4" name="Κύβος 3"/>
          <p:cNvSpPr/>
          <p:nvPr/>
        </p:nvSpPr>
        <p:spPr>
          <a:xfrm>
            <a:off x="6486526" y="4221164"/>
            <a:ext cx="1764095" cy="1008061"/>
          </a:xfrm>
          <a:prstGeom prst="cube">
            <a:avLst/>
          </a:prstGeom>
          <a:solidFill>
            <a:srgbClr val="00B050"/>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rPr>
              <a:t>Καθαρή θέση</a:t>
            </a:r>
          </a:p>
        </p:txBody>
      </p:sp>
      <p:sp>
        <p:nvSpPr>
          <p:cNvPr id="6" name="Μείον 5"/>
          <p:cNvSpPr/>
          <p:nvPr/>
        </p:nvSpPr>
        <p:spPr>
          <a:xfrm>
            <a:off x="4367213" y="4437063"/>
            <a:ext cx="1008062" cy="792162"/>
          </a:xfrm>
          <a:prstGeom prst="mathMinus">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Τίτλος 1"/>
          <p:cNvSpPr txBox="1">
            <a:spLocks/>
          </p:cNvSpPr>
          <p:nvPr/>
        </p:nvSpPr>
        <p:spPr>
          <a:xfrm>
            <a:off x="0" y="0"/>
            <a:ext cx="6691256" cy="537881"/>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a:ln>
                  <a:noFill/>
                </a:ln>
                <a:solidFill>
                  <a:sysClr val="window" lastClr="FFFFFF"/>
                </a:solidFill>
                <a:effectLst/>
                <a:uLnTx/>
                <a:uFillTx/>
                <a:latin typeface="Calibri Light" panose="020F0302020204030204"/>
                <a:ea typeface="+mj-ea"/>
                <a:cs typeface="+mj-cs"/>
              </a:rPr>
              <a:t>ΚΕΦΑΛΑΙΟ</a:t>
            </a:r>
            <a:endPar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8" name="Ορθογώνιο 7"/>
          <p:cNvSpPr/>
          <p:nvPr/>
        </p:nvSpPr>
        <p:spPr>
          <a:xfrm>
            <a:off x="6691256" y="0"/>
            <a:ext cx="5500744" cy="55045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23613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anim calcmode="lin" valueType="num">
                                      <p:cBhvr additive="base">
                                        <p:cTn id="19"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out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out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42"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out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609600" y="550460"/>
            <a:ext cx="10972800" cy="742312"/>
          </a:xfrm>
        </p:spPr>
        <p:txBody>
          <a:bodyPr/>
          <a:lstStyle/>
          <a:p>
            <a:r>
              <a:rPr lang="el-GR" altLang="el-GR" sz="3200" u="sng" dirty="0">
                <a:latin typeface="Calibri" panose="020F0502020204030204" pitchFamily="34" charset="0"/>
              </a:rPr>
              <a:t>Η ΛΟΓΙΣΤΙΚΗ ΙΣΟΤΗΤΑ ΚΑΙ Ο ΙΣΟΛΟΓΙΣΜΟΣ</a:t>
            </a:r>
          </a:p>
        </p:txBody>
      </p:sp>
      <p:sp>
        <p:nvSpPr>
          <p:cNvPr id="4101" name="Rectangle 5"/>
          <p:cNvSpPr>
            <a:spLocks noGrp="1" noChangeArrowheads="1"/>
          </p:cNvSpPr>
          <p:nvPr>
            <p:ph type="body" idx="1"/>
          </p:nvPr>
        </p:nvSpPr>
        <p:spPr>
          <a:xfrm>
            <a:off x="609599" y="1444183"/>
            <a:ext cx="11309131" cy="5413818"/>
          </a:xfrm>
        </p:spPr>
        <p:txBody>
          <a:bodyPr/>
          <a:lstStyle/>
          <a:p>
            <a:r>
              <a:rPr lang="el-GR" altLang="el-GR" dirty="0">
                <a:latin typeface="Calibri" panose="020F0502020204030204" pitchFamily="34" charset="0"/>
              </a:rPr>
              <a:t>ΕΝΕΡΓΗΤΙΚΟ</a:t>
            </a:r>
          </a:p>
          <a:p>
            <a:r>
              <a:rPr lang="el-GR" altLang="el-GR" dirty="0">
                <a:latin typeface="Calibri" panose="020F0502020204030204" pitchFamily="34" charset="0"/>
              </a:rPr>
              <a:t>ΠΑΘΗΤΙΚΟ</a:t>
            </a:r>
          </a:p>
          <a:p>
            <a:pPr lvl="3"/>
            <a:r>
              <a:rPr lang="el-GR" altLang="el-GR" sz="3200" dirty="0">
                <a:latin typeface="Calibri" panose="020F0502020204030204" pitchFamily="34" charset="0"/>
              </a:rPr>
              <a:t>Η ΔΙΑΦΟΡΑ</a:t>
            </a:r>
          </a:p>
          <a:p>
            <a:pPr lvl="3"/>
            <a:r>
              <a:rPr lang="el-GR" altLang="el-GR" sz="3200" b="1" dirty="0">
                <a:solidFill>
                  <a:srgbClr val="441BC9"/>
                </a:solidFill>
                <a:latin typeface="Calibri" panose="020F0502020204030204" pitchFamily="34" charset="0"/>
              </a:rPr>
              <a:t>ΕΝΕΡΓΗΤΙΚΟ</a:t>
            </a:r>
            <a:r>
              <a:rPr lang="el-GR" altLang="el-GR" sz="3200" dirty="0">
                <a:latin typeface="Calibri" panose="020F0502020204030204" pitchFamily="34" charset="0"/>
              </a:rPr>
              <a:t> – </a:t>
            </a:r>
            <a:r>
              <a:rPr lang="el-GR" altLang="el-GR" sz="3200" b="1" dirty="0">
                <a:solidFill>
                  <a:srgbClr val="FF0000"/>
                </a:solidFill>
                <a:latin typeface="Calibri" panose="020F0502020204030204" pitchFamily="34" charset="0"/>
              </a:rPr>
              <a:t>ΠΑΘΗΤΙΚΟ</a:t>
            </a:r>
            <a:r>
              <a:rPr lang="el-GR" altLang="el-GR" sz="3200" dirty="0">
                <a:latin typeface="Calibri" panose="020F0502020204030204" pitchFamily="34" charset="0"/>
              </a:rPr>
              <a:t> = </a:t>
            </a:r>
            <a:r>
              <a:rPr lang="el-GR" altLang="el-GR" sz="3200" b="1" dirty="0">
                <a:solidFill>
                  <a:srgbClr val="00B050"/>
                </a:solidFill>
                <a:latin typeface="Calibri" panose="020F0502020204030204" pitchFamily="34" charset="0"/>
              </a:rPr>
              <a:t>ΚΑΘΑΡΗ ΘΕΣΗ</a:t>
            </a:r>
          </a:p>
          <a:p>
            <a:pPr lvl="1">
              <a:buFont typeface="Wingdings" panose="05000000000000000000" pitchFamily="2" charset="2"/>
              <a:buChar char="§"/>
            </a:pPr>
            <a:r>
              <a:rPr lang="el-GR" altLang="el-GR" dirty="0">
                <a:latin typeface="Calibri" panose="020F0502020204030204" pitchFamily="34" charset="0"/>
              </a:rPr>
              <a:t>Ε = ΕΝΕΡΓΗΤΙΚΟ</a:t>
            </a:r>
          </a:p>
          <a:p>
            <a:pPr lvl="1">
              <a:buFont typeface="Wingdings" panose="05000000000000000000" pitchFamily="2" charset="2"/>
              <a:buChar char="§"/>
            </a:pPr>
            <a:r>
              <a:rPr lang="el-GR" altLang="el-GR" dirty="0" err="1">
                <a:latin typeface="Calibri" panose="020F0502020204030204" pitchFamily="34" charset="0"/>
              </a:rPr>
              <a:t>κΠ</a:t>
            </a:r>
            <a:r>
              <a:rPr lang="el-GR" altLang="el-GR" dirty="0">
                <a:latin typeface="Calibri" panose="020F0502020204030204" pitchFamily="34" charset="0"/>
              </a:rPr>
              <a:t> = ΚΑΘΑΡΟ ΠΑΘΗΤΙΚΟ</a:t>
            </a:r>
          </a:p>
          <a:p>
            <a:pPr lvl="1">
              <a:buFont typeface="Wingdings" panose="05000000000000000000" pitchFamily="2" charset="2"/>
              <a:buChar char="§"/>
            </a:pPr>
            <a:r>
              <a:rPr lang="el-GR" altLang="el-GR" dirty="0" err="1">
                <a:latin typeface="Calibri" panose="020F0502020204030204" pitchFamily="34" charset="0"/>
              </a:rPr>
              <a:t>ΚΘ</a:t>
            </a:r>
            <a:r>
              <a:rPr lang="el-GR" altLang="el-GR" dirty="0">
                <a:latin typeface="Calibri" panose="020F0502020204030204" pitchFamily="34" charset="0"/>
              </a:rPr>
              <a:t> = ΚΑΘΑΡΗ ΘΕΣΗ </a:t>
            </a:r>
          </a:p>
          <a:p>
            <a:pPr lvl="1">
              <a:buFontTx/>
              <a:buNone/>
            </a:pPr>
            <a:endParaRPr lang="el-GR" altLang="el-GR" dirty="0">
              <a:latin typeface="Calibri" panose="020F0502020204030204" pitchFamily="34" charset="0"/>
            </a:endParaRPr>
          </a:p>
          <a:p>
            <a:endParaRPr lang="el-GR" altLang="el-GR" dirty="0"/>
          </a:p>
          <a:p>
            <a:endParaRPr lang="el-GR" altLang="el-GR" dirty="0"/>
          </a:p>
          <a:p>
            <a:pPr algn="ctr">
              <a:buFontTx/>
              <a:buNone/>
            </a:pPr>
            <a:endParaRPr lang="el-GR" altLang="el-GR" sz="2800" dirty="0"/>
          </a:p>
        </p:txBody>
      </p:sp>
      <p:sp>
        <p:nvSpPr>
          <p:cNvPr id="4" name="Τίτλος 1"/>
          <p:cNvSpPr txBox="1">
            <a:spLocks/>
          </p:cNvSpPr>
          <p:nvPr/>
        </p:nvSpPr>
        <p:spPr>
          <a:xfrm>
            <a:off x="0" y="0"/>
            <a:ext cx="6691256" cy="523915"/>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rPr>
              <a:t>Λογιστική ισότητα </a:t>
            </a:r>
          </a:p>
        </p:txBody>
      </p:sp>
      <p:sp>
        <p:nvSpPr>
          <p:cNvPr id="2" name="Ορθογώνιο 1"/>
          <p:cNvSpPr/>
          <p:nvPr/>
        </p:nvSpPr>
        <p:spPr bwMode="auto">
          <a:xfrm>
            <a:off x="6691256" y="0"/>
            <a:ext cx="5500744" cy="52391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45702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 calcmode="lin" valueType="num">
                                      <p:cBhvr additive="base">
                                        <p:cTn id="7" dur="500" fill="hold"/>
                                        <p:tgtEl>
                                          <p:spTgt spid="410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0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101">
                                            <p:txEl>
                                              <p:pRg st="1" end="1"/>
                                            </p:txEl>
                                          </p:spTgt>
                                        </p:tgtEl>
                                        <p:attrNameLst>
                                          <p:attrName>style.visibility</p:attrName>
                                        </p:attrNameLst>
                                      </p:cBhvr>
                                      <p:to>
                                        <p:strVal val="visible"/>
                                      </p:to>
                                    </p:set>
                                    <p:anim calcmode="lin" valueType="num">
                                      <p:cBhvr additive="base">
                                        <p:cTn id="13" dur="500" fill="hold"/>
                                        <p:tgtEl>
                                          <p:spTgt spid="410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10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101">
                                            <p:txEl>
                                              <p:pRg st="2" end="2"/>
                                            </p:txEl>
                                          </p:spTgt>
                                        </p:tgtEl>
                                        <p:attrNameLst>
                                          <p:attrName>style.visibility</p:attrName>
                                        </p:attrNameLst>
                                      </p:cBhvr>
                                      <p:to>
                                        <p:strVal val="visible"/>
                                      </p:to>
                                    </p:set>
                                    <p:anim calcmode="lin" valueType="num">
                                      <p:cBhvr additive="base">
                                        <p:cTn id="19" dur="500" fill="hold"/>
                                        <p:tgtEl>
                                          <p:spTgt spid="410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10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4101">
                                            <p:txEl>
                                              <p:pRg st="3" end="3"/>
                                            </p:txEl>
                                          </p:spTgt>
                                        </p:tgtEl>
                                        <p:attrNameLst>
                                          <p:attrName>style.visibility</p:attrName>
                                        </p:attrNameLst>
                                      </p:cBhvr>
                                      <p:to>
                                        <p:strVal val="visible"/>
                                      </p:to>
                                    </p:set>
                                    <p:anim calcmode="lin" valueType="num">
                                      <p:cBhvr additive="base">
                                        <p:cTn id="25" dur="500" fill="hold"/>
                                        <p:tgtEl>
                                          <p:spTgt spid="410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10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101">
                                            <p:txEl>
                                              <p:pRg st="4" end="4"/>
                                            </p:txEl>
                                          </p:spTgt>
                                        </p:tgtEl>
                                        <p:attrNameLst>
                                          <p:attrName>style.visibility</p:attrName>
                                        </p:attrNameLst>
                                      </p:cBhvr>
                                      <p:to>
                                        <p:strVal val="visible"/>
                                      </p:to>
                                    </p:set>
                                    <p:anim calcmode="lin" valueType="num">
                                      <p:cBhvr additive="base">
                                        <p:cTn id="31" dur="500" fill="hold"/>
                                        <p:tgtEl>
                                          <p:spTgt spid="410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0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4101">
                                            <p:txEl>
                                              <p:pRg st="5" end="5"/>
                                            </p:txEl>
                                          </p:spTgt>
                                        </p:tgtEl>
                                        <p:attrNameLst>
                                          <p:attrName>style.visibility</p:attrName>
                                        </p:attrNameLst>
                                      </p:cBhvr>
                                      <p:to>
                                        <p:strVal val="visible"/>
                                      </p:to>
                                    </p:set>
                                    <p:anim calcmode="lin" valueType="num">
                                      <p:cBhvr additive="base">
                                        <p:cTn id="37" dur="500" fill="hold"/>
                                        <p:tgtEl>
                                          <p:spTgt spid="410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0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101">
                                            <p:txEl>
                                              <p:pRg st="6" end="6"/>
                                            </p:txEl>
                                          </p:spTgt>
                                        </p:tgtEl>
                                        <p:attrNameLst>
                                          <p:attrName>style.visibility</p:attrName>
                                        </p:attrNameLst>
                                      </p:cBhvr>
                                      <p:to>
                                        <p:strVal val="visible"/>
                                      </p:to>
                                    </p:set>
                                    <p:anim calcmode="lin" valueType="num">
                                      <p:cBhvr additive="base">
                                        <p:cTn id="43" dur="500" fill="hold"/>
                                        <p:tgtEl>
                                          <p:spTgt spid="410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0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dirty="0">
                <a:solidFill>
                  <a:schemeClr val="bg1"/>
                </a:solidFill>
                <a:latin typeface="Arial" panose="020B0604020202020204" pitchFamily="34" charset="0"/>
                <a:cs typeface="Arial" panose="020B0604020202020204" pitchFamily="34" charset="0"/>
              </a:rPr>
              <a:t>ΕΝΕΡΓΗΤΙΚΟ</a:t>
            </a:r>
          </a:p>
        </p:txBody>
      </p:sp>
      <p:sp>
        <p:nvSpPr>
          <p:cNvPr id="3" name="Υπότιτλος 2"/>
          <p:cNvSpPr>
            <a:spLocks noGrp="1"/>
          </p:cNvSpPr>
          <p:nvPr>
            <p:ph sz="half" idx="2"/>
          </p:nvPr>
        </p:nvSpPr>
        <p:spPr>
          <a:xfrm>
            <a:off x="398033" y="537881"/>
            <a:ext cx="11015831" cy="6320117"/>
          </a:xfrm>
        </p:spPr>
        <p:txBody>
          <a:bodyPr numCol="1">
            <a:normAutofit/>
          </a:bodyPr>
          <a:lstStyle/>
          <a:p>
            <a:pPr marL="342900" lvl="0" indent="-342900" fontAlgn="base">
              <a:spcBef>
                <a:spcPct val="20000"/>
              </a:spcBef>
              <a:spcAft>
                <a:spcPct val="0"/>
              </a:spcAft>
              <a:buFontTx/>
              <a:buChar char="•"/>
            </a:pPr>
            <a:endParaRPr lang="el-GR" altLang="el-GR" dirty="0">
              <a:solidFill>
                <a:srgbClr val="000000"/>
              </a:solidFill>
              <a:latin typeface="Arial"/>
              <a:cs typeface="Arial"/>
            </a:endParaRPr>
          </a:p>
          <a:p>
            <a:pPr marL="342900" lvl="0" indent="-342900" fontAlgn="base">
              <a:spcBef>
                <a:spcPct val="20000"/>
              </a:spcBef>
              <a:spcAft>
                <a:spcPct val="0"/>
              </a:spcAft>
              <a:buFontTx/>
              <a:buChar char="•"/>
            </a:pPr>
            <a:r>
              <a:rPr lang="el-GR" altLang="el-GR" dirty="0">
                <a:solidFill>
                  <a:srgbClr val="000000"/>
                </a:solidFill>
                <a:latin typeface="Arial"/>
                <a:cs typeface="Arial"/>
              </a:rPr>
              <a:t>Οι συντελεστές παραγωγής και τα οικονομικά αγαθά που ανήκουν στην οικονομική μονάδα.</a:t>
            </a:r>
          </a:p>
          <a:p>
            <a:pPr marL="342900" lvl="0" indent="-342900" fontAlgn="base">
              <a:spcBef>
                <a:spcPct val="20000"/>
              </a:spcBef>
              <a:spcAft>
                <a:spcPct val="0"/>
              </a:spcAft>
              <a:buFontTx/>
              <a:buChar char="•"/>
            </a:pPr>
            <a:endParaRPr lang="el-GR" altLang="el-GR" sz="1000" dirty="0">
              <a:solidFill>
                <a:srgbClr val="000000"/>
              </a:solidFill>
              <a:latin typeface="Arial"/>
              <a:cs typeface="Arial"/>
            </a:endParaRPr>
          </a:p>
          <a:p>
            <a:pPr marL="342900" lvl="0" indent="-342900" fontAlgn="base">
              <a:spcBef>
                <a:spcPct val="20000"/>
              </a:spcBef>
              <a:spcAft>
                <a:spcPct val="0"/>
              </a:spcAft>
              <a:buFontTx/>
              <a:buChar char="•"/>
            </a:pPr>
            <a:r>
              <a:rPr lang="el-GR" altLang="el-GR" dirty="0">
                <a:solidFill>
                  <a:srgbClr val="000000"/>
                </a:solidFill>
                <a:latin typeface="Arial"/>
                <a:cs typeface="Arial"/>
              </a:rPr>
              <a:t>Το σύνολο των οικονομικών αγαθών που ανήκουν στην οικονομική μονάδα κατά κυριότητα, αποτελούν την περιουσία της οικονομικής μονάδας</a:t>
            </a:r>
          </a:p>
          <a:p>
            <a:pPr marL="342900" lvl="0" indent="-342900" fontAlgn="base">
              <a:spcBef>
                <a:spcPct val="20000"/>
              </a:spcBef>
              <a:spcAft>
                <a:spcPct val="0"/>
              </a:spcAft>
              <a:buFontTx/>
              <a:buChar char="•"/>
            </a:pPr>
            <a:endParaRPr lang="el-GR" altLang="el-GR" sz="1000" dirty="0">
              <a:solidFill>
                <a:srgbClr val="000000"/>
              </a:solidFill>
              <a:latin typeface="Arial"/>
              <a:cs typeface="Arial"/>
            </a:endParaRPr>
          </a:p>
          <a:p>
            <a:pPr marL="342900" lvl="0" indent="-342900" fontAlgn="base">
              <a:spcBef>
                <a:spcPct val="20000"/>
              </a:spcBef>
              <a:spcAft>
                <a:spcPct val="0"/>
              </a:spcAft>
              <a:buFontTx/>
              <a:buChar char="•"/>
            </a:pPr>
            <a:r>
              <a:rPr lang="el-GR" altLang="el-GR" dirty="0">
                <a:solidFill>
                  <a:srgbClr val="000000"/>
                </a:solidFill>
                <a:latin typeface="Arial"/>
                <a:cs typeface="Arial"/>
              </a:rPr>
              <a:t>Κάθε ένα από τα αγαθά αυτά ονομάζεται «περιουσιακό στοιχείο» </a:t>
            </a:r>
          </a:p>
        </p:txBody>
      </p:sp>
      <p:sp>
        <p:nvSpPr>
          <p:cNvPr id="4" name="Ορθογώνιο 3">
            <a:extLst>
              <a:ext uri="{FF2B5EF4-FFF2-40B4-BE49-F238E27FC236}">
                <a16:creationId xmlns:a16="http://schemas.microsoft.com/office/drawing/2014/main" id="{E8DF14E6-F19B-7E3E-3CC9-2E0C6B2891F2}"/>
              </a:ext>
            </a:extLst>
          </p:cNvPr>
          <p:cNvSpPr/>
          <p:nvPr/>
        </p:nvSpPr>
        <p:spPr>
          <a:xfrm>
            <a:off x="6691256" y="0"/>
            <a:ext cx="5500744" cy="53788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50340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966952" y="550459"/>
            <a:ext cx="10825656" cy="6307541"/>
          </a:xfrm>
        </p:spPr>
        <p:txBody>
          <a:bodyPr/>
          <a:lstStyle/>
          <a:p>
            <a:r>
              <a:rPr lang="el-GR" altLang="el-GR" sz="2800" dirty="0"/>
              <a:t>Ο όρος περιουσία δεν ταυτίζεται με τον όρο </a:t>
            </a:r>
            <a:r>
              <a:rPr lang="el-GR" altLang="el-GR" sz="2800" b="1" dirty="0"/>
              <a:t>ΕΝΕΡΓΗΤΙΚΟ</a:t>
            </a:r>
            <a:r>
              <a:rPr lang="el-GR" altLang="el-GR" sz="2800" dirty="0"/>
              <a:t> γιατί δεν είναι απόλυτα ταυτόσημες έννοιες</a:t>
            </a:r>
          </a:p>
          <a:p>
            <a:r>
              <a:rPr lang="el-GR" altLang="el-GR" sz="2800" dirty="0"/>
              <a:t>Δηλαδή στο ενεργητικό περιλαμβάνονται και άλλα στοιχεία τα οποία δεν είναι περιουσιακά στοιχεία με την στενή έννοια του όρου</a:t>
            </a:r>
          </a:p>
          <a:p>
            <a:pPr marL="0" indent="0">
              <a:buNone/>
            </a:pPr>
            <a:endParaRPr lang="el-GR" altLang="el-GR" sz="1000" dirty="0"/>
          </a:p>
          <a:p>
            <a:pPr marL="0" indent="0">
              <a:buNone/>
            </a:pPr>
            <a:r>
              <a:rPr lang="el-GR" altLang="el-GR" sz="2800" dirty="0"/>
              <a:t>Το σύνολο των περιουσιακών στοιχείων που έχει προσδιοριστεί η αξία τους και είναι στην διάθεση της οικονομικής μονάδας και τα </a:t>
            </a:r>
            <a:r>
              <a:rPr lang="el-GR" altLang="el-GR" sz="2800" b="1" i="1" dirty="0" err="1"/>
              <a:t>κεφαλαιοποιηθέντα</a:t>
            </a:r>
            <a:r>
              <a:rPr lang="el-GR" altLang="el-GR" sz="2800" b="1" i="1" dirty="0"/>
              <a:t> έξοδα</a:t>
            </a:r>
          </a:p>
          <a:p>
            <a:pPr marL="609600" indent="-609600">
              <a:buFontTx/>
              <a:buAutoNum type="arabicParenR"/>
            </a:pPr>
            <a:r>
              <a:rPr lang="el-GR" altLang="el-GR" sz="2800" b="1" i="1" dirty="0"/>
              <a:t>Να ανήκουν κατά κυριότητα</a:t>
            </a:r>
          </a:p>
          <a:p>
            <a:pPr marL="609600" indent="-609600">
              <a:buFontTx/>
              <a:buAutoNum type="arabicParenR"/>
            </a:pPr>
            <a:r>
              <a:rPr lang="el-GR" altLang="el-GR" sz="2800" b="1" i="1" dirty="0"/>
              <a:t>Να έχει προηγηθεί ένα γεγονός και να έχει καταγραφεί λογιστικά</a:t>
            </a:r>
          </a:p>
          <a:p>
            <a:pPr marL="609600" indent="-609600">
              <a:buFontTx/>
              <a:buAutoNum type="arabicParenR"/>
            </a:pPr>
            <a:r>
              <a:rPr lang="el-GR" altLang="el-GR" sz="2800" b="1" i="1" dirty="0"/>
              <a:t>Να τα διαθέτει και να τα χρησιμοποιεί για να πετύχει τον σκοπό της</a:t>
            </a:r>
          </a:p>
          <a:p>
            <a:endParaRPr lang="el-GR" altLang="el-GR" sz="2800" dirty="0"/>
          </a:p>
        </p:txBody>
      </p:sp>
      <p:sp>
        <p:nvSpPr>
          <p:cNvPr id="4" name="Τίτλος 1"/>
          <p:cNvSpPr txBox="1">
            <a:spLocks/>
          </p:cNvSpPr>
          <p:nvPr/>
        </p:nvSpPr>
        <p:spPr>
          <a:xfrm>
            <a:off x="-1" y="0"/>
            <a:ext cx="7819697"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l-GR" sz="2800" b="1" dirty="0">
                <a:solidFill>
                  <a:srgbClr val="FFFFFF"/>
                </a:solidFill>
                <a:latin typeface="Arial" panose="020B0604020202020204" pitchFamily="34" charset="0"/>
                <a:cs typeface="Arial" panose="020B0604020202020204" pitchFamily="34" charset="0"/>
              </a:rPr>
              <a:t>ΠΕΡΙΟΥΣΙΑ – </a:t>
            </a:r>
            <a:r>
              <a:rPr kumimoji="0" lang="el-GR"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ΕΝΕΡΓΗΤΙΚΟ</a:t>
            </a:r>
            <a:endPar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endParaRPr>
          </a:p>
        </p:txBody>
      </p:sp>
      <p:sp>
        <p:nvSpPr>
          <p:cNvPr id="2" name="Πεντάγωνο 1"/>
          <p:cNvSpPr/>
          <p:nvPr/>
        </p:nvSpPr>
        <p:spPr bwMode="auto">
          <a:xfrm>
            <a:off x="336333" y="3132083"/>
            <a:ext cx="409901" cy="3584027"/>
          </a:xfrm>
          <a:prstGeom prst="homePlate">
            <a:avLst>
              <a:gd name="adj" fmla="val 35436"/>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l-GR" sz="2800" b="1" baseline="-25000" dirty="0">
                <a:solidFill>
                  <a:schemeClr val="bg1"/>
                </a:solidFill>
                <a:latin typeface="Calibri" panose="020F0502020204030204" pitchFamily="34" charset="0"/>
                <a:cs typeface="Arial" panose="020B0604020202020204" pitchFamily="34" charset="0"/>
              </a:rPr>
              <a:t>ΕΝΕΡΓΗΤΙΚΟ</a:t>
            </a:r>
            <a:endParaRPr kumimoji="0" lang="el-GR" sz="2800" b="1" i="0" strike="noStrike" cap="none" normalizeH="0" baseline="-25000" dirty="0">
              <a:ln>
                <a:noFill/>
              </a:ln>
              <a:solidFill>
                <a:schemeClr val="bg1"/>
              </a:solidFill>
              <a:latin typeface="Calibri" panose="020F0502020204030204" pitchFamily="34" charset="0"/>
              <a:cs typeface="Arial" panose="020B0604020202020204" pitchFamily="34" charset="0"/>
            </a:endParaRPr>
          </a:p>
        </p:txBody>
      </p:sp>
      <p:sp>
        <p:nvSpPr>
          <p:cNvPr id="3" name="Ορθογώνιο 2"/>
          <p:cNvSpPr/>
          <p:nvPr/>
        </p:nvSpPr>
        <p:spPr bwMode="auto">
          <a:xfrm>
            <a:off x="7819697" y="0"/>
            <a:ext cx="4372304" cy="53788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558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135116" y="523916"/>
            <a:ext cx="10699531" cy="6334083"/>
          </a:xfrm>
        </p:spPr>
        <p:txBody>
          <a:bodyPr/>
          <a:lstStyle/>
          <a:p>
            <a:pPr marL="609600" indent="-609600">
              <a:lnSpc>
                <a:spcPct val="150000"/>
              </a:lnSpc>
            </a:pPr>
            <a:r>
              <a:rPr lang="el-GR" altLang="el-GR" dirty="0"/>
              <a:t>Τα στοιχεία του παθητικού προέρχονται από δύο πηγές:</a:t>
            </a:r>
          </a:p>
          <a:p>
            <a:pPr marL="609600" indent="-609600">
              <a:lnSpc>
                <a:spcPct val="150000"/>
              </a:lnSpc>
              <a:buFontTx/>
              <a:buAutoNum type="arabicParenR"/>
            </a:pPr>
            <a:r>
              <a:rPr lang="el-GR" altLang="el-GR" b="1" dirty="0">
                <a:solidFill>
                  <a:srgbClr val="002060"/>
                </a:solidFill>
              </a:rPr>
              <a:t>Από τις εισφορές του ιδιοκτήτη/των</a:t>
            </a:r>
            <a:r>
              <a:rPr lang="el-GR" altLang="el-GR" dirty="0"/>
              <a:t> δηλαδή των φορέων της επιχειρηματικής δραστηριότητας</a:t>
            </a:r>
          </a:p>
          <a:p>
            <a:pPr marL="609600" indent="-609600">
              <a:lnSpc>
                <a:spcPct val="150000"/>
              </a:lnSpc>
              <a:buFontTx/>
              <a:buAutoNum type="arabicParenR"/>
            </a:pPr>
            <a:r>
              <a:rPr lang="el-GR" altLang="el-GR" b="1" dirty="0">
                <a:solidFill>
                  <a:srgbClr val="002060"/>
                </a:solidFill>
              </a:rPr>
              <a:t>Από τρίτους</a:t>
            </a:r>
            <a:r>
              <a:rPr lang="el-GR" altLang="el-GR" dirty="0"/>
              <a:t> που έχουν χρηματοδοτήσει την επιχείρηση</a:t>
            </a:r>
          </a:p>
        </p:txBody>
      </p:sp>
      <p:sp>
        <p:nvSpPr>
          <p:cNvPr id="4" name="Τίτλος 1"/>
          <p:cNvSpPr txBox="1">
            <a:spLocks/>
          </p:cNvSpPr>
          <p:nvPr/>
        </p:nvSpPr>
        <p:spPr>
          <a:xfrm>
            <a:off x="0" y="0"/>
            <a:ext cx="6691256"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ΠΑΘΗΤΙΚΟ</a:t>
            </a:r>
            <a:endPar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endParaRPr>
          </a:p>
        </p:txBody>
      </p:sp>
      <p:sp>
        <p:nvSpPr>
          <p:cNvPr id="2" name="Ορθογώνιο 1"/>
          <p:cNvSpPr/>
          <p:nvPr/>
        </p:nvSpPr>
        <p:spPr bwMode="auto">
          <a:xfrm>
            <a:off x="6691256" y="0"/>
            <a:ext cx="5500744" cy="52391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25044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504498" y="536494"/>
            <a:ext cx="11183006" cy="6321506"/>
          </a:xfrm>
        </p:spPr>
        <p:txBody>
          <a:bodyPr/>
          <a:lstStyle/>
          <a:p>
            <a:endParaRPr lang="el-GR" altLang="el-GR" dirty="0"/>
          </a:p>
          <a:p>
            <a:r>
              <a:rPr lang="el-GR" altLang="el-GR" dirty="0"/>
              <a:t>Οι εισφορές των φορέων/ιδιοκτητών ονομάζονται:</a:t>
            </a:r>
          </a:p>
          <a:p>
            <a:pPr marL="0" indent="0" algn="ctr">
              <a:buNone/>
            </a:pPr>
            <a:r>
              <a:rPr lang="el-GR" altLang="el-GR" b="1" dirty="0">
                <a:solidFill>
                  <a:srgbClr val="002060"/>
                </a:solidFill>
              </a:rPr>
              <a:t>ΚΑΘΑΡΗ ΘΕΣΗ</a:t>
            </a:r>
          </a:p>
          <a:p>
            <a:pPr algn="just"/>
            <a:r>
              <a:rPr lang="el-GR" altLang="el-GR" dirty="0"/>
              <a:t>Τα κεφάλαια που προέρχονται από τρίτους, δηλαδή η χρηματοδότηση τρίτων προς την επιχείρηση, ονομάζονται:</a:t>
            </a:r>
          </a:p>
          <a:p>
            <a:pPr marL="0" indent="0" algn="ctr">
              <a:lnSpc>
                <a:spcPct val="150000"/>
              </a:lnSpc>
              <a:buNone/>
            </a:pPr>
            <a:r>
              <a:rPr lang="el-GR" altLang="el-GR" b="1" dirty="0">
                <a:solidFill>
                  <a:srgbClr val="FF0000"/>
                </a:solidFill>
              </a:rPr>
              <a:t>ΞΕΝΑ ΚΕΦΑΛΑΙΑ ή ΠΑΘΗΤΙΚΟ</a:t>
            </a:r>
          </a:p>
          <a:p>
            <a:r>
              <a:rPr lang="el-GR" altLang="el-GR" dirty="0"/>
              <a:t>(στην βιβλιογραφία αναφέρεται και ως</a:t>
            </a:r>
          </a:p>
          <a:p>
            <a:pPr marL="0" indent="0" algn="ctr">
              <a:buNone/>
            </a:pPr>
            <a:r>
              <a:rPr lang="el-GR" altLang="el-GR" dirty="0"/>
              <a:t> </a:t>
            </a:r>
            <a:r>
              <a:rPr lang="el-GR" altLang="el-GR" b="1" dirty="0">
                <a:solidFill>
                  <a:srgbClr val="00B050"/>
                </a:solidFill>
              </a:rPr>
              <a:t>ΚΑΘΑΡΟ ΠΑΘΗΤΙΚΟ </a:t>
            </a:r>
          </a:p>
          <a:p>
            <a:pPr marL="0" indent="0">
              <a:buNone/>
            </a:pPr>
            <a:r>
              <a:rPr lang="el-GR" altLang="el-GR" dirty="0"/>
              <a:t>για να μην συγχέεται από το σύνολο του παθητικού)</a:t>
            </a:r>
          </a:p>
        </p:txBody>
      </p:sp>
      <p:sp>
        <p:nvSpPr>
          <p:cNvPr id="4" name="Τίτλος 1"/>
          <p:cNvSpPr txBox="1">
            <a:spLocks/>
          </p:cNvSpPr>
          <p:nvPr/>
        </p:nvSpPr>
        <p:spPr>
          <a:xfrm>
            <a:off x="0" y="0"/>
            <a:ext cx="6691256"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Arial"/>
                <a:ea typeface="+mj-ea"/>
                <a:cs typeface="Arial"/>
              </a:rPr>
              <a:t>ΠΑΘΗΤΙΚΟ</a:t>
            </a:r>
          </a:p>
        </p:txBody>
      </p:sp>
      <p:sp>
        <p:nvSpPr>
          <p:cNvPr id="2" name="Ορθογώνιο 1"/>
          <p:cNvSpPr/>
          <p:nvPr/>
        </p:nvSpPr>
        <p:spPr bwMode="auto">
          <a:xfrm>
            <a:off x="6691256" y="0"/>
            <a:ext cx="5500744" cy="53649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430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1911337" y="537881"/>
            <a:ext cx="9807697" cy="6320117"/>
          </a:xfrm>
        </p:spPr>
        <p:txBody>
          <a:bodyPr numCol="1">
            <a:normAutofit/>
          </a:bodyPr>
          <a:lstStyle/>
          <a:p>
            <a:pPr algn="just"/>
            <a:r>
              <a:rPr lang="el-GR" sz="2600" dirty="0"/>
              <a:t>Πολλοί επιστήμονες τονίζουν πόσο σημαντικό και απαραίτητο στοιχείο είναι οι ιστορικές αναφορές για την κατανόηση και την περαιτέρω πρόοδο των τεχνών και των επιστημών.</a:t>
            </a:r>
          </a:p>
          <a:p>
            <a:pPr algn="just"/>
            <a:r>
              <a:rPr lang="el-GR" sz="2600" dirty="0"/>
              <a:t>Και ως ιστορία δεν εννοούμε μόνο την εξιστόρηση πολεμικών γεγονότων, αλλά τη βαθιά και συστηματική κατανόηση των παραγόντων που οδήγησαν στα </a:t>
            </a:r>
            <a:r>
              <a:rPr lang="el-GR" sz="2600" b="1" dirty="0">
                <a:solidFill>
                  <a:srgbClr val="002060"/>
                </a:solidFill>
              </a:rPr>
              <a:t>ιστορικά γεγονότα </a:t>
            </a:r>
            <a:r>
              <a:rPr lang="el-GR" sz="2600" dirty="0"/>
              <a:t>και </a:t>
            </a:r>
            <a:r>
              <a:rPr lang="el-GR" sz="2600" b="1" dirty="0">
                <a:solidFill>
                  <a:srgbClr val="002060"/>
                </a:solidFill>
              </a:rPr>
              <a:t>διαμόρφωσαν το κατάλληλο περιβάλλον</a:t>
            </a:r>
            <a:r>
              <a:rPr lang="el-GR" sz="2600" dirty="0"/>
              <a:t> για την εξέλιξη της επιστήμης και του πολιτισμού.</a:t>
            </a:r>
          </a:p>
          <a:p>
            <a:pPr algn="just"/>
            <a:r>
              <a:rPr lang="el-GR" altLang="zh-TW" sz="2600" dirty="0"/>
              <a:t>Η μελέτη της ιστορίας της λογιστικής αξιοποιεί την </a:t>
            </a:r>
            <a:r>
              <a:rPr lang="el-GR" altLang="zh-TW" sz="2600" b="1" dirty="0">
                <a:solidFill>
                  <a:srgbClr val="002060"/>
                </a:solidFill>
              </a:rPr>
              <a:t>συσσωρευμένη γνώση </a:t>
            </a:r>
            <a:r>
              <a:rPr lang="el-GR" altLang="zh-TW" sz="2600" dirty="0"/>
              <a:t>και δίνει την </a:t>
            </a:r>
            <a:r>
              <a:rPr lang="el-GR" altLang="zh-TW" sz="2600" b="1" i="1" dirty="0">
                <a:solidFill>
                  <a:srgbClr val="002060"/>
                </a:solidFill>
              </a:rPr>
              <a:t>δυνατότητα της πρόβλεψης</a:t>
            </a:r>
            <a:r>
              <a:rPr lang="el-GR" altLang="zh-TW" sz="2600" dirty="0"/>
              <a:t> της μελλοντικής εξέλιξης της επιστήμης, σε συνδυασμό με τις απαιτήσεις της κοινωνίας στο μέλλον. </a:t>
            </a:r>
          </a:p>
          <a:p>
            <a:pPr algn="just"/>
            <a:r>
              <a:rPr lang="el-GR" altLang="zh-TW" sz="2600" dirty="0"/>
              <a:t>Η οικονομική συμπεριφορά του ανθρώπου έχει τις ρίζες της χιλιάδες χρόνια πριν και συνδέεται, πρωτίστως, με την βασική ανάγκη της επιβίωσης.</a:t>
            </a:r>
            <a:endParaRPr lang="el-GR" altLang="el-GR" sz="2600" dirty="0">
              <a:latin typeface="Calibri" panose="020F0502020204030204" pitchFamily="34" charset="0"/>
            </a:endParaRPr>
          </a:p>
          <a:p>
            <a:pPr algn="just"/>
            <a:endParaRPr lang="en-US" sz="2600" dirty="0"/>
          </a:p>
        </p:txBody>
      </p:sp>
      <p:sp>
        <p:nvSpPr>
          <p:cNvPr id="8" name="Πεντάγωνο 7"/>
          <p:cNvSpPr/>
          <p:nvPr/>
        </p:nvSpPr>
        <p:spPr>
          <a:xfrm>
            <a:off x="138181" y="903614"/>
            <a:ext cx="1773156" cy="678270"/>
          </a:xfrm>
          <a:prstGeom prst="homePlate">
            <a:avLst/>
          </a:prstGeom>
          <a:solidFill>
            <a:srgbClr val="33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Ιστορία</a:t>
            </a:r>
          </a:p>
        </p:txBody>
      </p:sp>
      <p:sp>
        <p:nvSpPr>
          <p:cNvPr id="11" name="Πεντάγωνο 10"/>
          <p:cNvSpPr/>
          <p:nvPr/>
        </p:nvSpPr>
        <p:spPr>
          <a:xfrm>
            <a:off x="138181" y="2296778"/>
            <a:ext cx="1714113" cy="678270"/>
          </a:xfrm>
          <a:prstGeom prst="homePlat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Τι εννοούμε</a:t>
            </a:r>
          </a:p>
        </p:txBody>
      </p:sp>
      <p:sp>
        <p:nvSpPr>
          <p:cNvPr id="12" name="Πεντάγωνο 11"/>
          <p:cNvSpPr/>
          <p:nvPr/>
        </p:nvSpPr>
        <p:spPr>
          <a:xfrm>
            <a:off x="138181" y="4252418"/>
            <a:ext cx="1773156" cy="688622"/>
          </a:xfrm>
          <a:prstGeom prst="homePlate">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Γιατί</a:t>
            </a:r>
          </a:p>
        </p:txBody>
      </p:sp>
    </p:spTree>
    <p:extLst>
      <p:ext uri="{BB962C8B-B14F-4D97-AF65-F5344CB8AC3E}">
        <p14:creationId xmlns:p14="http://schemas.microsoft.com/office/powerpoint/2010/main" val="214146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anim calcmode="lin" valueType="num">
                                      <p:cBhvr>
                                        <p:cTn id="29"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30"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p:cTn id="4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2" dur="500"/>
                                        <p:tgtEl>
                                          <p:spTgt spid="3">
                                            <p:txEl>
                                              <p:pRg st="2" end="2"/>
                                            </p:txEl>
                                          </p:spTgt>
                                        </p:tgtEl>
                                      </p:cBhvr>
                                    </p:animEffect>
                                    <p:anim calcmode="lin" valueType="num">
                                      <p:cBhvr>
                                        <p:cTn id="43"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44"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3">
                                            <p:txEl>
                                              <p:pRg st="3" end="3"/>
                                            </p:txEl>
                                          </p:spTgt>
                                        </p:tgtEl>
                                      </p:cBhvr>
                                    </p:animEffect>
                                    <p:anim calcmode="lin" valueType="num">
                                      <p:cBhvr>
                                        <p:cTn id="52"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53"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620111" y="536494"/>
            <a:ext cx="11235558" cy="6321506"/>
          </a:xfrm>
        </p:spPr>
        <p:txBody>
          <a:bodyPr/>
          <a:lstStyle/>
          <a:p>
            <a:pPr marL="609600" indent="-609600"/>
            <a:endParaRPr lang="el-GR" altLang="el-GR" sz="2800" dirty="0"/>
          </a:p>
          <a:p>
            <a:pPr marL="609600" indent="-609600"/>
            <a:r>
              <a:rPr lang="el-GR" altLang="el-GR" sz="2800" dirty="0"/>
              <a:t>Για να χαρακτηριστεί μια υποχρέωση, στοιχείο του Παθητικού πρέπει:</a:t>
            </a:r>
          </a:p>
          <a:p>
            <a:pPr marL="609600" indent="-609600">
              <a:buFontTx/>
              <a:buAutoNum type="arabicParenR"/>
            </a:pPr>
            <a:r>
              <a:rPr lang="el-GR" altLang="el-GR" sz="2800" dirty="0"/>
              <a:t>Να αφορά την Οικονομική Μονάδα (Λογιστική Μονάδα) και όχι τους ιδιοκτήτες/φορείς</a:t>
            </a:r>
          </a:p>
          <a:p>
            <a:pPr marL="609600" indent="-609600">
              <a:buFontTx/>
              <a:buAutoNum type="arabicParenR"/>
            </a:pPr>
            <a:r>
              <a:rPr lang="el-GR" altLang="el-GR" sz="2800" dirty="0"/>
              <a:t>Να έχει δημιουργηθεί από ένα γεγονός το οποίο έχει καταγραφεί λογιστικά</a:t>
            </a:r>
          </a:p>
          <a:p>
            <a:pPr marL="609600" indent="-609600">
              <a:buFontTx/>
              <a:buAutoNum type="arabicParenR"/>
            </a:pPr>
            <a:r>
              <a:rPr lang="el-GR" altLang="el-GR" sz="2800" dirty="0"/>
              <a:t>Να πρόκειται να τακτοποιηθεί η υποχρέωση από αυτό στο μέλλον</a:t>
            </a:r>
          </a:p>
          <a:p>
            <a:pPr marL="609600" indent="-609600">
              <a:buFontTx/>
              <a:buAutoNum type="arabicParenR"/>
            </a:pPr>
            <a:r>
              <a:rPr lang="el-GR" altLang="el-GR" sz="2800" dirty="0"/>
              <a:t>Να μπορεί να αποδοθεί σε αυτό συγκεκριμένη αξία, να αποτιμηθεί δηλαδή σε χρήμα</a:t>
            </a:r>
          </a:p>
        </p:txBody>
      </p:sp>
      <p:sp>
        <p:nvSpPr>
          <p:cNvPr id="4" name="Τίτλος 1"/>
          <p:cNvSpPr txBox="1">
            <a:spLocks/>
          </p:cNvSpPr>
          <p:nvPr/>
        </p:nvSpPr>
        <p:spPr>
          <a:xfrm>
            <a:off x="0" y="0"/>
            <a:ext cx="6691256"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rPr>
              <a:t>ΠΑΘΗΤΙΚΟ</a:t>
            </a:r>
          </a:p>
        </p:txBody>
      </p:sp>
      <p:sp>
        <p:nvSpPr>
          <p:cNvPr id="2" name="Ορθογώνιο 1"/>
          <p:cNvSpPr/>
          <p:nvPr/>
        </p:nvSpPr>
        <p:spPr bwMode="auto">
          <a:xfrm>
            <a:off x="6691256" y="0"/>
            <a:ext cx="5500744" cy="53649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4970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09903" y="523916"/>
            <a:ext cx="11540359" cy="6334085"/>
          </a:xfrm>
        </p:spPr>
        <p:txBody>
          <a:bodyPr/>
          <a:lstStyle/>
          <a:p>
            <a:pPr marL="609600" indent="-609600" algn="just">
              <a:lnSpc>
                <a:spcPct val="150000"/>
              </a:lnSpc>
              <a:buFontTx/>
              <a:buAutoNum type="arabicPeriod"/>
            </a:pPr>
            <a:r>
              <a:rPr lang="el-GR" altLang="el-GR" b="1" dirty="0">
                <a:solidFill>
                  <a:srgbClr val="002060"/>
                </a:solidFill>
              </a:rPr>
              <a:t>Ο ισολογισμός είναι μια έκθεση που απεικονίζει την χρηματοοικονομική κατάσταση μιας λογιστικής μονάδας</a:t>
            </a:r>
          </a:p>
          <a:p>
            <a:pPr marL="609600" indent="-609600" algn="just">
              <a:lnSpc>
                <a:spcPct val="150000"/>
              </a:lnSpc>
              <a:buFontTx/>
              <a:buAutoNum type="arabicPeriod"/>
            </a:pPr>
            <a:r>
              <a:rPr lang="el-GR" altLang="el-GR" b="1" dirty="0">
                <a:solidFill>
                  <a:srgbClr val="C00000"/>
                </a:solidFill>
              </a:rPr>
              <a:t>Είναι συνοπτική κατάσταση</a:t>
            </a:r>
          </a:p>
          <a:p>
            <a:pPr marL="609600" indent="-609600" algn="just">
              <a:lnSpc>
                <a:spcPct val="150000"/>
              </a:lnSpc>
              <a:buFontTx/>
              <a:buAutoNum type="arabicPeriod"/>
            </a:pPr>
            <a:r>
              <a:rPr lang="el-GR" altLang="el-GR" b="1" dirty="0">
                <a:solidFill>
                  <a:srgbClr val="00B050"/>
                </a:solidFill>
              </a:rPr>
              <a:t>Απεικονίζει την χρηματοοικονομική κατάσταση σε μια δεδομένη χρονική στιγμή. Είναι στατική απεικόνιση και όχι δυναμική</a:t>
            </a:r>
          </a:p>
          <a:p>
            <a:pPr marL="609600" indent="-609600">
              <a:buNone/>
            </a:pPr>
            <a:endParaRPr lang="el-GR" altLang="el-GR" dirty="0"/>
          </a:p>
        </p:txBody>
      </p:sp>
      <p:sp>
        <p:nvSpPr>
          <p:cNvPr id="4" name="Τίτλος 1"/>
          <p:cNvSpPr txBox="1">
            <a:spLocks/>
          </p:cNvSpPr>
          <p:nvPr/>
        </p:nvSpPr>
        <p:spPr>
          <a:xfrm>
            <a:off x="0" y="0"/>
            <a:ext cx="7401261"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Arial"/>
                <a:ea typeface="+mj-ea"/>
                <a:cs typeface="Arial"/>
              </a:rPr>
              <a:t>Συμπεράσματα</a:t>
            </a:r>
          </a:p>
        </p:txBody>
      </p:sp>
      <p:sp>
        <p:nvSpPr>
          <p:cNvPr id="2" name="Ορθογώνιο 1"/>
          <p:cNvSpPr/>
          <p:nvPr/>
        </p:nvSpPr>
        <p:spPr bwMode="auto">
          <a:xfrm>
            <a:off x="7401261" y="0"/>
            <a:ext cx="4790739" cy="52391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8245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472966" y="537882"/>
            <a:ext cx="5612524" cy="6320118"/>
          </a:xfrm>
        </p:spPr>
        <p:txBody>
          <a:bodyPr/>
          <a:lstStyle/>
          <a:p>
            <a:pPr>
              <a:lnSpc>
                <a:spcPct val="90000"/>
              </a:lnSpc>
            </a:pPr>
            <a:r>
              <a:rPr lang="el-GR" altLang="el-GR" sz="2200" u="sng" dirty="0">
                <a:solidFill>
                  <a:srgbClr val="002060"/>
                </a:solidFill>
              </a:rPr>
              <a:t>ΕΝΕΡΓΗΤΙΚΟ </a:t>
            </a:r>
          </a:p>
          <a:p>
            <a:pPr>
              <a:lnSpc>
                <a:spcPct val="90000"/>
              </a:lnSpc>
            </a:pPr>
            <a:r>
              <a:rPr lang="el-GR" altLang="el-GR" sz="2200" dirty="0"/>
              <a:t>ΠΑΓΙΟ</a:t>
            </a:r>
          </a:p>
          <a:p>
            <a:pPr>
              <a:lnSpc>
                <a:spcPct val="90000"/>
              </a:lnSpc>
            </a:pPr>
            <a:r>
              <a:rPr lang="el-GR" altLang="el-GR" sz="2200" dirty="0">
                <a:solidFill>
                  <a:srgbClr val="339966"/>
                </a:solidFill>
              </a:rPr>
              <a:t>Ασώματες ακινητοποιήσεις</a:t>
            </a:r>
          </a:p>
          <a:p>
            <a:pPr>
              <a:lnSpc>
                <a:spcPct val="90000"/>
              </a:lnSpc>
            </a:pPr>
            <a:r>
              <a:rPr lang="el-GR" altLang="el-GR" sz="2200" dirty="0">
                <a:solidFill>
                  <a:srgbClr val="339966"/>
                </a:solidFill>
              </a:rPr>
              <a:t>Εδαφικές εκτάσεις</a:t>
            </a:r>
            <a:endParaRPr lang="en-US" altLang="el-GR" sz="2200" dirty="0">
              <a:solidFill>
                <a:srgbClr val="339966"/>
              </a:solidFill>
            </a:endParaRPr>
          </a:p>
          <a:p>
            <a:pPr>
              <a:lnSpc>
                <a:spcPct val="90000"/>
              </a:lnSpc>
            </a:pPr>
            <a:r>
              <a:rPr lang="el-GR" altLang="el-GR" sz="2200" dirty="0">
                <a:solidFill>
                  <a:srgbClr val="339966"/>
                </a:solidFill>
              </a:rPr>
              <a:t>Κτήρια</a:t>
            </a:r>
          </a:p>
          <a:p>
            <a:pPr>
              <a:lnSpc>
                <a:spcPct val="90000"/>
              </a:lnSpc>
            </a:pPr>
            <a:r>
              <a:rPr lang="el-GR" altLang="el-GR" sz="2200" dirty="0">
                <a:solidFill>
                  <a:srgbClr val="339966"/>
                </a:solidFill>
              </a:rPr>
              <a:t>Μηχανήματα</a:t>
            </a:r>
          </a:p>
          <a:p>
            <a:pPr>
              <a:lnSpc>
                <a:spcPct val="90000"/>
              </a:lnSpc>
            </a:pPr>
            <a:r>
              <a:rPr lang="el-GR" altLang="el-GR" sz="2200" dirty="0">
                <a:solidFill>
                  <a:srgbClr val="339966"/>
                </a:solidFill>
              </a:rPr>
              <a:t>Μεταφορικά μέσα</a:t>
            </a:r>
          </a:p>
          <a:p>
            <a:pPr>
              <a:lnSpc>
                <a:spcPct val="90000"/>
              </a:lnSpc>
            </a:pPr>
            <a:r>
              <a:rPr lang="el-GR" altLang="el-GR" sz="2200" dirty="0">
                <a:solidFill>
                  <a:srgbClr val="339966"/>
                </a:solidFill>
              </a:rPr>
              <a:t>Έπιπλά και λοιπός εξοπλισμός</a:t>
            </a:r>
          </a:p>
          <a:p>
            <a:pPr>
              <a:lnSpc>
                <a:spcPct val="90000"/>
              </a:lnSpc>
            </a:pPr>
            <a:r>
              <a:rPr lang="el-GR" altLang="el-GR" sz="2200" dirty="0"/>
              <a:t>ΚΥΚΛΟΦΟΡΟΥΝ</a:t>
            </a:r>
          </a:p>
          <a:p>
            <a:pPr>
              <a:lnSpc>
                <a:spcPct val="90000"/>
              </a:lnSpc>
            </a:pPr>
            <a:r>
              <a:rPr lang="el-GR" altLang="el-GR" sz="2200" dirty="0">
                <a:solidFill>
                  <a:srgbClr val="808000"/>
                </a:solidFill>
              </a:rPr>
              <a:t>Εμπορεύματα</a:t>
            </a:r>
          </a:p>
          <a:p>
            <a:pPr>
              <a:lnSpc>
                <a:spcPct val="90000"/>
              </a:lnSpc>
            </a:pPr>
            <a:r>
              <a:rPr lang="el-GR" altLang="el-GR" sz="2200" dirty="0">
                <a:solidFill>
                  <a:srgbClr val="808000"/>
                </a:solidFill>
              </a:rPr>
              <a:t>Προϊόντα</a:t>
            </a:r>
          </a:p>
          <a:p>
            <a:pPr>
              <a:lnSpc>
                <a:spcPct val="90000"/>
              </a:lnSpc>
            </a:pPr>
            <a:r>
              <a:rPr lang="el-GR" altLang="el-GR" sz="2200" dirty="0">
                <a:solidFill>
                  <a:srgbClr val="808000"/>
                </a:solidFill>
              </a:rPr>
              <a:t>Αξίες (Γραμμάτια-Επιταγές-Μετοχές </a:t>
            </a:r>
            <a:r>
              <a:rPr lang="el-GR" altLang="el-GR" sz="2200" dirty="0" err="1">
                <a:solidFill>
                  <a:srgbClr val="808000"/>
                </a:solidFill>
              </a:rPr>
              <a:t>κλπ</a:t>
            </a:r>
            <a:r>
              <a:rPr lang="el-GR" altLang="el-GR" sz="2200" dirty="0">
                <a:solidFill>
                  <a:srgbClr val="808000"/>
                </a:solidFill>
              </a:rPr>
              <a:t>)</a:t>
            </a:r>
          </a:p>
          <a:p>
            <a:pPr>
              <a:lnSpc>
                <a:spcPct val="90000"/>
              </a:lnSpc>
            </a:pPr>
            <a:r>
              <a:rPr lang="el-GR" altLang="el-GR" sz="2200" dirty="0">
                <a:solidFill>
                  <a:srgbClr val="808000"/>
                </a:solidFill>
              </a:rPr>
              <a:t>Πελάτες</a:t>
            </a:r>
          </a:p>
          <a:p>
            <a:pPr>
              <a:lnSpc>
                <a:spcPct val="90000"/>
              </a:lnSpc>
            </a:pPr>
            <a:r>
              <a:rPr lang="el-GR" altLang="el-GR" sz="2200" dirty="0">
                <a:solidFill>
                  <a:srgbClr val="808000"/>
                </a:solidFill>
              </a:rPr>
              <a:t>Χρεώστες</a:t>
            </a:r>
          </a:p>
          <a:p>
            <a:pPr>
              <a:lnSpc>
                <a:spcPct val="90000"/>
              </a:lnSpc>
            </a:pPr>
            <a:r>
              <a:rPr lang="el-GR" altLang="el-GR" sz="2200" dirty="0"/>
              <a:t>ΔΙΑΘΕΣΙΜΟ</a:t>
            </a:r>
          </a:p>
          <a:p>
            <a:pPr>
              <a:lnSpc>
                <a:spcPct val="90000"/>
              </a:lnSpc>
            </a:pPr>
            <a:r>
              <a:rPr lang="el-GR" altLang="el-GR" sz="2200" dirty="0">
                <a:solidFill>
                  <a:srgbClr val="000066"/>
                </a:solidFill>
              </a:rPr>
              <a:t>Καταθέσεις</a:t>
            </a:r>
          </a:p>
          <a:p>
            <a:pPr>
              <a:lnSpc>
                <a:spcPct val="90000"/>
              </a:lnSpc>
            </a:pPr>
            <a:r>
              <a:rPr lang="el-GR" altLang="el-GR" sz="2200" dirty="0">
                <a:solidFill>
                  <a:srgbClr val="000066"/>
                </a:solidFill>
              </a:rPr>
              <a:t>Ταμείο </a:t>
            </a:r>
            <a:r>
              <a:rPr lang="en-US" altLang="el-GR" sz="2200" dirty="0">
                <a:solidFill>
                  <a:srgbClr val="000066"/>
                </a:solidFill>
              </a:rPr>
              <a:t>- </a:t>
            </a:r>
            <a:r>
              <a:rPr lang="el-GR" altLang="el-GR" sz="2200" dirty="0">
                <a:solidFill>
                  <a:srgbClr val="000066"/>
                </a:solidFill>
              </a:rPr>
              <a:t>Επιταγές</a:t>
            </a:r>
          </a:p>
          <a:p>
            <a:pPr>
              <a:lnSpc>
                <a:spcPct val="90000"/>
              </a:lnSpc>
              <a:buFontTx/>
              <a:buNone/>
            </a:pPr>
            <a:endParaRPr lang="el-GR" altLang="el-GR" sz="2000" dirty="0">
              <a:solidFill>
                <a:srgbClr val="A50021"/>
              </a:solidFill>
            </a:endParaRPr>
          </a:p>
          <a:p>
            <a:pPr>
              <a:lnSpc>
                <a:spcPct val="90000"/>
              </a:lnSpc>
              <a:buFontTx/>
              <a:buNone/>
            </a:pPr>
            <a:endParaRPr lang="el-GR" altLang="el-GR" sz="2000" dirty="0">
              <a:solidFill>
                <a:srgbClr val="0000CC"/>
              </a:solidFill>
            </a:endParaRPr>
          </a:p>
        </p:txBody>
      </p:sp>
      <p:sp>
        <p:nvSpPr>
          <p:cNvPr id="22532" name="Rectangle 4"/>
          <p:cNvSpPr>
            <a:spLocks noGrp="1" noChangeArrowheads="1"/>
          </p:cNvSpPr>
          <p:nvPr>
            <p:ph type="body" sz="half" idx="2"/>
          </p:nvPr>
        </p:nvSpPr>
        <p:spPr>
          <a:xfrm>
            <a:off x="6085490" y="537881"/>
            <a:ext cx="5843751" cy="6320119"/>
          </a:xfrm>
        </p:spPr>
        <p:txBody>
          <a:bodyPr/>
          <a:lstStyle/>
          <a:p>
            <a:r>
              <a:rPr lang="el-GR" altLang="el-GR" sz="2200" u="sng" dirty="0">
                <a:solidFill>
                  <a:srgbClr val="FF0000"/>
                </a:solidFill>
              </a:rPr>
              <a:t>ΠΑΘΗΤΙΚΟ</a:t>
            </a:r>
          </a:p>
          <a:p>
            <a:r>
              <a:rPr lang="el-GR" altLang="el-GR" sz="2200" dirty="0"/>
              <a:t>ΙΔΙΑ ΚΕΦΑΛΑΙΑ</a:t>
            </a:r>
          </a:p>
          <a:p>
            <a:r>
              <a:rPr lang="el-GR" altLang="el-GR" sz="2200" dirty="0">
                <a:solidFill>
                  <a:schemeClr val="accent6">
                    <a:lumMod val="50000"/>
                  </a:schemeClr>
                </a:solidFill>
              </a:rPr>
              <a:t>Κεφάλαιο</a:t>
            </a:r>
          </a:p>
          <a:p>
            <a:r>
              <a:rPr lang="el-GR" altLang="el-GR" sz="2200" dirty="0">
                <a:solidFill>
                  <a:schemeClr val="accent6">
                    <a:lumMod val="50000"/>
                  </a:schemeClr>
                </a:solidFill>
              </a:rPr>
              <a:t>Αποθεματικά</a:t>
            </a:r>
          </a:p>
          <a:p>
            <a:r>
              <a:rPr lang="el-GR" altLang="el-GR" sz="2200" dirty="0">
                <a:solidFill>
                  <a:schemeClr val="accent6">
                    <a:lumMod val="50000"/>
                  </a:schemeClr>
                </a:solidFill>
              </a:rPr>
              <a:t>Αποτελέσματα</a:t>
            </a:r>
          </a:p>
          <a:p>
            <a:endParaRPr lang="el-GR" altLang="el-GR" sz="1200" dirty="0"/>
          </a:p>
          <a:p>
            <a:r>
              <a:rPr lang="el-GR" altLang="el-GR" sz="2200" dirty="0"/>
              <a:t>ΜΑΚΡΟΠΡΟΘΕΣΜΕΣ ΥΠΟΧΡΕΩΣΕΙΣ</a:t>
            </a:r>
          </a:p>
          <a:p>
            <a:r>
              <a:rPr lang="el-GR" altLang="el-GR" sz="2200" dirty="0">
                <a:solidFill>
                  <a:srgbClr val="660066"/>
                </a:solidFill>
              </a:rPr>
              <a:t>Δάνεια μακροπρόθεσμα</a:t>
            </a:r>
          </a:p>
          <a:p>
            <a:endParaRPr lang="el-GR" altLang="el-GR" sz="1200" dirty="0">
              <a:solidFill>
                <a:srgbClr val="FF0000"/>
              </a:solidFill>
            </a:endParaRPr>
          </a:p>
          <a:p>
            <a:r>
              <a:rPr lang="el-GR" altLang="el-GR" sz="2200" dirty="0"/>
              <a:t>ΒΡΑΧΥΠΡΟΘΕΣΜΕΣ ΥΠΟΧΡΕΩΣΕΙΣ</a:t>
            </a:r>
          </a:p>
          <a:p>
            <a:r>
              <a:rPr lang="el-GR" altLang="el-GR" sz="2200" dirty="0">
                <a:solidFill>
                  <a:srgbClr val="CC0000"/>
                </a:solidFill>
              </a:rPr>
              <a:t>Προμηθευτές</a:t>
            </a:r>
          </a:p>
          <a:p>
            <a:r>
              <a:rPr lang="el-GR" altLang="el-GR" sz="2200" dirty="0">
                <a:solidFill>
                  <a:srgbClr val="CC0000"/>
                </a:solidFill>
              </a:rPr>
              <a:t>Γραμμάτια πληρωτέα</a:t>
            </a:r>
          </a:p>
          <a:p>
            <a:r>
              <a:rPr lang="el-GR" altLang="el-GR" sz="2200" dirty="0">
                <a:solidFill>
                  <a:srgbClr val="CC0000"/>
                </a:solidFill>
              </a:rPr>
              <a:t>Πιστωτές διάφοροι</a:t>
            </a:r>
          </a:p>
          <a:p>
            <a:r>
              <a:rPr lang="el-GR" altLang="el-GR" sz="2200" dirty="0">
                <a:solidFill>
                  <a:srgbClr val="CC0000"/>
                </a:solidFill>
              </a:rPr>
              <a:t>Επιταγές πληρωτέες</a:t>
            </a:r>
          </a:p>
          <a:p>
            <a:r>
              <a:rPr lang="el-GR" altLang="el-GR" sz="2200" dirty="0">
                <a:solidFill>
                  <a:srgbClr val="CC0000"/>
                </a:solidFill>
              </a:rPr>
              <a:t>Οφειλόμενοι φόροι </a:t>
            </a:r>
          </a:p>
          <a:p>
            <a:r>
              <a:rPr lang="el-GR" altLang="el-GR" sz="2200" dirty="0">
                <a:solidFill>
                  <a:srgbClr val="CC0000"/>
                </a:solidFill>
              </a:rPr>
              <a:t>Οφειλόμενα έξοδα</a:t>
            </a:r>
          </a:p>
        </p:txBody>
      </p:sp>
      <p:sp>
        <p:nvSpPr>
          <p:cNvPr id="5" name="Τίτλος 1"/>
          <p:cNvSpPr txBox="1">
            <a:spLocks/>
          </p:cNvSpPr>
          <p:nvPr/>
        </p:nvSpPr>
        <p:spPr>
          <a:xfrm>
            <a:off x="-1" y="0"/>
            <a:ext cx="8853544"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rPr>
              <a:t>Ισολογισμός ως Λογιστική Κατάσταση</a:t>
            </a:r>
          </a:p>
        </p:txBody>
      </p:sp>
      <p:sp>
        <p:nvSpPr>
          <p:cNvPr id="2" name="Ορθογώνιο 1"/>
          <p:cNvSpPr/>
          <p:nvPr/>
        </p:nvSpPr>
        <p:spPr bwMode="auto">
          <a:xfrm>
            <a:off x="8853543" y="0"/>
            <a:ext cx="3338455" cy="53788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7568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472966" y="537882"/>
            <a:ext cx="11102000" cy="6320118"/>
          </a:xfrm>
        </p:spPr>
        <p:txBody>
          <a:bodyPr/>
          <a:lstStyle/>
          <a:p>
            <a:pPr>
              <a:lnSpc>
                <a:spcPct val="90000"/>
              </a:lnSpc>
              <a:buFontTx/>
              <a:buNone/>
            </a:pPr>
            <a:endParaRPr lang="el-GR" altLang="el-GR" sz="2000" dirty="0">
              <a:solidFill>
                <a:srgbClr val="A50021"/>
              </a:solidFill>
            </a:endParaRPr>
          </a:p>
          <a:p>
            <a:pPr>
              <a:lnSpc>
                <a:spcPct val="90000"/>
              </a:lnSpc>
              <a:buFontTx/>
              <a:buNone/>
            </a:pPr>
            <a:endParaRPr lang="el-GR" altLang="el-GR" sz="2000" dirty="0">
              <a:solidFill>
                <a:srgbClr val="0000CC"/>
              </a:solidFill>
            </a:endParaRPr>
          </a:p>
          <a:p>
            <a:pPr>
              <a:lnSpc>
                <a:spcPct val="90000"/>
              </a:lnSpc>
              <a:buFontTx/>
              <a:buNone/>
            </a:pPr>
            <a:endParaRPr lang="el-GR" altLang="el-GR" sz="2000" dirty="0">
              <a:solidFill>
                <a:srgbClr val="0000CC"/>
              </a:solidFill>
            </a:endParaRPr>
          </a:p>
          <a:p>
            <a:pPr>
              <a:lnSpc>
                <a:spcPct val="90000"/>
              </a:lnSpc>
              <a:buFontTx/>
              <a:buNone/>
            </a:pPr>
            <a:endParaRPr lang="el-GR" altLang="el-GR" sz="2000" dirty="0">
              <a:solidFill>
                <a:srgbClr val="0000CC"/>
              </a:solidFill>
            </a:endParaRPr>
          </a:p>
          <a:p>
            <a:pPr>
              <a:lnSpc>
                <a:spcPct val="90000"/>
              </a:lnSpc>
              <a:buFontTx/>
              <a:buNone/>
            </a:pPr>
            <a:endParaRPr lang="el-GR" altLang="el-GR" sz="2000" dirty="0">
              <a:solidFill>
                <a:srgbClr val="0000CC"/>
              </a:solidFill>
            </a:endParaRPr>
          </a:p>
          <a:p>
            <a:pPr>
              <a:lnSpc>
                <a:spcPct val="90000"/>
              </a:lnSpc>
              <a:buFontTx/>
              <a:buNone/>
            </a:pPr>
            <a:endParaRPr lang="el-GR" altLang="el-GR" sz="2000" dirty="0">
              <a:solidFill>
                <a:srgbClr val="0000CC"/>
              </a:solidFill>
            </a:endParaRPr>
          </a:p>
          <a:p>
            <a:pPr algn="ctr">
              <a:lnSpc>
                <a:spcPct val="90000"/>
              </a:lnSpc>
              <a:buFontTx/>
              <a:buNone/>
            </a:pPr>
            <a:r>
              <a:rPr lang="en-US" altLang="el-GR" sz="2000" dirty="0">
                <a:solidFill>
                  <a:srgbClr val="0000CC"/>
                </a:solidFill>
              </a:rPr>
              <a:t>https://www.taxheaven.gr/law/4308/2014</a:t>
            </a:r>
            <a:endParaRPr lang="el-GR" altLang="el-GR" sz="2000" dirty="0">
              <a:solidFill>
                <a:srgbClr val="0000CC"/>
              </a:solidFill>
            </a:endParaRPr>
          </a:p>
        </p:txBody>
      </p:sp>
      <p:sp>
        <p:nvSpPr>
          <p:cNvPr id="5" name="Τίτλος 1"/>
          <p:cNvSpPr txBox="1">
            <a:spLocks/>
          </p:cNvSpPr>
          <p:nvPr/>
        </p:nvSpPr>
        <p:spPr>
          <a:xfrm>
            <a:off x="-1" y="0"/>
            <a:ext cx="8853544"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Calibri Light" panose="020F0302020204030204"/>
                <a:ea typeface="+mj-ea"/>
                <a:cs typeface="Arial"/>
              </a:rPr>
              <a:t>Ισολογισμός ως Λογιστική Κατάσταση</a:t>
            </a:r>
          </a:p>
        </p:txBody>
      </p:sp>
    </p:spTree>
    <p:extLst>
      <p:ext uri="{BB962C8B-B14F-4D97-AF65-F5344CB8AC3E}">
        <p14:creationId xmlns:p14="http://schemas.microsoft.com/office/powerpoint/2010/main" val="10360754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09903" y="523916"/>
            <a:ext cx="11540359" cy="6334085"/>
          </a:xfrm>
        </p:spPr>
        <p:txBody>
          <a:bodyPr/>
          <a:lstStyle/>
          <a:p>
            <a:pPr marL="609600" indent="-609600">
              <a:buNone/>
            </a:pPr>
            <a:r>
              <a:rPr lang="el-GR" altLang="el-GR" dirty="0"/>
              <a:t>.</a:t>
            </a:r>
          </a:p>
        </p:txBody>
      </p:sp>
      <p:sp>
        <p:nvSpPr>
          <p:cNvPr id="4" name="Τίτλος 1"/>
          <p:cNvSpPr txBox="1">
            <a:spLocks/>
          </p:cNvSpPr>
          <p:nvPr/>
        </p:nvSpPr>
        <p:spPr>
          <a:xfrm>
            <a:off x="0" y="0"/>
            <a:ext cx="8541072" cy="537881"/>
          </a:xfrm>
          <a:prstGeom prst="rect">
            <a:avLst/>
          </a:prstGeom>
          <a:solidFill>
            <a:srgbClr val="006666"/>
          </a:solidFill>
          <a:ln>
            <a:solidFill>
              <a:srgbClr val="00666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ysClr val="window" lastClr="FFFFFF"/>
                </a:solidFill>
                <a:effectLst/>
                <a:uLnTx/>
                <a:uFillTx/>
                <a:latin typeface="Calibri" panose="020F0502020204030204" pitchFamily="34" charset="0"/>
                <a:ea typeface="+mj-ea"/>
                <a:cs typeface="Calibri" panose="020F0502020204030204" pitchFamily="34" charset="0"/>
              </a:rPr>
              <a:t>Φάσεις οικονομικού βίου μιας επιχείρησης</a:t>
            </a:r>
          </a:p>
        </p:txBody>
      </p:sp>
      <p:sp>
        <p:nvSpPr>
          <p:cNvPr id="2" name="Ορθογώνιο 1"/>
          <p:cNvSpPr/>
          <p:nvPr/>
        </p:nvSpPr>
        <p:spPr bwMode="auto">
          <a:xfrm>
            <a:off x="509753" y="664948"/>
            <a:ext cx="1618593" cy="274443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6" name="Ορθογώνιο 5"/>
          <p:cNvSpPr/>
          <p:nvPr/>
        </p:nvSpPr>
        <p:spPr bwMode="auto">
          <a:xfrm>
            <a:off x="509752" y="3933294"/>
            <a:ext cx="1618593" cy="827892"/>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ΠΑΓΙΑ</a:t>
            </a:r>
          </a:p>
        </p:txBody>
      </p:sp>
      <p:sp>
        <p:nvSpPr>
          <p:cNvPr id="7" name="Ορθογώνιο 6"/>
          <p:cNvSpPr/>
          <p:nvPr/>
        </p:nvSpPr>
        <p:spPr bwMode="auto">
          <a:xfrm>
            <a:off x="8544878" y="1435996"/>
            <a:ext cx="1618593" cy="1004422"/>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8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ΑΠΟΘΕΜΑΤΑ</a:t>
            </a:r>
          </a:p>
        </p:txBody>
      </p:sp>
      <p:sp>
        <p:nvSpPr>
          <p:cNvPr id="8" name="Ορθογώνιο 7"/>
          <p:cNvSpPr/>
          <p:nvPr/>
        </p:nvSpPr>
        <p:spPr bwMode="auto">
          <a:xfrm>
            <a:off x="2124255" y="664948"/>
            <a:ext cx="1618593" cy="273624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13" name="Ορθογώνιο 12"/>
          <p:cNvSpPr/>
          <p:nvPr/>
        </p:nvSpPr>
        <p:spPr bwMode="auto">
          <a:xfrm>
            <a:off x="509752" y="4761186"/>
            <a:ext cx="1618593" cy="1548577"/>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8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ΑΠΟΘΕΜΑΤΑ ΑΠΑΙΤΗΣΕΙΣ</a:t>
            </a:r>
          </a:p>
        </p:txBody>
      </p:sp>
      <p:sp>
        <p:nvSpPr>
          <p:cNvPr id="15" name="Ορθογώνιο 14"/>
          <p:cNvSpPr/>
          <p:nvPr/>
        </p:nvSpPr>
        <p:spPr bwMode="auto">
          <a:xfrm>
            <a:off x="509752" y="6309763"/>
            <a:ext cx="1616548" cy="36822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16" name="Ορθογώνιο 15"/>
          <p:cNvSpPr/>
          <p:nvPr/>
        </p:nvSpPr>
        <p:spPr bwMode="auto">
          <a:xfrm>
            <a:off x="4698125" y="4770998"/>
            <a:ext cx="1618593" cy="194556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17" name="Ορθογώνιο 16"/>
          <p:cNvSpPr/>
          <p:nvPr/>
        </p:nvSpPr>
        <p:spPr bwMode="auto">
          <a:xfrm>
            <a:off x="8541073" y="2440418"/>
            <a:ext cx="1618593" cy="97883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18" name="Ορθογώνιο 17"/>
          <p:cNvSpPr/>
          <p:nvPr/>
        </p:nvSpPr>
        <p:spPr bwMode="auto">
          <a:xfrm>
            <a:off x="4734905" y="1449963"/>
            <a:ext cx="1618593" cy="1926084"/>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19" name="Ορθογώνιο 18"/>
          <p:cNvSpPr/>
          <p:nvPr/>
        </p:nvSpPr>
        <p:spPr bwMode="auto">
          <a:xfrm>
            <a:off x="8541072" y="3990138"/>
            <a:ext cx="1618593" cy="272642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ΧΡΗΜΑ</a:t>
            </a:r>
          </a:p>
        </p:txBody>
      </p:sp>
      <p:sp>
        <p:nvSpPr>
          <p:cNvPr id="22" name="Ορθογώνιο 21"/>
          <p:cNvSpPr/>
          <p:nvPr/>
        </p:nvSpPr>
        <p:spPr bwMode="auto">
          <a:xfrm>
            <a:off x="8541073" y="664948"/>
            <a:ext cx="1618593" cy="771048"/>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ΠΑΓΙΑ</a:t>
            </a:r>
          </a:p>
        </p:txBody>
      </p:sp>
      <p:sp>
        <p:nvSpPr>
          <p:cNvPr id="23" name="Ορθογώνιο 22"/>
          <p:cNvSpPr/>
          <p:nvPr/>
        </p:nvSpPr>
        <p:spPr bwMode="auto">
          <a:xfrm>
            <a:off x="4734906" y="657416"/>
            <a:ext cx="1618593" cy="79254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ΠΑΓΙΑ</a:t>
            </a:r>
          </a:p>
        </p:txBody>
      </p:sp>
      <p:sp>
        <p:nvSpPr>
          <p:cNvPr id="30" name="Ορθογώνιο 29"/>
          <p:cNvSpPr/>
          <p:nvPr/>
        </p:nvSpPr>
        <p:spPr bwMode="auto">
          <a:xfrm>
            <a:off x="10159666" y="3990138"/>
            <a:ext cx="1618593" cy="273624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31" name="Ορθογώνιο 30"/>
          <p:cNvSpPr/>
          <p:nvPr/>
        </p:nvSpPr>
        <p:spPr bwMode="auto">
          <a:xfrm>
            <a:off x="6316719" y="3980326"/>
            <a:ext cx="1618593" cy="273624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32" name="Ορθογώνιο 31"/>
          <p:cNvSpPr/>
          <p:nvPr/>
        </p:nvSpPr>
        <p:spPr bwMode="auto">
          <a:xfrm>
            <a:off x="2124255" y="3933294"/>
            <a:ext cx="1618593" cy="273624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33" name="Ορθογώνιο 32"/>
          <p:cNvSpPr/>
          <p:nvPr/>
        </p:nvSpPr>
        <p:spPr bwMode="auto">
          <a:xfrm>
            <a:off x="6353498" y="657415"/>
            <a:ext cx="1618593" cy="2718631"/>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34" name="Ορθογώνιο 33"/>
          <p:cNvSpPr/>
          <p:nvPr/>
        </p:nvSpPr>
        <p:spPr bwMode="auto">
          <a:xfrm>
            <a:off x="10159666" y="657416"/>
            <a:ext cx="1618593" cy="276183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ΚΕΦΑΛΑΙΟ</a:t>
            </a:r>
          </a:p>
        </p:txBody>
      </p:sp>
      <p:sp>
        <p:nvSpPr>
          <p:cNvPr id="35" name="Ορθογώνιο 34"/>
          <p:cNvSpPr/>
          <p:nvPr/>
        </p:nvSpPr>
        <p:spPr bwMode="auto">
          <a:xfrm>
            <a:off x="4698126" y="3990138"/>
            <a:ext cx="1618593" cy="771048"/>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1" i="0" u="none" strike="noStrike" kern="1200" cap="none" spc="0" normalizeH="0" baseline="-25000" noProof="0" dirty="0">
                <a:ln>
                  <a:noFill/>
                </a:ln>
                <a:solidFill>
                  <a:srgbClr val="FFFFFF"/>
                </a:solidFill>
                <a:effectLst/>
                <a:uLnTx/>
                <a:uFillTx/>
                <a:latin typeface="Calibri" panose="020F0502020204030204" pitchFamily="34" charset="0"/>
                <a:ea typeface="+mn-ea"/>
                <a:cs typeface="Arial" panose="020B0604020202020204" pitchFamily="34" charset="0"/>
              </a:rPr>
              <a:t>ΠΑΓΙΑ</a:t>
            </a:r>
          </a:p>
        </p:txBody>
      </p:sp>
      <p:sp>
        <p:nvSpPr>
          <p:cNvPr id="3" name="Ορθογώνιο 2"/>
          <p:cNvSpPr/>
          <p:nvPr/>
        </p:nvSpPr>
        <p:spPr bwMode="auto">
          <a:xfrm>
            <a:off x="8541072" y="0"/>
            <a:ext cx="3650928" cy="52391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3200" b="0" i="0" u="sng" strike="noStrike" cap="none" normalizeH="0" baseline="-2500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82879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heel(1)">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heel(1)">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heel(1)">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heel(1)">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1)">
                                      <p:cBhvr>
                                        <p:cTn id="62" dur="2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heel(1)">
                                      <p:cBhvr>
                                        <p:cTn id="72" dur="2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heel(1)">
                                      <p:cBhvr>
                                        <p:cTn id="77" dur="20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heel(1)">
                                      <p:cBhvr>
                                        <p:cTn id="82" dur="2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heel(1)">
                                      <p:cBhvr>
                                        <p:cTn id="87" dur="20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wheel(1)">
                                      <p:cBhvr>
                                        <p:cTn id="9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5" grpId="0" animBg="1"/>
      <p:bldP spid="16" grpId="0" animBg="1"/>
      <p:bldP spid="17" grpId="0" animBg="1"/>
      <p:bldP spid="18" grpId="0" animBg="1"/>
      <p:bldP spid="19" grpId="0" animBg="1"/>
      <p:bldP spid="22" grpId="0" animBg="1"/>
      <p:bldP spid="23" grpId="0" animBg="1"/>
      <p:bldP spid="30" grpId="0" animBg="1"/>
      <p:bldP spid="31" grpId="0" animBg="1"/>
      <p:bldP spid="32" grpId="0" animBg="1"/>
      <p:bldP spid="33" grpId="0" animBg="1"/>
      <p:bldP spid="34" grpId="0" animBg="1"/>
      <p:bldP spid="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Υπότιτλος 2"/>
          <p:cNvSpPr>
            <a:spLocks noGrp="1"/>
          </p:cNvSpPr>
          <p:nvPr>
            <p:ph sz="half" idx="2"/>
          </p:nvPr>
        </p:nvSpPr>
        <p:spPr>
          <a:xfrm>
            <a:off x="333487" y="1086523"/>
            <a:ext cx="11564471" cy="4905486"/>
          </a:xfrm>
        </p:spPr>
        <p:txBody>
          <a:bodyPr>
            <a:normAutofit/>
          </a:bodyPr>
          <a:lstStyle/>
          <a:p>
            <a:pPr marL="0" indent="0" algn="ctr">
              <a:buNone/>
            </a:pPr>
            <a:endParaRPr lang="el-GR" sz="4000" b="1" cap="small" dirty="0">
              <a:latin typeface="Calibri" panose="020F0502020204030204" pitchFamily="34" charset="0"/>
            </a:endParaRPr>
          </a:p>
          <a:p>
            <a:pPr marL="0" indent="0" algn="ctr">
              <a:buNone/>
            </a:pPr>
            <a:r>
              <a:rPr lang="el-GR" sz="4000" b="1" cap="small" dirty="0" err="1">
                <a:latin typeface="Calibri" panose="020F0502020204030204" pitchFamily="34" charset="0"/>
              </a:rPr>
              <a:t>Λογιστικη</a:t>
            </a:r>
            <a:r>
              <a:rPr lang="el-GR" sz="4000" b="1" cap="small" dirty="0">
                <a:latin typeface="Calibri" panose="020F0502020204030204" pitchFamily="34" charset="0"/>
              </a:rPr>
              <a:t> </a:t>
            </a:r>
            <a:r>
              <a:rPr lang="el-GR" sz="4000" b="1" cap="small" dirty="0" err="1">
                <a:latin typeface="Calibri" panose="020F0502020204030204" pitchFamily="34" charset="0"/>
              </a:rPr>
              <a:t>χρηση</a:t>
            </a:r>
            <a:r>
              <a:rPr lang="el-GR" sz="4000" b="1" cap="small" dirty="0">
                <a:latin typeface="Calibri" panose="020F0502020204030204" pitchFamily="34" charset="0"/>
              </a:rPr>
              <a:t> – </a:t>
            </a:r>
            <a:r>
              <a:rPr lang="el-GR" sz="4000" b="1" cap="small" dirty="0" err="1">
                <a:latin typeface="Calibri" panose="020F0502020204030204" pitchFamily="34" charset="0"/>
              </a:rPr>
              <a:t>αξιολογηση</a:t>
            </a:r>
            <a:r>
              <a:rPr lang="el-GR" sz="4000" b="1" cap="small" dirty="0">
                <a:latin typeface="Calibri" panose="020F0502020204030204" pitchFamily="34" charset="0"/>
              </a:rPr>
              <a:t> των </a:t>
            </a:r>
            <a:r>
              <a:rPr lang="el-GR" sz="4000" b="1" cap="small" dirty="0" err="1">
                <a:latin typeface="Calibri" panose="020F0502020204030204" pitchFamily="34" charset="0"/>
              </a:rPr>
              <a:t>επιχειρηματικων</a:t>
            </a:r>
            <a:r>
              <a:rPr lang="el-GR" sz="4000" b="1" cap="small" dirty="0">
                <a:latin typeface="Calibri" panose="020F0502020204030204" pitchFamily="34" charset="0"/>
              </a:rPr>
              <a:t> </a:t>
            </a:r>
            <a:r>
              <a:rPr lang="el-GR" sz="4000" b="1" cap="small" dirty="0" err="1">
                <a:latin typeface="Calibri" panose="020F0502020204030204" pitchFamily="34" charset="0"/>
              </a:rPr>
              <a:t>δρασεων</a:t>
            </a:r>
            <a:r>
              <a:rPr lang="el-GR" sz="4000" b="1" cap="small" dirty="0">
                <a:latin typeface="Calibri" panose="020F0502020204030204" pitchFamily="34" charset="0"/>
              </a:rPr>
              <a:t> με την </a:t>
            </a:r>
            <a:r>
              <a:rPr lang="el-GR" sz="4000" b="1" cap="small" dirty="0" err="1">
                <a:latin typeface="Calibri" panose="020F0502020204030204" pitchFamily="34" charset="0"/>
              </a:rPr>
              <a:t>βοηθεια</a:t>
            </a:r>
            <a:r>
              <a:rPr lang="el-GR" sz="4000" b="1" cap="small" dirty="0">
                <a:latin typeface="Calibri" panose="020F0502020204030204" pitchFamily="34" charset="0"/>
              </a:rPr>
              <a:t> των </a:t>
            </a:r>
            <a:r>
              <a:rPr lang="el-GR" sz="4000" b="1" cap="small" dirty="0" err="1">
                <a:latin typeface="Calibri" panose="020F0502020204030204" pitchFamily="34" charset="0"/>
              </a:rPr>
              <a:t>οικονομικων</a:t>
            </a:r>
            <a:r>
              <a:rPr lang="el-GR" sz="4000" b="1" cap="small" dirty="0">
                <a:latin typeface="Calibri" panose="020F0502020204030204" pitchFamily="34" charset="0"/>
              </a:rPr>
              <a:t> </a:t>
            </a:r>
            <a:r>
              <a:rPr lang="el-GR" sz="4000" b="1" cap="small" dirty="0" err="1">
                <a:latin typeface="Calibri" panose="020F0502020204030204" pitchFamily="34" charset="0"/>
              </a:rPr>
              <a:t>καταστασεων</a:t>
            </a:r>
            <a:endParaRPr lang="en-US" sz="4000" b="1" cap="small" dirty="0">
              <a:latin typeface="Calibri" panose="020F0502020204030204" pitchFamily="34" charset="0"/>
            </a:endParaRPr>
          </a:p>
          <a:p>
            <a:pPr marL="0" indent="0" algn="ctr">
              <a:lnSpc>
                <a:spcPct val="210000"/>
              </a:lnSpc>
              <a:buNone/>
            </a:pPr>
            <a:r>
              <a:rPr lang="el-GR" dirty="0"/>
              <a:t>Ευστράτιος Κυπριωτέλης</a:t>
            </a:r>
            <a:endParaRPr lang="en-US" dirty="0"/>
          </a:p>
        </p:txBody>
      </p:sp>
      <p:cxnSp>
        <p:nvCxnSpPr>
          <p:cNvPr id="13" name="Ευθεία γραμμή σύνδεσης 12"/>
          <p:cNvCxnSpPr>
            <a:cxnSpLocks/>
          </p:cNvCxnSpPr>
          <p:nvPr/>
        </p:nvCxnSpPr>
        <p:spPr>
          <a:xfrm>
            <a:off x="430306" y="3151990"/>
            <a:ext cx="11467652" cy="0"/>
          </a:xfrm>
          <a:prstGeom prst="line">
            <a:avLst/>
          </a:prstGeom>
          <a:ln w="38100">
            <a:solidFill>
              <a:srgbClr val="002060"/>
            </a:solidFill>
            <a:round/>
          </a:ln>
        </p:spPr>
        <p:style>
          <a:lnRef idx="1">
            <a:schemeClr val="accent1"/>
          </a:lnRef>
          <a:fillRef idx="0">
            <a:schemeClr val="accent1"/>
          </a:fillRef>
          <a:effectRef idx="0">
            <a:schemeClr val="accent1"/>
          </a:effectRef>
          <a:fontRef idx="minor">
            <a:schemeClr val="tx1"/>
          </a:fontRef>
        </p:style>
      </p:cxnSp>
      <p:sp>
        <p:nvSpPr>
          <p:cNvPr id="4" name="Ορθογώνιο 3">
            <a:extLst>
              <a:ext uri="{FF2B5EF4-FFF2-40B4-BE49-F238E27FC236}">
                <a16:creationId xmlns:a16="http://schemas.microsoft.com/office/drawing/2014/main" id="{D243B9D1-38A7-0DF9-64D3-AD54BDE3868C}"/>
              </a:ext>
            </a:extLst>
          </p:cNvPr>
          <p:cNvSpPr/>
          <p:nvPr/>
        </p:nvSpPr>
        <p:spPr>
          <a:xfrm>
            <a:off x="6691256" y="0"/>
            <a:ext cx="5500744" cy="53787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F3EB63D9-1DB3-EFBB-A6CD-A51E441E0A2C}"/>
              </a:ext>
            </a:extLst>
          </p:cNvPr>
          <p:cNvSpPr/>
          <p:nvPr/>
        </p:nvSpPr>
        <p:spPr>
          <a:xfrm>
            <a:off x="0" y="0"/>
            <a:ext cx="6691256" cy="537877"/>
          </a:xfrm>
          <a:prstGeom prst="rect">
            <a:avLst/>
          </a:prstGeom>
          <a:solidFill>
            <a:srgbClr val="00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8319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Την απάντηση στο ερώτημα τι θέλουν να γνωρίζουν τα ενδιαφερόμενα μέρη στο τέλος της λογιστικής περιόδου</a:t>
            </a:r>
          </a:p>
          <a:p>
            <a:pPr algn="just"/>
            <a:r>
              <a:rPr lang="el-GR" altLang="el-GR" sz="2800" dirty="0">
                <a:latin typeface="Calibri" panose="020F0502020204030204" pitchFamily="34" charset="0"/>
                <a:cs typeface="Calibri" panose="020F0502020204030204" pitchFamily="34" charset="0"/>
              </a:rPr>
              <a:t>Την δίνουν οι χρηματοοικονομικές καταστάσεις</a:t>
            </a:r>
          </a:p>
          <a:p>
            <a:pPr algn="just"/>
            <a:r>
              <a:rPr lang="el-GR" altLang="el-GR" sz="2800" dirty="0">
                <a:latin typeface="Calibri" panose="020F0502020204030204" pitchFamily="34" charset="0"/>
                <a:cs typeface="Calibri" panose="020F0502020204030204" pitchFamily="34" charset="0"/>
              </a:rPr>
              <a:t>Οι χρηματοοικονομικές καταστάσεις είναι:</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Κύβος 1">
            <a:extLst>
              <a:ext uri="{FF2B5EF4-FFF2-40B4-BE49-F238E27FC236}">
                <a16:creationId xmlns:a16="http://schemas.microsoft.com/office/drawing/2014/main" id="{C24FAA0D-DD57-4F98-BA14-B0C0F71B077C}"/>
              </a:ext>
            </a:extLst>
          </p:cNvPr>
          <p:cNvSpPr/>
          <p:nvPr/>
        </p:nvSpPr>
        <p:spPr>
          <a:xfrm>
            <a:off x="688489" y="3429000"/>
            <a:ext cx="2356822" cy="1355464"/>
          </a:xfrm>
          <a:prstGeom prst="cube">
            <a:avLst>
              <a:gd name="adj" fmla="val 11301"/>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Κατάσταση Αποτελεσμάτων Χρήσεως</a:t>
            </a:r>
          </a:p>
          <a:p>
            <a:pPr algn="ctr"/>
            <a:endParaRPr lang="el-GR" dirty="0"/>
          </a:p>
        </p:txBody>
      </p:sp>
      <p:sp>
        <p:nvSpPr>
          <p:cNvPr id="6" name="Κύβος 5">
            <a:extLst>
              <a:ext uri="{FF2B5EF4-FFF2-40B4-BE49-F238E27FC236}">
                <a16:creationId xmlns:a16="http://schemas.microsoft.com/office/drawing/2014/main" id="{D2C5022D-DFC9-4DF3-8CE9-991C7F23CC48}"/>
              </a:ext>
            </a:extLst>
          </p:cNvPr>
          <p:cNvSpPr/>
          <p:nvPr/>
        </p:nvSpPr>
        <p:spPr>
          <a:xfrm>
            <a:off x="3540610" y="3429000"/>
            <a:ext cx="2356822" cy="1355464"/>
          </a:xfrm>
          <a:prstGeom prst="cube">
            <a:avLst>
              <a:gd name="adj" fmla="val 11301"/>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rPr>
              <a:t>Κατάσταση Αποτελεσμάτων σε  νέο</a:t>
            </a:r>
          </a:p>
          <a:p>
            <a:pPr algn="ctr"/>
            <a:endParaRPr lang="el-GR" dirty="0"/>
          </a:p>
        </p:txBody>
      </p:sp>
      <p:sp>
        <p:nvSpPr>
          <p:cNvPr id="8" name="Κύβος 7">
            <a:extLst>
              <a:ext uri="{FF2B5EF4-FFF2-40B4-BE49-F238E27FC236}">
                <a16:creationId xmlns:a16="http://schemas.microsoft.com/office/drawing/2014/main" id="{227F54A6-DD0D-4198-9D04-88887113861C}"/>
              </a:ext>
            </a:extLst>
          </p:cNvPr>
          <p:cNvSpPr/>
          <p:nvPr/>
        </p:nvSpPr>
        <p:spPr>
          <a:xfrm>
            <a:off x="6392732" y="3429000"/>
            <a:ext cx="2356822" cy="1355464"/>
          </a:xfrm>
          <a:prstGeom prst="cube">
            <a:avLst>
              <a:gd name="adj" fmla="val 1130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rPr>
              <a:t>Ισολογισμός</a:t>
            </a:r>
          </a:p>
          <a:p>
            <a:pPr algn="ctr"/>
            <a:endParaRPr lang="el-GR" dirty="0"/>
          </a:p>
        </p:txBody>
      </p:sp>
      <p:sp>
        <p:nvSpPr>
          <p:cNvPr id="9" name="Κύβος 8">
            <a:extLst>
              <a:ext uri="{FF2B5EF4-FFF2-40B4-BE49-F238E27FC236}">
                <a16:creationId xmlns:a16="http://schemas.microsoft.com/office/drawing/2014/main" id="{A1CC7261-A71B-4550-809F-AB05ABAFF559}"/>
              </a:ext>
            </a:extLst>
          </p:cNvPr>
          <p:cNvSpPr/>
          <p:nvPr/>
        </p:nvSpPr>
        <p:spPr>
          <a:xfrm>
            <a:off x="9244854" y="3429000"/>
            <a:ext cx="2291379" cy="1355464"/>
          </a:xfrm>
          <a:prstGeom prst="cube">
            <a:avLst>
              <a:gd name="adj" fmla="val 1130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t>Κατάσταση Ταμειακών Ροών</a:t>
            </a:r>
          </a:p>
          <a:p>
            <a:pPr algn="ctr"/>
            <a:endParaRPr lang="el-GR" dirty="0"/>
          </a:p>
        </p:txBody>
      </p:sp>
      <p:cxnSp>
        <p:nvCxnSpPr>
          <p:cNvPr id="4" name="Ευθύγραμμο βέλος σύνδεσης 3">
            <a:extLst>
              <a:ext uri="{FF2B5EF4-FFF2-40B4-BE49-F238E27FC236}">
                <a16:creationId xmlns:a16="http://schemas.microsoft.com/office/drawing/2014/main" id="{575369CD-7FE2-4D50-95EB-8844A527D94A}"/>
              </a:ext>
            </a:extLst>
          </p:cNvPr>
          <p:cNvCxnSpPr>
            <a:cxnSpLocks/>
          </p:cNvCxnSpPr>
          <p:nvPr/>
        </p:nvCxnSpPr>
        <p:spPr>
          <a:xfrm>
            <a:off x="3045311" y="4106732"/>
            <a:ext cx="49529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5FCD3331-9F85-4CCE-9154-709652E34B07}"/>
              </a:ext>
            </a:extLst>
          </p:cNvPr>
          <p:cNvCxnSpPr>
            <a:cxnSpLocks/>
          </p:cNvCxnSpPr>
          <p:nvPr/>
        </p:nvCxnSpPr>
        <p:spPr>
          <a:xfrm>
            <a:off x="8749555" y="4106733"/>
            <a:ext cx="49529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26F6E05D-063D-49F3-89B5-0A5E04D88A23}"/>
              </a:ext>
            </a:extLst>
          </p:cNvPr>
          <p:cNvCxnSpPr>
            <a:cxnSpLocks/>
          </p:cNvCxnSpPr>
          <p:nvPr/>
        </p:nvCxnSpPr>
        <p:spPr>
          <a:xfrm>
            <a:off x="5897433" y="4139902"/>
            <a:ext cx="49529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139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Effect transition="in" filter="barn(inVertical)">
                                      <p:cBhvr>
                                        <p:cTn id="7" dur="500"/>
                                        <p:tgtEl>
                                          <p:spTgt spid="2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xEl>
                                              <p:pRg st="1" end="1"/>
                                            </p:txEl>
                                          </p:spTgt>
                                        </p:tgtEl>
                                        <p:attrNameLst>
                                          <p:attrName>style.visibility</p:attrName>
                                        </p:attrNameLst>
                                      </p:cBhvr>
                                      <p:to>
                                        <p:strVal val="visible"/>
                                      </p:to>
                                    </p:set>
                                    <p:animEffect transition="in" filter="barn(inVertical)">
                                      <p:cBhvr>
                                        <p:cTn id="12" dur="500"/>
                                        <p:tgtEl>
                                          <p:spTgt spid="20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xEl>
                                              <p:pRg st="2" end="2"/>
                                            </p:txEl>
                                          </p:spTgt>
                                        </p:tgtEl>
                                        <p:attrNameLst>
                                          <p:attrName>style.visibility</p:attrName>
                                        </p:attrNameLst>
                                      </p:cBhvr>
                                      <p:to>
                                        <p:strVal val="visible"/>
                                      </p:to>
                                    </p:set>
                                    <p:animEffect transition="in" filter="barn(inVertical)">
                                      <p:cBhvr>
                                        <p:cTn id="17" dur="500"/>
                                        <p:tgtEl>
                                          <p:spTgt spid="20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heel(1)">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0B336908-920C-42C1-9492-CE682FB1A941}"/>
              </a:ext>
            </a:extLst>
          </p:cNvPr>
          <p:cNvGraphicFramePr>
            <a:graphicFrameLocks noGrp="1"/>
          </p:cNvGraphicFramePr>
          <p:nvPr>
            <p:ph idx="1"/>
            <p:extLst>
              <p:ext uri="{D42A27DB-BD31-4B8C-83A1-F6EECF244321}">
                <p14:modId xmlns:p14="http://schemas.microsoft.com/office/powerpoint/2010/main" val="992190779"/>
              </p:ext>
            </p:extLst>
          </p:nvPr>
        </p:nvGraphicFramePr>
        <p:xfrm>
          <a:off x="803238" y="403226"/>
          <a:ext cx="10972797" cy="6115981"/>
        </p:xfrm>
        <a:graphic>
          <a:graphicData uri="http://schemas.openxmlformats.org/drawingml/2006/table">
            <a:tbl>
              <a:tblPr firstRow="1" bandRow="1">
                <a:tableStyleId>{22838BEF-8BB2-4498-84A7-C5851F593DF1}</a:tableStyleId>
              </a:tblPr>
              <a:tblGrid>
                <a:gridCol w="3657599">
                  <a:extLst>
                    <a:ext uri="{9D8B030D-6E8A-4147-A177-3AD203B41FA5}">
                      <a16:colId xmlns:a16="http://schemas.microsoft.com/office/drawing/2014/main" val="3917534702"/>
                    </a:ext>
                  </a:extLst>
                </a:gridCol>
                <a:gridCol w="3657599">
                  <a:extLst>
                    <a:ext uri="{9D8B030D-6E8A-4147-A177-3AD203B41FA5}">
                      <a16:colId xmlns:a16="http://schemas.microsoft.com/office/drawing/2014/main" val="3313118848"/>
                    </a:ext>
                  </a:extLst>
                </a:gridCol>
                <a:gridCol w="3657599">
                  <a:extLst>
                    <a:ext uri="{9D8B030D-6E8A-4147-A177-3AD203B41FA5}">
                      <a16:colId xmlns:a16="http://schemas.microsoft.com/office/drawing/2014/main" val="537261940"/>
                    </a:ext>
                  </a:extLst>
                </a:gridCol>
              </a:tblGrid>
              <a:tr h="683295">
                <a:tc>
                  <a:txBody>
                    <a:bodyPr/>
                    <a:lstStyle/>
                    <a:p>
                      <a:r>
                        <a:rPr lang="el-GR" sz="2000" dirty="0"/>
                        <a:t>Ερώτημα</a:t>
                      </a:r>
                    </a:p>
                  </a:txBody>
                  <a:tcPr>
                    <a:lnB w="12700" cap="flat" cmpd="sng" algn="ctr">
                      <a:solidFill>
                        <a:srgbClr val="C00000"/>
                      </a:solidFill>
                      <a:prstDash val="solid"/>
                      <a:round/>
                      <a:headEnd type="none" w="med" len="med"/>
                      <a:tailEnd type="none" w="med" len="med"/>
                    </a:lnB>
                    <a:solidFill>
                      <a:srgbClr val="FFFF99"/>
                    </a:solidFill>
                  </a:tcPr>
                </a:tc>
                <a:tc>
                  <a:txBody>
                    <a:bodyPr/>
                    <a:lstStyle/>
                    <a:p>
                      <a:r>
                        <a:rPr lang="el-GR" sz="2000" dirty="0"/>
                        <a:t>Οικονομική κατάσταση</a:t>
                      </a:r>
                    </a:p>
                  </a:txBody>
                  <a:tcPr>
                    <a:lnB w="12700" cap="flat" cmpd="sng" algn="ctr">
                      <a:solidFill>
                        <a:srgbClr val="C00000"/>
                      </a:solidFill>
                      <a:prstDash val="solid"/>
                      <a:round/>
                      <a:headEnd type="none" w="med" len="med"/>
                      <a:tailEnd type="none" w="med" len="med"/>
                    </a:lnB>
                    <a:solidFill>
                      <a:srgbClr val="FFFF99"/>
                    </a:solidFill>
                  </a:tcPr>
                </a:tc>
                <a:tc>
                  <a:txBody>
                    <a:bodyPr/>
                    <a:lstStyle/>
                    <a:p>
                      <a:r>
                        <a:rPr lang="el-GR" sz="2000" dirty="0"/>
                        <a:t>Απάντηση</a:t>
                      </a:r>
                    </a:p>
                  </a:txBody>
                  <a:tcPr>
                    <a:lnB w="12700" cap="flat" cmpd="sng" algn="ctr">
                      <a:solidFill>
                        <a:srgbClr val="C00000"/>
                      </a:solidFill>
                      <a:prstDash val="solid"/>
                      <a:round/>
                      <a:headEnd type="none" w="med" len="med"/>
                      <a:tailEnd type="none" w="med" len="med"/>
                    </a:lnB>
                    <a:solidFill>
                      <a:srgbClr val="FFFF99"/>
                    </a:solidFill>
                  </a:tcPr>
                </a:tc>
                <a:extLst>
                  <a:ext uri="{0D108BD9-81ED-4DB2-BD59-A6C34878D82A}">
                    <a16:rowId xmlns:a16="http://schemas.microsoft.com/office/drawing/2014/main" val="2715255322"/>
                  </a:ext>
                </a:extLst>
              </a:tr>
              <a:tr h="1253303">
                <a:tc>
                  <a:txBody>
                    <a:bodyPr/>
                    <a:lstStyle/>
                    <a:p>
                      <a:r>
                        <a:rPr lang="el-GR" sz="2000" dirty="0"/>
                        <a:t>1. Πόσο καλή ήταν η απόδοση της εταιρείας κατά την διάρκεια του έτους</a:t>
                      </a:r>
                    </a:p>
                  </a:txBody>
                  <a:tcPr>
                    <a:lnT w="12700" cap="flat" cmpd="sng" algn="ctr">
                      <a:solidFill>
                        <a:srgbClr val="C00000"/>
                      </a:solidFill>
                      <a:prstDash val="solid"/>
                      <a:round/>
                      <a:headEnd type="none" w="med" len="med"/>
                      <a:tailEnd type="none" w="med" len="med"/>
                    </a:lnT>
                    <a:solidFill>
                      <a:srgbClr val="FFFF99"/>
                    </a:solidFill>
                  </a:tcPr>
                </a:tc>
                <a:tc>
                  <a:txBody>
                    <a:bodyPr/>
                    <a:lstStyle/>
                    <a:p>
                      <a:r>
                        <a:rPr lang="el-GR" sz="2000" dirty="0"/>
                        <a:t>Κατάσταση Αποτελεσμάτων Χρήσεως</a:t>
                      </a:r>
                    </a:p>
                  </a:txBody>
                  <a:tcPr>
                    <a:lnT w="12700" cap="flat" cmpd="sng" algn="ctr">
                      <a:solidFill>
                        <a:srgbClr val="C00000"/>
                      </a:solidFill>
                      <a:prstDash val="solid"/>
                      <a:round/>
                      <a:headEnd type="none" w="med" len="med"/>
                      <a:tailEnd type="none" w="med" len="med"/>
                    </a:lnT>
                    <a:solidFill>
                      <a:srgbClr val="FFFF99"/>
                    </a:solidFill>
                  </a:tcPr>
                </a:tc>
                <a:tc>
                  <a:txBody>
                    <a:bodyPr/>
                    <a:lstStyle/>
                    <a:p>
                      <a:r>
                        <a:rPr lang="el-GR" sz="2000" dirty="0"/>
                        <a:t>Έσοδα – Έξοδα = Καθαρά Κέρδη ή Καθαρές Ζημιές</a:t>
                      </a:r>
                    </a:p>
                  </a:txBody>
                  <a:tcPr>
                    <a:lnT w="12700" cap="flat" cmpd="sng" algn="ctr">
                      <a:solidFill>
                        <a:srgbClr val="C00000"/>
                      </a:solidFill>
                      <a:prstDash val="solid"/>
                      <a:round/>
                      <a:headEnd type="none" w="med" len="med"/>
                      <a:tailEnd type="none" w="med" len="med"/>
                    </a:lnT>
                    <a:solidFill>
                      <a:srgbClr val="FFFF99"/>
                    </a:solidFill>
                  </a:tcPr>
                </a:tc>
                <a:extLst>
                  <a:ext uri="{0D108BD9-81ED-4DB2-BD59-A6C34878D82A}">
                    <a16:rowId xmlns:a16="http://schemas.microsoft.com/office/drawing/2014/main" val="1793823131"/>
                  </a:ext>
                </a:extLst>
              </a:tr>
              <a:tr h="1253303">
                <a:tc>
                  <a:txBody>
                    <a:bodyPr/>
                    <a:lstStyle/>
                    <a:p>
                      <a:r>
                        <a:rPr lang="el-GR" sz="2000" dirty="0"/>
                        <a:t>2. Γιατί μεταβλήθηκαν τα αποτελέσματα εις νέο κατά την διάρκεια του έτους</a:t>
                      </a:r>
                    </a:p>
                  </a:txBody>
                  <a:tcPr>
                    <a:solidFill>
                      <a:srgbClr val="FFFF99"/>
                    </a:solidFill>
                  </a:tcPr>
                </a:tc>
                <a:tc>
                  <a:txBody>
                    <a:bodyPr/>
                    <a:lstStyle/>
                    <a:p>
                      <a:r>
                        <a:rPr lang="el-GR" sz="2000" dirty="0"/>
                        <a:t>Κατάσταση Αποτελεσμάτων σε Νέο</a:t>
                      </a:r>
                    </a:p>
                  </a:txBody>
                  <a:tcPr>
                    <a:solidFill>
                      <a:srgbClr val="FFFF99"/>
                    </a:solidFill>
                  </a:tcPr>
                </a:tc>
                <a:tc>
                  <a:txBody>
                    <a:bodyPr/>
                    <a:lstStyle/>
                    <a:p>
                      <a:r>
                        <a:rPr lang="el-GR" sz="2000" dirty="0"/>
                        <a:t>Αποτελέσματα εις Νέο Έναρξης + Καθαρά Κέρδη (ή Καθαρές Ζημιά) = Αποτελέσματα σε Νέο Λήξης</a:t>
                      </a:r>
                    </a:p>
                  </a:txBody>
                  <a:tcPr>
                    <a:solidFill>
                      <a:srgbClr val="FFFF99"/>
                    </a:solidFill>
                  </a:tcPr>
                </a:tc>
                <a:extLst>
                  <a:ext uri="{0D108BD9-81ED-4DB2-BD59-A6C34878D82A}">
                    <a16:rowId xmlns:a16="http://schemas.microsoft.com/office/drawing/2014/main" val="634028158"/>
                  </a:ext>
                </a:extLst>
              </a:tr>
              <a:tr h="1253303">
                <a:tc>
                  <a:txBody>
                    <a:bodyPr/>
                    <a:lstStyle/>
                    <a:p>
                      <a:r>
                        <a:rPr lang="el-GR" sz="2000" dirty="0"/>
                        <a:t>3. Ποια είναι η οικονομική κατάσταση της εταιρείας στο τέλος του έτους</a:t>
                      </a:r>
                    </a:p>
                  </a:txBody>
                  <a:tcPr>
                    <a:solidFill>
                      <a:srgbClr val="FFFF99"/>
                    </a:solidFill>
                  </a:tcPr>
                </a:tc>
                <a:tc>
                  <a:txBody>
                    <a:bodyPr/>
                    <a:lstStyle/>
                    <a:p>
                      <a:r>
                        <a:rPr lang="el-GR" sz="2000" dirty="0"/>
                        <a:t>Ισολογισμός</a:t>
                      </a:r>
                    </a:p>
                  </a:txBody>
                  <a:tcPr>
                    <a:solidFill>
                      <a:srgbClr val="FFFF99"/>
                    </a:solidFill>
                  </a:tcPr>
                </a:tc>
                <a:tc>
                  <a:txBody>
                    <a:bodyPr/>
                    <a:lstStyle/>
                    <a:p>
                      <a:r>
                        <a:rPr lang="el-GR" sz="2000" dirty="0"/>
                        <a:t>Ενεργητικό = Υποχρεώσεις + Ίδια Κεφάλαια (ή Καθαρή Θέση)</a:t>
                      </a:r>
                    </a:p>
                  </a:txBody>
                  <a:tcPr>
                    <a:solidFill>
                      <a:srgbClr val="FFFF99"/>
                    </a:solidFill>
                  </a:tcPr>
                </a:tc>
                <a:extLst>
                  <a:ext uri="{0D108BD9-81ED-4DB2-BD59-A6C34878D82A}">
                    <a16:rowId xmlns:a16="http://schemas.microsoft.com/office/drawing/2014/main" val="3375192299"/>
                  </a:ext>
                </a:extLst>
              </a:tr>
              <a:tr h="1253303">
                <a:tc>
                  <a:txBody>
                    <a:bodyPr/>
                    <a:lstStyle/>
                    <a:p>
                      <a:r>
                        <a:rPr lang="el-GR" sz="2000" dirty="0"/>
                        <a:t>4. Ποιο είναι το ποσό των μετρητών που η επιχείρηση εισέπραξε και ξόδεψε κατά τη διάρκεια του έτους</a:t>
                      </a:r>
                    </a:p>
                  </a:txBody>
                  <a:tcPr>
                    <a:solidFill>
                      <a:srgbClr val="FFFF99"/>
                    </a:solidFill>
                  </a:tcPr>
                </a:tc>
                <a:tc>
                  <a:txBody>
                    <a:bodyPr/>
                    <a:lstStyle/>
                    <a:p>
                      <a:r>
                        <a:rPr lang="el-GR" sz="2000" dirty="0"/>
                        <a:t>Κατάσταση Ταμειακών Ροών</a:t>
                      </a:r>
                    </a:p>
                  </a:txBody>
                  <a:tcPr>
                    <a:solidFill>
                      <a:srgbClr val="FFFF99"/>
                    </a:solidFill>
                  </a:tcPr>
                </a:tc>
                <a:tc>
                  <a:txBody>
                    <a:bodyPr/>
                    <a:lstStyle/>
                    <a:p>
                      <a:r>
                        <a:rPr lang="el-GR" sz="2000" dirty="0"/>
                        <a:t>Λειτουργικές Ταμειακές Ροές ± Επενδυτικές Ταμειακές Ροές ± Χρηματοδοτικές Ροές = Αύξηση (μείωση) Ταμειακών Διαθεσίμων</a:t>
                      </a:r>
                    </a:p>
                  </a:txBody>
                  <a:tcPr>
                    <a:solidFill>
                      <a:srgbClr val="FFFF99"/>
                    </a:solidFill>
                  </a:tcPr>
                </a:tc>
                <a:extLst>
                  <a:ext uri="{0D108BD9-81ED-4DB2-BD59-A6C34878D82A}">
                    <a16:rowId xmlns:a16="http://schemas.microsoft.com/office/drawing/2014/main" val="3883457358"/>
                  </a:ext>
                </a:extLst>
              </a:tr>
            </a:tbl>
          </a:graphicData>
        </a:graphic>
      </p:graphicFrame>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942668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Η </a:t>
            </a:r>
            <a:r>
              <a:rPr lang="el-GR" altLang="el-GR" sz="2800" b="1" dirty="0">
                <a:solidFill>
                  <a:srgbClr val="002060"/>
                </a:solidFill>
                <a:latin typeface="Calibri" panose="020F0502020204030204" pitchFamily="34" charset="0"/>
                <a:cs typeface="Calibri" panose="020F0502020204030204" pitchFamily="34" charset="0"/>
              </a:rPr>
              <a:t>Κατάσταση αποτελεσμάτων χρήσεως </a:t>
            </a:r>
            <a:r>
              <a:rPr lang="el-GR" altLang="el-GR" sz="2800" dirty="0">
                <a:latin typeface="Calibri" panose="020F0502020204030204" pitchFamily="34" charset="0"/>
                <a:cs typeface="Calibri" panose="020F0502020204030204" pitchFamily="34" charset="0"/>
              </a:rPr>
              <a:t>(γνωστή και ως κατάσταση λειτουργειών) είναι η πιο σημαντική οικονομική κατάσταση γιατί παρουσιάζει την επίτευξη ή όχι του στόχου της κερδοφορίας μιας επιχείρησης μέσω των λειτουργικών δραστηριοτήτων της </a:t>
            </a:r>
          </a:p>
          <a:p>
            <a:pPr algn="just"/>
            <a:r>
              <a:rPr lang="el-GR" altLang="el-GR" sz="2800" b="1" dirty="0">
                <a:solidFill>
                  <a:srgbClr val="00B050"/>
                </a:solidFill>
                <a:latin typeface="Calibri" panose="020F0502020204030204" pitchFamily="34" charset="0"/>
                <a:cs typeface="Calibri" panose="020F0502020204030204" pitchFamily="34" charset="0"/>
              </a:rPr>
              <a:t>Έσοδα</a:t>
            </a:r>
            <a:r>
              <a:rPr lang="el-GR" altLang="el-GR" sz="2800" dirty="0">
                <a:latin typeface="Calibri" panose="020F0502020204030204" pitchFamily="34" charset="0"/>
                <a:cs typeface="Calibri" panose="020F0502020204030204" pitchFamily="34" charset="0"/>
              </a:rPr>
              <a:t> είναι η αύξηση των ιδίων κεφαλαίων που προκύπτει από τη λειτουργία της επιχείρησης.</a:t>
            </a:r>
          </a:p>
          <a:p>
            <a:pPr algn="just"/>
            <a:r>
              <a:rPr lang="el-GR" altLang="el-GR" sz="2800" b="1" dirty="0">
                <a:solidFill>
                  <a:srgbClr val="C00000"/>
                </a:solidFill>
                <a:latin typeface="Calibri" panose="020F0502020204030204" pitchFamily="34" charset="0"/>
                <a:cs typeface="Calibri" panose="020F0502020204030204" pitchFamily="34" charset="0"/>
              </a:rPr>
              <a:t>Έξοδα</a:t>
            </a:r>
            <a:r>
              <a:rPr lang="el-GR" altLang="el-GR" sz="2800" dirty="0">
                <a:latin typeface="Calibri" panose="020F0502020204030204" pitchFamily="34" charset="0"/>
                <a:cs typeface="Calibri" panose="020F0502020204030204" pitchFamily="34" charset="0"/>
              </a:rPr>
              <a:t> είναι η μείωση των ιδίων κεφαλαίων που προκύπτει από τη λειτουργία της επιχείρησης.</a:t>
            </a:r>
          </a:p>
          <a:p>
            <a:pPr algn="just"/>
            <a:r>
              <a:rPr lang="el-GR" altLang="el-GR" sz="2800" b="1" dirty="0">
                <a:solidFill>
                  <a:srgbClr val="002060"/>
                </a:solidFill>
                <a:latin typeface="Calibri" panose="020F0502020204030204" pitchFamily="34" charset="0"/>
                <a:cs typeface="Calibri" panose="020F0502020204030204" pitchFamily="34" charset="0"/>
              </a:rPr>
              <a:t>Καθαρά Κέρδη</a:t>
            </a:r>
            <a:r>
              <a:rPr lang="el-GR" altLang="el-GR" sz="2800" dirty="0">
                <a:latin typeface="Calibri" panose="020F0502020204030204" pitchFamily="34" charset="0"/>
                <a:cs typeface="Calibri" panose="020F0502020204030204" pitchFamily="34" charset="0"/>
              </a:rPr>
              <a:t>: Όταν τα έσοδα υπερβαίνουν τα έξοδα, η διαφορά τους ονομάζεται καθαρά έσοδα.</a:t>
            </a:r>
          </a:p>
          <a:p>
            <a:pPr algn="just"/>
            <a:r>
              <a:rPr lang="el-GR" altLang="el-GR" sz="2800" b="1" dirty="0">
                <a:solidFill>
                  <a:srgbClr val="FF0000"/>
                </a:solidFill>
                <a:latin typeface="Calibri" panose="020F0502020204030204" pitchFamily="34" charset="0"/>
                <a:cs typeface="Calibri" panose="020F0502020204030204" pitchFamily="34" charset="0"/>
              </a:rPr>
              <a:t>Καθαρή Ζημιά</a:t>
            </a:r>
            <a:r>
              <a:rPr lang="el-GR" altLang="el-GR" sz="2800" dirty="0">
                <a:latin typeface="Calibri" panose="020F0502020204030204" pitchFamily="34" charset="0"/>
                <a:cs typeface="Calibri" panose="020F0502020204030204" pitchFamily="34" charset="0"/>
              </a:rPr>
              <a:t>: Όταν τα έξοδα υπερβαίνουν τα έσοδα, η διαφορά τους ονομάζεται καθαρή ζημία. </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555808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 calcmode="lin" valueType="num">
                                      <p:cBhvr additive="base">
                                        <p:cTn id="7" dur="500" fill="hold"/>
                                        <p:tgtEl>
                                          <p:spTgt spid="205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0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050">
                                            <p:txEl>
                                              <p:pRg st="1" end="1"/>
                                            </p:txEl>
                                          </p:spTgt>
                                        </p:tgtEl>
                                        <p:attrNameLst>
                                          <p:attrName>style.visibility</p:attrName>
                                        </p:attrNameLst>
                                      </p:cBhvr>
                                      <p:to>
                                        <p:strVal val="visible"/>
                                      </p:to>
                                    </p:set>
                                    <p:anim calcmode="lin" valueType="num">
                                      <p:cBhvr additive="base">
                                        <p:cTn id="13" dur="500" fill="hold"/>
                                        <p:tgtEl>
                                          <p:spTgt spid="205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050">
                                            <p:txEl>
                                              <p:pRg st="2" end="2"/>
                                            </p:txEl>
                                          </p:spTgt>
                                        </p:tgtEl>
                                        <p:attrNameLst>
                                          <p:attrName>style.visibility</p:attrName>
                                        </p:attrNameLst>
                                      </p:cBhvr>
                                      <p:to>
                                        <p:strVal val="visible"/>
                                      </p:to>
                                    </p:set>
                                    <p:anim calcmode="lin" valueType="num">
                                      <p:cBhvr additive="base">
                                        <p:cTn id="19" dur="500" fill="hold"/>
                                        <p:tgtEl>
                                          <p:spTgt spid="205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0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050">
                                            <p:txEl>
                                              <p:pRg st="3" end="3"/>
                                            </p:txEl>
                                          </p:spTgt>
                                        </p:tgtEl>
                                        <p:attrNameLst>
                                          <p:attrName>style.visibility</p:attrName>
                                        </p:attrNameLst>
                                      </p:cBhvr>
                                      <p:to>
                                        <p:strVal val="visible"/>
                                      </p:to>
                                    </p:set>
                                    <p:anim calcmode="lin" valueType="num">
                                      <p:cBhvr additive="base">
                                        <p:cTn id="25" dur="500" fill="hold"/>
                                        <p:tgtEl>
                                          <p:spTgt spid="205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0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050">
                                            <p:txEl>
                                              <p:pRg st="4" end="4"/>
                                            </p:txEl>
                                          </p:spTgt>
                                        </p:tgtEl>
                                        <p:attrNameLst>
                                          <p:attrName>style.visibility</p:attrName>
                                        </p:attrNameLst>
                                      </p:cBhvr>
                                      <p:to>
                                        <p:strVal val="visible"/>
                                      </p:to>
                                    </p:set>
                                    <p:anim calcmode="lin" valueType="num">
                                      <p:cBhvr additive="base">
                                        <p:cTn id="31" dur="500" fill="hold"/>
                                        <p:tgtEl>
                                          <p:spTgt spid="205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0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0B336908-920C-42C1-9492-CE682FB1A941}"/>
              </a:ext>
            </a:extLst>
          </p:cNvPr>
          <p:cNvGraphicFramePr>
            <a:graphicFrameLocks noGrp="1"/>
          </p:cNvGraphicFramePr>
          <p:nvPr>
            <p:ph idx="1"/>
            <p:extLst>
              <p:ext uri="{D42A27DB-BD31-4B8C-83A1-F6EECF244321}">
                <p14:modId xmlns:p14="http://schemas.microsoft.com/office/powerpoint/2010/main" val="2285127461"/>
              </p:ext>
            </p:extLst>
          </p:nvPr>
        </p:nvGraphicFramePr>
        <p:xfrm>
          <a:off x="803238" y="403227"/>
          <a:ext cx="10972797" cy="6431560"/>
        </p:xfrm>
        <a:graphic>
          <a:graphicData uri="http://schemas.openxmlformats.org/drawingml/2006/table">
            <a:tbl>
              <a:tblPr firstRow="1" bandRow="1">
                <a:tableStyleId>{22838BEF-8BB2-4498-84A7-C5851F593DF1}</a:tableStyleId>
              </a:tblPr>
              <a:tblGrid>
                <a:gridCol w="6156960">
                  <a:extLst>
                    <a:ext uri="{9D8B030D-6E8A-4147-A177-3AD203B41FA5}">
                      <a16:colId xmlns:a16="http://schemas.microsoft.com/office/drawing/2014/main" val="3917534702"/>
                    </a:ext>
                  </a:extLst>
                </a:gridCol>
                <a:gridCol w="2571077">
                  <a:extLst>
                    <a:ext uri="{9D8B030D-6E8A-4147-A177-3AD203B41FA5}">
                      <a16:colId xmlns:a16="http://schemas.microsoft.com/office/drawing/2014/main" val="3313118848"/>
                    </a:ext>
                  </a:extLst>
                </a:gridCol>
                <a:gridCol w="2244760">
                  <a:extLst>
                    <a:ext uri="{9D8B030D-6E8A-4147-A177-3AD203B41FA5}">
                      <a16:colId xmlns:a16="http://schemas.microsoft.com/office/drawing/2014/main" val="537261940"/>
                    </a:ext>
                  </a:extLst>
                </a:gridCol>
              </a:tblGrid>
              <a:tr h="403597">
                <a:tc gridSpan="3">
                  <a:txBody>
                    <a:bodyPr/>
                    <a:lstStyle/>
                    <a:p>
                      <a:pPr algn="l"/>
                      <a:r>
                        <a:rPr lang="el-GR" sz="2000" dirty="0"/>
                        <a:t>Κατάσταση Αποτελεσμάτων Χρήσεως                                Χρήση 2021           Χρήση 2020</a:t>
                      </a:r>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extLst>
                  <a:ext uri="{0D108BD9-81ED-4DB2-BD59-A6C34878D82A}">
                    <a16:rowId xmlns:a16="http://schemas.microsoft.com/office/drawing/2014/main" val="2715255322"/>
                  </a:ext>
                </a:extLst>
              </a:tr>
              <a:tr h="733568">
                <a:tc>
                  <a:txBody>
                    <a:bodyPr/>
                    <a:lstStyle/>
                    <a:p>
                      <a:r>
                        <a:rPr lang="el-GR" sz="2000" dirty="0"/>
                        <a:t>Καθαρές Πωλήσεις</a:t>
                      </a:r>
                    </a:p>
                  </a:txBody>
                  <a:tcPr>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99"/>
                    </a:solidFill>
                  </a:tcPr>
                </a:tc>
                <a:tc>
                  <a:txBody>
                    <a:bodyPr/>
                    <a:lstStyle/>
                    <a:p>
                      <a:pPr algn="r"/>
                      <a:r>
                        <a:rPr lang="el-GR" sz="2000" dirty="0"/>
                        <a:t>14.549.000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14.664.000</a:t>
                      </a:r>
                    </a:p>
                  </a:txBody>
                  <a:tcPr>
                    <a:lnL w="12700" cap="flat" cmpd="sng" algn="ctr">
                      <a:solidFill>
                        <a:schemeClr val="tx1"/>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793823131"/>
                  </a:ext>
                </a:extLst>
              </a:tr>
              <a:tr h="738594">
                <a:tc>
                  <a:txBody>
                    <a:bodyPr/>
                    <a:lstStyle/>
                    <a:p>
                      <a:r>
                        <a:rPr lang="el-GR" sz="2000" dirty="0"/>
                        <a:t>Κόστος πωληθέντων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9.275.000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r>
                        <a:rPr lang="el-GR" sz="2000" dirty="0"/>
                        <a:t>8.775.000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634028158"/>
                  </a:ext>
                </a:extLst>
              </a:tr>
              <a:tr h="847055">
                <a:tc>
                  <a:txBody>
                    <a:bodyPr/>
                    <a:lstStyle/>
                    <a:p>
                      <a:r>
                        <a:rPr lang="el-GR" sz="2000" dirty="0"/>
                        <a:t>Λειτουργικά έξοδα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3.836.000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3.921.000</a:t>
                      </a:r>
                    </a:p>
                  </a:txBody>
                  <a:tcPr>
                    <a:lnL w="12700" cap="flat" cmpd="sng" algn="ctr">
                      <a:solidFill>
                        <a:schemeClr val="tx1"/>
                      </a:solidFill>
                      <a:prstDash val="solid"/>
                      <a:round/>
                      <a:headEnd type="none" w="med" len="med"/>
                      <a:tailEnd type="none" w="med" len="med"/>
                    </a:lnL>
                    <a:solidFill>
                      <a:srgbClr val="FFFF99"/>
                    </a:solidFill>
                  </a:tcPr>
                </a:tc>
                <a:extLst>
                  <a:ext uri="{0D108BD9-81ED-4DB2-BD59-A6C34878D82A}">
                    <a16:rowId xmlns:a16="http://schemas.microsoft.com/office/drawing/2014/main" val="3375192299"/>
                  </a:ext>
                </a:extLst>
              </a:tr>
              <a:tr h="789392">
                <a:tc>
                  <a:txBody>
                    <a:bodyPr/>
                    <a:lstStyle/>
                    <a:p>
                      <a:r>
                        <a:rPr lang="el-GR" sz="2000" dirty="0"/>
                        <a:t>Καθαροί τόκοι (αυτή τη χρήση ήταν έσοδα)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69.000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(14.000)</a:t>
                      </a:r>
                    </a:p>
                  </a:txBody>
                  <a:tcPr>
                    <a:lnL w="12700" cap="flat" cmpd="sng" algn="ctr">
                      <a:solidFill>
                        <a:schemeClr val="tx1"/>
                      </a:solidFill>
                      <a:prstDash val="solid"/>
                      <a:round/>
                      <a:headEnd type="none" w="med" len="med"/>
                      <a:tailEnd type="none" w="med" len="med"/>
                    </a:lnL>
                    <a:solidFill>
                      <a:srgbClr val="FFFF99"/>
                    </a:solidFill>
                  </a:tcPr>
                </a:tc>
                <a:extLst>
                  <a:ext uri="{0D108BD9-81ED-4DB2-BD59-A6C34878D82A}">
                    <a16:rowId xmlns:a16="http://schemas.microsoft.com/office/drawing/2014/main" val="3883457358"/>
                  </a:ext>
                </a:extLst>
              </a:tr>
              <a:tr h="973118">
                <a:tc>
                  <a:txBody>
                    <a:bodyPr/>
                    <a:lstStyle/>
                    <a:p>
                      <a:r>
                        <a:rPr lang="el-GR" sz="2000" dirty="0"/>
                        <a:t>Φόρος εισοδήματος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536.000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773.000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401373075"/>
                  </a:ext>
                </a:extLst>
              </a:tr>
              <a:tr h="973118">
                <a:tc>
                  <a:txBody>
                    <a:bodyPr/>
                    <a:lstStyle/>
                    <a:p>
                      <a:r>
                        <a:rPr lang="el-GR" sz="2000" dirty="0"/>
                        <a:t>Σύνολο εξόδων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13.716.000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13.460.000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257310573"/>
                  </a:ext>
                </a:extLst>
              </a:tr>
              <a:tr h="973118">
                <a:tc>
                  <a:txBody>
                    <a:bodyPr/>
                    <a:lstStyle/>
                    <a:p>
                      <a:r>
                        <a:rPr lang="el-GR" sz="2000" dirty="0"/>
                        <a:t>Καθαρά κέρδη</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833.000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r>
                        <a:rPr lang="el-GR" sz="2000" dirty="0"/>
                        <a:t>1.204.000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050697135"/>
                  </a:ext>
                </a:extLst>
              </a:tr>
            </a:tbl>
          </a:graphicData>
        </a:graphic>
      </p:graphicFrame>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864149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4908331" y="537882"/>
            <a:ext cx="7031421" cy="6575109"/>
          </a:xfrm>
        </p:spPr>
        <p:txBody>
          <a:bodyPr numCol="1">
            <a:normAutofit/>
          </a:bodyPr>
          <a:lstStyle/>
          <a:p>
            <a:pPr marL="342900" lvl="0" indent="-342900"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r>
              <a:rPr lang="el-GR" altLang="el-GR" dirty="0">
                <a:solidFill>
                  <a:srgbClr val="000000"/>
                </a:solidFill>
                <a:latin typeface="Arial"/>
                <a:cs typeface="Arial"/>
              </a:rPr>
              <a:t>3945 </a:t>
            </a:r>
            <a:r>
              <a:rPr lang="el-GR" altLang="el-GR" dirty="0" err="1">
                <a:solidFill>
                  <a:srgbClr val="000000"/>
                </a:solidFill>
                <a:latin typeface="Arial"/>
                <a:cs typeface="Arial"/>
              </a:rPr>
              <a:t>π.Χ</a:t>
            </a:r>
            <a:r>
              <a:rPr lang="el-GR" altLang="el-GR" dirty="0">
                <a:solidFill>
                  <a:srgbClr val="000000"/>
                </a:solidFill>
                <a:latin typeface="Arial"/>
                <a:cs typeface="Arial"/>
              </a:rPr>
              <a:t> έκθεση διοικητικών αρχείων των Σουμερίων</a:t>
            </a:r>
          </a:p>
          <a:p>
            <a:pPr marL="342900" lvl="0" indent="-342900" algn="just"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r>
              <a:rPr lang="el-GR" altLang="el-GR" dirty="0">
                <a:solidFill>
                  <a:srgbClr val="000000"/>
                </a:solidFill>
                <a:latin typeface="Arial"/>
                <a:cs typeface="Arial"/>
              </a:rPr>
              <a:t>3500 </a:t>
            </a:r>
            <a:r>
              <a:rPr lang="el-GR" altLang="el-GR" dirty="0" err="1">
                <a:solidFill>
                  <a:srgbClr val="000000"/>
                </a:solidFill>
                <a:latin typeface="Arial"/>
                <a:cs typeface="Arial"/>
              </a:rPr>
              <a:t>π.Χ</a:t>
            </a:r>
            <a:r>
              <a:rPr lang="el-GR" altLang="el-GR" dirty="0">
                <a:solidFill>
                  <a:srgbClr val="000000"/>
                </a:solidFill>
                <a:latin typeface="Arial"/>
                <a:cs typeface="Arial"/>
              </a:rPr>
              <a:t> </a:t>
            </a:r>
            <a:r>
              <a:rPr lang="el-GR" altLang="el-GR" dirty="0" err="1">
                <a:solidFill>
                  <a:srgbClr val="000000"/>
                </a:solidFill>
                <a:latin typeface="Arial"/>
                <a:cs typeface="Arial"/>
              </a:rPr>
              <a:t>Ασσύριοι</a:t>
            </a:r>
            <a:r>
              <a:rPr lang="el-GR" altLang="el-GR" dirty="0">
                <a:solidFill>
                  <a:srgbClr val="000000"/>
                </a:solidFill>
                <a:latin typeface="Arial"/>
                <a:cs typeface="Arial"/>
              </a:rPr>
              <a:t>, Βαβυλώνιοι, Σουμέριοι, στην περιοχή της Μεσοποταμίας μεταξύ Τίγρη και Ευφράτη ανέπτυξαν την γεωργία</a:t>
            </a:r>
          </a:p>
          <a:p>
            <a:pPr algn="just"/>
            <a:endParaRPr lang="en-US" sz="2600" dirty="0"/>
          </a:p>
        </p:txBody>
      </p:sp>
      <p:pic>
        <p:nvPicPr>
          <p:cNvPr id="4" name="Εικόνα 3"/>
          <p:cNvPicPr>
            <a:picLocks noChangeAspect="1"/>
          </p:cNvPicPr>
          <p:nvPr/>
        </p:nvPicPr>
        <p:blipFill>
          <a:blip r:embed="rId3"/>
          <a:stretch>
            <a:fillRect/>
          </a:stretch>
        </p:blipFill>
        <p:spPr>
          <a:xfrm>
            <a:off x="665610" y="606595"/>
            <a:ext cx="3633121" cy="27707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Εικόνα 4"/>
          <p:cNvPicPr>
            <a:picLocks noChangeAspect="1"/>
          </p:cNvPicPr>
          <p:nvPr/>
        </p:nvPicPr>
        <p:blipFill>
          <a:blip r:embed="rId4"/>
          <a:stretch>
            <a:fillRect/>
          </a:stretch>
        </p:blipFill>
        <p:spPr>
          <a:xfrm>
            <a:off x="545634" y="3657601"/>
            <a:ext cx="3753097" cy="2721030"/>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208474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out)">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Η </a:t>
            </a:r>
            <a:r>
              <a:rPr lang="el-GR" altLang="el-GR" sz="2800" b="1" dirty="0">
                <a:solidFill>
                  <a:srgbClr val="002060"/>
                </a:solidFill>
                <a:latin typeface="Calibri" panose="020F0502020204030204" pitchFamily="34" charset="0"/>
                <a:cs typeface="Calibri" panose="020F0502020204030204" pitchFamily="34" charset="0"/>
              </a:rPr>
              <a:t>Κατάσταση μεταβολών Ιδίων Κεφαλαίων</a:t>
            </a:r>
            <a:r>
              <a:rPr lang="el-GR" altLang="el-GR" sz="2800" dirty="0">
                <a:latin typeface="Calibri" panose="020F0502020204030204" pitchFamily="34" charset="0"/>
                <a:cs typeface="Calibri" panose="020F0502020204030204" pitchFamily="34" charset="0"/>
              </a:rPr>
              <a:t>  παρουσιάζει τα συσσωρευμένα κέρδη που προέρχονται από τις προσοδοφόρες δραστηριότητες της επιχείρησης μετά την αφαίρεση των ποσών που έχουν διανεμηθεί στους μετόχους. </a:t>
            </a:r>
          </a:p>
          <a:p>
            <a:pPr algn="just"/>
            <a:r>
              <a:rPr lang="el-GR" altLang="el-GR" sz="2800" dirty="0">
                <a:latin typeface="Calibri" panose="020F0502020204030204" pitchFamily="34" charset="0"/>
                <a:cs typeface="Calibri" panose="020F0502020204030204" pitchFamily="34" charset="0"/>
              </a:rPr>
              <a:t>Η Κατάσταση Μεταβολών Ιδίων Κεφαλαίων δείχνει τις μεταβολές στα σωρευμένα κέρδη κατά τη διάρκεια μια λογιστικής περιόδου.</a:t>
            </a:r>
          </a:p>
          <a:p>
            <a:pPr algn="just"/>
            <a:r>
              <a:rPr lang="el-GR" altLang="el-GR" sz="2800" dirty="0">
                <a:latin typeface="Calibri" panose="020F0502020204030204" pitchFamily="34" charset="0"/>
                <a:cs typeface="Calibri" panose="020F0502020204030204" pitchFamily="34" charset="0"/>
              </a:rPr>
              <a:t>Τα Μερίσματα είναι η διανομή των πόρων υπό τη μορφή χρήματος στους μετόχους και μόνο το διοικητικό συμβούλιο έχει την δικαιοδοσία να ανακοινώσει αυτή τη διανομή.</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44905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0B336908-920C-42C1-9492-CE682FB1A941}"/>
              </a:ext>
            </a:extLst>
          </p:cNvPr>
          <p:cNvGraphicFramePr>
            <a:graphicFrameLocks noGrp="1"/>
          </p:cNvGraphicFramePr>
          <p:nvPr>
            <p:ph idx="1"/>
            <p:extLst>
              <p:ext uri="{D42A27DB-BD31-4B8C-83A1-F6EECF244321}">
                <p14:modId xmlns:p14="http://schemas.microsoft.com/office/powerpoint/2010/main" val="1061037025"/>
              </p:ext>
            </p:extLst>
          </p:nvPr>
        </p:nvGraphicFramePr>
        <p:xfrm>
          <a:off x="867784" y="403226"/>
          <a:ext cx="10972797" cy="4373222"/>
        </p:xfrm>
        <a:graphic>
          <a:graphicData uri="http://schemas.openxmlformats.org/drawingml/2006/table">
            <a:tbl>
              <a:tblPr firstRow="1" bandRow="1">
                <a:tableStyleId>{22838BEF-8BB2-4498-84A7-C5851F593DF1}</a:tableStyleId>
              </a:tblPr>
              <a:tblGrid>
                <a:gridCol w="6156960">
                  <a:extLst>
                    <a:ext uri="{9D8B030D-6E8A-4147-A177-3AD203B41FA5}">
                      <a16:colId xmlns:a16="http://schemas.microsoft.com/office/drawing/2014/main" val="3917534702"/>
                    </a:ext>
                  </a:extLst>
                </a:gridCol>
                <a:gridCol w="2571077">
                  <a:extLst>
                    <a:ext uri="{9D8B030D-6E8A-4147-A177-3AD203B41FA5}">
                      <a16:colId xmlns:a16="http://schemas.microsoft.com/office/drawing/2014/main" val="3313118848"/>
                    </a:ext>
                  </a:extLst>
                </a:gridCol>
                <a:gridCol w="2244760">
                  <a:extLst>
                    <a:ext uri="{9D8B030D-6E8A-4147-A177-3AD203B41FA5}">
                      <a16:colId xmlns:a16="http://schemas.microsoft.com/office/drawing/2014/main" val="537261940"/>
                    </a:ext>
                  </a:extLst>
                </a:gridCol>
              </a:tblGrid>
              <a:tr h="393240">
                <a:tc gridSpan="3">
                  <a:txBody>
                    <a:bodyPr/>
                    <a:lstStyle/>
                    <a:p>
                      <a:pPr algn="l"/>
                      <a:r>
                        <a:rPr lang="el-GR" sz="2000" dirty="0"/>
                        <a:t>Κατάσταση Αποτελεσμάτων σε Νέο                                  Χρήση 2021 </a:t>
                      </a:r>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extLst>
                  <a:ext uri="{0D108BD9-81ED-4DB2-BD59-A6C34878D82A}">
                    <a16:rowId xmlns:a16="http://schemas.microsoft.com/office/drawing/2014/main" val="2715255322"/>
                  </a:ext>
                </a:extLst>
              </a:tr>
              <a:tr h="714743">
                <a:tc>
                  <a:txBody>
                    <a:bodyPr/>
                    <a:lstStyle/>
                    <a:p>
                      <a:r>
                        <a:rPr lang="el-GR" sz="2000" dirty="0"/>
                        <a:t>Κέρδη σε νέο 31/12/2020</a:t>
                      </a:r>
                    </a:p>
                  </a:txBody>
                  <a:tcPr>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99"/>
                    </a:solidFill>
                  </a:tcPr>
                </a:tc>
                <a:tc>
                  <a:txBody>
                    <a:bodyPr/>
                    <a:lstStyle/>
                    <a:p>
                      <a:pPr algn="r"/>
                      <a:r>
                        <a:rPr lang="el-GR" sz="2000" dirty="0"/>
                        <a:t>11.776.000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793823131"/>
                  </a:ext>
                </a:extLst>
              </a:tr>
              <a:tr h="719640">
                <a:tc>
                  <a:txBody>
                    <a:bodyPr/>
                    <a:lstStyle/>
                    <a:p>
                      <a:r>
                        <a:rPr lang="el-GR" sz="2000" dirty="0"/>
                        <a:t>Καθαρά Κέρδη της χρήσης που έληξε 31/12/2021</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833.000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FFF99"/>
                    </a:solidFill>
                  </a:tcPr>
                </a:tc>
                <a:extLst>
                  <a:ext uri="{0D108BD9-81ED-4DB2-BD59-A6C34878D82A}">
                    <a16:rowId xmlns:a16="http://schemas.microsoft.com/office/drawing/2014/main" val="634028158"/>
                  </a:ext>
                </a:extLst>
              </a:tr>
              <a:tr h="825318">
                <a:tc>
                  <a:txBody>
                    <a:bodyPr/>
                    <a:lstStyle/>
                    <a:p>
                      <a:r>
                        <a:rPr lang="el-GR" sz="2000" dirty="0"/>
                        <a:t>Διανεμηθέντα μερίσματα της χρήσης που έληξε 31/12/2021</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(236.000)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solidFill>
                      <a:srgbClr val="FFFF99"/>
                    </a:solidFill>
                  </a:tcPr>
                </a:tc>
                <a:extLst>
                  <a:ext uri="{0D108BD9-81ED-4DB2-BD59-A6C34878D82A}">
                    <a16:rowId xmlns:a16="http://schemas.microsoft.com/office/drawing/2014/main" val="3375192299"/>
                  </a:ext>
                </a:extLst>
              </a:tr>
              <a:tr h="769135">
                <a:tc>
                  <a:txBody>
                    <a:bodyPr/>
                    <a:lstStyle/>
                    <a:p>
                      <a:r>
                        <a:rPr lang="el-GR" sz="2000" dirty="0"/>
                        <a:t>Κέρδη εις Νέο 31/12/2021</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12.364.000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solidFill>
                      <a:srgbClr val="FFFF99"/>
                    </a:solidFill>
                  </a:tcPr>
                </a:tc>
                <a:extLst>
                  <a:ext uri="{0D108BD9-81ED-4DB2-BD59-A6C34878D82A}">
                    <a16:rowId xmlns:a16="http://schemas.microsoft.com/office/drawing/2014/main" val="3883457358"/>
                  </a:ext>
                </a:extLst>
              </a:tr>
              <a:tr h="948146">
                <a:tc>
                  <a:txBody>
                    <a:bodyPr/>
                    <a:lstStyle/>
                    <a:p>
                      <a:endParaRPr lang="el-GR" sz="2000" dirty="0"/>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99"/>
                    </a:solidFill>
                  </a:tcPr>
                </a:tc>
                <a:tc>
                  <a:txBody>
                    <a:bodyPr/>
                    <a:lstStyle/>
                    <a:p>
                      <a:pPr algn="r"/>
                      <a:endParaRPr lang="el-GR" sz="20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401373075"/>
                  </a:ext>
                </a:extLst>
              </a:tr>
            </a:tbl>
          </a:graphicData>
        </a:graphic>
      </p:graphicFrame>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51497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Ο </a:t>
            </a:r>
            <a:r>
              <a:rPr lang="el-GR" altLang="el-GR" sz="2800" b="1" dirty="0">
                <a:solidFill>
                  <a:srgbClr val="002060"/>
                </a:solidFill>
                <a:latin typeface="Calibri" panose="020F0502020204030204" pitchFamily="34" charset="0"/>
                <a:cs typeface="Calibri" panose="020F0502020204030204" pitchFamily="34" charset="0"/>
              </a:rPr>
              <a:t>Ισολογισμός</a:t>
            </a:r>
            <a:r>
              <a:rPr lang="el-GR" altLang="el-GR" sz="2800" dirty="0">
                <a:latin typeface="Calibri" panose="020F0502020204030204" pitchFamily="34" charset="0"/>
                <a:cs typeface="Calibri" panose="020F0502020204030204" pitchFamily="34" charset="0"/>
              </a:rPr>
              <a:t> (γνωστός και ως κατάσταση χρηματοοικονομικής θέσης) απεικονίζει την οικονομική κατάσταση της εταιρείας σε μια δεδομένη χρονική στιγμή, συνήθως στο τέλος του μηνός ή του έτους.</a:t>
            </a:r>
          </a:p>
          <a:p>
            <a:pPr algn="just"/>
            <a:r>
              <a:rPr lang="el-GR" altLang="el-GR" sz="2800" dirty="0">
                <a:latin typeface="Calibri" panose="020F0502020204030204" pitchFamily="34" charset="0"/>
                <a:cs typeface="Calibri" panose="020F0502020204030204" pitchFamily="34" charset="0"/>
              </a:rPr>
              <a:t>Σύμφωνα με τη </a:t>
            </a:r>
            <a:r>
              <a:rPr lang="el-GR" altLang="el-GR" sz="2800" b="1" dirty="0">
                <a:solidFill>
                  <a:srgbClr val="C00000"/>
                </a:solidFill>
                <a:latin typeface="Calibri" panose="020F0502020204030204" pitchFamily="34" charset="0"/>
                <a:cs typeface="Calibri" panose="020F0502020204030204" pitchFamily="34" charset="0"/>
              </a:rPr>
              <a:t>λογιστική ισότητα</a:t>
            </a:r>
            <a:r>
              <a:rPr lang="el-GR" altLang="el-GR" sz="2800" dirty="0">
                <a:latin typeface="Calibri" panose="020F0502020204030204" pitchFamily="34" charset="0"/>
                <a:cs typeface="Calibri" panose="020F0502020204030204" pitchFamily="34" charset="0"/>
              </a:rPr>
              <a:t>, το σύνολο των περιουσιακών στοιχείων (</a:t>
            </a:r>
            <a:r>
              <a:rPr lang="el-GR" altLang="el-GR" sz="2800" b="1" dirty="0">
                <a:solidFill>
                  <a:srgbClr val="00B050"/>
                </a:solidFill>
                <a:latin typeface="Calibri" panose="020F0502020204030204" pitchFamily="34" charset="0"/>
                <a:cs typeface="Calibri" panose="020F0502020204030204" pitchFamily="34" charset="0"/>
              </a:rPr>
              <a:t>Ενεργητικό</a:t>
            </a:r>
            <a:r>
              <a:rPr lang="el-GR" altLang="el-GR" sz="2800" dirty="0">
                <a:latin typeface="Calibri" panose="020F0502020204030204" pitchFamily="34" charset="0"/>
                <a:cs typeface="Calibri" panose="020F0502020204030204" pitchFamily="34" charset="0"/>
              </a:rPr>
              <a:t>) ισούται με το άθροισμα των υποχρεώσεων και των ιδίων κεφαλαίων (</a:t>
            </a:r>
            <a:r>
              <a:rPr lang="el-GR" altLang="el-GR" sz="2800" b="1" dirty="0">
                <a:solidFill>
                  <a:srgbClr val="FF0000"/>
                </a:solidFill>
                <a:latin typeface="Calibri" panose="020F0502020204030204" pitchFamily="34" charset="0"/>
                <a:cs typeface="Calibri" panose="020F0502020204030204" pitchFamily="34" charset="0"/>
              </a:rPr>
              <a:t>Παθητικό</a:t>
            </a:r>
            <a:r>
              <a:rPr lang="el-GR" altLang="el-GR" sz="2800" dirty="0">
                <a:latin typeface="Calibri" panose="020F0502020204030204" pitchFamily="34" charset="0"/>
                <a:cs typeface="Calibri" panose="020F0502020204030204" pitchFamily="34" charset="0"/>
              </a:rPr>
              <a:t>)</a:t>
            </a:r>
          </a:p>
          <a:p>
            <a:pPr algn="just"/>
            <a:r>
              <a:rPr lang="el-GR" altLang="el-GR" sz="2800" dirty="0">
                <a:latin typeface="Calibri" panose="020F0502020204030204" pitchFamily="34" charset="0"/>
                <a:cs typeface="Calibri" panose="020F0502020204030204" pitchFamily="34" charset="0"/>
              </a:rPr>
              <a:t>Ενεργητικό (περιουσιακά στοιχεία) είναι οι οικονομικοί πόροι της εταιρείας που εκτιμάται ότι θα αποφέρουν μελλοντικά οφέλη.</a:t>
            </a:r>
          </a:p>
          <a:p>
            <a:pPr algn="just"/>
            <a:r>
              <a:rPr lang="el-GR" altLang="el-GR" sz="2800" dirty="0">
                <a:latin typeface="Calibri" panose="020F0502020204030204" pitchFamily="34" charset="0"/>
                <a:cs typeface="Calibri" panose="020F0502020204030204" pitchFamily="34" charset="0"/>
              </a:rPr>
              <a:t>Υποχρεώσεις είναι οι παρούσες υποχρεώσεις της εταιρείας για καταβολή μετρητών, μεταφορά περιουσιακών στοιχείων ή παροχή υπηρεσιών σε τρίτους στο μέλλον.</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4283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0B336908-920C-42C1-9492-CE682FB1A941}"/>
              </a:ext>
            </a:extLst>
          </p:cNvPr>
          <p:cNvGraphicFramePr>
            <a:graphicFrameLocks noGrp="1"/>
          </p:cNvGraphicFramePr>
          <p:nvPr>
            <p:ph idx="1"/>
            <p:extLst>
              <p:ext uri="{D42A27DB-BD31-4B8C-83A1-F6EECF244321}">
                <p14:modId xmlns:p14="http://schemas.microsoft.com/office/powerpoint/2010/main" val="4171060477"/>
              </p:ext>
            </p:extLst>
          </p:nvPr>
        </p:nvGraphicFramePr>
        <p:xfrm>
          <a:off x="803238" y="403227"/>
          <a:ext cx="10972797" cy="6043620"/>
        </p:xfrm>
        <a:graphic>
          <a:graphicData uri="http://schemas.openxmlformats.org/drawingml/2006/table">
            <a:tbl>
              <a:tblPr firstRow="1" bandRow="1">
                <a:tableStyleId>{22838BEF-8BB2-4498-84A7-C5851F593DF1}</a:tableStyleId>
              </a:tblPr>
              <a:tblGrid>
                <a:gridCol w="6156960">
                  <a:extLst>
                    <a:ext uri="{9D8B030D-6E8A-4147-A177-3AD203B41FA5}">
                      <a16:colId xmlns:a16="http://schemas.microsoft.com/office/drawing/2014/main" val="3917534702"/>
                    </a:ext>
                  </a:extLst>
                </a:gridCol>
                <a:gridCol w="2571077">
                  <a:extLst>
                    <a:ext uri="{9D8B030D-6E8A-4147-A177-3AD203B41FA5}">
                      <a16:colId xmlns:a16="http://schemas.microsoft.com/office/drawing/2014/main" val="3313118848"/>
                    </a:ext>
                  </a:extLst>
                </a:gridCol>
                <a:gridCol w="2244760">
                  <a:extLst>
                    <a:ext uri="{9D8B030D-6E8A-4147-A177-3AD203B41FA5}">
                      <a16:colId xmlns:a16="http://schemas.microsoft.com/office/drawing/2014/main" val="537261940"/>
                    </a:ext>
                  </a:extLst>
                </a:gridCol>
              </a:tblGrid>
              <a:tr h="393645">
                <a:tc gridSpan="3">
                  <a:txBody>
                    <a:bodyPr/>
                    <a:lstStyle/>
                    <a:p>
                      <a:pPr algn="l"/>
                      <a:r>
                        <a:rPr lang="el-GR" sz="2000" dirty="0"/>
                        <a:t>Ισολογισμός                                                                             Χρήση 2021           Χρήση 2020</a:t>
                      </a:r>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extLst>
                  <a:ext uri="{0D108BD9-81ED-4DB2-BD59-A6C34878D82A}">
                    <a16:rowId xmlns:a16="http://schemas.microsoft.com/office/drawing/2014/main" val="2715255322"/>
                  </a:ext>
                </a:extLst>
              </a:tr>
              <a:tr h="393645">
                <a:tc>
                  <a:txBody>
                    <a:bodyPr/>
                    <a:lstStyle/>
                    <a:p>
                      <a:r>
                        <a:rPr lang="el-GR" sz="2000" dirty="0"/>
                        <a:t>Ταμειακά διαθέσιμα</a:t>
                      </a:r>
                    </a:p>
                  </a:txBody>
                  <a:tcPr>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99"/>
                    </a:solidFill>
                  </a:tcPr>
                </a:tc>
                <a:tc>
                  <a:txBody>
                    <a:bodyPr/>
                    <a:lstStyle/>
                    <a:p>
                      <a:pPr algn="r"/>
                      <a:r>
                        <a:rPr lang="el-GR" sz="2000" dirty="0"/>
                        <a:t>809.000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645.000</a:t>
                      </a:r>
                    </a:p>
                  </a:txBody>
                  <a:tcPr>
                    <a:lnL w="12700" cap="flat" cmpd="sng" algn="ctr">
                      <a:solidFill>
                        <a:schemeClr val="tx1"/>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793823131"/>
                  </a:ext>
                </a:extLst>
              </a:tr>
              <a:tr h="393645">
                <a:tc>
                  <a:txBody>
                    <a:bodyPr/>
                    <a:lstStyle/>
                    <a:p>
                      <a:r>
                        <a:rPr lang="el-GR" sz="2000" dirty="0"/>
                        <a:t>Αποθέματα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1.885.000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FFF99"/>
                    </a:solidFill>
                  </a:tcPr>
                </a:tc>
                <a:tc>
                  <a:txBody>
                    <a:bodyPr/>
                    <a:lstStyle/>
                    <a:p>
                      <a:pPr algn="r"/>
                      <a:r>
                        <a:rPr lang="el-GR" sz="2000" dirty="0"/>
                        <a:t>1.561.000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FFF99"/>
                    </a:solidFill>
                  </a:tcPr>
                </a:tc>
                <a:extLst>
                  <a:ext uri="{0D108BD9-81ED-4DB2-BD59-A6C34878D82A}">
                    <a16:rowId xmlns:a16="http://schemas.microsoft.com/office/drawing/2014/main" val="634028158"/>
                  </a:ext>
                </a:extLst>
              </a:tr>
              <a:tr h="393645">
                <a:tc>
                  <a:txBody>
                    <a:bodyPr/>
                    <a:lstStyle/>
                    <a:p>
                      <a:r>
                        <a:rPr lang="el-GR" sz="2000" dirty="0"/>
                        <a:t>Απαιτήσεις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1.615.000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1.720.000</a:t>
                      </a:r>
                    </a:p>
                  </a:txBody>
                  <a:tcPr>
                    <a:lnL w="12700" cap="flat" cmpd="sng" algn="ctr">
                      <a:solidFill>
                        <a:schemeClr val="tx1"/>
                      </a:solidFill>
                      <a:prstDash val="solid"/>
                      <a:round/>
                      <a:headEnd type="none" w="med" len="med"/>
                      <a:tailEnd type="none" w="med" len="med"/>
                    </a:lnL>
                    <a:solidFill>
                      <a:srgbClr val="FFFF99"/>
                    </a:solidFill>
                  </a:tcPr>
                </a:tc>
                <a:extLst>
                  <a:ext uri="{0D108BD9-81ED-4DB2-BD59-A6C34878D82A}">
                    <a16:rowId xmlns:a16="http://schemas.microsoft.com/office/drawing/2014/main" val="3375192299"/>
                  </a:ext>
                </a:extLst>
              </a:tr>
              <a:tr h="393645">
                <a:tc>
                  <a:txBody>
                    <a:bodyPr/>
                    <a:lstStyle/>
                    <a:p>
                      <a:r>
                        <a:rPr lang="el-GR" sz="2000" dirty="0"/>
                        <a:t>Πάγια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3.113.000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3.139.000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83457358"/>
                  </a:ext>
                </a:extLst>
              </a:tr>
              <a:tr h="393645">
                <a:tc>
                  <a:txBody>
                    <a:bodyPr/>
                    <a:lstStyle/>
                    <a:p>
                      <a:r>
                        <a:rPr lang="el-GR" sz="2000" b="1" dirty="0"/>
                        <a:t>Σύνολο ενεργητικού</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7.422.000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7.065.000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401373075"/>
                  </a:ext>
                </a:extLst>
              </a:tr>
              <a:tr h="393645">
                <a:tc>
                  <a:txBody>
                    <a:bodyPr/>
                    <a:lstStyle/>
                    <a:p>
                      <a:r>
                        <a:rPr lang="el-GR" sz="2000" dirty="0"/>
                        <a:t>Δάνεια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2.598.000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893.000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2257310573"/>
                  </a:ext>
                </a:extLst>
              </a:tr>
              <a:tr h="393645">
                <a:tc>
                  <a:txBody>
                    <a:bodyPr/>
                    <a:lstStyle/>
                    <a:p>
                      <a:r>
                        <a:rPr lang="el-GR" sz="2000" dirty="0"/>
                        <a:t>Λογαριασμοί πληρωτέοι</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1.066.000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1.049.000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352585327"/>
                  </a:ext>
                </a:extLst>
              </a:tr>
              <a:tr h="393645">
                <a:tc>
                  <a:txBody>
                    <a:bodyPr/>
                    <a:lstStyle/>
                    <a:p>
                      <a:r>
                        <a:rPr lang="el-GR" sz="2000" dirty="0"/>
                        <a:t>Δεδουλευμένα έξοδα και λοιπές υποχρεώσεις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998.000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993.000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308973684"/>
                  </a:ext>
                </a:extLst>
              </a:tr>
              <a:tr h="393645">
                <a:tc>
                  <a:txBody>
                    <a:bodyPr/>
                    <a:lstStyle/>
                    <a:p>
                      <a:r>
                        <a:rPr lang="el-GR" sz="2000" dirty="0"/>
                        <a:t>Φόροι πληρωτέοι</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50.000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83373375"/>
                  </a:ext>
                </a:extLst>
              </a:tr>
              <a:tr h="393645">
                <a:tc>
                  <a:txBody>
                    <a:bodyPr/>
                    <a:lstStyle/>
                    <a:p>
                      <a:r>
                        <a:rPr lang="el-GR" sz="2000" b="1" dirty="0"/>
                        <a:t>Σύνολο Υποχρεώσεων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4.667.000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2.985.000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102683589"/>
                  </a:ext>
                </a:extLst>
              </a:tr>
              <a:tr h="393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t>Κεφάλαιο</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2000" dirty="0"/>
                        <a:t>500.000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050697135"/>
                  </a:ext>
                </a:extLst>
              </a:tr>
              <a:tr h="49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t>Αποτελέσματα εις Νέο</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2.255.000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3.580.000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65543666"/>
                  </a:ext>
                </a:extLst>
              </a:tr>
              <a:tr h="393645">
                <a:tc>
                  <a:txBody>
                    <a:bodyPr/>
                    <a:lstStyle/>
                    <a:p>
                      <a:r>
                        <a:rPr lang="el-GR" sz="2000" b="1" dirty="0"/>
                        <a:t>Σύνολο Ιδίων Κεφαλαίων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2.755.000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2000" dirty="0"/>
                        <a:t>4.080.000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609695783"/>
                  </a:ext>
                </a:extLst>
              </a:tr>
              <a:tr h="393645">
                <a:tc>
                  <a:txBody>
                    <a:bodyPr/>
                    <a:lstStyle/>
                    <a:p>
                      <a:r>
                        <a:rPr lang="el-GR" sz="2000" b="1" dirty="0"/>
                        <a:t>Σύνολο υποχρεώσεων και Ιδίων κεφαλαίων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2000" dirty="0"/>
                        <a:t>7.422.000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r>
                        <a:rPr lang="el-GR" sz="2000" dirty="0"/>
                        <a:t>7.065.000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441710"/>
                  </a:ext>
                </a:extLst>
              </a:tr>
            </a:tbl>
          </a:graphicData>
        </a:graphic>
      </p:graphicFrame>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299386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Η </a:t>
            </a:r>
            <a:r>
              <a:rPr lang="el-GR" altLang="el-GR" sz="2800" b="1" dirty="0">
                <a:solidFill>
                  <a:srgbClr val="002060"/>
                </a:solidFill>
                <a:latin typeface="Calibri" panose="020F0502020204030204" pitchFamily="34" charset="0"/>
                <a:cs typeface="Calibri" panose="020F0502020204030204" pitchFamily="34" charset="0"/>
              </a:rPr>
              <a:t>Καθαρή θέση</a:t>
            </a:r>
            <a:r>
              <a:rPr lang="el-GR" altLang="el-GR" sz="2800" dirty="0">
                <a:latin typeface="Calibri" panose="020F0502020204030204" pitchFamily="34" charset="0"/>
                <a:cs typeface="Calibri" panose="020F0502020204030204" pitchFamily="34" charset="0"/>
              </a:rPr>
              <a:t> (γνωστή και ως ίδια κεφάλαια) είναι οι απαιτήσεις των ιδιοκτητών της εταιρείας (μετόχων) επί των περιουσιακών στοιχείων της επιχείρησης. </a:t>
            </a:r>
          </a:p>
          <a:p>
            <a:pPr algn="just"/>
            <a:r>
              <a:rPr lang="el-GR" altLang="el-GR" sz="2800" dirty="0">
                <a:solidFill>
                  <a:srgbClr val="C00000"/>
                </a:solidFill>
                <a:latin typeface="Calibri" panose="020F0502020204030204" pitchFamily="34" charset="0"/>
                <a:cs typeface="Calibri" panose="020F0502020204030204" pitchFamily="34" charset="0"/>
              </a:rPr>
              <a:t>Καθαρά περιουσιακά στοιχεία </a:t>
            </a:r>
            <a:r>
              <a:rPr lang="el-GR" altLang="el-GR" sz="2800" dirty="0">
                <a:latin typeface="Calibri" panose="020F0502020204030204" pitchFamily="34" charset="0"/>
                <a:cs typeface="Calibri" panose="020F0502020204030204" pitchFamily="34" charset="0"/>
              </a:rPr>
              <a:t>είναι το υπόλοιπο που απομένει μετά την εξόφληση όλων των υποχρεώσεων.</a:t>
            </a:r>
          </a:p>
          <a:p>
            <a:pPr algn="just"/>
            <a:r>
              <a:rPr lang="el-GR" altLang="el-GR" sz="2800" dirty="0">
                <a:solidFill>
                  <a:srgbClr val="C00000"/>
                </a:solidFill>
                <a:latin typeface="Calibri" panose="020F0502020204030204" pitchFamily="34" charset="0"/>
                <a:cs typeface="Calibri" panose="020F0502020204030204" pitchFamily="34" charset="0"/>
              </a:rPr>
              <a:t>Εισφερθέν Κεφάλαιο  </a:t>
            </a:r>
            <a:r>
              <a:rPr lang="el-GR" altLang="el-GR" sz="2800" dirty="0">
                <a:latin typeface="Calibri" panose="020F0502020204030204" pitchFamily="34" charset="0"/>
                <a:cs typeface="Calibri" panose="020F0502020204030204" pitchFamily="34" charset="0"/>
              </a:rPr>
              <a:t>είναι το ποσό που έχουν επενδύσει οι μέτοχοι στην επιχείρηση.</a:t>
            </a:r>
          </a:p>
          <a:p>
            <a:pPr algn="just"/>
            <a:r>
              <a:rPr lang="el-GR" altLang="el-GR" sz="2800" dirty="0">
                <a:solidFill>
                  <a:srgbClr val="C00000"/>
                </a:solidFill>
                <a:latin typeface="Calibri" panose="020F0502020204030204" pitchFamily="34" charset="0"/>
                <a:cs typeface="Calibri" panose="020F0502020204030204" pitchFamily="34" charset="0"/>
              </a:rPr>
              <a:t>Ονομαστική Αξία </a:t>
            </a:r>
            <a:r>
              <a:rPr lang="el-GR" altLang="el-GR" sz="2800" dirty="0">
                <a:latin typeface="Calibri" panose="020F0502020204030204" pitchFamily="34" charset="0"/>
                <a:cs typeface="Calibri" panose="020F0502020204030204" pitchFamily="34" charset="0"/>
              </a:rPr>
              <a:t>είναι η αξία της μετοχής, της οποίας το γινόμενο με τον αριθμό των κοινών μετοχών ισούται με το εταιρικό κεφάλαιο. Είναι το ελάχιστο ποσό που μπορεί να οριστεί ως εταιρικό κεφάλαιο.</a:t>
            </a:r>
          </a:p>
          <a:p>
            <a:pPr algn="just"/>
            <a:r>
              <a:rPr lang="el-GR" altLang="el-GR" sz="2800" dirty="0">
                <a:latin typeface="Calibri" panose="020F0502020204030204" pitchFamily="34" charset="0"/>
                <a:cs typeface="Calibri" panose="020F0502020204030204" pitchFamily="34" charset="0"/>
              </a:rPr>
              <a:t>Όταν η αξία της μετοχής είναι μεγαλύτερη από την ονομαστικής της, τότε η διαφορά τους ονομάζεται </a:t>
            </a:r>
            <a:r>
              <a:rPr lang="el-GR" altLang="el-GR" sz="2800" dirty="0">
                <a:solidFill>
                  <a:srgbClr val="C00000"/>
                </a:solidFill>
                <a:latin typeface="Calibri" panose="020F0502020204030204" pitchFamily="34" charset="0"/>
                <a:cs typeface="Calibri" panose="020F0502020204030204" pitchFamily="34" charset="0"/>
              </a:rPr>
              <a:t>υπέρ το άρτιο</a:t>
            </a:r>
            <a:r>
              <a:rPr lang="el-GR" altLang="el-GR" sz="2800" dirty="0">
                <a:latin typeface="Calibri" panose="020F0502020204030204" pitchFamily="34" charset="0"/>
                <a:cs typeface="Calibri" panose="020F0502020204030204" pitchFamily="34" charset="0"/>
              </a:rPr>
              <a:t>.</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5630500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Η </a:t>
            </a:r>
            <a:r>
              <a:rPr lang="el-GR" altLang="el-GR" sz="2800" b="1" dirty="0">
                <a:solidFill>
                  <a:srgbClr val="002060"/>
                </a:solidFill>
                <a:latin typeface="Calibri" panose="020F0502020204030204" pitchFamily="34" charset="0"/>
                <a:cs typeface="Calibri" panose="020F0502020204030204" pitchFamily="34" charset="0"/>
              </a:rPr>
              <a:t>Κατάσταση ταμειακών ροών </a:t>
            </a:r>
            <a:r>
              <a:rPr lang="el-GR" altLang="el-GR" sz="2800" dirty="0">
                <a:latin typeface="Calibri" panose="020F0502020204030204" pitchFamily="34" charset="0"/>
                <a:cs typeface="Calibri" panose="020F0502020204030204" pitchFamily="34" charset="0"/>
              </a:rPr>
              <a:t>επικεντρώνεται στη ρευστότητα της εταιρείας. </a:t>
            </a:r>
          </a:p>
          <a:p>
            <a:pPr algn="just"/>
            <a:r>
              <a:rPr lang="el-GR" altLang="el-GR" sz="2800" dirty="0">
                <a:latin typeface="Calibri" panose="020F0502020204030204" pitchFamily="34" charset="0"/>
                <a:cs typeface="Calibri" panose="020F0502020204030204" pitchFamily="34" charset="0"/>
              </a:rPr>
              <a:t>Ταμειακές Ροές είναι οι εισροές και εκροές μετρητών προς και από την επιχείρηση. Η διάρθρωση της κατάστασης γίνεται βάσει των τριών βασικών δραστηριοτήτων της επιχείρησης:</a:t>
            </a:r>
          </a:p>
          <a:p>
            <a:pPr algn="just"/>
            <a:r>
              <a:rPr lang="el-GR" altLang="el-GR" sz="2800" dirty="0">
                <a:latin typeface="Calibri" panose="020F0502020204030204" pitchFamily="34" charset="0"/>
                <a:cs typeface="Calibri" panose="020F0502020204030204" pitchFamily="34" charset="0"/>
              </a:rPr>
              <a:t>Ταμειακές Ροές Λειτουργικών δραστηριοτήτων </a:t>
            </a:r>
          </a:p>
          <a:p>
            <a:pPr algn="just"/>
            <a:r>
              <a:rPr lang="el-GR" altLang="el-GR" sz="2800" dirty="0">
                <a:latin typeface="Calibri" panose="020F0502020204030204" pitchFamily="34" charset="0"/>
                <a:cs typeface="Calibri" panose="020F0502020204030204" pitchFamily="34" charset="0"/>
              </a:rPr>
              <a:t>Ταμειακές Ροές Επενδυτικών δραστηριοτήτων</a:t>
            </a:r>
          </a:p>
          <a:p>
            <a:pPr algn="just"/>
            <a:r>
              <a:rPr lang="el-GR" altLang="el-GR" sz="2800" dirty="0">
                <a:latin typeface="Calibri" panose="020F0502020204030204" pitchFamily="34" charset="0"/>
                <a:cs typeface="Calibri" panose="020F0502020204030204" pitchFamily="34" charset="0"/>
              </a:rPr>
              <a:t>Ταμειακές Ροές Χρηματοοικονομικών δραστηριοτήτων</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73040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688489" y="403226"/>
            <a:ext cx="10929770" cy="6454775"/>
          </a:xfrm>
        </p:spPr>
        <p:txBody>
          <a:bodyPr/>
          <a:lstStyle/>
          <a:p>
            <a:pPr algn="just"/>
            <a:r>
              <a:rPr lang="el-GR" altLang="el-GR" sz="2800" dirty="0">
                <a:latin typeface="Calibri" panose="020F0502020204030204" pitchFamily="34" charset="0"/>
                <a:cs typeface="Calibri" panose="020F0502020204030204" pitchFamily="34" charset="0"/>
              </a:rPr>
              <a:t>Οι εταιρείες λειτουργούν πουλώντας αγαθά και υπηρεσίες στους πελάτες τους </a:t>
            </a:r>
          </a:p>
          <a:p>
            <a:pPr algn="just"/>
            <a:r>
              <a:rPr lang="el-GR" altLang="el-GR" sz="2800" dirty="0">
                <a:latin typeface="Calibri" panose="020F0502020204030204" pitchFamily="34" charset="0"/>
                <a:cs typeface="Calibri" panose="020F0502020204030204" pitchFamily="34" charset="0"/>
              </a:rPr>
              <a:t>Οι λειτουργικές δραστηριότητες έχουν σαν αποτέλεσμα την δημιουργία Κερδών ή Ζημιών</a:t>
            </a:r>
          </a:p>
          <a:p>
            <a:pPr algn="just"/>
            <a:r>
              <a:rPr lang="el-GR" altLang="el-GR" sz="2800" dirty="0">
                <a:latin typeface="Calibri" panose="020F0502020204030204" pitchFamily="34" charset="0"/>
                <a:cs typeface="Calibri" panose="020F0502020204030204" pitchFamily="34" charset="0"/>
              </a:rPr>
              <a:t>Οι εταιρείες επενδύουν σε πάγια περιουσιακά στοιχεία</a:t>
            </a:r>
          </a:p>
          <a:p>
            <a:pPr algn="just"/>
            <a:r>
              <a:rPr lang="el-GR" altLang="el-GR" sz="2800" dirty="0">
                <a:latin typeface="Calibri" panose="020F0502020204030204" pitchFamily="34" charset="0"/>
                <a:cs typeface="Calibri" panose="020F0502020204030204" pitchFamily="34" charset="0"/>
              </a:rPr>
              <a:t>Επίσης οι εταιρείες μπορεί να πουλήσουν τα πάγια που έχουν παλιώσει και να αυξήσουν τα ταμειακά τους διαθέσιμα</a:t>
            </a:r>
          </a:p>
          <a:p>
            <a:pPr algn="just"/>
            <a:r>
              <a:rPr lang="el-GR" altLang="el-GR" sz="2800" dirty="0">
                <a:latin typeface="Calibri" panose="020F0502020204030204" pitchFamily="34" charset="0"/>
                <a:cs typeface="Calibri" panose="020F0502020204030204" pitchFamily="34" charset="0"/>
              </a:rPr>
              <a:t>Η χρηματοδότηση των εταιρειών απαιτεί κεφάλαια</a:t>
            </a:r>
          </a:p>
          <a:p>
            <a:pPr algn="just"/>
            <a:r>
              <a:rPr lang="el-GR" altLang="el-GR" sz="2800" dirty="0">
                <a:latin typeface="Calibri" panose="020F0502020204030204" pitchFamily="34" charset="0"/>
                <a:cs typeface="Calibri" panose="020F0502020204030204" pitchFamily="34" charset="0"/>
              </a:rPr>
              <a:t>Η εταιρεία μπορεί επίσης να αποπληρώσει δάνεια</a:t>
            </a:r>
          </a:p>
          <a:p>
            <a:pPr algn="just"/>
            <a:r>
              <a:rPr lang="el-GR" altLang="el-GR" sz="2800" dirty="0">
                <a:latin typeface="Calibri" panose="020F0502020204030204" pitchFamily="34" charset="0"/>
                <a:cs typeface="Calibri" panose="020F0502020204030204" pitchFamily="34" charset="0"/>
              </a:rPr>
              <a:t>Μπορεί επίσης να πληρώσει του μετόχους δίνοντας μέρος των κερδών (μέρισμα)</a:t>
            </a:r>
          </a:p>
        </p:txBody>
      </p:sp>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01476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2">
            <a:extLst>
              <a:ext uri="{FF2B5EF4-FFF2-40B4-BE49-F238E27FC236}">
                <a16:creationId xmlns:a16="http://schemas.microsoft.com/office/drawing/2014/main" id="{0B336908-920C-42C1-9492-CE682FB1A941}"/>
              </a:ext>
            </a:extLst>
          </p:cNvPr>
          <p:cNvGraphicFramePr>
            <a:graphicFrameLocks noGrp="1"/>
          </p:cNvGraphicFramePr>
          <p:nvPr>
            <p:ph idx="1"/>
            <p:extLst>
              <p:ext uri="{D42A27DB-BD31-4B8C-83A1-F6EECF244321}">
                <p14:modId xmlns:p14="http://schemas.microsoft.com/office/powerpoint/2010/main" val="3857425235"/>
              </p:ext>
            </p:extLst>
          </p:nvPr>
        </p:nvGraphicFramePr>
        <p:xfrm>
          <a:off x="548639" y="403227"/>
          <a:ext cx="11295529" cy="5920305"/>
        </p:xfrm>
        <a:graphic>
          <a:graphicData uri="http://schemas.openxmlformats.org/drawingml/2006/table">
            <a:tbl>
              <a:tblPr firstRow="1" bandRow="1">
                <a:tableStyleId>{22838BEF-8BB2-4498-84A7-C5851F593DF1}</a:tableStyleId>
              </a:tblPr>
              <a:tblGrid>
                <a:gridCol w="7467601">
                  <a:extLst>
                    <a:ext uri="{9D8B030D-6E8A-4147-A177-3AD203B41FA5}">
                      <a16:colId xmlns:a16="http://schemas.microsoft.com/office/drawing/2014/main" val="3917534702"/>
                    </a:ext>
                  </a:extLst>
                </a:gridCol>
                <a:gridCol w="1860440">
                  <a:extLst>
                    <a:ext uri="{9D8B030D-6E8A-4147-A177-3AD203B41FA5}">
                      <a16:colId xmlns:a16="http://schemas.microsoft.com/office/drawing/2014/main" val="3313118848"/>
                    </a:ext>
                  </a:extLst>
                </a:gridCol>
                <a:gridCol w="1967488">
                  <a:extLst>
                    <a:ext uri="{9D8B030D-6E8A-4147-A177-3AD203B41FA5}">
                      <a16:colId xmlns:a16="http://schemas.microsoft.com/office/drawing/2014/main" val="537261940"/>
                    </a:ext>
                  </a:extLst>
                </a:gridCol>
              </a:tblGrid>
              <a:tr h="362435">
                <a:tc gridSpan="3">
                  <a:txBody>
                    <a:bodyPr/>
                    <a:lstStyle/>
                    <a:p>
                      <a:pPr algn="l"/>
                      <a:r>
                        <a:rPr lang="el-GR" sz="1800" dirty="0"/>
                        <a:t>Κατάσταση Ταμειακών Ροών                                                           Χρήση 2021        Χρήση 2020</a:t>
                      </a:r>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tc hMerge="1">
                  <a:txBody>
                    <a:bodyPr/>
                    <a:lstStyle/>
                    <a:p>
                      <a:endParaRPr lang="el-GR" sz="2000" dirty="0"/>
                    </a:p>
                  </a:txBody>
                  <a:tcPr>
                    <a:lnB w="12700" cap="flat" cmpd="sng" algn="ctr">
                      <a:solidFill>
                        <a:srgbClr val="C00000"/>
                      </a:solidFill>
                      <a:prstDash val="solid"/>
                      <a:round/>
                      <a:headEnd type="none" w="med" len="med"/>
                      <a:tailEnd type="none" w="med" len="med"/>
                    </a:lnB>
                    <a:solidFill>
                      <a:srgbClr val="FFFF99"/>
                    </a:solidFill>
                  </a:tcPr>
                </a:tc>
                <a:extLst>
                  <a:ext uri="{0D108BD9-81ED-4DB2-BD59-A6C34878D82A}">
                    <a16:rowId xmlns:a16="http://schemas.microsoft.com/office/drawing/2014/main" val="2715255322"/>
                  </a:ext>
                </a:extLst>
              </a:tr>
              <a:tr h="362435">
                <a:tc>
                  <a:txBody>
                    <a:bodyPr/>
                    <a:lstStyle/>
                    <a:p>
                      <a:r>
                        <a:rPr lang="el-GR" sz="1800" b="1" dirty="0"/>
                        <a:t>Ταμειακές ροές από λειτουργικές δραστηριότητες</a:t>
                      </a:r>
                    </a:p>
                  </a:txBody>
                  <a:tcPr>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793823131"/>
                  </a:ext>
                </a:extLst>
              </a:tr>
              <a:tr h="362435">
                <a:tc>
                  <a:txBody>
                    <a:bodyPr/>
                    <a:lstStyle/>
                    <a:p>
                      <a:r>
                        <a:rPr lang="el-GR" sz="1800" dirty="0"/>
                        <a:t>Καθαρές ταμειακές ροές από λειτουργικές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1800" dirty="0"/>
                        <a:t>833.000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1800" dirty="0"/>
                        <a:t>1.204.000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634028158"/>
                  </a:ext>
                </a:extLst>
              </a:tr>
              <a:tr h="362435">
                <a:tc>
                  <a:txBody>
                    <a:bodyPr/>
                    <a:lstStyle/>
                    <a:p>
                      <a:r>
                        <a:rPr lang="el-GR" sz="1800" dirty="0"/>
                        <a:t>Καθαρά ταμειακά διαθέσιμα από λειτουργικές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833.000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r>
                        <a:rPr lang="el-GR" sz="1800" dirty="0"/>
                        <a:t>1.204.000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375192299"/>
                  </a:ext>
                </a:extLst>
              </a:tr>
              <a:tr h="362435">
                <a:tc>
                  <a:txBody>
                    <a:bodyPr/>
                    <a:lstStyle/>
                    <a:p>
                      <a:r>
                        <a:rPr lang="el-GR" sz="1800" b="1" dirty="0"/>
                        <a:t>Ταμειακές ροές από επενδυτικές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883457358"/>
                  </a:ext>
                </a:extLst>
              </a:tr>
              <a:tr h="362435">
                <a:tc>
                  <a:txBody>
                    <a:bodyPr/>
                    <a:lstStyle/>
                    <a:p>
                      <a:r>
                        <a:rPr lang="el-GR" sz="1800" dirty="0"/>
                        <a:t>Αγορές παγίων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(548.000)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(557.000)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2257310573"/>
                  </a:ext>
                </a:extLst>
              </a:tr>
              <a:tr h="362435">
                <a:tc>
                  <a:txBody>
                    <a:bodyPr/>
                    <a:lstStyle/>
                    <a:p>
                      <a:r>
                        <a:rPr lang="el-GR" sz="1800" dirty="0"/>
                        <a:t>Καθαρές μεταβολές άλλων παγίων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94.000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1800" dirty="0"/>
                        <a:t>128.000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352585327"/>
                  </a:ext>
                </a:extLst>
              </a:tr>
              <a:tr h="362435">
                <a:tc>
                  <a:txBody>
                    <a:bodyPr/>
                    <a:lstStyle/>
                    <a:p>
                      <a:r>
                        <a:rPr lang="el-GR" sz="1800" dirty="0"/>
                        <a:t>Καθαρές εκροές από επενδυτικές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(454.000)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(429.000)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308973684"/>
                  </a:ext>
                </a:extLst>
              </a:tr>
              <a:tr h="362435">
                <a:tc>
                  <a:txBody>
                    <a:bodyPr/>
                    <a:lstStyle/>
                    <a:p>
                      <a:r>
                        <a:rPr lang="el-GR" sz="1800" b="1" dirty="0"/>
                        <a:t>Καθαρές εισροές από χρηματοδοτικές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endParaRPr lang="el-GR" sz="1800" dirty="0"/>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283373375"/>
                  </a:ext>
                </a:extLst>
              </a:tr>
              <a:tr h="362435">
                <a:tc>
                  <a:txBody>
                    <a:bodyPr/>
                    <a:lstStyle/>
                    <a:p>
                      <a:r>
                        <a:rPr lang="el-GR" sz="1800" b="0" dirty="0"/>
                        <a:t>Δάνεια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1.651.000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3.000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102683589"/>
                  </a:ext>
                </a:extLst>
              </a:tr>
              <a:tr h="3624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t>Αύξηση κεφαλαίου (έκδοση μετοχών)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75.000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81.000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3050697135"/>
                  </a:ext>
                </a:extLst>
              </a:tr>
              <a:tr h="433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err="1"/>
                        <a:t>Πληρωθέντα</a:t>
                      </a:r>
                      <a:r>
                        <a:rPr lang="el-GR" sz="1800" dirty="0"/>
                        <a:t> μερίσματα</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(236.000)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(252.000)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65543666"/>
                  </a:ext>
                </a:extLst>
              </a:tr>
              <a:tr h="362435">
                <a:tc>
                  <a:txBody>
                    <a:bodyPr/>
                    <a:lstStyle/>
                    <a:p>
                      <a:r>
                        <a:rPr lang="el-GR" sz="1800" b="0" dirty="0"/>
                        <a:t>Καθαρές εκροές από χρηματοδοτικές δραστηριότητες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1.490.000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a:r>
                        <a:rPr lang="el-GR" sz="1800" dirty="0"/>
                        <a:t>(168.000)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609695783"/>
                  </a:ext>
                </a:extLst>
              </a:tr>
              <a:tr h="362435">
                <a:tc>
                  <a:txBody>
                    <a:bodyPr/>
                    <a:lstStyle/>
                    <a:p>
                      <a:r>
                        <a:rPr lang="el-GR" sz="1800" b="0" dirty="0"/>
                        <a:t>Καθαρή αύξηση (μείωση) ταμειακών διαθεσίμων</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1.865.000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r"/>
                      <a:r>
                        <a:rPr lang="el-GR" sz="1800" dirty="0"/>
                        <a:t>607.000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4048015087"/>
                  </a:ext>
                </a:extLst>
              </a:tr>
              <a:tr h="362435">
                <a:tc>
                  <a:txBody>
                    <a:bodyPr/>
                    <a:lstStyle/>
                    <a:p>
                      <a:r>
                        <a:rPr lang="el-GR" sz="1800" b="0" dirty="0"/>
                        <a:t>Ταμειακά διαθέσιμα και ισοδύναμα έναρξης χρήσης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1.561.000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1800" dirty="0"/>
                        <a:t>954.000</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441710"/>
                  </a:ext>
                </a:extLst>
              </a:tr>
              <a:tr h="362435">
                <a:tc>
                  <a:txBody>
                    <a:bodyPr/>
                    <a:lstStyle/>
                    <a:p>
                      <a:r>
                        <a:rPr lang="el-GR" sz="1800" b="0" dirty="0"/>
                        <a:t>Ταμειακά διαθέσιμα και ισοδύναμα τέλους χρήσης</a:t>
                      </a:r>
                    </a:p>
                  </a:txBody>
                  <a:tcPr>
                    <a:lnR w="12700" cap="flat" cmpd="sng" algn="ctr">
                      <a:solidFill>
                        <a:schemeClr val="tx1"/>
                      </a:solidFill>
                      <a:prstDash val="solid"/>
                      <a:round/>
                      <a:headEnd type="none" w="med" len="med"/>
                      <a:tailEnd type="none" w="med" len="med"/>
                    </a:lnR>
                    <a:solidFill>
                      <a:srgbClr val="FFFF99"/>
                    </a:solidFill>
                  </a:tcPr>
                </a:tc>
                <a:tc>
                  <a:txBody>
                    <a:bodyPr/>
                    <a:lstStyle/>
                    <a:p>
                      <a:pPr algn="r"/>
                      <a:r>
                        <a:rPr lang="el-GR" sz="1800" dirty="0"/>
                        <a:t>3.426.000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algn="r"/>
                      <a:r>
                        <a:rPr lang="el-GR" sz="1800" dirty="0"/>
                        <a:t>1.561.000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66367044"/>
                  </a:ext>
                </a:extLst>
              </a:tr>
            </a:tbl>
          </a:graphicData>
        </a:graphic>
      </p:graphicFrame>
      <p:sp>
        <p:nvSpPr>
          <p:cNvPr id="2051" name="Τίτλος 1"/>
          <p:cNvSpPr txBox="1">
            <a:spLocks/>
          </p:cNvSpPr>
          <p:nvPr/>
        </p:nvSpPr>
        <p:spPr bwMode="auto">
          <a:xfrm>
            <a:off x="0" y="1"/>
            <a:ext cx="888581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Χρηματοοικονομικές καταστάσεις</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8885816" y="1"/>
            <a:ext cx="330618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507037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663194-D9C1-8FB3-21F2-5E67403BAD69}"/>
              </a:ext>
            </a:extLst>
          </p:cNvPr>
          <p:cNvSpPr>
            <a:spLocks noGrp="1"/>
          </p:cNvSpPr>
          <p:nvPr>
            <p:ph type="ctrTitle"/>
          </p:nvPr>
        </p:nvSpPr>
        <p:spPr/>
        <p:txBody>
          <a:bodyPr>
            <a:normAutofit/>
          </a:bodyPr>
          <a:lstStyle/>
          <a:p>
            <a:r>
              <a:rPr lang="el-GR" sz="4800" dirty="0">
                <a:latin typeface="+mn-lt"/>
              </a:rPr>
              <a:t>Ανάλυση των Συναλλαγών (Λογιστικά γεγονότα)</a:t>
            </a:r>
          </a:p>
        </p:txBody>
      </p:sp>
      <p:sp>
        <p:nvSpPr>
          <p:cNvPr id="3" name="Υπότιτλος 2"/>
          <p:cNvSpPr>
            <a:spLocks noGrp="1"/>
          </p:cNvSpPr>
          <p:nvPr>
            <p:ph type="subTitle" idx="1"/>
          </p:nvPr>
        </p:nvSpPr>
        <p:spPr/>
        <p:txBody>
          <a:bodyPr>
            <a:normAutofit/>
          </a:bodyPr>
          <a:lstStyle/>
          <a:p>
            <a:pPr marL="0" indent="0" algn="ctr">
              <a:buNone/>
            </a:pPr>
            <a:endParaRPr lang="el-GR" sz="4000" b="1" cap="small" dirty="0">
              <a:latin typeface="Calibri" panose="020F0502020204030204" pitchFamily="34" charset="0"/>
            </a:endParaRPr>
          </a:p>
          <a:p>
            <a:pPr marL="0" indent="0" algn="ctr">
              <a:lnSpc>
                <a:spcPct val="210000"/>
              </a:lnSpc>
              <a:buNone/>
            </a:pPr>
            <a:r>
              <a:rPr lang="el-GR" dirty="0"/>
              <a:t>Ευστράτιος Κυπριωτέλης</a:t>
            </a:r>
            <a:endParaRPr lang="en-US" dirty="0"/>
          </a:p>
        </p:txBody>
      </p:sp>
      <p:cxnSp>
        <p:nvCxnSpPr>
          <p:cNvPr id="13" name="Ευθεία γραμμή σύνδεσης 12"/>
          <p:cNvCxnSpPr/>
          <p:nvPr/>
        </p:nvCxnSpPr>
        <p:spPr>
          <a:xfrm flipV="1">
            <a:off x="1206562" y="3646837"/>
            <a:ext cx="10241280" cy="32273"/>
          </a:xfrm>
          <a:prstGeom prst="line">
            <a:avLst/>
          </a:prstGeom>
          <a:ln w="38100">
            <a:solidFill>
              <a:srgbClr val="002060"/>
            </a:solidFill>
            <a:round/>
          </a:ln>
        </p:spPr>
        <p:style>
          <a:lnRef idx="1">
            <a:schemeClr val="accent1"/>
          </a:lnRef>
          <a:fillRef idx="0">
            <a:schemeClr val="accent1"/>
          </a:fillRef>
          <a:effectRef idx="0">
            <a:schemeClr val="accent1"/>
          </a:effectRef>
          <a:fontRef idx="minor">
            <a:schemeClr val="tx1"/>
          </a:fontRef>
        </p:style>
      </p:cxnSp>
      <p:sp>
        <p:nvSpPr>
          <p:cNvPr id="4" name="Ορθογώνιο 3">
            <a:extLst>
              <a:ext uri="{FF2B5EF4-FFF2-40B4-BE49-F238E27FC236}">
                <a16:creationId xmlns:a16="http://schemas.microsoft.com/office/drawing/2014/main" id="{1D4BF21C-2A0F-45E7-B9BB-5BB3CCCD4929}"/>
              </a:ext>
            </a:extLst>
          </p:cNvPr>
          <p:cNvSpPr/>
          <p:nvPr/>
        </p:nvSpPr>
        <p:spPr>
          <a:xfrm>
            <a:off x="6691256" y="0"/>
            <a:ext cx="5500744" cy="504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0B300575-3F21-43AF-8489-A9D05BFF6D7A}"/>
              </a:ext>
            </a:extLst>
          </p:cNvPr>
          <p:cNvSpPr/>
          <p:nvPr/>
        </p:nvSpPr>
        <p:spPr>
          <a:xfrm>
            <a:off x="0" y="0"/>
            <a:ext cx="6691256" cy="50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38085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1043493" y="403226"/>
            <a:ext cx="10338098" cy="6454775"/>
          </a:xfrm>
        </p:spPr>
        <p:txBody>
          <a:bodyPr/>
          <a:lstStyle/>
          <a:p>
            <a:pPr marL="0" indent="0" algn="just">
              <a:buNone/>
            </a:pPr>
            <a:r>
              <a:rPr lang="el-GR" altLang="el-GR" sz="2800" dirty="0"/>
              <a:t>Η καθιέρωση διαίρεσης του χρόνου σε έτη και μήνες, σχεδόν σε όλες τις εκδηλώσεις της ανθρώπινης ζωής, είχε ως συνέπεια τον υπολογισμό βασικών κατηγοριών εξόδων και εσόδων, όπως μισθοί, υπηρεσίες, τόκοι, ασφάλιστρα κ.ά., σε αντίστοιχες χρονικές υποδιαιρέσεις.</a:t>
            </a:r>
            <a:r>
              <a:rPr lang="el-GR" altLang="el-GR" sz="2800" b="1" dirty="0">
                <a:solidFill>
                  <a:srgbClr val="00B050"/>
                </a:solidFill>
              </a:rPr>
              <a:t> </a:t>
            </a:r>
          </a:p>
          <a:p>
            <a:pPr algn="just"/>
            <a:endParaRPr lang="el-GR" altLang="el-GR" sz="1200" dirty="0"/>
          </a:p>
          <a:p>
            <a:pPr algn="just"/>
            <a:r>
              <a:rPr lang="el-GR" altLang="el-GR" sz="2800" dirty="0"/>
              <a:t>Για να καταστεί δυνατή η αποτίμηση της λειτουργίας της επιχείρησης και να ληφθούν αντίστοιχες αποφάσεις για την λειτουργία της</a:t>
            </a:r>
          </a:p>
          <a:p>
            <a:pPr algn="just"/>
            <a:r>
              <a:rPr lang="el-GR" altLang="el-GR" sz="2800" dirty="0"/>
              <a:t>Είναι αναγκαίο να διαιρεθεί της ζωής της επιχείρησης σε ίσα χρονικά διαστήματα</a:t>
            </a:r>
          </a:p>
          <a:p>
            <a:pPr algn="just"/>
            <a:r>
              <a:rPr lang="el-GR" altLang="el-GR" sz="2800" dirty="0"/>
              <a:t>Ίσα χρονικά διαστήματα γιατί θα πρέπει να είναι δυνατή η σύγκριση της απόδοσης σε κάθε χρονική περίοδο που όλες αφορούν το ίδιο διάστημα πχ. κάθε 12 ή 3 μήνες </a:t>
            </a:r>
            <a:r>
              <a:rPr lang="el-GR" altLang="el-GR" sz="2800" dirty="0" err="1"/>
              <a:t>κ.ο.κ.</a:t>
            </a:r>
            <a:endParaRPr lang="el-GR" altLang="el-GR" sz="2800" dirty="0"/>
          </a:p>
        </p:txBody>
      </p:sp>
      <p:sp>
        <p:nvSpPr>
          <p:cNvPr id="2051" name="Τίτλος 1"/>
          <p:cNvSpPr txBox="1">
            <a:spLocks/>
          </p:cNvSpPr>
          <p:nvPr/>
        </p:nvSpPr>
        <p:spPr bwMode="auto">
          <a:xfrm>
            <a:off x="0" y="1"/>
            <a:ext cx="7662040"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Λογιστική Χρήση</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7662040" y="1"/>
            <a:ext cx="4529959"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523424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Effect transition="in" filter="barn(inVertical)">
                                      <p:cBhvr>
                                        <p:cTn id="7" dur="500"/>
                                        <p:tgtEl>
                                          <p:spTgt spid="2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xEl>
                                              <p:pRg st="2" end="2"/>
                                            </p:txEl>
                                          </p:spTgt>
                                        </p:tgtEl>
                                        <p:attrNameLst>
                                          <p:attrName>style.visibility</p:attrName>
                                        </p:attrNameLst>
                                      </p:cBhvr>
                                      <p:to>
                                        <p:strVal val="visible"/>
                                      </p:to>
                                    </p:set>
                                    <p:animEffect transition="in" filter="barn(inVertical)">
                                      <p:cBhvr>
                                        <p:cTn id="12" dur="500"/>
                                        <p:tgtEl>
                                          <p:spTgt spid="20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xEl>
                                              <p:pRg st="3" end="3"/>
                                            </p:txEl>
                                          </p:spTgt>
                                        </p:tgtEl>
                                        <p:attrNameLst>
                                          <p:attrName>style.visibility</p:attrName>
                                        </p:attrNameLst>
                                      </p:cBhvr>
                                      <p:to>
                                        <p:strVal val="visible"/>
                                      </p:to>
                                    </p:set>
                                    <p:animEffect transition="in" filter="barn(inVertical)">
                                      <p:cBhvr>
                                        <p:cTn id="17" dur="500"/>
                                        <p:tgtEl>
                                          <p:spTgt spid="20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xEl>
                                              <p:pRg st="4" end="4"/>
                                            </p:txEl>
                                          </p:spTgt>
                                        </p:tgtEl>
                                        <p:attrNameLst>
                                          <p:attrName>style.visibility</p:attrName>
                                        </p:attrNameLst>
                                      </p:cBhvr>
                                      <p:to>
                                        <p:strVal val="visible"/>
                                      </p:to>
                                    </p:set>
                                    <p:animEffect transition="in" filter="barn(inVertical)">
                                      <p:cBhvr>
                                        <p:cTn id="22" dur="500"/>
                                        <p:tgtEl>
                                          <p:spTgt spid="20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solidFill>
              <a:srgbClr val="006666"/>
            </a:solidFill>
          </a:ln>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6011917" y="537882"/>
            <a:ext cx="5927835" cy="6575109"/>
          </a:xfrm>
        </p:spPr>
        <p:txBody>
          <a:bodyPr numCol="1">
            <a:normAutofit/>
          </a:bodyPr>
          <a:lstStyle/>
          <a:p>
            <a:pPr marL="342900" lvl="0" indent="-342900"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r>
              <a:rPr lang="el-GR" altLang="el-GR" dirty="0">
                <a:solidFill>
                  <a:srgbClr val="000000"/>
                </a:solidFill>
                <a:latin typeface="Arial"/>
                <a:cs typeface="Arial"/>
              </a:rPr>
              <a:t>Βαβυλώνα και Νινευή κέντρα εμπορίου και επιχειρηματικότητας με καταγραφή εμπορικών συναλλαγών και συμφωνιών από τους Γραφείς</a:t>
            </a:r>
          </a:p>
          <a:p>
            <a:pPr marL="342900" lvl="0" indent="-342900" fontAlgn="base">
              <a:lnSpc>
                <a:spcPct val="100000"/>
              </a:lnSpc>
              <a:spcBef>
                <a:spcPct val="20000"/>
              </a:spcBef>
              <a:spcAft>
                <a:spcPct val="0"/>
              </a:spcAft>
              <a:buFontTx/>
              <a:buChar char="•"/>
            </a:pPr>
            <a:r>
              <a:rPr lang="el-GR" altLang="el-GR" dirty="0">
                <a:solidFill>
                  <a:srgbClr val="000000"/>
                </a:solidFill>
                <a:latin typeface="Arial"/>
                <a:cs typeface="Arial"/>
              </a:rPr>
              <a:t>Κώδικας Χαμουραμπί </a:t>
            </a:r>
          </a:p>
          <a:p>
            <a:pPr algn="just"/>
            <a:endParaRPr lang="en-US" sz="2600" dirty="0"/>
          </a:p>
        </p:txBody>
      </p:sp>
      <p:pic>
        <p:nvPicPr>
          <p:cNvPr id="6" name="Εικόνα 5"/>
          <p:cNvPicPr>
            <a:picLocks noChangeAspect="1"/>
          </p:cNvPicPr>
          <p:nvPr/>
        </p:nvPicPr>
        <p:blipFill>
          <a:blip r:embed="rId3"/>
          <a:stretch>
            <a:fillRect/>
          </a:stretch>
        </p:blipFill>
        <p:spPr>
          <a:xfrm>
            <a:off x="220717" y="693683"/>
            <a:ext cx="5700236" cy="5943456"/>
          </a:xfrm>
          <a:prstGeom prst="rect">
            <a:avLst/>
          </a:prstGeom>
          <a:scene3d>
            <a:camera prst="orthographicFront"/>
            <a:lightRig rig="threePt" dir="t"/>
          </a:scene3d>
          <a:sp3d>
            <a:bevelT w="114300" prst="artDeco"/>
          </a:sp3d>
        </p:spPr>
      </p:pic>
      <p:sp>
        <p:nvSpPr>
          <p:cNvPr id="4" name="Ορθογώνιο 3">
            <a:extLst>
              <a:ext uri="{FF2B5EF4-FFF2-40B4-BE49-F238E27FC236}">
                <a16:creationId xmlns:a16="http://schemas.microsoft.com/office/drawing/2014/main" id="{7BDE719B-545E-B688-C442-C4CEE832E069}"/>
              </a:ext>
            </a:extLst>
          </p:cNvPr>
          <p:cNvSpPr/>
          <p:nvPr/>
        </p:nvSpPr>
        <p:spPr>
          <a:xfrm>
            <a:off x="6691256" y="0"/>
            <a:ext cx="5500744" cy="537881"/>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3293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1043493" y="403226"/>
            <a:ext cx="10338098" cy="6454775"/>
          </a:xfrm>
        </p:spPr>
        <p:txBody>
          <a:bodyPr/>
          <a:lstStyle/>
          <a:p>
            <a:pPr algn="just"/>
            <a:endParaRPr lang="el-GR" altLang="el-GR" sz="1200" dirty="0"/>
          </a:p>
          <a:p>
            <a:pPr algn="just"/>
            <a:r>
              <a:rPr lang="el-GR" altLang="el-GR" sz="2800" dirty="0"/>
              <a:t>Η διαίρεση αυτή της ζωής της επιχείρησης είναι αυθαίρετη </a:t>
            </a:r>
          </a:p>
          <a:p>
            <a:pPr algn="just"/>
            <a:r>
              <a:rPr lang="el-GR" altLang="el-GR" sz="2800" dirty="0"/>
              <a:t>Γιατί η επιχείρηση είναι μια οντότητα που λειτουργεί συνεχώς</a:t>
            </a:r>
          </a:p>
          <a:p>
            <a:pPr algn="just"/>
            <a:r>
              <a:rPr lang="el-GR" altLang="el-GR" sz="2800" dirty="0"/>
              <a:t>Χωρίς να διακόπτει την λειτουργία της (εκτός από εξαιρετικές περιπτώσεις)</a:t>
            </a:r>
          </a:p>
          <a:p>
            <a:pPr algn="just"/>
            <a:r>
              <a:rPr lang="el-GR" altLang="el-GR" sz="2800" dirty="0"/>
              <a:t>Για να καταστεί δυνατή η αποτίμηση της λειτουργίας της επιχείρησης και να ληφθούν αντίστοιχες αποφάσεις για την λειτουργία της</a:t>
            </a:r>
          </a:p>
          <a:p>
            <a:pPr algn="just"/>
            <a:r>
              <a:rPr lang="el-GR" altLang="el-GR" sz="2800" dirty="0"/>
              <a:t>Στην λογιστική έχει υιοθετηθεί η </a:t>
            </a:r>
            <a:r>
              <a:rPr lang="el-GR" altLang="el-GR" sz="2800" b="1" i="1" dirty="0"/>
              <a:t>αρχή της συνέχειας </a:t>
            </a:r>
            <a:r>
              <a:rPr lang="el-GR" altLang="el-GR" sz="2800" dirty="0"/>
              <a:t>στη δραστηριότητα των επιχειρήσεων </a:t>
            </a:r>
          </a:p>
          <a:p>
            <a:pPr algn="just"/>
            <a:r>
              <a:rPr lang="el-GR" altLang="el-GR" sz="2800" dirty="0"/>
              <a:t>Υπάρχει ωστόσο αναγκαιότητα υπολογισμού των αποτελεσμάτων σε τακτά χρονικά διαστήματα</a:t>
            </a:r>
          </a:p>
        </p:txBody>
      </p:sp>
      <p:sp>
        <p:nvSpPr>
          <p:cNvPr id="2051" name="Τίτλος 1"/>
          <p:cNvSpPr txBox="1">
            <a:spLocks/>
          </p:cNvSpPr>
          <p:nvPr/>
        </p:nvSpPr>
        <p:spPr bwMode="auto">
          <a:xfrm>
            <a:off x="0" y="1"/>
            <a:ext cx="7662040"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Λογιστική Χρήση</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7662040" y="1"/>
            <a:ext cx="4529959"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1174388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xEl>
                                              <p:pRg st="1" end="1"/>
                                            </p:txEl>
                                          </p:spTgt>
                                        </p:tgtEl>
                                        <p:attrNameLst>
                                          <p:attrName>style.visibility</p:attrName>
                                        </p:attrNameLst>
                                      </p:cBhvr>
                                      <p:to>
                                        <p:strVal val="visible"/>
                                      </p:to>
                                    </p:set>
                                    <p:animEffect transition="in" filter="barn(inVertical)">
                                      <p:cBhvr>
                                        <p:cTn id="7" dur="500"/>
                                        <p:tgtEl>
                                          <p:spTgt spid="20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xEl>
                                              <p:pRg st="2" end="2"/>
                                            </p:txEl>
                                          </p:spTgt>
                                        </p:tgtEl>
                                        <p:attrNameLst>
                                          <p:attrName>style.visibility</p:attrName>
                                        </p:attrNameLst>
                                      </p:cBhvr>
                                      <p:to>
                                        <p:strVal val="visible"/>
                                      </p:to>
                                    </p:set>
                                    <p:animEffect transition="in" filter="barn(inVertical)">
                                      <p:cBhvr>
                                        <p:cTn id="12" dur="500"/>
                                        <p:tgtEl>
                                          <p:spTgt spid="20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xEl>
                                              <p:pRg st="3" end="3"/>
                                            </p:txEl>
                                          </p:spTgt>
                                        </p:tgtEl>
                                        <p:attrNameLst>
                                          <p:attrName>style.visibility</p:attrName>
                                        </p:attrNameLst>
                                      </p:cBhvr>
                                      <p:to>
                                        <p:strVal val="visible"/>
                                      </p:to>
                                    </p:set>
                                    <p:animEffect transition="in" filter="barn(inVertical)">
                                      <p:cBhvr>
                                        <p:cTn id="17" dur="500"/>
                                        <p:tgtEl>
                                          <p:spTgt spid="20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xEl>
                                              <p:pRg st="4" end="4"/>
                                            </p:txEl>
                                          </p:spTgt>
                                        </p:tgtEl>
                                        <p:attrNameLst>
                                          <p:attrName>style.visibility</p:attrName>
                                        </p:attrNameLst>
                                      </p:cBhvr>
                                      <p:to>
                                        <p:strVal val="visible"/>
                                      </p:to>
                                    </p:set>
                                    <p:animEffect transition="in" filter="barn(inVertical)">
                                      <p:cBhvr>
                                        <p:cTn id="22" dur="500"/>
                                        <p:tgtEl>
                                          <p:spTgt spid="20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0">
                                            <p:txEl>
                                              <p:pRg st="5" end="5"/>
                                            </p:txEl>
                                          </p:spTgt>
                                        </p:tgtEl>
                                        <p:attrNameLst>
                                          <p:attrName>style.visibility</p:attrName>
                                        </p:attrNameLst>
                                      </p:cBhvr>
                                      <p:to>
                                        <p:strVal val="visible"/>
                                      </p:to>
                                    </p:set>
                                    <p:animEffect transition="in" filter="barn(inVertical)">
                                      <p:cBhvr>
                                        <p:cTn id="27" dur="500"/>
                                        <p:tgtEl>
                                          <p:spTgt spid="20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0">
                                            <p:txEl>
                                              <p:pRg st="6" end="6"/>
                                            </p:txEl>
                                          </p:spTgt>
                                        </p:tgtEl>
                                        <p:attrNameLst>
                                          <p:attrName>style.visibility</p:attrName>
                                        </p:attrNameLst>
                                      </p:cBhvr>
                                      <p:to>
                                        <p:strVal val="visible"/>
                                      </p:to>
                                    </p:set>
                                    <p:animEffect transition="in" filter="barn(inVertical)">
                                      <p:cBhvr>
                                        <p:cTn id="32" dur="500"/>
                                        <p:tgtEl>
                                          <p:spTgt spid="20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1043493" y="403226"/>
            <a:ext cx="10338098" cy="6454775"/>
          </a:xfrm>
        </p:spPr>
        <p:txBody>
          <a:bodyPr/>
          <a:lstStyle/>
          <a:p>
            <a:pPr algn="just"/>
            <a:endParaRPr lang="el-GR" altLang="el-GR" sz="1200" dirty="0"/>
          </a:p>
          <a:p>
            <a:pPr algn="just"/>
            <a:r>
              <a:rPr lang="el-GR" altLang="el-GR" sz="2800" dirty="0"/>
              <a:t>Μέχρι τον 16</a:t>
            </a:r>
            <a:r>
              <a:rPr lang="el-GR" altLang="el-GR" sz="2800" baseline="30000" dirty="0"/>
              <a:t>ο</a:t>
            </a:r>
            <a:r>
              <a:rPr lang="el-GR" altLang="el-GR" sz="2800" dirty="0"/>
              <a:t> αιώνα ο υπολογισμός των αποτελεσμάτων κάθε οικονομικής δραστηριότητας δεν γίνονταν κατά τακτά χρονικά διαστήματα</a:t>
            </a:r>
          </a:p>
          <a:p>
            <a:pPr algn="just"/>
            <a:r>
              <a:rPr lang="el-GR" altLang="el-GR" sz="2800" dirty="0"/>
              <a:t>Τα αποτελέσματα υπολογίζονταν για κάθε έργο χωριστά</a:t>
            </a:r>
          </a:p>
          <a:p>
            <a:pPr algn="just"/>
            <a:r>
              <a:rPr lang="el-GR" altLang="el-GR" sz="2800" dirty="0"/>
              <a:t>Για κάθε εγχείρημα</a:t>
            </a:r>
          </a:p>
          <a:p>
            <a:pPr algn="just"/>
            <a:r>
              <a:rPr lang="el-GR" altLang="el-GR" sz="2800" dirty="0"/>
              <a:t>Ή ακόμη και για κάθε συναλλαγή χωριστά.</a:t>
            </a:r>
          </a:p>
          <a:p>
            <a:pPr algn="just"/>
            <a:r>
              <a:rPr lang="el-GR" altLang="el-GR" sz="2800" dirty="0"/>
              <a:t>Γιατί το οικονομικό και ακόμη το κοινωνικό περιβάλλον ήταν ασταθές και δεν οι επιχειρήσεις με μόνιμη οικονομική δραστηριότητα</a:t>
            </a:r>
          </a:p>
          <a:p>
            <a:pPr algn="just"/>
            <a:r>
              <a:rPr lang="el-GR" altLang="el-GR" sz="2800" dirty="0"/>
              <a:t>Το εμπόριο και η βιοτεχνία δεν είχαν αναπτυχθεί σε τέτοιο βαθμό ώστε να εδραιωθούν ισχυρές εμπορικές και βιοτεχνικές επιχειρήσεις</a:t>
            </a:r>
          </a:p>
          <a:p>
            <a:pPr algn="just"/>
            <a:r>
              <a:rPr lang="el-GR" altLang="el-GR" sz="2800" dirty="0"/>
              <a:t>Ο πλουτισμός βασίζονταν στο «αγροτικό σύστημα»</a:t>
            </a:r>
          </a:p>
        </p:txBody>
      </p:sp>
      <p:sp>
        <p:nvSpPr>
          <p:cNvPr id="2051" name="Τίτλος 1"/>
          <p:cNvSpPr txBox="1">
            <a:spLocks/>
          </p:cNvSpPr>
          <p:nvPr/>
        </p:nvSpPr>
        <p:spPr bwMode="auto">
          <a:xfrm>
            <a:off x="0" y="1"/>
            <a:ext cx="7662040"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Λογιστική Χρήση</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Ορθογώνιο 6"/>
          <p:cNvSpPr/>
          <p:nvPr/>
        </p:nvSpPr>
        <p:spPr>
          <a:xfrm>
            <a:off x="7662040" y="1"/>
            <a:ext cx="4529959"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2419574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xEl>
                                              <p:pRg st="1" end="1"/>
                                            </p:txEl>
                                          </p:spTgt>
                                        </p:tgtEl>
                                        <p:attrNameLst>
                                          <p:attrName>style.visibility</p:attrName>
                                        </p:attrNameLst>
                                      </p:cBhvr>
                                      <p:to>
                                        <p:strVal val="visible"/>
                                      </p:to>
                                    </p:set>
                                    <p:animEffect transition="in" filter="barn(inVertical)">
                                      <p:cBhvr>
                                        <p:cTn id="7" dur="500"/>
                                        <p:tgtEl>
                                          <p:spTgt spid="20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xEl>
                                              <p:pRg st="2" end="2"/>
                                            </p:txEl>
                                          </p:spTgt>
                                        </p:tgtEl>
                                        <p:attrNameLst>
                                          <p:attrName>style.visibility</p:attrName>
                                        </p:attrNameLst>
                                      </p:cBhvr>
                                      <p:to>
                                        <p:strVal val="visible"/>
                                      </p:to>
                                    </p:set>
                                    <p:animEffect transition="in" filter="barn(inVertical)">
                                      <p:cBhvr>
                                        <p:cTn id="12" dur="500"/>
                                        <p:tgtEl>
                                          <p:spTgt spid="20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xEl>
                                              <p:pRg st="3" end="3"/>
                                            </p:txEl>
                                          </p:spTgt>
                                        </p:tgtEl>
                                        <p:attrNameLst>
                                          <p:attrName>style.visibility</p:attrName>
                                        </p:attrNameLst>
                                      </p:cBhvr>
                                      <p:to>
                                        <p:strVal val="visible"/>
                                      </p:to>
                                    </p:set>
                                    <p:animEffect transition="in" filter="barn(inVertical)">
                                      <p:cBhvr>
                                        <p:cTn id="17" dur="500"/>
                                        <p:tgtEl>
                                          <p:spTgt spid="20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xEl>
                                              <p:pRg st="4" end="4"/>
                                            </p:txEl>
                                          </p:spTgt>
                                        </p:tgtEl>
                                        <p:attrNameLst>
                                          <p:attrName>style.visibility</p:attrName>
                                        </p:attrNameLst>
                                      </p:cBhvr>
                                      <p:to>
                                        <p:strVal val="visible"/>
                                      </p:to>
                                    </p:set>
                                    <p:animEffect transition="in" filter="barn(inVertical)">
                                      <p:cBhvr>
                                        <p:cTn id="22" dur="500"/>
                                        <p:tgtEl>
                                          <p:spTgt spid="20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0">
                                            <p:txEl>
                                              <p:pRg st="5" end="5"/>
                                            </p:txEl>
                                          </p:spTgt>
                                        </p:tgtEl>
                                        <p:attrNameLst>
                                          <p:attrName>style.visibility</p:attrName>
                                        </p:attrNameLst>
                                      </p:cBhvr>
                                      <p:to>
                                        <p:strVal val="visible"/>
                                      </p:to>
                                    </p:set>
                                    <p:animEffect transition="in" filter="barn(inVertical)">
                                      <p:cBhvr>
                                        <p:cTn id="27" dur="500"/>
                                        <p:tgtEl>
                                          <p:spTgt spid="20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0">
                                            <p:txEl>
                                              <p:pRg st="6" end="6"/>
                                            </p:txEl>
                                          </p:spTgt>
                                        </p:tgtEl>
                                        <p:attrNameLst>
                                          <p:attrName>style.visibility</p:attrName>
                                        </p:attrNameLst>
                                      </p:cBhvr>
                                      <p:to>
                                        <p:strVal val="visible"/>
                                      </p:to>
                                    </p:set>
                                    <p:animEffect transition="in" filter="barn(inVertical)">
                                      <p:cBhvr>
                                        <p:cTn id="32" dur="500"/>
                                        <p:tgtEl>
                                          <p:spTgt spid="205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0">
                                            <p:txEl>
                                              <p:pRg st="7" end="7"/>
                                            </p:txEl>
                                          </p:spTgt>
                                        </p:tgtEl>
                                        <p:attrNameLst>
                                          <p:attrName>style.visibility</p:attrName>
                                        </p:attrNameLst>
                                      </p:cBhvr>
                                      <p:to>
                                        <p:strVal val="visible"/>
                                      </p:to>
                                    </p:set>
                                    <p:animEffect transition="in" filter="barn(inVertical)">
                                      <p:cBhvr>
                                        <p:cTn id="37" dur="500"/>
                                        <p:tgtEl>
                                          <p:spTgt spid="20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Θέση περιεχομένου 4"/>
          <p:cNvSpPr>
            <a:spLocks noGrp="1"/>
          </p:cNvSpPr>
          <p:nvPr>
            <p:ph idx="1"/>
          </p:nvPr>
        </p:nvSpPr>
        <p:spPr>
          <a:xfrm>
            <a:off x="2063751" y="504000"/>
            <a:ext cx="9339355" cy="6354001"/>
          </a:xfrm>
        </p:spPr>
        <p:txBody>
          <a:bodyPr/>
          <a:lstStyle/>
          <a:p>
            <a:pPr algn="just"/>
            <a:endParaRPr lang="el-GR" altLang="el-GR" sz="2800" dirty="0"/>
          </a:p>
          <a:p>
            <a:pPr algn="just"/>
            <a:r>
              <a:rPr lang="el-GR" altLang="el-GR" sz="2800" dirty="0"/>
              <a:t>Κατάτμηση ζωής των επιχειρήσεων</a:t>
            </a:r>
          </a:p>
          <a:p>
            <a:pPr algn="just"/>
            <a:r>
              <a:rPr lang="el-GR" altLang="el-GR" sz="2800" dirty="0"/>
              <a:t>Ίσα χρονικά διαστήματα</a:t>
            </a:r>
          </a:p>
          <a:p>
            <a:pPr algn="just"/>
            <a:r>
              <a:rPr lang="el-GR" altLang="el-GR" sz="2800" dirty="0"/>
              <a:t>Αυθαίρετη τομή</a:t>
            </a:r>
          </a:p>
          <a:p>
            <a:pPr algn="just"/>
            <a:r>
              <a:rPr lang="el-GR" altLang="el-GR" sz="2800" dirty="0"/>
              <a:t>Υπολογισμός κατ’ έργον, εγχείρημα ή συναλλαγή</a:t>
            </a:r>
          </a:p>
          <a:p>
            <a:pPr algn="just"/>
            <a:r>
              <a:rPr lang="el-GR" altLang="el-GR" sz="2800" dirty="0"/>
              <a:t>Συνολικό αποτέλεσμα = </a:t>
            </a:r>
            <a:r>
              <a:rPr lang="el-GR" altLang="el-GR" sz="2800" b="1" dirty="0" err="1">
                <a:solidFill>
                  <a:srgbClr val="00B050"/>
                </a:solidFill>
              </a:rPr>
              <a:t>ΚΘ</a:t>
            </a:r>
            <a:r>
              <a:rPr lang="el-GR" altLang="el-GR" sz="2800" b="1" dirty="0">
                <a:solidFill>
                  <a:srgbClr val="00B050"/>
                </a:solidFill>
              </a:rPr>
              <a:t> τέλους </a:t>
            </a:r>
            <a:r>
              <a:rPr lang="el-GR" altLang="el-GR" sz="2800" dirty="0"/>
              <a:t>– </a:t>
            </a:r>
            <a:r>
              <a:rPr lang="el-GR" altLang="el-GR" sz="2800" b="1" dirty="0" err="1">
                <a:solidFill>
                  <a:srgbClr val="00B050"/>
                </a:solidFill>
              </a:rPr>
              <a:t>ΚΘ</a:t>
            </a:r>
            <a:r>
              <a:rPr lang="el-GR" altLang="el-GR" sz="2800" b="1" dirty="0">
                <a:solidFill>
                  <a:srgbClr val="00B050"/>
                </a:solidFill>
              </a:rPr>
              <a:t> αρχής </a:t>
            </a:r>
          </a:p>
          <a:p>
            <a:pPr algn="just"/>
            <a:r>
              <a:rPr lang="el-GR" altLang="el-GR" sz="2800" b="1" i="1" dirty="0">
                <a:solidFill>
                  <a:srgbClr val="C00000"/>
                </a:solidFill>
              </a:rPr>
              <a:t>Αρχή της συνέχειας</a:t>
            </a:r>
            <a:r>
              <a:rPr lang="el-GR" altLang="el-GR" sz="2800" b="1" i="1" dirty="0"/>
              <a:t> </a:t>
            </a:r>
            <a:r>
              <a:rPr lang="el-GR" altLang="el-GR" sz="2800" dirty="0">
                <a:sym typeface="Wingdings" panose="05000000000000000000" pitchFamily="2" charset="2"/>
              </a:rPr>
              <a:t> αναγκαιότητα υπολογισμού </a:t>
            </a:r>
            <a:r>
              <a:rPr lang="el-GR" altLang="el-GR" sz="2800" b="1" dirty="0">
                <a:solidFill>
                  <a:srgbClr val="002060"/>
                </a:solidFill>
                <a:sym typeface="Wingdings" panose="05000000000000000000" pitchFamily="2" charset="2"/>
              </a:rPr>
              <a:t>αποτελεσμάτων </a:t>
            </a:r>
            <a:r>
              <a:rPr lang="el-GR" altLang="el-GR" sz="2800" dirty="0">
                <a:sym typeface="Wingdings" panose="05000000000000000000" pitchFamily="2" charset="2"/>
              </a:rPr>
              <a:t>κατά τακτά χρονικά διαστήματα</a:t>
            </a:r>
          </a:p>
          <a:p>
            <a:pPr algn="just"/>
            <a:r>
              <a:rPr lang="el-GR" altLang="el-GR" sz="2800" b="1" i="1" dirty="0">
                <a:solidFill>
                  <a:srgbClr val="002060"/>
                </a:solidFill>
              </a:rPr>
              <a:t>Διαχειριστική χρήση: </a:t>
            </a:r>
            <a:r>
              <a:rPr lang="el-GR" altLang="el-GR" sz="2800" dirty="0"/>
              <a:t>είναι το χρονικό διάστημα το περιλαμβανόμενο μεταξύ δύο διαδοχικών ισολογισμών ενός οικονομικού οργανισμού.</a:t>
            </a:r>
            <a:endParaRPr lang="el-GR" altLang="el-GR" sz="2800" b="1" i="1" dirty="0">
              <a:solidFill>
                <a:srgbClr val="002060"/>
              </a:solidFill>
            </a:endParaRPr>
          </a:p>
        </p:txBody>
      </p:sp>
      <p:sp>
        <p:nvSpPr>
          <p:cNvPr id="2051" name="Τίτλος 1"/>
          <p:cNvSpPr txBox="1">
            <a:spLocks/>
          </p:cNvSpPr>
          <p:nvPr/>
        </p:nvSpPr>
        <p:spPr bwMode="auto">
          <a:xfrm>
            <a:off x="0" y="0"/>
            <a:ext cx="7662040" cy="504000"/>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Λογιστική Χρήση</a:t>
            </a:r>
            <a:endParaRPr lang="el-GR" altLang="el-GR" sz="2100" b="1" dirty="0">
              <a:solidFill>
                <a:srgbClr val="FFFFFF"/>
              </a:solidFill>
            </a:endParaRPr>
          </a:p>
        </p:txBody>
      </p:sp>
      <p:sp>
        <p:nvSpPr>
          <p:cNvPr id="7" name="Ορθογώνιο 6"/>
          <p:cNvSpPr/>
          <p:nvPr/>
        </p:nvSpPr>
        <p:spPr>
          <a:xfrm>
            <a:off x="7662040" y="0"/>
            <a:ext cx="4529959" cy="50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1048204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xEl>
                                              <p:pRg st="1" end="1"/>
                                            </p:txEl>
                                          </p:spTgt>
                                        </p:tgtEl>
                                        <p:attrNameLst>
                                          <p:attrName>style.visibility</p:attrName>
                                        </p:attrNameLst>
                                      </p:cBhvr>
                                      <p:to>
                                        <p:strVal val="visible"/>
                                      </p:to>
                                    </p:set>
                                    <p:animEffect transition="in" filter="barn(inVertical)">
                                      <p:cBhvr>
                                        <p:cTn id="7" dur="500"/>
                                        <p:tgtEl>
                                          <p:spTgt spid="20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xEl>
                                              <p:pRg st="2" end="2"/>
                                            </p:txEl>
                                          </p:spTgt>
                                        </p:tgtEl>
                                        <p:attrNameLst>
                                          <p:attrName>style.visibility</p:attrName>
                                        </p:attrNameLst>
                                      </p:cBhvr>
                                      <p:to>
                                        <p:strVal val="visible"/>
                                      </p:to>
                                    </p:set>
                                    <p:animEffect transition="in" filter="barn(inVertical)">
                                      <p:cBhvr>
                                        <p:cTn id="12" dur="500"/>
                                        <p:tgtEl>
                                          <p:spTgt spid="20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xEl>
                                              <p:pRg st="3" end="3"/>
                                            </p:txEl>
                                          </p:spTgt>
                                        </p:tgtEl>
                                        <p:attrNameLst>
                                          <p:attrName>style.visibility</p:attrName>
                                        </p:attrNameLst>
                                      </p:cBhvr>
                                      <p:to>
                                        <p:strVal val="visible"/>
                                      </p:to>
                                    </p:set>
                                    <p:animEffect transition="in" filter="barn(inVertical)">
                                      <p:cBhvr>
                                        <p:cTn id="17" dur="500"/>
                                        <p:tgtEl>
                                          <p:spTgt spid="20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xEl>
                                              <p:pRg st="4" end="4"/>
                                            </p:txEl>
                                          </p:spTgt>
                                        </p:tgtEl>
                                        <p:attrNameLst>
                                          <p:attrName>style.visibility</p:attrName>
                                        </p:attrNameLst>
                                      </p:cBhvr>
                                      <p:to>
                                        <p:strVal val="visible"/>
                                      </p:to>
                                    </p:set>
                                    <p:animEffect transition="in" filter="barn(inVertical)">
                                      <p:cBhvr>
                                        <p:cTn id="22" dur="500"/>
                                        <p:tgtEl>
                                          <p:spTgt spid="20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0">
                                            <p:txEl>
                                              <p:pRg st="5" end="5"/>
                                            </p:txEl>
                                          </p:spTgt>
                                        </p:tgtEl>
                                        <p:attrNameLst>
                                          <p:attrName>style.visibility</p:attrName>
                                        </p:attrNameLst>
                                      </p:cBhvr>
                                      <p:to>
                                        <p:strVal val="visible"/>
                                      </p:to>
                                    </p:set>
                                    <p:animEffect transition="in" filter="barn(inVertical)">
                                      <p:cBhvr>
                                        <p:cTn id="27" dur="500"/>
                                        <p:tgtEl>
                                          <p:spTgt spid="20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0">
                                            <p:txEl>
                                              <p:pRg st="6" end="6"/>
                                            </p:txEl>
                                          </p:spTgt>
                                        </p:tgtEl>
                                        <p:attrNameLst>
                                          <p:attrName>style.visibility</p:attrName>
                                        </p:attrNameLst>
                                      </p:cBhvr>
                                      <p:to>
                                        <p:strVal val="visible"/>
                                      </p:to>
                                    </p:set>
                                    <p:animEffect transition="in" filter="barn(inVertical)">
                                      <p:cBhvr>
                                        <p:cTn id="32" dur="500"/>
                                        <p:tgtEl>
                                          <p:spTgt spid="205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0">
                                            <p:txEl>
                                              <p:pRg st="7" end="7"/>
                                            </p:txEl>
                                          </p:spTgt>
                                        </p:tgtEl>
                                        <p:attrNameLst>
                                          <p:attrName>style.visibility</p:attrName>
                                        </p:attrNameLst>
                                      </p:cBhvr>
                                      <p:to>
                                        <p:strVal val="visible"/>
                                      </p:to>
                                    </p:set>
                                    <p:animEffect transition="in" filter="barn(inVertical)">
                                      <p:cBhvr>
                                        <p:cTn id="37" dur="500"/>
                                        <p:tgtEl>
                                          <p:spTgt spid="20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641131" y="403226"/>
            <a:ext cx="11151476" cy="6454775"/>
          </a:xfrm>
        </p:spPr>
        <p:txBody>
          <a:bodyPr>
            <a:normAutofit fontScale="92500" lnSpcReduction="10000"/>
          </a:bodyPr>
          <a:lstStyle/>
          <a:p>
            <a:pPr algn="just">
              <a:defRPr/>
            </a:pPr>
            <a:r>
              <a:rPr lang="el-GR" sz="2800" dirty="0"/>
              <a:t>Το κλείσιμο κάθε διαχειριστικής χρήσης επιτελείται με την σύνταξη της </a:t>
            </a:r>
            <a:r>
              <a:rPr lang="el-GR" sz="2800" b="1" i="1" dirty="0">
                <a:solidFill>
                  <a:srgbClr val="002060"/>
                </a:solidFill>
              </a:rPr>
              <a:t>απογραφής </a:t>
            </a:r>
            <a:r>
              <a:rPr lang="el-GR" sz="2800" dirty="0"/>
              <a:t>και του </a:t>
            </a:r>
            <a:r>
              <a:rPr lang="el-GR" sz="2800" b="1" i="1" dirty="0">
                <a:solidFill>
                  <a:srgbClr val="002060"/>
                </a:solidFill>
              </a:rPr>
              <a:t>ισολογισμού.</a:t>
            </a:r>
          </a:p>
          <a:p>
            <a:pPr algn="just">
              <a:defRPr/>
            </a:pPr>
            <a:endParaRPr lang="el-GR" sz="1000" u="sng" dirty="0"/>
          </a:p>
          <a:p>
            <a:pPr algn="just">
              <a:defRPr/>
            </a:pPr>
            <a:r>
              <a:rPr lang="el-GR" sz="2800" u="sng" dirty="0"/>
              <a:t>Πριν το κλείσιμο της χρήσης</a:t>
            </a:r>
            <a:r>
              <a:rPr lang="el-GR" sz="2800" dirty="0"/>
              <a:t> εξάγεται</a:t>
            </a:r>
            <a:r>
              <a:rPr lang="el-GR" sz="2800" b="1" i="1" dirty="0">
                <a:solidFill>
                  <a:srgbClr val="002060"/>
                </a:solidFill>
              </a:rPr>
              <a:t> </a:t>
            </a:r>
            <a:r>
              <a:rPr lang="el-GR" sz="2800" dirty="0"/>
              <a:t>το</a:t>
            </a:r>
            <a:r>
              <a:rPr lang="el-GR" sz="2800" b="1" i="1" dirty="0"/>
              <a:t> </a:t>
            </a:r>
            <a:r>
              <a:rPr lang="el-GR" sz="2800" b="1" i="1" dirty="0">
                <a:solidFill>
                  <a:srgbClr val="002060"/>
                </a:solidFill>
              </a:rPr>
              <a:t>αποτέλεσμα</a:t>
            </a:r>
            <a:r>
              <a:rPr lang="el-GR" sz="2800" b="1" i="1" dirty="0"/>
              <a:t> </a:t>
            </a:r>
            <a:r>
              <a:rPr lang="el-GR" sz="2800" dirty="0"/>
              <a:t>αυτής της περιόδου.</a:t>
            </a:r>
          </a:p>
          <a:p>
            <a:pPr algn="just">
              <a:defRPr/>
            </a:pPr>
            <a:endParaRPr lang="el-GR" sz="1000" dirty="0"/>
          </a:p>
          <a:p>
            <a:pPr algn="just">
              <a:defRPr/>
            </a:pPr>
            <a:r>
              <a:rPr lang="el-GR" sz="2800" dirty="0"/>
              <a:t>Το αποτέλεσμα προέρχεται από διάφορες πράξεις και συμβάντα που επηρεάζουν την επιχείρηση</a:t>
            </a:r>
          </a:p>
          <a:p>
            <a:pPr algn="just"/>
            <a:r>
              <a:rPr lang="el-GR" altLang="el-GR" sz="2800" dirty="0"/>
              <a:t>Κατά την διάρκεια της ζωής της, η επιχείρηση διενεργεί διάφορες πράξεις με σκοπό την επιδίωξη κέρδους, αλλά υφίστανται και διάφορα συμβάντα.</a:t>
            </a:r>
          </a:p>
          <a:p>
            <a:pPr algn="just"/>
            <a:endParaRPr lang="el-GR" altLang="el-GR" sz="1200" dirty="0"/>
          </a:p>
          <a:p>
            <a:pPr algn="just"/>
            <a:r>
              <a:rPr lang="el-GR" altLang="el-GR" sz="2800" dirty="0"/>
              <a:t>Οι πράξεις αυτές και τα συμβάντα καλούνται </a:t>
            </a:r>
            <a:r>
              <a:rPr lang="el-GR" altLang="el-GR" sz="2800" b="1" i="1" dirty="0">
                <a:solidFill>
                  <a:srgbClr val="002060"/>
                </a:solidFill>
              </a:rPr>
              <a:t>λογιστικά γεγονότα</a:t>
            </a:r>
          </a:p>
          <a:p>
            <a:pPr algn="just">
              <a:buFontTx/>
              <a:buNone/>
            </a:pPr>
            <a:r>
              <a:rPr lang="el-GR" altLang="el-GR" sz="2800" dirty="0"/>
              <a:t>Τα λογιστικά γεγονότα προέρχονται από ενέργειες – πράξεις:</a:t>
            </a:r>
          </a:p>
          <a:p>
            <a:pPr marL="800100" lvl="2" indent="0" algn="just">
              <a:buNone/>
            </a:pPr>
            <a:r>
              <a:rPr lang="el-GR" altLang="el-GR" sz="2800" dirty="0"/>
              <a:t>α. Του ιδιοκτήτη/των </a:t>
            </a:r>
          </a:p>
          <a:p>
            <a:pPr marL="800100" lvl="2" indent="0" algn="just">
              <a:buNone/>
            </a:pPr>
            <a:r>
              <a:rPr lang="el-GR" altLang="el-GR" sz="2800" dirty="0"/>
              <a:t>β. Των τρίτων</a:t>
            </a:r>
          </a:p>
          <a:p>
            <a:pPr marL="800100" lvl="2" indent="0" algn="just">
              <a:buNone/>
            </a:pPr>
            <a:r>
              <a:rPr lang="el-GR" altLang="el-GR" sz="2800" dirty="0"/>
              <a:t>γ. Από το ίδιο το ενεργητικό της επιχείρησης</a:t>
            </a:r>
          </a:p>
          <a:p>
            <a:pPr algn="just">
              <a:defRPr/>
            </a:pPr>
            <a:endParaRPr lang="el-GR" sz="2800" dirty="0"/>
          </a:p>
          <a:p>
            <a:pPr algn="just">
              <a:defRPr/>
            </a:pPr>
            <a:endParaRPr lang="el-GR" sz="2800" dirty="0"/>
          </a:p>
          <a:p>
            <a:pPr marL="0" indent="0" algn="just">
              <a:buNone/>
              <a:defRPr/>
            </a:pPr>
            <a:endParaRPr lang="el-GR" sz="2800" dirty="0"/>
          </a:p>
          <a:p>
            <a:pPr algn="just">
              <a:defRPr/>
            </a:pPr>
            <a:endParaRPr lang="el-GR" sz="2800" dirty="0"/>
          </a:p>
          <a:p>
            <a:pPr algn="just">
              <a:defRPr/>
            </a:pPr>
            <a:endParaRPr lang="el-GR" sz="2800" dirty="0"/>
          </a:p>
        </p:txBody>
      </p:sp>
      <p:sp>
        <p:nvSpPr>
          <p:cNvPr id="3075" name="Τίτλος 1"/>
          <p:cNvSpPr txBox="1">
            <a:spLocks/>
          </p:cNvSpPr>
          <p:nvPr/>
        </p:nvSpPr>
        <p:spPr bwMode="auto">
          <a:xfrm>
            <a:off x="0" y="1"/>
            <a:ext cx="7746124"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Λογιστική Χρήση</a:t>
            </a:r>
            <a:endParaRPr lang="el-GR" altLang="el-GR" sz="2100" b="1" dirty="0">
              <a:solidFill>
                <a:srgbClr val="FFFFFF"/>
              </a:solidFill>
            </a:endParaRPr>
          </a:p>
        </p:txBody>
      </p:sp>
      <p:sp>
        <p:nvSpPr>
          <p:cNvPr id="7" name="Ορθογώνιο 6"/>
          <p:cNvSpPr/>
          <p:nvPr/>
        </p:nvSpPr>
        <p:spPr>
          <a:xfrm>
            <a:off x="7746124" y="1"/>
            <a:ext cx="4445876"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2780523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arn(inVertical)">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arn(inVertical)">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arn(inVertical)">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barn(inVertical)">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barn(inVertical)">
                                      <p:cBhvr>
                                        <p:cTn id="4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1344706" y="403225"/>
            <a:ext cx="9240819" cy="6454774"/>
          </a:xfrm>
        </p:spPr>
        <p:txBody>
          <a:bodyPr/>
          <a:lstStyle/>
          <a:p>
            <a:pPr eaLnBrk="1" hangingPunct="1">
              <a:defRPr/>
            </a:pPr>
            <a:endParaRPr lang="el-GR" altLang="el-GR" dirty="0"/>
          </a:p>
          <a:p>
            <a:pPr eaLnBrk="1" hangingPunct="1">
              <a:defRPr/>
            </a:pPr>
            <a:r>
              <a:rPr lang="el-GR" altLang="el-GR" dirty="0">
                <a:latin typeface="Calibri" panose="020F0502020204030204" pitchFamily="34" charset="0"/>
                <a:cs typeface="Calibri" panose="020F0502020204030204" pitchFamily="34" charset="0"/>
              </a:rPr>
              <a:t>Τα γεγονότα στην ζωή των επιχειρηματικών μονάδων, τα οποία επηρεάζουν άμεσα ή έμμεσα την λειτουργία τους, κατατάσσονται σε τρεις κατηγορίες:</a:t>
            </a:r>
          </a:p>
          <a:p>
            <a:pPr lvl="2" eaLnBrk="1" hangingPunct="1">
              <a:lnSpc>
                <a:spcPct val="150000"/>
              </a:lnSpc>
              <a:defRPr/>
            </a:pPr>
            <a:r>
              <a:rPr lang="el-GR" altLang="el-GR" sz="2800" dirty="0">
                <a:latin typeface="Calibri" panose="020F0502020204030204" pitchFamily="34" charset="0"/>
                <a:cs typeface="Calibri" panose="020F0502020204030204" pitchFamily="34" charset="0"/>
              </a:rPr>
              <a:t>1. </a:t>
            </a:r>
            <a:r>
              <a:rPr lang="el-GR" altLang="el-GR" sz="2800" b="1" dirty="0">
                <a:solidFill>
                  <a:schemeClr val="accent1">
                    <a:lumMod val="50000"/>
                  </a:schemeClr>
                </a:solidFill>
                <a:latin typeface="Calibri" panose="020F0502020204030204" pitchFamily="34" charset="0"/>
                <a:cs typeface="Calibri" panose="020F0502020204030204" pitchFamily="34" charset="0"/>
              </a:rPr>
              <a:t>Κοινωνικά γεγονότα</a:t>
            </a:r>
          </a:p>
          <a:p>
            <a:pPr lvl="2" eaLnBrk="1" hangingPunct="1">
              <a:lnSpc>
                <a:spcPct val="150000"/>
              </a:lnSpc>
              <a:defRPr/>
            </a:pPr>
            <a:r>
              <a:rPr lang="el-GR" altLang="el-GR" sz="2800" dirty="0">
                <a:latin typeface="Calibri" panose="020F0502020204030204" pitchFamily="34" charset="0"/>
                <a:cs typeface="Calibri" panose="020F0502020204030204" pitchFamily="34" charset="0"/>
              </a:rPr>
              <a:t>2. </a:t>
            </a:r>
            <a:r>
              <a:rPr lang="el-GR" altLang="el-GR" sz="2800" b="1" dirty="0">
                <a:solidFill>
                  <a:schemeClr val="accent2">
                    <a:lumMod val="75000"/>
                  </a:schemeClr>
                </a:solidFill>
                <a:latin typeface="Calibri" panose="020F0502020204030204" pitchFamily="34" charset="0"/>
                <a:cs typeface="Calibri" panose="020F0502020204030204" pitchFamily="34" charset="0"/>
              </a:rPr>
              <a:t>Οικονομικά γεγονότα</a:t>
            </a:r>
          </a:p>
          <a:p>
            <a:pPr lvl="2" eaLnBrk="1" hangingPunct="1">
              <a:lnSpc>
                <a:spcPct val="150000"/>
              </a:lnSpc>
              <a:defRPr/>
            </a:pPr>
            <a:r>
              <a:rPr lang="el-GR" altLang="el-GR" sz="2800" dirty="0">
                <a:latin typeface="Calibri" panose="020F0502020204030204" pitchFamily="34" charset="0"/>
                <a:cs typeface="Calibri" panose="020F0502020204030204" pitchFamily="34" charset="0"/>
              </a:rPr>
              <a:t>3. </a:t>
            </a:r>
            <a:r>
              <a:rPr lang="el-GR" altLang="el-GR" sz="2800" b="1" i="1" dirty="0">
                <a:solidFill>
                  <a:srgbClr val="00B050"/>
                </a:solidFill>
                <a:latin typeface="Calibri" panose="020F0502020204030204" pitchFamily="34" charset="0"/>
                <a:cs typeface="Calibri" panose="020F0502020204030204" pitchFamily="34" charset="0"/>
              </a:rPr>
              <a:t>Λογιστικά γεγονότα</a:t>
            </a:r>
          </a:p>
          <a:p>
            <a:pPr eaLnBrk="1" hangingPunct="1">
              <a:defRPr/>
            </a:pPr>
            <a:endParaRPr lang="el-GR" altLang="el-GR" dirty="0"/>
          </a:p>
        </p:txBody>
      </p:sp>
      <p:sp>
        <p:nvSpPr>
          <p:cNvPr id="5123" name="Τίτλος 1"/>
          <p:cNvSpPr txBox="1">
            <a:spLocks/>
          </p:cNvSpPr>
          <p:nvPr/>
        </p:nvSpPr>
        <p:spPr bwMode="auto">
          <a:xfrm>
            <a:off x="0" y="1"/>
            <a:ext cx="812449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Λογιστικά γεγονότα</a:t>
            </a:r>
            <a:endParaRPr lang="el-GR" altLang="el-GR" sz="2100" b="1" dirty="0">
              <a:solidFill>
                <a:srgbClr val="FFFFFF"/>
              </a:solidFill>
            </a:endParaRPr>
          </a:p>
        </p:txBody>
      </p:sp>
      <p:sp>
        <p:nvSpPr>
          <p:cNvPr id="5" name="Ορθογώνιο 4"/>
          <p:cNvSpPr/>
          <p:nvPr/>
        </p:nvSpPr>
        <p:spPr>
          <a:xfrm>
            <a:off x="8124496" y="1"/>
            <a:ext cx="4067503"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2957226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Effect transition="in" filter="fade">
                                      <p:cBhvr>
                                        <p:cTn id="7" dur="1000">
                                          <p:stCondLst>
                                            <p:cond delay="0"/>
                                          </p:stCondLst>
                                        </p:cTn>
                                        <p:tgtEl>
                                          <p:spTgt spid="145411">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5411">
                                            <p:txEl>
                                              <p:pRg st="2" end="2"/>
                                            </p:txEl>
                                          </p:spTgt>
                                        </p:tgtEl>
                                        <p:attrNameLst>
                                          <p:attrName>style.visibility</p:attrName>
                                        </p:attrNameLst>
                                      </p:cBhvr>
                                      <p:to>
                                        <p:strVal val="visible"/>
                                      </p:to>
                                    </p:set>
                                    <p:animEffect transition="in" filter="fade">
                                      <p:cBhvr>
                                        <p:cTn id="10" dur="1000">
                                          <p:stCondLst>
                                            <p:cond delay="0"/>
                                          </p:stCondLst>
                                        </p:cTn>
                                        <p:tgtEl>
                                          <p:spTgt spid="145411">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5411">
                                            <p:txEl>
                                              <p:pRg st="3" end="3"/>
                                            </p:txEl>
                                          </p:spTgt>
                                        </p:tgtEl>
                                        <p:attrNameLst>
                                          <p:attrName>style.visibility</p:attrName>
                                        </p:attrNameLst>
                                      </p:cBhvr>
                                      <p:to>
                                        <p:strVal val="visible"/>
                                      </p:to>
                                    </p:set>
                                    <p:animEffect transition="in" filter="fade">
                                      <p:cBhvr>
                                        <p:cTn id="13" dur="1000">
                                          <p:stCondLst>
                                            <p:cond delay="0"/>
                                          </p:stCondLst>
                                        </p:cTn>
                                        <p:tgtEl>
                                          <p:spTgt spid="145411">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5411">
                                            <p:txEl>
                                              <p:pRg st="4" end="4"/>
                                            </p:txEl>
                                          </p:spTgt>
                                        </p:tgtEl>
                                        <p:attrNameLst>
                                          <p:attrName>style.visibility</p:attrName>
                                        </p:attrNameLst>
                                      </p:cBhvr>
                                      <p:to>
                                        <p:strVal val="visible"/>
                                      </p:to>
                                    </p:set>
                                    <p:animEffect transition="in" filter="fade">
                                      <p:cBhvr>
                                        <p:cTn id="16" dur="1000">
                                          <p:stCondLst>
                                            <p:cond delay="0"/>
                                          </p:stCondLst>
                                        </p:cTn>
                                        <p:tgtEl>
                                          <p:spTgt spid="145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8B644F53-24CC-4766-8338-A7E9634829AD}"/>
              </a:ext>
            </a:extLst>
          </p:cNvPr>
          <p:cNvPicPr>
            <a:picLocks noChangeAspect="1"/>
          </p:cNvPicPr>
          <p:nvPr/>
        </p:nvPicPr>
        <p:blipFill rotWithShape="1">
          <a:blip r:embed="rId2">
            <a:alphaModFix amt="35000"/>
          </a:blip>
          <a:srcRect t="8537"/>
          <a:stretch/>
        </p:blipFill>
        <p:spPr>
          <a:xfrm>
            <a:off x="20" y="10"/>
            <a:ext cx="12191980" cy="6857990"/>
          </a:xfrm>
          <a:prstGeom prst="rect">
            <a:avLst/>
          </a:prstGeom>
          <a:solidFill>
            <a:schemeClr val="accent5">
              <a:lumMod val="10000"/>
            </a:schemeClr>
          </a:solidFill>
        </p:spPr>
      </p:pic>
      <p:sp>
        <p:nvSpPr>
          <p:cNvPr id="146435" name="Rectangle 3"/>
          <p:cNvSpPr>
            <a:spLocks noGrp="1" noChangeArrowheads="1"/>
          </p:cNvSpPr>
          <p:nvPr>
            <p:ph type="body" idx="1"/>
          </p:nvPr>
        </p:nvSpPr>
        <p:spPr>
          <a:xfrm>
            <a:off x="1774825" y="511176"/>
            <a:ext cx="8713788" cy="6346825"/>
          </a:xfrm>
        </p:spPr>
        <p:txBody>
          <a:bodyPr/>
          <a:lstStyle/>
          <a:p>
            <a:pPr eaLnBrk="1" hangingPunct="1"/>
            <a:endParaRPr lang="el-GR" altLang="el-GR"/>
          </a:p>
          <a:p>
            <a:pPr eaLnBrk="1" hangingPunct="1"/>
            <a:endParaRPr lang="el-GR" altLang="el-GR"/>
          </a:p>
        </p:txBody>
      </p:sp>
      <p:sp>
        <p:nvSpPr>
          <p:cNvPr id="146436" name="Oval 4"/>
          <p:cNvSpPr>
            <a:spLocks noChangeArrowheads="1"/>
          </p:cNvSpPr>
          <p:nvPr/>
        </p:nvSpPr>
        <p:spPr bwMode="auto">
          <a:xfrm>
            <a:off x="1847851" y="511176"/>
            <a:ext cx="8424863" cy="6157913"/>
          </a:xfrm>
          <a:prstGeom prst="ellipse">
            <a:avLst/>
          </a:prstGeom>
          <a:solidFill>
            <a:schemeClr val="accent5"/>
          </a:solidFill>
          <a:ln>
            <a:headEnd/>
            <a:tailEnd/>
          </a:ln>
          <a:scene3d>
            <a:camera prst="orthographicFront"/>
            <a:lightRig rig="threePt" dir="t"/>
          </a:scene3d>
          <a:sp3d>
            <a:bevelT w="114300" prst="artDeco"/>
          </a:sp3d>
        </p:spPr>
        <p:style>
          <a:lnRef idx="2">
            <a:schemeClr val="dk1"/>
          </a:lnRef>
          <a:fillRef idx="1">
            <a:schemeClr val="lt1"/>
          </a:fillRef>
          <a:effectRef idx="0">
            <a:schemeClr val="dk1"/>
          </a:effectRef>
          <a:fontRef idx="minor">
            <a:schemeClr val="dk1"/>
          </a:fontRef>
        </p:style>
        <p:txBody>
          <a:bodyPr wrap="none" anchor="ctr"/>
          <a:lstStyle/>
          <a:p>
            <a:pPr fontAlgn="base">
              <a:spcBef>
                <a:spcPct val="0"/>
              </a:spcBef>
              <a:spcAft>
                <a:spcPct val="0"/>
              </a:spcAft>
              <a:defRPr/>
            </a:pPr>
            <a:r>
              <a:rPr lang="el-GR" dirty="0">
                <a:solidFill>
                  <a:srgbClr val="000000"/>
                </a:solidFill>
                <a:latin typeface="Arial"/>
                <a:cs typeface="Arial"/>
              </a:rPr>
              <a:t>Κοινωνικό </a:t>
            </a:r>
          </a:p>
          <a:p>
            <a:pPr fontAlgn="base">
              <a:spcBef>
                <a:spcPct val="0"/>
              </a:spcBef>
              <a:spcAft>
                <a:spcPct val="0"/>
              </a:spcAft>
              <a:defRPr/>
            </a:pPr>
            <a:r>
              <a:rPr lang="el-GR" dirty="0">
                <a:solidFill>
                  <a:srgbClr val="000000"/>
                </a:solidFill>
                <a:latin typeface="Arial"/>
                <a:cs typeface="Arial"/>
              </a:rPr>
              <a:t>γεγονός</a:t>
            </a:r>
          </a:p>
        </p:txBody>
      </p:sp>
      <p:sp>
        <p:nvSpPr>
          <p:cNvPr id="146437" name="Oval 5"/>
          <p:cNvSpPr>
            <a:spLocks noChangeArrowheads="1"/>
          </p:cNvSpPr>
          <p:nvPr/>
        </p:nvSpPr>
        <p:spPr bwMode="auto">
          <a:xfrm>
            <a:off x="4367214" y="1280160"/>
            <a:ext cx="5329237" cy="4669791"/>
          </a:xfrm>
          <a:prstGeom prst="ellipse">
            <a:avLst/>
          </a:prstGeom>
          <a:solidFill>
            <a:srgbClr val="FFCC66"/>
          </a:solidFill>
          <a:ln>
            <a:headEnd/>
            <a:tailEnd/>
          </a:ln>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wrap="none" anchor="ctr"/>
          <a:lstStyle/>
          <a:p>
            <a:pPr fontAlgn="base">
              <a:spcBef>
                <a:spcPct val="0"/>
              </a:spcBef>
              <a:spcAft>
                <a:spcPct val="0"/>
              </a:spcAft>
              <a:defRPr/>
            </a:pPr>
            <a:r>
              <a:rPr lang="el-GR" dirty="0">
                <a:solidFill>
                  <a:srgbClr val="000000"/>
                </a:solidFill>
                <a:latin typeface="Arial"/>
                <a:cs typeface="Arial"/>
              </a:rPr>
              <a:t>Οικονομικό </a:t>
            </a:r>
          </a:p>
          <a:p>
            <a:pPr fontAlgn="base">
              <a:spcBef>
                <a:spcPct val="0"/>
              </a:spcBef>
              <a:spcAft>
                <a:spcPct val="0"/>
              </a:spcAft>
              <a:defRPr/>
            </a:pPr>
            <a:r>
              <a:rPr lang="el-GR" dirty="0">
                <a:solidFill>
                  <a:srgbClr val="000000"/>
                </a:solidFill>
                <a:latin typeface="Arial"/>
                <a:cs typeface="Arial"/>
              </a:rPr>
              <a:t>γεγονός</a:t>
            </a:r>
          </a:p>
        </p:txBody>
      </p:sp>
      <p:sp>
        <p:nvSpPr>
          <p:cNvPr id="146438" name="Oval 6"/>
          <p:cNvSpPr>
            <a:spLocks noChangeArrowheads="1"/>
          </p:cNvSpPr>
          <p:nvPr/>
        </p:nvSpPr>
        <p:spPr bwMode="auto">
          <a:xfrm>
            <a:off x="6527800" y="2276476"/>
            <a:ext cx="2711450" cy="2447925"/>
          </a:xfrm>
          <a:prstGeom prst="ellipse">
            <a:avLst/>
          </a:prstGeom>
          <a:solidFill>
            <a:srgbClr val="00B05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none" anchor="ctr"/>
          <a:lstStyle/>
          <a:p>
            <a:pPr fontAlgn="base">
              <a:spcBef>
                <a:spcPct val="0"/>
              </a:spcBef>
              <a:spcAft>
                <a:spcPct val="0"/>
              </a:spcAft>
              <a:defRPr/>
            </a:pPr>
            <a:r>
              <a:rPr lang="el-GR" dirty="0">
                <a:solidFill>
                  <a:srgbClr val="000000"/>
                </a:solidFill>
                <a:latin typeface="Arial"/>
                <a:cs typeface="Arial"/>
              </a:rPr>
              <a:t>Λογιστικό γεγονός</a:t>
            </a:r>
          </a:p>
        </p:txBody>
      </p:sp>
      <p:sp>
        <p:nvSpPr>
          <p:cNvPr id="8" name="Τίτλος 1">
            <a:extLst>
              <a:ext uri="{FF2B5EF4-FFF2-40B4-BE49-F238E27FC236}">
                <a16:creationId xmlns:a16="http://schemas.microsoft.com/office/drawing/2014/main" id="{12C91327-2EEA-45F3-B8C6-AC02390556FE}"/>
              </a:ext>
            </a:extLst>
          </p:cNvPr>
          <p:cNvSpPr txBox="1">
            <a:spLocks/>
          </p:cNvSpPr>
          <p:nvPr/>
        </p:nvSpPr>
        <p:spPr bwMode="auto">
          <a:xfrm>
            <a:off x="0" y="1"/>
            <a:ext cx="8124496" cy="403225"/>
          </a:xfrm>
          <a:prstGeom prst="rect">
            <a:avLst/>
          </a:prstGeom>
          <a:solidFill>
            <a:srgbClr val="0066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Κοινωνικά-Οικονομικά-Λογιστικά γεγονότα</a:t>
            </a:r>
            <a:endParaRPr lang="el-GR" altLang="el-GR" sz="2100" b="1" dirty="0">
              <a:solidFill>
                <a:srgbClr val="FFFFFF"/>
              </a:solidFill>
            </a:endParaRPr>
          </a:p>
        </p:txBody>
      </p:sp>
      <p:sp>
        <p:nvSpPr>
          <p:cNvPr id="9" name="Ορθογώνιο 8">
            <a:extLst>
              <a:ext uri="{FF2B5EF4-FFF2-40B4-BE49-F238E27FC236}">
                <a16:creationId xmlns:a16="http://schemas.microsoft.com/office/drawing/2014/main" id="{4B8BB1A4-D0CB-495B-A046-1709229C2DC9}"/>
              </a:ext>
            </a:extLst>
          </p:cNvPr>
          <p:cNvSpPr/>
          <p:nvPr/>
        </p:nvSpPr>
        <p:spPr>
          <a:xfrm>
            <a:off x="8124496" y="1"/>
            <a:ext cx="4067503" cy="403225"/>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492953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fade">
                                      <p:cBhvr>
                                        <p:cTn id="7" dur="1000">
                                          <p:stCondLst>
                                            <p:cond delay="0"/>
                                          </p:stCondLst>
                                        </p:cTn>
                                        <p:tgtEl>
                                          <p:spTgt spid="146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6436">
                                            <p:bg/>
                                          </p:spTgt>
                                        </p:tgtEl>
                                        <p:attrNameLst>
                                          <p:attrName>style.visibility</p:attrName>
                                        </p:attrNameLst>
                                      </p:cBhvr>
                                      <p:to>
                                        <p:strVal val="visible"/>
                                      </p:to>
                                    </p:set>
                                    <p:animEffect transition="in" filter="wheel(1)">
                                      <p:cBhvr>
                                        <p:cTn id="12" dur="2000"/>
                                        <p:tgtEl>
                                          <p:spTgt spid="14643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6436">
                                            <p:txEl>
                                              <p:pRg st="0" end="0"/>
                                            </p:txEl>
                                          </p:spTgt>
                                        </p:tgtEl>
                                        <p:attrNameLst>
                                          <p:attrName>style.visibility</p:attrName>
                                        </p:attrNameLst>
                                      </p:cBhvr>
                                      <p:to>
                                        <p:strVal val="visible"/>
                                      </p:to>
                                    </p:set>
                                    <p:animEffect transition="in" filter="wheel(1)">
                                      <p:cBhvr>
                                        <p:cTn id="17" dur="2000"/>
                                        <p:tgtEl>
                                          <p:spTgt spid="1464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6436">
                                            <p:txEl>
                                              <p:pRg st="1" end="1"/>
                                            </p:txEl>
                                          </p:spTgt>
                                        </p:tgtEl>
                                        <p:attrNameLst>
                                          <p:attrName>style.visibility</p:attrName>
                                        </p:attrNameLst>
                                      </p:cBhvr>
                                      <p:to>
                                        <p:strVal val="visible"/>
                                      </p:to>
                                    </p:set>
                                    <p:animEffect transition="in" filter="wheel(1)">
                                      <p:cBhvr>
                                        <p:cTn id="22" dur="2000"/>
                                        <p:tgtEl>
                                          <p:spTgt spid="14643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6437">
                                            <p:bg/>
                                          </p:spTgt>
                                        </p:tgtEl>
                                        <p:attrNameLst>
                                          <p:attrName>style.visibility</p:attrName>
                                        </p:attrNameLst>
                                      </p:cBhvr>
                                      <p:to>
                                        <p:strVal val="visible"/>
                                      </p:to>
                                    </p:set>
                                    <p:animEffect transition="in" filter="wheel(1)">
                                      <p:cBhvr>
                                        <p:cTn id="27" dur="2000"/>
                                        <p:tgtEl>
                                          <p:spTgt spid="146437">
                                            <p:bg/>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6437">
                                            <p:txEl>
                                              <p:pRg st="0" end="0"/>
                                            </p:txEl>
                                          </p:spTgt>
                                        </p:tgtEl>
                                        <p:attrNameLst>
                                          <p:attrName>style.visibility</p:attrName>
                                        </p:attrNameLst>
                                      </p:cBhvr>
                                      <p:to>
                                        <p:strVal val="visible"/>
                                      </p:to>
                                    </p:set>
                                    <p:animEffect transition="in" filter="wheel(1)">
                                      <p:cBhvr>
                                        <p:cTn id="32" dur="2000"/>
                                        <p:tgtEl>
                                          <p:spTgt spid="14643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6437">
                                            <p:txEl>
                                              <p:pRg st="1" end="1"/>
                                            </p:txEl>
                                          </p:spTgt>
                                        </p:tgtEl>
                                        <p:attrNameLst>
                                          <p:attrName>style.visibility</p:attrName>
                                        </p:attrNameLst>
                                      </p:cBhvr>
                                      <p:to>
                                        <p:strVal val="visible"/>
                                      </p:to>
                                    </p:set>
                                    <p:animEffect transition="in" filter="wheel(1)">
                                      <p:cBhvr>
                                        <p:cTn id="37" dur="2000"/>
                                        <p:tgtEl>
                                          <p:spTgt spid="14643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2" fill="hold" grpId="0" nodeType="clickEffect">
                                  <p:stCondLst>
                                    <p:cond delay="0"/>
                                  </p:stCondLst>
                                  <p:childTnLst>
                                    <p:set>
                                      <p:cBhvr>
                                        <p:cTn id="41" dur="1" fill="hold">
                                          <p:stCondLst>
                                            <p:cond delay="0"/>
                                          </p:stCondLst>
                                        </p:cTn>
                                        <p:tgtEl>
                                          <p:spTgt spid="146438">
                                            <p:bg/>
                                          </p:spTgt>
                                        </p:tgtEl>
                                        <p:attrNameLst>
                                          <p:attrName>style.visibility</p:attrName>
                                        </p:attrNameLst>
                                      </p:cBhvr>
                                      <p:to>
                                        <p:strVal val="visible"/>
                                      </p:to>
                                    </p:set>
                                    <p:animEffect transition="in" filter="wheel(2)">
                                      <p:cBhvr>
                                        <p:cTn id="42" dur="2000"/>
                                        <p:tgtEl>
                                          <p:spTgt spid="14643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2" fill="hold" grpId="0" nodeType="clickEffect">
                                  <p:stCondLst>
                                    <p:cond delay="0"/>
                                  </p:stCondLst>
                                  <p:childTnLst>
                                    <p:set>
                                      <p:cBhvr>
                                        <p:cTn id="46" dur="1" fill="hold">
                                          <p:stCondLst>
                                            <p:cond delay="0"/>
                                          </p:stCondLst>
                                        </p:cTn>
                                        <p:tgtEl>
                                          <p:spTgt spid="146438">
                                            <p:txEl>
                                              <p:pRg st="0" end="0"/>
                                            </p:txEl>
                                          </p:spTgt>
                                        </p:tgtEl>
                                        <p:attrNameLst>
                                          <p:attrName>style.visibility</p:attrName>
                                        </p:attrNameLst>
                                      </p:cBhvr>
                                      <p:to>
                                        <p:strVal val="visible"/>
                                      </p:to>
                                    </p:set>
                                    <p:animEffect transition="in" filter="wheel(2)">
                                      <p:cBhvr>
                                        <p:cTn id="47" dur="2000"/>
                                        <p:tgtEl>
                                          <p:spTgt spid="146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P spid="146436" grpId="0" build="p" animBg="1"/>
      <p:bldP spid="146437" grpId="0" build="p" animBg="1"/>
      <p:bldP spid="146438"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a:xfrm>
            <a:off x="483477" y="403224"/>
            <a:ext cx="5475890" cy="6454775"/>
          </a:xfrm>
        </p:spPr>
        <p:txBody>
          <a:bodyPr/>
          <a:lstStyle/>
          <a:p>
            <a:pPr eaLnBrk="1" hangingPunct="1">
              <a:buFontTx/>
              <a:buNone/>
            </a:pPr>
            <a:r>
              <a:rPr lang="el-GR" altLang="el-GR" sz="2600" u="sng" dirty="0"/>
              <a:t>Κοινωνικά γεγονότα:</a:t>
            </a:r>
          </a:p>
          <a:p>
            <a:pPr lvl="2" eaLnBrk="1" hangingPunct="1">
              <a:lnSpc>
                <a:spcPct val="150000"/>
              </a:lnSpc>
            </a:pPr>
            <a:r>
              <a:rPr lang="el-GR" altLang="el-GR" sz="2600" dirty="0"/>
              <a:t>Ο πόλεμος</a:t>
            </a:r>
          </a:p>
          <a:p>
            <a:pPr lvl="2" eaLnBrk="1" hangingPunct="1">
              <a:lnSpc>
                <a:spcPct val="150000"/>
              </a:lnSpc>
            </a:pPr>
            <a:r>
              <a:rPr lang="el-GR" altLang="el-GR" sz="2600" dirty="0"/>
              <a:t>Η εξειδίκευση του εργατικού δυναμικού</a:t>
            </a:r>
          </a:p>
          <a:p>
            <a:pPr lvl="2" eaLnBrk="1" hangingPunct="1">
              <a:lnSpc>
                <a:spcPct val="150000"/>
              </a:lnSpc>
            </a:pPr>
            <a:r>
              <a:rPr lang="el-GR" altLang="el-GR" sz="2600" dirty="0"/>
              <a:t>Η κοινωνική θέση της διεύθυνσης</a:t>
            </a:r>
          </a:p>
          <a:p>
            <a:pPr lvl="2" eaLnBrk="1" hangingPunct="1">
              <a:lnSpc>
                <a:spcPct val="150000"/>
              </a:lnSpc>
            </a:pPr>
            <a:r>
              <a:rPr lang="el-GR" altLang="el-GR" sz="2600" dirty="0"/>
              <a:t>Εξωτερικοί παράγοντες που επεμβαίνουν στην Διακυβέρνηση της επιχείρησης</a:t>
            </a:r>
          </a:p>
          <a:p>
            <a:pPr eaLnBrk="1" hangingPunct="1"/>
            <a:endParaRPr lang="el-GR" altLang="el-GR" sz="2600" dirty="0"/>
          </a:p>
        </p:txBody>
      </p:sp>
      <p:sp>
        <p:nvSpPr>
          <p:cNvPr id="7171" name="Τίτλος 1"/>
          <p:cNvSpPr txBox="1">
            <a:spLocks/>
          </p:cNvSpPr>
          <p:nvPr/>
        </p:nvSpPr>
        <p:spPr bwMode="auto">
          <a:xfrm>
            <a:off x="0" y="1"/>
            <a:ext cx="7914290"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Κοινωνικά γεγονότα</a:t>
            </a:r>
            <a:endParaRPr lang="el-GR" altLang="el-GR" sz="2100" b="1" dirty="0">
              <a:solidFill>
                <a:srgbClr val="FFFFFF"/>
              </a:solidFill>
            </a:endParaRPr>
          </a:p>
        </p:txBody>
      </p:sp>
      <p:sp>
        <p:nvSpPr>
          <p:cNvPr id="6" name="Ορθογώνιο 5"/>
          <p:cNvSpPr/>
          <p:nvPr/>
        </p:nvSpPr>
        <p:spPr>
          <a:xfrm>
            <a:off x="7914290" y="1"/>
            <a:ext cx="4277710"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
        <p:nvSpPr>
          <p:cNvPr id="5" name="Rectangle 3"/>
          <p:cNvSpPr txBox="1">
            <a:spLocks noChangeArrowheads="1"/>
          </p:cNvSpPr>
          <p:nvPr/>
        </p:nvSpPr>
        <p:spPr bwMode="auto">
          <a:xfrm>
            <a:off x="5959367" y="403225"/>
            <a:ext cx="5812219" cy="645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Tx/>
              <a:buNone/>
            </a:pPr>
            <a:r>
              <a:rPr lang="el-GR" altLang="el-GR" sz="2600" u="sng" dirty="0"/>
              <a:t>Οικονομικά γεγονότα:</a:t>
            </a:r>
          </a:p>
          <a:p>
            <a:pPr eaLnBrk="1" hangingPunct="1"/>
            <a:r>
              <a:rPr lang="el-GR" altLang="el-GR" sz="2600" dirty="0"/>
              <a:t>Ο πληθωρισμός ή ο αποπληθωρισμός</a:t>
            </a:r>
          </a:p>
          <a:p>
            <a:pPr eaLnBrk="1" hangingPunct="1"/>
            <a:r>
              <a:rPr lang="el-GR" altLang="el-GR" sz="2600" dirty="0"/>
              <a:t>Η Επιστημονικό - Τεχνολογική Πρόοδος</a:t>
            </a:r>
          </a:p>
          <a:p>
            <a:pPr eaLnBrk="1" hangingPunct="1"/>
            <a:r>
              <a:rPr lang="el-GR" altLang="el-GR" sz="2600" dirty="0"/>
              <a:t>Οι Ευρωπαϊκές οδηγίες</a:t>
            </a:r>
          </a:p>
          <a:p>
            <a:pPr eaLnBrk="1" hangingPunct="1"/>
            <a:r>
              <a:rPr lang="el-GR" altLang="el-GR" sz="2600" dirty="0"/>
              <a:t>Η χρηματοδότηση</a:t>
            </a:r>
          </a:p>
          <a:p>
            <a:pPr eaLnBrk="1" hangingPunct="1"/>
            <a:r>
              <a:rPr lang="el-GR" altLang="el-GR" sz="2600" dirty="0"/>
              <a:t>Η απόκτηση τεχνογνωσίας (υπό όρους)</a:t>
            </a:r>
          </a:p>
          <a:p>
            <a:pPr eaLnBrk="1" hangingPunct="1"/>
            <a:r>
              <a:rPr lang="el-GR" altLang="el-GR" sz="2600" dirty="0"/>
              <a:t>Ο ανταγωνισμός </a:t>
            </a:r>
          </a:p>
          <a:p>
            <a:pPr eaLnBrk="1" hangingPunct="1"/>
            <a:r>
              <a:rPr lang="el-GR" altLang="el-GR" sz="2600" dirty="0"/>
              <a:t>κ.ά.</a:t>
            </a:r>
          </a:p>
          <a:p>
            <a:pPr eaLnBrk="1" hangingPunct="1"/>
            <a:endParaRPr lang="el-GR" altLang="el-GR" sz="2600" dirty="0"/>
          </a:p>
        </p:txBody>
      </p:sp>
    </p:spTree>
    <p:extLst>
      <p:ext uri="{BB962C8B-B14F-4D97-AF65-F5344CB8AC3E}">
        <p14:creationId xmlns:p14="http://schemas.microsoft.com/office/powerpoint/2010/main" val="3835430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fade">
                                      <p:cBhvr>
                                        <p:cTn id="7" dur="1000">
                                          <p:stCondLst>
                                            <p:cond delay="0"/>
                                          </p:stCondLst>
                                        </p:cTn>
                                        <p:tgtEl>
                                          <p:spTgt spid="1474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459">
                                            <p:txEl>
                                              <p:pRg st="1" end="1"/>
                                            </p:txEl>
                                          </p:spTgt>
                                        </p:tgtEl>
                                        <p:attrNameLst>
                                          <p:attrName>style.visibility</p:attrName>
                                        </p:attrNameLst>
                                      </p:cBhvr>
                                      <p:to>
                                        <p:strVal val="visible"/>
                                      </p:to>
                                    </p:set>
                                    <p:animEffect transition="in" filter="fade">
                                      <p:cBhvr>
                                        <p:cTn id="10" dur="1000">
                                          <p:stCondLst>
                                            <p:cond delay="0"/>
                                          </p:stCondLst>
                                        </p:cTn>
                                        <p:tgtEl>
                                          <p:spTgt spid="14745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7459">
                                            <p:txEl>
                                              <p:pRg st="2" end="2"/>
                                            </p:txEl>
                                          </p:spTgt>
                                        </p:tgtEl>
                                        <p:attrNameLst>
                                          <p:attrName>style.visibility</p:attrName>
                                        </p:attrNameLst>
                                      </p:cBhvr>
                                      <p:to>
                                        <p:strVal val="visible"/>
                                      </p:to>
                                    </p:set>
                                    <p:animEffect transition="in" filter="fade">
                                      <p:cBhvr>
                                        <p:cTn id="13" dur="1000">
                                          <p:stCondLst>
                                            <p:cond delay="0"/>
                                          </p:stCondLst>
                                        </p:cTn>
                                        <p:tgtEl>
                                          <p:spTgt spid="14745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7459">
                                            <p:txEl>
                                              <p:pRg st="3" end="3"/>
                                            </p:txEl>
                                          </p:spTgt>
                                        </p:tgtEl>
                                        <p:attrNameLst>
                                          <p:attrName>style.visibility</p:attrName>
                                        </p:attrNameLst>
                                      </p:cBhvr>
                                      <p:to>
                                        <p:strVal val="visible"/>
                                      </p:to>
                                    </p:set>
                                    <p:animEffect transition="in" filter="fade">
                                      <p:cBhvr>
                                        <p:cTn id="16" dur="1000">
                                          <p:stCondLst>
                                            <p:cond delay="0"/>
                                          </p:stCondLst>
                                        </p:cTn>
                                        <p:tgtEl>
                                          <p:spTgt spid="14745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7459">
                                            <p:txEl>
                                              <p:pRg st="4" end="4"/>
                                            </p:txEl>
                                          </p:spTgt>
                                        </p:tgtEl>
                                        <p:attrNameLst>
                                          <p:attrName>style.visibility</p:attrName>
                                        </p:attrNameLst>
                                      </p:cBhvr>
                                      <p:to>
                                        <p:strVal val="visible"/>
                                      </p:to>
                                    </p:set>
                                    <p:animEffect transition="in" filter="fade">
                                      <p:cBhvr>
                                        <p:cTn id="19" dur="1000">
                                          <p:stCondLst>
                                            <p:cond delay="0"/>
                                          </p:stCondLst>
                                        </p:cTn>
                                        <p:tgtEl>
                                          <p:spTgt spid="14745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stCondLst>
                                            <p:cond delay="0"/>
                                          </p:stCondLst>
                                        </p:cTn>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stCondLst>
                                            <p:cond delay="0"/>
                                          </p:stCondLst>
                                        </p:cTn>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stCondLst>
                                            <p:cond delay="0"/>
                                          </p:stCondLst>
                                        </p:cTn>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stCondLst>
                                            <p:cond delay="0"/>
                                          </p:stCondLst>
                                        </p:cTn>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1000">
                                          <p:stCondLst>
                                            <p:cond delay="0"/>
                                          </p:stCondLst>
                                        </p:cTn>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stCondLst>
                                            <p:cond delay="0"/>
                                          </p:stCondLst>
                                        </p:cTn>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stCondLst>
                                            <p:cond delay="0"/>
                                          </p:stCondLst>
                                        </p:cTn>
                                        <p:tgtEl>
                                          <p:spTgt spid="5">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Effect transition="in" filter="fade">
                                      <p:cBhvr>
                                        <p:cTn id="59" dur="1000">
                                          <p:stCondLst>
                                            <p:cond delay="0"/>
                                          </p:stCondLst>
                                        </p:cTn>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a:xfrm>
            <a:off x="714703" y="403226"/>
            <a:ext cx="4782207" cy="6454775"/>
          </a:xfrm>
        </p:spPr>
        <p:txBody>
          <a:bodyPr/>
          <a:lstStyle/>
          <a:p>
            <a:pPr eaLnBrk="1" hangingPunct="1">
              <a:lnSpc>
                <a:spcPct val="150000"/>
              </a:lnSpc>
            </a:pPr>
            <a:r>
              <a:rPr lang="el-GR" altLang="el-GR" sz="2600" dirty="0"/>
              <a:t>Η πώληση ή αγορά αγαθών</a:t>
            </a:r>
          </a:p>
          <a:p>
            <a:pPr eaLnBrk="1" hangingPunct="1">
              <a:lnSpc>
                <a:spcPct val="150000"/>
              </a:lnSpc>
            </a:pPr>
            <a:r>
              <a:rPr lang="el-GR" altLang="el-GR" sz="2600" dirty="0"/>
              <a:t>Η πληρωμή οφειλών </a:t>
            </a:r>
          </a:p>
          <a:p>
            <a:pPr eaLnBrk="1" hangingPunct="1">
              <a:lnSpc>
                <a:spcPct val="150000"/>
              </a:lnSpc>
            </a:pPr>
            <a:r>
              <a:rPr lang="el-GR" altLang="el-GR" sz="2600" dirty="0"/>
              <a:t>Η είσπραξη απαιτήσεων</a:t>
            </a:r>
          </a:p>
          <a:p>
            <a:pPr eaLnBrk="1" hangingPunct="1">
              <a:lnSpc>
                <a:spcPct val="150000"/>
              </a:lnSpc>
            </a:pPr>
            <a:r>
              <a:rPr lang="el-GR" altLang="el-GR" sz="2600" dirty="0"/>
              <a:t>Η αγορά επενδυτικών αγαθών</a:t>
            </a:r>
          </a:p>
          <a:p>
            <a:pPr eaLnBrk="1" hangingPunct="1">
              <a:lnSpc>
                <a:spcPct val="150000"/>
              </a:lnSpc>
            </a:pPr>
            <a:r>
              <a:rPr lang="el-GR" altLang="el-GR" sz="2600" dirty="0"/>
              <a:t>Η πληρωμή μισθών</a:t>
            </a:r>
          </a:p>
          <a:p>
            <a:pPr eaLnBrk="1" hangingPunct="1">
              <a:lnSpc>
                <a:spcPct val="150000"/>
              </a:lnSpc>
            </a:pPr>
            <a:r>
              <a:rPr lang="el-GR" altLang="el-GR" sz="2600" dirty="0"/>
              <a:t>Η χρήση ενέργειας ή υπηρεσιών (κόστος)</a:t>
            </a:r>
          </a:p>
          <a:p>
            <a:pPr eaLnBrk="1" hangingPunct="1">
              <a:lnSpc>
                <a:spcPct val="150000"/>
              </a:lnSpc>
            </a:pPr>
            <a:r>
              <a:rPr lang="el-GR" altLang="el-GR" sz="2600" dirty="0"/>
              <a:t>Η δημιουργία χρέους ή απαίτησης</a:t>
            </a:r>
          </a:p>
        </p:txBody>
      </p:sp>
      <p:sp>
        <p:nvSpPr>
          <p:cNvPr id="9219" name="Τίτλος 1"/>
          <p:cNvSpPr txBox="1">
            <a:spLocks/>
          </p:cNvSpPr>
          <p:nvPr/>
        </p:nvSpPr>
        <p:spPr bwMode="auto">
          <a:xfrm>
            <a:off x="-1" y="1"/>
            <a:ext cx="7830207"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Λογιστικά γεγονότα</a:t>
            </a:r>
            <a:endParaRPr lang="el-GR" altLang="el-GR" sz="2100" b="1" dirty="0">
              <a:solidFill>
                <a:srgbClr val="FFFFFF"/>
              </a:solidFill>
            </a:endParaRPr>
          </a:p>
        </p:txBody>
      </p:sp>
      <p:sp>
        <p:nvSpPr>
          <p:cNvPr id="5" name="Ορθογώνιο 4"/>
          <p:cNvSpPr/>
          <p:nvPr/>
        </p:nvSpPr>
        <p:spPr>
          <a:xfrm>
            <a:off x="7830206" y="1"/>
            <a:ext cx="4361793"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
        <p:nvSpPr>
          <p:cNvPr id="6" name="Rectangle 3"/>
          <p:cNvSpPr txBox="1">
            <a:spLocks noChangeArrowheads="1"/>
          </p:cNvSpPr>
          <p:nvPr/>
        </p:nvSpPr>
        <p:spPr bwMode="auto">
          <a:xfrm>
            <a:off x="5496910" y="403226"/>
            <a:ext cx="6159062" cy="645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50000"/>
              </a:lnSpc>
              <a:buNone/>
            </a:pPr>
            <a:r>
              <a:rPr lang="el-GR" altLang="el-GR" sz="2600" dirty="0"/>
              <a:t>Λογιστικά είναι τα γεγονότα τα οποία:</a:t>
            </a:r>
          </a:p>
          <a:p>
            <a:pPr algn="just" eaLnBrk="1" hangingPunct="1"/>
            <a:r>
              <a:rPr lang="el-GR" altLang="el-GR" sz="2600" dirty="0"/>
              <a:t>έχουν ήδη πραγματοποιηθεί και μπορεί να αποδοθεί σε αυτά </a:t>
            </a:r>
            <a:r>
              <a:rPr lang="el-GR" altLang="el-GR" sz="2600" dirty="0">
                <a:solidFill>
                  <a:srgbClr val="C00000"/>
                </a:solidFill>
              </a:rPr>
              <a:t>χρηματική αξία</a:t>
            </a:r>
            <a:r>
              <a:rPr lang="el-GR" altLang="el-GR" sz="2600" dirty="0"/>
              <a:t>,</a:t>
            </a:r>
          </a:p>
          <a:p>
            <a:pPr algn="just" eaLnBrk="1" hangingPunct="1"/>
            <a:r>
              <a:rPr lang="el-GR" altLang="el-GR" sz="2600" dirty="0"/>
              <a:t>η οποία αποδεικνύεται αντικειμενικά και επηρεάζουν άμεσα την </a:t>
            </a:r>
            <a:r>
              <a:rPr lang="el-GR" altLang="el-GR" sz="2600" dirty="0">
                <a:solidFill>
                  <a:srgbClr val="00B050"/>
                </a:solidFill>
              </a:rPr>
              <a:t>χρηματοοικονομική κατάσταση</a:t>
            </a:r>
            <a:r>
              <a:rPr lang="el-GR" altLang="el-GR" sz="2600" dirty="0"/>
              <a:t> της επιχειρηματικής μονάδας,</a:t>
            </a:r>
          </a:p>
          <a:p>
            <a:pPr algn="just" eaLnBrk="1" hangingPunct="1"/>
            <a:r>
              <a:rPr lang="el-GR" altLang="el-GR" sz="2600" dirty="0"/>
              <a:t>μεταβάλλοντας τα στοιχεία της λογιστικής ισότητας, δηλαδή το </a:t>
            </a:r>
            <a:r>
              <a:rPr lang="el-GR" altLang="el-GR" sz="2600" b="1" dirty="0">
                <a:solidFill>
                  <a:srgbClr val="002060"/>
                </a:solidFill>
              </a:rPr>
              <a:t>Ε</a:t>
            </a:r>
            <a:r>
              <a:rPr lang="el-GR" altLang="el-GR" sz="2600" dirty="0"/>
              <a:t> το </a:t>
            </a:r>
            <a:r>
              <a:rPr lang="el-GR" altLang="el-GR" sz="2600" b="1" dirty="0">
                <a:solidFill>
                  <a:srgbClr val="C00000"/>
                </a:solidFill>
              </a:rPr>
              <a:t>Π</a:t>
            </a:r>
            <a:r>
              <a:rPr lang="el-GR" altLang="el-GR" sz="2600" dirty="0"/>
              <a:t> και την </a:t>
            </a:r>
            <a:r>
              <a:rPr lang="el-GR" altLang="el-GR" sz="2600" b="1" dirty="0">
                <a:solidFill>
                  <a:srgbClr val="00B050"/>
                </a:solidFill>
              </a:rPr>
              <a:t>ΚΘ</a:t>
            </a:r>
            <a:r>
              <a:rPr lang="el-GR" altLang="el-GR" sz="2600" dirty="0"/>
              <a:t>.</a:t>
            </a:r>
          </a:p>
        </p:txBody>
      </p:sp>
    </p:spTree>
    <p:extLst>
      <p:ext uri="{BB962C8B-B14F-4D97-AF65-F5344CB8AC3E}">
        <p14:creationId xmlns:p14="http://schemas.microsoft.com/office/powerpoint/2010/main" val="906422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Effect transition="in" filter="fade">
                                      <p:cBhvr>
                                        <p:cTn id="7" dur="1000">
                                          <p:stCondLst>
                                            <p:cond delay="0"/>
                                          </p:stCondLst>
                                        </p:cTn>
                                        <p:tgtEl>
                                          <p:spTgt spid="149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507">
                                            <p:txEl>
                                              <p:pRg st="1" end="1"/>
                                            </p:txEl>
                                          </p:spTgt>
                                        </p:tgtEl>
                                        <p:attrNameLst>
                                          <p:attrName>style.visibility</p:attrName>
                                        </p:attrNameLst>
                                      </p:cBhvr>
                                      <p:to>
                                        <p:strVal val="visible"/>
                                      </p:to>
                                    </p:set>
                                    <p:animEffect transition="in" filter="fade">
                                      <p:cBhvr>
                                        <p:cTn id="12" dur="1000">
                                          <p:stCondLst>
                                            <p:cond delay="0"/>
                                          </p:stCondLst>
                                        </p:cTn>
                                        <p:tgtEl>
                                          <p:spTgt spid="149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9507">
                                            <p:txEl>
                                              <p:pRg st="2" end="2"/>
                                            </p:txEl>
                                          </p:spTgt>
                                        </p:tgtEl>
                                        <p:attrNameLst>
                                          <p:attrName>style.visibility</p:attrName>
                                        </p:attrNameLst>
                                      </p:cBhvr>
                                      <p:to>
                                        <p:strVal val="visible"/>
                                      </p:to>
                                    </p:set>
                                    <p:animEffect transition="in" filter="fade">
                                      <p:cBhvr>
                                        <p:cTn id="17" dur="1000">
                                          <p:stCondLst>
                                            <p:cond delay="0"/>
                                          </p:stCondLst>
                                        </p:cTn>
                                        <p:tgtEl>
                                          <p:spTgt spid="149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9507">
                                            <p:txEl>
                                              <p:pRg st="3" end="3"/>
                                            </p:txEl>
                                          </p:spTgt>
                                        </p:tgtEl>
                                        <p:attrNameLst>
                                          <p:attrName>style.visibility</p:attrName>
                                        </p:attrNameLst>
                                      </p:cBhvr>
                                      <p:to>
                                        <p:strVal val="visible"/>
                                      </p:to>
                                    </p:set>
                                    <p:animEffect transition="in" filter="fade">
                                      <p:cBhvr>
                                        <p:cTn id="22" dur="1000">
                                          <p:stCondLst>
                                            <p:cond delay="0"/>
                                          </p:stCondLst>
                                        </p:cTn>
                                        <p:tgtEl>
                                          <p:spTgt spid="149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9507">
                                            <p:txEl>
                                              <p:pRg st="4" end="4"/>
                                            </p:txEl>
                                          </p:spTgt>
                                        </p:tgtEl>
                                        <p:attrNameLst>
                                          <p:attrName>style.visibility</p:attrName>
                                        </p:attrNameLst>
                                      </p:cBhvr>
                                      <p:to>
                                        <p:strVal val="visible"/>
                                      </p:to>
                                    </p:set>
                                    <p:animEffect transition="in" filter="fade">
                                      <p:cBhvr>
                                        <p:cTn id="27" dur="1000">
                                          <p:stCondLst>
                                            <p:cond delay="0"/>
                                          </p:stCondLst>
                                        </p:cTn>
                                        <p:tgtEl>
                                          <p:spTgt spid="149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9507">
                                            <p:txEl>
                                              <p:pRg st="5" end="5"/>
                                            </p:txEl>
                                          </p:spTgt>
                                        </p:tgtEl>
                                        <p:attrNameLst>
                                          <p:attrName>style.visibility</p:attrName>
                                        </p:attrNameLst>
                                      </p:cBhvr>
                                      <p:to>
                                        <p:strVal val="visible"/>
                                      </p:to>
                                    </p:set>
                                    <p:animEffect transition="in" filter="fade">
                                      <p:cBhvr>
                                        <p:cTn id="32" dur="1000">
                                          <p:stCondLst>
                                            <p:cond delay="0"/>
                                          </p:stCondLst>
                                        </p:cTn>
                                        <p:tgtEl>
                                          <p:spTgt spid="149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9507">
                                            <p:txEl>
                                              <p:pRg st="6" end="6"/>
                                            </p:txEl>
                                          </p:spTgt>
                                        </p:tgtEl>
                                        <p:attrNameLst>
                                          <p:attrName>style.visibility</p:attrName>
                                        </p:attrNameLst>
                                      </p:cBhvr>
                                      <p:to>
                                        <p:strVal val="visible"/>
                                      </p:to>
                                    </p:set>
                                    <p:animEffect transition="in" filter="fade">
                                      <p:cBhvr>
                                        <p:cTn id="37" dur="1000">
                                          <p:stCondLst>
                                            <p:cond delay="0"/>
                                          </p:stCondLst>
                                        </p:cTn>
                                        <p:tgtEl>
                                          <p:spTgt spid="149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1000">
                                          <p:stCondLst>
                                            <p:cond delay="0"/>
                                          </p:stCondLst>
                                        </p:cTn>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1000">
                                          <p:stCondLst>
                                            <p:cond delay="0"/>
                                          </p:stCondLst>
                                        </p:cTn>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1000">
                                          <p:stCondLst>
                                            <p:cond delay="0"/>
                                          </p:stCondLst>
                                        </p:cTn>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1000">
                                          <p:stCondLst>
                                            <p:cond delay="0"/>
                                          </p:stCondLst>
                                        </p:cTn>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6"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714702" y="403226"/>
            <a:ext cx="11109436" cy="6454774"/>
          </a:xfrm>
        </p:spPr>
        <p:txBody>
          <a:bodyPr/>
          <a:lstStyle/>
          <a:p>
            <a:pPr algn="ctr" eaLnBrk="1" hangingPunct="1">
              <a:buFontTx/>
              <a:buNone/>
            </a:pPr>
            <a:r>
              <a:rPr lang="el-GR" altLang="el-GR" dirty="0"/>
              <a:t>	</a:t>
            </a:r>
            <a:endParaRPr lang="el-GR" altLang="el-GR" sz="2600" dirty="0"/>
          </a:p>
        </p:txBody>
      </p:sp>
      <p:sp>
        <p:nvSpPr>
          <p:cNvPr id="11267" name="Τίτλος 1"/>
          <p:cNvSpPr txBox="1">
            <a:spLocks/>
          </p:cNvSpPr>
          <p:nvPr/>
        </p:nvSpPr>
        <p:spPr bwMode="auto">
          <a:xfrm>
            <a:off x="0" y="0"/>
            <a:ext cx="7319853"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Η επιμέτρηση</a:t>
            </a:r>
          </a:p>
        </p:txBody>
      </p:sp>
      <p:sp>
        <p:nvSpPr>
          <p:cNvPr id="5" name="Ορθογώνιο 4"/>
          <p:cNvSpPr/>
          <p:nvPr/>
        </p:nvSpPr>
        <p:spPr>
          <a:xfrm>
            <a:off x="7319853" y="1"/>
            <a:ext cx="4872147"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Ορθογώνιο 1"/>
          <p:cNvSpPr/>
          <p:nvPr/>
        </p:nvSpPr>
        <p:spPr>
          <a:xfrm>
            <a:off x="2144108" y="893380"/>
            <a:ext cx="8261131" cy="725214"/>
          </a:xfrm>
          <a:prstGeom prst="rect">
            <a:avLst/>
          </a:prstGeom>
          <a:solidFill>
            <a:srgbClr val="0033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t>Οικονομικά γεγονότα</a:t>
            </a:r>
          </a:p>
        </p:txBody>
      </p:sp>
      <p:cxnSp>
        <p:nvCxnSpPr>
          <p:cNvPr id="4" name="Ευθύγραμμο βέλος σύνδεσης 3"/>
          <p:cNvCxnSpPr/>
          <p:nvPr/>
        </p:nvCxnSpPr>
        <p:spPr>
          <a:xfrm>
            <a:off x="6248399" y="1618594"/>
            <a:ext cx="0" cy="54000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Ορθογώνιο 6"/>
          <p:cNvSpPr/>
          <p:nvPr/>
        </p:nvSpPr>
        <p:spPr>
          <a:xfrm>
            <a:off x="3252950" y="2173309"/>
            <a:ext cx="6043449" cy="567559"/>
          </a:xfrm>
          <a:prstGeom prst="rect">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bg1"/>
                </a:solidFill>
              </a:rPr>
              <a:t>Αναγνώριση</a:t>
            </a:r>
          </a:p>
        </p:txBody>
      </p:sp>
      <p:sp>
        <p:nvSpPr>
          <p:cNvPr id="10" name="Ορθογώνιο 9"/>
          <p:cNvSpPr/>
          <p:nvPr/>
        </p:nvSpPr>
        <p:spPr>
          <a:xfrm>
            <a:off x="3252950" y="3294386"/>
            <a:ext cx="6043449" cy="567559"/>
          </a:xfrm>
          <a:prstGeom prst="rect">
            <a:avLst/>
          </a:prstGeom>
          <a:solidFill>
            <a:srgbClr val="0099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bg1"/>
                </a:solidFill>
              </a:rPr>
              <a:t>Αποτίμηση</a:t>
            </a:r>
          </a:p>
        </p:txBody>
      </p:sp>
      <p:sp>
        <p:nvSpPr>
          <p:cNvPr id="11" name="Ορθογώνιο 10"/>
          <p:cNvSpPr/>
          <p:nvPr/>
        </p:nvSpPr>
        <p:spPr>
          <a:xfrm>
            <a:off x="3252950" y="4368156"/>
            <a:ext cx="6043449" cy="567559"/>
          </a:xfrm>
          <a:prstGeom prst="rect">
            <a:avLst/>
          </a:prstGeom>
          <a:solidFill>
            <a:srgbClr val="0099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bg1"/>
                </a:solidFill>
              </a:rPr>
              <a:t>Ταξινόμηση</a:t>
            </a:r>
          </a:p>
        </p:txBody>
      </p:sp>
      <p:cxnSp>
        <p:nvCxnSpPr>
          <p:cNvPr id="12" name="Ευθύγραμμο βέλος σύνδεσης 11"/>
          <p:cNvCxnSpPr/>
          <p:nvPr/>
        </p:nvCxnSpPr>
        <p:spPr>
          <a:xfrm flipH="1">
            <a:off x="6243145" y="4955618"/>
            <a:ext cx="0" cy="54000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endCxn id="11" idx="0"/>
          </p:cNvCxnSpPr>
          <p:nvPr/>
        </p:nvCxnSpPr>
        <p:spPr>
          <a:xfrm>
            <a:off x="6243145" y="3851944"/>
            <a:ext cx="0" cy="54000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a:off x="6248399" y="2754386"/>
            <a:ext cx="0" cy="54000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Ορθογώνιο 18"/>
          <p:cNvSpPr/>
          <p:nvPr/>
        </p:nvSpPr>
        <p:spPr>
          <a:xfrm>
            <a:off x="935421" y="5495618"/>
            <a:ext cx="10678509" cy="725214"/>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bg1"/>
                </a:solidFill>
              </a:rPr>
              <a:t>Συναλλαγές που επηρεάζουν την Χρηματοοικονομική κατάσταση</a:t>
            </a:r>
          </a:p>
        </p:txBody>
      </p:sp>
    </p:spTree>
    <p:extLst>
      <p:ext uri="{BB962C8B-B14F-4D97-AF65-F5344CB8AC3E}">
        <p14:creationId xmlns:p14="http://schemas.microsoft.com/office/powerpoint/2010/main" val="1244310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style.rotation</p:attrName>
                                        </p:attrNameLst>
                                      </p:cBhvr>
                                      <p:tavLst>
                                        <p:tav tm="0">
                                          <p:val>
                                            <p:fltVal val="90"/>
                                          </p:val>
                                        </p:tav>
                                        <p:tav tm="100000">
                                          <p:val>
                                            <p:fltVal val="0"/>
                                          </p:val>
                                        </p:tav>
                                      </p:tavLst>
                                    </p:anim>
                                    <p:animEffect transition="in" filter="fad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fltVal val="0"/>
                                          </p:val>
                                        </p:tav>
                                        <p:tav tm="100000">
                                          <p:val>
                                            <p:strVal val="#ppt_w"/>
                                          </p:val>
                                        </p:tav>
                                      </p:tavLst>
                                    </p:anim>
                                    <p:anim calcmode="lin" valueType="num">
                                      <p:cBhvr>
                                        <p:cTn id="68" dur="1000" fill="hold"/>
                                        <p:tgtEl>
                                          <p:spTgt spid="19"/>
                                        </p:tgtEl>
                                        <p:attrNameLst>
                                          <p:attrName>ppt_h</p:attrName>
                                        </p:attrNameLst>
                                      </p:cBhvr>
                                      <p:tavLst>
                                        <p:tav tm="0">
                                          <p:val>
                                            <p:fltVal val="0"/>
                                          </p:val>
                                        </p:tav>
                                        <p:tav tm="100000">
                                          <p:val>
                                            <p:strVal val="#ppt_h"/>
                                          </p:val>
                                        </p:tav>
                                      </p:tavLst>
                                    </p:anim>
                                    <p:anim calcmode="lin" valueType="num">
                                      <p:cBhvr>
                                        <p:cTn id="69" dur="1000" fill="hold"/>
                                        <p:tgtEl>
                                          <p:spTgt spid="19"/>
                                        </p:tgtEl>
                                        <p:attrNameLst>
                                          <p:attrName>style.rotation</p:attrName>
                                        </p:attrNameLst>
                                      </p:cBhvr>
                                      <p:tavLst>
                                        <p:tav tm="0">
                                          <p:val>
                                            <p:fltVal val="90"/>
                                          </p:val>
                                        </p:tav>
                                        <p:tav tm="100000">
                                          <p:val>
                                            <p:fltVal val="0"/>
                                          </p:val>
                                        </p:tav>
                                      </p:tavLst>
                                    </p:anim>
                                    <p:animEffect transition="in" filter="fade">
                                      <p:cBhvr>
                                        <p:cTn id="7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50546" name="Rectangle 15054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0547" name="Rectangle 15055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8" name="Rectangle 15055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50" name="Rectangle 15055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52" name="Rectangle 15055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554" name="Freeform: Shape 15055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0565" name="Rectangle 15056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Τίτλος 1"/>
          <p:cNvSpPr txBox="1">
            <a:spLocks/>
          </p:cNvSpPr>
          <p:nvPr/>
        </p:nvSpPr>
        <p:spPr bwMode="auto">
          <a:xfrm>
            <a:off x="466722" y="586855"/>
            <a:ext cx="3201366" cy="3387497"/>
          </a:xfrm>
          <a:prstGeom prst="rect">
            <a:avLst/>
          </a:prstGeom>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fontAlgn="base">
              <a:lnSpc>
                <a:spcPct val="90000"/>
              </a:lnSpc>
              <a:spcBef>
                <a:spcPct val="0"/>
              </a:spcBef>
              <a:spcAft>
                <a:spcPts val="600"/>
              </a:spcAft>
              <a:buClrTx/>
              <a:buSzTx/>
              <a:buNone/>
              <a:tabLst/>
              <a:defRPr/>
            </a:pPr>
            <a:r>
              <a:rPr kumimoji="0" lang="en-US" altLang="el-GR" sz="4000" b="1" i="0" u="none" strike="noStrike" kern="1200" cap="none" spc="0" normalizeH="0" baseline="0" noProof="0">
                <a:ln>
                  <a:noFill/>
                </a:ln>
                <a:solidFill>
                  <a:srgbClr val="FFFFFF"/>
                </a:solidFill>
                <a:effectLst/>
                <a:uLnTx/>
                <a:uFillTx/>
                <a:latin typeface="+mj-lt"/>
                <a:ea typeface="+mj-ea"/>
                <a:cs typeface="+mj-cs"/>
              </a:rPr>
              <a:t>Καθαρά κέρδη</a:t>
            </a:r>
          </a:p>
        </p:txBody>
      </p:sp>
      <p:sp>
        <p:nvSpPr>
          <p:cNvPr id="150531" name="Rectangle 3"/>
          <p:cNvSpPr>
            <a:spLocks noGrp="1" noChangeArrowheads="1"/>
          </p:cNvSpPr>
          <p:nvPr>
            <p:ph idx="1"/>
          </p:nvPr>
        </p:nvSpPr>
        <p:spPr>
          <a:xfrm>
            <a:off x="4037826" y="10138"/>
            <a:ext cx="7838223" cy="6858000"/>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altLang="el-GR" sz="2000" dirty="0"/>
              <a:t>Η </a:t>
            </a:r>
            <a:r>
              <a:rPr lang="en-US" altLang="el-GR" sz="2000" dirty="0" err="1"/>
              <a:t>μέτρηση</a:t>
            </a:r>
            <a:r>
              <a:rPr lang="en-US" altLang="el-GR" sz="2000" dirty="0"/>
              <a:t> των </a:t>
            </a:r>
            <a:r>
              <a:rPr lang="en-US" altLang="el-GR" sz="2000" dirty="0" err="1"/>
              <a:t>συν</a:t>
            </a:r>
            <a:r>
              <a:rPr lang="en-US" altLang="el-GR" sz="2000" dirty="0"/>
              <a:t>αλλαγών αφορά τρία βασικά ζητήματα:</a:t>
            </a:r>
          </a:p>
          <a:p>
            <a:pPr indent="-228600" eaLnBrk="1" hangingPunct="1">
              <a:lnSpc>
                <a:spcPct val="90000"/>
              </a:lnSpc>
              <a:buFont typeface="Arial" panose="020B0604020202020204" pitchFamily="34" charset="0"/>
              <a:buChar char="•"/>
            </a:pPr>
            <a:endParaRPr lang="el-GR" altLang="el-GR" sz="900" b="1" dirty="0"/>
          </a:p>
          <a:p>
            <a:pPr indent="-228600" eaLnBrk="1" hangingPunct="1">
              <a:lnSpc>
                <a:spcPct val="90000"/>
              </a:lnSpc>
              <a:buFont typeface="Arial" panose="020B0604020202020204" pitchFamily="34" charset="0"/>
              <a:buChar char="•"/>
            </a:pPr>
            <a:r>
              <a:rPr lang="en-US" altLang="el-GR" sz="2000" b="1" dirty="0" err="1"/>
              <a:t>Την</a:t>
            </a:r>
            <a:r>
              <a:rPr lang="en-US" altLang="el-GR" sz="2000" b="1" dirty="0"/>
              <a:t> ανα</a:t>
            </a:r>
            <a:r>
              <a:rPr lang="en-US" altLang="el-GR" sz="2000" b="1" dirty="0" err="1"/>
              <a:t>γνώριση</a:t>
            </a:r>
            <a:endParaRPr lang="en-US" altLang="el-GR" sz="2000" b="1" dirty="0"/>
          </a:p>
          <a:p>
            <a:pPr indent="-228600" eaLnBrk="1" hangingPunct="1">
              <a:lnSpc>
                <a:spcPct val="90000"/>
              </a:lnSpc>
              <a:buFont typeface="Arial" panose="020B0604020202020204" pitchFamily="34" charset="0"/>
              <a:buChar char="•"/>
            </a:pPr>
            <a:endParaRPr lang="el-GR" altLang="el-GR" sz="1050" b="1" dirty="0"/>
          </a:p>
          <a:p>
            <a:pPr indent="-228600" eaLnBrk="1" hangingPunct="1">
              <a:lnSpc>
                <a:spcPct val="90000"/>
              </a:lnSpc>
              <a:buFont typeface="Arial" panose="020B0604020202020204" pitchFamily="34" charset="0"/>
              <a:buChar char="•"/>
            </a:pPr>
            <a:r>
              <a:rPr lang="en-US" altLang="el-GR" sz="2000" b="1" dirty="0" err="1"/>
              <a:t>Την</a:t>
            </a:r>
            <a:r>
              <a:rPr lang="en-US" altLang="el-GR" sz="2000" b="1" dirty="0"/>
              <a:t> απ</a:t>
            </a:r>
            <a:r>
              <a:rPr lang="en-US" altLang="el-GR" sz="2000" b="1" dirty="0" err="1"/>
              <a:t>οτίμηση</a:t>
            </a:r>
            <a:endParaRPr lang="en-US" altLang="el-GR" sz="2000" b="1" dirty="0"/>
          </a:p>
          <a:p>
            <a:pPr indent="-228600" eaLnBrk="1" hangingPunct="1">
              <a:lnSpc>
                <a:spcPct val="90000"/>
              </a:lnSpc>
              <a:buFont typeface="Arial" panose="020B0604020202020204" pitchFamily="34" charset="0"/>
              <a:buChar char="•"/>
            </a:pPr>
            <a:endParaRPr lang="el-GR" altLang="el-GR" sz="900" b="1" dirty="0"/>
          </a:p>
          <a:p>
            <a:pPr indent="-228600" eaLnBrk="1" hangingPunct="1">
              <a:lnSpc>
                <a:spcPct val="90000"/>
              </a:lnSpc>
              <a:buFont typeface="Arial" panose="020B0604020202020204" pitchFamily="34" charset="0"/>
              <a:buChar char="•"/>
            </a:pPr>
            <a:r>
              <a:rPr lang="en-US" altLang="el-GR" sz="2000" b="1" dirty="0" err="1"/>
              <a:t>Την</a:t>
            </a:r>
            <a:r>
              <a:rPr lang="en-US" altLang="el-GR" sz="2000" b="1" dirty="0"/>
              <a:t> τα</a:t>
            </a:r>
            <a:r>
              <a:rPr lang="en-US" altLang="el-GR" sz="2000" b="1" dirty="0" err="1"/>
              <a:t>ξινόμηση</a:t>
            </a:r>
            <a:endParaRPr lang="en-US" altLang="el-GR" sz="2000" b="1" dirty="0"/>
          </a:p>
          <a:p>
            <a:pPr indent="-228600" eaLnBrk="1" hangingPunct="1">
              <a:lnSpc>
                <a:spcPct val="90000"/>
              </a:lnSpc>
              <a:buFont typeface="Arial" panose="020B0604020202020204" pitchFamily="34" charset="0"/>
              <a:buChar char="•"/>
            </a:pPr>
            <a:endParaRPr lang="el-GR" altLang="el-GR" sz="900" dirty="0"/>
          </a:p>
          <a:p>
            <a:pPr indent="-228600" eaLnBrk="1" hangingPunct="1">
              <a:lnSpc>
                <a:spcPct val="90000"/>
              </a:lnSpc>
              <a:buFont typeface="Arial" panose="020B0604020202020204" pitchFamily="34" charset="0"/>
              <a:buChar char="•"/>
            </a:pPr>
            <a:r>
              <a:rPr lang="en-US" altLang="el-GR" sz="2000" dirty="0"/>
              <a:t>Η </a:t>
            </a:r>
            <a:r>
              <a:rPr lang="en-US" altLang="el-GR" sz="2000" b="1" dirty="0"/>
              <a:t>ανα</a:t>
            </a:r>
            <a:r>
              <a:rPr lang="en-US" altLang="el-GR" sz="2000" b="1" dirty="0" err="1"/>
              <a:t>γνώριση</a:t>
            </a:r>
            <a:r>
              <a:rPr lang="en-US" altLang="el-GR" sz="2000" dirty="0"/>
              <a:t> ανα</a:t>
            </a:r>
            <a:r>
              <a:rPr lang="en-US" altLang="el-GR" sz="2000" dirty="0" err="1"/>
              <a:t>φέρετ</a:t>
            </a:r>
            <a:r>
              <a:rPr lang="en-US" altLang="el-GR" sz="2000" dirty="0"/>
              <a:t>αι στην δυσκολία της απόφασης για το πότε θα πρέπει να καταχωρηθεί η συναλλαγή</a:t>
            </a:r>
          </a:p>
          <a:p>
            <a:pPr indent="-228600" eaLnBrk="1" hangingPunct="1">
              <a:lnSpc>
                <a:spcPct val="90000"/>
              </a:lnSpc>
              <a:buFont typeface="Arial" panose="020B0604020202020204" pitchFamily="34" charset="0"/>
              <a:buChar char="•"/>
            </a:pPr>
            <a:endParaRPr lang="el-GR" altLang="el-GR" sz="1050" dirty="0"/>
          </a:p>
          <a:p>
            <a:pPr indent="-228600" eaLnBrk="1" hangingPunct="1">
              <a:lnSpc>
                <a:spcPct val="90000"/>
              </a:lnSpc>
              <a:buFont typeface="Arial" panose="020B0604020202020204" pitchFamily="34" charset="0"/>
              <a:buChar char="•"/>
            </a:pPr>
            <a:r>
              <a:rPr lang="en-US" altLang="el-GR" sz="2000" dirty="0"/>
              <a:t>Η π</a:t>
            </a:r>
            <a:r>
              <a:rPr lang="en-US" altLang="el-GR" sz="2000" dirty="0" err="1"/>
              <a:t>ροκ</a:t>
            </a:r>
            <a:r>
              <a:rPr lang="en-US" altLang="el-GR" sz="2000" dirty="0"/>
              <a:t>αθορισμένη χρονική στιγμή κατά την οποία θα πρέπει να καταχωρηθεί η συναλλαγή ονομάζεται σημείο αναγνώρισης</a:t>
            </a:r>
          </a:p>
          <a:p>
            <a:pPr indent="-228600" eaLnBrk="1" hangingPunct="1">
              <a:lnSpc>
                <a:spcPct val="90000"/>
              </a:lnSpc>
              <a:buFont typeface="Arial" panose="020B0604020202020204" pitchFamily="34" charset="0"/>
              <a:buChar char="•"/>
            </a:pPr>
            <a:endParaRPr lang="el-GR" altLang="el-GR" sz="1000" dirty="0"/>
          </a:p>
          <a:p>
            <a:pPr indent="-228600" eaLnBrk="1" hangingPunct="1">
              <a:lnSpc>
                <a:spcPct val="90000"/>
              </a:lnSpc>
              <a:buFont typeface="Arial" panose="020B0604020202020204" pitchFamily="34" charset="0"/>
              <a:buChar char="•"/>
            </a:pPr>
            <a:r>
              <a:rPr lang="en-US" altLang="el-GR" sz="2000" dirty="0"/>
              <a:t>Η </a:t>
            </a:r>
            <a:r>
              <a:rPr lang="en-US" altLang="el-GR" sz="2000" b="1" dirty="0"/>
              <a:t>απ</a:t>
            </a:r>
            <a:r>
              <a:rPr lang="en-US" altLang="el-GR" sz="2000" b="1" dirty="0" err="1"/>
              <a:t>οτίμηση</a:t>
            </a:r>
            <a:r>
              <a:rPr lang="en-US" altLang="el-GR" sz="2000" dirty="0"/>
              <a:t> </a:t>
            </a:r>
            <a:r>
              <a:rPr lang="en-US" altLang="el-GR" sz="2000" dirty="0" err="1"/>
              <a:t>εστιάζει</a:t>
            </a:r>
            <a:r>
              <a:rPr lang="en-US" altLang="el-GR" sz="2000" dirty="0"/>
              <a:t> </a:t>
            </a:r>
            <a:r>
              <a:rPr lang="en-US" altLang="el-GR" sz="2000" dirty="0" err="1"/>
              <a:t>στην</a:t>
            </a:r>
            <a:r>
              <a:rPr lang="en-US" altLang="el-GR" sz="2000" dirty="0"/>
              <a:t> α</a:t>
            </a:r>
            <a:r>
              <a:rPr lang="en-US" altLang="el-GR" sz="2000" dirty="0" err="1"/>
              <a:t>νάθεση</a:t>
            </a:r>
            <a:r>
              <a:rPr lang="en-US" altLang="el-GR" sz="2000" dirty="0"/>
              <a:t> </a:t>
            </a:r>
            <a:r>
              <a:rPr lang="en-US" altLang="el-GR" sz="2000" dirty="0" err="1"/>
              <a:t>μι</a:t>
            </a:r>
            <a:r>
              <a:rPr lang="en-US" altLang="el-GR" sz="2000" dirty="0"/>
              <a:t>ας χρηματικής τιμής στις  συναλλαγές, και στα στοιχεία του Ενεργητικού και των Υποχρεώσεων που προκύπτουν</a:t>
            </a:r>
          </a:p>
          <a:p>
            <a:pPr indent="-228600" eaLnBrk="1" hangingPunct="1">
              <a:lnSpc>
                <a:spcPct val="90000"/>
              </a:lnSpc>
              <a:buFont typeface="Arial" panose="020B0604020202020204" pitchFamily="34" charset="0"/>
              <a:buChar char="•"/>
            </a:pPr>
            <a:endParaRPr lang="el-GR" altLang="el-GR" sz="900" b="1" dirty="0"/>
          </a:p>
          <a:p>
            <a:pPr indent="-228600" eaLnBrk="1" hangingPunct="1">
              <a:lnSpc>
                <a:spcPct val="90000"/>
              </a:lnSpc>
              <a:buFont typeface="Arial" panose="020B0604020202020204" pitchFamily="34" charset="0"/>
              <a:buChar char="•"/>
            </a:pPr>
            <a:r>
              <a:rPr lang="en-US" altLang="el-GR" sz="2000" b="1" dirty="0"/>
              <a:t>Τα</a:t>
            </a:r>
            <a:r>
              <a:rPr lang="en-US" altLang="el-GR" sz="2000" b="1" dirty="0" err="1"/>
              <a:t>ξινόμηση</a:t>
            </a:r>
            <a:r>
              <a:rPr lang="en-US" altLang="el-GR" sz="2000" dirty="0"/>
              <a:t> </a:t>
            </a:r>
            <a:r>
              <a:rPr lang="en-US" altLang="el-GR" sz="2000" dirty="0" err="1"/>
              <a:t>είν</a:t>
            </a:r>
            <a:r>
              <a:rPr lang="en-US" altLang="el-GR" sz="2000" dirty="0"/>
              <a:t>αι η καταχώρηση των συναλλαγών οι οποίες αφορούν την οντότητα σε ανάλογες κατηγορίες και λογαρισμούς</a:t>
            </a:r>
          </a:p>
          <a:p>
            <a:pPr indent="-228600" eaLnBrk="1" hangingPunct="1">
              <a:lnSpc>
                <a:spcPct val="90000"/>
              </a:lnSpc>
              <a:buFont typeface="Arial" panose="020B0604020202020204" pitchFamily="34" charset="0"/>
              <a:buChar char="•"/>
            </a:pPr>
            <a:endParaRPr lang="en-US" altLang="el-GR" sz="2000" dirty="0"/>
          </a:p>
          <a:p>
            <a:pPr indent="-228600" eaLnBrk="1" hangingPunct="1">
              <a:lnSpc>
                <a:spcPct val="90000"/>
              </a:lnSpc>
              <a:buFont typeface="Arial" panose="020B0604020202020204" pitchFamily="34" charset="0"/>
              <a:buChar char="•"/>
            </a:pPr>
            <a:endParaRPr lang="en-US" altLang="el-GR" sz="2000" dirty="0"/>
          </a:p>
        </p:txBody>
      </p:sp>
    </p:spTree>
    <p:extLst>
      <p:ext uri="{BB962C8B-B14F-4D97-AF65-F5344CB8AC3E}">
        <p14:creationId xmlns:p14="http://schemas.microsoft.com/office/powerpoint/2010/main" val="4137365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10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0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053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505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anim calcmode="lin" valueType="num">
                                      <p:cBhvr>
                                        <p:cTn id="15" dur="1000" fill="hold"/>
                                        <p:tgtEl>
                                          <p:spTgt spid="15053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5053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50531">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15053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anim calcmode="lin" valueType="num">
                                      <p:cBhvr>
                                        <p:cTn id="23" dur="1000" fill="hold"/>
                                        <p:tgtEl>
                                          <p:spTgt spid="150531">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50531">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50531">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15053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0531">
                                            <p:txEl>
                                              <p:pRg st="6" end="6"/>
                                            </p:txEl>
                                          </p:spTgt>
                                        </p:tgtEl>
                                        <p:attrNameLst>
                                          <p:attrName>style.visibility</p:attrName>
                                        </p:attrNameLst>
                                      </p:cBhvr>
                                      <p:to>
                                        <p:strVal val="visible"/>
                                      </p:to>
                                    </p:set>
                                    <p:anim calcmode="lin" valueType="num">
                                      <p:cBhvr>
                                        <p:cTn id="31" dur="1000" fill="hold"/>
                                        <p:tgtEl>
                                          <p:spTgt spid="150531">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150531">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150531">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15053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0531">
                                            <p:txEl>
                                              <p:pRg st="8" end="8"/>
                                            </p:txEl>
                                          </p:spTgt>
                                        </p:tgtEl>
                                        <p:attrNameLst>
                                          <p:attrName>style.visibility</p:attrName>
                                        </p:attrNameLst>
                                      </p:cBhvr>
                                      <p:to>
                                        <p:strVal val="visible"/>
                                      </p:to>
                                    </p:set>
                                    <p:animEffect transition="in" filter="fade">
                                      <p:cBhvr>
                                        <p:cTn id="39" dur="1000">
                                          <p:stCondLst>
                                            <p:cond delay="0"/>
                                          </p:stCondLst>
                                        </p:cTn>
                                        <p:tgtEl>
                                          <p:spTgt spid="150531">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0531">
                                            <p:txEl>
                                              <p:pRg st="10" end="10"/>
                                            </p:txEl>
                                          </p:spTgt>
                                        </p:tgtEl>
                                        <p:attrNameLst>
                                          <p:attrName>style.visibility</p:attrName>
                                        </p:attrNameLst>
                                      </p:cBhvr>
                                      <p:to>
                                        <p:strVal val="visible"/>
                                      </p:to>
                                    </p:set>
                                    <p:animEffect transition="in" filter="fade">
                                      <p:cBhvr>
                                        <p:cTn id="44" dur="1000">
                                          <p:stCondLst>
                                            <p:cond delay="0"/>
                                          </p:stCondLst>
                                        </p:cTn>
                                        <p:tgtEl>
                                          <p:spTgt spid="15053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0531">
                                            <p:txEl>
                                              <p:pRg st="12" end="12"/>
                                            </p:txEl>
                                          </p:spTgt>
                                        </p:tgtEl>
                                        <p:attrNameLst>
                                          <p:attrName>style.visibility</p:attrName>
                                        </p:attrNameLst>
                                      </p:cBhvr>
                                      <p:to>
                                        <p:strVal val="visible"/>
                                      </p:to>
                                    </p:set>
                                    <p:animEffect transition="in" filter="fade">
                                      <p:cBhvr>
                                        <p:cTn id="49" dur="1000">
                                          <p:stCondLst>
                                            <p:cond delay="0"/>
                                          </p:stCondLst>
                                        </p:cTn>
                                        <p:tgtEl>
                                          <p:spTgt spid="150531">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0531">
                                            <p:txEl>
                                              <p:pRg st="14" end="14"/>
                                            </p:txEl>
                                          </p:spTgt>
                                        </p:tgtEl>
                                        <p:attrNameLst>
                                          <p:attrName>style.visibility</p:attrName>
                                        </p:attrNameLst>
                                      </p:cBhvr>
                                      <p:to>
                                        <p:strVal val="visible"/>
                                      </p:to>
                                    </p:set>
                                    <p:animEffect transition="in" filter="fade">
                                      <p:cBhvr>
                                        <p:cTn id="54" dur="1000">
                                          <p:stCondLst>
                                            <p:cond delay="0"/>
                                          </p:stCondLst>
                                        </p:cTn>
                                        <p:tgtEl>
                                          <p:spTgt spid="15053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4128464" y="537881"/>
            <a:ext cx="7866312" cy="6320117"/>
          </a:xfrm>
        </p:spPr>
        <p:txBody>
          <a:bodyPr numCol="1">
            <a:normAutofit/>
          </a:bodyPr>
          <a:lstStyle/>
          <a:p>
            <a:pPr marL="342900" lvl="0" indent="-342900" algn="just" fontAlgn="base">
              <a:lnSpc>
                <a:spcPct val="100000"/>
              </a:lnSpc>
              <a:spcBef>
                <a:spcPct val="20000"/>
              </a:spcBef>
              <a:spcAft>
                <a:spcPct val="0"/>
              </a:spcAft>
              <a:buFontTx/>
              <a:buChar char="•"/>
            </a:pPr>
            <a:r>
              <a:rPr lang="el-GR" altLang="zh-TW" dirty="0">
                <a:solidFill>
                  <a:srgbClr val="000000"/>
                </a:solidFill>
                <a:latin typeface="Arial"/>
                <a:cs typeface="Arial"/>
              </a:rPr>
              <a:t>Όπως και κάθε σημαντική εξέλιξη στην ανθρώπινη διανόηση, έτσι και η λογιστική έχει τις ρίζες της στην Αρχαία Ελλάδα </a:t>
            </a:r>
          </a:p>
          <a:p>
            <a:pPr marL="342900" lvl="0" indent="-342900"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fontAlgn="base">
              <a:lnSpc>
                <a:spcPct val="100000"/>
              </a:lnSpc>
              <a:spcBef>
                <a:spcPct val="20000"/>
              </a:spcBef>
              <a:spcAft>
                <a:spcPct val="0"/>
              </a:spcAft>
              <a:buFontTx/>
              <a:buChar char="•"/>
            </a:pPr>
            <a:endParaRPr lang="el-GR" altLang="el-GR" dirty="0">
              <a:solidFill>
                <a:srgbClr val="000000"/>
              </a:solidFill>
              <a:latin typeface="Arial"/>
              <a:cs typeface="Arial"/>
            </a:endParaRPr>
          </a:p>
          <a:p>
            <a:pPr marL="342900" lvl="0" indent="-342900" algn="just" fontAlgn="base">
              <a:lnSpc>
                <a:spcPct val="100000"/>
              </a:lnSpc>
              <a:spcBef>
                <a:spcPct val="20000"/>
              </a:spcBef>
              <a:spcAft>
                <a:spcPct val="0"/>
              </a:spcAft>
              <a:buFontTx/>
              <a:buChar char="•"/>
            </a:pPr>
            <a:r>
              <a:rPr lang="el-GR" altLang="el-GR" dirty="0">
                <a:solidFill>
                  <a:srgbClr val="000000"/>
                </a:solidFill>
                <a:latin typeface="Arial"/>
                <a:cs typeface="Arial"/>
              </a:rPr>
              <a:t>Η αποκρυπτογράφηση της γραφής, Γραμμικής Β, το 1952 από το νεαρό αρχιτέκτονα Μάικλ </a:t>
            </a:r>
            <a:r>
              <a:rPr lang="el-GR" altLang="el-GR" dirty="0" err="1">
                <a:solidFill>
                  <a:srgbClr val="000000"/>
                </a:solidFill>
                <a:latin typeface="Arial"/>
                <a:cs typeface="Arial"/>
              </a:rPr>
              <a:t>Βέντρις</a:t>
            </a:r>
            <a:r>
              <a:rPr lang="el-GR" altLang="el-GR" dirty="0">
                <a:solidFill>
                  <a:srgbClr val="000000"/>
                </a:solidFill>
                <a:latin typeface="Arial"/>
                <a:cs typeface="Arial"/>
              </a:rPr>
              <a:t> (M. </a:t>
            </a:r>
            <a:r>
              <a:rPr lang="el-GR" altLang="el-GR" dirty="0" err="1">
                <a:solidFill>
                  <a:srgbClr val="000000"/>
                </a:solidFill>
                <a:latin typeface="Arial"/>
                <a:cs typeface="Arial"/>
              </a:rPr>
              <a:t>Ventris</a:t>
            </a:r>
            <a:r>
              <a:rPr lang="el-GR" altLang="el-GR" dirty="0">
                <a:solidFill>
                  <a:srgbClr val="000000"/>
                </a:solidFill>
                <a:latin typeface="Arial"/>
                <a:cs typeface="Arial"/>
              </a:rPr>
              <a:t>), έδειξε ότι η πλειοψηφία από τα 5.000 κείμενα που έχουν βρεθεί, είναι καταγραφή αγαθών σε λίστες εισαγωγής και εξαγωγής ή αποθήκευσης στα ανάκτορα.</a:t>
            </a:r>
          </a:p>
          <a:p>
            <a:pPr marL="0" indent="0" algn="just">
              <a:buNone/>
            </a:pPr>
            <a:endParaRPr lang="en-US" sz="2600" dirty="0"/>
          </a:p>
        </p:txBody>
      </p:sp>
      <p:pic>
        <p:nvPicPr>
          <p:cNvPr id="4" name="Εικόνα 3"/>
          <p:cNvPicPr>
            <a:picLocks noChangeAspect="1"/>
          </p:cNvPicPr>
          <p:nvPr/>
        </p:nvPicPr>
        <p:blipFill>
          <a:blip r:embed="rId3"/>
          <a:stretch>
            <a:fillRect/>
          </a:stretch>
        </p:blipFill>
        <p:spPr>
          <a:xfrm>
            <a:off x="105104" y="627008"/>
            <a:ext cx="4023360" cy="2641709"/>
          </a:xfrm>
          <a:prstGeom prst="rect">
            <a:avLst/>
          </a:prstGeom>
          <a:scene3d>
            <a:camera prst="orthographicFront"/>
            <a:lightRig rig="threePt" dir="t"/>
          </a:scene3d>
          <a:sp3d>
            <a:bevelT w="114300" prst="artDeco"/>
          </a:sp3d>
        </p:spPr>
      </p:pic>
      <p:pic>
        <p:nvPicPr>
          <p:cNvPr id="6" name="Εικόνα 5"/>
          <p:cNvPicPr>
            <a:picLocks noChangeAspect="1"/>
          </p:cNvPicPr>
          <p:nvPr/>
        </p:nvPicPr>
        <p:blipFill>
          <a:blip r:embed="rId4"/>
          <a:stretch>
            <a:fillRect/>
          </a:stretch>
        </p:blipFill>
        <p:spPr>
          <a:xfrm>
            <a:off x="105104" y="3541987"/>
            <a:ext cx="4023360" cy="3158792"/>
          </a:xfrm>
          <a:prstGeom prst="rect">
            <a:avLst/>
          </a:prstGeom>
          <a:scene3d>
            <a:camera prst="orthographicFront"/>
            <a:lightRig rig="threePt" dir="t"/>
          </a:scene3d>
          <a:sp3d>
            <a:bevelT w="114300" prst="artDeco"/>
          </a:sp3d>
        </p:spPr>
      </p:pic>
      <p:sp>
        <p:nvSpPr>
          <p:cNvPr id="5" name="Ορθογώνιο 4">
            <a:extLst>
              <a:ext uri="{FF2B5EF4-FFF2-40B4-BE49-F238E27FC236}">
                <a16:creationId xmlns:a16="http://schemas.microsoft.com/office/drawing/2014/main" id="{B57E571E-61D8-BFB3-D002-9D2F478349B7}"/>
              </a:ext>
            </a:extLst>
          </p:cNvPr>
          <p:cNvSpPr/>
          <p:nvPr/>
        </p:nvSpPr>
        <p:spPr>
          <a:xfrm>
            <a:off x="6691256" y="0"/>
            <a:ext cx="5500744" cy="537880"/>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3261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ou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756745" y="403226"/>
            <a:ext cx="10804634" cy="6454775"/>
          </a:xfrm>
        </p:spPr>
        <p:txBody>
          <a:bodyPr/>
          <a:lstStyle/>
          <a:p>
            <a:pPr algn="just" eaLnBrk="1" hangingPunct="1">
              <a:defRPr/>
            </a:pPr>
            <a:r>
              <a:rPr lang="el-GR" altLang="el-GR" sz="2800" dirty="0"/>
              <a:t>Πρόκειται για τις απαρχές του λογιστικού συστήματος το οποίο βασίζεται στο </a:t>
            </a:r>
            <a:r>
              <a:rPr lang="el-GR" altLang="el-GR" sz="2800" b="1" i="1" dirty="0">
                <a:solidFill>
                  <a:srgbClr val="FF0000"/>
                </a:solidFill>
              </a:rPr>
              <a:t>ιστορικό κόστος</a:t>
            </a:r>
          </a:p>
          <a:p>
            <a:pPr marL="0" indent="0" algn="ctr" eaLnBrk="1" hangingPunct="1">
              <a:buNone/>
              <a:defRPr/>
            </a:pPr>
            <a:r>
              <a:rPr lang="el-GR" altLang="el-GR" sz="2800" b="1" i="1" dirty="0">
                <a:solidFill>
                  <a:srgbClr val="00B050"/>
                </a:solidFill>
              </a:rPr>
              <a:t>Λογιστική ιστορικού κόστους</a:t>
            </a:r>
          </a:p>
          <a:p>
            <a:pPr marL="0" indent="0" algn="just" eaLnBrk="1" hangingPunct="1">
              <a:buNone/>
              <a:defRPr/>
            </a:pPr>
            <a:endParaRPr lang="el-GR" altLang="el-GR" sz="1000" dirty="0"/>
          </a:p>
          <a:p>
            <a:pPr marL="0" indent="0" algn="just" eaLnBrk="1" hangingPunct="1">
              <a:buNone/>
              <a:defRPr/>
            </a:pPr>
            <a:r>
              <a:rPr lang="el-GR" altLang="el-GR" sz="2800" dirty="0"/>
              <a:t>Καταχωρεί τις συναλλαγές σε χρηματικό ποσό της ημερομηνίας που συμβαίνει το λογιστικό γεγονός στη ζωή της επιχείρησης.</a:t>
            </a:r>
          </a:p>
          <a:p>
            <a:pPr marL="0" indent="0" algn="just" eaLnBrk="1" hangingPunct="1">
              <a:buNone/>
              <a:defRPr/>
            </a:pPr>
            <a:endParaRPr lang="el-GR" altLang="el-GR" sz="1000" dirty="0"/>
          </a:p>
          <a:p>
            <a:pPr marL="0" indent="0" algn="just" eaLnBrk="1" hangingPunct="1">
              <a:buNone/>
              <a:defRPr/>
            </a:pPr>
            <a:r>
              <a:rPr lang="el-GR" altLang="el-GR" sz="2800" dirty="0"/>
              <a:t>Στην πράξη η επιχείρηση δεν αγοράζει και πουλάει έναντι μετρητών, αλλά δίνει και λαμβάνει </a:t>
            </a:r>
            <a:r>
              <a:rPr lang="el-GR" altLang="el-GR" sz="2800" b="1" i="1" u="sng" dirty="0">
                <a:solidFill>
                  <a:srgbClr val="C00000"/>
                </a:solidFill>
              </a:rPr>
              <a:t>πίστωση</a:t>
            </a:r>
          </a:p>
          <a:p>
            <a:pPr marL="0" indent="0" algn="ctr" eaLnBrk="1" hangingPunct="1">
              <a:buNone/>
              <a:defRPr/>
            </a:pPr>
            <a:endParaRPr lang="el-GR" altLang="el-GR" sz="1000" b="1" i="1" dirty="0">
              <a:solidFill>
                <a:srgbClr val="00B050"/>
              </a:solidFill>
            </a:endParaRPr>
          </a:p>
          <a:p>
            <a:pPr marL="0" indent="0" algn="ctr" eaLnBrk="1" hangingPunct="1">
              <a:buNone/>
              <a:defRPr/>
            </a:pPr>
            <a:r>
              <a:rPr lang="el-GR" altLang="el-GR" sz="2800" b="1" i="1" dirty="0">
                <a:solidFill>
                  <a:srgbClr val="C00000"/>
                </a:solidFill>
              </a:rPr>
              <a:t>Λογιστική της εύλογης αξίας</a:t>
            </a:r>
          </a:p>
          <a:p>
            <a:pPr marL="0" indent="0" algn="just" eaLnBrk="1" hangingPunct="1">
              <a:buNone/>
              <a:defRPr/>
            </a:pPr>
            <a:r>
              <a:rPr lang="el-GR" altLang="el-GR" sz="2800" dirty="0"/>
              <a:t>Καταχωρεί τις συναλλαγές στην τιμή ανταλλαγής μιας πραγματικής ή δυνητικής επιχειρηματικής συναλλαγής μεταξύ των συμμετεχόντων στην αγορά</a:t>
            </a:r>
          </a:p>
        </p:txBody>
      </p:sp>
      <p:sp>
        <p:nvSpPr>
          <p:cNvPr id="6147" name="Τίτλος 1"/>
          <p:cNvSpPr txBox="1">
            <a:spLocks/>
          </p:cNvSpPr>
          <p:nvPr/>
        </p:nvSpPr>
        <p:spPr bwMode="auto">
          <a:xfrm>
            <a:off x="-1" y="1"/>
            <a:ext cx="8713077"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Λογιστική ιστορικού κόστους και της εύλογης αξίας</a:t>
            </a:r>
            <a:endParaRPr lang="el-GR" altLang="el-GR" sz="2100" b="1" dirty="0">
              <a:solidFill>
                <a:srgbClr val="FFFFFF"/>
              </a:solidFill>
            </a:endParaRPr>
          </a:p>
        </p:txBody>
      </p:sp>
      <p:sp>
        <p:nvSpPr>
          <p:cNvPr id="5" name="Ορθογώνιο 4"/>
          <p:cNvSpPr/>
          <p:nvPr/>
        </p:nvSpPr>
        <p:spPr>
          <a:xfrm>
            <a:off x="8713076" y="1"/>
            <a:ext cx="347892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76540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fade">
                                      <p:cBhvr>
                                        <p:cTn id="7" dur="1000">
                                          <p:stCondLst>
                                            <p:cond delay="0"/>
                                          </p:stCondLst>
                                        </p:cTn>
                                        <p:tgtEl>
                                          <p:spTgt spid="145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5411">
                                            <p:txEl>
                                              <p:pRg st="1" end="1"/>
                                            </p:txEl>
                                          </p:spTgt>
                                        </p:tgtEl>
                                        <p:attrNameLst>
                                          <p:attrName>style.visibility</p:attrName>
                                        </p:attrNameLst>
                                      </p:cBhvr>
                                      <p:to>
                                        <p:strVal val="visible"/>
                                      </p:to>
                                    </p:set>
                                    <p:anim calcmode="lin" valueType="num">
                                      <p:cBhvr>
                                        <p:cTn id="12" dur="1000" fill="hold"/>
                                        <p:tgtEl>
                                          <p:spTgt spid="145411">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145411">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145411">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14541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5411">
                                            <p:txEl>
                                              <p:pRg st="3" end="3"/>
                                            </p:txEl>
                                          </p:spTgt>
                                        </p:tgtEl>
                                        <p:attrNameLst>
                                          <p:attrName>style.visibility</p:attrName>
                                        </p:attrNameLst>
                                      </p:cBhvr>
                                      <p:to>
                                        <p:strVal val="visible"/>
                                      </p:to>
                                    </p:set>
                                    <p:animEffect transition="in" filter="fade">
                                      <p:cBhvr>
                                        <p:cTn id="20" dur="1000">
                                          <p:stCondLst>
                                            <p:cond delay="0"/>
                                          </p:stCondLst>
                                        </p:cTn>
                                        <p:tgtEl>
                                          <p:spTgt spid="14541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5411">
                                            <p:txEl>
                                              <p:pRg st="5" end="5"/>
                                            </p:txEl>
                                          </p:spTgt>
                                        </p:tgtEl>
                                        <p:attrNameLst>
                                          <p:attrName>style.visibility</p:attrName>
                                        </p:attrNameLst>
                                      </p:cBhvr>
                                      <p:to>
                                        <p:strVal val="visible"/>
                                      </p:to>
                                    </p:set>
                                    <p:animEffect transition="in" filter="fade">
                                      <p:cBhvr>
                                        <p:cTn id="25" dur="1000">
                                          <p:stCondLst>
                                            <p:cond delay="0"/>
                                          </p:stCondLst>
                                        </p:cTn>
                                        <p:tgtEl>
                                          <p:spTgt spid="14541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5411">
                                            <p:txEl>
                                              <p:pRg st="7" end="7"/>
                                            </p:txEl>
                                          </p:spTgt>
                                        </p:tgtEl>
                                        <p:attrNameLst>
                                          <p:attrName>style.visibility</p:attrName>
                                        </p:attrNameLst>
                                      </p:cBhvr>
                                      <p:to>
                                        <p:strVal val="visible"/>
                                      </p:to>
                                    </p:set>
                                    <p:anim calcmode="lin" valueType="num">
                                      <p:cBhvr>
                                        <p:cTn id="30" dur="1000" fill="hold"/>
                                        <p:tgtEl>
                                          <p:spTgt spid="145411">
                                            <p:txEl>
                                              <p:pRg st="7" end="7"/>
                                            </p:txEl>
                                          </p:spTgt>
                                        </p:tgtEl>
                                        <p:attrNameLst>
                                          <p:attrName>ppt_w</p:attrName>
                                        </p:attrNameLst>
                                      </p:cBhvr>
                                      <p:tavLst>
                                        <p:tav tm="0">
                                          <p:val>
                                            <p:fltVal val="0"/>
                                          </p:val>
                                        </p:tav>
                                        <p:tav tm="100000">
                                          <p:val>
                                            <p:strVal val="#ppt_w"/>
                                          </p:val>
                                        </p:tav>
                                      </p:tavLst>
                                    </p:anim>
                                    <p:anim calcmode="lin" valueType="num">
                                      <p:cBhvr>
                                        <p:cTn id="31" dur="1000" fill="hold"/>
                                        <p:tgtEl>
                                          <p:spTgt spid="145411">
                                            <p:txEl>
                                              <p:pRg st="7" end="7"/>
                                            </p:txEl>
                                          </p:spTgt>
                                        </p:tgtEl>
                                        <p:attrNameLst>
                                          <p:attrName>ppt_h</p:attrName>
                                        </p:attrNameLst>
                                      </p:cBhvr>
                                      <p:tavLst>
                                        <p:tav tm="0">
                                          <p:val>
                                            <p:fltVal val="0"/>
                                          </p:val>
                                        </p:tav>
                                        <p:tav tm="100000">
                                          <p:val>
                                            <p:strVal val="#ppt_h"/>
                                          </p:val>
                                        </p:tav>
                                      </p:tavLst>
                                    </p:anim>
                                    <p:anim calcmode="lin" valueType="num">
                                      <p:cBhvr>
                                        <p:cTn id="32" dur="1000" fill="hold"/>
                                        <p:tgtEl>
                                          <p:spTgt spid="145411">
                                            <p:txEl>
                                              <p:pRg st="7" end="7"/>
                                            </p:txEl>
                                          </p:spTgt>
                                        </p:tgtEl>
                                        <p:attrNameLst>
                                          <p:attrName>style.rotation</p:attrName>
                                        </p:attrNameLst>
                                      </p:cBhvr>
                                      <p:tavLst>
                                        <p:tav tm="0">
                                          <p:val>
                                            <p:fltVal val="90"/>
                                          </p:val>
                                        </p:tav>
                                        <p:tav tm="100000">
                                          <p:val>
                                            <p:fltVal val="0"/>
                                          </p:val>
                                        </p:tav>
                                      </p:tavLst>
                                    </p:anim>
                                    <p:animEffect transition="in" filter="fade">
                                      <p:cBhvr>
                                        <p:cTn id="33" dur="1000"/>
                                        <p:tgtEl>
                                          <p:spTgt spid="145411">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5411">
                                            <p:txEl>
                                              <p:pRg st="8" end="8"/>
                                            </p:txEl>
                                          </p:spTgt>
                                        </p:tgtEl>
                                        <p:attrNameLst>
                                          <p:attrName>style.visibility</p:attrName>
                                        </p:attrNameLst>
                                      </p:cBhvr>
                                      <p:to>
                                        <p:strVal val="visible"/>
                                      </p:to>
                                    </p:set>
                                    <p:animEffect transition="in" filter="fade">
                                      <p:cBhvr>
                                        <p:cTn id="38" dur="1000">
                                          <p:stCondLst>
                                            <p:cond delay="0"/>
                                          </p:stCondLst>
                                        </p:cTn>
                                        <p:tgtEl>
                                          <p:spTgt spid="1454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525516" y="403226"/>
            <a:ext cx="10920249" cy="6454774"/>
          </a:xfrm>
        </p:spPr>
        <p:txBody>
          <a:bodyPr/>
          <a:lstStyle/>
          <a:p>
            <a:pPr algn="just" eaLnBrk="1" hangingPunct="1"/>
            <a:r>
              <a:rPr lang="el-GR" altLang="el-GR" sz="2600" dirty="0"/>
              <a:t>Σε μια συναλλαγή μεταξύ ανεξάρτητων μερών.</a:t>
            </a:r>
          </a:p>
          <a:p>
            <a:pPr algn="just" eaLnBrk="1" hangingPunct="1"/>
            <a:r>
              <a:rPr lang="el-GR" altLang="el-GR" sz="2600" dirty="0">
                <a:solidFill>
                  <a:srgbClr val="000000"/>
                </a:solidFill>
              </a:rPr>
              <a:t>Ένα στοιχείο του Ενεργητικού αναγνωρίζεται στο κόστος, δηλαδή στην τιμή που αυτό αποκτήθηκε.</a:t>
            </a:r>
          </a:p>
          <a:p>
            <a:pPr algn="just" eaLnBrk="1" hangingPunct="1"/>
            <a:r>
              <a:rPr lang="el-GR" altLang="el-GR" sz="2600" dirty="0">
                <a:solidFill>
                  <a:srgbClr val="000000"/>
                </a:solidFill>
              </a:rPr>
              <a:t>Η </a:t>
            </a:r>
            <a:r>
              <a:rPr lang="el-GR" altLang="el-GR" sz="2600" b="1" dirty="0">
                <a:solidFill>
                  <a:srgbClr val="002060"/>
                </a:solidFill>
              </a:rPr>
              <a:t>εύλογη αξία </a:t>
            </a:r>
            <a:r>
              <a:rPr lang="el-GR" altLang="el-GR" sz="2600" dirty="0">
                <a:solidFill>
                  <a:srgbClr val="000000"/>
                </a:solidFill>
              </a:rPr>
              <a:t>είναι η τιμή στην οποία το στοιχείο αυτό μπορεί να πουληθεί.</a:t>
            </a:r>
          </a:p>
          <a:p>
            <a:pPr algn="just" eaLnBrk="1" hangingPunct="1"/>
            <a:r>
              <a:rPr lang="el-GR" altLang="el-GR" sz="2600" dirty="0">
                <a:solidFill>
                  <a:srgbClr val="000000"/>
                </a:solidFill>
              </a:rPr>
              <a:t>Αντίστοιχα μια Υποχρέωση αναγνωρίζεται στην τιμή που δημιουργήθηκε.</a:t>
            </a:r>
          </a:p>
          <a:p>
            <a:pPr algn="just" eaLnBrk="1" hangingPunct="1"/>
            <a:r>
              <a:rPr lang="el-GR" altLang="el-GR" sz="2600" b="1" dirty="0">
                <a:solidFill>
                  <a:srgbClr val="002060"/>
                </a:solidFill>
              </a:rPr>
              <a:t>Εύλογή αξία </a:t>
            </a:r>
            <a:r>
              <a:rPr lang="el-GR" altLang="el-GR" sz="2600" dirty="0"/>
              <a:t>είναι η τιμή στην οποία αυτή η υποχρέωση μπορεί να τακτοποιηθεί.</a:t>
            </a:r>
          </a:p>
          <a:p>
            <a:pPr algn="just" eaLnBrk="1" hangingPunct="1"/>
            <a:r>
              <a:rPr lang="el-GR" altLang="el-GR" sz="2600" dirty="0"/>
              <a:t>Η </a:t>
            </a:r>
            <a:r>
              <a:rPr lang="el-GR" altLang="el-GR" sz="2600" b="1" dirty="0">
                <a:solidFill>
                  <a:srgbClr val="002060"/>
                </a:solidFill>
              </a:rPr>
              <a:t>εύλογη αξία </a:t>
            </a:r>
            <a:r>
              <a:rPr lang="el-GR" altLang="el-GR" sz="2600" dirty="0"/>
              <a:t>δεν είναι η πραγματική ή ιστορική τιμή στην οποία αποκτήθηκε το στοιχείο ή αναλήφθηκε η υποχρέωση. Επειδή αντιπροσωπεύει την τιμή σε μια υποθετική συναλλαγή, η εύλογη αξία είναι συχνά δύσκολο να επιμετρηθεί και είναι επομένως θέμα κρίσης. </a:t>
            </a:r>
          </a:p>
          <a:p>
            <a:pPr algn="just" eaLnBrk="1" hangingPunct="1"/>
            <a:r>
              <a:rPr lang="el-GR" altLang="el-GR" sz="2600" dirty="0"/>
              <a:t>Ειδικά όταν δεν υπάρχει αγορά για ένα συγκεκριμένο αγαθό η πιθανή τιμή πώλησης είναι δύσκολο να </a:t>
            </a:r>
            <a:r>
              <a:rPr lang="el-GR" altLang="el-GR" sz="2600" dirty="0" err="1"/>
              <a:t>προδιοριστεί</a:t>
            </a:r>
            <a:r>
              <a:rPr lang="el-GR" altLang="el-GR" sz="2600" dirty="0"/>
              <a:t>.</a:t>
            </a:r>
          </a:p>
          <a:p>
            <a:pPr marL="0" indent="0" algn="just" eaLnBrk="1" hangingPunct="1">
              <a:buNone/>
            </a:pPr>
            <a:endParaRPr lang="el-GR" altLang="el-GR" sz="2600" dirty="0"/>
          </a:p>
        </p:txBody>
      </p:sp>
      <p:sp>
        <p:nvSpPr>
          <p:cNvPr id="11267" name="Τίτλος 1"/>
          <p:cNvSpPr txBox="1">
            <a:spLocks/>
          </p:cNvSpPr>
          <p:nvPr/>
        </p:nvSpPr>
        <p:spPr bwMode="auto">
          <a:xfrm>
            <a:off x="0" y="0"/>
            <a:ext cx="8591604"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Λογιστική ιστορικού κόστους και της εύλογης αξίας</a:t>
            </a:r>
            <a:endParaRPr lang="el-GR" altLang="el-GR" sz="2100" b="1" dirty="0">
              <a:solidFill>
                <a:srgbClr val="FFFFFF"/>
              </a:solidFill>
            </a:endParaRPr>
          </a:p>
        </p:txBody>
      </p:sp>
      <p:sp>
        <p:nvSpPr>
          <p:cNvPr id="5" name="Ορθογώνιο 4"/>
          <p:cNvSpPr/>
          <p:nvPr/>
        </p:nvSpPr>
        <p:spPr>
          <a:xfrm>
            <a:off x="8591604" y="1"/>
            <a:ext cx="3600396"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83486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stCondLst>
                                            <p:cond delay="0"/>
                                          </p:stCondLst>
                                        </p:cTn>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fade">
                                      <p:cBhvr>
                                        <p:cTn id="12" dur="1000">
                                          <p:stCondLst>
                                            <p:cond delay="0"/>
                                          </p:stCondLst>
                                        </p:cTn>
                                        <p:tgtEl>
                                          <p:spTgt spid="150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0531">
                                            <p:txEl>
                                              <p:pRg st="2" end="2"/>
                                            </p:txEl>
                                          </p:spTgt>
                                        </p:tgtEl>
                                        <p:attrNameLst>
                                          <p:attrName>style.visibility</p:attrName>
                                        </p:attrNameLst>
                                      </p:cBhvr>
                                      <p:to>
                                        <p:strVal val="visible"/>
                                      </p:to>
                                    </p:set>
                                    <p:animEffect transition="in" filter="fade">
                                      <p:cBhvr>
                                        <p:cTn id="17" dur="1000">
                                          <p:stCondLst>
                                            <p:cond delay="0"/>
                                          </p:stCondLst>
                                        </p:cTn>
                                        <p:tgtEl>
                                          <p:spTgt spid="150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1">
                                            <p:txEl>
                                              <p:pRg st="3" end="3"/>
                                            </p:txEl>
                                          </p:spTgt>
                                        </p:tgtEl>
                                        <p:attrNameLst>
                                          <p:attrName>style.visibility</p:attrName>
                                        </p:attrNameLst>
                                      </p:cBhvr>
                                      <p:to>
                                        <p:strVal val="visible"/>
                                      </p:to>
                                    </p:set>
                                    <p:animEffect transition="in" filter="fade">
                                      <p:cBhvr>
                                        <p:cTn id="22" dur="1000">
                                          <p:stCondLst>
                                            <p:cond delay="0"/>
                                          </p:stCondLst>
                                        </p:cTn>
                                        <p:tgtEl>
                                          <p:spTgt spid="150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1">
                                            <p:txEl>
                                              <p:pRg st="4" end="4"/>
                                            </p:txEl>
                                          </p:spTgt>
                                        </p:tgtEl>
                                        <p:attrNameLst>
                                          <p:attrName>style.visibility</p:attrName>
                                        </p:attrNameLst>
                                      </p:cBhvr>
                                      <p:to>
                                        <p:strVal val="visible"/>
                                      </p:to>
                                    </p:set>
                                    <p:animEffect transition="in" filter="fade">
                                      <p:cBhvr>
                                        <p:cTn id="27" dur="1000">
                                          <p:stCondLst>
                                            <p:cond delay="0"/>
                                          </p:stCondLst>
                                        </p:cTn>
                                        <p:tgtEl>
                                          <p:spTgt spid="150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31">
                                            <p:txEl>
                                              <p:pRg st="5" end="5"/>
                                            </p:txEl>
                                          </p:spTgt>
                                        </p:tgtEl>
                                        <p:attrNameLst>
                                          <p:attrName>style.visibility</p:attrName>
                                        </p:attrNameLst>
                                      </p:cBhvr>
                                      <p:to>
                                        <p:strVal val="visible"/>
                                      </p:to>
                                    </p:set>
                                    <p:animEffect transition="in" filter="fade">
                                      <p:cBhvr>
                                        <p:cTn id="32" dur="1000">
                                          <p:stCondLst>
                                            <p:cond delay="0"/>
                                          </p:stCondLst>
                                        </p:cTn>
                                        <p:tgtEl>
                                          <p:spTgt spid="150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0531">
                                            <p:txEl>
                                              <p:pRg st="6" end="6"/>
                                            </p:txEl>
                                          </p:spTgt>
                                        </p:tgtEl>
                                        <p:attrNameLst>
                                          <p:attrName>style.visibility</p:attrName>
                                        </p:attrNameLst>
                                      </p:cBhvr>
                                      <p:to>
                                        <p:strVal val="visible"/>
                                      </p:to>
                                    </p:set>
                                    <p:animEffect transition="in" filter="fade">
                                      <p:cBhvr>
                                        <p:cTn id="37" dur="1000">
                                          <p:stCondLst>
                                            <p:cond delay="0"/>
                                          </p:stCondLst>
                                        </p:cTn>
                                        <p:tgtEl>
                                          <p:spTgt spid="150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525516" y="403226"/>
            <a:ext cx="10920249" cy="6454774"/>
          </a:xfrm>
        </p:spPr>
        <p:txBody>
          <a:bodyPr/>
          <a:lstStyle/>
          <a:p>
            <a:pPr algn="ctr" eaLnBrk="1" hangingPunct="1">
              <a:buFontTx/>
              <a:buNone/>
            </a:pPr>
            <a:r>
              <a:rPr lang="el-GR" altLang="el-GR" dirty="0"/>
              <a:t>	</a:t>
            </a:r>
            <a:r>
              <a:rPr lang="el-GR" altLang="el-GR" sz="2600" b="1" dirty="0"/>
              <a:t>Η αξιολόγηση της επιχειρηματικής δράσης</a:t>
            </a:r>
            <a:endParaRPr lang="el-GR" altLang="el-GR" sz="2600" u="sng" dirty="0"/>
          </a:p>
          <a:p>
            <a:pPr algn="just" eaLnBrk="1" hangingPunct="1"/>
            <a:r>
              <a:rPr lang="el-GR" altLang="el-GR" sz="2600" dirty="0">
                <a:solidFill>
                  <a:srgbClr val="000000"/>
                </a:solidFill>
              </a:rPr>
              <a:t>Οι επιχειρήσεις πραγματοποιούν </a:t>
            </a:r>
            <a:r>
              <a:rPr lang="el-GR" altLang="el-GR" sz="2600" b="1" dirty="0">
                <a:solidFill>
                  <a:srgbClr val="0070C0"/>
                </a:solidFill>
              </a:rPr>
              <a:t>ΕΣΟΔΑ</a:t>
            </a:r>
          </a:p>
          <a:p>
            <a:pPr algn="just" eaLnBrk="1" hangingPunct="1"/>
            <a:r>
              <a:rPr lang="el-GR" altLang="el-GR" sz="2600" dirty="0">
                <a:solidFill>
                  <a:srgbClr val="000000"/>
                </a:solidFill>
              </a:rPr>
              <a:t>Για να είναι δυνατή η πραγματοποίηση Εσόδων είναι απαραίτητο πρώτα η επιχείρηση να πραγματοποιήσει </a:t>
            </a:r>
            <a:r>
              <a:rPr lang="el-GR" altLang="el-GR" sz="2600" b="1" dirty="0">
                <a:solidFill>
                  <a:srgbClr val="FF0000"/>
                </a:solidFill>
              </a:rPr>
              <a:t>ΕΞΟΔΑ</a:t>
            </a:r>
          </a:p>
          <a:p>
            <a:pPr algn="just" eaLnBrk="1" hangingPunct="1"/>
            <a:r>
              <a:rPr lang="el-GR" altLang="el-GR" sz="2600" dirty="0">
                <a:solidFill>
                  <a:srgbClr val="000000"/>
                </a:solidFill>
              </a:rPr>
              <a:t>Επομένως τα έξοδα προηγούνται των εσόδων</a:t>
            </a:r>
          </a:p>
          <a:p>
            <a:pPr algn="just" eaLnBrk="1" hangingPunct="1"/>
            <a:r>
              <a:rPr lang="el-GR" altLang="el-GR" sz="2600" dirty="0">
                <a:solidFill>
                  <a:srgbClr val="000000"/>
                </a:solidFill>
              </a:rPr>
              <a:t>Τα </a:t>
            </a:r>
            <a:r>
              <a:rPr lang="el-GR" altLang="el-GR" sz="2600" dirty="0">
                <a:solidFill>
                  <a:srgbClr val="0070C0"/>
                </a:solidFill>
              </a:rPr>
              <a:t>έσοδα</a:t>
            </a:r>
            <a:r>
              <a:rPr lang="el-GR" altLang="el-GR" sz="2600" dirty="0">
                <a:solidFill>
                  <a:srgbClr val="000000"/>
                </a:solidFill>
              </a:rPr>
              <a:t> είναι αποτέλεσμα των </a:t>
            </a:r>
            <a:r>
              <a:rPr lang="el-GR" altLang="el-GR" sz="2600" dirty="0">
                <a:solidFill>
                  <a:srgbClr val="FF0000"/>
                </a:solidFill>
              </a:rPr>
              <a:t>εξόδων</a:t>
            </a:r>
          </a:p>
          <a:p>
            <a:pPr algn="just" eaLnBrk="1" hangingPunct="1"/>
            <a:r>
              <a:rPr lang="el-GR" altLang="el-GR" sz="2600" dirty="0"/>
              <a:t>Η απόδοση της επιχείρησης μπορεί να εκφραστεί με βάση την επίτευξη κερδών.</a:t>
            </a:r>
          </a:p>
          <a:p>
            <a:pPr algn="just" eaLnBrk="1" hangingPunct="1"/>
            <a:r>
              <a:rPr lang="el-GR" altLang="el-GR" sz="2600" dirty="0"/>
              <a:t>Οι επιχειρήσεις αγωνίζονται για να πραγματοποιήσουν ΚΕΡΔΗ</a:t>
            </a:r>
          </a:p>
          <a:p>
            <a:pPr algn="just" eaLnBrk="1" hangingPunct="1"/>
            <a:r>
              <a:rPr lang="el-GR" altLang="el-GR" sz="2600" dirty="0"/>
              <a:t>Τα κέρδη είναι η διαφορά μεταξύ των Εσόδων και των Εξόδων όταν τα Έσοδα υπερβαίνουν τα Έξοδα.</a:t>
            </a:r>
          </a:p>
          <a:p>
            <a:pPr algn="just" eaLnBrk="1" hangingPunct="1"/>
            <a:r>
              <a:rPr lang="el-GR" altLang="el-GR" sz="2600" dirty="0"/>
              <a:t>Όταν τα έξοδα υπερβαίνουν τα έσοδα τότε το αποτέλεσμα καλείται </a:t>
            </a:r>
            <a:r>
              <a:rPr lang="el-GR" altLang="el-GR" sz="2600" b="1" dirty="0">
                <a:solidFill>
                  <a:srgbClr val="C00000"/>
                </a:solidFill>
              </a:rPr>
              <a:t>ΖΗΜΙΑ</a:t>
            </a:r>
          </a:p>
          <a:p>
            <a:pPr algn="just" eaLnBrk="1" hangingPunct="1"/>
            <a:endParaRPr lang="el-GR" altLang="el-GR" sz="2600" dirty="0"/>
          </a:p>
        </p:txBody>
      </p:sp>
      <p:sp>
        <p:nvSpPr>
          <p:cNvPr id="11267" name="Τίτλος 1"/>
          <p:cNvSpPr txBox="1">
            <a:spLocks/>
          </p:cNvSpPr>
          <p:nvPr/>
        </p:nvSpPr>
        <p:spPr bwMode="auto">
          <a:xfrm>
            <a:off x="0" y="0"/>
            <a:ext cx="806608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Η αξιολόγηση της επιχειρηματικής δράσης</a:t>
            </a:r>
          </a:p>
        </p:txBody>
      </p:sp>
      <p:sp>
        <p:nvSpPr>
          <p:cNvPr id="5" name="Ορθογώνιο 4"/>
          <p:cNvSpPr/>
          <p:nvPr/>
        </p:nvSpPr>
        <p:spPr>
          <a:xfrm>
            <a:off x="8066088" y="1"/>
            <a:ext cx="412591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125594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stCondLst>
                                            <p:cond delay="0"/>
                                          </p:stCondLst>
                                        </p:cTn>
                                        <p:tgtEl>
                                          <p:spTgt spid="150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620110" y="403226"/>
            <a:ext cx="11214538" cy="6454774"/>
          </a:xfrm>
        </p:spPr>
        <p:txBody>
          <a:bodyPr/>
          <a:lstStyle/>
          <a:p>
            <a:pPr algn="just" eaLnBrk="1" hangingPunct="1">
              <a:defRPr/>
            </a:pPr>
            <a:r>
              <a:rPr lang="el-GR" altLang="el-GR" sz="2800" dirty="0">
                <a:solidFill>
                  <a:srgbClr val="000000"/>
                </a:solidFill>
              </a:rPr>
              <a:t>Το κέρδος ή η ζημιά είναι το αποτέλεσμα της επιχειρηματικής δραστηριότητας</a:t>
            </a:r>
            <a:endParaRPr lang="el-GR" altLang="el-GR" sz="2800" dirty="0">
              <a:solidFill>
                <a:srgbClr val="0070C0"/>
              </a:solidFill>
            </a:endParaRPr>
          </a:p>
          <a:p>
            <a:pPr algn="just" eaLnBrk="1" hangingPunct="1">
              <a:defRPr/>
            </a:pPr>
            <a:endParaRPr lang="en-US" altLang="el-GR" sz="1200" dirty="0">
              <a:solidFill>
                <a:srgbClr val="0070C0"/>
              </a:solidFill>
            </a:endParaRPr>
          </a:p>
          <a:p>
            <a:pPr algn="just" eaLnBrk="1" hangingPunct="1">
              <a:defRPr/>
            </a:pPr>
            <a:r>
              <a:rPr lang="el-GR" altLang="el-GR" sz="2800" dirty="0"/>
              <a:t>Απεικονίζεται στις </a:t>
            </a:r>
            <a:r>
              <a:rPr lang="el-GR" altLang="el-GR" sz="2800" dirty="0">
                <a:solidFill>
                  <a:srgbClr val="0070C0"/>
                </a:solidFill>
              </a:rPr>
              <a:t>Χρηματοοικονομικές καταστάσεις</a:t>
            </a:r>
          </a:p>
          <a:p>
            <a:pPr algn="just" eaLnBrk="1" hangingPunct="1">
              <a:defRPr/>
            </a:pPr>
            <a:endParaRPr lang="el-GR" altLang="el-GR" sz="1200" dirty="0">
              <a:solidFill>
                <a:srgbClr val="0070C0"/>
              </a:solidFill>
            </a:endParaRPr>
          </a:p>
          <a:p>
            <a:pPr algn="just" eaLnBrk="1" hangingPunct="1">
              <a:defRPr/>
            </a:pPr>
            <a:r>
              <a:rPr lang="el-GR" altLang="el-GR" sz="2800" dirty="0">
                <a:solidFill>
                  <a:srgbClr val="0070C0"/>
                </a:solidFill>
              </a:rPr>
              <a:t>Τα κέρδη παρουσιάζονται ως ΚΑΘΑΡΑ ΚΕΡΔΗ</a:t>
            </a:r>
          </a:p>
          <a:p>
            <a:pPr algn="just" eaLnBrk="1" hangingPunct="1">
              <a:defRPr/>
            </a:pPr>
            <a:endParaRPr lang="el-GR" altLang="el-GR" sz="1200" dirty="0">
              <a:solidFill>
                <a:srgbClr val="FF0000"/>
              </a:solidFill>
            </a:endParaRPr>
          </a:p>
          <a:p>
            <a:pPr algn="just" eaLnBrk="1" hangingPunct="1">
              <a:defRPr/>
            </a:pPr>
            <a:r>
              <a:rPr lang="el-GR" altLang="el-GR" sz="2800" b="1" dirty="0">
                <a:solidFill>
                  <a:srgbClr val="00B050"/>
                </a:solidFill>
              </a:rPr>
              <a:t>Καθαρά κέρδη </a:t>
            </a:r>
            <a:r>
              <a:rPr lang="el-GR" altLang="el-GR" sz="2800" b="1" dirty="0">
                <a:solidFill>
                  <a:srgbClr val="002060"/>
                </a:solidFill>
              </a:rPr>
              <a:t>= Συνολικά Έσοδα – </a:t>
            </a:r>
            <a:r>
              <a:rPr lang="el-GR" altLang="el-GR" sz="2800" b="1" dirty="0">
                <a:solidFill>
                  <a:srgbClr val="FF0000"/>
                </a:solidFill>
              </a:rPr>
              <a:t>Συνολικά Έξοδα</a:t>
            </a:r>
          </a:p>
          <a:p>
            <a:pPr algn="just" eaLnBrk="1" hangingPunct="1">
              <a:defRPr/>
            </a:pPr>
            <a:endParaRPr lang="el-GR" altLang="el-GR" sz="2800" dirty="0"/>
          </a:p>
          <a:p>
            <a:pPr algn="just" eaLnBrk="1" hangingPunct="1">
              <a:defRPr/>
            </a:pPr>
            <a:r>
              <a:rPr lang="el-GR" altLang="el-GR" sz="2800" dirty="0"/>
              <a:t>Η κατάσταση αποτελεσμάτων παρουσιάζει το αποτέλεσμα από την λειτουργία της Επιχείρησης σε μια χρονική περίοδο </a:t>
            </a:r>
          </a:p>
          <a:p>
            <a:pPr algn="just" eaLnBrk="1" hangingPunct="1">
              <a:defRPr/>
            </a:pPr>
            <a:r>
              <a:rPr lang="el-GR" altLang="el-GR" sz="2800" dirty="0"/>
              <a:t>Ο ισολογισμός μετράει την Οικονομική Θέση μιας επιχείρησης μια συγκεκριμένη χρονική στιγμή</a:t>
            </a:r>
          </a:p>
          <a:p>
            <a:pPr algn="just" eaLnBrk="1" hangingPunct="1">
              <a:defRPr/>
            </a:pPr>
            <a:endParaRPr lang="el-GR" altLang="el-GR" sz="2800" dirty="0"/>
          </a:p>
        </p:txBody>
      </p:sp>
      <p:sp>
        <p:nvSpPr>
          <p:cNvPr id="13315" name="Τίτλος 1"/>
          <p:cNvSpPr txBox="1">
            <a:spLocks/>
          </p:cNvSpPr>
          <p:nvPr/>
        </p:nvSpPr>
        <p:spPr bwMode="auto">
          <a:xfrm>
            <a:off x="0" y="1"/>
            <a:ext cx="816653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Η αξιολόγηση της επιχειρηματικής δράσης</a:t>
            </a:r>
          </a:p>
        </p:txBody>
      </p:sp>
      <p:sp>
        <p:nvSpPr>
          <p:cNvPr id="5" name="Ορθογώνιο 4"/>
          <p:cNvSpPr/>
          <p:nvPr/>
        </p:nvSpPr>
        <p:spPr>
          <a:xfrm>
            <a:off x="8166538" y="1"/>
            <a:ext cx="402546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405081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stCondLst>
                                            <p:cond delay="0"/>
                                          </p:stCondLst>
                                        </p:cTn>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31">
                                            <p:txEl>
                                              <p:pRg st="2" end="2"/>
                                            </p:txEl>
                                          </p:spTgt>
                                        </p:tgtEl>
                                        <p:attrNameLst>
                                          <p:attrName>style.visibility</p:attrName>
                                        </p:attrNameLst>
                                      </p:cBhvr>
                                      <p:to>
                                        <p:strVal val="visible"/>
                                      </p:to>
                                    </p:set>
                                    <p:animEffect transition="in" filter="fade">
                                      <p:cBhvr>
                                        <p:cTn id="12" dur="1000">
                                          <p:stCondLst>
                                            <p:cond delay="0"/>
                                          </p:stCondLst>
                                        </p:cTn>
                                        <p:tgtEl>
                                          <p:spTgt spid="1505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0531">
                                            <p:txEl>
                                              <p:pRg st="4" end="4"/>
                                            </p:txEl>
                                          </p:spTgt>
                                        </p:tgtEl>
                                        <p:attrNameLst>
                                          <p:attrName>style.visibility</p:attrName>
                                        </p:attrNameLst>
                                      </p:cBhvr>
                                      <p:to>
                                        <p:strVal val="visible"/>
                                      </p:to>
                                    </p:set>
                                    <p:animEffect transition="in" filter="fade">
                                      <p:cBhvr>
                                        <p:cTn id="17" dur="1000">
                                          <p:stCondLst>
                                            <p:cond delay="0"/>
                                          </p:stCondLst>
                                        </p:cTn>
                                        <p:tgtEl>
                                          <p:spTgt spid="1505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1">
                                            <p:txEl>
                                              <p:pRg st="6" end="6"/>
                                            </p:txEl>
                                          </p:spTgt>
                                        </p:tgtEl>
                                        <p:attrNameLst>
                                          <p:attrName>style.visibility</p:attrName>
                                        </p:attrNameLst>
                                      </p:cBhvr>
                                      <p:to>
                                        <p:strVal val="visible"/>
                                      </p:to>
                                    </p:set>
                                    <p:animEffect transition="in" filter="fade">
                                      <p:cBhvr>
                                        <p:cTn id="22" dur="1000">
                                          <p:stCondLst>
                                            <p:cond delay="0"/>
                                          </p:stCondLst>
                                        </p:cTn>
                                        <p:tgtEl>
                                          <p:spTgt spid="15053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1">
                                            <p:txEl>
                                              <p:pRg st="8" end="8"/>
                                            </p:txEl>
                                          </p:spTgt>
                                        </p:tgtEl>
                                        <p:attrNameLst>
                                          <p:attrName>style.visibility</p:attrName>
                                        </p:attrNameLst>
                                      </p:cBhvr>
                                      <p:to>
                                        <p:strVal val="visible"/>
                                      </p:to>
                                    </p:set>
                                    <p:animEffect transition="in" filter="fade">
                                      <p:cBhvr>
                                        <p:cTn id="27" dur="1000">
                                          <p:stCondLst>
                                            <p:cond delay="0"/>
                                          </p:stCondLst>
                                        </p:cTn>
                                        <p:tgtEl>
                                          <p:spTgt spid="15053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31">
                                            <p:txEl>
                                              <p:pRg st="9" end="9"/>
                                            </p:txEl>
                                          </p:spTgt>
                                        </p:tgtEl>
                                        <p:attrNameLst>
                                          <p:attrName>style.visibility</p:attrName>
                                        </p:attrNameLst>
                                      </p:cBhvr>
                                      <p:to>
                                        <p:strVal val="visible"/>
                                      </p:to>
                                    </p:set>
                                    <p:animEffect transition="in" filter="fade">
                                      <p:cBhvr>
                                        <p:cTn id="32" dur="1000">
                                          <p:stCondLst>
                                            <p:cond delay="0"/>
                                          </p:stCondLst>
                                        </p:cTn>
                                        <p:tgtEl>
                                          <p:spTgt spid="15053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557048" y="403226"/>
            <a:ext cx="11172497" cy="6454774"/>
          </a:xfrm>
        </p:spPr>
        <p:txBody>
          <a:bodyPr/>
          <a:lstStyle/>
          <a:p>
            <a:pPr algn="just" eaLnBrk="1" hangingPunct="1"/>
            <a:r>
              <a:rPr lang="el-GR" altLang="el-GR" sz="2600" dirty="0">
                <a:solidFill>
                  <a:srgbClr val="000000"/>
                </a:solidFill>
              </a:rPr>
              <a:t>Στη Λογιστική η λέξη καθαρό αναφέρεται σε ένα ποσό μετά από μια αφαίρεση</a:t>
            </a:r>
          </a:p>
          <a:p>
            <a:pPr algn="just" eaLnBrk="1" hangingPunct="1"/>
            <a:r>
              <a:rPr lang="el-GR" altLang="el-GR" sz="2600" dirty="0">
                <a:solidFill>
                  <a:srgbClr val="000000"/>
                </a:solidFill>
              </a:rPr>
              <a:t>Τα καθαρά κέρδη είναι το ποσό που απομένει μετά την αφαίρεση των συνολικών «εξόδων» από τα συνολικά «έσοδα»</a:t>
            </a:r>
          </a:p>
          <a:p>
            <a:pPr algn="just" eaLnBrk="1" hangingPunct="1"/>
            <a:r>
              <a:rPr lang="el-GR" altLang="el-GR" sz="2600" b="1" dirty="0">
                <a:solidFill>
                  <a:srgbClr val="002060"/>
                </a:solidFill>
              </a:rPr>
              <a:t>Τα Καθαρά κέρδη είναι το πιο σημαντικό στοιχείο των χρηματοοικονομικών καταστάσεων</a:t>
            </a:r>
          </a:p>
          <a:p>
            <a:pPr algn="just" eaLnBrk="1" hangingPunct="1"/>
            <a:r>
              <a:rPr lang="el-GR" altLang="el-GR" sz="2600" dirty="0"/>
              <a:t>Αν μεταξύ δύο χρονικών στιγμών έχουν μεσολαβήσει κάποια γεγονότα που αφορούν την επιχείρηση τότε:</a:t>
            </a:r>
          </a:p>
          <a:p>
            <a:pPr algn="just" eaLnBrk="1" hangingPunct="1"/>
            <a:r>
              <a:rPr lang="el-GR" altLang="el-GR" sz="2600" dirty="0"/>
              <a:t>Την χρονική στιγμή Α ο ισολογισμός αποτυπώνει την κατάσταση της επιχείρησης αυτή την συγκεκριμένη χρονική στιγμή Α</a:t>
            </a:r>
          </a:p>
          <a:p>
            <a:pPr algn="just" eaLnBrk="1" hangingPunct="1"/>
            <a:r>
              <a:rPr lang="el-GR" altLang="el-GR" sz="2600" dirty="0"/>
              <a:t>Την χρονική στιγμή Β ένας νέος ισολογισμός θα προκύψει από τον προηγούμενο, ο οποίος θα έχει μεταβληθεί από τα γεγονότα που μεσολάβησαν</a:t>
            </a:r>
          </a:p>
          <a:p>
            <a:pPr algn="just" eaLnBrk="1" hangingPunct="1"/>
            <a:endParaRPr lang="el-GR" altLang="el-GR" sz="2800" dirty="0">
              <a:solidFill>
                <a:srgbClr val="002060"/>
              </a:solidFill>
            </a:endParaRPr>
          </a:p>
          <a:p>
            <a:pPr algn="just" eaLnBrk="1" hangingPunct="1"/>
            <a:endParaRPr lang="el-GR" altLang="el-GR" sz="2800" dirty="0">
              <a:solidFill>
                <a:srgbClr val="002060"/>
              </a:solidFill>
            </a:endParaRPr>
          </a:p>
        </p:txBody>
      </p:sp>
      <p:sp>
        <p:nvSpPr>
          <p:cNvPr id="14339" name="Τίτλος 1"/>
          <p:cNvSpPr txBox="1">
            <a:spLocks/>
          </p:cNvSpPr>
          <p:nvPr/>
        </p:nvSpPr>
        <p:spPr bwMode="auto">
          <a:xfrm>
            <a:off x="1" y="1"/>
            <a:ext cx="7840715"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Καθαρά κέρδη</a:t>
            </a:r>
            <a:endParaRPr lang="el-GR" altLang="el-GR" sz="2100" b="1" dirty="0">
              <a:solidFill>
                <a:srgbClr val="FFFFFF"/>
              </a:solidFill>
            </a:endParaRPr>
          </a:p>
        </p:txBody>
      </p:sp>
      <p:sp>
        <p:nvSpPr>
          <p:cNvPr id="5" name="Ορθογώνιο 4"/>
          <p:cNvSpPr/>
          <p:nvPr/>
        </p:nvSpPr>
        <p:spPr>
          <a:xfrm>
            <a:off x="7840716" y="1"/>
            <a:ext cx="4351283"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26632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stCondLst>
                                            <p:cond delay="0"/>
                                          </p:stCondLst>
                                        </p:cTn>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fade">
                                      <p:cBhvr>
                                        <p:cTn id="12" dur="1000">
                                          <p:stCondLst>
                                            <p:cond delay="0"/>
                                          </p:stCondLst>
                                        </p:cTn>
                                        <p:tgtEl>
                                          <p:spTgt spid="150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0531">
                                            <p:txEl>
                                              <p:pRg st="2" end="2"/>
                                            </p:txEl>
                                          </p:spTgt>
                                        </p:tgtEl>
                                        <p:attrNameLst>
                                          <p:attrName>style.visibility</p:attrName>
                                        </p:attrNameLst>
                                      </p:cBhvr>
                                      <p:to>
                                        <p:strVal val="visible"/>
                                      </p:to>
                                    </p:set>
                                    <p:animEffect transition="in" filter="fade">
                                      <p:cBhvr>
                                        <p:cTn id="17" dur="1000">
                                          <p:stCondLst>
                                            <p:cond delay="0"/>
                                          </p:stCondLst>
                                        </p:cTn>
                                        <p:tgtEl>
                                          <p:spTgt spid="150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1">
                                            <p:txEl>
                                              <p:pRg st="3" end="3"/>
                                            </p:txEl>
                                          </p:spTgt>
                                        </p:tgtEl>
                                        <p:attrNameLst>
                                          <p:attrName>style.visibility</p:attrName>
                                        </p:attrNameLst>
                                      </p:cBhvr>
                                      <p:to>
                                        <p:strVal val="visible"/>
                                      </p:to>
                                    </p:set>
                                    <p:animEffect transition="in" filter="fade">
                                      <p:cBhvr>
                                        <p:cTn id="22" dur="1000">
                                          <p:stCondLst>
                                            <p:cond delay="0"/>
                                          </p:stCondLst>
                                        </p:cTn>
                                        <p:tgtEl>
                                          <p:spTgt spid="150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1">
                                            <p:txEl>
                                              <p:pRg st="4" end="4"/>
                                            </p:txEl>
                                          </p:spTgt>
                                        </p:tgtEl>
                                        <p:attrNameLst>
                                          <p:attrName>style.visibility</p:attrName>
                                        </p:attrNameLst>
                                      </p:cBhvr>
                                      <p:to>
                                        <p:strVal val="visible"/>
                                      </p:to>
                                    </p:set>
                                    <p:animEffect transition="in" filter="fade">
                                      <p:cBhvr>
                                        <p:cTn id="27" dur="1000">
                                          <p:stCondLst>
                                            <p:cond delay="0"/>
                                          </p:stCondLst>
                                        </p:cTn>
                                        <p:tgtEl>
                                          <p:spTgt spid="150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31">
                                            <p:txEl>
                                              <p:pRg st="5" end="5"/>
                                            </p:txEl>
                                          </p:spTgt>
                                        </p:tgtEl>
                                        <p:attrNameLst>
                                          <p:attrName>style.visibility</p:attrName>
                                        </p:attrNameLst>
                                      </p:cBhvr>
                                      <p:to>
                                        <p:strVal val="visible"/>
                                      </p:to>
                                    </p:set>
                                    <p:animEffect transition="in" filter="fade">
                                      <p:cBhvr>
                                        <p:cTn id="32" dur="1000">
                                          <p:stCondLst>
                                            <p:cond delay="0"/>
                                          </p:stCondLst>
                                        </p:cTn>
                                        <p:tgtEl>
                                          <p:spTgt spid="150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1108038" y="403226"/>
            <a:ext cx="10015369" cy="6265863"/>
          </a:xfrm>
        </p:spPr>
        <p:txBody>
          <a:bodyPr/>
          <a:lstStyle/>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marL="0" indent="0" algn="ctr" eaLnBrk="1" hangingPunct="1">
              <a:buNone/>
              <a:defRPr/>
            </a:pPr>
            <a:r>
              <a:rPr lang="el-GR" altLang="el-GR" sz="2800" dirty="0">
                <a:solidFill>
                  <a:srgbClr val="000000"/>
                </a:solidFill>
              </a:rPr>
              <a:t>Ο ισολογισμός Β διαδέχεται τον ισολογισμό Β</a:t>
            </a: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a:p>
            <a:pPr algn="just" eaLnBrk="1" hangingPunct="1">
              <a:defRPr/>
            </a:pPr>
            <a:endParaRPr lang="el-GR" altLang="el-GR" sz="1200" dirty="0">
              <a:solidFill>
                <a:srgbClr val="000000"/>
              </a:solidFill>
            </a:endParaRPr>
          </a:p>
        </p:txBody>
      </p:sp>
      <p:sp>
        <p:nvSpPr>
          <p:cNvPr id="17411" name="Τίτλος 1"/>
          <p:cNvSpPr txBox="1">
            <a:spLocks/>
          </p:cNvSpPr>
          <p:nvPr/>
        </p:nvSpPr>
        <p:spPr bwMode="auto">
          <a:xfrm>
            <a:off x="1" y="1"/>
            <a:ext cx="7967664"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a:solidFill>
                  <a:srgbClr val="FFFFFF"/>
                </a:solidFill>
                <a:latin typeface="Calibri" panose="020F0502020204030204" pitchFamily="34" charset="0"/>
                <a:cs typeface="Calibri" panose="020F0502020204030204" pitchFamily="34" charset="0"/>
              </a:rPr>
              <a:t>Διαδοχικοί ισολογισμοί</a:t>
            </a:r>
            <a:endParaRPr lang="el-GR" altLang="el-GR" sz="2100" b="1">
              <a:solidFill>
                <a:srgbClr val="FFFFFF"/>
              </a:solidFill>
            </a:endParaRPr>
          </a:p>
        </p:txBody>
      </p:sp>
      <p:sp>
        <p:nvSpPr>
          <p:cNvPr id="5" name="Ορθογώνιο 4"/>
          <p:cNvSpPr/>
          <p:nvPr/>
        </p:nvSpPr>
        <p:spPr>
          <a:xfrm>
            <a:off x="7967664" y="1"/>
            <a:ext cx="4224335"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
        <p:nvSpPr>
          <p:cNvPr id="17413" name="Ορθογώνιο 6"/>
          <p:cNvSpPr>
            <a:spLocks noChangeArrowheads="1"/>
          </p:cNvSpPr>
          <p:nvPr/>
        </p:nvSpPr>
        <p:spPr bwMode="auto">
          <a:xfrm>
            <a:off x="6900863" y="3060700"/>
            <a:ext cx="1619250" cy="2744788"/>
          </a:xfrm>
          <a:prstGeom prst="rect">
            <a:avLst/>
          </a:prstGeom>
          <a:solidFill>
            <a:srgbClr val="92D050"/>
          </a:solidFill>
          <a:ln w="9525" algn="ctr">
            <a:solidFill>
              <a:schemeClr val="tx1"/>
            </a:solidFill>
            <a:round/>
            <a:headEnd/>
            <a:tailEnd/>
          </a:ln>
          <a:scene3d>
            <a:camera prst="orthographicFront"/>
            <a:lightRig rig="threePt" dir="t"/>
          </a:scene3d>
          <a:sp3d>
            <a:bevelT w="114300" prst="artDeco"/>
          </a:sp3d>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l-GR" altLang="el-GR" b="1" baseline="-25000">
                <a:solidFill>
                  <a:srgbClr val="FFFFFF"/>
                </a:solidFill>
                <a:latin typeface="Calibri" panose="020F0502020204030204" pitchFamily="34" charset="0"/>
              </a:rPr>
              <a:t>Ενεργητικό Β </a:t>
            </a:r>
          </a:p>
        </p:txBody>
      </p:sp>
      <p:sp>
        <p:nvSpPr>
          <p:cNvPr id="17414" name="Ορθογώνιο 7"/>
          <p:cNvSpPr>
            <a:spLocks noChangeArrowheads="1"/>
          </p:cNvSpPr>
          <p:nvPr/>
        </p:nvSpPr>
        <p:spPr bwMode="auto">
          <a:xfrm>
            <a:off x="2178050" y="3060700"/>
            <a:ext cx="1619250" cy="2736850"/>
          </a:xfrm>
          <a:prstGeom prst="rect">
            <a:avLst/>
          </a:prstGeom>
          <a:solidFill>
            <a:srgbClr val="00B050"/>
          </a:solidFill>
          <a:ln w="9525" algn="ctr">
            <a:solidFill>
              <a:schemeClr val="tx1"/>
            </a:solidFill>
            <a:round/>
            <a:headEnd/>
            <a:tailEnd/>
          </a:ln>
          <a:scene3d>
            <a:camera prst="orthographicFront"/>
            <a:lightRig rig="threePt" dir="t"/>
          </a:scene3d>
          <a:sp3d>
            <a:bevelT w="114300" prst="artDeco"/>
          </a:sp3d>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l-GR" altLang="el-GR" b="1" baseline="-25000" dirty="0">
                <a:solidFill>
                  <a:srgbClr val="FFFFFF"/>
                </a:solidFill>
                <a:latin typeface="Calibri" panose="020F0502020204030204" pitchFamily="34" charset="0"/>
              </a:rPr>
              <a:t>Ενεργητικό Α</a:t>
            </a:r>
          </a:p>
        </p:txBody>
      </p:sp>
      <p:sp>
        <p:nvSpPr>
          <p:cNvPr id="17415" name="Ορθογώνιο 8"/>
          <p:cNvSpPr>
            <a:spLocks noChangeArrowheads="1"/>
          </p:cNvSpPr>
          <p:nvPr/>
        </p:nvSpPr>
        <p:spPr bwMode="auto">
          <a:xfrm>
            <a:off x="3786188" y="3060700"/>
            <a:ext cx="1619250" cy="2736850"/>
          </a:xfrm>
          <a:prstGeom prst="rect">
            <a:avLst/>
          </a:prstGeom>
          <a:solidFill>
            <a:srgbClr val="0070C0"/>
          </a:solidFill>
          <a:ln w="9525" algn="ctr">
            <a:solidFill>
              <a:schemeClr val="tx1"/>
            </a:solidFill>
            <a:round/>
            <a:headEnd/>
            <a:tailEnd/>
          </a:ln>
          <a:scene3d>
            <a:camera prst="orthographicFront"/>
            <a:lightRig rig="threePt" dir="t"/>
          </a:scene3d>
          <a:sp3d>
            <a:bevelT w="114300" prst="artDeco"/>
          </a:sp3d>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l-GR" altLang="el-GR" b="1" baseline="-25000">
                <a:solidFill>
                  <a:srgbClr val="FFFFFF"/>
                </a:solidFill>
                <a:latin typeface="Calibri" panose="020F0502020204030204" pitchFamily="34" charset="0"/>
              </a:rPr>
              <a:t>Παθητικό    Α</a:t>
            </a:r>
          </a:p>
        </p:txBody>
      </p:sp>
      <p:sp>
        <p:nvSpPr>
          <p:cNvPr id="17416" name="Ορθογώνιο 9"/>
          <p:cNvSpPr>
            <a:spLocks noChangeArrowheads="1"/>
          </p:cNvSpPr>
          <p:nvPr/>
        </p:nvSpPr>
        <p:spPr bwMode="auto">
          <a:xfrm>
            <a:off x="8509001" y="3068638"/>
            <a:ext cx="1617663" cy="2736850"/>
          </a:xfrm>
          <a:prstGeom prst="rect">
            <a:avLst/>
          </a:prstGeom>
          <a:solidFill>
            <a:srgbClr val="002060"/>
          </a:solidFill>
          <a:ln w="9525" algn="ctr">
            <a:solidFill>
              <a:schemeClr val="tx1"/>
            </a:solidFill>
            <a:round/>
            <a:headEnd/>
            <a:tailEnd/>
          </a:ln>
          <a:scene3d>
            <a:camera prst="orthographicFront"/>
            <a:lightRig rig="threePt" dir="t"/>
          </a:scene3d>
          <a:sp3d>
            <a:bevelT w="114300" prst="artDeco"/>
          </a:sp3d>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l-GR" altLang="el-GR" b="1" baseline="-25000">
                <a:solidFill>
                  <a:srgbClr val="FFFFFF"/>
                </a:solidFill>
                <a:latin typeface="Calibri" panose="020F0502020204030204" pitchFamily="34" charset="0"/>
              </a:rPr>
              <a:t>Παθητικό    Β</a:t>
            </a:r>
          </a:p>
        </p:txBody>
      </p:sp>
      <p:sp>
        <p:nvSpPr>
          <p:cNvPr id="2" name="Ορθογώνιο 1"/>
          <p:cNvSpPr/>
          <p:nvPr/>
        </p:nvSpPr>
        <p:spPr>
          <a:xfrm>
            <a:off x="2178050" y="2636838"/>
            <a:ext cx="3227388" cy="423862"/>
          </a:xfrm>
          <a:prstGeom prst="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srgbClr val="FF0000"/>
                </a:solidFill>
                <a:latin typeface="Arial"/>
                <a:cs typeface="Arial"/>
              </a:rPr>
              <a:t>Ισολογισμός Α</a:t>
            </a:r>
          </a:p>
        </p:txBody>
      </p:sp>
      <p:sp>
        <p:nvSpPr>
          <p:cNvPr id="11" name="Ορθογώνιο 10"/>
          <p:cNvSpPr/>
          <p:nvPr/>
        </p:nvSpPr>
        <p:spPr>
          <a:xfrm>
            <a:off x="6900863" y="2636838"/>
            <a:ext cx="3225800" cy="423862"/>
          </a:xfrm>
          <a:prstGeom prst="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srgbClr val="FF0000"/>
                </a:solidFill>
                <a:latin typeface="Arial"/>
                <a:cs typeface="Arial"/>
              </a:rPr>
              <a:t>Ισολογισμός Β</a:t>
            </a:r>
          </a:p>
        </p:txBody>
      </p:sp>
      <p:sp>
        <p:nvSpPr>
          <p:cNvPr id="3" name="Δεξί βέλος 2"/>
          <p:cNvSpPr/>
          <p:nvPr/>
        </p:nvSpPr>
        <p:spPr>
          <a:xfrm>
            <a:off x="5405439" y="3789364"/>
            <a:ext cx="1495425" cy="935037"/>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i="1" dirty="0">
                <a:solidFill>
                  <a:srgbClr val="FFFFFF"/>
                </a:solidFill>
                <a:latin typeface="Arial"/>
                <a:cs typeface="Arial"/>
              </a:rPr>
              <a:t>Γεγονότα</a:t>
            </a:r>
          </a:p>
        </p:txBody>
      </p:sp>
    </p:spTree>
    <p:extLst>
      <p:ext uri="{BB962C8B-B14F-4D97-AF65-F5344CB8AC3E}">
        <p14:creationId xmlns:p14="http://schemas.microsoft.com/office/powerpoint/2010/main" val="24784081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0531">
                                            <p:txEl>
                                              <p:pRg st="4" end="4"/>
                                            </p:txEl>
                                          </p:spTgt>
                                        </p:tgtEl>
                                        <p:attrNameLst>
                                          <p:attrName>style.visibility</p:attrName>
                                        </p:attrNameLst>
                                      </p:cBhvr>
                                      <p:to>
                                        <p:strVal val="visible"/>
                                      </p:to>
                                    </p:set>
                                    <p:anim calcmode="lin" valueType="num">
                                      <p:cBhvr>
                                        <p:cTn id="7" dur="500" fill="hold"/>
                                        <p:tgtEl>
                                          <p:spTgt spid="150531">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150531">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500" fill="hold"/>
                                        <p:tgtEl>
                                          <p:spTgt spid="17414"/>
                                        </p:tgtEl>
                                        <p:attrNameLst>
                                          <p:attrName>ppt_w</p:attrName>
                                        </p:attrNameLst>
                                      </p:cBhvr>
                                      <p:tavLst>
                                        <p:tav tm="0">
                                          <p:val>
                                            <p:fltVal val="0"/>
                                          </p:val>
                                        </p:tav>
                                        <p:tav tm="100000">
                                          <p:val>
                                            <p:strVal val="#ppt_w"/>
                                          </p:val>
                                        </p:tav>
                                      </p:tavLst>
                                    </p:anim>
                                    <p:anim calcmode="lin" valueType="num">
                                      <p:cBhvr>
                                        <p:cTn id="22" dur="500" fill="hold"/>
                                        <p:tgtEl>
                                          <p:spTgt spid="17414"/>
                                        </p:tgtEl>
                                        <p:attrNameLst>
                                          <p:attrName>ppt_h</p:attrName>
                                        </p:attrNameLst>
                                      </p:cBhvr>
                                      <p:tavLst>
                                        <p:tav tm="0">
                                          <p:val>
                                            <p:fltVal val="0"/>
                                          </p:val>
                                        </p:tav>
                                        <p:tav tm="100000">
                                          <p:val>
                                            <p:strVal val="#ppt_h"/>
                                          </p:val>
                                        </p:tav>
                                      </p:tavLst>
                                    </p:anim>
                                    <p:animEffect transition="in" filter="fade">
                                      <p:cBhvr>
                                        <p:cTn id="23" dur="500"/>
                                        <p:tgtEl>
                                          <p:spTgt spid="174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415"/>
                                        </p:tgtEl>
                                        <p:attrNameLst>
                                          <p:attrName>style.visibility</p:attrName>
                                        </p:attrNameLst>
                                      </p:cBhvr>
                                      <p:to>
                                        <p:strVal val="visible"/>
                                      </p:to>
                                    </p:set>
                                    <p:anim calcmode="lin" valueType="num">
                                      <p:cBhvr>
                                        <p:cTn id="28" dur="500" fill="hold"/>
                                        <p:tgtEl>
                                          <p:spTgt spid="17415"/>
                                        </p:tgtEl>
                                        <p:attrNameLst>
                                          <p:attrName>ppt_w</p:attrName>
                                        </p:attrNameLst>
                                      </p:cBhvr>
                                      <p:tavLst>
                                        <p:tav tm="0">
                                          <p:val>
                                            <p:fltVal val="0"/>
                                          </p:val>
                                        </p:tav>
                                        <p:tav tm="100000">
                                          <p:val>
                                            <p:strVal val="#ppt_w"/>
                                          </p:val>
                                        </p:tav>
                                      </p:tavLst>
                                    </p:anim>
                                    <p:anim calcmode="lin" valueType="num">
                                      <p:cBhvr>
                                        <p:cTn id="29" dur="500" fill="hold"/>
                                        <p:tgtEl>
                                          <p:spTgt spid="17415"/>
                                        </p:tgtEl>
                                        <p:attrNameLst>
                                          <p:attrName>ppt_h</p:attrName>
                                        </p:attrNameLst>
                                      </p:cBhvr>
                                      <p:tavLst>
                                        <p:tav tm="0">
                                          <p:val>
                                            <p:fltVal val="0"/>
                                          </p:val>
                                        </p:tav>
                                        <p:tav tm="100000">
                                          <p:val>
                                            <p:strVal val="#ppt_h"/>
                                          </p:val>
                                        </p:tav>
                                      </p:tavLst>
                                    </p:anim>
                                    <p:animEffect transition="in" filter="fade">
                                      <p:cBhvr>
                                        <p:cTn id="30" dur="500"/>
                                        <p:tgtEl>
                                          <p:spTgt spid="174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7413"/>
                                        </p:tgtEl>
                                        <p:attrNameLst>
                                          <p:attrName>style.visibility</p:attrName>
                                        </p:attrNameLst>
                                      </p:cBhvr>
                                      <p:to>
                                        <p:strVal val="visible"/>
                                      </p:to>
                                    </p:set>
                                    <p:anim calcmode="lin" valueType="num">
                                      <p:cBhvr>
                                        <p:cTn id="47" dur="500" fill="hold"/>
                                        <p:tgtEl>
                                          <p:spTgt spid="17413"/>
                                        </p:tgtEl>
                                        <p:attrNameLst>
                                          <p:attrName>ppt_w</p:attrName>
                                        </p:attrNameLst>
                                      </p:cBhvr>
                                      <p:tavLst>
                                        <p:tav tm="0">
                                          <p:val>
                                            <p:fltVal val="0"/>
                                          </p:val>
                                        </p:tav>
                                        <p:tav tm="100000">
                                          <p:val>
                                            <p:strVal val="#ppt_w"/>
                                          </p:val>
                                        </p:tav>
                                      </p:tavLst>
                                    </p:anim>
                                    <p:anim calcmode="lin" valueType="num">
                                      <p:cBhvr>
                                        <p:cTn id="48" dur="500" fill="hold"/>
                                        <p:tgtEl>
                                          <p:spTgt spid="17413"/>
                                        </p:tgtEl>
                                        <p:attrNameLst>
                                          <p:attrName>ppt_h</p:attrName>
                                        </p:attrNameLst>
                                      </p:cBhvr>
                                      <p:tavLst>
                                        <p:tav tm="0">
                                          <p:val>
                                            <p:fltVal val="0"/>
                                          </p:val>
                                        </p:tav>
                                        <p:tav tm="100000">
                                          <p:val>
                                            <p:strVal val="#ppt_h"/>
                                          </p:val>
                                        </p:tav>
                                      </p:tavLst>
                                    </p:anim>
                                    <p:animEffect transition="in" filter="fade">
                                      <p:cBhvr>
                                        <p:cTn id="49" dur="500"/>
                                        <p:tgtEl>
                                          <p:spTgt spid="174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416"/>
                                        </p:tgtEl>
                                        <p:attrNameLst>
                                          <p:attrName>style.visibility</p:attrName>
                                        </p:attrNameLst>
                                      </p:cBhvr>
                                      <p:to>
                                        <p:strVal val="visible"/>
                                      </p:to>
                                    </p:set>
                                    <p:anim calcmode="lin" valueType="num">
                                      <p:cBhvr>
                                        <p:cTn id="54" dur="500" fill="hold"/>
                                        <p:tgtEl>
                                          <p:spTgt spid="17416"/>
                                        </p:tgtEl>
                                        <p:attrNameLst>
                                          <p:attrName>ppt_w</p:attrName>
                                        </p:attrNameLst>
                                      </p:cBhvr>
                                      <p:tavLst>
                                        <p:tav tm="0">
                                          <p:val>
                                            <p:fltVal val="0"/>
                                          </p:val>
                                        </p:tav>
                                        <p:tav tm="100000">
                                          <p:val>
                                            <p:strVal val="#ppt_w"/>
                                          </p:val>
                                        </p:tav>
                                      </p:tavLst>
                                    </p:anim>
                                    <p:anim calcmode="lin" valueType="num">
                                      <p:cBhvr>
                                        <p:cTn id="55" dur="500" fill="hold"/>
                                        <p:tgtEl>
                                          <p:spTgt spid="17416"/>
                                        </p:tgtEl>
                                        <p:attrNameLst>
                                          <p:attrName>ppt_h</p:attrName>
                                        </p:attrNameLst>
                                      </p:cBhvr>
                                      <p:tavLst>
                                        <p:tav tm="0">
                                          <p:val>
                                            <p:fltVal val="0"/>
                                          </p:val>
                                        </p:tav>
                                        <p:tav tm="100000">
                                          <p:val>
                                            <p:strVal val="#ppt_h"/>
                                          </p:val>
                                        </p:tav>
                                      </p:tavLst>
                                    </p:anim>
                                    <p:animEffect transition="in" filter="fade">
                                      <p:cBhvr>
                                        <p:cTn id="56"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P spid="17416" grpId="0" animBg="1"/>
      <p:bldP spid="2" grpId="0" animBg="1"/>
      <p:bldP spid="11"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1774825" y="403226"/>
            <a:ext cx="8642350" cy="6265863"/>
          </a:xfrm>
        </p:spPr>
        <p:txBody>
          <a:bodyPr/>
          <a:lstStyle/>
          <a:p>
            <a:pPr algn="just" eaLnBrk="1" hangingPunct="1">
              <a:defRPr/>
            </a:pPr>
            <a:r>
              <a:rPr lang="el-GR" altLang="el-GR" sz="2800" dirty="0">
                <a:solidFill>
                  <a:srgbClr val="000000"/>
                </a:solidFill>
              </a:rPr>
              <a:t>Τα γεγονότα που μεσολαβούν μεταξύ δύο ισολογισμών μπορούμε να τα χωρίσουμε σε δύο κατηγορίες:</a:t>
            </a:r>
          </a:p>
          <a:p>
            <a:pPr algn="just" eaLnBrk="1" hangingPunct="1">
              <a:defRPr/>
            </a:pPr>
            <a:endParaRPr lang="el-GR" altLang="el-GR" sz="1200" dirty="0">
              <a:solidFill>
                <a:srgbClr val="000000"/>
              </a:solidFill>
            </a:endParaRPr>
          </a:p>
          <a:p>
            <a:pPr marL="0" indent="0" algn="just" eaLnBrk="1" hangingPunct="1">
              <a:buNone/>
              <a:defRPr/>
            </a:pPr>
            <a:r>
              <a:rPr lang="el-GR" altLang="el-GR" sz="2800" dirty="0">
                <a:solidFill>
                  <a:srgbClr val="000000"/>
                </a:solidFill>
              </a:rPr>
              <a:t>                          Γεγονότα που προέρχονται από την</a:t>
            </a:r>
          </a:p>
          <a:p>
            <a:pPr marL="0" indent="0" algn="just" eaLnBrk="1" hangingPunct="1">
              <a:buNone/>
              <a:defRPr/>
            </a:pPr>
            <a:r>
              <a:rPr lang="el-GR" altLang="el-GR" sz="2800" dirty="0">
                <a:solidFill>
                  <a:srgbClr val="000000"/>
                </a:solidFill>
              </a:rPr>
              <a:t>                          λειτουργία της επιχείρησης και</a:t>
            </a:r>
          </a:p>
          <a:p>
            <a:pPr marL="0" indent="0" algn="just" eaLnBrk="1" hangingPunct="1">
              <a:buNone/>
              <a:defRPr/>
            </a:pPr>
            <a:r>
              <a:rPr lang="el-GR" altLang="el-GR" sz="2800" dirty="0">
                <a:solidFill>
                  <a:srgbClr val="000000"/>
                </a:solidFill>
              </a:rPr>
              <a:t>                          προκαλούν αποτέλεσμα</a:t>
            </a:r>
          </a:p>
          <a:p>
            <a:pPr marL="0" indent="0" algn="just" eaLnBrk="1" hangingPunct="1">
              <a:buNone/>
              <a:defRPr/>
            </a:pPr>
            <a:r>
              <a:rPr lang="el-GR" altLang="el-GR" sz="2800" dirty="0">
                <a:solidFill>
                  <a:srgbClr val="000000"/>
                </a:solidFill>
              </a:rPr>
              <a:t>                              </a:t>
            </a:r>
          </a:p>
          <a:p>
            <a:pPr marL="0" indent="0" algn="just" eaLnBrk="1" hangingPunct="1">
              <a:buNone/>
              <a:defRPr/>
            </a:pPr>
            <a:r>
              <a:rPr lang="el-GR" altLang="el-GR" sz="2800" dirty="0">
                <a:solidFill>
                  <a:srgbClr val="000000"/>
                </a:solidFill>
              </a:rPr>
              <a:t>                          Γεγονότα που δεν προκαλούν</a:t>
            </a:r>
          </a:p>
          <a:p>
            <a:pPr marL="0" indent="0" algn="just" eaLnBrk="1" hangingPunct="1">
              <a:buNone/>
              <a:defRPr/>
            </a:pPr>
            <a:r>
              <a:rPr lang="el-GR" altLang="el-GR" sz="2800" dirty="0">
                <a:solidFill>
                  <a:srgbClr val="000000"/>
                </a:solidFill>
              </a:rPr>
              <a:t>                          αποτέλεσμα και προέρχονται</a:t>
            </a:r>
          </a:p>
          <a:p>
            <a:pPr marL="0" indent="0" algn="just" eaLnBrk="1" hangingPunct="1">
              <a:buNone/>
              <a:defRPr/>
            </a:pPr>
            <a:r>
              <a:rPr lang="el-GR" altLang="el-GR" sz="2800" dirty="0">
                <a:solidFill>
                  <a:srgbClr val="000000"/>
                </a:solidFill>
              </a:rPr>
              <a:t>                          από επενδύσεις</a:t>
            </a:r>
          </a:p>
          <a:p>
            <a:pPr marL="0" indent="0" algn="just" eaLnBrk="1" hangingPunct="1">
              <a:buNone/>
              <a:defRPr/>
            </a:pPr>
            <a:r>
              <a:rPr lang="el-GR" altLang="el-GR" sz="2800" dirty="0">
                <a:solidFill>
                  <a:srgbClr val="000000"/>
                </a:solidFill>
              </a:rPr>
              <a:t>                                </a:t>
            </a:r>
          </a:p>
        </p:txBody>
      </p:sp>
      <p:sp>
        <p:nvSpPr>
          <p:cNvPr id="18435" name="Τίτλος 1"/>
          <p:cNvSpPr txBox="1">
            <a:spLocks/>
          </p:cNvSpPr>
          <p:nvPr/>
        </p:nvSpPr>
        <p:spPr bwMode="auto">
          <a:xfrm>
            <a:off x="1" y="1"/>
            <a:ext cx="7967664"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a:solidFill>
                  <a:srgbClr val="FFFFFF"/>
                </a:solidFill>
                <a:latin typeface="Calibri" panose="020F0502020204030204" pitchFamily="34" charset="0"/>
                <a:cs typeface="Calibri" panose="020F0502020204030204" pitchFamily="34" charset="0"/>
              </a:rPr>
              <a:t>Λογιστικά γεγονότα</a:t>
            </a:r>
            <a:endParaRPr lang="el-GR" altLang="el-GR" sz="2100" b="1">
              <a:solidFill>
                <a:srgbClr val="FFFFFF"/>
              </a:solidFill>
            </a:endParaRPr>
          </a:p>
        </p:txBody>
      </p:sp>
      <p:sp>
        <p:nvSpPr>
          <p:cNvPr id="5" name="Ορθογώνιο 4"/>
          <p:cNvSpPr/>
          <p:nvPr/>
        </p:nvSpPr>
        <p:spPr>
          <a:xfrm>
            <a:off x="7967664" y="1"/>
            <a:ext cx="4224336"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
        <p:nvSpPr>
          <p:cNvPr id="2" name="Πεντάγωνο 1"/>
          <p:cNvSpPr/>
          <p:nvPr/>
        </p:nvSpPr>
        <p:spPr>
          <a:xfrm>
            <a:off x="2135189" y="2495551"/>
            <a:ext cx="2016125" cy="576263"/>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srgbClr val="FFFFFF"/>
                </a:solidFill>
                <a:latin typeface="Arial"/>
                <a:cs typeface="Arial"/>
              </a:rPr>
              <a:t>Αποτελέσματος</a:t>
            </a:r>
          </a:p>
        </p:txBody>
      </p:sp>
      <p:sp>
        <p:nvSpPr>
          <p:cNvPr id="6" name="Πεντάγωνο 5"/>
          <p:cNvSpPr/>
          <p:nvPr/>
        </p:nvSpPr>
        <p:spPr>
          <a:xfrm>
            <a:off x="2135189" y="4437063"/>
            <a:ext cx="2016125" cy="57626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srgbClr val="FFFFFF"/>
                </a:solidFill>
                <a:latin typeface="Arial"/>
                <a:cs typeface="Arial"/>
              </a:rPr>
              <a:t>Ισολογισμού</a:t>
            </a:r>
          </a:p>
        </p:txBody>
      </p:sp>
    </p:spTree>
    <p:extLst>
      <p:ext uri="{BB962C8B-B14F-4D97-AF65-F5344CB8AC3E}">
        <p14:creationId xmlns:p14="http://schemas.microsoft.com/office/powerpoint/2010/main" val="4132410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05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50531">
                                            <p:txEl>
                                              <p:pRg st="2" end="2"/>
                                            </p:txEl>
                                          </p:spTgt>
                                        </p:tgtEl>
                                        <p:attrNameLst>
                                          <p:attrName>style.visibility</p:attrName>
                                        </p:attrNameLst>
                                      </p:cBhvr>
                                      <p:to>
                                        <p:strVal val="visible"/>
                                      </p:to>
                                    </p:set>
                                    <p:anim calcmode="lin" valueType="num">
                                      <p:cBhvr>
                                        <p:cTn id="14" dur="500" fill="hold"/>
                                        <p:tgtEl>
                                          <p:spTgt spid="15053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5053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50531">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50531">
                                            <p:txEl>
                                              <p:pRg st="3" end="3"/>
                                            </p:txEl>
                                          </p:spTgt>
                                        </p:tgtEl>
                                        <p:attrNameLst>
                                          <p:attrName>style.visibility</p:attrName>
                                        </p:attrNameLst>
                                      </p:cBhvr>
                                      <p:to>
                                        <p:strVal val="visible"/>
                                      </p:to>
                                    </p:set>
                                    <p:anim calcmode="lin" valueType="num">
                                      <p:cBhvr>
                                        <p:cTn id="19" dur="500" fill="hold"/>
                                        <p:tgtEl>
                                          <p:spTgt spid="150531">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50531">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50531">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50531">
                                            <p:txEl>
                                              <p:pRg st="4" end="4"/>
                                            </p:txEl>
                                          </p:spTgt>
                                        </p:tgtEl>
                                        <p:attrNameLst>
                                          <p:attrName>style.visibility</p:attrName>
                                        </p:attrNameLst>
                                      </p:cBhvr>
                                      <p:to>
                                        <p:strVal val="visible"/>
                                      </p:to>
                                    </p:set>
                                    <p:anim calcmode="lin" valueType="num">
                                      <p:cBhvr>
                                        <p:cTn id="24" dur="500" fill="hold"/>
                                        <p:tgtEl>
                                          <p:spTgt spid="150531">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50531">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150531">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50531">
                                            <p:txEl>
                                              <p:pRg st="6" end="6"/>
                                            </p:txEl>
                                          </p:spTgt>
                                        </p:tgtEl>
                                        <p:attrNameLst>
                                          <p:attrName>style.visibility</p:attrName>
                                        </p:attrNameLst>
                                      </p:cBhvr>
                                      <p:to>
                                        <p:strVal val="visible"/>
                                      </p:to>
                                    </p:set>
                                    <p:anim calcmode="lin" valueType="num">
                                      <p:cBhvr>
                                        <p:cTn id="31" dur="500" fill="hold"/>
                                        <p:tgtEl>
                                          <p:spTgt spid="150531">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50531">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150531">
                                            <p:txEl>
                                              <p:pRg st="6" end="6"/>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50531">
                                            <p:txEl>
                                              <p:pRg st="7" end="7"/>
                                            </p:txEl>
                                          </p:spTgt>
                                        </p:tgtEl>
                                        <p:attrNameLst>
                                          <p:attrName>style.visibility</p:attrName>
                                        </p:attrNameLst>
                                      </p:cBhvr>
                                      <p:to>
                                        <p:strVal val="visible"/>
                                      </p:to>
                                    </p:set>
                                    <p:anim calcmode="lin" valueType="num">
                                      <p:cBhvr>
                                        <p:cTn id="36" dur="500" fill="hold"/>
                                        <p:tgtEl>
                                          <p:spTgt spid="150531">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150531">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150531">
                                            <p:txEl>
                                              <p:pRg st="7" end="7"/>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150531">
                                            <p:txEl>
                                              <p:pRg st="8" end="8"/>
                                            </p:txEl>
                                          </p:spTgt>
                                        </p:tgtEl>
                                        <p:attrNameLst>
                                          <p:attrName>style.visibility</p:attrName>
                                        </p:attrNameLst>
                                      </p:cBhvr>
                                      <p:to>
                                        <p:strVal val="visible"/>
                                      </p:to>
                                    </p:set>
                                    <p:anim calcmode="lin" valueType="num">
                                      <p:cBhvr>
                                        <p:cTn id="41" dur="500" fill="hold"/>
                                        <p:tgtEl>
                                          <p:spTgt spid="150531">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150531">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150531">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 calcmode="lin" valueType="num">
                                      <p:cBhvr>
                                        <p:cTn id="4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2">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p:cTn id="5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1774825" y="403226"/>
            <a:ext cx="8642350" cy="6265863"/>
          </a:xfrm>
        </p:spPr>
        <p:txBody>
          <a:bodyPr/>
          <a:lstStyle/>
          <a:p>
            <a:pPr algn="just" eaLnBrk="1" hangingPunct="1">
              <a:defRPr/>
            </a:pPr>
            <a:r>
              <a:rPr lang="el-GR" altLang="el-GR" sz="2800" dirty="0">
                <a:solidFill>
                  <a:srgbClr val="000000"/>
                </a:solidFill>
              </a:rPr>
              <a:t>Αρχείο συναλλαγών με μετρητά</a:t>
            </a:r>
          </a:p>
          <a:p>
            <a:pPr lvl="1" algn="just" eaLnBrk="1" hangingPunct="1">
              <a:buFont typeface="Wingdings" panose="05000000000000000000" pitchFamily="2" charset="2"/>
              <a:buChar char="v"/>
              <a:defRPr/>
            </a:pPr>
            <a:r>
              <a:rPr lang="el-GR" altLang="el-GR" sz="2400" dirty="0">
                <a:solidFill>
                  <a:srgbClr val="000000"/>
                </a:solidFill>
              </a:rPr>
              <a:t> </a:t>
            </a:r>
            <a:r>
              <a:rPr lang="el-GR" altLang="el-GR" sz="2400" dirty="0">
                <a:solidFill>
                  <a:srgbClr val="0000CC"/>
                </a:solidFill>
              </a:rPr>
              <a:t>Τα έσοδα εισπράττονται</a:t>
            </a:r>
          </a:p>
          <a:p>
            <a:pPr lvl="1" algn="just" eaLnBrk="1" hangingPunct="1">
              <a:buFont typeface="Wingdings" panose="05000000000000000000" pitchFamily="2" charset="2"/>
              <a:buChar char="v"/>
              <a:defRPr/>
            </a:pPr>
            <a:r>
              <a:rPr lang="el-GR" altLang="el-GR" sz="2400" dirty="0">
                <a:solidFill>
                  <a:srgbClr val="000000"/>
                </a:solidFill>
              </a:rPr>
              <a:t> </a:t>
            </a:r>
            <a:r>
              <a:rPr lang="el-GR" altLang="el-GR" sz="2400" dirty="0">
                <a:solidFill>
                  <a:srgbClr val="C00000"/>
                </a:solidFill>
              </a:rPr>
              <a:t>Τα έξοδα πληρώνονται όταν αυτά συμβαίνουν</a:t>
            </a:r>
          </a:p>
          <a:p>
            <a:pPr marL="57150" indent="0" algn="just" eaLnBrk="1" hangingPunct="1">
              <a:buNone/>
              <a:defRPr/>
            </a:pPr>
            <a:endParaRPr lang="el-GR" altLang="el-GR" sz="1200" dirty="0">
              <a:solidFill>
                <a:srgbClr val="00B050"/>
              </a:solidFill>
            </a:endParaRPr>
          </a:p>
          <a:p>
            <a:pPr marL="57150" indent="0" algn="just" eaLnBrk="1" hangingPunct="1">
              <a:buNone/>
              <a:defRPr/>
            </a:pPr>
            <a:r>
              <a:rPr lang="el-GR" altLang="el-GR" sz="2800" dirty="0">
                <a:solidFill>
                  <a:srgbClr val="00B050"/>
                </a:solidFill>
              </a:rPr>
              <a:t>Αποτέλεσμα = </a:t>
            </a:r>
            <a:r>
              <a:rPr lang="el-GR" altLang="el-GR" sz="2800" dirty="0">
                <a:solidFill>
                  <a:srgbClr val="002060"/>
                </a:solidFill>
              </a:rPr>
              <a:t>Η διαφορά μεταξύ του </a:t>
            </a:r>
            <a:r>
              <a:rPr lang="el-GR" altLang="el-GR" sz="2800" dirty="0">
                <a:solidFill>
                  <a:srgbClr val="C00000"/>
                </a:solidFill>
              </a:rPr>
              <a:t>αρχικού</a:t>
            </a:r>
            <a:r>
              <a:rPr lang="el-GR" altLang="el-GR" sz="2800" dirty="0">
                <a:solidFill>
                  <a:srgbClr val="002060"/>
                </a:solidFill>
              </a:rPr>
              <a:t> και </a:t>
            </a:r>
            <a:r>
              <a:rPr lang="el-GR" altLang="el-GR" sz="2800" dirty="0">
                <a:solidFill>
                  <a:srgbClr val="C00000"/>
                </a:solidFill>
              </a:rPr>
              <a:t>τελικού</a:t>
            </a:r>
            <a:r>
              <a:rPr lang="el-GR" altLang="el-GR" sz="2800" dirty="0">
                <a:solidFill>
                  <a:srgbClr val="002060"/>
                </a:solidFill>
              </a:rPr>
              <a:t> υπολοίπου στο ταμείο</a:t>
            </a:r>
          </a:p>
          <a:p>
            <a:pPr marL="514350" indent="-457200" algn="just" eaLnBrk="1" hangingPunct="1">
              <a:defRPr/>
            </a:pPr>
            <a:r>
              <a:rPr lang="el-GR" altLang="el-GR" sz="2800" dirty="0"/>
              <a:t>Η διαφορά – πλεόνασμα ή έλλειμμα – αντανακλά</a:t>
            </a:r>
          </a:p>
          <a:p>
            <a:pPr marL="57150" indent="0" algn="ctr" eaLnBrk="1" hangingPunct="1">
              <a:buNone/>
              <a:defRPr/>
            </a:pPr>
            <a:endParaRPr lang="el-GR" altLang="el-GR" sz="1200" dirty="0">
              <a:solidFill>
                <a:srgbClr val="002060"/>
              </a:solidFill>
            </a:endParaRPr>
          </a:p>
          <a:p>
            <a:pPr marL="57150" indent="0" algn="ctr" eaLnBrk="1" hangingPunct="1">
              <a:buNone/>
              <a:defRPr/>
            </a:pPr>
            <a:r>
              <a:rPr lang="el-GR" altLang="el-GR" sz="2800" dirty="0"/>
              <a:t>Το</a:t>
            </a:r>
            <a:r>
              <a:rPr lang="el-GR" altLang="el-GR" sz="2800" dirty="0">
                <a:solidFill>
                  <a:srgbClr val="002060"/>
                </a:solidFill>
              </a:rPr>
              <a:t> ΚΕΡΔΟΣ </a:t>
            </a:r>
            <a:r>
              <a:rPr lang="el-GR" altLang="el-GR" sz="2800" dirty="0"/>
              <a:t>ή τη </a:t>
            </a:r>
            <a:r>
              <a:rPr lang="el-GR" altLang="el-GR" sz="2800" dirty="0">
                <a:solidFill>
                  <a:srgbClr val="C00000"/>
                </a:solidFill>
              </a:rPr>
              <a:t>ΖΗΜΙΑ</a:t>
            </a:r>
          </a:p>
          <a:p>
            <a:pPr marL="57150" indent="0" algn="ctr" eaLnBrk="1" hangingPunct="1">
              <a:buNone/>
              <a:defRPr/>
            </a:pPr>
            <a:endParaRPr lang="el-GR" altLang="el-GR" sz="1200" dirty="0">
              <a:solidFill>
                <a:srgbClr val="C00000"/>
              </a:solidFill>
            </a:endParaRPr>
          </a:p>
          <a:p>
            <a:pPr marL="57150" indent="0" algn="just" eaLnBrk="1" hangingPunct="1">
              <a:buNone/>
              <a:defRPr/>
            </a:pPr>
            <a:r>
              <a:rPr lang="el-GR" altLang="el-GR" sz="2800" dirty="0"/>
              <a:t>Και αφορά την περίοδο που πραγματοποιήθηκαν αυτές οι συναλλαγές.</a:t>
            </a:r>
          </a:p>
          <a:p>
            <a:pPr marL="57150" indent="0" algn="just" eaLnBrk="1" hangingPunct="1">
              <a:buNone/>
              <a:defRPr/>
            </a:pPr>
            <a:r>
              <a:rPr lang="el-GR" altLang="el-GR" sz="2800" dirty="0"/>
              <a:t>Το σύστημα αυτό είναι απλό, αντικειμενικό, βέβαιο και επαληθεύσιμο.</a:t>
            </a:r>
          </a:p>
        </p:txBody>
      </p:sp>
      <p:sp>
        <p:nvSpPr>
          <p:cNvPr id="5123" name="Τίτλος 1"/>
          <p:cNvSpPr txBox="1">
            <a:spLocks/>
          </p:cNvSpPr>
          <p:nvPr/>
        </p:nvSpPr>
        <p:spPr bwMode="auto">
          <a:xfrm>
            <a:off x="0" y="1"/>
            <a:ext cx="654208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a:solidFill>
                  <a:srgbClr val="FFFFFF"/>
                </a:solidFill>
                <a:latin typeface="Calibri" panose="020F0502020204030204" pitchFamily="34" charset="0"/>
                <a:cs typeface="Calibri" panose="020F0502020204030204" pitchFamily="34" charset="0"/>
              </a:rPr>
              <a:t>Ταμειακή Λογιστική</a:t>
            </a:r>
            <a:endParaRPr lang="el-GR" altLang="el-GR" sz="2100" b="1">
              <a:solidFill>
                <a:srgbClr val="FFFFFF"/>
              </a:solidFill>
            </a:endParaRPr>
          </a:p>
        </p:txBody>
      </p:sp>
      <p:sp>
        <p:nvSpPr>
          <p:cNvPr id="5" name="Ορθογώνιο 4"/>
          <p:cNvSpPr/>
          <p:nvPr/>
        </p:nvSpPr>
        <p:spPr>
          <a:xfrm>
            <a:off x="6542088" y="1"/>
            <a:ext cx="564991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400732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5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0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5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53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053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0531">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05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581374" y="403226"/>
            <a:ext cx="9810974" cy="6454775"/>
          </a:xfrm>
        </p:spPr>
        <p:txBody>
          <a:bodyPr/>
          <a:lstStyle/>
          <a:p>
            <a:pPr algn="just" eaLnBrk="1" hangingPunct="1">
              <a:buFontTx/>
              <a:buNone/>
            </a:pPr>
            <a:endParaRPr lang="el-GR" altLang="el-GR" sz="2800" dirty="0"/>
          </a:p>
          <a:p>
            <a:pPr algn="just" eaLnBrk="1" hangingPunct="1">
              <a:buFontTx/>
              <a:buNone/>
            </a:pPr>
            <a:r>
              <a:rPr lang="el-GR" altLang="el-GR" sz="2800" dirty="0"/>
              <a:t>Δαπάνη είναι κάθε γεγονός ή κάθε πράξη της επιχείρησης που προκαλεί </a:t>
            </a:r>
            <a:r>
              <a:rPr lang="el-GR" altLang="el-GR" sz="2800" b="1" dirty="0">
                <a:solidFill>
                  <a:srgbClr val="C00000"/>
                </a:solidFill>
              </a:rPr>
              <a:t>μείωση του αποτελέσματος</a:t>
            </a:r>
            <a:r>
              <a:rPr lang="el-GR" altLang="el-GR" sz="2800" dirty="0"/>
              <a:t>, δηλαδή μείωση της καθαρής θέσης.</a:t>
            </a:r>
          </a:p>
          <a:p>
            <a:pPr algn="just" eaLnBrk="1" hangingPunct="1">
              <a:buFontTx/>
              <a:buNone/>
            </a:pPr>
            <a:endParaRPr lang="el-GR" altLang="el-GR" sz="2800" dirty="0"/>
          </a:p>
          <a:p>
            <a:pPr algn="just" eaLnBrk="1" hangingPunct="1">
              <a:buFontTx/>
              <a:buNone/>
            </a:pPr>
            <a:r>
              <a:rPr lang="el-GR" altLang="el-GR" sz="2800" dirty="0"/>
              <a:t>Άρα η δαπάνη </a:t>
            </a:r>
            <a:r>
              <a:rPr lang="el-GR" altLang="el-GR" sz="2800" b="1" dirty="0">
                <a:solidFill>
                  <a:srgbClr val="00B050"/>
                </a:solidFill>
              </a:rPr>
              <a:t>μειώνει το ενεργητικό</a:t>
            </a:r>
            <a:r>
              <a:rPr lang="el-GR" altLang="el-GR" sz="2800" dirty="0"/>
              <a:t> ή </a:t>
            </a:r>
            <a:r>
              <a:rPr lang="el-GR" altLang="el-GR" sz="2800" b="1" dirty="0">
                <a:solidFill>
                  <a:srgbClr val="FF0000"/>
                </a:solidFill>
              </a:rPr>
              <a:t>αυξάνει το παθητικό</a:t>
            </a:r>
            <a:r>
              <a:rPr lang="el-GR" altLang="el-GR" sz="2800" dirty="0"/>
              <a:t> δίχως αντίστοιχη και ίση αύξηση του ενεργητικού και του παθητικού</a:t>
            </a:r>
          </a:p>
          <a:p>
            <a:pPr algn="just" eaLnBrk="1" hangingPunct="1">
              <a:buFontTx/>
              <a:buNone/>
            </a:pPr>
            <a:endParaRPr lang="el-GR" altLang="el-GR" sz="2800" dirty="0"/>
          </a:p>
          <a:p>
            <a:pPr algn="just" eaLnBrk="1" hangingPunct="1">
              <a:buFontTx/>
              <a:buNone/>
            </a:pPr>
            <a:r>
              <a:rPr lang="el-GR" altLang="el-GR" sz="2800" dirty="0"/>
              <a:t>Άρα έχουμε </a:t>
            </a:r>
            <a:r>
              <a:rPr lang="el-GR" altLang="el-GR" sz="2800" b="1" u="sng" dirty="0">
                <a:solidFill>
                  <a:srgbClr val="C00000"/>
                </a:solidFill>
              </a:rPr>
              <a:t>μείωση της καθαρής θέσης </a:t>
            </a:r>
            <a:r>
              <a:rPr lang="el-GR" altLang="el-GR" sz="2800" dirty="0"/>
              <a:t>πάντα, όχι όμως από απολήψεις κεφαλαίου</a:t>
            </a:r>
          </a:p>
        </p:txBody>
      </p:sp>
      <p:sp>
        <p:nvSpPr>
          <p:cNvPr id="7171" name="Τίτλος 1"/>
          <p:cNvSpPr txBox="1">
            <a:spLocks/>
          </p:cNvSpPr>
          <p:nvPr/>
        </p:nvSpPr>
        <p:spPr bwMode="auto">
          <a:xfrm>
            <a:off x="0" y="1"/>
            <a:ext cx="750883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Έξοδα</a:t>
            </a:r>
            <a:endParaRPr lang="el-GR" altLang="el-GR" sz="2100" b="1" dirty="0">
              <a:solidFill>
                <a:srgbClr val="FFFFFF"/>
              </a:solidFill>
            </a:endParaRPr>
          </a:p>
        </p:txBody>
      </p:sp>
      <p:sp>
        <p:nvSpPr>
          <p:cNvPr id="6" name="Ορθογώνιο 5"/>
          <p:cNvSpPr/>
          <p:nvPr/>
        </p:nvSpPr>
        <p:spPr>
          <a:xfrm>
            <a:off x="7508838" y="1"/>
            <a:ext cx="468316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297088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animEffect transition="in" filter="barn(inVertical)">
                                      <p:cBhvr>
                                        <p:cTn id="7" dur="500"/>
                                        <p:tgtEl>
                                          <p:spTgt spid="40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xEl>
                                              <p:pRg st="3" end="3"/>
                                            </p:txEl>
                                          </p:spTgt>
                                        </p:tgtEl>
                                        <p:attrNameLst>
                                          <p:attrName>style.visibility</p:attrName>
                                        </p:attrNameLst>
                                      </p:cBhvr>
                                      <p:to>
                                        <p:strVal val="visible"/>
                                      </p:to>
                                    </p:set>
                                    <p:animEffect transition="in" filter="barn(inVertical)">
                                      <p:cBhvr>
                                        <p:cTn id="12" dur="500"/>
                                        <p:tgtEl>
                                          <p:spTgt spid="409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xEl>
                                              <p:pRg st="5" end="5"/>
                                            </p:txEl>
                                          </p:spTgt>
                                        </p:tgtEl>
                                        <p:attrNameLst>
                                          <p:attrName>style.visibility</p:attrName>
                                        </p:attrNameLst>
                                      </p:cBhvr>
                                      <p:to>
                                        <p:strVal val="visible"/>
                                      </p:to>
                                    </p:set>
                                    <p:animEffect transition="in" filter="barn(inVertical)">
                                      <p:cBhvr>
                                        <p:cTn id="17" dur="500"/>
                                        <p:tgtEl>
                                          <p:spTgt spid="40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731982" y="403226"/>
            <a:ext cx="9412940" cy="6454775"/>
          </a:xfrm>
        </p:spPr>
        <p:txBody>
          <a:bodyPr/>
          <a:lstStyle/>
          <a:p>
            <a:pPr eaLnBrk="1" hangingPunct="1">
              <a:lnSpc>
                <a:spcPct val="90000"/>
              </a:lnSpc>
              <a:buFontTx/>
              <a:buNone/>
            </a:pPr>
            <a:endParaRPr lang="el-GR" altLang="el-GR" sz="1200" u="sng" dirty="0"/>
          </a:p>
          <a:p>
            <a:pPr algn="just" eaLnBrk="1" hangingPunct="1">
              <a:lnSpc>
                <a:spcPct val="90000"/>
              </a:lnSpc>
              <a:buFontTx/>
              <a:buNone/>
            </a:pPr>
            <a:r>
              <a:rPr lang="el-GR" altLang="el-GR" sz="2800" dirty="0">
                <a:latin typeface="Calibri" panose="020F0502020204030204" pitchFamily="34" charset="0"/>
                <a:cs typeface="Calibri" panose="020F0502020204030204" pitchFamily="34" charset="0"/>
              </a:rPr>
              <a:t>Η δαπάνη είναι η ανάλωση αξιών σε συγκεκριμένη λογιστική περίοδο και μπορεί να αφορά:</a:t>
            </a:r>
          </a:p>
          <a:p>
            <a:pPr algn="just" eaLnBrk="1" hangingPunct="1">
              <a:lnSpc>
                <a:spcPct val="90000"/>
              </a:lnSpc>
            </a:pPr>
            <a:endParaRPr lang="el-GR" altLang="el-GR" sz="2800" dirty="0">
              <a:latin typeface="Calibri" panose="020F0502020204030204" pitchFamily="34" charset="0"/>
              <a:cs typeface="Calibri" panose="020F0502020204030204" pitchFamily="34" charset="0"/>
            </a:endParaRPr>
          </a:p>
          <a:p>
            <a:pPr algn="just" eaLnBrk="1" hangingPunct="1">
              <a:lnSpc>
                <a:spcPct val="90000"/>
              </a:lnSpc>
            </a:pPr>
            <a:r>
              <a:rPr lang="el-GR" altLang="el-GR" sz="2800" dirty="0">
                <a:latin typeface="Calibri" panose="020F0502020204030204" pitchFamily="34" charset="0"/>
                <a:cs typeface="Calibri" panose="020F0502020204030204" pitchFamily="34" charset="0"/>
              </a:rPr>
              <a:t>Λήψη υπηρεσιών: μισθοί, ημερομίσθια, ασφάλιστρα, υπηρεσίες τρίτων, ενέργεια, ύδρευση, ενοίκια.</a:t>
            </a:r>
          </a:p>
          <a:p>
            <a:pPr algn="just" eaLnBrk="1" hangingPunct="1">
              <a:lnSpc>
                <a:spcPct val="90000"/>
              </a:lnSpc>
            </a:pPr>
            <a:r>
              <a:rPr lang="el-GR" altLang="el-GR" sz="2800" dirty="0">
                <a:latin typeface="Calibri" panose="020F0502020204030204" pitchFamily="34" charset="0"/>
                <a:cs typeface="Calibri" panose="020F0502020204030204" pitchFamily="34" charset="0"/>
              </a:rPr>
              <a:t>Αγαθά που αναλώθηκαν: πρώτες ύλες, αναλώσιμα αγαθά.</a:t>
            </a:r>
          </a:p>
          <a:p>
            <a:pPr algn="just" eaLnBrk="1" hangingPunct="1">
              <a:lnSpc>
                <a:spcPct val="90000"/>
              </a:lnSpc>
            </a:pPr>
            <a:r>
              <a:rPr lang="el-GR" altLang="el-GR" sz="2800" dirty="0">
                <a:latin typeface="Calibri" panose="020F0502020204030204" pitchFamily="34" charset="0"/>
                <a:cs typeface="Calibri" panose="020F0502020204030204" pitchFamily="34" charset="0"/>
              </a:rPr>
              <a:t>Φόροι, εισφορές (ασφαλιστικές εισφορές)</a:t>
            </a:r>
          </a:p>
          <a:p>
            <a:pPr algn="just" eaLnBrk="1" hangingPunct="1">
              <a:lnSpc>
                <a:spcPct val="90000"/>
              </a:lnSpc>
              <a:buFontTx/>
              <a:buNone/>
            </a:pPr>
            <a:endParaRPr lang="el-GR" altLang="el-GR" sz="2800" dirty="0">
              <a:latin typeface="Calibri" panose="020F0502020204030204" pitchFamily="34" charset="0"/>
              <a:cs typeface="Calibri" panose="020F0502020204030204" pitchFamily="34" charset="0"/>
            </a:endParaRPr>
          </a:p>
        </p:txBody>
      </p:sp>
      <p:sp>
        <p:nvSpPr>
          <p:cNvPr id="8195" name="Τίτλος 1"/>
          <p:cNvSpPr txBox="1">
            <a:spLocks/>
          </p:cNvSpPr>
          <p:nvPr/>
        </p:nvSpPr>
        <p:spPr bwMode="auto">
          <a:xfrm>
            <a:off x="0" y="1"/>
            <a:ext cx="7584140"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Δαπάνες</a:t>
            </a:r>
            <a:endParaRPr lang="el-GR" altLang="el-GR" sz="2100" b="1" dirty="0">
              <a:solidFill>
                <a:srgbClr val="FFFFFF"/>
              </a:solidFill>
            </a:endParaRPr>
          </a:p>
        </p:txBody>
      </p:sp>
      <p:sp>
        <p:nvSpPr>
          <p:cNvPr id="5" name="Ορθογώνιο 4"/>
          <p:cNvSpPr/>
          <p:nvPr/>
        </p:nvSpPr>
        <p:spPr>
          <a:xfrm>
            <a:off x="7584140" y="1"/>
            <a:ext cx="4607859"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64893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xEl>
                                              <p:pRg st="1" end="1"/>
                                            </p:txEl>
                                          </p:spTgt>
                                        </p:tgtEl>
                                        <p:attrNameLst>
                                          <p:attrName>style.visibility</p:attrName>
                                        </p:attrNameLst>
                                      </p:cBhvr>
                                      <p:to>
                                        <p:strVal val="visible"/>
                                      </p:to>
                                    </p:set>
                                    <p:animEffect transition="in" filter="barn(inVertical)">
                                      <p:cBhvr>
                                        <p:cTn id="7" dur="500"/>
                                        <p:tgtEl>
                                          <p:spTgt spid="512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xEl>
                                              <p:pRg st="3" end="3"/>
                                            </p:txEl>
                                          </p:spTgt>
                                        </p:tgtEl>
                                        <p:attrNameLst>
                                          <p:attrName>style.visibility</p:attrName>
                                        </p:attrNameLst>
                                      </p:cBhvr>
                                      <p:to>
                                        <p:strVal val="visible"/>
                                      </p:to>
                                    </p:set>
                                    <p:animEffect transition="in" filter="barn(inVertical)">
                                      <p:cBhvr>
                                        <p:cTn id="12" dur="500"/>
                                        <p:tgtEl>
                                          <p:spTgt spid="512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xEl>
                                              <p:pRg st="4" end="4"/>
                                            </p:txEl>
                                          </p:spTgt>
                                        </p:tgtEl>
                                        <p:attrNameLst>
                                          <p:attrName>style.visibility</p:attrName>
                                        </p:attrNameLst>
                                      </p:cBhvr>
                                      <p:to>
                                        <p:strVal val="visible"/>
                                      </p:to>
                                    </p:set>
                                    <p:animEffect transition="in" filter="barn(inVertical)">
                                      <p:cBhvr>
                                        <p:cTn id="17" dur="500"/>
                                        <p:tgtEl>
                                          <p:spTgt spid="512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5122">
                                            <p:txEl>
                                              <p:pRg st="5" end="5"/>
                                            </p:txEl>
                                          </p:spTgt>
                                        </p:tgtEl>
                                        <p:attrNameLst>
                                          <p:attrName>style.visibility</p:attrName>
                                        </p:attrNameLst>
                                      </p:cBhvr>
                                      <p:to>
                                        <p:strVal val="visible"/>
                                      </p:to>
                                    </p:set>
                                    <p:animEffect transition="in" filter="barn(inVertical)">
                                      <p:cBhvr>
                                        <p:cTn id="22" dur="500"/>
                                        <p:tgtEl>
                                          <p:spTgt spid="51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6691256" cy="537881"/>
          </a:xfrm>
          <a:solidFill>
            <a:srgbClr val="0066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r"/>
            <a:r>
              <a:rPr lang="el-GR" sz="2800" b="1">
                <a:solidFill>
                  <a:schemeClr val="bg1"/>
                </a:solidFill>
              </a:rPr>
              <a:t>Ιστορική αναδρομή</a:t>
            </a:r>
            <a:endParaRPr lang="el-GR" sz="2800" b="1" dirty="0">
              <a:solidFill>
                <a:schemeClr val="bg1"/>
              </a:solidFill>
            </a:endParaRPr>
          </a:p>
        </p:txBody>
      </p:sp>
      <p:sp>
        <p:nvSpPr>
          <p:cNvPr id="3" name="Υπότιτλος 2"/>
          <p:cNvSpPr>
            <a:spLocks noGrp="1"/>
          </p:cNvSpPr>
          <p:nvPr>
            <p:ph sz="half" idx="2"/>
          </p:nvPr>
        </p:nvSpPr>
        <p:spPr>
          <a:xfrm>
            <a:off x="5896302" y="537881"/>
            <a:ext cx="6098473" cy="6320117"/>
          </a:xfrm>
        </p:spPr>
        <p:txBody>
          <a:bodyPr numCol="1">
            <a:normAutofit/>
          </a:bodyPr>
          <a:lstStyle/>
          <a:p>
            <a:endParaRPr lang="el-GR" altLang="zh-TW" dirty="0"/>
          </a:p>
          <a:p>
            <a:endParaRPr lang="el-GR" altLang="zh-TW" dirty="0"/>
          </a:p>
          <a:p>
            <a:pPr algn="just"/>
            <a:r>
              <a:rPr lang="el-GR" altLang="zh-TW" dirty="0"/>
              <a:t>Η Γραμμική Α, η οποία ως γραφή προηγείται χρονολογικά της Γραμμικής Β, δεν έχει αποκρυπτογραφηθεί ακόμη, εικάζεται όμως, από τα μέχρι στιγμής ευρήματα, ότι αυτά αποτελούν απαρίθμηση αγαθών και στο τέλος κάθε απαρίθμησης εμφανίζεται πάντα η ίδια λέξη, η οποία σημαίνει </a:t>
            </a:r>
            <a:r>
              <a:rPr lang="el-GR" altLang="zh-TW" b="1" i="1" u="sng" dirty="0"/>
              <a:t>σύνολο</a:t>
            </a:r>
            <a:r>
              <a:rPr lang="el-GR" altLang="zh-TW" dirty="0"/>
              <a:t>. </a:t>
            </a:r>
            <a:endParaRPr lang="el-GR" altLang="el-GR" dirty="0"/>
          </a:p>
          <a:p>
            <a:pPr marL="0" indent="0" algn="just">
              <a:buNone/>
            </a:pPr>
            <a:endParaRPr lang="en-US" sz="2600" dirty="0"/>
          </a:p>
        </p:txBody>
      </p:sp>
      <p:pic>
        <p:nvPicPr>
          <p:cNvPr id="5" name="Εικόνα 4"/>
          <p:cNvPicPr>
            <a:picLocks noChangeAspect="1"/>
          </p:cNvPicPr>
          <p:nvPr/>
        </p:nvPicPr>
        <p:blipFill>
          <a:blip r:embed="rId3"/>
          <a:stretch>
            <a:fillRect/>
          </a:stretch>
        </p:blipFill>
        <p:spPr>
          <a:xfrm>
            <a:off x="596324" y="1137798"/>
            <a:ext cx="5222357" cy="5073816"/>
          </a:xfrm>
          <a:prstGeom prst="rect">
            <a:avLst/>
          </a:prstGeom>
        </p:spPr>
      </p:pic>
    </p:spTree>
    <p:extLst>
      <p:ext uri="{BB962C8B-B14F-4D97-AF65-F5344CB8AC3E}">
        <p14:creationId xmlns:p14="http://schemas.microsoft.com/office/powerpoint/2010/main" val="3377312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out)">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a:xfrm>
            <a:off x="1992313" y="403226"/>
            <a:ext cx="8424862" cy="6454775"/>
          </a:xfrm>
        </p:spPr>
        <p:txBody>
          <a:bodyPr/>
          <a:lstStyle/>
          <a:p>
            <a:pPr algn="just" eaLnBrk="1" hangingPunct="1">
              <a:lnSpc>
                <a:spcPct val="90000"/>
              </a:lnSpc>
              <a:buFontTx/>
              <a:buNone/>
            </a:pPr>
            <a:endParaRPr lang="el-GR" altLang="el-GR" sz="2800" u="sng" dirty="0"/>
          </a:p>
          <a:p>
            <a:pPr algn="just" eaLnBrk="1" hangingPunct="1">
              <a:lnSpc>
                <a:spcPct val="90000"/>
              </a:lnSpc>
              <a:buFontTx/>
              <a:buNone/>
            </a:pPr>
            <a:r>
              <a:rPr lang="el-GR" altLang="el-GR" sz="2800" dirty="0">
                <a:latin typeface="Calibri" panose="020F0502020204030204" pitchFamily="34" charset="0"/>
                <a:cs typeface="Calibri" panose="020F0502020204030204" pitchFamily="34" charset="0"/>
              </a:rPr>
              <a:t>Η δαπάνη με την μορφή του αγαθού δεν έχει καμία σχέση με το </a:t>
            </a:r>
            <a:r>
              <a:rPr lang="el-GR" altLang="el-GR" sz="2800" u="sng" dirty="0">
                <a:latin typeface="Calibri" panose="020F0502020204030204" pitchFamily="34" charset="0"/>
                <a:cs typeface="Calibri" panose="020F0502020204030204" pitchFamily="34" charset="0"/>
              </a:rPr>
              <a:t>πότε το αγαθό αυτό αγοράστηκε</a:t>
            </a:r>
            <a:r>
              <a:rPr lang="el-GR" altLang="el-GR" sz="2800" dirty="0">
                <a:latin typeface="Calibri" panose="020F0502020204030204" pitchFamily="34" charset="0"/>
                <a:cs typeface="Calibri" panose="020F0502020204030204" pitchFamily="34" charset="0"/>
              </a:rPr>
              <a:t> ή </a:t>
            </a:r>
            <a:r>
              <a:rPr lang="el-GR" altLang="el-GR" sz="2800" u="sng" dirty="0">
                <a:latin typeface="Calibri" panose="020F0502020204030204" pitchFamily="34" charset="0"/>
                <a:cs typeface="Calibri" panose="020F0502020204030204" pitchFamily="34" charset="0"/>
              </a:rPr>
              <a:t>πότε αυτό πληρώθηκε</a:t>
            </a:r>
            <a:r>
              <a:rPr lang="el-GR" altLang="el-GR" sz="2800" dirty="0">
                <a:latin typeface="Calibri" panose="020F0502020204030204" pitchFamily="34" charset="0"/>
                <a:cs typeface="Calibri" panose="020F0502020204030204" pitchFamily="34" charset="0"/>
              </a:rPr>
              <a:t>. </a:t>
            </a:r>
          </a:p>
          <a:p>
            <a:pPr algn="just" eaLnBrk="1" hangingPunct="1">
              <a:lnSpc>
                <a:spcPct val="90000"/>
              </a:lnSpc>
              <a:buFontTx/>
              <a:buNone/>
            </a:pPr>
            <a:endParaRPr lang="el-GR" altLang="el-GR" sz="2800" u="sng" dirty="0">
              <a:latin typeface="Calibri" panose="020F0502020204030204" pitchFamily="34" charset="0"/>
              <a:cs typeface="Calibri" panose="020F0502020204030204" pitchFamily="34" charset="0"/>
            </a:endParaRPr>
          </a:p>
          <a:p>
            <a:pPr algn="just" eaLnBrk="1" hangingPunct="1">
              <a:lnSpc>
                <a:spcPct val="90000"/>
              </a:lnSpc>
              <a:buFontTx/>
              <a:buNone/>
            </a:pPr>
            <a:r>
              <a:rPr lang="el-GR" altLang="el-GR" sz="2800" dirty="0">
                <a:latin typeface="Calibri" panose="020F0502020204030204" pitchFamily="34" charset="0"/>
                <a:cs typeface="Calibri" panose="020F0502020204030204" pitchFamily="34" charset="0"/>
              </a:rPr>
              <a:t>Η δαπάνη με την μορφή αγαθού εμφανίζεται </a:t>
            </a:r>
            <a:r>
              <a:rPr lang="el-GR" altLang="el-GR" sz="2800" dirty="0">
                <a:solidFill>
                  <a:srgbClr val="002060"/>
                </a:solidFill>
                <a:latin typeface="Calibri" panose="020F0502020204030204" pitchFamily="34" charset="0"/>
                <a:cs typeface="Calibri" panose="020F0502020204030204" pitchFamily="34" charset="0"/>
              </a:rPr>
              <a:t>όταν αναλωθεί</a:t>
            </a:r>
            <a:r>
              <a:rPr lang="el-GR" altLang="el-GR" sz="2800" dirty="0">
                <a:latin typeface="Calibri" panose="020F0502020204030204" pitchFamily="34" charset="0"/>
                <a:cs typeface="Calibri" panose="020F0502020204030204" pitchFamily="34" charset="0"/>
              </a:rPr>
              <a:t> ή </a:t>
            </a:r>
            <a:r>
              <a:rPr lang="el-GR" altLang="el-GR" sz="2800" dirty="0">
                <a:solidFill>
                  <a:srgbClr val="002060"/>
                </a:solidFill>
                <a:latin typeface="Calibri" panose="020F0502020204030204" pitchFamily="34" charset="0"/>
                <a:cs typeface="Calibri" panose="020F0502020204030204" pitchFamily="34" charset="0"/>
              </a:rPr>
              <a:t>χρησιμοποιηθεί</a:t>
            </a:r>
            <a:r>
              <a:rPr lang="el-GR" altLang="el-GR" sz="2800" dirty="0">
                <a:latin typeface="Calibri" panose="020F0502020204030204" pitchFamily="34" charset="0"/>
                <a:cs typeface="Calibri" panose="020F0502020204030204" pitchFamily="34" charset="0"/>
              </a:rPr>
              <a:t> μέσα στην επιχείρηση</a:t>
            </a:r>
          </a:p>
          <a:p>
            <a:pPr algn="just" eaLnBrk="1" hangingPunct="1">
              <a:lnSpc>
                <a:spcPct val="90000"/>
              </a:lnSpc>
              <a:buFontTx/>
              <a:buNone/>
            </a:pPr>
            <a:endParaRPr lang="el-GR" altLang="el-GR" sz="2800" u="sng" dirty="0">
              <a:latin typeface="Calibri" panose="020F0502020204030204" pitchFamily="34" charset="0"/>
              <a:cs typeface="Calibri" panose="020F0502020204030204" pitchFamily="34" charset="0"/>
            </a:endParaRPr>
          </a:p>
          <a:p>
            <a:pPr algn="just" eaLnBrk="1" hangingPunct="1">
              <a:lnSpc>
                <a:spcPct val="90000"/>
              </a:lnSpc>
              <a:buFontTx/>
              <a:buNone/>
            </a:pPr>
            <a:r>
              <a:rPr lang="el-GR" altLang="el-GR" sz="2800" dirty="0">
                <a:latin typeface="Calibri" panose="020F0502020204030204" pitchFamily="34" charset="0"/>
                <a:cs typeface="Calibri" panose="020F0502020204030204" pitchFamily="34" charset="0"/>
              </a:rPr>
              <a:t>Οι υπηρεσίες θεωρούνται δαπάνες ευθύς μόλις </a:t>
            </a:r>
            <a:r>
              <a:rPr lang="el-GR" altLang="el-GR" sz="2800" dirty="0">
                <a:solidFill>
                  <a:srgbClr val="00B050"/>
                </a:solidFill>
                <a:latin typeface="Calibri" panose="020F0502020204030204" pitchFamily="34" charset="0"/>
                <a:cs typeface="Calibri" panose="020F0502020204030204" pitchFamily="34" charset="0"/>
              </a:rPr>
              <a:t>παρασχεθούν</a:t>
            </a:r>
            <a:r>
              <a:rPr lang="el-GR" altLang="el-GR" sz="2800" dirty="0">
                <a:latin typeface="Calibri" panose="020F0502020204030204" pitchFamily="34" charset="0"/>
                <a:cs typeface="Calibri" panose="020F0502020204030204" pitchFamily="34" charset="0"/>
              </a:rPr>
              <a:t> για την εκμετάλλευση, </a:t>
            </a:r>
            <a:r>
              <a:rPr lang="el-GR" altLang="el-GR" sz="2800" u="sng" dirty="0">
                <a:latin typeface="Calibri" panose="020F0502020204030204" pitchFamily="34" charset="0"/>
                <a:cs typeface="Calibri" panose="020F0502020204030204" pitchFamily="34" charset="0"/>
              </a:rPr>
              <a:t>άσχετα του αν τότε και πληρώνονται</a:t>
            </a:r>
            <a:r>
              <a:rPr lang="el-GR" altLang="el-GR" sz="2800" dirty="0">
                <a:latin typeface="Calibri" panose="020F0502020204030204" pitchFamily="34" charset="0"/>
                <a:cs typeface="Calibri" panose="020F0502020204030204" pitchFamily="34" charset="0"/>
              </a:rPr>
              <a:t> ή </a:t>
            </a:r>
            <a:r>
              <a:rPr lang="el-GR" altLang="el-GR" sz="2800" u="sng" dirty="0">
                <a:latin typeface="Calibri" panose="020F0502020204030204" pitchFamily="34" charset="0"/>
                <a:cs typeface="Calibri" panose="020F0502020204030204" pitchFamily="34" charset="0"/>
              </a:rPr>
              <a:t>αν θα πληρωθούν στο μέλλον</a:t>
            </a:r>
            <a:r>
              <a:rPr lang="el-GR" altLang="el-GR" sz="2800" dirty="0">
                <a:latin typeface="Calibri" panose="020F0502020204030204" pitchFamily="34" charset="0"/>
                <a:cs typeface="Calibri" panose="020F0502020204030204" pitchFamily="34" charset="0"/>
              </a:rPr>
              <a:t> ή </a:t>
            </a:r>
            <a:r>
              <a:rPr lang="el-GR" altLang="el-GR" sz="2800" u="sng" dirty="0">
                <a:latin typeface="Calibri" panose="020F0502020204030204" pitchFamily="34" charset="0"/>
                <a:cs typeface="Calibri" panose="020F0502020204030204" pitchFamily="34" charset="0"/>
              </a:rPr>
              <a:t>και αν ήδη στο παρελθόν προπληρώθηκαν</a:t>
            </a:r>
            <a:r>
              <a:rPr lang="el-GR" altLang="el-GR" sz="2800" dirty="0">
                <a:latin typeface="Calibri" panose="020F0502020204030204" pitchFamily="34" charset="0"/>
                <a:cs typeface="Calibri" panose="020F0502020204030204" pitchFamily="34" charset="0"/>
              </a:rPr>
              <a:t>.</a:t>
            </a:r>
          </a:p>
        </p:txBody>
      </p:sp>
      <p:sp>
        <p:nvSpPr>
          <p:cNvPr id="9219" name="Τίτλος 1"/>
          <p:cNvSpPr txBox="1">
            <a:spLocks/>
          </p:cNvSpPr>
          <p:nvPr/>
        </p:nvSpPr>
        <p:spPr bwMode="auto">
          <a:xfrm>
            <a:off x="0" y="1"/>
            <a:ext cx="7939144"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Δαπάνες - Έξοδα</a:t>
            </a:r>
            <a:endParaRPr lang="el-GR" altLang="el-GR" sz="2100" b="1" dirty="0">
              <a:solidFill>
                <a:srgbClr val="FFFFFF"/>
              </a:solidFill>
            </a:endParaRPr>
          </a:p>
        </p:txBody>
      </p:sp>
      <p:sp>
        <p:nvSpPr>
          <p:cNvPr id="5" name="Ορθογώνιο 4"/>
          <p:cNvSpPr/>
          <p:nvPr/>
        </p:nvSpPr>
        <p:spPr>
          <a:xfrm>
            <a:off x="7939144" y="1"/>
            <a:ext cx="4252856"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53589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7">
                                            <p:txEl>
                                              <p:pRg st="1" end="1"/>
                                            </p:txEl>
                                          </p:spTgt>
                                        </p:tgtEl>
                                        <p:attrNameLst>
                                          <p:attrName>style.visibility</p:attrName>
                                        </p:attrNameLst>
                                      </p:cBhvr>
                                      <p:to>
                                        <p:strVal val="visible"/>
                                      </p:to>
                                    </p:set>
                                    <p:animEffect transition="in" filter="fade">
                                      <p:cBhvr>
                                        <p:cTn id="7" dur="1000">
                                          <p:stCondLst>
                                            <p:cond delay="0"/>
                                          </p:stCondLst>
                                        </p:cTn>
                                        <p:tgtEl>
                                          <p:spTgt spid="1495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507">
                                            <p:txEl>
                                              <p:pRg st="3" end="3"/>
                                            </p:txEl>
                                          </p:spTgt>
                                        </p:tgtEl>
                                        <p:attrNameLst>
                                          <p:attrName>style.visibility</p:attrName>
                                        </p:attrNameLst>
                                      </p:cBhvr>
                                      <p:to>
                                        <p:strVal val="visible"/>
                                      </p:to>
                                    </p:set>
                                    <p:animEffect transition="in" filter="fade">
                                      <p:cBhvr>
                                        <p:cTn id="12" dur="1000">
                                          <p:stCondLst>
                                            <p:cond delay="0"/>
                                          </p:stCondLst>
                                        </p:cTn>
                                        <p:tgtEl>
                                          <p:spTgt spid="1495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9507">
                                            <p:txEl>
                                              <p:pRg st="5" end="5"/>
                                            </p:txEl>
                                          </p:spTgt>
                                        </p:tgtEl>
                                        <p:attrNameLst>
                                          <p:attrName>style.visibility</p:attrName>
                                        </p:attrNameLst>
                                      </p:cBhvr>
                                      <p:to>
                                        <p:strVal val="visible"/>
                                      </p:to>
                                    </p:set>
                                    <p:animEffect transition="in" filter="fade">
                                      <p:cBhvr>
                                        <p:cTn id="17" dur="1000">
                                          <p:stCondLst>
                                            <p:cond delay="0"/>
                                          </p:stCondLst>
                                        </p:cTn>
                                        <p:tgtEl>
                                          <p:spTgt spid="149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1323191" y="403226"/>
            <a:ext cx="10262795" cy="6454773"/>
          </a:xfrm>
        </p:spPr>
        <p:txBody>
          <a:bodyPr/>
          <a:lstStyle/>
          <a:p>
            <a:pPr eaLnBrk="1" hangingPunct="1">
              <a:buFontTx/>
              <a:buNone/>
              <a:defRPr/>
            </a:pPr>
            <a:r>
              <a:rPr lang="el-GR" altLang="el-GR" dirty="0"/>
              <a:t>	</a:t>
            </a:r>
            <a:r>
              <a:rPr lang="el-GR" altLang="el-GR" sz="2800" dirty="0">
                <a:latin typeface="Calibri" panose="020F0502020204030204" pitchFamily="34" charset="0"/>
                <a:cs typeface="Calibri" panose="020F0502020204030204" pitchFamily="34" charset="0"/>
              </a:rPr>
              <a:t>Η δαπάνη έχει ως </a:t>
            </a:r>
            <a:r>
              <a:rPr lang="el-GR" altLang="el-GR" sz="2800" dirty="0" err="1">
                <a:latin typeface="Calibri" panose="020F0502020204030204" pitchFamily="34" charset="0"/>
                <a:cs typeface="Calibri" panose="020F0502020204030204" pitchFamily="34" charset="0"/>
              </a:rPr>
              <a:t>αντίμορφη</a:t>
            </a:r>
            <a:r>
              <a:rPr lang="el-GR" altLang="el-GR" sz="2800" dirty="0">
                <a:latin typeface="Calibri" panose="020F0502020204030204" pitchFamily="34" charset="0"/>
                <a:cs typeface="Calibri" panose="020F0502020204030204" pitchFamily="34" charset="0"/>
              </a:rPr>
              <a:t> έννοια την πρόσοδο</a:t>
            </a:r>
          </a:p>
          <a:p>
            <a:pPr eaLnBrk="1" hangingPunct="1">
              <a:buFontTx/>
              <a:buNone/>
              <a:defRPr/>
            </a:pPr>
            <a:endParaRPr lang="el-GR" altLang="el-GR" sz="1200" u="sng" dirty="0">
              <a:latin typeface="Calibri" panose="020F0502020204030204" pitchFamily="34" charset="0"/>
              <a:cs typeface="Calibri" panose="020F0502020204030204" pitchFamily="34" charset="0"/>
            </a:endParaRPr>
          </a:p>
          <a:p>
            <a:pPr marL="0" indent="0" algn="just" eaLnBrk="1" hangingPunct="1">
              <a:buNone/>
              <a:defRPr/>
            </a:pPr>
            <a:r>
              <a:rPr lang="el-GR" altLang="el-GR" sz="2800" dirty="0">
                <a:latin typeface="Calibri" panose="020F0502020204030204" pitchFamily="34" charset="0"/>
                <a:cs typeface="Calibri" panose="020F0502020204030204" pitchFamily="34" charset="0"/>
              </a:rPr>
              <a:t>Πρόσοδος είναι οποιαδήποτε γεγονός ή οποιαδήποτε πράξη της επιχείρησης προκαλεί </a:t>
            </a:r>
            <a:r>
              <a:rPr lang="el-GR" altLang="el-GR" sz="2800" dirty="0">
                <a:solidFill>
                  <a:srgbClr val="002060"/>
                </a:solidFill>
                <a:latin typeface="Calibri" panose="020F0502020204030204" pitchFamily="34" charset="0"/>
                <a:cs typeface="Calibri" panose="020F0502020204030204" pitchFamily="34" charset="0"/>
              </a:rPr>
              <a:t>αύξηση του αποτελέσματος</a:t>
            </a:r>
            <a:r>
              <a:rPr lang="el-GR" altLang="el-GR" sz="2800" dirty="0">
                <a:latin typeface="Calibri" panose="020F0502020204030204" pitchFamily="34" charset="0"/>
                <a:cs typeface="Calibri" panose="020F0502020204030204" pitchFamily="34" charset="0"/>
              </a:rPr>
              <a:t> και, μάλιστα αύξηση </a:t>
            </a:r>
            <a:r>
              <a:rPr lang="el-GR" altLang="el-GR" sz="2800" b="1" dirty="0">
                <a:solidFill>
                  <a:srgbClr val="00B050"/>
                </a:solidFill>
                <a:latin typeface="Calibri" panose="020F0502020204030204" pitchFamily="34" charset="0"/>
                <a:cs typeface="Calibri" panose="020F0502020204030204" pitchFamily="34" charset="0"/>
              </a:rPr>
              <a:t>του ενεργητικού</a:t>
            </a:r>
            <a:r>
              <a:rPr lang="el-GR" altLang="el-GR" sz="2800" dirty="0">
                <a:latin typeface="Calibri" panose="020F0502020204030204" pitchFamily="34" charset="0"/>
                <a:cs typeface="Calibri" panose="020F0502020204030204" pitchFamily="34" charset="0"/>
              </a:rPr>
              <a:t> δίχως αντίστοιχης ίσης μείωσης του ενεργητικού ή ίσης αύξησης του παθητικού</a:t>
            </a:r>
          </a:p>
          <a:p>
            <a:pPr marL="0" indent="0" algn="just" eaLnBrk="1" hangingPunct="1">
              <a:buNone/>
              <a:defRPr/>
            </a:pPr>
            <a:endParaRPr lang="el-GR" altLang="el-GR" sz="2800" dirty="0">
              <a:latin typeface="Calibri" panose="020F0502020204030204" pitchFamily="34" charset="0"/>
              <a:cs typeface="Calibri" panose="020F0502020204030204" pitchFamily="34" charset="0"/>
            </a:endParaRPr>
          </a:p>
          <a:p>
            <a:pPr algn="just" eaLnBrk="1" hangingPunct="1">
              <a:buFont typeface="Wingdings" panose="05000000000000000000" pitchFamily="2" charset="2"/>
              <a:buChar char="Ø"/>
              <a:defRPr/>
            </a:pPr>
            <a:r>
              <a:rPr lang="el-GR" altLang="el-GR" sz="2800" dirty="0">
                <a:latin typeface="Calibri" panose="020F0502020204030204" pitchFamily="34" charset="0"/>
                <a:cs typeface="Calibri" panose="020F0502020204030204" pitchFamily="34" charset="0"/>
              </a:rPr>
              <a:t>Είτε μείωσης του παθητικού δίχως αντίστοιχης ίσης αύξησης του παθητικού ή μείωσης του παθητικού.</a:t>
            </a:r>
          </a:p>
          <a:p>
            <a:pPr algn="just" eaLnBrk="1" hangingPunct="1">
              <a:buFont typeface="Wingdings" panose="05000000000000000000" pitchFamily="2" charset="2"/>
              <a:buChar char="Ø"/>
              <a:defRPr/>
            </a:pPr>
            <a:r>
              <a:rPr lang="el-GR" altLang="el-GR" sz="2800" dirty="0">
                <a:latin typeface="Calibri" panose="020F0502020204030204" pitchFamily="34" charset="0"/>
                <a:cs typeface="Calibri" panose="020F0502020204030204" pitchFamily="34" charset="0"/>
              </a:rPr>
              <a:t> Άρα </a:t>
            </a:r>
            <a:r>
              <a:rPr lang="el-GR" altLang="el-GR" sz="2800" b="1" dirty="0">
                <a:solidFill>
                  <a:srgbClr val="C00000"/>
                </a:solidFill>
                <a:latin typeface="Calibri" panose="020F0502020204030204" pitchFamily="34" charset="0"/>
                <a:cs typeface="Calibri" panose="020F0502020204030204" pitchFamily="34" charset="0"/>
              </a:rPr>
              <a:t>αύξηση της καθαρής θέσης</a:t>
            </a:r>
            <a:r>
              <a:rPr lang="el-GR" altLang="el-GR" sz="2800" dirty="0">
                <a:latin typeface="Calibri" panose="020F0502020204030204" pitchFamily="34" charset="0"/>
                <a:cs typeface="Calibri" panose="020F0502020204030204" pitchFamily="34" charset="0"/>
              </a:rPr>
              <a:t> που δεν προέρχεται από εισφορές του κεφαλαιούχου</a:t>
            </a:r>
          </a:p>
          <a:p>
            <a:pPr eaLnBrk="1" hangingPunct="1">
              <a:buFontTx/>
              <a:buNone/>
              <a:defRPr/>
            </a:pPr>
            <a:endParaRPr lang="el-GR" altLang="el-GR" dirty="0"/>
          </a:p>
        </p:txBody>
      </p:sp>
      <p:sp>
        <p:nvSpPr>
          <p:cNvPr id="10243" name="Τίτλος 1"/>
          <p:cNvSpPr txBox="1">
            <a:spLocks/>
          </p:cNvSpPr>
          <p:nvPr/>
        </p:nvSpPr>
        <p:spPr bwMode="auto">
          <a:xfrm>
            <a:off x="0" y="1"/>
            <a:ext cx="773474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Πρόσοδος</a:t>
            </a:r>
            <a:endParaRPr lang="el-GR" altLang="el-GR" sz="2100" b="1" dirty="0">
              <a:solidFill>
                <a:srgbClr val="FFFFFF"/>
              </a:solidFill>
            </a:endParaRPr>
          </a:p>
        </p:txBody>
      </p:sp>
      <p:sp>
        <p:nvSpPr>
          <p:cNvPr id="5" name="Ορθογώνιο 4"/>
          <p:cNvSpPr/>
          <p:nvPr/>
        </p:nvSpPr>
        <p:spPr>
          <a:xfrm>
            <a:off x="7734748" y="1"/>
            <a:ext cx="445725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49027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barn(inVertical)">
                                      <p:cBhvr>
                                        <p:cTn id="7" dur="500"/>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0531">
                                            <p:txEl>
                                              <p:pRg st="2" end="2"/>
                                            </p:txEl>
                                          </p:spTgt>
                                        </p:tgtEl>
                                        <p:attrNameLst>
                                          <p:attrName>style.visibility</p:attrName>
                                        </p:attrNameLst>
                                      </p:cBhvr>
                                      <p:to>
                                        <p:strVal val="visible"/>
                                      </p:to>
                                    </p:set>
                                    <p:animEffect transition="in" filter="barn(inVertical)">
                                      <p:cBhvr>
                                        <p:cTn id="12" dur="500"/>
                                        <p:tgtEl>
                                          <p:spTgt spid="1505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0531">
                                            <p:txEl>
                                              <p:pRg st="4" end="4"/>
                                            </p:txEl>
                                          </p:spTgt>
                                        </p:tgtEl>
                                        <p:attrNameLst>
                                          <p:attrName>style.visibility</p:attrName>
                                        </p:attrNameLst>
                                      </p:cBhvr>
                                      <p:to>
                                        <p:strVal val="visible"/>
                                      </p:to>
                                    </p:set>
                                    <p:animEffect transition="in" filter="barn(inVertical)">
                                      <p:cBhvr>
                                        <p:cTn id="17" dur="500"/>
                                        <p:tgtEl>
                                          <p:spTgt spid="1505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0531">
                                            <p:txEl>
                                              <p:pRg st="5" end="5"/>
                                            </p:txEl>
                                          </p:spTgt>
                                        </p:tgtEl>
                                        <p:attrNameLst>
                                          <p:attrName>style.visibility</p:attrName>
                                        </p:attrNameLst>
                                      </p:cBhvr>
                                      <p:to>
                                        <p:strVal val="visible"/>
                                      </p:to>
                                    </p:set>
                                    <p:animEffect transition="in" filter="barn(inVertical)">
                                      <p:cBhvr>
                                        <p:cTn id="22" dur="500"/>
                                        <p:tgtEl>
                                          <p:spTgt spid="150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714702" y="403226"/>
            <a:ext cx="10983311" cy="6454774"/>
          </a:xfrm>
        </p:spPr>
        <p:txBody>
          <a:bodyPr/>
          <a:lstStyle/>
          <a:p>
            <a:pPr algn="just" eaLnBrk="1" hangingPunct="1"/>
            <a:r>
              <a:rPr lang="el-GR" altLang="el-GR" sz="2800" dirty="0">
                <a:latin typeface="Calibri" panose="020F0502020204030204" pitchFamily="34" charset="0"/>
                <a:cs typeface="Calibri" panose="020F0502020204030204" pitchFamily="34" charset="0"/>
              </a:rPr>
              <a:t>Το λογιστικό σύστημα βασίζεται στην </a:t>
            </a:r>
            <a:r>
              <a:rPr lang="el-GR" altLang="el-GR" sz="2800" b="1" dirty="0">
                <a:solidFill>
                  <a:srgbClr val="C00000"/>
                </a:solidFill>
                <a:latin typeface="Calibri" panose="020F0502020204030204" pitchFamily="34" charset="0"/>
                <a:cs typeface="Calibri" panose="020F0502020204030204" pitchFamily="34" charset="0"/>
              </a:rPr>
              <a:t>αρχή της δυαδικότητας</a:t>
            </a:r>
            <a:r>
              <a:rPr lang="el-GR" altLang="el-GR" sz="2800" dirty="0">
                <a:latin typeface="Calibri" panose="020F0502020204030204" pitchFamily="34" charset="0"/>
                <a:cs typeface="Calibri" panose="020F0502020204030204" pitchFamily="34" charset="0"/>
              </a:rPr>
              <a:t>, που σημαίνει ότι κάθε οικονομικό γεγονός έχει δύο όψεις – προσπάθεια και επιβράβευση, θυσία και όφελος, προέλευση και χρήση – οι οποίες αντισταθμίζουν, ή ισοσκελίζουν, η μια την άλλη.</a:t>
            </a:r>
          </a:p>
          <a:p>
            <a:pPr algn="just" eaLnBrk="1" hangingPunct="1"/>
            <a:endParaRPr lang="el-GR" altLang="el-GR" sz="1600" dirty="0">
              <a:solidFill>
                <a:srgbClr val="C00000"/>
              </a:solidFill>
              <a:latin typeface="Calibri" panose="020F0502020204030204" pitchFamily="34" charset="0"/>
              <a:cs typeface="Calibri" panose="020F0502020204030204" pitchFamily="34" charset="0"/>
            </a:endParaRPr>
          </a:p>
          <a:p>
            <a:pPr algn="just" eaLnBrk="1" hangingPunct="1"/>
            <a:r>
              <a:rPr lang="el-GR" altLang="el-GR" sz="2800" dirty="0">
                <a:solidFill>
                  <a:srgbClr val="C00000"/>
                </a:solidFill>
                <a:latin typeface="Calibri" panose="020F0502020204030204" pitchFamily="34" charset="0"/>
                <a:cs typeface="Calibri" panose="020F0502020204030204" pitchFamily="34" charset="0"/>
              </a:rPr>
              <a:t>Διπλογραφικό Σύστημα Καταχώρησης</a:t>
            </a:r>
            <a:r>
              <a:rPr lang="el-GR" altLang="el-GR" sz="2800" dirty="0">
                <a:latin typeface="Calibri" panose="020F0502020204030204" pitchFamily="34" charset="0"/>
                <a:cs typeface="Calibri" panose="020F0502020204030204" pitchFamily="34" charset="0"/>
              </a:rPr>
              <a:t>: κάθε συναλλαγή πρέπει να καταχωρείται με τουλάχιστον μια χρέωση και μια πίστωση, και το συνολικό ποσό των χρεώσεων πρέπει να ισούται με το συνολικό ποσό των πιστώσεων.</a:t>
            </a:r>
          </a:p>
          <a:p>
            <a:pPr algn="just" eaLnBrk="1" hangingPunct="1"/>
            <a:endParaRPr lang="el-GR" altLang="el-GR" sz="1600" dirty="0">
              <a:latin typeface="Calibri" panose="020F0502020204030204" pitchFamily="34" charset="0"/>
              <a:cs typeface="Calibri" panose="020F0502020204030204" pitchFamily="34" charset="0"/>
            </a:endParaRPr>
          </a:p>
          <a:p>
            <a:pPr algn="just" eaLnBrk="1" hangingPunct="1"/>
            <a:r>
              <a:rPr lang="el-GR" altLang="el-GR" sz="2800" dirty="0">
                <a:latin typeface="Calibri" panose="020F0502020204030204" pitchFamily="34" charset="0"/>
                <a:cs typeface="Calibri" panose="020F0502020204030204" pitchFamily="34" charset="0"/>
              </a:rPr>
              <a:t>Οι </a:t>
            </a:r>
            <a:r>
              <a:rPr lang="el-GR" altLang="el-GR" sz="2800" dirty="0">
                <a:solidFill>
                  <a:srgbClr val="C00000"/>
                </a:solidFill>
                <a:latin typeface="Calibri" panose="020F0502020204030204" pitchFamily="34" charset="0"/>
                <a:cs typeface="Calibri" panose="020F0502020204030204" pitchFamily="34" charset="0"/>
              </a:rPr>
              <a:t>Λογαριασμοί</a:t>
            </a:r>
            <a:r>
              <a:rPr lang="el-GR" altLang="el-GR" sz="2800" dirty="0">
                <a:latin typeface="Calibri" panose="020F0502020204030204" pitchFamily="34" charset="0"/>
                <a:cs typeface="Calibri" panose="020F0502020204030204" pitchFamily="34" charset="0"/>
              </a:rPr>
              <a:t> είναι οι βασικές μονάδες παρακολούθησης των λογιστικών δεδομένων και χρησιμοποιούνται για τη συσσώρευση ποσών από παρόμοιες συναλλαγές. </a:t>
            </a:r>
          </a:p>
          <a:p>
            <a:pPr lvl="2" algn="just" eaLnBrk="1" hangingPunct="1"/>
            <a:endParaRPr lang="el-GR" altLang="el-GR" sz="2800" dirty="0"/>
          </a:p>
        </p:txBody>
      </p:sp>
      <p:sp>
        <p:nvSpPr>
          <p:cNvPr id="7171" name="Τίτλος 1"/>
          <p:cNvSpPr txBox="1">
            <a:spLocks/>
          </p:cNvSpPr>
          <p:nvPr/>
        </p:nvSpPr>
        <p:spPr bwMode="auto">
          <a:xfrm>
            <a:off x="0" y="1"/>
            <a:ext cx="7788166"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Διπλογραφικό Σύστημα</a:t>
            </a:r>
            <a:endParaRPr kumimoji="0" lang="el-GR" altLang="el-GR"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Ορθογώνιο 4"/>
          <p:cNvSpPr/>
          <p:nvPr/>
        </p:nvSpPr>
        <p:spPr>
          <a:xfrm>
            <a:off x="7788166" y="1"/>
            <a:ext cx="4403834"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84655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barn(inVertical)">
                                      <p:cBhvr>
                                        <p:cTn id="7" dur="500"/>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0531">
                                            <p:txEl>
                                              <p:pRg st="2" end="2"/>
                                            </p:txEl>
                                          </p:spTgt>
                                        </p:tgtEl>
                                        <p:attrNameLst>
                                          <p:attrName>style.visibility</p:attrName>
                                        </p:attrNameLst>
                                      </p:cBhvr>
                                      <p:to>
                                        <p:strVal val="visible"/>
                                      </p:to>
                                    </p:set>
                                    <p:animEffect transition="in" filter="barn(inVertical)">
                                      <p:cBhvr>
                                        <p:cTn id="12" dur="500"/>
                                        <p:tgtEl>
                                          <p:spTgt spid="150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0531">
                                            <p:txEl>
                                              <p:pRg st="4" end="4"/>
                                            </p:txEl>
                                          </p:spTgt>
                                        </p:tgtEl>
                                        <p:attrNameLst>
                                          <p:attrName>style.visibility</p:attrName>
                                        </p:attrNameLst>
                                      </p:cBhvr>
                                      <p:to>
                                        <p:strVal val="visible"/>
                                      </p:to>
                                    </p:set>
                                    <p:animEffect transition="in" filter="barn(inVertical)">
                                      <p:cBhvr>
                                        <p:cTn id="17" dur="500"/>
                                        <p:tgtEl>
                                          <p:spTgt spid="150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sz="half" idx="1"/>
          </p:nvPr>
        </p:nvSpPr>
        <p:spPr>
          <a:xfrm>
            <a:off x="782426" y="489527"/>
            <a:ext cx="9634194" cy="6368472"/>
          </a:xfrm>
        </p:spPr>
        <p:txBody>
          <a:bodyPr>
            <a:normAutofit/>
          </a:bodyPr>
          <a:lstStyle/>
          <a:p>
            <a:pPr marL="0" indent="0" algn="just">
              <a:buNone/>
            </a:pPr>
            <a:endParaRPr lang="el-GR" sz="1300" dirty="0"/>
          </a:p>
          <a:p>
            <a:pPr marL="0" indent="0" algn="just">
              <a:buNone/>
            </a:pPr>
            <a:r>
              <a:rPr lang="el-GR" dirty="0"/>
              <a:t>Στηριζόμενοι στο </a:t>
            </a:r>
            <a:r>
              <a:rPr lang="el-GR" b="1" dirty="0">
                <a:solidFill>
                  <a:srgbClr val="002060"/>
                </a:solidFill>
              </a:rPr>
              <a:t>διπλογραφικό σύστημα ή διπλογραφία</a:t>
            </a:r>
            <a:endParaRPr lang="el-GR" sz="2800" b="1" dirty="0">
              <a:solidFill>
                <a:srgbClr val="002060"/>
              </a:solidFill>
            </a:endParaRPr>
          </a:p>
          <a:p>
            <a:pPr marL="0" indent="0">
              <a:buNone/>
            </a:pPr>
            <a:r>
              <a:rPr lang="el-GR" dirty="0"/>
              <a:t>Καταγράφουμε ΜΟΝΟ το κάθε λογιστικό γεγονός χωριστά χωρίς να χρειάζεται να ανακαλούμε και όλα τα προηγούμενα</a:t>
            </a:r>
          </a:p>
          <a:p>
            <a:pPr>
              <a:buFont typeface="Wingdings" panose="05000000000000000000" pitchFamily="2" charset="2"/>
              <a:buChar char="§"/>
            </a:pPr>
            <a:r>
              <a:rPr lang="el-GR" dirty="0"/>
              <a:t>Το «εργαλείο» που χρησιμοποιούμε για την καταγραφή αυτή</a:t>
            </a:r>
          </a:p>
          <a:p>
            <a:pPr>
              <a:buFont typeface="Wingdings" panose="05000000000000000000" pitchFamily="2" charset="2"/>
              <a:buChar char="§"/>
            </a:pPr>
            <a:r>
              <a:rPr lang="el-GR" dirty="0"/>
              <a:t>Ονομάζεται:</a:t>
            </a:r>
          </a:p>
          <a:p>
            <a:pPr>
              <a:buFont typeface="Wingdings" panose="05000000000000000000" pitchFamily="2" charset="2"/>
              <a:buChar char="§"/>
            </a:pPr>
            <a:endParaRPr lang="el-GR" dirty="0"/>
          </a:p>
          <a:p>
            <a:pPr>
              <a:buFont typeface="Wingdings" panose="05000000000000000000" pitchFamily="2" charset="2"/>
              <a:buChar char="§"/>
            </a:pPr>
            <a:endParaRPr lang="el-GR" dirty="0"/>
          </a:p>
          <a:p>
            <a:pPr>
              <a:buFont typeface="Wingdings" panose="05000000000000000000" pitchFamily="2" charset="2"/>
              <a:buChar char="§"/>
            </a:pPr>
            <a:endParaRPr lang="el-GR" dirty="0"/>
          </a:p>
          <a:p>
            <a:endParaRPr lang="el-GR" dirty="0"/>
          </a:p>
          <a:p>
            <a:endParaRPr lang="el-GR" dirty="0"/>
          </a:p>
          <a:p>
            <a:endParaRPr lang="el-GR" dirty="0"/>
          </a:p>
        </p:txBody>
      </p:sp>
      <p:sp>
        <p:nvSpPr>
          <p:cNvPr id="6" name="Ορθογώνιο 5"/>
          <p:cNvSpPr/>
          <p:nvPr/>
        </p:nvSpPr>
        <p:spPr>
          <a:xfrm>
            <a:off x="1" y="0"/>
            <a:ext cx="7107809" cy="489527"/>
          </a:xfrm>
          <a:prstGeom prst="rect">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Διπλογραφικό σύστημα</a:t>
            </a:r>
          </a:p>
        </p:txBody>
      </p:sp>
      <p:sp>
        <p:nvSpPr>
          <p:cNvPr id="7" name="Ορθογώνιο 6"/>
          <p:cNvSpPr/>
          <p:nvPr/>
        </p:nvSpPr>
        <p:spPr>
          <a:xfrm>
            <a:off x="7107811" y="0"/>
            <a:ext cx="5084190" cy="48952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4"/>
          <p:cNvSpPr txBox="1">
            <a:spLocks/>
          </p:cNvSpPr>
          <p:nvPr/>
        </p:nvSpPr>
        <p:spPr>
          <a:xfrm>
            <a:off x="7601527" y="699653"/>
            <a:ext cx="4124036" cy="5948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Στρογγύλεμα γωνιών 1">
            <a:extLst>
              <a:ext uri="{FF2B5EF4-FFF2-40B4-BE49-F238E27FC236}">
                <a16:creationId xmlns:a16="http://schemas.microsoft.com/office/drawing/2014/main" id="{BB8E6E80-4741-4F58-9A53-3CA386FF2D46}"/>
              </a:ext>
            </a:extLst>
          </p:cNvPr>
          <p:cNvSpPr/>
          <p:nvPr/>
        </p:nvSpPr>
        <p:spPr>
          <a:xfrm>
            <a:off x="2630079" y="3429000"/>
            <a:ext cx="6466787" cy="141402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white"/>
                </a:solidFill>
                <a:effectLst/>
                <a:uLnTx/>
                <a:uFillTx/>
                <a:latin typeface="Calibri" panose="020F0502020204030204"/>
                <a:ea typeface="+mn-ea"/>
                <a:cs typeface="+mn-cs"/>
              </a:rPr>
              <a:t>ΛΟΓΑΡΙΑΣΜΟΣ</a:t>
            </a:r>
          </a:p>
        </p:txBody>
      </p:sp>
    </p:spTree>
    <p:extLst>
      <p:ext uri="{BB962C8B-B14F-4D97-AF65-F5344CB8AC3E}">
        <p14:creationId xmlns:p14="http://schemas.microsoft.com/office/powerpoint/2010/main" val="19616029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1075764" y="403226"/>
            <a:ext cx="10574767" cy="6454773"/>
          </a:xfrm>
        </p:spPr>
        <p:txBody>
          <a:bodyPr/>
          <a:lstStyle/>
          <a:p>
            <a:pPr algn="just" eaLnBrk="1" hangingPunct="1"/>
            <a:r>
              <a:rPr lang="el-GR" altLang="el-GR" sz="2800" b="1" dirty="0">
                <a:solidFill>
                  <a:srgbClr val="0070C0"/>
                </a:solidFill>
                <a:latin typeface="Calibri" panose="020F0502020204030204" pitchFamily="34" charset="0"/>
                <a:cs typeface="Calibri" panose="020F0502020204030204" pitchFamily="34" charset="0"/>
              </a:rPr>
              <a:t>Λογαριασμός</a:t>
            </a:r>
            <a:r>
              <a:rPr lang="el-GR" altLang="el-GR" sz="2800" dirty="0">
                <a:solidFill>
                  <a:srgbClr val="000000"/>
                </a:solidFill>
                <a:latin typeface="Calibri" panose="020F0502020204030204" pitchFamily="34" charset="0"/>
                <a:cs typeface="Calibri" panose="020F0502020204030204" pitchFamily="34" charset="0"/>
              </a:rPr>
              <a:t> είναι το σύνολο οποιασδήποτε φύσεως μονάδων, το οποίο είναι ομαδοποιημένο με βάση κάποιο χαρακτηριστικό τους και που είναι εκφρασμένος σε χρηματικού όρους.</a:t>
            </a:r>
          </a:p>
          <a:p>
            <a:pPr algn="just" eaLnBrk="1" hangingPunct="1"/>
            <a:r>
              <a:rPr lang="el-GR" altLang="el-GR" sz="2800" dirty="0">
                <a:solidFill>
                  <a:srgbClr val="C00000"/>
                </a:solidFill>
                <a:latin typeface="Calibri" panose="020F0502020204030204" pitchFamily="34" charset="0"/>
                <a:cs typeface="Calibri" panose="020F0502020204030204" pitchFamily="34" charset="0"/>
              </a:rPr>
              <a:t>Ο Λογαριασμός είναι ένα αρχείο όλων των μεταβολών που αφορούν συγκεκριμένο στοιχείο</a:t>
            </a:r>
            <a:r>
              <a:rPr lang="el-GR" altLang="el-GR" sz="2800" dirty="0">
                <a:solidFill>
                  <a:srgbClr val="000000"/>
                </a:solidFill>
                <a:latin typeface="Calibri" panose="020F0502020204030204" pitchFamily="34" charset="0"/>
                <a:cs typeface="Calibri" panose="020F0502020204030204" pitchFamily="34" charset="0"/>
              </a:rPr>
              <a:t>.</a:t>
            </a:r>
          </a:p>
          <a:p>
            <a:pPr algn="just" eaLnBrk="1" hangingPunct="1"/>
            <a:endParaRPr lang="el-GR" altLang="el-GR" sz="1200" dirty="0">
              <a:solidFill>
                <a:srgbClr val="000000"/>
              </a:solidFill>
              <a:latin typeface="Calibri" panose="020F0502020204030204" pitchFamily="34" charset="0"/>
              <a:cs typeface="Calibri" panose="020F0502020204030204" pitchFamily="34" charset="0"/>
            </a:endParaRPr>
          </a:p>
          <a:p>
            <a:pPr algn="just" eaLnBrk="1" hangingPunct="1"/>
            <a:r>
              <a:rPr lang="el-GR" altLang="el-GR" sz="2800" dirty="0">
                <a:solidFill>
                  <a:srgbClr val="000000"/>
                </a:solidFill>
                <a:latin typeface="Calibri" panose="020F0502020204030204" pitchFamily="34" charset="0"/>
                <a:cs typeface="Calibri" panose="020F0502020204030204" pitchFamily="34" charset="0"/>
              </a:rPr>
              <a:t>Είναι το μέσο το οποίο απεικονίζονται συστηματικά, με χρονολογική σειρά και με χρηματική αξία, η αρχική θέση και οι μεταβολές (αυξήσεις και μειώσεις):</a:t>
            </a:r>
          </a:p>
          <a:p>
            <a:pPr lvl="2" algn="just" eaLnBrk="1" hangingPunct="1">
              <a:buFont typeface="Wingdings" panose="05000000000000000000" pitchFamily="2" charset="2"/>
              <a:buChar char="v"/>
            </a:pPr>
            <a:r>
              <a:rPr lang="el-GR" altLang="el-GR" sz="2800" dirty="0">
                <a:solidFill>
                  <a:srgbClr val="000000"/>
                </a:solidFill>
                <a:latin typeface="Calibri" panose="020F0502020204030204" pitchFamily="34" charset="0"/>
                <a:cs typeface="Calibri" panose="020F0502020204030204" pitchFamily="34" charset="0"/>
              </a:rPr>
              <a:t> 1</a:t>
            </a:r>
            <a:r>
              <a:rPr lang="el-GR" altLang="el-GR" sz="2800" baseline="30000" dirty="0">
                <a:solidFill>
                  <a:srgbClr val="000000"/>
                </a:solidFill>
                <a:latin typeface="Calibri" panose="020F0502020204030204" pitchFamily="34" charset="0"/>
                <a:cs typeface="Calibri" panose="020F0502020204030204" pitchFamily="34" charset="0"/>
              </a:rPr>
              <a:t>ο</a:t>
            </a:r>
            <a:r>
              <a:rPr lang="el-GR" altLang="el-GR" sz="2800" dirty="0">
                <a:solidFill>
                  <a:srgbClr val="000000"/>
                </a:solidFill>
                <a:latin typeface="Calibri" panose="020F0502020204030204" pitchFamily="34" charset="0"/>
                <a:cs typeface="Calibri" panose="020F0502020204030204" pitchFamily="34" charset="0"/>
              </a:rPr>
              <a:t> του </a:t>
            </a:r>
            <a:r>
              <a:rPr lang="el-GR" altLang="el-GR" sz="2800" b="1" dirty="0">
                <a:solidFill>
                  <a:srgbClr val="002060"/>
                </a:solidFill>
                <a:latin typeface="Calibri" panose="020F0502020204030204" pitchFamily="34" charset="0"/>
                <a:cs typeface="Calibri" panose="020F0502020204030204" pitchFamily="34" charset="0"/>
              </a:rPr>
              <a:t>Ενεργητικού</a:t>
            </a:r>
          </a:p>
          <a:p>
            <a:pPr lvl="2" algn="just" eaLnBrk="1" hangingPunct="1">
              <a:buFont typeface="Wingdings" panose="05000000000000000000" pitchFamily="2" charset="2"/>
              <a:buChar char="v"/>
            </a:pPr>
            <a:r>
              <a:rPr lang="el-GR" altLang="el-GR" sz="2800" dirty="0">
                <a:solidFill>
                  <a:srgbClr val="000000"/>
                </a:solidFill>
                <a:latin typeface="Calibri" panose="020F0502020204030204" pitchFamily="34" charset="0"/>
                <a:cs typeface="Calibri" panose="020F0502020204030204" pitchFamily="34" charset="0"/>
              </a:rPr>
              <a:t> 2</a:t>
            </a:r>
            <a:r>
              <a:rPr lang="el-GR" altLang="el-GR" sz="2800" baseline="30000" dirty="0">
                <a:solidFill>
                  <a:srgbClr val="000000"/>
                </a:solidFill>
                <a:latin typeface="Calibri" panose="020F0502020204030204" pitchFamily="34" charset="0"/>
                <a:cs typeface="Calibri" panose="020F0502020204030204" pitchFamily="34" charset="0"/>
              </a:rPr>
              <a:t>ο</a:t>
            </a:r>
            <a:r>
              <a:rPr lang="el-GR" altLang="el-GR" sz="2800" dirty="0">
                <a:solidFill>
                  <a:srgbClr val="000000"/>
                </a:solidFill>
                <a:latin typeface="Calibri" panose="020F0502020204030204" pitchFamily="34" charset="0"/>
                <a:cs typeface="Calibri" panose="020F0502020204030204" pitchFamily="34" charset="0"/>
              </a:rPr>
              <a:t> του </a:t>
            </a:r>
            <a:r>
              <a:rPr lang="el-GR" altLang="el-GR" sz="2800" b="1" dirty="0">
                <a:solidFill>
                  <a:srgbClr val="C00000"/>
                </a:solidFill>
                <a:latin typeface="Calibri" panose="020F0502020204030204" pitchFamily="34" charset="0"/>
                <a:cs typeface="Calibri" panose="020F0502020204030204" pitchFamily="34" charset="0"/>
              </a:rPr>
              <a:t>Παθητικού</a:t>
            </a:r>
          </a:p>
          <a:p>
            <a:pPr lvl="2" algn="just" eaLnBrk="1" hangingPunct="1">
              <a:buFont typeface="Wingdings" panose="05000000000000000000" pitchFamily="2" charset="2"/>
              <a:buChar char="v"/>
            </a:pPr>
            <a:r>
              <a:rPr lang="el-GR" altLang="el-GR" sz="2800" dirty="0">
                <a:solidFill>
                  <a:srgbClr val="000000"/>
                </a:solidFill>
                <a:latin typeface="Calibri" panose="020F0502020204030204" pitchFamily="34" charset="0"/>
                <a:cs typeface="Calibri" panose="020F0502020204030204" pitchFamily="34" charset="0"/>
              </a:rPr>
              <a:t> 3</a:t>
            </a:r>
            <a:r>
              <a:rPr lang="el-GR" altLang="el-GR" sz="2800" baseline="30000" dirty="0">
                <a:solidFill>
                  <a:srgbClr val="000000"/>
                </a:solidFill>
                <a:latin typeface="Calibri" panose="020F0502020204030204" pitchFamily="34" charset="0"/>
                <a:cs typeface="Calibri" panose="020F0502020204030204" pitchFamily="34" charset="0"/>
              </a:rPr>
              <a:t>ο</a:t>
            </a:r>
            <a:r>
              <a:rPr lang="el-GR" altLang="el-GR" sz="2800" dirty="0">
                <a:solidFill>
                  <a:srgbClr val="000000"/>
                </a:solidFill>
                <a:latin typeface="Calibri" panose="020F0502020204030204" pitchFamily="34" charset="0"/>
                <a:cs typeface="Calibri" panose="020F0502020204030204" pitchFamily="34" charset="0"/>
              </a:rPr>
              <a:t> της </a:t>
            </a:r>
            <a:r>
              <a:rPr lang="el-GR" altLang="el-GR" sz="2800" b="1" dirty="0">
                <a:solidFill>
                  <a:srgbClr val="00B050"/>
                </a:solidFill>
                <a:latin typeface="Calibri" panose="020F0502020204030204" pitchFamily="34" charset="0"/>
                <a:cs typeface="Calibri" panose="020F0502020204030204" pitchFamily="34" charset="0"/>
              </a:rPr>
              <a:t>Καθαρής Θέσης</a:t>
            </a:r>
          </a:p>
          <a:p>
            <a:pPr lvl="2" algn="just" eaLnBrk="1" hangingPunct="1"/>
            <a:endParaRPr lang="el-GR" altLang="el-GR" sz="2800" dirty="0"/>
          </a:p>
        </p:txBody>
      </p:sp>
      <p:sp>
        <p:nvSpPr>
          <p:cNvPr id="7171" name="Τίτλος 1"/>
          <p:cNvSpPr txBox="1">
            <a:spLocks/>
          </p:cNvSpPr>
          <p:nvPr/>
        </p:nvSpPr>
        <p:spPr bwMode="auto">
          <a:xfrm>
            <a:off x="0" y="1"/>
            <a:ext cx="758846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dirty="0">
                <a:solidFill>
                  <a:srgbClr val="FFFFFF"/>
                </a:solidFill>
                <a:latin typeface="Calibri" panose="020F0502020204030204" pitchFamily="34" charset="0"/>
                <a:cs typeface="Calibri" panose="020F0502020204030204" pitchFamily="34" charset="0"/>
              </a:rPr>
              <a:t>Η έννοια του λογαριασμού</a:t>
            </a:r>
            <a:endParaRPr lang="el-GR" altLang="el-GR" sz="2100" b="1" dirty="0">
              <a:solidFill>
                <a:srgbClr val="FFFFFF"/>
              </a:solidFill>
            </a:endParaRPr>
          </a:p>
        </p:txBody>
      </p:sp>
      <p:sp>
        <p:nvSpPr>
          <p:cNvPr id="5" name="Ορθογώνιο 4"/>
          <p:cNvSpPr/>
          <p:nvPr/>
        </p:nvSpPr>
        <p:spPr>
          <a:xfrm>
            <a:off x="7588468" y="1"/>
            <a:ext cx="4603531"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3018964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barn(inVertical)">
                                      <p:cBhvr>
                                        <p:cTn id="7" dur="500"/>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barn(inVertical)">
                                      <p:cBhvr>
                                        <p:cTn id="12" dur="500"/>
                                        <p:tgtEl>
                                          <p:spTgt spid="150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0531">
                                            <p:txEl>
                                              <p:pRg st="3" end="3"/>
                                            </p:txEl>
                                          </p:spTgt>
                                        </p:tgtEl>
                                        <p:attrNameLst>
                                          <p:attrName>style.visibility</p:attrName>
                                        </p:attrNameLst>
                                      </p:cBhvr>
                                      <p:to>
                                        <p:strVal val="visible"/>
                                      </p:to>
                                    </p:set>
                                    <p:animEffect transition="in" filter="barn(inVertical)">
                                      <p:cBhvr>
                                        <p:cTn id="17" dur="500"/>
                                        <p:tgtEl>
                                          <p:spTgt spid="150531">
                                            <p:txEl>
                                              <p:pRg st="3" end="3"/>
                                            </p:txEl>
                                          </p:spTgt>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50531">
                                            <p:txEl>
                                              <p:pRg st="4" end="4"/>
                                            </p:txEl>
                                          </p:spTgt>
                                        </p:tgtEl>
                                        <p:attrNameLst>
                                          <p:attrName>style.visibility</p:attrName>
                                        </p:attrNameLst>
                                      </p:cBhvr>
                                      <p:to>
                                        <p:strVal val="visible"/>
                                      </p:to>
                                    </p:set>
                                    <p:anim calcmode="lin" valueType="num">
                                      <p:cBhvr additive="base">
                                        <p:cTn id="20"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0531">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0531">
                                            <p:txEl>
                                              <p:pRg st="5" end="5"/>
                                            </p:txEl>
                                          </p:spTgt>
                                        </p:tgtEl>
                                        <p:attrNameLst>
                                          <p:attrName>style.visibility</p:attrName>
                                        </p:attrNameLst>
                                      </p:cBhvr>
                                      <p:to>
                                        <p:strVal val="visible"/>
                                      </p:to>
                                    </p:set>
                                    <p:anim calcmode="lin" valueType="num">
                                      <p:cBhvr additive="base">
                                        <p:cTn id="24" dur="500" fill="hold"/>
                                        <p:tgtEl>
                                          <p:spTgt spid="150531">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0531">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50531">
                                            <p:txEl>
                                              <p:pRg st="6" end="6"/>
                                            </p:txEl>
                                          </p:spTgt>
                                        </p:tgtEl>
                                        <p:attrNameLst>
                                          <p:attrName>style.visibility</p:attrName>
                                        </p:attrNameLst>
                                      </p:cBhvr>
                                      <p:to>
                                        <p:strVal val="visible"/>
                                      </p:to>
                                    </p:set>
                                    <p:anim calcmode="lin" valueType="num">
                                      <p:cBhvr additive="base">
                                        <p:cTn id="28" dur="500" fill="hold"/>
                                        <p:tgtEl>
                                          <p:spTgt spid="150531">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50536" name="Rectangle 1505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8" name="Rectangle 15053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0" name="Rectangle 15053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2" name="Rectangle 15054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4" name="Rectangle 15054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Τίτλος 1"/>
          <p:cNvSpPr txBox="1">
            <a:spLocks/>
          </p:cNvSpPr>
          <p:nvPr/>
        </p:nvSpPr>
        <p:spPr bwMode="auto">
          <a:xfrm>
            <a:off x="1371599" y="294538"/>
            <a:ext cx="9895951" cy="775979"/>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fontAlgn="base">
              <a:lnSpc>
                <a:spcPct val="90000"/>
              </a:lnSpc>
              <a:spcBef>
                <a:spcPct val="0"/>
              </a:spcBef>
              <a:spcAft>
                <a:spcPts val="600"/>
              </a:spcAft>
              <a:buClrTx/>
              <a:buSzTx/>
              <a:buNone/>
              <a:tabLst/>
              <a:defRPr/>
            </a:pPr>
            <a:r>
              <a:rPr kumimoji="0" lang="en-US" altLang="el-GR" sz="4000" b="1" i="0" u="none" strike="noStrike" kern="1200" cap="none" spc="0" normalizeH="0" baseline="0" noProof="0" dirty="0">
                <a:ln>
                  <a:noFill/>
                </a:ln>
                <a:solidFill>
                  <a:srgbClr val="FFFFFF"/>
                </a:solidFill>
                <a:effectLst/>
                <a:uLnTx/>
                <a:uFillTx/>
                <a:latin typeface="+mj-lt"/>
                <a:ea typeface="+mj-ea"/>
                <a:cs typeface="+mj-cs"/>
              </a:rPr>
              <a:t>Η </a:t>
            </a:r>
            <a:r>
              <a:rPr kumimoji="0" lang="el-GR" altLang="el-GR" sz="4000" b="1" i="0" u="none" strike="noStrike" kern="1200" cap="none" spc="0" normalizeH="0" baseline="0" noProof="0" dirty="0">
                <a:ln>
                  <a:noFill/>
                </a:ln>
                <a:solidFill>
                  <a:srgbClr val="FFFFFF"/>
                </a:solidFill>
                <a:effectLst/>
                <a:uLnTx/>
                <a:uFillTx/>
                <a:latin typeface="+mj-lt"/>
                <a:ea typeface="+mj-ea"/>
                <a:cs typeface="+mj-cs"/>
              </a:rPr>
              <a:t>έννοια του</a:t>
            </a:r>
            <a:r>
              <a:rPr kumimoji="0" lang="en-US" altLang="el-GR" sz="4000" b="1" i="0" u="none" strike="noStrike" kern="1200" cap="none" spc="0" normalizeH="0" baseline="0" noProof="0" dirty="0">
                <a:ln>
                  <a:noFill/>
                </a:ln>
                <a:solidFill>
                  <a:srgbClr val="FFFFFF"/>
                </a:solidFill>
                <a:effectLst/>
                <a:uLnTx/>
                <a:uFillTx/>
                <a:latin typeface="+mj-lt"/>
                <a:ea typeface="+mj-ea"/>
                <a:cs typeface="+mj-cs"/>
              </a:rPr>
              <a:t> λογαριασμού</a:t>
            </a:r>
          </a:p>
        </p:txBody>
      </p:sp>
      <p:sp>
        <p:nvSpPr>
          <p:cNvPr id="150531" name="Rectangle 3"/>
          <p:cNvSpPr>
            <a:spLocks noGrp="1" noChangeArrowheads="1"/>
          </p:cNvSpPr>
          <p:nvPr>
            <p:ph idx="1"/>
          </p:nvPr>
        </p:nvSpPr>
        <p:spPr>
          <a:xfrm>
            <a:off x="459347" y="1597432"/>
            <a:ext cx="11360946" cy="5260568"/>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l-GR" altLang="el-GR" sz="2000" dirty="0"/>
              <a:t>Η λογιστική εξίσωση εκφράζει την βασική λογιστική σχέση:</a:t>
            </a:r>
          </a:p>
          <a:p>
            <a:pPr indent="-228600" algn="ctr" eaLnBrk="1" hangingPunct="1">
              <a:lnSpc>
                <a:spcPct val="150000"/>
              </a:lnSpc>
              <a:buFont typeface="Arial" panose="020B0604020202020204" pitchFamily="34" charset="0"/>
              <a:buChar char="•"/>
            </a:pPr>
            <a:r>
              <a:rPr lang="el-GR" altLang="el-GR" sz="2000" b="1" dirty="0"/>
              <a:t>Ενεργητικό = Υποχρεώσεις + Ίδια Κεφάλαια</a:t>
            </a:r>
            <a:endParaRPr lang="en-US" altLang="el-GR" sz="2000" b="1" dirty="0"/>
          </a:p>
          <a:p>
            <a:pPr indent="-228600" eaLnBrk="1" hangingPunct="1">
              <a:lnSpc>
                <a:spcPct val="90000"/>
              </a:lnSpc>
              <a:buFont typeface="Arial" panose="020B0604020202020204" pitchFamily="34" charset="0"/>
              <a:buChar char="•"/>
            </a:pPr>
            <a:endParaRPr lang="en-US" altLang="el-GR" sz="2000" dirty="0"/>
          </a:p>
          <a:p>
            <a:pPr indent="-228600" eaLnBrk="1" hangingPunct="1">
              <a:lnSpc>
                <a:spcPct val="90000"/>
              </a:lnSpc>
              <a:buFont typeface="Arial" panose="020B0604020202020204" pitchFamily="34" charset="0"/>
              <a:buChar char="•"/>
            </a:pPr>
            <a:r>
              <a:rPr lang="el-GR" altLang="el-GR" sz="2000" dirty="0"/>
              <a:t>Για κάθε στοιχείο του ενεργητικού, των υποχρεώσεων και των ιδίων κεφαλαίων χρησιμοποιείται το αρχείο αυτό που καλούμε </a:t>
            </a:r>
            <a:r>
              <a:rPr lang="el-GR" altLang="el-GR" sz="2000" b="1" dirty="0"/>
              <a:t>Λογαριασμό</a:t>
            </a:r>
            <a:r>
              <a:rPr lang="el-GR" altLang="el-GR" sz="2000" dirty="0"/>
              <a:t>.</a:t>
            </a:r>
            <a:endParaRPr lang="en-US" altLang="el-GR" sz="2000" dirty="0"/>
          </a:p>
          <a:p>
            <a:pPr lvl="1" eaLnBrk="1" hangingPunct="1">
              <a:lnSpc>
                <a:spcPct val="90000"/>
              </a:lnSpc>
              <a:buFont typeface="Arial" panose="020B0604020202020204" pitchFamily="34" charset="0"/>
              <a:buChar char="•"/>
            </a:pPr>
            <a:r>
              <a:rPr lang="en-US" altLang="el-GR" sz="2000" dirty="0"/>
              <a:t> </a:t>
            </a:r>
            <a:r>
              <a:rPr lang="el-GR" altLang="el-GR" sz="2000" b="1" dirty="0"/>
              <a:t>Ενεργητικό</a:t>
            </a:r>
            <a:endParaRPr lang="en-US" altLang="el-GR" sz="2000" b="1" dirty="0"/>
          </a:p>
          <a:p>
            <a:pPr lvl="2" eaLnBrk="1" hangingPunct="1">
              <a:lnSpc>
                <a:spcPct val="90000"/>
              </a:lnSpc>
              <a:buFont typeface="Arial" panose="020B0604020202020204" pitchFamily="34" charset="0"/>
              <a:buChar char="•"/>
            </a:pPr>
            <a:r>
              <a:rPr lang="el-GR" altLang="el-GR" sz="2000" dirty="0"/>
              <a:t>Ταμειακά διαθέσιμα</a:t>
            </a:r>
          </a:p>
          <a:p>
            <a:pPr lvl="2" eaLnBrk="1" hangingPunct="1">
              <a:lnSpc>
                <a:spcPct val="90000"/>
              </a:lnSpc>
              <a:buFont typeface="Arial" panose="020B0604020202020204" pitchFamily="34" charset="0"/>
              <a:buChar char="•"/>
            </a:pPr>
            <a:r>
              <a:rPr lang="el-GR" altLang="el-GR" sz="2000" dirty="0"/>
              <a:t>Απαιτήσεις</a:t>
            </a:r>
          </a:p>
          <a:p>
            <a:pPr lvl="2" eaLnBrk="1" hangingPunct="1">
              <a:lnSpc>
                <a:spcPct val="90000"/>
              </a:lnSpc>
              <a:buFont typeface="Arial" panose="020B0604020202020204" pitchFamily="34" charset="0"/>
              <a:buChar char="•"/>
            </a:pPr>
            <a:r>
              <a:rPr lang="el-GR" altLang="el-GR" sz="2000" dirty="0"/>
              <a:t>Γραμμάτια εισπρακτέα</a:t>
            </a:r>
          </a:p>
          <a:p>
            <a:pPr lvl="2" eaLnBrk="1" hangingPunct="1">
              <a:lnSpc>
                <a:spcPct val="90000"/>
              </a:lnSpc>
              <a:buFont typeface="Arial" panose="020B0604020202020204" pitchFamily="34" charset="0"/>
              <a:buChar char="•"/>
            </a:pPr>
            <a:r>
              <a:rPr lang="el-GR" altLang="el-GR" sz="2000" dirty="0"/>
              <a:t>Αποθέματα</a:t>
            </a:r>
          </a:p>
          <a:p>
            <a:pPr lvl="2" eaLnBrk="1" hangingPunct="1">
              <a:lnSpc>
                <a:spcPct val="90000"/>
              </a:lnSpc>
              <a:buFont typeface="Arial" panose="020B0604020202020204" pitchFamily="34" charset="0"/>
              <a:buChar char="•"/>
            </a:pPr>
            <a:r>
              <a:rPr lang="el-GR" altLang="el-GR" sz="2000" dirty="0"/>
              <a:t>Προπληρωμένα έξοδα</a:t>
            </a:r>
          </a:p>
          <a:p>
            <a:pPr lvl="2" eaLnBrk="1" hangingPunct="1">
              <a:lnSpc>
                <a:spcPct val="90000"/>
              </a:lnSpc>
              <a:buFont typeface="Arial" panose="020B0604020202020204" pitchFamily="34" charset="0"/>
              <a:buChar char="•"/>
            </a:pPr>
            <a:r>
              <a:rPr lang="el-GR" altLang="el-GR" sz="2000" dirty="0"/>
              <a:t>Εδαφικές εκτάσεις – γήπεδα</a:t>
            </a:r>
          </a:p>
          <a:p>
            <a:pPr lvl="2" eaLnBrk="1" hangingPunct="1">
              <a:lnSpc>
                <a:spcPct val="90000"/>
              </a:lnSpc>
              <a:buFont typeface="Arial" panose="020B0604020202020204" pitchFamily="34" charset="0"/>
              <a:buChar char="•"/>
            </a:pPr>
            <a:r>
              <a:rPr lang="el-GR" altLang="el-GR" sz="2000" dirty="0"/>
              <a:t>Κτιριακές εγκαταστάσεις – Κτήρια</a:t>
            </a:r>
          </a:p>
          <a:p>
            <a:pPr lvl="2" eaLnBrk="1" hangingPunct="1">
              <a:lnSpc>
                <a:spcPct val="90000"/>
              </a:lnSpc>
              <a:buFont typeface="Arial" panose="020B0604020202020204" pitchFamily="34" charset="0"/>
              <a:buChar char="•"/>
            </a:pPr>
            <a:r>
              <a:rPr lang="el-GR" altLang="el-GR" sz="2000" dirty="0"/>
              <a:t>Μηχανήματα εξοπλισμός, έπιπλα και σκεύη</a:t>
            </a:r>
            <a:endParaRPr lang="en-US" altLang="el-GR" sz="2000" dirty="0"/>
          </a:p>
        </p:txBody>
      </p:sp>
    </p:spTree>
    <p:extLst>
      <p:ext uri="{BB962C8B-B14F-4D97-AF65-F5344CB8AC3E}">
        <p14:creationId xmlns:p14="http://schemas.microsoft.com/office/powerpoint/2010/main" val="15998315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barn(inVertical)">
                                      <p:cBhvr>
                                        <p:cTn id="7" dur="500"/>
                                        <p:tgtEl>
                                          <p:spTgt spid="150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barn(inVertical)">
                                      <p:cBhvr>
                                        <p:cTn id="12" dur="500"/>
                                        <p:tgtEl>
                                          <p:spTgt spid="150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0531">
                                            <p:txEl>
                                              <p:pRg st="3" end="3"/>
                                            </p:txEl>
                                          </p:spTgt>
                                        </p:tgtEl>
                                        <p:attrNameLst>
                                          <p:attrName>style.visibility</p:attrName>
                                        </p:attrNameLst>
                                      </p:cBhvr>
                                      <p:to>
                                        <p:strVal val="visible"/>
                                      </p:to>
                                    </p:set>
                                    <p:animEffect transition="in" filter="barn(inVertical)">
                                      <p:cBhvr>
                                        <p:cTn id="17" dur="500"/>
                                        <p:tgtEl>
                                          <p:spTgt spid="150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150531">
                                            <p:txEl>
                                              <p:pRg st="4" end="4"/>
                                            </p:txEl>
                                          </p:spTgt>
                                        </p:tgtEl>
                                        <p:attrNameLst>
                                          <p:attrName>style.visibility</p:attrName>
                                        </p:attrNameLst>
                                      </p:cBhvr>
                                      <p:to>
                                        <p:strVal val="visible"/>
                                      </p:to>
                                    </p:set>
                                    <p:anim calcmode="lin" valueType="num">
                                      <p:cBhvr additive="base">
                                        <p:cTn id="22" dur="500" fill="hold"/>
                                        <p:tgtEl>
                                          <p:spTgt spid="150531">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0"/>
                                  </p:stCondLst>
                                  <p:childTnLst>
                                    <p:set>
                                      <p:cBhvr>
                                        <p:cTn id="27" dur="1" fill="hold">
                                          <p:stCondLst>
                                            <p:cond delay="0"/>
                                          </p:stCondLst>
                                        </p:cTn>
                                        <p:tgtEl>
                                          <p:spTgt spid="150531">
                                            <p:txEl>
                                              <p:pRg st="5" end="5"/>
                                            </p:txEl>
                                          </p:spTgt>
                                        </p:tgtEl>
                                        <p:attrNameLst>
                                          <p:attrName>style.visibility</p:attrName>
                                        </p:attrNameLst>
                                      </p:cBhvr>
                                      <p:to>
                                        <p:strVal val="visible"/>
                                      </p:to>
                                    </p:set>
                                    <p:anim calcmode="lin" valueType="num">
                                      <p:cBhvr additive="base">
                                        <p:cTn id="28" dur="500" fill="hold"/>
                                        <p:tgtEl>
                                          <p:spTgt spid="150531">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50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50531">
                                            <p:txEl>
                                              <p:pRg st="6" end="6"/>
                                            </p:txEl>
                                          </p:spTgt>
                                        </p:tgtEl>
                                        <p:attrNameLst>
                                          <p:attrName>style.visibility</p:attrName>
                                        </p:attrNameLst>
                                      </p:cBhvr>
                                      <p:to>
                                        <p:strVal val="visible"/>
                                      </p:to>
                                    </p:set>
                                    <p:anim calcmode="lin" valueType="num">
                                      <p:cBhvr additive="base">
                                        <p:cTn id="34" dur="500" fill="hold"/>
                                        <p:tgtEl>
                                          <p:spTgt spid="150531">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50531">
                                            <p:txEl>
                                              <p:pRg st="7" end="7"/>
                                            </p:txEl>
                                          </p:spTgt>
                                        </p:tgtEl>
                                        <p:attrNameLst>
                                          <p:attrName>style.visibility</p:attrName>
                                        </p:attrNameLst>
                                      </p:cBhvr>
                                      <p:to>
                                        <p:strVal val="visible"/>
                                      </p:to>
                                    </p:set>
                                    <p:anim calcmode="lin" valueType="num">
                                      <p:cBhvr additive="base">
                                        <p:cTn id="40" dur="500" fill="hold"/>
                                        <p:tgtEl>
                                          <p:spTgt spid="150531">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50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50531">
                                            <p:txEl>
                                              <p:pRg st="8" end="8"/>
                                            </p:txEl>
                                          </p:spTgt>
                                        </p:tgtEl>
                                        <p:attrNameLst>
                                          <p:attrName>style.visibility</p:attrName>
                                        </p:attrNameLst>
                                      </p:cBhvr>
                                      <p:to>
                                        <p:strVal val="visible"/>
                                      </p:to>
                                    </p:set>
                                    <p:anim calcmode="lin" valueType="num">
                                      <p:cBhvr additive="base">
                                        <p:cTn id="46" dur="500" fill="hold"/>
                                        <p:tgtEl>
                                          <p:spTgt spid="150531">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505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150531">
                                            <p:txEl>
                                              <p:pRg st="9" end="9"/>
                                            </p:txEl>
                                          </p:spTgt>
                                        </p:tgtEl>
                                        <p:attrNameLst>
                                          <p:attrName>style.visibility</p:attrName>
                                        </p:attrNameLst>
                                      </p:cBhvr>
                                      <p:to>
                                        <p:strVal val="visible"/>
                                      </p:to>
                                    </p:set>
                                    <p:anim calcmode="lin" valueType="num">
                                      <p:cBhvr additive="base">
                                        <p:cTn id="52" dur="500" fill="hold"/>
                                        <p:tgtEl>
                                          <p:spTgt spid="150531">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5053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nodeType="clickEffect">
                                  <p:stCondLst>
                                    <p:cond delay="0"/>
                                  </p:stCondLst>
                                  <p:childTnLst>
                                    <p:set>
                                      <p:cBhvr>
                                        <p:cTn id="57" dur="1" fill="hold">
                                          <p:stCondLst>
                                            <p:cond delay="0"/>
                                          </p:stCondLst>
                                        </p:cTn>
                                        <p:tgtEl>
                                          <p:spTgt spid="150531">
                                            <p:txEl>
                                              <p:pRg st="10" end="10"/>
                                            </p:txEl>
                                          </p:spTgt>
                                        </p:tgtEl>
                                        <p:attrNameLst>
                                          <p:attrName>style.visibility</p:attrName>
                                        </p:attrNameLst>
                                      </p:cBhvr>
                                      <p:to>
                                        <p:strVal val="visible"/>
                                      </p:to>
                                    </p:set>
                                    <p:anim calcmode="lin" valueType="num">
                                      <p:cBhvr additive="base">
                                        <p:cTn id="58" dur="500" fill="hold"/>
                                        <p:tgtEl>
                                          <p:spTgt spid="150531">
                                            <p:txEl>
                                              <p:pRg st="10" end="10"/>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5053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2" fill="hold" nodeType="clickEffect">
                                  <p:stCondLst>
                                    <p:cond delay="0"/>
                                  </p:stCondLst>
                                  <p:childTnLst>
                                    <p:set>
                                      <p:cBhvr>
                                        <p:cTn id="63" dur="1" fill="hold">
                                          <p:stCondLst>
                                            <p:cond delay="0"/>
                                          </p:stCondLst>
                                        </p:cTn>
                                        <p:tgtEl>
                                          <p:spTgt spid="150531">
                                            <p:txEl>
                                              <p:pRg st="11" end="11"/>
                                            </p:txEl>
                                          </p:spTgt>
                                        </p:tgtEl>
                                        <p:attrNameLst>
                                          <p:attrName>style.visibility</p:attrName>
                                        </p:attrNameLst>
                                      </p:cBhvr>
                                      <p:to>
                                        <p:strVal val="visible"/>
                                      </p:to>
                                    </p:set>
                                    <p:anim calcmode="lin" valueType="num">
                                      <p:cBhvr additive="base">
                                        <p:cTn id="64" dur="500" fill="hold"/>
                                        <p:tgtEl>
                                          <p:spTgt spid="150531">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5053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150531">
                                            <p:txEl>
                                              <p:pRg st="12" end="12"/>
                                            </p:txEl>
                                          </p:spTgt>
                                        </p:tgtEl>
                                        <p:attrNameLst>
                                          <p:attrName>style.visibility</p:attrName>
                                        </p:attrNameLst>
                                      </p:cBhvr>
                                      <p:to>
                                        <p:strVal val="visible"/>
                                      </p:to>
                                    </p:set>
                                    <p:anim calcmode="lin" valueType="num">
                                      <p:cBhvr additive="base">
                                        <p:cTn id="70" dur="500" fill="hold"/>
                                        <p:tgtEl>
                                          <p:spTgt spid="150531">
                                            <p:txEl>
                                              <p:pRg st="12" end="12"/>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15053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50536" name="Rectangle 1505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0538" name="Rectangle 15053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0540" name="Rectangle 15053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0542" name="Rectangle 15054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0544" name="Rectangle 15054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1" name="Τίτλος 1"/>
          <p:cNvSpPr txBox="1">
            <a:spLocks/>
          </p:cNvSpPr>
          <p:nvPr/>
        </p:nvSpPr>
        <p:spPr bwMode="auto">
          <a:xfrm>
            <a:off x="1371599" y="294538"/>
            <a:ext cx="9895951" cy="775979"/>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l-GR" sz="4000" b="1" i="0" u="none" strike="noStrike" kern="1200" cap="none" spc="0" normalizeH="0" baseline="0" noProof="0" dirty="0">
                <a:ln>
                  <a:noFill/>
                </a:ln>
                <a:solidFill>
                  <a:srgbClr val="FFFFFF"/>
                </a:solidFill>
                <a:effectLst/>
                <a:uLnTx/>
                <a:uFillTx/>
                <a:latin typeface="Arial"/>
                <a:ea typeface="+mn-ea"/>
                <a:cs typeface="Arial"/>
              </a:rPr>
              <a:t>Η </a:t>
            </a:r>
            <a:r>
              <a:rPr kumimoji="0" lang="el-GR" altLang="el-GR" sz="4000" b="1" i="0" u="none" strike="noStrike" kern="1200" cap="none" spc="0" normalizeH="0" baseline="0" noProof="0" dirty="0">
                <a:ln>
                  <a:noFill/>
                </a:ln>
                <a:solidFill>
                  <a:srgbClr val="FFFFFF"/>
                </a:solidFill>
                <a:effectLst/>
                <a:uLnTx/>
                <a:uFillTx/>
                <a:latin typeface="Arial"/>
                <a:ea typeface="+mn-ea"/>
                <a:cs typeface="Arial"/>
              </a:rPr>
              <a:t>έννοια </a:t>
            </a:r>
            <a:r>
              <a:rPr kumimoji="0" lang="en-US" altLang="el-GR" sz="4000" b="1" i="0" u="none" strike="noStrike" kern="1200" cap="none" spc="0" normalizeH="0" baseline="0" noProof="0" dirty="0" err="1">
                <a:ln>
                  <a:noFill/>
                </a:ln>
                <a:solidFill>
                  <a:srgbClr val="FFFFFF"/>
                </a:solidFill>
                <a:effectLst/>
                <a:uLnTx/>
                <a:uFillTx/>
                <a:latin typeface="Arial"/>
                <a:ea typeface="+mn-ea"/>
                <a:cs typeface="Arial"/>
              </a:rPr>
              <a:t>του</a:t>
            </a:r>
            <a:r>
              <a:rPr kumimoji="0" lang="en-US" altLang="el-GR" sz="4000" b="1" i="0" u="none" strike="noStrike" kern="1200" cap="none" spc="0" normalizeH="0" baseline="0" noProof="0" dirty="0">
                <a:ln>
                  <a:noFill/>
                </a:ln>
                <a:solidFill>
                  <a:srgbClr val="FFFFFF"/>
                </a:solidFill>
                <a:effectLst/>
                <a:uLnTx/>
                <a:uFillTx/>
                <a:latin typeface="Arial"/>
                <a:ea typeface="+mn-ea"/>
                <a:cs typeface="Arial"/>
              </a:rPr>
              <a:t> λογαριασμού</a:t>
            </a:r>
          </a:p>
        </p:txBody>
      </p:sp>
      <p:sp>
        <p:nvSpPr>
          <p:cNvPr id="150531" name="Rectangle 3"/>
          <p:cNvSpPr>
            <a:spLocks noGrp="1" noChangeArrowheads="1"/>
          </p:cNvSpPr>
          <p:nvPr>
            <p:ph idx="1"/>
          </p:nvPr>
        </p:nvSpPr>
        <p:spPr>
          <a:xfrm>
            <a:off x="459347" y="1597432"/>
            <a:ext cx="11360946" cy="5260568"/>
          </a:xfrm>
        </p:spPr>
        <p:txBody>
          <a:bodyPr vert="horz" lIns="91440" tIns="45720" rIns="91440" bIns="45720" rtlCol="0" anchor="t">
            <a:normAutofit/>
          </a:bodyPr>
          <a:lstStyle/>
          <a:p>
            <a:pPr lvl="1" eaLnBrk="1" hangingPunct="1">
              <a:lnSpc>
                <a:spcPct val="90000"/>
              </a:lnSpc>
              <a:buFont typeface="Arial" panose="020B0604020202020204" pitchFamily="34" charset="0"/>
              <a:buChar char="•"/>
            </a:pPr>
            <a:r>
              <a:rPr lang="en-US" altLang="el-GR" sz="2000" dirty="0"/>
              <a:t> </a:t>
            </a:r>
            <a:r>
              <a:rPr lang="el-GR" altLang="el-GR" sz="2000" b="1" dirty="0"/>
              <a:t>Υποχρεώσεις</a:t>
            </a:r>
            <a:endParaRPr lang="en-US" altLang="el-GR" sz="2000" b="1" dirty="0"/>
          </a:p>
          <a:p>
            <a:pPr lvl="2" eaLnBrk="1" hangingPunct="1">
              <a:lnSpc>
                <a:spcPct val="90000"/>
              </a:lnSpc>
              <a:buFont typeface="Arial" panose="020B0604020202020204" pitchFamily="34" charset="0"/>
              <a:buChar char="•"/>
            </a:pPr>
            <a:r>
              <a:rPr lang="el-GR" altLang="el-GR" sz="2000" dirty="0"/>
              <a:t>Βραχυπρόθεσμες υποχρεώσεις</a:t>
            </a:r>
          </a:p>
          <a:p>
            <a:pPr lvl="2" eaLnBrk="1" hangingPunct="1">
              <a:lnSpc>
                <a:spcPct val="90000"/>
              </a:lnSpc>
              <a:buFont typeface="Arial" panose="020B0604020202020204" pitchFamily="34" charset="0"/>
              <a:buChar char="•"/>
            </a:pPr>
            <a:r>
              <a:rPr lang="el-GR" altLang="el-GR" sz="2000" dirty="0"/>
              <a:t>Γραμμάτια πληρωτέα</a:t>
            </a:r>
          </a:p>
          <a:p>
            <a:pPr lvl="2" eaLnBrk="1" hangingPunct="1">
              <a:lnSpc>
                <a:spcPct val="90000"/>
              </a:lnSpc>
              <a:buFont typeface="Arial" panose="020B0604020202020204" pitchFamily="34" charset="0"/>
              <a:buChar char="•"/>
            </a:pPr>
            <a:r>
              <a:rPr lang="el-GR" altLang="el-GR" sz="2000" dirty="0"/>
              <a:t>Δεδουλευμένες υποχρεώσεις</a:t>
            </a:r>
          </a:p>
          <a:p>
            <a:pPr marL="914400" lvl="2" indent="0" eaLnBrk="1" hangingPunct="1">
              <a:lnSpc>
                <a:spcPct val="90000"/>
              </a:lnSpc>
              <a:buNone/>
            </a:pPr>
            <a:endParaRPr lang="el-GR" altLang="el-GR" sz="2000" dirty="0"/>
          </a:p>
          <a:p>
            <a:pPr lvl="1" eaLnBrk="1" hangingPunct="1">
              <a:lnSpc>
                <a:spcPct val="90000"/>
              </a:lnSpc>
              <a:buFont typeface="Arial" panose="020B0604020202020204" pitchFamily="34" charset="0"/>
              <a:buChar char="•"/>
            </a:pPr>
            <a:r>
              <a:rPr lang="el-GR" altLang="el-GR" sz="2000" b="1" dirty="0"/>
              <a:t>Ίδια κεφάλαια</a:t>
            </a:r>
          </a:p>
          <a:p>
            <a:pPr lvl="2" eaLnBrk="1" hangingPunct="1">
              <a:lnSpc>
                <a:spcPct val="90000"/>
              </a:lnSpc>
              <a:buFont typeface="Arial" panose="020B0604020202020204" pitchFamily="34" charset="0"/>
              <a:buChar char="•"/>
            </a:pPr>
            <a:r>
              <a:rPr lang="el-GR" altLang="el-GR" sz="2000" dirty="0"/>
              <a:t>Μετοχικό κεφάλαιο ή Εταιρικό Κεφάλαιο ή Κεφάλαιο Ατομικής Επιχείρησης</a:t>
            </a:r>
          </a:p>
          <a:p>
            <a:pPr lvl="2" eaLnBrk="1" hangingPunct="1">
              <a:lnSpc>
                <a:spcPct val="90000"/>
              </a:lnSpc>
              <a:buFont typeface="Arial" panose="020B0604020202020204" pitchFamily="34" charset="0"/>
              <a:buChar char="•"/>
            </a:pPr>
            <a:r>
              <a:rPr lang="el-GR" altLang="el-GR" sz="2000" dirty="0"/>
              <a:t>Αποτελέσματα εις νέο</a:t>
            </a:r>
          </a:p>
          <a:p>
            <a:pPr lvl="2" eaLnBrk="1" hangingPunct="1">
              <a:lnSpc>
                <a:spcPct val="90000"/>
              </a:lnSpc>
              <a:buFont typeface="Arial" panose="020B0604020202020204" pitchFamily="34" charset="0"/>
              <a:buChar char="•"/>
            </a:pPr>
            <a:r>
              <a:rPr lang="el-GR" altLang="el-GR" sz="2000" dirty="0"/>
              <a:t>Μερίσματα</a:t>
            </a:r>
          </a:p>
          <a:p>
            <a:pPr lvl="1" eaLnBrk="1" hangingPunct="1">
              <a:lnSpc>
                <a:spcPct val="90000"/>
              </a:lnSpc>
              <a:buFont typeface="Arial" panose="020B0604020202020204" pitchFamily="34" charset="0"/>
              <a:buChar char="•"/>
            </a:pPr>
            <a:endParaRPr lang="el-GR" altLang="el-GR" sz="2400" dirty="0"/>
          </a:p>
          <a:p>
            <a:pPr lvl="1" eaLnBrk="1" hangingPunct="1">
              <a:lnSpc>
                <a:spcPct val="90000"/>
              </a:lnSpc>
              <a:buFont typeface="Arial" panose="020B0604020202020204" pitchFamily="34" charset="0"/>
              <a:buChar char="•"/>
            </a:pPr>
            <a:r>
              <a:rPr lang="el-GR" altLang="el-GR" sz="2000" b="1" dirty="0"/>
              <a:t>Κύκλος εργασιών (Πωλήσεις)</a:t>
            </a:r>
          </a:p>
          <a:p>
            <a:pPr lvl="1" eaLnBrk="1" hangingPunct="1">
              <a:lnSpc>
                <a:spcPct val="90000"/>
              </a:lnSpc>
              <a:buFont typeface="Arial" panose="020B0604020202020204" pitchFamily="34" charset="0"/>
              <a:buChar char="•"/>
            </a:pPr>
            <a:endParaRPr lang="el-GR" altLang="el-GR" sz="2000" b="1" dirty="0"/>
          </a:p>
          <a:p>
            <a:pPr lvl="1" eaLnBrk="1" hangingPunct="1">
              <a:lnSpc>
                <a:spcPct val="90000"/>
              </a:lnSpc>
              <a:buFont typeface="Arial" panose="020B0604020202020204" pitchFamily="34" charset="0"/>
              <a:buChar char="•"/>
            </a:pPr>
            <a:r>
              <a:rPr lang="el-GR" altLang="el-GR" sz="2000" b="1" dirty="0"/>
              <a:t>Έξοδα</a:t>
            </a:r>
          </a:p>
          <a:p>
            <a:pPr lvl="2" eaLnBrk="1" hangingPunct="1">
              <a:lnSpc>
                <a:spcPct val="90000"/>
              </a:lnSpc>
              <a:buFont typeface="Arial" panose="020B0604020202020204" pitchFamily="34" charset="0"/>
              <a:buChar char="•"/>
            </a:pPr>
            <a:endParaRPr lang="en-US" altLang="el-GR" sz="1800" dirty="0"/>
          </a:p>
        </p:txBody>
      </p:sp>
    </p:spTree>
    <p:extLst>
      <p:ext uri="{BB962C8B-B14F-4D97-AF65-F5344CB8AC3E}">
        <p14:creationId xmlns:p14="http://schemas.microsoft.com/office/powerpoint/2010/main" val="3629037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additive="base">
                                        <p:cTn id="7" dur="500" fill="hold"/>
                                        <p:tgtEl>
                                          <p:spTgt spid="150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0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150531">
                                            <p:txEl>
                                              <p:pRg st="5" end="5"/>
                                            </p:txEl>
                                          </p:spTgt>
                                        </p:tgtEl>
                                        <p:attrNameLst>
                                          <p:attrName>style.visibility</p:attrName>
                                        </p:attrNameLst>
                                      </p:cBhvr>
                                      <p:to>
                                        <p:strVal val="visible"/>
                                      </p:to>
                                    </p:set>
                                    <p:anim calcmode="lin" valueType="num">
                                      <p:cBhvr additive="base">
                                        <p:cTn id="31" dur="500" fill="hold"/>
                                        <p:tgtEl>
                                          <p:spTgt spid="15053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0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150531">
                                            <p:txEl>
                                              <p:pRg st="6" end="6"/>
                                            </p:txEl>
                                          </p:spTgt>
                                        </p:tgtEl>
                                        <p:attrNameLst>
                                          <p:attrName>style.visibility</p:attrName>
                                        </p:attrNameLst>
                                      </p:cBhvr>
                                      <p:to>
                                        <p:strVal val="visible"/>
                                      </p:to>
                                    </p:set>
                                    <p:anim calcmode="lin" valueType="num">
                                      <p:cBhvr additive="base">
                                        <p:cTn id="37" dur="500" fill="hold"/>
                                        <p:tgtEl>
                                          <p:spTgt spid="15053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150531">
                                            <p:txEl>
                                              <p:pRg st="7" end="7"/>
                                            </p:txEl>
                                          </p:spTgt>
                                        </p:tgtEl>
                                        <p:attrNameLst>
                                          <p:attrName>style.visibility</p:attrName>
                                        </p:attrNameLst>
                                      </p:cBhvr>
                                      <p:to>
                                        <p:strVal val="visible"/>
                                      </p:to>
                                    </p:set>
                                    <p:anim calcmode="lin" valueType="num">
                                      <p:cBhvr additive="base">
                                        <p:cTn id="43" dur="500" fill="hold"/>
                                        <p:tgtEl>
                                          <p:spTgt spid="150531">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0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50531">
                                            <p:txEl>
                                              <p:pRg st="8" end="8"/>
                                            </p:txEl>
                                          </p:spTgt>
                                        </p:tgtEl>
                                        <p:attrNameLst>
                                          <p:attrName>style.visibility</p:attrName>
                                        </p:attrNameLst>
                                      </p:cBhvr>
                                      <p:to>
                                        <p:strVal val="visible"/>
                                      </p:to>
                                    </p:set>
                                    <p:anim calcmode="lin" valueType="num">
                                      <p:cBhvr additive="base">
                                        <p:cTn id="49" dur="500" fill="hold"/>
                                        <p:tgtEl>
                                          <p:spTgt spid="150531">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05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150531">
                                            <p:txEl>
                                              <p:pRg st="10" end="10"/>
                                            </p:txEl>
                                          </p:spTgt>
                                        </p:tgtEl>
                                        <p:attrNameLst>
                                          <p:attrName>style.visibility</p:attrName>
                                        </p:attrNameLst>
                                      </p:cBhvr>
                                      <p:to>
                                        <p:strVal val="visible"/>
                                      </p:to>
                                    </p:set>
                                    <p:anim calcmode="lin" valueType="num">
                                      <p:cBhvr additive="base">
                                        <p:cTn id="55" dur="500" fill="hold"/>
                                        <p:tgtEl>
                                          <p:spTgt spid="150531">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5053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150531">
                                            <p:txEl>
                                              <p:pRg st="12" end="12"/>
                                            </p:txEl>
                                          </p:spTgt>
                                        </p:tgtEl>
                                        <p:attrNameLst>
                                          <p:attrName>style.visibility</p:attrName>
                                        </p:attrNameLst>
                                      </p:cBhvr>
                                      <p:to>
                                        <p:strVal val="visible"/>
                                      </p:to>
                                    </p:set>
                                    <p:anim calcmode="lin" valueType="num">
                                      <p:cBhvr additive="base">
                                        <p:cTn id="61" dur="500" fill="hold"/>
                                        <p:tgtEl>
                                          <p:spTgt spid="150531">
                                            <p:txEl>
                                              <p:pRg st="12" end="1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5053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50536" name="Rectangle 1505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38" name="Rectangle 15053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0" name="Rectangle 15053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2" name="Rectangle 15054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44" name="Rectangle 15054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Τίτλος 1"/>
          <p:cNvSpPr txBox="1">
            <a:spLocks/>
          </p:cNvSpPr>
          <p:nvPr/>
        </p:nvSpPr>
        <p:spPr bwMode="auto">
          <a:xfrm>
            <a:off x="1371599" y="294538"/>
            <a:ext cx="9895951" cy="1033669"/>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ts val="600"/>
              </a:spcAft>
              <a:buNone/>
            </a:pPr>
            <a:r>
              <a:rPr lang="en-US" altLang="el-GR" sz="4000" b="1" kern="1200">
                <a:solidFill>
                  <a:srgbClr val="FFFFFF"/>
                </a:solidFill>
                <a:latin typeface="+mj-lt"/>
                <a:ea typeface="+mj-ea"/>
                <a:cs typeface="+mj-cs"/>
              </a:rPr>
              <a:t>Λογαριασμός</a:t>
            </a:r>
          </a:p>
        </p:txBody>
      </p:sp>
      <p:sp>
        <p:nvSpPr>
          <p:cNvPr id="150531" name="Rectangle 3"/>
          <p:cNvSpPr>
            <a:spLocks noGrp="1" noChangeArrowheads="1"/>
          </p:cNvSpPr>
          <p:nvPr>
            <p:ph type="body" idx="1"/>
          </p:nvPr>
        </p:nvSpPr>
        <p:spPr>
          <a:xfrm>
            <a:off x="1371599" y="1891970"/>
            <a:ext cx="9724031" cy="4671492"/>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altLang="el-GR" sz="2000" dirty="0"/>
              <a:t>	</a:t>
            </a:r>
            <a:r>
              <a:rPr lang="en-US" altLang="el-GR" sz="2400" dirty="0" err="1"/>
              <a:t>Με</a:t>
            </a:r>
            <a:r>
              <a:rPr lang="en-US" altLang="el-GR" sz="2400" b="1" dirty="0"/>
              <a:t> </a:t>
            </a:r>
            <a:r>
              <a:rPr lang="en-US" altLang="el-GR" sz="2400" dirty="0" err="1"/>
              <a:t>τον</a:t>
            </a:r>
            <a:r>
              <a:rPr lang="en-US" altLang="el-GR" sz="2400" b="1" dirty="0"/>
              <a:t> </a:t>
            </a:r>
            <a:r>
              <a:rPr lang="en-US" altLang="el-GR" sz="2400" b="1" dirty="0" err="1"/>
              <a:t>λογ</a:t>
            </a:r>
            <a:r>
              <a:rPr lang="en-US" altLang="el-GR" sz="2400" b="1" dirty="0"/>
              <a:t>αριασμό:</a:t>
            </a:r>
          </a:p>
          <a:p>
            <a:pPr indent="-228600" eaLnBrk="1" hangingPunct="1">
              <a:lnSpc>
                <a:spcPct val="90000"/>
              </a:lnSpc>
              <a:buFont typeface="Arial" panose="020B0604020202020204" pitchFamily="34" charset="0"/>
              <a:buChar char="•"/>
            </a:pPr>
            <a:endParaRPr lang="en-US" altLang="el-GR" sz="2400" b="1" dirty="0"/>
          </a:p>
          <a:p>
            <a:pPr indent="-228600" eaLnBrk="1" hangingPunct="1">
              <a:lnSpc>
                <a:spcPct val="90000"/>
              </a:lnSpc>
              <a:buFont typeface="Arial" panose="020B0604020202020204" pitchFamily="34" charset="0"/>
              <a:buChar char="•"/>
            </a:pPr>
            <a:r>
              <a:rPr lang="en-US" altLang="el-GR" sz="2400" u="sng" dirty="0"/>
              <a:t>Απ</a:t>
            </a:r>
            <a:r>
              <a:rPr lang="en-US" altLang="el-GR" sz="2400" u="sng" dirty="0" err="1"/>
              <a:t>λουστεύοντ</a:t>
            </a:r>
            <a:r>
              <a:rPr lang="en-US" altLang="el-GR" sz="2400" u="sng" dirty="0"/>
              <a:t>αι οι λογιστικές διαδικασίες</a:t>
            </a:r>
          </a:p>
          <a:p>
            <a:pPr indent="-228600" eaLnBrk="1" hangingPunct="1">
              <a:lnSpc>
                <a:spcPct val="90000"/>
              </a:lnSpc>
              <a:buFont typeface="Arial" panose="020B0604020202020204" pitchFamily="34" charset="0"/>
              <a:buChar char="•"/>
            </a:pPr>
            <a:endParaRPr lang="en-US" altLang="el-GR" sz="2400" u="sng" dirty="0"/>
          </a:p>
          <a:p>
            <a:pPr indent="-228600" eaLnBrk="1" hangingPunct="1">
              <a:lnSpc>
                <a:spcPct val="90000"/>
              </a:lnSpc>
              <a:buFont typeface="Arial" panose="020B0604020202020204" pitchFamily="34" charset="0"/>
              <a:buChar char="•"/>
            </a:pPr>
            <a:r>
              <a:rPr lang="en-US" altLang="el-GR" sz="2400" u="sng" dirty="0"/>
              <a:t>Παρα</a:t>
            </a:r>
            <a:r>
              <a:rPr lang="en-US" altLang="el-GR" sz="2400" u="sng" dirty="0" err="1"/>
              <a:t>κολουθούντ</a:t>
            </a:r>
            <a:r>
              <a:rPr lang="en-US" altLang="el-GR" sz="2400" u="sng" dirty="0"/>
              <a:t>αι διαχρονικά τα χρηματοοικονομικά μεγέθη</a:t>
            </a:r>
          </a:p>
          <a:p>
            <a:pPr indent="-228600" eaLnBrk="1" hangingPunct="1">
              <a:lnSpc>
                <a:spcPct val="90000"/>
              </a:lnSpc>
              <a:buFont typeface="Arial" panose="020B0604020202020204" pitchFamily="34" charset="0"/>
              <a:buChar char="•"/>
            </a:pPr>
            <a:endParaRPr lang="en-US" altLang="el-GR" sz="2400" u="sng" dirty="0"/>
          </a:p>
          <a:p>
            <a:pPr indent="-228600" eaLnBrk="1" hangingPunct="1">
              <a:lnSpc>
                <a:spcPct val="90000"/>
              </a:lnSpc>
              <a:buFont typeface="Arial" panose="020B0604020202020204" pitchFamily="34" charset="0"/>
              <a:buChar char="•"/>
            </a:pPr>
            <a:r>
              <a:rPr lang="en-US" altLang="el-GR" sz="2400" u="sng" dirty="0" err="1"/>
              <a:t>Διευκολύνετ</a:t>
            </a:r>
            <a:r>
              <a:rPr lang="en-US" altLang="el-GR" sz="2400" u="sng" dirty="0"/>
              <a:t>αι ο προγραμματισμός και ο έλεγχος</a:t>
            </a:r>
          </a:p>
          <a:p>
            <a:pPr indent="-228600" eaLnBrk="1" hangingPunct="1">
              <a:lnSpc>
                <a:spcPct val="90000"/>
              </a:lnSpc>
              <a:buFont typeface="Arial" panose="020B0604020202020204" pitchFamily="34" charset="0"/>
              <a:buChar char="•"/>
            </a:pPr>
            <a:endParaRPr lang="en-US" altLang="el-GR" sz="2400" u="sng" dirty="0"/>
          </a:p>
          <a:p>
            <a:pPr indent="-228600" eaLnBrk="1" hangingPunct="1">
              <a:lnSpc>
                <a:spcPct val="90000"/>
              </a:lnSpc>
              <a:buFont typeface="Arial" panose="020B0604020202020204" pitchFamily="34" charset="0"/>
              <a:buChar char="•"/>
            </a:pPr>
            <a:r>
              <a:rPr lang="en-US" altLang="el-GR" sz="2400" u="sng" dirty="0"/>
              <a:t>Πα</a:t>
            </a:r>
            <a:r>
              <a:rPr lang="en-US" altLang="el-GR" sz="2400" u="sng" dirty="0" err="1"/>
              <a:t>ρέχοντ</a:t>
            </a:r>
            <a:r>
              <a:rPr lang="en-US" altLang="el-GR" sz="2400" u="sng" dirty="0"/>
              <a:t>αι πληροφορίες (ιδιωτικές και κοινωνικές)</a:t>
            </a:r>
            <a:endParaRPr lang="en-US" altLang="el-GR" sz="2400" dirty="0"/>
          </a:p>
          <a:p>
            <a:pPr indent="-228600" eaLnBrk="1" hangingPunct="1">
              <a:lnSpc>
                <a:spcPct val="90000"/>
              </a:lnSpc>
              <a:buFont typeface="Arial" panose="020B0604020202020204" pitchFamily="34" charset="0"/>
              <a:buChar char="•"/>
            </a:pPr>
            <a:endParaRPr lang="en-US" altLang="el-GR" sz="2000" dirty="0"/>
          </a:p>
        </p:txBody>
      </p:sp>
    </p:spTree>
    <p:extLst>
      <p:ext uri="{BB962C8B-B14F-4D97-AF65-F5344CB8AC3E}">
        <p14:creationId xmlns:p14="http://schemas.microsoft.com/office/powerpoint/2010/main" val="25473290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stCondLst>
                                            <p:cond delay="0"/>
                                          </p:stCondLst>
                                        </p:cTn>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31">
                                            <p:txEl>
                                              <p:pRg st="2" end="2"/>
                                            </p:txEl>
                                          </p:spTgt>
                                        </p:tgtEl>
                                        <p:attrNameLst>
                                          <p:attrName>style.visibility</p:attrName>
                                        </p:attrNameLst>
                                      </p:cBhvr>
                                      <p:to>
                                        <p:strVal val="visible"/>
                                      </p:to>
                                    </p:set>
                                    <p:animEffect transition="in" filter="fade">
                                      <p:cBhvr>
                                        <p:cTn id="12" dur="1000">
                                          <p:stCondLst>
                                            <p:cond delay="0"/>
                                          </p:stCondLst>
                                        </p:cTn>
                                        <p:tgtEl>
                                          <p:spTgt spid="1505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0531">
                                            <p:txEl>
                                              <p:pRg st="4" end="4"/>
                                            </p:txEl>
                                          </p:spTgt>
                                        </p:tgtEl>
                                        <p:attrNameLst>
                                          <p:attrName>style.visibility</p:attrName>
                                        </p:attrNameLst>
                                      </p:cBhvr>
                                      <p:to>
                                        <p:strVal val="visible"/>
                                      </p:to>
                                    </p:set>
                                    <p:animEffect transition="in" filter="fade">
                                      <p:cBhvr>
                                        <p:cTn id="17" dur="1000">
                                          <p:stCondLst>
                                            <p:cond delay="0"/>
                                          </p:stCondLst>
                                        </p:cTn>
                                        <p:tgtEl>
                                          <p:spTgt spid="1505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1">
                                            <p:txEl>
                                              <p:pRg st="6" end="6"/>
                                            </p:txEl>
                                          </p:spTgt>
                                        </p:tgtEl>
                                        <p:attrNameLst>
                                          <p:attrName>style.visibility</p:attrName>
                                        </p:attrNameLst>
                                      </p:cBhvr>
                                      <p:to>
                                        <p:strVal val="visible"/>
                                      </p:to>
                                    </p:set>
                                    <p:animEffect transition="in" filter="fade">
                                      <p:cBhvr>
                                        <p:cTn id="22" dur="1000">
                                          <p:stCondLst>
                                            <p:cond delay="0"/>
                                          </p:stCondLst>
                                        </p:cTn>
                                        <p:tgtEl>
                                          <p:spTgt spid="15053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1">
                                            <p:txEl>
                                              <p:pRg st="8" end="8"/>
                                            </p:txEl>
                                          </p:spTgt>
                                        </p:tgtEl>
                                        <p:attrNameLst>
                                          <p:attrName>style.visibility</p:attrName>
                                        </p:attrNameLst>
                                      </p:cBhvr>
                                      <p:to>
                                        <p:strVal val="visible"/>
                                      </p:to>
                                    </p:set>
                                    <p:animEffect transition="in" filter="fade">
                                      <p:cBhvr>
                                        <p:cTn id="27" dur="1000">
                                          <p:stCondLst>
                                            <p:cond delay="0"/>
                                          </p:stCondLst>
                                        </p:cTn>
                                        <p:tgtEl>
                                          <p:spTgt spid="150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108037" y="403226"/>
            <a:ext cx="9832489" cy="6454775"/>
          </a:xfrm>
        </p:spPr>
        <p:txBody>
          <a:bodyPr/>
          <a:lstStyle/>
          <a:p>
            <a:pPr algn="just" eaLnBrk="1" hangingPunct="1"/>
            <a:endParaRPr lang="el-GR" altLang="el-GR" sz="1200" dirty="0"/>
          </a:p>
          <a:p>
            <a:pPr algn="just" eaLnBrk="1" hangingPunct="1"/>
            <a:r>
              <a:rPr lang="el-GR" altLang="el-GR" sz="2800" dirty="0">
                <a:latin typeface="Calibri" panose="020F0502020204030204" pitchFamily="34" charset="0"/>
                <a:cs typeface="Calibri" panose="020F0502020204030204" pitchFamily="34" charset="0"/>
              </a:rPr>
              <a:t>Οι λογαριασμοί συνιστούν ένα σύστημα.</a:t>
            </a:r>
          </a:p>
          <a:p>
            <a:pPr algn="just" eaLnBrk="1" hangingPunct="1"/>
            <a:r>
              <a:rPr lang="el-GR" altLang="el-GR" sz="2800" dirty="0">
                <a:latin typeface="Calibri" panose="020F0502020204030204" pitchFamily="34" charset="0"/>
                <a:cs typeface="Calibri" panose="020F0502020204030204" pitchFamily="34" charset="0"/>
              </a:rPr>
              <a:t>Το σύστημα των λογαριασμών, ως προς τους λογαριασμούς που περιέχει, εξαρτάται από:</a:t>
            </a:r>
          </a:p>
          <a:p>
            <a:pPr lvl="2" algn="just" eaLnBrk="1" hangingPunct="1">
              <a:buFont typeface="Wingdings" panose="05000000000000000000" pitchFamily="2" charset="2"/>
              <a:buChar char="v"/>
            </a:pPr>
            <a:r>
              <a:rPr lang="el-GR" altLang="el-GR" sz="2800" dirty="0">
                <a:latin typeface="Calibri" panose="020F0502020204030204" pitchFamily="34" charset="0"/>
                <a:cs typeface="Calibri" panose="020F0502020204030204" pitchFamily="34" charset="0"/>
              </a:rPr>
              <a:t> Από το αντικείμενο δράσης και </a:t>
            </a:r>
          </a:p>
          <a:p>
            <a:pPr lvl="2" algn="just" eaLnBrk="1" hangingPunct="1">
              <a:buFont typeface="Wingdings" panose="05000000000000000000" pitchFamily="2" charset="2"/>
              <a:buChar char="v"/>
            </a:pPr>
            <a:r>
              <a:rPr lang="el-GR" altLang="el-GR" sz="2800" dirty="0">
                <a:latin typeface="Calibri" panose="020F0502020204030204" pitchFamily="34" charset="0"/>
                <a:cs typeface="Calibri" panose="020F0502020204030204" pitchFamily="34" charset="0"/>
              </a:rPr>
              <a:t> Από το μέγεθος της οικονομικής μονάδας</a:t>
            </a:r>
          </a:p>
          <a:p>
            <a:pPr lvl="2" algn="just" eaLnBrk="1" hangingPunct="1">
              <a:buFont typeface="Wingdings" panose="05000000000000000000" pitchFamily="2" charset="2"/>
              <a:buChar char="v"/>
            </a:pPr>
            <a:r>
              <a:rPr lang="el-GR" altLang="el-GR" sz="2800" dirty="0">
                <a:latin typeface="Calibri" panose="020F0502020204030204" pitchFamily="34" charset="0"/>
                <a:cs typeface="Calibri" panose="020F0502020204030204" pitchFamily="34" charset="0"/>
              </a:rPr>
              <a:t> Από την νομοθεσία</a:t>
            </a:r>
          </a:p>
          <a:p>
            <a:pPr lvl="2" algn="just" eaLnBrk="1" hangingPunct="1">
              <a:buFont typeface="Wingdings" panose="05000000000000000000" pitchFamily="2" charset="2"/>
              <a:buChar char="v"/>
            </a:pPr>
            <a:r>
              <a:rPr lang="el-GR" altLang="el-GR" sz="2800" dirty="0">
                <a:latin typeface="Calibri" panose="020F0502020204030204" pitchFamily="34" charset="0"/>
                <a:cs typeface="Calibri" panose="020F0502020204030204" pitchFamily="34" charset="0"/>
              </a:rPr>
              <a:t> Από το </a:t>
            </a:r>
            <a:r>
              <a:rPr lang="el-GR" altLang="el-GR" sz="2800" i="1" dirty="0">
                <a:solidFill>
                  <a:srgbClr val="C00000"/>
                </a:solidFill>
                <a:latin typeface="Calibri" panose="020F0502020204030204" pitchFamily="34" charset="0"/>
                <a:cs typeface="Calibri" panose="020F0502020204030204" pitchFamily="34" charset="0"/>
              </a:rPr>
              <a:t>Λογιστικό σχέδιο </a:t>
            </a:r>
            <a:r>
              <a:rPr lang="el-GR" altLang="el-GR" sz="2800" dirty="0">
                <a:latin typeface="Calibri" panose="020F0502020204030204" pitchFamily="34" charset="0"/>
                <a:cs typeface="Calibri" panose="020F0502020204030204" pitchFamily="34" charset="0"/>
              </a:rPr>
              <a:t>(που ισχύει)</a:t>
            </a:r>
          </a:p>
          <a:p>
            <a:pPr lvl="2" algn="just" eaLnBrk="1" hangingPunct="1">
              <a:buFont typeface="Wingdings" panose="05000000000000000000" pitchFamily="2" charset="2"/>
              <a:buChar char="v"/>
            </a:pPr>
            <a:r>
              <a:rPr lang="el-GR" altLang="el-GR" sz="2800" dirty="0">
                <a:latin typeface="Calibri" panose="020F0502020204030204" pitchFamily="34" charset="0"/>
                <a:cs typeface="Calibri" panose="020F0502020204030204" pitchFamily="34" charset="0"/>
              </a:rPr>
              <a:t> Από τις απαιτήσεις της διοίκησης της επιχειρηματικής μονάδας</a:t>
            </a:r>
          </a:p>
          <a:p>
            <a:pPr algn="just" eaLnBrk="1" hangingPunct="1">
              <a:buFontTx/>
              <a:buNone/>
            </a:pPr>
            <a:endParaRPr lang="el-GR" altLang="el-GR" sz="2800" dirty="0"/>
          </a:p>
        </p:txBody>
      </p:sp>
      <p:sp>
        <p:nvSpPr>
          <p:cNvPr id="10243" name="Τίτλος 1"/>
          <p:cNvSpPr txBox="1">
            <a:spLocks/>
          </p:cNvSpPr>
          <p:nvPr/>
        </p:nvSpPr>
        <p:spPr bwMode="auto">
          <a:xfrm>
            <a:off x="0" y="1"/>
            <a:ext cx="6542088" cy="403225"/>
          </a:xfrm>
          <a:prstGeom prst="rect">
            <a:avLst/>
          </a:prstGeom>
          <a:solidFill>
            <a:srgbClr val="006666"/>
          </a:solidFill>
          <a:ln w="9525">
            <a:solidFill>
              <a:srgbClr val="006666"/>
            </a:solidFill>
            <a:miter lim="800000"/>
            <a:headEnd/>
            <a:tailEnd/>
          </a:ln>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lnSpc>
                <a:spcPct val="90000"/>
              </a:lnSpc>
              <a:spcBef>
                <a:spcPct val="0"/>
              </a:spcBef>
              <a:spcAft>
                <a:spcPct val="0"/>
              </a:spcAft>
              <a:buNone/>
            </a:pPr>
            <a:r>
              <a:rPr lang="el-GR" altLang="el-GR" sz="2800" b="1">
                <a:solidFill>
                  <a:srgbClr val="FFFFFF"/>
                </a:solidFill>
                <a:latin typeface="Calibri" panose="020F0502020204030204" pitchFamily="34" charset="0"/>
                <a:cs typeface="Calibri" panose="020F0502020204030204" pitchFamily="34" charset="0"/>
              </a:rPr>
              <a:t>Σύστημα Λογαριασμών</a:t>
            </a:r>
            <a:endParaRPr lang="el-GR" altLang="el-GR" sz="2100" b="1">
              <a:solidFill>
                <a:srgbClr val="FFFFFF"/>
              </a:solidFill>
            </a:endParaRPr>
          </a:p>
        </p:txBody>
      </p:sp>
      <p:sp>
        <p:nvSpPr>
          <p:cNvPr id="6" name="Ορθογώνιο 5"/>
          <p:cNvSpPr/>
          <p:nvPr/>
        </p:nvSpPr>
        <p:spPr>
          <a:xfrm>
            <a:off x="6542088" y="1"/>
            <a:ext cx="5649912" cy="4032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a:solidFill>
                <a:srgbClr val="FFFFFF"/>
              </a:solidFill>
              <a:latin typeface="Arial"/>
              <a:cs typeface="Arial"/>
            </a:endParaRPr>
          </a:p>
        </p:txBody>
      </p:sp>
    </p:spTree>
    <p:extLst>
      <p:ext uri="{BB962C8B-B14F-4D97-AF65-F5344CB8AC3E}">
        <p14:creationId xmlns:p14="http://schemas.microsoft.com/office/powerpoint/2010/main" val="2049970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anim calcmode="lin" valueType="num">
                                      <p:cBhvr>
                                        <p:cTn id="7" dur="500" fill="hold"/>
                                        <p:tgtEl>
                                          <p:spTgt spid="409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09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098">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xEl>
                                              <p:pRg st="2" end="2"/>
                                            </p:txEl>
                                          </p:spTgt>
                                        </p:tgtEl>
                                        <p:attrNameLst>
                                          <p:attrName>style.visibility</p:attrName>
                                        </p:attrNameLst>
                                      </p:cBhvr>
                                      <p:to>
                                        <p:strVal val="visible"/>
                                      </p:to>
                                    </p:set>
                                    <p:anim calcmode="lin" valueType="num">
                                      <p:cBhvr>
                                        <p:cTn id="14" dur="500" fill="hold"/>
                                        <p:tgtEl>
                                          <p:spTgt spid="409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09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09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098">
                                            <p:txEl>
                                              <p:pRg st="3" end="3"/>
                                            </p:txEl>
                                          </p:spTgt>
                                        </p:tgtEl>
                                        <p:attrNameLst>
                                          <p:attrName>style.visibility</p:attrName>
                                        </p:attrNameLst>
                                      </p:cBhvr>
                                      <p:to>
                                        <p:strVal val="visible"/>
                                      </p:to>
                                    </p:set>
                                    <p:anim calcmode="lin" valueType="num">
                                      <p:cBhvr additive="base">
                                        <p:cTn id="21" dur="500" fill="hold"/>
                                        <p:tgtEl>
                                          <p:spTgt spid="409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098">
                                            <p:txEl>
                                              <p:pRg st="4" end="4"/>
                                            </p:txEl>
                                          </p:spTgt>
                                        </p:tgtEl>
                                        <p:attrNameLst>
                                          <p:attrName>style.visibility</p:attrName>
                                        </p:attrNameLst>
                                      </p:cBhvr>
                                      <p:to>
                                        <p:strVal val="visible"/>
                                      </p:to>
                                    </p:set>
                                    <p:anim calcmode="lin" valueType="num">
                                      <p:cBhvr additive="base">
                                        <p:cTn id="27" dur="500" fill="hold"/>
                                        <p:tgtEl>
                                          <p:spTgt spid="409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098">
                                            <p:txEl>
                                              <p:pRg st="5" end="5"/>
                                            </p:txEl>
                                          </p:spTgt>
                                        </p:tgtEl>
                                        <p:attrNameLst>
                                          <p:attrName>style.visibility</p:attrName>
                                        </p:attrNameLst>
                                      </p:cBhvr>
                                      <p:to>
                                        <p:strVal val="visible"/>
                                      </p:to>
                                    </p:set>
                                    <p:anim calcmode="lin" valueType="num">
                                      <p:cBhvr additive="base">
                                        <p:cTn id="33" dur="500" fill="hold"/>
                                        <p:tgtEl>
                                          <p:spTgt spid="409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xEl>
                                              <p:pRg st="6" end="6"/>
                                            </p:txEl>
                                          </p:spTgt>
                                        </p:tgtEl>
                                        <p:attrNameLst>
                                          <p:attrName>style.visibility</p:attrName>
                                        </p:attrNameLst>
                                      </p:cBhvr>
                                      <p:to>
                                        <p:strVal val="visible"/>
                                      </p:to>
                                    </p:set>
                                    <p:anim calcmode="lin" valueType="num">
                                      <p:cBhvr additive="base">
                                        <p:cTn id="39" dur="500" fill="hold"/>
                                        <p:tgtEl>
                                          <p:spTgt spid="4098">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9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98">
                                            <p:txEl>
                                              <p:pRg st="7" end="7"/>
                                            </p:txEl>
                                          </p:spTgt>
                                        </p:tgtEl>
                                        <p:attrNameLst>
                                          <p:attrName>style.visibility</p:attrName>
                                        </p:attrNameLst>
                                      </p:cBhvr>
                                      <p:to>
                                        <p:strVal val="visible"/>
                                      </p:to>
                                    </p:set>
                                    <p:anim calcmode="lin" valueType="num">
                                      <p:cBhvr additive="base">
                                        <p:cTn id="45" dur="500" fill="hold"/>
                                        <p:tgtEl>
                                          <p:spTgt spid="4098">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9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1269" name="Rectangle 112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0" name="Rectangle 112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6" name="Rectangle 112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8" name="Rectangle 112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0" name="Rectangle 112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Τίτλος 1"/>
          <p:cNvSpPr txBox="1">
            <a:spLocks/>
          </p:cNvSpPr>
          <p:nvPr/>
        </p:nvSpPr>
        <p:spPr bwMode="auto">
          <a:xfrm>
            <a:off x="1371599" y="294538"/>
            <a:ext cx="9895951" cy="1033669"/>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ts val="600"/>
              </a:spcAft>
              <a:buNone/>
            </a:pPr>
            <a:r>
              <a:rPr lang="en-US" altLang="el-GR" sz="4000" b="1" kern="1200">
                <a:solidFill>
                  <a:srgbClr val="FFFFFF"/>
                </a:solidFill>
                <a:latin typeface="+mj-lt"/>
                <a:ea typeface="+mj-ea"/>
                <a:cs typeface="+mj-cs"/>
              </a:rPr>
              <a:t>Σύστημα Λογαριασμών</a:t>
            </a:r>
          </a:p>
        </p:txBody>
      </p:sp>
      <p:sp>
        <p:nvSpPr>
          <p:cNvPr id="5122" name="Rectangle 3"/>
          <p:cNvSpPr>
            <a:spLocks noGrp="1" noChangeArrowheads="1"/>
          </p:cNvSpPr>
          <p:nvPr>
            <p:ph type="body" idx="1"/>
          </p:nvPr>
        </p:nvSpPr>
        <p:spPr>
          <a:xfrm>
            <a:off x="1371599" y="1750741"/>
            <a:ext cx="9724031" cy="4694664"/>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defRPr/>
            </a:pPr>
            <a:endParaRPr lang="en-US" altLang="el-GR" sz="2000" u="sng" dirty="0"/>
          </a:p>
          <a:p>
            <a:pPr indent="-228600" eaLnBrk="1" hangingPunct="1">
              <a:lnSpc>
                <a:spcPct val="90000"/>
              </a:lnSpc>
              <a:buFont typeface="Arial" panose="020B0604020202020204" pitchFamily="34" charset="0"/>
              <a:buChar char="•"/>
              <a:defRPr/>
            </a:pPr>
            <a:r>
              <a:rPr lang="en-US" altLang="el-GR" sz="2400" dirty="0" err="1"/>
              <a:t>Το</a:t>
            </a:r>
            <a:r>
              <a:rPr lang="en-US" altLang="el-GR" sz="2400" dirty="0"/>
              <a:t> </a:t>
            </a:r>
            <a:r>
              <a:rPr lang="en-US" altLang="el-GR" sz="2400" dirty="0" err="1"/>
              <a:t>Σύστημ</a:t>
            </a:r>
            <a:r>
              <a:rPr lang="en-US" altLang="el-GR" sz="2400" dirty="0"/>
              <a:t>α λογαριασμών πρέπει να έχει δύο βασικά χαρακτηριστικά:</a:t>
            </a:r>
          </a:p>
          <a:p>
            <a:pPr indent="-228600" eaLnBrk="1" hangingPunct="1">
              <a:lnSpc>
                <a:spcPct val="90000"/>
              </a:lnSpc>
              <a:buFont typeface="Arial" panose="020B0604020202020204" pitchFamily="34" charset="0"/>
              <a:buChar char="•"/>
              <a:defRPr/>
            </a:pPr>
            <a:endParaRPr lang="en-US" altLang="el-GR" sz="2400" dirty="0"/>
          </a:p>
          <a:p>
            <a:pPr indent="-228600" eaLnBrk="1" hangingPunct="1">
              <a:lnSpc>
                <a:spcPct val="90000"/>
              </a:lnSpc>
              <a:buFont typeface="Arial" panose="020B0604020202020204" pitchFamily="34" charset="0"/>
              <a:buChar char="•"/>
              <a:defRPr/>
            </a:pPr>
            <a:r>
              <a:rPr lang="en-US" altLang="el-GR" sz="2400" dirty="0" err="1"/>
              <a:t>Όλ</a:t>
            </a:r>
            <a:r>
              <a:rPr lang="en-US" altLang="el-GR" sz="2400" dirty="0"/>
              <a:t>α τα χρηματοοικονομικά μεγέθη πρέπει να παρακολουθούνται με λογαριασμούς, καθώς επίσης και αυτά τα οποία μας δίνουν το αποτέλεσμα.</a:t>
            </a:r>
          </a:p>
          <a:p>
            <a:pPr indent="-228600" eaLnBrk="1" hangingPunct="1">
              <a:lnSpc>
                <a:spcPct val="90000"/>
              </a:lnSpc>
              <a:buFont typeface="Arial" panose="020B0604020202020204" pitchFamily="34" charset="0"/>
              <a:buChar char="•"/>
              <a:defRPr/>
            </a:pPr>
            <a:endParaRPr lang="en-US" altLang="el-GR" sz="2400" dirty="0"/>
          </a:p>
          <a:p>
            <a:pPr indent="-228600" eaLnBrk="1" hangingPunct="1">
              <a:lnSpc>
                <a:spcPct val="90000"/>
              </a:lnSpc>
              <a:buFont typeface="Arial" panose="020B0604020202020204" pitchFamily="34" charset="0"/>
              <a:buChar char="•"/>
              <a:defRPr/>
            </a:pPr>
            <a:r>
              <a:rPr lang="en-US" altLang="el-GR" sz="2400" dirty="0" err="1"/>
              <a:t>Κάθε</a:t>
            </a:r>
            <a:r>
              <a:rPr lang="en-US" altLang="el-GR" sz="2400" dirty="0"/>
              <a:t> </a:t>
            </a:r>
            <a:r>
              <a:rPr lang="en-US" altLang="el-GR" sz="2400" dirty="0" err="1"/>
              <a:t>χρημ</a:t>
            </a:r>
            <a:r>
              <a:rPr lang="en-US" altLang="el-GR" sz="2400" dirty="0"/>
              <a:t>ατοοικονομικό μέγεθος δεν πρέπει να καταχωρηθεί σε περισσότερους από ένα λογαριασμούς</a:t>
            </a:r>
          </a:p>
          <a:p>
            <a:pPr marL="0" indent="-228600" eaLnBrk="1" hangingPunct="1">
              <a:lnSpc>
                <a:spcPct val="90000"/>
              </a:lnSpc>
              <a:buFont typeface="Arial" panose="020B0604020202020204" pitchFamily="34" charset="0"/>
              <a:buChar char="•"/>
              <a:defRPr/>
            </a:pPr>
            <a:endParaRPr lang="en-US" altLang="el-GR" sz="2000" dirty="0"/>
          </a:p>
          <a:p>
            <a:pPr indent="-228600" eaLnBrk="1" hangingPunct="1">
              <a:lnSpc>
                <a:spcPct val="90000"/>
              </a:lnSpc>
              <a:buFont typeface="Arial" panose="020B0604020202020204" pitchFamily="34" charset="0"/>
              <a:buChar char="•"/>
              <a:defRPr/>
            </a:pPr>
            <a:endParaRPr lang="en-US" altLang="el-GR" sz="2000" dirty="0"/>
          </a:p>
        </p:txBody>
      </p:sp>
    </p:spTree>
    <p:extLst>
      <p:ext uri="{BB962C8B-B14F-4D97-AF65-F5344CB8AC3E}">
        <p14:creationId xmlns:p14="http://schemas.microsoft.com/office/powerpoint/2010/main" val="1141925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xEl>
                                              <p:pRg st="1" end="1"/>
                                            </p:txEl>
                                          </p:spTgt>
                                        </p:tgtEl>
                                        <p:attrNameLst>
                                          <p:attrName>style.visibility</p:attrName>
                                        </p:attrNameLst>
                                      </p:cBhvr>
                                      <p:to>
                                        <p:strVal val="visible"/>
                                      </p:to>
                                    </p:set>
                                    <p:animEffect transition="in" filter="barn(inVertical)">
                                      <p:cBhvr>
                                        <p:cTn id="7" dur="500"/>
                                        <p:tgtEl>
                                          <p:spTgt spid="512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xEl>
                                              <p:pRg st="3" end="3"/>
                                            </p:txEl>
                                          </p:spTgt>
                                        </p:tgtEl>
                                        <p:attrNameLst>
                                          <p:attrName>style.visibility</p:attrName>
                                        </p:attrNameLst>
                                      </p:cBhvr>
                                      <p:to>
                                        <p:strVal val="visible"/>
                                      </p:to>
                                    </p:set>
                                    <p:animEffect transition="in" filter="barn(inVertical)">
                                      <p:cBhvr>
                                        <p:cTn id="12" dur="500"/>
                                        <p:tgtEl>
                                          <p:spTgt spid="512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animEffect transition="in" filter="barn(inVertical)">
                                      <p:cBhvr>
                                        <p:cTn id="17" dur="500"/>
                                        <p:tgtEl>
                                          <p:spTgt spid="51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Προεπιλεγμένη σχεδίαση">
  <a:themeElements>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Σχιστόλιθος">
  <a:themeElements>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Σχιστόλιθος">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χιστόλιθος">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8.xml><?xml version="1.0" encoding="utf-8"?>
<a:theme xmlns:a="http://schemas.openxmlformats.org/drawingml/2006/main" name="2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Διακριτικά στερεά">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altLang="el-GR" sz="3200" b="0" i="0" u="sng" strike="noStrike" cap="none" normalizeH="0" baseline="-2500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cs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1.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2.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3.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4.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5.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6.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7.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8.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19.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2.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ppt/theme/themeOverride3.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3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21741</TotalTime>
  <Words>8898</Words>
  <Application>Microsoft Office PowerPoint</Application>
  <PresentationFormat>Ευρεία οθόνη</PresentationFormat>
  <Paragraphs>2086</Paragraphs>
  <Slides>182</Slides>
  <Notes>93</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29</vt:i4>
      </vt:variant>
      <vt:variant>
        <vt:lpstr>Τίτλοι διαφανειών</vt:lpstr>
      </vt:variant>
      <vt:variant>
        <vt:i4>182</vt:i4>
      </vt:variant>
    </vt:vector>
  </HeadingPairs>
  <TitlesOfParts>
    <vt:vector size="218" baseType="lpstr">
      <vt:lpstr>Arial</vt:lpstr>
      <vt:lpstr>Calibri</vt:lpstr>
      <vt:lpstr>Calibri Light</vt:lpstr>
      <vt:lpstr>Calisto MT</vt:lpstr>
      <vt:lpstr>Verdana</vt:lpstr>
      <vt:lpstr>Wingdings</vt:lpstr>
      <vt:lpstr>Wingdings 2</vt:lpstr>
      <vt:lpstr>Θέμα του Office</vt:lpstr>
      <vt:lpstr>1_Office Theme</vt:lpstr>
      <vt:lpstr>Προεπιλεγμένη σχεδίαση</vt:lpstr>
      <vt:lpstr>1_Προεπιλεγμένη σχεδίαση</vt:lpstr>
      <vt:lpstr>3_Προεπιλεγμένη σχεδίαση</vt:lpstr>
      <vt:lpstr>4_Προεπιλεγμένη σχεδίαση</vt:lpstr>
      <vt:lpstr>5_Προεπιλεγμένη σχεδίαση</vt:lpstr>
      <vt:lpstr>6_Προεπιλεγμένη σχεδίαση</vt:lpstr>
      <vt:lpstr>8_Προεπιλεγμένη σχεδίαση</vt:lpstr>
      <vt:lpstr>7_Προεπιλεγμένη σχεδίαση</vt:lpstr>
      <vt:lpstr>9_Προεπιλεγμένη σχεδίαση</vt:lpstr>
      <vt:lpstr>10_Προεπιλεγμένη σχεδίαση</vt:lpstr>
      <vt:lpstr>12_Προεπιλεγμένη σχεδίαση</vt:lpstr>
      <vt:lpstr>13_Προεπιλεγμένη σχεδίαση</vt:lpstr>
      <vt:lpstr>14_Προεπιλεγμένη σχεδίαση</vt:lpstr>
      <vt:lpstr>11_Προεπιλεγμένη σχεδίαση</vt:lpstr>
      <vt:lpstr>15_Προεπιλεγμένη σχεδίαση</vt:lpstr>
      <vt:lpstr>16_Προεπιλεγμένη σχεδίαση</vt:lpstr>
      <vt:lpstr>17_Προεπιλεγμένη σχεδίαση</vt:lpstr>
      <vt:lpstr>18_Προεπιλεγμένη σχεδίαση</vt:lpstr>
      <vt:lpstr>19_Προεπιλεγμένη σχεδίαση</vt:lpstr>
      <vt:lpstr>20_Προεπιλεγμένη σχεδίαση</vt:lpstr>
      <vt:lpstr>21_Προεπιλεγμένη σχεδίαση</vt:lpstr>
      <vt:lpstr>22_Προεπιλεγμένη σχεδίαση</vt:lpstr>
      <vt:lpstr>23_Προεπιλεγμένη σχεδίαση</vt:lpstr>
      <vt:lpstr>1_Θέμα του Office</vt:lpstr>
      <vt:lpstr>Σχιστόλιθος</vt:lpstr>
      <vt:lpstr>2_Θέμα του Office</vt:lpstr>
      <vt:lpstr>3_Θέμα του Office</vt:lpstr>
      <vt:lpstr>Παρουσίαση του PowerPoint</vt:lpstr>
      <vt:lpstr>Εισαγωγή</vt:lpstr>
      <vt:lpstr>Εισαγωγή</vt:lpstr>
      <vt:lpstr>Εισαγωγή</vt:lpstr>
      <vt:lpstr>Ιστορική αναδρομή</vt:lpstr>
      <vt:lpstr>Ιστορική αναδρομή</vt:lpstr>
      <vt:lpstr>Ιστορική αναδρομή</vt:lpstr>
      <vt:lpstr>Ιστορική αναδρομή</vt:lpstr>
      <vt:lpstr>Ιστορική αναδρομή</vt:lpstr>
      <vt:lpstr>Ιστορική αναδρομή</vt:lpstr>
      <vt:lpstr>Ιστορική αναδρομή</vt:lpstr>
      <vt:lpstr>Ιστορική αναδρομή</vt:lpstr>
      <vt:lpstr>Παρουσίαση του PowerPoint</vt:lpstr>
      <vt:lpstr>Εισαγωγή</vt:lpstr>
      <vt:lpstr>Η Λογιστική ως πληροφοριακό σύστημα</vt:lpstr>
      <vt:lpstr>Επιχειρηματικοί Στόχοι</vt:lpstr>
      <vt:lpstr>Επιχειρηματικοί Στόχοι και Δραστηριότητες</vt:lpstr>
      <vt:lpstr>Χρηματοοικονομική Ανάλυση</vt:lpstr>
      <vt:lpstr>Χρηματοοικονομική Ανάλυση</vt:lpstr>
      <vt:lpstr>Διοικητική Λογιστική</vt:lpstr>
      <vt:lpstr>Χρηματοοικονομική Λογιστική </vt:lpstr>
      <vt:lpstr>Χρηματοοικονομική Λογιστική </vt:lpstr>
      <vt:lpstr>Ηθική Χρηματοοικονομική Πληροφόρηση</vt:lpstr>
      <vt:lpstr>Οι χρήστες της Λογιστικής Πληροφορίας</vt:lpstr>
      <vt:lpstr>Οι χρήστες της Λογιστικής Πληροφορίας</vt:lpstr>
      <vt:lpstr>Οι χρήστες της Λογιστικής Πληροφορίας</vt:lpstr>
      <vt:lpstr>Επιχείρηση - Οντότητα</vt:lpstr>
      <vt:lpstr>Επιχείρηση – Οντότητα</vt:lpstr>
      <vt:lpstr>Οικονομικές μονάδες - Επιχειρήσεις</vt:lpstr>
      <vt:lpstr>ΟΙΚΟΝΟΜΙΚΗ ΜΟΝΑΔΑ</vt:lpstr>
      <vt:lpstr>Η υπόθεση της ΟΝΤΟΤΗΤΑΣ</vt:lpstr>
      <vt:lpstr>Η υπόθεση της ΟΝΤΟΤΗΤΑΣ</vt:lpstr>
      <vt:lpstr>Η Εταιρική Μορφή των Επιχειρήσεων </vt:lpstr>
      <vt:lpstr>Η Εταιρική Μορφή των Επιχειρήσεων </vt:lpstr>
      <vt:lpstr>Εταιρείες:</vt:lpstr>
      <vt:lpstr>Η Εταιρική Μορφή των Επιχειρήσεων </vt:lpstr>
      <vt:lpstr>Η Εταιρική Μορφή των Επιχειρήσεων </vt:lpstr>
      <vt:lpstr>Η Εταιρική Μορφή των Επιχειρήσεων </vt:lpstr>
      <vt:lpstr>Η υπόθεση της ΟΝΤΟΤΗΤΑΣ</vt:lpstr>
      <vt:lpstr>Η δημιουργία της Επιχείρησης</vt:lpstr>
      <vt:lpstr>Η Αρχή του ιστορικού κόστους</vt:lpstr>
      <vt:lpstr>ΚΕΦΑΛΑΙΟ</vt:lpstr>
      <vt:lpstr>Λογιστική ταυτότητα </vt:lpstr>
      <vt:lpstr>Παρουσίαση του PowerPoint</vt:lpstr>
      <vt:lpstr>Η ΛΟΓΙΣΤΙΚΗ ΙΣΟΤΗΤΑ ΚΑΙ Ο ΙΣΟΛΟΓΙΣΜΟΣ</vt:lpstr>
      <vt:lpstr>ΕΝΕΡΓΗΤΙΚΟ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Ανάλυση των Συναλλαγών (Λογιστικά γεγονότα)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ΜΗΧΑΝΗΜΑΤΑ</vt:lpstr>
      <vt:lpstr>ΕΞΟΠΛΙΣΜΟΣ</vt:lpstr>
      <vt:lpstr>ΚΕΦΑΛΑΙΟ</vt:lpstr>
      <vt:lpstr>ΠΡΟΜΗΘΕΥΤΕΣ</vt:lpstr>
      <vt:lpstr>ΠΕΛΑΤΕΣ</vt:lpstr>
      <vt:lpstr>ΕΞΟΔΑ</vt:lpstr>
      <vt:lpstr>ΕΣΟΔΑ – (ΠΩΛΗΣΕΙΣ)</vt:lpstr>
      <vt:lpstr>ΚΕΡΔΗ</vt:lpstr>
      <vt:lpstr>ΖΗΜΙΕΣ</vt:lpstr>
      <vt:lpstr>ΚΕΡΔΗ</vt:lpstr>
      <vt:lpstr>ΖΗΜΙΕΣ</vt:lpstr>
      <vt:lpstr>ΚΕΦΑΛΑΙΟ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Χρήστης των Windows</dc:creator>
  <cp:lastModifiedBy>ΕΥΣΤΡΑΤΙΟΣ ΚΥΠΡΙΩΤΕΛΗΣ</cp:lastModifiedBy>
  <cp:revision>884</cp:revision>
  <dcterms:created xsi:type="dcterms:W3CDTF">2018-06-01T07:02:54Z</dcterms:created>
  <dcterms:modified xsi:type="dcterms:W3CDTF">2023-12-19T12:04:09Z</dcterms:modified>
</cp:coreProperties>
</file>