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89" r:id="rId2"/>
    <p:sldId id="258" r:id="rId3"/>
    <p:sldId id="322" r:id="rId4"/>
    <p:sldId id="323" r:id="rId5"/>
    <p:sldId id="324" r:id="rId6"/>
    <p:sldId id="325" r:id="rId7"/>
    <p:sldId id="326" r:id="rId8"/>
    <p:sldId id="295" r:id="rId9"/>
    <p:sldId id="293" r:id="rId10"/>
    <p:sldId id="294" r:id="rId11"/>
    <p:sldId id="297" r:id="rId12"/>
    <p:sldId id="298" r:id="rId13"/>
    <p:sldId id="296" r:id="rId14"/>
    <p:sldId id="299" r:id="rId15"/>
    <p:sldId id="302" r:id="rId16"/>
    <p:sldId id="303" r:id="rId17"/>
    <p:sldId id="300" r:id="rId18"/>
    <p:sldId id="301" r:id="rId1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2F4040"/>
    <a:srgbClr val="EDFFFF"/>
    <a:srgbClr val="809191"/>
    <a:srgbClr val="EDEDD5"/>
    <a:srgbClr val="FFFFFF"/>
    <a:srgbClr val="BF7343"/>
    <a:srgbClr val="000000"/>
    <a:srgbClr val="1515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4660" autoAdjust="0"/>
  </p:normalViewPr>
  <p:slideViewPr>
    <p:cSldViewPr>
      <p:cViewPr>
        <p:scale>
          <a:sx n="70" d="100"/>
          <a:sy n="70" d="100"/>
        </p:scale>
        <p:origin x="-157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6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62" name="Rectangle 2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/>
          </a:p>
        </p:txBody>
      </p:sp>
      <p:sp>
        <p:nvSpPr>
          <p:cNvPr id="39963" name="Rectangle 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>
              <a:buSzPct val="100000"/>
            </a:pPr>
            <a:r>
              <a:rPr lang="en-US" sz="1000" i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86" name="Rectangle 2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/>
          </a:p>
        </p:txBody>
      </p:sp>
      <p:sp>
        <p:nvSpPr>
          <p:cNvPr id="40987" name="Rectangle 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EDD5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3400" y="990600"/>
            <a:ext cx="8610600" cy="76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027" name="Rectangle 110"/>
          <p:cNvSpPr>
            <a:spLocks noChangeArrowheads="1"/>
          </p:cNvSpPr>
          <p:nvPr userDrawn="1"/>
        </p:nvSpPr>
        <p:spPr bwMode="auto">
          <a:xfrm>
            <a:off x="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2F4040"/>
              </a:gs>
              <a:gs pos="50000">
                <a:srgbClr val="809191"/>
              </a:gs>
              <a:gs pos="100000">
                <a:srgbClr val="2F404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533400" y="0"/>
            <a:ext cx="8610600" cy="990600"/>
          </a:xfrm>
          <a:prstGeom prst="rect">
            <a:avLst/>
          </a:prstGeom>
          <a:gradFill rotWithShape="0">
            <a:gsLst>
              <a:gs pos="0">
                <a:srgbClr val="2F4040"/>
              </a:gs>
              <a:gs pos="100000">
                <a:srgbClr val="2F4040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533400" cy="6858000"/>
            <a:chOff x="95" y="0"/>
            <a:chExt cx="535" cy="4320"/>
          </a:xfrm>
          <a:gradFill>
            <a:gsLst>
              <a:gs pos="0">
                <a:srgbClr val="2F4040"/>
              </a:gs>
              <a:gs pos="100000">
                <a:srgbClr val="809191"/>
              </a:gs>
            </a:gsLst>
            <a:lin ang="0" scaled="1"/>
          </a:gradFill>
        </p:grpSpPr>
        <p:sp>
          <p:nvSpPr>
            <p:cNvPr id="99340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1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2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3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4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5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6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347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gradFill rotWithShape="0">
            <a:gsLst>
              <a:gs pos="0">
                <a:srgbClr val="809191"/>
              </a:gs>
              <a:gs pos="100000">
                <a:srgbClr val="2F404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grpSp>
        <p:nvGrpSpPr>
          <p:cNvPr id="3" name="Group 24"/>
          <p:cNvGrpSpPr/>
          <p:nvPr userDrawn="1"/>
        </p:nvGrpSpPr>
        <p:grpSpPr>
          <a:xfrm>
            <a:off x="8458200" y="76200"/>
            <a:ext cx="685800" cy="636814"/>
            <a:chOff x="6172200" y="1905000"/>
            <a:chExt cx="1447800" cy="838200"/>
          </a:xfrm>
          <a:solidFill>
            <a:srgbClr val="BF7343"/>
          </a:solidFill>
        </p:grpSpPr>
        <p:sp>
          <p:nvSpPr>
            <p:cNvPr id="23" name="Arc 22"/>
            <p:cNvSpPr/>
            <p:nvPr/>
          </p:nvSpPr>
          <p:spPr bwMode="auto">
            <a:xfrm>
              <a:off x="6172200" y="1905000"/>
              <a:ext cx="1371600" cy="838200"/>
            </a:xfrm>
            <a:prstGeom prst="arc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rc 23"/>
            <p:cNvSpPr/>
            <p:nvPr/>
          </p:nvSpPr>
          <p:spPr bwMode="auto">
            <a:xfrm rot="10800000" flipV="1">
              <a:off x="6248400" y="1905000"/>
              <a:ext cx="1371600" cy="838200"/>
            </a:xfrm>
            <a:prstGeom prst="arc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8534400" y="76200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r">
              <a:buSzPct val="100000"/>
              <a:defRPr/>
            </a:pPr>
            <a:r>
              <a:rPr lang="en-US" sz="1000" b="1">
                <a:solidFill>
                  <a:srgbClr val="FFFFFF"/>
                </a:solidFill>
                <a:latin typeface="Arial" charset="0"/>
              </a:rPr>
              <a:t>4- </a:t>
            </a:r>
            <a:fld id="{7697AD1B-90B9-40FC-B23B-CCDFC0EAF57F}" type="slidenum">
              <a:rPr lang="en-US" sz="1000" b="1">
                <a:solidFill>
                  <a:srgbClr val="FFFFFF"/>
                </a:solidFill>
                <a:latin typeface="Arial" charset="0"/>
              </a:rPr>
              <a:pPr algn="r">
                <a:buSzPct val="100000"/>
                <a:defRPr/>
              </a:pPr>
              <a:t>‹#›</a:t>
            </a:fld>
            <a:endParaRPr lang="en-US" sz="10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2540" name="Picture 24" descr="BMA cover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600" y="6286500"/>
            <a:ext cx="914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jpeg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2F4040"/>
            </a:gs>
            <a:gs pos="100000">
              <a:srgbClr val="80919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7"/>
          <p:cNvSpPr>
            <a:spLocks noChangeArrowheads="1"/>
          </p:cNvSpPr>
          <p:nvPr/>
        </p:nvSpPr>
        <p:spPr bwMode="auto">
          <a:xfrm>
            <a:off x="1219200" y="457200"/>
            <a:ext cx="272573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buSzPct val="100000"/>
            </a:pPr>
            <a:r>
              <a:rPr lang="en-US" sz="4000" b="1">
                <a:solidFill>
                  <a:srgbClr val="EDFFFF"/>
                </a:solidFill>
              </a:rPr>
              <a:t>Κεφάλαιο 4</a:t>
            </a:r>
          </a:p>
        </p:txBody>
      </p:sp>
      <p:sp>
        <p:nvSpPr>
          <p:cNvPr id="24579" name="Rectangle 18"/>
          <p:cNvSpPr>
            <a:spLocks noChangeArrowheads="1"/>
          </p:cNvSpPr>
          <p:nvPr/>
        </p:nvSpPr>
        <p:spPr bwMode="auto">
          <a:xfrm>
            <a:off x="5410200" y="304800"/>
            <a:ext cx="3733800" cy="1050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buSzPct val="100000"/>
            </a:pPr>
            <a:r>
              <a:rPr lang="en-US" b="1" dirty="0" err="1">
                <a:solidFill>
                  <a:srgbClr val="EDFFFF"/>
                </a:solidFill>
              </a:rPr>
              <a:t>Αρχές</a:t>
            </a:r>
            <a:r>
              <a:rPr lang="en-US" b="1" dirty="0">
                <a:solidFill>
                  <a:srgbClr val="EDFFFF"/>
                </a:solidFill>
              </a:rPr>
              <a:t>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SzPct val="100000"/>
            </a:pPr>
            <a:r>
              <a:rPr lang="en-US" b="1" dirty="0" err="1">
                <a:solidFill>
                  <a:srgbClr val="EDFFFF"/>
                </a:solidFill>
              </a:rPr>
              <a:t>Χρηματοοικονομικής</a:t>
            </a:r>
            <a:r>
              <a:rPr lang="en-US" b="1" dirty="0">
                <a:solidFill>
                  <a:srgbClr val="EDFFFF"/>
                </a:solidFill>
              </a:rPr>
              <a:t> </a:t>
            </a:r>
            <a:r>
              <a:rPr lang="en-US" b="1" dirty="0" err="1">
                <a:solidFill>
                  <a:srgbClr val="EDFFFF"/>
                </a:solidFill>
              </a:rPr>
              <a:t>των</a:t>
            </a:r>
            <a:r>
              <a:rPr lang="en-US" b="1" dirty="0">
                <a:solidFill>
                  <a:srgbClr val="EDFFFF"/>
                </a:solidFill>
              </a:rPr>
              <a:t> </a:t>
            </a:r>
            <a:r>
              <a:rPr lang="en-US" b="1" dirty="0" err="1" smtClean="0">
                <a:solidFill>
                  <a:srgbClr val="EDFFFF"/>
                </a:solidFill>
              </a:rPr>
              <a:t>επιχειρήσεων</a:t>
            </a:r>
            <a:endParaRPr lang="en-US" b="1" dirty="0">
              <a:solidFill>
                <a:srgbClr val="EDFFFF"/>
              </a:solidFill>
            </a:endParaRPr>
          </a:p>
        </p:txBody>
      </p:sp>
      <p:sp>
        <p:nvSpPr>
          <p:cNvPr id="24580" name="Rectangle 19"/>
          <p:cNvSpPr>
            <a:spLocks noChangeArrowheads="1"/>
          </p:cNvSpPr>
          <p:nvPr/>
        </p:nvSpPr>
        <p:spPr bwMode="auto">
          <a:xfrm>
            <a:off x="457200" y="2819400"/>
            <a:ext cx="4114800" cy="1196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3600" b="1">
                <a:solidFill>
                  <a:srgbClr val="EDFFFF"/>
                </a:solidFill>
              </a:rPr>
              <a:t>4	Η αξία των κοινών μετοχών</a:t>
            </a:r>
          </a:p>
        </p:txBody>
      </p:sp>
      <p:sp>
        <p:nvSpPr>
          <p:cNvPr id="24581" name="Rectangle 20"/>
          <p:cNvSpPr>
            <a:spLocks noChangeArrowheads="1"/>
          </p:cNvSpPr>
          <p:nvPr/>
        </p:nvSpPr>
        <p:spPr bwMode="auto">
          <a:xfrm>
            <a:off x="0" y="1752600"/>
            <a:ext cx="4876800" cy="304800"/>
          </a:xfrm>
          <a:prstGeom prst="rect">
            <a:avLst/>
          </a:prstGeom>
          <a:gradFill rotWithShape="0">
            <a:gsLst>
              <a:gs pos="0">
                <a:srgbClr val="809191"/>
              </a:gs>
              <a:gs pos="100000">
                <a:srgbClr val="2F4040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2" name="Rectangle 21"/>
          <p:cNvSpPr>
            <a:spLocks noChangeArrowheads="1"/>
          </p:cNvSpPr>
          <p:nvPr/>
        </p:nvSpPr>
        <p:spPr bwMode="auto">
          <a:xfrm>
            <a:off x="5486400" y="3810000"/>
            <a:ext cx="3276600" cy="782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endParaRPr lang="en-US" sz="1800" b="1" dirty="0">
              <a:solidFill>
                <a:srgbClr val="EDFFFF"/>
              </a:solidFill>
            </a:endParaRPr>
          </a:p>
          <a:p>
            <a:pPr algn="ctr">
              <a:spcBef>
                <a:spcPct val="50000"/>
              </a:spcBef>
              <a:buSzPct val="100000"/>
            </a:pPr>
            <a:endParaRPr lang="en-US" sz="1800" b="1" dirty="0">
              <a:solidFill>
                <a:srgbClr val="EDFFFF"/>
              </a:solidFill>
            </a:endParaRPr>
          </a:p>
        </p:txBody>
      </p:sp>
      <p:sp>
        <p:nvSpPr>
          <p:cNvPr id="24583" name="Rectangle 110"/>
          <p:cNvSpPr>
            <a:spLocks noChangeArrowheads="1"/>
          </p:cNvSpPr>
          <p:nvPr/>
        </p:nvSpPr>
        <p:spPr bwMode="auto">
          <a:xfrm>
            <a:off x="48768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2F4040"/>
              </a:gs>
              <a:gs pos="50000">
                <a:srgbClr val="809191"/>
              </a:gs>
              <a:gs pos="100000">
                <a:srgbClr val="2F404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876800" y="0"/>
            <a:ext cx="533400" cy="6858000"/>
            <a:chOff x="95" y="0"/>
            <a:chExt cx="535" cy="4320"/>
          </a:xfrm>
          <a:gradFill>
            <a:gsLst>
              <a:gs pos="0">
                <a:srgbClr val="2F4040"/>
              </a:gs>
              <a:gs pos="100000">
                <a:srgbClr val="809191"/>
              </a:gs>
            </a:gsLst>
            <a:lin ang="0" scaled="1"/>
          </a:gradFill>
        </p:grpSpPr>
        <p:sp>
          <p:nvSpPr>
            <p:cNvPr id="38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5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1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2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3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4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5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6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7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8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99" name="Rectangle 1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600" name="Rectangle 1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50292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2F404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l-GR" sz="3600"/>
          </a:p>
        </p:txBody>
      </p:sp>
      <p:pic>
        <p:nvPicPr>
          <p:cNvPr id="37" name="Picture 2" descr="https://www.protoporia.gr/repository/covers/45/4544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286000"/>
            <a:ext cx="2237965" cy="31242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Παράδειγμα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ΧΧΧ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πωλείται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100 $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σήμερα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αναμένεται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να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πωλείται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110 $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έναν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χρόνο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σήμερα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ποια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αναμενόμενη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απόδοση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προβλέπεται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έναν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χρόνο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μέρισμα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ανέρχεται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5,00 $;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3810000"/>
            <a:ext cx="7543800" cy="1619250"/>
            <a:chOff x="576" y="2400"/>
            <a:chExt cx="5004" cy="1020"/>
          </a:xfrm>
        </p:grpSpPr>
        <p:graphicFrame>
          <p:nvGraphicFramePr>
            <p:cNvPr id="2050" name="Object 5"/>
            <p:cNvGraphicFramePr>
              <a:graphicFrameLocks/>
            </p:cNvGraphicFramePr>
            <p:nvPr/>
          </p:nvGraphicFramePr>
          <p:xfrm>
            <a:off x="660" y="2512"/>
            <a:ext cx="4688" cy="732"/>
          </p:xfrm>
          <a:graphic>
            <a:graphicData uri="http://schemas.openxmlformats.org/presentationml/2006/ole">
              <p:oleObj spid="_x0000_s2050" name="Εξίσωση" r:id="rId3" imgW="2298600" imgH="355320" progId="Equation.3">
                <p:embed/>
              </p:oleObj>
            </a:graphicData>
          </a:graphic>
        </p:graphicFrame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576" y="2400"/>
              <a:ext cx="5004" cy="1020"/>
            </a:xfrm>
            <a:prstGeom prst="rect">
              <a:avLst/>
            </a:prstGeom>
            <a:noFill/>
            <a:ln w="57150" cmpd="tri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8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1600200" y="4343400"/>
            <a:ext cx="4572000" cy="1619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 cmpd="tri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lvl="1">
              <a:buFontTx/>
              <a:buNone/>
            </a:pPr>
            <a:r>
              <a:rPr lang="en-US" dirty="0" smtClean="0"/>
              <a:t>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Μπορούμε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να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θεωρήσουμε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είναι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παρούσα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αξία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μελλοντικών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χρηματοροών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Για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μελλοντικές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χρηματοροές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είναι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μερίσματα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τελική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πώλησής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</a:p>
        </p:txBody>
      </p:sp>
      <p:graphicFrame>
        <p:nvGraphicFramePr>
          <p:cNvPr id="3074" name="Object 5"/>
          <p:cNvGraphicFramePr>
            <a:graphicFrameLocks/>
          </p:cNvGraphicFramePr>
          <p:nvPr/>
        </p:nvGraphicFramePr>
        <p:xfrm>
          <a:off x="2039938" y="4541838"/>
          <a:ext cx="3779837" cy="1119187"/>
        </p:xfrm>
        <a:graphic>
          <a:graphicData uri="http://schemas.openxmlformats.org/presentationml/2006/ole">
            <p:oleObj spid="_x0000_s3074" name="Εξίσωση" r:id="rId3" imgW="1168200" imgH="342720" progId="Equation.3">
              <p:embed/>
            </p:oleObj>
          </a:graphicData>
        </a:graphic>
      </p:graphicFrame>
      <p:pic>
        <p:nvPicPr>
          <p:cNvPr id="3078" name="Picture 4" descr="C:\Users\Matt Will\AppData\Local\Microsoft\Windows\Temporary Internet Files\Content.IE5\RI40IMKB\MCj043983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124200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990600" y="3140075"/>
            <a:ext cx="5334000" cy="1619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ri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lvl="1">
              <a:buFontTx/>
              <a:buNone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Παράδειγμα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συνέχεια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Μπορούμε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να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θεωρήσουμε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ΧΧΧ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είναι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εξής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</a:p>
        </p:txBody>
      </p:sp>
      <p:graphicFrame>
        <p:nvGraphicFramePr>
          <p:cNvPr id="4098" name="Object 5"/>
          <p:cNvGraphicFramePr>
            <a:graphicFrameLocks/>
          </p:cNvGraphicFramePr>
          <p:nvPr/>
        </p:nvGraphicFramePr>
        <p:xfrm>
          <a:off x="1504950" y="3317875"/>
          <a:ext cx="4413250" cy="1162050"/>
        </p:xfrm>
        <a:graphic>
          <a:graphicData uri="http://schemas.openxmlformats.org/presentationml/2006/ole">
            <p:oleObj spid="_x0000_s4098" name="Εξίσωση" r:id="rId3" imgW="1358640" imgH="355320" progId="Equation.3">
              <p:embed/>
            </p:oleObj>
          </a:graphicData>
        </a:graphic>
      </p:graphicFrame>
      <p:pic>
        <p:nvPicPr>
          <p:cNvPr id="8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επιτόκιο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κεφαλαιοποίησης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μπορεί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να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εκτιμηθεί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χρησιμοποιώντας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τον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τύπο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διηνεκούς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ράντας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ελάχιστες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αλγεβρικές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τροποποιήσεις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Ονομάζεται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Κόστος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μετοχικών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κεφαλαίων</a:t>
            </a:r>
            <a:r>
              <a:rPr lang="el-G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,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όροι που δεν είναι τίποτα παραπάνω από εναλλακτικές ονομασίες του κόστους ευκαιρίας  κεφαλαίου και ορίζεται ως η αναμενόμενη απόδοση  άλλων 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αξιογράφων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που ενέχουν τους ίδιους κινδύνους  με τις μετοχές της ΧΧΧ.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buFont typeface="Times New Roman" pitchFamily="18" charset="0"/>
              <a:buNone/>
            </a:pPr>
            <a:endParaRPr lang="en-US" sz="2800" u="sng" dirty="0" smtClean="0"/>
          </a:p>
          <a:p>
            <a:pPr>
              <a:buFont typeface="Times New Roman" pitchFamily="18" charset="0"/>
              <a:buNone/>
            </a:pPr>
            <a:endParaRPr lang="en-US" sz="2800" u="sng" dirty="0" smtClean="0"/>
          </a:p>
        </p:txBody>
      </p:sp>
      <p:graphicFrame>
        <p:nvGraphicFramePr>
          <p:cNvPr id="19460" name="Object 4"/>
          <p:cNvGraphicFramePr>
            <a:graphicFrameLocks/>
          </p:cNvGraphicFramePr>
          <p:nvPr/>
        </p:nvGraphicFramePr>
        <p:xfrm>
          <a:off x="1143000" y="4419600"/>
          <a:ext cx="6556375" cy="1677988"/>
        </p:xfrm>
        <a:graphic>
          <a:graphicData uri="http://schemas.openxmlformats.org/presentationml/2006/ole">
            <p:oleObj spid="_x0000_s5122" name="Εξίσωση" r:id="rId3" imgW="2603160" imgH="863280" progId="Equation.3">
              <p:embed/>
            </p:oleObj>
          </a:graphicData>
        </a:graphic>
      </p:graphicFrame>
      <p:pic>
        <p:nvPicPr>
          <p:cNvPr id="6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Μοντέλο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προεξόφλησης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μερισμάτων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Μέθοδος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υπολογισμού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σημερινής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σύμφωνα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τον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οποίο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αξία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ισούται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παρούσα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αξία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όλων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μελλοντικών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μερισμάτων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3533775"/>
            <a:ext cx="7943850" cy="2714625"/>
            <a:chOff x="432" y="2226"/>
            <a:chExt cx="5004" cy="1710"/>
          </a:xfrm>
        </p:grpSpPr>
        <p:grpSp>
          <p:nvGrpSpPr>
            <p:cNvPr id="6150" name="Group 5"/>
            <p:cNvGrpSpPr>
              <a:grpSpLocks/>
            </p:cNvGrpSpPr>
            <p:nvPr/>
          </p:nvGrpSpPr>
          <p:grpSpPr bwMode="auto">
            <a:xfrm>
              <a:off x="432" y="2226"/>
              <a:ext cx="5004" cy="942"/>
              <a:chOff x="432" y="2226"/>
              <a:chExt cx="5004" cy="942"/>
            </a:xfrm>
          </p:grpSpPr>
          <p:graphicFrame>
            <p:nvGraphicFramePr>
              <p:cNvPr id="6146" name="Object 6"/>
              <p:cNvGraphicFramePr>
                <a:graphicFrameLocks/>
              </p:cNvGraphicFramePr>
              <p:nvPr/>
            </p:nvGraphicFramePr>
            <p:xfrm>
              <a:off x="444" y="2226"/>
              <a:ext cx="4812" cy="828"/>
            </p:xfrm>
            <a:graphic>
              <a:graphicData uri="http://schemas.openxmlformats.org/presentationml/2006/ole">
                <p:oleObj spid="_x0000_s6146" name="Equation" r:id="rId3" imgW="3148200" imgH="546120" progId="Equation.3">
                  <p:embed/>
                </p:oleObj>
              </a:graphicData>
            </a:graphic>
          </p:graphicFrame>
          <p:sp>
            <p:nvSpPr>
              <p:cNvPr id="6152" name="Rectangle 7"/>
              <p:cNvSpPr>
                <a:spLocks noChangeArrowheads="1"/>
              </p:cNvSpPr>
              <p:nvPr/>
            </p:nvSpPr>
            <p:spPr bwMode="auto">
              <a:xfrm>
                <a:off x="432" y="2256"/>
                <a:ext cx="5004" cy="912"/>
              </a:xfrm>
              <a:prstGeom prst="rect">
                <a:avLst/>
              </a:prstGeom>
              <a:noFill/>
              <a:ln w="57150" cmpd="tri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151" name="Rectangle 8"/>
            <p:cNvSpPr>
              <a:spLocks noChangeArrowheads="1"/>
            </p:cNvSpPr>
            <p:nvPr/>
          </p:nvSpPr>
          <p:spPr bwMode="auto">
            <a:xfrm>
              <a:off x="528" y="2832"/>
              <a:ext cx="4896" cy="11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SzPct val="100000"/>
              </a:pPr>
              <a:endParaRPr lang="en-US" sz="2800" dirty="0">
                <a:solidFill>
                  <a:srgbClr val="000000"/>
                </a:solidFill>
              </a:endParaRPr>
            </a:p>
            <a:p>
              <a:pPr marL="342900" indent="-342900">
                <a:spcBef>
                  <a:spcPct val="20000"/>
                </a:spcBef>
                <a:buSzPct val="100000"/>
              </a:pPr>
              <a:endParaRPr lang="en-US" sz="2800" dirty="0">
                <a:solidFill>
                  <a:srgbClr val="000000"/>
                </a:solidFill>
              </a:endParaRPr>
            </a:p>
            <a:p>
              <a:pPr marL="342900" indent="-342900">
                <a:spcBef>
                  <a:spcPct val="20000"/>
                </a:spcBef>
                <a:buSzPct val="100000"/>
              </a:pP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H - </a:t>
              </a:r>
              <a:r>
                <a:rPr lang="en-US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Χρονικός</a:t>
              </a: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ορίζοντας</a:t>
              </a: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της</a:t>
              </a: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επένδυσής</a:t>
              </a: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σας</a:t>
              </a:r>
              <a:r>
                <a: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.</a:t>
              </a:r>
            </a:p>
          </p:txBody>
        </p:sp>
      </p:grpSp>
      <p:pic>
        <p:nvPicPr>
          <p:cNvPr id="10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590800" y="4876800"/>
            <a:ext cx="3581400" cy="1104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ri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4000" smtClean="0"/>
              <a:t>Πώς γίνεται η αποτίμηση των κοινών μετοχών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772400" cy="838200"/>
          </a:xfrm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800" u="sng" smtClean="0"/>
              <a:t>Τροποποιημένος τύπος</a:t>
            </a:r>
          </a:p>
        </p:txBody>
      </p:sp>
      <p:grpSp>
        <p:nvGrpSpPr>
          <p:cNvPr id="7175" name="Group 5"/>
          <p:cNvGrpSpPr>
            <a:grpSpLocks/>
          </p:cNvGrpSpPr>
          <p:nvPr/>
        </p:nvGrpSpPr>
        <p:grpSpPr bwMode="auto">
          <a:xfrm>
            <a:off x="1981200" y="2286000"/>
            <a:ext cx="4953000" cy="1104900"/>
            <a:chOff x="402" y="2082"/>
            <a:chExt cx="5004" cy="1116"/>
          </a:xfrm>
        </p:grpSpPr>
        <p:graphicFrame>
          <p:nvGraphicFramePr>
            <p:cNvPr id="7171" name="Object 6"/>
            <p:cNvGraphicFramePr>
              <a:graphicFrameLocks/>
            </p:cNvGraphicFramePr>
            <p:nvPr/>
          </p:nvGraphicFramePr>
          <p:xfrm>
            <a:off x="444" y="2226"/>
            <a:ext cx="4812" cy="828"/>
          </p:xfrm>
          <a:graphic>
            <a:graphicData uri="http://schemas.openxmlformats.org/presentationml/2006/ole">
              <p:oleObj spid="_x0000_s7171" name="Equation" r:id="rId3" imgW="3148200" imgH="546120" progId="Equation.3">
                <p:embed/>
              </p:oleObj>
            </a:graphicData>
          </a:graphic>
        </p:graphicFrame>
        <p:sp>
          <p:nvSpPr>
            <p:cNvPr id="7177" name="Rectangle 7"/>
            <p:cNvSpPr>
              <a:spLocks noChangeArrowheads="1"/>
            </p:cNvSpPr>
            <p:nvPr/>
          </p:nvSpPr>
          <p:spPr bwMode="auto">
            <a:xfrm>
              <a:off x="402" y="2082"/>
              <a:ext cx="5004" cy="1116"/>
            </a:xfrm>
            <a:prstGeom prst="rect">
              <a:avLst/>
            </a:prstGeom>
            <a:noFill/>
            <a:ln w="57150" cmpd="tri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76" name="Down Arrow 8"/>
          <p:cNvSpPr>
            <a:spLocks noChangeArrowheads="1"/>
          </p:cNvSpPr>
          <p:nvPr/>
        </p:nvSpPr>
        <p:spPr bwMode="auto">
          <a:xfrm>
            <a:off x="3810000" y="3505200"/>
            <a:ext cx="1066800" cy="1143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aphicFrame>
        <p:nvGraphicFramePr>
          <p:cNvPr id="7170" name="Object 3"/>
          <p:cNvGraphicFramePr>
            <a:graphicFrameLocks/>
          </p:cNvGraphicFramePr>
          <p:nvPr/>
        </p:nvGraphicFramePr>
        <p:xfrm>
          <a:off x="2824163" y="5006975"/>
          <a:ext cx="3159125" cy="844550"/>
        </p:xfrm>
        <a:graphic>
          <a:graphicData uri="http://schemas.openxmlformats.org/presentationml/2006/ole">
            <p:oleObj spid="_x0000_s7170" name="Equation" r:id="rId4" imgW="2081880" imgH="558720" progId="Equation.3">
              <p:embed/>
            </p:oleObj>
          </a:graphicData>
        </a:graphic>
      </p:graphicFrame>
      <p:pic>
        <p:nvPicPr>
          <p:cNvPr id="10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Παράδειγμα</a:t>
            </a:r>
            <a:endParaRPr lang="en-US" sz="20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Η Fledgling Electronics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προβλέπεται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ότι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καταβάλει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μέρισμα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5,00 $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έτους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5,50 $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έτους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2ου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έτους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μετοχή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πωλείται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121 $.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προεξοφλητικό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επιτόκιο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15%,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τιμή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μετοχής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</p:txBody>
      </p:sp>
      <p:graphicFrame>
        <p:nvGraphicFramePr>
          <p:cNvPr id="8194" name="Object 4"/>
          <p:cNvGraphicFramePr>
            <a:graphicFrameLocks/>
          </p:cNvGraphicFramePr>
          <p:nvPr/>
        </p:nvGraphicFramePr>
        <p:xfrm>
          <a:off x="1974850" y="3979863"/>
          <a:ext cx="4937125" cy="1782762"/>
        </p:xfrm>
        <a:graphic>
          <a:graphicData uri="http://schemas.openxmlformats.org/presentationml/2006/ole">
            <p:oleObj spid="_x0000_s8194" name="Εξίσωση" r:id="rId3" imgW="1536480" imgH="571320" progId="Equation.3">
              <p:embed/>
            </p:oleObj>
          </a:graphicData>
        </a:graphic>
      </p:graphicFrame>
      <p:pic>
        <p:nvPicPr>
          <p:cNvPr id="5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4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Ένα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ακόμα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παράδειγμα</a:t>
            </a:r>
            <a:endParaRPr lang="en-US" sz="2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βάση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τρέχουσες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προβλέψεις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η XYZ ΑΕ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καταβάλει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μερίσματα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3, 3,24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και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3,50 $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μέσα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στην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επόμενη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τριετία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Στο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τέλος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τριετίας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αναμένετε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πουλήσετε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μετοχές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σας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αγοραία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94,48 $.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Ποια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δεδομένη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αναμενόμενη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απόδοση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12%;</a:t>
            </a:r>
          </a:p>
        </p:txBody>
      </p:sp>
      <p:pic>
        <p:nvPicPr>
          <p:cNvPr id="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n-US" sz="2000" b="1" i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Ένα</a:t>
            </a:r>
            <a:r>
              <a:rPr lang="en-US" sz="2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ακόμα</a:t>
            </a:r>
            <a:r>
              <a:rPr lang="en-US" sz="2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παράδειγμα</a:t>
            </a:r>
            <a:endParaRPr lang="en-US" sz="2000" b="1" i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βάση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τρέχουσες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προβλέψεις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η XYZ ΑΕ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καταβάλει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μερίσματα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3, 3,24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και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3,50 $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μέσα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στην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επόμενη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τριετία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Στο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τέλος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τριετίας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αναμένετε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πουλήσετε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μετοχές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σας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αγοραία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94,48 $.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Ποια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τιμή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δεδομένη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αναμενόμενη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απόδοση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12%;</a:t>
            </a:r>
          </a:p>
        </p:txBody>
      </p:sp>
      <p:graphicFrame>
        <p:nvGraphicFramePr>
          <p:cNvPr id="9218" name="Object 4"/>
          <p:cNvGraphicFramePr>
            <a:graphicFrameLocks/>
          </p:cNvGraphicFramePr>
          <p:nvPr/>
        </p:nvGraphicFramePr>
        <p:xfrm>
          <a:off x="771525" y="3979863"/>
          <a:ext cx="7342188" cy="1782762"/>
        </p:xfrm>
        <a:graphic>
          <a:graphicData uri="http://schemas.openxmlformats.org/presentationml/2006/ole">
            <p:oleObj spid="_x0000_s9218" name="Εξίσωση" r:id="rId3" imgW="2286000" imgH="571320" progId="Equation.3">
              <p:embed/>
            </p:oleObj>
          </a:graphicData>
        </a:graphic>
      </p:graphicFrame>
      <p:pic>
        <p:nvPicPr>
          <p:cNvPr id="5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5" name="Rectangle 1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Θέματα που καλύπτονται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Πώς γίνεται η διαπραγμάτευση κοινών μετοχών</a:t>
            </a:r>
          </a:p>
          <a:p>
            <a:r>
              <a:rPr lang="en-US" smtClean="0"/>
              <a:t>Πώς γίνεται η αποτίμηση των κοινών μετοχών</a:t>
            </a:r>
          </a:p>
          <a:p>
            <a:r>
              <a:rPr lang="en-US" smtClean="0"/>
              <a:t>Εκτίμηση του κόστους ιδίων κεφαλαίων</a:t>
            </a:r>
          </a:p>
          <a:p>
            <a:r>
              <a:rPr lang="en-US" smtClean="0"/>
              <a:t>Η σύνδεση της τιμής μετοχής με τα κέρδη ανά μετοχή</a:t>
            </a:r>
          </a:p>
          <a:p>
            <a:r>
              <a:rPr lang="en-US" smtClean="0"/>
              <a:t>Αποτίμηση επιχείρησης μέσω της προεξοφλημένης ταμειακής ροής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F404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F404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F404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F404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F404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latin typeface="Calibri" pitchFamily="34" charset="0"/>
                <a:cs typeface="Calibri" pitchFamily="34" charset="0"/>
              </a:rPr>
              <a:t>ΕΙΣΑΓΩΓΙΚΑ ΧΑΡΑΚΤΗΡΙΣΤΙΚΑ</a:t>
            </a:r>
            <a:endParaRPr lang="el-G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33400" y="685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Χαρακτηριστικά και Κατηγορίες Μετοχών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035" y="1066800"/>
            <a:ext cx="840850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837" y="6096000"/>
            <a:ext cx="1309163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latin typeface="Calibri" pitchFamily="34" charset="0"/>
                <a:cs typeface="Calibri" pitchFamily="34" charset="0"/>
              </a:rPr>
              <a:t>ΕΙΣΑΓΩΓΙΚΑ ΧΑΡΑΚΤΗΡΙΣΤΙΚΑ</a:t>
            </a:r>
            <a:endParaRPr lang="el-G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33400" y="685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Χαρακτηριστικά και Κατηγορίες Μετοχών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3005" y="5943600"/>
            <a:ext cx="1570996" cy="914400"/>
          </a:xfrm>
          <a:prstGeom prst="rect">
            <a:avLst/>
          </a:prstGeom>
          <a:noFill/>
        </p:spPr>
      </p:pic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816772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latin typeface="Calibri" pitchFamily="34" charset="0"/>
                <a:cs typeface="Calibri" pitchFamily="34" charset="0"/>
              </a:rPr>
              <a:t>ΕΙΣΑΓΩΓΙΚΑ ΧΑΡΑΚΤΗΡΙΣΤΙΚΑ</a:t>
            </a:r>
            <a:endParaRPr lang="el-G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33400" y="6858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Χαρακτηριστικά και Κατηγορίες Μετοχών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9340" y="5638800"/>
            <a:ext cx="2094661" cy="1219200"/>
          </a:xfrm>
          <a:prstGeom prst="rect">
            <a:avLst/>
          </a:prstGeom>
          <a:noFill/>
        </p:spPr>
      </p:pic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43000"/>
            <a:ext cx="83545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9340" y="5638800"/>
            <a:ext cx="2094661" cy="1219200"/>
          </a:xfrm>
          <a:prstGeom prst="rect">
            <a:avLst/>
          </a:prstGeom>
          <a:noFill/>
        </p:spPr>
      </p:pic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41" y="1143000"/>
            <a:ext cx="829205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6324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9340" y="5638800"/>
            <a:ext cx="2094661" cy="1219200"/>
          </a:xfrm>
          <a:prstGeom prst="rect">
            <a:avLst/>
          </a:prstGeom>
          <a:noFill/>
        </p:spPr>
      </p:pic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806" y="1447800"/>
            <a:ext cx="850253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TextBox 8"/>
          <p:cNvSpPr txBox="1">
            <a:spLocks noChangeArrowheads="1"/>
          </p:cNvSpPr>
          <p:nvPr/>
        </p:nvSpPr>
        <p:spPr bwMode="auto">
          <a:xfrm>
            <a:off x="609600" y="1143000"/>
            <a:ext cx="8153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Η </a:t>
            </a:r>
            <a:r>
              <a:rPr lang="en-US" sz="2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αξία</a:t>
            </a: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</a:t>
            </a:r>
            <a:r>
              <a:rPr 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ισούται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παρούσα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αξία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μελλοντικών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χρηματοροών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Αυτό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αντανακλά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τον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τύπο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DCF. </a:t>
            </a:r>
            <a:endParaRPr lang="el-GR" sz="22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SzPct val="100000"/>
            </a:pPr>
            <a:r>
              <a:rPr lang="en-US" sz="2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Τα</a:t>
            </a:r>
            <a:r>
              <a:rPr lang="en-US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μερίσματα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αντιπροσωπεύουν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τις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μελλοντικές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χρηματοροές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της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εταιρείας</a:t>
            </a:r>
            <a:r>
              <a:rPr lang="en-US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29701" name="5 - TextBox"/>
          <p:cNvSpPr txBox="1">
            <a:spLocks noChangeArrowheads="1"/>
          </p:cNvSpPr>
          <p:nvPr/>
        </p:nvSpPr>
        <p:spPr bwMode="auto">
          <a:xfrm>
            <a:off x="685801" y="3200400"/>
            <a:ext cx="8229599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 βάση την λογικής της προεξοφλημένης ταμειακής ροής, προκύπτει:</a:t>
            </a:r>
          </a:p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PV(</a:t>
            </a:r>
            <a:r>
              <a:rPr lang="el-GR" sz="2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μετοχής) = 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PV </a:t>
            </a:r>
            <a:r>
              <a:rPr lang="el-GR" sz="2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(αναμενόμενων μελλοντικών μερισμάτων</a:t>
            </a:r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l-GR" sz="2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r>
              <a:rPr lang="el-GR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Οι επενδυτές όμως δεν προσδοκούν μόνο μερίσματα αλλά και υπεραξίες. Δηλαδή ελπίζουν ότι θα πουλήσουν τις μετοχές σε τιμή μεγαλύτερη από εκείνη την οποία την αγόρασαν. </a:t>
            </a:r>
            <a:endParaRPr lang="el-GR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685800" y="2667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όρος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DCF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σημαίνει: Προεξόφληση Ταμειακών Ροών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Πώς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γίνεται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η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αποτίμηση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των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κοινών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μετοχών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800600"/>
          </a:xfrm>
          <a:noFill/>
        </p:spPr>
        <p:txBody>
          <a:bodyPr lIns="92075" tIns="46038" rIns="92075" bIns="46038"/>
          <a:lstStyle/>
          <a:p>
            <a:pPr>
              <a:buFont typeface="Times New Roman" pitchFamily="18" charset="0"/>
              <a:buNone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Έστω ότι η τρέχουσα τιμή μιας μετοχής είναι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ότι η αναμενόμενη τιμή ενός έτους είναι η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1, και το </a:t>
            </a:r>
            <a:r>
              <a:rPr lang="el-GR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αναμενόμενο μέρισμα </a:t>
            </a:r>
            <a:r>
              <a:rPr lang="el-GR" sz="22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</a:t>
            </a:r>
            <a:r>
              <a:rPr lang="el-GR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μετοχή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είναι το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DIV1.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Ο συντελεστής απόδοσης που προσδοκούν οι επενδυτές από αυτή τη μετοχή μέσα στο επόμενο έτος ορίζεται ως το πηλίκο του αθροίσματος του αναμενόμενου μερίσματος  </a:t>
            </a:r>
            <a:r>
              <a:rPr lang="el-GR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μετοχή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DIV1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και της αναμενόμενης αύξησης της τιμής  ανά μετοχή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1-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Po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δια την τιμή στην αρχή του έτους,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: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buFont typeface="Times New Roman" pitchFamily="18" charset="0"/>
              <a:buNone/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r>
              <a:rPr lang="en-US" sz="2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Αναμενόμενη</a:t>
            </a:r>
            <a:r>
              <a:rPr lang="en-US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απόδοση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- Η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ποσοστιαία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απόδοση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που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προβλέπει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ο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επενδυτής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ότι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θα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λάβει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από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συγκεκριμένη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επένδυση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μια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προκαθορισμένη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χρονική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περίοδο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Μερικές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φορές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ονομάζεται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επιτόκιο</a:t>
            </a:r>
            <a:r>
              <a:rPr lang="en-U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κεφαλαιοποίησης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5638800"/>
            <a:ext cx="6096000" cy="838200"/>
            <a:chOff x="576" y="2736"/>
            <a:chExt cx="5004" cy="1020"/>
          </a:xfrm>
        </p:grpSpPr>
        <p:graphicFrame>
          <p:nvGraphicFramePr>
            <p:cNvPr id="1027" name="Object 5"/>
            <p:cNvGraphicFramePr>
              <a:graphicFrameLocks/>
            </p:cNvGraphicFramePr>
            <p:nvPr/>
          </p:nvGraphicFramePr>
          <p:xfrm>
            <a:off x="698" y="2823"/>
            <a:ext cx="4611" cy="782"/>
          </p:xfrm>
          <a:graphic>
            <a:graphicData uri="http://schemas.openxmlformats.org/presentationml/2006/ole">
              <p:oleObj spid="_x0000_s1027" name="Εξίσωση" r:id="rId3" imgW="2260440" imgH="380880" progId="Equation.3">
                <p:embed/>
              </p:oleObj>
            </a:graphicData>
          </a:graphic>
        </p:graphicFrame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576" y="2736"/>
              <a:ext cx="5004" cy="1020"/>
            </a:xfrm>
            <a:prstGeom prst="rect">
              <a:avLst/>
            </a:prstGeom>
            <a:noFill/>
            <a:ln w="57150" cmpd="tri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aphicFrame>
        <p:nvGraphicFramePr>
          <p:cNvPr id="1026" name="Object 7"/>
          <p:cNvGraphicFramePr>
            <a:graphicFrameLocks/>
          </p:cNvGraphicFramePr>
          <p:nvPr/>
        </p:nvGraphicFramePr>
        <p:xfrm>
          <a:off x="8074025" y="0"/>
          <a:ext cx="1069975" cy="1311275"/>
        </p:xfrm>
        <a:graphic>
          <a:graphicData uri="http://schemas.openxmlformats.org/presentationml/2006/ole">
            <p:oleObj spid="_x0000_s1026" name="ClipArt" r:id="rId4" imgW="2985856" imgH="3659080" progId="">
              <p:embed/>
            </p:oleObj>
          </a:graphicData>
        </a:graphic>
      </p:graphicFrame>
      <p:pic>
        <p:nvPicPr>
          <p:cNvPr id="9" name="Picture 4" descr="Αποτέλεσμα εικόνας για Πώς γίνεται η διαπραγμάτευση κοινών μετοχών κεφαλαιο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5837896"/>
            <a:ext cx="1752600" cy="10201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MM4e">
  <a:themeElements>
    <a:clrScheme name="">
      <a:dk1>
        <a:srgbClr val="000000"/>
      </a:dk1>
      <a:lt1>
        <a:srgbClr val="FFCC66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E2B8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Data\Microsoft\Templates\BMM4e.pot</Template>
  <TotalTime>922</TotalTime>
  <Pages>8923980</Pages>
  <Words>557</Words>
  <Application>Microsoft Office PowerPoint</Application>
  <PresentationFormat>Προβολή στην οθόνη (4:3)</PresentationFormat>
  <Paragraphs>67</Paragraphs>
  <Slides>18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18</vt:i4>
      </vt:variant>
    </vt:vector>
  </HeadingPairs>
  <TitlesOfParts>
    <vt:vector size="22" baseType="lpstr">
      <vt:lpstr>BMM4e</vt:lpstr>
      <vt:lpstr>Εξίσωση</vt:lpstr>
      <vt:lpstr>ClipArt</vt:lpstr>
      <vt:lpstr>Equation</vt:lpstr>
      <vt:lpstr>Διαφάνεια 1</vt:lpstr>
      <vt:lpstr>Θέματα που καλύπτονται</vt:lpstr>
      <vt:lpstr>ΕΙΣΑΓΩΓΙΚΑ ΧΑΡΑΚΤΗΡΙΣΤΙΚΑ</vt:lpstr>
      <vt:lpstr>ΕΙΣΑΓΩΓΙΚΑ ΧΑΡΑΚΤΗΡΙΣΤΙΚΑ</vt:lpstr>
      <vt:lpstr>ΕΙΣΑΓΩΓΙΚΑ ΧΑΡΑΚΤΗΡΙΣΤΙΚΑ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  <vt:lpstr>Πώς γίνεται η αποτίμηση των κοινών μετοχών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user</cp:lastModifiedBy>
  <cp:revision>208</cp:revision>
  <dcterms:created xsi:type="dcterms:W3CDTF">1997-10-06T19:15:22Z</dcterms:created>
  <dcterms:modified xsi:type="dcterms:W3CDTF">2020-03-10T10:38:30Z</dcterms:modified>
</cp:coreProperties>
</file>